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30"/>
  </p:notesMasterIdLst>
  <p:handoutMasterIdLst>
    <p:handoutMasterId r:id="rId31"/>
  </p:handoutMasterIdLst>
  <p:sldIdLst>
    <p:sldId id="260" r:id="rId2"/>
    <p:sldId id="272" r:id="rId3"/>
    <p:sldId id="284" r:id="rId4"/>
    <p:sldId id="280" r:id="rId5"/>
    <p:sldId id="290" r:id="rId6"/>
    <p:sldId id="288" r:id="rId7"/>
    <p:sldId id="289" r:id="rId8"/>
    <p:sldId id="273" r:id="rId9"/>
    <p:sldId id="274" r:id="rId10"/>
    <p:sldId id="275" r:id="rId11"/>
    <p:sldId id="276" r:id="rId12"/>
    <p:sldId id="279" r:id="rId13"/>
    <p:sldId id="286" r:id="rId14"/>
    <p:sldId id="291" r:id="rId15"/>
    <p:sldId id="292" r:id="rId16"/>
    <p:sldId id="285" r:id="rId17"/>
    <p:sldId id="262" r:id="rId18"/>
    <p:sldId id="270" r:id="rId19"/>
    <p:sldId id="263" r:id="rId20"/>
    <p:sldId id="271" r:id="rId21"/>
    <p:sldId id="264" r:id="rId22"/>
    <p:sldId id="265" r:id="rId23"/>
    <p:sldId id="287" r:id="rId24"/>
    <p:sldId id="266" r:id="rId25"/>
    <p:sldId id="267" r:id="rId26"/>
    <p:sldId id="282" r:id="rId27"/>
    <p:sldId id="283" r:id="rId28"/>
    <p:sldId id="277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851" autoAdjust="0"/>
    <p:restoredTop sz="87186"/>
  </p:normalViewPr>
  <p:slideViewPr>
    <p:cSldViewPr snapToGrid="0" snapToObjects="1">
      <p:cViewPr>
        <p:scale>
          <a:sx n="120" d="100"/>
          <a:sy n="120" d="100"/>
        </p:scale>
        <p:origin x="1160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4/19/18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4/19/18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BCMS in different working points and with</a:t>
            </a:r>
            <a:r>
              <a:rPr lang="en-US" baseline="0" dirty="0" smtClean="0"/>
              <a:t> different coupling condition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6659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651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Formula after </a:t>
            </a:r>
            <a:r>
              <a:rPr lang="en-US" dirty="0" err="1" smtClean="0"/>
              <a:t>filamentation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Also different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behaviour</a:t>
            </a:r>
            <a:r>
              <a:rPr lang="en-US" baseline="0" dirty="0" smtClean="0"/>
              <a:t> at C175 and C185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BPMs --&gt; From last 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793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Formula after </a:t>
            </a:r>
            <a:r>
              <a:rPr lang="en-US" dirty="0" err="1" smtClean="0"/>
              <a:t>filamentation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Also different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behaviour</a:t>
            </a:r>
            <a:r>
              <a:rPr lang="en-US" baseline="0" dirty="0" smtClean="0"/>
              <a:t> at C175 and C185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BPMs --&gt; From last 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519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Formula after </a:t>
            </a:r>
            <a:r>
              <a:rPr lang="en-US" dirty="0" err="1" smtClean="0"/>
              <a:t>filamentation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Also different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behaviour</a:t>
            </a:r>
            <a:r>
              <a:rPr lang="en-US" baseline="0" dirty="0" smtClean="0"/>
              <a:t> at C175 and C185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BPMs --&gt; From last 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021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Formula after </a:t>
            </a:r>
            <a:r>
              <a:rPr lang="en-US" dirty="0" err="1" smtClean="0"/>
              <a:t>filamentation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Also different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behaviour</a:t>
            </a:r>
            <a:r>
              <a:rPr lang="en-US" baseline="0" dirty="0" smtClean="0"/>
              <a:t> at C175 and C185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BPMs --&gt; From last 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944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Difference calculated </a:t>
            </a:r>
            <a:r>
              <a:rPr lang="en-US" dirty="0" err="1" smtClean="0"/>
              <a:t>wrt</a:t>
            </a:r>
            <a:r>
              <a:rPr lang="en-US" baseline="0" dirty="0" smtClean="0"/>
              <a:t> the RMS statistical emittance</a:t>
            </a:r>
          </a:p>
          <a:p>
            <a:r>
              <a:rPr lang="en-US" baseline="0" dirty="0" smtClean="0"/>
              <a:t>100k particles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503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Difference calculated </a:t>
            </a:r>
            <a:r>
              <a:rPr lang="en-US" dirty="0" err="1" smtClean="0"/>
              <a:t>wrt</a:t>
            </a:r>
            <a:r>
              <a:rPr lang="en-US" baseline="0" dirty="0" smtClean="0"/>
              <a:t> the RMS statistical emittance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9398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 input ???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7033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 time used = 2.29 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013C40-AF86-B447-8DDA-32D15BD3DC8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722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640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27341FE-B981-A14F-86C5-269469AD461A}" type="datetimeFigureOut">
              <a:rPr lang="en-US" smtClean="0"/>
              <a:t>4/19/18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6CD7EBA-D7B7-E143-8447-825F7C1DC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2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  <p:sldLayoutId id="2147483693" r:id="rId5"/>
    <p:sldLayoutId id="2147483694" r:id="rId6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image" Target="../media/image14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76527/contributions/2769083/" TargetMode="External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png"/><Relationship Id="rId3" Type="http://schemas.openxmlformats.org/officeDocument/2006/relationships/image" Target="../media/image22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emf"/><Relationship Id="rId3" Type="http://schemas.openxmlformats.org/officeDocument/2006/relationships/image" Target="../media/image2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8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9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png"/><Relationship Id="rId5" Type="http://schemas.openxmlformats.org/officeDocument/2006/relationships/image" Target="../media/image8.png"/><Relationship Id="rId6" Type="http://schemas.openxmlformats.org/officeDocument/2006/relationships/image" Target="../media/image7.png"/><Relationship Id="rId7" Type="http://schemas.openxmlformats.org/officeDocument/2006/relationships/image" Target="../media/image9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png"/><Relationship Id="rId5" Type="http://schemas.openxmlformats.org/officeDocument/2006/relationships/image" Target="../media/image8.png"/><Relationship Id="rId6" Type="http://schemas.openxmlformats.org/officeDocument/2006/relationships/image" Target="../media/image12.png"/><Relationship Id="rId7" Type="http://schemas.openxmlformats.org/officeDocument/2006/relationships/image" Target="../media/image7.png"/><Relationship Id="rId8" Type="http://schemas.openxmlformats.org/officeDocument/2006/relationships/image" Target="../media/image13.emf"/><Relationship Id="rId9" Type="http://schemas.openxmlformats.org/officeDocument/2006/relationships/image" Target="../media/image9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771685"/>
            <a:ext cx="8701471" cy="1344706"/>
          </a:xfrm>
        </p:spPr>
        <p:txBody>
          <a:bodyPr/>
          <a:lstStyle/>
          <a:p>
            <a:r>
              <a:rPr lang="en-US" dirty="0"/>
              <a:t>Emittance blowup studies from injection oscillations and Eddy currents in the injection bump.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Status </a:t>
            </a:r>
            <a:r>
              <a:rPr lang="en-US" dirty="0"/>
              <a:t>and plans.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E. Senes</a:t>
            </a:r>
            <a:r>
              <a:rPr lang="en-US" dirty="0"/>
              <a:t>, M</a:t>
            </a:r>
            <a:r>
              <a:rPr lang="en-US" dirty="0" smtClean="0"/>
              <a:t>. Fraser, A. </a:t>
            </a:r>
            <a:r>
              <a:rPr lang="en-US" dirty="0" err="1" smtClean="0"/>
              <a:t>Huschauer</a:t>
            </a:r>
            <a:r>
              <a:rPr lang="en-US" dirty="0" smtClean="0"/>
              <a:t>, F. </a:t>
            </a:r>
            <a:r>
              <a:rPr lang="en-US" dirty="0" err="1" smtClean="0"/>
              <a:t>Tecker</a:t>
            </a:r>
            <a:r>
              <a:rPr lang="en-US" dirty="0" smtClean="0"/>
              <a:t>, V. Forte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88127" y="5559348"/>
            <a:ext cx="8023022" cy="120032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Beam </a:t>
            </a:r>
            <a:r>
              <a:rPr lang="en-US" smtClean="0"/>
              <a:t>injected </a:t>
            </a:r>
            <a:r>
              <a:rPr lang="en-US" smtClean="0"/>
              <a:t>off-orbit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100k </a:t>
            </a:r>
            <a:r>
              <a:rPr lang="en-US" dirty="0" err="1" smtClean="0"/>
              <a:t>macroparticles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6D </a:t>
            </a:r>
            <a:r>
              <a:rPr lang="en-US" dirty="0" err="1" smtClean="0"/>
              <a:t>gaussian</a:t>
            </a:r>
            <a:r>
              <a:rPr lang="en-US" dirty="0" smtClean="0"/>
              <a:t> initial distribution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400 turns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Beam profile is used</a:t>
            </a:r>
            <a:br>
              <a:rPr lang="en-US" dirty="0" smtClean="0"/>
            </a:br>
            <a:r>
              <a:rPr lang="en-US" dirty="0" smtClean="0"/>
              <a:t>to compute the fit</a:t>
            </a:r>
            <a:endParaRPr lang="en-US" dirty="0"/>
          </a:p>
        </p:txBody>
      </p:sp>
      <p:pic>
        <p:nvPicPr>
          <p:cNvPr id="2" name="nonlinear_20mm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23999" y="3175"/>
            <a:ext cx="7624763" cy="508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38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RMS emittance vs </a:t>
            </a:r>
            <a:r>
              <a:rPr lang="en-US" dirty="0" err="1" smtClean="0"/>
              <a:t>gaussian</a:t>
            </a:r>
            <a:r>
              <a:rPr lang="en-US" dirty="0" smtClean="0"/>
              <a:t> fit </a:t>
            </a:r>
            <a:r>
              <a:rPr lang="en-US" dirty="0" err="1" smtClean="0"/>
              <a:t>fo</a:t>
            </a:r>
            <a:r>
              <a:rPr lang="en-US" dirty="0" smtClean="0"/>
              <a:t> the profile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9842"/>
          <a:stretch/>
        </p:blipFill>
        <p:spPr>
          <a:xfrm>
            <a:off x="0" y="1389888"/>
            <a:ext cx="5590791" cy="39410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3603" y="5375382"/>
            <a:ext cx="8023022" cy="64633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&lt;β&gt; = 16 m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D</a:t>
            </a:r>
            <a:r>
              <a:rPr lang="en-US" baseline="-25000" dirty="0" err="1" smtClean="0"/>
              <a:t>x</a:t>
            </a:r>
            <a:r>
              <a:rPr lang="en-US" dirty="0" smtClean="0"/>
              <a:t> = 2.5 m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47071" y="4534682"/>
            <a:ext cx="32476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RMS statistical emittance vs emittance from the beam profile calculated with normal deconvolution with </a:t>
            </a:r>
            <a:r>
              <a:rPr lang="en-US" dirty="0" err="1" smtClean="0"/>
              <a:t>gaussian</a:t>
            </a:r>
            <a:r>
              <a:rPr lang="en-US" dirty="0" smtClean="0"/>
              <a:t> fit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206" y="5741910"/>
            <a:ext cx="2439043" cy="7807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60" t="982" r="7742" b="1774"/>
          <a:stretch/>
        </p:blipFill>
        <p:spPr>
          <a:xfrm>
            <a:off x="5889523" y="1187913"/>
            <a:ext cx="2743200" cy="3221886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4621160" y="1389888"/>
            <a:ext cx="422787" cy="132808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11" idx="6"/>
          </p:cNvCxnSpPr>
          <p:nvPr/>
        </p:nvCxnSpPr>
        <p:spPr>
          <a:xfrm>
            <a:off x="5043947" y="2053929"/>
            <a:ext cx="137651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792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for this year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Even with the correction for the non </a:t>
            </a:r>
            <a:r>
              <a:rPr lang="en-US" dirty="0" err="1" smtClean="0"/>
              <a:t>gaussian</a:t>
            </a:r>
            <a:r>
              <a:rPr lang="en-US" dirty="0" smtClean="0"/>
              <a:t> profile, the ’missing’ blowup is not explained.</a:t>
            </a:r>
          </a:p>
          <a:p>
            <a:endParaRPr lang="en-US" dirty="0"/>
          </a:p>
          <a:p>
            <a:r>
              <a:rPr lang="en-US" dirty="0" smtClean="0"/>
              <a:t>New measurement protocol to try to understand the measurements discrepancy with the </a:t>
            </a:r>
            <a:r>
              <a:rPr lang="en-US" dirty="0" err="1" smtClean="0"/>
              <a:t>analititcal</a:t>
            </a:r>
            <a:r>
              <a:rPr lang="en-US" dirty="0" smtClean="0"/>
              <a:t> model: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Inject and let filament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Measure the emittance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Kick the beam using KFA45 second injection instance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Let filament and measure emittance again</a:t>
            </a:r>
          </a:p>
        </p:txBody>
      </p:sp>
    </p:spTree>
    <p:extLst>
      <p:ext uri="{BB962C8B-B14F-4D97-AF65-F5344CB8AC3E}">
        <p14:creationId xmlns:p14="http://schemas.microsoft.com/office/powerpoint/2010/main" val="64042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2173941"/>
          </a:xfrm>
        </p:spPr>
        <p:txBody>
          <a:bodyPr/>
          <a:lstStyle/>
          <a:p>
            <a:r>
              <a:rPr lang="en-US" dirty="0" smtClean="0"/>
              <a:t>Currently two methods are used to compute the emittance: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Full deconvolution, using </a:t>
            </a:r>
            <a:r>
              <a:rPr lang="en-US" dirty="0" smtClean="0">
                <a:hlinkClick r:id="rId3"/>
              </a:rPr>
              <a:t>Guido’s algorithm</a:t>
            </a:r>
            <a:endParaRPr lang="en-US" dirty="0" smtClean="0"/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Traditional deconvolution, </a:t>
            </a:r>
            <a:r>
              <a:rPr lang="en-US" dirty="0" smtClean="0"/>
              <a:t>from the formula</a:t>
            </a:r>
          </a:p>
          <a:p>
            <a:pPr marL="342900" indent="-342900">
              <a:buFont typeface="Arial" charset="0"/>
              <a:buChar char="•"/>
            </a:pPr>
            <a:endParaRPr lang="en-US" dirty="0" smtClean="0"/>
          </a:p>
          <a:p>
            <a:r>
              <a:rPr lang="en-US" dirty="0" smtClean="0"/>
              <a:t>Comparison between 6D </a:t>
            </a:r>
            <a:r>
              <a:rPr lang="en-US" dirty="0" err="1" smtClean="0"/>
              <a:t>gaussian</a:t>
            </a:r>
            <a:r>
              <a:rPr lang="en-US" dirty="0" smtClean="0"/>
              <a:t> bunches and bunches featuring parabolic longitudinal profile (no steering, beams are matched):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280" y="1785428"/>
            <a:ext cx="2439043" cy="7807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of the full deconvolution algorithm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132851"/>
              </p:ext>
            </p:extLst>
          </p:nvPr>
        </p:nvGraphicFramePr>
        <p:xfrm>
          <a:off x="678423" y="3672399"/>
          <a:ext cx="7787154" cy="267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306"/>
                <a:gridCol w="896030"/>
                <a:gridCol w="1422695"/>
                <a:gridCol w="1420750"/>
                <a:gridCol w="1574727"/>
                <a:gridCol w="1410646"/>
              </a:tblGrid>
              <a:tr h="370840">
                <a:tc>
                  <a:txBody>
                    <a:bodyPr/>
                    <a:lstStyle/>
                    <a:p>
                      <a:r>
                        <a:rPr lang="el-GR" sz="2400" dirty="0" err="1" smtClean="0"/>
                        <a:t>ε</a:t>
                      </a:r>
                      <a:r>
                        <a:rPr lang="el-GR" sz="2400" baseline="-25000" dirty="0" err="1" smtClean="0"/>
                        <a:t>x</a:t>
                      </a:r>
                      <a:r>
                        <a:rPr lang="en-US" sz="2400" baseline="-25000" dirty="0" smtClean="0"/>
                        <a:t>,y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err="1" smtClean="0"/>
                        <a:t>μm</a:t>
                      </a:r>
                      <a:r>
                        <a:rPr lang="en-US" baseline="0" dirty="0" smtClean="0"/>
                        <a:t>)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400" dirty="0" smtClean="0"/>
                        <a:t>ε</a:t>
                      </a:r>
                      <a:r>
                        <a:rPr lang="en-US" sz="2400" baseline="-25000" dirty="0" smtClean="0"/>
                        <a:t>L 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err="1" smtClean="0"/>
                        <a:t>μm</a:t>
                      </a:r>
                      <a:r>
                        <a:rPr lang="en-US" baseline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Traditional deconvolution</a:t>
                      </a:r>
                      <a:br>
                        <a:rPr lang="en-US" sz="1600" baseline="0" dirty="0" smtClean="0"/>
                      </a:br>
                      <a:r>
                        <a:rPr lang="en-US" sz="1600" baseline="0" dirty="0" smtClean="0"/>
                        <a:t>gauss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Full deconvolution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gauss</a:t>
                      </a:r>
                      <a:r>
                        <a:rPr lang="en-US" sz="1600" baseline="0" dirty="0" smtClean="0"/>
                        <a:t> bunch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Traditional deconvolution</a:t>
                      </a:r>
                      <a:br>
                        <a:rPr lang="en-US" sz="1600" baseline="0" dirty="0" smtClean="0"/>
                      </a:br>
                      <a:r>
                        <a:rPr lang="en-US" sz="1600" baseline="0" dirty="0" err="1" smtClean="0"/>
                        <a:t>parab</a:t>
                      </a:r>
                      <a:r>
                        <a:rPr lang="en-US" sz="1600" baseline="0" dirty="0" smtClean="0"/>
                        <a:t>. bunch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Full deconvolution</a:t>
                      </a:r>
                    </a:p>
                    <a:p>
                      <a:r>
                        <a:rPr lang="en-US" sz="1600" dirty="0" err="1" smtClean="0"/>
                        <a:t>parab</a:t>
                      </a:r>
                      <a:r>
                        <a:rPr lang="en-US" sz="1600" baseline="0" dirty="0" smtClean="0"/>
                        <a:t>. bunch</a:t>
                      </a: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- 0.15</a:t>
                      </a:r>
                      <a:r>
                        <a:rPr lang="en-US" baseline="0" dirty="0" smtClean="0"/>
                        <a:t>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- 0.35 %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+ 0.21</a:t>
                      </a:r>
                      <a:r>
                        <a:rPr lang="en-US" baseline="0" dirty="0" smtClean="0"/>
                        <a:t>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- 0.30 %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+ 0.25 %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- 0.34 %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+ 2.20 %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+ 1.35</a:t>
                      </a:r>
                      <a:r>
                        <a:rPr lang="en-US" baseline="0" dirty="0" smtClean="0"/>
                        <a:t>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+ 0.29 %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- 0.79</a:t>
                      </a:r>
                      <a:r>
                        <a:rPr lang="en-US" baseline="0" dirty="0" smtClean="0"/>
                        <a:t>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+ 1.97 %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</a:t>
                      </a:r>
                      <a:r>
                        <a:rPr lang="en-US" baseline="0" dirty="0" smtClean="0"/>
                        <a:t> 0.32 %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+ 2.0 %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+ 0.37 %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+ 2.13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r>
                        <a:rPr lang="en-US" baseline="0" dirty="0" smtClean="0"/>
                        <a:t> 0.32 %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+ 2.8 %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+ 0.77 %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+ 3.69 %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+ 0.99 %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193530" y="3307426"/>
            <a:ext cx="19504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mtClean="0">
                <a:solidFill>
                  <a:srgbClr val="FF0000"/>
                </a:solidFill>
              </a:rPr>
              <a:t>PRELIMINARY</a:t>
            </a:r>
            <a:endParaRPr lang="en-US" sz="2400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99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of the full deconvolution algorithm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081804"/>
              </p:ext>
            </p:extLst>
          </p:nvPr>
        </p:nvGraphicFramePr>
        <p:xfrm>
          <a:off x="678423" y="3672399"/>
          <a:ext cx="7787154" cy="267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306"/>
                <a:gridCol w="896030"/>
                <a:gridCol w="1422695"/>
                <a:gridCol w="1420750"/>
                <a:gridCol w="1574727"/>
                <a:gridCol w="1410646"/>
              </a:tblGrid>
              <a:tr h="370840">
                <a:tc>
                  <a:txBody>
                    <a:bodyPr/>
                    <a:lstStyle/>
                    <a:p>
                      <a:r>
                        <a:rPr lang="el-GR" sz="2400" dirty="0" err="1" smtClean="0"/>
                        <a:t>ε</a:t>
                      </a:r>
                      <a:r>
                        <a:rPr lang="el-GR" sz="2400" baseline="-25000" dirty="0" err="1" smtClean="0"/>
                        <a:t>x</a:t>
                      </a:r>
                      <a:r>
                        <a:rPr lang="en-US" sz="2400" baseline="-25000" dirty="0" smtClean="0"/>
                        <a:t>,y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err="1" smtClean="0"/>
                        <a:t>μm</a:t>
                      </a:r>
                      <a:r>
                        <a:rPr lang="en-US" baseline="0" dirty="0" smtClean="0"/>
                        <a:t>)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400" dirty="0" smtClean="0"/>
                        <a:t>ε</a:t>
                      </a:r>
                      <a:r>
                        <a:rPr lang="en-US" sz="2400" baseline="-25000" dirty="0" smtClean="0"/>
                        <a:t>L 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err="1" smtClean="0"/>
                        <a:t>μm</a:t>
                      </a:r>
                      <a:r>
                        <a:rPr lang="en-US" baseline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Traditional deconvolution</a:t>
                      </a:r>
                      <a:br>
                        <a:rPr lang="en-US" sz="1600" baseline="0" dirty="0" smtClean="0"/>
                      </a:br>
                      <a:r>
                        <a:rPr lang="en-US" sz="1600" baseline="0" dirty="0" smtClean="0"/>
                        <a:t>gauss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Full deconvolution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gauss</a:t>
                      </a:r>
                      <a:r>
                        <a:rPr lang="en-US" sz="1600" baseline="0" dirty="0" smtClean="0"/>
                        <a:t> bunch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Traditional deconvolution</a:t>
                      </a:r>
                      <a:br>
                        <a:rPr lang="en-US" sz="1600" baseline="0" dirty="0" smtClean="0"/>
                      </a:br>
                      <a:r>
                        <a:rPr lang="en-US" sz="1600" baseline="0" dirty="0" err="1" smtClean="0"/>
                        <a:t>parab</a:t>
                      </a:r>
                      <a:r>
                        <a:rPr lang="en-US" sz="1600" baseline="0" dirty="0" smtClean="0"/>
                        <a:t>. bunch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Full deconvolution</a:t>
                      </a:r>
                    </a:p>
                    <a:p>
                      <a:r>
                        <a:rPr lang="en-US" sz="1600" dirty="0" err="1" smtClean="0"/>
                        <a:t>parab</a:t>
                      </a:r>
                      <a:r>
                        <a:rPr lang="en-US" sz="1600" baseline="0" dirty="0" smtClean="0"/>
                        <a:t>. bunch</a:t>
                      </a: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- 0.15</a:t>
                      </a:r>
                      <a:r>
                        <a:rPr lang="en-US" baseline="0" dirty="0" smtClean="0"/>
                        <a:t>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- 0.35 %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+ 0.21</a:t>
                      </a:r>
                      <a:r>
                        <a:rPr lang="en-US" baseline="0" dirty="0" smtClean="0"/>
                        <a:t>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- 0.30 %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+ 0.25 %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- 0.34 %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+ 2.20 %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+ 1.35</a:t>
                      </a:r>
                      <a:r>
                        <a:rPr lang="en-US" baseline="0" dirty="0" smtClean="0"/>
                        <a:t>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+ 0.29 %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- 0.79</a:t>
                      </a:r>
                      <a:r>
                        <a:rPr lang="en-US" baseline="0" dirty="0" smtClean="0"/>
                        <a:t>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+ 1.97 %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</a:t>
                      </a:r>
                      <a:r>
                        <a:rPr lang="en-US" baseline="0" dirty="0" smtClean="0"/>
                        <a:t> 0.32 %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+ 2.0 %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+ 0.37 %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+ 2.13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r>
                        <a:rPr lang="en-US" baseline="0" dirty="0" smtClean="0"/>
                        <a:t> 0.32 %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+ 2.8 %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+ 0.77 %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+ 3.69 %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+ 0.99 %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2466753" y="5550196"/>
            <a:ext cx="1286540" cy="925032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flipH="1" flipV="1">
            <a:off x="2339163" y="2998381"/>
            <a:ext cx="315999" cy="2687283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3508" y="1672766"/>
            <a:ext cx="34513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When the bucket is almost full the longitudinal distribution has chopped  tails </a:t>
            </a:r>
            <a:r>
              <a:rPr lang="en-US" sz="2000" dirty="0" smtClean="0">
                <a:sym typeface="Wingdings"/>
              </a:rPr>
              <a:t> </a:t>
            </a:r>
            <a:r>
              <a:rPr lang="en-US" sz="2000" smtClean="0">
                <a:sym typeface="Wingdings"/>
              </a:rPr>
              <a:t>wrong estimatio</a:t>
            </a:r>
            <a:r>
              <a:rPr lang="en-US" sz="2000">
                <a:sym typeface="Wingdings"/>
              </a:rPr>
              <a:t>n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7193530" y="3307426"/>
            <a:ext cx="19504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mtClean="0">
                <a:solidFill>
                  <a:srgbClr val="FF0000"/>
                </a:solidFill>
              </a:rPr>
              <a:t>PRELIMINARY</a:t>
            </a:r>
            <a:endParaRPr lang="en-US" sz="2400" b="1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6832262" y="2562447"/>
            <a:ext cx="175625" cy="990301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422606" y="3546730"/>
            <a:ext cx="3170562" cy="2928498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282232" y="1202616"/>
            <a:ext cx="34513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Same thing with parabolic long. Distribution, but this beam is still dominated by the </a:t>
            </a:r>
            <a:r>
              <a:rPr lang="en-US" sz="2000" dirty="0" err="1" smtClean="0"/>
              <a:t>betatronic</a:t>
            </a:r>
            <a:r>
              <a:rPr lang="en-US" sz="2000" dirty="0" smtClean="0"/>
              <a:t> component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3149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Steering studies are not conclusive yet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The blowup far from injection will be measured next week to see if it matches the </a:t>
            </a:r>
            <a:r>
              <a:rPr lang="en-US" dirty="0" err="1" smtClean="0"/>
              <a:t>analitical</a:t>
            </a:r>
            <a:r>
              <a:rPr lang="en-US" dirty="0" smtClean="0"/>
              <a:t> model</a:t>
            </a:r>
          </a:p>
          <a:p>
            <a:pPr marL="814500" lvl="1" indent="-342900">
              <a:buFont typeface="Arial" charset="0"/>
              <a:buChar char="•"/>
            </a:pPr>
            <a:endParaRPr lang="en-US" dirty="0" smtClean="0"/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The deconvolution algorithm are under test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Beams where the dispersive component of the emittance is predominant to be tested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BCMS-like beam will be simulated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Also real beam data can be used (</a:t>
            </a:r>
            <a:r>
              <a:rPr lang="en-US" dirty="0" err="1" smtClean="0"/>
              <a:t>WS+tomo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855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61516"/>
            <a:ext cx="8229600" cy="100156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Injection bump studies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03411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5430684" cy="4745691"/>
          </a:xfrm>
        </p:spPr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A new fast tune measurement method has been developed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Measurements show a variation of the tune of the order of 0.01 when the bump is fired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Strong hint at important Eddy current effect during the injection bump. The modulation can be correlated to the </a:t>
            </a:r>
            <a:r>
              <a:rPr lang="en-US" dirty="0" err="1" smtClean="0"/>
              <a:t>Bdot</a:t>
            </a:r>
            <a:r>
              <a:rPr lang="en-US" dirty="0" smtClean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5" t="4683" r="6207" b="2210"/>
          <a:stretch/>
        </p:blipFill>
        <p:spPr>
          <a:xfrm>
            <a:off x="5552388" y="1022292"/>
            <a:ext cx="3372711" cy="25829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37" r="3640" b="2648"/>
          <a:stretch/>
        </p:blipFill>
        <p:spPr>
          <a:xfrm>
            <a:off x="571096" y="3912125"/>
            <a:ext cx="3614405" cy="2582943"/>
          </a:xfrm>
          <a:prstGeom prst="rect">
            <a:avLst/>
          </a:prstGeom>
        </p:spPr>
      </p:pic>
      <p:pic>
        <p:nvPicPr>
          <p:cNvPr id="7" name="Content Placeholder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5" t="6137" r="7774" b="5015"/>
          <a:stretch/>
        </p:blipFill>
        <p:spPr>
          <a:xfrm>
            <a:off x="4366874" y="3912125"/>
            <a:ext cx="4193845" cy="25829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7952486" y="5122849"/>
            <a:ext cx="138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P. </a:t>
            </a:r>
            <a:r>
              <a:rPr lang="en-US" dirty="0" err="1" smtClean="0"/>
              <a:t>Zisopoulos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68129" y="3912125"/>
            <a:ext cx="1779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Tune modulation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86056" y="3912125"/>
            <a:ext cx="1382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Chromaticity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61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Current/possible models: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 number of models can be used to describe the optics: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Standard closed orbit optics: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/>
              <a:t>B</a:t>
            </a:r>
            <a:r>
              <a:rPr lang="en-US" dirty="0" smtClean="0"/>
              <a:t>umpers are off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Standard optics + bumpers: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Bumpers are on, but no </a:t>
            </a:r>
            <a:r>
              <a:rPr lang="en-US" dirty="0" err="1" smtClean="0"/>
              <a:t>sextupoles</a:t>
            </a:r>
            <a:r>
              <a:rPr lang="en-US" dirty="0" smtClean="0"/>
              <a:t> are considered</a:t>
            </a:r>
            <a:endParaRPr lang="en-US" dirty="0"/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Optics with </a:t>
            </a:r>
            <a:r>
              <a:rPr lang="en-US" dirty="0" err="1" smtClean="0"/>
              <a:t>sextupoles</a:t>
            </a:r>
            <a:r>
              <a:rPr lang="en-US" dirty="0" smtClean="0"/>
              <a:t>: to model the eddy currents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Bumpers are on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A thin </a:t>
            </a:r>
            <a:r>
              <a:rPr lang="en-US" dirty="0" err="1" smtClean="0"/>
              <a:t>sextupole</a:t>
            </a:r>
            <a:r>
              <a:rPr lang="en-US" dirty="0" smtClean="0"/>
              <a:t> is inserted in any bumper dipole magnet. The </a:t>
            </a:r>
            <a:r>
              <a:rPr lang="en-US" dirty="0" err="1" smtClean="0"/>
              <a:t>strenght</a:t>
            </a:r>
            <a:r>
              <a:rPr lang="en-US" dirty="0" smtClean="0"/>
              <a:t> ratio of the </a:t>
            </a:r>
            <a:r>
              <a:rPr lang="en-US" dirty="0" err="1" smtClean="0"/>
              <a:t>sextupoles</a:t>
            </a:r>
            <a:r>
              <a:rPr lang="en-US" dirty="0" smtClean="0"/>
              <a:t> is the same of the bumper dipoles</a:t>
            </a:r>
          </a:p>
        </p:txBody>
      </p:sp>
    </p:spTree>
    <p:extLst>
      <p:ext uri="{BB962C8B-B14F-4D97-AF65-F5344CB8AC3E}">
        <p14:creationId xmlns:p14="http://schemas.microsoft.com/office/powerpoint/2010/main" val="687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losed orbit solution vs bump up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Bumper strengths measured in 2012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Closed solution optics perturbation due to the bump dipoles is negligible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Beta-beat 0.2 %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Dispersion max difference 5 cm</a:t>
            </a:r>
          </a:p>
          <a:p>
            <a:pPr marL="814500" lvl="1" indent="-342900">
              <a:buFont typeface="Arial" charset="0"/>
              <a:buChar char="•"/>
            </a:pPr>
            <a:endParaRPr lang="en-US" dirty="0"/>
          </a:p>
          <a:p>
            <a:r>
              <a:rPr lang="en-US" dirty="0" smtClean="0"/>
              <a:t>... So basically no difference between the optics without </a:t>
            </a:r>
            <a:r>
              <a:rPr lang="en-US" dirty="0" err="1" smtClean="0"/>
              <a:t>sextupoles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8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Injection steering studies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Goal and methods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Recap of last year measurements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Simulations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Plan for this year</a:t>
            </a:r>
          </a:p>
          <a:p>
            <a:pPr marL="814500" lvl="1" indent="-342900">
              <a:buFont typeface="Arial" charset="0"/>
              <a:buChar char="•"/>
            </a:pPr>
            <a:endParaRPr lang="en-US" dirty="0" smtClean="0"/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Study of the eddy currents effect in the injection bump 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Motivation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Optics models</a:t>
            </a:r>
            <a:r>
              <a:rPr lang="en-US" dirty="0"/>
              <a:t> </a:t>
            </a:r>
            <a:r>
              <a:rPr lang="en-US" dirty="0" smtClean="0"/>
              <a:t>and first results</a:t>
            </a:r>
          </a:p>
        </p:txBody>
      </p:sp>
    </p:spTree>
    <p:extLst>
      <p:ext uri="{BB962C8B-B14F-4D97-AF65-F5344CB8AC3E}">
        <p14:creationId xmlns:p14="http://schemas.microsoft.com/office/powerpoint/2010/main" val="65522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without </a:t>
            </a:r>
            <a:r>
              <a:rPr lang="en-US" dirty="0" err="1" smtClean="0"/>
              <a:t>sextupoles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0542"/>
            <a:ext cx="9144000" cy="50232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23639" y="4197628"/>
            <a:ext cx="1521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Tune variation</a:t>
            </a:r>
          </a:p>
          <a:p>
            <a:r>
              <a:rPr lang="en-US" dirty="0" smtClean="0"/>
              <a:t>is negligible 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79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MADx</a:t>
            </a:r>
            <a:r>
              <a:rPr lang="en-US" dirty="0" smtClean="0"/>
              <a:t> results: tune variation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37" r="3640" b="2648"/>
          <a:stretch/>
        </p:blipFill>
        <p:spPr>
          <a:xfrm>
            <a:off x="5529595" y="2137528"/>
            <a:ext cx="3614405" cy="25829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5" y="1600200"/>
            <a:ext cx="5486400" cy="36576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2399071" y="3234813"/>
            <a:ext cx="3647768" cy="5407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766916" y="5240594"/>
            <a:ext cx="1848465" cy="9832"/>
          </a:xfrm>
          <a:prstGeom prst="straightConnector1">
            <a:avLst/>
          </a:prstGeom>
          <a:ln w="47625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209367" y="5230764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 turns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84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MADx</a:t>
            </a:r>
            <a:r>
              <a:rPr lang="en-US" dirty="0" smtClean="0"/>
              <a:t> results: beta beat and chromaticity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39149" y="1347019"/>
            <a:ext cx="40902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Beta beat 5-6% </a:t>
            </a:r>
            <a:r>
              <a:rPr lang="en-US" dirty="0" err="1" smtClean="0"/>
              <a:t>w.r.t</a:t>
            </a:r>
            <a:r>
              <a:rPr lang="en-US" dirty="0"/>
              <a:t>.</a:t>
            </a:r>
            <a:r>
              <a:rPr lang="en-US" dirty="0" smtClean="0"/>
              <a:t> to bump down closed orbit optics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Chromaticity change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9" t="10260" r="9141" b="4256"/>
          <a:stretch/>
        </p:blipFill>
        <p:spPr>
          <a:xfrm>
            <a:off x="167148" y="1022292"/>
            <a:ext cx="3814917" cy="29162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8502"/>
            <a:ext cx="5850194" cy="2925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42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MADx</a:t>
            </a:r>
            <a:r>
              <a:rPr lang="en-US" dirty="0" smtClean="0"/>
              <a:t> results: beta beat and chromaticity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39149" y="1347019"/>
            <a:ext cx="40902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Beta beat 5-6% </a:t>
            </a:r>
            <a:r>
              <a:rPr lang="en-US" dirty="0" err="1" smtClean="0"/>
              <a:t>w.r.t</a:t>
            </a:r>
            <a:r>
              <a:rPr lang="en-US" dirty="0"/>
              <a:t>.</a:t>
            </a:r>
            <a:r>
              <a:rPr lang="en-US" dirty="0" smtClean="0"/>
              <a:t> to bump down closed orbit optics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Chromaticity change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9" t="10260" r="9141" b="4256"/>
          <a:stretch/>
        </p:blipFill>
        <p:spPr>
          <a:xfrm>
            <a:off x="167148" y="1022292"/>
            <a:ext cx="3814917" cy="29162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8502"/>
            <a:ext cx="5850194" cy="2925098"/>
          </a:xfrm>
          <a:prstGeom prst="rect">
            <a:avLst/>
          </a:prstGeom>
        </p:spPr>
      </p:pic>
      <p:pic>
        <p:nvPicPr>
          <p:cNvPr id="6" name="Content Placeholder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5" t="6137" r="7774" b="5015"/>
          <a:stretch/>
        </p:blipFill>
        <p:spPr>
          <a:xfrm>
            <a:off x="3441290" y="3261012"/>
            <a:ext cx="5599859" cy="344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53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Follow-ups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pyOrbit</a:t>
            </a:r>
            <a:r>
              <a:rPr lang="en-US" dirty="0" smtClean="0">
                <a:sym typeface="Wingdings"/>
              </a:rPr>
              <a:t> simulations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 smtClean="0"/>
              <a:t>PyOrbit</a:t>
            </a:r>
            <a:r>
              <a:rPr lang="en-US" dirty="0" smtClean="0"/>
              <a:t> simulations have been set in place to study the induced emittance blowup from the bump action (if any):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From optics beating only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Adding space charge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14219" y="6322142"/>
            <a:ext cx="1958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be continued </a:t>
            </a:r>
            <a:r>
              <a:rPr lang="is-IS" dirty="0" smtClean="0"/>
              <a:t>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89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777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MD2586_INDIV_VdM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defTabSz="685800">
              <a:spcBef>
                <a:spcPts val="0"/>
              </a:spcBef>
              <a:buClrTx/>
              <a:defRPr/>
            </a:pPr>
            <a:r>
              <a:rPr lang="en-US" sz="1500" dirty="0"/>
              <a:t>I = 13x10</a:t>
            </a:r>
            <a:r>
              <a:rPr lang="en-US" sz="1500" baseline="30000" dirty="0"/>
              <a:t>10</a:t>
            </a:r>
            <a:r>
              <a:rPr lang="en-US" sz="1500" dirty="0"/>
              <a:t> ppb</a:t>
            </a:r>
          </a:p>
          <a:p>
            <a:pPr>
              <a:spcBef>
                <a:spcPts val="0"/>
              </a:spcBef>
            </a:pPr>
            <a:r>
              <a:rPr lang="el-GR" sz="1500" dirty="0" err="1"/>
              <a:t>ε</a:t>
            </a:r>
            <a:r>
              <a:rPr lang="el-GR" sz="1500" baseline="-25000" dirty="0" err="1"/>
              <a:t>x</a:t>
            </a:r>
            <a:r>
              <a:rPr lang="en-US" sz="1500" baseline="-25000" dirty="0"/>
              <a:t>_norm</a:t>
            </a:r>
            <a:r>
              <a:rPr lang="en-US" sz="1500" dirty="0"/>
              <a:t> = </a:t>
            </a:r>
            <a:r>
              <a:rPr lang="sk-SK" sz="1500" dirty="0"/>
              <a:t>2.509 +/- 0.119</a:t>
            </a:r>
            <a:endParaRPr lang="en-US" sz="1500" dirty="0"/>
          </a:p>
          <a:p>
            <a:pPr>
              <a:spcBef>
                <a:spcPts val="0"/>
              </a:spcBef>
            </a:pPr>
            <a:r>
              <a:rPr lang="el-GR" sz="1500" dirty="0" err="1"/>
              <a:t>ε</a:t>
            </a:r>
            <a:r>
              <a:rPr lang="el-GR" sz="1500" baseline="-25000" dirty="0" err="1"/>
              <a:t>y</a:t>
            </a:r>
            <a:r>
              <a:rPr lang="en-US" sz="1500" baseline="-25000" dirty="0"/>
              <a:t>_norm</a:t>
            </a:r>
            <a:r>
              <a:rPr lang="en-US" sz="1500" dirty="0"/>
              <a:t> = </a:t>
            </a:r>
            <a:r>
              <a:rPr lang="sk-SK" sz="1500" dirty="0"/>
              <a:t>2.013 +/- 0.034</a:t>
            </a:r>
            <a:endParaRPr lang="en-US" sz="1500" dirty="0"/>
          </a:p>
          <a:p>
            <a:pPr>
              <a:spcBef>
                <a:spcPts val="0"/>
              </a:spcBef>
            </a:pPr>
            <a:r>
              <a:rPr lang="en-US" sz="1500" dirty="0" err="1"/>
              <a:t>dp</a:t>
            </a:r>
            <a:r>
              <a:rPr lang="en-US" sz="1500" dirty="0"/>
              <a:t>/</a:t>
            </a:r>
            <a:r>
              <a:rPr lang="en-US" sz="1500" dirty="0" err="1"/>
              <a:t>p_rms</a:t>
            </a:r>
            <a:r>
              <a:rPr lang="en-US" sz="1500" dirty="0"/>
              <a:t> = 5e-4</a:t>
            </a:r>
          </a:p>
          <a:p>
            <a:pPr>
              <a:spcBef>
                <a:spcPts val="0"/>
              </a:spcBef>
            </a:pPr>
            <a:r>
              <a:rPr lang="en-US" sz="1500" dirty="0" err="1"/>
              <a:t>ƛ_max</a:t>
            </a:r>
            <a:r>
              <a:rPr lang="en-US" sz="1500" dirty="0"/>
              <a:t>=0.39 A</a:t>
            </a:r>
          </a:p>
          <a:p>
            <a:pPr>
              <a:spcBef>
                <a:spcPts val="0"/>
              </a:spcBef>
            </a:pPr>
            <a:r>
              <a:rPr lang="en-US" sz="1500" dirty="0"/>
              <a:t>B = I/0.5*(</a:t>
            </a:r>
            <a:r>
              <a:rPr lang="el-GR" sz="1500" dirty="0" err="1"/>
              <a:t>ε</a:t>
            </a:r>
            <a:r>
              <a:rPr lang="el-GR" sz="1500" baseline="-25000" dirty="0" err="1"/>
              <a:t>x</a:t>
            </a:r>
            <a:r>
              <a:rPr lang="en-US" sz="1500" baseline="-25000" dirty="0"/>
              <a:t> </a:t>
            </a:r>
            <a:r>
              <a:rPr lang="en-US" sz="1500" dirty="0"/>
              <a:t>+ </a:t>
            </a:r>
            <a:r>
              <a:rPr lang="el-GR" sz="1500" dirty="0"/>
              <a:t>ε</a:t>
            </a:r>
            <a:r>
              <a:rPr lang="en-US" sz="1500" baseline="-25000" dirty="0"/>
              <a:t>y</a:t>
            </a:r>
            <a:r>
              <a:rPr lang="en-US" sz="1500" dirty="0"/>
              <a:t>)</a:t>
            </a:r>
          </a:p>
          <a:p>
            <a:pPr>
              <a:spcBef>
                <a:spcPts val="0"/>
              </a:spcBef>
            </a:pPr>
            <a:endParaRPr lang="en-US" sz="1500" dirty="0"/>
          </a:p>
        </p:txBody>
      </p:sp>
      <p:sp>
        <p:nvSpPr>
          <p:cNvPr id="5" name="TextBox 4"/>
          <p:cNvSpPr txBox="1"/>
          <p:nvPr/>
        </p:nvSpPr>
        <p:spPr>
          <a:xfrm>
            <a:off x="1" y="3143291"/>
            <a:ext cx="433335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Goal: </a:t>
            </a:r>
            <a:r>
              <a:rPr lang="en-US" sz="1500" dirty="0"/>
              <a:t>understand the emittance blowup from injection steering, need to </a:t>
            </a:r>
          </a:p>
          <a:p>
            <a:pPr marL="214313" indent="-214313">
              <a:buFont typeface="Arial" charset="0"/>
              <a:buChar char="•"/>
            </a:pPr>
            <a:r>
              <a:rPr lang="en-US" sz="1500" dirty="0"/>
              <a:t>Stay away from resonances</a:t>
            </a:r>
          </a:p>
          <a:p>
            <a:pPr marL="214313" indent="-214313">
              <a:buFont typeface="Arial" charset="0"/>
              <a:buChar char="•"/>
            </a:pPr>
            <a:r>
              <a:rPr lang="en-US" sz="1500" dirty="0"/>
              <a:t>Decoupled motion in the two transverse planes</a:t>
            </a:r>
          </a:p>
          <a:p>
            <a:pPr marL="214313" indent="-214313">
              <a:buFont typeface="Arial" charset="0"/>
              <a:buChar char="•"/>
            </a:pPr>
            <a:r>
              <a:rPr lang="en-US" sz="1500" dirty="0"/>
              <a:t>Low brightness to limit space charge effects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894729" y="3309238"/>
            <a:ext cx="4249271" cy="2691512"/>
            <a:chOff x="304800" y="3171845"/>
            <a:chExt cx="5665694" cy="358868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3171845"/>
              <a:ext cx="5665694" cy="3588683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164131" y="4159046"/>
              <a:ext cx="174594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/>
                <a:t>PBS in PS optics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1857467" y="4397233"/>
              <a:ext cx="341644" cy="1110919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970416" y="3622205"/>
              <a:ext cx="161163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/>
                <a:t>Working point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3553924" y="3991537"/>
              <a:ext cx="26776" cy="685395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5207559" y="1342226"/>
            <a:ext cx="265457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/>
              <a:t>Blowup expectation from steering: </a:t>
            </a:r>
            <a:endParaRPr lang="en-US" sz="135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558" y="1665472"/>
            <a:ext cx="2977976" cy="694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12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95472"/>
            <a:ext cx="6549665" cy="447335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Measure </a:t>
            </a:r>
            <a:r>
              <a:rPr lang="en-US" dirty="0" err="1" smtClean="0"/>
              <a:t>recoherence</a:t>
            </a:r>
            <a:r>
              <a:rPr lang="en-US" dirty="0" smtClean="0"/>
              <a:t> (if any) with </a:t>
            </a:r>
            <a:r>
              <a:rPr lang="en-US" dirty="0" err="1" smtClean="0"/>
              <a:t>wirescanner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6343164" y="905590"/>
          <a:ext cx="2749950" cy="845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650"/>
                <a:gridCol w="916650"/>
                <a:gridCol w="916650"/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Amplitude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Time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Turns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2σ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0.8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349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4σ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1.6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690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6529805" y="1813688"/>
          <a:ext cx="2376670" cy="845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335"/>
                <a:gridCol w="1188335"/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Scan time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Turn number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175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s-I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2188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185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6564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6529804" y="2875300"/>
            <a:ext cx="256331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1350" dirty="0"/>
              <a:t>Simulation parameters:</a:t>
            </a:r>
          </a:p>
          <a:p>
            <a:pPr lvl="0">
              <a:defRPr/>
            </a:pPr>
            <a:r>
              <a:rPr lang="en-US" sz="1350" dirty="0"/>
              <a:t>I = 15x10</a:t>
            </a:r>
            <a:r>
              <a:rPr lang="en-US" sz="1350" baseline="30000" dirty="0"/>
              <a:t>10</a:t>
            </a:r>
            <a:r>
              <a:rPr lang="en-US" sz="1350" dirty="0"/>
              <a:t> ppb</a:t>
            </a:r>
          </a:p>
          <a:p>
            <a:r>
              <a:rPr lang="el-GR" sz="1350" dirty="0" err="1"/>
              <a:t>ε</a:t>
            </a:r>
            <a:r>
              <a:rPr lang="el-GR" sz="1350" baseline="-25000" dirty="0" err="1"/>
              <a:t>x</a:t>
            </a:r>
            <a:r>
              <a:rPr lang="en-US" sz="1350" baseline="-25000" dirty="0"/>
              <a:t>_norm</a:t>
            </a:r>
            <a:r>
              <a:rPr lang="en-US" sz="1350" dirty="0"/>
              <a:t> = </a:t>
            </a:r>
            <a:r>
              <a:rPr lang="sk-SK" sz="1350" dirty="0"/>
              <a:t>2.9 um</a:t>
            </a:r>
          </a:p>
          <a:p>
            <a:r>
              <a:rPr lang="el-GR" sz="1350" dirty="0" err="1"/>
              <a:t>ε</a:t>
            </a:r>
            <a:r>
              <a:rPr lang="el-GR" sz="1350" baseline="-25000" dirty="0" err="1"/>
              <a:t>y</a:t>
            </a:r>
            <a:r>
              <a:rPr lang="en-US" sz="1350" baseline="-25000" dirty="0"/>
              <a:t>_norm</a:t>
            </a:r>
            <a:r>
              <a:rPr lang="en-US" sz="1350" dirty="0"/>
              <a:t> = 2.0 um</a:t>
            </a:r>
          </a:p>
          <a:p>
            <a:r>
              <a:rPr lang="en-US" sz="1350" dirty="0"/>
              <a:t>Kick = 0.35 </a:t>
            </a:r>
            <a:r>
              <a:rPr lang="en-US" sz="1350" dirty="0" err="1"/>
              <a:t>mrad</a:t>
            </a:r>
            <a:r>
              <a:rPr lang="en-US" sz="1350" dirty="0"/>
              <a:t> less than nominal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549665" y="4068722"/>
            <a:ext cx="256331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1350" b="1" dirty="0" err="1"/>
              <a:t>Recoherence</a:t>
            </a:r>
            <a:r>
              <a:rPr lang="en-US" sz="1350" b="1" dirty="0"/>
              <a:t> would give us a measurement error of max ~10%</a:t>
            </a:r>
          </a:p>
        </p:txBody>
      </p:sp>
      <p:sp>
        <p:nvSpPr>
          <p:cNvPr id="17" name="Triangle 16"/>
          <p:cNvSpPr/>
          <p:nvPr/>
        </p:nvSpPr>
        <p:spPr>
          <a:xfrm>
            <a:off x="7257327" y="4721992"/>
            <a:ext cx="912225" cy="793248"/>
          </a:xfrm>
          <a:prstGeom prst="triangl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/>
          <p:cNvSpPr txBox="1"/>
          <p:nvPr/>
        </p:nvSpPr>
        <p:spPr>
          <a:xfrm>
            <a:off x="7574060" y="4864897"/>
            <a:ext cx="354584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50" b="1" dirty="0"/>
              <a:t>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62216" y="6211669"/>
            <a:ext cx="5067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smtClean="0"/>
              <a:t>…  and further simulations with space charge showed that the dips are basically invisible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74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general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28" r="8889"/>
          <a:stretch/>
        </p:blipFill>
        <p:spPr>
          <a:xfrm>
            <a:off x="1389888" y="1247554"/>
            <a:ext cx="5705856" cy="436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36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61516"/>
            <a:ext cx="8229600" cy="1001560"/>
          </a:xfrm>
        </p:spPr>
        <p:txBody>
          <a:bodyPr>
            <a:normAutofit/>
          </a:bodyPr>
          <a:lstStyle/>
          <a:p>
            <a:r>
              <a:rPr lang="en-US" sz="4800" dirty="0" err="1" smtClean="0"/>
              <a:t>Missteering</a:t>
            </a:r>
            <a:r>
              <a:rPr lang="en-US" sz="4800" dirty="0" smtClean="0"/>
              <a:t> studies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2074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1058" y="274638"/>
            <a:ext cx="7965175" cy="747654"/>
          </a:xfrm>
        </p:spPr>
        <p:txBody>
          <a:bodyPr/>
          <a:lstStyle/>
          <a:p>
            <a:r>
              <a:rPr lang="en-US" dirty="0"/>
              <a:t>Goal and </a:t>
            </a:r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199" y="1056155"/>
            <a:ext cx="8763034" cy="3907948"/>
          </a:xfrm>
        </p:spPr>
        <p:txBody>
          <a:bodyPr>
            <a:normAutofit/>
          </a:bodyPr>
          <a:lstStyle/>
          <a:p>
            <a:r>
              <a:rPr lang="en-US" b="1" dirty="0"/>
              <a:t>Goal:</a:t>
            </a:r>
            <a:r>
              <a:rPr lang="en-US" dirty="0"/>
              <a:t> understand whether the steering is a source of emittance growth at the injection in the PS</a:t>
            </a:r>
          </a:p>
          <a:p>
            <a:endParaRPr lang="en-US" dirty="0"/>
          </a:p>
          <a:p>
            <a:r>
              <a:rPr lang="en-US" b="1" dirty="0"/>
              <a:t>Idea: </a:t>
            </a:r>
            <a:r>
              <a:rPr lang="en-US" dirty="0"/>
              <a:t>from the optimal steering situation, randomly change the injection kicker strength of KFA45 and observe the emittance growth.</a:t>
            </a:r>
          </a:p>
          <a:p>
            <a:endParaRPr lang="en-US" b="1" dirty="0"/>
          </a:p>
          <a:p>
            <a:r>
              <a:rPr lang="en-US" b="1" dirty="0"/>
              <a:t>Kick strength: </a:t>
            </a:r>
            <a:r>
              <a:rPr lang="en-US" dirty="0"/>
              <a:t>90% to 106% of the nominal kick (due to power converter limitations)</a:t>
            </a:r>
          </a:p>
          <a:p>
            <a:endParaRPr lang="en-US" dirty="0"/>
          </a:p>
          <a:p>
            <a:r>
              <a:rPr lang="en-US" b="1" dirty="0"/>
              <a:t>Beam</a:t>
            </a:r>
            <a:r>
              <a:rPr lang="en-US" dirty="0"/>
              <a:t> </a:t>
            </a:r>
            <a:r>
              <a:rPr lang="en-US" b="1" dirty="0" smtClean="0"/>
              <a:t>types: </a:t>
            </a:r>
            <a:r>
              <a:rPr lang="en-US" dirty="0" smtClean="0"/>
              <a:t>various beams tested featuring different brightness, most conclusive results with a modified Van der Meer beam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623867"/>
              </p:ext>
            </p:extLst>
          </p:nvPr>
        </p:nvGraphicFramePr>
        <p:xfrm>
          <a:off x="304800" y="4964102"/>
          <a:ext cx="833775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9574"/>
                <a:gridCol w="1633425"/>
                <a:gridCol w="2318051"/>
                <a:gridCol w="20167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 (10</a:t>
                      </a:r>
                      <a:r>
                        <a:rPr lang="en-US" baseline="30000" dirty="0" smtClean="0"/>
                        <a:t>10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ppb)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εx</a:t>
                      </a:r>
                      <a:r>
                        <a:rPr lang="en-US" baseline="0" dirty="0" smtClean="0"/>
                        <a:t> / </a:t>
                      </a:r>
                      <a:r>
                        <a:rPr lang="en-US" dirty="0" err="1" smtClean="0"/>
                        <a:t>εy</a:t>
                      </a:r>
                      <a:r>
                        <a:rPr lang="en-US" baseline="0" dirty="0" smtClean="0"/>
                        <a:t> (mm </a:t>
                      </a:r>
                      <a:r>
                        <a:rPr lang="en-US" baseline="0" dirty="0" err="1" smtClean="0"/>
                        <a:t>mrad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Brightness index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MD2586_INDIV_VdM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2.5/2.0</a:t>
                      </a:r>
                      <a:r>
                        <a:rPr lang="en-US" baseline="0" dirty="0" smtClean="0"/>
                        <a:t> (3.0/2.0)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Placeholder 2"/>
          <p:cNvSpPr txBox="1">
            <a:spLocks/>
          </p:cNvSpPr>
          <p:nvPr/>
        </p:nvSpPr>
        <p:spPr>
          <a:xfrm>
            <a:off x="190483" y="5201265"/>
            <a:ext cx="8763034" cy="1272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00748" y="5837310"/>
            <a:ext cx="56691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dirty="0"/>
              <a:t>Away from resonances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Coupling </a:t>
            </a:r>
            <a:r>
              <a:rPr lang="en-US" dirty="0" smtClean="0"/>
              <a:t>corrected, TFB off</a:t>
            </a:r>
            <a:endParaRPr lang="en-US" dirty="0"/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Low </a:t>
            </a:r>
            <a:r>
              <a:rPr lang="en-US" dirty="0" err="1"/>
              <a:t>brigthness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 limit </a:t>
            </a:r>
            <a:r>
              <a:rPr lang="en-US" dirty="0" err="1">
                <a:sym typeface="Wingdings"/>
              </a:rPr>
              <a:t>Laslett</a:t>
            </a:r>
            <a:r>
              <a:rPr lang="en-US" dirty="0">
                <a:sym typeface="Wingdings"/>
              </a:rPr>
              <a:t> tune shift to -0.05/-0.05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22870" y="6073245"/>
            <a:ext cx="1377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KEYPOINTS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88747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7859" y="877286"/>
            <a:ext cx="26550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EMITTANCE BLOWUP </a:t>
            </a:r>
            <a:br>
              <a:rPr lang="en-US" b="1" dirty="0" smtClean="0"/>
            </a:br>
            <a:r>
              <a:rPr lang="en-US" b="1" dirty="0" smtClean="0"/>
              <a:t>ANALITICAL EXPECTATION</a:t>
            </a:r>
          </a:p>
          <a:p>
            <a:pPr algn="ctr"/>
            <a:r>
              <a:rPr lang="en-US" b="1" dirty="0" smtClean="0"/>
              <a:t>AFTER FILAMENTATION</a:t>
            </a: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191" y="877286"/>
            <a:ext cx="3627951" cy="92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03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42"/>
          <a:stretch/>
        </p:blipFill>
        <p:spPr>
          <a:xfrm>
            <a:off x="218245" y="2451248"/>
            <a:ext cx="1809540" cy="6851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7859" y="877286"/>
            <a:ext cx="26550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EMITTANCE BLOWUP </a:t>
            </a:r>
            <a:br>
              <a:rPr lang="en-US" b="1" dirty="0" smtClean="0"/>
            </a:br>
            <a:r>
              <a:rPr lang="en-US" b="1" dirty="0" smtClean="0"/>
              <a:t>ANALITICAL EXPECTATION</a:t>
            </a:r>
          </a:p>
          <a:p>
            <a:pPr algn="ctr"/>
            <a:r>
              <a:rPr lang="en-US" b="1" dirty="0" smtClean="0"/>
              <a:t>AFTER FILAMENTATION</a:t>
            </a: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752" y="877286"/>
            <a:ext cx="3627951" cy="92333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80750" y="2061019"/>
            <a:ext cx="137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chemeClr val="accent2">
                    <a:lumMod val="75000"/>
                  </a:schemeClr>
                </a:solidFill>
              </a:rPr>
              <a:t>SINGLE BPM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8241" y="3119362"/>
            <a:ext cx="17186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36525" marR="0" lvl="0" indent="-13652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defRPr/>
            </a:pPr>
            <a:r>
              <a:rPr lang="en-US" sz="1600" dirty="0" err="1" smtClean="0"/>
              <a:t>Δx</a:t>
            </a:r>
            <a:r>
              <a:rPr lang="en-US" sz="1600" dirty="0" smtClean="0"/>
              <a:t> from BPM </a:t>
            </a:r>
            <a:br>
              <a:rPr lang="en-US" sz="1600" dirty="0" smtClean="0"/>
            </a:br>
            <a:r>
              <a:rPr lang="en-US" sz="1600" dirty="0" smtClean="0"/>
              <a:t>position</a:t>
            </a:r>
          </a:p>
          <a:p>
            <a:pPr marL="136525" marR="0" lvl="0" indent="-13652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defRPr/>
            </a:pPr>
            <a:r>
              <a:rPr lang="en-US" sz="1600" dirty="0" smtClean="0"/>
              <a:t>- 	β</a:t>
            </a:r>
            <a:r>
              <a:rPr lang="en-US" sz="1600" baseline="-25000" dirty="0" smtClean="0"/>
              <a:t>BPM</a:t>
            </a:r>
            <a:r>
              <a:rPr lang="en-US" sz="1600" dirty="0" smtClean="0"/>
              <a:t> from model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2515157" y="3757952"/>
            <a:ext cx="2123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Expected a = 0.</a:t>
            </a:r>
            <a:r>
              <a:rPr lang="cs-CZ" dirty="0"/>
              <a:t> </a:t>
            </a:r>
            <a:r>
              <a:rPr lang="cs-CZ" dirty="0" smtClean="0"/>
              <a:t>0224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7" t="5681" r="9208" b="-1169"/>
          <a:stretch/>
        </p:blipFill>
        <p:spPr>
          <a:xfrm>
            <a:off x="2062684" y="1916038"/>
            <a:ext cx="2814814" cy="1920969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226143" y="1858294"/>
            <a:ext cx="4700382" cy="2281084"/>
          </a:xfrm>
          <a:prstGeom prst="roundRect">
            <a:avLst>
              <a:gd name="adj" fmla="val 12788"/>
            </a:avLst>
          </a:prstGeom>
          <a:noFill/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58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5" r="8791"/>
          <a:stretch/>
        </p:blipFill>
        <p:spPr>
          <a:xfrm>
            <a:off x="1970897" y="4379109"/>
            <a:ext cx="2922306" cy="190668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1" r="7357"/>
          <a:stretch/>
        </p:blipFill>
        <p:spPr>
          <a:xfrm>
            <a:off x="295154" y="5005896"/>
            <a:ext cx="1782502" cy="60278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42"/>
          <a:stretch/>
        </p:blipFill>
        <p:spPr>
          <a:xfrm>
            <a:off x="218245" y="2451248"/>
            <a:ext cx="1809540" cy="6851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7859" y="877286"/>
            <a:ext cx="26550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EMITTANCE BLOWUP </a:t>
            </a:r>
            <a:br>
              <a:rPr lang="en-US" b="1" dirty="0" smtClean="0"/>
            </a:br>
            <a:r>
              <a:rPr lang="en-US" b="1" dirty="0" smtClean="0"/>
              <a:t>ANALITICAL EXPECTATION</a:t>
            </a:r>
          </a:p>
          <a:p>
            <a:pPr algn="ctr"/>
            <a:r>
              <a:rPr lang="en-US" b="1" dirty="0" smtClean="0"/>
              <a:t>AFTER FILAMENTATION</a:t>
            </a: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191" y="877286"/>
            <a:ext cx="3627951" cy="923330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226143" y="4354374"/>
            <a:ext cx="4667060" cy="2281084"/>
          </a:xfrm>
          <a:prstGeom prst="roundRect">
            <a:avLst>
              <a:gd name="adj" fmla="val 12788"/>
            </a:avLst>
          </a:prstGeom>
          <a:noFill/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80750" y="2061019"/>
            <a:ext cx="137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chemeClr val="accent2">
                    <a:lumMod val="75000"/>
                  </a:schemeClr>
                </a:solidFill>
              </a:rPr>
              <a:t>SINGLE BPM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0750" y="4589745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ALL BPMs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8241" y="5654847"/>
            <a:ext cx="19666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6838" marR="0" lvl="0" indent="-968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defRPr/>
            </a:pPr>
            <a:r>
              <a:rPr lang="en-US" sz="1600" dirty="0" err="1" smtClean="0"/>
              <a:t>Δx</a:t>
            </a:r>
            <a:r>
              <a:rPr lang="en-US" sz="1600" dirty="0" smtClean="0"/>
              <a:t> from RMS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-2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turn difference </a:t>
            </a:r>
          </a:p>
          <a:p>
            <a:pPr marL="96838" marR="0" lvl="0" indent="-968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defRPr/>
            </a:pPr>
            <a:r>
              <a:rPr lang="en-US" sz="1600" dirty="0" smtClean="0"/>
              <a:t>- &lt;β&gt; from model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198241" y="3119362"/>
            <a:ext cx="17186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36525" marR="0" lvl="0" indent="-13652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defRPr/>
            </a:pPr>
            <a:r>
              <a:rPr lang="en-US" sz="1600" dirty="0" err="1" smtClean="0"/>
              <a:t>Δx</a:t>
            </a:r>
            <a:r>
              <a:rPr lang="en-US" sz="1600" dirty="0" smtClean="0"/>
              <a:t> from BPM </a:t>
            </a:r>
            <a:br>
              <a:rPr lang="en-US" sz="1600" dirty="0" smtClean="0"/>
            </a:br>
            <a:r>
              <a:rPr lang="en-US" sz="1600" dirty="0" smtClean="0"/>
              <a:t>position</a:t>
            </a:r>
          </a:p>
          <a:p>
            <a:pPr marL="136525" marR="0" lvl="0" indent="-13652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defRPr/>
            </a:pPr>
            <a:r>
              <a:rPr lang="en-US" sz="1600" dirty="0" smtClean="0"/>
              <a:t>- 	β</a:t>
            </a:r>
            <a:r>
              <a:rPr lang="en-US" sz="1600" baseline="-25000" dirty="0" smtClean="0"/>
              <a:t>BPM</a:t>
            </a:r>
            <a:r>
              <a:rPr lang="en-US" sz="1600" dirty="0" smtClean="0"/>
              <a:t> from model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2515157" y="3757952"/>
            <a:ext cx="2123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Expected a = 0.</a:t>
            </a:r>
            <a:r>
              <a:rPr lang="cs-CZ" dirty="0"/>
              <a:t> </a:t>
            </a:r>
            <a:r>
              <a:rPr lang="cs-CZ" dirty="0" smtClean="0"/>
              <a:t>0224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515156" y="6266126"/>
            <a:ext cx="2006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Expected a = 0.</a:t>
            </a:r>
            <a:r>
              <a:rPr lang="cs-CZ" dirty="0"/>
              <a:t> </a:t>
            </a:r>
            <a:r>
              <a:rPr lang="cs-CZ" dirty="0" smtClean="0"/>
              <a:t>031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7" t="5681" r="9208" b="-1169"/>
          <a:stretch/>
        </p:blipFill>
        <p:spPr>
          <a:xfrm>
            <a:off x="2062684" y="1916038"/>
            <a:ext cx="2814814" cy="1920969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226143" y="1858294"/>
            <a:ext cx="4700382" cy="2281084"/>
          </a:xfrm>
          <a:prstGeom prst="roundRect">
            <a:avLst>
              <a:gd name="adj" fmla="val 12788"/>
            </a:avLst>
          </a:prstGeom>
          <a:noFill/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7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5" r="8791"/>
          <a:stretch/>
        </p:blipFill>
        <p:spPr>
          <a:xfrm>
            <a:off x="1970897" y="4379109"/>
            <a:ext cx="2922306" cy="190668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1" r="7357"/>
          <a:stretch/>
        </p:blipFill>
        <p:spPr>
          <a:xfrm>
            <a:off x="295154" y="5005896"/>
            <a:ext cx="1782502" cy="60278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42"/>
          <a:stretch/>
        </p:blipFill>
        <p:spPr>
          <a:xfrm>
            <a:off x="218245" y="2451248"/>
            <a:ext cx="1809540" cy="6851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732" y="2115176"/>
            <a:ext cx="1949116" cy="6546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7859" y="877286"/>
            <a:ext cx="26550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EMITTANCE BLOWUP </a:t>
            </a:r>
            <a:br>
              <a:rPr lang="en-US" b="1" dirty="0" smtClean="0"/>
            </a:br>
            <a:r>
              <a:rPr lang="en-US" b="1" dirty="0" smtClean="0"/>
              <a:t>ANALITICAL EXPECTATION</a:t>
            </a:r>
          </a:p>
          <a:p>
            <a:pPr algn="ctr"/>
            <a:r>
              <a:rPr lang="en-US" b="1" dirty="0" smtClean="0"/>
              <a:t>AFTER FILAMENTATION</a:t>
            </a:r>
            <a:endParaRPr lang="en-US" b="1" dirty="0"/>
          </a:p>
        </p:txBody>
      </p:sp>
      <p:sp>
        <p:nvSpPr>
          <p:cNvPr id="8" name="Rounded Rectangle 7"/>
          <p:cNvSpPr/>
          <p:nvPr/>
        </p:nvSpPr>
        <p:spPr>
          <a:xfrm>
            <a:off x="5029201" y="1858683"/>
            <a:ext cx="3908323" cy="4776775"/>
          </a:xfrm>
          <a:prstGeom prst="roundRect">
            <a:avLst>
              <a:gd name="adj" fmla="val 9120"/>
            </a:avLst>
          </a:prstGeom>
          <a:noFill/>
          <a:ln w="508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191" y="877286"/>
            <a:ext cx="3627951" cy="9233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15538" y="2031700"/>
            <a:ext cx="14243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KICK FROM</a:t>
            </a:r>
          </a:p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PARAMETER </a:t>
            </a:r>
            <a:b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SET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26143" y="4354374"/>
            <a:ext cx="4667060" cy="2281084"/>
          </a:xfrm>
          <a:prstGeom prst="roundRect">
            <a:avLst>
              <a:gd name="adj" fmla="val 12788"/>
            </a:avLst>
          </a:prstGeom>
          <a:noFill/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80750" y="2061019"/>
            <a:ext cx="137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chemeClr val="accent2">
                    <a:lumMod val="75000"/>
                  </a:schemeClr>
                </a:solidFill>
              </a:rPr>
              <a:t>SINGLE BPM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0750" y="4589745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ALL BPMs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8241" y="5654847"/>
            <a:ext cx="19666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6838" marR="0" lvl="0" indent="-968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defRPr/>
            </a:pPr>
            <a:r>
              <a:rPr lang="en-US" sz="1600" dirty="0" err="1" smtClean="0"/>
              <a:t>Δx</a:t>
            </a:r>
            <a:r>
              <a:rPr lang="en-US" sz="1600" dirty="0" smtClean="0"/>
              <a:t> from RMS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-2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turn difference </a:t>
            </a:r>
          </a:p>
          <a:p>
            <a:pPr marL="96838" marR="0" lvl="0" indent="-968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defRPr/>
            </a:pPr>
            <a:r>
              <a:rPr lang="en-US" sz="1600" dirty="0" smtClean="0"/>
              <a:t>- &lt;β&gt; from model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198241" y="3119362"/>
            <a:ext cx="17186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36525" marR="0" lvl="0" indent="-13652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defRPr/>
            </a:pPr>
            <a:r>
              <a:rPr lang="en-US" sz="1600" dirty="0" err="1" smtClean="0"/>
              <a:t>Δx</a:t>
            </a:r>
            <a:r>
              <a:rPr lang="en-US" sz="1600" dirty="0" smtClean="0"/>
              <a:t> from BPM </a:t>
            </a:r>
            <a:br>
              <a:rPr lang="en-US" sz="1600" dirty="0" smtClean="0"/>
            </a:br>
            <a:r>
              <a:rPr lang="en-US" sz="1600" dirty="0" smtClean="0"/>
              <a:t>position</a:t>
            </a:r>
          </a:p>
          <a:p>
            <a:pPr marL="136525" marR="0" lvl="0" indent="-13652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defRPr/>
            </a:pPr>
            <a:r>
              <a:rPr lang="en-US" sz="1600" dirty="0" smtClean="0"/>
              <a:t>- 	β</a:t>
            </a:r>
            <a:r>
              <a:rPr lang="en-US" sz="1600" baseline="-25000" dirty="0" smtClean="0"/>
              <a:t>BPM</a:t>
            </a:r>
            <a:r>
              <a:rPr lang="en-US" sz="1600" dirty="0" smtClean="0"/>
              <a:t> from model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6091519" y="5654847"/>
            <a:ext cx="1953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Expected a = 11.26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7" r="8937"/>
          <a:stretch/>
        </p:blipFill>
        <p:spPr>
          <a:xfrm>
            <a:off x="5090154" y="3128047"/>
            <a:ext cx="3786416" cy="238206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515157" y="3757952"/>
            <a:ext cx="2123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Expected a = 0.</a:t>
            </a:r>
            <a:r>
              <a:rPr lang="cs-CZ" dirty="0"/>
              <a:t> </a:t>
            </a:r>
            <a:r>
              <a:rPr lang="cs-CZ" dirty="0" smtClean="0"/>
              <a:t>0224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515156" y="6266126"/>
            <a:ext cx="2006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Expected a = 0.</a:t>
            </a:r>
            <a:r>
              <a:rPr lang="cs-CZ" dirty="0"/>
              <a:t> </a:t>
            </a:r>
            <a:r>
              <a:rPr lang="cs-CZ" dirty="0" smtClean="0"/>
              <a:t>031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7" t="5681" r="9208" b="-1169"/>
          <a:stretch/>
        </p:blipFill>
        <p:spPr>
          <a:xfrm>
            <a:off x="2062684" y="1916038"/>
            <a:ext cx="2814814" cy="1920969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226143" y="1858294"/>
            <a:ext cx="4700382" cy="2281084"/>
          </a:xfrm>
          <a:prstGeom prst="roundRect">
            <a:avLst>
              <a:gd name="adj" fmla="val 12788"/>
            </a:avLst>
          </a:prstGeom>
          <a:noFill/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err="1" smtClean="0"/>
              <a:t>pyHeadtail</a:t>
            </a:r>
            <a:r>
              <a:rPr lang="en-US" dirty="0" smtClean="0"/>
              <a:t> simulations of </a:t>
            </a:r>
            <a:r>
              <a:rPr lang="en-US" dirty="0" err="1" smtClean="0"/>
              <a:t>missteering</a:t>
            </a:r>
            <a:endParaRPr lang="en-US" dirty="0" smtClean="0"/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PS toy model, single turn machine (from </a:t>
            </a:r>
            <a:r>
              <a:rPr lang="en-US" dirty="0" err="1" smtClean="0"/>
              <a:t>pyCERNmachines</a:t>
            </a:r>
            <a:r>
              <a:rPr lang="en-US" dirty="0" smtClean="0"/>
              <a:t> repository)</a:t>
            </a:r>
          </a:p>
          <a:p>
            <a:pPr marL="814500" lvl="1" indent="-342900">
              <a:buFont typeface="Arial" charset="0"/>
              <a:buChar char="•"/>
            </a:pPr>
            <a:r>
              <a:rPr lang="el-GR" dirty="0" smtClean="0"/>
              <a:t>β</a:t>
            </a:r>
            <a:r>
              <a:rPr lang="en-US" dirty="0" smtClean="0"/>
              <a:t> = 16 m, D = 0 or 2.5 m</a:t>
            </a:r>
            <a:endParaRPr lang="en-US" dirty="0"/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RF off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Emittance can be evaluated turn by turn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Non-linearity is given by chromaticity</a:t>
            </a:r>
          </a:p>
        </p:txBody>
      </p:sp>
    </p:spTree>
    <p:extLst>
      <p:ext uri="{BB962C8B-B14F-4D97-AF65-F5344CB8AC3E}">
        <p14:creationId xmlns:p14="http://schemas.microsoft.com/office/powerpoint/2010/main" val="212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1421</TotalTime>
  <Words>1270</Words>
  <Application>Microsoft Macintosh PowerPoint</Application>
  <PresentationFormat>On-screen Show (4:3)</PresentationFormat>
  <Paragraphs>300</Paragraphs>
  <Slides>28</Slides>
  <Notes>10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Calibri</vt:lpstr>
      <vt:lpstr>Lucida Grande</vt:lpstr>
      <vt:lpstr>Wingdings</vt:lpstr>
      <vt:lpstr>Arial</vt:lpstr>
      <vt:lpstr>LIU_PowerPoint_Template</vt:lpstr>
      <vt:lpstr>Emittance blowup studies from injection oscillations and Eddy currents in the injection bump.  Status and plans.</vt:lpstr>
      <vt:lpstr>Outline</vt:lpstr>
      <vt:lpstr>Missteering studies</vt:lpstr>
      <vt:lpstr>Goal and methods</vt:lpstr>
      <vt:lpstr>Analysis</vt:lpstr>
      <vt:lpstr>Analysis</vt:lpstr>
      <vt:lpstr>Analysis</vt:lpstr>
      <vt:lpstr>Analysis</vt:lpstr>
      <vt:lpstr>Simulations</vt:lpstr>
      <vt:lpstr>PowerPoint Presentation</vt:lpstr>
      <vt:lpstr>RMS emittance vs gaussian fit fo the profile</vt:lpstr>
      <vt:lpstr>Plan for this year</vt:lpstr>
      <vt:lpstr>Test of the full deconvolution algorithm</vt:lpstr>
      <vt:lpstr>Test of the full deconvolution algorithm</vt:lpstr>
      <vt:lpstr>Status</vt:lpstr>
      <vt:lpstr>Injection bump studies</vt:lpstr>
      <vt:lpstr>Motivation</vt:lpstr>
      <vt:lpstr>Current/possible models:</vt:lpstr>
      <vt:lpstr>Closed orbit solution vs bump up</vt:lpstr>
      <vt:lpstr>Optics without sextupoles</vt:lpstr>
      <vt:lpstr>MADx results: tune variation</vt:lpstr>
      <vt:lpstr>MADx results: beta beat and chromaticity</vt:lpstr>
      <vt:lpstr>MADx results: beta beat and chromaticity</vt:lpstr>
      <vt:lpstr>Follow-ups  pyOrbit simulations</vt:lpstr>
      <vt:lpstr>PowerPoint Presentation</vt:lpstr>
      <vt:lpstr>MD2586_INDIV_VdM</vt:lpstr>
      <vt:lpstr>Measure recoherence (if any) with wirescanner</vt:lpstr>
      <vt:lpstr>In general</vt:lpstr>
    </vt:vector>
  </TitlesOfParts>
  <Company>CERN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Eugenio Senes</cp:lastModifiedBy>
  <cp:revision>62</cp:revision>
  <dcterms:created xsi:type="dcterms:W3CDTF">2011-05-16T09:28:26Z</dcterms:created>
  <dcterms:modified xsi:type="dcterms:W3CDTF">2018-04-19T13:26:36Z</dcterms:modified>
</cp:coreProperties>
</file>