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handoutMasterIdLst>
    <p:handoutMasterId r:id="rId82"/>
  </p:handoutMasterIdLst>
  <p:sldIdLst>
    <p:sldId id="982" r:id="rId2"/>
    <p:sldId id="984" r:id="rId3"/>
    <p:sldId id="720" r:id="rId4"/>
    <p:sldId id="707" r:id="rId5"/>
    <p:sldId id="708" r:id="rId6"/>
    <p:sldId id="1012" r:id="rId7"/>
    <p:sldId id="563" r:id="rId8"/>
    <p:sldId id="564" r:id="rId9"/>
    <p:sldId id="637" r:id="rId10"/>
    <p:sldId id="1041" r:id="rId11"/>
    <p:sldId id="1042" r:id="rId12"/>
    <p:sldId id="1043" r:id="rId13"/>
    <p:sldId id="1044" r:id="rId14"/>
    <p:sldId id="1045" r:id="rId15"/>
    <p:sldId id="1046" r:id="rId16"/>
    <p:sldId id="1047" r:id="rId17"/>
    <p:sldId id="1048" r:id="rId18"/>
    <p:sldId id="1049" r:id="rId19"/>
    <p:sldId id="1050" r:id="rId20"/>
    <p:sldId id="1051" r:id="rId21"/>
    <p:sldId id="1052" r:id="rId22"/>
    <p:sldId id="1053" r:id="rId23"/>
    <p:sldId id="1055" r:id="rId24"/>
    <p:sldId id="1054" r:id="rId25"/>
    <p:sldId id="1056" r:id="rId26"/>
    <p:sldId id="1057" r:id="rId27"/>
    <p:sldId id="1058" r:id="rId28"/>
    <p:sldId id="1059" r:id="rId29"/>
    <p:sldId id="1060" r:id="rId30"/>
    <p:sldId id="1061" r:id="rId31"/>
    <p:sldId id="1062" r:id="rId32"/>
    <p:sldId id="986" r:id="rId33"/>
    <p:sldId id="755" r:id="rId34"/>
    <p:sldId id="756" r:id="rId35"/>
    <p:sldId id="994" r:id="rId36"/>
    <p:sldId id="768" r:id="rId37"/>
    <p:sldId id="995" r:id="rId38"/>
    <p:sldId id="996" r:id="rId39"/>
    <p:sldId id="997" r:id="rId40"/>
    <p:sldId id="998" r:id="rId41"/>
    <p:sldId id="786" r:id="rId42"/>
    <p:sldId id="787" r:id="rId43"/>
    <p:sldId id="999" r:id="rId44"/>
    <p:sldId id="796" r:id="rId45"/>
    <p:sldId id="1000" r:id="rId46"/>
    <p:sldId id="803" r:id="rId47"/>
    <p:sldId id="813" r:id="rId48"/>
    <p:sldId id="993" r:id="rId49"/>
    <p:sldId id="1002" r:id="rId50"/>
    <p:sldId id="1003" r:id="rId51"/>
    <p:sldId id="987" r:id="rId52"/>
    <p:sldId id="1004" r:id="rId53"/>
    <p:sldId id="1005" r:id="rId54"/>
    <p:sldId id="1007" r:id="rId55"/>
    <p:sldId id="1006" r:id="rId56"/>
    <p:sldId id="1008" r:id="rId57"/>
    <p:sldId id="1009" r:id="rId58"/>
    <p:sldId id="938" r:id="rId59"/>
    <p:sldId id="991" r:id="rId60"/>
    <p:sldId id="988" r:id="rId61"/>
    <p:sldId id="1010" r:id="rId62"/>
    <p:sldId id="989" r:id="rId63"/>
    <p:sldId id="990" r:id="rId64"/>
    <p:sldId id="1011" r:id="rId65"/>
    <p:sldId id="1019" r:id="rId66"/>
    <p:sldId id="1020" r:id="rId67"/>
    <p:sldId id="1035" r:id="rId68"/>
    <p:sldId id="1021" r:id="rId69"/>
    <p:sldId id="1022" r:id="rId70"/>
    <p:sldId id="1063" r:id="rId71"/>
    <p:sldId id="1023" r:id="rId72"/>
    <p:sldId id="1040" r:id="rId73"/>
    <p:sldId id="1024" r:id="rId74"/>
    <p:sldId id="1038" r:id="rId75"/>
    <p:sldId id="1037" r:id="rId76"/>
    <p:sldId id="1064" r:id="rId77"/>
    <p:sldId id="1039" r:id="rId78"/>
    <p:sldId id="1026" r:id="rId79"/>
    <p:sldId id="1027" r:id="rId80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b="1" i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9479" autoAdjust="0"/>
  </p:normalViewPr>
  <p:slideViewPr>
    <p:cSldViewPr>
      <p:cViewPr varScale="1">
        <p:scale>
          <a:sx n="75" d="100"/>
          <a:sy n="75" d="100"/>
        </p:scale>
        <p:origin x="-846" y="-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978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3119"/>
        <p:guide pos="214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5.xml"/><Relationship Id="rId2" Type="http://schemas.openxmlformats.org/officeDocument/2006/relationships/slide" Target="slides/slide13.xml"/><Relationship Id="rId1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 b="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 b="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 b="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 b="0" i="0">
                <a:latin typeface="Times New Roman" pitchFamily="18" charset="0"/>
              </a:defRPr>
            </a:lvl1pPr>
          </a:lstStyle>
          <a:p>
            <a:pPr>
              <a:defRPr/>
            </a:pPr>
            <a:fld id="{B28181B7-14FD-4425-9C94-BA39AED041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606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731838"/>
            <a:ext cx="4989513" cy="3741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8050"/>
            <a:ext cx="5033963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606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6100"/>
            <a:ext cx="29606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 i="0">
                <a:latin typeface="Times New Roman" pitchFamily="18" charset="0"/>
              </a:defRPr>
            </a:lvl1pPr>
          </a:lstStyle>
          <a:p>
            <a:pPr>
              <a:defRPr/>
            </a:pPr>
            <a:fld id="{4EFAE444-AB03-4F65-A8F3-50726CC21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F46BE-24AF-4A87-B25D-9F7ECC7713A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4129C-961D-46F3-BB3E-A9C9BCA32FB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77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 b="0" i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F43F1FF2-3802-4902-8769-E4FDEFB7EAC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9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8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0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2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://root.cern.ch/root/html/ROOFIT_ROOFIT_Index.html" TargetMode="External"/><Relationship Id="rId2" Type="http://schemas.openxmlformats.org/officeDocument/2006/relationships/hyperlink" Target="http://root.cern.ch/root/html/ROOFIT_ROOFITCORE_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oot.cern.ch/drupal/content/roofit" TargetMode="Externa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pPr algn="ctr"/>
            <a:r>
              <a:rPr lang="en-US" smtClean="0"/>
              <a:t>Introduction to RooFit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W. Verkerke (NIKHEF)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5800" y="2514600"/>
            <a:ext cx="777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00100" marR="0" lvl="1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Introduction and overview</a:t>
            </a:r>
          </a:p>
          <a:p>
            <a:pPr marL="800100" marR="0" lvl="1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Creation and basic use of models</a:t>
            </a:r>
          </a:p>
          <a:p>
            <a:pPr marL="800100" marR="0" lvl="1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Composing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models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800100" marR="0" lvl="1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Working with (profile) likelihood</a:t>
            </a:r>
          </a:p>
          <a:p>
            <a:pPr marL="800100" marR="0" lvl="1" indent="-34290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Simultaneous fits and combined models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09600" y="685800"/>
            <a:ext cx="79248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3093369" y="2704009"/>
            <a:ext cx="3155031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4400" i="0" dirty="0" smtClean="0">
                <a:solidFill>
                  <a:schemeClr val="accent2"/>
                </a:solidFill>
              </a:rPr>
              <a:t>Basic use</a:t>
            </a:r>
            <a:endParaRPr lang="en-US" sz="4400" i="0" dirty="0">
              <a:solidFill>
                <a:schemeClr val="accent2"/>
              </a:solidFill>
            </a:endParaRPr>
          </a:p>
        </p:txBody>
      </p:sp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1999581" y="2330450"/>
            <a:ext cx="1050925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9600" i="0" dirty="0" smtClean="0">
                <a:solidFill>
                  <a:schemeClr val="hlink"/>
                </a:solidFill>
              </a:rPr>
              <a:t>2</a:t>
            </a:r>
            <a:endParaRPr lang="en-US" sz="9600" i="0" dirty="0">
              <a:solidFill>
                <a:schemeClr val="hlink"/>
              </a:solidFill>
            </a:endParaRP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533400" y="609600"/>
            <a:ext cx="8153400" cy="22860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simplest possible example</a:t>
            </a:r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make a Gaussian p.d.f. with three variables: </a:t>
            </a:r>
            <a:br>
              <a:rPr lang="en-US" dirty="0" smtClean="0"/>
            </a:br>
            <a:r>
              <a:rPr lang="en-US" dirty="0" smtClean="0"/>
              <a:t>mass, mean and sigma</a:t>
            </a:r>
            <a:endParaRPr lang="nl-NL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828800" y="2574429"/>
            <a:ext cx="7086600" cy="1938992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x</a:t>
            </a:r>
            <a:r>
              <a:rPr lang="en-US" sz="1600" i="0" dirty="0" smtClean="0">
                <a:latin typeface="Courier New" pitchFamily="49" charset="0"/>
              </a:rPr>
              <a:t>(“x”,”Observable”,-10,10) </a:t>
            </a:r>
            <a:r>
              <a:rPr lang="en-US" sz="1600" i="0" dirty="0">
                <a:latin typeface="Courier New" pitchFamily="49" charset="0"/>
              </a:rPr>
              <a:t>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mean</a:t>
            </a:r>
            <a:r>
              <a:rPr lang="en-US" sz="1600" i="0" dirty="0" smtClean="0">
                <a:latin typeface="Courier New" pitchFamily="49" charset="0"/>
              </a:rPr>
              <a:t>(“mean”,”</a:t>
            </a:r>
            <a:r>
              <a:rPr lang="en-US" sz="1600" i="0" dirty="0">
                <a:latin typeface="Courier New" pitchFamily="49" charset="0"/>
              </a:rPr>
              <a:t>B0 </a:t>
            </a:r>
            <a:r>
              <a:rPr lang="en-US" sz="1600" i="0" dirty="0" smtClean="0">
                <a:latin typeface="Courier New" pitchFamily="49" charset="0"/>
              </a:rPr>
              <a:t>mass”,</a:t>
            </a:r>
            <a:r>
              <a:rPr lang="en-US" sz="1600" i="0" dirty="0" smtClean="0">
                <a:latin typeface="Courier New" pitchFamily="49" charset="0"/>
              </a:rPr>
              <a:t>0.00027);</a:t>
            </a:r>
            <a:endParaRPr lang="en-US" sz="1600" i="0" dirty="0">
              <a:latin typeface="Courier New" pitchFamily="49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sigma</a:t>
            </a:r>
            <a:r>
              <a:rPr lang="en-US" sz="1600" i="0" dirty="0" smtClean="0">
                <a:latin typeface="Courier New" pitchFamily="49" charset="0"/>
              </a:rPr>
              <a:t>(“sigma”,”</a:t>
            </a:r>
            <a:r>
              <a:rPr lang="en-US" sz="1600" i="0" dirty="0">
                <a:latin typeface="Courier New" pitchFamily="49" charset="0"/>
              </a:rPr>
              <a:t>B0 </a:t>
            </a:r>
            <a:r>
              <a:rPr lang="en-US" sz="1600" i="0" dirty="0" smtClean="0">
                <a:latin typeface="Courier New" pitchFamily="49" charset="0"/>
              </a:rPr>
              <a:t>mass width”,</a:t>
            </a:r>
            <a:r>
              <a:rPr lang="en-US" sz="1600" i="0" dirty="0" smtClean="0">
                <a:latin typeface="Courier New" pitchFamily="49" charset="0"/>
              </a:rPr>
              <a:t>5.2794) </a:t>
            </a:r>
            <a:r>
              <a:rPr lang="en-US" sz="1600" i="0" dirty="0">
                <a:latin typeface="Courier New" pitchFamily="49" charset="0"/>
              </a:rPr>
              <a:t>; </a:t>
            </a: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>
                <a:latin typeface="Courier New" pitchFamily="49" charset="0"/>
              </a:rPr>
              <a:t/>
            </a:r>
            <a:br>
              <a:rPr lang="en-US" sz="1600" i="0" dirty="0">
                <a:latin typeface="Courier New" pitchFamily="49" charset="0"/>
              </a:rPr>
            </a:br>
            <a:endParaRPr lang="en-US" sz="1600" i="0" dirty="0">
              <a:latin typeface="Courier New" pitchFamily="49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RooGaussian </a:t>
            </a:r>
            <a:r>
              <a:rPr lang="en-US" sz="1600" i="0" dirty="0" smtClean="0">
                <a:latin typeface="Courier New" pitchFamily="49" charset="0"/>
              </a:rPr>
              <a:t>model(“</a:t>
            </a:r>
            <a:r>
              <a:rPr lang="en-US" sz="1600" i="0" dirty="0" err="1" smtClean="0">
                <a:latin typeface="Courier New" pitchFamily="49" charset="0"/>
              </a:rPr>
              <a:t>model”,”signal</a:t>
            </a:r>
            <a:r>
              <a:rPr lang="en-US" sz="1600" i="0" dirty="0" smtClean="0">
                <a:latin typeface="Courier New" pitchFamily="49" charset="0"/>
              </a:rPr>
              <a:t> </a:t>
            </a:r>
            <a:r>
              <a:rPr lang="en-US" sz="1600" i="0" dirty="0" err="1" smtClean="0">
                <a:latin typeface="Courier New" pitchFamily="49" charset="0"/>
              </a:rPr>
              <a:t>pdf</a:t>
            </a:r>
            <a:r>
              <a:rPr lang="en-US" sz="1600" i="0" dirty="0" err="1" smtClean="0">
                <a:latin typeface="Courier New" pitchFamily="49" charset="0"/>
              </a:rPr>
              <a:t>”,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x</a:t>
            </a:r>
            <a:r>
              <a:rPr lang="en-US" sz="1600" i="0" dirty="0" err="1" smtClean="0">
                <a:latin typeface="Courier New" pitchFamily="49" charset="0"/>
              </a:rPr>
              <a:t>,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mean,sigma</a:t>
            </a:r>
            <a:r>
              <a:rPr lang="en-US" sz="1600" i="0" dirty="0" smtClean="0">
                <a:latin typeface="Courier New" pitchFamily="49" charset="0"/>
              </a:rPr>
              <a:t>)</a:t>
            </a:r>
            <a:endParaRPr lang="en-US" sz="1600" i="0" dirty="0">
              <a:latin typeface="Courier New" pitchFamily="49" charset="0"/>
            </a:endParaRPr>
          </a:p>
        </p:txBody>
      </p:sp>
      <p:sp>
        <p:nvSpPr>
          <p:cNvPr id="9" name="AutoShape 5"/>
          <p:cNvSpPr>
            <a:spLocks/>
          </p:cNvSpPr>
          <p:nvPr/>
        </p:nvSpPr>
        <p:spPr bwMode="auto">
          <a:xfrm>
            <a:off x="1600200" y="2608262"/>
            <a:ext cx="152400" cy="838200"/>
          </a:xfrm>
          <a:prstGeom prst="leftBrace">
            <a:avLst>
              <a:gd name="adj1" fmla="val 45833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28600" y="2608262"/>
            <a:ext cx="13922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 dirty="0">
                <a:solidFill>
                  <a:schemeClr val="accent2"/>
                </a:solidFill>
              </a:rPr>
              <a:t>Objects </a:t>
            </a:r>
            <a:br>
              <a:rPr lang="en-US" sz="1400" b="0" i="0" dirty="0">
                <a:solidFill>
                  <a:schemeClr val="accent2"/>
                </a:solidFill>
              </a:rPr>
            </a:br>
            <a:r>
              <a:rPr lang="en-US" sz="1400" b="0" i="0" dirty="0">
                <a:solidFill>
                  <a:schemeClr val="accent2"/>
                </a:solidFill>
              </a:rPr>
              <a:t>representing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b="0" i="0" dirty="0">
                <a:solidFill>
                  <a:schemeClr val="accent2"/>
                </a:solidFill>
              </a:rPr>
              <a:t>a ‘real’ value.</a:t>
            </a:r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1524000" y="4132262"/>
            <a:ext cx="152400" cy="304800"/>
          </a:xfrm>
          <a:prstGeom prst="leftBrace">
            <a:avLst>
              <a:gd name="adj1" fmla="val 16667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04800" y="4132262"/>
            <a:ext cx="1141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PDF object</a:t>
            </a: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4419600" y="2057400"/>
            <a:ext cx="0" cy="533400"/>
          </a:xfrm>
          <a:prstGeom prst="line">
            <a:avLst/>
          </a:prstGeom>
          <a:noFill/>
          <a:ln w="25400">
            <a:solidFill>
              <a:srgbClr val="FF7A01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1828800" y="1989138"/>
            <a:ext cx="1870075" cy="601662"/>
          </a:xfrm>
          <a:custGeom>
            <a:avLst/>
            <a:gdLst>
              <a:gd name="T0" fmla="*/ 766127491 w 1802"/>
              <a:gd name="T1" fmla="*/ 0 h 619"/>
              <a:gd name="T2" fmla="*/ 509071623 w 1802"/>
              <a:gd name="T3" fmla="*/ 1035782886 h 619"/>
              <a:gd name="T4" fmla="*/ 2147483647 w 1802"/>
              <a:gd name="T5" fmla="*/ 1209674304 h 619"/>
              <a:gd name="T6" fmla="*/ 2147483647 w 1802"/>
              <a:gd name="T7" fmla="*/ 1559974913 h 619"/>
              <a:gd name="T8" fmla="*/ 0 60000 65536"/>
              <a:gd name="T9" fmla="*/ 0 60000 65536"/>
              <a:gd name="T10" fmla="*/ 0 60000 65536"/>
              <a:gd name="T11" fmla="*/ 0 60000 65536"/>
              <a:gd name="T12" fmla="*/ 0 w 1802"/>
              <a:gd name="T13" fmla="*/ 0 h 619"/>
              <a:gd name="T14" fmla="*/ 1802 w 1802"/>
              <a:gd name="T15" fmla="*/ 619 h 6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2" h="619">
                <a:moveTo>
                  <a:pt x="304" y="0"/>
                </a:moveTo>
                <a:cubicBezTo>
                  <a:pt x="287" y="68"/>
                  <a:pt x="0" y="331"/>
                  <a:pt x="202" y="411"/>
                </a:cubicBezTo>
                <a:cubicBezTo>
                  <a:pt x="404" y="491"/>
                  <a:pt x="1247" y="445"/>
                  <a:pt x="1514" y="480"/>
                </a:cubicBezTo>
                <a:cubicBezTo>
                  <a:pt x="1781" y="515"/>
                  <a:pt x="1742" y="590"/>
                  <a:pt x="1802" y="619"/>
                </a:cubicBezTo>
              </a:path>
            </a:pathLst>
          </a:custGeom>
          <a:noFill/>
          <a:ln w="25400">
            <a:solidFill>
              <a:srgbClr val="FF7A01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15" name="AutoShape 11"/>
          <p:cNvSpPr>
            <a:spLocks/>
          </p:cNvSpPr>
          <p:nvPr/>
        </p:nvSpPr>
        <p:spPr bwMode="auto">
          <a:xfrm rot="5400000">
            <a:off x="5829300" y="1943100"/>
            <a:ext cx="152400" cy="990600"/>
          </a:xfrm>
          <a:prstGeom prst="leftBrace">
            <a:avLst>
              <a:gd name="adj1" fmla="val 54167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283200" y="2057400"/>
            <a:ext cx="127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Initial range</a:t>
            </a:r>
          </a:p>
        </p:txBody>
      </p:sp>
      <p:sp>
        <p:nvSpPr>
          <p:cNvPr id="17" name="AutoShape 13"/>
          <p:cNvSpPr>
            <a:spLocks/>
          </p:cNvSpPr>
          <p:nvPr/>
        </p:nvSpPr>
        <p:spPr bwMode="auto">
          <a:xfrm rot="-5400000">
            <a:off x="7353300" y="3314700"/>
            <a:ext cx="152400" cy="685800"/>
          </a:xfrm>
          <a:prstGeom prst="leftBrace">
            <a:avLst>
              <a:gd name="adj1" fmla="val 37500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611938" y="3733800"/>
            <a:ext cx="1236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Initial value</a:t>
            </a: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 rot="-5400000">
            <a:off x="7505700" y="4000500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6019800" y="4876800"/>
            <a:ext cx="2271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References to variables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1447800" y="1676400"/>
            <a:ext cx="15600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 dirty="0" smtClean="0">
                <a:solidFill>
                  <a:schemeClr val="accent2"/>
                </a:solidFill>
              </a:rPr>
              <a:t>Name of object</a:t>
            </a:r>
            <a:endParaRPr lang="en-US" sz="1400" b="0" i="0" dirty="0">
              <a:solidFill>
                <a:schemeClr val="accent2"/>
              </a:solidFill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3697758" y="1676400"/>
            <a:ext cx="14237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 dirty="0" smtClean="0">
                <a:solidFill>
                  <a:schemeClr val="accent2"/>
                </a:solidFill>
              </a:rPr>
              <a:t>Title of object</a:t>
            </a:r>
            <a:endParaRPr lang="en-US" sz="1400" b="0" i="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24192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Basics – Creating and plotting a Gaussian p.d.f </a:t>
            </a:r>
          </a:p>
        </p:txBody>
      </p:sp>
      <p:sp>
        <p:nvSpPr>
          <p:cNvPr id="62468" name="Text Box 3"/>
          <p:cNvSpPr txBox="1">
            <a:spLocks noChangeArrowheads="1"/>
          </p:cNvSpPr>
          <p:nvPr/>
        </p:nvSpPr>
        <p:spPr bwMode="auto">
          <a:xfrm>
            <a:off x="533400" y="1284982"/>
            <a:ext cx="4876800" cy="2277547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solidFill>
                  <a:srgbClr val="FF7A01"/>
                </a:solidFill>
                <a:latin typeface="Courier New" pitchFamily="49" charset="0"/>
              </a:rPr>
              <a:t>// Create an empty plot frame</a:t>
            </a:r>
            <a:endParaRPr lang="en-US" sz="1600" i="0" dirty="0">
              <a:solidFill>
                <a:srgbClr val="FF7A01"/>
              </a:solidFill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>
                <a:latin typeface="Courier New" pitchFamily="49" charset="0"/>
              </a:rPr>
              <a:t>RooPlot</a:t>
            </a:r>
            <a:r>
              <a:rPr lang="en-US" sz="1600" i="0" dirty="0">
                <a:latin typeface="Courier New" pitchFamily="49" charset="0"/>
              </a:rPr>
              <a:t>* </a:t>
            </a:r>
            <a:r>
              <a:rPr lang="en-US" sz="1600" i="0" dirty="0" err="1">
                <a:latin typeface="Courier New" pitchFamily="49" charset="0"/>
              </a:rPr>
              <a:t>xframe</a:t>
            </a:r>
            <a:r>
              <a:rPr lang="en-US" sz="1600" i="0" dirty="0">
                <a:latin typeface="Courier New" pitchFamily="49" charset="0"/>
              </a:rPr>
              <a:t> = </a:t>
            </a:r>
            <a:r>
              <a:rPr lang="en-US" sz="1600" i="0" dirty="0" err="1" smtClean="0">
                <a:latin typeface="Courier New" pitchFamily="49" charset="0"/>
              </a:rPr>
              <a:t>x.frame</a:t>
            </a:r>
            <a:r>
              <a:rPr lang="en-US" sz="1600" i="0" dirty="0">
                <a:latin typeface="Courier New" pitchFamily="49" charset="0"/>
              </a:rPr>
              <a:t>()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// Plot model on frame</a:t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model.plotOn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xframe</a:t>
            </a:r>
            <a:r>
              <a:rPr lang="en-US" sz="1600" i="0" dirty="0">
                <a:latin typeface="Courier New" pitchFamily="49" charset="0"/>
              </a:rPr>
              <a:t>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solidFill>
                  <a:srgbClr val="FF9900"/>
                </a:solidFill>
                <a:latin typeface="Courier New" pitchFamily="49" charset="0"/>
              </a:rPr>
              <a:t>// Draw frame on canvas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xframe</a:t>
            </a:r>
            <a:r>
              <a:rPr lang="en-US" sz="1600" i="0" dirty="0" smtClean="0">
                <a:latin typeface="Courier New" pitchFamily="49" charset="0"/>
              </a:rPr>
              <a:t>-</a:t>
            </a:r>
            <a:r>
              <a:rPr lang="en-US" sz="1600" i="0" dirty="0">
                <a:latin typeface="Courier New" pitchFamily="49" charset="0"/>
              </a:rPr>
              <a:t>&gt;Draw() </a:t>
            </a:r>
            <a:r>
              <a:rPr lang="en-US" sz="1600" i="0" dirty="0" smtClean="0">
                <a:latin typeface="Courier New" pitchFamily="49" charset="0"/>
              </a:rPr>
              <a:t>;</a:t>
            </a:r>
            <a:r>
              <a:rPr lang="en-US" sz="1400" i="0" dirty="0" smtClean="0">
                <a:latin typeface="Courier New" pitchFamily="49" charset="0"/>
              </a:rPr>
              <a:t> </a:t>
            </a:r>
            <a:br>
              <a:rPr lang="en-US" sz="1400" i="0" dirty="0" smtClean="0">
                <a:latin typeface="Courier New" pitchFamily="49" charset="0"/>
              </a:rPr>
            </a:br>
            <a:endParaRPr lang="en-US" sz="1400" i="0" dirty="0">
              <a:latin typeface="Courier New" pitchFamily="49" charset="0"/>
            </a:endParaRPr>
          </a:p>
        </p:txBody>
      </p:sp>
      <p:pic>
        <p:nvPicPr>
          <p:cNvPr id="62469" name="Picture 4" descr="demo1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895600"/>
            <a:ext cx="4891088" cy="3316288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62470" name="Text Box 5"/>
          <p:cNvSpPr txBox="1">
            <a:spLocks noChangeArrowheads="1"/>
          </p:cNvSpPr>
          <p:nvPr/>
        </p:nvSpPr>
        <p:spPr bwMode="auto">
          <a:xfrm>
            <a:off x="2895600" y="6400800"/>
            <a:ext cx="3081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rgbClr val="FF7A01"/>
                </a:solidFill>
              </a:rPr>
              <a:t>Plot range taken from limits of </a:t>
            </a:r>
            <a:r>
              <a:rPr lang="en-US" sz="1400" i="0">
                <a:solidFill>
                  <a:srgbClr val="FF7A01"/>
                </a:solidFill>
                <a:latin typeface="Courier New" pitchFamily="49" charset="0"/>
              </a:rPr>
              <a:t>x</a:t>
            </a:r>
          </a:p>
        </p:txBody>
      </p:sp>
      <p:sp>
        <p:nvSpPr>
          <p:cNvPr id="62471" name="Line 6"/>
          <p:cNvSpPr>
            <a:spLocks noChangeShapeType="1"/>
          </p:cNvSpPr>
          <p:nvPr/>
        </p:nvSpPr>
        <p:spPr bwMode="auto">
          <a:xfrm flipH="1" flipV="1">
            <a:off x="4648200" y="6096000"/>
            <a:ext cx="381000" cy="381000"/>
          </a:xfrm>
          <a:prstGeom prst="line">
            <a:avLst/>
          </a:prstGeom>
          <a:noFill/>
          <a:ln w="25400">
            <a:solidFill>
              <a:srgbClr val="FF7A01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62472" name="Line 7"/>
          <p:cNvSpPr>
            <a:spLocks noChangeShapeType="1"/>
          </p:cNvSpPr>
          <p:nvPr/>
        </p:nvSpPr>
        <p:spPr bwMode="auto">
          <a:xfrm flipV="1">
            <a:off x="5943600" y="6096000"/>
            <a:ext cx="2362200" cy="457200"/>
          </a:xfrm>
          <a:prstGeom prst="line">
            <a:avLst/>
          </a:prstGeom>
          <a:noFill/>
          <a:ln w="25400">
            <a:solidFill>
              <a:srgbClr val="FF7A01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62473" name="Text Box 8"/>
          <p:cNvSpPr txBox="1">
            <a:spLocks noChangeArrowheads="1"/>
          </p:cNvSpPr>
          <p:nvPr/>
        </p:nvSpPr>
        <p:spPr bwMode="auto">
          <a:xfrm>
            <a:off x="1143000" y="4572000"/>
            <a:ext cx="2517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rgbClr val="FF7A01"/>
                </a:solidFill>
              </a:rPr>
              <a:t>Axis label from </a:t>
            </a:r>
            <a:r>
              <a:rPr lang="en-US" sz="1400" i="0">
                <a:solidFill>
                  <a:srgbClr val="FF7A01"/>
                </a:solidFill>
                <a:latin typeface="Courier New" pitchFamily="49" charset="0"/>
              </a:rPr>
              <a:t>gauss</a:t>
            </a:r>
            <a:r>
              <a:rPr lang="en-US" sz="1400" b="0" i="0">
                <a:solidFill>
                  <a:srgbClr val="FF7A01"/>
                </a:solidFill>
              </a:rPr>
              <a:t> title</a:t>
            </a:r>
            <a:endParaRPr lang="en-US" sz="1400" i="0">
              <a:solidFill>
                <a:srgbClr val="FF7A01"/>
              </a:solidFill>
              <a:latin typeface="Courier New" pitchFamily="49" charset="0"/>
            </a:endParaRPr>
          </a:p>
        </p:txBody>
      </p:sp>
      <p:sp>
        <p:nvSpPr>
          <p:cNvPr id="62474" name="Line 9"/>
          <p:cNvSpPr>
            <a:spLocks noChangeShapeType="1"/>
          </p:cNvSpPr>
          <p:nvPr/>
        </p:nvSpPr>
        <p:spPr bwMode="auto">
          <a:xfrm>
            <a:off x="3581400" y="4724400"/>
            <a:ext cx="533400" cy="0"/>
          </a:xfrm>
          <a:prstGeom prst="line">
            <a:avLst/>
          </a:prstGeom>
          <a:noFill/>
          <a:ln w="25400">
            <a:solidFill>
              <a:srgbClr val="FF7A01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62475" name="Text Box 10"/>
          <p:cNvSpPr txBox="1">
            <a:spLocks noChangeArrowheads="1"/>
          </p:cNvSpPr>
          <p:nvPr/>
        </p:nvSpPr>
        <p:spPr bwMode="auto">
          <a:xfrm>
            <a:off x="5867400" y="4953000"/>
            <a:ext cx="13985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rgbClr val="FF7A01"/>
                </a:solidFill>
              </a:rPr>
              <a:t>Unit </a:t>
            </a:r>
            <a:br>
              <a:rPr lang="en-US" sz="1400" b="0" i="0">
                <a:solidFill>
                  <a:srgbClr val="FF7A01"/>
                </a:solidFill>
              </a:rPr>
            </a:br>
            <a:r>
              <a:rPr lang="en-US" sz="1400" b="0" i="0">
                <a:solidFill>
                  <a:srgbClr val="FF7A01"/>
                </a:solidFill>
              </a:rPr>
              <a:t>normalization</a:t>
            </a:r>
          </a:p>
        </p:txBody>
      </p:sp>
      <p:sp>
        <p:nvSpPr>
          <p:cNvPr id="62476" name="Text Box 11"/>
          <p:cNvSpPr txBox="1">
            <a:spLocks noChangeArrowheads="1"/>
          </p:cNvSpPr>
          <p:nvPr/>
        </p:nvSpPr>
        <p:spPr bwMode="auto">
          <a:xfrm>
            <a:off x="457200" y="838200"/>
            <a:ext cx="2751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Setup gaussian PDF and plot</a:t>
            </a:r>
          </a:p>
        </p:txBody>
      </p:sp>
      <p:sp>
        <p:nvSpPr>
          <p:cNvPr id="62477" name="Text Box 12"/>
          <p:cNvSpPr txBox="1">
            <a:spLocks noChangeArrowheads="1"/>
          </p:cNvSpPr>
          <p:nvPr/>
        </p:nvSpPr>
        <p:spPr bwMode="auto">
          <a:xfrm>
            <a:off x="609600" y="5137150"/>
            <a:ext cx="28098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A </a:t>
            </a:r>
            <a:r>
              <a:rPr lang="en-US" sz="1400" i="0">
                <a:solidFill>
                  <a:schemeClr val="accent2"/>
                </a:solidFill>
                <a:latin typeface="Courier New" pitchFamily="49" charset="0"/>
              </a:rPr>
              <a:t>RooPlot</a:t>
            </a:r>
            <a:r>
              <a:rPr lang="en-US" sz="1400" b="0" i="0">
                <a:solidFill>
                  <a:schemeClr val="accent2"/>
                </a:solidFill>
              </a:rPr>
              <a:t> is an empty frame</a:t>
            </a:r>
            <a:br>
              <a:rPr lang="en-US" sz="1400" b="0" i="0">
                <a:solidFill>
                  <a:schemeClr val="accent2"/>
                </a:solidFill>
              </a:rPr>
            </a:br>
            <a:r>
              <a:rPr lang="en-US" sz="1400" b="0" i="0">
                <a:solidFill>
                  <a:schemeClr val="accent2"/>
                </a:solidFill>
              </a:rPr>
              <a:t>capable of holding anything</a:t>
            </a:r>
            <a:br>
              <a:rPr lang="en-US" sz="1400" b="0" i="0">
                <a:solidFill>
                  <a:schemeClr val="accent2"/>
                </a:solidFill>
              </a:rPr>
            </a:br>
            <a:r>
              <a:rPr lang="en-US" sz="1400" b="0" i="0">
                <a:solidFill>
                  <a:schemeClr val="accent2"/>
                </a:solidFill>
              </a:rPr>
              <a:t>plotted versus it variable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86800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9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Basics – Generating toy MC events</a:t>
            </a:r>
          </a:p>
        </p:txBody>
      </p:sp>
      <p:sp>
        <p:nvSpPr>
          <p:cNvPr id="63492" name="Text Box 3"/>
          <p:cNvSpPr txBox="1">
            <a:spLocks noChangeArrowheads="1"/>
          </p:cNvSpPr>
          <p:nvPr/>
        </p:nvSpPr>
        <p:spPr bwMode="auto">
          <a:xfrm>
            <a:off x="381000" y="1403350"/>
            <a:ext cx="7467600" cy="2751522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solidFill>
                  <a:srgbClr val="FF7A01"/>
                </a:solidFill>
                <a:latin typeface="Courier New" pitchFamily="49" charset="0"/>
              </a:rPr>
              <a:t>// Generate an unbinned toy MC set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RooDataSet</a:t>
            </a:r>
            <a:r>
              <a:rPr lang="en-US" sz="1600" i="0" dirty="0" smtClean="0">
                <a:latin typeface="Courier New" pitchFamily="49" charset="0"/>
              </a:rPr>
              <a:t>* data = </a:t>
            </a:r>
            <a:r>
              <a:rPr lang="en-US" sz="1600" i="0" dirty="0" err="1" smtClean="0">
                <a:latin typeface="Courier New" pitchFamily="49" charset="0"/>
              </a:rPr>
              <a:t>gauss.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generate</a:t>
            </a:r>
            <a:r>
              <a:rPr lang="en-US" sz="1600" i="0" dirty="0" smtClean="0">
                <a:latin typeface="Courier New" pitchFamily="49" charset="0"/>
              </a:rPr>
              <a:t>(x,10000</a:t>
            </a:r>
            <a:r>
              <a:rPr lang="en-US" sz="1600" i="0" dirty="0" smtClean="0">
                <a:latin typeface="Courier New" pitchFamily="49" charset="0"/>
              </a:rPr>
              <a:t>) ;  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solidFill>
                  <a:srgbClr val="FF7A01"/>
                </a:solidFill>
                <a:latin typeface="Courier New" pitchFamily="49" charset="0"/>
              </a:rPr>
              <a:t>// Generate an binned toy MC set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RooDataHist</a:t>
            </a:r>
            <a:r>
              <a:rPr lang="en-US" sz="1600" i="0" dirty="0" smtClean="0">
                <a:latin typeface="Courier New" pitchFamily="49" charset="0"/>
              </a:rPr>
              <a:t>* data = </a:t>
            </a:r>
            <a:r>
              <a:rPr lang="en-US" sz="1600" i="0" dirty="0" err="1" smtClean="0">
                <a:latin typeface="Courier New" pitchFamily="49" charset="0"/>
              </a:rPr>
              <a:t>gauss.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generateBinned</a:t>
            </a:r>
            <a:r>
              <a:rPr lang="en-US" sz="1600" i="0" dirty="0" smtClean="0">
                <a:latin typeface="Courier New" pitchFamily="49" charset="0"/>
              </a:rPr>
              <a:t>(x,10000</a:t>
            </a:r>
            <a:r>
              <a:rPr lang="en-US" sz="1600" i="0" dirty="0" smtClean="0">
                <a:latin typeface="Courier New" pitchFamily="49" charset="0"/>
              </a:rPr>
              <a:t>) ;  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i="0" dirty="0" smtClean="0">
                <a:solidFill>
                  <a:srgbClr val="FF7A01"/>
                </a:solidFill>
                <a:latin typeface="Courier New" pitchFamily="49" charset="0"/>
              </a:rPr>
              <a:t>// </a:t>
            </a:r>
            <a:r>
              <a:rPr lang="en-US" sz="1600" i="0" dirty="0">
                <a:solidFill>
                  <a:srgbClr val="FF7A01"/>
                </a:solidFill>
                <a:latin typeface="Courier New" pitchFamily="49" charset="0"/>
              </a:rPr>
              <a:t>Plot PDF</a:t>
            </a:r>
          </a:p>
          <a:p>
            <a:pPr>
              <a:buFontTx/>
              <a:buNone/>
            </a:pPr>
            <a:r>
              <a:rPr lang="en-US" sz="1600" i="0" dirty="0" err="1">
                <a:latin typeface="Courier New" pitchFamily="49" charset="0"/>
              </a:rPr>
              <a:t>RooPlot</a:t>
            </a:r>
            <a:r>
              <a:rPr lang="en-US" sz="1600" i="0" dirty="0">
                <a:latin typeface="Courier New" pitchFamily="49" charset="0"/>
              </a:rPr>
              <a:t>* </a:t>
            </a:r>
            <a:r>
              <a:rPr lang="en-US" sz="1600" i="0" dirty="0" err="1">
                <a:latin typeface="Courier New" pitchFamily="49" charset="0"/>
              </a:rPr>
              <a:t>xframe</a:t>
            </a:r>
            <a:r>
              <a:rPr lang="en-US" sz="1600" i="0" dirty="0">
                <a:latin typeface="Courier New" pitchFamily="49" charset="0"/>
              </a:rPr>
              <a:t> = </a:t>
            </a:r>
            <a:r>
              <a:rPr lang="en-US" sz="1600" i="0" dirty="0" err="1" smtClean="0">
                <a:latin typeface="Courier New" pitchFamily="49" charset="0"/>
              </a:rPr>
              <a:t>x.frame</a:t>
            </a:r>
            <a:r>
              <a:rPr lang="en-US" sz="1600" i="0" dirty="0">
                <a:latin typeface="Courier New" pitchFamily="49" charset="0"/>
              </a:rPr>
              <a:t>() ;</a:t>
            </a:r>
          </a:p>
          <a:p>
            <a:pPr>
              <a:buFontTx/>
              <a:buNone/>
            </a:pPr>
            <a:r>
              <a:rPr lang="en-US" sz="1600" i="0" dirty="0">
                <a:latin typeface="Courier New" pitchFamily="49" charset="0"/>
              </a:rPr>
              <a:t>data-&gt;</a:t>
            </a:r>
            <a:r>
              <a:rPr lang="en-US" sz="1600" i="0" dirty="0" err="1">
                <a:latin typeface="Courier New" pitchFamily="49" charset="0"/>
              </a:rPr>
              <a:t>plotOn</a:t>
            </a:r>
            <a:r>
              <a:rPr lang="en-US" sz="1600" i="0" dirty="0">
                <a:latin typeface="Courier New" pitchFamily="49" charset="0"/>
              </a:rPr>
              <a:t>(</a:t>
            </a:r>
            <a:r>
              <a:rPr lang="en-US" sz="1600" i="0" dirty="0" err="1">
                <a:latin typeface="Courier New" pitchFamily="49" charset="0"/>
              </a:rPr>
              <a:t>xframe</a:t>
            </a:r>
            <a:r>
              <a:rPr lang="en-US" sz="1600" i="0" dirty="0">
                <a:latin typeface="Courier New" pitchFamily="49" charset="0"/>
              </a:rPr>
              <a:t>) ;</a:t>
            </a:r>
          </a:p>
          <a:p>
            <a:pPr>
              <a:buFontTx/>
              <a:buNone/>
            </a:pPr>
            <a:r>
              <a:rPr lang="en-US" sz="1600" i="0" dirty="0" err="1">
                <a:latin typeface="Courier New" pitchFamily="49" charset="0"/>
              </a:rPr>
              <a:t>xframe</a:t>
            </a:r>
            <a:r>
              <a:rPr lang="en-US" sz="1600" i="0" dirty="0">
                <a:latin typeface="Courier New" pitchFamily="49" charset="0"/>
              </a:rPr>
              <a:t>-&gt;Draw() ;</a:t>
            </a:r>
            <a:endParaRPr lang="en-US" sz="1600" i="0" dirty="0">
              <a:solidFill>
                <a:srgbClr val="339933"/>
              </a:solidFill>
              <a:latin typeface="Courier New" pitchFamily="49" charset="0"/>
            </a:endParaRPr>
          </a:p>
        </p:txBody>
      </p:sp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381000" y="1674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endParaRPr lang="nl-NL" sz="1800" b="0" i="0">
              <a:solidFill>
                <a:schemeClr val="accent2"/>
              </a:solidFill>
            </a:endParaRPr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381000" y="1041400"/>
            <a:ext cx="6100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Generate 10000 events from Gaussian p.d.f and show distribution</a:t>
            </a:r>
          </a:p>
        </p:txBody>
      </p:sp>
      <p:pic>
        <p:nvPicPr>
          <p:cNvPr id="63496" name="Picture 7" descr="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971800"/>
            <a:ext cx="4648200" cy="31511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63497" name="Text Box 8"/>
          <p:cNvSpPr txBox="1">
            <a:spLocks noChangeArrowheads="1"/>
          </p:cNvSpPr>
          <p:nvPr/>
        </p:nvSpPr>
        <p:spPr bwMode="auto">
          <a:xfrm>
            <a:off x="304800" y="4419600"/>
            <a:ext cx="3319755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b="0" i="0" dirty="0" smtClean="0"/>
              <a:t>Can generate both binned and</a:t>
            </a:r>
            <a:br>
              <a:rPr lang="en-US" sz="1600" b="0" i="0" dirty="0" smtClean="0"/>
            </a:br>
            <a:r>
              <a:rPr lang="en-US" sz="1600" b="0" i="0" dirty="0" smtClean="0"/>
              <a:t>unbinned datasets</a:t>
            </a:r>
            <a:endParaRPr lang="en-US" sz="1600" b="0" i="0" dirty="0"/>
          </a:p>
        </p:txBody>
      </p:sp>
      <p:sp>
        <p:nvSpPr>
          <p:cNvPr id="9" name="TextBox 8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10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– Importing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334000"/>
          </a:xfrm>
        </p:spPr>
        <p:txBody>
          <a:bodyPr/>
          <a:lstStyle/>
          <a:p>
            <a:r>
              <a:rPr lang="en-US" dirty="0" smtClean="0"/>
              <a:t>Unbinned data can also be imported from ROOT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TTrees</a:t>
            </a:r>
            <a:endParaRPr lang="en-US" b="1" dirty="0" smtClean="0">
              <a:solidFill>
                <a:schemeClr val="accent2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Imports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TTree</a:t>
            </a:r>
            <a:r>
              <a:rPr lang="en-US" dirty="0" smtClean="0"/>
              <a:t> branch named “x”. </a:t>
            </a:r>
          </a:p>
          <a:p>
            <a:pPr lvl="1"/>
            <a:r>
              <a:rPr lang="en-US" dirty="0" smtClean="0"/>
              <a:t>Can be of type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Double_t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Int_t</a:t>
            </a:r>
            <a:r>
              <a:rPr lang="en-US" dirty="0" smtClean="0"/>
              <a:t> or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UInt_t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All data is converted to Double_t internally</a:t>
            </a:r>
          </a:p>
          <a:p>
            <a:pPr lvl="1"/>
            <a:r>
              <a:rPr lang="en-US" dirty="0" smtClean="0"/>
              <a:t>Specify a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RooArgSet</a:t>
            </a:r>
            <a:r>
              <a:rPr lang="en-US" dirty="0" smtClean="0"/>
              <a:t> of multiple observables to import</a:t>
            </a:r>
            <a:br>
              <a:rPr lang="en-US" dirty="0" smtClean="0"/>
            </a:br>
            <a:r>
              <a:rPr lang="en-US" dirty="0" smtClean="0"/>
              <a:t>multiple observables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Binned data can be imported from ROOT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THx</a:t>
            </a:r>
            <a:r>
              <a:rPr lang="en-US" dirty="0" smtClean="0"/>
              <a:t> histograms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Imports values, binning definition </a:t>
            </a:r>
            <a:r>
              <a:rPr lang="en-US" i="1" dirty="0" smtClean="0"/>
              <a:t>and</a:t>
            </a:r>
            <a:r>
              <a:rPr lang="en-US" dirty="0" smtClean="0"/>
              <a:t> SumW2 errors (if defined)</a:t>
            </a:r>
          </a:p>
          <a:p>
            <a:pPr lvl="1"/>
            <a:r>
              <a:rPr lang="en-US" dirty="0" smtClean="0"/>
              <a:t>Specify a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RooArgList</a:t>
            </a:r>
            <a:r>
              <a:rPr lang="en-US" dirty="0" smtClean="0"/>
              <a:t> of observables when importing a TH2/3.</a:t>
            </a:r>
            <a:endParaRPr lang="en-US" b="1" dirty="0">
              <a:solidFill>
                <a:schemeClr val="accent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43000" y="1472625"/>
            <a:ext cx="7467600" cy="584775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solidFill>
                  <a:srgbClr val="FF7A01"/>
                </a:solidFill>
                <a:latin typeface="Courier New" pitchFamily="49" charset="0"/>
              </a:rPr>
              <a:t>// Import unbinned data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RooDataSet data(“</a:t>
            </a:r>
            <a:r>
              <a:rPr lang="en-US" sz="1600" i="0" dirty="0" err="1" smtClean="0">
                <a:latin typeface="Courier New" pitchFamily="49" charset="0"/>
              </a:rPr>
              <a:t>data”,”data</a:t>
            </a:r>
            <a:r>
              <a:rPr lang="en-US" sz="1600" i="0" dirty="0" err="1" smtClean="0">
                <a:latin typeface="Courier New" pitchFamily="49" charset="0"/>
              </a:rPr>
              <a:t>”,x,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Import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(*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myTree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</a:rPr>
              <a:t>) ;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43000" y="4648200"/>
            <a:ext cx="7467600" cy="584775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solidFill>
                  <a:srgbClr val="FF7A01"/>
                </a:solidFill>
                <a:latin typeface="Courier New" pitchFamily="49" charset="0"/>
              </a:rPr>
              <a:t>// Import unbinned data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RooDataHist data(“</a:t>
            </a:r>
            <a:r>
              <a:rPr lang="en-US" sz="1600" i="0" dirty="0" err="1" smtClean="0">
                <a:latin typeface="Courier New" pitchFamily="49" charset="0"/>
              </a:rPr>
              <a:t>data”,”data</a:t>
            </a:r>
            <a:r>
              <a:rPr lang="en-US" sz="1600" i="0" dirty="0" err="1" smtClean="0">
                <a:latin typeface="Courier New" pitchFamily="49" charset="0"/>
              </a:rPr>
              <a:t>”,x,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Import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(*myTH1)</a:t>
            </a:r>
            <a:r>
              <a:rPr lang="en-US" sz="1600" i="0" dirty="0" smtClean="0">
                <a:latin typeface="Courier New" pitchFamily="49" charset="0"/>
              </a:rPr>
              <a:t>) 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11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Basics – ML fit of p.d.f to </a:t>
            </a:r>
            <a:r>
              <a:rPr lang="en-US" i="1" dirty="0" smtClean="0"/>
              <a:t>unbinned</a:t>
            </a:r>
            <a:r>
              <a:rPr lang="en-US" dirty="0" smtClean="0"/>
              <a:t> data</a:t>
            </a:r>
          </a:p>
        </p:txBody>
      </p:sp>
      <p:sp>
        <p:nvSpPr>
          <p:cNvPr id="64516" name="Text Box 3"/>
          <p:cNvSpPr txBox="1">
            <a:spLocks noChangeArrowheads="1"/>
          </p:cNvSpPr>
          <p:nvPr/>
        </p:nvSpPr>
        <p:spPr bwMode="auto">
          <a:xfrm>
            <a:off x="457200" y="2286000"/>
            <a:ext cx="5638800" cy="4044184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solidFill>
                  <a:srgbClr val="FF7A01"/>
                </a:solidFill>
                <a:latin typeface="Courier New" pitchFamily="49" charset="0"/>
              </a:rPr>
              <a:t>// ML fit of gauss to data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i="0" dirty="0" err="1" smtClean="0">
                <a:solidFill>
                  <a:srgbClr val="FF0000"/>
                </a:solidFill>
                <a:latin typeface="Courier New" pitchFamily="49" charset="0"/>
              </a:rPr>
              <a:t>gauss.fitTo</a:t>
            </a:r>
            <a:r>
              <a:rPr lang="en-US" i="0" dirty="0">
                <a:solidFill>
                  <a:srgbClr val="FF0000"/>
                </a:solidFill>
                <a:latin typeface="Courier New" pitchFamily="49" charset="0"/>
              </a:rPr>
              <a:t>(*data) ;</a:t>
            </a:r>
            <a:br>
              <a:rPr lang="en-US" i="0" dirty="0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600" i="0" dirty="0">
                <a:solidFill>
                  <a:srgbClr val="339933"/>
                </a:solidFill>
                <a:latin typeface="Courier New" pitchFamily="49" charset="0"/>
              </a:rPr>
              <a:t>(MINUIT printout omitted)</a:t>
            </a:r>
            <a:br>
              <a:rPr lang="en-US" sz="1600" i="0" dirty="0">
                <a:solidFill>
                  <a:srgbClr val="339933"/>
                </a:solidFill>
                <a:latin typeface="Courier New" pitchFamily="49" charset="0"/>
              </a:rPr>
            </a:br>
            <a:r>
              <a:rPr lang="en-US" sz="1600" i="0" dirty="0">
                <a:latin typeface="Courier New" pitchFamily="49" charset="0"/>
              </a:rPr>
              <a:t/>
            </a:r>
            <a:br>
              <a:rPr lang="en-US" sz="1600" i="0" dirty="0">
                <a:latin typeface="Courier New" pitchFamily="49" charset="0"/>
              </a:rPr>
            </a:br>
            <a:r>
              <a:rPr lang="en-US" sz="1600" i="0" dirty="0">
                <a:solidFill>
                  <a:srgbClr val="FF7A01"/>
                </a:solidFill>
                <a:latin typeface="Courier New" pitchFamily="49" charset="0"/>
              </a:rPr>
              <a:t>// Parameters if gauss now</a:t>
            </a:r>
            <a:br>
              <a:rPr lang="en-US" sz="1600" i="0" dirty="0">
                <a:solidFill>
                  <a:srgbClr val="FF7A01"/>
                </a:solidFill>
                <a:latin typeface="Courier New" pitchFamily="49" charset="0"/>
              </a:rPr>
            </a:br>
            <a:r>
              <a:rPr lang="en-US" sz="1600" i="0" dirty="0">
                <a:solidFill>
                  <a:srgbClr val="FF7A01"/>
                </a:solidFill>
                <a:latin typeface="Courier New" pitchFamily="49" charset="0"/>
              </a:rPr>
              <a:t>// reflect fitted values</a:t>
            </a:r>
            <a:br>
              <a:rPr lang="en-US" sz="1600" i="0" dirty="0">
                <a:solidFill>
                  <a:srgbClr val="FF7A01"/>
                </a:solidFill>
                <a:latin typeface="Courier New" pitchFamily="49" charset="0"/>
              </a:rPr>
            </a:br>
            <a:r>
              <a:rPr lang="en-US" sz="1600" i="0" dirty="0" err="1" smtClean="0">
                <a:latin typeface="Courier New" pitchFamily="49" charset="0"/>
              </a:rPr>
              <a:t>mean.Print</a:t>
            </a:r>
            <a:r>
              <a:rPr lang="en-US" sz="1600" i="0" dirty="0">
                <a:latin typeface="Courier New" pitchFamily="49" charset="0"/>
              </a:rPr>
              <a:t>()</a:t>
            </a:r>
            <a:br>
              <a:rPr lang="en-US" sz="1600" i="0" dirty="0">
                <a:latin typeface="Courier New" pitchFamily="49" charset="0"/>
              </a:rPr>
            </a:br>
            <a:r>
              <a:rPr lang="en-US" sz="1600" i="0" dirty="0">
                <a:solidFill>
                  <a:srgbClr val="339933"/>
                </a:solidFill>
                <a:latin typeface="Courier New" pitchFamily="49" charset="0"/>
              </a:rPr>
              <a:t>RooRealVar::mean = 0.0172335 +/- 0.0299542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sigma.Print</a:t>
            </a:r>
            <a:r>
              <a:rPr lang="en-US" sz="1600" i="0" dirty="0">
                <a:latin typeface="Courier New" pitchFamily="49" charset="0"/>
              </a:rPr>
              <a:t>()</a:t>
            </a:r>
            <a:br>
              <a:rPr lang="en-US" sz="1600" i="0" dirty="0">
                <a:latin typeface="Courier New" pitchFamily="49" charset="0"/>
              </a:rPr>
            </a:br>
            <a:r>
              <a:rPr lang="sv-SE" sz="1600" i="0" dirty="0">
                <a:solidFill>
                  <a:srgbClr val="339933"/>
                </a:solidFill>
                <a:latin typeface="Courier New" pitchFamily="49" charset="0"/>
              </a:rPr>
              <a:t>RooRealVar::sigma = 2.98094  +/- 0.0217306</a:t>
            </a:r>
            <a:r>
              <a:rPr lang="en-US" sz="1600" i="0" dirty="0">
                <a:solidFill>
                  <a:srgbClr val="339933"/>
                </a:solidFill>
                <a:latin typeface="Courier New" pitchFamily="49" charset="0"/>
              </a:rPr>
              <a:t/>
            </a:r>
            <a:br>
              <a:rPr lang="en-US" sz="1600" i="0" dirty="0">
                <a:solidFill>
                  <a:srgbClr val="339933"/>
                </a:solidFill>
                <a:latin typeface="Courier New" pitchFamily="49" charset="0"/>
              </a:rPr>
            </a:br>
            <a:endParaRPr lang="en-US" sz="1600" i="0" dirty="0">
              <a:solidFill>
                <a:srgbClr val="339933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i="0" dirty="0">
                <a:solidFill>
                  <a:srgbClr val="FF7A01"/>
                </a:solidFill>
                <a:latin typeface="Courier New" pitchFamily="49" charset="0"/>
              </a:rPr>
              <a:t>// Plot fitted PDF and toy data overlaid</a:t>
            </a:r>
          </a:p>
          <a:p>
            <a:pPr>
              <a:buFontTx/>
              <a:buNone/>
            </a:pPr>
            <a:r>
              <a:rPr lang="en-US" sz="1600" i="0" dirty="0" err="1">
                <a:latin typeface="Courier New" pitchFamily="49" charset="0"/>
              </a:rPr>
              <a:t>RooPlot</a:t>
            </a:r>
            <a:r>
              <a:rPr lang="en-US" sz="1600" i="0" dirty="0">
                <a:latin typeface="Courier New" pitchFamily="49" charset="0"/>
              </a:rPr>
              <a:t>* </a:t>
            </a:r>
            <a:r>
              <a:rPr lang="en-US" sz="1600" i="0" dirty="0" err="1" smtClean="0">
                <a:latin typeface="Courier New" pitchFamily="49" charset="0"/>
              </a:rPr>
              <a:t>xframe</a:t>
            </a:r>
            <a:r>
              <a:rPr lang="en-US" sz="1600" i="0" dirty="0" smtClean="0">
                <a:latin typeface="Courier New" pitchFamily="49" charset="0"/>
              </a:rPr>
              <a:t> </a:t>
            </a:r>
            <a:r>
              <a:rPr lang="en-US" sz="1600" i="0" dirty="0">
                <a:latin typeface="Courier New" pitchFamily="49" charset="0"/>
              </a:rPr>
              <a:t>= </a:t>
            </a:r>
            <a:r>
              <a:rPr lang="en-US" sz="1600" i="0" dirty="0" err="1" smtClean="0">
                <a:latin typeface="Courier New" pitchFamily="49" charset="0"/>
              </a:rPr>
              <a:t>x.frame</a:t>
            </a:r>
            <a:r>
              <a:rPr lang="en-US" sz="1600" i="0" dirty="0">
                <a:latin typeface="Courier New" pitchFamily="49" charset="0"/>
              </a:rPr>
              <a:t>() ;</a:t>
            </a:r>
          </a:p>
          <a:p>
            <a:pPr>
              <a:buFontTx/>
              <a:buNone/>
            </a:pPr>
            <a:r>
              <a:rPr lang="en-US" sz="1600" i="0" dirty="0">
                <a:latin typeface="Courier New" pitchFamily="49" charset="0"/>
              </a:rPr>
              <a:t>data-&gt;</a:t>
            </a:r>
            <a:r>
              <a:rPr lang="en-US" sz="1600" i="0" dirty="0" err="1" smtClean="0">
                <a:latin typeface="Courier New" pitchFamily="49" charset="0"/>
              </a:rPr>
              <a:t>plotOn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xframe</a:t>
            </a:r>
            <a:r>
              <a:rPr lang="en-US" sz="1600" i="0" dirty="0" smtClean="0">
                <a:latin typeface="Courier New" pitchFamily="49" charset="0"/>
              </a:rPr>
              <a:t>) </a:t>
            </a:r>
            <a:r>
              <a:rPr lang="en-US" sz="1600" i="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gauss.plotOn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xframe</a:t>
            </a:r>
            <a:r>
              <a:rPr lang="en-US" sz="1600" i="0" dirty="0" smtClean="0">
                <a:latin typeface="Courier New" pitchFamily="49" charset="0"/>
              </a:rPr>
              <a:t>) ;</a:t>
            </a:r>
            <a:endParaRPr lang="en-US" sz="1600" i="0" dirty="0">
              <a:latin typeface="Courier New" pitchFamily="49" charset="0"/>
            </a:endParaRPr>
          </a:p>
        </p:txBody>
      </p:sp>
      <p:pic>
        <p:nvPicPr>
          <p:cNvPr id="64518" name="Picture 5" descr="demo1_b"/>
          <p:cNvPicPr>
            <a:picLocks noChangeAspect="1" noChangeArrowheads="1"/>
          </p:cNvPicPr>
          <p:nvPr/>
        </p:nvPicPr>
        <p:blipFill>
          <a:blip r:embed="rId2" cstate="print"/>
          <a:srcRect r="5385"/>
          <a:stretch>
            <a:fillRect/>
          </a:stretch>
        </p:blipFill>
        <p:spPr bwMode="auto">
          <a:xfrm>
            <a:off x="4495800" y="904875"/>
            <a:ext cx="4267200" cy="3057525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64519" name="Text Box 6"/>
          <p:cNvSpPr txBox="1">
            <a:spLocks noChangeArrowheads="1"/>
          </p:cNvSpPr>
          <p:nvPr/>
        </p:nvSpPr>
        <p:spPr bwMode="auto">
          <a:xfrm>
            <a:off x="6096000" y="2657475"/>
            <a:ext cx="13811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rgbClr val="FF7A01"/>
                </a:solidFill>
              </a:rPr>
              <a:t>PDF</a:t>
            </a:r>
            <a:br>
              <a:rPr lang="en-US" sz="1400" b="0" i="0">
                <a:solidFill>
                  <a:srgbClr val="FF7A01"/>
                </a:solidFill>
              </a:rPr>
            </a:br>
            <a:r>
              <a:rPr lang="en-US" sz="1400" b="0" i="0">
                <a:solidFill>
                  <a:srgbClr val="FF7A01"/>
                </a:solidFill>
              </a:rPr>
              <a:t>automatically</a:t>
            </a:r>
            <a:br>
              <a:rPr lang="en-US" sz="1400" b="0" i="0">
                <a:solidFill>
                  <a:srgbClr val="FF7A01"/>
                </a:solidFill>
              </a:rPr>
            </a:br>
            <a:r>
              <a:rPr lang="en-US" sz="1400" b="0" i="0">
                <a:solidFill>
                  <a:srgbClr val="FF7A01"/>
                </a:solidFill>
              </a:rPr>
              <a:t>normalized</a:t>
            </a:r>
            <a:br>
              <a:rPr lang="en-US" sz="1400" b="0" i="0">
                <a:solidFill>
                  <a:srgbClr val="FF7A01"/>
                </a:solidFill>
              </a:rPr>
            </a:br>
            <a:r>
              <a:rPr lang="en-US" sz="1400" b="0" i="0">
                <a:solidFill>
                  <a:srgbClr val="FF7A01"/>
                </a:solidFill>
              </a:rPr>
              <a:t>to dataset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12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– ML fit of p.d.f to </a:t>
            </a:r>
            <a:r>
              <a:rPr lang="en-US" i="1" dirty="0" smtClean="0"/>
              <a:t>unbinned</a:t>
            </a:r>
            <a:r>
              <a:rPr lang="en-US" dirty="0" smtClean="0"/>
              <a:t> data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also choose to save full detail of fit</a:t>
            </a:r>
            <a:endParaRPr lang="nl-NL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85800" y="1447800"/>
            <a:ext cx="7772400" cy="4955203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i="0" dirty="0" err="1" smtClean="0">
                <a:solidFill>
                  <a:srgbClr val="FF0000"/>
                </a:solidFill>
                <a:latin typeface="Courier New" pitchFamily="49" charset="0"/>
              </a:rPr>
              <a:t>RooFitResult</a:t>
            </a:r>
            <a:r>
              <a:rPr lang="en-US" i="0" dirty="0" smtClean="0">
                <a:solidFill>
                  <a:srgbClr val="FF0000"/>
                </a:solidFill>
                <a:latin typeface="Courier New" pitchFamily="49" charset="0"/>
              </a:rPr>
              <a:t>* r = </a:t>
            </a:r>
            <a:r>
              <a:rPr lang="en-US" i="0" dirty="0" err="1" smtClean="0">
                <a:solidFill>
                  <a:srgbClr val="FF0000"/>
                </a:solidFill>
                <a:latin typeface="Courier New" pitchFamily="49" charset="0"/>
              </a:rPr>
              <a:t>gauss.fitTo</a:t>
            </a:r>
            <a:r>
              <a:rPr lang="en-US" i="0" dirty="0">
                <a:solidFill>
                  <a:srgbClr val="FF0000"/>
                </a:solidFill>
                <a:latin typeface="Courier New" pitchFamily="49" charset="0"/>
              </a:rPr>
              <a:t>(*</a:t>
            </a:r>
            <a:r>
              <a:rPr lang="en-US" i="0" dirty="0" err="1" smtClean="0">
                <a:solidFill>
                  <a:srgbClr val="FF0000"/>
                </a:solidFill>
                <a:latin typeface="Courier New" pitchFamily="49" charset="0"/>
              </a:rPr>
              <a:t>data,Save</a:t>
            </a:r>
            <a:r>
              <a:rPr lang="en-US" i="0" dirty="0" smtClean="0">
                <a:solidFill>
                  <a:srgbClr val="FF0000"/>
                </a:solidFill>
                <a:latin typeface="Courier New" pitchFamily="49" charset="0"/>
              </a:rPr>
              <a:t>()) </a:t>
            </a:r>
            <a:r>
              <a:rPr lang="en-US" i="0" dirty="0">
                <a:solidFill>
                  <a:srgbClr val="FF0000"/>
                </a:solidFill>
                <a:latin typeface="Courier New" pitchFamily="49" charset="0"/>
              </a:rPr>
              <a:t>;</a:t>
            </a:r>
            <a:br>
              <a:rPr lang="en-US" i="0" dirty="0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600" i="0" dirty="0">
                <a:latin typeface="Courier New" pitchFamily="49" charset="0"/>
              </a:rPr>
              <a:t/>
            </a:r>
            <a:br>
              <a:rPr lang="en-US" sz="1600" i="0" dirty="0">
                <a:latin typeface="Courier New" pitchFamily="49" charset="0"/>
              </a:rPr>
            </a:b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</a:rPr>
              <a:t>r-&gt;Print()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</a:t>
            </a:r>
            <a:r>
              <a:rPr lang="en-US" sz="1400" i="0" dirty="0" err="1" smtClean="0">
                <a:latin typeface="Courier New" pitchFamily="49" charset="0"/>
              </a:rPr>
              <a:t>RooFitResult</a:t>
            </a:r>
            <a:r>
              <a:rPr lang="en-US" sz="1400" i="0" dirty="0" smtClean="0">
                <a:latin typeface="Courier New" pitchFamily="49" charset="0"/>
              </a:rPr>
              <a:t>: minimized FCN value: 25055.6, </a:t>
            </a:r>
            <a:br>
              <a:rPr lang="en-US" sz="1400" i="0" dirty="0" smtClean="0">
                <a:latin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</a:rPr>
              <a:t>                estimated distance to minimum: 7.27598e-08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              </a:t>
            </a:r>
            <a:r>
              <a:rPr lang="en-US" sz="1400" i="0" dirty="0" err="1" smtClean="0">
                <a:latin typeface="Courier New" pitchFamily="49" charset="0"/>
              </a:rPr>
              <a:t>coviarance</a:t>
            </a:r>
            <a:r>
              <a:rPr lang="en-US" sz="1400" i="0" dirty="0" smtClean="0">
                <a:latin typeface="Courier New" pitchFamily="49" charset="0"/>
              </a:rPr>
              <a:t> matrix quality: </a:t>
            </a:r>
            <a:br>
              <a:rPr lang="en-US" sz="1400" i="0" dirty="0" smtClean="0">
                <a:latin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</a:rPr>
              <a:t>                Full, accurate covariance matrix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  Floating Parameter    </a:t>
            </a:r>
            <a:r>
              <a:rPr lang="en-US" sz="1400" i="0" dirty="0" err="1" smtClean="0">
                <a:latin typeface="Courier New" pitchFamily="49" charset="0"/>
              </a:rPr>
              <a:t>FinalValue</a:t>
            </a:r>
            <a:r>
              <a:rPr lang="en-US" sz="1400" i="0" dirty="0" smtClean="0">
                <a:latin typeface="Courier New" pitchFamily="49" charset="0"/>
              </a:rPr>
              <a:t> +/-  Error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--------------------  --------------------------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                mean    1.7233e-02 +/-  3.00e-02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               sigma    2.9809e+00 +/-  2.17e-02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</a:rPr>
              <a:t>r-&gt;</a:t>
            </a: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</a:rPr>
              <a:t>correlationMatrix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</a:rPr>
              <a:t>().Print() 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2x2 matrix is as follows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   |      0    |      1    |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-------------------------------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 0 |          1   0.0005869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 1 |  0.0005869           1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13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Basics – Integrals over p.d.f.s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 is easy to create an object </a:t>
            </a:r>
            <a:r>
              <a:rPr lang="en-US" i="1" dirty="0" smtClean="0"/>
              <a:t>representing integral </a:t>
            </a:r>
            <a:r>
              <a:rPr lang="en-US" dirty="0" smtClean="0"/>
              <a:t>over a normalized p.d.f in a sub-range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Similarly, one can also request 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i="1" dirty="0" smtClean="0"/>
              <a:t>cumulative distribution function</a:t>
            </a:r>
          </a:p>
        </p:txBody>
      </p:sp>
      <p:pic>
        <p:nvPicPr>
          <p:cNvPr id="11270" name="Picture 4" descr="tutplo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689475"/>
            <a:ext cx="2819400" cy="191293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1271" name="Text Box 5"/>
          <p:cNvSpPr txBox="1">
            <a:spLocks noChangeArrowheads="1"/>
          </p:cNvSpPr>
          <p:nvPr/>
        </p:nvSpPr>
        <p:spPr bwMode="auto">
          <a:xfrm>
            <a:off x="1200150" y="1771650"/>
            <a:ext cx="7340471" cy="1985159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i="0" dirty="0" smtClean="0">
                <a:latin typeface="Courier New" pitchFamily="49" charset="0"/>
              </a:rPr>
              <a:t>w::</a:t>
            </a:r>
            <a:r>
              <a:rPr lang="en-US" sz="1500" i="0" dirty="0" err="1" smtClean="0">
                <a:latin typeface="Courier New" pitchFamily="49" charset="0"/>
              </a:rPr>
              <a:t>x.setRange</a:t>
            </a:r>
            <a:r>
              <a:rPr lang="en-US" sz="1500" i="0" dirty="0">
                <a:latin typeface="Courier New" pitchFamily="49" charset="0"/>
              </a:rPr>
              <a:t>(“sig”,-3,7) ;</a:t>
            </a:r>
          </a:p>
          <a:p>
            <a:pPr>
              <a:buFontTx/>
              <a:buNone/>
            </a:pPr>
            <a:r>
              <a:rPr lang="en-US" sz="1500" i="0" dirty="0" err="1">
                <a:solidFill>
                  <a:srgbClr val="FF0000"/>
                </a:solidFill>
                <a:latin typeface="Courier New" pitchFamily="49" charset="0"/>
              </a:rPr>
              <a:t>RooAbsReal</a:t>
            </a:r>
            <a:r>
              <a:rPr lang="en-US" sz="1500" i="0" dirty="0">
                <a:solidFill>
                  <a:srgbClr val="FF0000"/>
                </a:solidFill>
                <a:latin typeface="Courier New" pitchFamily="49" charset="0"/>
              </a:rPr>
              <a:t>* </a:t>
            </a:r>
            <a:r>
              <a:rPr lang="en-US" sz="1500" i="0" dirty="0" err="1">
                <a:solidFill>
                  <a:srgbClr val="FF0000"/>
                </a:solidFill>
                <a:latin typeface="Courier New" pitchFamily="49" charset="0"/>
              </a:rPr>
              <a:t>ig</a:t>
            </a:r>
            <a:r>
              <a:rPr lang="en-US" sz="1500" i="0" dirty="0">
                <a:solidFill>
                  <a:srgbClr val="FF0000"/>
                </a:solidFill>
                <a:latin typeface="Courier New" pitchFamily="49" charset="0"/>
              </a:rPr>
              <a:t> = 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</a:rPr>
              <a:t>g.createIntegral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</a:rPr>
              <a:t>x,NormSet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</a:rPr>
              <a:t>(x</a:t>
            </a:r>
            <a:r>
              <a:rPr lang="en-US" sz="1500" i="0" dirty="0">
                <a:solidFill>
                  <a:srgbClr val="FF0000"/>
                </a:solidFill>
                <a:latin typeface="Courier New" pitchFamily="49" charset="0"/>
              </a:rPr>
              <a:t>),Range(“sig”)) ;</a:t>
            </a:r>
          </a:p>
          <a:p>
            <a:pPr>
              <a:buFontTx/>
              <a:buNone/>
            </a:pPr>
            <a:r>
              <a:rPr lang="en-US" sz="1500" i="0" dirty="0" err="1">
                <a:latin typeface="Courier New" pitchFamily="49" charset="0"/>
              </a:rPr>
              <a:t>cout</a:t>
            </a:r>
            <a:r>
              <a:rPr lang="en-US" sz="1500" i="0" dirty="0">
                <a:latin typeface="Courier New" pitchFamily="49" charset="0"/>
              </a:rPr>
              <a:t> &lt;&lt; </a:t>
            </a:r>
            <a:r>
              <a:rPr lang="en-US" sz="1500" i="0" dirty="0" err="1">
                <a:latin typeface="Courier New" pitchFamily="49" charset="0"/>
              </a:rPr>
              <a:t>ig.getVal</a:t>
            </a:r>
            <a:r>
              <a:rPr lang="en-US" sz="1500" i="0" dirty="0">
                <a:latin typeface="Courier New" pitchFamily="49" charset="0"/>
              </a:rPr>
              <a:t>() ;</a:t>
            </a:r>
          </a:p>
          <a:p>
            <a:pPr>
              <a:buFontTx/>
              <a:buNone/>
            </a:pPr>
            <a:r>
              <a:rPr lang="en-US" sz="1500" i="0" dirty="0">
                <a:solidFill>
                  <a:srgbClr val="00B050"/>
                </a:solidFill>
                <a:latin typeface="Courier New" pitchFamily="49" charset="0"/>
              </a:rPr>
              <a:t>0.832519</a:t>
            </a:r>
          </a:p>
          <a:p>
            <a:pPr>
              <a:buFontTx/>
              <a:buNone/>
            </a:pPr>
            <a:r>
              <a:rPr lang="en-US" sz="1500" i="0" dirty="0">
                <a:latin typeface="Courier New" pitchFamily="49" charset="0"/>
              </a:rPr>
              <a:t>mean=-</a:t>
            </a:r>
            <a:r>
              <a:rPr lang="en-US" sz="1500" i="0" dirty="0" smtClean="0">
                <a:latin typeface="Courier New" pitchFamily="49" charset="0"/>
              </a:rPr>
              <a:t>1 ;</a:t>
            </a:r>
            <a:endParaRPr lang="en-US" sz="1500" i="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i="0" dirty="0" err="1">
                <a:latin typeface="Courier New" pitchFamily="49" charset="0"/>
              </a:rPr>
              <a:t>cout</a:t>
            </a:r>
            <a:r>
              <a:rPr lang="en-US" sz="1500" i="0" dirty="0">
                <a:latin typeface="Courier New" pitchFamily="49" charset="0"/>
              </a:rPr>
              <a:t> &lt;&lt; </a:t>
            </a:r>
            <a:r>
              <a:rPr lang="en-US" sz="1500" i="0" dirty="0" err="1">
                <a:latin typeface="Courier New" pitchFamily="49" charset="0"/>
              </a:rPr>
              <a:t>ig.getVal</a:t>
            </a:r>
            <a:r>
              <a:rPr lang="en-US" sz="1500" i="0" dirty="0">
                <a:latin typeface="Courier New" pitchFamily="49" charset="0"/>
              </a:rPr>
              <a:t>() ;</a:t>
            </a:r>
          </a:p>
          <a:p>
            <a:pPr>
              <a:buFontTx/>
              <a:buNone/>
            </a:pPr>
            <a:r>
              <a:rPr lang="en-US" sz="1500" i="0" dirty="0">
                <a:solidFill>
                  <a:srgbClr val="00B050"/>
                </a:solidFill>
                <a:latin typeface="Courier New" pitchFamily="49" charset="0"/>
              </a:rPr>
              <a:t>0.743677</a:t>
            </a:r>
          </a:p>
        </p:txBody>
      </p:sp>
      <p:pic>
        <p:nvPicPr>
          <p:cNvPr id="11272" name="Picture 6" descr="tutplot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590800"/>
            <a:ext cx="2819400" cy="191293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graphicFrame>
        <p:nvGraphicFramePr>
          <p:cNvPr id="11266" name="Object 7"/>
          <p:cNvGraphicFramePr>
            <a:graphicFrameLocks noChangeAspect="1"/>
          </p:cNvGraphicFramePr>
          <p:nvPr/>
        </p:nvGraphicFramePr>
        <p:xfrm>
          <a:off x="2209800" y="4778375"/>
          <a:ext cx="1905000" cy="555625"/>
        </p:xfrm>
        <a:graphic>
          <a:graphicData uri="http://schemas.openxmlformats.org/presentationml/2006/ole">
            <p:oleObj spid="_x0000_s299010" name="Equation" r:id="rId5" imgW="1218960" imgH="355320" progId="Equation.3">
              <p:embed/>
            </p:oleObj>
          </a:graphicData>
        </a:graphic>
      </p:graphicFrame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1143000" y="5757446"/>
            <a:ext cx="4875053" cy="338554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i="0" dirty="0" err="1">
                <a:latin typeface="Courier New" pitchFamily="49" charset="0"/>
              </a:rPr>
              <a:t>RooAbsReal</a:t>
            </a:r>
            <a:r>
              <a:rPr lang="en-US" sz="1600" i="0" dirty="0">
                <a:latin typeface="Courier New" pitchFamily="49" charset="0"/>
              </a:rPr>
              <a:t>* </a:t>
            </a:r>
            <a:r>
              <a:rPr lang="en-US" sz="1600" i="0" dirty="0" err="1">
                <a:latin typeface="Courier New" pitchFamily="49" charset="0"/>
              </a:rPr>
              <a:t>cdf</a:t>
            </a:r>
            <a:r>
              <a:rPr lang="en-US" sz="1600" i="0" dirty="0">
                <a:latin typeface="Courier New" pitchFamily="49" charset="0"/>
              </a:rPr>
              <a:t> = </a:t>
            </a:r>
            <a:r>
              <a:rPr lang="en-US" sz="1600" i="0" dirty="0" err="1" smtClean="0">
                <a:latin typeface="Courier New" pitchFamily="49" charset="0"/>
              </a:rPr>
              <a:t>gauss.createCdf</a:t>
            </a:r>
            <a:r>
              <a:rPr lang="en-US" sz="1600" i="0" dirty="0" smtClean="0">
                <a:latin typeface="Courier New" pitchFamily="49" charset="0"/>
              </a:rPr>
              <a:t>(x) ;</a:t>
            </a:r>
            <a:endParaRPr lang="en-US" sz="1600" i="0" dirty="0">
              <a:latin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304800" y="4800600"/>
            <a:ext cx="8686800" cy="1676400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304800" y="1828800"/>
            <a:ext cx="8686800" cy="914400"/>
          </a:xfrm>
          <a:prstGeom prst="rect">
            <a:avLst/>
          </a:prstGeom>
          <a:solidFill>
            <a:srgbClr val="CCFFFF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7349" name="Rectangle 4"/>
          <p:cNvSpPr>
            <a:spLocks noChangeArrowheads="1"/>
          </p:cNvSpPr>
          <p:nvPr/>
        </p:nvSpPr>
        <p:spPr bwMode="auto">
          <a:xfrm>
            <a:off x="304800" y="2819400"/>
            <a:ext cx="8686800" cy="1905000"/>
          </a:xfrm>
          <a:prstGeom prst="rect">
            <a:avLst/>
          </a:prstGeom>
          <a:solidFill>
            <a:srgbClr val="CCFFCC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5735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RooFit core design philosophy - Workspace</a:t>
            </a:r>
          </a:p>
        </p:txBody>
      </p:sp>
      <p:sp>
        <p:nvSpPr>
          <p:cNvPr id="5735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workspace serves a container class for all</a:t>
            </a:r>
            <a:br>
              <a:rPr lang="en-US" dirty="0" smtClean="0"/>
            </a:br>
            <a:r>
              <a:rPr lang="en-US" dirty="0" smtClean="0"/>
              <a:t>objects created</a:t>
            </a:r>
          </a:p>
        </p:txBody>
      </p:sp>
      <p:sp>
        <p:nvSpPr>
          <p:cNvPr id="57352" name="Text Box 7"/>
          <p:cNvSpPr txBox="1">
            <a:spLocks noChangeArrowheads="1"/>
          </p:cNvSpPr>
          <p:nvPr/>
        </p:nvSpPr>
        <p:spPr bwMode="auto">
          <a:xfrm>
            <a:off x="4244975" y="2022475"/>
            <a:ext cx="1012825" cy="45720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400" b="0">
                <a:latin typeface="Times New Roman" pitchFamily="18" charset="0"/>
              </a:rPr>
              <a:t>f(x,y,z)</a:t>
            </a:r>
          </a:p>
        </p:txBody>
      </p:sp>
      <p:sp>
        <p:nvSpPr>
          <p:cNvPr id="57353" name="Text Box 8"/>
          <p:cNvSpPr txBox="1">
            <a:spLocks noChangeArrowheads="1"/>
          </p:cNvSpPr>
          <p:nvPr/>
        </p:nvSpPr>
        <p:spPr bwMode="auto">
          <a:xfrm>
            <a:off x="22860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x</a:t>
            </a:r>
          </a:p>
        </p:txBody>
      </p:sp>
      <p:sp>
        <p:nvSpPr>
          <p:cNvPr id="57354" name="Text Box 9"/>
          <p:cNvSpPr txBox="1">
            <a:spLocks noChangeArrowheads="1"/>
          </p:cNvSpPr>
          <p:nvPr/>
        </p:nvSpPr>
        <p:spPr bwMode="auto">
          <a:xfrm>
            <a:off x="40386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y</a:t>
            </a:r>
          </a:p>
        </p:txBody>
      </p:sp>
      <p:sp>
        <p:nvSpPr>
          <p:cNvPr id="57355" name="Text Box 10"/>
          <p:cNvSpPr txBox="1">
            <a:spLocks noChangeArrowheads="1"/>
          </p:cNvSpPr>
          <p:nvPr/>
        </p:nvSpPr>
        <p:spPr bwMode="auto">
          <a:xfrm>
            <a:off x="58674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z</a:t>
            </a:r>
          </a:p>
        </p:txBody>
      </p:sp>
      <p:sp>
        <p:nvSpPr>
          <p:cNvPr id="57356" name="Text Box 11"/>
          <p:cNvSpPr txBox="1">
            <a:spLocks noChangeArrowheads="1"/>
          </p:cNvSpPr>
          <p:nvPr/>
        </p:nvSpPr>
        <p:spPr bwMode="auto">
          <a:xfrm>
            <a:off x="4022725" y="31051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RooAbsReal f</a:t>
            </a:r>
          </a:p>
        </p:txBody>
      </p:sp>
      <p:sp>
        <p:nvSpPr>
          <p:cNvPr id="57357" name="Line 12"/>
          <p:cNvSpPr>
            <a:spLocks noChangeShapeType="1"/>
          </p:cNvSpPr>
          <p:nvPr/>
        </p:nvSpPr>
        <p:spPr bwMode="auto">
          <a:xfrm flipV="1">
            <a:off x="3505200" y="3408363"/>
            <a:ext cx="83820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58" name="Line 13"/>
          <p:cNvSpPr>
            <a:spLocks noChangeShapeType="1"/>
          </p:cNvSpPr>
          <p:nvPr/>
        </p:nvSpPr>
        <p:spPr bwMode="auto">
          <a:xfrm flipH="1" flipV="1">
            <a:off x="5334000" y="3408363"/>
            <a:ext cx="76200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59" name="Line 14"/>
          <p:cNvSpPr>
            <a:spLocks noChangeShapeType="1"/>
          </p:cNvSpPr>
          <p:nvPr/>
        </p:nvSpPr>
        <p:spPr bwMode="auto">
          <a:xfrm flipH="1" flipV="1">
            <a:off x="4876800" y="3408363"/>
            <a:ext cx="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60" name="Text Box 15"/>
          <p:cNvSpPr txBox="1">
            <a:spLocks noChangeArrowheads="1"/>
          </p:cNvSpPr>
          <p:nvPr/>
        </p:nvSpPr>
        <p:spPr bwMode="auto">
          <a:xfrm>
            <a:off x="2700338" y="5102225"/>
            <a:ext cx="4504759" cy="1569660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noFill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x(“x”,”x”,5)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y(“y”,”y”,5)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z(“z”,”z”,5)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>
                <a:latin typeface="Courier New" pitchFamily="49" charset="0"/>
              </a:rPr>
              <a:t>RooBogusFunction</a:t>
            </a:r>
            <a:r>
              <a:rPr lang="en-US" sz="1600" i="0" dirty="0">
                <a:latin typeface="Courier New" pitchFamily="49" charset="0"/>
              </a:rPr>
              <a:t> f(“</a:t>
            </a:r>
            <a:r>
              <a:rPr lang="en-US" sz="1600" i="0" dirty="0" err="1">
                <a:latin typeface="Courier New" pitchFamily="49" charset="0"/>
              </a:rPr>
              <a:t>f”,”f”,x,y,z</a:t>
            </a:r>
            <a:r>
              <a:rPr lang="en-US" sz="1600" i="0" dirty="0">
                <a:latin typeface="Courier New" pitchFamily="49" charset="0"/>
              </a:rPr>
              <a:t>) </a:t>
            </a:r>
            <a:r>
              <a:rPr lang="en-US" sz="1600" i="0" dirty="0" smtClean="0">
                <a:latin typeface="Courier New" pitchFamily="49" charset="0"/>
              </a:rPr>
              <a:t>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RooWorkspace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 w(“w”) ;</a:t>
            </a:r>
            <a:b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w.import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(f) ;</a:t>
            </a:r>
            <a:endParaRPr lang="en-US" sz="1600" i="0" dirty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57361" name="Text Box 16"/>
          <p:cNvSpPr txBox="1">
            <a:spLocks noChangeArrowheads="1"/>
          </p:cNvSpPr>
          <p:nvPr/>
        </p:nvSpPr>
        <p:spPr bwMode="auto">
          <a:xfrm>
            <a:off x="288925" y="2266950"/>
            <a:ext cx="685800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Math</a:t>
            </a:r>
          </a:p>
        </p:txBody>
      </p:sp>
      <p:sp>
        <p:nvSpPr>
          <p:cNvPr id="57362" name="Text Box 17"/>
          <p:cNvSpPr txBox="1">
            <a:spLocks noChangeArrowheads="1"/>
          </p:cNvSpPr>
          <p:nvPr/>
        </p:nvSpPr>
        <p:spPr bwMode="auto">
          <a:xfrm>
            <a:off x="288925" y="3390900"/>
            <a:ext cx="1023938" cy="581025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RooFit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diagram</a:t>
            </a:r>
          </a:p>
        </p:txBody>
      </p:sp>
      <p:sp>
        <p:nvSpPr>
          <p:cNvPr id="57363" name="Text Box 18"/>
          <p:cNvSpPr txBox="1">
            <a:spLocks noChangeArrowheads="1"/>
          </p:cNvSpPr>
          <p:nvPr/>
        </p:nvSpPr>
        <p:spPr bwMode="auto">
          <a:xfrm>
            <a:off x="304800" y="4829175"/>
            <a:ext cx="825500" cy="581025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RooFit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code</a:t>
            </a:r>
          </a:p>
        </p:txBody>
      </p:sp>
      <p:sp>
        <p:nvSpPr>
          <p:cNvPr id="57364" name="Rectangle 19"/>
          <p:cNvSpPr>
            <a:spLocks noChangeArrowheads="1"/>
          </p:cNvSpPr>
          <p:nvPr/>
        </p:nvSpPr>
        <p:spPr bwMode="auto">
          <a:xfrm>
            <a:off x="1295400" y="1600200"/>
            <a:ext cx="76200" cy="5181600"/>
          </a:xfrm>
          <a:prstGeom prst="rect">
            <a:avLst/>
          </a:prstGeom>
          <a:solidFill>
            <a:schemeClr val="bg1"/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1" name="TextBox 20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15</a:t>
            </a:r>
            <a:endParaRPr lang="nl-NL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1905000" y="2971800"/>
            <a:ext cx="5943600" cy="1676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20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28800" y="2557046"/>
            <a:ext cx="1899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0" dirty="0" err="1" smtClean="0">
                <a:solidFill>
                  <a:srgbClr val="FF0000"/>
                </a:solidFill>
              </a:rPr>
              <a:t>RooWorkspace</a:t>
            </a:r>
            <a:endParaRPr lang="nl-NL" sz="1600" i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workspace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Workspace</a:t>
            </a:r>
          </a:p>
          <a:p>
            <a:pPr lvl="1"/>
            <a:r>
              <a:rPr lang="en-US" dirty="0" smtClean="0"/>
              <a:t>A generic container class for all RooFit objects of your project</a:t>
            </a:r>
          </a:p>
          <a:p>
            <a:pPr lvl="1"/>
            <a:r>
              <a:rPr lang="en-US" dirty="0" smtClean="0"/>
              <a:t>Helps to organize analysis projects</a:t>
            </a:r>
          </a:p>
          <a:p>
            <a:r>
              <a:rPr lang="en-US" dirty="0" smtClean="0"/>
              <a:t>Creating a workspace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Putting variables and function into a workspace</a:t>
            </a:r>
          </a:p>
          <a:p>
            <a:pPr lvl="1"/>
            <a:r>
              <a:rPr lang="en-US" dirty="0" smtClean="0"/>
              <a:t>When importing a function or </a:t>
            </a:r>
            <a:r>
              <a:rPr lang="en-US" dirty="0" err="1" smtClean="0"/>
              <a:t>pdf</a:t>
            </a:r>
            <a:r>
              <a:rPr lang="en-US" dirty="0" smtClean="0"/>
              <a:t>, all its components (variables) are automatically imported too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48415" y="2709446"/>
            <a:ext cx="3023585" cy="338554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600" i="0" smtClean="0">
                <a:latin typeface="Courier New" pitchFamily="49" charset="0"/>
                <a:cs typeface="Courier New" pitchFamily="49" charset="0"/>
              </a:rPr>
              <a:t>RooWorkspace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w(“w”) ;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4495800"/>
            <a:ext cx="5121915" cy="2062103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RooRealVar x(“x”,”x”,-10,10) ;</a:t>
            </a:r>
          </a:p>
          <a:p>
            <a:pPr>
              <a:buNone/>
            </a:pPr>
            <a:r>
              <a:rPr lang="en-US" sz="1600" i="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RooRealVar mean(“mean”,”mean”,5) ;</a:t>
            </a:r>
          </a:p>
          <a:p>
            <a:pPr>
              <a:buNone/>
            </a:pPr>
            <a:r>
              <a:rPr lang="en-US" sz="1600" i="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RooRealVar sigma(“sigma”,”sigma”,3)  ;</a:t>
            </a:r>
          </a:p>
          <a:p>
            <a:pPr>
              <a:buNone/>
            </a:pPr>
            <a:r>
              <a:rPr lang="en-US" sz="1600" i="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RooGaussian f(“</a:t>
            </a:r>
            <a:r>
              <a:rPr lang="en-US" sz="1600" i="0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f”,”f”,x,mean,sigma</a:t>
            </a:r>
            <a:r>
              <a:rPr lang="en-US" sz="1600" i="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 ;</a:t>
            </a:r>
            <a:br>
              <a:rPr lang="en-US" sz="1600" i="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endParaRPr lang="en-US" sz="1600" i="0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// imports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f,x,mean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and sigma</a:t>
            </a:r>
          </a:p>
          <a:p>
            <a:pPr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w.import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myFunction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) ;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16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2862263" y="2492375"/>
            <a:ext cx="4338637" cy="1431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4400" i="0">
                <a:solidFill>
                  <a:schemeClr val="accent2"/>
                </a:solidFill>
              </a:rPr>
              <a:t>Introduction </a:t>
            </a:r>
            <a:br>
              <a:rPr lang="en-US" sz="4400" i="0">
                <a:solidFill>
                  <a:schemeClr val="accent2"/>
                </a:solidFill>
              </a:rPr>
            </a:br>
            <a:r>
              <a:rPr lang="en-US" sz="4400" i="0">
                <a:solidFill>
                  <a:schemeClr val="accent2"/>
                </a:solidFill>
              </a:rPr>
              <a:t>&amp; Overview</a:t>
            </a:r>
          </a:p>
        </p:txBody>
      </p:sp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1768475" y="2406650"/>
            <a:ext cx="1050925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9600" i="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533400" y="609600"/>
            <a:ext cx="8153400" cy="22860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workspace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Looking into a workspace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Getting variables and functions out of a workspace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1371600"/>
            <a:ext cx="7096815" cy="2308324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w.Print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() 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endParaRPr lang="en-US" sz="1600" i="0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>
              <a:spcBef>
                <a:spcPct val="0"/>
              </a:spcBef>
              <a:buNone/>
            </a:pPr>
            <a:r>
              <a:rPr lang="en-US" sz="16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  variables</a:t>
            </a:r>
          </a:p>
          <a:p>
            <a:pPr>
              <a:spcBef>
                <a:spcPct val="0"/>
              </a:spcBef>
              <a:buNone/>
            </a:pPr>
            <a:r>
              <a:rPr lang="en-US" sz="16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  ---------</a:t>
            </a:r>
          </a:p>
          <a:p>
            <a:pPr>
              <a:spcBef>
                <a:spcPct val="0"/>
              </a:spcBef>
              <a:buNone/>
            </a:pPr>
            <a:r>
              <a:rPr lang="en-US" sz="16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  (</a:t>
            </a:r>
            <a:r>
              <a:rPr lang="en-US" sz="1600" i="0" dirty="0" err="1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mean,sigma,x</a:t>
            </a:r>
            <a:r>
              <a:rPr lang="en-US" sz="16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spcBef>
                <a:spcPct val="0"/>
              </a:spcBef>
              <a:buNone/>
            </a:pPr>
            <a:endParaRPr lang="en-US" sz="1600" i="0" dirty="0" smtClean="0">
              <a:solidFill>
                <a:srgbClr val="339933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sz="16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  p.d.f.s</a:t>
            </a:r>
          </a:p>
          <a:p>
            <a:pPr>
              <a:spcBef>
                <a:spcPct val="0"/>
              </a:spcBef>
              <a:buNone/>
            </a:pPr>
            <a:r>
              <a:rPr lang="en-US" sz="16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  -------</a:t>
            </a:r>
          </a:p>
          <a:p>
            <a:pPr>
              <a:spcBef>
                <a:spcPct val="0"/>
              </a:spcBef>
              <a:buNone/>
            </a:pPr>
            <a:r>
              <a:rPr lang="en-US" sz="16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  RooGaussian::f[ x=x mean=mean sigma=sigma ] = 0.249352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0241" y="4409182"/>
            <a:ext cx="5121915" cy="156966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/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// Variety of accessors available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RooPlot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* frame =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w.var(“x”)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-&gt;frame() 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w.pdf(“f”)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-&gt;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plotOn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(frame) 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endParaRPr lang="en-US" sz="1600" i="0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17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workspace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access to contents through namespace</a:t>
            </a:r>
          </a:p>
          <a:p>
            <a:pPr lvl="1"/>
            <a:r>
              <a:rPr lang="en-US" dirty="0" smtClean="0"/>
              <a:t>Uses CINT extension of C++, works in interpreted code </a:t>
            </a:r>
            <a:r>
              <a:rPr lang="en-US" dirty="0" smtClean="0"/>
              <a:t>only</a:t>
            </a:r>
          </a:p>
          <a:p>
            <a:pPr lvl="1"/>
            <a:r>
              <a:rPr lang="en-US" dirty="0" smtClean="0"/>
              <a:t>(Alternatively construct workspace with </a:t>
            </a:r>
            <a:r>
              <a:rPr lang="en-US" dirty="0" err="1" smtClean="0"/>
              <a:t>kTRUE</a:t>
            </a:r>
            <a:r>
              <a:rPr lang="en-US" dirty="0" smtClean="0"/>
              <a:t> as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arg</a:t>
            </a:r>
            <a:r>
              <a:rPr lang="en-US" dirty="0" smtClean="0"/>
              <a:t>)</a:t>
            </a:r>
            <a:endParaRPr lang="nl-NL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Writing workspace and contents to file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2328208"/>
            <a:ext cx="4504759" cy="1938992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/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// Variety of accessors available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w.exportToCint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()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;</a:t>
            </a:r>
            <a:endParaRPr lang="en-US" sz="1600" i="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RooPlot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* frame =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w::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x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.frame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() 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w::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f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.plotOn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(frame) 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endParaRPr lang="en-US" sz="1600" i="0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4913293"/>
            <a:ext cx="4134465" cy="954107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/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w.writeToFile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(“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wspace.root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”) ;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1600" i="0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18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workspace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Organizing your code</a:t>
            </a:r>
            <a:r>
              <a:rPr lang="nl-NL" dirty="0" smtClean="0"/>
              <a:t> – </a:t>
            </a:r>
            <a:br>
              <a:rPr lang="nl-NL" dirty="0" smtClean="0"/>
            </a:br>
            <a:r>
              <a:rPr lang="nl-NL" dirty="0" smtClean="0"/>
              <a:t>Separate </a:t>
            </a:r>
            <a:r>
              <a:rPr lang="nl-NL" dirty="0" err="1" smtClean="0"/>
              <a:t>construction</a:t>
            </a:r>
            <a:r>
              <a:rPr lang="nl-NL" dirty="0" smtClean="0"/>
              <a:t> and </a:t>
            </a:r>
            <a:r>
              <a:rPr lang="nl-NL" dirty="0" err="1" smtClean="0"/>
              <a:t>use</a:t>
            </a:r>
            <a:r>
              <a:rPr lang="nl-NL" dirty="0" smtClean="0"/>
              <a:t> of models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66800" y="1829574"/>
            <a:ext cx="6629400" cy="4647426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void driver() {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RooWorkspace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w(“w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”) 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  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makeModel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(w) 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  </a:t>
            </a:r>
            <a:r>
              <a:rPr lang="en-US" sz="1600" i="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useModel</a:t>
            </a:r>
            <a:r>
              <a:rPr lang="en-US" sz="16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(w) 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}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void 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makeModel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RooWorkspace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&amp; w) {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   // Construct model here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 }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1600" i="0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r>
              <a:rPr lang="en-US" sz="16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void </a:t>
            </a:r>
            <a:r>
              <a:rPr lang="en-US" sz="1600" i="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useModel</a:t>
            </a:r>
            <a:r>
              <a:rPr lang="en-US" sz="16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(</a:t>
            </a:r>
            <a:r>
              <a:rPr lang="en-US" sz="1600" i="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RooWorkspace</a:t>
            </a:r>
            <a:r>
              <a:rPr lang="en-US" sz="16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&amp; w) {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   // Make fit, plots etc here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 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19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and Workspace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accent2"/>
                </a:solidFill>
              </a:rPr>
              <a:t>One C++ object per math symbol </a:t>
            </a:r>
            <a:r>
              <a:rPr lang="en-US" dirty="0" smtClean="0"/>
              <a:t>provides </a:t>
            </a:r>
            <a:br>
              <a:rPr lang="en-US" dirty="0" smtClean="0"/>
            </a:br>
            <a:r>
              <a:rPr lang="en-US" dirty="0" smtClean="0"/>
              <a:t>ultimate level of control over each objects functionality, but results in lengthy user code for even simple macros</a:t>
            </a:r>
          </a:p>
          <a:p>
            <a:r>
              <a:rPr lang="en-US" dirty="0" smtClean="0"/>
              <a:t>Solution: add factory that auto-generates objects from a math-like language. </a:t>
            </a:r>
            <a:r>
              <a:rPr lang="en-US" dirty="0" smtClean="0">
                <a:solidFill>
                  <a:srgbClr val="FF0000"/>
                </a:solidFill>
              </a:rPr>
              <a:t>Accessed through factory() method of workspace</a:t>
            </a:r>
          </a:p>
          <a:p>
            <a:r>
              <a:rPr lang="en-US" dirty="0" smtClean="0"/>
              <a:t>Example: reduce construction of Gaussian </a:t>
            </a:r>
            <a:r>
              <a:rPr lang="en-US" dirty="0" err="1" smtClean="0"/>
              <a:t>pdf</a:t>
            </a:r>
            <a:r>
              <a:rPr lang="en-US" dirty="0" smtClean="0"/>
              <a:t> and its parameters from 4 to 1 line of code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3883223"/>
            <a:ext cx="5943600" cy="30777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(“Gaussian::f(x[-10,10],mean[5],sigma[3])”) ;</a:t>
            </a:r>
            <a:endParaRPr lang="en-US" sz="1400" i="0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 rot="5400000">
            <a:off x="3810000" y="441960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0" name="TextBox 9"/>
          <p:cNvSpPr txBox="1"/>
          <p:nvPr/>
        </p:nvSpPr>
        <p:spPr>
          <a:xfrm>
            <a:off x="1981200" y="5029200"/>
            <a:ext cx="4265911" cy="1083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RooRealVar x(“x”,”x”,-10,10) ;</a:t>
            </a:r>
          </a:p>
          <a:p>
            <a:pPr>
              <a:buNone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RooRealVar mean(“mean”,”mean”,5) ;</a:t>
            </a:r>
          </a:p>
          <a:p>
            <a:pPr>
              <a:buNone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RooRealVar sigma(“sigma”,”sigma”,3)  ;</a:t>
            </a:r>
          </a:p>
          <a:p>
            <a:pPr>
              <a:buNone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RooGaussian f(“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f”,”f”,x,mean,sigma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) ;</a:t>
            </a:r>
            <a:endParaRPr lang="en-US" sz="1400" i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21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304800" y="4800600"/>
            <a:ext cx="8686800" cy="1676400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304800" y="1828800"/>
            <a:ext cx="8686800" cy="914400"/>
          </a:xfrm>
          <a:prstGeom prst="rect">
            <a:avLst/>
          </a:prstGeom>
          <a:solidFill>
            <a:srgbClr val="CCFFFF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7349" name="Rectangle 4"/>
          <p:cNvSpPr>
            <a:spLocks noChangeArrowheads="1"/>
          </p:cNvSpPr>
          <p:nvPr/>
        </p:nvSpPr>
        <p:spPr bwMode="auto">
          <a:xfrm>
            <a:off x="304800" y="2819400"/>
            <a:ext cx="8686800" cy="1905000"/>
          </a:xfrm>
          <a:prstGeom prst="rect">
            <a:avLst/>
          </a:prstGeom>
          <a:solidFill>
            <a:srgbClr val="CCFFCC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5735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RooFit core design philosophy </a:t>
            </a:r>
            <a:r>
              <a:rPr lang="en-US" smtClean="0"/>
              <a:t>- Factory</a:t>
            </a:r>
          </a:p>
        </p:txBody>
      </p:sp>
      <p:sp>
        <p:nvSpPr>
          <p:cNvPr id="5735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factory allows to fill a workspace with </a:t>
            </a:r>
            <a:r>
              <a:rPr lang="en-US" dirty="0" err="1" smtClean="0"/>
              <a:t>pdfs</a:t>
            </a:r>
            <a:r>
              <a:rPr lang="en-US" dirty="0" smtClean="0"/>
              <a:t> and variables using a simplified scripting language</a:t>
            </a:r>
          </a:p>
        </p:txBody>
      </p:sp>
      <p:sp>
        <p:nvSpPr>
          <p:cNvPr id="57352" name="Text Box 7"/>
          <p:cNvSpPr txBox="1">
            <a:spLocks noChangeArrowheads="1"/>
          </p:cNvSpPr>
          <p:nvPr/>
        </p:nvSpPr>
        <p:spPr bwMode="auto">
          <a:xfrm>
            <a:off x="4244975" y="2022475"/>
            <a:ext cx="1012825" cy="45720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400" b="0" dirty="0">
                <a:latin typeface="Times New Roman" pitchFamily="18" charset="0"/>
              </a:rPr>
              <a:t>f(</a:t>
            </a:r>
            <a:r>
              <a:rPr lang="en-US" sz="2400" b="0" dirty="0" err="1">
                <a:latin typeface="Times New Roman" pitchFamily="18" charset="0"/>
              </a:rPr>
              <a:t>x,y,z</a:t>
            </a:r>
            <a:r>
              <a:rPr lang="en-US" sz="2400" b="0" dirty="0">
                <a:latin typeface="Times New Roman" pitchFamily="18" charset="0"/>
              </a:rPr>
              <a:t>)</a:t>
            </a:r>
          </a:p>
        </p:txBody>
      </p:sp>
      <p:sp>
        <p:nvSpPr>
          <p:cNvPr id="57353" name="Text Box 8"/>
          <p:cNvSpPr txBox="1">
            <a:spLocks noChangeArrowheads="1"/>
          </p:cNvSpPr>
          <p:nvPr/>
        </p:nvSpPr>
        <p:spPr bwMode="auto">
          <a:xfrm>
            <a:off x="22860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x</a:t>
            </a:r>
          </a:p>
        </p:txBody>
      </p:sp>
      <p:sp>
        <p:nvSpPr>
          <p:cNvPr id="57354" name="Text Box 9"/>
          <p:cNvSpPr txBox="1">
            <a:spLocks noChangeArrowheads="1"/>
          </p:cNvSpPr>
          <p:nvPr/>
        </p:nvSpPr>
        <p:spPr bwMode="auto">
          <a:xfrm>
            <a:off x="40386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y</a:t>
            </a:r>
          </a:p>
        </p:txBody>
      </p:sp>
      <p:sp>
        <p:nvSpPr>
          <p:cNvPr id="57355" name="Text Box 10"/>
          <p:cNvSpPr txBox="1">
            <a:spLocks noChangeArrowheads="1"/>
          </p:cNvSpPr>
          <p:nvPr/>
        </p:nvSpPr>
        <p:spPr bwMode="auto">
          <a:xfrm>
            <a:off x="58674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z</a:t>
            </a:r>
          </a:p>
        </p:txBody>
      </p:sp>
      <p:sp>
        <p:nvSpPr>
          <p:cNvPr id="57356" name="Text Box 11"/>
          <p:cNvSpPr txBox="1">
            <a:spLocks noChangeArrowheads="1"/>
          </p:cNvSpPr>
          <p:nvPr/>
        </p:nvSpPr>
        <p:spPr bwMode="auto">
          <a:xfrm>
            <a:off x="4022725" y="31051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RooAbsReal f</a:t>
            </a:r>
          </a:p>
        </p:txBody>
      </p:sp>
      <p:sp>
        <p:nvSpPr>
          <p:cNvPr id="57357" name="Line 12"/>
          <p:cNvSpPr>
            <a:spLocks noChangeShapeType="1"/>
          </p:cNvSpPr>
          <p:nvPr/>
        </p:nvSpPr>
        <p:spPr bwMode="auto">
          <a:xfrm flipV="1">
            <a:off x="3505200" y="3408363"/>
            <a:ext cx="83820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58" name="Line 13"/>
          <p:cNvSpPr>
            <a:spLocks noChangeShapeType="1"/>
          </p:cNvSpPr>
          <p:nvPr/>
        </p:nvSpPr>
        <p:spPr bwMode="auto">
          <a:xfrm flipH="1" flipV="1">
            <a:off x="5334000" y="3408363"/>
            <a:ext cx="76200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59" name="Line 14"/>
          <p:cNvSpPr>
            <a:spLocks noChangeShapeType="1"/>
          </p:cNvSpPr>
          <p:nvPr/>
        </p:nvSpPr>
        <p:spPr bwMode="auto">
          <a:xfrm flipH="1" flipV="1">
            <a:off x="4876800" y="3408363"/>
            <a:ext cx="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60" name="Text Box 15"/>
          <p:cNvSpPr txBox="1">
            <a:spLocks noChangeArrowheads="1"/>
          </p:cNvSpPr>
          <p:nvPr/>
        </p:nvSpPr>
        <p:spPr bwMode="auto">
          <a:xfrm>
            <a:off x="2209800" y="5206425"/>
            <a:ext cx="5985934" cy="584775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noFill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RooWorkspace</a:t>
            </a:r>
            <a:r>
              <a:rPr lang="en-US" sz="1600" i="0" dirty="0" smtClean="0">
                <a:latin typeface="Courier New" pitchFamily="49" charset="0"/>
              </a:rPr>
              <a:t> w(“w”) ;</a:t>
            </a:r>
          </a:p>
          <a:p>
            <a:pPr>
              <a:spcBef>
                <a:spcPct val="0"/>
              </a:spcBef>
              <a:buNone/>
            </a:pP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w.factory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(“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BogusFunction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::f(x[5],y[5],z[5])”) ;</a:t>
            </a:r>
          </a:p>
        </p:txBody>
      </p:sp>
      <p:sp>
        <p:nvSpPr>
          <p:cNvPr id="57361" name="Text Box 16"/>
          <p:cNvSpPr txBox="1">
            <a:spLocks noChangeArrowheads="1"/>
          </p:cNvSpPr>
          <p:nvPr/>
        </p:nvSpPr>
        <p:spPr bwMode="auto">
          <a:xfrm>
            <a:off x="288925" y="2266950"/>
            <a:ext cx="685800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Math</a:t>
            </a:r>
          </a:p>
        </p:txBody>
      </p:sp>
      <p:sp>
        <p:nvSpPr>
          <p:cNvPr id="57362" name="Text Box 17"/>
          <p:cNvSpPr txBox="1">
            <a:spLocks noChangeArrowheads="1"/>
          </p:cNvSpPr>
          <p:nvPr/>
        </p:nvSpPr>
        <p:spPr bwMode="auto">
          <a:xfrm>
            <a:off x="288925" y="3390900"/>
            <a:ext cx="1023938" cy="581025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RooFit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diagram</a:t>
            </a:r>
          </a:p>
        </p:txBody>
      </p:sp>
      <p:sp>
        <p:nvSpPr>
          <p:cNvPr id="57363" name="Text Box 18"/>
          <p:cNvSpPr txBox="1">
            <a:spLocks noChangeArrowheads="1"/>
          </p:cNvSpPr>
          <p:nvPr/>
        </p:nvSpPr>
        <p:spPr bwMode="auto">
          <a:xfrm>
            <a:off x="304800" y="4829175"/>
            <a:ext cx="825500" cy="581025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RooFit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code</a:t>
            </a:r>
          </a:p>
        </p:txBody>
      </p:sp>
      <p:sp>
        <p:nvSpPr>
          <p:cNvPr id="57364" name="Rectangle 19"/>
          <p:cNvSpPr>
            <a:spLocks noChangeArrowheads="1"/>
          </p:cNvSpPr>
          <p:nvPr/>
        </p:nvSpPr>
        <p:spPr bwMode="auto">
          <a:xfrm>
            <a:off x="1295400" y="1600200"/>
            <a:ext cx="76200" cy="5181600"/>
          </a:xfrm>
          <a:prstGeom prst="rect">
            <a:avLst/>
          </a:prstGeom>
          <a:solidFill>
            <a:schemeClr val="bg1"/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1" name="TextBox 20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20</a:t>
            </a:r>
            <a:endParaRPr lang="nl-NL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1905000" y="2971800"/>
            <a:ext cx="5943600" cy="1676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20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28800" y="2557046"/>
            <a:ext cx="1899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0" dirty="0" err="1" smtClean="0"/>
              <a:t>RooWorkspace</a:t>
            </a:r>
            <a:endParaRPr lang="nl-NL" sz="160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language – Goal and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Aim of factory language is to be very simple. </a:t>
            </a:r>
          </a:p>
          <a:p>
            <a:r>
              <a:rPr lang="en-US" dirty="0" smtClean="0"/>
              <a:t>The goal is to construct </a:t>
            </a:r>
            <a:r>
              <a:rPr lang="en-US" dirty="0" err="1" smtClean="0"/>
              <a:t>pdfs</a:t>
            </a:r>
            <a:r>
              <a:rPr lang="en-US" dirty="0" smtClean="0"/>
              <a:t>, functions and variables</a:t>
            </a:r>
          </a:p>
          <a:p>
            <a:pPr lvl="1"/>
            <a:r>
              <a:rPr lang="en-US" dirty="0" smtClean="0"/>
              <a:t>This limits the scope of the factory language (and allows to keep it simple)</a:t>
            </a:r>
          </a:p>
          <a:p>
            <a:pPr lvl="1"/>
            <a:r>
              <a:rPr lang="en-US" dirty="0" smtClean="0"/>
              <a:t>Objects can be customized after creation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language syntax </a:t>
            </a:r>
            <a:r>
              <a:rPr lang="en-US" i="1" dirty="0" smtClean="0">
                <a:solidFill>
                  <a:srgbClr val="FF0000"/>
                </a:solidFill>
              </a:rPr>
              <a:t>has only three elements</a:t>
            </a:r>
            <a:br>
              <a:rPr lang="en-US" i="1" dirty="0" smtClean="0">
                <a:solidFill>
                  <a:srgbClr val="FF0000"/>
                </a:solidFill>
              </a:rPr>
            </a:b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Simplified expression for creation of variables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Expression for creation of functions and </a:t>
            </a:r>
            <a:r>
              <a:rPr lang="en-US" dirty="0" err="1" smtClean="0"/>
              <a:t>pdf</a:t>
            </a:r>
            <a:r>
              <a:rPr lang="en-US" dirty="0" smtClean="0"/>
              <a:t> is trivial</a:t>
            </a:r>
            <a:br>
              <a:rPr lang="en-US" dirty="0" smtClean="0"/>
            </a:br>
            <a:r>
              <a:rPr lang="en-US" dirty="0" smtClean="0"/>
              <a:t>1-to-1 mapping of C++ constructor syntax of corresponding object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Multiple objects (e.g. a </a:t>
            </a:r>
            <a:r>
              <a:rPr lang="en-US" dirty="0" err="1" smtClean="0"/>
              <a:t>pdf</a:t>
            </a:r>
            <a:r>
              <a:rPr lang="en-US" dirty="0" smtClean="0"/>
              <a:t> and its variables) can be nested in a single expression</a:t>
            </a:r>
          </a:p>
          <a:p>
            <a:pPr marL="400050"/>
            <a:r>
              <a:rPr lang="en-US" dirty="0" smtClean="0"/>
              <a:t>Operator classes (</a:t>
            </a:r>
            <a:r>
              <a:rPr lang="en-US" dirty="0" err="1" smtClean="0"/>
              <a:t>sum,product</a:t>
            </a:r>
            <a:r>
              <a:rPr lang="en-US" dirty="0" smtClean="0"/>
              <a:t>) provide alternate syntax in factory that is closer to math notation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22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syntax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334000"/>
          </a:xfrm>
        </p:spPr>
        <p:txBody>
          <a:bodyPr/>
          <a:lstStyle/>
          <a:p>
            <a:r>
              <a:rPr lang="en-US" dirty="0" smtClean="0"/>
              <a:t>Rule #1 – Create a variable 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Rule #2 – Create a function or </a:t>
            </a:r>
            <a:r>
              <a:rPr lang="en-US" dirty="0" err="1" smtClean="0"/>
              <a:t>pdf</a:t>
            </a:r>
            <a:r>
              <a:rPr lang="en-US" dirty="0" smtClean="0"/>
              <a:t> object</a:t>
            </a:r>
          </a:p>
          <a:p>
            <a:endParaRPr lang="en-US" sz="1200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Leading ‘</a:t>
            </a:r>
            <a:r>
              <a:rPr lang="en-US" dirty="0" err="1" smtClean="0"/>
              <a:t>Roo</a:t>
            </a:r>
            <a:r>
              <a:rPr lang="en-US" dirty="0" smtClean="0"/>
              <a:t>’ in class name can be omitted</a:t>
            </a:r>
          </a:p>
          <a:p>
            <a:pPr lvl="1"/>
            <a:r>
              <a:rPr lang="en-US" dirty="0" smtClean="0"/>
              <a:t>Arguments are names of objects that already exist in the workspace</a:t>
            </a:r>
          </a:p>
          <a:p>
            <a:pPr lvl="1"/>
            <a:r>
              <a:rPr lang="en-US" dirty="0" smtClean="0"/>
              <a:t>Named objects must be of correct type, if not factory issues error</a:t>
            </a:r>
          </a:p>
          <a:p>
            <a:pPr lvl="1"/>
            <a:r>
              <a:rPr lang="en-US" dirty="0" smtClean="0"/>
              <a:t>Set and List arguments  can be constructed with brackets {}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8291" y="1461159"/>
            <a:ext cx="7467109" cy="929485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x[-10,10]   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// Create variable with given range</a:t>
            </a:r>
          </a:p>
          <a:p>
            <a:pPr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x[5,-10,10] 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// Create variable with initial value and range</a:t>
            </a:r>
          </a:p>
          <a:p>
            <a:pPr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x[5]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      // Create initially constant variable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31304" y="5334000"/>
            <a:ext cx="6926896" cy="1323439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Gaussian::g(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x,mean,sigma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</a:t>
            </a:r>
            <a:b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RooGaussian(“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g”,”g”,x,mean,sigma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)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/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Polynomial::p(x,</a:t>
            </a:r>
            <a:r>
              <a:rPr lang="en-US" sz="16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{a0,a1}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)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      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RooPolynomial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(“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p”,”p”,x”,RooArgList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(a0,a1));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5747" y="3134380"/>
            <a:ext cx="4875053" cy="52322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endParaRPr lang="en-US" sz="400" i="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ClassName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Objectname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(arg1,[arg2],...)</a:t>
            </a:r>
            <a:endParaRPr lang="en-US" sz="1600" i="0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>
              <a:buNone/>
            </a:pPr>
            <a:endParaRPr lang="en-US" sz="400" i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23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syntax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 #3 – Each creation expression returns the name of the object created</a:t>
            </a:r>
          </a:p>
          <a:p>
            <a:pPr lvl="1"/>
            <a:r>
              <a:rPr lang="en-US" dirty="0" smtClean="0"/>
              <a:t>Allows to create input arguments to functions ‘in place’ rather than in advance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Miscellaneous points</a:t>
            </a:r>
          </a:p>
          <a:p>
            <a:pPr lvl="1"/>
            <a:r>
              <a:rPr lang="en-US" dirty="0" smtClean="0"/>
              <a:t>You can always use numeric literals where values or functions are expected</a:t>
            </a:r>
            <a:br>
              <a:rPr lang="en-US" dirty="0" smtClean="0"/>
            </a:br>
            <a:endParaRPr lang="nl-NL" dirty="0" smtClean="0"/>
          </a:p>
          <a:p>
            <a:pPr lvl="1"/>
            <a:r>
              <a:rPr lang="en-US" dirty="0" smtClean="0"/>
              <a:t>It is not required to give component objects a name, e.g.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99928" y="2415028"/>
            <a:ext cx="5739072" cy="1471172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Gaussian::g(x[-10,10],mean[-10,10],sigma[3]) </a:t>
            </a:r>
            <a:b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	x[-10,10] </a:t>
            </a:r>
          </a:p>
          <a:p>
            <a:pPr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	mean[-10,10]</a:t>
            </a:r>
          </a:p>
          <a:p>
            <a:pPr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	sigma[3]</a:t>
            </a:r>
          </a:p>
          <a:p>
            <a:pPr>
              <a:buNone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	Gaussian::g(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x,mean,sigma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)</a:t>
            </a:r>
            <a:endParaRPr lang="en-US" sz="1600" i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36260" y="4919246"/>
            <a:ext cx="3640740" cy="338554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Gaussian::g(x[-10,10],</a:t>
            </a:r>
            <a:r>
              <a:rPr lang="en-US" sz="1600" i="0" dirty="0" smtClean="0">
                <a:solidFill>
                  <a:srgbClr val="FF0000"/>
                </a:solidFill>
                <a:latin typeface="+mn-lt"/>
                <a:cs typeface="Courier New" pitchFamily="49" charset="0"/>
              </a:rPr>
              <a:t>0,3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)  </a:t>
            </a:r>
            <a:endParaRPr lang="en-US" sz="1600" i="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5986046"/>
            <a:ext cx="6976590" cy="338554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SUM::model(0.5*</a:t>
            </a:r>
            <a:r>
              <a:rPr lang="en-US" sz="1600" i="0" dirty="0" smtClean="0">
                <a:solidFill>
                  <a:srgbClr val="FF0000"/>
                </a:solidFill>
                <a:latin typeface="+mn-lt"/>
                <a:cs typeface="Courier New" pitchFamily="49" charset="0"/>
              </a:rPr>
              <a:t>Gaussian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(x[-10,10],0,3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),</a:t>
            </a:r>
            <a:r>
              <a:rPr lang="en-US" sz="1600" i="0" dirty="0" smtClean="0">
                <a:solidFill>
                  <a:srgbClr val="FF0000"/>
                </a:solidFill>
                <a:latin typeface="+mn-lt"/>
                <a:cs typeface="Courier New" pitchFamily="49" charset="0"/>
                <a:sym typeface="Wingdings" pitchFamily="2" charset="2"/>
              </a:rPr>
              <a:t>Uniform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(x)) ;  </a:t>
            </a:r>
            <a:endParaRPr lang="en-US" sz="1600" i="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24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2" descr="demo"/>
          <p:cNvPicPr>
            <a:picLocks noChangeAspect="1" noChangeArrowheads="1"/>
          </p:cNvPicPr>
          <p:nvPr/>
        </p:nvPicPr>
        <p:blipFill>
          <a:blip r:embed="rId2" cstate="print"/>
          <a:srcRect l="70399" t="55405" r="3860" b="3027"/>
          <a:stretch>
            <a:fillRect/>
          </a:stretch>
        </p:blipFill>
        <p:spPr bwMode="auto">
          <a:xfrm>
            <a:off x="3756025" y="1676400"/>
            <a:ext cx="1882775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3" descr="demo"/>
          <p:cNvPicPr>
            <a:picLocks noChangeAspect="1" noChangeArrowheads="1"/>
          </p:cNvPicPr>
          <p:nvPr/>
        </p:nvPicPr>
        <p:blipFill>
          <a:blip r:embed="rId2" cstate="print"/>
          <a:srcRect l="37260" t="55405" r="37196" b="3027"/>
          <a:stretch>
            <a:fillRect/>
          </a:stretch>
        </p:blipFill>
        <p:spPr bwMode="auto">
          <a:xfrm>
            <a:off x="3160713" y="2133600"/>
            <a:ext cx="1868487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4" descr="demo"/>
          <p:cNvPicPr>
            <a:picLocks noChangeAspect="1" noChangeArrowheads="1"/>
          </p:cNvPicPr>
          <p:nvPr/>
        </p:nvPicPr>
        <p:blipFill>
          <a:blip r:embed="rId2" cstate="print"/>
          <a:srcRect l="3601" t="55302" r="70531" b="3027"/>
          <a:stretch>
            <a:fillRect/>
          </a:stretch>
        </p:blipFill>
        <p:spPr bwMode="auto">
          <a:xfrm>
            <a:off x="2527300" y="2549525"/>
            <a:ext cx="18923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5" descr="demo"/>
          <p:cNvPicPr>
            <a:picLocks noChangeAspect="1" noChangeArrowheads="1"/>
          </p:cNvPicPr>
          <p:nvPr/>
        </p:nvPicPr>
        <p:blipFill>
          <a:blip r:embed="rId2" cstate="print"/>
          <a:srcRect l="37152" t="5609" r="37132" b="52312"/>
          <a:stretch>
            <a:fillRect/>
          </a:stretch>
        </p:blipFill>
        <p:spPr bwMode="auto">
          <a:xfrm>
            <a:off x="1928813" y="3048000"/>
            <a:ext cx="188118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5" name="Picture 6" descr="demo"/>
          <p:cNvPicPr>
            <a:picLocks noChangeAspect="1" noChangeArrowheads="1"/>
          </p:cNvPicPr>
          <p:nvPr/>
        </p:nvPicPr>
        <p:blipFill>
          <a:blip r:embed="rId2" cstate="print"/>
          <a:srcRect l="3690" t="5609" r="70769" b="52312"/>
          <a:stretch>
            <a:fillRect/>
          </a:stretch>
        </p:blipFill>
        <p:spPr bwMode="auto">
          <a:xfrm>
            <a:off x="1331913" y="3505200"/>
            <a:ext cx="186848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6" name="Rectangle 7"/>
          <p:cNvSpPr>
            <a:spLocks noChangeArrowheads="1"/>
          </p:cNvSpPr>
          <p:nvPr/>
        </p:nvSpPr>
        <p:spPr bwMode="auto">
          <a:xfrm>
            <a:off x="6477000" y="6400800"/>
            <a:ext cx="21336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7373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Model building – (Re)using standard components</a:t>
            </a:r>
          </a:p>
        </p:txBody>
      </p:sp>
      <p:sp>
        <p:nvSpPr>
          <p:cNvPr id="73738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800" smtClean="0"/>
              <a:t>RooFit provides a </a:t>
            </a:r>
            <a:r>
              <a:rPr lang="en-US" sz="1800" smtClean="0">
                <a:solidFill>
                  <a:srgbClr val="FF7A01"/>
                </a:solidFill>
              </a:rPr>
              <a:t>collection of compiled standard PDF classes</a:t>
            </a:r>
            <a:endParaRPr lang="en-US" sz="1800" smtClean="0"/>
          </a:p>
        </p:txBody>
      </p:sp>
      <p:sp>
        <p:nvSpPr>
          <p:cNvPr id="73739" name="Text Box 10"/>
          <p:cNvSpPr txBox="1">
            <a:spLocks noChangeArrowheads="1"/>
          </p:cNvSpPr>
          <p:nvPr/>
        </p:nvSpPr>
        <p:spPr bwMode="auto">
          <a:xfrm>
            <a:off x="733425" y="2971800"/>
            <a:ext cx="1247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RooArgusBG</a:t>
            </a:r>
          </a:p>
        </p:txBody>
      </p:sp>
      <p:sp>
        <p:nvSpPr>
          <p:cNvPr id="73740" name="Text Box 11"/>
          <p:cNvSpPr txBox="1">
            <a:spLocks noChangeArrowheads="1"/>
          </p:cNvSpPr>
          <p:nvPr/>
        </p:nvSpPr>
        <p:spPr bwMode="auto">
          <a:xfrm>
            <a:off x="1676400" y="2057400"/>
            <a:ext cx="1566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RooPolynomial</a:t>
            </a:r>
          </a:p>
        </p:txBody>
      </p:sp>
      <p:sp>
        <p:nvSpPr>
          <p:cNvPr id="73741" name="Text Box 12"/>
          <p:cNvSpPr txBox="1">
            <a:spLocks noChangeArrowheads="1"/>
          </p:cNvSpPr>
          <p:nvPr/>
        </p:nvSpPr>
        <p:spPr bwMode="auto">
          <a:xfrm>
            <a:off x="2349500" y="1600200"/>
            <a:ext cx="1460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RooBMixDecay</a:t>
            </a:r>
          </a:p>
        </p:txBody>
      </p:sp>
      <p:sp>
        <p:nvSpPr>
          <p:cNvPr id="73742" name="Text Box 13"/>
          <p:cNvSpPr txBox="1">
            <a:spLocks noChangeArrowheads="1"/>
          </p:cNvSpPr>
          <p:nvPr/>
        </p:nvSpPr>
        <p:spPr bwMode="auto">
          <a:xfrm>
            <a:off x="1343025" y="2514600"/>
            <a:ext cx="1247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RooHistPdf</a:t>
            </a:r>
          </a:p>
        </p:txBody>
      </p:sp>
      <p:sp>
        <p:nvSpPr>
          <p:cNvPr id="73743" name="Text Box 14"/>
          <p:cNvSpPr txBox="1">
            <a:spLocks noChangeArrowheads="1"/>
          </p:cNvSpPr>
          <p:nvPr/>
        </p:nvSpPr>
        <p:spPr bwMode="auto">
          <a:xfrm>
            <a:off x="17463" y="3429000"/>
            <a:ext cx="135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RooGaussian</a:t>
            </a:r>
          </a:p>
        </p:txBody>
      </p:sp>
      <p:sp>
        <p:nvSpPr>
          <p:cNvPr id="73744" name="AutoShape 15"/>
          <p:cNvSpPr>
            <a:spLocks noChangeArrowheads="1"/>
          </p:cNvSpPr>
          <p:nvPr/>
        </p:nvSpPr>
        <p:spPr bwMode="auto">
          <a:xfrm flipH="1">
            <a:off x="3184525" y="4038600"/>
            <a:ext cx="1371600" cy="304800"/>
          </a:xfrm>
          <a:prstGeom prst="rightArrow">
            <a:avLst>
              <a:gd name="adj1" fmla="val 50000"/>
              <a:gd name="adj2" fmla="val 1125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73745" name="Text Box 16"/>
          <p:cNvSpPr txBox="1">
            <a:spLocks noChangeArrowheads="1"/>
          </p:cNvSpPr>
          <p:nvPr/>
        </p:nvSpPr>
        <p:spPr bwMode="auto">
          <a:xfrm>
            <a:off x="4632325" y="3962400"/>
            <a:ext cx="3470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b="0" i="0"/>
              <a:t>Basic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b="0" i="0"/>
              <a:t>Gaussian, Exponential, Polynomial,…</a:t>
            </a:r>
            <a:br>
              <a:rPr lang="en-US" sz="1400" b="0" i="0"/>
            </a:br>
            <a:r>
              <a:rPr lang="en-US" sz="1400" b="0" i="0"/>
              <a:t>Chebychev polynomial</a:t>
            </a:r>
          </a:p>
        </p:txBody>
      </p:sp>
      <p:sp>
        <p:nvSpPr>
          <p:cNvPr id="73746" name="AutoShape 17"/>
          <p:cNvSpPr>
            <a:spLocks noChangeArrowheads="1"/>
          </p:cNvSpPr>
          <p:nvPr/>
        </p:nvSpPr>
        <p:spPr bwMode="auto">
          <a:xfrm flipH="1">
            <a:off x="4403725" y="2971800"/>
            <a:ext cx="1311275" cy="304800"/>
          </a:xfrm>
          <a:prstGeom prst="rightArrow">
            <a:avLst>
              <a:gd name="adj1" fmla="val 50000"/>
              <a:gd name="adj2" fmla="val 107552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73747" name="Text Box 18"/>
          <p:cNvSpPr txBox="1">
            <a:spLocks noChangeArrowheads="1"/>
          </p:cNvSpPr>
          <p:nvPr/>
        </p:nvSpPr>
        <p:spPr bwMode="auto">
          <a:xfrm>
            <a:off x="6477000" y="1600200"/>
            <a:ext cx="22415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b="0" i="0"/>
              <a:t>Physics inspired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b="0" i="0"/>
              <a:t>ARGUS,Crystal Ball, </a:t>
            </a:r>
            <a:br>
              <a:rPr lang="en-US" sz="1400" b="0" i="0"/>
            </a:br>
            <a:r>
              <a:rPr lang="en-US" sz="1400" b="0" i="0"/>
              <a:t>Breit-Wigner, Voigtian,</a:t>
            </a:r>
            <a:br>
              <a:rPr lang="en-US" sz="1400" b="0" i="0"/>
            </a:br>
            <a:r>
              <a:rPr lang="en-US" sz="1400" b="0" i="0"/>
              <a:t>B/D-Decay,….</a:t>
            </a:r>
          </a:p>
        </p:txBody>
      </p:sp>
      <p:sp>
        <p:nvSpPr>
          <p:cNvPr id="73748" name="AutoShape 19"/>
          <p:cNvSpPr>
            <a:spLocks noChangeArrowheads="1"/>
          </p:cNvSpPr>
          <p:nvPr/>
        </p:nvSpPr>
        <p:spPr bwMode="auto">
          <a:xfrm flipH="1">
            <a:off x="5394325" y="1670050"/>
            <a:ext cx="1082675" cy="304800"/>
          </a:xfrm>
          <a:prstGeom prst="rightArrow">
            <a:avLst>
              <a:gd name="adj1" fmla="val 50000"/>
              <a:gd name="adj2" fmla="val 88802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73749" name="Text Box 20"/>
          <p:cNvSpPr txBox="1">
            <a:spLocks noChangeArrowheads="1"/>
          </p:cNvSpPr>
          <p:nvPr/>
        </p:nvSpPr>
        <p:spPr bwMode="auto">
          <a:xfrm>
            <a:off x="5740400" y="2895600"/>
            <a:ext cx="218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b="0" i="0"/>
              <a:t>Non-parametric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b="0" i="0"/>
              <a:t>Histogram, </a:t>
            </a:r>
            <a:r>
              <a:rPr lang="en-US" sz="1400" i="0">
                <a:solidFill>
                  <a:srgbClr val="FF0000"/>
                </a:solidFill>
              </a:rPr>
              <a:t>KEYS</a:t>
            </a:r>
          </a:p>
        </p:txBody>
      </p:sp>
      <p:sp>
        <p:nvSpPr>
          <p:cNvPr id="73750" name="Text Box 21"/>
          <p:cNvSpPr txBox="1">
            <a:spLocks noChangeArrowheads="1"/>
          </p:cNvSpPr>
          <p:nvPr/>
        </p:nvSpPr>
        <p:spPr bwMode="auto">
          <a:xfrm>
            <a:off x="1233488" y="5835650"/>
            <a:ext cx="7224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>
                <a:solidFill>
                  <a:srgbClr val="FF7A01"/>
                </a:solidFill>
              </a:rPr>
              <a:t>Easy to extend the library: each p.d.f. is a separate C++ class</a:t>
            </a:r>
            <a:endParaRPr lang="en-US" sz="1600" b="0">
              <a:solidFill>
                <a:srgbClr val="FF7A0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25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building – (Re)using standard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5334000"/>
          </a:xfrm>
        </p:spPr>
        <p:txBody>
          <a:bodyPr/>
          <a:lstStyle/>
          <a:p>
            <a:r>
              <a:rPr lang="en-US" dirty="0" smtClean="0"/>
              <a:t>List of most frequently used </a:t>
            </a:r>
            <a:r>
              <a:rPr lang="en-US" dirty="0" err="1" smtClean="0"/>
              <a:t>pdfs</a:t>
            </a:r>
            <a:r>
              <a:rPr lang="en-US" dirty="0" smtClean="0"/>
              <a:t> and their factory spec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	Gaussian		    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Gaussian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::g(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x,mean,sigma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/>
              <a:t>	Breit-Wigner	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BreitWigner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bw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x,mean,gamma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/>
              <a:t>	Landau		       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Landau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::l(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x,mean,sigma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/>
              <a:t>	Exponential	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Exponental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::e(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x,alpha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/>
              <a:t>	Polynomial		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Polynomial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::p(x,{a0,a1,a2})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Chebychev</a:t>
            </a:r>
            <a:r>
              <a:rPr lang="en-US" dirty="0" smtClean="0"/>
              <a:t> 		  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Chebychev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::p(x,{a0,a1,a2})</a:t>
            </a:r>
          </a:p>
          <a:p>
            <a:pPr>
              <a:buNone/>
            </a:pPr>
            <a:r>
              <a:rPr lang="en-US" dirty="0" smtClean="0"/>
              <a:t>	Kernel Estimation       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KeysPdf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::k(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x,dataSet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/>
              <a:t>	Poisson		     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Poisson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::p(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x,mu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Voigtian</a:t>
            </a:r>
            <a:r>
              <a:rPr lang="en-US" dirty="0" smtClean="0"/>
              <a:t>		   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Voigtian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::v(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x,mean,gamma,sigma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/>
              <a:t>(=BW</a:t>
            </a:r>
            <a:r>
              <a:rPr lang="en-US" dirty="0" smtClean="0">
                <a:latin typeface="Cambria Math"/>
                <a:ea typeface="Cambria Math"/>
              </a:rPr>
              <a:t>⊗</a:t>
            </a:r>
            <a:r>
              <a:rPr lang="en-US" dirty="0" smtClean="0">
                <a:latin typeface="+mj-lt"/>
                <a:ea typeface="Cambria Math"/>
              </a:rPr>
              <a:t>G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26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Introduction -- Focus: coding a probability density function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Focus on one practical aspect of many data analysis in HEP: </a:t>
            </a:r>
            <a:r>
              <a:rPr lang="en-US" dirty="0" smtClean="0">
                <a:solidFill>
                  <a:srgbClr val="FF0000"/>
                </a:solidFill>
              </a:rPr>
              <a:t>How do you formulate your p.d.f. in ROOT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For ‘simple’ problems (gauss, polynomial) this is easy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But if you want to do unbinned ML fits, use non-trivial functions, or work with multidimensional functions you quickly find that you need some tools to help you</a:t>
            </a:r>
          </a:p>
        </p:txBody>
      </p:sp>
      <p:pic>
        <p:nvPicPr>
          <p:cNvPr id="53253" name="Picture 4" descr="c1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 l="937" t="1270" r="3662" b="3299"/>
          <a:stretch>
            <a:fillRect/>
          </a:stretch>
        </p:blipFill>
        <p:spPr bwMode="auto">
          <a:xfrm>
            <a:off x="1981200" y="2057400"/>
            <a:ext cx="533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624192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building – Making your own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Interpreted expressions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Customized class, compiled and linked on the fly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Custom class written by you</a:t>
            </a:r>
          </a:p>
          <a:p>
            <a:pPr lvl="1"/>
            <a:r>
              <a:rPr lang="en-US" dirty="0" smtClean="0"/>
              <a:t>Offer option of providing analytical integrals, custom handling of toy MC generation (details in RooFit Manual)</a:t>
            </a:r>
          </a:p>
          <a:p>
            <a:r>
              <a:rPr lang="en-US" dirty="0" smtClean="0"/>
              <a:t>Compiled classes are faster in use, but require O(1-2) seconds startup overhead</a:t>
            </a:r>
          </a:p>
          <a:p>
            <a:pPr lvl="1"/>
            <a:r>
              <a:rPr lang="en-US" dirty="0" smtClean="0"/>
              <a:t>Best choice depends on use context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58604" y="1447800"/>
            <a:ext cx="6232796" cy="830997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(“EXPR::</a:t>
            </a:r>
            <a:r>
              <a:rPr lang="en-US" sz="1600" i="0" dirty="0" err="1" smtClean="0">
                <a:latin typeface="Courier New" pitchFamily="49" charset="0"/>
              </a:rPr>
              <a:t>mypdf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‘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sqrt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(a*x)+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b’</a:t>
            </a:r>
            <a:r>
              <a:rPr lang="en-US" sz="1600" i="0" dirty="0" err="1" smtClean="0">
                <a:latin typeface="Courier New" pitchFamily="49" charset="0"/>
              </a:rPr>
              <a:t>,x,a,b</a:t>
            </a:r>
            <a:r>
              <a:rPr lang="en-US" sz="1600" i="0" dirty="0" smtClean="0">
                <a:latin typeface="Courier New" pitchFamily="49" charset="0"/>
              </a:rPr>
              <a:t>)”)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187573" y="3276600"/>
            <a:ext cx="6356227" cy="830997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(“CEXPR::</a:t>
            </a:r>
            <a:r>
              <a:rPr lang="en-US" sz="1600" i="0" dirty="0" err="1" smtClean="0">
                <a:latin typeface="Courier New" pitchFamily="49" charset="0"/>
              </a:rPr>
              <a:t>mypdf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‘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sqrt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(a*x)+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b’</a:t>
            </a:r>
            <a:r>
              <a:rPr lang="en-US" sz="1600" i="0" dirty="0" err="1" smtClean="0">
                <a:latin typeface="Courier New" pitchFamily="49" charset="0"/>
              </a:rPr>
              <a:t>,x,a,b</a:t>
            </a:r>
            <a:r>
              <a:rPr lang="en-US" sz="1600" i="0" dirty="0" smtClean="0">
                <a:latin typeface="Courier New" pitchFamily="49" charset="0"/>
              </a:rPr>
              <a:t>)”)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27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building – </a:t>
            </a:r>
            <a:r>
              <a:rPr lang="en-US" smtClean="0"/>
              <a:t>Adjusting parameterization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RooFit </a:t>
            </a:r>
            <a:r>
              <a:rPr lang="en-US" dirty="0" err="1" smtClean="0"/>
              <a:t>pdf</a:t>
            </a:r>
            <a:r>
              <a:rPr lang="en-US" dirty="0" smtClean="0"/>
              <a:t> classes do not require their parameter arguments to be variables, one can plug in functions as well</a:t>
            </a:r>
          </a:p>
          <a:p>
            <a:r>
              <a:rPr lang="en-US" dirty="0" smtClean="0"/>
              <a:t>Simplest tool perform </a:t>
            </a:r>
            <a:r>
              <a:rPr lang="en-US" dirty="0" err="1" smtClean="0"/>
              <a:t>reparameterization</a:t>
            </a:r>
            <a:r>
              <a:rPr lang="en-US" dirty="0" smtClean="0"/>
              <a:t> is interpreted formula expression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Note lower case: </a:t>
            </a:r>
            <a:r>
              <a:rPr lang="en-US" b="1" dirty="0" err="1" smtClean="0">
                <a:latin typeface="Lucida Sans Typewriter" pitchFamily="49" charset="0"/>
              </a:rPr>
              <a:t>expr</a:t>
            </a:r>
            <a:r>
              <a:rPr lang="en-US" dirty="0" smtClean="0"/>
              <a:t> builds function, </a:t>
            </a:r>
            <a:r>
              <a:rPr lang="en-US" b="1" dirty="0" smtClean="0">
                <a:latin typeface="Lucida Sans Typewriter" pitchFamily="49" charset="0"/>
              </a:rPr>
              <a:t>EXPR</a:t>
            </a:r>
            <a:r>
              <a:rPr lang="en-US" dirty="0" smtClean="0"/>
              <a:t> builds </a:t>
            </a:r>
            <a:r>
              <a:rPr lang="en-US" dirty="0" err="1" smtClean="0"/>
              <a:t>pdf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Example: </a:t>
            </a:r>
            <a:r>
              <a:rPr lang="en-US" dirty="0" err="1" smtClean="0"/>
              <a:t>Reparameterize</a:t>
            </a:r>
            <a:r>
              <a:rPr lang="en-US" dirty="0" smtClean="0"/>
              <a:t> </a:t>
            </a:r>
            <a:r>
              <a:rPr lang="en-US" dirty="0" err="1" smtClean="0"/>
              <a:t>pdf</a:t>
            </a:r>
            <a:r>
              <a:rPr lang="en-US" dirty="0" smtClean="0"/>
              <a:t> that expects </a:t>
            </a:r>
            <a:r>
              <a:rPr lang="en-US" dirty="0" err="1" smtClean="0"/>
              <a:t>mistag</a:t>
            </a:r>
            <a:r>
              <a:rPr lang="en-US" dirty="0" smtClean="0"/>
              <a:t> rate in terms of dilution</a:t>
            </a:r>
            <a:endParaRPr lang="nl-NL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87204" y="2750403"/>
            <a:ext cx="5368777" cy="830997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err="1" smtClean="0">
                <a:latin typeface="Courier New" pitchFamily="49" charset="0"/>
              </a:rPr>
              <a:t>expr</a:t>
            </a:r>
            <a:r>
              <a:rPr lang="en-US" sz="1600" i="0" dirty="0" smtClean="0">
                <a:latin typeface="Courier New" pitchFamily="49" charset="0"/>
              </a:rPr>
              <a:t>::w(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‘(1-D)/2’</a:t>
            </a:r>
            <a:r>
              <a:rPr lang="en-US" sz="1600" i="0" dirty="0" smtClean="0">
                <a:latin typeface="Courier New" pitchFamily="49" charset="0"/>
              </a:rPr>
              <a:t>,D[0,1])”)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60841" y="5562600"/>
            <a:ext cx="8454559" cy="1077218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err="1" smtClean="0">
                <a:latin typeface="Courier New" pitchFamily="49" charset="0"/>
              </a:rPr>
              <a:t>BMixDecay</a:t>
            </a:r>
            <a:r>
              <a:rPr lang="en-US" sz="1600" i="0" dirty="0" smtClean="0">
                <a:latin typeface="Courier New" pitchFamily="49" charset="0"/>
              </a:rPr>
              <a:t>::</a:t>
            </a:r>
            <a:r>
              <a:rPr lang="en-US" sz="1600" i="0" dirty="0" err="1" smtClean="0">
                <a:latin typeface="Courier New" pitchFamily="49" charset="0"/>
              </a:rPr>
              <a:t>bmix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t,mixState,tagFlav</a:t>
            </a:r>
            <a:r>
              <a:rPr lang="en-US" sz="1600" i="0" dirty="0" smtClean="0">
                <a:latin typeface="Courier New" pitchFamily="49" charset="0"/>
              </a:rPr>
              <a:t>,</a:t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                             </a:t>
            </a:r>
            <a:r>
              <a:rPr lang="en-US" sz="1600" i="0" dirty="0" err="1" smtClean="0">
                <a:latin typeface="Courier New" pitchFamily="49" charset="0"/>
              </a:rPr>
              <a:t>tau,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expr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(‘(1-D)/2’,D[0,1])</a:t>
            </a:r>
            <a:r>
              <a:rPr lang="en-US" sz="1600" i="0" dirty="0" smtClean="0">
                <a:latin typeface="Courier New" pitchFamily="49" charset="0"/>
              </a:rPr>
              <a:t>,</a:t>
            </a:r>
            <a:r>
              <a:rPr lang="en-US" sz="1600" i="0" dirty="0" err="1" smtClean="0">
                <a:latin typeface="Courier New" pitchFamily="49" charset="0"/>
              </a:rPr>
              <a:t>dw</a:t>
            </a:r>
            <a:r>
              <a:rPr lang="en-US" sz="1600" i="0" dirty="0" smtClean="0">
                <a:latin typeface="Courier New" pitchFamily="49" charset="0"/>
              </a:rPr>
              <a:t>,....”)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28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3222928" y="2468940"/>
            <a:ext cx="3711272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4400" i="0" smtClean="0">
                <a:solidFill>
                  <a:schemeClr val="accent2"/>
                </a:solidFill>
              </a:rPr>
              <a:t>Composite </a:t>
            </a:r>
            <a:br>
              <a:rPr lang="en-US" sz="4400" i="0" smtClean="0">
                <a:solidFill>
                  <a:schemeClr val="accent2"/>
                </a:solidFill>
              </a:rPr>
            </a:br>
            <a:r>
              <a:rPr lang="en-US" sz="4400" i="0" smtClean="0">
                <a:solidFill>
                  <a:schemeClr val="accent2"/>
                </a:solidFill>
              </a:rPr>
              <a:t>models</a:t>
            </a:r>
            <a:endParaRPr lang="en-US" sz="4400" i="0" dirty="0">
              <a:solidFill>
                <a:schemeClr val="accent2"/>
              </a:solidFill>
            </a:endParaRPr>
          </a:p>
        </p:txBody>
      </p:sp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2129140" y="2392740"/>
            <a:ext cx="1059906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9600" i="0" dirty="0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533400" y="609600"/>
            <a:ext cx="8153400" cy="22860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Text Box 2"/>
          <p:cNvSpPr txBox="1">
            <a:spLocks noChangeArrowheads="1"/>
          </p:cNvSpPr>
          <p:nvPr/>
        </p:nvSpPr>
        <p:spPr bwMode="auto">
          <a:xfrm>
            <a:off x="2349500" y="1920875"/>
            <a:ext cx="1460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RooBMixDecay</a:t>
            </a:r>
          </a:p>
        </p:txBody>
      </p:sp>
      <p:sp>
        <p:nvSpPr>
          <p:cNvPr id="83972" name="Text Box 3"/>
          <p:cNvSpPr txBox="1">
            <a:spLocks noChangeArrowheads="1"/>
          </p:cNvSpPr>
          <p:nvPr/>
        </p:nvSpPr>
        <p:spPr bwMode="auto">
          <a:xfrm>
            <a:off x="1676400" y="2378075"/>
            <a:ext cx="1566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RooPolynomial</a:t>
            </a:r>
          </a:p>
        </p:txBody>
      </p:sp>
      <p:sp>
        <p:nvSpPr>
          <p:cNvPr id="83973" name="Text Box 4"/>
          <p:cNvSpPr txBox="1">
            <a:spLocks noChangeArrowheads="1"/>
          </p:cNvSpPr>
          <p:nvPr/>
        </p:nvSpPr>
        <p:spPr bwMode="auto">
          <a:xfrm>
            <a:off x="1343025" y="2835275"/>
            <a:ext cx="1247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RooHistPdf</a:t>
            </a:r>
          </a:p>
        </p:txBody>
      </p:sp>
      <p:pic>
        <p:nvPicPr>
          <p:cNvPr id="83974" name="Picture 5" descr="demo"/>
          <p:cNvPicPr>
            <a:picLocks noChangeAspect="1" noChangeArrowheads="1"/>
          </p:cNvPicPr>
          <p:nvPr/>
        </p:nvPicPr>
        <p:blipFill>
          <a:blip r:embed="rId2" cstate="print"/>
          <a:srcRect l="70399" t="55405" r="3860" b="3027"/>
          <a:stretch>
            <a:fillRect/>
          </a:stretch>
        </p:blipFill>
        <p:spPr bwMode="auto">
          <a:xfrm>
            <a:off x="3756025" y="1997075"/>
            <a:ext cx="1882775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5" name="Picture 6" descr="demo"/>
          <p:cNvPicPr>
            <a:picLocks noChangeAspect="1" noChangeArrowheads="1"/>
          </p:cNvPicPr>
          <p:nvPr/>
        </p:nvPicPr>
        <p:blipFill>
          <a:blip r:embed="rId2" cstate="print"/>
          <a:srcRect l="37260" t="55405" r="37196" b="3027"/>
          <a:stretch>
            <a:fillRect/>
          </a:stretch>
        </p:blipFill>
        <p:spPr bwMode="auto">
          <a:xfrm>
            <a:off x="3160713" y="2454275"/>
            <a:ext cx="1868487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6" name="Picture 7" descr="demo"/>
          <p:cNvPicPr>
            <a:picLocks noChangeAspect="1" noChangeArrowheads="1"/>
          </p:cNvPicPr>
          <p:nvPr/>
        </p:nvPicPr>
        <p:blipFill>
          <a:blip r:embed="rId2" cstate="print"/>
          <a:srcRect l="3601" t="55302" r="70531" b="3027"/>
          <a:stretch>
            <a:fillRect/>
          </a:stretch>
        </p:blipFill>
        <p:spPr bwMode="auto">
          <a:xfrm>
            <a:off x="2527300" y="2870200"/>
            <a:ext cx="18923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7" name="Rectangle 8"/>
          <p:cNvSpPr>
            <a:spLocks noChangeArrowheads="1"/>
          </p:cNvSpPr>
          <p:nvPr/>
        </p:nvSpPr>
        <p:spPr bwMode="auto">
          <a:xfrm>
            <a:off x="152400" y="1295400"/>
            <a:ext cx="6705600" cy="30480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83978" name="Picture 9" descr="demo"/>
          <p:cNvPicPr>
            <a:picLocks noChangeAspect="1" noChangeArrowheads="1"/>
          </p:cNvPicPr>
          <p:nvPr/>
        </p:nvPicPr>
        <p:blipFill>
          <a:blip r:embed="rId2" cstate="print"/>
          <a:srcRect l="37152" t="5609" r="37132" b="52312"/>
          <a:stretch>
            <a:fillRect/>
          </a:stretch>
        </p:blipFill>
        <p:spPr bwMode="auto">
          <a:xfrm>
            <a:off x="1928813" y="3368675"/>
            <a:ext cx="188118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9" name="Picture 10" descr="demo"/>
          <p:cNvPicPr>
            <a:picLocks noChangeAspect="1" noChangeArrowheads="1"/>
          </p:cNvPicPr>
          <p:nvPr/>
        </p:nvPicPr>
        <p:blipFill>
          <a:blip r:embed="rId2" cstate="print"/>
          <a:srcRect l="3690" t="5609" r="70769" b="52312"/>
          <a:stretch>
            <a:fillRect/>
          </a:stretch>
        </p:blipFill>
        <p:spPr bwMode="auto">
          <a:xfrm>
            <a:off x="1331913" y="3825875"/>
            <a:ext cx="186848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80" name="Text Box 11"/>
          <p:cNvSpPr txBox="1">
            <a:spLocks noChangeArrowheads="1"/>
          </p:cNvSpPr>
          <p:nvPr/>
        </p:nvSpPr>
        <p:spPr bwMode="auto">
          <a:xfrm>
            <a:off x="733425" y="3292475"/>
            <a:ext cx="1247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RooArgusBG</a:t>
            </a:r>
          </a:p>
        </p:txBody>
      </p:sp>
      <p:pic>
        <p:nvPicPr>
          <p:cNvPr id="83981" name="Picture 12" descr="add"/>
          <p:cNvPicPr>
            <a:picLocks noChangeAspect="1" noChangeArrowheads="1"/>
          </p:cNvPicPr>
          <p:nvPr/>
        </p:nvPicPr>
        <p:blipFill>
          <a:blip r:embed="rId3" cstate="print"/>
          <a:srcRect l="66234" t="8253" r="2737"/>
          <a:stretch>
            <a:fillRect/>
          </a:stretch>
        </p:blipFill>
        <p:spPr bwMode="auto">
          <a:xfrm>
            <a:off x="6400800" y="4038600"/>
            <a:ext cx="2590800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82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Model building – (Re)using standard components</a:t>
            </a:r>
          </a:p>
        </p:txBody>
      </p:sp>
      <p:sp>
        <p:nvSpPr>
          <p:cNvPr id="83983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838200"/>
          </a:xfrm>
        </p:spPr>
        <p:txBody>
          <a:bodyPr/>
          <a:lstStyle/>
          <a:p>
            <a:pPr eaLnBrk="1" hangingPunct="1"/>
            <a:r>
              <a:rPr lang="en-US" sz="1600" smtClean="0"/>
              <a:t>Most realistic models are constructed as the sum of one or more p.d.f.s (e.g. signal and background)</a:t>
            </a:r>
          </a:p>
          <a:p>
            <a:pPr eaLnBrk="1" hangingPunct="1"/>
            <a:r>
              <a:rPr lang="en-US" sz="1600" smtClean="0"/>
              <a:t>Facilitated through </a:t>
            </a:r>
            <a:r>
              <a:rPr lang="en-US" sz="1600" smtClean="0">
                <a:solidFill>
                  <a:srgbClr val="FF0000"/>
                </a:solidFill>
              </a:rPr>
              <a:t>operator p.d.f</a:t>
            </a:r>
            <a:r>
              <a:rPr lang="en-US" sz="1600" smtClean="0"/>
              <a:t> </a:t>
            </a:r>
            <a:r>
              <a:rPr lang="en-US" sz="1600" b="1" smtClean="0">
                <a:solidFill>
                  <a:srgbClr val="FF0000"/>
                </a:solidFill>
                <a:latin typeface="Courier New" pitchFamily="49" charset="0"/>
              </a:rPr>
              <a:t>RooAddPdf</a:t>
            </a:r>
          </a:p>
        </p:txBody>
      </p:sp>
      <p:sp>
        <p:nvSpPr>
          <p:cNvPr id="83984" name="Text Box 15"/>
          <p:cNvSpPr txBox="1">
            <a:spLocks noChangeArrowheads="1"/>
          </p:cNvSpPr>
          <p:nvPr/>
        </p:nvSpPr>
        <p:spPr bwMode="auto">
          <a:xfrm>
            <a:off x="4683125" y="5273675"/>
            <a:ext cx="1412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i="0">
                <a:solidFill>
                  <a:srgbClr val="FF0000"/>
                </a:solidFill>
                <a:latin typeface="Courier New" pitchFamily="49" charset="0"/>
              </a:rPr>
              <a:t>RooAddPdf</a:t>
            </a:r>
          </a:p>
        </p:txBody>
      </p:sp>
      <p:sp>
        <p:nvSpPr>
          <p:cNvPr id="83985" name="Text Box 16"/>
          <p:cNvSpPr txBox="1">
            <a:spLocks noChangeArrowheads="1"/>
          </p:cNvSpPr>
          <p:nvPr/>
        </p:nvSpPr>
        <p:spPr bwMode="auto">
          <a:xfrm>
            <a:off x="4876800" y="4359275"/>
            <a:ext cx="9779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7200" i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83986" name="AutoShape 17"/>
          <p:cNvSpPr>
            <a:spLocks noChangeArrowheads="1"/>
          </p:cNvSpPr>
          <p:nvPr/>
        </p:nvSpPr>
        <p:spPr bwMode="auto">
          <a:xfrm rot="-900000">
            <a:off x="3352800" y="5197475"/>
            <a:ext cx="1752600" cy="304800"/>
          </a:xfrm>
          <a:prstGeom prst="rightArrow">
            <a:avLst>
              <a:gd name="adj1" fmla="val 50000"/>
              <a:gd name="adj2" fmla="val 98948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3987" name="AutoShape 18"/>
          <p:cNvSpPr>
            <a:spLocks noChangeArrowheads="1"/>
          </p:cNvSpPr>
          <p:nvPr/>
        </p:nvSpPr>
        <p:spPr bwMode="auto">
          <a:xfrm rot="900000">
            <a:off x="3886200" y="4587875"/>
            <a:ext cx="1219200" cy="3048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3988" name="AutoShape 19"/>
          <p:cNvSpPr>
            <a:spLocks noChangeArrowheads="1"/>
          </p:cNvSpPr>
          <p:nvPr/>
        </p:nvSpPr>
        <p:spPr bwMode="auto">
          <a:xfrm>
            <a:off x="5715000" y="4816475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3989" name="Text Box 20"/>
          <p:cNvSpPr txBox="1">
            <a:spLocks noChangeArrowheads="1"/>
          </p:cNvSpPr>
          <p:nvPr/>
        </p:nvSpPr>
        <p:spPr bwMode="auto">
          <a:xfrm>
            <a:off x="17463" y="3429000"/>
            <a:ext cx="135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RooGaussian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17649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29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Adding p.d.f.s – Mathematical side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From math point of view adding p.d.f is simple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Two components </a:t>
            </a:r>
            <a:r>
              <a:rPr lang="en-US" i="1" smtClean="0">
                <a:solidFill>
                  <a:srgbClr val="FF0000"/>
                </a:solidFill>
              </a:rPr>
              <a:t>F, G</a:t>
            </a:r>
          </a:p>
          <a:p>
            <a:pPr lvl="1" eaLnBrk="1" hangingPunct="1"/>
            <a:endParaRPr lang="en-US" smtClean="0">
              <a:solidFill>
                <a:srgbClr val="FF0000"/>
              </a:solidFill>
            </a:endParaRP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Generically for </a:t>
            </a:r>
            <a:r>
              <a:rPr lang="en-US" i="1" smtClean="0">
                <a:solidFill>
                  <a:srgbClr val="FF0000"/>
                </a:solidFill>
              </a:rPr>
              <a:t>N</a:t>
            </a:r>
            <a:r>
              <a:rPr lang="en-US" smtClean="0">
                <a:solidFill>
                  <a:srgbClr val="FF0000"/>
                </a:solidFill>
              </a:rPr>
              <a:t> components </a:t>
            </a:r>
            <a:r>
              <a:rPr lang="en-US" i="1" smtClean="0">
                <a:solidFill>
                  <a:srgbClr val="FF0000"/>
                </a:solidFill>
              </a:rPr>
              <a:t>P</a:t>
            </a:r>
            <a:r>
              <a:rPr lang="en-US" i="1" baseline="-25000" smtClean="0">
                <a:solidFill>
                  <a:srgbClr val="FF0000"/>
                </a:solidFill>
              </a:rPr>
              <a:t>0</a:t>
            </a:r>
            <a:r>
              <a:rPr lang="en-US" i="1" smtClean="0">
                <a:solidFill>
                  <a:srgbClr val="FF0000"/>
                </a:solidFill>
              </a:rPr>
              <a:t>-P</a:t>
            </a:r>
            <a:r>
              <a:rPr lang="en-US" i="1" baseline="-25000" smtClean="0">
                <a:solidFill>
                  <a:srgbClr val="FF0000"/>
                </a:solidFill>
              </a:rPr>
              <a:t>N</a:t>
            </a:r>
          </a:p>
          <a:p>
            <a:pPr lvl="1" eaLnBrk="1" hangingPunct="1"/>
            <a:endParaRPr lang="en-US" i="1" baseline="-25000" smtClean="0">
              <a:solidFill>
                <a:srgbClr val="FF0000"/>
              </a:solidFill>
            </a:endParaRPr>
          </a:p>
          <a:p>
            <a:pPr lvl="1" eaLnBrk="1" hangingPunct="1"/>
            <a:endParaRPr lang="en-US" i="1" baseline="-25000" smtClean="0"/>
          </a:p>
          <a:p>
            <a:pPr lvl="1" eaLnBrk="1" hangingPunct="1"/>
            <a:endParaRPr lang="en-US" i="1" baseline="-25000" smtClean="0"/>
          </a:p>
          <a:p>
            <a:pPr lvl="1" eaLnBrk="1" hangingPunct="1"/>
            <a:endParaRPr lang="en-US" i="1" baseline="-25000" smtClean="0"/>
          </a:p>
          <a:p>
            <a:pPr lvl="1" eaLnBrk="1" hangingPunct="1"/>
            <a:endParaRPr lang="en-US" i="1" baseline="-25000" smtClean="0"/>
          </a:p>
          <a:p>
            <a:pPr eaLnBrk="1" hangingPunct="1"/>
            <a:r>
              <a:rPr lang="en-US" smtClean="0"/>
              <a:t>For </a:t>
            </a:r>
            <a:r>
              <a:rPr lang="en-US" i="1" smtClean="0"/>
              <a:t>N</a:t>
            </a:r>
            <a:r>
              <a:rPr lang="en-US" smtClean="0"/>
              <a:t> p.d.f.s, there are </a:t>
            </a:r>
            <a:r>
              <a:rPr lang="en-US" i="1" smtClean="0"/>
              <a:t>N-1</a:t>
            </a:r>
            <a:r>
              <a:rPr lang="en-US" smtClean="0"/>
              <a:t> fraction coefficients that should sum to less 1</a:t>
            </a:r>
          </a:p>
          <a:p>
            <a:pPr lvl="1" eaLnBrk="1" hangingPunct="1"/>
            <a:r>
              <a:rPr lang="en-US" smtClean="0"/>
              <a:t>The remainder is by construction 1 minus the sum of all other coefficients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1752600" y="1833563"/>
          <a:ext cx="3124200" cy="377825"/>
        </p:xfrm>
        <a:graphic>
          <a:graphicData uri="http://schemas.openxmlformats.org/presentationml/2006/ole">
            <p:oleObj spid="_x0000_s13314" name="Equation" r:id="rId3" imgW="1676160" imgH="203040" progId="Equation.3">
              <p:embed/>
            </p:oleObj>
          </a:graphicData>
        </a:graphic>
      </p:graphicFrame>
      <p:graphicFrame>
        <p:nvGraphicFramePr>
          <p:cNvPr id="13315" name="Object 5"/>
          <p:cNvGraphicFramePr>
            <a:graphicFrameLocks noChangeAspect="1"/>
          </p:cNvGraphicFramePr>
          <p:nvPr/>
        </p:nvGraphicFramePr>
        <p:xfrm>
          <a:off x="1620838" y="2743200"/>
          <a:ext cx="7218362" cy="968375"/>
        </p:xfrm>
        <a:graphic>
          <a:graphicData uri="http://schemas.openxmlformats.org/presentationml/2006/ole">
            <p:oleObj spid="_x0000_s13315" name="Equation" r:id="rId4" imgW="3593880" imgH="4824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30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p.d.f.s – Factory syntax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Additions created through a SUM expression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Note that last PDF does not have an associated fraction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Complete example</a:t>
            </a:r>
            <a:endParaRPr lang="nl-NL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8600" y="4267200"/>
            <a:ext cx="8824852" cy="1815882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endParaRPr lang="en-US" sz="1600" i="0" dirty="0" smtClean="0">
              <a:solidFill>
                <a:srgbClr val="FF7A01"/>
              </a:solidFill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(“Gaussian::gauss1(x[0,10],mean1[2],sigma[1]”)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(“Gaussian::gauss2(x,mean2[3],sigma)”)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err="1" smtClean="0">
                <a:latin typeface="Courier New" pitchFamily="49" charset="0"/>
              </a:rPr>
              <a:t>ArgusBG</a:t>
            </a:r>
            <a:r>
              <a:rPr lang="en-US" sz="1600" i="0" dirty="0" smtClean="0">
                <a:latin typeface="Courier New" pitchFamily="49" charset="0"/>
              </a:rPr>
              <a:t>::</a:t>
            </a:r>
            <a:r>
              <a:rPr lang="en-US" sz="1600" i="0" dirty="0" err="1" smtClean="0">
                <a:latin typeface="Courier New" pitchFamily="49" charset="0"/>
              </a:rPr>
              <a:t>argus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x,k</a:t>
            </a:r>
            <a:r>
              <a:rPr lang="en-US" sz="1600" i="0" dirty="0" smtClean="0">
                <a:latin typeface="Courier New" pitchFamily="49" charset="0"/>
              </a:rPr>
              <a:t>[-1],9.0)”) ;</a:t>
            </a:r>
            <a:endParaRPr lang="en-US" sz="1600" i="0" dirty="0">
              <a:solidFill>
                <a:schemeClr val="folHlink"/>
              </a:solidFill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sz="1600" i="0" dirty="0" smtClean="0">
              <a:solidFill>
                <a:srgbClr val="FF7A01"/>
              </a:solidFill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SUM::sum(g1frac[0.5]*gauss1, g2frac[0.1]*gauss2, 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argus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</a:rPr>
              <a:t>”)</a:t>
            </a:r>
            <a:endParaRPr lang="en-US" sz="1600" i="0" dirty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sz="1600" i="0" dirty="0">
              <a:latin typeface="Courier New" pitchFamily="49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8928" y="1531203"/>
            <a:ext cx="5739072" cy="830997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endParaRPr lang="en-US" sz="1600" i="0" dirty="0" smtClean="0">
              <a:solidFill>
                <a:srgbClr val="FF7A01"/>
              </a:solidFill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SUM::name(frac1*PDF1,frac2*PDF2,...,PDFN)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600" i="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31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Component plotting - Introduction</a:t>
            </a:r>
          </a:p>
        </p:txBody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4419600" cy="5334000"/>
          </a:xfrm>
        </p:spPr>
        <p:txBody>
          <a:bodyPr/>
          <a:lstStyle/>
          <a:p>
            <a:pPr eaLnBrk="1" hangingPunct="1"/>
            <a:r>
              <a:rPr lang="en-US" dirty="0" smtClean="0"/>
              <a:t>Plotting, toy event generation and fitting works identically for composite p.d.f.s</a:t>
            </a:r>
          </a:p>
          <a:p>
            <a:pPr lvl="1" eaLnBrk="1" hangingPunct="1"/>
            <a:r>
              <a:rPr lang="en-US" dirty="0" smtClean="0"/>
              <a:t>Several optimizations applied behind the scenes that are specific to composite models (e.g. delegate event generation to components)</a:t>
            </a:r>
          </a:p>
          <a:p>
            <a:pPr eaLnBrk="1" hangingPunct="1"/>
            <a:r>
              <a:rPr lang="en-US" dirty="0" smtClean="0"/>
              <a:t>Extra plotting functionality specific to composite </a:t>
            </a:r>
            <a:r>
              <a:rPr lang="en-US" dirty="0" err="1" smtClean="0"/>
              <a:t>pdfs</a:t>
            </a:r>
            <a:endParaRPr lang="en-US" dirty="0" smtClean="0"/>
          </a:p>
          <a:p>
            <a:pPr lvl="1" eaLnBrk="1" hangingPunct="1"/>
            <a:r>
              <a:rPr lang="en-US" dirty="0" smtClean="0"/>
              <a:t>Component plotting</a:t>
            </a:r>
          </a:p>
        </p:txBody>
      </p:sp>
      <p:sp>
        <p:nvSpPr>
          <p:cNvPr id="86021" name="Text Box 4"/>
          <p:cNvSpPr txBox="1">
            <a:spLocks noChangeArrowheads="1"/>
          </p:cNvSpPr>
          <p:nvPr/>
        </p:nvSpPr>
        <p:spPr bwMode="auto">
          <a:xfrm>
            <a:off x="602536" y="4584918"/>
            <a:ext cx="8084264" cy="1815882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// Plot only </a:t>
            </a:r>
            <a:r>
              <a:rPr lang="en-US" sz="1600" i="0" dirty="0" err="1" smtClean="0">
                <a:latin typeface="Courier New" pitchFamily="49" charset="0"/>
              </a:rPr>
              <a:t>argus</a:t>
            </a:r>
            <a:r>
              <a:rPr lang="en-US" sz="1600" i="0" dirty="0" smtClean="0">
                <a:latin typeface="Courier New" pitchFamily="49" charset="0"/>
              </a:rPr>
              <a:t> components</a:t>
            </a:r>
            <a:endParaRPr lang="en-US" sz="1600" i="0" dirty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w::</a:t>
            </a:r>
            <a:r>
              <a:rPr lang="en-US" sz="1600" i="0" dirty="0" err="1" smtClean="0">
                <a:latin typeface="Courier New" pitchFamily="49" charset="0"/>
              </a:rPr>
              <a:t>sum.plotOn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frame,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Components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(“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argus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”)</a:t>
            </a:r>
            <a:r>
              <a:rPr lang="en-US" sz="1600" i="0" dirty="0" smtClean="0">
                <a:latin typeface="Courier New" pitchFamily="49" charset="0"/>
              </a:rPr>
              <a:t>,</a:t>
            </a:r>
            <a:r>
              <a:rPr lang="en-US" sz="1600" i="0" dirty="0" err="1" smtClean="0">
                <a:latin typeface="Courier New" pitchFamily="49" charset="0"/>
              </a:rPr>
              <a:t>LineStyle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kDashed</a:t>
            </a:r>
            <a:r>
              <a:rPr lang="en-US" sz="1600" i="0" dirty="0" smtClean="0">
                <a:latin typeface="Courier New" pitchFamily="49" charset="0"/>
              </a:rPr>
              <a:t>)) 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600" i="0" dirty="0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 </a:t>
            </a:r>
            <a:r>
              <a:rPr lang="en-US" sz="1600" i="0" dirty="0" smtClean="0">
                <a:latin typeface="Courier New" pitchFamily="49" charset="0"/>
              </a:rPr>
              <a:t> // Wildcards allowed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w::</a:t>
            </a:r>
            <a:r>
              <a:rPr lang="en-US" sz="1600" i="0" dirty="0" err="1" smtClean="0">
                <a:latin typeface="Courier New" pitchFamily="49" charset="0"/>
              </a:rPr>
              <a:t>sum.plotOn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frame,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Components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(“gauss*”)</a:t>
            </a:r>
            <a:r>
              <a:rPr lang="en-US" sz="1600" i="0" dirty="0" smtClean="0">
                <a:latin typeface="Courier New" pitchFamily="49" charset="0"/>
              </a:rPr>
              <a:t>,</a:t>
            </a:r>
            <a:r>
              <a:rPr lang="en-US" sz="1600" i="0" dirty="0" err="1" smtClean="0">
                <a:latin typeface="Courier New" pitchFamily="49" charset="0"/>
              </a:rPr>
              <a:t>LineStyle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kDashed</a:t>
            </a:r>
            <a:r>
              <a:rPr lang="en-US" sz="1600" i="0" dirty="0" smtClean="0">
                <a:latin typeface="Courier New" pitchFamily="49" charset="0"/>
              </a:rPr>
              <a:t>))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 </a:t>
            </a:r>
            <a:r>
              <a:rPr lang="en-US" sz="1600" i="0" dirty="0" smtClean="0">
                <a:latin typeface="Courier New" pitchFamily="49" charset="0"/>
              </a:rPr>
              <a:t> </a:t>
            </a:r>
            <a:endParaRPr lang="en-US" sz="1600" i="0" dirty="0">
              <a:latin typeface="Courier New" pitchFamily="49" charset="0"/>
            </a:endParaRPr>
          </a:p>
        </p:txBody>
      </p:sp>
      <p:pic>
        <p:nvPicPr>
          <p:cNvPr id="86022" name="Picture 5" descr="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6850" y="914400"/>
            <a:ext cx="3867150" cy="3443288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 bwMode="auto">
          <a:xfrm rot="5400000" flipH="1" flipV="1">
            <a:off x="5372100" y="4076700"/>
            <a:ext cx="1295400" cy="762000"/>
          </a:xfrm>
          <a:prstGeom prst="straightConnector1">
            <a:avLst/>
          </a:prstGeom>
          <a:noFill/>
          <a:ln w="38100" cap="flat" cmpd="sng" algn="ctr">
            <a:solidFill>
              <a:srgbClr val="FFCC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32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</a:t>
            </a:r>
            <a:r>
              <a:rPr lang="en-US" smtClean="0"/>
              <a:t>ML fits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334000"/>
          </a:xfrm>
        </p:spPr>
        <p:txBody>
          <a:bodyPr/>
          <a:lstStyle/>
          <a:p>
            <a:r>
              <a:rPr lang="en-US" dirty="0" smtClean="0"/>
              <a:t>In an extended ML fit, an extra term is added to the likelihood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		    Poisson(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baseline="-25000" dirty="0" err="1" smtClean="0">
                <a:solidFill>
                  <a:srgbClr val="FF0000"/>
                </a:solidFill>
              </a:rPr>
              <a:t>obs</a:t>
            </a:r>
            <a:r>
              <a:rPr lang="en-US" dirty="0" err="1" smtClean="0">
                <a:solidFill>
                  <a:srgbClr val="FF0000"/>
                </a:solidFill>
              </a:rPr>
              <a:t>,N</a:t>
            </a:r>
            <a:r>
              <a:rPr lang="en-US" baseline="-25000" dirty="0" err="1" smtClean="0">
                <a:solidFill>
                  <a:srgbClr val="FF0000"/>
                </a:solidFill>
              </a:rPr>
              <a:t>exp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smtClean="0"/>
              <a:t>This is most useful in combination with a composite </a:t>
            </a:r>
            <a:r>
              <a:rPr lang="en-US" dirty="0" err="1" smtClean="0"/>
              <a:t>pdf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latin typeface="Verdana"/>
              <a:ea typeface="Verdana"/>
              <a:cs typeface="Verdana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81125" y="2795013"/>
          <a:ext cx="4714875" cy="430212"/>
        </p:xfrm>
        <a:graphic>
          <a:graphicData uri="http://schemas.openxmlformats.org/presentationml/2006/ole">
            <p:oleObj spid="_x0000_s233475" name="Vergelijking" r:id="rId3" imgW="2641320" imgH="241200" progId="Equation.3">
              <p:embed/>
            </p:oleObj>
          </a:graphicData>
        </a:graphic>
      </p:graphicFrame>
      <p:graphicFrame>
        <p:nvGraphicFramePr>
          <p:cNvPr id="233476" name="Object 4"/>
          <p:cNvGraphicFramePr>
            <a:graphicFrameLocks noChangeAspect="1"/>
          </p:cNvGraphicFramePr>
          <p:nvPr/>
        </p:nvGraphicFramePr>
        <p:xfrm>
          <a:off x="171450" y="4125338"/>
          <a:ext cx="6534150" cy="776287"/>
        </p:xfrm>
        <a:graphic>
          <a:graphicData uri="http://schemas.openxmlformats.org/presentationml/2006/ole">
            <p:oleObj spid="_x0000_s233476" name="Vergelijking" r:id="rId4" imgW="3632040" imgH="431640" progId="Equation.3">
              <p:embed/>
            </p:oleObj>
          </a:graphicData>
        </a:graphic>
      </p:graphicFrame>
      <p:sp>
        <p:nvSpPr>
          <p:cNvPr id="8" name="AutoShape 8"/>
          <p:cNvSpPr>
            <a:spLocks noChangeArrowheads="1"/>
          </p:cNvSpPr>
          <p:nvPr/>
        </p:nvSpPr>
        <p:spPr bwMode="auto">
          <a:xfrm rot="5400000">
            <a:off x="2971800" y="3377625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315200" y="3489366"/>
          <a:ext cx="1371600" cy="320634"/>
        </p:xfrm>
        <a:graphic>
          <a:graphicData uri="http://schemas.openxmlformats.org/presentationml/2006/ole">
            <p:oleObj spid="_x0000_s233478" name="Vergelijking" r:id="rId5" imgW="977760" imgH="228600" progId="Equation.3">
              <p:embed/>
            </p:oleObj>
          </a:graphicData>
        </a:graphic>
      </p:graphicFrame>
      <p:sp>
        <p:nvSpPr>
          <p:cNvPr id="11" name="AutoShape 8"/>
          <p:cNvSpPr>
            <a:spLocks noChangeArrowheads="1"/>
          </p:cNvSpPr>
          <p:nvPr/>
        </p:nvSpPr>
        <p:spPr bwMode="auto">
          <a:xfrm rot="5400000">
            <a:off x="2971800" y="5130225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066800" y="5646003"/>
            <a:ext cx="3640740" cy="830997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endParaRPr lang="en-US" sz="1600" i="0" dirty="0" smtClean="0">
              <a:solidFill>
                <a:srgbClr val="FF7A01"/>
              </a:solidFill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SUM::name(</a:t>
            </a:r>
            <a:r>
              <a:rPr lang="en-US" sz="1600" i="0" dirty="0" err="1" smtClean="0">
                <a:latin typeface="Courier New" pitchFamily="49" charset="0"/>
              </a:rPr>
              <a:t>Nsig</a:t>
            </a:r>
            <a:r>
              <a:rPr lang="en-US" sz="1600" i="0" dirty="0" smtClean="0">
                <a:latin typeface="Courier New" pitchFamily="49" charset="0"/>
              </a:rPr>
              <a:t>*</a:t>
            </a:r>
            <a:r>
              <a:rPr lang="en-US" sz="1600" i="0" dirty="0" err="1" smtClean="0">
                <a:latin typeface="Courier New" pitchFamily="49" charset="0"/>
              </a:rPr>
              <a:t>S,Nbkg</a:t>
            </a:r>
            <a:r>
              <a:rPr lang="en-US" sz="1600" i="0" dirty="0" smtClean="0">
                <a:latin typeface="Courier New" pitchFamily="49" charset="0"/>
              </a:rPr>
              <a:t>*B)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600" i="0" dirty="0">
              <a:latin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1400" y="5054025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accent2"/>
                </a:solidFill>
              </a:rPr>
              <a:t>Write like this, </a:t>
            </a:r>
            <a:br>
              <a:rPr lang="en-US" sz="1600" b="0" dirty="0" smtClean="0">
                <a:solidFill>
                  <a:schemeClr val="accent2"/>
                </a:solidFill>
              </a:rPr>
            </a:br>
            <a:r>
              <a:rPr lang="en-US" sz="1600" b="0" dirty="0" smtClean="0">
                <a:solidFill>
                  <a:schemeClr val="accent2"/>
                </a:solidFill>
              </a:rPr>
              <a:t>extended term automatically included in –log(L)</a:t>
            </a:r>
            <a:endParaRPr lang="nl-NL" sz="1600" b="0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33</a:t>
            </a:r>
            <a:endParaRPr lang="nl-NL" dirty="0"/>
          </a:p>
        </p:txBody>
      </p:sp>
      <p:sp>
        <p:nvSpPr>
          <p:cNvPr id="15" name="TextBox 14"/>
          <p:cNvSpPr txBox="1"/>
          <p:nvPr/>
        </p:nvSpPr>
        <p:spPr>
          <a:xfrm>
            <a:off x="2787707" y="2362200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accent2"/>
                </a:solidFill>
              </a:rPr>
              <a:t>shape</a:t>
            </a:r>
            <a:endParaRPr lang="nl-NL" b="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0" y="2362200"/>
            <a:ext cx="1933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accent2"/>
                </a:solidFill>
              </a:rPr>
              <a:t>normalization</a:t>
            </a:r>
            <a:endParaRPr lang="nl-NL" b="0" dirty="0">
              <a:solidFill>
                <a:schemeClr val="accent2"/>
              </a:solidFill>
            </a:endParaRP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 rot="5400000">
            <a:off x="5410200" y="342900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19" name="Straight Arrow Connector 18"/>
          <p:cNvCxnSpPr/>
          <p:nvPr/>
        </p:nvCxnSpPr>
        <p:spPr bwMode="auto">
          <a:xfrm rot="10800000">
            <a:off x="6019800" y="3657600"/>
            <a:ext cx="1295400" cy="1588"/>
          </a:xfrm>
          <a:prstGeom prst="straightConnector1">
            <a:avLst/>
          </a:prstGeom>
          <a:noFill/>
          <a:ln w="28575" cap="flat" cmpd="sng" algn="ctr">
            <a:solidFill>
              <a:srgbClr val="FFCC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464" y="4419600"/>
            <a:ext cx="6872774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on </a:t>
            </a:r>
            <a:r>
              <a:rPr lang="en-US" smtClean="0"/>
              <a:t>specific to composite </a:t>
            </a:r>
            <a:r>
              <a:rPr lang="en-US" dirty="0" err="1" smtClean="0"/>
              <a:t>pdfs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Tree printing mode of workspace reveals component structure – </a:t>
            </a:r>
            <a:r>
              <a:rPr lang="en-US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w.Print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(“t”)</a:t>
            </a:r>
            <a:b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 lvl="1"/>
            <a:r>
              <a:rPr lang="en-US" dirty="0" smtClean="0"/>
              <a:t>Can also make input files for </a:t>
            </a:r>
            <a:r>
              <a:rPr lang="en-US" dirty="0" err="1" smtClean="0"/>
              <a:t>GraphViz</a:t>
            </a:r>
            <a:r>
              <a:rPr lang="en-US" dirty="0" smtClean="0"/>
              <a:t> visualization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w::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sum.graphVizTree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(“myfile.dot”)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Graph output on ROOT Canvas in near future</a:t>
            </a:r>
            <a:br>
              <a:rPr lang="en-US" dirty="0" smtClean="0"/>
            </a:br>
            <a:r>
              <a:rPr lang="en-US" dirty="0" smtClean="0"/>
              <a:t>(pending ROOT integration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 err="1" smtClean="0"/>
              <a:t>GraphViz</a:t>
            </a:r>
            <a:r>
              <a:rPr lang="en-US" dirty="0" smtClean="0"/>
              <a:t> package)</a:t>
            </a: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152951" y="1660773"/>
            <a:ext cx="8610049" cy="1615827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nl-NL" sz="1500" i="0" dirty="0" smtClean="0">
                <a:latin typeface="Courier New" pitchFamily="49" charset="0"/>
                <a:cs typeface="Courier New" pitchFamily="49" charset="0"/>
              </a:rPr>
            </a:b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>  RooAddPdf::</a:t>
            </a:r>
            <a:r>
              <a:rPr lang="nl-NL" sz="1500" i="0" dirty="0" err="1" smtClean="0">
                <a:latin typeface="Courier New" pitchFamily="49" charset="0"/>
                <a:cs typeface="Courier New" pitchFamily="49" charset="0"/>
              </a:rPr>
              <a:t>sum</a:t>
            </a: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>[ g1frac * g1 + g2frac * g2 + [%] * argus ] = 0.0687785  </a:t>
            </a:r>
          </a:p>
          <a:p>
            <a:pPr>
              <a:buNone/>
            </a:pP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>      RooGaussian::g1[ x=x </a:t>
            </a:r>
            <a:r>
              <a:rPr lang="nl-NL" sz="1500" i="0" dirty="0" err="1" smtClean="0">
                <a:latin typeface="Courier New" pitchFamily="49" charset="0"/>
                <a:cs typeface="Courier New" pitchFamily="49" charset="0"/>
              </a:rPr>
              <a:t>mean</a:t>
            </a: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>=mean1 sigma=sigma ] = 0.135335</a:t>
            </a:r>
          </a:p>
          <a:p>
            <a:pPr>
              <a:buNone/>
            </a:pP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>      RooGaussian::g2[ x=x </a:t>
            </a:r>
            <a:r>
              <a:rPr lang="nl-NL" sz="1500" i="0" dirty="0" err="1" smtClean="0">
                <a:latin typeface="Courier New" pitchFamily="49" charset="0"/>
                <a:cs typeface="Courier New" pitchFamily="49" charset="0"/>
              </a:rPr>
              <a:t>mean</a:t>
            </a: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>=mean2 sigma=sigma ] = 0.011109</a:t>
            </a:r>
          </a:p>
          <a:p>
            <a:pPr>
              <a:buNone/>
            </a:pP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nl-NL" sz="1500" i="0" dirty="0" err="1" smtClean="0">
                <a:latin typeface="Courier New" pitchFamily="49" charset="0"/>
                <a:cs typeface="Courier New" pitchFamily="49" charset="0"/>
              </a:rPr>
              <a:t>RooArgusBG</a:t>
            </a:r>
            <a:r>
              <a:rPr lang="nl-NL" sz="1500" i="0" dirty="0" smtClean="0">
                <a:latin typeface="Courier New" pitchFamily="49" charset="0"/>
                <a:cs typeface="Courier New" pitchFamily="49" charset="0"/>
              </a:rPr>
              <a:t>::argus[ m=x m0=k c=9 p=0.5 ] = 0</a:t>
            </a:r>
            <a:br>
              <a:rPr lang="nl-NL" sz="1500" i="0" dirty="0" smtClean="0">
                <a:latin typeface="Courier New" pitchFamily="49" charset="0"/>
                <a:cs typeface="Courier New" pitchFamily="49" charset="0"/>
              </a:rPr>
            </a:br>
            <a:endParaRPr lang="nl-NL" sz="1500" i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Model representing a convolution of a theory model and a resolution model often useful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numeric calculation of convolution integral can be</a:t>
            </a:r>
            <a:br>
              <a:rPr lang="en-US" dirty="0" smtClean="0"/>
            </a:br>
            <a:r>
              <a:rPr lang="en-US" dirty="0" smtClean="0"/>
              <a:t>challenging. No one-size-fits-all solution, but 3 options available</a:t>
            </a:r>
          </a:p>
          <a:p>
            <a:pPr lvl="1"/>
            <a:r>
              <a:rPr lang="en-US" dirty="0" smtClean="0"/>
              <a:t>Analytical convolution (</a:t>
            </a:r>
            <a:r>
              <a:rPr lang="en-US" dirty="0" err="1" smtClean="0"/>
              <a:t>BW</a:t>
            </a:r>
            <a:r>
              <a:rPr lang="en-US" dirty="0" err="1" smtClean="0">
                <a:sym typeface="Symbol"/>
              </a:rPr>
              <a:t>Gauss</a:t>
            </a:r>
            <a:r>
              <a:rPr lang="en-US" dirty="0" smtClean="0">
                <a:sym typeface="Symbol"/>
              </a:rPr>
              <a:t>, various B physics decays)</a:t>
            </a:r>
          </a:p>
          <a:p>
            <a:pPr lvl="1"/>
            <a:r>
              <a:rPr lang="en-US" dirty="0" smtClean="0">
                <a:sym typeface="Symbol"/>
              </a:rPr>
              <a:t>Brute-force numeric calculation (slow)</a:t>
            </a:r>
          </a:p>
          <a:p>
            <a:pPr lvl="1"/>
            <a:r>
              <a:rPr lang="en-US" dirty="0" smtClean="0">
                <a:sym typeface="Symbol"/>
              </a:rPr>
              <a:t>FFT numeric convolution (fast, but some side effects)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conv"/>
          <p:cNvPicPr>
            <a:picLocks noChangeAspect="1" noChangeArrowheads="1"/>
          </p:cNvPicPr>
          <p:nvPr/>
        </p:nvPicPr>
        <p:blipFill>
          <a:blip r:embed="rId3" cstate="print"/>
          <a:srcRect t="7088"/>
          <a:stretch>
            <a:fillRect/>
          </a:stretch>
        </p:blipFill>
        <p:spPr bwMode="auto">
          <a:xfrm>
            <a:off x="1447800" y="2525712"/>
            <a:ext cx="6553200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200400" y="2906712"/>
            <a:ext cx="711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5400" i="0" dirty="0">
                <a:solidFill>
                  <a:srgbClr val="FF0000"/>
                </a:solidFill>
                <a:sym typeface="Symbol" pitchFamily="18" charset="2"/>
              </a:rPr>
              <a:t></a:t>
            </a:r>
            <a:endParaRPr lang="en-US" sz="5400" i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427663" y="2951162"/>
            <a:ext cx="6683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4400" i="0">
                <a:solidFill>
                  <a:srgbClr val="FF0000"/>
                </a:solidFill>
              </a:rPr>
              <a:t>=</a:t>
            </a:r>
          </a:p>
        </p:txBody>
      </p:sp>
      <p:graphicFrame>
        <p:nvGraphicFramePr>
          <p:cNvPr id="260098" name="Object 4"/>
          <p:cNvGraphicFramePr>
            <a:graphicFrameLocks noChangeAspect="1"/>
          </p:cNvGraphicFramePr>
          <p:nvPr/>
        </p:nvGraphicFramePr>
        <p:xfrm>
          <a:off x="2476500" y="1617662"/>
          <a:ext cx="3924300" cy="896938"/>
        </p:xfrm>
        <a:graphic>
          <a:graphicData uri="http://schemas.openxmlformats.org/presentationml/2006/ole">
            <p:oleObj spid="_x0000_s260098" name="Equation" r:id="rId4" imgW="2057400" imgH="469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35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– Why RooFit was developed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6106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BaBar experiment at SLAC: </a:t>
            </a:r>
            <a:r>
              <a:rPr lang="en-US" smtClean="0"/>
              <a:t>Extract sin(2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en-US" smtClean="0"/>
              <a:t>) from time dependent CP violation of B decay: e</a:t>
            </a:r>
            <a:r>
              <a:rPr lang="en-US" baseline="30000" smtClean="0"/>
              <a:t>+</a:t>
            </a:r>
            <a:r>
              <a:rPr lang="en-US" smtClean="0"/>
              <a:t>e</a:t>
            </a:r>
            <a:r>
              <a:rPr lang="en-US" baseline="30000" smtClean="0"/>
              <a:t>-</a:t>
            </a:r>
            <a:r>
              <a:rPr lang="en-US" smtClean="0"/>
              <a:t> </a:t>
            </a:r>
            <a:r>
              <a:rPr lang="en-US" smtClean="0">
                <a:sym typeface="Wingdings" pitchFamily="2" charset="2"/>
              </a:rPr>
              <a:t> Y(4s)  BB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Reconstruct both Bs, measure decay time difference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Physics of interest is in decay time dependent oscillation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Many issues arise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Standard ROOT function framework clearly insufficient to handle such complicated functions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smtClean="0">
                <a:solidFill>
                  <a:schemeClr val="accent2"/>
                </a:solidFill>
                <a:sym typeface="Wingdings" pitchFamily="2" charset="2"/>
              </a:rPr>
              <a:t>must develop new framework</a:t>
            </a:r>
            <a:endParaRPr lang="en-US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Normalization of p.d.f. not always trivial to calculate</a:t>
            </a:r>
            <a:r>
              <a:rPr lang="en-US" smtClean="0"/>
              <a:t> </a:t>
            </a:r>
            <a:r>
              <a:rPr lang="en-US" smtClean="0">
                <a:sym typeface="Wingdings" pitchFamily="2" charset="2"/>
              </a:rPr>
              <a:t> may need numeric integration techniques</a:t>
            </a: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Unbinned fit, &gt;2 dimensions, many events </a:t>
            </a:r>
            <a:r>
              <a:rPr lang="en-US" smtClean="0">
                <a:sym typeface="Wingdings" pitchFamily="2" charset="2"/>
              </a:rPr>
              <a:t> computation performance important  </a:t>
            </a:r>
            <a:r>
              <a:rPr lang="en-US" smtClean="0">
                <a:solidFill>
                  <a:schemeClr val="accent2"/>
                </a:solidFill>
                <a:sym typeface="Wingdings" pitchFamily="2" charset="2"/>
              </a:rPr>
              <a:t>must try optimize code</a:t>
            </a:r>
            <a:r>
              <a:rPr lang="en-US" smtClean="0">
                <a:sym typeface="Wingdings" pitchFamily="2" charset="2"/>
              </a:rPr>
              <a:t> for acceptable performance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ym typeface="Wingdings" pitchFamily="2" charset="2"/>
              </a:rPr>
              <a:t>Simultaneous fit to control samples to account for detector performance</a:t>
            </a:r>
            <a:endParaRPr lang="en-US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120775" y="2909888"/>
          <a:ext cx="7599363" cy="823912"/>
        </p:xfrm>
        <a:graphic>
          <a:graphicData uri="http://schemas.openxmlformats.org/presentationml/2006/ole">
            <p:oleObj spid="_x0000_s1026" name="Equation" r:id="rId3" imgW="4457520" imgH="482400" progId="Equation.3">
              <p:embed/>
            </p:oleObj>
          </a:graphicData>
        </a:graphic>
      </p:graphicFrame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7772400" y="1600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7" name="TextBox 6"/>
          <p:cNvSpPr txBox="1"/>
          <p:nvPr/>
        </p:nvSpPr>
        <p:spPr>
          <a:xfrm>
            <a:off x="8624192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2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Convolution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FFT usually best</a:t>
            </a:r>
          </a:p>
          <a:p>
            <a:pPr lvl="1"/>
            <a:r>
              <a:rPr lang="en-US" dirty="0" smtClean="0"/>
              <a:t>Fast: unbinned ML fit to 10K </a:t>
            </a:r>
            <a:br>
              <a:rPr lang="en-US" dirty="0" smtClean="0"/>
            </a:br>
            <a:r>
              <a:rPr lang="en-US" dirty="0" smtClean="0"/>
              <a:t>events take ~5 seconds</a:t>
            </a:r>
          </a:p>
          <a:p>
            <a:pPr lvl="1"/>
            <a:r>
              <a:rPr lang="en-US" dirty="0" smtClean="0"/>
              <a:t>NB: Requires installation of FFTW</a:t>
            </a:r>
            <a:br>
              <a:rPr lang="en-US" dirty="0" smtClean="0"/>
            </a:br>
            <a:r>
              <a:rPr lang="en-US" dirty="0" smtClean="0"/>
              <a:t>package (free, but not default)</a:t>
            </a:r>
          </a:p>
          <a:p>
            <a:pPr lvl="1"/>
            <a:r>
              <a:rPr lang="en-US" dirty="0" smtClean="0"/>
              <a:t>Beware of cyclical effects</a:t>
            </a:r>
            <a:br>
              <a:rPr lang="en-US" dirty="0" smtClean="0"/>
            </a:br>
            <a:r>
              <a:rPr lang="en-US" dirty="0" smtClean="0"/>
              <a:t>(some tools available to mitigate)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66800" y="1460718"/>
            <a:ext cx="7220246" cy="1815882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(“Landau::L(x[-10,30],5,1)”) :</a:t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(“Gaussian::G(x,0,2)”)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w::</a:t>
            </a:r>
            <a:r>
              <a:rPr lang="en-US" sz="1600" i="0" dirty="0" err="1" smtClean="0">
                <a:latin typeface="Courier New" pitchFamily="49" charset="0"/>
              </a:rPr>
              <a:t>x.setBins</a:t>
            </a:r>
            <a:r>
              <a:rPr lang="en-US" sz="1600" i="0" dirty="0" smtClean="0">
                <a:latin typeface="Courier New" pitchFamily="49" charset="0"/>
              </a:rPr>
              <a:t>(“cache”,10000) ; // FFT sampling density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FCONV::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LGf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x,L,G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</a:rPr>
              <a:t>”) ; // FFT convolution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NCONV::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LGb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x,L,G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</a:rPr>
              <a:t>”) ; // Numeric convolution</a:t>
            </a:r>
            <a:endParaRPr lang="en-US" sz="1600" i="0" dirty="0">
              <a:latin typeface="Courier New" pitchFamily="49" charset="0"/>
            </a:endParaRPr>
          </a:p>
        </p:txBody>
      </p:sp>
      <p:pic>
        <p:nvPicPr>
          <p:cNvPr id="261122" name="Picture 2" descr="C:\Documents and Settings\verkerke\desktop\rf208_convolu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4315" y="3657600"/>
            <a:ext cx="3255285" cy="3124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36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2349500" y="1600200"/>
            <a:ext cx="1460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RooBMixDecay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1676400" y="2057400"/>
            <a:ext cx="1566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RooPolynomial</a:t>
            </a: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1343025" y="2514600"/>
            <a:ext cx="1247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RooHistPdf</a:t>
            </a:r>
          </a:p>
        </p:txBody>
      </p:sp>
      <p:pic>
        <p:nvPicPr>
          <p:cNvPr id="23559" name="Picture 5" descr="demo"/>
          <p:cNvPicPr>
            <a:picLocks noChangeAspect="1" noChangeArrowheads="1"/>
          </p:cNvPicPr>
          <p:nvPr/>
        </p:nvPicPr>
        <p:blipFill>
          <a:blip r:embed="rId3" cstate="print"/>
          <a:srcRect l="70399" t="55405" r="3860" b="3027"/>
          <a:stretch>
            <a:fillRect/>
          </a:stretch>
        </p:blipFill>
        <p:spPr bwMode="auto">
          <a:xfrm>
            <a:off x="3756025" y="1676400"/>
            <a:ext cx="1882775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" descr="demo"/>
          <p:cNvPicPr>
            <a:picLocks noChangeAspect="1" noChangeArrowheads="1"/>
          </p:cNvPicPr>
          <p:nvPr/>
        </p:nvPicPr>
        <p:blipFill>
          <a:blip r:embed="rId3" cstate="print"/>
          <a:srcRect l="37260" t="55405" r="37196" b="3027"/>
          <a:stretch>
            <a:fillRect/>
          </a:stretch>
        </p:blipFill>
        <p:spPr bwMode="auto">
          <a:xfrm>
            <a:off x="3160713" y="2133600"/>
            <a:ext cx="1868487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7" descr="demo"/>
          <p:cNvPicPr>
            <a:picLocks noChangeAspect="1" noChangeArrowheads="1"/>
          </p:cNvPicPr>
          <p:nvPr/>
        </p:nvPicPr>
        <p:blipFill>
          <a:blip r:embed="rId3" cstate="print"/>
          <a:srcRect l="3601" t="55302" r="70531" b="3027"/>
          <a:stretch>
            <a:fillRect/>
          </a:stretch>
        </p:blipFill>
        <p:spPr bwMode="auto">
          <a:xfrm>
            <a:off x="2527300" y="2549525"/>
            <a:ext cx="18923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Rectangle 8"/>
          <p:cNvSpPr>
            <a:spLocks noChangeArrowheads="1"/>
          </p:cNvSpPr>
          <p:nvPr/>
        </p:nvSpPr>
        <p:spPr bwMode="auto">
          <a:xfrm>
            <a:off x="152400" y="1295400"/>
            <a:ext cx="6705600" cy="30480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23563" name="Picture 9" descr="demo"/>
          <p:cNvPicPr>
            <a:picLocks noChangeAspect="1" noChangeArrowheads="1"/>
          </p:cNvPicPr>
          <p:nvPr/>
        </p:nvPicPr>
        <p:blipFill>
          <a:blip r:embed="rId3" cstate="print"/>
          <a:srcRect l="37152" t="5609" r="37132" b="52312"/>
          <a:stretch>
            <a:fillRect/>
          </a:stretch>
        </p:blipFill>
        <p:spPr bwMode="auto">
          <a:xfrm>
            <a:off x="1928813" y="3048000"/>
            <a:ext cx="188118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0" descr="demo"/>
          <p:cNvPicPr>
            <a:picLocks noChangeAspect="1" noChangeArrowheads="1"/>
          </p:cNvPicPr>
          <p:nvPr/>
        </p:nvPicPr>
        <p:blipFill>
          <a:blip r:embed="rId3" cstate="print"/>
          <a:srcRect l="3690" t="5609" r="70769" b="52312"/>
          <a:stretch>
            <a:fillRect/>
          </a:stretch>
        </p:blipFill>
        <p:spPr bwMode="auto">
          <a:xfrm>
            <a:off x="1331913" y="3505200"/>
            <a:ext cx="186848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Text Box 11"/>
          <p:cNvSpPr txBox="1">
            <a:spLocks noChangeArrowheads="1"/>
          </p:cNvSpPr>
          <p:nvPr/>
        </p:nvSpPr>
        <p:spPr bwMode="auto">
          <a:xfrm>
            <a:off x="733425" y="2971800"/>
            <a:ext cx="1247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RooArgusBG</a:t>
            </a:r>
          </a:p>
        </p:txBody>
      </p:sp>
      <p:sp>
        <p:nvSpPr>
          <p:cNvPr id="23566" name="Text Box 12"/>
          <p:cNvSpPr txBox="1">
            <a:spLocks noChangeArrowheads="1"/>
          </p:cNvSpPr>
          <p:nvPr/>
        </p:nvSpPr>
        <p:spPr bwMode="auto">
          <a:xfrm>
            <a:off x="17463" y="3429000"/>
            <a:ext cx="135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RooGaussian</a:t>
            </a:r>
          </a:p>
        </p:txBody>
      </p:sp>
      <p:sp>
        <p:nvSpPr>
          <p:cNvPr id="2356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Model building – Products of uncorrelated p.d.f.s</a:t>
            </a:r>
          </a:p>
        </p:txBody>
      </p:sp>
      <p:sp>
        <p:nvSpPr>
          <p:cNvPr id="23568" name="Text Box 14"/>
          <p:cNvSpPr txBox="1">
            <a:spLocks noChangeArrowheads="1"/>
          </p:cNvSpPr>
          <p:nvPr/>
        </p:nvSpPr>
        <p:spPr bwMode="auto">
          <a:xfrm>
            <a:off x="4683125" y="4953000"/>
            <a:ext cx="154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i="0">
                <a:solidFill>
                  <a:srgbClr val="FF0000"/>
                </a:solidFill>
                <a:latin typeface="Courier New" pitchFamily="49" charset="0"/>
              </a:rPr>
              <a:t>RooProdPdf</a:t>
            </a:r>
          </a:p>
        </p:txBody>
      </p:sp>
      <p:sp>
        <p:nvSpPr>
          <p:cNvPr id="23569" name="Text Box 15"/>
          <p:cNvSpPr txBox="1">
            <a:spLocks noChangeArrowheads="1"/>
          </p:cNvSpPr>
          <p:nvPr/>
        </p:nvSpPr>
        <p:spPr bwMode="auto">
          <a:xfrm>
            <a:off x="4887913" y="4114800"/>
            <a:ext cx="979487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8800" i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3570" name="AutoShape 16"/>
          <p:cNvSpPr>
            <a:spLocks noChangeArrowheads="1"/>
          </p:cNvSpPr>
          <p:nvPr/>
        </p:nvSpPr>
        <p:spPr bwMode="auto">
          <a:xfrm rot="-900000">
            <a:off x="3352800" y="4876800"/>
            <a:ext cx="1752600" cy="304800"/>
          </a:xfrm>
          <a:prstGeom prst="rightArrow">
            <a:avLst>
              <a:gd name="adj1" fmla="val 50000"/>
              <a:gd name="adj2" fmla="val 98948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571" name="AutoShape 17"/>
          <p:cNvSpPr>
            <a:spLocks noChangeArrowheads="1"/>
          </p:cNvSpPr>
          <p:nvPr/>
        </p:nvSpPr>
        <p:spPr bwMode="auto">
          <a:xfrm rot="900000">
            <a:off x="3886200" y="4267200"/>
            <a:ext cx="1219200" cy="3048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23572" name="Picture 18" descr="mult2"/>
          <p:cNvPicPr>
            <a:picLocks noChangeAspect="1" noChangeArrowheads="1"/>
          </p:cNvPicPr>
          <p:nvPr/>
        </p:nvPicPr>
        <p:blipFill>
          <a:blip r:embed="rId4" cstate="print"/>
          <a:srcRect l="65552" t="8603" r="2771"/>
          <a:stretch>
            <a:fillRect/>
          </a:stretch>
        </p:blipFill>
        <p:spPr bwMode="auto">
          <a:xfrm>
            <a:off x="6172200" y="4251325"/>
            <a:ext cx="2903538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3" name="AutoShape 19"/>
          <p:cNvSpPr>
            <a:spLocks noChangeArrowheads="1"/>
          </p:cNvSpPr>
          <p:nvPr/>
        </p:nvSpPr>
        <p:spPr bwMode="auto">
          <a:xfrm>
            <a:off x="5715000" y="4495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aphicFrame>
        <p:nvGraphicFramePr>
          <p:cNvPr id="23554" name="Object 20"/>
          <p:cNvGraphicFramePr>
            <a:graphicFrameLocks noChangeAspect="1"/>
          </p:cNvGraphicFramePr>
          <p:nvPr/>
        </p:nvGraphicFramePr>
        <p:xfrm>
          <a:off x="6019800" y="2522538"/>
          <a:ext cx="2974975" cy="449262"/>
        </p:xfrm>
        <a:graphic>
          <a:graphicData uri="http://schemas.openxmlformats.org/presentationml/2006/ole">
            <p:oleObj spid="_x0000_s23554" name="Equation" r:id="rId5" imgW="1346040" imgH="20304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37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Uncorrelated products – Mathematics and constructors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4038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Mathematical construction of products of uncorrelated p.d.f.s is straightforward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No explicit normalization required </a:t>
            </a:r>
            <a:r>
              <a:rPr lang="en-US" dirty="0" smtClean="0">
                <a:sym typeface="Wingdings" pitchFamily="2" charset="2"/>
              </a:rPr>
              <a:t> If input p.d.f.s are unit normalized, product is also unit normalized</a:t>
            </a:r>
          </a:p>
          <a:p>
            <a:pPr lvl="1" eaLnBrk="1" hangingPunct="1"/>
            <a:r>
              <a:rPr lang="en-US" dirty="0" smtClean="0">
                <a:sym typeface="Wingdings" pitchFamily="2" charset="2"/>
              </a:rPr>
              <a:t>(Partial) integration and toy MC generation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automatically</a:t>
            </a:r>
            <a:r>
              <a:rPr lang="en-US" dirty="0" smtClean="0">
                <a:sym typeface="Wingdings" pitchFamily="2" charset="2"/>
              </a:rPr>
              <a:t> uses factorizing properties of product, e.g.                        is deduced from structure. </a:t>
            </a:r>
          </a:p>
          <a:p>
            <a:pPr eaLnBrk="1" hangingPunct="1"/>
            <a:r>
              <a:rPr lang="en-US" dirty="0" smtClean="0"/>
              <a:t>Corresponding factory operator is PROD</a:t>
            </a:r>
            <a:endParaRPr lang="en-US" b="1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eaLnBrk="1" hangingPunct="1"/>
            <a:endParaRPr lang="en-US" dirty="0" smtClean="0"/>
          </a:p>
        </p:txBody>
      </p:sp>
      <p:graphicFrame>
        <p:nvGraphicFramePr>
          <p:cNvPr id="24578" name="Object 4"/>
          <p:cNvGraphicFramePr>
            <a:graphicFrameLocks noChangeAspect="1"/>
          </p:cNvGraphicFramePr>
          <p:nvPr/>
        </p:nvGraphicFramePr>
        <p:xfrm>
          <a:off x="1749425" y="2220913"/>
          <a:ext cx="2974975" cy="449262"/>
        </p:xfrm>
        <a:graphic>
          <a:graphicData uri="http://schemas.openxmlformats.org/presentationml/2006/ole">
            <p:oleObj spid="_x0000_s24578" name="Equation" r:id="rId3" imgW="1346040" imgH="203040" progId="Equation.3">
              <p:embed/>
            </p:oleObj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5181600" y="2133600"/>
          <a:ext cx="3059113" cy="758825"/>
        </p:xfrm>
        <a:graphic>
          <a:graphicData uri="http://schemas.openxmlformats.org/presentationml/2006/ole">
            <p:oleObj spid="_x0000_s24579" name="Equation" r:id="rId4" imgW="1384200" imgH="342720" progId="Equation.3">
              <p:embed/>
            </p:oleObj>
          </a:graphicData>
        </a:graphic>
      </p:graphicFrame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2803525" y="1606550"/>
            <a:ext cx="5762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>
                <a:solidFill>
                  <a:srgbClr val="FF0000"/>
                </a:solidFill>
              </a:rPr>
              <a:t>2D</a:t>
            </a:r>
          </a:p>
        </p:txBody>
      </p:sp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6434138" y="1600200"/>
            <a:ext cx="5762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>
                <a:solidFill>
                  <a:srgbClr val="FF0000"/>
                </a:solidFill>
              </a:rPr>
              <a:t>nD</a:t>
            </a:r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1140341" y="4800600"/>
            <a:ext cx="6479659" cy="1766637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endParaRPr lang="en-US" sz="16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(“Gaussian::</a:t>
            </a:r>
            <a:r>
              <a:rPr lang="en-US" sz="1600" i="0" dirty="0" err="1" smtClean="0">
                <a:latin typeface="Courier New" pitchFamily="49" charset="0"/>
              </a:rPr>
              <a:t>gx</a:t>
            </a:r>
            <a:r>
              <a:rPr lang="en-US" sz="1600" i="0" dirty="0" smtClean="0">
                <a:latin typeface="Courier New" pitchFamily="49" charset="0"/>
              </a:rPr>
              <a:t>(x[-5,5],</a:t>
            </a:r>
            <a:r>
              <a:rPr lang="en-US" sz="1600" i="0" dirty="0" err="1" smtClean="0">
                <a:latin typeface="Courier New" pitchFamily="49" charset="0"/>
              </a:rPr>
              <a:t>mx</a:t>
            </a:r>
            <a:r>
              <a:rPr lang="en-US" sz="1600" i="0" dirty="0" smtClean="0">
                <a:latin typeface="Courier New" pitchFamily="49" charset="0"/>
              </a:rPr>
              <a:t>[2],</a:t>
            </a:r>
            <a:r>
              <a:rPr lang="en-US" sz="1600" i="0" dirty="0" err="1" smtClean="0">
                <a:latin typeface="Courier New" pitchFamily="49" charset="0"/>
              </a:rPr>
              <a:t>sx</a:t>
            </a:r>
            <a:r>
              <a:rPr lang="en-US" sz="1600" i="0" dirty="0" smtClean="0">
                <a:latin typeface="Courier New" pitchFamily="49" charset="0"/>
              </a:rPr>
              <a:t>[1])”) ;</a:t>
            </a:r>
          </a:p>
          <a:p>
            <a:pPr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(“Gaussian::</a:t>
            </a:r>
            <a:r>
              <a:rPr lang="en-US" sz="1600" i="0" dirty="0" err="1" smtClean="0">
                <a:latin typeface="Courier New" pitchFamily="49" charset="0"/>
              </a:rPr>
              <a:t>gy</a:t>
            </a:r>
            <a:r>
              <a:rPr lang="en-US" sz="1600" i="0" dirty="0" smtClean="0">
                <a:latin typeface="Courier New" pitchFamily="49" charset="0"/>
              </a:rPr>
              <a:t>(y[-5,5],my[-2],</a:t>
            </a:r>
            <a:r>
              <a:rPr lang="en-US" sz="1600" i="0" dirty="0" err="1" smtClean="0">
                <a:latin typeface="Courier New" pitchFamily="49" charset="0"/>
              </a:rPr>
              <a:t>sy</a:t>
            </a:r>
            <a:r>
              <a:rPr lang="en-US" sz="1600" i="0" dirty="0" smtClean="0">
                <a:latin typeface="Courier New" pitchFamily="49" charset="0"/>
              </a:rPr>
              <a:t>[3])”) ;</a:t>
            </a:r>
          </a:p>
          <a:p>
            <a:pPr>
              <a:buFontTx/>
              <a:buNone/>
            </a:pPr>
            <a:endParaRPr lang="en-US" sz="16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PROD::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gxy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gx,gy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</a:rPr>
              <a:t>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410200" y="3733800"/>
          <a:ext cx="1590386" cy="368300"/>
        </p:xfrm>
        <a:graphic>
          <a:graphicData uri="http://schemas.openxmlformats.org/presentationml/2006/ole">
            <p:oleObj spid="_x0000_s24580" name="Equation" r:id="rId5" imgW="1206360" imgH="27936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multi-dimensional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N-D models usually projected on 1-D for visualization</a:t>
            </a:r>
          </a:p>
          <a:p>
            <a:pPr lvl="1"/>
            <a:r>
              <a:rPr lang="en-US" dirty="0" smtClean="0"/>
              <a:t>Happens automatically. </a:t>
            </a:r>
            <a:br>
              <a:rPr lang="en-US" dirty="0" smtClean="0"/>
            </a:br>
            <a:r>
              <a:rPr lang="en-US" dirty="0" err="1" smtClean="0"/>
              <a:t>RooPlots</a:t>
            </a:r>
            <a:r>
              <a:rPr lang="en-US" dirty="0" smtClean="0"/>
              <a:t> tracks observables of plotted data,</a:t>
            </a:r>
            <a:br>
              <a:rPr lang="en-US" dirty="0" smtClean="0"/>
            </a:br>
            <a:r>
              <a:rPr lang="en-US" dirty="0" smtClean="0"/>
              <a:t>subsequent models automatically integrated</a:t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Projection integrals analytically reduced</a:t>
            </a:r>
            <a:br>
              <a:rPr lang="en-US" dirty="0" smtClean="0"/>
            </a:br>
            <a:r>
              <a:rPr lang="en-US" dirty="0" smtClean="0"/>
              <a:t>whenever possible </a:t>
            </a:r>
            <a:br>
              <a:rPr lang="en-US" dirty="0" smtClean="0"/>
            </a:br>
            <a:r>
              <a:rPr lang="en-US" dirty="0" smtClean="0"/>
              <a:t>(e.g. in case of factorizing </a:t>
            </a:r>
            <a:r>
              <a:rPr lang="en-US" dirty="0" err="1" smtClean="0"/>
              <a:t>pdf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 make 2,3D histogram of </a:t>
            </a:r>
            <a:r>
              <a:rPr lang="en-US" dirty="0" err="1" smtClean="0"/>
              <a:t>pdf</a:t>
            </a:r>
            <a:endParaRPr lang="en-US" dirty="0" smtClean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38200" y="2209800"/>
            <a:ext cx="5125121" cy="2031325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RooDataSet* </a:t>
            </a:r>
            <a:r>
              <a:rPr lang="en-US" sz="1400" i="0" dirty="0" err="1" smtClean="0">
                <a:latin typeface="Courier New" pitchFamily="49" charset="0"/>
              </a:rPr>
              <a:t>dxy</a:t>
            </a:r>
            <a:r>
              <a:rPr lang="en-US" sz="1400" i="0" dirty="0" smtClean="0">
                <a:latin typeface="Courier New" pitchFamily="49" charset="0"/>
              </a:rPr>
              <a:t> = </a:t>
            </a:r>
            <a:br>
              <a:rPr lang="en-US" sz="1400" i="0" dirty="0" smtClean="0">
                <a:latin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</a:rPr>
              <a:t>  w::</a:t>
            </a:r>
            <a:r>
              <a:rPr lang="en-US" sz="1400" i="0" dirty="0" err="1" smtClean="0">
                <a:latin typeface="Courier New" pitchFamily="49" charset="0"/>
              </a:rPr>
              <a:t>gxy.generate</a:t>
            </a:r>
            <a:r>
              <a:rPr lang="en-US" sz="1400" i="0" dirty="0" smtClean="0">
                <a:latin typeface="Courier New" pitchFamily="49" charset="0"/>
              </a:rPr>
              <a:t>(RooArgSet(w::</a:t>
            </a:r>
            <a:r>
              <a:rPr lang="en-US" sz="1400" i="0" dirty="0" err="1" smtClean="0">
                <a:latin typeface="Courier New" pitchFamily="49" charset="0"/>
              </a:rPr>
              <a:t>x,w</a:t>
            </a:r>
            <a:r>
              <a:rPr lang="en-US" sz="1400" i="0" dirty="0" smtClean="0">
                <a:latin typeface="Courier New" pitchFamily="49" charset="0"/>
              </a:rPr>
              <a:t>::y,10000));</a:t>
            </a:r>
          </a:p>
          <a:p>
            <a:pPr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RooPlot* frame = w::</a:t>
            </a:r>
            <a:r>
              <a:rPr lang="en-US" sz="1400" i="0" dirty="0" err="1" smtClean="0">
                <a:latin typeface="Courier New" pitchFamily="49" charset="0"/>
              </a:rPr>
              <a:t>x.frame</a:t>
            </a:r>
            <a:r>
              <a:rPr lang="en-US" sz="1400" i="0" dirty="0" smtClean="0">
                <a:latin typeface="Courier New" pitchFamily="49" charset="0"/>
              </a:rPr>
              <a:t>() ;</a:t>
            </a:r>
          </a:p>
          <a:p>
            <a:pPr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</a:t>
            </a:r>
            <a:r>
              <a:rPr lang="en-US" sz="1400" i="0" dirty="0" err="1" smtClean="0">
                <a:latin typeface="Courier New" pitchFamily="49" charset="0"/>
              </a:rPr>
              <a:t>dxy</a:t>
            </a:r>
            <a:r>
              <a:rPr lang="en-US" sz="1400" i="0" dirty="0" smtClean="0">
                <a:latin typeface="Courier New" pitchFamily="49" charset="0"/>
              </a:rPr>
              <a:t>-&gt;</a:t>
            </a:r>
            <a:r>
              <a:rPr lang="en-US" sz="1400" i="0" dirty="0" err="1" smtClean="0">
                <a:latin typeface="Courier New" pitchFamily="49" charset="0"/>
              </a:rPr>
              <a:t>plotOn</a:t>
            </a:r>
            <a:r>
              <a:rPr lang="en-US" sz="1400" i="0" dirty="0" smtClean="0">
                <a:latin typeface="Courier New" pitchFamily="49" charset="0"/>
              </a:rPr>
              <a:t>(frame) ;</a:t>
            </a:r>
          </a:p>
          <a:p>
            <a:pPr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w::</a:t>
            </a:r>
            <a:r>
              <a:rPr lang="en-US" sz="1400" i="0" dirty="0" err="1" smtClean="0">
                <a:latin typeface="Courier New" pitchFamily="49" charset="0"/>
              </a:rPr>
              <a:t>gxy.plotOn</a:t>
            </a:r>
            <a:r>
              <a:rPr lang="en-US" sz="1400" i="0" dirty="0" smtClean="0">
                <a:latin typeface="Courier New" pitchFamily="49" charset="0"/>
              </a:rPr>
              <a:t>(frame) ;</a:t>
            </a:r>
            <a:br>
              <a:rPr lang="en-US" sz="1400" i="0" dirty="0" smtClean="0">
                <a:latin typeface="Courier New" pitchFamily="49" charset="0"/>
              </a:rPr>
            </a:br>
            <a:endParaRPr lang="en-US" sz="1400" i="0" dirty="0" smtClean="0">
              <a:latin typeface="Courier New" pitchFamily="49" charset="0"/>
            </a:endParaRPr>
          </a:p>
        </p:txBody>
      </p:sp>
      <p:pic>
        <p:nvPicPr>
          <p:cNvPr id="6" name="Picture 4" descr="demo3_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3566" y="2133600"/>
            <a:ext cx="2441282" cy="4267200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</p:spPr>
      </p:pic>
      <p:graphicFrame>
        <p:nvGraphicFramePr>
          <p:cNvPr id="262146" name="Object 5"/>
          <p:cNvGraphicFramePr>
            <a:graphicFrameLocks noChangeAspect="1"/>
          </p:cNvGraphicFramePr>
          <p:nvPr/>
        </p:nvGraphicFramePr>
        <p:xfrm>
          <a:off x="3810000" y="3556000"/>
          <a:ext cx="2054225" cy="406400"/>
        </p:xfrm>
        <a:graphic>
          <a:graphicData uri="http://schemas.openxmlformats.org/presentationml/2006/ole">
            <p:oleObj spid="_x0000_s262146" name="Equation" r:id="rId4" imgW="1409400" imgH="279360" progId="Equation.3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>
            <a:off x="3276600" y="3808412"/>
            <a:ext cx="457200" cy="1588"/>
          </a:xfrm>
          <a:prstGeom prst="straightConnector1">
            <a:avLst/>
          </a:prstGeom>
          <a:noFill/>
          <a:ln w="38100" cap="flat" cmpd="sng" algn="ctr">
            <a:solidFill>
              <a:srgbClr val="FF7A0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943600" y="4113212"/>
            <a:ext cx="457200" cy="1588"/>
          </a:xfrm>
          <a:prstGeom prst="straightConnector1">
            <a:avLst/>
          </a:prstGeom>
          <a:noFill/>
          <a:ln w="38100" cap="flat" cmpd="sng" algn="ctr">
            <a:solidFill>
              <a:srgbClr val="FF7A0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79877" y="5715000"/>
            <a:ext cx="5339923" cy="824841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TH2* </a:t>
            </a:r>
            <a:r>
              <a:rPr lang="en-US" sz="1400" i="0" dirty="0" err="1" smtClean="0">
                <a:latin typeface="Courier New" pitchFamily="49" charset="0"/>
              </a:rPr>
              <a:t>hh</a:t>
            </a:r>
            <a:r>
              <a:rPr lang="en-US" sz="1400" i="0" dirty="0" smtClean="0">
                <a:latin typeface="Courier New" pitchFamily="49" charset="0"/>
              </a:rPr>
              <a:t> = w::</a:t>
            </a:r>
            <a:r>
              <a:rPr lang="en-US" sz="1400" i="0" dirty="0" err="1" smtClean="0">
                <a:latin typeface="Courier New" pitchFamily="49" charset="0"/>
              </a:rPr>
              <a:t>gxy.createHistogram</a:t>
            </a:r>
            <a:r>
              <a:rPr lang="en-US" sz="1400" i="0" dirty="0" smtClean="0">
                <a:latin typeface="Courier New" pitchFamily="49" charset="0"/>
              </a:rPr>
              <a:t>(“x,y”,50,50);</a:t>
            </a:r>
          </a:p>
          <a:p>
            <a:pPr>
              <a:buFontTx/>
              <a:buNone/>
            </a:pPr>
            <a:endParaRPr lang="en-US" sz="1400" i="0" dirty="0" smtClean="0">
              <a:latin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39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Can also project slices of </a:t>
            </a:r>
            <a:r>
              <a:rPr lang="en-US" smtClean="0"/>
              <a:t>a multi-dimensional </a:t>
            </a:r>
            <a:r>
              <a:rPr lang="en-US" dirty="0" err="1" smtClean="0"/>
              <a:t>pdf</a:t>
            </a:r>
            <a:endParaRPr lang="en-US" dirty="0" smtClean="0"/>
          </a:p>
        </p:txBody>
      </p:sp>
      <p:pic>
        <p:nvPicPr>
          <p:cNvPr id="110596" name="Picture 3" descr="a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48025"/>
            <a:ext cx="82296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7" name="Text Box 4"/>
          <p:cNvSpPr txBox="1">
            <a:spLocks noChangeArrowheads="1"/>
          </p:cNvSpPr>
          <p:nvPr/>
        </p:nvSpPr>
        <p:spPr bwMode="auto">
          <a:xfrm>
            <a:off x="228600" y="1844675"/>
            <a:ext cx="3297238" cy="1100138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endParaRPr lang="en-US" sz="1400" i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400" i="0">
                <a:latin typeface="Courier New" pitchFamily="49" charset="0"/>
              </a:rPr>
              <a:t>RooPlot* xframe = x.frame() ;</a:t>
            </a:r>
          </a:p>
          <a:p>
            <a:pPr>
              <a:buFontTx/>
              <a:buNone/>
            </a:pPr>
            <a:r>
              <a:rPr lang="en-US" sz="1400" i="0">
                <a:latin typeface="Courier New" pitchFamily="49" charset="0"/>
              </a:rPr>
              <a:t>data-&gt;plotOn(xframe) ;</a:t>
            </a:r>
          </a:p>
          <a:p>
            <a:pPr>
              <a:buFontTx/>
              <a:buNone/>
            </a:pPr>
            <a:r>
              <a:rPr lang="en-US" sz="1400" i="0">
                <a:latin typeface="Courier New" pitchFamily="49" charset="0"/>
              </a:rPr>
              <a:t>model.plotOn(xframe) ; </a:t>
            </a:r>
          </a:p>
        </p:txBody>
      </p:sp>
      <p:sp>
        <p:nvSpPr>
          <p:cNvPr id="110598" name="Text Box 5"/>
          <p:cNvSpPr txBox="1">
            <a:spLocks noChangeArrowheads="1"/>
          </p:cNvSpPr>
          <p:nvPr/>
        </p:nvSpPr>
        <p:spPr bwMode="auto">
          <a:xfrm>
            <a:off x="3810000" y="1844675"/>
            <a:ext cx="5211763" cy="1100138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y.setRange(“sig”,-1,1) ;</a:t>
            </a:r>
          </a:p>
          <a:p>
            <a:pPr>
              <a:buFontTx/>
              <a:buNone/>
            </a:pPr>
            <a:r>
              <a:rPr lang="en-US" sz="1400" i="0">
                <a:latin typeface="Courier New" pitchFamily="49" charset="0"/>
              </a:rPr>
              <a:t>RooPlot* xframe2 = x.frame() ;</a:t>
            </a:r>
          </a:p>
          <a:p>
            <a:pPr>
              <a:buFontTx/>
              <a:buNone/>
            </a:pPr>
            <a:r>
              <a:rPr lang="en-US" sz="1400" i="0">
                <a:latin typeface="Courier New" pitchFamily="49" charset="0"/>
              </a:rPr>
              <a:t>data-&gt;plotOn(xframe2,</a:t>
            </a: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CutRange("sig")</a:t>
            </a:r>
            <a:r>
              <a:rPr lang="en-US" sz="1400" i="0">
                <a:latin typeface="Courier New" pitchFamily="49" charset="0"/>
              </a:rPr>
              <a:t>) ;</a:t>
            </a:r>
          </a:p>
          <a:p>
            <a:pPr>
              <a:buFontTx/>
              <a:buNone/>
            </a:pPr>
            <a:r>
              <a:rPr lang="en-US" sz="1400" i="0">
                <a:latin typeface="Courier New" pitchFamily="49" charset="0"/>
              </a:rPr>
              <a:t>model.plotOn(xframe2,</a:t>
            </a:r>
            <a:r>
              <a:rPr lang="en-US" sz="1400" i="0">
                <a:solidFill>
                  <a:srgbClr val="FF0000"/>
                </a:solidFill>
                <a:latin typeface="Courier New" pitchFamily="49" charset="0"/>
              </a:rPr>
              <a:t>ProjectionRange("sig")</a:t>
            </a:r>
            <a:r>
              <a:rPr lang="en-US" sz="1400" i="0">
                <a:latin typeface="Courier New" pitchFamily="49" charset="0"/>
              </a:rPr>
              <a:t>) ; </a:t>
            </a:r>
          </a:p>
        </p:txBody>
      </p:sp>
      <p:sp>
        <p:nvSpPr>
          <p:cNvPr id="110599" name="Text Box 6"/>
          <p:cNvSpPr txBox="1">
            <a:spLocks noChangeArrowheads="1"/>
          </p:cNvSpPr>
          <p:nvPr/>
        </p:nvSpPr>
        <p:spPr bwMode="auto">
          <a:xfrm>
            <a:off x="1095375" y="990600"/>
            <a:ext cx="67532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b="0" i="0">
                <a:solidFill>
                  <a:srgbClr val="FF0000"/>
                </a:solidFill>
              </a:rPr>
              <a:t>model(x,y) = gauss(x)*gauss(y) + poly(x)*poly(y)</a:t>
            </a:r>
          </a:p>
        </p:txBody>
      </p:sp>
      <p:sp>
        <p:nvSpPr>
          <p:cNvPr id="110600" name="Text Box 7"/>
          <p:cNvSpPr txBox="1">
            <a:spLocks noChangeArrowheads="1"/>
          </p:cNvSpPr>
          <p:nvPr/>
        </p:nvSpPr>
        <p:spPr bwMode="auto">
          <a:xfrm>
            <a:off x="381000" y="5867400"/>
            <a:ext cx="8693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b="0">
                <a:sym typeface="Wingdings" pitchFamily="2" charset="2"/>
              </a:rPr>
              <a:t> </a:t>
            </a:r>
            <a:r>
              <a:rPr lang="en-US" sz="1400" b="0"/>
              <a:t>Works also with &gt;2D projections (just specify projection range on all projected observables)</a:t>
            </a:r>
          </a:p>
        </p:txBody>
      </p:sp>
      <p:sp>
        <p:nvSpPr>
          <p:cNvPr id="110601" name="Text Box 8"/>
          <p:cNvSpPr txBox="1">
            <a:spLocks noChangeArrowheads="1"/>
          </p:cNvSpPr>
          <p:nvPr/>
        </p:nvSpPr>
        <p:spPr bwMode="auto">
          <a:xfrm>
            <a:off x="398463" y="6248400"/>
            <a:ext cx="60102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b="0">
                <a:sym typeface="Wingdings" pitchFamily="2" charset="2"/>
              </a:rPr>
              <a:t> </a:t>
            </a:r>
            <a:r>
              <a:rPr lang="en-US" sz="1400" b="0"/>
              <a:t>Works also with multidimensional p.d.fs that have correlations</a:t>
            </a:r>
          </a:p>
        </p:txBody>
      </p:sp>
      <p:sp>
        <p:nvSpPr>
          <p:cNvPr id="110602" name="Line 9"/>
          <p:cNvSpPr>
            <a:spLocks noChangeShapeType="1"/>
          </p:cNvSpPr>
          <p:nvPr/>
        </p:nvSpPr>
        <p:spPr bwMode="auto">
          <a:xfrm>
            <a:off x="3505200" y="2971800"/>
            <a:ext cx="1066800" cy="533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10603" name="Line 10"/>
          <p:cNvSpPr>
            <a:spLocks noChangeShapeType="1"/>
          </p:cNvSpPr>
          <p:nvPr/>
        </p:nvSpPr>
        <p:spPr bwMode="auto">
          <a:xfrm flipH="1">
            <a:off x="7315200" y="2971800"/>
            <a:ext cx="762000" cy="533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40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correlations through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RooFit </a:t>
            </a:r>
            <a:r>
              <a:rPr lang="en-US" dirty="0" err="1" smtClean="0"/>
              <a:t>pdf</a:t>
            </a:r>
            <a:r>
              <a:rPr lang="en-US" dirty="0" smtClean="0"/>
              <a:t> building blocks </a:t>
            </a:r>
            <a:r>
              <a:rPr lang="en-US" dirty="0" smtClean="0">
                <a:solidFill>
                  <a:srgbClr val="FF0000"/>
                </a:solidFill>
              </a:rPr>
              <a:t>do not require variables as input</a:t>
            </a:r>
            <a:r>
              <a:rPr lang="en-US" dirty="0" smtClean="0"/>
              <a:t>, just real-valued functions</a:t>
            </a:r>
          </a:p>
          <a:p>
            <a:pPr lvl="1"/>
            <a:r>
              <a:rPr lang="en-US" dirty="0" smtClean="0"/>
              <a:t>Can substitute any variable with a function expression in parameters and/or observables</a:t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Example: Gaussian with shifting mean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 assumption made in function on </a:t>
            </a:r>
            <a:r>
              <a:rPr lang="en-US" dirty="0" err="1" smtClean="0"/>
              <a:t>a,b,x,y</a:t>
            </a:r>
            <a:r>
              <a:rPr lang="en-US" dirty="0" smtClean="0"/>
              <a:t> being observables or parameters, any combination will work</a:t>
            </a:r>
          </a:p>
          <a:p>
            <a:pPr lvl="1"/>
            <a:endParaRPr lang="en-US" dirty="0"/>
          </a:p>
        </p:txBody>
      </p:sp>
      <p:graphicFrame>
        <p:nvGraphicFramePr>
          <p:cNvPr id="263170" name="Object 4"/>
          <p:cNvGraphicFramePr>
            <a:graphicFrameLocks noChangeAspect="1"/>
          </p:cNvGraphicFramePr>
          <p:nvPr/>
        </p:nvGraphicFramePr>
        <p:xfrm>
          <a:off x="2133600" y="2438400"/>
          <a:ext cx="5029200" cy="461963"/>
        </p:xfrm>
        <a:graphic>
          <a:graphicData uri="http://schemas.openxmlformats.org/presentationml/2006/ole">
            <p:oleObj spid="_x0000_s263170" name="Equation" r:id="rId3" imgW="2209680" imgH="203040" progId="Equation.3">
              <p:embed/>
            </p:oleObj>
          </a:graphicData>
        </a:graphic>
      </p:graphicFrame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448462" y="3853291"/>
            <a:ext cx="6628738" cy="997196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/>
            </a:r>
            <a:br>
              <a:rPr lang="en-US" sz="1400" i="0" dirty="0" smtClean="0">
                <a:latin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</a:rPr>
              <a:t>  </a:t>
            </a:r>
            <a:r>
              <a:rPr lang="en-US" sz="1400" i="0" dirty="0" err="1" smtClean="0">
                <a:latin typeface="Courier New" pitchFamily="49" charset="0"/>
              </a:rPr>
              <a:t>w.factory</a:t>
            </a:r>
            <a:r>
              <a:rPr lang="en-US" sz="1400" i="0" dirty="0" smtClean="0">
                <a:latin typeface="Courier New" pitchFamily="49" charset="0"/>
              </a:rPr>
              <a:t>(“</a:t>
            </a: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</a:rPr>
              <a:t>expr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</a:rPr>
              <a:t>::mean(‘a*</a:t>
            </a: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</a:rPr>
              <a:t>y+b’,y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</a:rPr>
              <a:t>[-10,10],a[0.7],b[0.3])</a:t>
            </a:r>
            <a:r>
              <a:rPr lang="en-US" sz="1400" i="0" dirty="0" smtClean="0">
                <a:latin typeface="Courier New" pitchFamily="49" charset="0"/>
              </a:rPr>
              <a:t>”) ;</a:t>
            </a:r>
          </a:p>
          <a:p>
            <a:pPr>
              <a:buFontTx/>
              <a:buNone/>
            </a:pPr>
            <a:r>
              <a:rPr lang="en-US" sz="1400" i="0" dirty="0" smtClean="0">
                <a:latin typeface="Courier New" pitchFamily="49" charset="0"/>
              </a:rPr>
              <a:t>  </a:t>
            </a:r>
            <a:r>
              <a:rPr lang="en-US" sz="1400" i="0" dirty="0" err="1" smtClean="0">
                <a:latin typeface="Courier New" pitchFamily="49" charset="0"/>
              </a:rPr>
              <a:t>w.factory</a:t>
            </a:r>
            <a:r>
              <a:rPr lang="en-US" sz="1400" i="0" dirty="0" smtClean="0">
                <a:latin typeface="Courier New" pitchFamily="49" charset="0"/>
              </a:rPr>
              <a:t>(“Gaussian::g(x[-10,10],</a:t>
            </a: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</a:rPr>
              <a:t>mean</a:t>
            </a:r>
            <a:r>
              <a:rPr lang="en-US" sz="1400" i="0" dirty="0" err="1" smtClean="0">
                <a:latin typeface="Courier New" pitchFamily="49" charset="0"/>
              </a:rPr>
              <a:t>,sigma</a:t>
            </a:r>
            <a:r>
              <a:rPr lang="en-US" sz="1400" i="0" dirty="0" smtClean="0">
                <a:latin typeface="Courier New" pitchFamily="49" charset="0"/>
              </a:rPr>
              <a:t>[3])”) ;</a:t>
            </a:r>
            <a:br>
              <a:rPr lang="en-US" sz="1400" i="0" dirty="0" smtClean="0">
                <a:latin typeface="Courier New" pitchFamily="49" charset="0"/>
              </a:rPr>
            </a:br>
            <a:endParaRPr lang="en-US" sz="1400" i="0" dirty="0" smtClean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41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does the example p.d.f look like?</a:t>
            </a:r>
          </a:p>
        </p:txBody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Use example model with </a:t>
            </a:r>
            <a:r>
              <a:rPr lang="en-US" sz="1800" dirty="0" err="1" smtClean="0"/>
              <a:t>x,y</a:t>
            </a:r>
            <a:r>
              <a:rPr lang="en-US" sz="1800" dirty="0" smtClean="0"/>
              <a:t> as observables</a:t>
            </a:r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Note flat distribution in y. Unlikely to describe data, solutions:</a:t>
            </a:r>
          </a:p>
          <a:p>
            <a:pPr marL="800100" lvl="1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1400" dirty="0" smtClean="0"/>
              <a:t>Use as conditional p.d.f g(</a:t>
            </a:r>
            <a:r>
              <a:rPr lang="en-US" sz="1400" dirty="0" err="1" smtClean="0"/>
              <a:t>x|y,a,b</a:t>
            </a:r>
            <a:r>
              <a:rPr lang="en-US" sz="1400" dirty="0" smtClean="0"/>
              <a:t>)</a:t>
            </a:r>
          </a:p>
          <a:p>
            <a:pPr marL="800100" lvl="1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1400" dirty="0" smtClean="0"/>
              <a:t>Use in conditional form multiplied by another </a:t>
            </a:r>
            <a:r>
              <a:rPr lang="en-US" sz="1400" dirty="0" err="1" smtClean="0"/>
              <a:t>pdf</a:t>
            </a:r>
            <a:r>
              <a:rPr lang="en-US" sz="1400" dirty="0" smtClean="0"/>
              <a:t> in y: g(</a:t>
            </a:r>
            <a:r>
              <a:rPr lang="en-US" sz="1400" dirty="0" err="1" smtClean="0"/>
              <a:t>x|y</a:t>
            </a:r>
            <a:r>
              <a:rPr lang="en-US" sz="1400" dirty="0" smtClean="0"/>
              <a:t>)*h(y)</a:t>
            </a:r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endParaRPr lang="en-US" sz="1400" dirty="0" smtClean="0">
              <a:solidFill>
                <a:schemeClr val="accent2"/>
              </a:solidFill>
            </a:endParaRPr>
          </a:p>
        </p:txBody>
      </p:sp>
      <p:pic>
        <p:nvPicPr>
          <p:cNvPr id="121861" name="Picture 4" descr="rf04_composition"/>
          <p:cNvPicPr>
            <a:picLocks noChangeAspect="1" noChangeArrowheads="1"/>
          </p:cNvPicPr>
          <p:nvPr/>
        </p:nvPicPr>
        <p:blipFill>
          <a:blip r:embed="rId2" cstate="print"/>
          <a:srcRect l="65552"/>
          <a:stretch>
            <a:fillRect/>
          </a:stretch>
        </p:blipFill>
        <p:spPr bwMode="auto">
          <a:xfrm>
            <a:off x="1219200" y="2085975"/>
            <a:ext cx="350520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2" name="Picture 5" descr="rf04_composition"/>
          <p:cNvPicPr>
            <a:picLocks noChangeAspect="1" noChangeArrowheads="1"/>
          </p:cNvPicPr>
          <p:nvPr/>
        </p:nvPicPr>
        <p:blipFill>
          <a:blip r:embed="rId2" cstate="print"/>
          <a:srcRect l="-1743" t="7530" r="68896"/>
          <a:stretch>
            <a:fillRect/>
          </a:stretch>
        </p:blipFill>
        <p:spPr bwMode="auto">
          <a:xfrm>
            <a:off x="5334000" y="3751263"/>
            <a:ext cx="1981200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3" name="Picture 6" descr="rf04_composition"/>
          <p:cNvPicPr>
            <a:picLocks noChangeAspect="1" noChangeArrowheads="1"/>
          </p:cNvPicPr>
          <p:nvPr/>
        </p:nvPicPr>
        <p:blipFill>
          <a:blip r:embed="rId2" cstate="print"/>
          <a:srcRect l="33507" t="8388" r="36050"/>
          <a:stretch>
            <a:fillRect/>
          </a:stretch>
        </p:blipFill>
        <p:spPr bwMode="auto">
          <a:xfrm>
            <a:off x="5410200" y="1717675"/>
            <a:ext cx="192563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4" name="Line 7"/>
          <p:cNvSpPr>
            <a:spLocks noChangeShapeType="1"/>
          </p:cNvSpPr>
          <p:nvPr/>
        </p:nvSpPr>
        <p:spPr bwMode="auto">
          <a:xfrm flipV="1">
            <a:off x="4368800" y="2590800"/>
            <a:ext cx="1143000" cy="609600"/>
          </a:xfrm>
          <a:prstGeom prst="line">
            <a:avLst/>
          </a:prstGeom>
          <a:noFill/>
          <a:ln w="28575">
            <a:solidFill>
              <a:srgbClr val="FF7A0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1865" name="Line 8"/>
          <p:cNvSpPr>
            <a:spLocks noChangeShapeType="1"/>
          </p:cNvSpPr>
          <p:nvPr/>
        </p:nvSpPr>
        <p:spPr bwMode="auto">
          <a:xfrm>
            <a:off x="4360863" y="4149725"/>
            <a:ext cx="1143000" cy="685800"/>
          </a:xfrm>
          <a:prstGeom prst="line">
            <a:avLst/>
          </a:prstGeom>
          <a:noFill/>
          <a:ln w="28575">
            <a:solidFill>
              <a:srgbClr val="FF7A0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1866" name="Text Box 9"/>
          <p:cNvSpPr txBox="1">
            <a:spLocks noChangeArrowheads="1"/>
          </p:cNvSpPr>
          <p:nvPr/>
        </p:nvSpPr>
        <p:spPr bwMode="auto">
          <a:xfrm>
            <a:off x="5638800" y="1400175"/>
            <a:ext cx="15303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b="0">
                <a:solidFill>
                  <a:srgbClr val="FF0000"/>
                </a:solidFill>
              </a:rPr>
              <a:t>Projection on Y</a:t>
            </a:r>
          </a:p>
        </p:txBody>
      </p:sp>
      <p:sp>
        <p:nvSpPr>
          <p:cNvPr id="121867" name="Text Box 10"/>
          <p:cNvSpPr txBox="1">
            <a:spLocks noChangeArrowheads="1"/>
          </p:cNvSpPr>
          <p:nvPr/>
        </p:nvSpPr>
        <p:spPr bwMode="auto">
          <a:xfrm>
            <a:off x="5638800" y="3457575"/>
            <a:ext cx="154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b="0">
                <a:solidFill>
                  <a:srgbClr val="FF0000"/>
                </a:solidFill>
              </a:rPr>
              <a:t>Projection on 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42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Example with product of conditional and plain p.d.f.</a:t>
            </a:r>
          </a:p>
        </p:txBody>
      </p:sp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81000" y="3733800"/>
            <a:ext cx="6232796" cy="2357568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endParaRPr lang="en-US" sz="16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// I - Use g as conditional </a:t>
            </a:r>
            <a:r>
              <a:rPr lang="en-US" sz="1600" i="0" dirty="0" err="1" smtClean="0">
                <a:latin typeface="Courier New" pitchFamily="49" charset="0"/>
              </a:rPr>
              <a:t>pdf</a:t>
            </a:r>
            <a:r>
              <a:rPr lang="en-US" sz="1600" i="0" dirty="0" smtClean="0">
                <a:latin typeface="Courier New" pitchFamily="49" charset="0"/>
              </a:rPr>
              <a:t> g(</a:t>
            </a:r>
            <a:r>
              <a:rPr lang="en-US" sz="1600" i="0" dirty="0" err="1" smtClean="0">
                <a:latin typeface="Courier New" pitchFamily="49" charset="0"/>
              </a:rPr>
              <a:t>x|y</a:t>
            </a:r>
            <a:r>
              <a:rPr lang="en-US" sz="1600" i="0" dirty="0" smtClean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w::</a:t>
            </a:r>
            <a:r>
              <a:rPr lang="en-US" sz="1600" i="0" dirty="0" err="1" smtClean="0">
                <a:latin typeface="Courier New" pitchFamily="49" charset="0"/>
              </a:rPr>
              <a:t>g.fitTo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data,ConditionalObservables</a:t>
            </a:r>
            <a:r>
              <a:rPr lang="en-US" sz="1600" i="0" dirty="0" smtClean="0">
                <a:latin typeface="Courier New" pitchFamily="49" charset="0"/>
              </a:rPr>
              <a:t>(w::y)) ;</a:t>
            </a:r>
          </a:p>
          <a:p>
            <a:pPr>
              <a:buFontTx/>
              <a:buNone/>
            </a:pPr>
            <a:endParaRPr lang="en-US" sz="16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// II - Construct product with another </a:t>
            </a:r>
            <a:r>
              <a:rPr lang="en-US" sz="1600" i="0" dirty="0" err="1" smtClean="0">
                <a:latin typeface="Courier New" pitchFamily="49" charset="0"/>
              </a:rPr>
              <a:t>pdf</a:t>
            </a:r>
            <a:r>
              <a:rPr lang="en-US" sz="1600" i="0" dirty="0" smtClean="0">
                <a:latin typeface="Courier New" pitchFamily="49" charset="0"/>
              </a:rPr>
              <a:t> in y</a:t>
            </a: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(“Gaussian::h(y,0,2)”) ;</a:t>
            </a: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PROD::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gxy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g|y,h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</a:rPr>
              <a:t>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>
              <a:latin typeface="Courier New" pitchFamily="49" charset="0"/>
            </a:endParaRPr>
          </a:p>
        </p:txBody>
      </p:sp>
      <p:pic>
        <p:nvPicPr>
          <p:cNvPr id="36870" name="Picture 4" descr="tutplot9"/>
          <p:cNvPicPr>
            <a:picLocks noChangeAspect="1" noChangeArrowheads="1"/>
          </p:cNvPicPr>
          <p:nvPr/>
        </p:nvPicPr>
        <p:blipFill>
          <a:blip r:embed="rId3" cstate="print"/>
          <a:srcRect b="51524"/>
          <a:stretch>
            <a:fillRect/>
          </a:stretch>
        </p:blipFill>
        <p:spPr bwMode="auto">
          <a:xfrm>
            <a:off x="1047750" y="1066800"/>
            <a:ext cx="4133850" cy="19240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6871" name="Text Box 5"/>
          <p:cNvSpPr txBox="1">
            <a:spLocks noChangeArrowheads="1"/>
          </p:cNvSpPr>
          <p:nvPr/>
        </p:nvSpPr>
        <p:spPr bwMode="auto">
          <a:xfrm>
            <a:off x="1443038" y="2955925"/>
            <a:ext cx="12811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dirty="0" err="1">
                <a:solidFill>
                  <a:srgbClr val="FF0000"/>
                </a:solidFill>
              </a:rPr>
              <a:t>gx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x|y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6872" name="Text Box 6"/>
          <p:cNvSpPr txBox="1">
            <a:spLocks noChangeArrowheads="1"/>
          </p:cNvSpPr>
          <p:nvPr/>
        </p:nvSpPr>
        <p:spPr bwMode="auto">
          <a:xfrm>
            <a:off x="3584575" y="2955925"/>
            <a:ext cx="9683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>
                <a:solidFill>
                  <a:srgbClr val="FF0000"/>
                </a:solidFill>
              </a:rPr>
              <a:t>gy(y)</a:t>
            </a:r>
          </a:p>
        </p:txBody>
      </p:sp>
      <p:sp>
        <p:nvSpPr>
          <p:cNvPr id="36873" name="Text Box 7"/>
          <p:cNvSpPr txBox="1">
            <a:spLocks noChangeArrowheads="1"/>
          </p:cNvSpPr>
          <p:nvPr/>
        </p:nvSpPr>
        <p:spPr bwMode="auto">
          <a:xfrm>
            <a:off x="2876550" y="3032125"/>
            <a:ext cx="365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>
                <a:solidFill>
                  <a:srgbClr val="FF0000"/>
                </a:solidFill>
              </a:rPr>
              <a:t>*</a:t>
            </a:r>
          </a:p>
        </p:txBody>
      </p:sp>
      <p:pic>
        <p:nvPicPr>
          <p:cNvPr id="36874" name="Picture 8" descr="tutplot9"/>
          <p:cNvPicPr>
            <a:picLocks noChangeAspect="1" noChangeArrowheads="1"/>
          </p:cNvPicPr>
          <p:nvPr/>
        </p:nvPicPr>
        <p:blipFill>
          <a:blip r:embed="rId3" cstate="print"/>
          <a:srcRect t="48560" r="49792"/>
          <a:stretch>
            <a:fillRect/>
          </a:stretch>
        </p:blipFill>
        <p:spPr bwMode="auto">
          <a:xfrm>
            <a:off x="6686550" y="933450"/>
            <a:ext cx="23050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5" name="Text Box 9"/>
          <p:cNvSpPr txBox="1">
            <a:spLocks noChangeArrowheads="1"/>
          </p:cNvSpPr>
          <p:nvPr/>
        </p:nvSpPr>
        <p:spPr bwMode="auto">
          <a:xfrm>
            <a:off x="6770687" y="2971800"/>
            <a:ext cx="17637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dirty="0">
                <a:solidFill>
                  <a:srgbClr val="FF0000"/>
                </a:solidFill>
              </a:rPr>
              <a:t>model(</a:t>
            </a:r>
            <a:r>
              <a:rPr lang="en-US" dirty="0" err="1">
                <a:solidFill>
                  <a:srgbClr val="FF0000"/>
                </a:solidFill>
              </a:rPr>
              <a:t>x,y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6876" name="Text Box 10"/>
          <p:cNvSpPr txBox="1">
            <a:spLocks noChangeArrowheads="1"/>
          </p:cNvSpPr>
          <p:nvPr/>
        </p:nvSpPr>
        <p:spPr bwMode="auto">
          <a:xfrm>
            <a:off x="5462588" y="2971800"/>
            <a:ext cx="4048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>
                <a:solidFill>
                  <a:srgbClr val="FF0000"/>
                </a:solidFill>
              </a:rPr>
              <a:t>=</a:t>
            </a:r>
          </a:p>
        </p:txBody>
      </p:sp>
      <p:pic>
        <p:nvPicPr>
          <p:cNvPr id="36877" name="Picture 11" descr="tutplot9"/>
          <p:cNvPicPr>
            <a:picLocks noChangeAspect="1" noChangeArrowheads="1"/>
          </p:cNvPicPr>
          <p:nvPr/>
        </p:nvPicPr>
        <p:blipFill>
          <a:blip r:embed="rId3" cstate="print"/>
          <a:srcRect l="48547" t="48560"/>
          <a:stretch>
            <a:fillRect/>
          </a:stretch>
        </p:blipFill>
        <p:spPr bwMode="auto">
          <a:xfrm>
            <a:off x="6705600" y="4038600"/>
            <a:ext cx="23622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8" name="AutoShape 12"/>
          <p:cNvSpPr>
            <a:spLocks noChangeArrowheads="1"/>
          </p:cNvSpPr>
          <p:nvPr/>
        </p:nvSpPr>
        <p:spPr bwMode="auto">
          <a:xfrm>
            <a:off x="7543800" y="3505200"/>
            <a:ext cx="304800" cy="533400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FF7A01"/>
          </a:solidFill>
          <a:ln w="9525" algn="ctr">
            <a:solidFill>
              <a:srgbClr val="FF7A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aphicFrame>
        <p:nvGraphicFramePr>
          <p:cNvPr id="36866" name="Object 13"/>
          <p:cNvGraphicFramePr>
            <a:graphicFrameLocks noChangeAspect="1"/>
          </p:cNvGraphicFramePr>
          <p:nvPr/>
        </p:nvGraphicFramePr>
        <p:xfrm>
          <a:off x="6477000" y="6284913"/>
          <a:ext cx="1905000" cy="487362"/>
        </p:xfrm>
        <a:graphic>
          <a:graphicData uri="http://schemas.openxmlformats.org/presentationml/2006/ole">
            <p:oleObj spid="_x0000_s36866" name="Equation" r:id="rId4" imgW="1091880" imgH="27936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43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</a:t>
            </a:r>
            <a:r>
              <a:rPr lang="en-US" dirty="0" err="1" smtClean="0"/>
              <a:t>pdfs</a:t>
            </a:r>
            <a:r>
              <a:rPr lang="en-US" dirty="0" smtClean="0"/>
              <a:t> – Kernel estimation model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772400" cy="5334000"/>
          </a:xfrm>
        </p:spPr>
        <p:txBody>
          <a:bodyPr/>
          <a:lstStyle/>
          <a:p>
            <a:r>
              <a:rPr lang="en-US" dirty="0" smtClean="0"/>
              <a:t>Kernel estimation model</a:t>
            </a:r>
          </a:p>
          <a:p>
            <a:pPr lvl="1"/>
            <a:r>
              <a:rPr lang="en-US" dirty="0" smtClean="0"/>
              <a:t>Construct smooth </a:t>
            </a:r>
            <a:r>
              <a:rPr lang="en-US" dirty="0" err="1" smtClean="0"/>
              <a:t>pdf</a:t>
            </a:r>
            <a:r>
              <a:rPr lang="en-US" dirty="0" smtClean="0"/>
              <a:t> from unbinned data, </a:t>
            </a:r>
            <a:br>
              <a:rPr lang="en-US" dirty="0" smtClean="0"/>
            </a:br>
            <a:r>
              <a:rPr lang="en-US" dirty="0" smtClean="0"/>
              <a:t>using kernel estimation technique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Example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nl-NL" dirty="0" smtClean="0"/>
          </a:p>
          <a:p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n-D</a:t>
            </a:r>
            <a:r>
              <a:rPr lang="nl-NL" dirty="0" smtClean="0"/>
              <a:t> data</a:t>
            </a:r>
            <a:endParaRPr lang="en-US" dirty="0" smtClean="0"/>
          </a:p>
        </p:txBody>
      </p:sp>
      <p:pic>
        <p:nvPicPr>
          <p:cNvPr id="5" name="Picture 4" descr="fig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471673"/>
            <a:ext cx="6172200" cy="13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4800" y="2166873"/>
            <a:ext cx="1901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i="0">
                <a:solidFill>
                  <a:schemeClr val="accent2"/>
                </a:solidFill>
              </a:rPr>
              <a:t>Sample of events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362200" y="2024653"/>
            <a:ext cx="16321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400" i="0" dirty="0">
                <a:solidFill>
                  <a:schemeClr val="accent2"/>
                </a:solidFill>
              </a:rPr>
              <a:t>Gaussian </a:t>
            </a:r>
            <a:r>
              <a:rPr lang="en-US" sz="1400" i="0" dirty="0" err="1" smtClean="0">
                <a:solidFill>
                  <a:schemeClr val="accent2"/>
                </a:solidFill>
              </a:rPr>
              <a:t>pdf</a:t>
            </a:r>
            <a:r>
              <a:rPr lang="en-US" sz="1400" i="0" dirty="0" smtClean="0">
                <a:solidFill>
                  <a:schemeClr val="accent2"/>
                </a:solidFill>
              </a:rPr>
              <a:t> </a:t>
            </a:r>
            <a:br>
              <a:rPr lang="en-US" sz="1400" i="0" dirty="0" smtClean="0">
                <a:solidFill>
                  <a:schemeClr val="accent2"/>
                </a:solidFill>
              </a:rPr>
            </a:br>
            <a:r>
              <a:rPr lang="en-US" sz="1400" i="0" dirty="0" smtClean="0">
                <a:solidFill>
                  <a:schemeClr val="accent2"/>
                </a:solidFill>
              </a:rPr>
              <a:t>for </a:t>
            </a:r>
            <a:r>
              <a:rPr lang="en-US" sz="1400" i="0" dirty="0">
                <a:solidFill>
                  <a:schemeClr val="accent2"/>
                </a:solidFill>
              </a:rPr>
              <a:t>each event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547178" y="2014473"/>
            <a:ext cx="15488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400" i="0" dirty="0" smtClean="0">
                <a:solidFill>
                  <a:schemeClr val="accent2"/>
                </a:solidFill>
              </a:rPr>
              <a:t>Summed </a:t>
            </a:r>
            <a:r>
              <a:rPr lang="en-US" sz="1400" i="0" dirty="0" err="1" smtClean="0">
                <a:solidFill>
                  <a:schemeClr val="accent2"/>
                </a:solidFill>
              </a:rPr>
              <a:t>pdf</a:t>
            </a:r>
            <a:endParaRPr lang="en-US" sz="1400" i="0" dirty="0" smtClean="0">
              <a:solidFill>
                <a:schemeClr val="accent2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400" i="0" dirty="0" smtClean="0">
                <a:solidFill>
                  <a:schemeClr val="accent2"/>
                </a:solidFill>
              </a:rPr>
              <a:t>for all events</a:t>
            </a:r>
            <a:endParaRPr lang="en-US" sz="1400" i="0" dirty="0">
              <a:solidFill>
                <a:schemeClr val="accent2"/>
              </a:solidFill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981200" y="2928873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4038600" y="2928873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pic>
        <p:nvPicPr>
          <p:cNvPr id="12" name="Picture 4" descr="fig19"/>
          <p:cNvPicPr>
            <a:picLocks noChangeAspect="1" noChangeArrowheads="1"/>
          </p:cNvPicPr>
          <p:nvPr/>
        </p:nvPicPr>
        <p:blipFill>
          <a:blip r:embed="rId3" cstate="print"/>
          <a:srcRect l="50505"/>
          <a:stretch>
            <a:fillRect/>
          </a:stretch>
        </p:blipFill>
        <p:spPr bwMode="auto">
          <a:xfrm>
            <a:off x="6362700" y="2446273"/>
            <a:ext cx="2057400" cy="1363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6096000" y="2928873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14" name="Rectangle 13"/>
          <p:cNvSpPr/>
          <p:nvPr/>
        </p:nvSpPr>
        <p:spPr>
          <a:xfrm>
            <a:off x="6400800" y="1766121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1400" i="0" dirty="0" smtClean="0">
                <a:solidFill>
                  <a:schemeClr val="accent2"/>
                </a:solidFill>
              </a:rPr>
              <a:t>Adaptive Kernel:</a:t>
            </a:r>
            <a:br>
              <a:rPr lang="en-US" sz="1400" i="0" dirty="0" smtClean="0">
                <a:solidFill>
                  <a:schemeClr val="accent2"/>
                </a:solidFill>
              </a:rPr>
            </a:br>
            <a:r>
              <a:rPr lang="en-US" sz="1400" b="0" i="0" dirty="0" smtClean="0">
                <a:solidFill>
                  <a:schemeClr val="accent2"/>
                </a:solidFill>
              </a:rPr>
              <a:t>width of Gaussian depends </a:t>
            </a:r>
            <a:br>
              <a:rPr lang="en-US" sz="1400" b="0" i="0" dirty="0" smtClean="0">
                <a:solidFill>
                  <a:schemeClr val="accent2"/>
                </a:solidFill>
              </a:rPr>
            </a:br>
            <a:r>
              <a:rPr lang="en-US" sz="1400" b="0" i="0" dirty="0" smtClean="0">
                <a:solidFill>
                  <a:schemeClr val="accent2"/>
                </a:solidFill>
              </a:rPr>
              <a:t>on local event density</a:t>
            </a:r>
            <a:endParaRPr lang="nl-NL" sz="1400" b="0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33400" y="4724400"/>
            <a:ext cx="4875053" cy="1126462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</a:rPr>
              <a:t>   </a:t>
            </a:r>
            <a:r>
              <a:rPr lang="en-US" sz="1600" i="0" dirty="0" err="1" smtClean="0">
                <a:latin typeface="Courier New" pitchFamily="49" charset="0"/>
              </a:rPr>
              <a:t>w.import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myData,Rename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err="1" smtClean="0">
                <a:latin typeface="Courier New" pitchFamily="49" charset="0"/>
              </a:rPr>
              <a:t>myData</a:t>
            </a:r>
            <a:r>
              <a:rPr lang="en-US" sz="1600" i="0" dirty="0" smtClean="0">
                <a:latin typeface="Courier New" pitchFamily="49" charset="0"/>
              </a:rPr>
              <a:t>”)) ;</a:t>
            </a: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   </a:t>
            </a: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KeysPdf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::k(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x,myData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</a:rPr>
              <a:t>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</p:txBody>
      </p:sp>
      <p:pic>
        <p:nvPicPr>
          <p:cNvPr id="39937" name="Picture 1" descr="C:\Documents and Settings\verkerke\desktop\rf707_kernelestimation.gif"/>
          <p:cNvPicPr>
            <a:picLocks noChangeAspect="1" noChangeArrowheads="1"/>
          </p:cNvPicPr>
          <p:nvPr/>
        </p:nvPicPr>
        <p:blipFill>
          <a:blip r:embed="rId4" cstate="print"/>
          <a:srcRect t="4444" r="52155" b="52222"/>
          <a:stretch>
            <a:fillRect/>
          </a:stretch>
        </p:blipFill>
        <p:spPr bwMode="auto">
          <a:xfrm>
            <a:off x="5638800" y="4038600"/>
            <a:ext cx="2971800" cy="2610426"/>
          </a:xfrm>
          <a:prstGeom prst="rect">
            <a:avLst/>
          </a:prstGeom>
          <a:noFill/>
        </p:spPr>
      </p:pic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5486400" y="518160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17" name="TextBox 16"/>
          <p:cNvSpPr txBox="1"/>
          <p:nvPr/>
        </p:nvSpPr>
        <p:spPr>
          <a:xfrm>
            <a:off x="8517649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</a:t>
            </a:r>
            <a:r>
              <a:rPr lang="en-US" dirty="0" err="1" smtClean="0"/>
              <a:t>pdfs</a:t>
            </a:r>
            <a:r>
              <a:rPr lang="en-US" dirty="0" smtClean="0"/>
              <a:t> – Morphing interpolation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Special operator </a:t>
            </a:r>
            <a:r>
              <a:rPr lang="en-US" dirty="0" err="1" smtClean="0"/>
              <a:t>pdfs</a:t>
            </a:r>
            <a:r>
              <a:rPr lang="en-US" dirty="0" smtClean="0"/>
              <a:t> can interpolate existing </a:t>
            </a:r>
            <a:r>
              <a:rPr lang="en-US" dirty="0" err="1" smtClean="0"/>
              <a:t>pdf</a:t>
            </a:r>
            <a:r>
              <a:rPr lang="en-US" dirty="0" smtClean="0"/>
              <a:t> shapes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Ex: interpolation between Gaussian and Polynomial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Two morphing algorithms available</a:t>
            </a:r>
          </a:p>
          <a:p>
            <a:pPr lvl="1"/>
            <a:r>
              <a:rPr lang="en-US" dirty="0" err="1" smtClean="0">
                <a:solidFill>
                  <a:srgbClr val="339933"/>
                </a:solidFill>
                <a:sym typeface="Wingdings" pitchFamily="2" charset="2"/>
              </a:rPr>
              <a:t>IntegralMorph</a:t>
            </a:r>
            <a:r>
              <a:rPr lang="en-US" dirty="0" smtClean="0">
                <a:sym typeface="Wingdings" pitchFamily="2" charset="2"/>
              </a:rPr>
              <a:t> (Alex Read algorithm).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CPU intensive, but good with discontinuities</a:t>
            </a:r>
          </a:p>
          <a:p>
            <a:pPr lvl="1"/>
            <a:r>
              <a:rPr lang="en-US" dirty="0" err="1" smtClean="0">
                <a:solidFill>
                  <a:srgbClr val="339933"/>
                </a:solidFill>
                <a:sym typeface="Wingdings" pitchFamily="2" charset="2"/>
              </a:rPr>
              <a:t>MomentMorph</a:t>
            </a:r>
            <a:r>
              <a:rPr lang="en-US" dirty="0" smtClean="0">
                <a:sym typeface="Wingdings" pitchFamily="2" charset="2"/>
              </a:rPr>
              <a:t> (Max </a:t>
            </a:r>
            <a:r>
              <a:rPr lang="en-US" dirty="0" err="1" smtClean="0">
                <a:sym typeface="Wingdings" pitchFamily="2" charset="2"/>
              </a:rPr>
              <a:t>Baak</a:t>
            </a:r>
            <a:r>
              <a:rPr lang="en-US" dirty="0" smtClean="0">
                <a:sym typeface="Wingdings" pitchFamily="2" charset="2"/>
              </a:rPr>
              <a:t>).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Fast, can </a:t>
            </a:r>
            <a:r>
              <a:rPr lang="en-US" dirty="0" smtClean="0">
                <a:sym typeface="Wingdings" pitchFamily="2" charset="2"/>
              </a:rPr>
              <a:t>handle </a:t>
            </a:r>
            <a:r>
              <a:rPr lang="en-US" dirty="0" smtClean="0">
                <a:sym typeface="Wingdings" pitchFamily="2" charset="2"/>
              </a:rPr>
              <a:t>multiple observables (and soon multiple interpolation parameters), but doesn’t work well for all </a:t>
            </a:r>
            <a:r>
              <a:rPr lang="en-US" dirty="0" err="1" smtClean="0">
                <a:sym typeface="Wingdings" pitchFamily="2" charset="2"/>
              </a:rPr>
              <a:t>pdfs</a:t>
            </a:r>
            <a:r>
              <a:rPr lang="en-US" dirty="0" smtClean="0">
                <a:sym typeface="Wingdings" pitchFamily="2" charset="2"/>
              </a:rPr>
              <a:t> </a:t>
            </a:r>
          </a:p>
        </p:txBody>
      </p:sp>
      <p:pic>
        <p:nvPicPr>
          <p:cNvPr id="7" name="Picture 2" descr="C:\Documents and Settings\verkerke\desktop\rf705_linearmorph.gif"/>
          <p:cNvPicPr>
            <a:picLocks noChangeAspect="1" noChangeArrowheads="1"/>
          </p:cNvPicPr>
          <p:nvPr/>
        </p:nvPicPr>
        <p:blipFill>
          <a:blip r:embed="rId2" cstate="print"/>
          <a:srcRect l="46809" t="48264"/>
          <a:stretch>
            <a:fillRect/>
          </a:stretch>
        </p:blipFill>
        <p:spPr bwMode="auto">
          <a:xfrm>
            <a:off x="5791200" y="2877098"/>
            <a:ext cx="2362200" cy="222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verkerke\desktop\rf705_linearmorph.gif"/>
          <p:cNvPicPr>
            <a:picLocks noChangeAspect="1" noChangeArrowheads="1"/>
          </p:cNvPicPr>
          <p:nvPr/>
        </p:nvPicPr>
        <p:blipFill>
          <a:blip r:embed="rId2" cstate="print"/>
          <a:srcRect b="51736"/>
          <a:stretch>
            <a:fillRect/>
          </a:stretch>
        </p:blipFill>
        <p:spPr bwMode="auto">
          <a:xfrm>
            <a:off x="231009" y="2971800"/>
            <a:ext cx="4264791" cy="199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95400" y="1752600"/>
            <a:ext cx="6356227" cy="929485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(“Gaussian::g(x[-20,20],-10,2)”) ;</a:t>
            </a:r>
          </a:p>
          <a:p>
            <a:pPr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(“Polynomial::p(x,{-0.03,-0.001})”) ;</a:t>
            </a:r>
          </a:p>
          <a:p>
            <a:pPr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IntegralMorph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gp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g,p,x,alpha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[0,1])</a:t>
            </a:r>
            <a:r>
              <a:rPr lang="en-US" sz="1600" i="0" dirty="0" smtClean="0">
                <a:latin typeface="Courier New" pitchFamily="49" charset="0"/>
              </a:rPr>
              <a:t>”) ;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4953000" y="3596485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4495800" y="4129885"/>
            <a:ext cx="1244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/>
              <a:t>Fit to data</a:t>
            </a:r>
            <a:endParaRPr lang="en-US" sz="16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6959531" y="3276600"/>
            <a:ext cx="2108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latin typeface="Symbol" pitchFamily="18" charset="2"/>
              </a:rPr>
              <a:t>a </a:t>
            </a:r>
            <a:r>
              <a:rPr lang="en-US" sz="1600" b="0" dirty="0" smtClean="0"/>
              <a:t>= 0.812 ± 0.008</a:t>
            </a:r>
            <a:endParaRPr lang="en-US" sz="1600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45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– Relation to ROOT</a:t>
            </a:r>
          </a:p>
        </p:txBody>
      </p:sp>
      <p:grpSp>
        <p:nvGrpSpPr>
          <p:cNvPr id="54276" name="Group 3"/>
          <p:cNvGrpSpPr>
            <a:grpSpLocks/>
          </p:cNvGrpSpPr>
          <p:nvPr/>
        </p:nvGrpSpPr>
        <p:grpSpPr bwMode="auto">
          <a:xfrm>
            <a:off x="1524000" y="1724025"/>
            <a:ext cx="6477000" cy="4371975"/>
            <a:chOff x="864" y="1440"/>
            <a:chExt cx="3824" cy="2581"/>
          </a:xfrm>
        </p:grpSpPr>
        <p:sp>
          <p:nvSpPr>
            <p:cNvPr id="54278" name="Rectangle 4"/>
            <p:cNvSpPr>
              <a:spLocks noChangeArrowheads="1"/>
            </p:cNvSpPr>
            <p:nvPr/>
          </p:nvSpPr>
          <p:spPr bwMode="auto">
            <a:xfrm>
              <a:off x="1088" y="2372"/>
              <a:ext cx="2976" cy="1649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25400">
              <a:solidFill>
                <a:schemeClr val="accent2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279" name="Rectangle 5"/>
            <p:cNvSpPr>
              <a:spLocks noChangeArrowheads="1"/>
            </p:cNvSpPr>
            <p:nvPr/>
          </p:nvSpPr>
          <p:spPr bwMode="auto">
            <a:xfrm>
              <a:off x="1518" y="1440"/>
              <a:ext cx="2187" cy="1255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rgbClr val="FF7A0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endParaRPr lang="nl-NL" b="0" i="0"/>
            </a:p>
          </p:txBody>
        </p:sp>
        <p:pic>
          <p:nvPicPr>
            <p:cNvPr id="54280" name="Picture 6" descr="logo_stri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41" y="1440"/>
              <a:ext cx="310" cy="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81" name="Text Box 7"/>
            <p:cNvSpPr txBox="1">
              <a:spLocks noChangeArrowheads="1"/>
            </p:cNvSpPr>
            <p:nvPr/>
          </p:nvSpPr>
          <p:spPr bwMode="auto">
            <a:xfrm>
              <a:off x="1213" y="2915"/>
              <a:ext cx="1033" cy="28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200" b="0" i="0"/>
                <a:t>C++ command line </a:t>
              </a:r>
              <a:br>
                <a:rPr lang="en-US" sz="1200" b="0" i="0"/>
              </a:br>
              <a:r>
                <a:rPr lang="en-US" sz="1200" b="0" i="0"/>
                <a:t>interface &amp; macros</a:t>
              </a:r>
            </a:p>
          </p:txBody>
        </p:sp>
        <p:sp>
          <p:nvSpPr>
            <p:cNvPr id="54282" name="Text Box 8"/>
            <p:cNvSpPr txBox="1">
              <a:spLocks noChangeArrowheads="1"/>
            </p:cNvSpPr>
            <p:nvPr/>
          </p:nvSpPr>
          <p:spPr bwMode="auto">
            <a:xfrm>
              <a:off x="1463" y="3345"/>
              <a:ext cx="1063" cy="28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sz="1200" b="0" i="0"/>
                <a:t>Data management &amp;</a:t>
              </a:r>
              <a:br>
                <a:rPr lang="en-US" sz="1200" b="0" i="0"/>
              </a:br>
              <a:r>
                <a:rPr lang="en-US" sz="1200" b="0" i="0"/>
                <a:t> histogramming</a:t>
              </a:r>
            </a:p>
          </p:txBody>
        </p:sp>
        <p:sp>
          <p:nvSpPr>
            <p:cNvPr id="54283" name="Text Box 9"/>
            <p:cNvSpPr txBox="1">
              <a:spLocks noChangeArrowheads="1"/>
            </p:cNvSpPr>
            <p:nvPr/>
          </p:nvSpPr>
          <p:spPr bwMode="auto">
            <a:xfrm>
              <a:off x="2379" y="3811"/>
              <a:ext cx="944" cy="17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200" b="0" i="0"/>
                <a:t>Graphics interface</a:t>
              </a:r>
            </a:p>
          </p:txBody>
        </p:sp>
        <p:sp>
          <p:nvSpPr>
            <p:cNvPr id="54284" name="Text Box 10"/>
            <p:cNvSpPr txBox="1">
              <a:spLocks noChangeArrowheads="1"/>
            </p:cNvSpPr>
            <p:nvPr/>
          </p:nvSpPr>
          <p:spPr bwMode="auto">
            <a:xfrm>
              <a:off x="3132" y="3381"/>
              <a:ext cx="651" cy="17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200" b="0" i="0"/>
                <a:t>I/O support</a:t>
              </a:r>
            </a:p>
          </p:txBody>
        </p:sp>
        <p:sp>
          <p:nvSpPr>
            <p:cNvPr id="54285" name="Text Box 11"/>
            <p:cNvSpPr txBox="1">
              <a:spLocks noChangeArrowheads="1"/>
            </p:cNvSpPr>
            <p:nvPr/>
          </p:nvSpPr>
          <p:spPr bwMode="auto">
            <a:xfrm>
              <a:off x="3418" y="2879"/>
              <a:ext cx="463" cy="17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</a:pPr>
              <a:r>
                <a:rPr lang="en-US" sz="1200" b="0" i="0"/>
                <a:t>MINUIT</a:t>
              </a:r>
            </a:p>
          </p:txBody>
        </p:sp>
        <p:sp>
          <p:nvSpPr>
            <p:cNvPr id="54286" name="Text Box 12"/>
            <p:cNvSpPr txBox="1">
              <a:spLocks noChangeArrowheads="1"/>
            </p:cNvSpPr>
            <p:nvPr/>
          </p:nvSpPr>
          <p:spPr bwMode="auto">
            <a:xfrm>
              <a:off x="1558" y="2332"/>
              <a:ext cx="658" cy="28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7A0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0" i="0"/>
                <a:t>ToyMC data</a:t>
              </a:r>
              <a:br>
                <a:rPr lang="en-US" sz="1200" b="0" i="0"/>
              </a:br>
              <a:r>
                <a:rPr lang="en-US" sz="1200" b="0" i="0"/>
                <a:t>Generation</a:t>
              </a:r>
            </a:p>
          </p:txBody>
        </p:sp>
        <p:sp>
          <p:nvSpPr>
            <p:cNvPr id="54287" name="Text Box 13"/>
            <p:cNvSpPr txBox="1">
              <a:spLocks noChangeArrowheads="1"/>
            </p:cNvSpPr>
            <p:nvPr/>
          </p:nvSpPr>
          <p:spPr bwMode="auto">
            <a:xfrm>
              <a:off x="3022" y="2332"/>
              <a:ext cx="643" cy="28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7A0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0" i="0"/>
                <a:t>Data/Model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0" i="0"/>
                <a:t>Fitting</a:t>
              </a:r>
            </a:p>
          </p:txBody>
        </p:sp>
        <p:sp>
          <p:nvSpPr>
            <p:cNvPr id="54288" name="Text Box 14"/>
            <p:cNvSpPr txBox="1">
              <a:spLocks noChangeArrowheads="1"/>
            </p:cNvSpPr>
            <p:nvPr/>
          </p:nvSpPr>
          <p:spPr bwMode="auto">
            <a:xfrm>
              <a:off x="1999" y="1759"/>
              <a:ext cx="1201" cy="249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7A0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b="0"/>
                <a:t>Data Modeling</a:t>
              </a:r>
            </a:p>
          </p:txBody>
        </p:sp>
        <p:sp>
          <p:nvSpPr>
            <p:cNvPr id="54289" name="Text Box 15"/>
            <p:cNvSpPr txBox="1">
              <a:spLocks noChangeArrowheads="1"/>
            </p:cNvSpPr>
            <p:nvPr/>
          </p:nvSpPr>
          <p:spPr bwMode="auto">
            <a:xfrm>
              <a:off x="2276" y="2332"/>
              <a:ext cx="690" cy="28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7A0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0" i="0"/>
                <a:t>Model </a:t>
              </a:r>
              <a:br>
                <a:rPr lang="en-US" sz="1200" b="0" i="0"/>
              </a:br>
              <a:r>
                <a:rPr lang="en-US" sz="1200" b="0" i="0"/>
                <a:t>Visualization</a:t>
              </a:r>
            </a:p>
          </p:txBody>
        </p:sp>
        <p:sp>
          <p:nvSpPr>
            <p:cNvPr id="54290" name="Line 16"/>
            <p:cNvSpPr>
              <a:spLocks noChangeShapeType="1"/>
            </p:cNvSpPr>
            <p:nvPr/>
          </p:nvSpPr>
          <p:spPr bwMode="auto">
            <a:xfrm flipH="1">
              <a:off x="1877" y="1942"/>
              <a:ext cx="251" cy="358"/>
            </a:xfrm>
            <a:prstGeom prst="line">
              <a:avLst/>
            </a:prstGeom>
            <a:noFill/>
            <a:ln w="38100">
              <a:solidFill>
                <a:srgbClr val="FF7A01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4291" name="Line 17"/>
            <p:cNvSpPr>
              <a:spLocks noChangeShapeType="1"/>
            </p:cNvSpPr>
            <p:nvPr/>
          </p:nvSpPr>
          <p:spPr bwMode="auto">
            <a:xfrm flipH="1">
              <a:off x="2630" y="1942"/>
              <a:ext cx="0" cy="358"/>
            </a:xfrm>
            <a:prstGeom prst="line">
              <a:avLst/>
            </a:prstGeom>
            <a:noFill/>
            <a:ln w="38100">
              <a:solidFill>
                <a:srgbClr val="FF7A01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4292" name="Line 18"/>
            <p:cNvSpPr>
              <a:spLocks noChangeShapeType="1"/>
            </p:cNvSpPr>
            <p:nvPr/>
          </p:nvSpPr>
          <p:spPr bwMode="auto">
            <a:xfrm>
              <a:off x="3060" y="1942"/>
              <a:ext cx="251" cy="358"/>
            </a:xfrm>
            <a:prstGeom prst="line">
              <a:avLst/>
            </a:prstGeom>
            <a:noFill/>
            <a:ln w="38100">
              <a:solidFill>
                <a:srgbClr val="FF7A01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4293" name="Line 19"/>
            <p:cNvSpPr>
              <a:spLocks noChangeShapeType="1"/>
            </p:cNvSpPr>
            <p:nvPr/>
          </p:nvSpPr>
          <p:spPr bwMode="auto">
            <a:xfrm>
              <a:off x="3454" y="2587"/>
              <a:ext cx="215" cy="25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4294" name="Line 20"/>
            <p:cNvSpPr>
              <a:spLocks noChangeShapeType="1"/>
            </p:cNvSpPr>
            <p:nvPr/>
          </p:nvSpPr>
          <p:spPr bwMode="auto">
            <a:xfrm>
              <a:off x="2845" y="2587"/>
              <a:ext cx="0" cy="118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4295" name="Freeform 21"/>
            <p:cNvSpPr>
              <a:spLocks/>
            </p:cNvSpPr>
            <p:nvPr/>
          </p:nvSpPr>
          <p:spPr bwMode="auto">
            <a:xfrm>
              <a:off x="1095" y="1837"/>
              <a:ext cx="904" cy="1037"/>
            </a:xfrm>
            <a:custGeom>
              <a:avLst/>
              <a:gdLst>
                <a:gd name="T0" fmla="*/ 818 w 999"/>
                <a:gd name="T1" fmla="*/ 20 h 1418"/>
                <a:gd name="T2" fmla="*/ 104 w 999"/>
                <a:gd name="T3" fmla="*/ 123 h 1418"/>
                <a:gd name="T4" fmla="*/ 195 w 999"/>
                <a:gd name="T5" fmla="*/ 758 h 1418"/>
                <a:gd name="T6" fmla="*/ 0 60000 65536"/>
                <a:gd name="T7" fmla="*/ 0 60000 65536"/>
                <a:gd name="T8" fmla="*/ 0 60000 65536"/>
                <a:gd name="T9" fmla="*/ 0 w 999"/>
                <a:gd name="T10" fmla="*/ 0 h 1418"/>
                <a:gd name="T11" fmla="*/ 999 w 999"/>
                <a:gd name="T12" fmla="*/ 1418 h 1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99" h="1418">
                  <a:moveTo>
                    <a:pt x="999" y="37"/>
                  </a:moveTo>
                  <a:cubicBezTo>
                    <a:pt x="627" y="17"/>
                    <a:pt x="254" y="0"/>
                    <a:pt x="127" y="230"/>
                  </a:cubicBezTo>
                  <a:cubicBezTo>
                    <a:pt x="0" y="460"/>
                    <a:pt x="216" y="1171"/>
                    <a:pt x="239" y="1418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54296" name="Freeform 22"/>
            <p:cNvSpPr>
              <a:spLocks/>
            </p:cNvSpPr>
            <p:nvPr/>
          </p:nvSpPr>
          <p:spPr bwMode="auto">
            <a:xfrm>
              <a:off x="864" y="1763"/>
              <a:ext cx="1135" cy="1685"/>
            </a:xfrm>
            <a:custGeom>
              <a:avLst/>
              <a:gdLst>
                <a:gd name="T0" fmla="*/ 848 w 1520"/>
                <a:gd name="T1" fmla="*/ 72 h 2257"/>
                <a:gd name="T2" fmla="*/ 123 w 1520"/>
                <a:gd name="T3" fmla="*/ 163 h 2257"/>
                <a:gd name="T4" fmla="*/ 107 w 1520"/>
                <a:gd name="T5" fmla="*/ 1053 h 2257"/>
                <a:gd name="T6" fmla="*/ 437 w 1520"/>
                <a:gd name="T7" fmla="*/ 1258 h 22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20"/>
                <a:gd name="T13" fmla="*/ 0 h 2257"/>
                <a:gd name="T14" fmla="*/ 1520 w 1520"/>
                <a:gd name="T15" fmla="*/ 2257 h 22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20" h="2257">
                  <a:moveTo>
                    <a:pt x="1520" y="129"/>
                  </a:moveTo>
                  <a:cubicBezTo>
                    <a:pt x="1303" y="156"/>
                    <a:pt x="443" y="0"/>
                    <a:pt x="221" y="294"/>
                  </a:cubicBezTo>
                  <a:cubicBezTo>
                    <a:pt x="0" y="587"/>
                    <a:pt x="97" y="1563"/>
                    <a:pt x="191" y="1890"/>
                  </a:cubicBezTo>
                  <a:cubicBezTo>
                    <a:pt x="285" y="2217"/>
                    <a:pt x="660" y="2181"/>
                    <a:pt x="783" y="2257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nl-NL"/>
            </a:p>
          </p:txBody>
        </p:sp>
        <p:pic>
          <p:nvPicPr>
            <p:cNvPr id="54297" name="Picture 23" descr="rootlogo"/>
            <p:cNvPicPr>
              <a:picLocks noChangeAspect="1" noChangeArrowheads="1"/>
            </p:cNvPicPr>
            <p:nvPr/>
          </p:nvPicPr>
          <p:blipFill>
            <a:blip r:embed="rId3" cstate="print"/>
            <a:srcRect l="56195"/>
            <a:stretch>
              <a:fillRect/>
            </a:stretch>
          </p:blipFill>
          <p:spPr bwMode="auto">
            <a:xfrm>
              <a:off x="4099" y="2551"/>
              <a:ext cx="589" cy="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8" name="Picture 24" descr="rootlogo"/>
            <p:cNvPicPr>
              <a:picLocks noChangeAspect="1" noChangeArrowheads="1"/>
            </p:cNvPicPr>
            <p:nvPr/>
          </p:nvPicPr>
          <p:blipFill>
            <a:blip r:embed="rId3" cstate="print"/>
            <a:srcRect l="699" t="8327" r="42096" b="60966"/>
            <a:stretch>
              <a:fillRect/>
            </a:stretch>
          </p:blipFill>
          <p:spPr bwMode="auto">
            <a:xfrm>
              <a:off x="4099" y="2372"/>
              <a:ext cx="538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277" name="Text Box 25"/>
          <p:cNvSpPr txBox="1">
            <a:spLocks noChangeArrowheads="1"/>
          </p:cNvSpPr>
          <p:nvPr/>
        </p:nvSpPr>
        <p:spPr bwMode="auto">
          <a:xfrm>
            <a:off x="1190625" y="1123950"/>
            <a:ext cx="7115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b="0" i="0"/>
              <a:t>Extension to ROOT – (Almost) no overlap with existing functionality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624192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3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</a:t>
            </a:r>
            <a:r>
              <a:rPr lang="en-US" dirty="0" err="1" smtClean="0"/>
              <a:t>pdfs</a:t>
            </a:r>
            <a:r>
              <a:rPr lang="en-US" dirty="0" smtClean="0"/>
              <a:t> – Unbinned ML fit for efficiency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05800" cy="5334000"/>
          </a:xfrm>
        </p:spPr>
        <p:txBody>
          <a:bodyPr/>
          <a:lstStyle/>
          <a:p>
            <a:r>
              <a:rPr lang="en-US" dirty="0" smtClean="0"/>
              <a:t>Binomial </a:t>
            </a:r>
            <a:r>
              <a:rPr lang="en-US" dirty="0" err="1" smtClean="0"/>
              <a:t>pdf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Constructs </a:t>
            </a:r>
            <a:r>
              <a:rPr lang="en-US" dirty="0" err="1" smtClean="0"/>
              <a:t>pdf</a:t>
            </a:r>
            <a:r>
              <a:rPr lang="en-US" dirty="0" smtClean="0"/>
              <a:t> that can estimate </a:t>
            </a:r>
            <a:r>
              <a:rPr lang="en-US" i="1" dirty="0" smtClean="0">
                <a:solidFill>
                  <a:schemeClr val="accent2"/>
                </a:solidFill>
              </a:rPr>
              <a:t>efficiency function e(x)</a:t>
            </a:r>
            <a:r>
              <a:rPr lang="en-US" dirty="0" smtClean="0"/>
              <a:t> in from dataset D(</a:t>
            </a:r>
            <a:r>
              <a:rPr lang="en-US" dirty="0" err="1" smtClean="0"/>
              <a:t>x,c</a:t>
            </a:r>
            <a:r>
              <a:rPr lang="en-US" dirty="0" smtClean="0"/>
              <a:t>) where ‘c’ distinguishes accepted and rejected events</a:t>
            </a:r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56216" y="2344543"/>
            <a:ext cx="6849952" cy="1126462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err="1" smtClean="0">
                <a:solidFill>
                  <a:schemeClr val="accent2"/>
                </a:solidFill>
                <a:latin typeface="Courier New" pitchFamily="49" charset="0"/>
              </a:rPr>
              <a:t>expr</a:t>
            </a:r>
            <a:r>
              <a:rPr lang="en-US" sz="1600" i="0" dirty="0" smtClean="0">
                <a:solidFill>
                  <a:schemeClr val="accent2"/>
                </a:solidFill>
                <a:latin typeface="Courier New" pitchFamily="49" charset="0"/>
              </a:rPr>
              <a:t>::e</a:t>
            </a:r>
            <a:r>
              <a:rPr lang="en-US" sz="1600" i="0" dirty="0" smtClean="0">
                <a:latin typeface="Courier New" pitchFamily="49" charset="0"/>
              </a:rPr>
              <a:t>(‘(1-a)+a*</a:t>
            </a:r>
            <a:r>
              <a:rPr lang="en-US" sz="1600" i="0" dirty="0" err="1" smtClean="0">
                <a:latin typeface="Courier New" pitchFamily="49" charset="0"/>
              </a:rPr>
              <a:t>cos</a:t>
            </a:r>
            <a:r>
              <a:rPr lang="en-US" sz="1600" i="0" dirty="0" smtClean="0">
                <a:latin typeface="Courier New" pitchFamily="49" charset="0"/>
              </a:rPr>
              <a:t>((x-c)/b)’,</a:t>
            </a:r>
            <a:r>
              <a:rPr lang="en-US" sz="1600" i="0" dirty="0" err="1" smtClean="0">
                <a:latin typeface="Courier New" pitchFamily="49" charset="0"/>
              </a:rPr>
              <a:t>x,a,b,c</a:t>
            </a:r>
            <a:r>
              <a:rPr lang="en-US" sz="1600" i="0" dirty="0" smtClean="0">
                <a:latin typeface="Courier New" pitchFamily="49" charset="0"/>
              </a:rPr>
              <a:t>); </a:t>
            </a:r>
            <a:br>
              <a:rPr lang="en-US" sz="1600" i="0" dirty="0" smtClean="0">
                <a:latin typeface="Courier New" pitchFamily="49" charset="0"/>
              </a:rPr>
            </a:br>
            <a:r>
              <a:rPr lang="en-US" sz="1600" i="0" dirty="0" err="1" smtClean="0">
                <a:latin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Efficiency::model(</a:t>
            </a:r>
            <a:r>
              <a:rPr lang="en-US" sz="1600" i="0" dirty="0" err="1" smtClean="0">
                <a:solidFill>
                  <a:schemeClr val="accent2"/>
                </a:solidFill>
                <a:latin typeface="Courier New" pitchFamily="49" charset="0"/>
              </a:rPr>
              <a:t>e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,cut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[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</a:rPr>
              <a:t>acc,rej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</a:rPr>
              <a:t>],"acc")</a:t>
            </a:r>
            <a:r>
              <a:rPr lang="en-US" sz="1600" i="0" dirty="0" smtClean="0">
                <a:latin typeface="Courier New" pitchFamily="49" charset="0"/>
              </a:rPr>
              <a:t>”) ;</a:t>
            </a:r>
            <a:br>
              <a:rPr lang="en-US" sz="1600" i="0" dirty="0" smtClean="0">
                <a:latin typeface="Courier New" pitchFamily="49" charset="0"/>
              </a:rPr>
            </a:br>
            <a:endParaRPr lang="en-US" sz="1600" i="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i="0" dirty="0" smtClean="0">
                <a:latin typeface="Courier New" pitchFamily="49" charset="0"/>
              </a:rPr>
              <a:t>w::</a:t>
            </a:r>
            <a:r>
              <a:rPr lang="en-US" sz="1600" i="0" dirty="0" err="1" smtClean="0">
                <a:latin typeface="Courier New" pitchFamily="49" charset="0"/>
              </a:rPr>
              <a:t>model.fitTo</a:t>
            </a:r>
            <a:r>
              <a:rPr lang="en-US" sz="1600" i="0" dirty="0" smtClean="0">
                <a:latin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</a:rPr>
              <a:t>data,ConditionalObservables</a:t>
            </a:r>
            <a:r>
              <a:rPr lang="en-US" sz="1600" i="0" dirty="0" smtClean="0">
                <a:latin typeface="Courier New" pitchFamily="49" charset="0"/>
              </a:rPr>
              <a:t>(w::x)) ;</a:t>
            </a:r>
          </a:p>
        </p:txBody>
      </p:sp>
      <p:pic>
        <p:nvPicPr>
          <p:cNvPr id="265218" name="Picture 2" descr="C:\Documents and Settings\verkerke\desktop\rf701_efficienc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962400"/>
            <a:ext cx="5869858" cy="2743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924735" y="4276737"/>
            <a:ext cx="3066865" cy="904863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FontTx/>
              <a:buNone/>
            </a:pPr>
            <a:r>
              <a:rPr lang="en-US" sz="1200" i="0" dirty="0" smtClean="0">
                <a:latin typeface="Courier New" pitchFamily="49" charset="0"/>
              </a:rPr>
              <a:t>RooPlot* frame = w::</a:t>
            </a:r>
            <a:r>
              <a:rPr lang="en-US" sz="1200" i="0" dirty="0" err="1" smtClean="0">
                <a:latin typeface="Courier New" pitchFamily="49" charset="0"/>
              </a:rPr>
              <a:t>x.frame</a:t>
            </a:r>
            <a:r>
              <a:rPr lang="en-US" sz="1200" i="0" dirty="0" smtClean="0">
                <a:latin typeface="Courier New" pitchFamily="49" charset="0"/>
              </a:rPr>
              <a:t>() ;</a:t>
            </a:r>
          </a:p>
          <a:p>
            <a:pPr>
              <a:buFontTx/>
              <a:buNone/>
            </a:pPr>
            <a:r>
              <a:rPr lang="en-US" sz="1200" i="0" dirty="0" smtClean="0">
                <a:latin typeface="Courier New" pitchFamily="49" charset="0"/>
              </a:rPr>
              <a:t>data-&gt;</a:t>
            </a:r>
            <a:r>
              <a:rPr lang="en-US" sz="1200" i="0" dirty="0" err="1" smtClean="0">
                <a:latin typeface="Courier New" pitchFamily="49" charset="0"/>
              </a:rPr>
              <a:t>plotOn</a:t>
            </a:r>
            <a:r>
              <a:rPr lang="en-US" sz="1200" i="0" dirty="0" smtClean="0">
                <a:latin typeface="Courier New" pitchFamily="49" charset="0"/>
              </a:rPr>
              <a:t>(frame,</a:t>
            </a:r>
            <a:br>
              <a:rPr lang="en-US" sz="1200" i="0" dirty="0" smtClean="0">
                <a:latin typeface="Courier New" pitchFamily="49" charset="0"/>
              </a:rPr>
            </a:br>
            <a:r>
              <a:rPr lang="en-US" sz="1200" i="0" dirty="0" smtClean="0">
                <a:latin typeface="Courier New" pitchFamily="49" charset="0"/>
              </a:rPr>
              <a:t>             </a:t>
            </a:r>
            <a:r>
              <a:rPr lang="en-US" sz="1200" i="0" dirty="0" smtClean="0">
                <a:solidFill>
                  <a:srgbClr val="FF0000"/>
                </a:solidFill>
                <a:latin typeface="Courier New" pitchFamily="49" charset="0"/>
              </a:rPr>
              <a:t>Efficiency(cut)</a:t>
            </a:r>
            <a:r>
              <a:rPr lang="en-US" sz="1200" i="0" dirty="0" smtClean="0">
                <a:latin typeface="Courier New" pitchFamily="49" charset="0"/>
              </a:rPr>
              <a:t>) ;</a:t>
            </a:r>
          </a:p>
          <a:p>
            <a:pPr>
              <a:buFontTx/>
              <a:buNone/>
            </a:pPr>
            <a:r>
              <a:rPr lang="en-US" sz="1200" i="0" dirty="0" err="1" smtClean="0">
                <a:latin typeface="Courier New" pitchFamily="49" charset="0"/>
              </a:rPr>
              <a:t>e.plotOn</a:t>
            </a:r>
            <a:r>
              <a:rPr lang="en-US" sz="1200" i="0" dirty="0" smtClean="0">
                <a:latin typeface="Courier New" pitchFamily="49" charset="0"/>
              </a:rPr>
              <a:t>(frame) ;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0800000">
            <a:off x="5486400" y="4495799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46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2389188" y="2621340"/>
            <a:ext cx="5719836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4400" i="0" dirty="0" smtClean="0">
                <a:solidFill>
                  <a:schemeClr val="accent2"/>
                </a:solidFill>
              </a:rPr>
              <a:t>Likelihood &amp;</a:t>
            </a:r>
            <a:br>
              <a:rPr lang="en-US" sz="4400" i="0" dirty="0" smtClean="0">
                <a:solidFill>
                  <a:schemeClr val="accent2"/>
                </a:solidFill>
              </a:rPr>
            </a:br>
            <a:r>
              <a:rPr lang="en-US" sz="4400" i="0" dirty="0" smtClean="0">
                <a:solidFill>
                  <a:schemeClr val="accent2"/>
                </a:solidFill>
              </a:rPr>
              <a:t>Profile Likelihood</a:t>
            </a:r>
            <a:endParaRPr lang="en-US" sz="4400" i="0" dirty="0">
              <a:solidFill>
                <a:schemeClr val="accent2"/>
              </a:solidFill>
            </a:endParaRPr>
          </a:p>
        </p:txBody>
      </p:sp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1295400" y="2545140"/>
            <a:ext cx="1059906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9600" i="0" dirty="0" smtClean="0">
                <a:solidFill>
                  <a:schemeClr val="hlink"/>
                </a:solidFill>
              </a:rPr>
              <a:t>4</a:t>
            </a:r>
            <a:endParaRPr lang="en-US" sz="9600" i="0" dirty="0">
              <a:solidFill>
                <a:schemeClr val="hlink"/>
              </a:solidFill>
            </a:endParaRP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533400" y="609600"/>
            <a:ext cx="8153400" cy="22860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the likelihood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 focus on construction of </a:t>
            </a:r>
            <a:r>
              <a:rPr lang="en-US" dirty="0" err="1" smtClean="0"/>
              <a:t>pdfs</a:t>
            </a:r>
            <a:r>
              <a:rPr lang="en-US" dirty="0" smtClean="0"/>
              <a:t>, and basic use for fitting and toy event generation</a:t>
            </a:r>
          </a:p>
          <a:p>
            <a:r>
              <a:rPr lang="en-US" dirty="0" smtClean="0"/>
              <a:t>Can also explicitly construct the likelihood function of and </a:t>
            </a:r>
            <a:r>
              <a:rPr lang="en-US" dirty="0" err="1" smtClean="0"/>
              <a:t>pdf</a:t>
            </a:r>
            <a:r>
              <a:rPr lang="en-US" dirty="0" smtClean="0"/>
              <a:t>/data combination</a:t>
            </a:r>
          </a:p>
          <a:p>
            <a:pPr lvl="1"/>
            <a:r>
              <a:rPr lang="en-US" dirty="0" smtClean="0"/>
              <a:t>Can use (plot, integrate) likelihood like any RooFit function object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47160" y="2966049"/>
            <a:ext cx="5615640" cy="122495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RooAbsReal*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model.createNLL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(data)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;</a:t>
            </a:r>
          </a:p>
          <a:p>
            <a:pPr>
              <a:buFontTx/>
              <a:buNone/>
              <a:defRPr/>
            </a:pPr>
            <a:endParaRPr lang="en-US" sz="1600" i="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RooPlot* frame = w::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param.frame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() ;</a:t>
            </a:r>
          </a:p>
          <a:p>
            <a:pPr>
              <a:buFontTx/>
              <a:buNone/>
              <a:defRPr/>
            </a:pP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plotOn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frame,ShiftToZero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()) ;</a:t>
            </a:r>
            <a:endParaRPr lang="en-US" sz="1600" i="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Picture 12" descr="rwspace_pnll"/>
          <p:cNvPicPr>
            <a:picLocks noChangeAspect="1" noChangeArrowheads="1"/>
          </p:cNvPicPr>
          <p:nvPr/>
        </p:nvPicPr>
        <p:blipFill>
          <a:blip r:embed="rId2" cstate="print"/>
          <a:srcRect l="6667" t="18229" r="5714" b="2145"/>
          <a:stretch>
            <a:fillRect/>
          </a:stretch>
        </p:blipFill>
        <p:spPr bwMode="auto">
          <a:xfrm>
            <a:off x="5334000" y="4318907"/>
            <a:ext cx="3505200" cy="2386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4582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47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the likelihood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334000"/>
          </a:xfrm>
        </p:spPr>
        <p:txBody>
          <a:bodyPr/>
          <a:lstStyle/>
          <a:p>
            <a:r>
              <a:rPr lang="en-US" dirty="0" smtClean="0"/>
              <a:t>Example – Manual MINUIT invocation</a:t>
            </a:r>
          </a:p>
          <a:p>
            <a:pPr lvl="1"/>
            <a:r>
              <a:rPr lang="en-US" dirty="0" smtClean="0"/>
              <a:t>After each MINUIT command, result of operation are immediately propagated to RooFit variable objects (values and errors)</a:t>
            </a:r>
          </a:p>
          <a:p>
            <a:pPr lvl="1"/>
            <a:r>
              <a:rPr lang="en-US" dirty="0" smtClean="0"/>
              <a:t>NB: Also other </a:t>
            </a:r>
            <a:r>
              <a:rPr lang="en-US" dirty="0" err="1" smtClean="0"/>
              <a:t>minimizers</a:t>
            </a:r>
            <a:r>
              <a:rPr lang="en-US" dirty="0" smtClean="0"/>
              <a:t> (Minuit2, GSL etc) supported since 5.24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Can also create 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functions objects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93929" y="2438400"/>
            <a:ext cx="7340471" cy="2539157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// Create likelihood (calculation parallelized on 8 cores)</a:t>
            </a:r>
          </a:p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RooAbsReal*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nll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w::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model.createNLL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data,NumCPU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(8))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;</a:t>
            </a:r>
          </a:p>
          <a:p>
            <a:pPr>
              <a:buFontTx/>
              <a:buNone/>
              <a:defRPr/>
            </a:pPr>
            <a:endParaRPr lang="en-US" sz="1500" i="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RooMinuit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m(*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nll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;  // Create MINUIT session</a:t>
            </a:r>
          </a:p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m.migrad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() ;         // Call MIGRAD</a:t>
            </a:r>
          </a:p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m.hesse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() ;          // Call HESSE</a:t>
            </a:r>
          </a:p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m.minos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(w::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param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) ;  // Call MINOS for ‘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param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’</a:t>
            </a:r>
          </a:p>
          <a:p>
            <a:pPr>
              <a:buFontTx/>
              <a:buNone/>
              <a:defRPr/>
            </a:pPr>
            <a:endParaRPr lang="en-US" sz="1500" i="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RooFitResult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* r =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m.save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() ; // Save status (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cov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matrix etc)</a:t>
            </a:r>
            <a:endParaRPr lang="en-US" sz="1500" i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770602"/>
            <a:ext cx="6301725" cy="553998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RooAbsReal* chi2 = w::model.createChi2(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binnedData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) ;</a:t>
            </a:r>
            <a:br>
              <a:rPr lang="en-US" sz="15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RooAbsReal* chi2 = w::model.createXYChi2(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xyData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) ;</a:t>
            </a:r>
            <a:endParaRPr lang="en-US" sz="1500" i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parameter </a:t>
            </a:r>
            <a:r>
              <a:rPr lang="en-US" dirty="0" err="1" smtClean="0"/>
              <a:t>pdfs</a:t>
            </a:r>
            <a:r>
              <a:rPr lang="en-US" dirty="0" smtClean="0"/>
              <a:t> to the likelihood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924800" cy="5334000"/>
          </a:xfrm>
        </p:spPr>
        <p:txBody>
          <a:bodyPr/>
          <a:lstStyle/>
          <a:p>
            <a:r>
              <a:rPr lang="en-US" dirty="0" smtClean="0"/>
              <a:t>Systematic/external uncertainties can be modeled</a:t>
            </a:r>
            <a:br>
              <a:rPr lang="en-US" dirty="0" smtClean="0"/>
            </a:br>
            <a:r>
              <a:rPr lang="en-US" dirty="0" smtClean="0"/>
              <a:t> with regular RooFit </a:t>
            </a:r>
            <a:r>
              <a:rPr lang="en-US" dirty="0" err="1" smtClean="0"/>
              <a:t>pdf</a:t>
            </a:r>
            <a:r>
              <a:rPr lang="en-US" dirty="0" smtClean="0"/>
              <a:t> objects. </a:t>
            </a:r>
          </a:p>
          <a:p>
            <a:r>
              <a:rPr lang="en-US" dirty="0" smtClean="0"/>
              <a:t>To incorporate in likelihood, simply multiply with </a:t>
            </a:r>
            <a:r>
              <a:rPr lang="en-US" dirty="0" err="1" smtClean="0"/>
              <a:t>orig</a:t>
            </a:r>
            <a:r>
              <a:rPr lang="en-US" dirty="0" smtClean="0"/>
              <a:t> </a:t>
            </a:r>
            <a:r>
              <a:rPr lang="en-US" dirty="0" err="1" smtClean="0"/>
              <a:t>pdf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Any </a:t>
            </a:r>
            <a:r>
              <a:rPr lang="en-US" dirty="0" err="1" smtClean="0"/>
              <a:t>pdf</a:t>
            </a:r>
            <a:r>
              <a:rPr lang="en-US" dirty="0" smtClean="0"/>
              <a:t> can be supplied, e.g. a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RooMultiVarGaussian</a:t>
            </a:r>
            <a:r>
              <a:rPr lang="en-US" dirty="0" smtClean="0"/>
              <a:t> from a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RooFitResult</a:t>
            </a:r>
            <a:r>
              <a:rPr lang="en-US" dirty="0" smtClean="0">
                <a:cs typeface="Courier New" pitchFamily="49" charset="0"/>
              </a:rPr>
              <a:t> (or one you construct yourself)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491" y="2369403"/>
            <a:ext cx="7713971" cy="88024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(“Gaussian::g(x[-10,10],mean[-10,10],sigma[3])”) 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endParaRPr lang="en-US" sz="1600" i="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PROD::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gprime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f,Gaussian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(mean,1.15,0.30))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”) ;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447800" y="3867150"/>
          <a:ext cx="7101417" cy="628650"/>
        </p:xfrm>
        <a:graphic>
          <a:graphicData uri="http://schemas.openxmlformats.org/presentationml/2006/ole">
            <p:oleObj spid="_x0000_s268290" name="Equation" r:id="rId3" imgW="3873240" imgH="34272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5638800"/>
            <a:ext cx="7837402" cy="5847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w.import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(*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fr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createHessePdf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(w::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mean,w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::sigma),”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parampdf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”) 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PROD::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gprime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f,parampdf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”) ;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5400000">
            <a:off x="4800600" y="335280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49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fit result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The fit result class contains the full MINUIT output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Easy visualization of correlation matrix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Construct multi-variate Gaussian </a:t>
            </a:r>
            <a:r>
              <a:rPr lang="en-US" dirty="0" err="1" smtClean="0"/>
              <a:t>pdf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representing </a:t>
            </a:r>
            <a:r>
              <a:rPr lang="en-US" dirty="0" err="1" smtClean="0"/>
              <a:t>pdf</a:t>
            </a:r>
            <a:r>
              <a:rPr lang="en-US" dirty="0" smtClean="0"/>
              <a:t> on parameters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Returned </a:t>
            </a:r>
            <a:r>
              <a:rPr lang="en-US" dirty="0" err="1" smtClean="0"/>
              <a:t>pdf</a:t>
            </a:r>
            <a:r>
              <a:rPr lang="en-US" dirty="0" smtClean="0"/>
              <a:t> represents HESSE parabolic </a:t>
            </a:r>
            <a:br>
              <a:rPr lang="en-US" dirty="0" smtClean="0"/>
            </a:br>
            <a:r>
              <a:rPr lang="en-US" dirty="0" smtClean="0"/>
              <a:t>approximation of fit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266242" name="Picture 2" descr="C:\Documents and Settings\verkerke\desktop\rf607_fitresult.gif"/>
          <p:cNvPicPr>
            <a:picLocks noChangeAspect="1" noChangeArrowheads="1"/>
          </p:cNvPicPr>
          <p:nvPr/>
        </p:nvPicPr>
        <p:blipFill>
          <a:blip r:embed="rId2" cstate="print"/>
          <a:srcRect r="49826"/>
          <a:stretch>
            <a:fillRect/>
          </a:stretch>
        </p:blipFill>
        <p:spPr bwMode="auto">
          <a:xfrm>
            <a:off x="6324600" y="1295400"/>
            <a:ext cx="2536107" cy="2362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00837" y="2209800"/>
            <a:ext cx="5147563" cy="323165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fitresult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correlationHist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-&gt;Draw(“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colz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”) ;</a:t>
            </a:r>
            <a:endParaRPr lang="en-US" sz="1500" i="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66244" name="Picture 4"/>
          <p:cNvPicPr>
            <a:picLocks noChangeAspect="1" noChangeArrowheads="1"/>
          </p:cNvPicPr>
          <p:nvPr/>
        </p:nvPicPr>
        <p:blipFill>
          <a:blip r:embed="rId3" cstate="print"/>
          <a:srcRect l="8271" t="14867" r="13769" b="4750"/>
          <a:stretch>
            <a:fillRect/>
          </a:stretch>
        </p:blipFill>
        <p:spPr bwMode="auto">
          <a:xfrm>
            <a:off x="6477000" y="4351116"/>
            <a:ext cx="2286000" cy="24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62000" y="3944035"/>
            <a:ext cx="8077200" cy="323165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RooAbsPdf*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paramPdf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fr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createHessePdf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(RooArgSet(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frac,mean,sigma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));</a:t>
            </a:r>
            <a:endParaRPr lang="en-US" sz="1500" i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5943600" y="266700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 rot="2952522">
            <a:off x="5885018" y="4361018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15" name="TextBox 14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50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6" name="Picture 2" descr="C:\Documents and Settings\verkerke\desktop\rf610_visualerro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1870" y="3048000"/>
            <a:ext cx="3932130" cy="3581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fit result output – Error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(as visual aid) propagate errors in covariance matrix of a fit result to a </a:t>
            </a:r>
            <a:r>
              <a:rPr lang="en-US" dirty="0" err="1" smtClean="0"/>
              <a:t>pdf</a:t>
            </a:r>
            <a:r>
              <a:rPr lang="en-US" dirty="0" smtClean="0"/>
              <a:t> projection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Linear propagation on </a:t>
            </a:r>
            <a:br>
              <a:rPr lang="en-US" dirty="0" smtClean="0"/>
            </a:br>
            <a:r>
              <a:rPr lang="en-US" dirty="0" err="1" smtClean="0"/>
              <a:t>pdf</a:t>
            </a:r>
            <a:r>
              <a:rPr lang="en-US" dirty="0" smtClean="0"/>
              <a:t> projection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Propagated error can be </a:t>
            </a:r>
            <a:br>
              <a:rPr lang="en-US" dirty="0" smtClean="0"/>
            </a:br>
            <a:r>
              <a:rPr lang="en-US" dirty="0" smtClean="0"/>
              <a:t>calculated on arbitrary function</a:t>
            </a:r>
          </a:p>
          <a:p>
            <a:pPr lvl="1"/>
            <a:r>
              <a:rPr lang="en-US" dirty="0" err="1" smtClean="0"/>
              <a:t>E.g</a:t>
            </a:r>
            <a:r>
              <a:rPr lang="en-US" dirty="0" smtClean="0"/>
              <a:t> fraction of events in signal range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828800"/>
            <a:ext cx="7010400" cy="800219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en-US" sz="8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8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w::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model.plotOn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frame,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VisualizeError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(*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fitresult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) ;</a:t>
            </a:r>
            <a:br>
              <a:rPr lang="en-US" sz="15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w::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model.plotOn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frame,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VisualizeError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(*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fitresult,fsig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) ;</a:t>
            </a:r>
            <a:br>
              <a:rPr lang="en-US" sz="1500" i="0" dirty="0" smtClean="0">
                <a:latin typeface="Courier New" pitchFamily="49" charset="0"/>
                <a:cs typeface="Courier New" pitchFamily="49" charset="0"/>
              </a:rPr>
            </a:br>
            <a:endParaRPr lang="en-US" sz="800" i="0" dirty="0" smtClean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971800" y="3136900"/>
          <a:ext cx="979394" cy="292100"/>
        </p:xfrm>
        <a:graphic>
          <a:graphicData uri="http://schemas.openxmlformats.org/presentationml/2006/ole">
            <p:oleObj spid="_x0000_s267267" name="Equation" r:id="rId4" imgW="723600" imgH="21564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5105400"/>
            <a:ext cx="4876800" cy="1292662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RooAbsReal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fracSigRange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=</a:t>
            </a:r>
            <a:br>
              <a:rPr lang="en-US" sz="15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   w::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model.createIntegral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x,x,”sig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”) ;</a:t>
            </a:r>
          </a:p>
          <a:p>
            <a:pPr>
              <a:buNone/>
              <a:defRPr/>
            </a:pP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5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Double_t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err = </a:t>
            </a:r>
            <a:br>
              <a:rPr lang="en-US" sz="15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500" i="0" dirty="0" err="1" smtClean="0">
                <a:latin typeface="Courier New" pitchFamily="49" charset="0"/>
                <a:cs typeface="Courier New" pitchFamily="49" charset="0"/>
              </a:rPr>
              <a:t>fracSigRange.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getPropagatedError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(*</a:t>
            </a:r>
            <a:r>
              <a:rPr lang="en-US" sz="15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fr</a:t>
            </a:r>
            <a:r>
              <a:rPr lang="en-US" sz="15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500" i="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800" i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51</a:t>
            </a:r>
            <a:endParaRPr lang="nl-NL" dirty="0"/>
          </a:p>
        </p:txBody>
      </p:sp>
      <p:sp>
        <p:nvSpPr>
          <p:cNvPr id="11" name="Left Brace 10"/>
          <p:cNvSpPr/>
          <p:nvPr/>
        </p:nvSpPr>
        <p:spPr bwMode="auto">
          <a:xfrm rot="-5400000">
            <a:off x="6096000" y="4419600"/>
            <a:ext cx="228600" cy="685800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20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</a:t>
            </a:r>
            <a:r>
              <a:rPr lang="en-US" smtClean="0"/>
              <a:t>profile likelihood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953000"/>
          </a:xfrm>
        </p:spPr>
        <p:txBody>
          <a:bodyPr/>
          <a:lstStyle/>
          <a:p>
            <a:r>
              <a:rPr lang="en-US" dirty="0" smtClean="0"/>
              <a:t>A profile likelihood ratio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can be represent by a regular RooFit function</a:t>
            </a:r>
            <a:br>
              <a:rPr lang="en-US" dirty="0" smtClean="0"/>
            </a:br>
            <a:r>
              <a:rPr lang="en-US" dirty="0" smtClean="0"/>
              <a:t>(albeit an expensive one to evaluate) </a:t>
            </a:r>
            <a:endParaRPr lang="en-US" dirty="0"/>
          </a:p>
        </p:txBody>
      </p:sp>
      <p:graphicFrame>
        <p:nvGraphicFramePr>
          <p:cNvPr id="269314" name="Object 2"/>
          <p:cNvGraphicFramePr>
            <a:graphicFrameLocks noChangeAspect="1"/>
          </p:cNvGraphicFramePr>
          <p:nvPr/>
        </p:nvGraphicFramePr>
        <p:xfrm>
          <a:off x="4343400" y="838200"/>
          <a:ext cx="2273300" cy="1108075"/>
        </p:xfrm>
        <a:graphic>
          <a:graphicData uri="http://schemas.openxmlformats.org/presentationml/2006/ole">
            <p:oleObj spid="_x0000_s269314" name="Equation" r:id="rId3" imgW="965160" imgH="4698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2667000"/>
            <a:ext cx="7708900" cy="52322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sv-SE" sz="1400" i="0" dirty="0" smtClean="0">
                <a:latin typeface="Courier New" pitchFamily="49" charset="0"/>
                <a:cs typeface="Courier New" pitchFamily="49" charset="0"/>
              </a:rPr>
              <a:t>RooAbsReal* ll = model.createNLL(data,NumCPU(8)) ;</a:t>
            </a:r>
            <a:r>
              <a:rPr lang="sv-SE" sz="1400" i="0" dirty="0">
                <a:latin typeface="Courier New" pitchFamily="49" charset="0"/>
                <a:cs typeface="Courier New" pitchFamily="49" charset="0"/>
              </a:rPr>
              <a:t/>
            </a:r>
            <a:br>
              <a:rPr lang="sv-SE" sz="1400" i="0" dirty="0">
                <a:latin typeface="Courier New" pitchFamily="49" charset="0"/>
                <a:cs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RooAbsReal*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pll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ll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createProfile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(params) ;</a:t>
            </a:r>
            <a:endParaRPr lang="en-US" sz="1400" i="0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7" name="Picture 4" descr="fig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9325" y="4572000"/>
            <a:ext cx="34178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tutplot12"/>
          <p:cNvPicPr>
            <a:picLocks noChangeAspect="1" noChangeArrowheads="1"/>
          </p:cNvPicPr>
          <p:nvPr/>
        </p:nvPicPr>
        <p:blipFill>
          <a:blip r:embed="rId5" cstate="print"/>
          <a:srcRect l="31958" r="34021"/>
          <a:stretch>
            <a:fillRect/>
          </a:stretch>
        </p:blipFill>
        <p:spPr bwMode="auto">
          <a:xfrm>
            <a:off x="5140325" y="3962400"/>
            <a:ext cx="3394075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7"/>
          <p:cNvSpPr>
            <a:spLocks noChangeArrowheads="1"/>
          </p:cNvSpPr>
          <p:nvPr/>
        </p:nvSpPr>
        <p:spPr bwMode="auto">
          <a:xfrm>
            <a:off x="4378325" y="5867400"/>
            <a:ext cx="838200" cy="609600"/>
          </a:xfrm>
          <a:prstGeom prst="rightArrow">
            <a:avLst>
              <a:gd name="adj1" fmla="val 50000"/>
              <a:gd name="adj2" fmla="val 50003"/>
            </a:avLst>
          </a:prstGeom>
          <a:solidFill>
            <a:srgbClr val="FF7A0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" name="TextBox 9"/>
          <p:cNvSpPr txBox="1"/>
          <p:nvPr/>
        </p:nvSpPr>
        <p:spPr>
          <a:xfrm>
            <a:off x="1066800" y="3670959"/>
            <a:ext cx="4114800" cy="82484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RooPlot* frame = w::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frac.frame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() ;</a:t>
            </a:r>
          </a:p>
          <a:p>
            <a:pPr>
              <a:buFontTx/>
              <a:buNone/>
              <a:defRPr/>
            </a:pP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nll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plotOn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frame,ShiftToZero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()) ;</a:t>
            </a:r>
          </a:p>
          <a:p>
            <a:pPr>
              <a:buFontTx/>
              <a:buNone/>
              <a:defRPr/>
            </a:pP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pll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plotOn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frame,LineColor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kRed</a:t>
            </a:r>
            <a:r>
              <a:rPr lang="en-US" sz="14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)) 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52</a:t>
            </a:r>
            <a:endParaRPr lang="nl-NL" dirty="0"/>
          </a:p>
        </p:txBody>
      </p:sp>
      <p:sp>
        <p:nvSpPr>
          <p:cNvPr id="12" name="TextBox 11"/>
          <p:cNvSpPr txBox="1"/>
          <p:nvPr/>
        </p:nvSpPr>
        <p:spPr>
          <a:xfrm>
            <a:off x="6856938" y="990600"/>
            <a:ext cx="2210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Best L for given p</a:t>
            </a:r>
            <a:endParaRPr lang="nl-NL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7603" y="1490246"/>
            <a:ext cx="894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Best L</a:t>
            </a:r>
            <a:endParaRPr lang="nl-NL" sz="16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2" idx="1"/>
          </p:cNvCxnSpPr>
          <p:nvPr/>
        </p:nvCxnSpPr>
        <p:spPr bwMode="auto">
          <a:xfrm rot="10800000">
            <a:off x="6553200" y="1159877"/>
            <a:ext cx="303738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0800000">
            <a:off x="6553200" y="1676400"/>
            <a:ext cx="303738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On the equivalence of </a:t>
            </a:r>
            <a:r>
              <a:rPr lang="en-US" sz="2000" smtClean="0"/>
              <a:t>profile likelihood and MINOS</a:t>
            </a:r>
            <a:endParaRPr lang="en-US" sz="2000" dirty="0" smtClean="0"/>
          </a:p>
        </p:txBody>
      </p:sp>
      <p:sp>
        <p:nvSpPr>
          <p:cNvPr id="181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962400"/>
            <a:ext cx="4876800" cy="2514600"/>
          </a:xfrm>
        </p:spPr>
        <p:txBody>
          <a:bodyPr/>
          <a:lstStyle/>
          <a:p>
            <a:r>
              <a:rPr lang="en-US" dirty="0" smtClean="0"/>
              <a:t>Demonstration of equivalence</a:t>
            </a:r>
            <a:br>
              <a:rPr lang="en-US" dirty="0" smtClean="0"/>
            </a:br>
            <a:r>
              <a:rPr lang="en-US" dirty="0" smtClean="0"/>
              <a:t>of (RooFit) profile likelihood</a:t>
            </a:r>
            <a:br>
              <a:rPr lang="en-US" dirty="0" smtClean="0"/>
            </a:br>
            <a:r>
              <a:rPr lang="en-US" dirty="0" smtClean="0"/>
              <a:t>and MINOS errors</a:t>
            </a:r>
          </a:p>
          <a:p>
            <a:pPr lvl="1"/>
            <a:r>
              <a:rPr lang="en-US" dirty="0" smtClean="0"/>
              <a:t>Macro to make above plots is</a:t>
            </a:r>
            <a:br>
              <a:rPr lang="en-US" dirty="0" smtClean="0"/>
            </a:br>
            <a:r>
              <a:rPr lang="en-US" dirty="0" smtClean="0"/>
              <a:t>34 lines of code (+23 to beautify</a:t>
            </a:r>
            <a:br>
              <a:rPr lang="en-US" dirty="0" smtClean="0"/>
            </a:br>
            <a:r>
              <a:rPr lang="en-US" dirty="0" smtClean="0"/>
              <a:t>graphics appearance)</a:t>
            </a:r>
            <a:endParaRPr lang="nl-NL" dirty="0" smtClean="0"/>
          </a:p>
        </p:txBody>
      </p:sp>
      <p:pic>
        <p:nvPicPr>
          <p:cNvPr id="270338" name="Picture 2" descr="C:\Documents and Settings\verkerke\desktop\c.gif"/>
          <p:cNvPicPr>
            <a:picLocks noChangeAspect="1" noChangeArrowheads="1"/>
          </p:cNvPicPr>
          <p:nvPr/>
        </p:nvPicPr>
        <p:blipFill>
          <a:blip r:embed="rId2" cstate="print"/>
          <a:srcRect l="32500" t="8038" r="36667"/>
          <a:stretch>
            <a:fillRect/>
          </a:stretch>
        </p:blipFill>
        <p:spPr bwMode="auto">
          <a:xfrm>
            <a:off x="5715000" y="1270680"/>
            <a:ext cx="2819400" cy="2615520"/>
          </a:xfrm>
          <a:prstGeom prst="rect">
            <a:avLst/>
          </a:prstGeom>
          <a:noFill/>
        </p:spPr>
      </p:pic>
      <p:pic>
        <p:nvPicPr>
          <p:cNvPr id="17" name="Picture 2" descr="C:\Documents and Settings\verkerke\desktop\c.gif"/>
          <p:cNvPicPr>
            <a:picLocks noChangeAspect="1" noChangeArrowheads="1"/>
          </p:cNvPicPr>
          <p:nvPr/>
        </p:nvPicPr>
        <p:blipFill>
          <a:blip r:embed="rId2" cstate="print"/>
          <a:srcRect l="65833" t="8907" r="3333"/>
          <a:stretch>
            <a:fillRect/>
          </a:stretch>
        </p:blipFill>
        <p:spPr bwMode="auto">
          <a:xfrm rot="16200000">
            <a:off x="3162300" y="1333500"/>
            <a:ext cx="2819400" cy="2590800"/>
          </a:xfrm>
          <a:prstGeom prst="rect">
            <a:avLst/>
          </a:prstGeom>
          <a:noFill/>
        </p:spPr>
      </p:pic>
      <p:pic>
        <p:nvPicPr>
          <p:cNvPr id="18" name="Picture 2" descr="C:\Documents and Settings\verkerke\desktop\c.gif"/>
          <p:cNvPicPr>
            <a:picLocks noChangeAspect="1" noChangeArrowheads="1"/>
          </p:cNvPicPr>
          <p:nvPr/>
        </p:nvPicPr>
        <p:blipFill>
          <a:blip r:embed="rId2" cstate="print"/>
          <a:srcRect t="8038" r="69167"/>
          <a:stretch>
            <a:fillRect/>
          </a:stretch>
        </p:blipFill>
        <p:spPr bwMode="auto">
          <a:xfrm>
            <a:off x="5791200" y="3886200"/>
            <a:ext cx="2819400" cy="2615520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 bwMode="auto">
          <a:xfrm>
            <a:off x="5004706" y="2139042"/>
            <a:ext cx="2939144" cy="840922"/>
          </a:xfrm>
          <a:prstGeom prst="rect">
            <a:avLst/>
          </a:prstGeom>
          <a:solidFill>
            <a:srgbClr val="FF0000">
              <a:alpha val="2509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 rot="5400000">
            <a:off x="5490481" y="3710667"/>
            <a:ext cx="4020912" cy="902154"/>
          </a:xfrm>
          <a:prstGeom prst="rect">
            <a:avLst/>
          </a:prstGeom>
          <a:solidFill>
            <a:srgbClr val="FF0000">
              <a:alpha val="2509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53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2347002" y="2545140"/>
            <a:ext cx="5806398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4400" i="0" dirty="0" smtClean="0">
                <a:solidFill>
                  <a:schemeClr val="accent2"/>
                </a:solidFill>
              </a:rPr>
              <a:t>Simultaneous fits</a:t>
            </a:r>
            <a:br>
              <a:rPr lang="en-US" sz="4400" i="0" dirty="0" smtClean="0">
                <a:solidFill>
                  <a:schemeClr val="accent2"/>
                </a:solidFill>
              </a:rPr>
            </a:br>
            <a:r>
              <a:rPr lang="en-US" sz="4400" i="0" dirty="0" smtClean="0">
                <a:solidFill>
                  <a:schemeClr val="accent2"/>
                </a:solidFill>
              </a:rPr>
              <a:t>and combinations</a:t>
            </a:r>
            <a:endParaRPr lang="en-US" sz="4400" i="0" dirty="0">
              <a:solidFill>
                <a:schemeClr val="accent2"/>
              </a:solidFill>
            </a:endParaRPr>
          </a:p>
        </p:txBody>
      </p:sp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1253214" y="2468940"/>
            <a:ext cx="1059906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9600" i="0" smtClean="0">
                <a:solidFill>
                  <a:schemeClr val="hlink"/>
                </a:solidFill>
              </a:rPr>
              <a:t>5</a:t>
            </a:r>
            <a:endParaRPr lang="en-US" sz="9600" i="0" dirty="0">
              <a:solidFill>
                <a:schemeClr val="hlink"/>
              </a:solidFill>
            </a:endParaRP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533400" y="609600"/>
            <a:ext cx="8153400" cy="22860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1999</a:t>
            </a:r>
            <a:r>
              <a:rPr lang="en-US" dirty="0" smtClean="0"/>
              <a:t> : Project started</a:t>
            </a:r>
          </a:p>
          <a:p>
            <a:pPr lvl="1"/>
            <a:r>
              <a:rPr lang="en-US" dirty="0" smtClean="0"/>
              <a:t>First application: ‘sin2b’ measurement of BaBar </a:t>
            </a:r>
            <a:br>
              <a:rPr lang="en-US" dirty="0" smtClean="0"/>
            </a:br>
            <a:r>
              <a:rPr lang="en-US" dirty="0" smtClean="0"/>
              <a:t>(model with 5 observables, 37 floating parameters, simultaneous fit to multiple CP and control channels)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2000</a:t>
            </a:r>
            <a:r>
              <a:rPr lang="en-US" dirty="0" smtClean="0"/>
              <a:t> : Complete overhaul of design based on </a:t>
            </a:r>
            <a:br>
              <a:rPr lang="en-US" dirty="0" smtClean="0"/>
            </a:br>
            <a:r>
              <a:rPr lang="en-US" dirty="0" smtClean="0"/>
              <a:t>           experience with sin2b fit</a:t>
            </a:r>
          </a:p>
          <a:p>
            <a:pPr lvl="1"/>
            <a:r>
              <a:rPr lang="en-US" dirty="0" smtClean="0"/>
              <a:t>Very useful exercise: new design is still current design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2003</a:t>
            </a:r>
            <a:r>
              <a:rPr lang="en-US" dirty="0" smtClean="0"/>
              <a:t> : Public release of RooFit with ROOT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2004</a:t>
            </a:r>
            <a:r>
              <a:rPr lang="en-US" dirty="0" smtClean="0"/>
              <a:t> : Over 50 BaBar physics publications using RooFit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2007</a:t>
            </a:r>
            <a:r>
              <a:rPr lang="en-US" dirty="0" smtClean="0"/>
              <a:t> : Integration of RooFit in ROOT CVS source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2008</a:t>
            </a:r>
            <a:r>
              <a:rPr lang="en-US" dirty="0" smtClean="0"/>
              <a:t> : Upgrade in functionality as part of </a:t>
            </a:r>
            <a:r>
              <a:rPr lang="en-US" dirty="0" err="1" smtClean="0"/>
              <a:t>RooStats</a:t>
            </a:r>
            <a:r>
              <a:rPr lang="en-US" dirty="0" smtClean="0"/>
              <a:t> project</a:t>
            </a:r>
          </a:p>
          <a:p>
            <a:pPr lvl="1"/>
            <a:r>
              <a:rPr lang="en-US" dirty="0" smtClean="0"/>
              <a:t>Improved analytical and </a:t>
            </a:r>
            <a:br>
              <a:rPr lang="en-US" dirty="0" smtClean="0"/>
            </a:br>
            <a:r>
              <a:rPr lang="en-US" dirty="0" smtClean="0"/>
              <a:t>numeric integration handling, </a:t>
            </a:r>
            <a:br>
              <a:rPr lang="en-US" dirty="0" smtClean="0"/>
            </a:br>
            <a:r>
              <a:rPr lang="en-US" dirty="0" smtClean="0"/>
              <a:t>improved toy MC generation, </a:t>
            </a:r>
            <a:br>
              <a:rPr lang="en-US" dirty="0" smtClean="0"/>
            </a:br>
            <a:r>
              <a:rPr lang="en-US" dirty="0" smtClean="0"/>
              <a:t>addition of workspace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2009</a:t>
            </a:r>
            <a:r>
              <a:rPr lang="en-US" dirty="0" smtClean="0"/>
              <a:t> : Now ~100K lines of code </a:t>
            </a:r>
          </a:p>
          <a:p>
            <a:pPr lvl="1"/>
            <a:r>
              <a:rPr lang="en-US" dirty="0" smtClean="0"/>
              <a:t>(For comparison </a:t>
            </a:r>
            <a:r>
              <a:rPr lang="en-US" dirty="0" err="1" smtClean="0"/>
              <a:t>RooStats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proper is ~5000 lines of code)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272386" name="Picture 2" descr="C:\Documents and Settings\verkerke\desktop\c1.gif"/>
          <p:cNvPicPr>
            <a:picLocks noChangeAspect="1" noChangeArrowheads="1"/>
          </p:cNvPicPr>
          <p:nvPr/>
        </p:nvPicPr>
        <p:blipFill>
          <a:blip r:embed="rId2" cstate="print"/>
          <a:srcRect t="8232" r="7471" b="4237"/>
          <a:stretch>
            <a:fillRect/>
          </a:stretch>
        </p:blipFill>
        <p:spPr bwMode="auto">
          <a:xfrm>
            <a:off x="4953000" y="4157869"/>
            <a:ext cx="3733800" cy="239533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6477000"/>
            <a:ext cx="2454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0" i="0" dirty="0" smtClean="0">
                <a:solidFill>
                  <a:schemeClr val="accent2"/>
                </a:solidFill>
              </a:rPr>
              <a:t>last modification before date </a:t>
            </a:r>
            <a:endParaRPr lang="en-US" sz="1200" b="0" i="0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8199659" y="4705942"/>
            <a:ext cx="11544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0" i="0" dirty="0" smtClean="0">
                <a:solidFill>
                  <a:schemeClr val="accent2"/>
                </a:solidFill>
              </a:rPr>
              <a:t>lines of code</a:t>
            </a:r>
            <a:endParaRPr lang="en-US" sz="1200" b="0" i="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24192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joint </a:t>
            </a:r>
            <a:r>
              <a:rPr lang="en-US" dirty="0" err="1" smtClean="0"/>
              <a:t>pdfs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Operator class SIMUL to construct </a:t>
            </a:r>
            <a:r>
              <a:rPr lang="en-US" dirty="0" smtClean="0">
                <a:solidFill>
                  <a:srgbClr val="FF0000"/>
                </a:solidFill>
              </a:rPr>
              <a:t>joint models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 the </a:t>
            </a:r>
            <a:r>
              <a:rPr lang="en-US" dirty="0" err="1" smtClean="0"/>
              <a:t>pdf</a:t>
            </a:r>
            <a:r>
              <a:rPr lang="en-US" dirty="0" smtClean="0"/>
              <a:t> level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Can also construct </a:t>
            </a:r>
            <a:r>
              <a:rPr lang="en-US" dirty="0" smtClean="0">
                <a:solidFill>
                  <a:srgbClr val="FF0000"/>
                </a:solidFill>
              </a:rPr>
              <a:t>joint datasets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71257" y="1731966"/>
            <a:ext cx="7058343" cy="2763834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//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Pdfs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for channels ‘A’ and ‘B’</a:t>
            </a:r>
          </a:p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4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Gaussian::</a:t>
            </a:r>
            <a:r>
              <a:rPr lang="en-US" sz="1400" i="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pdfA</a:t>
            </a:r>
            <a:r>
              <a:rPr lang="en-US" sz="14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(x[-10,10],mean[-10,10],sigma[3])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”) ;</a:t>
            </a:r>
            <a:br>
              <a:rPr lang="en-US" sz="14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4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Uniform::</a:t>
            </a:r>
            <a:r>
              <a:rPr lang="en-US" sz="1400" i="0" dirty="0" err="1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pdfB</a:t>
            </a:r>
            <a:r>
              <a:rPr lang="en-US" sz="14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(x)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”) ;</a:t>
            </a:r>
          </a:p>
          <a:p>
            <a:pPr>
              <a:buFontTx/>
              <a:buNone/>
              <a:defRPr/>
            </a:pPr>
            <a:endParaRPr lang="en-US" sz="1400" i="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// Create discrete observable to label channels</a:t>
            </a:r>
          </a:p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(“index[A,B]”) ;</a:t>
            </a:r>
          </a:p>
          <a:p>
            <a:pPr>
              <a:buFontTx/>
              <a:buNone/>
              <a:defRPr/>
            </a:pPr>
            <a:endParaRPr lang="en-US" sz="1400" i="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// Create joint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pdf</a:t>
            </a:r>
            <a:endParaRPr lang="en-US" sz="1400" i="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(“SIMUL::joint(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index,</a:t>
            </a:r>
            <a:r>
              <a:rPr lang="en-US" sz="1400" i="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1400" i="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i="0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pdfA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400" i="0" dirty="0" err="1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1400" i="0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i="0" dirty="0" err="1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pdfB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)”) ;</a:t>
            </a:r>
            <a:br>
              <a:rPr lang="en-US" sz="1400" i="0" dirty="0" smtClean="0">
                <a:latin typeface="Courier New" pitchFamily="49" charset="0"/>
                <a:cs typeface="Courier New" pitchFamily="49" charset="0"/>
              </a:rPr>
            </a:br>
            <a:endParaRPr lang="en-US" sz="1400" i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410200"/>
            <a:ext cx="6736139" cy="121264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RooDataSet *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dataA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, *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dataB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;</a:t>
            </a:r>
          </a:p>
          <a:p>
            <a:pPr>
              <a:buFontTx/>
              <a:buNone/>
              <a:defRPr/>
            </a:pP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RooDataSet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dataAB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dataAB”,”dataAB”,Index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(w::index),</a:t>
            </a:r>
            <a:br>
              <a:rPr lang="en-US" sz="14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                   Import(“A”,*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dataA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),Import(“B”,*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dataB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)) ;</a:t>
            </a:r>
            <a:br>
              <a:rPr lang="en-US" sz="1400" i="0" dirty="0" smtClean="0">
                <a:latin typeface="Courier New" pitchFamily="49" charset="0"/>
                <a:cs typeface="Courier New" pitchFamily="49" charset="0"/>
              </a:rPr>
            </a:br>
            <a:endParaRPr lang="en-US" sz="1400" i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54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</a:t>
            </a:r>
            <a:r>
              <a:rPr lang="en-US" smtClean="0"/>
              <a:t>joint likelihood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then construct the </a:t>
            </a:r>
            <a:r>
              <a:rPr lang="en-US" dirty="0" smtClean="0">
                <a:solidFill>
                  <a:srgbClr val="FF0000"/>
                </a:solidFill>
              </a:rPr>
              <a:t>joint likelihood </a:t>
            </a:r>
            <a:r>
              <a:rPr lang="en-US" dirty="0" smtClean="0"/>
              <a:t>as usual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 possible to make likelihood first and then join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But then there is no definition of joint </a:t>
            </a:r>
            <a:r>
              <a:rPr lang="en-US" dirty="0" err="1" smtClean="0"/>
              <a:t>pdf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and cannot execute frequentist techniques on joint models...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43000" y="1447800"/>
            <a:ext cx="6726521" cy="843308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RooAbsReal*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nllJoint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= w::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joint.createNLL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dataAB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) ;</a:t>
            </a:r>
          </a:p>
          <a:p>
            <a:pPr>
              <a:buFontTx/>
              <a:buNone/>
              <a:defRPr/>
            </a:pPr>
            <a:endParaRPr lang="en-US" sz="1400" i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3352800"/>
            <a:ext cx="7837402" cy="1323439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RooAbsReal*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nllA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= w::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A.createNLL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(*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dataA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) ;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w.import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nllA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) 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RooAbsReal*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nllB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= w::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B.createNLL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(*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dataB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) ;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w.import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nllB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) 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(sum::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nllJoint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nllA,nllB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)) 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endParaRPr lang="en-US" sz="1600" i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55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joint models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constructing joint models and likelihoods: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parameters with the same name = same parameter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If intentional, you are done at this point.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Takes all parameter correlations </a:t>
            </a:r>
            <a:br>
              <a:rPr lang="en-US" dirty="0" smtClean="0"/>
            </a:br>
            <a:r>
              <a:rPr lang="en-US" dirty="0" smtClean="0"/>
              <a:t>fully into account</a:t>
            </a:r>
          </a:p>
          <a:p>
            <a:pPr lvl="1"/>
            <a:r>
              <a:rPr lang="en-US" dirty="0" smtClean="0"/>
              <a:t>To add additional correlations,</a:t>
            </a:r>
            <a:br>
              <a:rPr lang="en-US" dirty="0" smtClean="0"/>
            </a:br>
            <a:r>
              <a:rPr lang="en-US" dirty="0" smtClean="0"/>
              <a:t>simply multiply joint </a:t>
            </a:r>
            <a:r>
              <a:rPr lang="en-US" dirty="0" err="1" smtClean="0"/>
              <a:t>pdf</a:t>
            </a:r>
            <a:r>
              <a:rPr lang="en-US" dirty="0" smtClean="0"/>
              <a:t> with</a:t>
            </a:r>
            <a:br>
              <a:rPr lang="en-US" dirty="0" smtClean="0"/>
            </a:br>
            <a:r>
              <a:rPr lang="en-US" dirty="0" smtClean="0"/>
              <a:t>appropriate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RooMultiVarGaussian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pdf</a:t>
            </a:r>
            <a:r>
              <a:rPr lang="en-US" dirty="0" smtClean="0"/>
              <a:t> in parameters of choice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2814292"/>
            <a:ext cx="8454559" cy="843308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RooAbsReal*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pllJoint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nllJoint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createProfile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paramOfInterest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) ;</a:t>
            </a:r>
          </a:p>
          <a:p>
            <a:pPr>
              <a:buFontTx/>
              <a:buNone/>
              <a:defRPr/>
            </a:pPr>
            <a:endParaRPr lang="en-US" sz="1400" i="0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71362" name="Picture 2"/>
          <p:cNvPicPr>
            <a:picLocks noChangeAspect="1" noChangeArrowheads="1"/>
          </p:cNvPicPr>
          <p:nvPr/>
        </p:nvPicPr>
        <p:blipFill>
          <a:blip r:embed="rId2" cstate="print"/>
          <a:srcRect l="30476" t="32000" r="26667" b="12381"/>
          <a:stretch>
            <a:fillRect/>
          </a:stretch>
        </p:blipFill>
        <p:spPr bwMode="auto">
          <a:xfrm>
            <a:off x="5387236" y="3810000"/>
            <a:ext cx="36638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64853" y="5798403"/>
            <a:ext cx="5245347" cy="830997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MultiVarGaussian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corr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               ({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a,b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},{0,0},COV)”);</a:t>
            </a:r>
            <a:br>
              <a:rPr lang="en-US" sz="16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i="0" dirty="0" err="1" smtClean="0">
                <a:latin typeface="Courier New" pitchFamily="49" charset="0"/>
                <a:cs typeface="Courier New" pitchFamily="49" charset="0"/>
              </a:rPr>
              <a:t>w.factory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PROD::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jointc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i="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joint,corr</a:t>
            </a:r>
            <a:r>
              <a:rPr lang="en-US" sz="1600" i="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600" i="0" dirty="0" smtClean="0">
                <a:latin typeface="Courier New" pitchFamily="49" charset="0"/>
                <a:cs typeface="Courier New" pitchFamily="49" charset="0"/>
              </a:rPr>
              <a:t>”) 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582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56</a:t>
            </a:r>
            <a:endParaRPr lang="nl-NL" dirty="0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5400000">
            <a:off x="6705600" y="335280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5400000">
            <a:off x="4495800" y="525780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7A0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to aid logistics </a:t>
            </a:r>
            <a:r>
              <a:rPr lang="en-US" smtClean="0"/>
              <a:t>of building a joint model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experiments / analysis groups are unlikely to be organized to an extent where parameter naming schemes match exactly</a:t>
            </a:r>
          </a:p>
          <a:p>
            <a:pPr lvl="1"/>
            <a:r>
              <a:rPr lang="en-US" dirty="0" smtClean="0"/>
              <a:t>The workspace has tools to manage this</a:t>
            </a:r>
          </a:p>
          <a:p>
            <a:pPr lvl="1"/>
            <a:r>
              <a:rPr lang="en-US" dirty="0" smtClean="0"/>
              <a:t>These tools are the basis for (future) high level combination tools that will be part of the </a:t>
            </a:r>
            <a:r>
              <a:rPr lang="en-US" dirty="0" err="1" smtClean="0"/>
              <a:t>RooStats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Import model from another workspace</a:t>
            </a:r>
          </a:p>
          <a:p>
            <a:pPr lvl="1"/>
            <a:r>
              <a:rPr lang="en-US" dirty="0" smtClean="0"/>
              <a:t>Example:: rename all variables of import model </a:t>
            </a:r>
            <a:br>
              <a:rPr lang="en-US" dirty="0" smtClean="0"/>
            </a:br>
            <a:r>
              <a:rPr lang="en-US" dirty="0" smtClean="0"/>
              <a:t>to unique names by appending a suffix</a:t>
            </a:r>
            <a:r>
              <a:rPr lang="en-US" dirty="0"/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aHZZ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and rename </a:t>
            </a:r>
            <a:r>
              <a:rPr lang="en-US" dirty="0" err="1" smtClean="0"/>
              <a:t>mHiggs</a:t>
            </a:r>
            <a:r>
              <a:rPr lang="en-US" dirty="0" smtClean="0"/>
              <a:t> to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MH</a:t>
            </a:r>
            <a:br>
              <a:rPr lang="en-US" b="1" dirty="0" smtClean="0">
                <a:latin typeface="Courier New" pitchFamily="49" charset="0"/>
                <a:cs typeface="Courier New" pitchFamily="49" charset="0"/>
              </a:rPr>
            </a:b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 smtClean="0">
                <a:cs typeface="Courier New" pitchFamily="49" charset="0"/>
              </a:rPr>
              <a:t>Can also import straight from file using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fileName:wspaceName:objName</a:t>
            </a:r>
            <a:r>
              <a:rPr lang="en-US" dirty="0" smtClean="0">
                <a:cs typeface="Courier New" pitchFamily="49" charset="0"/>
              </a:rPr>
              <a:t> syntax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69472" y="4290536"/>
            <a:ext cx="5769528" cy="738664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w.import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atlasHiggsZZ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,</a:t>
            </a:r>
            <a:br>
              <a:rPr lang="en-US" sz="14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RenameAllVariablesExcept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mHiggs”,”aHZZ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”),</a:t>
            </a:r>
            <a:br>
              <a:rPr lang="en-US" sz="1400" i="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RenameVariable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mHiggs”,”MH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”) 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18077" y="5864423"/>
            <a:ext cx="5339923" cy="307777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w.importFromFile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400" i="0" dirty="0" err="1" smtClean="0">
                <a:latin typeface="Courier New" pitchFamily="49" charset="0"/>
                <a:cs typeface="Courier New" pitchFamily="49" charset="0"/>
              </a:rPr>
              <a:t>ahzz.root:w:atlasHiggsZZ</a:t>
            </a:r>
            <a:r>
              <a:rPr lang="en-US" sz="1400" i="0" dirty="0" smtClean="0">
                <a:latin typeface="Courier New" pitchFamily="49" charset="0"/>
                <a:cs typeface="Courier New" pitchFamily="49" charset="0"/>
              </a:rPr>
              <a:t>”,…) 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57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overview of RooFit functionality, tailored to serve as introductory to </a:t>
            </a:r>
            <a:r>
              <a:rPr lang="en-US" dirty="0" err="1" smtClean="0"/>
              <a:t>RooStats</a:t>
            </a:r>
            <a:endParaRPr lang="en-US" dirty="0" smtClean="0"/>
          </a:p>
          <a:p>
            <a:pPr lvl="1"/>
            <a:r>
              <a:rPr lang="en-US" dirty="0" smtClean="0"/>
              <a:t>Many features were not mentioned here </a:t>
            </a:r>
          </a:p>
          <a:p>
            <a:pPr lvl="1"/>
            <a:r>
              <a:rPr lang="en-US" dirty="0" smtClean="0"/>
              <a:t>No discussion of how this work internally (optimization, analytical deduction abilities)</a:t>
            </a:r>
          </a:p>
          <a:p>
            <a:pPr lvl="1"/>
            <a:r>
              <a:rPr lang="en-US" dirty="0" smtClean="0"/>
              <a:t>About 90% of the details were omitted</a:t>
            </a:r>
          </a:p>
          <a:p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Starting point: </a:t>
            </a:r>
            <a:r>
              <a:rPr lang="en-US" dirty="0" smtClean="0">
                <a:solidFill>
                  <a:schemeClr val="accent2"/>
                </a:solidFill>
              </a:rPr>
              <a:t>http://root.cern.ch/drupal/content /roofit</a:t>
            </a:r>
          </a:p>
          <a:p>
            <a:pPr lvl="1"/>
            <a:r>
              <a:rPr lang="en-US" dirty="0" smtClean="0"/>
              <a:t>Users manual (134 pages ~ 1 year old)</a:t>
            </a:r>
          </a:p>
          <a:p>
            <a:pPr lvl="1"/>
            <a:r>
              <a:rPr lang="en-US" dirty="0" smtClean="0"/>
              <a:t>Quick Start Guide (20 pages, recent)</a:t>
            </a:r>
          </a:p>
          <a:p>
            <a:pPr lvl="1"/>
            <a:r>
              <a:rPr lang="en-US" dirty="0" smtClean="0"/>
              <a:t>Link to 84 tutorial macros (also in $ROOTSYS/tutorials/roofit)</a:t>
            </a:r>
          </a:p>
          <a:p>
            <a:r>
              <a:rPr lang="en-US" dirty="0" smtClean="0"/>
              <a:t>Support</a:t>
            </a:r>
          </a:p>
          <a:p>
            <a:pPr lvl="1"/>
            <a:r>
              <a:rPr lang="en-US" dirty="0" smtClean="0"/>
              <a:t>Post your question on ‘Stat &amp; Math Forum’ of ROOT</a:t>
            </a:r>
            <a:br>
              <a:rPr lang="en-US" dirty="0" smtClean="0"/>
            </a:br>
            <a:r>
              <a:rPr lang="en-US" dirty="0" smtClean="0"/>
              <a:t>(root.cern.ch </a:t>
            </a:r>
            <a:r>
              <a:rPr lang="en-US" dirty="0" smtClean="0">
                <a:sym typeface="Wingdings" pitchFamily="2" charset="2"/>
              </a:rPr>
              <a:t> Forum  Stat &amp; Math tools)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 aim for &lt;24h response (but I don’t manage every day!)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34400" y="76200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58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3097435" y="2545140"/>
            <a:ext cx="3227165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4400" i="0" dirty="0" smtClean="0">
                <a:solidFill>
                  <a:schemeClr val="accent2"/>
                </a:solidFill>
              </a:rPr>
              <a:t>Hands-on</a:t>
            </a:r>
            <a:br>
              <a:rPr lang="en-US" sz="4400" i="0" dirty="0" smtClean="0">
                <a:solidFill>
                  <a:schemeClr val="accent2"/>
                </a:solidFill>
              </a:rPr>
            </a:br>
            <a:r>
              <a:rPr lang="en-US" sz="4400" i="0" dirty="0" smtClean="0">
                <a:solidFill>
                  <a:schemeClr val="accent2"/>
                </a:solidFill>
              </a:rPr>
              <a:t>exercises</a:t>
            </a:r>
            <a:endParaRPr lang="en-US" sz="4400" i="0" dirty="0">
              <a:solidFill>
                <a:schemeClr val="accent2"/>
              </a:solidFill>
            </a:endParaRPr>
          </a:p>
        </p:txBody>
      </p:sp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2003647" y="2468940"/>
            <a:ext cx="1059906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9600" i="0" dirty="0" smtClean="0">
                <a:solidFill>
                  <a:schemeClr val="hlink"/>
                </a:solidFill>
              </a:rPr>
              <a:t>6</a:t>
            </a:r>
            <a:endParaRPr lang="en-US" sz="9600" i="0" dirty="0">
              <a:solidFill>
                <a:schemeClr val="hlink"/>
              </a:solidFill>
            </a:endParaRP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533400" y="609600"/>
            <a:ext cx="8153400" cy="22860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– ROOT setup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914400"/>
            <a:ext cx="8763000" cy="5791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Start a ROOT 5.25/04 session</a:t>
            </a:r>
          </a:p>
          <a:p>
            <a:pPr lvl="1"/>
            <a:r>
              <a:rPr lang="en-US" dirty="0" smtClean="0"/>
              <a:t>Local installation on your laptop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PREFERRED</a:t>
            </a:r>
            <a:r>
              <a:rPr lang="en-US" b="1" dirty="0" smtClean="0"/>
              <a:t> due to limited wireless capacity)</a:t>
            </a:r>
          </a:p>
          <a:p>
            <a:pPr lvl="1"/>
            <a:r>
              <a:rPr lang="en-US" dirty="0" smtClean="0"/>
              <a:t>On </a:t>
            </a:r>
            <a:r>
              <a:rPr lang="en-US" dirty="0" err="1" smtClean="0"/>
              <a:t>lxplus</a:t>
            </a:r>
            <a:r>
              <a:rPr lang="en-US" dirty="0" smtClean="0"/>
              <a:t> (SLC4) or lx64slc5 (SLC5) choose appropriate line below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Now move to your personal working area</a:t>
            </a:r>
          </a:p>
          <a:p>
            <a:r>
              <a:rPr lang="en-US" dirty="0" smtClean="0"/>
              <a:t>Load the </a:t>
            </a:r>
            <a:r>
              <a:rPr lang="en-US" dirty="0" err="1" smtClean="0"/>
              <a:t>roofit</a:t>
            </a:r>
            <a:r>
              <a:rPr lang="en-US" dirty="0" smtClean="0"/>
              <a:t> &amp; </a:t>
            </a:r>
            <a:r>
              <a:rPr lang="en-US" dirty="0" err="1" smtClean="0"/>
              <a:t>roostats</a:t>
            </a:r>
            <a:r>
              <a:rPr lang="en-US" dirty="0" smtClean="0"/>
              <a:t> libraries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you see a message that RooFit </a:t>
            </a:r>
            <a:r>
              <a:rPr lang="en-US" dirty="0" smtClean="0"/>
              <a:t>v3.11 </a:t>
            </a:r>
            <a:r>
              <a:rPr lang="en-US" dirty="0" smtClean="0"/>
              <a:t>is loaded</a:t>
            </a:r>
            <a:br>
              <a:rPr lang="en-US" dirty="0" smtClean="0"/>
            </a:br>
            <a:r>
              <a:rPr lang="en-US" dirty="0" smtClean="0"/>
              <a:t>you are (almost) ready to go. </a:t>
            </a:r>
          </a:p>
          <a:p>
            <a:r>
              <a:rPr lang="en-US" dirty="0" smtClean="0"/>
              <a:t>Import the namespace RooFit in CINT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Recommendation: put the last two lines in your ROOT</a:t>
            </a:r>
            <a:br>
              <a:rPr lang="en-US" dirty="0" smtClean="0"/>
            </a:br>
            <a:r>
              <a:rPr lang="en-US" dirty="0" smtClean="0"/>
              <a:t>login script to automate the loading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13465" y="1858494"/>
            <a:ext cx="5125121" cy="1341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lxplus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&gt; source ~</a:t>
            </a: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verkerke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/public/setup_slc4.csh</a:t>
            </a:r>
          </a:p>
          <a:p>
            <a:pPr>
              <a:buNone/>
            </a:pP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lxplus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&gt; source ~</a:t>
            </a: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verkerke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/public/setup_slc4.sh</a:t>
            </a:r>
            <a:endParaRPr lang="nl-NL" sz="1400" b="0" dirty="0" smtClean="0">
              <a:solidFill>
                <a:schemeClr val="accent2"/>
              </a:solidFill>
              <a:latin typeface="Lucida Sans Typewriter" pitchFamily="49" charset="0"/>
            </a:endParaRPr>
          </a:p>
          <a:p>
            <a:pPr>
              <a:buNone/>
            </a:pP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lxplus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&gt; source ~</a:t>
            </a: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verkerke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/public/setup_slc5.csh</a:t>
            </a:r>
            <a:endParaRPr lang="nl-NL" sz="1400" b="0" dirty="0" smtClean="0">
              <a:solidFill>
                <a:schemeClr val="accent2"/>
              </a:solidFill>
              <a:latin typeface="Lucida Sans Typewriter" pitchFamily="49" charset="0"/>
            </a:endParaRPr>
          </a:p>
          <a:p>
            <a:pPr>
              <a:buNone/>
            </a:pP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lxplus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&gt; source ~</a:t>
            </a: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verkerke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/public/setup_slc5.sh</a:t>
            </a:r>
            <a:endParaRPr lang="nl-NL" sz="1400" b="0" dirty="0" smtClean="0">
              <a:solidFill>
                <a:schemeClr val="accent2"/>
              </a:solidFill>
              <a:latin typeface="Lucida Sans Typewriter" pitchFamily="49" charset="0"/>
            </a:endParaRPr>
          </a:p>
          <a:p>
            <a:pPr>
              <a:buNone/>
            </a:pPr>
            <a:endParaRPr lang="nl-NL" sz="1400" b="0" dirty="0">
              <a:solidFill>
                <a:schemeClr val="accent2"/>
              </a:solidFill>
              <a:latin typeface="Lucida Sans Typewriter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2891" y="3883223"/>
            <a:ext cx="4051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root&gt; </a:t>
            </a: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gSystem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-&gt;Load(“</a:t>
            </a:r>
            <a:r>
              <a:rPr lang="en-US" sz="1400" b="0" dirty="0" err="1" smtClean="0">
                <a:solidFill>
                  <a:schemeClr val="accent2"/>
                </a:solidFill>
                <a:latin typeface="Lucida Sans Typewriter" pitchFamily="49" charset="0"/>
              </a:rPr>
              <a:t>libRooStats</a:t>
            </a: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”) 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93898" y="5331023"/>
            <a:ext cx="3406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accent2"/>
                </a:solidFill>
                <a:latin typeface="Lucida Sans Typewriter" pitchFamily="49" charset="0"/>
              </a:rPr>
              <a:t>root&gt; using namespace RooFit 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– Online reference material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RooFit class documentation (from code)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  <a:hlinkClick r:id="rId2"/>
              </a:rPr>
              <a:t>http://root.cern.ch/root/html/ROOFIT_ROOFITCORE_Index.html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  <a:hlinkClick r:id="rId3"/>
              </a:rPr>
              <a:t>http://root.cern.ch/root/html/ROOFIT_ROOFIT_Index.html</a:t>
            </a:r>
            <a:endParaRPr lang="en-US" dirty="0" smtClean="0"/>
          </a:p>
          <a:p>
            <a:r>
              <a:rPr lang="en-US" dirty="0" smtClean="0"/>
              <a:t>RooFit home page at ROOT web site</a:t>
            </a:r>
          </a:p>
          <a:p>
            <a:pPr lvl="1"/>
            <a:r>
              <a:rPr lang="en-US" dirty="0" smtClean="0">
                <a:hlinkClick r:id="rId4"/>
              </a:rPr>
              <a:t>http://root.cern.ch/drupal/content/roofit</a:t>
            </a:r>
            <a:endParaRPr lang="en-US" dirty="0" smtClean="0"/>
          </a:p>
          <a:p>
            <a:pPr lvl="1"/>
            <a:r>
              <a:rPr lang="en-US" dirty="0" smtClean="0"/>
              <a:t>Has links to manual and tutorial macros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 – A simple fit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Copy ~</a:t>
            </a:r>
            <a:r>
              <a:rPr lang="en-US" dirty="0" err="1" smtClean="0"/>
              <a:t>verkerke</a:t>
            </a:r>
            <a:r>
              <a:rPr lang="en-US" dirty="0" smtClean="0"/>
              <a:t>/public/ex1.C and run it. </a:t>
            </a:r>
          </a:p>
          <a:p>
            <a:pPr lvl="1"/>
            <a:r>
              <a:rPr lang="en-US" dirty="0" smtClean="0"/>
              <a:t>This macro uses the ‘w::’ shortcut syntax only available in CINT</a:t>
            </a:r>
          </a:p>
          <a:p>
            <a:pPr lvl="1"/>
            <a:r>
              <a:rPr lang="en-US" dirty="0" smtClean="0"/>
              <a:t>Look at ex1var.C to see the solution written in pure C++</a:t>
            </a:r>
          </a:p>
          <a:p>
            <a:r>
              <a:rPr lang="en-US" dirty="0" smtClean="0"/>
              <a:t>This macro does the following for you:</a:t>
            </a:r>
          </a:p>
          <a:p>
            <a:pPr lvl="1"/>
            <a:r>
              <a:rPr lang="en-US" dirty="0" smtClean="0"/>
              <a:t>Creates a workspace “w”, and uses the factory to fill it with a Gaussian g(</a:t>
            </a:r>
            <a:r>
              <a:rPr lang="en-US" dirty="0" err="1" smtClean="0"/>
              <a:t>x,mean,sigma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Generates an unbinned dataset in x with 10K events from the </a:t>
            </a:r>
            <a:r>
              <a:rPr lang="en-US" dirty="0" err="1" smtClean="0"/>
              <a:t>pdf</a:t>
            </a:r>
            <a:endParaRPr lang="en-US" dirty="0" smtClean="0"/>
          </a:p>
          <a:p>
            <a:pPr lvl="1"/>
            <a:r>
              <a:rPr lang="en-US" dirty="0" smtClean="0"/>
              <a:t>Performs an unbinned ML fit of the </a:t>
            </a:r>
            <a:r>
              <a:rPr lang="en-US" dirty="0" err="1" smtClean="0"/>
              <a:t>pdf</a:t>
            </a:r>
            <a:r>
              <a:rPr lang="en-US" dirty="0" smtClean="0"/>
              <a:t> to the data</a:t>
            </a:r>
          </a:p>
          <a:p>
            <a:pPr lvl="1"/>
            <a:r>
              <a:rPr lang="en-US" dirty="0" smtClean="0"/>
              <a:t>Makes a plot of the data with the </a:t>
            </a:r>
            <a:r>
              <a:rPr lang="en-US" dirty="0" err="1" smtClean="0"/>
              <a:t>pdf</a:t>
            </a:r>
            <a:r>
              <a:rPr lang="en-US" dirty="0" smtClean="0"/>
              <a:t> overlaid</a:t>
            </a:r>
          </a:p>
          <a:p>
            <a:pPr lvl="1"/>
            <a:r>
              <a:rPr lang="en-US" dirty="0" smtClean="0"/>
              <a:t>Calls the Print() function on the parameter to see that the parameter estimate and its error have been propagated to the variable</a:t>
            </a:r>
          </a:p>
          <a:p>
            <a:r>
              <a:rPr lang="en-US" dirty="0" smtClean="0"/>
              <a:t>Modify the macro to generate a binned dataset instead of an unbinned dataset and run again</a:t>
            </a:r>
            <a:endParaRPr lang="nl-NL" dirty="0" smtClean="0"/>
          </a:p>
          <a:p>
            <a:pPr lvl="1"/>
            <a:r>
              <a:rPr lang="en-US" dirty="0" smtClean="0"/>
              <a:t>Use </a:t>
            </a:r>
            <a:r>
              <a:rPr lang="en-US" dirty="0" err="1" smtClean="0">
                <a:solidFill>
                  <a:schemeClr val="accent2"/>
                </a:solidFill>
              </a:rPr>
              <a:t>generateBinned</a:t>
            </a:r>
            <a:r>
              <a:rPr lang="en-US" dirty="0" smtClean="0">
                <a:solidFill>
                  <a:schemeClr val="accent2"/>
                </a:solidFill>
              </a:rPr>
              <a:t>()</a:t>
            </a:r>
            <a:r>
              <a:rPr lang="en-US" dirty="0" smtClean="0"/>
              <a:t>  instead of </a:t>
            </a:r>
            <a:r>
              <a:rPr lang="en-US" dirty="0" smtClean="0">
                <a:solidFill>
                  <a:schemeClr val="accent2"/>
                </a:solidFill>
              </a:rPr>
              <a:t>generate()</a:t>
            </a:r>
          </a:p>
          <a:p>
            <a:pPr lvl="1"/>
            <a:endParaRPr lang="en-US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 – Making a composite model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Rename ex1.C to ex2.C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Using th</a:t>
            </a:r>
            <a:r>
              <a:rPr lang="en-US" dirty="0" smtClean="0"/>
              <a:t>e factory, </a:t>
            </a:r>
            <a:r>
              <a:rPr lang="en-US" dirty="0" smtClean="0"/>
              <a:t>a</a:t>
            </a:r>
            <a:r>
              <a:rPr lang="en-US" dirty="0" smtClean="0"/>
              <a:t>dd </a:t>
            </a:r>
            <a:r>
              <a:rPr lang="en-US" dirty="0" smtClean="0"/>
              <a:t>a 2</a:t>
            </a:r>
            <a:r>
              <a:rPr lang="en-US" baseline="30000" dirty="0" smtClean="0"/>
              <a:t>rd</a:t>
            </a:r>
            <a:r>
              <a:rPr lang="en-US" dirty="0" smtClean="0"/>
              <a:t> order </a:t>
            </a:r>
            <a:r>
              <a:rPr lang="en-US" dirty="0" err="1" smtClean="0"/>
              <a:t>Chebychev</a:t>
            </a:r>
            <a:r>
              <a:rPr lang="en-US" dirty="0" smtClean="0"/>
              <a:t> </a:t>
            </a:r>
            <a:r>
              <a:rPr lang="en-US" dirty="0" err="1" smtClean="0"/>
              <a:t>pdf</a:t>
            </a:r>
            <a:r>
              <a:rPr lang="en-US" dirty="0" smtClean="0"/>
              <a:t> to the workspace with </a:t>
            </a:r>
            <a:r>
              <a:rPr lang="en-US" dirty="0" smtClean="0"/>
              <a:t>coefficients </a:t>
            </a:r>
            <a:r>
              <a:rPr lang="en-US" dirty="0" smtClean="0"/>
              <a:t>a1=0 and a2=0.1 (each with range [-1,1])</a:t>
            </a:r>
          </a:p>
          <a:p>
            <a:pPr lvl="1"/>
            <a:r>
              <a:rPr lang="en-US" dirty="0" smtClean="0"/>
              <a:t>See </a:t>
            </a:r>
            <a:r>
              <a:rPr lang="en-US" dirty="0" smtClean="0"/>
              <a:t>pages 23, 26 </a:t>
            </a:r>
            <a:r>
              <a:rPr lang="en-US" dirty="0" smtClean="0"/>
              <a:t>of presentation </a:t>
            </a:r>
            <a:r>
              <a:rPr lang="en-US" dirty="0" smtClean="0"/>
              <a:t>for help on creating variables and </a:t>
            </a:r>
            <a:r>
              <a:rPr lang="en-US" dirty="0" err="1" smtClean="0"/>
              <a:t>C</a:t>
            </a:r>
            <a:r>
              <a:rPr lang="en-US" dirty="0" err="1" smtClean="0"/>
              <a:t>hebychev</a:t>
            </a:r>
            <a:r>
              <a:rPr lang="en-US" dirty="0" smtClean="0"/>
              <a:t> </a:t>
            </a:r>
            <a:r>
              <a:rPr lang="en-US" dirty="0" err="1" smtClean="0"/>
              <a:t>pdfs</a:t>
            </a:r>
            <a:r>
              <a:rPr lang="en-US" dirty="0" smtClean="0"/>
              <a:t> respectively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Using the SUM operator create a new </a:t>
            </a:r>
            <a:r>
              <a:rPr lang="en-US" dirty="0" smtClean="0"/>
              <a:t>extended </a:t>
            </a:r>
            <a:r>
              <a:rPr lang="en-US" dirty="0" err="1" smtClean="0"/>
              <a:t>pdf</a:t>
            </a:r>
            <a:r>
              <a:rPr lang="en-US" dirty="0" smtClean="0"/>
              <a:t> ‘</a:t>
            </a:r>
            <a:r>
              <a:rPr lang="en-US" dirty="0" smtClean="0">
                <a:solidFill>
                  <a:schemeClr val="accent2"/>
                </a:solidFill>
              </a:rPr>
              <a:t>model’</a:t>
            </a:r>
            <a:r>
              <a:rPr lang="en-US" dirty="0" smtClean="0"/>
              <a:t> </a:t>
            </a:r>
            <a:r>
              <a:rPr lang="en-US" dirty="0" smtClean="0"/>
              <a:t>that adds the Gaussian and the </a:t>
            </a:r>
            <a:r>
              <a:rPr lang="en-US" dirty="0" err="1" smtClean="0"/>
              <a:t>Chebychev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To make an extended </a:t>
            </a:r>
            <a:r>
              <a:rPr lang="en-US" dirty="0" err="1" smtClean="0"/>
              <a:t>pdf</a:t>
            </a:r>
            <a:r>
              <a:rPr lang="en-US" dirty="0" smtClean="0"/>
              <a:t> you must give </a:t>
            </a:r>
            <a:r>
              <a:rPr lang="en-US" i="1" dirty="0" smtClean="0"/>
              <a:t>each</a:t>
            </a:r>
            <a:r>
              <a:rPr lang="en-US" dirty="0" smtClean="0"/>
              <a:t> component a coefficient (e.g. </a:t>
            </a:r>
            <a:r>
              <a:rPr lang="en-US" dirty="0" err="1" smtClean="0"/>
              <a:t>Nsig</a:t>
            </a:r>
            <a:r>
              <a:rPr lang="en-US" dirty="0" smtClean="0"/>
              <a:t> and </a:t>
            </a:r>
            <a:r>
              <a:rPr lang="en-US" dirty="0" err="1" smtClean="0"/>
              <a:t>Nbkg</a:t>
            </a:r>
            <a:r>
              <a:rPr lang="en-US" dirty="0" smtClean="0"/>
              <a:t> with </a:t>
            </a:r>
            <a:r>
              <a:rPr lang="en-US" dirty="0" smtClean="0"/>
              <a:t>a range [0,10000</a:t>
            </a:r>
            <a:r>
              <a:rPr lang="en-US" dirty="0" smtClean="0"/>
              <a:t>])</a:t>
            </a:r>
            <a:endParaRPr lang="en-US" dirty="0" smtClean="0"/>
          </a:p>
          <a:p>
            <a:pPr lvl="1"/>
            <a:r>
              <a:rPr lang="en-US" dirty="0" smtClean="0"/>
              <a:t>See page </a:t>
            </a:r>
            <a:r>
              <a:rPr lang="en-US" dirty="0" smtClean="0"/>
              <a:t>33</a:t>
            </a:r>
            <a:r>
              <a:rPr lang="en-US" dirty="0" smtClean="0"/>
              <a:t> </a:t>
            </a:r>
            <a:r>
              <a:rPr lang="en-US" dirty="0" smtClean="0"/>
              <a:t>of presentation for the syntax of </a:t>
            </a:r>
            <a:r>
              <a:rPr lang="en-US" dirty="0" smtClean="0"/>
              <a:t>SUM for extended </a:t>
            </a:r>
            <a:r>
              <a:rPr lang="en-US" dirty="0" err="1" smtClean="0"/>
              <a:t>pdfs</a:t>
            </a:r>
            <a:endParaRPr lang="en-US" dirty="0" smtClean="0"/>
          </a:p>
          <a:p>
            <a:pPr lvl="1"/>
            <a:r>
              <a:rPr lang="en-US" dirty="0" smtClean="0"/>
              <a:t>You can create </a:t>
            </a:r>
            <a:r>
              <a:rPr lang="en-US" dirty="0" err="1" smtClean="0"/>
              <a:t>Nsig</a:t>
            </a:r>
            <a:r>
              <a:rPr lang="en-US" dirty="0" smtClean="0"/>
              <a:t> and </a:t>
            </a:r>
            <a:r>
              <a:rPr lang="en-US" dirty="0" err="1" smtClean="0"/>
              <a:t>Nbkg</a:t>
            </a:r>
            <a:r>
              <a:rPr lang="en-US" dirty="0" smtClean="0"/>
              <a:t> in the same command as the SUM constructions following the logic explained on page </a:t>
            </a:r>
            <a:r>
              <a:rPr lang="en-US" dirty="0" smtClean="0"/>
              <a:t>24</a:t>
            </a:r>
            <a:r>
              <a:rPr lang="en-US" dirty="0" smtClean="0"/>
              <a:t> </a:t>
            </a:r>
            <a:r>
              <a:rPr lang="en-US" dirty="0" smtClean="0"/>
              <a:t>of the </a:t>
            </a:r>
            <a:r>
              <a:rPr lang="en-US" dirty="0" smtClean="0"/>
              <a:t>presentation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2"/>
          <p:cNvSpPr>
            <a:spLocks noChangeArrowheads="1"/>
          </p:cNvSpPr>
          <p:nvPr/>
        </p:nvSpPr>
        <p:spPr bwMode="auto">
          <a:xfrm>
            <a:off x="4724400" y="1676400"/>
            <a:ext cx="2971800" cy="4800600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201" name="Rectangle 3"/>
          <p:cNvSpPr>
            <a:spLocks noChangeArrowheads="1"/>
          </p:cNvSpPr>
          <p:nvPr/>
        </p:nvSpPr>
        <p:spPr bwMode="auto">
          <a:xfrm>
            <a:off x="1143000" y="1676400"/>
            <a:ext cx="3429000" cy="4876800"/>
          </a:xfrm>
          <a:prstGeom prst="rect">
            <a:avLst/>
          </a:prstGeom>
          <a:solidFill>
            <a:srgbClr val="CCFFFF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2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RooFit core design philosophy</a:t>
            </a:r>
          </a:p>
        </p:txBody>
      </p:sp>
      <p:sp>
        <p:nvSpPr>
          <p:cNvPr id="820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Mathematical objects are represented as C++ objects</a:t>
            </a:r>
          </a:p>
          <a:p>
            <a:pPr lvl="1" eaLnBrk="1" hangingPunct="1">
              <a:buFontTx/>
              <a:buNone/>
            </a:pPr>
            <a:endParaRPr lang="en-US" smtClean="0"/>
          </a:p>
        </p:txBody>
      </p:sp>
      <p:sp>
        <p:nvSpPr>
          <p:cNvPr id="8204" name="Text Box 6"/>
          <p:cNvSpPr txBox="1">
            <a:spLocks noChangeArrowheads="1"/>
          </p:cNvSpPr>
          <p:nvPr/>
        </p:nvSpPr>
        <p:spPr bwMode="auto">
          <a:xfrm>
            <a:off x="1371600" y="2438400"/>
            <a:ext cx="995363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/>
              <a:t>variable</a:t>
            </a:r>
          </a:p>
        </p:txBody>
      </p:sp>
      <p:sp>
        <p:nvSpPr>
          <p:cNvPr id="8205" name="Text Box 7"/>
          <p:cNvSpPr txBox="1">
            <a:spLocks noChangeArrowheads="1"/>
          </p:cNvSpPr>
          <p:nvPr/>
        </p:nvSpPr>
        <p:spPr bwMode="auto">
          <a:xfrm>
            <a:off x="5451475" y="2439988"/>
            <a:ext cx="1406525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latin typeface="Courier New" pitchFamily="49" charset="0"/>
              </a:rPr>
              <a:t>RooRealVar</a:t>
            </a:r>
          </a:p>
        </p:txBody>
      </p:sp>
      <p:sp>
        <p:nvSpPr>
          <p:cNvPr id="8206" name="Text Box 8"/>
          <p:cNvSpPr txBox="1">
            <a:spLocks noChangeArrowheads="1"/>
          </p:cNvSpPr>
          <p:nvPr/>
        </p:nvSpPr>
        <p:spPr bwMode="auto">
          <a:xfrm>
            <a:off x="1371600" y="3028950"/>
            <a:ext cx="1006475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/>
              <a:t>function</a:t>
            </a:r>
          </a:p>
        </p:txBody>
      </p:sp>
      <p:sp>
        <p:nvSpPr>
          <p:cNvPr id="8207" name="Text Box 9"/>
          <p:cNvSpPr txBox="1">
            <a:spLocks noChangeArrowheads="1"/>
          </p:cNvSpPr>
          <p:nvPr/>
        </p:nvSpPr>
        <p:spPr bwMode="auto">
          <a:xfrm>
            <a:off x="5481638" y="3036888"/>
            <a:ext cx="1406525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latin typeface="Courier New" pitchFamily="49" charset="0"/>
              </a:rPr>
              <a:t>RooAbsReal</a:t>
            </a:r>
          </a:p>
        </p:txBody>
      </p:sp>
      <p:sp>
        <p:nvSpPr>
          <p:cNvPr id="8208" name="Text Box 10"/>
          <p:cNvSpPr txBox="1">
            <a:spLocks noChangeArrowheads="1"/>
          </p:cNvSpPr>
          <p:nvPr/>
        </p:nvSpPr>
        <p:spPr bwMode="auto">
          <a:xfrm>
            <a:off x="1447800" y="3625850"/>
            <a:ext cx="581025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/>
              <a:t>PDF</a:t>
            </a:r>
          </a:p>
        </p:txBody>
      </p:sp>
      <p:sp>
        <p:nvSpPr>
          <p:cNvPr id="8209" name="Text Box 11"/>
          <p:cNvSpPr txBox="1">
            <a:spLocks noChangeArrowheads="1"/>
          </p:cNvSpPr>
          <p:nvPr/>
        </p:nvSpPr>
        <p:spPr bwMode="auto">
          <a:xfrm>
            <a:off x="5562600" y="3657600"/>
            <a:ext cx="1284288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latin typeface="Courier New" pitchFamily="49" charset="0"/>
              </a:rPr>
              <a:t>RooAbsPdf</a:t>
            </a:r>
          </a:p>
        </p:txBody>
      </p:sp>
      <p:sp>
        <p:nvSpPr>
          <p:cNvPr id="8210" name="Text Box 12"/>
          <p:cNvSpPr txBox="1">
            <a:spLocks noChangeArrowheads="1"/>
          </p:cNvSpPr>
          <p:nvPr/>
        </p:nvSpPr>
        <p:spPr bwMode="auto">
          <a:xfrm>
            <a:off x="1447800" y="4159250"/>
            <a:ext cx="1352550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/>
              <a:t>space point</a:t>
            </a:r>
          </a:p>
        </p:txBody>
      </p:sp>
      <p:sp>
        <p:nvSpPr>
          <p:cNvPr id="8211" name="Text Box 13"/>
          <p:cNvSpPr txBox="1">
            <a:spLocks noChangeArrowheads="1"/>
          </p:cNvSpPr>
          <p:nvPr/>
        </p:nvSpPr>
        <p:spPr bwMode="auto">
          <a:xfrm>
            <a:off x="5573713" y="4191000"/>
            <a:ext cx="1284287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latin typeface="Courier New" pitchFamily="49" charset="0"/>
              </a:rPr>
              <a:t>RooArgSet</a:t>
            </a:r>
          </a:p>
        </p:txBody>
      </p:sp>
      <p:sp>
        <p:nvSpPr>
          <p:cNvPr id="8212" name="Text Box 14"/>
          <p:cNvSpPr txBox="1">
            <a:spLocks noChangeArrowheads="1"/>
          </p:cNvSpPr>
          <p:nvPr/>
        </p:nvSpPr>
        <p:spPr bwMode="auto">
          <a:xfrm>
            <a:off x="1431925" y="5410200"/>
            <a:ext cx="2093913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/>
              <a:t>list of space points</a:t>
            </a:r>
          </a:p>
        </p:txBody>
      </p:sp>
      <p:sp>
        <p:nvSpPr>
          <p:cNvPr id="8213" name="Text Box 15"/>
          <p:cNvSpPr txBox="1">
            <a:spLocks noChangeArrowheads="1"/>
          </p:cNvSpPr>
          <p:nvPr/>
        </p:nvSpPr>
        <p:spPr bwMode="auto">
          <a:xfrm>
            <a:off x="5527675" y="5486400"/>
            <a:ext cx="1406525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latin typeface="Courier New" pitchFamily="49" charset="0"/>
              </a:rPr>
              <a:t>RooAbsData</a:t>
            </a:r>
          </a:p>
        </p:txBody>
      </p:sp>
      <p:sp>
        <p:nvSpPr>
          <p:cNvPr id="8214" name="Text Box 16"/>
          <p:cNvSpPr txBox="1">
            <a:spLocks noChangeArrowheads="1"/>
          </p:cNvSpPr>
          <p:nvPr/>
        </p:nvSpPr>
        <p:spPr bwMode="auto">
          <a:xfrm>
            <a:off x="1430338" y="4843463"/>
            <a:ext cx="960437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/>
              <a:t>integral</a:t>
            </a:r>
          </a:p>
        </p:txBody>
      </p:sp>
      <p:sp>
        <p:nvSpPr>
          <p:cNvPr id="8215" name="Text Box 17"/>
          <p:cNvSpPr txBox="1">
            <a:spLocks noChangeArrowheads="1"/>
          </p:cNvSpPr>
          <p:nvPr/>
        </p:nvSpPr>
        <p:spPr bwMode="auto">
          <a:xfrm>
            <a:off x="5297488" y="4843463"/>
            <a:ext cx="2017712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latin typeface="Courier New" pitchFamily="49" charset="0"/>
              </a:rPr>
              <a:t>RooRealIntegral</a:t>
            </a:r>
          </a:p>
        </p:txBody>
      </p:sp>
      <p:sp>
        <p:nvSpPr>
          <p:cNvPr id="8216" name="Text Box 18"/>
          <p:cNvSpPr txBox="1">
            <a:spLocks noChangeArrowheads="1"/>
          </p:cNvSpPr>
          <p:nvPr/>
        </p:nvSpPr>
        <p:spPr bwMode="auto">
          <a:xfrm>
            <a:off x="5540375" y="1828800"/>
            <a:ext cx="1393825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RooFit class</a:t>
            </a:r>
          </a:p>
        </p:txBody>
      </p:sp>
      <p:sp>
        <p:nvSpPr>
          <p:cNvPr id="8217" name="Text Box 19"/>
          <p:cNvSpPr txBox="1">
            <a:spLocks noChangeArrowheads="1"/>
          </p:cNvSpPr>
          <p:nvPr/>
        </p:nvSpPr>
        <p:spPr bwMode="auto">
          <a:xfrm>
            <a:off x="1371600" y="1828800"/>
            <a:ext cx="2409825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Mathematical concept</a:t>
            </a:r>
          </a:p>
        </p:txBody>
      </p:sp>
      <p:graphicFrame>
        <p:nvGraphicFramePr>
          <p:cNvPr id="8194" name="Object 20"/>
          <p:cNvGraphicFramePr>
            <a:graphicFrameLocks noChangeAspect="1"/>
          </p:cNvGraphicFramePr>
          <p:nvPr/>
        </p:nvGraphicFramePr>
        <p:xfrm>
          <a:off x="2909888" y="3494088"/>
          <a:ext cx="922337" cy="544512"/>
        </p:xfrm>
        <a:graphic>
          <a:graphicData uri="http://schemas.openxmlformats.org/presentationml/2006/ole">
            <p:oleObj spid="_x0000_s8194" name="Equation" r:id="rId3" imgW="342720" imgH="203040" progId="Equation.3">
              <p:embed/>
            </p:oleObj>
          </a:graphicData>
        </a:graphic>
      </p:graphicFrame>
      <p:graphicFrame>
        <p:nvGraphicFramePr>
          <p:cNvPr id="8195" name="Object 21"/>
          <p:cNvGraphicFramePr>
            <a:graphicFrameLocks noChangeAspect="1"/>
          </p:cNvGraphicFramePr>
          <p:nvPr/>
        </p:nvGraphicFramePr>
        <p:xfrm>
          <a:off x="3200400" y="2438400"/>
          <a:ext cx="341313" cy="374650"/>
        </p:xfrm>
        <a:graphic>
          <a:graphicData uri="http://schemas.openxmlformats.org/presentationml/2006/ole">
            <p:oleObj spid="_x0000_s8195" name="Equation" r:id="rId4" imgW="126720" imgH="139680" progId="Equation.3">
              <p:embed/>
            </p:oleObj>
          </a:graphicData>
        </a:graphic>
      </p:graphicFrame>
      <p:graphicFrame>
        <p:nvGraphicFramePr>
          <p:cNvPr id="8196" name="Object 22"/>
          <p:cNvGraphicFramePr>
            <a:graphicFrameLocks noChangeAspect="1"/>
          </p:cNvGraphicFramePr>
          <p:nvPr/>
        </p:nvGraphicFramePr>
        <p:xfrm>
          <a:off x="3200400" y="4060825"/>
          <a:ext cx="341313" cy="476250"/>
        </p:xfrm>
        <a:graphic>
          <a:graphicData uri="http://schemas.openxmlformats.org/presentationml/2006/ole">
            <p:oleObj spid="_x0000_s8196" name="Equation" r:id="rId5" imgW="126720" imgH="177480" progId="Equation.3">
              <p:embed/>
            </p:oleObj>
          </a:graphicData>
        </a:graphic>
      </p:graphicFrame>
      <p:graphicFrame>
        <p:nvGraphicFramePr>
          <p:cNvPr id="8197" name="Object 23"/>
          <p:cNvGraphicFramePr>
            <a:graphicFrameLocks noChangeAspect="1"/>
          </p:cNvGraphicFramePr>
          <p:nvPr/>
        </p:nvGraphicFramePr>
        <p:xfrm>
          <a:off x="2438400" y="4419600"/>
          <a:ext cx="1411288" cy="1141413"/>
        </p:xfrm>
        <a:graphic>
          <a:graphicData uri="http://schemas.openxmlformats.org/presentationml/2006/ole">
            <p:oleObj spid="_x0000_s8197" name="Equation" r:id="rId6" imgW="609480" imgH="495000" progId="Equation.3">
              <p:embed/>
            </p:oleObj>
          </a:graphicData>
        </a:graphic>
      </p:graphicFrame>
      <p:graphicFrame>
        <p:nvGraphicFramePr>
          <p:cNvPr id="8198" name="Object 24"/>
          <p:cNvGraphicFramePr>
            <a:graphicFrameLocks noChangeAspect="1"/>
          </p:cNvGraphicFramePr>
          <p:nvPr/>
        </p:nvGraphicFramePr>
        <p:xfrm>
          <a:off x="2909888" y="2894013"/>
          <a:ext cx="922337" cy="544512"/>
        </p:xfrm>
        <a:graphic>
          <a:graphicData uri="http://schemas.openxmlformats.org/presentationml/2006/ole">
            <p:oleObj spid="_x0000_s8198" name="Equation" r:id="rId7" imgW="342720" imgH="203040" progId="Equation.3">
              <p:embed/>
            </p:oleObj>
          </a:graphicData>
        </a:graphic>
      </p:graphicFrame>
      <p:sp>
        <p:nvSpPr>
          <p:cNvPr id="8218" name="AutoShape 25"/>
          <p:cNvSpPr>
            <a:spLocks noChangeArrowheads="1"/>
          </p:cNvSpPr>
          <p:nvPr/>
        </p:nvSpPr>
        <p:spPr bwMode="auto">
          <a:xfrm>
            <a:off x="4267200" y="3048000"/>
            <a:ext cx="762000" cy="381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C0C0C0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219" name="AutoShape 26"/>
          <p:cNvSpPr>
            <a:spLocks noChangeArrowheads="1"/>
          </p:cNvSpPr>
          <p:nvPr/>
        </p:nvSpPr>
        <p:spPr bwMode="auto">
          <a:xfrm>
            <a:off x="4267200" y="3657600"/>
            <a:ext cx="762000" cy="381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C0C0C0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220" name="AutoShape 27"/>
          <p:cNvSpPr>
            <a:spLocks noChangeArrowheads="1"/>
          </p:cNvSpPr>
          <p:nvPr/>
        </p:nvSpPr>
        <p:spPr bwMode="auto">
          <a:xfrm>
            <a:off x="4267200" y="4191000"/>
            <a:ext cx="762000" cy="381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C0C0C0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221" name="AutoShape 28"/>
          <p:cNvSpPr>
            <a:spLocks noChangeArrowheads="1"/>
          </p:cNvSpPr>
          <p:nvPr/>
        </p:nvSpPr>
        <p:spPr bwMode="auto">
          <a:xfrm>
            <a:off x="4267200" y="4800600"/>
            <a:ext cx="762000" cy="381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C0C0C0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222" name="AutoShape 29"/>
          <p:cNvSpPr>
            <a:spLocks noChangeArrowheads="1"/>
          </p:cNvSpPr>
          <p:nvPr/>
        </p:nvSpPr>
        <p:spPr bwMode="auto">
          <a:xfrm>
            <a:off x="4267200" y="5410200"/>
            <a:ext cx="762000" cy="381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C0C0C0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8223" name="AutoShape 30"/>
          <p:cNvSpPr>
            <a:spLocks noChangeArrowheads="1"/>
          </p:cNvSpPr>
          <p:nvPr/>
        </p:nvSpPr>
        <p:spPr bwMode="auto">
          <a:xfrm>
            <a:off x="4267200" y="2438400"/>
            <a:ext cx="762000" cy="381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C0C0C0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" name="TextBox 31"/>
          <p:cNvSpPr txBox="1"/>
          <p:nvPr/>
        </p:nvSpPr>
        <p:spPr>
          <a:xfrm>
            <a:off x="8624192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5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 – Making a composite model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 the </a:t>
            </a:r>
            <a:r>
              <a:rPr lang="en-US" dirty="0" smtClean="0">
                <a:solidFill>
                  <a:schemeClr val="accent2"/>
                </a:solidFill>
              </a:rPr>
              <a:t>Print(“t”)</a:t>
            </a:r>
            <a:r>
              <a:rPr lang="en-US" dirty="0" smtClean="0"/>
              <a:t> method on the workspace to see the new contents in ‘tree-style’ organization </a:t>
            </a:r>
          </a:p>
          <a:p>
            <a:r>
              <a:rPr lang="en-US" dirty="0" smtClean="0"/>
              <a:t>Generate a dataset with 1000 events from </a:t>
            </a:r>
            <a:r>
              <a:rPr lang="en-US" dirty="0" smtClean="0">
                <a:solidFill>
                  <a:schemeClr val="accent2"/>
                </a:solidFill>
              </a:rPr>
              <a:t>model</a:t>
            </a:r>
            <a:r>
              <a:rPr lang="en-US" dirty="0" smtClean="0"/>
              <a:t>, fit it, and plot the data, </a:t>
            </a:r>
            <a:r>
              <a:rPr lang="en-US" dirty="0" smtClean="0">
                <a:solidFill>
                  <a:schemeClr val="accent2"/>
                </a:solidFill>
              </a:rPr>
              <a:t>model</a:t>
            </a:r>
            <a:r>
              <a:rPr lang="en-US" dirty="0" smtClean="0"/>
              <a:t>, as well as the background component of </a:t>
            </a:r>
            <a:r>
              <a:rPr lang="en-US" dirty="0" smtClean="0">
                <a:solidFill>
                  <a:schemeClr val="accent2"/>
                </a:solidFill>
              </a:rPr>
              <a:t>model</a:t>
            </a:r>
          </a:p>
          <a:p>
            <a:pPr lvl="1"/>
            <a:r>
              <a:rPr lang="en-US" dirty="0" smtClean="0"/>
              <a:t>Use the Components() method to specify the background component.</a:t>
            </a:r>
          </a:p>
          <a:p>
            <a:pPr lvl="1"/>
            <a:r>
              <a:rPr lang="en-US" dirty="0" smtClean="0"/>
              <a:t>If you like you can add </a:t>
            </a:r>
            <a:r>
              <a:rPr lang="en-US" dirty="0" err="1" smtClean="0"/>
              <a:t>LineStyle</a:t>
            </a:r>
            <a:r>
              <a:rPr lang="en-US" dirty="0" smtClean="0"/>
              <a:t>(</a:t>
            </a:r>
            <a:r>
              <a:rPr lang="en-US" dirty="0" err="1" smtClean="0"/>
              <a:t>kDashed</a:t>
            </a:r>
            <a:r>
              <a:rPr lang="en-US" dirty="0" smtClean="0"/>
              <a:t>) option</a:t>
            </a:r>
          </a:p>
          <a:p>
            <a:pPr lvl="1"/>
            <a:r>
              <a:rPr lang="en-US" i="1" dirty="0" smtClean="0"/>
              <a:t>If you get ROOT error messages that ‘Components()’ is not defined, you have forgotten your ‘using namespace RooFit</a:t>
            </a:r>
            <a:r>
              <a:rPr lang="en-US" i="1" dirty="0" smtClean="0"/>
              <a:t>’ in the macro</a:t>
            </a:r>
            <a:endParaRPr lang="en-US" i="1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 – Making a composite model (cont’d)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part is optional – do it only when you feel you are progressing quickly, otherwise do it when you have completed the other exercises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Redo the fit, adding a </a:t>
            </a:r>
            <a:r>
              <a:rPr lang="en-US" dirty="0" smtClean="0">
                <a:solidFill>
                  <a:schemeClr val="accent2"/>
                </a:solidFill>
              </a:rPr>
              <a:t>Save()</a:t>
            </a:r>
            <a:r>
              <a:rPr lang="en-US" dirty="0" smtClean="0"/>
              <a:t> argument to </a:t>
            </a:r>
            <a:r>
              <a:rPr lang="en-US" dirty="0" err="1" smtClean="0">
                <a:solidFill>
                  <a:schemeClr val="accent2"/>
                </a:solidFill>
              </a:rPr>
              <a:t>fitTo</a:t>
            </a:r>
            <a:r>
              <a:rPr lang="en-US" dirty="0" smtClean="0">
                <a:solidFill>
                  <a:schemeClr val="accent2"/>
                </a:solidFill>
              </a:rPr>
              <a:t>()</a:t>
            </a:r>
            <a:r>
              <a:rPr lang="en-US" dirty="0" smtClean="0"/>
              <a:t> and save the returned </a:t>
            </a:r>
            <a:r>
              <a:rPr lang="en-US" dirty="0" err="1" smtClean="0">
                <a:solidFill>
                  <a:schemeClr val="accent2"/>
                </a:solidFill>
              </a:rPr>
              <a:t>RooFitResult</a:t>
            </a:r>
            <a:r>
              <a:rPr lang="en-US" dirty="0" smtClean="0">
                <a:solidFill>
                  <a:schemeClr val="accent2"/>
                </a:solidFill>
              </a:rPr>
              <a:t>*</a:t>
            </a:r>
            <a:r>
              <a:rPr lang="en-US" dirty="0" smtClean="0"/>
              <a:t> pointer </a:t>
            </a:r>
          </a:p>
          <a:p>
            <a:pPr lvl="1"/>
            <a:r>
              <a:rPr lang="en-US" dirty="0" smtClean="0"/>
              <a:t>See page 17 of presentation for help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Visualize the correlation matrix from the fit result</a:t>
            </a:r>
          </a:p>
          <a:p>
            <a:pPr lvl="1"/>
            <a:r>
              <a:rPr lang="en-US" dirty="0" err="1" smtClean="0">
                <a:solidFill>
                  <a:schemeClr val="accent2"/>
                </a:solidFill>
              </a:rPr>
              <a:t>gStyle</a:t>
            </a:r>
            <a:r>
              <a:rPr lang="en-US" dirty="0" smtClean="0">
                <a:solidFill>
                  <a:schemeClr val="accent2"/>
                </a:solidFill>
              </a:rPr>
              <a:t>-&gt;</a:t>
            </a:r>
            <a:r>
              <a:rPr lang="en-US" dirty="0" err="1" smtClean="0">
                <a:solidFill>
                  <a:schemeClr val="accent2"/>
                </a:solidFill>
              </a:rPr>
              <a:t>SetPalette</a:t>
            </a:r>
            <a:r>
              <a:rPr lang="en-US" dirty="0" smtClean="0">
                <a:solidFill>
                  <a:schemeClr val="accent2"/>
                </a:solidFill>
              </a:rPr>
              <a:t>(1) ;</a:t>
            </a:r>
          </a:p>
          <a:p>
            <a:pPr lvl="1"/>
            <a:r>
              <a:rPr lang="en-US" dirty="0" err="1" smtClean="0">
                <a:solidFill>
                  <a:schemeClr val="accent2"/>
                </a:solidFill>
              </a:rPr>
              <a:t>myFitResult</a:t>
            </a:r>
            <a:r>
              <a:rPr lang="en-US" dirty="0" smtClean="0">
                <a:solidFill>
                  <a:schemeClr val="accent2"/>
                </a:solidFill>
              </a:rPr>
              <a:t>-&gt;</a:t>
            </a:r>
            <a:r>
              <a:rPr lang="en-US" dirty="0" err="1" smtClean="0">
                <a:solidFill>
                  <a:schemeClr val="accent2"/>
                </a:solidFill>
              </a:rPr>
              <a:t>correlationHist</a:t>
            </a:r>
            <a:r>
              <a:rPr lang="en-US" dirty="0" smtClean="0">
                <a:solidFill>
                  <a:schemeClr val="accent2"/>
                </a:solidFill>
              </a:rPr>
              <a:t>()-&gt;Draw(“</a:t>
            </a:r>
            <a:r>
              <a:rPr lang="en-US" dirty="0" err="1" smtClean="0">
                <a:solidFill>
                  <a:schemeClr val="accent2"/>
                </a:solidFill>
              </a:rPr>
              <a:t>colz</a:t>
            </a:r>
            <a:r>
              <a:rPr lang="en-US" dirty="0" smtClean="0">
                <a:solidFill>
                  <a:schemeClr val="accent2"/>
                </a:solidFill>
              </a:rPr>
              <a:t>”) ;</a:t>
            </a:r>
          </a:p>
          <a:p>
            <a:pPr lvl="1"/>
            <a:endParaRPr lang="nl-NL" dirty="0" smtClean="0"/>
          </a:p>
          <a:p>
            <a:r>
              <a:rPr lang="en-US" dirty="0" smtClean="0"/>
              <a:t>Plot the fitted </a:t>
            </a:r>
            <a:r>
              <a:rPr lang="en-US" dirty="0" err="1" smtClean="0"/>
              <a:t>pdf</a:t>
            </a:r>
            <a:r>
              <a:rPr lang="en-US" dirty="0" smtClean="0"/>
              <a:t> with the error band defined by the</a:t>
            </a:r>
            <a:br>
              <a:rPr lang="en-US" dirty="0" smtClean="0"/>
            </a:br>
            <a:r>
              <a:rPr lang="en-US" dirty="0" smtClean="0"/>
              <a:t>fit result</a:t>
            </a:r>
          </a:p>
          <a:p>
            <a:pPr lvl="1"/>
            <a:r>
              <a:rPr lang="en-US" dirty="0" smtClean="0"/>
              <a:t>Add a </a:t>
            </a:r>
            <a:r>
              <a:rPr lang="en-US" dirty="0" err="1" smtClean="0">
                <a:solidFill>
                  <a:schemeClr val="accent2"/>
                </a:solidFill>
              </a:rPr>
              <a:t>VisualizeError</a:t>
            </a:r>
            <a:r>
              <a:rPr lang="en-US" dirty="0" smtClean="0">
                <a:solidFill>
                  <a:schemeClr val="accent2"/>
                </a:solidFill>
              </a:rPr>
              <a:t>(*</a:t>
            </a:r>
            <a:r>
              <a:rPr lang="en-US" dirty="0" err="1" smtClean="0">
                <a:solidFill>
                  <a:schemeClr val="accent2"/>
                </a:solidFill>
              </a:rPr>
              <a:t>myFR</a:t>
            </a:r>
            <a:r>
              <a:rPr lang="en-US" dirty="0" smtClean="0">
                <a:solidFill>
                  <a:schemeClr val="accent2"/>
                </a:solidFill>
              </a:rPr>
              <a:t>) </a:t>
            </a:r>
            <a:r>
              <a:rPr lang="en-US" dirty="0" smtClean="0"/>
              <a:t>option in </a:t>
            </a:r>
            <a:r>
              <a:rPr lang="en-US" dirty="0" err="1" smtClean="0">
                <a:solidFill>
                  <a:schemeClr val="accent2"/>
                </a:solidFill>
              </a:rPr>
              <a:t>RooAbsPdf</a:t>
            </a:r>
            <a:r>
              <a:rPr lang="en-US" dirty="0" smtClean="0">
                <a:solidFill>
                  <a:schemeClr val="accent2"/>
                </a:solidFill>
              </a:rPr>
              <a:t>::</a:t>
            </a:r>
            <a:r>
              <a:rPr lang="en-US" dirty="0" err="1" smtClean="0">
                <a:solidFill>
                  <a:schemeClr val="accent2"/>
                </a:solidFill>
              </a:rPr>
              <a:t>plotOn</a:t>
            </a:r>
            <a:r>
              <a:rPr lang="en-US" dirty="0" smtClean="0">
                <a:solidFill>
                  <a:schemeClr val="accent2"/>
                </a:solidFill>
              </a:rPr>
              <a:t>(). </a:t>
            </a:r>
          </a:p>
          <a:p>
            <a:pPr lvl="1"/>
            <a:r>
              <a:rPr lang="en-US" dirty="0" smtClean="0"/>
              <a:t>Do the same for the background component plot</a:t>
            </a:r>
          </a:p>
          <a:p>
            <a:pPr lvl="1"/>
            <a:r>
              <a:rPr lang="en-US" dirty="0" smtClean="0"/>
              <a:t>NB: You can change the color of the band using e.g. </a:t>
            </a:r>
            <a:r>
              <a:rPr lang="en-US" dirty="0" err="1" smtClean="0">
                <a:solidFill>
                  <a:schemeClr val="accent2"/>
                </a:solidFill>
              </a:rPr>
              <a:t>FillColor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err="1" smtClean="0">
                <a:solidFill>
                  <a:schemeClr val="accent2"/>
                </a:solidFill>
              </a:rPr>
              <a:t>kYellow</a:t>
            </a:r>
            <a:r>
              <a:rPr lang="en-US" dirty="0" smtClean="0">
                <a:solidFill>
                  <a:schemeClr val="accent2"/>
                </a:solidFill>
              </a:rPr>
              <a:t>), </a:t>
            </a:r>
            <a:r>
              <a:rPr lang="en-US" dirty="0" smtClean="0"/>
              <a:t>and have the band placed at the bottom of the draw stack with the additional </a:t>
            </a:r>
            <a:r>
              <a:rPr lang="en-US" dirty="0" err="1" smtClean="0">
                <a:solidFill>
                  <a:schemeClr val="accent2"/>
                </a:solidFill>
              </a:rPr>
              <a:t>MoveToBack</a:t>
            </a:r>
            <a:r>
              <a:rPr lang="en-US" dirty="0" smtClean="0">
                <a:solidFill>
                  <a:schemeClr val="accent2"/>
                </a:solidFill>
              </a:rPr>
              <a:t>() </a:t>
            </a:r>
            <a:r>
              <a:rPr lang="en-US" dirty="0" smtClean="0"/>
              <a:t>command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1 – FFT convolution of arbitrary </a:t>
            </a:r>
            <a:r>
              <a:rPr lang="en-US" dirty="0" err="1" smtClean="0"/>
              <a:t>pdfs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~</a:t>
            </a:r>
            <a:r>
              <a:rPr lang="en-US" dirty="0" err="1" smtClean="0"/>
              <a:t>verkerke</a:t>
            </a:r>
            <a:r>
              <a:rPr lang="en-US" dirty="0" smtClean="0"/>
              <a:t>/public/</a:t>
            </a:r>
            <a:r>
              <a:rPr lang="en-US" dirty="0" err="1" smtClean="0"/>
              <a:t>fftdemo.C</a:t>
            </a:r>
            <a:r>
              <a:rPr lang="en-US" dirty="0" smtClean="0"/>
              <a:t> and run it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This macro demonstrates how the FCONV </a:t>
            </a:r>
            <a:r>
              <a:rPr lang="en-US" dirty="0" err="1" smtClean="0"/>
              <a:t>fourier</a:t>
            </a:r>
            <a:r>
              <a:rPr lang="en-US" dirty="0" smtClean="0"/>
              <a:t> convolution operator is used to convolute a Landau </a:t>
            </a:r>
            <a:r>
              <a:rPr lang="en-US" dirty="0" err="1" smtClean="0"/>
              <a:t>pdf</a:t>
            </a:r>
            <a:r>
              <a:rPr lang="en-US" dirty="0" smtClean="0"/>
              <a:t> with a Gaussian resolution model</a:t>
            </a:r>
          </a:p>
          <a:p>
            <a:r>
              <a:rPr lang="en-US" dirty="0" smtClean="0"/>
              <a:t>A binned likelihood fit of the numerically convoluted </a:t>
            </a:r>
            <a:r>
              <a:rPr lang="en-US" dirty="0" err="1" smtClean="0"/>
              <a:t>pdf</a:t>
            </a:r>
            <a:r>
              <a:rPr lang="en-US" dirty="0" smtClean="0"/>
              <a:t> with three floating parameters takes ~1 second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3 – Persisting your model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Copy ex2.C to ex3a.C</a:t>
            </a:r>
          </a:p>
          <a:p>
            <a:r>
              <a:rPr lang="en-US" dirty="0" smtClean="0"/>
              <a:t>At the end of the macro, import the toy data you generated into the workspace as follows</a:t>
            </a:r>
            <a:endParaRPr lang="nl-NL" dirty="0" smtClean="0"/>
          </a:p>
          <a:p>
            <a:pPr lvl="1"/>
            <a:r>
              <a:rPr lang="nl-NL" dirty="0" err="1" smtClean="0">
                <a:solidFill>
                  <a:schemeClr val="accent2"/>
                </a:solidFill>
              </a:rPr>
              <a:t>w.import</a:t>
            </a:r>
            <a:r>
              <a:rPr lang="nl-NL" dirty="0" smtClean="0">
                <a:solidFill>
                  <a:schemeClr val="accent2"/>
                </a:solidFill>
              </a:rPr>
              <a:t>(data,</a:t>
            </a:r>
            <a:r>
              <a:rPr lang="nl-NL" dirty="0" err="1" smtClean="0">
                <a:solidFill>
                  <a:schemeClr val="accent2"/>
                </a:solidFill>
              </a:rPr>
              <a:t>Rename</a:t>
            </a:r>
            <a:r>
              <a:rPr lang="nl-NL" dirty="0" smtClean="0">
                <a:solidFill>
                  <a:schemeClr val="accent2"/>
                </a:solidFill>
              </a:rPr>
              <a:t>(“data”)) ;</a:t>
            </a:r>
            <a:br>
              <a:rPr lang="nl-NL" dirty="0" smtClean="0">
                <a:solidFill>
                  <a:schemeClr val="accent2"/>
                </a:solidFill>
              </a:rPr>
            </a:b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Write your workspace to file </a:t>
            </a:r>
          </a:p>
          <a:p>
            <a:pPr lvl="1"/>
            <a:r>
              <a:rPr lang="en-US" dirty="0" smtClean="0"/>
              <a:t>using the method </a:t>
            </a:r>
            <a:r>
              <a:rPr lang="en-US" dirty="0" err="1" smtClean="0">
                <a:solidFill>
                  <a:schemeClr val="accent2"/>
                </a:solidFill>
              </a:rPr>
              <a:t>w.writeToFile</a:t>
            </a:r>
            <a:r>
              <a:rPr lang="en-US" dirty="0" smtClean="0">
                <a:solidFill>
                  <a:schemeClr val="accent2"/>
                </a:solidFill>
              </a:rPr>
              <a:t>(“</a:t>
            </a:r>
            <a:r>
              <a:rPr lang="en-US" dirty="0" err="1" smtClean="0">
                <a:solidFill>
                  <a:schemeClr val="accent2"/>
                </a:solidFill>
              </a:rPr>
              <a:t>model.root</a:t>
            </a:r>
            <a:r>
              <a:rPr lang="en-US" dirty="0" smtClean="0">
                <a:solidFill>
                  <a:schemeClr val="accent2"/>
                </a:solidFill>
              </a:rPr>
              <a:t>”)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Now quit your ROOT session</a:t>
            </a:r>
          </a:p>
          <a:p>
            <a:endParaRPr lang="en-US" dirty="0" smtClean="0"/>
          </a:p>
          <a:p>
            <a:r>
              <a:rPr lang="en-US" dirty="0" smtClean="0"/>
              <a:t>Copy ~</a:t>
            </a:r>
            <a:r>
              <a:rPr lang="en-US" dirty="0" err="1" smtClean="0"/>
              <a:t>verkerke</a:t>
            </a:r>
            <a:r>
              <a:rPr lang="en-US" dirty="0" smtClean="0"/>
              <a:t>/public/ex3b.C. </a:t>
            </a:r>
          </a:p>
          <a:p>
            <a:pPr lvl="1"/>
            <a:r>
              <a:rPr lang="en-US" dirty="0" smtClean="0"/>
              <a:t>This macro will read in your </a:t>
            </a:r>
            <a:r>
              <a:rPr lang="en-US" dirty="0" err="1" smtClean="0"/>
              <a:t>model.root</a:t>
            </a:r>
            <a:r>
              <a:rPr lang="en-US" dirty="0" smtClean="0"/>
              <a:t> file and plot the </a:t>
            </a:r>
            <a:r>
              <a:rPr lang="en-US" dirty="0" err="1" smtClean="0"/>
              <a:t>pdf</a:t>
            </a:r>
            <a:r>
              <a:rPr lang="en-US" dirty="0" smtClean="0"/>
              <a:t> and dataset contained in it</a:t>
            </a:r>
          </a:p>
          <a:p>
            <a:r>
              <a:rPr lang="en-US" dirty="0" smtClean="0"/>
              <a:t>Look at the macro and run it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2 – simultaneous fitting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56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Copy ~</a:t>
            </a:r>
            <a:r>
              <a:rPr lang="en-US" dirty="0" err="1" smtClean="0"/>
              <a:t>verkerke</a:t>
            </a:r>
            <a:r>
              <a:rPr lang="en-US" dirty="0" smtClean="0"/>
              <a:t>/public/</a:t>
            </a:r>
            <a:r>
              <a:rPr lang="en-US" dirty="0" err="1" smtClean="0"/>
              <a:t>simfitdemo.C</a:t>
            </a:r>
            <a:r>
              <a:rPr lang="en-US" dirty="0" smtClean="0"/>
              <a:t> and run it</a:t>
            </a:r>
          </a:p>
          <a:p>
            <a:r>
              <a:rPr lang="en-US" dirty="0" smtClean="0"/>
              <a:t>This macro demonstrates techniques to make simultaneous fits to a ‘signal’ and ‘control’ samples in multiple ways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Plain fit </a:t>
            </a:r>
            <a:r>
              <a:rPr lang="en-US" dirty="0" smtClean="0"/>
              <a:t>of model </a:t>
            </a:r>
            <a:r>
              <a:rPr lang="en-US" dirty="0" err="1" smtClean="0"/>
              <a:t>sigPdf+bkgPdf</a:t>
            </a:r>
            <a:r>
              <a:rPr lang="en-US" dirty="0" smtClean="0"/>
              <a:t>  </a:t>
            </a:r>
            <a:r>
              <a:rPr lang="en-US" dirty="0" smtClean="0"/>
              <a:t>to </a:t>
            </a:r>
            <a:r>
              <a:rPr lang="en-US" dirty="0" smtClean="0"/>
              <a:t>‘signal sample’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Plain fit </a:t>
            </a:r>
            <a:r>
              <a:rPr lang="en-US" dirty="0" smtClean="0"/>
              <a:t>of </a:t>
            </a:r>
            <a:r>
              <a:rPr lang="en-US" dirty="0" smtClean="0"/>
              <a:t>model </a:t>
            </a:r>
            <a:r>
              <a:rPr lang="en-US" dirty="0" err="1" smtClean="0"/>
              <a:t>sigPdf+bkgPdfCtrl</a:t>
            </a:r>
            <a:r>
              <a:rPr lang="en-US" dirty="0" smtClean="0"/>
              <a:t> </a:t>
            </a:r>
            <a:r>
              <a:rPr lang="en-US" dirty="0" smtClean="0"/>
              <a:t> to ‘</a:t>
            </a:r>
            <a:r>
              <a:rPr lang="en-US" dirty="0" smtClean="0"/>
              <a:t>control sample’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simultaneous fit of 1) and 2). </a:t>
            </a:r>
          </a:p>
          <a:p>
            <a:pPr marL="857250" lvl="1" indent="-457200"/>
            <a:r>
              <a:rPr lang="en-US" dirty="0" smtClean="0"/>
              <a:t>The determination of the parameters that occur </a:t>
            </a:r>
            <a:r>
              <a:rPr lang="en-US" dirty="0" smtClean="0"/>
              <a:t>in both model 1) and 2) are now determined from the joint likelihood fit</a:t>
            </a:r>
          </a:p>
          <a:p>
            <a:pPr marL="857250" lvl="1" indent="-457200"/>
            <a:r>
              <a:rPr lang="en-US" dirty="0" smtClean="0"/>
              <a:t>The uncertainty of the signal </a:t>
            </a:r>
            <a:r>
              <a:rPr lang="en-US" dirty="0" err="1" smtClean="0"/>
              <a:t>pdf</a:t>
            </a:r>
            <a:r>
              <a:rPr lang="en-US" dirty="0" smtClean="0"/>
              <a:t> shape is now noticeably smaller then when fitting 1) by itself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Express parabolic likelihood approximation of control sample fit (2) </a:t>
            </a:r>
            <a:r>
              <a:rPr lang="en-US" dirty="0" smtClean="0"/>
              <a:t>as </a:t>
            </a:r>
            <a:r>
              <a:rPr lang="en-US" dirty="0" err="1" smtClean="0"/>
              <a:t>pdf</a:t>
            </a:r>
            <a:r>
              <a:rPr lang="en-US" dirty="0" smtClean="0"/>
              <a:t> on </a:t>
            </a:r>
            <a:r>
              <a:rPr lang="en-US" dirty="0" err="1" smtClean="0"/>
              <a:t>sigPdf</a:t>
            </a:r>
            <a:r>
              <a:rPr lang="en-US" dirty="0" smtClean="0"/>
              <a:t> parameters </a:t>
            </a:r>
            <a:r>
              <a:rPr lang="en-US" dirty="0" smtClean="0"/>
              <a:t>, </a:t>
            </a:r>
            <a:r>
              <a:rPr lang="en-US" dirty="0" smtClean="0"/>
              <a:t>multiply </a:t>
            </a:r>
            <a:r>
              <a:rPr lang="en-US" dirty="0" smtClean="0"/>
              <a:t>likelihood of signal sample fit (1) with this </a:t>
            </a:r>
            <a:r>
              <a:rPr lang="en-US" dirty="0" err="1" smtClean="0"/>
              <a:t>pdf</a:t>
            </a:r>
            <a:endParaRPr lang="en-US" dirty="0" smtClean="0"/>
          </a:p>
          <a:p>
            <a:pPr marL="857250" lvl="1" indent="-457200"/>
            <a:r>
              <a:rPr lang="en-US" dirty="0" smtClean="0"/>
              <a:t>Result is equivalent </a:t>
            </a:r>
            <a:r>
              <a:rPr lang="en-US" dirty="0" smtClean="0"/>
              <a:t>to </a:t>
            </a:r>
            <a:r>
              <a:rPr lang="en-US" dirty="0" smtClean="0"/>
              <a:t>3</a:t>
            </a:r>
            <a:r>
              <a:rPr lang="en-US" dirty="0" smtClean="0"/>
              <a:t>) (in the limit that the actual likelihood of 2) is parabolic), but the ‘joint’ likelihood calculation is much faster than in 3) as the control sample likelihood is now parameterized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4 – Working with the likelihood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Copy ex3b.C to ex4.C</a:t>
            </a:r>
          </a:p>
          <a:p>
            <a:r>
              <a:rPr lang="en-US" dirty="0" smtClean="0"/>
              <a:t>Remove the plotting code and add a line to create a function object that represents the –log(likelihood)</a:t>
            </a:r>
          </a:p>
          <a:p>
            <a:pPr lvl="1"/>
            <a:r>
              <a:rPr lang="en-US" dirty="0" smtClean="0"/>
              <a:t>Use method </a:t>
            </a:r>
            <a:r>
              <a:rPr lang="en-US" dirty="0" err="1" smtClean="0">
                <a:solidFill>
                  <a:schemeClr val="accent2"/>
                </a:solidFill>
              </a:rPr>
              <a:t>RooAbsPdf</a:t>
            </a:r>
            <a:r>
              <a:rPr lang="en-US" dirty="0" smtClean="0">
                <a:solidFill>
                  <a:schemeClr val="accent2"/>
                </a:solidFill>
              </a:rPr>
              <a:t>::</a:t>
            </a:r>
            <a:r>
              <a:rPr lang="en-US" dirty="0" err="1" smtClean="0">
                <a:solidFill>
                  <a:schemeClr val="accent2"/>
                </a:solidFill>
              </a:rPr>
              <a:t>createNLL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err="1" smtClean="0">
                <a:solidFill>
                  <a:schemeClr val="accent2"/>
                </a:solidFill>
              </a:rPr>
              <a:t>RooAbsData</a:t>
            </a:r>
            <a:r>
              <a:rPr lang="en-US" dirty="0" smtClean="0">
                <a:solidFill>
                  <a:schemeClr val="accent2"/>
                </a:solidFill>
              </a:rPr>
              <a:t>&amp;)</a:t>
            </a:r>
            <a:r>
              <a:rPr lang="en-US" dirty="0" smtClean="0"/>
              <a:t>, the returned object is of type </a:t>
            </a:r>
            <a:r>
              <a:rPr lang="en-US" dirty="0" err="1" smtClean="0">
                <a:solidFill>
                  <a:schemeClr val="accent2"/>
                </a:solidFill>
              </a:rPr>
              <a:t>RooAbsReal</a:t>
            </a:r>
            <a:r>
              <a:rPr lang="en-US" dirty="0" smtClean="0">
                <a:solidFill>
                  <a:schemeClr val="accent2"/>
                </a:solidFill>
              </a:rPr>
              <a:t>*</a:t>
            </a:r>
          </a:p>
          <a:p>
            <a:pPr lvl="1"/>
            <a:r>
              <a:rPr lang="en-US" dirty="0" smtClean="0"/>
              <a:t>See page </a:t>
            </a:r>
            <a:r>
              <a:rPr lang="en-US" dirty="0" smtClean="0"/>
              <a:t>47 </a:t>
            </a:r>
            <a:r>
              <a:rPr lang="en-US" dirty="0" smtClean="0"/>
              <a:t>in the presentation for help</a:t>
            </a:r>
          </a:p>
          <a:p>
            <a:r>
              <a:rPr lang="en-US" dirty="0" smtClean="0"/>
              <a:t>Minimize the likelihood function ‘by hand’ by passing it to a </a:t>
            </a:r>
            <a:r>
              <a:rPr lang="en-US" dirty="0" err="1" smtClean="0"/>
              <a:t>RooMinuit</a:t>
            </a:r>
            <a:r>
              <a:rPr lang="en-US" dirty="0" smtClean="0"/>
              <a:t> object and calling its methods </a:t>
            </a:r>
            <a:r>
              <a:rPr lang="en-US" dirty="0" err="1" smtClean="0"/>
              <a:t>migrad</a:t>
            </a:r>
            <a:r>
              <a:rPr lang="en-US" dirty="0" smtClean="0"/>
              <a:t>() and </a:t>
            </a:r>
            <a:r>
              <a:rPr lang="en-US" dirty="0" err="1" smtClean="0"/>
              <a:t>hesse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See page </a:t>
            </a:r>
            <a:r>
              <a:rPr lang="en-US" dirty="0" err="1" smtClean="0"/>
              <a:t>page</a:t>
            </a:r>
            <a:r>
              <a:rPr lang="en-US" dirty="0" smtClean="0"/>
              <a:t> </a:t>
            </a:r>
            <a:r>
              <a:rPr lang="en-US" dirty="0" smtClean="0"/>
              <a:t>48 </a:t>
            </a:r>
            <a:r>
              <a:rPr lang="en-US" dirty="0" smtClean="0"/>
              <a:t>in the presentation for help (also for below)</a:t>
            </a:r>
          </a:p>
          <a:p>
            <a:pPr lvl="1"/>
            <a:r>
              <a:rPr lang="en-US" dirty="0" smtClean="0"/>
              <a:t>Now call the </a:t>
            </a:r>
            <a:r>
              <a:rPr lang="en-US" dirty="0" err="1" smtClean="0"/>
              <a:t>minos</a:t>
            </a:r>
            <a:r>
              <a:rPr lang="en-US" dirty="0" smtClean="0"/>
              <a:t>() function only for parameter </a:t>
            </a:r>
            <a:r>
              <a:rPr lang="en-US" dirty="0" err="1" smtClean="0"/>
              <a:t>Nsig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Call </a:t>
            </a:r>
            <a:r>
              <a:rPr lang="en-US" dirty="0" smtClean="0">
                <a:solidFill>
                  <a:schemeClr val="accent2"/>
                </a:solidFill>
              </a:rPr>
              <a:t>w::</a:t>
            </a:r>
            <a:r>
              <a:rPr lang="en-US" dirty="0" err="1" smtClean="0">
                <a:solidFill>
                  <a:schemeClr val="accent2"/>
                </a:solidFill>
              </a:rPr>
              <a:t>Nsig.Print</a:t>
            </a:r>
            <a:r>
              <a:rPr lang="en-US" dirty="0" smtClean="0">
                <a:solidFill>
                  <a:schemeClr val="accent2"/>
                </a:solidFill>
              </a:rPr>
              <a:t>() </a:t>
            </a:r>
            <a:r>
              <a:rPr lang="en-US" dirty="0" smtClean="0"/>
              <a:t>afterwards to see that the asymmetric error has been propagated </a:t>
            </a:r>
          </a:p>
          <a:p>
            <a:pPr lvl="1"/>
            <a:r>
              <a:rPr lang="en-US" dirty="0" smtClean="0"/>
              <a:t>Fix the width of the Gaussian </a:t>
            </a:r>
            <a:r>
              <a:rPr lang="en-US" dirty="0" smtClean="0"/>
              <a:t>(use </a:t>
            </a:r>
            <a:r>
              <a:rPr lang="en-US" dirty="0" smtClean="0">
                <a:solidFill>
                  <a:schemeClr val="accent2"/>
                </a:solidFill>
              </a:rPr>
              <a:t>w::</a:t>
            </a:r>
            <a:r>
              <a:rPr lang="en-US" dirty="0" err="1" smtClean="0">
                <a:solidFill>
                  <a:schemeClr val="accent2"/>
                </a:solidFill>
              </a:rPr>
              <a:t>sigma.setConstant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err="1" smtClean="0">
                <a:solidFill>
                  <a:schemeClr val="accent2"/>
                </a:solidFill>
              </a:rPr>
              <a:t>kTRUE</a:t>
            </a:r>
            <a:r>
              <a:rPr lang="en-US" dirty="0" smtClean="0">
                <a:solidFill>
                  <a:schemeClr val="accent2"/>
                </a:solidFill>
              </a:rPr>
              <a:t>)), </a:t>
            </a:r>
            <a:r>
              <a:rPr lang="en-US" dirty="0" smtClean="0"/>
              <a:t>run MINOS again and </a:t>
            </a:r>
            <a:r>
              <a:rPr lang="en-US" dirty="0" smtClean="0"/>
              <a:t>observe the effect.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4 – Working with the likelihood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plot of –log(L)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Nsig</a:t>
            </a:r>
            <a:endParaRPr lang="en-US" dirty="0" smtClean="0"/>
          </a:p>
          <a:p>
            <a:pPr lvl="1"/>
            <a:r>
              <a:rPr lang="en-US" dirty="0" smtClean="0"/>
              <a:t>First create a plot frame in the parameter using </a:t>
            </a:r>
            <a:br>
              <a:rPr lang="en-US" dirty="0" smtClean="0"/>
            </a:br>
            <a:r>
              <a:rPr lang="en-US" dirty="0" err="1" smtClean="0">
                <a:solidFill>
                  <a:schemeClr val="accent2"/>
                </a:solidFill>
              </a:rPr>
              <a:t>RooPlot</a:t>
            </a:r>
            <a:r>
              <a:rPr lang="en-US" dirty="0" smtClean="0">
                <a:solidFill>
                  <a:schemeClr val="accent2"/>
                </a:solidFill>
              </a:rPr>
              <a:t>* frame = w::</a:t>
            </a:r>
            <a:r>
              <a:rPr lang="en-US" dirty="0" err="1" smtClean="0">
                <a:solidFill>
                  <a:schemeClr val="accent2"/>
                </a:solidFill>
              </a:rPr>
              <a:t>Nsig.frame</a:t>
            </a:r>
            <a:r>
              <a:rPr lang="en-US" dirty="0" smtClean="0">
                <a:solidFill>
                  <a:schemeClr val="accent2"/>
                </a:solidFill>
              </a:rPr>
              <a:t>() ;</a:t>
            </a:r>
          </a:p>
          <a:p>
            <a:pPr lvl="1"/>
            <a:r>
              <a:rPr lang="en-US" dirty="0" smtClean="0"/>
              <a:t>Now plot the likelihood function on the frame, using </a:t>
            </a:r>
            <a:r>
              <a:rPr lang="en-US" dirty="0" err="1" smtClean="0">
                <a:solidFill>
                  <a:schemeClr val="accent2"/>
                </a:solidFill>
              </a:rPr>
              <a:t>plotOn</a:t>
            </a:r>
            <a:r>
              <a:rPr lang="en-US" dirty="0" smtClean="0">
                <a:solidFill>
                  <a:schemeClr val="accent2"/>
                </a:solidFill>
              </a:rPr>
              <a:t>()</a:t>
            </a:r>
            <a:r>
              <a:rPr lang="en-US" dirty="0" smtClean="0"/>
              <a:t> as usual</a:t>
            </a:r>
          </a:p>
          <a:p>
            <a:pPr lvl="1"/>
            <a:r>
              <a:rPr lang="en-US" dirty="0" smtClean="0"/>
              <a:t>If you like you can add a </a:t>
            </a:r>
            <a:r>
              <a:rPr lang="en-US" dirty="0" err="1" smtClean="0">
                <a:solidFill>
                  <a:schemeClr val="accent2"/>
                </a:solidFill>
              </a:rPr>
              <a:t>ShiftToZero</a:t>
            </a:r>
            <a:r>
              <a:rPr lang="en-US" dirty="0" smtClean="0">
                <a:solidFill>
                  <a:schemeClr val="accent2"/>
                </a:solidFill>
              </a:rPr>
              <a:t>()</a:t>
            </a:r>
            <a:r>
              <a:rPr lang="en-US" dirty="0" smtClean="0"/>
              <a:t> argument to the </a:t>
            </a:r>
            <a:r>
              <a:rPr lang="en-US" dirty="0" err="1" smtClean="0">
                <a:solidFill>
                  <a:schemeClr val="accent2"/>
                </a:solidFill>
              </a:rPr>
              <a:t>plotOn</a:t>
            </a:r>
            <a:r>
              <a:rPr lang="en-US" dirty="0" smtClean="0">
                <a:solidFill>
                  <a:schemeClr val="accent2"/>
                </a:solidFill>
              </a:rPr>
              <a:t>()</a:t>
            </a:r>
            <a:r>
              <a:rPr lang="en-US" dirty="0" smtClean="0"/>
              <a:t> call and see what that does</a:t>
            </a:r>
          </a:p>
          <a:p>
            <a:pPr lvl="1"/>
            <a:r>
              <a:rPr lang="en-US" dirty="0" smtClean="0"/>
              <a:t>You can adjust the virtual range of the plot frame with </a:t>
            </a:r>
            <a:r>
              <a:rPr lang="en-US" dirty="0" err="1" smtClean="0">
                <a:solidFill>
                  <a:schemeClr val="accent2"/>
                </a:solidFill>
              </a:rPr>
              <a:t>SetMinimum</a:t>
            </a:r>
            <a:r>
              <a:rPr lang="en-US" dirty="0" smtClean="0">
                <a:solidFill>
                  <a:schemeClr val="accent2"/>
                </a:solidFill>
              </a:rPr>
              <a:t>()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chemeClr val="accent2"/>
                </a:solidFill>
              </a:rPr>
              <a:t>SetMaximum</a:t>
            </a:r>
            <a:r>
              <a:rPr lang="en-US" dirty="0" smtClean="0">
                <a:solidFill>
                  <a:schemeClr val="accent2"/>
                </a:solidFill>
              </a:rPr>
              <a:t>()</a:t>
            </a:r>
            <a:r>
              <a:rPr lang="en-US" dirty="0" smtClean="0"/>
              <a:t>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3 – n-Dim models </a:t>
            </a:r>
            <a:r>
              <a:rPr lang="en-US" smtClean="0"/>
              <a:t>and likelihood </a:t>
            </a:r>
            <a:r>
              <a:rPr lang="en-US" dirty="0" smtClean="0"/>
              <a:t>ratio plot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5334000"/>
          </a:xfrm>
        </p:spPr>
        <p:txBody>
          <a:bodyPr/>
          <a:lstStyle/>
          <a:p>
            <a:r>
              <a:rPr lang="en-US" dirty="0" smtClean="0"/>
              <a:t>Copy </a:t>
            </a:r>
            <a:r>
              <a:rPr lang="en-US" smtClean="0"/>
              <a:t>~</a:t>
            </a:r>
            <a:r>
              <a:rPr lang="en-US" dirty="0" err="1" smtClean="0"/>
              <a:t>verkerke</a:t>
            </a:r>
            <a:r>
              <a:rPr lang="en-US" dirty="0" smtClean="0"/>
              <a:t>/public/</a:t>
            </a:r>
            <a:r>
              <a:rPr lang="en-US" dirty="0" err="1" smtClean="0"/>
              <a:t>llrdemo.C</a:t>
            </a:r>
            <a:r>
              <a:rPr lang="en-US" dirty="0" smtClean="0"/>
              <a:t> </a:t>
            </a:r>
            <a:r>
              <a:rPr lang="en-US" dirty="0" smtClean="0"/>
              <a:t>and run it</a:t>
            </a:r>
          </a:p>
          <a:p>
            <a:r>
              <a:rPr lang="en-US" dirty="0" smtClean="0"/>
              <a:t>This macro builds a 3-dimensional model</a:t>
            </a:r>
          </a:p>
          <a:p>
            <a:pPr lvl="1"/>
            <a:r>
              <a:rPr lang="en-US" dirty="0" smtClean="0"/>
              <a:t>Flat background in (</a:t>
            </a:r>
            <a:r>
              <a:rPr lang="en-US" dirty="0" err="1" smtClean="0"/>
              <a:t>x,y,z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Gaussian signal in (</a:t>
            </a:r>
            <a:r>
              <a:rPr lang="en-US" dirty="0" err="1" smtClean="0"/>
              <a:t>x,y,z</a:t>
            </a:r>
            <a:r>
              <a:rPr lang="en-US" dirty="0" smtClean="0"/>
              <a:t>) with correlations</a:t>
            </a:r>
          </a:p>
          <a:p>
            <a:r>
              <a:rPr lang="en-US" dirty="0" smtClean="0"/>
              <a:t>It plots three 2D projections (</a:t>
            </a:r>
            <a:r>
              <a:rPr lang="en-US" dirty="0" err="1" smtClean="0"/>
              <a:t>x,y</a:t>
            </a:r>
            <a:r>
              <a:rPr lang="en-US" dirty="0" smtClean="0"/>
              <a:t>), (</a:t>
            </a:r>
            <a:r>
              <a:rPr lang="en-US" dirty="0" err="1" smtClean="0"/>
              <a:t>x,z</a:t>
            </a:r>
            <a:r>
              <a:rPr lang="en-US" dirty="0" smtClean="0"/>
              <a:t>) and (</a:t>
            </a:r>
            <a:r>
              <a:rPr lang="en-US" dirty="0" err="1" smtClean="0"/>
              <a:t>y,z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Then it makes three varieties of 1D plots of model and data</a:t>
            </a:r>
          </a:p>
          <a:p>
            <a:pPr lvl="1"/>
            <a:r>
              <a:rPr lang="en-US" dirty="0" smtClean="0"/>
              <a:t>Plain projection on x (shows lots of background)</a:t>
            </a:r>
          </a:p>
          <a:p>
            <a:pPr lvl="1"/>
            <a:r>
              <a:rPr lang="en-US" dirty="0" smtClean="0"/>
              <a:t>Projection on x in a ‘signal box’ in (</a:t>
            </a:r>
            <a:r>
              <a:rPr lang="en-US" dirty="0" err="1" smtClean="0"/>
              <a:t>y,z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Projection on x with a cut on the LR(</a:t>
            </a:r>
            <a:r>
              <a:rPr lang="en-US" dirty="0" err="1" smtClean="0"/>
              <a:t>y,z</a:t>
            </a:r>
            <a:r>
              <a:rPr lang="en-US" dirty="0" smtClean="0"/>
              <a:t>)&gt;68%, </a:t>
            </a:r>
            <a:br>
              <a:rPr lang="en-US" dirty="0" smtClean="0"/>
            </a:br>
            <a:r>
              <a:rPr lang="en-US" dirty="0" smtClean="0"/>
              <a:t>where LR(</a:t>
            </a:r>
            <a:r>
              <a:rPr lang="en-US" dirty="0" err="1" smtClean="0"/>
              <a:t>y,z</a:t>
            </a:r>
            <a:r>
              <a:rPr lang="en-US" dirty="0" smtClean="0"/>
              <a:t>) is defined as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(i.e. the signal probability according to the model using the (</a:t>
            </a:r>
            <a:r>
              <a:rPr lang="en-US" dirty="0" err="1" smtClean="0"/>
              <a:t>y,z</a:t>
            </a:r>
            <a:r>
              <a:rPr lang="en-US" dirty="0" smtClean="0"/>
              <a:t>) observables only)</a:t>
            </a:r>
          </a:p>
          <a:p>
            <a:pPr lvl="1">
              <a:buNone/>
            </a:pPr>
            <a:endParaRPr lang="en-US" dirty="0" smtClean="0"/>
          </a:p>
          <a:p>
            <a:endParaRPr lang="nl-NL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19400" y="4851400"/>
          <a:ext cx="3434773" cy="863600"/>
        </p:xfrm>
        <a:graphic>
          <a:graphicData uri="http://schemas.openxmlformats.org/presentationml/2006/ole">
            <p:oleObj spid="_x0000_s280578" name="Vergelijking" r:id="rId3" imgW="2222280" imgH="558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5 – Profile likelihood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Copy ~</a:t>
            </a:r>
            <a:r>
              <a:rPr lang="en-US" dirty="0" err="1" smtClean="0"/>
              <a:t>verkerke</a:t>
            </a:r>
            <a:r>
              <a:rPr lang="en-US" dirty="0" smtClean="0"/>
              <a:t>/public/ex4.C (standard solution to ex4) to ex5.C</a:t>
            </a:r>
          </a:p>
          <a:p>
            <a:r>
              <a:rPr lang="en-US" dirty="0" smtClean="0"/>
              <a:t>Adjust the </a:t>
            </a:r>
            <a:r>
              <a:rPr lang="en-US" i="1" dirty="0" smtClean="0"/>
              <a:t>horizontal</a:t>
            </a:r>
            <a:r>
              <a:rPr lang="en-US" dirty="0" smtClean="0"/>
              <a:t> plot range of the likelihood plot so that it just covers the interval </a:t>
            </a:r>
            <a:r>
              <a:rPr lang="el-GR" dirty="0" smtClean="0"/>
              <a:t>Δ</a:t>
            </a:r>
            <a:r>
              <a:rPr lang="en-US" dirty="0" smtClean="0"/>
              <a:t>LL=+25 units</a:t>
            </a:r>
          </a:p>
          <a:p>
            <a:pPr lvl="1"/>
            <a:r>
              <a:rPr lang="en-US" dirty="0" smtClean="0"/>
              <a:t>Make a new plot frame that zooms in on that range and plot the likelihood again (you can </a:t>
            </a:r>
            <a:r>
              <a:rPr lang="en-US" dirty="0" smtClean="0"/>
              <a:t>specify </a:t>
            </a:r>
            <a:r>
              <a:rPr lang="en-US" dirty="0" err="1" smtClean="0">
                <a:solidFill>
                  <a:schemeClr val="accent2"/>
                </a:solidFill>
              </a:rPr>
              <a:t>myparam.frame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err="1" smtClean="0">
                <a:solidFill>
                  <a:schemeClr val="accent2"/>
                </a:solidFill>
              </a:rPr>
              <a:t>pmin,pmax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  <a:r>
              <a:rPr lang="en-US" dirty="0" smtClean="0"/>
              <a:t> </a:t>
            </a:r>
            <a:r>
              <a:rPr lang="en-US" dirty="0" smtClean="0"/>
              <a:t>when you construct the plot frame to </a:t>
            </a:r>
            <a:r>
              <a:rPr lang="en-US" dirty="0" smtClean="0"/>
              <a:t>control the plot range)</a:t>
            </a:r>
          </a:p>
          <a:p>
            <a:r>
              <a:rPr lang="en-US" dirty="0" smtClean="0"/>
              <a:t>Create the </a:t>
            </a:r>
            <a:r>
              <a:rPr lang="en-US" i="1" dirty="0" smtClean="0"/>
              <a:t>profile</a:t>
            </a:r>
            <a:r>
              <a:rPr lang="en-US" dirty="0" smtClean="0"/>
              <a:t> likelihood function in </a:t>
            </a:r>
            <a:r>
              <a:rPr lang="en-US" dirty="0" err="1" smtClean="0"/>
              <a:t>Nsig</a:t>
            </a:r>
            <a:endParaRPr lang="en-US" dirty="0" smtClean="0"/>
          </a:p>
          <a:p>
            <a:pPr lvl="1"/>
            <a:r>
              <a:rPr lang="en-US" dirty="0" smtClean="0"/>
              <a:t>Call </a:t>
            </a:r>
            <a:r>
              <a:rPr lang="en-US" dirty="0" smtClean="0"/>
              <a:t>method </a:t>
            </a:r>
            <a:r>
              <a:rPr lang="en-US" dirty="0" err="1" smtClean="0">
                <a:solidFill>
                  <a:schemeClr val="accent2"/>
                </a:solidFill>
              </a:rPr>
              <a:t>createProfile</a:t>
            </a:r>
            <a:r>
              <a:rPr lang="en-US" dirty="0" smtClean="0">
                <a:solidFill>
                  <a:schemeClr val="accent2"/>
                </a:solidFill>
              </a:rPr>
              <a:t>(w</a:t>
            </a:r>
            <a:r>
              <a:rPr lang="en-US" dirty="0" smtClean="0">
                <a:solidFill>
                  <a:schemeClr val="accent2"/>
                </a:solidFill>
              </a:rPr>
              <a:t>::</a:t>
            </a:r>
            <a:r>
              <a:rPr lang="en-US" dirty="0" err="1" smtClean="0">
                <a:solidFill>
                  <a:schemeClr val="accent2"/>
                </a:solidFill>
              </a:rPr>
              <a:t>Nsig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  <a:r>
              <a:rPr lang="en-US" dirty="0" smtClean="0"/>
              <a:t> on the likelihood </a:t>
            </a:r>
            <a:r>
              <a:rPr lang="en-US" dirty="0" smtClean="0"/>
              <a:t>function object and </a:t>
            </a:r>
            <a:r>
              <a:rPr lang="en-US" dirty="0" smtClean="0"/>
              <a:t>save the returned pointer to the profile likelihood function </a:t>
            </a:r>
            <a:r>
              <a:rPr lang="en-US" dirty="0" smtClean="0"/>
              <a:t>(again of </a:t>
            </a:r>
            <a:r>
              <a:rPr lang="en-US" dirty="0" smtClean="0"/>
              <a:t>type </a:t>
            </a:r>
            <a:r>
              <a:rPr lang="en-US" dirty="0" err="1" smtClean="0">
                <a:solidFill>
                  <a:schemeClr val="accent2"/>
                </a:solidFill>
              </a:rPr>
              <a:t>RooAbsReal</a:t>
            </a:r>
            <a:r>
              <a:rPr lang="en-US" dirty="0" smtClean="0">
                <a:solidFill>
                  <a:schemeClr val="accent2"/>
                </a:solidFill>
              </a:rPr>
              <a:t>*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Plot the profile likelihood ratio on the </a:t>
            </a:r>
            <a:r>
              <a:rPr lang="en-US" dirty="0" err="1" smtClean="0">
                <a:solidFill>
                  <a:schemeClr val="accent2"/>
                </a:solidFill>
              </a:rPr>
              <a:t>Nsig</a:t>
            </a:r>
            <a:r>
              <a:rPr lang="en-US" dirty="0" smtClean="0"/>
              <a:t> frame too (make it red by adding a </a:t>
            </a:r>
            <a:r>
              <a:rPr lang="en-US" dirty="0" err="1" smtClean="0">
                <a:solidFill>
                  <a:schemeClr val="accent2"/>
                </a:solidFill>
              </a:rPr>
              <a:t>LineColor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err="1" smtClean="0">
                <a:solidFill>
                  <a:schemeClr val="accent2"/>
                </a:solidFill>
              </a:rPr>
              <a:t>kRed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  <a:r>
              <a:rPr lang="en-US" dirty="0" smtClean="0"/>
              <a:t> to the </a:t>
            </a:r>
            <a:r>
              <a:rPr lang="en-US" dirty="0" err="1" smtClean="0"/>
              <a:t>plotOn</a:t>
            </a:r>
            <a:r>
              <a:rPr lang="en-US" dirty="0" smtClean="0"/>
              <a:t>() command)</a:t>
            </a:r>
            <a:endParaRPr lang="en-US" dirty="0" smtClean="0"/>
          </a:p>
          <a:p>
            <a:r>
              <a:rPr lang="en-US" dirty="0" smtClean="0"/>
              <a:t>Find the profile likelihood ratio interval of </a:t>
            </a:r>
            <a:r>
              <a:rPr lang="en-US" dirty="0" err="1" smtClean="0"/>
              <a:t>Nsig</a:t>
            </a:r>
            <a:r>
              <a:rPr lang="en-US" dirty="0" smtClean="0"/>
              <a:t> : find the points at which the PLR rises by +0.5 units </a:t>
            </a:r>
          </a:p>
          <a:p>
            <a:pPr lvl="1"/>
            <a:r>
              <a:rPr lang="en-US" dirty="0" smtClean="0"/>
              <a:t>Compare the interval to that of the MINOS error of exercise Ex 4.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Exercise 6 – Parallelizing the likelihood calculation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the number of CPU cores available on the current host (‘cat /proc/</a:t>
            </a:r>
            <a:r>
              <a:rPr lang="en-US" dirty="0" err="1" smtClean="0"/>
              <a:t>cpuinfo</a:t>
            </a:r>
            <a:r>
              <a:rPr lang="en-US" dirty="0" smtClean="0"/>
              <a:t>’)</a:t>
            </a:r>
          </a:p>
          <a:p>
            <a:r>
              <a:rPr lang="en-US" dirty="0" smtClean="0"/>
              <a:t>Modify the </a:t>
            </a:r>
            <a:r>
              <a:rPr lang="en-US" dirty="0" err="1" smtClean="0"/>
              <a:t>createNLL</a:t>
            </a:r>
            <a:r>
              <a:rPr lang="en-US" dirty="0" smtClean="0"/>
              <a:t>() call of ex5 to take an extra </a:t>
            </a:r>
            <a:r>
              <a:rPr lang="en-US" dirty="0" err="1" smtClean="0"/>
              <a:t>NumCPU</a:t>
            </a:r>
            <a:r>
              <a:rPr lang="en-US" dirty="0" smtClean="0"/>
              <a:t>(N) argument</a:t>
            </a:r>
          </a:p>
          <a:p>
            <a:pPr lvl="1"/>
            <a:r>
              <a:rPr lang="en-US" dirty="0" smtClean="0"/>
              <a:t>The likelihood calculation will now be parallelized over N cores</a:t>
            </a:r>
          </a:p>
          <a:p>
            <a:r>
              <a:rPr lang="en-US" dirty="0" smtClean="0"/>
              <a:t>Rerun ex5 and observe the difference in wall-time execution speed.</a:t>
            </a:r>
          </a:p>
          <a:p>
            <a:pPr lvl="1"/>
            <a:r>
              <a:rPr lang="en-US" dirty="0" smtClean="0"/>
              <a:t>The speedup is best demonstrated on an empty worker node (your best is lx64slc5)</a:t>
            </a:r>
            <a:endParaRPr lang="nl-NL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304800" y="4800600"/>
            <a:ext cx="8686800" cy="1676400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304800" y="1828800"/>
            <a:ext cx="8686800" cy="914400"/>
          </a:xfrm>
          <a:prstGeom prst="rect">
            <a:avLst/>
          </a:prstGeom>
          <a:solidFill>
            <a:srgbClr val="CCFFFF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7349" name="Rectangle 4"/>
          <p:cNvSpPr>
            <a:spLocks noChangeArrowheads="1"/>
          </p:cNvSpPr>
          <p:nvPr/>
        </p:nvSpPr>
        <p:spPr bwMode="auto">
          <a:xfrm>
            <a:off x="304800" y="2819400"/>
            <a:ext cx="8686800" cy="1905000"/>
          </a:xfrm>
          <a:prstGeom prst="rect">
            <a:avLst/>
          </a:prstGeom>
          <a:solidFill>
            <a:srgbClr val="CCFFCC">
              <a:alpha val="50195"/>
            </a:srgbClr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735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RooFit core design philosophy</a:t>
            </a:r>
          </a:p>
        </p:txBody>
      </p:sp>
      <p:sp>
        <p:nvSpPr>
          <p:cNvPr id="5735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Represent relations between variables and functions</a:t>
            </a:r>
            <a:br>
              <a:rPr lang="en-US" smtClean="0"/>
            </a:br>
            <a:r>
              <a:rPr lang="en-US" smtClean="0"/>
              <a:t>as client/server links between objects</a:t>
            </a:r>
          </a:p>
        </p:txBody>
      </p:sp>
      <p:sp>
        <p:nvSpPr>
          <p:cNvPr id="57352" name="Text Box 7"/>
          <p:cNvSpPr txBox="1">
            <a:spLocks noChangeArrowheads="1"/>
          </p:cNvSpPr>
          <p:nvPr/>
        </p:nvSpPr>
        <p:spPr bwMode="auto">
          <a:xfrm>
            <a:off x="4244975" y="2022475"/>
            <a:ext cx="1012825" cy="45720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400" b="0">
                <a:latin typeface="Times New Roman" pitchFamily="18" charset="0"/>
              </a:rPr>
              <a:t>f(x,y,z)</a:t>
            </a:r>
          </a:p>
        </p:txBody>
      </p:sp>
      <p:sp>
        <p:nvSpPr>
          <p:cNvPr id="57353" name="Text Box 8"/>
          <p:cNvSpPr txBox="1">
            <a:spLocks noChangeArrowheads="1"/>
          </p:cNvSpPr>
          <p:nvPr/>
        </p:nvSpPr>
        <p:spPr bwMode="auto">
          <a:xfrm>
            <a:off x="22860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x</a:t>
            </a:r>
          </a:p>
        </p:txBody>
      </p:sp>
      <p:sp>
        <p:nvSpPr>
          <p:cNvPr id="57354" name="Text Box 9"/>
          <p:cNvSpPr txBox="1">
            <a:spLocks noChangeArrowheads="1"/>
          </p:cNvSpPr>
          <p:nvPr/>
        </p:nvSpPr>
        <p:spPr bwMode="auto">
          <a:xfrm>
            <a:off x="40386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y</a:t>
            </a:r>
          </a:p>
        </p:txBody>
      </p:sp>
      <p:sp>
        <p:nvSpPr>
          <p:cNvPr id="57355" name="Text Box 10"/>
          <p:cNvSpPr txBox="1">
            <a:spLocks noChangeArrowheads="1"/>
          </p:cNvSpPr>
          <p:nvPr/>
        </p:nvSpPr>
        <p:spPr bwMode="auto">
          <a:xfrm>
            <a:off x="5867400" y="41338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RooRealVar z</a:t>
            </a:r>
          </a:p>
        </p:txBody>
      </p:sp>
      <p:sp>
        <p:nvSpPr>
          <p:cNvPr id="57356" name="Text Box 11"/>
          <p:cNvSpPr txBox="1">
            <a:spLocks noChangeArrowheads="1"/>
          </p:cNvSpPr>
          <p:nvPr/>
        </p:nvSpPr>
        <p:spPr bwMode="auto">
          <a:xfrm>
            <a:off x="4022725" y="3105150"/>
            <a:ext cx="1676400" cy="361950"/>
          </a:xfrm>
          <a:prstGeom prst="rect">
            <a:avLst/>
          </a:prstGeom>
          <a:solidFill>
            <a:srgbClr val="FFFFCC"/>
          </a:solidFill>
          <a:ln w="25400">
            <a:solidFill>
              <a:schemeClr val="hlink"/>
            </a:solidFill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>
                <a:solidFill>
                  <a:schemeClr val="accent2"/>
                </a:solidFill>
                <a:latin typeface="Courier New" pitchFamily="49" charset="0"/>
              </a:rPr>
              <a:t>RooAbsReal f</a:t>
            </a:r>
          </a:p>
        </p:txBody>
      </p:sp>
      <p:sp>
        <p:nvSpPr>
          <p:cNvPr id="57357" name="Line 12"/>
          <p:cNvSpPr>
            <a:spLocks noChangeShapeType="1"/>
          </p:cNvSpPr>
          <p:nvPr/>
        </p:nvSpPr>
        <p:spPr bwMode="auto">
          <a:xfrm flipV="1">
            <a:off x="3505200" y="3408363"/>
            <a:ext cx="83820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58" name="Line 13"/>
          <p:cNvSpPr>
            <a:spLocks noChangeShapeType="1"/>
          </p:cNvSpPr>
          <p:nvPr/>
        </p:nvSpPr>
        <p:spPr bwMode="auto">
          <a:xfrm flipH="1" flipV="1">
            <a:off x="5334000" y="3408363"/>
            <a:ext cx="76200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59" name="Line 14"/>
          <p:cNvSpPr>
            <a:spLocks noChangeShapeType="1"/>
          </p:cNvSpPr>
          <p:nvPr/>
        </p:nvSpPr>
        <p:spPr bwMode="auto">
          <a:xfrm flipH="1" flipV="1">
            <a:off x="4876800" y="3408363"/>
            <a:ext cx="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7360" name="Text Box 15"/>
          <p:cNvSpPr txBox="1">
            <a:spLocks noChangeArrowheads="1"/>
          </p:cNvSpPr>
          <p:nvPr/>
        </p:nvSpPr>
        <p:spPr bwMode="auto">
          <a:xfrm>
            <a:off x="2700338" y="5102225"/>
            <a:ext cx="4462462" cy="1069975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noFill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x(“x”,”x”,5)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y(“y”,”y”,5)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z(“z”,”z”,5) 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i="0" dirty="0" err="1">
                <a:latin typeface="Courier New" pitchFamily="49" charset="0"/>
              </a:rPr>
              <a:t>RooBogusFunction</a:t>
            </a:r>
            <a:r>
              <a:rPr lang="en-US" sz="1600" i="0" dirty="0">
                <a:latin typeface="Courier New" pitchFamily="49" charset="0"/>
              </a:rPr>
              <a:t> f(“</a:t>
            </a:r>
            <a:r>
              <a:rPr lang="en-US" sz="1600" i="0" dirty="0" err="1">
                <a:latin typeface="Courier New" pitchFamily="49" charset="0"/>
              </a:rPr>
              <a:t>f”,”f”,x,y,z</a:t>
            </a:r>
            <a:r>
              <a:rPr lang="en-US" sz="1600" i="0" dirty="0">
                <a:latin typeface="Courier New" pitchFamily="49" charset="0"/>
              </a:rPr>
              <a:t>) ;</a:t>
            </a:r>
          </a:p>
        </p:txBody>
      </p:sp>
      <p:sp>
        <p:nvSpPr>
          <p:cNvPr id="57361" name="Text Box 16"/>
          <p:cNvSpPr txBox="1">
            <a:spLocks noChangeArrowheads="1"/>
          </p:cNvSpPr>
          <p:nvPr/>
        </p:nvSpPr>
        <p:spPr bwMode="auto">
          <a:xfrm>
            <a:off x="288925" y="2266950"/>
            <a:ext cx="685800" cy="336550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Math</a:t>
            </a:r>
          </a:p>
        </p:txBody>
      </p:sp>
      <p:sp>
        <p:nvSpPr>
          <p:cNvPr id="57362" name="Text Box 17"/>
          <p:cNvSpPr txBox="1">
            <a:spLocks noChangeArrowheads="1"/>
          </p:cNvSpPr>
          <p:nvPr/>
        </p:nvSpPr>
        <p:spPr bwMode="auto">
          <a:xfrm>
            <a:off x="288925" y="3390900"/>
            <a:ext cx="1023938" cy="581025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RooFit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diagram</a:t>
            </a:r>
          </a:p>
        </p:txBody>
      </p:sp>
      <p:sp>
        <p:nvSpPr>
          <p:cNvPr id="57363" name="Text Box 18"/>
          <p:cNvSpPr txBox="1">
            <a:spLocks noChangeArrowheads="1"/>
          </p:cNvSpPr>
          <p:nvPr/>
        </p:nvSpPr>
        <p:spPr bwMode="auto">
          <a:xfrm>
            <a:off x="304800" y="4829175"/>
            <a:ext cx="825500" cy="581025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RooFit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0" i="0">
                <a:solidFill>
                  <a:schemeClr val="accent2"/>
                </a:solidFill>
              </a:rPr>
              <a:t>code</a:t>
            </a:r>
          </a:p>
        </p:txBody>
      </p:sp>
      <p:sp>
        <p:nvSpPr>
          <p:cNvPr id="57364" name="Rectangle 19"/>
          <p:cNvSpPr>
            <a:spLocks noChangeArrowheads="1"/>
          </p:cNvSpPr>
          <p:nvPr/>
        </p:nvSpPr>
        <p:spPr bwMode="auto">
          <a:xfrm>
            <a:off x="1295400" y="1600200"/>
            <a:ext cx="76200" cy="5181600"/>
          </a:xfrm>
          <a:prstGeom prst="rect">
            <a:avLst/>
          </a:prstGeom>
          <a:solidFill>
            <a:schemeClr val="bg1"/>
          </a:solidFill>
          <a:ln w="25400">
            <a:noFill/>
            <a:prstDash val="sysDot"/>
            <a:miter lim="800000"/>
            <a:headEnd/>
            <a:tailEnd type="none" w="sm" len="sm"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1" name="TextBox 20"/>
          <p:cNvSpPr txBox="1"/>
          <p:nvPr/>
        </p:nvSpPr>
        <p:spPr>
          <a:xfrm>
            <a:off x="8624192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mtClean="0"/>
              <a:t>6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Object-oriented data modeling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All objects are </a:t>
            </a:r>
            <a:r>
              <a:rPr lang="en-US" b="1" dirty="0" smtClean="0"/>
              <a:t>self documenting</a:t>
            </a:r>
            <a:r>
              <a:rPr lang="en-US" dirty="0" smtClean="0"/>
              <a:t> </a:t>
            </a:r>
          </a:p>
          <a:p>
            <a:pPr lvl="2" eaLnBrk="1" hangingPunct="1"/>
            <a:r>
              <a:rPr lang="en-US" sz="1400" b="1" dirty="0" smtClean="0">
                <a:solidFill>
                  <a:srgbClr val="FF7A01"/>
                </a:solidFill>
              </a:rPr>
              <a:t>Name</a:t>
            </a:r>
            <a:r>
              <a:rPr lang="en-US" sz="1400" dirty="0" smtClean="0"/>
              <a:t> - Unique identifier of object</a:t>
            </a:r>
          </a:p>
          <a:p>
            <a:pPr lvl="2" eaLnBrk="1" hangingPunct="1"/>
            <a:r>
              <a:rPr lang="en-US" sz="1400" b="1" dirty="0" smtClean="0">
                <a:solidFill>
                  <a:srgbClr val="FF7A01"/>
                </a:solidFill>
              </a:rPr>
              <a:t>Title</a:t>
            </a:r>
            <a:r>
              <a:rPr lang="en-US" sz="1400" dirty="0" smtClean="0"/>
              <a:t> – More elaborate description of object</a:t>
            </a:r>
            <a:r>
              <a:rPr lang="en-US" dirty="0" smtClean="0"/>
              <a:t> </a:t>
            </a:r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1828800" y="2455862"/>
            <a:ext cx="7086600" cy="2073275"/>
          </a:xfrm>
          <a:prstGeom prst="rect">
            <a:avLst/>
          </a:prstGeom>
          <a:solidFill>
            <a:srgbClr val="FFFFCC">
              <a:alpha val="50195"/>
            </a:srgb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</a:t>
            </a:r>
            <a:r>
              <a:rPr lang="en-US" sz="1600" i="0" dirty="0">
                <a:solidFill>
                  <a:srgbClr val="FF0000"/>
                </a:solidFill>
                <a:latin typeface="Courier New" pitchFamily="49" charset="0"/>
              </a:rPr>
              <a:t>mass</a:t>
            </a:r>
            <a:r>
              <a:rPr lang="en-US" sz="1600" i="0" dirty="0">
                <a:latin typeface="Courier New" pitchFamily="49" charset="0"/>
              </a:rPr>
              <a:t>(“</a:t>
            </a:r>
            <a:r>
              <a:rPr lang="en-US" sz="1600" i="0" dirty="0" err="1">
                <a:latin typeface="Courier New" pitchFamily="49" charset="0"/>
              </a:rPr>
              <a:t>mass”,”Invariant</a:t>
            </a:r>
            <a:r>
              <a:rPr lang="en-US" sz="1600" i="0" dirty="0">
                <a:latin typeface="Courier New" pitchFamily="49" charset="0"/>
              </a:rPr>
              <a:t> mass”,5.20,5.30) 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</a:t>
            </a:r>
            <a:r>
              <a:rPr lang="en-US" sz="1600" i="0" dirty="0">
                <a:solidFill>
                  <a:srgbClr val="FF0000"/>
                </a:solidFill>
                <a:latin typeface="Courier New" pitchFamily="49" charset="0"/>
              </a:rPr>
              <a:t>width</a:t>
            </a:r>
            <a:r>
              <a:rPr lang="en-US" sz="1600" i="0" dirty="0">
                <a:latin typeface="Courier New" pitchFamily="49" charset="0"/>
              </a:rPr>
              <a:t>(“width”,”B0 mass width”,0.00027,”GeV”);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RooRealVar </a:t>
            </a:r>
            <a:r>
              <a:rPr lang="en-US" sz="1600" i="0" dirty="0">
                <a:solidFill>
                  <a:srgbClr val="FF0000"/>
                </a:solidFill>
                <a:latin typeface="Courier New" pitchFamily="49" charset="0"/>
              </a:rPr>
              <a:t>mb0</a:t>
            </a:r>
            <a:r>
              <a:rPr lang="en-US" sz="1600" i="0" dirty="0">
                <a:latin typeface="Courier New" pitchFamily="49" charset="0"/>
              </a:rPr>
              <a:t>(“mb0”,”B0 mass”,5.2794,”GeV”) ;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/>
            </a:r>
            <a:br>
              <a:rPr lang="en-US" sz="1600" i="0" dirty="0">
                <a:latin typeface="Courier New" pitchFamily="49" charset="0"/>
              </a:rPr>
            </a:br>
            <a:endParaRPr lang="en-US" sz="1600" i="0" dirty="0">
              <a:latin typeface="Courier New" pitchFamily="49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sz="1600" i="0" dirty="0">
                <a:latin typeface="Courier New" pitchFamily="49" charset="0"/>
              </a:rPr>
              <a:t>RooGaussian b0sig(“b0sig”,”B0 sig PDF”,</a:t>
            </a:r>
            <a:r>
              <a:rPr lang="en-US" sz="1600" i="0" dirty="0">
                <a:solidFill>
                  <a:srgbClr val="FF0000"/>
                </a:solidFill>
                <a:latin typeface="Courier New" pitchFamily="49" charset="0"/>
              </a:rPr>
              <a:t>mass</a:t>
            </a:r>
            <a:r>
              <a:rPr lang="en-US" sz="1600" i="0" dirty="0">
                <a:latin typeface="Courier New" pitchFamily="49" charset="0"/>
              </a:rPr>
              <a:t>,</a:t>
            </a:r>
            <a:r>
              <a:rPr lang="en-US" sz="1600" i="0" dirty="0">
                <a:solidFill>
                  <a:srgbClr val="FF0000"/>
                </a:solidFill>
                <a:latin typeface="Courier New" pitchFamily="49" charset="0"/>
              </a:rPr>
              <a:t>mb0</a:t>
            </a:r>
            <a:r>
              <a:rPr lang="en-US" sz="1600" i="0" dirty="0">
                <a:latin typeface="Courier New" pitchFamily="49" charset="0"/>
              </a:rPr>
              <a:t>,</a:t>
            </a:r>
            <a:r>
              <a:rPr lang="en-US" sz="1600" i="0" dirty="0">
                <a:solidFill>
                  <a:srgbClr val="FF0000"/>
                </a:solidFill>
                <a:latin typeface="Courier New" pitchFamily="49" charset="0"/>
              </a:rPr>
              <a:t>width</a:t>
            </a:r>
            <a:r>
              <a:rPr lang="en-US" sz="1600" i="0" dirty="0">
                <a:latin typeface="Courier New" pitchFamily="49" charset="0"/>
              </a:rPr>
              <a:t>);</a:t>
            </a:r>
          </a:p>
        </p:txBody>
      </p:sp>
      <p:sp>
        <p:nvSpPr>
          <p:cNvPr id="59398" name="AutoShape 5"/>
          <p:cNvSpPr>
            <a:spLocks/>
          </p:cNvSpPr>
          <p:nvPr/>
        </p:nvSpPr>
        <p:spPr bwMode="auto">
          <a:xfrm>
            <a:off x="1600200" y="2608262"/>
            <a:ext cx="152400" cy="838200"/>
          </a:xfrm>
          <a:prstGeom prst="leftBrace">
            <a:avLst>
              <a:gd name="adj1" fmla="val 45833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9399" name="Text Box 6"/>
          <p:cNvSpPr txBox="1">
            <a:spLocks noChangeArrowheads="1"/>
          </p:cNvSpPr>
          <p:nvPr/>
        </p:nvSpPr>
        <p:spPr bwMode="auto">
          <a:xfrm>
            <a:off x="228600" y="2608262"/>
            <a:ext cx="13922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Objects </a:t>
            </a:r>
            <a:br>
              <a:rPr lang="en-US" sz="1400" b="0" i="0">
                <a:solidFill>
                  <a:schemeClr val="accent2"/>
                </a:solidFill>
              </a:rPr>
            </a:br>
            <a:r>
              <a:rPr lang="en-US" sz="1400" b="0" i="0">
                <a:solidFill>
                  <a:schemeClr val="accent2"/>
                </a:solidFill>
              </a:rPr>
              <a:t>representing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a ‘real’ value.</a:t>
            </a:r>
          </a:p>
        </p:txBody>
      </p:sp>
      <p:sp>
        <p:nvSpPr>
          <p:cNvPr id="59400" name="AutoShape 7"/>
          <p:cNvSpPr>
            <a:spLocks/>
          </p:cNvSpPr>
          <p:nvPr/>
        </p:nvSpPr>
        <p:spPr bwMode="auto">
          <a:xfrm>
            <a:off x="1524000" y="4132262"/>
            <a:ext cx="152400" cy="304800"/>
          </a:xfrm>
          <a:prstGeom prst="leftBrace">
            <a:avLst>
              <a:gd name="adj1" fmla="val 16667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9401" name="Text Box 8"/>
          <p:cNvSpPr txBox="1">
            <a:spLocks noChangeArrowheads="1"/>
          </p:cNvSpPr>
          <p:nvPr/>
        </p:nvSpPr>
        <p:spPr bwMode="auto">
          <a:xfrm>
            <a:off x="304800" y="4132262"/>
            <a:ext cx="1141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PDF object</a:t>
            </a:r>
          </a:p>
        </p:txBody>
      </p:sp>
      <p:sp>
        <p:nvSpPr>
          <p:cNvPr id="59402" name="Line 9"/>
          <p:cNvSpPr>
            <a:spLocks noChangeShapeType="1"/>
          </p:cNvSpPr>
          <p:nvPr/>
        </p:nvSpPr>
        <p:spPr bwMode="auto">
          <a:xfrm>
            <a:off x="5105400" y="1922462"/>
            <a:ext cx="0" cy="533400"/>
          </a:xfrm>
          <a:prstGeom prst="line">
            <a:avLst/>
          </a:prstGeom>
          <a:noFill/>
          <a:ln w="25400">
            <a:solidFill>
              <a:srgbClr val="FF7A01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59403" name="Freeform 10"/>
          <p:cNvSpPr>
            <a:spLocks/>
          </p:cNvSpPr>
          <p:nvPr/>
        </p:nvSpPr>
        <p:spPr bwMode="auto">
          <a:xfrm>
            <a:off x="1236663" y="1524000"/>
            <a:ext cx="2860675" cy="982662"/>
          </a:xfrm>
          <a:custGeom>
            <a:avLst/>
            <a:gdLst>
              <a:gd name="T0" fmla="*/ 766127491 w 1802"/>
              <a:gd name="T1" fmla="*/ 0 h 619"/>
              <a:gd name="T2" fmla="*/ 509071623 w 1802"/>
              <a:gd name="T3" fmla="*/ 1035782886 h 619"/>
              <a:gd name="T4" fmla="*/ 2147483647 w 1802"/>
              <a:gd name="T5" fmla="*/ 1209674304 h 619"/>
              <a:gd name="T6" fmla="*/ 2147483647 w 1802"/>
              <a:gd name="T7" fmla="*/ 1559974913 h 619"/>
              <a:gd name="T8" fmla="*/ 0 60000 65536"/>
              <a:gd name="T9" fmla="*/ 0 60000 65536"/>
              <a:gd name="T10" fmla="*/ 0 60000 65536"/>
              <a:gd name="T11" fmla="*/ 0 60000 65536"/>
              <a:gd name="T12" fmla="*/ 0 w 1802"/>
              <a:gd name="T13" fmla="*/ 0 h 619"/>
              <a:gd name="T14" fmla="*/ 1802 w 1802"/>
              <a:gd name="T15" fmla="*/ 619 h 6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2" h="619">
                <a:moveTo>
                  <a:pt x="304" y="0"/>
                </a:moveTo>
                <a:cubicBezTo>
                  <a:pt x="287" y="68"/>
                  <a:pt x="0" y="331"/>
                  <a:pt x="202" y="411"/>
                </a:cubicBezTo>
                <a:cubicBezTo>
                  <a:pt x="404" y="491"/>
                  <a:pt x="1247" y="445"/>
                  <a:pt x="1514" y="480"/>
                </a:cubicBezTo>
                <a:cubicBezTo>
                  <a:pt x="1781" y="515"/>
                  <a:pt x="1742" y="590"/>
                  <a:pt x="1802" y="619"/>
                </a:cubicBezTo>
              </a:path>
            </a:pathLst>
          </a:custGeom>
          <a:noFill/>
          <a:ln w="25400">
            <a:solidFill>
              <a:srgbClr val="FF7A01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59404" name="AutoShape 11"/>
          <p:cNvSpPr>
            <a:spLocks/>
          </p:cNvSpPr>
          <p:nvPr/>
        </p:nvSpPr>
        <p:spPr bwMode="auto">
          <a:xfrm rot="5400000">
            <a:off x="7277100" y="1808162"/>
            <a:ext cx="152400" cy="990600"/>
          </a:xfrm>
          <a:prstGeom prst="leftBrace">
            <a:avLst>
              <a:gd name="adj1" fmla="val 54167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9405" name="Text Box 12"/>
          <p:cNvSpPr txBox="1">
            <a:spLocks noChangeArrowheads="1"/>
          </p:cNvSpPr>
          <p:nvPr/>
        </p:nvSpPr>
        <p:spPr bwMode="auto">
          <a:xfrm>
            <a:off x="6731000" y="1922462"/>
            <a:ext cx="127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Initial range</a:t>
            </a:r>
          </a:p>
        </p:txBody>
      </p:sp>
      <p:sp>
        <p:nvSpPr>
          <p:cNvPr id="59406" name="AutoShape 13"/>
          <p:cNvSpPr>
            <a:spLocks/>
          </p:cNvSpPr>
          <p:nvPr/>
        </p:nvSpPr>
        <p:spPr bwMode="auto">
          <a:xfrm rot="-5400000">
            <a:off x="6057900" y="3255962"/>
            <a:ext cx="152400" cy="685800"/>
          </a:xfrm>
          <a:prstGeom prst="leftBrace">
            <a:avLst>
              <a:gd name="adj1" fmla="val 37500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9407" name="Text Box 14"/>
          <p:cNvSpPr txBox="1">
            <a:spLocks noChangeArrowheads="1"/>
          </p:cNvSpPr>
          <p:nvPr/>
        </p:nvSpPr>
        <p:spPr bwMode="auto">
          <a:xfrm>
            <a:off x="5316538" y="3675062"/>
            <a:ext cx="1236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Initial value</a:t>
            </a:r>
          </a:p>
        </p:txBody>
      </p:sp>
      <p:sp>
        <p:nvSpPr>
          <p:cNvPr id="59408" name="AutoShape 15"/>
          <p:cNvSpPr>
            <a:spLocks/>
          </p:cNvSpPr>
          <p:nvPr/>
        </p:nvSpPr>
        <p:spPr bwMode="auto">
          <a:xfrm rot="-5400000">
            <a:off x="6819900" y="3332162"/>
            <a:ext cx="152400" cy="533400"/>
          </a:xfrm>
          <a:prstGeom prst="leftBrace">
            <a:avLst>
              <a:gd name="adj1" fmla="val 29167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9409" name="Text Box 16"/>
          <p:cNvSpPr txBox="1">
            <a:spLocks noChangeArrowheads="1"/>
          </p:cNvSpPr>
          <p:nvPr/>
        </p:nvSpPr>
        <p:spPr bwMode="auto">
          <a:xfrm>
            <a:off x="6511925" y="3675062"/>
            <a:ext cx="1336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Optional unit</a:t>
            </a:r>
          </a:p>
        </p:txBody>
      </p:sp>
      <p:sp>
        <p:nvSpPr>
          <p:cNvPr id="59410" name="AutoShape 17"/>
          <p:cNvSpPr>
            <a:spLocks/>
          </p:cNvSpPr>
          <p:nvPr/>
        </p:nvSpPr>
        <p:spPr bwMode="auto">
          <a:xfrm rot="-5400000">
            <a:off x="7505700" y="3941762"/>
            <a:ext cx="228600" cy="1524000"/>
          </a:xfrm>
          <a:prstGeom prst="leftBrace">
            <a:avLst>
              <a:gd name="adj1" fmla="val 55556"/>
              <a:gd name="adj2" fmla="val 50000"/>
            </a:avLst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59411" name="Text Box 18"/>
          <p:cNvSpPr txBox="1">
            <a:spLocks noChangeArrowheads="1"/>
          </p:cNvSpPr>
          <p:nvPr/>
        </p:nvSpPr>
        <p:spPr bwMode="auto">
          <a:xfrm>
            <a:off x="6019800" y="4818062"/>
            <a:ext cx="2271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0" i="0">
                <a:solidFill>
                  <a:schemeClr val="accent2"/>
                </a:solidFill>
              </a:rPr>
              <a:t>References to variables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24192" y="7620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7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3923</Words>
  <Application>Microsoft Office PowerPoint</Application>
  <PresentationFormat>On-screen Show (4:3)</PresentationFormat>
  <Paragraphs>996</Paragraphs>
  <Slides>79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2" baseType="lpstr">
      <vt:lpstr>Default Design</vt:lpstr>
      <vt:lpstr>Vergelijking</vt:lpstr>
      <vt:lpstr>Equation</vt:lpstr>
      <vt:lpstr>Introduction to RooFit</vt:lpstr>
      <vt:lpstr>Slide 2</vt:lpstr>
      <vt:lpstr>Introduction -- Focus: coding a probability density function</vt:lpstr>
      <vt:lpstr>Introduction – Why RooFit was developed</vt:lpstr>
      <vt:lpstr>Introduction – Relation to ROOT</vt:lpstr>
      <vt:lpstr>Project timeline</vt:lpstr>
      <vt:lpstr>RooFit core design philosophy</vt:lpstr>
      <vt:lpstr>RooFit core design philosophy</vt:lpstr>
      <vt:lpstr>Object-oriented data modeling</vt:lpstr>
      <vt:lpstr>Slide 10</vt:lpstr>
      <vt:lpstr>The simplest possible example</vt:lpstr>
      <vt:lpstr>Basics – Creating and plotting a Gaussian p.d.f </vt:lpstr>
      <vt:lpstr>Basics – Generating toy MC events</vt:lpstr>
      <vt:lpstr>Basics – Importing data</vt:lpstr>
      <vt:lpstr>Basics – ML fit of p.d.f to unbinned data</vt:lpstr>
      <vt:lpstr>Basics – ML fit of p.d.f to unbinned data</vt:lpstr>
      <vt:lpstr>Basics – Integrals over p.d.f.s</vt:lpstr>
      <vt:lpstr>RooFit core design philosophy - Workspace</vt:lpstr>
      <vt:lpstr>Using the workspace </vt:lpstr>
      <vt:lpstr>Using the workspace </vt:lpstr>
      <vt:lpstr>Using the workspace </vt:lpstr>
      <vt:lpstr>Using the workspace </vt:lpstr>
      <vt:lpstr>Factory and Workspace</vt:lpstr>
      <vt:lpstr>RooFit core design philosophy - Factory</vt:lpstr>
      <vt:lpstr>Factory language – Goal and scope</vt:lpstr>
      <vt:lpstr>Factory syntax</vt:lpstr>
      <vt:lpstr>Factory syntax</vt:lpstr>
      <vt:lpstr>Model building – (Re)using standard components</vt:lpstr>
      <vt:lpstr>Model building – (Re)using standard components</vt:lpstr>
      <vt:lpstr>Model building – Making your own</vt:lpstr>
      <vt:lpstr>Model building – Adjusting parameterization</vt:lpstr>
      <vt:lpstr>Slide 32</vt:lpstr>
      <vt:lpstr>Model building – (Re)using standard components</vt:lpstr>
      <vt:lpstr>Adding p.d.f.s – Mathematical side</vt:lpstr>
      <vt:lpstr>Adding p.d.f.s – Factory syntax</vt:lpstr>
      <vt:lpstr>Component plotting - Introduction</vt:lpstr>
      <vt:lpstr>Extended ML fits</vt:lpstr>
      <vt:lpstr>Operations on specific to composite pdfs</vt:lpstr>
      <vt:lpstr>Convolution</vt:lpstr>
      <vt:lpstr>Convolution</vt:lpstr>
      <vt:lpstr>Model building – Products of uncorrelated p.d.f.s</vt:lpstr>
      <vt:lpstr>Uncorrelated products – Mathematics and constructors</vt:lpstr>
      <vt:lpstr>Plotting multi-dimensional models</vt:lpstr>
      <vt:lpstr>Can also project slices of a multi-dimensional pdf</vt:lpstr>
      <vt:lpstr>Introducing correlations through composition</vt:lpstr>
      <vt:lpstr>What does the example p.d.f look like?</vt:lpstr>
      <vt:lpstr>Example with product of conditional and plain p.d.f.</vt:lpstr>
      <vt:lpstr>Special pdfs – Kernel estimation model</vt:lpstr>
      <vt:lpstr>Special pdfs – Morphing interpolation</vt:lpstr>
      <vt:lpstr>Special pdfs – Unbinned ML fit for efficiency function</vt:lpstr>
      <vt:lpstr>Slide 51</vt:lpstr>
      <vt:lpstr>Constructing the likelihood</vt:lpstr>
      <vt:lpstr>Constructing the likelihood</vt:lpstr>
      <vt:lpstr>Adding parameter pdfs to the likelihood</vt:lpstr>
      <vt:lpstr>Using the fit result output</vt:lpstr>
      <vt:lpstr>Using the fit result output – Error propagation</vt:lpstr>
      <vt:lpstr>Working with profile likelihood</vt:lpstr>
      <vt:lpstr>On the equivalence of profile likelihood and MINOS</vt:lpstr>
      <vt:lpstr>Slide 59</vt:lpstr>
      <vt:lpstr>Constructing joint pdfs</vt:lpstr>
      <vt:lpstr>Constructing joint likelihood</vt:lpstr>
      <vt:lpstr>Using joint models</vt:lpstr>
      <vt:lpstr>Tools to aid logistics of building a joint model</vt:lpstr>
      <vt:lpstr>Summary</vt:lpstr>
      <vt:lpstr>Slide 65</vt:lpstr>
      <vt:lpstr>Getting started – ROOT setup</vt:lpstr>
      <vt:lpstr>Getting started – Online reference material</vt:lpstr>
      <vt:lpstr>Exercise 1 – A simple fit </vt:lpstr>
      <vt:lpstr>Exercise 2 – Making a composite model</vt:lpstr>
      <vt:lpstr>Exercise 2 – Making a composite model</vt:lpstr>
      <vt:lpstr>Exercise 2 – Making a composite model (cont’d)</vt:lpstr>
      <vt:lpstr>Demo 1 – FFT convolution of arbitrary pdfs</vt:lpstr>
      <vt:lpstr>Exercise 3 – Persisting your model</vt:lpstr>
      <vt:lpstr>Demo 2 – simultaneous fitting</vt:lpstr>
      <vt:lpstr>Exercise 4 – Working with the likelihood </vt:lpstr>
      <vt:lpstr>Exercise 4 – Working with the likelihood </vt:lpstr>
      <vt:lpstr>Demo 3 – n-Dim models and likelihood ratio plot</vt:lpstr>
      <vt:lpstr>Exercise 5 – Profile likelihood</vt:lpstr>
      <vt:lpstr>Exercise 6 – Parallelizing the likelihood calculation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verkerke</dc:creator>
  <cp:lastModifiedBy>Wouter</cp:lastModifiedBy>
  <cp:revision>1630</cp:revision>
  <dcterms:created xsi:type="dcterms:W3CDTF">2001-03-20T09:34:26Z</dcterms:created>
  <dcterms:modified xsi:type="dcterms:W3CDTF">2009-11-26T07:47:54Z</dcterms:modified>
</cp:coreProperties>
</file>