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  <p:sldMasterId id="2147483684" r:id="rId5"/>
  </p:sldMasterIdLst>
  <p:notesMasterIdLst>
    <p:notesMasterId r:id="rId26"/>
  </p:notesMasterIdLst>
  <p:handoutMasterIdLst>
    <p:handoutMasterId r:id="rId27"/>
  </p:handoutMasterIdLst>
  <p:sldIdLst>
    <p:sldId id="372" r:id="rId6"/>
    <p:sldId id="349" r:id="rId7"/>
    <p:sldId id="373" r:id="rId8"/>
    <p:sldId id="387" r:id="rId9"/>
    <p:sldId id="388" r:id="rId10"/>
    <p:sldId id="389" r:id="rId11"/>
    <p:sldId id="371" r:id="rId12"/>
    <p:sldId id="374" r:id="rId13"/>
    <p:sldId id="375" r:id="rId14"/>
    <p:sldId id="376" r:id="rId15"/>
    <p:sldId id="377" r:id="rId16"/>
    <p:sldId id="380" r:id="rId17"/>
    <p:sldId id="378" r:id="rId18"/>
    <p:sldId id="379" r:id="rId19"/>
    <p:sldId id="381" r:id="rId20"/>
    <p:sldId id="382" r:id="rId21"/>
    <p:sldId id="383" r:id="rId22"/>
    <p:sldId id="384" r:id="rId23"/>
    <p:sldId id="385" r:id="rId24"/>
    <p:sldId id="386" r:id="rId25"/>
  </p:sldIdLst>
  <p:sldSz cx="9144000" cy="5143500" type="screen16x9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55A0"/>
    <a:srgbClr val="0B387C"/>
    <a:srgbClr val="0C377B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94672" autoAdjust="0"/>
  </p:normalViewPr>
  <p:slideViewPr>
    <p:cSldViewPr snapToGrid="0" snapToObjects="1">
      <p:cViewPr>
        <p:scale>
          <a:sx n="120" d="100"/>
          <a:sy n="120" d="100"/>
        </p:scale>
        <p:origin x="1050" y="528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85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A3EBE-B221-4577-A475-DB30DDBD5CC5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B5F4F-D3FD-4805-8E79-C0E8E20758FB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471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06/09/2018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750" y="1072056"/>
            <a:ext cx="2683696" cy="317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936" y="262427"/>
            <a:ext cx="7355160" cy="691586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2936" y="1128965"/>
            <a:ext cx="7355160" cy="35103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52CB-AA16-4EF5-AF2A-0B08C1CF13A5}" type="datetimeFigureOut">
              <a:rPr lang="en-GB" smtClean="0"/>
              <a:pPr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069671" y="2425109"/>
            <a:ext cx="44284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51520" y="1005576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74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87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602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3069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702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701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103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014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477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25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4"/>
            <a:ext cx="2743200" cy="314740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RADSAGA Kick-Off Meeting</a:t>
            </a:r>
          </a:p>
          <a:p>
            <a:pPr lvl="0" eaLnBrk="1" latinLnBrk="0" hangingPunct="1"/>
            <a:r>
              <a:rPr kumimoji="0" lang="en-GB" dirty="0"/>
              <a:t>April 27, 2017 - 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102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28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27, 2017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Kick-Off Meeting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April 27,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Kick-Off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76" y="265566"/>
            <a:ext cx="378647" cy="4478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376" y="280518"/>
            <a:ext cx="714992" cy="494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83" r:id="rId10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1C3A9-CAD8-47EF-ADF2-EBD5EDD617BD}" type="datetimeFigureOut">
              <a:rPr lang="en-GB" smtClean="0"/>
              <a:t>06/09/2018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8034-475A-4866-9942-30B19C883E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78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sylvain.girard@univ-st-etienne.fr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23970/" TargetMode="Externa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730" y="2030850"/>
            <a:ext cx="7355160" cy="6915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RADSAGA </a:t>
            </a:r>
            <a:r>
              <a:rPr lang="en-US" dirty="0" smtClean="0"/>
              <a:t>Summer School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Radiation Effects on Photonics and Optoelectronics</a:t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</a:rPr>
              <a:t>Saint-Etienne, September 10-14, 2018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Sylvain Girard,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hlinkClick r:id="rId2"/>
              </a:rPr>
              <a:t>sylvain.girard@univ-st-etienne.fr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8" name="Image 7" descr="Résultat de recherche d'images pour &quot;université de lyon saint etienne logo&quot;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5"/>
          <a:stretch/>
        </p:blipFill>
        <p:spPr bwMode="auto">
          <a:xfrm>
            <a:off x="3313882" y="3742135"/>
            <a:ext cx="2871470" cy="1162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t="14736" b="35763"/>
          <a:stretch/>
        </p:blipFill>
        <p:spPr>
          <a:xfrm>
            <a:off x="3103156" y="0"/>
            <a:ext cx="3138530" cy="101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99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049096" y="1410942"/>
            <a:ext cx="65685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Fiber-based Dosimetry</a:t>
            </a:r>
          </a:p>
          <a:p>
            <a:endParaRPr lang="en-US" b="1" dirty="0"/>
          </a:p>
          <a:p>
            <a:r>
              <a:rPr lang="en-US" b="1" dirty="0"/>
              <a:t>Lecturer: Pr. Cornelia </a:t>
            </a:r>
            <a:r>
              <a:rPr lang="en-US" b="1" dirty="0" err="1"/>
              <a:t>Hoehr</a:t>
            </a:r>
            <a:r>
              <a:rPr lang="en-US" b="1" dirty="0"/>
              <a:t> (TRIUMF, Canada)</a:t>
            </a:r>
          </a:p>
          <a:p>
            <a:endParaRPr lang="en-US" b="1" dirty="0"/>
          </a:p>
          <a:p>
            <a:r>
              <a:rPr lang="en-US" dirty="0"/>
              <a:t>Monday Sept 10, 1:30PM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pic>
        <p:nvPicPr>
          <p:cNvPr id="8" name="Imag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61"/>
          <a:stretch/>
        </p:blipFill>
        <p:spPr bwMode="auto">
          <a:xfrm>
            <a:off x="123850" y="1347479"/>
            <a:ext cx="2515235" cy="1790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30" y="3572641"/>
            <a:ext cx="2697151" cy="8374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35858" y="4104566"/>
            <a:ext cx="3999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LabExp</a:t>
            </a:r>
            <a:r>
              <a:rPr lang="en-US" dirty="0"/>
              <a:t> #1: Fiber-based dosimetry</a:t>
            </a:r>
          </a:p>
        </p:txBody>
      </p:sp>
    </p:spTree>
    <p:extLst>
      <p:ext uri="{BB962C8B-B14F-4D97-AF65-F5344CB8AC3E}">
        <p14:creationId xmlns:p14="http://schemas.microsoft.com/office/powerpoint/2010/main" val="3589737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32936" y="1288111"/>
            <a:ext cx="7453864" cy="20116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689775" y="1440878"/>
            <a:ext cx="2112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Tuesday </a:t>
            </a:r>
            <a:r>
              <a:rPr lang="fr-FR" dirty="0"/>
              <a:t>Sept </a:t>
            </a:r>
            <a:r>
              <a:rPr lang="fr-FR" dirty="0" smtClean="0"/>
              <a:t>11th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232936" y="2184823"/>
            <a:ext cx="752481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MTR meeting: IOGS room D03 		</a:t>
            </a:r>
            <a:r>
              <a:rPr lang="fr-FR" b="1" dirty="0" smtClean="0"/>
              <a:t>(</a:t>
            </a:r>
            <a:r>
              <a:rPr lang="fr-FR" b="1" dirty="0" err="1" smtClean="0"/>
              <a:t>ESRs</a:t>
            </a:r>
            <a:r>
              <a:rPr lang="fr-FR" b="1" dirty="0" smtClean="0"/>
              <a:t> </a:t>
            </a:r>
            <a:r>
              <a:rPr lang="fr-FR" b="1" dirty="0" err="1" smtClean="0"/>
              <a:t>only</a:t>
            </a:r>
            <a:r>
              <a:rPr lang="fr-FR" b="1" dirty="0" smtClean="0"/>
              <a:t> !)</a:t>
            </a:r>
          </a:p>
          <a:p>
            <a:endParaRPr lang="fr-FR" dirty="0"/>
          </a:p>
          <a:p>
            <a:r>
              <a:rPr lang="fr-FR" dirty="0" smtClean="0"/>
              <a:t>Program: 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b="1" dirty="0" err="1" smtClean="0"/>
              <a:t>Reminder</a:t>
            </a:r>
            <a:r>
              <a:rPr lang="fr-FR" b="1" dirty="0"/>
              <a:t>:  RADSAGA </a:t>
            </a:r>
            <a:r>
              <a:rPr lang="fr-FR" b="1" dirty="0" err="1"/>
              <a:t>ESRs</a:t>
            </a:r>
            <a:r>
              <a:rPr lang="fr-FR" b="1" dirty="0"/>
              <a:t> </a:t>
            </a:r>
            <a:r>
              <a:rPr lang="fr-FR" b="1" dirty="0" err="1"/>
              <a:t>Presentation</a:t>
            </a:r>
            <a:r>
              <a:rPr lang="fr-FR" b="1" dirty="0"/>
              <a:t> </a:t>
            </a:r>
            <a:r>
              <a:rPr lang="fr-FR" b="1" dirty="0" err="1" smtClean="0"/>
              <a:t>Rehearsal</a:t>
            </a:r>
            <a:r>
              <a:rPr lang="fr-FR" b="1" dirty="0" smtClean="0"/>
              <a:t> (Sept 11, 3pm)</a:t>
            </a:r>
            <a:endParaRPr lang="fr-FR" b="1" dirty="0"/>
          </a:p>
          <a:p>
            <a:r>
              <a:rPr lang="fr-FR" dirty="0"/>
              <a:t>Participants:</a:t>
            </a:r>
          </a:p>
          <a:p>
            <a:r>
              <a:rPr lang="fr-FR" dirty="0"/>
              <a:t>- RADSAGA </a:t>
            </a:r>
            <a:r>
              <a:rPr lang="fr-FR" dirty="0" err="1"/>
              <a:t>ESRs</a:t>
            </a:r>
            <a:endParaRPr lang="fr-FR" dirty="0"/>
          </a:p>
          <a:p>
            <a:r>
              <a:rPr lang="fr-FR" dirty="0"/>
              <a:t>- Coordination and Training </a:t>
            </a:r>
            <a:r>
              <a:rPr lang="fr-FR" dirty="0" smtClean="0"/>
              <a:t>Team: R</a:t>
            </a:r>
            <a:r>
              <a:rPr lang="fr-FR" dirty="0"/>
              <a:t>. Garcia Alia, C. </a:t>
            </a:r>
            <a:r>
              <a:rPr lang="fr-FR" dirty="0" err="1"/>
              <a:t>Granier</a:t>
            </a:r>
            <a:r>
              <a:rPr lang="fr-FR" dirty="0"/>
              <a:t>, P. Leroux,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S</a:t>
            </a:r>
            <a:r>
              <a:rPr lang="fr-FR" dirty="0"/>
              <a:t>. </a:t>
            </a:r>
            <a:r>
              <a:rPr lang="fr-FR" dirty="0" err="1" smtClean="0"/>
              <a:t>Allegretti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633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97788" y="2410939"/>
            <a:ext cx="3078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Wesnesday</a:t>
            </a:r>
            <a:r>
              <a:rPr lang="fr-FR" dirty="0" smtClean="0"/>
              <a:t> </a:t>
            </a:r>
            <a:r>
              <a:rPr lang="fr-FR" dirty="0"/>
              <a:t>Sept </a:t>
            </a:r>
            <a:r>
              <a:rPr lang="fr-FR" dirty="0" smtClean="0"/>
              <a:t>12th, 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6636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17568" y="1412651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CMOS Image Sensors: Technology Overview and Total Ionizing Dose Effects</a:t>
            </a:r>
          </a:p>
          <a:p>
            <a:endParaRPr lang="en-US" b="1" dirty="0" smtClean="0"/>
          </a:p>
          <a:p>
            <a:r>
              <a:rPr lang="en-US" dirty="0" smtClean="0"/>
              <a:t>Lecturer</a:t>
            </a:r>
            <a:r>
              <a:rPr lang="en-US" dirty="0"/>
              <a:t>: Pr. Vincent GOIFFON (ISAE SUPAERO, France)</a:t>
            </a:r>
          </a:p>
          <a:p>
            <a:endParaRPr lang="en-US" dirty="0"/>
          </a:p>
          <a:p>
            <a:r>
              <a:rPr lang="en-US" dirty="0"/>
              <a:t>Wednesday Sept 12, 8:30AM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90295" y="3980855"/>
            <a:ext cx="6568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#4: CMOS Image Sensor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3" y="1188223"/>
            <a:ext cx="1828800" cy="1828800"/>
          </a:xfrm>
          <a:prstGeom prst="rect">
            <a:avLst/>
          </a:prstGeom>
          <a:noFill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430" y="3851007"/>
            <a:ext cx="1736008" cy="105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62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267434" y="1195645"/>
            <a:ext cx="65685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CMOS Image Sensors: Displacement damage dose effects and Radiations impact on imager performances</a:t>
            </a:r>
          </a:p>
          <a:p>
            <a:endParaRPr lang="en-US" dirty="0" smtClean="0"/>
          </a:p>
          <a:p>
            <a:r>
              <a:rPr lang="en-US" dirty="0" smtClean="0"/>
              <a:t>Lecturer</a:t>
            </a:r>
            <a:r>
              <a:rPr lang="en-US" dirty="0"/>
              <a:t>: Dr. </a:t>
            </a:r>
            <a:r>
              <a:rPr lang="en-US" dirty="0" err="1"/>
              <a:t>Cédric</a:t>
            </a:r>
            <a:r>
              <a:rPr lang="en-US" dirty="0"/>
              <a:t> </a:t>
            </a:r>
            <a:r>
              <a:rPr lang="en-US" dirty="0" err="1"/>
              <a:t>Virmontois</a:t>
            </a:r>
            <a:r>
              <a:rPr lang="en-US" dirty="0"/>
              <a:t> (Centre National </a:t>
            </a:r>
            <a:r>
              <a:rPr lang="en-US" dirty="0" err="1"/>
              <a:t>d’Études</a:t>
            </a:r>
            <a:r>
              <a:rPr lang="en-US" dirty="0"/>
              <a:t> Spatiales, CNES, France)</a:t>
            </a:r>
          </a:p>
          <a:p>
            <a:endParaRPr lang="en-US" dirty="0"/>
          </a:p>
          <a:p>
            <a:r>
              <a:rPr lang="en-US" dirty="0"/>
              <a:t>Wednesday Sept 12, 10:45AM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90295" y="4304020"/>
            <a:ext cx="6568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#4: CMOS Image Sensor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Imag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37" y="1155342"/>
            <a:ext cx="1609684" cy="2223962"/>
          </a:xfrm>
          <a:prstGeom prst="rect">
            <a:avLst/>
          </a:prstGeom>
          <a:noFill/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142" y="3780968"/>
            <a:ext cx="1189404" cy="12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50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639693" y="2387084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Thursday </a:t>
            </a:r>
            <a:r>
              <a:rPr lang="fr-FR" dirty="0"/>
              <a:t>Sept </a:t>
            </a:r>
            <a:r>
              <a:rPr lang="fr-FR" dirty="0" smtClean="0"/>
              <a:t>13th, 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746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186980" y="1183424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Radiation Testing of </a:t>
            </a:r>
            <a:r>
              <a:rPr lang="en-US" b="1" dirty="0" smtClean="0"/>
              <a:t>Photonic Technologies</a:t>
            </a:r>
          </a:p>
          <a:p>
            <a:endParaRPr lang="en-US" b="1" dirty="0"/>
          </a:p>
          <a:p>
            <a:r>
              <a:rPr lang="en-US" dirty="0"/>
              <a:t>Lecturer: Dr. Jochen Kuhnhenn (Fraunhofer-Institute for Technological Trend Analysis, Germany)</a:t>
            </a:r>
          </a:p>
          <a:p>
            <a:endParaRPr lang="en-US" dirty="0"/>
          </a:p>
          <a:p>
            <a:r>
              <a:rPr lang="en-US" dirty="0"/>
              <a:t>Thursday Sept 13, 8:30AM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63" y="1270173"/>
            <a:ext cx="1371719" cy="187163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522" y="3721159"/>
            <a:ext cx="2843006" cy="7735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90295" y="3980855"/>
            <a:ext cx="6568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#1: Fiber-based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#2: Point OFS: FBG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LabExp</a:t>
            </a:r>
            <a:r>
              <a:rPr lang="en-US" dirty="0"/>
              <a:t> #3: Distributed OFS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81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186980" y="1183424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Radiation Effects in Optoelectronic Devices</a:t>
            </a:r>
          </a:p>
          <a:p>
            <a:endParaRPr lang="en-US" dirty="0" smtClean="0"/>
          </a:p>
          <a:p>
            <a:r>
              <a:rPr lang="en-US" dirty="0" smtClean="0"/>
              <a:t>Lecturer</a:t>
            </a:r>
            <a:r>
              <a:rPr lang="en-US" dirty="0"/>
              <a:t>: Dr. Allan Johnston (formerly at Jet Propulsion Laboratory, JPL, USA)</a:t>
            </a:r>
          </a:p>
          <a:p>
            <a:endParaRPr lang="en-US" dirty="0"/>
          </a:p>
          <a:p>
            <a:r>
              <a:rPr lang="en-US" dirty="0"/>
              <a:t>Thursday Sept 13, 10:45AM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pic>
        <p:nvPicPr>
          <p:cNvPr id="8" name="Imag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59" y="1183424"/>
            <a:ext cx="1447800" cy="1889760"/>
          </a:xfrm>
          <a:prstGeom prst="rect">
            <a:avLst/>
          </a:prstGeom>
          <a:noFill/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8" y="3721159"/>
            <a:ext cx="3416244" cy="6417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83750" y="3875995"/>
            <a:ext cx="1353153" cy="4386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683750" y="4306691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chemeClr val="bg2">
                    <a:lumMod val="10000"/>
                  </a:schemeClr>
                </a:solidFill>
              </a:rPr>
              <a:t>Distinguished</a:t>
            </a:r>
            <a:r>
              <a:rPr lang="fr-FR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i="1" dirty="0" err="1" smtClean="0">
                <a:solidFill>
                  <a:schemeClr val="bg2">
                    <a:lumMod val="10000"/>
                  </a:schemeClr>
                </a:solidFill>
              </a:rPr>
              <a:t>Lecturer</a:t>
            </a:r>
            <a:endParaRPr lang="fr-FR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911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639693" y="2387084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Friday </a:t>
            </a:r>
            <a:r>
              <a:rPr lang="fr-FR" dirty="0"/>
              <a:t>Sept </a:t>
            </a:r>
            <a:r>
              <a:rPr lang="fr-FR" dirty="0" smtClean="0"/>
              <a:t>14th, 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4598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186980" y="1183424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Radiation hardening studies of cameras for harsh environments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/>
              <a:t>Lecturer: Dr. Philippe </a:t>
            </a:r>
            <a:r>
              <a:rPr lang="en-US" dirty="0" err="1"/>
              <a:t>Paillet</a:t>
            </a:r>
            <a:r>
              <a:rPr lang="en-US" dirty="0"/>
              <a:t> (CEA DAM, France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Friday Sept 14, 8:30AM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90295" y="4304020"/>
            <a:ext cx="6568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#4: CMOS Image Sensor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Imag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" y="1241507"/>
            <a:ext cx="1371600" cy="1658620"/>
          </a:xfrm>
          <a:prstGeom prst="rect">
            <a:avLst/>
          </a:prstGeom>
          <a:noFill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10" y="3629801"/>
            <a:ext cx="2789416" cy="11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2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Saint </a:t>
            </a:r>
            <a:r>
              <a:rPr lang="en-US" dirty="0"/>
              <a:t>Etienne Summer School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258115205"/>
              </p:ext>
            </p:extLst>
          </p:nvPr>
        </p:nvSpPr>
        <p:spPr>
          <a:xfrm>
            <a:off x="1111206" y="906312"/>
            <a:ext cx="7953852" cy="3831638"/>
          </a:xfrm>
        </p:spPr>
        <p:txBody>
          <a:bodyPr vert="horz" anchor="t">
            <a:normAutofit lnSpcReduction="10000"/>
          </a:bodyPr>
          <a:lstStyle/>
          <a:p>
            <a:pPr marL="493395">
              <a:buFont typeface="Wingdings" panose="05000000000000000000" pitchFamily="2" charset="2"/>
              <a:buChar char="q"/>
            </a:pPr>
            <a:endParaRPr lang="en-GB" sz="1800" b="1" dirty="0">
              <a:solidFill>
                <a:srgbClr val="0055A0"/>
              </a:solidFill>
              <a:cs typeface="Arial"/>
            </a:endParaRPr>
          </a:p>
          <a:p>
            <a:pPr marL="493395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55A0"/>
                </a:solidFill>
                <a:cs typeface="Arial"/>
              </a:rPr>
              <a:t>Organizing committee</a:t>
            </a:r>
            <a:endParaRPr lang="en-GB" sz="1800" dirty="0" smtClean="0">
              <a:solidFill>
                <a:srgbClr val="0055A0"/>
              </a:solidFill>
              <a:cs typeface="Arial"/>
            </a:endParaRP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Sylvain GIRARD (if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any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 issue: + 33 685145365)</a:t>
            </a: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Emmanuel MARIN </a:t>
            </a:r>
            <a:r>
              <a:rPr lang="fr-FR" sz="1400" dirty="0">
                <a:solidFill>
                  <a:srgbClr val="0055A0"/>
                </a:solidFill>
                <a:cs typeface="Arial"/>
              </a:rPr>
              <a:t>(if </a:t>
            </a:r>
            <a:r>
              <a:rPr lang="fr-FR" sz="1400" dirty="0" err="1">
                <a:solidFill>
                  <a:srgbClr val="0055A0"/>
                </a:solidFill>
                <a:cs typeface="Arial"/>
              </a:rPr>
              <a:t>any</a:t>
            </a:r>
            <a:r>
              <a:rPr lang="fr-FR" sz="1400" dirty="0">
                <a:solidFill>
                  <a:srgbClr val="0055A0"/>
                </a:solidFill>
                <a:cs typeface="Arial"/>
              </a:rPr>
              <a:t> 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issue: </a:t>
            </a:r>
            <a:r>
              <a:rPr lang="fr-FR" sz="1400" dirty="0">
                <a:solidFill>
                  <a:srgbClr val="0055A0"/>
                </a:solidFill>
                <a:cs typeface="Arial"/>
              </a:rPr>
              <a:t>+ 33 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645945696)</a:t>
            </a: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Youcef OUERDANE</a:t>
            </a: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Aziz BOUKENTER</a:t>
            </a: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Adriana MORANA</a:t>
            </a:r>
          </a:p>
          <a:p>
            <a:pPr marL="1092327" lvl="2">
              <a:buFont typeface="Wingdings" panose="05000000000000000000" pitchFamily="2" charset="2"/>
              <a:buChar char="q"/>
            </a:pPr>
            <a:r>
              <a:rPr lang="fr-FR" sz="1400" dirty="0" smtClean="0">
                <a:solidFill>
                  <a:srgbClr val="0055A0"/>
                </a:solidFill>
                <a:cs typeface="Arial"/>
              </a:rPr>
              <a:t>Antonino ALESSI</a:t>
            </a:r>
          </a:p>
          <a:p>
            <a:pPr marL="1092327" lvl="2">
              <a:buFont typeface="Wingdings" panose="05000000000000000000" pitchFamily="2" charset="2"/>
              <a:buChar char="q"/>
            </a:pPr>
            <a:endParaRPr lang="fr-FR" sz="1400" dirty="0">
              <a:solidFill>
                <a:srgbClr val="0055A0"/>
              </a:solidFill>
              <a:cs typeface="Arial"/>
            </a:endParaRPr>
          </a:p>
          <a:p>
            <a:pPr marL="493395">
              <a:buFont typeface="Wingdings" panose="05000000000000000000" pitchFamily="2" charset="2"/>
              <a:buChar char="q"/>
            </a:pPr>
            <a:r>
              <a:rPr lang="fr-FR" sz="1800" dirty="0">
                <a:solidFill>
                  <a:srgbClr val="0055A0"/>
                </a:solidFill>
                <a:cs typeface="Arial"/>
              </a:rPr>
              <a:t>RADSAGA </a:t>
            </a:r>
            <a:r>
              <a:rPr lang="fr-FR" sz="1800" dirty="0" err="1">
                <a:solidFill>
                  <a:srgbClr val="0055A0"/>
                </a:solidFill>
                <a:cs typeface="Arial"/>
              </a:rPr>
              <a:t>project</a:t>
            </a:r>
            <a:r>
              <a:rPr lang="fr-FR" sz="1800" dirty="0">
                <a:solidFill>
                  <a:srgbClr val="0055A0"/>
                </a:solidFill>
                <a:cs typeface="Arial"/>
              </a:rPr>
              <a:t> </a:t>
            </a:r>
            <a:r>
              <a:rPr lang="fr-FR" sz="1800" dirty="0" err="1">
                <a:solidFill>
                  <a:srgbClr val="0055A0"/>
                </a:solidFill>
                <a:cs typeface="Arial"/>
              </a:rPr>
              <a:t>event</a:t>
            </a:r>
            <a:r>
              <a:rPr lang="fr-FR" sz="1800" dirty="0">
                <a:solidFill>
                  <a:srgbClr val="0055A0"/>
                </a:solidFill>
                <a:cs typeface="Arial"/>
              </a:rPr>
              <a:t> (for RADSAGA </a:t>
            </a:r>
            <a:r>
              <a:rPr lang="fr-FR" sz="1800" dirty="0" err="1">
                <a:solidFill>
                  <a:srgbClr val="0055A0"/>
                </a:solidFill>
                <a:cs typeface="Arial"/>
              </a:rPr>
              <a:t>members</a:t>
            </a:r>
            <a:r>
              <a:rPr lang="fr-FR" sz="1800" dirty="0">
                <a:solidFill>
                  <a:srgbClr val="0055A0"/>
                </a:solidFill>
                <a:cs typeface="Arial"/>
              </a:rPr>
              <a:t> </a:t>
            </a:r>
            <a:r>
              <a:rPr lang="fr-FR" sz="1800" dirty="0" err="1">
                <a:solidFill>
                  <a:srgbClr val="0055A0"/>
                </a:solidFill>
                <a:cs typeface="Arial"/>
              </a:rPr>
              <a:t>only</a:t>
            </a:r>
            <a:r>
              <a:rPr lang="fr-FR" sz="1800" dirty="0" smtClean="0">
                <a:solidFill>
                  <a:srgbClr val="0055A0"/>
                </a:solidFill>
                <a:cs typeface="Arial"/>
              </a:rPr>
              <a:t>)</a:t>
            </a:r>
          </a:p>
          <a:p>
            <a:pPr marL="904875" lvl="1">
              <a:buFont typeface="Wingdings" panose="05000000000000000000" pitchFamily="2" charset="2"/>
              <a:buChar char="q"/>
            </a:pPr>
            <a:r>
              <a:rPr lang="fr-FR" sz="1400" b="1" dirty="0" smtClean="0">
                <a:solidFill>
                  <a:srgbClr val="0055A0"/>
                </a:solidFill>
                <a:cs typeface="Arial"/>
              </a:rPr>
              <a:t>Sept 11th: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MidTerm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Review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 (MTR): RADSAGA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representatives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 +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ESRs</a:t>
            </a:r>
            <a:endParaRPr lang="fr-FR" sz="1400" dirty="0" smtClean="0">
              <a:solidFill>
                <a:srgbClr val="0055A0"/>
              </a:solidFill>
              <a:cs typeface="Arial"/>
            </a:endParaRPr>
          </a:p>
          <a:p>
            <a:pPr marL="904875" lvl="1">
              <a:buFont typeface="Wingdings" panose="05000000000000000000" pitchFamily="2" charset="2"/>
              <a:buChar char="q"/>
            </a:pPr>
            <a:r>
              <a:rPr lang="fr-FR" sz="1400" b="1" dirty="0">
                <a:solidFill>
                  <a:srgbClr val="0055A0"/>
                </a:solidFill>
                <a:cs typeface="Arial"/>
              </a:rPr>
              <a:t>Sept </a:t>
            </a:r>
            <a:r>
              <a:rPr lang="fr-FR" sz="1400" b="1" dirty="0" smtClean="0">
                <a:solidFill>
                  <a:srgbClr val="0055A0"/>
                </a:solidFill>
                <a:cs typeface="Arial"/>
              </a:rPr>
              <a:t>12th</a:t>
            </a:r>
            <a:r>
              <a:rPr lang="fr-FR" sz="1400" b="1" dirty="0">
                <a:solidFill>
                  <a:srgbClr val="0055A0"/>
                </a:solidFill>
                <a:cs typeface="Arial"/>
              </a:rPr>
              <a:t>: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Supervisory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Board</a:t>
            </a:r>
            <a:r>
              <a:rPr lang="fr-FR" sz="1400" dirty="0" smtClean="0">
                <a:solidFill>
                  <a:srgbClr val="0055A0"/>
                </a:solidFill>
                <a:cs typeface="Arial"/>
              </a:rPr>
              <a:t>: SB </a:t>
            </a:r>
            <a:r>
              <a:rPr lang="fr-FR" sz="1400" dirty="0" err="1" smtClean="0">
                <a:solidFill>
                  <a:srgbClr val="0055A0"/>
                </a:solidFill>
                <a:cs typeface="Arial"/>
              </a:rPr>
              <a:t>members</a:t>
            </a:r>
            <a:endParaRPr lang="fr-FR" sz="1400" dirty="0">
              <a:solidFill>
                <a:srgbClr val="0055A0"/>
              </a:solidFill>
              <a:cs typeface="Arial"/>
            </a:endParaRPr>
          </a:p>
          <a:p>
            <a:pPr marL="749427" lvl="2" indent="0">
              <a:buNone/>
            </a:pPr>
            <a:endParaRPr lang="fr-FR" sz="1400" dirty="0" smtClean="0">
              <a:solidFill>
                <a:srgbClr val="0055A0"/>
              </a:solidFill>
              <a:cs typeface="Arial"/>
            </a:endParaRPr>
          </a:p>
          <a:p>
            <a:pPr marL="749427" lvl="2" indent="0">
              <a:buNone/>
            </a:pPr>
            <a:endParaRPr lang="fr-FR" sz="1400" dirty="0">
              <a:solidFill>
                <a:srgbClr val="0055A0"/>
              </a:solidFill>
              <a:cs typeface="Arial"/>
            </a:endParaRPr>
          </a:p>
          <a:p>
            <a:pPr marL="493395">
              <a:buFont typeface="Wingdings" panose="05000000000000000000" pitchFamily="2" charset="2"/>
              <a:buChar char="q"/>
            </a:pPr>
            <a:r>
              <a:rPr lang="fr-CH" sz="1800" dirty="0" smtClean="0">
                <a:cs typeface="Arial"/>
              </a:rPr>
              <a:t>All </a:t>
            </a:r>
            <a:r>
              <a:rPr lang="fr-CH" sz="1800" dirty="0" err="1" smtClean="0">
                <a:cs typeface="Arial"/>
              </a:rPr>
              <a:t>details</a:t>
            </a:r>
            <a:r>
              <a:rPr lang="fr-CH" sz="1800" dirty="0" smtClean="0">
                <a:cs typeface="Arial"/>
              </a:rPr>
              <a:t> (&amp;  slides) on INDICO: </a:t>
            </a:r>
            <a:r>
              <a:rPr lang="fr-FR" sz="1800" u="sng" dirty="0">
                <a:hlinkClick r:id="rId2"/>
              </a:rPr>
              <a:t>https://indico.cern.ch/event/723970/</a:t>
            </a:r>
            <a:endParaRPr lang="fr-FR" sz="1800" b="1" dirty="0"/>
          </a:p>
          <a:p>
            <a:pPr marL="493395">
              <a:buFont typeface="Wingdings" panose="05000000000000000000" pitchFamily="2" charset="2"/>
              <a:buChar char="q"/>
            </a:pPr>
            <a:endParaRPr lang="fr-CH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8374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90295" y="4304020"/>
            <a:ext cx="6568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097" name="Image 15" descr="AndreaKrax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5" y="1313261"/>
            <a:ext cx="1595437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019546" y="1400139"/>
            <a:ext cx="65685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Radiation </a:t>
            </a:r>
            <a:r>
              <a:rPr lang="en-US" b="1" dirty="0"/>
              <a:t>Effects on Silicon Photonics</a:t>
            </a:r>
            <a:endParaRPr lang="fr-FR" dirty="0"/>
          </a:p>
          <a:p>
            <a:r>
              <a:rPr lang="en-US" dirty="0"/>
              <a:t> </a:t>
            </a:r>
            <a:endParaRPr lang="fr-FR" dirty="0"/>
          </a:p>
          <a:p>
            <a:r>
              <a:rPr lang="en-US" dirty="0"/>
              <a:t>Lecturer: Dr. Andrea </a:t>
            </a:r>
            <a:r>
              <a:rPr lang="en-US" dirty="0" err="1"/>
              <a:t>Kraxner</a:t>
            </a:r>
            <a:r>
              <a:rPr lang="en-US" dirty="0"/>
              <a:t> (CERN, CH)</a:t>
            </a:r>
            <a:endParaRPr lang="fr-FR" dirty="0"/>
          </a:p>
          <a:p>
            <a:r>
              <a:rPr lang="en-US" dirty="0"/>
              <a:t> </a:t>
            </a:r>
            <a:endParaRPr lang="fr-FR" dirty="0"/>
          </a:p>
          <a:p>
            <a:r>
              <a:rPr lang="en-US" dirty="0"/>
              <a:t>Friday Sept 14, 10:45AM</a:t>
            </a:r>
            <a:endParaRPr lang="fr-FR" dirty="0"/>
          </a:p>
          <a:p>
            <a:r>
              <a:rPr lang="en-US" dirty="0"/>
              <a:t>Summer School Room</a:t>
            </a:r>
            <a:endParaRPr lang="fr-FR" dirty="0"/>
          </a:p>
          <a:p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665" y="3522220"/>
            <a:ext cx="1099180" cy="124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9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Summer School venue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Image 7" descr="https://indico.cern.ch/event/723970/images/20199-plan_St_Etienne-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83"/>
          <a:stretch/>
        </p:blipFill>
        <p:spPr bwMode="auto">
          <a:xfrm>
            <a:off x="274846" y="1081499"/>
            <a:ext cx="4593184" cy="38909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1807" y="21294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WIFI (SB, MTR meeting room)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Network: </a:t>
            </a:r>
            <a:r>
              <a:rPr lang="fr-FR" dirty="0" err="1"/>
              <a:t>UJM_invite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Login: </a:t>
            </a:r>
            <a:r>
              <a:rPr lang="fr-FR" dirty="0" err="1"/>
              <a:t>radsag_uer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/>
              <a:t>Password</a:t>
            </a:r>
            <a:r>
              <a:rPr lang="fr-FR" dirty="0"/>
              <a:t>: XyK75cB3tN</a:t>
            </a:r>
          </a:p>
        </p:txBody>
      </p:sp>
    </p:spTree>
    <p:extLst>
      <p:ext uri="{BB962C8B-B14F-4D97-AF65-F5344CB8AC3E}">
        <p14:creationId xmlns:p14="http://schemas.microsoft.com/office/powerpoint/2010/main" val="760411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2936" y="262461"/>
            <a:ext cx="7355160" cy="691586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Why</a:t>
            </a:r>
            <a:r>
              <a:rPr lang="fr-FR" dirty="0"/>
              <a:t> a </a:t>
            </a:r>
            <a:r>
              <a:rPr lang="en-US" dirty="0"/>
              <a:t>“Radiation Effects on Photonics and Optoelectronics” school in RADSAGA </a:t>
            </a:r>
            <a:r>
              <a:rPr lang="en-US" dirty="0" smtClean="0"/>
              <a:t>(1/2</a:t>
            </a:r>
            <a:r>
              <a:rPr lang="en-US" dirty="0"/>
              <a:t>)?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32936" y="954047"/>
            <a:ext cx="7355160" cy="351039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pPr marL="36576" indent="0">
              <a:buNone/>
            </a:pPr>
            <a:r>
              <a:rPr lang="en-US" b="1" dirty="0" smtClean="0"/>
              <a:t>Optoelectronics</a:t>
            </a:r>
            <a:r>
              <a:rPr lang="en-US" b="1" dirty="0"/>
              <a:t>: </a:t>
            </a:r>
          </a:p>
          <a:p>
            <a:pPr marL="36576" indent="0">
              <a:buNone/>
            </a:pPr>
            <a:r>
              <a:rPr lang="en-US" dirty="0" smtClean="0"/>
              <a:t>Any </a:t>
            </a:r>
            <a:r>
              <a:rPr lang="en-US" dirty="0"/>
              <a:t>device </a:t>
            </a:r>
            <a:r>
              <a:rPr lang="en-US" dirty="0" smtClean="0"/>
              <a:t>operating as </a:t>
            </a:r>
            <a:r>
              <a:rPr lang="en-US" dirty="0"/>
              <a:t>an electrical-to-optical </a:t>
            </a:r>
            <a:r>
              <a:rPr lang="en-US" dirty="0" smtClean="0"/>
              <a:t>(E/O) or </a:t>
            </a:r>
            <a:r>
              <a:rPr lang="en-US" dirty="0"/>
              <a:t>optical-to-electrical </a:t>
            </a:r>
            <a:r>
              <a:rPr lang="en-US" dirty="0" smtClean="0"/>
              <a:t>(O/E) transducer</a:t>
            </a:r>
            <a:r>
              <a:rPr lang="en-US" dirty="0"/>
              <a:t>.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b="1" dirty="0" smtClean="0"/>
              <a:t>Photonics</a:t>
            </a:r>
            <a:r>
              <a:rPr lang="en-US" b="1" dirty="0"/>
              <a:t>:</a:t>
            </a:r>
          </a:p>
          <a:p>
            <a:pPr marL="36576" indent="0">
              <a:buNone/>
            </a:pPr>
            <a:r>
              <a:rPr lang="en-US" dirty="0" smtClean="0"/>
              <a:t>A photon is </a:t>
            </a:r>
            <a:r>
              <a:rPr lang="en-US" dirty="0"/>
              <a:t>the smallest unit of light just as an electron is the smallest unit of electricity. </a:t>
            </a:r>
            <a:endParaRPr lang="en-US" dirty="0" smtClean="0"/>
          </a:p>
          <a:p>
            <a:pPr marL="36576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Photonics </a:t>
            </a:r>
            <a:r>
              <a:rPr lang="en-US" dirty="0"/>
              <a:t>is the generation, process and manipulation of photon to achieve a certain function.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1EE7-9BE1-4E84-8205-780D77985A5D}" type="datetime1">
              <a:rPr lang="en-GB" smtClean="0"/>
              <a:t>06/09/2018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09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2936" y="262461"/>
            <a:ext cx="7355160" cy="69158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/>
              <a:t>a </a:t>
            </a:r>
            <a:r>
              <a:rPr lang="en-US" dirty="0"/>
              <a:t>“Radiation </a:t>
            </a:r>
            <a:r>
              <a:rPr lang="en-US" dirty="0"/>
              <a:t>Effects on Photonics and </a:t>
            </a:r>
            <a:r>
              <a:rPr lang="en-US" dirty="0"/>
              <a:t>Optoelectronics</a:t>
            </a:r>
            <a:r>
              <a:rPr lang="en-US" dirty="0" smtClean="0"/>
              <a:t>” school </a:t>
            </a:r>
            <a:r>
              <a:rPr lang="en-US" dirty="0"/>
              <a:t>in RADSAGA </a:t>
            </a:r>
            <a:r>
              <a:rPr lang="en-US" dirty="0" smtClean="0"/>
              <a:t>(2/2)?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8654" y="954047"/>
            <a:ext cx="4739665" cy="3510390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pPr marL="36576" indent="0">
              <a:buNone/>
            </a:pPr>
            <a:r>
              <a:rPr lang="en-US" sz="1800" b="1" dirty="0" smtClean="0"/>
              <a:t>Different technologies </a:t>
            </a:r>
            <a:r>
              <a:rPr lang="en-US" sz="1800" b="1" dirty="0"/>
              <a:t>and </a:t>
            </a:r>
            <a:r>
              <a:rPr lang="en-US" sz="1800" b="1" dirty="0" smtClean="0"/>
              <a:t>components:</a:t>
            </a:r>
            <a:endParaRPr lang="en-US" sz="1800" b="1" dirty="0"/>
          </a:p>
          <a:p>
            <a:pPr lvl="1"/>
            <a:r>
              <a:rPr lang="en-US" sz="1700" dirty="0"/>
              <a:t>Transmitters </a:t>
            </a:r>
            <a:r>
              <a:rPr lang="en-US" sz="1700" dirty="0"/>
              <a:t>- lasers, LEDs, </a:t>
            </a:r>
            <a:r>
              <a:rPr lang="en-US" sz="1700" dirty="0"/>
              <a:t>modulators,….</a:t>
            </a:r>
            <a:endParaRPr lang="en-US" sz="1700" dirty="0"/>
          </a:p>
          <a:p>
            <a:pPr lvl="1"/>
            <a:r>
              <a:rPr lang="en-US" sz="1700" dirty="0"/>
              <a:t>Receivers - Photodiodes, </a:t>
            </a:r>
            <a:r>
              <a:rPr lang="en-US" sz="1700" dirty="0"/>
              <a:t>CIS,.…</a:t>
            </a:r>
            <a:endParaRPr lang="en-US" sz="1700" dirty="0"/>
          </a:p>
          <a:p>
            <a:pPr lvl="1"/>
            <a:r>
              <a:rPr lang="en-US" sz="1700" dirty="0"/>
              <a:t>Passive components </a:t>
            </a:r>
            <a:r>
              <a:rPr lang="en-US" sz="1700" dirty="0"/>
              <a:t>– optical </a:t>
            </a:r>
            <a:r>
              <a:rPr lang="en-US" sz="1700" dirty="0" err="1"/>
              <a:t>fibres</a:t>
            </a:r>
            <a:r>
              <a:rPr lang="en-US" sz="1700" dirty="0"/>
              <a:t>, lenses,….</a:t>
            </a:r>
          </a:p>
          <a:p>
            <a:pPr lvl="1"/>
            <a:r>
              <a:rPr lang="en-US" sz="1700" dirty="0"/>
              <a:t>Switc</a:t>
            </a:r>
            <a:r>
              <a:rPr lang="en-US" sz="1700" dirty="0"/>
              <a:t>hes </a:t>
            </a:r>
            <a:r>
              <a:rPr lang="en-US" sz="1700" dirty="0"/>
              <a:t>– </a:t>
            </a:r>
            <a:r>
              <a:rPr lang="en-US" sz="1700" dirty="0" err="1"/>
              <a:t>optocouplers</a:t>
            </a:r>
            <a:endParaRPr lang="en-US" sz="1700" dirty="0"/>
          </a:p>
          <a:p>
            <a:pPr lvl="1"/>
            <a:r>
              <a:rPr lang="en-US" sz="1700" dirty="0" smtClean="0"/>
              <a:t>…</a:t>
            </a:r>
            <a:endParaRPr lang="en-US" sz="1700" dirty="0"/>
          </a:p>
          <a:p>
            <a:endParaRPr lang="en-US" sz="1500" dirty="0" smtClean="0"/>
          </a:p>
          <a:p>
            <a:endParaRPr lang="en-US" sz="1500" dirty="0"/>
          </a:p>
          <a:p>
            <a:pPr marL="36576" indent="0">
              <a:buNone/>
            </a:pPr>
            <a:r>
              <a:rPr lang="en-US" altLang="fr-FR" sz="1800" b="1" dirty="0" smtClean="0"/>
              <a:t>Different Applications in harsh environments:</a:t>
            </a:r>
            <a:endParaRPr lang="en-US" altLang="fr-FR" sz="1800" b="1" dirty="0"/>
          </a:p>
          <a:p>
            <a:pPr lvl="1"/>
            <a:r>
              <a:rPr lang="en-US" altLang="fr-FR" sz="1700" dirty="0"/>
              <a:t>Communication / Data transfer</a:t>
            </a:r>
            <a:endParaRPr lang="en-US" altLang="fr-FR" sz="1700" dirty="0"/>
          </a:p>
          <a:p>
            <a:pPr lvl="1"/>
            <a:r>
              <a:rPr lang="en-US" altLang="fr-FR" sz="1700" dirty="0"/>
              <a:t>Sensing</a:t>
            </a:r>
          </a:p>
          <a:p>
            <a:pPr lvl="1"/>
            <a:r>
              <a:rPr lang="en-US" altLang="fr-FR" sz="1700" dirty="0"/>
              <a:t>Imaging</a:t>
            </a:r>
            <a:endParaRPr lang="en-US" altLang="fr-FR" sz="1700" dirty="0"/>
          </a:p>
          <a:p>
            <a:pPr lvl="1"/>
            <a:r>
              <a:rPr lang="en-US" altLang="fr-FR" sz="1700" dirty="0" smtClean="0"/>
              <a:t>Diagnostics</a:t>
            </a:r>
          </a:p>
          <a:p>
            <a:pPr lvl="1"/>
            <a:r>
              <a:rPr lang="en-US" altLang="fr-FR" sz="1700" dirty="0" smtClean="0"/>
              <a:t>…</a:t>
            </a:r>
            <a:endParaRPr lang="en-US" altLang="fr-FR" sz="17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1EE7-9BE1-4E84-8205-780D77985A5D}" type="datetime1">
              <a:rPr lang="en-GB" smtClean="0"/>
              <a:t>06/09/2018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-2078" t="50371"/>
          <a:stretch/>
        </p:blipFill>
        <p:spPr>
          <a:xfrm>
            <a:off x="111318" y="2793482"/>
            <a:ext cx="4925131" cy="1849040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0" y="1132132"/>
            <a:ext cx="4702753" cy="3332305"/>
            <a:chOff x="0" y="1132132"/>
            <a:chExt cx="4702753" cy="3332305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2"/>
            <a:srcRect l="12094" r="5034" b="69100"/>
            <a:stretch/>
          </p:blipFill>
          <p:spPr>
            <a:xfrm>
              <a:off x="0" y="1132132"/>
              <a:ext cx="4702753" cy="1354004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/>
            <a:srcRect l="83947" t="31113" b="48603"/>
            <a:stretch/>
          </p:blipFill>
          <p:spPr>
            <a:xfrm>
              <a:off x="1891994" y="3134604"/>
              <a:ext cx="1362979" cy="13298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9973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267" y="0"/>
            <a:ext cx="4699633" cy="51435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32936" y="278219"/>
            <a:ext cx="6619182" cy="270355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&amp;</a:t>
            </a:r>
          </a:p>
          <a:p>
            <a:r>
              <a:rPr lang="fr-FR" dirty="0" err="1" smtClean="0"/>
              <a:t>Laboratory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2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639693" y="2387084"/>
            <a:ext cx="2698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Monday</a:t>
            </a:r>
            <a:r>
              <a:rPr lang="fr-FR" dirty="0"/>
              <a:t> Sept </a:t>
            </a:r>
            <a:r>
              <a:rPr lang="fr-FR" dirty="0" smtClean="0"/>
              <a:t>10th, 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6553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17568" y="1412651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Basics on Optical </a:t>
            </a:r>
            <a:r>
              <a:rPr lang="en-US" b="1" dirty="0" err="1"/>
              <a:t>Fibres</a:t>
            </a:r>
            <a:r>
              <a:rPr lang="en-US" b="1" dirty="0"/>
              <a:t> and Radiation Effects </a:t>
            </a:r>
          </a:p>
          <a:p>
            <a:endParaRPr lang="en-US" dirty="0" smtClean="0"/>
          </a:p>
          <a:p>
            <a:r>
              <a:rPr lang="en-US" dirty="0" smtClean="0"/>
              <a:t>Lecturer</a:t>
            </a:r>
            <a:r>
              <a:rPr lang="en-US" dirty="0"/>
              <a:t>: Dr. Antonino </a:t>
            </a:r>
            <a:r>
              <a:rPr lang="en-US" dirty="0" err="1"/>
              <a:t>Alessi</a:t>
            </a:r>
            <a:r>
              <a:rPr lang="en-US" dirty="0"/>
              <a:t> (UJM, </a:t>
            </a:r>
            <a:r>
              <a:rPr lang="en-US" dirty="0" err="1"/>
              <a:t>Laboratoire</a:t>
            </a:r>
            <a:r>
              <a:rPr lang="en-US" dirty="0"/>
              <a:t> H. </a:t>
            </a:r>
            <a:r>
              <a:rPr lang="en-US" dirty="0" err="1"/>
              <a:t>Curien</a:t>
            </a:r>
            <a:r>
              <a:rPr lang="en-US" dirty="0"/>
              <a:t>, UMR CNRS 5516, Saint-Etienne, France)</a:t>
            </a:r>
          </a:p>
          <a:p>
            <a:endParaRPr lang="en-US" dirty="0"/>
          </a:p>
          <a:p>
            <a:r>
              <a:rPr lang="en-US" dirty="0"/>
              <a:t>Monday Sept 10, 9AM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85" y="1137348"/>
            <a:ext cx="1737216" cy="2461045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90" y="4008309"/>
            <a:ext cx="2773686" cy="7589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90295" y="3980855"/>
            <a:ext cx="6568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#1: Fiber-based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#2: Point OFS: FBG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#3: Distributed OFS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702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17568" y="1412651"/>
            <a:ext cx="6568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Radiation Effects on Optical Fiber Sensors</a:t>
            </a:r>
          </a:p>
          <a:p>
            <a:endParaRPr lang="en-US" b="1" dirty="0"/>
          </a:p>
          <a:p>
            <a:r>
              <a:rPr lang="en-US" dirty="0"/>
              <a:t>Lecturer: Dr. Adriana </a:t>
            </a:r>
            <a:r>
              <a:rPr lang="en-US" dirty="0" err="1"/>
              <a:t>Morana</a:t>
            </a:r>
            <a:r>
              <a:rPr lang="en-US" dirty="0"/>
              <a:t> (UJM, </a:t>
            </a:r>
            <a:r>
              <a:rPr lang="en-US" dirty="0" err="1"/>
              <a:t>Laboratoire</a:t>
            </a:r>
            <a:r>
              <a:rPr lang="en-US" dirty="0"/>
              <a:t> H. </a:t>
            </a:r>
            <a:r>
              <a:rPr lang="en-US" dirty="0" err="1"/>
              <a:t>Curien</a:t>
            </a:r>
            <a:r>
              <a:rPr lang="en-US" dirty="0"/>
              <a:t>, UMR CNRS 5516, Saint-Etienne, France)</a:t>
            </a:r>
          </a:p>
          <a:p>
            <a:endParaRPr lang="en-US" dirty="0"/>
          </a:p>
          <a:p>
            <a:r>
              <a:rPr lang="en-US" dirty="0"/>
              <a:t>Monday Sept 10, 11AM</a:t>
            </a:r>
          </a:p>
          <a:p>
            <a:r>
              <a:rPr lang="en-US" dirty="0"/>
              <a:t>Summer School Room</a:t>
            </a:r>
          </a:p>
          <a:p>
            <a:endParaRPr lang="en-US" dirty="0"/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7" y="1412651"/>
            <a:ext cx="1628775" cy="1887855"/>
          </a:xfrm>
          <a:prstGeom prst="rect">
            <a:avLst/>
          </a:prstGeom>
          <a:noFill/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779" y="3962260"/>
            <a:ext cx="2773686" cy="7589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90295" y="3980855"/>
            <a:ext cx="6568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#1: Fiber-based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LabExp</a:t>
            </a:r>
            <a:r>
              <a:rPr lang="en-US" dirty="0" smtClean="0"/>
              <a:t> #2: Point OFS: FBG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LabExp</a:t>
            </a:r>
            <a:r>
              <a:rPr lang="en-US" dirty="0"/>
              <a:t> #3: Distributed OFS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9717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86601C0A8BBC409B4C03592026765D" ma:contentTypeVersion="0" ma:contentTypeDescription="Create a new document." ma:contentTypeScope="" ma:versionID="b285b8052d2c6af79403bab6e4e4bf8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AABD13-B4A2-4554-8E06-3C67A38A63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9F6FDA-1150-4D52-9140-989CF2034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F5A7B09-EF10-4CF3-8A5F-18C944EFE064}">
  <ds:schemaRefs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5187</TotalTime>
  <Words>644</Words>
  <Application>Microsoft Office PowerPoint</Application>
  <PresentationFormat>Affichage à l'écran (16:9)</PresentationFormat>
  <Paragraphs>167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CERN2Corporate16-9</vt:lpstr>
      <vt:lpstr>Custom Design</vt:lpstr>
      <vt:lpstr>RADSAGA Summer School  Radiation Effects on Photonics and Optoelectronics Saint-Etienne, September 10-14, 2018   Sylvain Girard, sylvain.girard@univ-st-etienne.fr </vt:lpstr>
      <vt:lpstr>Saint Etienne Summer School</vt:lpstr>
      <vt:lpstr>Summer School venue</vt:lpstr>
      <vt:lpstr>Why a “Radiation Effects on Photonics and Optoelectronics” school in RADSAGA (1/2)? </vt:lpstr>
      <vt:lpstr>Why a “Radiation Effects on Photonics and Optoelectronics” school in RADSAGA (2/2)? 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  <vt:lpstr>Lectures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gis00600</cp:lastModifiedBy>
  <cp:revision>534</cp:revision>
  <cp:lastPrinted>2018-08-28T14:23:21Z</cp:lastPrinted>
  <dcterms:created xsi:type="dcterms:W3CDTF">2016-04-26T16:44:32Z</dcterms:created>
  <dcterms:modified xsi:type="dcterms:W3CDTF">2018-09-06T13:43:29Z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0x0101009386601C0A8BBC409B4C03592026765D</vt:lpwstr>
  </property>
</Properties>
</file>