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theme/theme8.xml" ContentType="application/vnd.openxmlformats-officedocument.theme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32" r:id="rId6"/>
    <p:sldMasterId id="2147483744" r:id="rId7"/>
    <p:sldMasterId id="2147483782" r:id="rId8"/>
    <p:sldMasterId id="2147483794" r:id="rId9"/>
  </p:sldMasterIdLst>
  <p:notesMasterIdLst>
    <p:notesMasterId r:id="rId44"/>
  </p:notesMasterIdLst>
  <p:sldIdLst>
    <p:sldId id="292" r:id="rId10"/>
    <p:sldId id="319" r:id="rId11"/>
    <p:sldId id="314" r:id="rId12"/>
    <p:sldId id="308" r:id="rId13"/>
    <p:sldId id="309" r:id="rId14"/>
    <p:sldId id="312" r:id="rId15"/>
    <p:sldId id="328" r:id="rId16"/>
    <p:sldId id="329" r:id="rId17"/>
    <p:sldId id="325" r:id="rId18"/>
    <p:sldId id="324" r:id="rId19"/>
    <p:sldId id="315" r:id="rId20"/>
    <p:sldId id="261" r:id="rId21"/>
    <p:sldId id="260" r:id="rId22"/>
    <p:sldId id="294" r:id="rId23"/>
    <p:sldId id="269" r:id="rId24"/>
    <p:sldId id="278" r:id="rId25"/>
    <p:sldId id="327" r:id="rId26"/>
    <p:sldId id="279" r:id="rId27"/>
    <p:sldId id="289" r:id="rId28"/>
    <p:sldId id="317" r:id="rId29"/>
    <p:sldId id="321" r:id="rId30"/>
    <p:sldId id="297" r:id="rId31"/>
    <p:sldId id="258" r:id="rId32"/>
    <p:sldId id="259" r:id="rId33"/>
    <p:sldId id="310" r:id="rId34"/>
    <p:sldId id="311" r:id="rId35"/>
    <p:sldId id="306" r:id="rId36"/>
    <p:sldId id="305" r:id="rId37"/>
    <p:sldId id="304" r:id="rId38"/>
    <p:sldId id="323" r:id="rId39"/>
    <p:sldId id="322" r:id="rId40"/>
    <p:sldId id="302" r:id="rId41"/>
    <p:sldId id="303" r:id="rId42"/>
    <p:sldId id="257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68" autoAdjust="0"/>
    <p:restoredTop sz="94660"/>
  </p:normalViewPr>
  <p:slideViewPr>
    <p:cSldViewPr snapToGrid="0">
      <p:cViewPr>
        <p:scale>
          <a:sx n="82" d="100"/>
          <a:sy n="82" d="100"/>
        </p:scale>
        <p:origin x="192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slide" Target="slides/slide3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F2B3C1-F011-47B0-9ACC-7534C73B53D9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DA7139-94E3-4730-807A-FDF47431AD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5777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b="1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>
              <a:defRPr b="1"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defRPr b="1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defRPr b="1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defRPr b="1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fld id="{BC0787FD-A889-46E9-913C-92DD8E8B7D0A}" type="slidenum">
              <a:rPr lang="en-GB" b="0">
                <a:solidFill>
                  <a:prstClr val="black"/>
                </a:solidFill>
                <a:latin typeface="Times" pitchFamily="28" charset="0"/>
              </a:rPr>
              <a:pPr/>
              <a:t>2</a:t>
            </a:fld>
            <a:endParaRPr lang="en-GB" b="0">
              <a:solidFill>
                <a:prstClr val="black"/>
              </a:solidFill>
              <a:latin typeface="Times" pitchFamily="28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smtClean="0">
              <a:latin typeface="Times" pitchFamily="2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2300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fld id="{5D7DDC83-0741-4CD9-859E-AD6CBB008C28}" type="slidenum">
              <a:rPr lang="en-GB" altLang="en-US">
                <a:solidFill>
                  <a:srgbClr val="000000"/>
                </a:solidFill>
                <a:latin typeface="Arial" charset="0"/>
                <a:ea typeface="ＭＳ Ｐゴシック" pitchFamily="34" charset="-128"/>
                <a:cs typeface="Arial" charset="0"/>
              </a:rPr>
              <a:pPr/>
              <a:t>3</a:t>
            </a:fld>
            <a:endParaRPr lang="en-GB" altLang="en-US">
              <a:solidFill>
                <a:srgbClr val="000000"/>
              </a:solidFill>
              <a:latin typeface="Arial" charset="0"/>
              <a:ea typeface="ＭＳ Ｐゴシック" pitchFamily="34" charset="-128"/>
              <a:cs typeface="Arial" charset="0"/>
            </a:endParaRPr>
          </a:p>
        </p:txBody>
      </p:sp>
      <p:sp>
        <p:nvSpPr>
          <p:cNvPr id="12083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/>
            <a:fld id="{9092943D-F400-4FB7-BB14-57AD9E194C1E}" type="slidenum">
              <a:rPr lang="en-GB" altLang="en-US">
                <a:solidFill>
                  <a:srgbClr val="000000"/>
                </a:solidFill>
                <a:latin typeface="Tahoma" pitchFamily="34" charset="0"/>
                <a:cs typeface="Arial" charset="0"/>
              </a:rPr>
              <a:pPr algn="r" eaLnBrk="1" hangingPunct="1"/>
              <a:t>3</a:t>
            </a:fld>
            <a:endParaRPr lang="en-GB" altLang="en-US">
              <a:solidFill>
                <a:srgbClr val="000000"/>
              </a:solidFill>
              <a:latin typeface="Tahoma" pitchFamily="34" charset="0"/>
              <a:cs typeface="Arial" charset="0"/>
            </a:endParaRPr>
          </a:p>
        </p:txBody>
      </p:sp>
      <p:sp>
        <p:nvSpPr>
          <p:cNvPr id="1208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7" name="Rectangle 3"/>
          <p:cNvSpPr>
            <a:spLocks noGrp="1" noChangeArrowheads="1"/>
          </p:cNvSpPr>
          <p:nvPr>
            <p:ph type="body" idx="1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ka-GE" altLang="en-US" b="1" smtClean="0">
                <a:solidFill>
                  <a:srgbClr val="FF3300"/>
                </a:solidFill>
              </a:rPr>
              <a:t>სამკუთხედზე ტექსტი: მარცხნივ: ინოვაცია; მარჯვნივ: განათლება; ქვევით: კვლევა; შუაში: ადამიანების გაერთიანება</a:t>
            </a:r>
            <a:endParaRPr lang="en-US" altLang="en-US" b="1" smtClean="0">
              <a:solidFill>
                <a:srgbClr val="FF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7145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B9514D6-869A-4CCF-ACD0-9589B91290D5}" type="slidenum">
              <a:rPr lang="ru-RU" altLang="en-US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16</a:t>
            </a:fld>
            <a:endParaRPr lang="ru-RU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7043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693F825E-E23A-4BA7-852E-78BF6643E428}" type="slidenum">
              <a:rPr lang="en-US" altLang="en-US" sz="120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US" altLang="en-US" sz="120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sp>
        <p:nvSpPr>
          <p:cNvPr id="8704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5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4381851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80293ED-6DD9-455E-A867-2D84F83719FB}" type="slidenum">
              <a:rPr lang="ru-RU" altLang="en-US">
                <a:solidFill>
                  <a:srgbClr val="000000"/>
                </a:solidFill>
                <a:latin typeface="Arial" panose="020B0604020202020204" pitchFamily="34" charset="0"/>
              </a:rPr>
              <a:pPr eaLnBrk="1" hangingPunct="1"/>
              <a:t>18</a:t>
            </a:fld>
            <a:endParaRPr lang="ru-RU" altLang="en-US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806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806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25604" name="Slide Number Placehold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478D66EB-8EFA-41D2-8B67-CED8BD93CC84}" type="slidenum">
              <a:rPr lang="en-US" altLang="en-US" sz="1200">
                <a:solidFill>
                  <a:srgbClr val="000000"/>
                </a:solidFill>
                <a:latin typeface="Calibri" panose="020F0502020204030204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altLang="en-US" sz="120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5817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131018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3D297334-353A-4FB5-AA77-FA30D627675A}" type="slidenum">
              <a:rPr lang="en-GB" altLang="en-US">
                <a:latin typeface="Times" panose="02020603060405020304" pitchFamily="18" charset="0"/>
              </a:rPr>
              <a:pPr eaLnBrk="1" hangingPunct="1"/>
              <a:t>23</a:t>
            </a:fld>
            <a:endParaRPr lang="en-GB" altLang="en-US">
              <a:latin typeface="Times" panose="02020603060405020304" pitchFamily="18" charset="0"/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014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D30994D8-6835-47BD-8C30-6D59AF6275F6}" type="slidenum">
              <a:rPr lang="en-GB" altLang="en-US">
                <a:latin typeface="Times" panose="02020603060405020304" pitchFamily="18" charset="0"/>
              </a:rPr>
              <a:pPr eaLnBrk="1" hangingPunct="1"/>
              <a:t>24</a:t>
            </a:fld>
            <a:endParaRPr lang="en-GB" altLang="en-US">
              <a:latin typeface="Times" panose="02020603060405020304" pitchFamily="18" charset="0"/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latin typeface="Times" panose="0202060306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17794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77F6B1A-EDE8-4C01-B24E-E6A73A86B00A}" type="slidenum">
              <a:rPr lang="ru-RU" smtClean="0"/>
              <a:pPr>
                <a:defRPr/>
              </a:pPr>
              <a:t>32</a:t>
            </a:fld>
            <a:endParaRPr lang="ru-RU" smtClean="0"/>
          </a:p>
        </p:txBody>
      </p:sp>
      <p:sp>
        <p:nvSpPr>
          <p:cNvPr id="9421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F996D8F-FEE9-48A5-B5C5-5254BAACA6A4}" type="slidenum">
              <a:rPr lang="en-US" sz="1200">
                <a:latin typeface="Arial" charset="0"/>
                <a:ea typeface="MS PGothic" pitchFamily="34" charset="-128"/>
              </a:rPr>
              <a:pPr algn="r"/>
              <a:t>32</a:t>
            </a:fld>
            <a:endParaRPr lang="en-US" sz="1200">
              <a:latin typeface="Arial" charset="0"/>
              <a:ea typeface="MS PGothic" pitchFamily="34" charset="-128"/>
            </a:endParaRPr>
          </a:p>
        </p:txBody>
      </p:sp>
      <p:sp>
        <p:nvSpPr>
          <p:cNvPr id="942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9677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55652C0-A8E4-448E-83AA-69D217274952}" type="slidenum">
              <a:rPr lang="ru-RU" smtClean="0"/>
              <a:pPr>
                <a:defRPr/>
              </a:pPr>
              <a:t>33</a:t>
            </a:fld>
            <a:endParaRPr lang="ru-RU" smtClean="0"/>
          </a:p>
        </p:txBody>
      </p:sp>
      <p:sp>
        <p:nvSpPr>
          <p:cNvPr id="95235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5ECA9D8E-F9EF-40A3-BE0B-17539D4FFFAB}" type="slidenum">
              <a:rPr lang="en-US" sz="1200">
                <a:latin typeface="Arial" charset="0"/>
                <a:ea typeface="MS PGothic" pitchFamily="34" charset="-128"/>
              </a:rPr>
              <a:pPr algn="r"/>
              <a:t>33</a:t>
            </a:fld>
            <a:endParaRPr lang="en-US" sz="1200">
              <a:latin typeface="Arial" charset="0"/>
              <a:ea typeface="MS PGothic" pitchFamily="34" charset="-128"/>
            </a:endParaRPr>
          </a:p>
        </p:txBody>
      </p:sp>
      <p:sp>
        <p:nvSpPr>
          <p:cNvPr id="952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174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5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7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1.jpeg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0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1.jpe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3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4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5.xml"/><Relationship Id="rId1" Type="http://schemas.openxmlformats.org/officeDocument/2006/relationships/themeOverride" Target="../theme/themeOverride16.xml"/><Relationship Id="rId4" Type="http://schemas.openxmlformats.org/officeDocument/2006/relationships/image" Target="../media/image1.jpeg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C6E96-0FD3-4DD4-94F7-6FE5BF521580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3233E-CDDB-4207-845C-3E51AE642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43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C6E96-0FD3-4DD4-94F7-6FE5BF521580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3233E-CDDB-4207-845C-3E51AE642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844080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C2A31-1768-4494-BA06-9FF76C05376B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4/2/2019</a:t>
            </a:fld>
            <a:r>
              <a:rPr lang="en-US">
                <a:solidFill>
                  <a:srgbClr val="000000"/>
                </a:solidFill>
              </a:rPr>
              <a:t>CERN March 2008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CERN Teacher Cooperation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6F7EE9-2881-4423-90BD-D109CDA50F4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361779"/>
      </p:ext>
    </p:extLst>
  </p:cSld>
  <p:clrMapOvr>
    <a:masterClrMapping/>
  </p:clrMapOvr>
  <p:transition>
    <p:wipe dir="r"/>
  </p:transition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1BF2D3-18AD-49E9-9A08-A26BA2D9C606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4/2/2019</a:t>
            </a:fld>
            <a:r>
              <a:rPr lang="en-US">
                <a:solidFill>
                  <a:srgbClr val="000000"/>
                </a:solidFill>
              </a:rPr>
              <a:t>CERN March 2008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CERN Teacher Cooperation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D294DD-85E2-486C-8010-71E115552600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8690667"/>
      </p:ext>
    </p:extLst>
  </p:cSld>
  <p:clrMapOvr>
    <a:masterClrMapping/>
  </p:clrMapOvr>
  <p:transition>
    <p:wipe dir="r"/>
  </p:transition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0" y="152400"/>
            <a:ext cx="2590800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152400"/>
            <a:ext cx="7569200" cy="5105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161422-5D0D-4375-9A8E-E52AD50889FF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4/2/2019</a:t>
            </a:fld>
            <a:r>
              <a:rPr lang="en-US">
                <a:solidFill>
                  <a:srgbClr val="000000"/>
                </a:solidFill>
              </a:rPr>
              <a:t>CERN March 2008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CERN Teacher Cooperation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97822-4EEF-401F-A993-92D93A14A8A4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34788"/>
      </p:ext>
    </p:extLst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C6E96-0FD3-4DD4-94F7-6FE5BF521580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3233E-CDDB-4207-845C-3E51AE642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878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09600" y="381000"/>
            <a:ext cx="109728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981200"/>
            <a:ext cx="5384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197600" y="1981200"/>
            <a:ext cx="5384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09600" y="4114800"/>
            <a:ext cx="5384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7600" y="4114800"/>
            <a:ext cx="5384800" cy="1981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F6DAD4-F3BB-4BF8-8B71-1028A5EA680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4958349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01_Cern 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1125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sz="180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9108074 w 5760"/>
                <a:gd name="T3" fmla="*/ 0 h 528"/>
                <a:gd name="T4" fmla="*/ 9108074 w 5760"/>
                <a:gd name="T5" fmla="*/ 838869 h 528"/>
                <a:gd name="T6" fmla="*/ 7590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sz="1800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3169B3E-59FF-4ED3-B9A9-4B0067834A06}" type="datetimeFigureOut">
              <a:rPr lang="en-US"/>
              <a:pPr>
                <a:defRPr/>
              </a:pPr>
              <a:t>4/2/2019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7A1035-2598-471A-A5D7-020574D3D8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4648731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B8076-F6FC-4F00-9360-E89E7147FCCB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503B8-A30C-4947-8397-9A3E1BDA0EC9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692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0D1DEF-554A-499A-95F7-B4FDF05563B9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CD019-BB59-44BB-A82A-986248975D49}" type="slidenum">
              <a:rPr lang="en-US" altLang="en-US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77312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36703A-5F8B-49F7-ACDC-68DD2F71F440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44C98-BB40-4E35-B43D-A3373774713B}" type="slidenum">
              <a:rPr lang="en-US" altLang="en-US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0529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686BA0-5443-4997-B5C3-F720F5B8489A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D35A26-C226-4A21-9B0E-545016853D4A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0398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C4DC01-7021-43DA-9FAF-B4324F41ED4A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CF847-FF3C-44DE-83B3-9DE4A71E0F2C}" type="slidenum">
              <a:rPr lang="en-US" altLang="en-US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2497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C6E96-0FD3-4DD4-94F7-6FE5BF521580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3233E-CDDB-4207-845C-3E51AE642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54289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2062C-2B8B-4F02-BE36-77986D5934CB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93E2C-2D62-46A5-9617-C81EA812602A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01104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A74DF9-5341-4A76-9C84-279D7A7E5B8C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A08EA-8156-482D-87EB-F1D7DD9C37DC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34192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159FFE6-E2B7-4C87-BC38-5157B7419AFD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7CA4D-18D9-4EED-BFAC-292140BF7D43}" type="slidenum">
              <a:rPr lang="en-US" altLang="en-US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1519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2522B-AF6D-4015-AB8D-FF662FEBC5D0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82F47-9E0F-4452-B9AC-392D473AF874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47729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8D7DE-E625-4C89-BC5A-33DD8F653819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9D9D0-CB12-4993-A162-0478FF006FC4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4798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09600" y="274639"/>
            <a:ext cx="109728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ko-K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ea typeface="Gulim" panose="020B0600000101010101" pitchFamily="34" charset="-127"/>
              </a:defRPr>
            </a:lvl1pPr>
          </a:lstStyle>
          <a:p>
            <a:pPr>
              <a:defRPr/>
            </a:pPr>
            <a:fld id="{B3DF6A5B-9CD3-40B3-B8C6-643093F654A6}" type="slidenum">
              <a:rPr lang="ko-KR" altLang="ru-RU"/>
              <a:pPr>
                <a:defRPr/>
              </a:pPr>
              <a:t>‹#›</a:t>
            </a:fld>
            <a:endParaRPr lang="ru-RU" altLang="ko-KR"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43229627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sz="180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9108074 w 5760"/>
                <a:gd name="T3" fmla="*/ 0 h 528"/>
                <a:gd name="T4" fmla="*/ 9108074 w 5760"/>
                <a:gd name="T5" fmla="*/ 838869 h 528"/>
                <a:gd name="T6" fmla="*/ 7590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sz="1800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3169B3E-59FF-4ED3-B9A9-4B0067834A06}" type="datetimeFigureOut">
              <a:rPr lang="en-US"/>
              <a:pPr>
                <a:defRPr/>
              </a:pPr>
              <a:t>4/2/2019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7A1035-2598-471A-A5D7-020574D3D8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709908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B8076-F6FC-4F00-9360-E89E7147FCCB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503B8-A30C-4947-8397-9A3E1BDA0EC9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4101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0D1DEF-554A-499A-95F7-B4FDF05563B9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CD019-BB59-44BB-A82A-986248975D49}" type="slidenum">
              <a:rPr lang="en-US" altLang="en-US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1099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36703A-5F8B-49F7-ACDC-68DD2F71F440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44C98-BB40-4E35-B43D-A3373774713B}" type="slidenum">
              <a:rPr lang="en-US" altLang="en-US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5660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C6E96-0FD3-4DD4-94F7-6FE5BF521580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3233E-CDDB-4207-845C-3E51AE642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8238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686BA0-5443-4997-B5C3-F720F5B8489A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D35A26-C226-4A21-9B0E-545016853D4A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7300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C4DC01-7021-43DA-9FAF-B4324F41ED4A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CF847-FF3C-44DE-83B3-9DE4A71E0F2C}" type="slidenum">
              <a:rPr lang="en-US" altLang="en-US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7629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2062C-2B8B-4F02-BE36-77986D5934CB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93E2C-2D62-46A5-9617-C81EA812602A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9001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A74DF9-5341-4A76-9C84-279D7A7E5B8C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A08EA-8156-482D-87EB-F1D7DD9C37DC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81629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159FFE6-E2B7-4C87-BC38-5157B7419AFD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7CA4D-18D9-4EED-BFAC-292140BF7D43}" type="slidenum">
              <a:rPr lang="en-US" altLang="en-US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0407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2522B-AF6D-4015-AB8D-FF662FEBC5D0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82F47-9E0F-4452-B9AC-392D473AF874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86482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8D7DE-E625-4C89-BC5A-33DD8F653819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9D9D0-CB12-4993-A162-0478FF006FC4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65274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sz="180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9108074 w 5760"/>
                <a:gd name="T3" fmla="*/ 0 h 528"/>
                <a:gd name="T4" fmla="*/ 9108074 w 5760"/>
                <a:gd name="T5" fmla="*/ 838869 h 528"/>
                <a:gd name="T6" fmla="*/ 7590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sz="1800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3169B3E-59FF-4ED3-B9A9-4B0067834A06}" type="datetimeFigureOut">
              <a:rPr lang="en-US"/>
              <a:pPr>
                <a:defRPr/>
              </a:pPr>
              <a:t>4/2/2019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7A1035-2598-471A-A5D7-020574D3D8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12828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B8076-F6FC-4F00-9360-E89E7147FCCB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503B8-A30C-4947-8397-9A3E1BDA0EC9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52243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0D1DEF-554A-499A-95F7-B4FDF05563B9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CD019-BB59-44BB-A82A-986248975D49}" type="slidenum">
              <a:rPr lang="en-US" altLang="en-US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1971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C6E96-0FD3-4DD4-94F7-6FE5BF521580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3233E-CDDB-4207-845C-3E51AE642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95070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36703A-5F8B-49F7-ACDC-68DD2F71F440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44C98-BB40-4E35-B43D-A3373774713B}" type="slidenum">
              <a:rPr lang="en-US" altLang="en-US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5356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686BA0-5443-4997-B5C3-F720F5B8489A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D35A26-C226-4A21-9B0E-545016853D4A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20165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C4DC01-7021-43DA-9FAF-B4324F41ED4A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CF847-FF3C-44DE-83B3-9DE4A71E0F2C}" type="slidenum">
              <a:rPr lang="en-US" altLang="en-US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8970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2062C-2B8B-4F02-BE36-77986D5934CB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93E2C-2D62-46A5-9617-C81EA812602A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91798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A74DF9-5341-4A76-9C84-279D7A7E5B8C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A08EA-8156-482D-87EB-F1D7DD9C37DC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16899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159FFE6-E2B7-4C87-BC38-5157B7419AFD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7CA4D-18D9-4EED-BFAC-292140BF7D43}" type="slidenum">
              <a:rPr lang="en-US" altLang="en-US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28121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2522B-AF6D-4015-AB8D-FF662FEBC5D0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82F47-9E0F-4452-B9AC-392D473AF874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137675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8D7DE-E625-4C89-BC5A-33DD8F653819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9D9D0-CB12-4993-A162-0478FF006FC4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70258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12200467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4233" y="4953000"/>
            <a:ext cx="12196233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 sz="1800">
                <a:solidFill>
                  <a:prstClr val="black"/>
                </a:solidFill>
                <a:cs typeface="Arial" panose="020B0604020202020204" pitchFamily="34" charset="0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/>
              <a:gdLst>
                <a:gd name="T0" fmla="*/ 0 w 5760"/>
                <a:gd name="T1" fmla="*/ 0 h 528"/>
                <a:gd name="T2" fmla="*/ 9108074 w 5760"/>
                <a:gd name="T3" fmla="*/ 0 h 528"/>
                <a:gd name="T4" fmla="*/ 9108074 w 5760"/>
                <a:gd name="T5" fmla="*/ 838869 h 528"/>
                <a:gd name="T6" fmla="*/ 75901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sz="180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 sz="1800">
                <a:solidFill>
                  <a:prstClr val="white"/>
                </a:solidFill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A3169B3E-59FF-4ED3-B9A9-4B0067834A06}" type="datetimeFigureOut">
              <a:rPr lang="en-US"/>
              <a:pPr>
                <a:defRPr/>
              </a:pPr>
              <a:t>4/2/2019</a:t>
            </a:fld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27A1035-2598-471A-A5D7-020574D3D8D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69547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B8076-F6FC-4F00-9360-E89E7147FCCB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503B8-A30C-4947-8397-9A3E1BDA0EC9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8126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C6E96-0FD3-4DD4-94F7-6FE5BF521580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3233E-CDDB-4207-845C-3E51AE642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455233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4849284" y="3005138"/>
            <a:ext cx="243416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Chevron 4"/>
          <p:cNvSpPr/>
          <p:nvPr/>
        </p:nvSpPr>
        <p:spPr>
          <a:xfrm>
            <a:off x="4599518" y="3005138"/>
            <a:ext cx="24553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0D1DEF-554A-499A-95F7-B4FDF05563B9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5CD019-BB59-44BB-A82A-986248975D49}" type="slidenum">
              <a:rPr lang="en-US" altLang="en-US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01352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36703A-5F8B-49F7-ACDC-68DD2F71F440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44C98-BB40-4E35-B43D-A3373774713B}" type="slidenum">
              <a:rPr lang="en-US" altLang="en-US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6912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686BA0-5443-4997-B5C3-F720F5B8489A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D35A26-C226-4A21-9B0E-545016853D4A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99391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C4DC01-7021-43DA-9FAF-B4324F41ED4A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7CF847-FF3C-44DE-83B3-9DE4A71E0F2C}" type="slidenum">
              <a:rPr lang="en-US" altLang="en-US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0993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E2062C-2B8B-4F02-BE36-77986D5934CB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93E2C-2D62-46A5-9617-C81EA812602A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93298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A74DF9-5341-4A76-9C84-279D7A7E5B8C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CA08EA-8156-482D-87EB-F1D7DD9C37DC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69670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  <a:cs typeface="Arial" panose="020B0604020202020204" pitchFamily="34" charset="0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11552768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10" name="Chevron 9"/>
          <p:cNvSpPr/>
          <p:nvPr/>
        </p:nvSpPr>
        <p:spPr>
          <a:xfrm>
            <a:off x="11303001" y="4987925"/>
            <a:ext cx="243417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6159FFE6-E2B7-4C87-BC38-5157B7419AFD}" type="datetimeFigureOut">
              <a:rPr lang="en-US">
                <a:solidFill>
                  <a:prstClr val="white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77CA4D-18D9-4EED-BFAC-292140BF7D43}" type="slidenum">
              <a:rPr lang="en-US" altLang="en-US">
                <a:solidFill>
                  <a:prstClr val="white"/>
                </a:solidFill>
              </a:rPr>
              <a:pPr/>
              <a:t>‹#›</a:t>
            </a:fld>
            <a:endParaRPr lang="en-US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875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2522B-AF6D-4015-AB8D-FF662FEBC5D0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782F47-9E0F-4452-B9AC-392D473AF874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9793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8D7DE-E625-4C89-BC5A-33DD8F653819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9D9D0-CB12-4993-A162-0478FF006FC4}" type="slidenum">
              <a:rPr lang="en-US" altLang="en-US">
                <a:solidFill>
                  <a:prstClr val="black"/>
                </a:solidFill>
              </a:rPr>
              <a:pPr/>
              <a:t>‹#›</a:t>
            </a:fld>
            <a:endParaRPr lang="en-US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95432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6200000">
            <a:off x="10386749" y="5038991"/>
            <a:ext cx="1893887" cy="1725083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720726" y="776289"/>
            <a:ext cx="10750549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720726" y="2250280"/>
            <a:ext cx="10750549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>
          <a:xfrm>
            <a:off x="1828800" y="6011864"/>
            <a:ext cx="77216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828800" y="5649914"/>
            <a:ext cx="77216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1188700" y="5753101"/>
            <a:ext cx="670984" cy="365125"/>
          </a:xfrm>
        </p:spPr>
        <p:txBody>
          <a:bodyPr anchor="ctr"/>
          <a:lstStyle>
            <a:lvl1pPr>
              <a:defRPr sz="1300">
                <a:solidFill>
                  <a:srgbClr val="FFFFFF"/>
                </a:solidFill>
              </a:defRPr>
            </a:lvl1pPr>
          </a:lstStyle>
          <a:p>
            <a:fld id="{AB3D90C2-CF0F-45C0-993F-A93D90BCF84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814678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C6E96-0FD3-4DD4-94F7-6FE5BF521580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3233E-CDDB-4207-845C-3E51AE642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3237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7494"/>
            <a:ext cx="109728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82808"/>
            <a:ext cx="109728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88100" y="6480176"/>
            <a:ext cx="28448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1" y="6481764"/>
            <a:ext cx="5679017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2A7C8-EA2F-4590-8CCE-3CC37808F7E9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53253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rotWithShape="1">
          <a:gsLst>
            <a:gs pos="0">
              <a:srgbClr val="000000"/>
            </a:gs>
            <a:gs pos="60001">
              <a:srgbClr val="000000"/>
            </a:gs>
            <a:gs pos="100000">
              <a:srgbClr val="6C6C6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V="1">
            <a:off x="8467" y="6351"/>
            <a:ext cx="12175067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Isosceles Triangle 4"/>
          <p:cNvSpPr/>
          <p:nvPr/>
        </p:nvSpPr>
        <p:spPr>
          <a:xfrm rot="5400000" flipV="1">
            <a:off x="10386748" y="93928"/>
            <a:ext cx="1893888" cy="1725083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rot="10800000">
            <a:off x="8625417" y="9525"/>
            <a:ext cx="3564467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0" y="6350"/>
            <a:ext cx="12183533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71465"/>
            <a:ext cx="9652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633536"/>
            <a:ext cx="51816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275233" y="6477000"/>
            <a:ext cx="28448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92500" y="6481764"/>
            <a:ext cx="568113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67018" y="809625"/>
            <a:ext cx="670983" cy="300038"/>
          </a:xfrm>
        </p:spPr>
        <p:txBody>
          <a:bodyPr/>
          <a:lstStyle>
            <a:lvl1pPr>
              <a:defRPr/>
            </a:lvl1pPr>
          </a:lstStyle>
          <a:p>
            <a:fld id="{C97D1AAB-CE98-4CC0-90DE-CB168918FB75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7090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BAD5D-E30D-4BD8-8D98-4436CF7E9C2F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47825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931" y="290732"/>
            <a:ext cx="14224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0008" y="290732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820008" y="3427124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696307" y="290732"/>
            <a:ext cx="9144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6307" y="3427124"/>
            <a:ext cx="9144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88101" y="6481764"/>
            <a:ext cx="2840567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09600" y="6481764"/>
            <a:ext cx="5681133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119785" y="6483351"/>
            <a:ext cx="670983" cy="301625"/>
          </a:xfrm>
        </p:spPr>
        <p:txBody>
          <a:bodyPr/>
          <a:lstStyle>
            <a:lvl1pPr>
              <a:defRPr/>
            </a:lvl1pPr>
          </a:lstStyle>
          <a:p>
            <a:fld id="{6B08ACDB-7DF2-4F4B-9832-BD39EEAFAD67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80472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B3DF19-F2CE-40E8-A938-0580CB3FB91D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628582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1C21CD-EFCF-4695-BF61-953957305424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24556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608" y="367664"/>
            <a:ext cx="12192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514475" y="367664"/>
            <a:ext cx="32512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868333" y="320040"/>
            <a:ext cx="7034784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71417" y="6556376"/>
            <a:ext cx="28448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13417" y="6556376"/>
            <a:ext cx="68580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214100" y="6556376"/>
            <a:ext cx="670984" cy="301625"/>
          </a:xfrm>
        </p:spPr>
        <p:txBody>
          <a:bodyPr/>
          <a:lstStyle>
            <a:lvl1pPr>
              <a:defRPr sz="900"/>
            </a:lvl1pPr>
          </a:lstStyle>
          <a:p>
            <a:fld id="{B45B44D9-846F-4EE3-BDFB-8837F4293819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8697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rotWithShape="1">
          <a:gsLst>
            <a:gs pos="0">
              <a:srgbClr val="000000"/>
            </a:gs>
            <a:gs pos="60001">
              <a:srgbClr val="000000"/>
            </a:gs>
            <a:gs pos="100000">
              <a:srgbClr val="6C6C6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608" y="150896"/>
            <a:ext cx="12192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17649" y="373966"/>
            <a:ext cx="9777984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0" y="5867400"/>
            <a:ext cx="9777984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144933" y="6556376"/>
            <a:ext cx="280246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59985" y="6557964"/>
            <a:ext cx="6597649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55867" y="6556376"/>
            <a:ext cx="488951" cy="301625"/>
          </a:xfrm>
        </p:spPr>
        <p:txBody>
          <a:bodyPr/>
          <a:lstStyle>
            <a:lvl1pPr>
              <a:defRPr sz="900"/>
            </a:lvl1pPr>
          </a:lstStyle>
          <a:p>
            <a:fld id="{6FE92C42-6E53-4CDD-8EED-C1892CA87C76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5031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62949-B49C-4707-AB03-07ABFDEE18A3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71540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381000"/>
            <a:ext cx="2540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331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774C0-5A49-4987-B4DE-634380D579B9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89725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C6E96-0FD3-4DD4-94F7-6FE5BF521580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3233E-CDDB-4207-845C-3E51AE642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6610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 rot="16200000">
            <a:off x="10386749" y="5038991"/>
            <a:ext cx="1893887" cy="1725083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720726" y="776289"/>
            <a:ext cx="10750549" cy="1470025"/>
          </a:xfrm>
        </p:spPr>
        <p:txBody>
          <a:bodyPr anchor="b"/>
          <a:lstStyle>
            <a:lvl1pPr algn="r">
              <a:defRPr sz="4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720726" y="2250280"/>
            <a:ext cx="10750549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27"/>
          <p:cNvSpPr>
            <a:spLocks noGrp="1"/>
          </p:cNvSpPr>
          <p:nvPr>
            <p:ph type="dt" sz="half" idx="10"/>
          </p:nvPr>
        </p:nvSpPr>
        <p:spPr>
          <a:xfrm>
            <a:off x="1828800" y="6011864"/>
            <a:ext cx="77216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828800" y="5649914"/>
            <a:ext cx="7721600" cy="365125"/>
          </a:xfrm>
        </p:spPr>
        <p:txBody>
          <a:bodyPr tIns="0" bIns="0"/>
          <a:lstStyle>
            <a:lvl1pPr algn="r">
              <a:defRPr sz="1100"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1188700" y="5753101"/>
            <a:ext cx="670984" cy="365125"/>
          </a:xfrm>
        </p:spPr>
        <p:txBody>
          <a:bodyPr anchor="ctr"/>
          <a:lstStyle>
            <a:lvl1pPr>
              <a:defRPr sz="1300">
                <a:solidFill>
                  <a:srgbClr val="FFFFFF"/>
                </a:solidFill>
              </a:defRPr>
            </a:lvl1pPr>
          </a:lstStyle>
          <a:p>
            <a:fld id="{AB3D90C2-CF0F-45C0-993F-A93D90BCF84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06311948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67494"/>
            <a:ext cx="10972800" cy="1399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82808"/>
            <a:ext cx="109728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88100" y="6480176"/>
            <a:ext cx="2844800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9601" y="6481764"/>
            <a:ext cx="5679017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42A7C8-EA2F-4590-8CCE-3CC37808F7E9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77841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rotWithShape="1">
          <a:gsLst>
            <a:gs pos="0">
              <a:srgbClr val="000000"/>
            </a:gs>
            <a:gs pos="60001">
              <a:srgbClr val="000000"/>
            </a:gs>
            <a:gs pos="100000">
              <a:srgbClr val="6C6C6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V="1">
            <a:off x="8467" y="6351"/>
            <a:ext cx="12175067" cy="6837363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sp>
        <p:nvSpPr>
          <p:cNvPr id="5" name="Isosceles Triangle 4"/>
          <p:cNvSpPr/>
          <p:nvPr/>
        </p:nvSpPr>
        <p:spPr>
          <a:xfrm rot="5400000" flipV="1">
            <a:off x="10386748" y="93928"/>
            <a:ext cx="1893888" cy="1725083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 rot="10800000">
            <a:off x="8625417" y="9525"/>
            <a:ext cx="3564467" cy="1900238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0" y="6350"/>
            <a:ext cx="12183533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271465"/>
            <a:ext cx="9652000" cy="1362075"/>
          </a:xfrm>
        </p:spPr>
        <p:txBody>
          <a:bodyPr/>
          <a:lstStyle>
            <a:lvl1pPr marL="0" algn="l">
              <a:buNone/>
              <a:defRPr sz="3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633536"/>
            <a:ext cx="5181600" cy="2286000"/>
          </a:xfrm>
        </p:spPr>
        <p:txBody>
          <a:bodyPr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9275233" y="6477000"/>
            <a:ext cx="2844800" cy="3048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92500" y="6481764"/>
            <a:ext cx="5681133" cy="300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67018" y="809625"/>
            <a:ext cx="670983" cy="300038"/>
          </a:xfrm>
        </p:spPr>
        <p:txBody>
          <a:bodyPr/>
          <a:lstStyle>
            <a:lvl1pPr>
              <a:defRPr/>
            </a:lvl1pPr>
          </a:lstStyle>
          <a:p>
            <a:fld id="{C97D1AAB-CE98-4CC0-90DE-CB168918FB75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3881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22438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BAD5D-E30D-4BD8-8D98-4436CF7E9C2F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096739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0931" y="290732"/>
            <a:ext cx="14224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0008" y="290732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820008" y="3427124"/>
            <a:ext cx="774699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696307" y="290732"/>
            <a:ext cx="9144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96307" y="3427124"/>
            <a:ext cx="9144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388101" y="6481764"/>
            <a:ext cx="2840567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09600" y="6481764"/>
            <a:ext cx="5681133" cy="3016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119785" y="6483351"/>
            <a:ext cx="670983" cy="301625"/>
          </a:xfrm>
        </p:spPr>
        <p:txBody>
          <a:bodyPr/>
          <a:lstStyle>
            <a:lvl1pPr>
              <a:defRPr/>
            </a:lvl1pPr>
          </a:lstStyle>
          <a:p>
            <a:fld id="{6B08ACDB-7DF2-4F4B-9832-BD39EEAFAD67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06955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B3DF19-F2CE-40E8-A938-0580CB3FB91D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8480483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1C21CD-EFCF-4695-BF61-953957305424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85165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608" y="367664"/>
            <a:ext cx="12192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514475" y="367664"/>
            <a:ext cx="3251200" cy="5943600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868333" y="320040"/>
            <a:ext cx="7034784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71417" y="6556376"/>
            <a:ext cx="28448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13417" y="6556376"/>
            <a:ext cx="6858000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214100" y="6556376"/>
            <a:ext cx="670984" cy="301625"/>
          </a:xfrm>
        </p:spPr>
        <p:txBody>
          <a:bodyPr/>
          <a:lstStyle>
            <a:lvl1pPr>
              <a:defRPr sz="900"/>
            </a:lvl1pPr>
          </a:lstStyle>
          <a:p>
            <a:fld id="{B45B44D9-846F-4EE3-BDFB-8837F4293819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33312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gradFill rotWithShape="1">
          <a:gsLst>
            <a:gs pos="0">
              <a:srgbClr val="000000"/>
            </a:gs>
            <a:gs pos="60001">
              <a:srgbClr val="000000"/>
            </a:gs>
            <a:gs pos="100000">
              <a:srgbClr val="6C6C6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608" y="150896"/>
            <a:ext cx="12192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17649" y="373966"/>
            <a:ext cx="9777984" cy="5486400"/>
          </a:xfrm>
          <a:solidFill>
            <a:schemeClr val="bg2">
              <a:shade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0" y="5867400"/>
            <a:ext cx="9777984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144933" y="6556376"/>
            <a:ext cx="2802467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59985" y="6557964"/>
            <a:ext cx="6597649" cy="301625"/>
          </a:xfrm>
        </p:spPr>
        <p:txBody>
          <a:bodyPr/>
          <a:lstStyle>
            <a:lvl1pPr>
              <a:defRPr sz="900"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955867" y="6556376"/>
            <a:ext cx="488951" cy="301625"/>
          </a:xfrm>
        </p:spPr>
        <p:txBody>
          <a:bodyPr/>
          <a:lstStyle>
            <a:lvl1pPr>
              <a:defRPr sz="900"/>
            </a:lvl1pPr>
          </a:lstStyle>
          <a:p>
            <a:fld id="{6FE92C42-6E53-4CDD-8EED-C1892CA87C76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727518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562949-B49C-4707-AB03-07ABFDEE18A3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369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C6E96-0FD3-4DD4-94F7-6FE5BF521580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3233E-CDDB-4207-845C-3E51AE642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75747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381000"/>
            <a:ext cx="25400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81000"/>
            <a:ext cx="83312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774C0-5A49-4987-B4DE-634380D579B9}" type="slidenum">
              <a:rPr lang="ru-RU" altLang="en-US">
                <a:solidFill>
                  <a:prstClr val="white"/>
                </a:solidFill>
              </a:rPr>
              <a:pPr/>
              <a:t>‹#›</a:t>
            </a:fld>
            <a:endParaRPr lang="ru-RU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70632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F1713A-A0AA-4A06-8624-D33BCDE4336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73445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73DA0-CDCE-42FF-B2FB-C7EE2A704FC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96977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ADA21E-8397-479E-833D-B4D2D1103DD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8630969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626F0F-678E-4924-A858-107247500EA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706898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6AF5F-BB4D-4CF7-8C5D-7844DC4165F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45747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EB1F9E-9DF6-4F6C-8ED1-55B12FBFC70A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63564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5C6B61-1FA3-4DBF-81C5-F14EDE78A09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865861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CB7A4-08AD-4060-81CA-D7123E7E553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737795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E1ED3-B881-45AB-A68C-3382BA7036D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139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C6E96-0FD3-4DD4-94F7-6FE5BF521580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43233E-CDDB-4207-845C-3E51AE642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8398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16BE2-A027-4FC4-B11A-83B913171C6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3967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348556-9F9C-4435-B7E3-453AAFA030F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304060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909E7C-8F62-49E0-983B-6C3B6391BDCA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4/2/2019</a:t>
            </a:fld>
            <a:r>
              <a:rPr lang="en-US">
                <a:solidFill>
                  <a:srgbClr val="000000"/>
                </a:solidFill>
              </a:rPr>
              <a:t>CERN March 2008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CERN Teacher Cooperation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9A3D78-0B13-49E9-AED7-B924A604320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956584"/>
      </p:ext>
    </p:extLst>
  </p:cSld>
  <p:clrMapOvr>
    <a:masterClrMapping/>
  </p:clrMapOvr>
  <p:transition>
    <p:wipe dir="r"/>
  </p:transition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91B3B2-6465-4AB0-BEC9-8D6F17C6E95B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4/2/2019</a:t>
            </a:fld>
            <a:r>
              <a:rPr lang="en-US">
                <a:solidFill>
                  <a:srgbClr val="000000"/>
                </a:solidFill>
              </a:rPr>
              <a:t>CERN March 2008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CERN Teacher Cooperation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5BE6AA-AF10-4A0D-BD7E-DAFD1ECD1B2B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324943"/>
      </p:ext>
    </p:extLst>
  </p:cSld>
  <p:clrMapOvr>
    <a:masterClrMapping/>
  </p:clrMapOvr>
  <p:transition>
    <p:wipe dir="r"/>
  </p:transition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899D75-8F4E-4B21-A05F-505A87D20D79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4/2/2019</a:t>
            </a:fld>
            <a:r>
              <a:rPr lang="en-US">
                <a:solidFill>
                  <a:srgbClr val="000000"/>
                </a:solidFill>
              </a:rPr>
              <a:t>CERN March 2008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CERN Teacher Cooperation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E608D-1750-4BDA-A2EA-C223EE96C80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984833"/>
      </p:ext>
    </p:extLst>
  </p:cSld>
  <p:clrMapOvr>
    <a:masterClrMapping/>
  </p:clrMapOvr>
  <p:transition>
    <p:wipe dir="r"/>
  </p:transition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1430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1430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152D3-68EF-48BF-8A37-79840B8F08E9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4/2/2019</a:t>
            </a:fld>
            <a:r>
              <a:rPr lang="en-US">
                <a:solidFill>
                  <a:srgbClr val="000000"/>
                </a:solidFill>
              </a:rPr>
              <a:t>CERN March 2008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CERN Teacher Cooperation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F7876-0293-4B6B-A6A1-D5E88667F4FA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2474945"/>
      </p:ext>
    </p:extLst>
  </p:cSld>
  <p:clrMapOvr>
    <a:masterClrMapping/>
  </p:clrMapOvr>
  <p:transition>
    <p:wipe dir="r"/>
  </p:transition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DDEEE-A335-451D-B8DA-2CD7EADEB68E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4/2/2019</a:t>
            </a:fld>
            <a:r>
              <a:rPr lang="en-US">
                <a:solidFill>
                  <a:srgbClr val="000000"/>
                </a:solidFill>
              </a:rPr>
              <a:t>CERN March 2008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CERN Teacher Cooperation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C7422-FFB7-4EDF-9815-BBC598C41EC1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0468683"/>
      </p:ext>
    </p:extLst>
  </p:cSld>
  <p:clrMapOvr>
    <a:masterClrMapping/>
  </p:clrMapOvr>
  <p:transition>
    <p:wipe dir="r"/>
  </p:transition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B2E49-06BA-4AA9-8C38-9C5559A85171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4/2/2019</a:t>
            </a:fld>
            <a:r>
              <a:rPr lang="en-US">
                <a:solidFill>
                  <a:srgbClr val="000000"/>
                </a:solidFill>
              </a:rPr>
              <a:t>CERN March 2008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CERN Teacher Cooperation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C1C3A-7D6E-4FFE-A129-DEA281A9E119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5287975"/>
      </p:ext>
    </p:extLst>
  </p:cSld>
  <p:clrMapOvr>
    <a:masterClrMapping/>
  </p:clrMapOvr>
  <p:transition>
    <p:wipe dir="r"/>
  </p:transition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03AA1-F586-4021-9A49-58A3593A4451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4/2/2019</a:t>
            </a:fld>
            <a:r>
              <a:rPr lang="en-US">
                <a:solidFill>
                  <a:srgbClr val="000000"/>
                </a:solidFill>
              </a:rPr>
              <a:t>CERN March 2008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CERN Teacher Cooperation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6365E2-0F1B-4929-B4E4-5088A7C40E06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079780"/>
      </p:ext>
    </p:extLst>
  </p:cSld>
  <p:clrMapOvr>
    <a:masterClrMapping/>
  </p:clrMapOvr>
  <p:transition>
    <p:wipe dir="r"/>
  </p:transition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4C668D-8572-44D6-A458-D9F22508C5AC}" type="datetimeFigureOut">
              <a:rPr lang="en-US">
                <a:solidFill>
                  <a:srgbClr val="000000"/>
                </a:solidFill>
              </a:rPr>
              <a:pPr>
                <a:defRPr/>
              </a:pPr>
              <a:t>4/2/2019</a:t>
            </a:fld>
            <a:r>
              <a:rPr lang="en-US">
                <a:solidFill>
                  <a:srgbClr val="000000"/>
                </a:solidFill>
              </a:rPr>
              <a:t>CERN March 2008</a:t>
            </a: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>
                <a:solidFill>
                  <a:srgbClr val="000000"/>
                </a:solidFill>
              </a:rPr>
              <a:t>CERN Teacher Cooperation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33FECC-19A1-49D7-984A-A31C51CCA38F}" type="slidenum">
              <a:rPr lang="en-GB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1944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11" Type="http://schemas.openxmlformats.org/officeDocument/2006/relationships/slideLayout" Target="../slideLayouts/slideLayout91.xml"/><Relationship Id="rId5" Type="http://schemas.openxmlformats.org/officeDocument/2006/relationships/slideLayout" Target="../slideLayouts/slideLayout85.xml"/><Relationship Id="rId10" Type="http://schemas.openxmlformats.org/officeDocument/2006/relationships/slideLayout" Target="../slideLayouts/slideLayout90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9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3.xml"/><Relationship Id="rId1" Type="http://schemas.openxmlformats.org/officeDocument/2006/relationships/slideLayout" Target="../slideLayouts/slideLayout92.xml"/><Relationship Id="rId6" Type="http://schemas.openxmlformats.org/officeDocument/2006/relationships/slideLayout" Target="../slideLayouts/slideLayout97.xml"/><Relationship Id="rId11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96.xml"/><Relationship Id="rId10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95.xml"/><Relationship Id="rId9" Type="http://schemas.openxmlformats.org/officeDocument/2006/relationships/slideLayout" Target="../slideLayouts/slideLayout10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C6E96-0FD3-4DD4-94F7-6FE5BF521580}" type="datetimeFigureOut">
              <a:rPr lang="en-US" smtClean="0"/>
              <a:t>4/2/2019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43233E-CDDB-4207-845C-3E51AE6425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439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781" r:id="rId12"/>
    <p:sldLayoutId id="2147483806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sz="180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9D21441-AC77-4766-BAE1-9B2D7C741F7B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39884" y="6408739"/>
            <a:ext cx="3134783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anose="020B0602030504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23679F6-331C-49A7-B0FE-04B1C165A109}" type="slidenum">
              <a:rPr lang="en-US" altLang="en-US">
                <a:solidFill>
                  <a:prstClr val="black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605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780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sz="180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9D21441-AC77-4766-BAE1-9B2D7C741F7B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39884" y="6408739"/>
            <a:ext cx="3134783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anose="020B0602030504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23679F6-331C-49A7-B0FE-04B1C165A109}" type="slidenum">
              <a:rPr lang="en-US" altLang="en-US">
                <a:solidFill>
                  <a:prstClr val="black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12853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sz="180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9D21441-AC77-4766-BAE1-9B2D7C741F7B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39884" y="6408739"/>
            <a:ext cx="3134783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anose="020B0602030504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23679F6-331C-49A7-B0FE-04B1C165A109}" type="slidenum">
              <a:rPr lang="en-US" altLang="en-US">
                <a:solidFill>
                  <a:prstClr val="black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7901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666751" y="5945188"/>
            <a:ext cx="6587067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 sz="180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647700" y="5938838"/>
            <a:ext cx="4921251" cy="933450"/>
          </a:xfrm>
          <a:custGeom>
            <a:avLst/>
            <a:gdLst>
              <a:gd name="T0" fmla="*/ 0 w 5591"/>
              <a:gd name="T1" fmla="*/ 0 h 588"/>
              <a:gd name="T2" fmla="*/ 3802505 w 5591"/>
              <a:gd name="T3" fmla="*/ 0 h 588"/>
              <a:gd name="T4" fmla="*/ 3802505 w 5591"/>
              <a:gd name="T5" fmla="*/ 838200 h 588"/>
              <a:gd name="T6" fmla="*/ 31688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180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609600" y="1481138"/>
            <a:ext cx="109728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8970433" y="6408739"/>
            <a:ext cx="2559051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C9D21441-AC77-4766-BAE1-9B2D7C741F7B}" type="datetimeFigureOut">
              <a:rPr lang="en-US">
                <a:solidFill>
                  <a:prstClr val="black"/>
                </a:solidFill>
              </a:rPr>
              <a:pPr>
                <a:defRPr/>
              </a:pPr>
              <a:t>4/2/2019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5839884" y="6408739"/>
            <a:ext cx="3134783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1529484" y="6408739"/>
            <a:ext cx="488949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Lucida Sans Unicode" panose="020B0602030504020204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23679F6-331C-49A7-B0FE-04B1C165A109}" type="slidenum">
              <a:rPr lang="en-US" altLang="en-US">
                <a:solidFill>
                  <a:prstClr val="black"/>
                </a:solidFill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en-US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450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anose="05040102010807070707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anose="020B0604030504040204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anose="05020102010507070707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303030"/>
            </a:gs>
            <a:gs pos="60001">
              <a:srgbClr val="434343"/>
            </a:gs>
            <a:gs pos="100000">
              <a:srgbClr val="7C7C7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8467" y="14288"/>
            <a:ext cx="12175067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50"/>
            <a:ext cx="12183533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8625417" y="4948239"/>
            <a:ext cx="3564467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68289"/>
            <a:ext cx="109728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4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09600" y="1882775"/>
            <a:ext cx="10972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388100" y="6481764"/>
            <a:ext cx="28448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481764"/>
            <a:ext cx="5679017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119785" y="6481764"/>
            <a:ext cx="670983" cy="3016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34FFE4-EBF0-4DCC-860A-A04B91965E4B}" type="slidenum">
              <a:rPr lang="ru-RU" altLang="en-US">
                <a:solidFill>
                  <a:prstClr val="white"/>
                </a:solidFill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>
              <a:solidFill>
                <a:prstClr val="white"/>
              </a:solidFill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703269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65C0E0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anose="020B0604030504040204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8EBFD1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303030"/>
            </a:gs>
            <a:gs pos="60001">
              <a:srgbClr val="434343"/>
            </a:gs>
            <a:gs pos="100000">
              <a:srgbClr val="7C7C7C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8467" y="14288"/>
            <a:ext cx="12175067" cy="6837362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800">
              <a:solidFill>
                <a:prstClr val="white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6350"/>
            <a:ext cx="12183533" cy="6845300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8625417" y="4948239"/>
            <a:ext cx="3564467" cy="1900237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68289"/>
            <a:ext cx="10972800" cy="1398587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54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609600" y="1882775"/>
            <a:ext cx="109728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388100" y="6481764"/>
            <a:ext cx="2844800" cy="3016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1" y="6481764"/>
            <a:ext cx="5679017" cy="3016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0119785" y="6481764"/>
            <a:ext cx="670983" cy="3016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634FFE4-EBF0-4DCC-860A-A04B91965E4B}" type="slidenum">
              <a:rPr lang="ru-RU" altLang="en-US">
                <a:solidFill>
                  <a:prstClr val="white"/>
                </a:solidFill>
                <a:latin typeface="Tahoma" panose="020B0604030504040204" pitchFamily="34" charset="0"/>
                <a:cs typeface="Arial" panose="020B060402020202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 altLang="en-US">
              <a:solidFill>
                <a:prstClr val="white"/>
              </a:solidFill>
              <a:latin typeface="Tahoma" panose="020B060403050404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5920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188" indent="-484188" algn="l" rtl="0" eaLnBrk="0" fontAlgn="base" hangingPunct="0">
        <a:spcBef>
          <a:spcPct val="0"/>
        </a:spcBef>
        <a:spcAft>
          <a:spcPct val="0"/>
        </a:spcAft>
        <a:defRPr sz="4200" kern="1200">
          <a:ln w="6350">
            <a:solidFill>
              <a:schemeClr val="accent1">
                <a:shade val="43000"/>
              </a:schemeClr>
            </a:solidFill>
          </a:ln>
          <a:solidFill>
            <a:srgbClr val="65C0E0"/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2pPr>
      <a:lvl3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3pPr>
      <a:lvl4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4pPr>
      <a:lvl5pPr marL="484188" indent="-484188"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5pPr>
      <a:lvl6pPr marL="9413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6pPr>
      <a:lvl7pPr marL="13985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7pPr>
      <a:lvl8pPr marL="18557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8pPr>
      <a:lvl9pPr marL="2312988" indent="-484188" algn="l" rtl="0" fontAlgn="base">
        <a:spcBef>
          <a:spcPct val="0"/>
        </a:spcBef>
        <a:spcAft>
          <a:spcPct val="0"/>
        </a:spcAft>
        <a:defRPr sz="4200">
          <a:solidFill>
            <a:srgbClr val="65C0E0"/>
          </a:solidFill>
          <a:latin typeface="Century Gothic" pitchFamily="34" charset="0"/>
        </a:defRPr>
      </a:lvl9pPr>
    </p:titleStyle>
    <p:bodyStyle>
      <a:lvl1pPr marL="447675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anose="05020102010507070707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325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5000"/>
        <a:buFont typeface="Verdana" panose="020B0604030504040204" pitchFamily="34" charset="0"/>
        <a:buChar char="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49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095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 2" panose="05020102010507070707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09550" algn="l" rtl="0" eaLnBrk="0" fontAlgn="base" hangingPunct="0">
        <a:spcBef>
          <a:spcPct val="20000"/>
        </a:spcBef>
        <a:spcAft>
          <a:spcPct val="0"/>
        </a:spcAft>
        <a:buClr>
          <a:srgbClr val="8EBFD1"/>
        </a:buClr>
        <a:buFont typeface="Wingdings 2" panose="05020102010507070707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+mn-lt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C232B7E-E24F-42C8-9A4B-9433FF37C79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3372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0000"/>
            </a:gs>
            <a:gs pos="39999">
              <a:srgbClr val="0A128C"/>
            </a:gs>
            <a:gs pos="70000">
              <a:srgbClr val="181CC7"/>
            </a:gs>
            <a:gs pos="88000">
              <a:srgbClr val="7005D4"/>
            </a:gs>
            <a:gs pos="100000">
              <a:srgbClr val="8C3D9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152400"/>
            <a:ext cx="10363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143000"/>
            <a:ext cx="10363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48400"/>
            <a:ext cx="2743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Verdana" pitchFamily="2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DA42011-F75B-4550-8368-01A2148BD9BE}" type="datetimeFigureOut">
              <a:rPr lang="en-US" b="1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4/2/2019</a:t>
            </a:fld>
            <a:r>
              <a:rPr lang="en-US" b="1">
                <a:solidFill>
                  <a:srgbClr val="000000"/>
                </a:solidFill>
              </a:rPr>
              <a:t>CERN March 2008</a:t>
            </a:r>
            <a:endParaRPr lang="en-GB" b="1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8400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1"/>
                </a:solidFill>
                <a:latin typeface="Verdana" pitchFamily="2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b="1">
                <a:solidFill>
                  <a:srgbClr val="000000"/>
                </a:solidFill>
              </a:rPr>
              <a:t>CERN Teacher Cooperation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84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Verdana" pitchFamily="-32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6F6FF4F-01A9-4B16-AD7E-BB3FF3D99AB5}" type="slidenum">
              <a:rPr lang="en-GB" b="1">
                <a:solidFill>
                  <a:srgbClr val="000000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GB" b="1">
              <a:solidFill>
                <a:srgbClr val="000000"/>
              </a:solidFill>
            </a:endParaRPr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0" y="6172200"/>
            <a:ext cx="12192000" cy="0"/>
          </a:xfrm>
          <a:prstGeom prst="line">
            <a:avLst/>
          </a:prstGeom>
          <a:noFill/>
          <a:ln w="57150" cmpd="thinThick">
            <a:solidFill>
              <a:srgbClr val="400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srgbClr val="FFFFFF"/>
              </a:solidFill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00" y="165100"/>
            <a:ext cx="77893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7837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</p:sldLayoutIdLst>
  <p:transition>
    <p:wipe dir="r"/>
  </p:transition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66"/>
          </a:solidFill>
          <a:latin typeface="Verdana" pitchFamily="-3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6.xml"/><Relationship Id="rId4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5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7" Type="http://schemas.openxmlformats.org/officeDocument/2006/relationships/image" Target="../media/image51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emf"/><Relationship Id="rId2" Type="http://schemas.openxmlformats.org/officeDocument/2006/relationships/image" Target="../media/image49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 descr="D:\nugzari\seminari\ce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83" y="19289"/>
            <a:ext cx="9525000" cy="647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1" name="Rectangle 2"/>
          <p:cNvSpPr>
            <a:spLocks noChangeArrowheads="1"/>
          </p:cNvSpPr>
          <p:nvPr/>
        </p:nvSpPr>
        <p:spPr bwMode="auto">
          <a:xfrm>
            <a:off x="1568683" y="5461520"/>
            <a:ext cx="9144000" cy="461665"/>
          </a:xfrm>
          <a:prstGeom prst="rect">
            <a:avLst/>
          </a:prstGeom>
          <a:noFill/>
          <a:ln>
            <a:noFill/>
          </a:ln>
          <a:scene3d>
            <a:camera prst="perspectiveRelaxed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anose="020F0502020204030204" pitchFamily="34" charset="0"/>
              </a:rPr>
              <a:t>CERN </a:t>
            </a:r>
            <a:r>
              <a:rPr lang="ka-GE" alt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anose="020F0502020204030204" pitchFamily="34" charset="0"/>
              </a:rPr>
              <a:t> ბირთვული კვლევების ევროპული ცენტრი </a:t>
            </a:r>
            <a:endParaRPr lang="en-US" alt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807161" y="299711"/>
            <a:ext cx="828604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a-GE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ელ. ნაწილაკების ფიზიკა, </a:t>
            </a:r>
          </a:p>
          <a:p>
            <a:pPr algn="ctr"/>
            <a:r>
              <a:rPr lang="ka-GE" sz="32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როგორც სამყაროს შეცნობის საშუალება</a:t>
            </a:r>
            <a:endParaRPr lang="en-US" sz="3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64717" y="2137410"/>
            <a:ext cx="7370929" cy="523220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</p:spPr>
        <p:txBody>
          <a:bodyPr wrap="none" rtlCol="0">
            <a:spAutoFit/>
          </a:bodyPr>
          <a:lstStyle/>
          <a:p>
            <a:r>
              <a:rPr lang="ka-GE" sz="2800" b="1" dirty="0">
                <a:solidFill>
                  <a:srgbClr val="FFFF00"/>
                </a:solidFill>
              </a:rPr>
              <a:t>თანამედროვე კვლევები საწავლო პროცესში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012905" y="5978904"/>
            <a:ext cx="26997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a-GE" dirty="0" smtClean="0">
                <a:solidFill>
                  <a:schemeClr val="bg1"/>
                </a:solidFill>
              </a:rPr>
              <a:t>ნუგზარ მოსულიშვილი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558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0" y="160004"/>
            <a:ext cx="11446393" cy="613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95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Gemini-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775701" y="0"/>
            <a:ext cx="3416300" cy="198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6" descr="GBT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0" y="2209800"/>
            <a:ext cx="3454400" cy="1943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9" descr="ezine2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12800" y="3962400"/>
            <a:ext cx="3251200" cy="1741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17" descr="chandra1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20001" y="4343400"/>
            <a:ext cx="4229100" cy="17097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6275" name="Text Box 19"/>
          <p:cNvSpPr txBox="1">
            <a:spLocks noChangeArrowheads="1"/>
          </p:cNvSpPr>
          <p:nvPr/>
        </p:nvSpPr>
        <p:spPr bwMode="auto">
          <a:xfrm>
            <a:off x="0" y="1371600"/>
            <a:ext cx="7010400" cy="147732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ka-GE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ოპტიკური ტელესკოპები</a:t>
            </a:r>
            <a:endParaRPr lang="ru-RU" altLang="en-US" sz="24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r>
              <a:rPr lang="ka-GE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რადიოტელესკოპები</a:t>
            </a:r>
            <a:endParaRPr lang="ru-RU" altLang="en-US" sz="24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r>
              <a:rPr lang="ka-GE" altLang="en-US" sz="2400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რენტგენული, გამა - ტელესკოპები</a:t>
            </a:r>
            <a:endParaRPr lang="ru-RU" altLang="en-US" sz="2400" b="1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eaLnBrk="1" hangingPunct="1">
              <a:defRPr/>
            </a:pPr>
            <a:endParaRPr lang="ru-RU" altLang="en-US" sz="1800" smtClean="0"/>
          </a:p>
        </p:txBody>
      </p:sp>
      <p:sp>
        <p:nvSpPr>
          <p:cNvPr id="96276" name="Text Box 20"/>
          <p:cNvSpPr txBox="1">
            <a:spLocks noChangeArrowheads="1"/>
          </p:cNvSpPr>
          <p:nvPr/>
        </p:nvSpPr>
        <p:spPr bwMode="auto">
          <a:xfrm>
            <a:off x="791634" y="5873751"/>
            <a:ext cx="2712602" cy="40011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ka-GE" altLang="en-US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ტელესკოპი “ჰაბლი” </a:t>
            </a:r>
            <a:endParaRPr lang="ru-RU" altLang="en-US" sz="20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6277" name="Text Box 21"/>
          <p:cNvSpPr txBox="1">
            <a:spLocks noChangeArrowheads="1"/>
          </p:cNvSpPr>
          <p:nvPr/>
        </p:nvSpPr>
        <p:spPr bwMode="auto">
          <a:xfrm>
            <a:off x="7192433" y="6102351"/>
            <a:ext cx="2821606" cy="400110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ka-GE" altLang="en-US" sz="2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ტელესკოპი “ჩანდრა” </a:t>
            </a:r>
            <a:endParaRPr lang="ru-RU" altLang="en-US" sz="2000" b="1" dirty="0" smtClean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6278" name="Text Box 22"/>
          <p:cNvSpPr txBox="1">
            <a:spLocks noChangeArrowheads="1"/>
          </p:cNvSpPr>
          <p:nvPr/>
        </p:nvSpPr>
        <p:spPr bwMode="auto">
          <a:xfrm>
            <a:off x="304800" y="685801"/>
            <a:ext cx="56896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algn="l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ka-GE" altLang="en-US" sz="2800" b="1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სამყაროზე დაკვირვება</a:t>
            </a:r>
            <a:endParaRPr lang="ru-RU" altLang="en-US" sz="2800" b="1" smtClean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3547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1"/>
            <a:ext cx="9525000" cy="696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3200400" y="6334126"/>
            <a:ext cx="81534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algn="ctr" eaLnBrk="1" hangingPunct="1">
              <a:spcBef>
                <a:spcPct val="20000"/>
              </a:spcBef>
              <a:buClrTx/>
              <a:buSzTx/>
              <a:buFontTx/>
              <a:buNone/>
            </a:pPr>
            <a:r>
              <a:rPr lang="ka-GE" altLang="en-US" sz="2800">
                <a:solidFill>
                  <a:srgbClr val="FFFF00"/>
                </a:solidFill>
                <a:latin typeface="Sylfaen" panose="010A0502050306030303" pitchFamily="18" charset="0"/>
                <a:ea typeface="MS PGothic" panose="020B0600070205080204" pitchFamily="34" charset="-128"/>
                <a:cs typeface="Times New Roman" panose="02020603050405020304" pitchFamily="18" charset="0"/>
              </a:rPr>
              <a:t>… და ასევე ტელესკოპიც</a:t>
            </a:r>
            <a:endParaRPr lang="en-US" altLang="en-US" sz="2800">
              <a:solidFill>
                <a:srgbClr val="FFFF00"/>
              </a:solidFill>
              <a:latin typeface="Sylfaen" panose="010A0502050306030303" pitchFamily="18" charset="0"/>
              <a:ea typeface="MS PGothic" panose="020B0600070205080204" pitchFamily="34" charset="-128"/>
              <a:cs typeface="Times New Roman" panose="02020603050405020304" pitchFamily="18" charset="0"/>
            </a:endParaRPr>
          </a:p>
        </p:txBody>
      </p:sp>
      <p:sp>
        <p:nvSpPr>
          <p:cNvPr id="13316" name="Rectangle 3"/>
          <p:cNvSpPr>
            <a:spLocks noChangeArrowheads="1"/>
          </p:cNvSpPr>
          <p:nvPr/>
        </p:nvSpPr>
        <p:spPr bwMode="auto">
          <a:xfrm>
            <a:off x="1371600" y="228600"/>
            <a:ext cx="4572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>
                <a:solidFill>
                  <a:srgbClr val="FFFF00"/>
                </a:solidFill>
                <a:latin typeface="Sylfaen" panose="010A0502050306030303" pitchFamily="18" charset="0"/>
                <a:cs typeface="Times New Roman" panose="02020603050405020304" pitchFamily="18" charset="0"/>
              </a:rPr>
              <a:t>LHC</a:t>
            </a:r>
            <a:r>
              <a:rPr lang="ka-GE" altLang="en-US" sz="2800" dirty="0">
                <a:solidFill>
                  <a:srgbClr val="FFFF00"/>
                </a:solidFill>
                <a:latin typeface="Sylfaen" panose="010A0502050306030303" pitchFamily="18" charset="0"/>
                <a:cs typeface="Times New Roman" panose="02020603050405020304" pitchFamily="18" charset="0"/>
              </a:rPr>
              <a:t>  </a:t>
            </a:r>
            <a:r>
              <a:rPr lang="ka-GE" altLang="en-US" sz="2800" dirty="0" smtClean="0">
                <a:solidFill>
                  <a:srgbClr val="FFFF00"/>
                </a:solidFill>
                <a:latin typeface="Sylfaen" panose="010A0502050306030303" pitchFamily="18" charset="0"/>
                <a:cs typeface="Times New Roman" panose="02020603050405020304" pitchFamily="18" charset="0"/>
              </a:rPr>
              <a:t>არის </a:t>
            </a:r>
            <a:r>
              <a:rPr lang="ka-GE" altLang="en-US" sz="2800" dirty="0">
                <a:solidFill>
                  <a:srgbClr val="FFFF00"/>
                </a:solidFill>
                <a:latin typeface="Sylfaen" panose="010A0502050306030303" pitchFamily="18" charset="0"/>
                <a:cs typeface="Times New Roman" panose="02020603050405020304" pitchFamily="18" charset="0"/>
              </a:rPr>
              <a:t>მსოფლიოს </a:t>
            </a:r>
            <a:br>
              <a:rPr lang="ka-GE" altLang="en-US" sz="2800" dirty="0">
                <a:solidFill>
                  <a:srgbClr val="FFFF00"/>
                </a:solidFill>
                <a:latin typeface="Sylfaen" panose="010A0502050306030303" pitchFamily="18" charset="0"/>
                <a:cs typeface="Times New Roman" panose="02020603050405020304" pitchFamily="18" charset="0"/>
              </a:rPr>
            </a:br>
            <a:r>
              <a:rPr lang="ka-GE" altLang="en-US" sz="2800" dirty="0">
                <a:solidFill>
                  <a:srgbClr val="FFFF00"/>
                </a:solidFill>
                <a:latin typeface="Sylfaen" panose="010A0502050306030303" pitchFamily="18" charset="0"/>
                <a:cs typeface="Times New Roman" panose="02020603050405020304" pitchFamily="18" charset="0"/>
              </a:rPr>
              <a:t>ყველაზე მძლავრი მიკროსკოპი …</a:t>
            </a:r>
            <a:endParaRPr lang="en-US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127162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spiral-ge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02" r="5357" b="4944"/>
          <a:stretch>
            <a:fillRect/>
          </a:stretch>
        </p:blipFill>
        <p:spPr bwMode="auto">
          <a:xfrm>
            <a:off x="1524000" y="-46038"/>
            <a:ext cx="9144000" cy="690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21" name="Rectangle 5"/>
          <p:cNvSpPr>
            <a:spLocks noChangeArrowheads="1"/>
          </p:cNvSpPr>
          <p:nvPr/>
        </p:nvSpPr>
        <p:spPr bwMode="auto">
          <a:xfrm>
            <a:off x="4929188" y="32496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cs typeface="Arial" charset="0"/>
            </a:endParaRPr>
          </a:p>
        </p:txBody>
      </p:sp>
      <p:sp>
        <p:nvSpPr>
          <p:cNvPr id="12292" name="Text Box 7"/>
          <p:cNvSpPr txBox="1">
            <a:spLocks noChangeArrowheads="1"/>
          </p:cNvSpPr>
          <p:nvPr/>
        </p:nvSpPr>
        <p:spPr bwMode="auto">
          <a:xfrm>
            <a:off x="1524000" y="0"/>
            <a:ext cx="4343400" cy="228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ka-GE" altLang="en-US" sz="4800" b="1">
                <a:solidFill>
                  <a:schemeClr val="bg1"/>
                </a:solidFill>
              </a:rPr>
              <a:t>რა ხდება სამყაროს სიღრმეში? </a:t>
            </a:r>
            <a:endParaRPr lang="ru-RU" altLang="en-US" sz="4800" b="1">
              <a:solidFill>
                <a:schemeClr val="bg1"/>
              </a:solidFill>
            </a:endParaRPr>
          </a:p>
        </p:txBody>
      </p:sp>
      <p:sp>
        <p:nvSpPr>
          <p:cNvPr id="12293" name="Text Box 8"/>
          <p:cNvSpPr txBox="1">
            <a:spLocks noChangeArrowheads="1"/>
          </p:cNvSpPr>
          <p:nvPr/>
        </p:nvSpPr>
        <p:spPr bwMode="auto">
          <a:xfrm>
            <a:off x="1981200" y="4953001"/>
            <a:ext cx="8077200" cy="78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ka-GE" altLang="en-US" sz="1800" b="1">
                <a:solidFill>
                  <a:schemeClr val="bg1"/>
                </a:solidFill>
              </a:rPr>
              <a:t>რას გვპირდება </a:t>
            </a:r>
          </a:p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ka-GE" altLang="en-US" sz="1800" b="1">
                <a:solidFill>
                  <a:schemeClr val="bg1"/>
                </a:solidFill>
              </a:rPr>
              <a:t>ელემენტარულ ნაწილაკთა ფიზიკა? </a:t>
            </a:r>
            <a:endParaRPr lang="ru-RU" altLang="en-US" sz="1800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14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ttp://particleadventure.org/images/history-of-the-universe-201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81825" y="0"/>
            <a:ext cx="895189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2726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6551" y="838200"/>
            <a:ext cx="8818563" cy="502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2748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140024" y="152400"/>
            <a:ext cx="7772400" cy="1143000"/>
          </a:xfrm>
          <a:solidFill>
            <a:schemeClr val="accent1"/>
          </a:solidFill>
          <a:ln>
            <a:solidFill>
              <a:schemeClr val="tx1"/>
            </a:solidFill>
          </a:ln>
        </p:spPr>
        <p:txBody>
          <a:bodyPr rtlCol="0">
            <a:normAutofit fontScale="90000"/>
          </a:bodyPr>
          <a:lstStyle/>
          <a:p>
            <a:pPr marL="484632" indent="0" algn="ctr" eaLnBrk="1" fontAlgn="auto" hangingPunct="1">
              <a:spcAft>
                <a:spcPts val="0"/>
              </a:spcAft>
              <a:defRPr/>
            </a:pPr>
            <a:r>
              <a:rPr lang="ka-GE" sz="3600" b="1">
                <a:solidFill>
                  <a:schemeClr val="tx1"/>
                </a:solidFill>
                <a:effectLst/>
                <a:latin typeface="Sylfaen" pitchFamily="18" charset="0"/>
              </a:rPr>
              <a:t>როგორ განსხვავდება მატერია და ანტიმატერია ერთმანეთისგან?</a:t>
            </a:r>
            <a:endParaRPr lang="en-US" sz="3900" b="1">
              <a:solidFill>
                <a:schemeClr val="tx1"/>
              </a:solidFill>
              <a:effectLst/>
              <a:latin typeface="Sylfaen" pitchFamily="18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752600" y="1500188"/>
            <a:ext cx="8915400" cy="2571750"/>
            <a:chOff x="48" y="938"/>
            <a:chExt cx="5616" cy="1620"/>
          </a:xfrm>
        </p:grpSpPr>
        <p:pic>
          <p:nvPicPr>
            <p:cNvPr id="31751" name="Picture 4" descr="DiracCom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04" y="960"/>
              <a:ext cx="2160" cy="15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2" name="Text Box 5"/>
            <p:cNvSpPr txBox="1">
              <a:spLocks noChangeArrowheads="1"/>
            </p:cNvSpPr>
            <p:nvPr/>
          </p:nvSpPr>
          <p:spPr bwMode="auto">
            <a:xfrm>
              <a:off x="48" y="938"/>
              <a:ext cx="3411" cy="160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1pPr>
              <a:lvl2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3pPr>
              <a:lvl4pPr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anose="020B0604030504040204" pitchFamily="34" charset="0"/>
                  <a:cs typeface="Arial" panose="020B0604020202020204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ka-GE" altLang="en-US" sz="2000">
                  <a:solidFill>
                    <a:prstClr val="white"/>
                  </a:solidFill>
                  <a:latin typeface="Sylfaen" panose="010A0502050306030303" pitchFamily="18" charset="0"/>
                  <a:ea typeface="MS PGothic" panose="020B0600070205080204" pitchFamily="34" charset="-128"/>
                </a:rPr>
                <a:t>დირაკმა იწინასწარმეტყველა ანტიმატერიის არსებობა:</a:t>
              </a:r>
            </a:p>
            <a:p>
              <a:pPr lvl="1" eaLnBrk="1" fontAlgn="base" hangingPunct="1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ka-GE" altLang="en-US" sz="2000">
                  <a:solidFill>
                    <a:prstClr val="white"/>
                  </a:solidFill>
                  <a:latin typeface="Sylfaen" panose="010A0502050306030303" pitchFamily="18" charset="0"/>
                  <a:ea typeface="MS PGothic" panose="020B0600070205080204" pitchFamily="34" charset="-128"/>
                </a:rPr>
                <a:t>	იგივე მასა</a:t>
              </a:r>
            </a:p>
            <a:p>
              <a:pPr lvl="1" eaLnBrk="1" fontAlgn="base" hangingPunct="1">
                <a:spcBef>
                  <a:spcPct val="0"/>
                </a:spcBef>
                <a:spcAft>
                  <a:spcPct val="0"/>
                </a:spcAft>
                <a:buFont typeface="Wingdings" panose="05000000000000000000" pitchFamily="2" charset="2"/>
                <a:buChar char="§"/>
              </a:pPr>
              <a:r>
                <a:rPr lang="ka-GE" altLang="en-US" sz="2000">
                  <a:solidFill>
                    <a:prstClr val="white"/>
                  </a:solidFill>
                  <a:latin typeface="Sylfaen" panose="010A0502050306030303" pitchFamily="18" charset="0"/>
                  <a:ea typeface="MS PGothic" panose="020B0600070205080204" pitchFamily="34" charset="-128"/>
                </a:rPr>
                <a:t>	საწინააღმდეგო შინაგანი</a:t>
              </a:r>
              <a:r>
                <a:rPr lang="en-US" altLang="en-US" sz="2000">
                  <a:solidFill>
                    <a:prstClr val="white"/>
                  </a:solidFill>
                  <a:latin typeface="Sylfaen" panose="010A0502050306030303" pitchFamily="18" charset="0"/>
                  <a:ea typeface="MS PGothic" panose="020B0600070205080204" pitchFamily="34" charset="-128"/>
                </a:rPr>
                <a:t> </a:t>
              </a:r>
              <a:r>
                <a:rPr lang="ka-GE" altLang="en-US" sz="2000">
                  <a:solidFill>
                    <a:prstClr val="white"/>
                  </a:solidFill>
                  <a:latin typeface="Sylfaen" panose="010A0502050306030303" pitchFamily="18" charset="0"/>
                  <a:ea typeface="MS PGothic" panose="020B0600070205080204" pitchFamily="34" charset="-128"/>
                </a:rPr>
                <a:t>თვისებები:</a:t>
              </a:r>
            </a:p>
            <a:p>
              <a:pPr lvl="3"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</a:pPr>
              <a:r>
                <a:rPr lang="ka-GE" altLang="en-US" sz="2000">
                  <a:solidFill>
                    <a:prstClr val="white"/>
                  </a:solidFill>
                  <a:latin typeface="Sylfaen" panose="010A0502050306030303" pitchFamily="18" charset="0"/>
                  <a:ea typeface="MS PGothic" panose="020B0600070205080204" pitchFamily="34" charset="-128"/>
                </a:rPr>
                <a:t>	ელექტრული მუხტი, …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endParaRPr lang="ka-GE" altLang="en-US" sz="2000">
                <a:solidFill>
                  <a:prstClr val="white"/>
                </a:solidFill>
                <a:latin typeface="Sylfaen" panose="010A0502050306030303" pitchFamily="18" charset="0"/>
                <a:ea typeface="MS PGothic" panose="020B0600070205080204" pitchFamily="34" charset="-128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ka-GE" altLang="en-US" sz="2000">
                  <a:solidFill>
                    <a:prstClr val="white"/>
                  </a:solidFill>
                  <a:latin typeface="Sylfaen" panose="010A0502050306030303" pitchFamily="18" charset="0"/>
                  <a:ea typeface="MS PGothic" panose="020B0600070205080204" pitchFamily="34" charset="-128"/>
                </a:rPr>
                <a:t>აღმოჩენილ იქნა კოსმოსური სხივებში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ka-GE" altLang="en-US" sz="2000">
                  <a:solidFill>
                    <a:prstClr val="white"/>
                  </a:solidFill>
                  <a:latin typeface="Sylfaen" panose="010A0502050306030303" pitchFamily="18" charset="0"/>
                  <a:ea typeface="MS PGothic" panose="020B0600070205080204" pitchFamily="34" charset="-128"/>
                </a:rPr>
                <a:t>შეისწავლეს ამაჩქარებლის დახმარებით</a:t>
              </a:r>
              <a:endParaRPr lang="en-US" altLang="en-US" sz="2000">
                <a:solidFill>
                  <a:prstClr val="white"/>
                </a:solidFill>
                <a:latin typeface="Sylfaen" panose="010A0502050306030303" pitchFamily="18" charset="0"/>
                <a:ea typeface="MS PGothic" panose="020B0600070205080204" pitchFamily="34" charset="-128"/>
              </a:endParaRPr>
            </a:p>
          </p:txBody>
        </p:sp>
      </p:grpSp>
      <p:sp>
        <p:nvSpPr>
          <p:cNvPr id="543750" name="Text Box 6"/>
          <p:cNvSpPr txBox="1">
            <a:spLocks noChangeArrowheads="1"/>
          </p:cNvSpPr>
          <p:nvPr/>
        </p:nvSpPr>
        <p:spPr bwMode="auto">
          <a:xfrm>
            <a:off x="2155825" y="4741864"/>
            <a:ext cx="7685088" cy="415925"/>
          </a:xfrm>
          <a:prstGeom prst="rect">
            <a:avLst/>
          </a:prstGeom>
          <a:solidFill>
            <a:schemeClr val="accent5"/>
          </a:solidFill>
          <a:ln>
            <a:noFill/>
            <a:headEnd/>
            <a:tailEnd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ka-GE" sz="2100">
                <a:solidFill>
                  <a:prstClr val="white"/>
                </a:solidFill>
                <a:latin typeface="Sylfaen" pitchFamily="18" charset="0"/>
                <a:ea typeface="MS PGothic" charset="-128"/>
              </a:rPr>
              <a:t>მატერია და ანტიმატერია არ უდრის ერთამენთს: რატომ?</a:t>
            </a:r>
            <a:endParaRPr lang="en-US" sz="2100">
              <a:solidFill>
                <a:prstClr val="white"/>
              </a:solidFill>
              <a:latin typeface="Sylfaen" pitchFamily="18" charset="0"/>
              <a:ea typeface="MS PGothic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03389" y="5389564"/>
            <a:ext cx="8713787" cy="415925"/>
          </a:xfrm>
          <a:prstGeom prst="rect">
            <a:avLst/>
          </a:prstGeom>
          <a:solidFill>
            <a:schemeClr val="accent3"/>
          </a:solidFill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ka-GE" sz="2100">
                <a:solidFill>
                  <a:prstClr val="white"/>
                </a:solidFill>
                <a:latin typeface="Sylfaen" pitchFamily="18" charset="0"/>
                <a:cs typeface="Arial" panose="020B0604020202020204" pitchFamily="34" charset="0"/>
              </a:rPr>
              <a:t>რატომ შეიცავს სამყარო ძირითადად მატერიას და არა ანტიმატერიას?</a:t>
            </a:r>
            <a:endParaRPr lang="en-US" sz="2100">
              <a:solidFill>
                <a:prstClr val="white"/>
              </a:solidFill>
              <a:latin typeface="Sylfaen" pitchFamily="18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524000" y="6110289"/>
            <a:ext cx="9144000" cy="41433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ka-GE" altLang="en-US" sz="2100">
                <a:solidFill>
                  <a:prstClr val="white"/>
                </a:solidFill>
                <a:latin typeface="Sylfaen" panose="010A0502050306030303" pitchFamily="18" charset="0"/>
              </a:rPr>
              <a:t>ესქპერიმენტები </a:t>
            </a:r>
            <a:r>
              <a:rPr lang="en-US" altLang="en-US" sz="2100">
                <a:solidFill>
                  <a:prstClr val="white"/>
                </a:solidFill>
                <a:latin typeface="Sylfaen" panose="010A0502050306030303" pitchFamily="18" charset="0"/>
              </a:rPr>
              <a:t>LHC-</a:t>
            </a:r>
            <a:r>
              <a:rPr lang="ka-GE" altLang="en-US" sz="2100">
                <a:solidFill>
                  <a:prstClr val="white"/>
                </a:solidFill>
                <a:latin typeface="Sylfaen" panose="010A0502050306030303" pitchFamily="18" charset="0"/>
              </a:rPr>
              <a:t>ზე და სხვაგან ამ ყველაფრის ძიებაშია</a:t>
            </a:r>
            <a:endParaRPr lang="en-US" altLang="en-US" sz="2100">
              <a:solidFill>
                <a:prstClr val="white"/>
              </a:solidFill>
              <a:latin typeface="Sylfaen" panose="010A05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06949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3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43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1" descr="D:\DISKI\prezentaciebi konferenciebi\New folder\860334_602865093073388_1824431565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625"/>
            <a:ext cx="12192000" cy="676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1628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 txBox="1">
            <a:spLocks noGrp="1"/>
          </p:cNvSpPr>
          <p:nvPr/>
        </p:nvSpPr>
        <p:spPr>
          <a:xfrm>
            <a:off x="8077200" y="6356351"/>
            <a:ext cx="2133600" cy="365125"/>
          </a:xfrm>
          <a:prstGeom prst="rect">
            <a:avLst/>
          </a:prstGeom>
          <a:noFill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r" eaLnBrk="1" fontAlgn="base" hangingPunct="1">
              <a:spcBef>
                <a:spcPct val="0"/>
              </a:spcBef>
              <a:spcAft>
                <a:spcPct val="0"/>
              </a:spcAft>
            </a:pPr>
            <a:fld id="{2E494EE6-F8C6-40E0-A376-AC910767030C}" type="slidenum">
              <a:rPr lang="en-US" altLang="en-US" sz="1200">
                <a:solidFill>
                  <a:srgbClr val="FFFFFF"/>
                </a:solidFill>
                <a:latin typeface="Century Gothic" panose="020B0502020202020204" pitchFamily="34" charset="0"/>
              </a:rPr>
              <a:pPr algn="r" eaLnBrk="1" fontAlgn="base" hangingPunct="1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en-US" altLang="en-US" sz="1200">
              <a:solidFill>
                <a:srgbClr val="FFFFFF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2771" name="Picture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7487" y="0"/>
            <a:ext cx="9463088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970464"/>
            <a:ext cx="3276600" cy="1887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52600" y="457200"/>
            <a:ext cx="5715000" cy="762000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ka-GE" sz="2800" b="1">
                <a:solidFill>
                  <a:prstClr val="white"/>
                </a:solidFill>
                <a:latin typeface="Sylfaen" pitchFamily="18" charset="0"/>
                <a:cs typeface="Arial" panose="020B0604020202020204" pitchFamily="34" charset="0"/>
              </a:rPr>
              <a:t>ბნელი მატერია და სამყარო</a:t>
            </a:r>
            <a:endParaRPr lang="en-US" sz="2800" b="1">
              <a:solidFill>
                <a:prstClr val="white"/>
              </a:solidFill>
              <a:latin typeface="Sylfaen" pitchFamily="18" charset="0"/>
              <a:cs typeface="Arial" panose="020B0604020202020204" pitchFamily="34" charset="0"/>
            </a:endParaRPr>
          </a:p>
        </p:txBody>
      </p:sp>
      <p:sp>
        <p:nvSpPr>
          <p:cNvPr id="12298" name="Text Box 3"/>
          <p:cNvSpPr txBox="1">
            <a:spLocks noChangeArrowheads="1"/>
          </p:cNvSpPr>
          <p:nvPr/>
        </p:nvSpPr>
        <p:spPr bwMode="auto">
          <a:xfrm>
            <a:off x="1752600" y="1784351"/>
            <a:ext cx="4191000" cy="923925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ka-GE">
                <a:solidFill>
                  <a:prstClr val="white"/>
                </a:solidFill>
                <a:latin typeface="AcadNusx" pitchFamily="2" charset="0"/>
                <a:ea typeface="MS PGothic" pitchFamily="34" charset="-128"/>
                <a:cs typeface="Arial" panose="020B0604020202020204" pitchFamily="34" charset="0"/>
              </a:rPr>
              <a:t>ასტრონომებმა აღმოაჩინეს,   რომ სამყაროში არსებული მატერიის უმეტესი ნაწილი </a:t>
            </a:r>
            <a:r>
              <a:rPr lang="ka-GE" b="1">
                <a:solidFill>
                  <a:prstClr val="black"/>
                </a:solidFill>
                <a:latin typeface="AcadNusx" pitchFamily="2" charset="0"/>
                <a:ea typeface="MS PGothic" pitchFamily="34" charset="-128"/>
                <a:cs typeface="Arial" panose="020B0604020202020204" pitchFamily="34" charset="0"/>
              </a:rPr>
              <a:t>ბნელი</a:t>
            </a:r>
            <a:r>
              <a:rPr lang="ka-GE">
                <a:solidFill>
                  <a:prstClr val="white"/>
                </a:solidFill>
                <a:latin typeface="AcadNusx" pitchFamily="2" charset="0"/>
                <a:ea typeface="MS PGothic" pitchFamily="34" charset="-128"/>
                <a:cs typeface="Arial" panose="020B0604020202020204" pitchFamily="34" charset="0"/>
              </a:rPr>
              <a:t> უნდა იყოს</a:t>
            </a:r>
          </a:p>
        </p:txBody>
      </p:sp>
      <p:sp>
        <p:nvSpPr>
          <p:cNvPr id="2" name="Rectangle 1"/>
          <p:cNvSpPr/>
          <p:nvPr/>
        </p:nvSpPr>
        <p:spPr>
          <a:xfrm>
            <a:off x="1752600" y="4274652"/>
            <a:ext cx="6096000" cy="244682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ka-GE" altLang="en-US" dirty="0"/>
              <a:t>რა მიუთითებს ფარულ მატერიაზე?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ka-GE" altLang="en-US" dirty="0"/>
              <a:t> გრავიტაციული ლინზები (სინათლის სხივის გადახრა...)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ka-GE" altLang="en-US" dirty="0"/>
              <a:t> გალაქტიკათა ბრუნვის მრუდების შესწავლა - არ ემთხვევა გათვლილს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ka-GE" altLang="en-US" dirty="0"/>
              <a:t> შორეული ვარსკვლავების გაფანტვის სიჩქარეების ცვლილებები</a:t>
            </a:r>
          </a:p>
        </p:txBody>
      </p:sp>
    </p:spTree>
    <p:extLst>
      <p:ext uri="{BB962C8B-B14F-4D97-AF65-F5344CB8AC3E}">
        <p14:creationId xmlns:p14="http://schemas.microsoft.com/office/powerpoint/2010/main" val="17582673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5" descr="wormhole-3"/>
          <p:cNvPicPr>
            <a:picLocks noGrp="1" noChangeAspect="1" noChangeArrowheads="1"/>
          </p:cNvPicPr>
          <p:nvPr>
            <p:ph/>
          </p:nvPr>
        </p:nvPicPr>
        <p:blipFill>
          <a:blip r:embed="rId3">
            <a:lum bright="30000" contrast="-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0" y="-18107"/>
            <a:ext cx="9144000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2" descr="schwarzschil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0"/>
            <a:ext cx="1922463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 Box 7"/>
          <p:cNvSpPr txBox="1">
            <a:spLocks noChangeArrowheads="1"/>
          </p:cNvSpPr>
          <p:nvPr/>
        </p:nvSpPr>
        <p:spPr bwMode="auto">
          <a:xfrm>
            <a:off x="3733800" y="0"/>
            <a:ext cx="6934200" cy="4425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ka-GE" altLang="en-US" sz="2000" b="1">
                <a:solidFill>
                  <a:srgbClr val="000099"/>
                </a:solidFill>
              </a:rPr>
              <a:t>რა არის შავი ხვრელი? </a:t>
            </a:r>
          </a:p>
          <a:p>
            <a:pPr algn="just" eaLnBrk="1" hangingPunct="1">
              <a:spcBef>
                <a:spcPct val="50000"/>
              </a:spcBef>
            </a:pPr>
            <a:r>
              <a:rPr lang="ka-GE" altLang="en-US" sz="2000" b="1">
                <a:solidFill>
                  <a:srgbClr val="000099"/>
                </a:solidFill>
              </a:rPr>
              <a:t>როგორ წარმოიქმნება?</a:t>
            </a:r>
            <a:r>
              <a:rPr lang="ka-GE" altLang="en-US" sz="1800" b="1">
                <a:solidFill>
                  <a:srgbClr val="000000"/>
                </a:solidFill>
              </a:rPr>
              <a:t> </a:t>
            </a:r>
          </a:p>
          <a:p>
            <a:pPr algn="just" eaLnBrk="1" hangingPunct="1">
              <a:spcBef>
                <a:spcPct val="50000"/>
              </a:spcBef>
            </a:pPr>
            <a:r>
              <a:rPr lang="ka-GE" altLang="en-US" sz="1800" b="1">
                <a:solidFill>
                  <a:srgbClr val="000000"/>
                </a:solidFill>
              </a:rPr>
              <a:t>წარმოვიდგინოთ ისეთი უზარმაზარი სიმკვრივის ვარსკვლავი, რომლის გრავიტაციული ველი შთანთქავს ყველაფერს, არ უშვებს გარეთ ელექტრომაგნიტურ ან რაიმე სხვა გამოსხივებას - ამ დროს ეს ვარსკვლავი ჩვენთვის უხილავია, ანუ “შავია”... მასზე ინფორმაციას ვიღებთ მხოლოდ მეორადი ეფექტებიდან (მეზობელი ვარსკვლავების ტრაექტორიები, ელექტრომაგნიტური გამოსხივების გადახრა, რენტგენული გამოსხივება და ა.შ.)   </a:t>
            </a:r>
          </a:p>
          <a:p>
            <a:pPr algn="just" eaLnBrk="1" hangingPunct="1">
              <a:spcBef>
                <a:spcPct val="50000"/>
              </a:spcBef>
            </a:pPr>
            <a:r>
              <a:rPr lang="ka-GE" altLang="en-US" sz="1800" b="1">
                <a:solidFill>
                  <a:srgbClr val="000000"/>
                </a:solidFill>
              </a:rPr>
              <a:t>შევეცადოთ ჰიპოთეტურად შევამციროთ რომელიმე ციური სხეულის რადიუსი. შვარცშილდის რადიუსის მიღწევის შემდეგ იგი გადაიქცევა შავ ხვრელად. დედამიწისთვის ესაა 1 სმ, მზისთვის - 1კმ. </a:t>
            </a:r>
            <a:endParaRPr lang="ru-RU" altLang="en-US" sz="1800" b="1">
              <a:solidFill>
                <a:srgbClr val="000000"/>
              </a:solidFill>
            </a:endParaRPr>
          </a:p>
        </p:txBody>
      </p:sp>
      <p:sp>
        <p:nvSpPr>
          <p:cNvPr id="44040" name="Rectangle 8"/>
          <p:cNvSpPr>
            <a:spLocks noChangeArrowheads="1"/>
          </p:cNvSpPr>
          <p:nvPr/>
        </p:nvSpPr>
        <p:spPr bwMode="auto">
          <a:xfrm>
            <a:off x="1524001" y="2743201"/>
            <a:ext cx="225734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ka-GE" alt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კარლ შვარცშილდი</a:t>
            </a:r>
          </a:p>
          <a:p>
            <a:pPr eaLnBrk="1" hangingPunct="1">
              <a:defRPr/>
            </a:pPr>
            <a:r>
              <a:rPr lang="ka-GE" alt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altLang="en-US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(1873-1916)</a:t>
            </a:r>
            <a:endParaRPr lang="ru-RU" altLang="en-US" b="1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11270" name="Text Box 10"/>
          <p:cNvSpPr txBox="1">
            <a:spLocks noChangeArrowheads="1"/>
          </p:cNvSpPr>
          <p:nvPr/>
        </p:nvSpPr>
        <p:spPr bwMode="auto">
          <a:xfrm>
            <a:off x="1524000" y="4876801"/>
            <a:ext cx="5410200" cy="168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1pPr>
            <a:lvl2pPr marL="742950" indent="-285750" algn="ctr"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2pPr>
            <a:lvl3pPr marL="1143000" indent="-228600" algn="ctr"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3pPr>
            <a:lvl4pPr marL="1600200" indent="-228600" algn="ctr"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4pPr>
            <a:lvl5pPr marL="2057400" indent="-228600" algn="ctr"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ahoma" panose="020B060403050404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ka-GE" altLang="en-US" sz="1600" b="1">
                <a:solidFill>
                  <a:srgbClr val="000000"/>
                </a:solidFill>
              </a:rPr>
              <a:t>ამჟამად დაიმზირება მბრუნავი შავი ხვრელები, რაც 1963 წელს აინშტაინის განტოლების ამოხსნით აღწერა რ.კერმა</a:t>
            </a:r>
          </a:p>
          <a:p>
            <a:pPr algn="l" eaLnBrk="1" hangingPunct="1">
              <a:spcBef>
                <a:spcPct val="50000"/>
              </a:spcBef>
            </a:pPr>
            <a:r>
              <a:rPr lang="ka-GE" altLang="en-US" sz="1600" b="1">
                <a:solidFill>
                  <a:srgbClr val="000000"/>
                </a:solidFill>
              </a:rPr>
              <a:t>კოსმოსურ შავ ხვრელებზე დაკვირვება რენტგენული ტელესკოპებით ხდება. სურათებზე ჰაბლი და ჩანდრა  თანამგზავრების მიერ დამზერილი შავი ხვრელებია </a:t>
            </a:r>
            <a:endParaRPr lang="ru-RU" altLang="en-US" sz="1600" b="1">
              <a:solidFill>
                <a:srgbClr val="000000"/>
              </a:solidFill>
            </a:endParaRPr>
          </a:p>
        </p:txBody>
      </p:sp>
      <p:pic>
        <p:nvPicPr>
          <p:cNvPr id="11271" name="Picture 2" descr="0192_xray_opt_sid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5265738"/>
            <a:ext cx="3429000" cy="1592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4841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2403368" y="219852"/>
            <a:ext cx="639149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a-GE" sz="2800" b="1" dirty="0" smtClean="0">
                <a:solidFill>
                  <a:srgbClr val="FFFF66"/>
                </a:solidFill>
                <a:latin typeface="AcadNusx" pitchFamily="2" charset="0"/>
              </a:rPr>
              <a:t>მასწავლებელთა პროგრამის მიზანი</a:t>
            </a:r>
            <a:r>
              <a:rPr lang="en-GB" sz="2800" b="1" dirty="0" smtClean="0">
                <a:solidFill>
                  <a:srgbClr val="FFFF66"/>
                </a:solidFill>
                <a:latin typeface="AcadNusx" pitchFamily="2" charset="0"/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800" b="1" dirty="0" smtClean="0">
                <a:solidFill>
                  <a:srgbClr val="FFFF66"/>
                </a:solidFill>
                <a:latin typeface="AcadNusx" pitchFamily="2" charset="0"/>
              </a:rPr>
              <a:t>M</a:t>
            </a:r>
            <a:endParaRPr lang="en-GB" sz="3200" b="1" dirty="0" smtClean="0">
              <a:solidFill>
                <a:srgbClr val="FFFF66"/>
              </a:solidFill>
            </a:endParaRP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239715" y="1295403"/>
            <a:ext cx="10718800" cy="2769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>
              <a:defRPr b="1"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defRPr b="1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defRPr b="1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defRPr b="1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a-GE" sz="1600" b="0" dirty="0" smtClean="0">
                <a:solidFill>
                  <a:srgbClr val="FFFFFF"/>
                </a:solidFill>
              </a:rPr>
              <a:t> </a:t>
            </a:r>
            <a:r>
              <a:rPr lang="en-GB" sz="1600" b="0" dirty="0" smtClean="0">
                <a:solidFill>
                  <a:srgbClr val="FFFFFF"/>
                </a:solidFill>
              </a:rPr>
              <a:t>1</a:t>
            </a:r>
            <a:r>
              <a:rPr lang="ka-GE" sz="1600" b="0" dirty="0" smtClean="0">
                <a:solidFill>
                  <a:srgbClr val="FFFFFF"/>
                </a:solidFill>
              </a:rPr>
              <a:t>.</a:t>
            </a:r>
            <a:r>
              <a:rPr lang="en-GB" sz="1600" b="0" dirty="0" smtClean="0">
                <a:solidFill>
                  <a:srgbClr val="FFFFFF"/>
                </a:solidFill>
              </a:rPr>
              <a:t> </a:t>
            </a:r>
            <a:r>
              <a:rPr lang="en-GB" sz="2000" dirty="0" err="1" smtClean="0">
                <a:solidFill>
                  <a:srgbClr val="FFFFFF"/>
                </a:solidFill>
                <a:latin typeface="AcadNusx" pitchFamily="2" charset="0"/>
              </a:rPr>
              <a:t>moswavleebSi</a:t>
            </a:r>
            <a:r>
              <a:rPr lang="en-GB" sz="2000" dirty="0" smtClean="0">
                <a:solidFill>
                  <a:srgbClr val="FFFFFF"/>
                </a:solidFill>
                <a:latin typeface="AcadNusx" pitchFamily="2" charset="0"/>
              </a:rPr>
              <a:t> </a:t>
            </a:r>
            <a:r>
              <a:rPr lang="en-GB" sz="2000" dirty="0" err="1" smtClean="0">
                <a:solidFill>
                  <a:srgbClr val="FFFFFF"/>
                </a:solidFill>
                <a:latin typeface="AcadNusx" pitchFamily="2" charset="0"/>
              </a:rPr>
              <a:t>avamaRloT</a:t>
            </a:r>
            <a:r>
              <a:rPr lang="en-GB" sz="2000" dirty="0" smtClean="0">
                <a:solidFill>
                  <a:srgbClr val="FFFFFF"/>
                </a:solidFill>
                <a:latin typeface="AcadNusx" pitchFamily="2" charset="0"/>
              </a:rPr>
              <a:t> </a:t>
            </a:r>
            <a:r>
              <a:rPr lang="en-GB" sz="2000" dirty="0" err="1" smtClean="0">
                <a:solidFill>
                  <a:srgbClr val="FFFFFF"/>
                </a:solidFill>
                <a:latin typeface="AcadNusx" pitchFamily="2" charset="0"/>
              </a:rPr>
              <a:t>fizikis</a:t>
            </a:r>
            <a:r>
              <a:rPr lang="ka-GE" sz="2000" dirty="0" smtClean="0">
                <a:solidFill>
                  <a:srgbClr val="FFFFFF"/>
                </a:solidFill>
                <a:latin typeface="AcadNusx" pitchFamily="2" charset="0"/>
              </a:rPr>
              <a:t>ადმი ინტერესი</a:t>
            </a:r>
            <a:r>
              <a:rPr lang="en-GB" sz="2000" b="0" dirty="0" smtClean="0">
                <a:solidFill>
                  <a:srgbClr val="FFFFFF"/>
                </a:solidFill>
                <a:latin typeface="AcadNusx" pitchFamily="2" charset="0"/>
              </a:rPr>
              <a:t> </a:t>
            </a:r>
            <a:endParaRPr lang="en-GB" sz="2000" b="0" dirty="0" smtClean="0">
              <a:solidFill>
                <a:srgbClr val="FFFF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0" dirty="0" smtClean="0">
                <a:solidFill>
                  <a:srgbClr val="FFFFFF"/>
                </a:solidFill>
              </a:rPr>
              <a:t>	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0" dirty="0" smtClean="0">
                <a:solidFill>
                  <a:srgbClr val="FFFFFF"/>
                </a:solidFill>
              </a:rPr>
              <a:t> 2. </a:t>
            </a:r>
            <a:r>
              <a:rPr lang="ka-GE" dirty="0" smtClean="0">
                <a:solidFill>
                  <a:srgbClr val="FFFFFF"/>
                </a:solidFill>
              </a:rPr>
              <a:t>გააცნობიეროს </a:t>
            </a:r>
            <a:r>
              <a:rPr lang="ka-GE" dirty="0">
                <a:solidFill>
                  <a:srgbClr val="FFFFFF"/>
                </a:solidFill>
              </a:rPr>
              <a:t>მეცნიერების როლი კაცობრიობის </a:t>
            </a:r>
            <a:r>
              <a:rPr lang="ka-GE" dirty="0" smtClean="0">
                <a:solidFill>
                  <a:srgbClr val="FFFFFF"/>
                </a:solidFill>
              </a:rPr>
              <a:t>პროგრესში</a:t>
            </a:r>
            <a:endParaRPr lang="en-GB" sz="2000" dirty="0" smtClean="0">
              <a:solidFill>
                <a:srgbClr val="FFFFFF"/>
              </a:solidFill>
              <a:latin typeface="AcadNusx" pitchFamily="2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a-GE" b="0" dirty="0">
                <a:solidFill>
                  <a:srgbClr val="FFFFFF"/>
                </a:solidFill>
              </a:rPr>
              <a:t> </a:t>
            </a:r>
            <a:endParaRPr lang="en-US" b="0" dirty="0" smtClean="0">
              <a:solidFill>
                <a:srgbClr val="FFFFFF"/>
              </a:solidFill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0" dirty="0">
                <a:solidFill>
                  <a:srgbClr val="FFFFFF"/>
                </a:solidFill>
              </a:rPr>
              <a:t> 3</a:t>
            </a:r>
            <a:r>
              <a:rPr lang="ka-GE" b="0" dirty="0" smtClean="0">
                <a:solidFill>
                  <a:srgbClr val="FFFFFF"/>
                </a:solidFill>
              </a:rPr>
              <a:t>. </a:t>
            </a:r>
            <a:r>
              <a:rPr lang="en-GB" sz="2000" dirty="0" err="1" smtClean="0">
                <a:solidFill>
                  <a:srgbClr val="FFFFFF"/>
                </a:solidFill>
                <a:latin typeface="AcadNusx" pitchFamily="2" charset="0"/>
              </a:rPr>
              <a:t>davexmaroT</a:t>
            </a:r>
            <a:r>
              <a:rPr lang="en-GB" sz="2000" dirty="0" smtClean="0">
                <a:solidFill>
                  <a:srgbClr val="FFFFFF"/>
                </a:solidFill>
                <a:latin typeface="AcadNusx" pitchFamily="2" charset="0"/>
              </a:rPr>
              <a:t> </a:t>
            </a:r>
            <a:r>
              <a:rPr lang="en-GB" sz="2000" dirty="0" err="1" smtClean="0">
                <a:solidFill>
                  <a:srgbClr val="FFFFFF"/>
                </a:solidFill>
                <a:latin typeface="AcadNusx" pitchFamily="2" charset="0"/>
              </a:rPr>
              <a:t>maT</a:t>
            </a:r>
            <a:r>
              <a:rPr lang="en-GB" sz="2000" dirty="0" smtClean="0">
                <a:solidFill>
                  <a:srgbClr val="FFFFFF"/>
                </a:solidFill>
                <a:latin typeface="AcadNusx" pitchFamily="2" charset="0"/>
              </a:rPr>
              <a:t>, rom </a:t>
            </a:r>
            <a:r>
              <a:rPr lang="en-GB" sz="2000" dirty="0" err="1" smtClean="0">
                <a:solidFill>
                  <a:srgbClr val="FFFFFF"/>
                </a:solidFill>
                <a:latin typeface="AcadNusx" pitchFamily="2" charset="0"/>
              </a:rPr>
              <a:t>ukeT</a:t>
            </a:r>
            <a:r>
              <a:rPr lang="en-GB" sz="2000" dirty="0" smtClean="0">
                <a:solidFill>
                  <a:srgbClr val="FFFFFF"/>
                </a:solidFill>
                <a:latin typeface="AcadNusx" pitchFamily="2" charset="0"/>
              </a:rPr>
              <a:t> </a:t>
            </a:r>
            <a:r>
              <a:rPr lang="en-GB" sz="2000" dirty="0" err="1" smtClean="0">
                <a:solidFill>
                  <a:srgbClr val="FFFFFF"/>
                </a:solidFill>
                <a:latin typeface="AcadNusx" pitchFamily="2" charset="0"/>
              </a:rPr>
              <a:t>Seicnon</a:t>
            </a:r>
            <a:r>
              <a:rPr lang="en-GB" sz="2000" dirty="0" smtClean="0">
                <a:solidFill>
                  <a:srgbClr val="FFFFFF"/>
                </a:solidFill>
                <a:latin typeface="AcadNusx" pitchFamily="2" charset="0"/>
              </a:rPr>
              <a:t> </a:t>
            </a:r>
            <a:r>
              <a:rPr lang="en-GB" sz="2000" dirty="0" err="1" smtClean="0">
                <a:solidFill>
                  <a:srgbClr val="FFFFFF"/>
                </a:solidFill>
                <a:latin typeface="AcadNusx" pitchFamily="2" charset="0"/>
              </a:rPr>
              <a:t>samyaro</a:t>
            </a:r>
            <a:endParaRPr lang="ka-GE" sz="2000" dirty="0" smtClean="0">
              <a:solidFill>
                <a:srgbClr val="FFFFFF"/>
              </a:solidFill>
              <a:latin typeface="AcadNusx" pitchFamily="2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ka-GE" sz="2000" b="0" dirty="0">
                <a:solidFill>
                  <a:srgbClr val="FFFFFF"/>
                </a:solidFill>
                <a:latin typeface="AcadNusx" pitchFamily="2" charset="0"/>
              </a:rPr>
              <a:t> </a:t>
            </a:r>
            <a:endParaRPr lang="ka-GE" sz="2000" b="0" dirty="0" smtClean="0">
              <a:solidFill>
                <a:srgbClr val="FFFFFF"/>
              </a:solidFill>
              <a:latin typeface="AcadNusx" pitchFamily="2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0" dirty="0">
                <a:solidFill>
                  <a:srgbClr val="FFFFFF"/>
                </a:solidFill>
                <a:latin typeface="AcadNusx" pitchFamily="2" charset="0"/>
              </a:rPr>
              <a:t> </a:t>
            </a:r>
            <a:r>
              <a:rPr lang="en-US" sz="2000" b="0" dirty="0" smtClean="0">
                <a:solidFill>
                  <a:srgbClr val="FFFFFF"/>
                </a:solidFill>
                <a:latin typeface="AcadNusx" pitchFamily="2" charset="0"/>
              </a:rPr>
              <a:t>4</a:t>
            </a:r>
            <a:r>
              <a:rPr lang="ka-GE" sz="2000" b="0" dirty="0" smtClean="0">
                <a:solidFill>
                  <a:srgbClr val="FFFFFF"/>
                </a:solidFill>
                <a:latin typeface="AcadNusx" pitchFamily="2" charset="0"/>
              </a:rPr>
              <a:t>. </a:t>
            </a:r>
            <a:r>
              <a:rPr lang="ka-GE" sz="2000" dirty="0" smtClean="0">
                <a:solidFill>
                  <a:srgbClr val="FFFFFF"/>
                </a:solidFill>
                <a:latin typeface="AcadNusx" pitchFamily="2" charset="0"/>
              </a:rPr>
              <a:t>მათი ინტერესების სფერო მივმართოთ საჭირო მიმართულებით</a:t>
            </a:r>
            <a:endParaRPr lang="en-GB" sz="2000" dirty="0" smtClean="0">
              <a:solidFill>
                <a:srgbClr val="FFFFFF"/>
              </a:solidFill>
              <a:latin typeface="AcadNusx" pitchFamily="2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b="0" dirty="0" smtClean="0">
              <a:solidFill>
                <a:srgbClr val="FFFFFF"/>
              </a:solidFill>
              <a:latin typeface="AcadNusx" pitchFamily="2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solidFill>
                <a:srgbClr val="FFFF00"/>
              </a:solidFill>
            </a:endParaRP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406400" y="3490915"/>
            <a:ext cx="967775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b="1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>
              <a:defRPr b="1"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defRPr b="1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defRPr b="1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defRPr b="1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dirty="0" smtClean="0">
                <a:latin typeface="AcadNusx" pitchFamily="2" charset="0"/>
              </a:rPr>
              <a:t>5. </a:t>
            </a:r>
            <a:r>
              <a:rPr lang="en-US" sz="2000" dirty="0" err="1" smtClean="0">
                <a:latin typeface="AcadNusx" pitchFamily="2" charset="0"/>
              </a:rPr>
              <a:t>gavzardoT</a:t>
            </a:r>
            <a:r>
              <a:rPr lang="en-US" sz="2000" dirty="0" smtClean="0">
                <a:latin typeface="AcadNusx" pitchFamily="2" charset="0"/>
              </a:rPr>
              <a:t> </a:t>
            </a:r>
            <a:r>
              <a:rPr lang="en-US" sz="2000" dirty="0" err="1" smtClean="0">
                <a:latin typeface="AcadNusx" pitchFamily="2" charset="0"/>
              </a:rPr>
              <a:t>moswavleebSi</a:t>
            </a:r>
            <a:r>
              <a:rPr lang="en-US" sz="2000" dirty="0" smtClean="0">
                <a:latin typeface="AcadNusx" pitchFamily="2" charset="0"/>
              </a:rPr>
              <a:t> </a:t>
            </a:r>
            <a:r>
              <a:rPr lang="en-US" sz="2000" dirty="0" err="1" smtClean="0">
                <a:latin typeface="AcadNusx" pitchFamily="2" charset="0"/>
              </a:rPr>
              <a:t>mecnier</a:t>
            </a:r>
            <a:r>
              <a:rPr lang="ka-GE" sz="2000" dirty="0" smtClean="0">
                <a:latin typeface="AcadNusx" pitchFamily="2" charset="0"/>
              </a:rPr>
              <a:t>ებისადმი ინტერესი</a:t>
            </a:r>
            <a:r>
              <a:rPr lang="en-US" sz="2000" dirty="0" smtClean="0">
                <a:latin typeface="AcadNusx" pitchFamily="2" charset="0"/>
              </a:rPr>
              <a:t>  </a:t>
            </a:r>
          </a:p>
        </p:txBody>
      </p:sp>
      <p:sp>
        <p:nvSpPr>
          <p:cNvPr id="57350" name="Text Box 6"/>
          <p:cNvSpPr txBox="1">
            <a:spLocks noChangeArrowheads="1"/>
          </p:cNvSpPr>
          <p:nvPr/>
        </p:nvSpPr>
        <p:spPr bwMode="auto">
          <a:xfrm>
            <a:off x="1703616" y="5105403"/>
            <a:ext cx="8229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b="1">
                <a:solidFill>
                  <a:schemeClr val="bg1"/>
                </a:solidFill>
                <a:latin typeface="Verdana" pitchFamily="34" charset="0"/>
              </a:defRPr>
            </a:lvl1pPr>
            <a:lvl2pPr marL="742950" indent="-285750">
              <a:defRPr b="1">
                <a:solidFill>
                  <a:schemeClr val="bg1"/>
                </a:solidFill>
                <a:latin typeface="Verdana" pitchFamily="34" charset="0"/>
              </a:defRPr>
            </a:lvl2pPr>
            <a:lvl3pPr marL="1143000" indent="-228600">
              <a:defRPr b="1">
                <a:solidFill>
                  <a:schemeClr val="bg1"/>
                </a:solidFill>
                <a:latin typeface="Verdana" pitchFamily="34" charset="0"/>
              </a:defRPr>
            </a:lvl3pPr>
            <a:lvl4pPr marL="1600200" indent="-228600">
              <a:defRPr b="1">
                <a:solidFill>
                  <a:schemeClr val="bg1"/>
                </a:solidFill>
                <a:latin typeface="Verdana" pitchFamily="34" charset="0"/>
              </a:defRPr>
            </a:lvl4pPr>
            <a:lvl5pPr marL="2057400" indent="-228600">
              <a:defRPr b="1">
                <a:solidFill>
                  <a:schemeClr val="bg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Verdana" pitchFamily="34" charset="0"/>
              </a:defRPr>
            </a:lvl9pPr>
          </a:lstStyle>
          <a:p>
            <a:pPr algn="ctr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sz="2800" dirty="0" err="1" smtClean="0">
                <a:solidFill>
                  <a:srgbClr val="FFFF00"/>
                </a:solidFill>
                <a:latin typeface="AcadNusx" pitchFamily="2" charset="0"/>
              </a:rPr>
              <a:t>moamzadoT</a:t>
            </a:r>
            <a:r>
              <a:rPr lang="en-US" sz="2800" dirty="0" smtClean="0">
                <a:solidFill>
                  <a:srgbClr val="FFFF00"/>
                </a:solidFill>
                <a:latin typeface="AcadNusx" pitchFamily="2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AcadNusx" pitchFamily="2" charset="0"/>
              </a:rPr>
              <a:t>axali</a:t>
            </a:r>
            <a:r>
              <a:rPr lang="en-US" sz="2800" dirty="0" smtClean="0">
                <a:solidFill>
                  <a:srgbClr val="FFFF00"/>
                </a:solidFill>
                <a:latin typeface="AcadNusx" pitchFamily="2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AcadNusx" pitchFamily="2" charset="0"/>
              </a:rPr>
              <a:t>Taoba</a:t>
            </a:r>
            <a:r>
              <a:rPr lang="en-US" sz="2800" dirty="0" smtClean="0">
                <a:solidFill>
                  <a:srgbClr val="FFFF00"/>
                </a:solidFill>
                <a:latin typeface="AcadNusx" pitchFamily="2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AcadNusx" pitchFamily="2" charset="0"/>
              </a:rPr>
              <a:t>fizikosebisa</a:t>
            </a:r>
            <a:r>
              <a:rPr lang="en-US" sz="2800" dirty="0" smtClean="0">
                <a:solidFill>
                  <a:srgbClr val="FFFF00"/>
                </a:solidFill>
                <a:latin typeface="AcadNusx" pitchFamily="2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86466234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7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7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/>
      <p:bldP spid="57349" grpId="0"/>
      <p:bldP spid="5735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>
                <a:gamma/>
                <a:tint val="27451"/>
                <a:invGamma/>
              </a:schemeClr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5"/>
          <p:cNvSpPr>
            <a:spLocks noChangeArrowheads="1" noChangeShapeType="1" noTextEdit="1"/>
          </p:cNvSpPr>
          <p:nvPr/>
        </p:nvSpPr>
        <p:spPr bwMode="auto">
          <a:xfrm>
            <a:off x="1071467" y="972784"/>
            <a:ext cx="9749367" cy="1008063"/>
          </a:xfrm>
          <a:prstGeom prst="rect">
            <a:avLst/>
          </a:prstGeom>
          <a:solidFill>
            <a:srgbClr val="FFFF00"/>
          </a:solidFill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Balaveri" pitchFamily="2" charset="0"/>
                <a:cs typeface="Times New Roman" pitchFamily="18" charset="0"/>
              </a:rPr>
              <a:t>samyaros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Balaveri" pitchFamily="2" charset="0"/>
                <a:cs typeface="Times New Roman" pitchFamily="18" charset="0"/>
              </a:rPr>
              <a:t> </a:t>
            </a:r>
            <a:r>
              <a:rPr lang="en-US" sz="2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Balaveri" pitchFamily="2" charset="0"/>
                <a:cs typeface="Times New Roman" pitchFamily="18" charset="0"/>
              </a:rPr>
              <a:t>damatebiTi</a:t>
            </a:r>
            <a:r>
              <a:rPr lang="en-US" sz="28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Balaveri" pitchFamily="2" charset="0"/>
                <a:cs typeface="Times New Roman" pitchFamily="18" charset="0"/>
              </a:rPr>
              <a:t> </a:t>
            </a:r>
            <a:r>
              <a:rPr lang="en-US" sz="2800" b="1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Balaveri" pitchFamily="2" charset="0"/>
                <a:cs typeface="Times New Roman" pitchFamily="18" charset="0"/>
              </a:rPr>
              <a:t>ganzomilebebi</a:t>
            </a:r>
            <a:endParaRPr lang="en-US" sz="2800" b="1" kern="10" dirty="0" smtClean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latin typeface="ABalaveri" pitchFamily="2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958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696" y="476518"/>
            <a:ext cx="11792974" cy="5944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4492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BAQSVUDI\გრავიტაცია\quantumgravity-1200x7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76200"/>
            <a:ext cx="11430000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40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139D8446-1CAB-4EFE-A3F6-745087969A5D}" type="slidenum">
              <a:rPr lang="en-GB" altLang="en-US">
                <a:latin typeface="Verdana" panose="020B0604030504040204" pitchFamily="34" charset="0"/>
              </a:rPr>
              <a:pPr eaLnBrk="1" hangingPunct="1"/>
              <a:t>23</a:t>
            </a:fld>
            <a:endParaRPr lang="en-GB" altLang="en-US">
              <a:latin typeface="Verdana" panose="020B0604030504040204" pitchFamily="34" charset="0"/>
            </a:endParaRPr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2269183" y="0"/>
            <a:ext cx="739497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2800" b="1" dirty="0" err="1">
                <a:latin typeface="AcadNusx" pitchFamily="2" charset="0"/>
              </a:rPr>
              <a:t>rogor</a:t>
            </a:r>
            <a:r>
              <a:rPr lang="en-GB" altLang="en-US" sz="2800" b="1" dirty="0">
                <a:latin typeface="AcadNusx" pitchFamily="2" charset="0"/>
              </a:rPr>
              <a:t> </a:t>
            </a:r>
            <a:r>
              <a:rPr lang="en-GB" altLang="en-US" sz="2800" b="1" dirty="0" err="1">
                <a:latin typeface="AcadNusx" pitchFamily="2" charset="0"/>
              </a:rPr>
              <a:t>uyurebs</a:t>
            </a:r>
            <a:r>
              <a:rPr lang="en-GB" altLang="en-US" sz="2800" b="1" dirty="0">
                <a:latin typeface="AcadNusx" pitchFamily="2" charset="0"/>
              </a:rPr>
              <a:t> </a:t>
            </a:r>
            <a:r>
              <a:rPr lang="en-GB" altLang="en-US" sz="2800" b="1" dirty="0" err="1">
                <a:latin typeface="AcadNusx" pitchFamily="2" charset="0"/>
              </a:rPr>
              <a:t>moswavle</a:t>
            </a:r>
            <a:r>
              <a:rPr lang="en-GB" altLang="en-US" sz="2800" b="1" dirty="0">
                <a:latin typeface="AcadNusx" pitchFamily="2" charset="0"/>
              </a:rPr>
              <a:t> </a:t>
            </a:r>
            <a:r>
              <a:rPr lang="en-GB" altLang="en-US" sz="2800" b="1" dirty="0" err="1">
                <a:latin typeface="AcadNusx" pitchFamily="2" charset="0"/>
              </a:rPr>
              <a:t>mecnierebas</a:t>
            </a:r>
            <a:r>
              <a:rPr lang="en-GB" altLang="en-US" sz="2800" dirty="0">
                <a:solidFill>
                  <a:srgbClr val="FFFF66"/>
                </a:solidFill>
                <a:latin typeface="AcadNusx" pitchFamily="2" charset="0"/>
              </a:rPr>
              <a:t>?</a:t>
            </a:r>
          </a:p>
        </p:txBody>
      </p:sp>
      <p:pic>
        <p:nvPicPr>
          <p:cNvPr id="59395" name="Picture 3" descr="black velvet wal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914401"/>
            <a:ext cx="6705600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396" name="Picture 4" descr="Wall Climbing - November 25, 2005 015 - larg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5335" y="523220"/>
            <a:ext cx="8803168" cy="6596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3581400" y="914400"/>
            <a:ext cx="4287838" cy="4724400"/>
            <a:chOff x="864" y="624"/>
            <a:chExt cx="2701" cy="2976"/>
          </a:xfrm>
        </p:grpSpPr>
        <p:sp>
          <p:nvSpPr>
            <p:cNvPr id="10250" name="Rectangle 5"/>
            <p:cNvSpPr>
              <a:spLocks noChangeArrowheads="1"/>
            </p:cNvSpPr>
            <p:nvPr/>
          </p:nvSpPr>
          <p:spPr bwMode="auto">
            <a:xfrm>
              <a:off x="1920" y="624"/>
              <a:ext cx="164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anose="05040102010807070707" pitchFamily="18" charset="2"/>
                <a:buChar char=""/>
                <a:defRPr sz="2700"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1pPr>
              <a:lvl2pPr marL="742950" indent="-285750" eaLnBrk="0" hangingPunct="0">
                <a:spcBef>
                  <a:spcPts val="325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300"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2pPr>
              <a:lvl3pPr marL="1143000" indent="-228600" eaLnBrk="0" hangingPunct="0">
                <a:spcBef>
                  <a:spcPts val="350"/>
                </a:spcBef>
                <a:buClr>
                  <a:schemeClr val="accent2"/>
                </a:buClr>
                <a:buSzPct val="100000"/>
                <a:buFont typeface="Wingdings 2" panose="05020102010507070707" pitchFamily="18" charset="2"/>
                <a:buChar char=""/>
                <a:defRPr sz="2100"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3pPr>
              <a:lvl4pPr marL="1600200" indent="-228600" eaLnBrk="0" hangingPunct="0">
                <a:spcBef>
                  <a:spcPts val="35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1900"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4pPr>
              <a:lvl5pPr marL="2057400" indent="-228600" eaLnBrk="0" hangingPunct="0">
                <a:spcBef>
                  <a:spcPts val="35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5pPr>
              <a:lvl6pPr marL="2514600" indent="-22860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anose="05020102010507070707" pitchFamily="18" charset="2"/>
                <a:buChar char=""/>
                <a:defRPr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6pPr>
              <a:lvl7pPr marL="2971800" indent="-22860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anose="05020102010507070707" pitchFamily="18" charset="2"/>
                <a:buChar char=""/>
                <a:defRPr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7pPr>
              <a:lvl8pPr marL="3429000" indent="-22860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anose="05020102010507070707" pitchFamily="18" charset="2"/>
                <a:buChar char=""/>
                <a:defRPr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8pPr>
              <a:lvl9pPr marL="3886200" indent="-22860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anose="05020102010507070707" pitchFamily="18" charset="2"/>
                <a:buChar char=""/>
                <a:defRPr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 b="1" dirty="0" err="1">
                  <a:solidFill>
                    <a:schemeClr val="bg1"/>
                  </a:solidFill>
                  <a:latin typeface="AcadNusx" pitchFamily="2" charset="0"/>
                </a:rPr>
                <a:t>Mmecnieruli</a:t>
              </a:r>
              <a:r>
                <a:rPr lang="en-US" altLang="en-US" sz="1800" b="1" dirty="0">
                  <a:solidFill>
                    <a:schemeClr val="bg1"/>
                  </a:solidFill>
                  <a:latin typeface="AcadNusx" pitchFamily="2" charset="0"/>
                </a:rPr>
                <a:t> </a:t>
              </a:r>
              <a:r>
                <a:rPr lang="en-US" altLang="en-US" sz="1800" b="1" dirty="0" err="1">
                  <a:solidFill>
                    <a:schemeClr val="bg1"/>
                  </a:solidFill>
                  <a:latin typeface="AcadNusx" pitchFamily="2" charset="0"/>
                </a:rPr>
                <a:t>kedeli</a:t>
              </a:r>
              <a:endParaRPr lang="en-US" altLang="en-US" sz="1800" b="1" dirty="0">
                <a:solidFill>
                  <a:schemeClr val="bg1"/>
                </a:solidFill>
                <a:latin typeface="AcadNusx" pitchFamily="2" charset="0"/>
              </a:endParaRPr>
            </a:p>
          </p:txBody>
        </p:sp>
        <p:sp>
          <p:nvSpPr>
            <p:cNvPr id="10251" name="Rectangle 6"/>
            <p:cNvSpPr>
              <a:spLocks noChangeArrowheads="1"/>
            </p:cNvSpPr>
            <p:nvPr/>
          </p:nvSpPr>
          <p:spPr bwMode="auto">
            <a:xfrm>
              <a:off x="2016" y="2640"/>
              <a:ext cx="52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anose="05040102010807070707" pitchFamily="18" charset="2"/>
                <a:buChar char=""/>
                <a:defRPr sz="2700"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1pPr>
              <a:lvl2pPr marL="742950" indent="-285750" eaLnBrk="0" hangingPunct="0">
                <a:spcBef>
                  <a:spcPts val="325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300"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2pPr>
              <a:lvl3pPr marL="1143000" indent="-228600" eaLnBrk="0" hangingPunct="0">
                <a:spcBef>
                  <a:spcPts val="350"/>
                </a:spcBef>
                <a:buClr>
                  <a:schemeClr val="accent2"/>
                </a:buClr>
                <a:buSzPct val="100000"/>
                <a:buFont typeface="Wingdings 2" panose="05020102010507070707" pitchFamily="18" charset="2"/>
                <a:buChar char=""/>
                <a:defRPr sz="2100"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3pPr>
              <a:lvl4pPr marL="1600200" indent="-228600" eaLnBrk="0" hangingPunct="0">
                <a:spcBef>
                  <a:spcPts val="35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1900"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4pPr>
              <a:lvl5pPr marL="2057400" indent="-228600" eaLnBrk="0" hangingPunct="0">
                <a:spcBef>
                  <a:spcPts val="35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5pPr>
              <a:lvl6pPr marL="2514600" indent="-22860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anose="05020102010507070707" pitchFamily="18" charset="2"/>
                <a:buChar char=""/>
                <a:defRPr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6pPr>
              <a:lvl7pPr marL="2971800" indent="-22860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anose="05020102010507070707" pitchFamily="18" charset="2"/>
                <a:buChar char=""/>
                <a:defRPr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7pPr>
              <a:lvl8pPr marL="3429000" indent="-22860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anose="05020102010507070707" pitchFamily="18" charset="2"/>
                <a:buChar char=""/>
                <a:defRPr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8pPr>
              <a:lvl9pPr marL="3886200" indent="-22860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anose="05020102010507070707" pitchFamily="18" charset="2"/>
                <a:buChar char=""/>
                <a:defRPr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FFFF00"/>
                  </a:solidFill>
                </a:rPr>
                <a:t>m g h</a:t>
              </a:r>
            </a:p>
          </p:txBody>
        </p:sp>
        <p:grpSp>
          <p:nvGrpSpPr>
            <p:cNvPr id="10252" name="Group 11"/>
            <p:cNvGrpSpPr>
              <a:grpSpLocks/>
            </p:cNvGrpSpPr>
            <p:nvPr/>
          </p:nvGrpSpPr>
          <p:grpSpPr bwMode="auto">
            <a:xfrm>
              <a:off x="864" y="1160"/>
              <a:ext cx="1344" cy="2440"/>
              <a:chOff x="864" y="1160"/>
              <a:chExt cx="1344" cy="2440"/>
            </a:xfrm>
          </p:grpSpPr>
          <p:sp>
            <p:nvSpPr>
              <p:cNvPr id="10254" name="Freeform 8"/>
              <p:cNvSpPr>
                <a:spLocks/>
              </p:cNvSpPr>
              <p:nvPr/>
            </p:nvSpPr>
            <p:spPr bwMode="auto">
              <a:xfrm>
                <a:off x="880" y="1160"/>
                <a:ext cx="1328" cy="2336"/>
              </a:xfrm>
              <a:custGeom>
                <a:avLst/>
                <a:gdLst>
                  <a:gd name="T0" fmla="*/ 1328 w 1328"/>
                  <a:gd name="T1" fmla="*/ 328 h 2336"/>
                  <a:gd name="T2" fmla="*/ 512 w 1328"/>
                  <a:gd name="T3" fmla="*/ 280 h 2336"/>
                  <a:gd name="T4" fmla="*/ 80 w 1328"/>
                  <a:gd name="T5" fmla="*/ 2008 h 2336"/>
                  <a:gd name="T6" fmla="*/ 32 w 1328"/>
                  <a:gd name="T7" fmla="*/ 2248 h 23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28"/>
                  <a:gd name="T13" fmla="*/ 0 h 2336"/>
                  <a:gd name="T14" fmla="*/ 1328 w 1328"/>
                  <a:gd name="T15" fmla="*/ 2336 h 23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28" h="2336">
                    <a:moveTo>
                      <a:pt x="1328" y="328"/>
                    </a:moveTo>
                    <a:cubicBezTo>
                      <a:pt x="1024" y="164"/>
                      <a:pt x="720" y="0"/>
                      <a:pt x="512" y="280"/>
                    </a:cubicBezTo>
                    <a:cubicBezTo>
                      <a:pt x="304" y="560"/>
                      <a:pt x="160" y="1680"/>
                      <a:pt x="80" y="2008"/>
                    </a:cubicBezTo>
                    <a:cubicBezTo>
                      <a:pt x="0" y="2336"/>
                      <a:pt x="16" y="2292"/>
                      <a:pt x="32" y="2248"/>
                    </a:cubicBezTo>
                  </a:path>
                </a:pathLst>
              </a:custGeom>
              <a:noFill/>
              <a:ln w="57150">
                <a:solidFill>
                  <a:srgbClr val="FF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55" name="Line 9"/>
              <p:cNvSpPr>
                <a:spLocks noChangeShapeType="1"/>
              </p:cNvSpPr>
              <p:nvPr/>
            </p:nvSpPr>
            <p:spPr bwMode="auto">
              <a:xfrm flipH="1">
                <a:off x="864" y="3360"/>
                <a:ext cx="48" cy="240"/>
              </a:xfrm>
              <a:prstGeom prst="line">
                <a:avLst/>
              </a:prstGeom>
              <a:noFill/>
              <a:ln w="76200">
                <a:solidFill>
                  <a:srgbClr val="FFFF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253" name="Rectangle 12"/>
            <p:cNvSpPr>
              <a:spLocks noChangeArrowheads="1"/>
            </p:cNvSpPr>
            <p:nvPr/>
          </p:nvSpPr>
          <p:spPr bwMode="auto">
            <a:xfrm>
              <a:off x="1104" y="960"/>
              <a:ext cx="696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ts val="400"/>
                </a:spcBef>
                <a:buClr>
                  <a:schemeClr val="accent1"/>
                </a:buClr>
                <a:buSzPct val="68000"/>
                <a:buFont typeface="Wingdings 3" panose="05040102010807070707" pitchFamily="18" charset="2"/>
                <a:buChar char=""/>
                <a:defRPr sz="2700"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1pPr>
              <a:lvl2pPr marL="742950" indent="-285750" eaLnBrk="0" hangingPunct="0">
                <a:spcBef>
                  <a:spcPts val="325"/>
                </a:spcBef>
                <a:buClr>
                  <a:schemeClr val="accent1"/>
                </a:buClr>
                <a:buFont typeface="Verdana" panose="020B0604030504040204" pitchFamily="34" charset="0"/>
                <a:buChar char="◦"/>
                <a:defRPr sz="2300"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2pPr>
              <a:lvl3pPr marL="1143000" indent="-228600" eaLnBrk="0" hangingPunct="0">
                <a:spcBef>
                  <a:spcPts val="350"/>
                </a:spcBef>
                <a:buClr>
                  <a:schemeClr val="accent2"/>
                </a:buClr>
                <a:buSzPct val="100000"/>
                <a:buFont typeface="Wingdings 2" panose="05020102010507070707" pitchFamily="18" charset="2"/>
                <a:buChar char=""/>
                <a:defRPr sz="2100"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3pPr>
              <a:lvl4pPr marL="1600200" indent="-228600" eaLnBrk="0" hangingPunct="0">
                <a:spcBef>
                  <a:spcPts val="35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 sz="1900"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4pPr>
              <a:lvl5pPr marL="2057400" indent="-228600" eaLnBrk="0" hangingPunct="0">
                <a:spcBef>
                  <a:spcPts val="350"/>
                </a:spcBef>
                <a:buClr>
                  <a:schemeClr val="accent2"/>
                </a:buClr>
                <a:buFont typeface="Wingdings 2" panose="05020102010507070707" pitchFamily="18" charset="2"/>
                <a:buChar char=""/>
                <a:defRPr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5pPr>
              <a:lvl6pPr marL="2514600" indent="-22860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anose="05020102010507070707" pitchFamily="18" charset="2"/>
                <a:buChar char=""/>
                <a:defRPr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6pPr>
              <a:lvl7pPr marL="2971800" indent="-22860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anose="05020102010507070707" pitchFamily="18" charset="2"/>
                <a:buChar char=""/>
                <a:defRPr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7pPr>
              <a:lvl8pPr marL="3429000" indent="-22860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anose="05020102010507070707" pitchFamily="18" charset="2"/>
                <a:buChar char=""/>
                <a:defRPr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8pPr>
              <a:lvl9pPr marL="3886200" indent="-228600" eaLnBrk="0" fontAlgn="base" hangingPunct="0">
                <a:spcBef>
                  <a:spcPts val="350"/>
                </a:spcBef>
                <a:spcAft>
                  <a:spcPct val="0"/>
                </a:spcAft>
                <a:buClr>
                  <a:schemeClr val="accent2"/>
                </a:buClr>
                <a:buFont typeface="Wingdings 2" panose="05020102010507070707" pitchFamily="18" charset="2"/>
                <a:buChar char=""/>
                <a:defRPr>
                  <a:solidFill>
                    <a:schemeClr val="tx1"/>
                  </a:solidFill>
                  <a:latin typeface="Lucida Sans Unicode" panose="020B0602030504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FFFF00"/>
                  </a:solidFill>
                </a:rPr>
                <a:t>1/2 mv</a:t>
              </a:r>
              <a:r>
                <a:rPr lang="en-US" altLang="en-US" sz="1800" baseline="30000">
                  <a:solidFill>
                    <a:srgbClr val="FFFF00"/>
                  </a:solidFill>
                </a:rPr>
                <a:t>2</a:t>
              </a:r>
              <a:endParaRPr lang="en-US" altLang="en-US" sz="1800">
                <a:solidFill>
                  <a:srgbClr val="FFFF00"/>
                </a:solidFill>
              </a:endParaRPr>
            </a:p>
          </p:txBody>
        </p:sp>
      </p:grpSp>
      <p:sp>
        <p:nvSpPr>
          <p:cNvPr id="59405" name="AutoShape 13"/>
          <p:cNvSpPr>
            <a:spLocks noChangeArrowheads="1"/>
          </p:cNvSpPr>
          <p:nvPr/>
        </p:nvSpPr>
        <p:spPr bwMode="auto">
          <a:xfrm>
            <a:off x="5410200" y="1295400"/>
            <a:ext cx="1905000" cy="1143000"/>
          </a:xfrm>
          <a:prstGeom prst="cloudCallout">
            <a:avLst>
              <a:gd name="adj1" fmla="val -43750"/>
              <a:gd name="adj2" fmla="val 70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dirty="0" err="1">
                <a:solidFill>
                  <a:srgbClr val="000080"/>
                </a:solidFill>
                <a:latin typeface="AcadNusx" pitchFamily="2" charset="0"/>
              </a:rPr>
              <a:t>ras</a:t>
            </a:r>
            <a:r>
              <a:rPr lang="en-US" altLang="en-US" sz="1600" b="1" dirty="0">
                <a:solidFill>
                  <a:srgbClr val="000080"/>
                </a:solidFill>
                <a:latin typeface="AcadNusx" pitchFamily="2" charset="0"/>
              </a:rPr>
              <a:t> </a:t>
            </a:r>
            <a:r>
              <a:rPr lang="en-US" altLang="en-US" sz="1600" b="1" dirty="0" err="1">
                <a:solidFill>
                  <a:srgbClr val="000080"/>
                </a:solidFill>
                <a:latin typeface="AcadNusx" pitchFamily="2" charset="0"/>
              </a:rPr>
              <a:t>vakeTeb</a:t>
            </a:r>
            <a:r>
              <a:rPr lang="en-US" altLang="en-US" sz="1600" b="1" dirty="0">
                <a:solidFill>
                  <a:srgbClr val="000080"/>
                </a:solidFill>
                <a:latin typeface="AcadNusx" pitchFamily="2" charset="0"/>
              </a:rPr>
              <a:t> </a:t>
            </a:r>
            <a:r>
              <a:rPr lang="en-US" altLang="en-US" sz="1600" b="1" dirty="0" err="1">
                <a:solidFill>
                  <a:srgbClr val="000080"/>
                </a:solidFill>
                <a:latin typeface="AcadNusx" pitchFamily="2" charset="0"/>
              </a:rPr>
              <a:t>aq</a:t>
            </a:r>
            <a:r>
              <a:rPr lang="en-US" altLang="en-US" sz="1600" b="1" dirty="0">
                <a:solidFill>
                  <a:srgbClr val="000080"/>
                </a:solidFill>
              </a:rPr>
              <a:t>?</a:t>
            </a:r>
            <a:endParaRPr lang="en-US" altLang="en-US" sz="1800" b="1" dirty="0"/>
          </a:p>
        </p:txBody>
      </p:sp>
      <p:sp>
        <p:nvSpPr>
          <p:cNvPr id="10248" name="Date Placeholder 1"/>
          <p:cNvSpPr txBox="1">
            <a:spLocks noGrp="1"/>
          </p:cNvSpPr>
          <p:nvPr/>
        </p:nvSpPr>
        <p:spPr bwMode="auto">
          <a:xfrm>
            <a:off x="2209800" y="6248400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1200"/>
          </a:p>
        </p:txBody>
      </p:sp>
      <p:sp>
        <p:nvSpPr>
          <p:cNvPr id="10249" name="Footer Placeholder 2"/>
          <p:cNvSpPr txBox="1">
            <a:spLocks noGrp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1200"/>
          </a:p>
        </p:txBody>
      </p:sp>
    </p:spTree>
    <p:extLst>
      <p:ext uri="{BB962C8B-B14F-4D97-AF65-F5344CB8AC3E}">
        <p14:creationId xmlns:p14="http://schemas.microsoft.com/office/powerpoint/2010/main" val="36850258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1" dur="500"/>
                                        <p:tgtEl>
                                          <p:spTgt spid="593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9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40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Number Placeholder 3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5752665D-6AD1-4C0E-BD9E-5A88BFBB874B}" type="slidenum">
              <a:rPr lang="en-GB" altLang="en-US">
                <a:latin typeface="Verdana" panose="020B0604030504040204" pitchFamily="34" charset="0"/>
              </a:rPr>
              <a:pPr eaLnBrk="1" hangingPunct="1"/>
              <a:t>24</a:t>
            </a:fld>
            <a:endParaRPr lang="en-GB" altLang="en-US">
              <a:latin typeface="Verdana" panose="020B0604030504040204" pitchFamily="34" charset="0"/>
            </a:endParaRPr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2286001" y="228601"/>
            <a:ext cx="595035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3200">
                <a:solidFill>
                  <a:srgbClr val="FFFF66"/>
                </a:solidFill>
              </a:rPr>
              <a:t>…</a:t>
            </a:r>
          </a:p>
        </p:txBody>
      </p:sp>
      <p:pic>
        <p:nvPicPr>
          <p:cNvPr id="11268" name="Picture 3" descr="everest-summit-rid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245" y="32611"/>
            <a:ext cx="10789834" cy="6825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4" descr="helicopter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253" y="298362"/>
            <a:ext cx="2315651" cy="1456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7848600" y="5029201"/>
            <a:ext cx="1593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 dirty="0" err="1">
                <a:solidFill>
                  <a:srgbClr val="0000FF"/>
                </a:solidFill>
                <a:latin typeface="AcadNusx" pitchFamily="2" charset="0"/>
              </a:rPr>
              <a:t>nawilakebi</a:t>
            </a:r>
            <a:endParaRPr lang="en-US" altLang="en-US" sz="2000" b="1" dirty="0">
              <a:solidFill>
                <a:srgbClr val="0000FF"/>
              </a:solidFill>
              <a:latin typeface="AcadNusx" pitchFamily="2" charset="0"/>
            </a:endParaRPr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6096001" y="1524001"/>
            <a:ext cx="1391728" cy="461665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400" b="1" dirty="0" err="1">
                <a:solidFill>
                  <a:srgbClr val="FFFF00"/>
                </a:solidFill>
                <a:latin typeface="AcadNusx" pitchFamily="2" charset="0"/>
              </a:rPr>
              <a:t>samyaro</a:t>
            </a:r>
            <a:endParaRPr lang="en-US" altLang="en-US" sz="2400" b="1" dirty="0">
              <a:solidFill>
                <a:srgbClr val="FFFF00"/>
              </a:solidFill>
              <a:latin typeface="AcadNusx" pitchFamily="2" charset="0"/>
            </a:endParaRPr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876800" y="5029201"/>
            <a:ext cx="1716088" cy="396875"/>
          </a:xfrm>
          <a:prstGeom prst="rect">
            <a:avLst/>
          </a:prstGeom>
          <a:solidFill>
            <a:srgbClr val="7030A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 dirty="0" err="1">
                <a:solidFill>
                  <a:schemeClr val="bg1"/>
                </a:solidFill>
                <a:latin typeface="AcadNusx" pitchFamily="2" charset="0"/>
              </a:rPr>
              <a:t>antimateria</a:t>
            </a:r>
            <a:endParaRPr lang="en-US" altLang="en-US" sz="2000" b="1" dirty="0">
              <a:solidFill>
                <a:schemeClr val="bg1"/>
              </a:solidFill>
              <a:latin typeface="AcadNusx" pitchFamily="2" charset="0"/>
            </a:endParaRPr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6553201" y="4114801"/>
            <a:ext cx="2143125" cy="396875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 dirty="0" err="1">
                <a:latin typeface="AcadNusx" pitchFamily="2" charset="0"/>
              </a:rPr>
              <a:t>Bbneli</a:t>
            </a:r>
            <a:r>
              <a:rPr lang="en-US" altLang="en-US" sz="2000" b="1" dirty="0">
                <a:latin typeface="AcadNusx" pitchFamily="2" charset="0"/>
              </a:rPr>
              <a:t> </a:t>
            </a:r>
            <a:r>
              <a:rPr lang="en-US" altLang="en-US" sz="2000" b="1" dirty="0" err="1">
                <a:latin typeface="AcadNusx" pitchFamily="2" charset="0"/>
              </a:rPr>
              <a:t>energia</a:t>
            </a:r>
            <a:endParaRPr lang="en-US" altLang="en-US" sz="2000" b="1" dirty="0">
              <a:latin typeface="AcadNusx" pitchFamily="2" charset="0"/>
            </a:endParaRPr>
          </a:p>
        </p:txBody>
      </p:sp>
      <p:sp>
        <p:nvSpPr>
          <p:cNvPr id="11274" name="Rectangle 10"/>
          <p:cNvSpPr>
            <a:spLocks noChangeArrowheads="1"/>
          </p:cNvSpPr>
          <p:nvPr/>
        </p:nvSpPr>
        <p:spPr bwMode="auto">
          <a:xfrm>
            <a:off x="6477000" y="3429001"/>
            <a:ext cx="2173288" cy="396875"/>
          </a:xfrm>
          <a:prstGeom prst="rect">
            <a:avLst/>
          </a:prstGeom>
          <a:solidFill>
            <a:srgbClr val="FFFF00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 dirty="0" err="1">
                <a:latin typeface="AcadNusx" pitchFamily="2" charset="0"/>
              </a:rPr>
              <a:t>Bbneli</a:t>
            </a:r>
            <a:r>
              <a:rPr lang="en-US" altLang="en-US" sz="2000" b="1" dirty="0">
                <a:latin typeface="AcadNusx" pitchFamily="2" charset="0"/>
              </a:rPr>
              <a:t> </a:t>
            </a:r>
            <a:r>
              <a:rPr lang="en-US" altLang="en-US" sz="2000" b="1" dirty="0" err="1">
                <a:latin typeface="AcadNusx" pitchFamily="2" charset="0"/>
              </a:rPr>
              <a:t>materia</a:t>
            </a:r>
            <a:endParaRPr lang="en-US" altLang="en-US" sz="2000" b="1" dirty="0">
              <a:latin typeface="AcadNusx" pitchFamily="2" charset="0"/>
            </a:endParaRP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3729039" y="2895601"/>
            <a:ext cx="1787525" cy="396875"/>
          </a:xfrm>
          <a:prstGeom prst="rect">
            <a:avLst/>
          </a:prstGeom>
          <a:solidFill>
            <a:schemeClr val="tx1"/>
          </a:solidFill>
          <a:ln>
            <a:noFill/>
          </a:ln>
          <a:extLst/>
        </p:spPr>
        <p:txBody>
          <a:bodyPr wrap="none">
            <a:spAutoFit/>
          </a:bodyPr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="1" dirty="0" err="1">
                <a:solidFill>
                  <a:schemeClr val="bg1"/>
                </a:solidFill>
                <a:latin typeface="AcadNusx" pitchFamily="2" charset="0"/>
              </a:rPr>
              <a:t>Savi</a:t>
            </a:r>
            <a:r>
              <a:rPr lang="en-US" altLang="en-US" sz="2000" b="1" dirty="0">
                <a:solidFill>
                  <a:schemeClr val="bg1"/>
                </a:solidFill>
                <a:latin typeface="AcadNusx" pitchFamily="2" charset="0"/>
              </a:rPr>
              <a:t> </a:t>
            </a:r>
            <a:r>
              <a:rPr lang="en-US" altLang="en-US" sz="2000" b="1" dirty="0" err="1">
                <a:solidFill>
                  <a:schemeClr val="bg1"/>
                </a:solidFill>
                <a:latin typeface="AcadNusx" pitchFamily="2" charset="0"/>
              </a:rPr>
              <a:t>xvreli</a:t>
            </a:r>
            <a:endParaRPr lang="en-US" altLang="en-US" sz="2000" b="1" dirty="0">
              <a:solidFill>
                <a:schemeClr val="bg1"/>
              </a:solidFill>
              <a:latin typeface="AcadNusx" pitchFamily="2" charset="0"/>
            </a:endParaRPr>
          </a:p>
        </p:txBody>
      </p:sp>
      <p:sp>
        <p:nvSpPr>
          <p:cNvPr id="72716" name="Rectangle 12"/>
          <p:cNvSpPr>
            <a:spLocks/>
          </p:cNvSpPr>
          <p:nvPr/>
        </p:nvSpPr>
        <p:spPr bwMode="auto">
          <a:xfrm>
            <a:off x="2133600" y="5638800"/>
            <a:ext cx="8153400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40639" bIns="0" anchor="b"/>
          <a:lstStyle>
            <a:lvl1pPr marL="65088"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tabLst>
                <a:tab pos="1308100" algn="l"/>
                <a:tab pos="1866900" algn="l"/>
              </a:tabLst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tabLst>
                <a:tab pos="1308100" algn="l"/>
                <a:tab pos="1866900" algn="l"/>
              </a:tabLst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tabLst>
                <a:tab pos="1308100" algn="l"/>
                <a:tab pos="1866900" algn="l"/>
              </a:tabLst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tabLst>
                <a:tab pos="1308100" algn="l"/>
                <a:tab pos="1866900" algn="l"/>
              </a:tabLst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tabLst>
                <a:tab pos="1308100" algn="l"/>
                <a:tab pos="1866900" algn="l"/>
              </a:tabLst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tabLst>
                <a:tab pos="1308100" algn="l"/>
                <a:tab pos="1866900" algn="l"/>
              </a:tabLst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tabLst>
                <a:tab pos="1308100" algn="l"/>
                <a:tab pos="1866900" algn="l"/>
              </a:tabLst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tabLst>
                <a:tab pos="1308100" algn="l"/>
                <a:tab pos="1866900" algn="l"/>
              </a:tabLst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tabLst>
                <a:tab pos="1308100" algn="l"/>
                <a:tab pos="1866900" algn="l"/>
              </a:tabLst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FBFF54"/>
              </a:solidFill>
              <a:latin typeface="AcadNusx" pitchFamily="2" charset="0"/>
              <a:sym typeface="Verdana" panose="020B0604030504040204" pitchFamily="34" charset="0"/>
            </a:endParaRPr>
          </a:p>
        </p:txBody>
      </p:sp>
      <p:sp>
        <p:nvSpPr>
          <p:cNvPr id="11277" name="Date Placeholder 1"/>
          <p:cNvSpPr txBox="1">
            <a:spLocks noGrp="1"/>
          </p:cNvSpPr>
          <p:nvPr/>
        </p:nvSpPr>
        <p:spPr bwMode="auto">
          <a:xfrm>
            <a:off x="2209800" y="6248400"/>
            <a:ext cx="2057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1200"/>
          </a:p>
        </p:txBody>
      </p:sp>
      <p:sp>
        <p:nvSpPr>
          <p:cNvPr id="11278" name="Footer Placeholder 2"/>
          <p:cNvSpPr txBox="1">
            <a:spLocks noGrp="1"/>
          </p:cNvSpPr>
          <p:nvPr/>
        </p:nvSpPr>
        <p:spPr bwMode="auto">
          <a:xfrm>
            <a:off x="4648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ts val="400"/>
              </a:spcBef>
              <a:buClr>
                <a:schemeClr val="accent1"/>
              </a:buClr>
              <a:buSzPct val="68000"/>
              <a:buFont typeface="Wingdings 3" panose="05040102010807070707" pitchFamily="18" charset="2"/>
              <a:buChar char=""/>
              <a:defRPr sz="2700">
                <a:solidFill>
                  <a:schemeClr val="tx1"/>
                </a:solidFill>
                <a:latin typeface="Lucida Sans Unicode" panose="020B0602030504020204" pitchFamily="34" charset="0"/>
              </a:defRPr>
            </a:lvl1pPr>
            <a:lvl2pPr marL="742950" indent="-285750" eaLnBrk="0" hangingPunct="0">
              <a:spcBef>
                <a:spcPts val="325"/>
              </a:spcBef>
              <a:buClr>
                <a:schemeClr val="accent1"/>
              </a:buClr>
              <a:buFont typeface="Verdana" panose="020B0604030504040204" pitchFamily="34" charset="0"/>
              <a:buChar char="◦"/>
              <a:defRPr sz="2300">
                <a:solidFill>
                  <a:schemeClr val="tx1"/>
                </a:solidFill>
                <a:latin typeface="Lucida Sans Unicode" panose="020B0602030504020204" pitchFamily="34" charset="0"/>
              </a:defRPr>
            </a:lvl2pPr>
            <a:lvl3pPr marL="1143000" indent="-228600" eaLnBrk="0" hangingPunct="0">
              <a:spcBef>
                <a:spcPts val="350"/>
              </a:spcBef>
              <a:buClr>
                <a:schemeClr val="accent2"/>
              </a:buClr>
              <a:buSzPct val="100000"/>
              <a:buFont typeface="Wingdings 2" panose="05020102010507070707" pitchFamily="18" charset="2"/>
              <a:buChar char=""/>
              <a:defRPr sz="2100">
                <a:solidFill>
                  <a:schemeClr val="tx1"/>
                </a:solidFill>
                <a:latin typeface="Lucida Sans Unicode" panose="020B0602030504020204" pitchFamily="34" charset="0"/>
              </a:defRPr>
            </a:lvl3pPr>
            <a:lvl4pPr marL="16002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 sz="1900">
                <a:solidFill>
                  <a:schemeClr val="tx1"/>
                </a:solidFill>
                <a:latin typeface="Lucida Sans Unicode" panose="020B0602030504020204" pitchFamily="34" charset="0"/>
              </a:defRPr>
            </a:lvl4pPr>
            <a:lvl5pPr marL="2057400" indent="-228600" eaLnBrk="0" hangingPunct="0">
              <a:spcBef>
                <a:spcPts val="350"/>
              </a:spcBef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5pPr>
            <a:lvl6pPr marL="25146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6pPr>
            <a:lvl7pPr marL="29718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7pPr>
            <a:lvl8pPr marL="34290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8pPr>
            <a:lvl9pPr marL="3886200" indent="-228600" eaLnBrk="0" fontAlgn="base" hangingPunct="0">
              <a:spcBef>
                <a:spcPts val="350"/>
              </a:spcBef>
              <a:spcAft>
                <a:spcPct val="0"/>
              </a:spcAft>
              <a:buClr>
                <a:schemeClr val="accent2"/>
              </a:buClr>
              <a:buFont typeface="Wingdings 2" panose="05020102010507070707" pitchFamily="18" charset="2"/>
              <a:buChar char=""/>
              <a:defRPr>
                <a:solidFill>
                  <a:schemeClr val="tx1"/>
                </a:solidFill>
                <a:latin typeface="Lucida Sans Unicode" panose="020B0602030504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GB" altLang="en-US" sz="1200"/>
          </a:p>
        </p:txBody>
      </p:sp>
    </p:spTree>
    <p:extLst>
      <p:ext uri="{BB962C8B-B14F-4D97-AF65-F5344CB8AC3E}">
        <p14:creationId xmlns:p14="http://schemas.microsoft.com/office/powerpoint/2010/main" val="13394068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194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214313"/>
            <a:ext cx="8556625" cy="6384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206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375" y="314325"/>
            <a:ext cx="8947150" cy="5954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831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3389" y="620714"/>
            <a:ext cx="2376487" cy="156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3" name="AutoShape 7"/>
          <p:cNvSpPr>
            <a:spLocks noChangeArrowheads="1"/>
          </p:cNvSpPr>
          <p:nvPr/>
        </p:nvSpPr>
        <p:spPr bwMode="auto">
          <a:xfrm>
            <a:off x="4656139" y="1052513"/>
            <a:ext cx="2016125" cy="576262"/>
          </a:xfrm>
          <a:prstGeom prst="rightArrow">
            <a:avLst>
              <a:gd name="adj1" fmla="val 50000"/>
              <a:gd name="adj2" fmla="val 8746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>
              <a:solidFill>
                <a:srgbClr val="FF0000"/>
              </a:solidFill>
            </a:endParaRPr>
          </a:p>
        </p:txBody>
      </p:sp>
      <p:pic>
        <p:nvPicPr>
          <p:cNvPr id="6451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16726" y="620713"/>
            <a:ext cx="2879725" cy="15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7" name="Rectangle 11"/>
          <p:cNvSpPr>
            <a:spLocks noChangeArrowheads="1"/>
          </p:cNvSpPr>
          <p:nvPr/>
        </p:nvSpPr>
        <p:spPr bwMode="auto">
          <a:xfrm>
            <a:off x="1774826" y="2225676"/>
            <a:ext cx="8391525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ka-GE" sz="1600">
                <a:latin typeface="Sylfaen" pitchFamily="18" charset="0"/>
              </a:rPr>
              <a:t>ნაწილაკთა დეტექტორული ტექნოლოგიები სამედიცინო გამოსახულებების მისაღებად</a:t>
            </a:r>
            <a:endParaRPr lang="ru-RU">
              <a:latin typeface="Sylfaen" pitchFamily="18" charset="0"/>
            </a:endParaRPr>
          </a:p>
        </p:txBody>
      </p:sp>
      <p:pic>
        <p:nvPicPr>
          <p:cNvPr id="64518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31950" y="2636838"/>
            <a:ext cx="2592388" cy="1687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7" name="AutoShape 13"/>
          <p:cNvSpPr>
            <a:spLocks noChangeArrowheads="1"/>
          </p:cNvSpPr>
          <p:nvPr/>
        </p:nvSpPr>
        <p:spPr bwMode="auto">
          <a:xfrm>
            <a:off x="4727576" y="3284538"/>
            <a:ext cx="2016125" cy="576262"/>
          </a:xfrm>
          <a:prstGeom prst="rightArrow">
            <a:avLst>
              <a:gd name="adj1" fmla="val 50000"/>
              <a:gd name="adj2" fmla="val 87466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>
              <a:solidFill>
                <a:srgbClr val="FF0000"/>
              </a:solidFill>
            </a:endParaRPr>
          </a:p>
        </p:txBody>
      </p:sp>
      <p:pic>
        <p:nvPicPr>
          <p:cNvPr id="64520" name="Picture 1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80326" y="2636839"/>
            <a:ext cx="1458913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21" name="Rectangle 15"/>
          <p:cNvSpPr>
            <a:spLocks noChangeArrowheads="1"/>
          </p:cNvSpPr>
          <p:nvPr/>
        </p:nvSpPr>
        <p:spPr bwMode="auto">
          <a:xfrm>
            <a:off x="1703388" y="82550"/>
            <a:ext cx="89646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ka-GE" sz="1600">
                <a:latin typeface="Sylfaen" pitchFamily="18" charset="0"/>
              </a:rPr>
              <a:t>ნაწილაკთა ნაკადები კიბოს სამკურნალოდ</a:t>
            </a:r>
            <a:r>
              <a:rPr lang="en-US" sz="1600">
                <a:latin typeface="Sylfaen" pitchFamily="18" charset="0"/>
              </a:rPr>
              <a:t> </a:t>
            </a:r>
            <a:r>
              <a:rPr lang="ka-GE" sz="1600">
                <a:latin typeface="Sylfaen" pitchFamily="18" charset="0"/>
              </a:rPr>
              <a:t>დამუხტული ჰადრონების ნაკადი, რომელიც კარგავს ენერგიას ნივთიერებაში სიმსივნე სამიზნე</a:t>
            </a:r>
            <a:endParaRPr lang="en-US" sz="1600">
              <a:latin typeface="Sylfaen" pitchFamily="18" charset="0"/>
            </a:endParaRPr>
          </a:p>
        </p:txBody>
      </p:sp>
      <p:sp>
        <p:nvSpPr>
          <p:cNvPr id="64522" name="Rectangle 16"/>
          <p:cNvSpPr>
            <a:spLocks noChangeArrowheads="1"/>
          </p:cNvSpPr>
          <p:nvPr/>
        </p:nvSpPr>
        <p:spPr bwMode="auto">
          <a:xfrm>
            <a:off x="1703388" y="4564063"/>
            <a:ext cx="859631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ka-GE" sz="1400">
                <a:latin typeface="Sylfaen" pitchFamily="18" charset="0"/>
              </a:rPr>
              <a:t>გრიდის კომპიუტერული სისტემები სამედიცინო მონაცემების მენეჯმენტისთვის და ანალიზისთვის.</a:t>
            </a:r>
            <a:endParaRPr lang="en-US" sz="1400">
              <a:latin typeface="Sylfaen" pitchFamily="18" charset="0"/>
            </a:endParaRPr>
          </a:p>
        </p:txBody>
      </p:sp>
      <p:pic>
        <p:nvPicPr>
          <p:cNvPr id="64523" name="Picture 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03389" y="4962525"/>
            <a:ext cx="2376487" cy="177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32" name="AutoShape 18"/>
          <p:cNvSpPr>
            <a:spLocks noChangeArrowheads="1"/>
          </p:cNvSpPr>
          <p:nvPr/>
        </p:nvSpPr>
        <p:spPr bwMode="auto">
          <a:xfrm>
            <a:off x="4800601" y="5445126"/>
            <a:ext cx="2016125" cy="576263"/>
          </a:xfrm>
          <a:prstGeom prst="rightArrow">
            <a:avLst>
              <a:gd name="adj1" fmla="val 50000"/>
              <a:gd name="adj2" fmla="val 87465"/>
            </a:avLst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600">
              <a:solidFill>
                <a:srgbClr val="FF0000"/>
              </a:solidFill>
            </a:endParaRPr>
          </a:p>
        </p:txBody>
      </p:sp>
      <p:pic>
        <p:nvPicPr>
          <p:cNvPr id="64525" name="Picture 1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77089" y="4979989"/>
            <a:ext cx="266382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89001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6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3" grpId="0" animBg="1"/>
      <p:bldP spid="56327" grpId="0" animBg="1"/>
      <p:bldP spid="56332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4"/>
          <p:cNvSpPr txBox="1">
            <a:spLocks noChangeArrowheads="1"/>
          </p:cNvSpPr>
          <p:nvPr/>
        </p:nvSpPr>
        <p:spPr bwMode="auto">
          <a:xfrm>
            <a:off x="5656303" y="1292884"/>
            <a:ext cx="4392613" cy="707886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ka-GE" sz="2000" dirty="0">
                <a:solidFill>
                  <a:schemeClr val="bg1"/>
                </a:solidFill>
                <a:latin typeface="Sylfaen" pitchFamily="18" charset="0"/>
                <a:cs typeface="Arial" pitchFamily="34" charset="0"/>
              </a:rPr>
              <a:t>მაგნიტურ რეზონანსული გამოსახულება</a:t>
            </a:r>
            <a:endParaRPr lang="ru-RU" sz="2000" dirty="0">
              <a:solidFill>
                <a:schemeClr val="bg1"/>
              </a:solidFill>
              <a:latin typeface="Sylfaen" pitchFamily="18" charset="0"/>
              <a:cs typeface="Arial" pitchFamily="34" charset="0"/>
            </a:endParaRPr>
          </a:p>
        </p:txBody>
      </p:sp>
      <p:pic>
        <p:nvPicPr>
          <p:cNvPr id="6349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74825" y="917576"/>
            <a:ext cx="2952750" cy="294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03388" y="4038600"/>
            <a:ext cx="3097212" cy="241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5" name="Rectangle 9"/>
          <p:cNvSpPr>
            <a:spLocks noChangeArrowheads="1"/>
          </p:cNvSpPr>
          <p:nvPr/>
        </p:nvSpPr>
        <p:spPr bwMode="auto">
          <a:xfrm>
            <a:off x="4872039" y="4851400"/>
            <a:ext cx="5672137" cy="131445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accent6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ka-GE" sz="1600" dirty="0">
                <a:solidFill>
                  <a:srgbClr val="000000"/>
                </a:solidFill>
                <a:latin typeface="Sylfaen" pitchFamily="18" charset="0"/>
              </a:rPr>
              <a:t>დანერგვა მედიცინაში:</a:t>
            </a:r>
          </a:p>
          <a:p>
            <a:pPr algn="ctr"/>
            <a:r>
              <a:rPr lang="ka-GE" sz="1600" dirty="0">
                <a:solidFill>
                  <a:srgbClr val="000000"/>
                </a:solidFill>
                <a:latin typeface="Sylfaen" pitchFamily="18" charset="0"/>
              </a:rPr>
              <a:t>ნობელის პრემია ფიზიოლოგიაში და მედიცინაში 2003</a:t>
            </a:r>
            <a:r>
              <a:rPr lang="en-US" sz="1600" dirty="0">
                <a:solidFill>
                  <a:srgbClr val="000000"/>
                </a:solidFill>
                <a:latin typeface="Sylfaen" pitchFamily="18" charset="0"/>
              </a:rPr>
              <a:t>:</a:t>
            </a:r>
            <a:endParaRPr lang="ka-GE" sz="1600" dirty="0">
              <a:solidFill>
                <a:srgbClr val="000000"/>
              </a:solidFill>
              <a:latin typeface="Sylfaen" pitchFamily="18" charset="0"/>
            </a:endParaRPr>
          </a:p>
          <a:p>
            <a:pPr algn="ctr"/>
            <a:r>
              <a:rPr lang="ka-GE" sz="1600" dirty="0">
                <a:solidFill>
                  <a:srgbClr val="000000"/>
                </a:solidFill>
                <a:latin typeface="Sylfaen" pitchFamily="18" charset="0"/>
              </a:rPr>
              <a:t>სერ პიტერ მანსფილდი, ფიზიკოსი ნოტინგემში,</a:t>
            </a:r>
          </a:p>
          <a:p>
            <a:pPr algn="ctr"/>
            <a:r>
              <a:rPr lang="ka-GE" sz="1600" dirty="0">
                <a:solidFill>
                  <a:srgbClr val="000000"/>
                </a:solidFill>
                <a:latin typeface="Sylfaen" pitchFamily="18" charset="0"/>
              </a:rPr>
              <a:t>პოლ ს. ლაუტერბური, ქიმიკოსი ილინოისისის უნივერსიტეტში</a:t>
            </a:r>
            <a:endParaRPr lang="es-ES_tradnl" sz="1600" dirty="0">
              <a:solidFill>
                <a:srgbClr val="000000"/>
              </a:solidFill>
              <a:latin typeface="Sylfae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573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80947" y="260351"/>
            <a:ext cx="3194168" cy="4802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7" name="Rectangle 5"/>
          <p:cNvSpPr>
            <a:spLocks noChangeArrowheads="1"/>
          </p:cNvSpPr>
          <p:nvPr/>
        </p:nvSpPr>
        <p:spPr bwMode="auto">
          <a:xfrm>
            <a:off x="4151314" y="1149351"/>
            <a:ext cx="6372225" cy="1076325"/>
          </a:xfrm>
          <a:prstGeom prst="rect">
            <a:avLst/>
          </a:prstGeom>
          <a:solidFill>
            <a:schemeClr val="accent6"/>
          </a:solidFill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ka-GE" sz="1600" dirty="0">
                <a:solidFill>
                  <a:schemeClr val="bg1"/>
                </a:solidFill>
                <a:latin typeface="Sylfaen" pitchFamily="18" charset="0"/>
              </a:rPr>
              <a:t>1895 წლის 8 ნოებერს რენტგენმა აღმოაჩიანა რენტგენის გამოსხივება.</a:t>
            </a:r>
          </a:p>
          <a:p>
            <a:pPr algn="ctr"/>
            <a:r>
              <a:rPr lang="ka-GE" sz="1600" dirty="0">
                <a:solidFill>
                  <a:schemeClr val="bg1"/>
                </a:solidFill>
                <a:latin typeface="Sylfaen" pitchFamily="18" charset="0"/>
              </a:rPr>
              <a:t>1895 წლის 22 ნეომბერს მან უკვე გადაიღო თავისი ცოლის ხელი.</a:t>
            </a:r>
          </a:p>
          <a:p>
            <a:pPr algn="ctr"/>
            <a:r>
              <a:rPr lang="ka-GE" sz="1600" dirty="0">
                <a:solidFill>
                  <a:schemeClr val="bg1"/>
                </a:solidFill>
                <a:latin typeface="Sylfaen" pitchFamily="18" charset="0"/>
              </a:rPr>
              <a:t>რენტგენმა მიიღო პირველი ნობელის პრემია ფიზიკაში 1901 წელს.</a:t>
            </a:r>
            <a:endParaRPr lang="en-US" sz="1600" dirty="0">
              <a:solidFill>
                <a:schemeClr val="bg1"/>
              </a:solidFill>
              <a:latin typeface="Sylfaen" pitchFamily="18" charset="0"/>
            </a:endParaRPr>
          </a:p>
        </p:txBody>
      </p:sp>
      <p:pic>
        <p:nvPicPr>
          <p:cNvPr id="6246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7701" y="2492376"/>
            <a:ext cx="38703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18976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4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/>
          </p:nvPr>
        </p:nvSpPr>
        <p:spPr>
          <a:effectLst>
            <a:outerShdw dist="38099" dir="2700000" algn="ctr" rotWithShape="0">
              <a:schemeClr val="tx1">
                <a:alpha val="74997"/>
              </a:schemeClr>
            </a:outerShdw>
          </a:effectLst>
        </p:spPr>
        <p:txBody>
          <a:bodyPr>
            <a:normAutofit/>
          </a:bodyPr>
          <a:lstStyle/>
          <a:p>
            <a:pPr marL="484632" indent="0" eaLnBrk="1" fontAlgn="auto" hangingPunct="1">
              <a:spcAft>
                <a:spcPts val="0"/>
              </a:spcAft>
              <a:defRPr/>
            </a:pPr>
            <a:r>
              <a:rPr lang="en-GB" smtClean="0">
                <a:solidFill>
                  <a:srgbClr val="FCF933"/>
                </a:solidFill>
                <a:ea typeface="ＭＳ Ｐゴシック" charset="-128"/>
                <a:cs typeface="ＭＳ Ｐゴシック" charset="-128"/>
              </a:rPr>
              <a:t>CERN</a:t>
            </a:r>
            <a:r>
              <a:rPr lang="en-GB" smtClean="0">
                <a:solidFill>
                  <a:srgbClr val="FCF933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  <a:t>-</a:t>
            </a:r>
            <a:r>
              <a:rPr lang="en-GB" sz="3600">
                <a:solidFill>
                  <a:srgbClr val="FCF933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  <a:t>is misia</a:t>
            </a:r>
            <a:endParaRPr lang="en-GB" smtClean="0">
              <a:solidFill>
                <a:schemeClr val="accent1">
                  <a:tint val="83000"/>
                  <a:satMod val="150000"/>
                </a:schemeClr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600200"/>
            <a:ext cx="6172200" cy="5181600"/>
          </a:xfrm>
        </p:spPr>
        <p:txBody>
          <a:bodyPr>
            <a:normAutofit/>
          </a:bodyPr>
          <a:lstStyle/>
          <a:p>
            <a:pPr marL="448056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ka-GE" sz="2000" dirty="0">
                <a:solidFill>
                  <a:srgbClr val="FFFFFF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  <a:t>ცოდნის ზღვარის </a:t>
            </a:r>
            <a:r>
              <a:rPr lang="ka-GE" sz="2000" dirty="0">
                <a:solidFill>
                  <a:srgbClr val="FFFF00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  <a:t>უკან გადაწევა;</a:t>
            </a:r>
            <a:endParaRPr lang="en-GB" sz="2000" dirty="0">
              <a:solidFill>
                <a:srgbClr val="FFFF00"/>
              </a:solidFill>
              <a:latin typeface="AcadNusx" pitchFamily="2" charset="0"/>
              <a:ea typeface="ＭＳ Ｐゴシック" charset="-128"/>
              <a:cs typeface="ＭＳ Ｐゴシック" charset="-128"/>
            </a:endParaRPr>
          </a:p>
          <a:p>
            <a:pPr marL="448056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GB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  <a:cs typeface="ＭＳ Ｐゴシック" charset="-128"/>
              </a:rPr>
              <a:t>	</a:t>
            </a:r>
          </a:p>
          <a:p>
            <a:pPr marL="448056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GB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cadNusx" pitchFamily="2" charset="0"/>
                <a:ea typeface="ＭＳ Ｐゴシック" charset="-128"/>
                <a:cs typeface="ＭＳ Ｐゴシック" charset="-128"/>
              </a:rPr>
              <a:t>    </a:t>
            </a:r>
            <a:r>
              <a:rPr lang="ka-GE" sz="1800" dirty="0">
                <a:solidFill>
                  <a:srgbClr val="FFFFFF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  <a:t>მაგ: ”დიდი აფეთქების” </a:t>
            </a:r>
            <a:r>
              <a:rPr lang="ka-GE" sz="1800" dirty="0" smtClean="0">
                <a:solidFill>
                  <a:srgbClr val="FFFFFF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  <a:t>საიდუ</a:t>
            </a:r>
            <a:r>
              <a:rPr lang="en-US" sz="1800" dirty="0" smtClean="0">
                <a:solidFill>
                  <a:srgbClr val="FFFFFF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  <a:t>m</a:t>
            </a:r>
            <a:r>
              <a:rPr lang="ka-GE" sz="1800" dirty="0" smtClean="0">
                <a:solidFill>
                  <a:srgbClr val="FFFFFF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  <a:t>ლოები</a:t>
            </a:r>
            <a:r>
              <a:rPr lang="ka-GE" sz="1800" dirty="0">
                <a:solidFill>
                  <a:srgbClr val="FFFFFF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  <a:t>... როგორი სახის იყო მატერია სამყაროს შექმნის პირველ მომენტებში?</a:t>
            </a:r>
            <a:endParaRPr lang="en-GB" sz="1800" dirty="0">
              <a:solidFill>
                <a:srgbClr val="FFFFFF"/>
              </a:solidFill>
              <a:ea typeface="ＭＳ Ｐゴシック" charset="-128"/>
              <a:cs typeface="ＭＳ Ｐゴシック" charset="-128"/>
            </a:endParaRPr>
          </a:p>
          <a:p>
            <a:pPr marL="448056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en-GB" sz="14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charset="-128"/>
              <a:cs typeface="ＭＳ Ｐゴシック" charset="-128"/>
            </a:endParaRPr>
          </a:p>
          <a:p>
            <a:pPr marL="448056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ka-GE" sz="2000" dirty="0">
                <a:solidFill>
                  <a:srgbClr val="FFFFFF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  <a:t>ამაჩქარებლისა და დეტექტორებისთვის ახალი ტექნოლოგიების </a:t>
            </a:r>
            <a:r>
              <a:rPr lang="ka-GE" sz="2000" dirty="0">
                <a:solidFill>
                  <a:srgbClr val="FFFF00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  <a:t>განვითარება;</a:t>
            </a:r>
          </a:p>
          <a:p>
            <a:pPr marL="448056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endParaRPr lang="en-GB" sz="2000" dirty="0">
              <a:solidFill>
                <a:srgbClr val="FFFF00"/>
              </a:solidFill>
              <a:latin typeface="AcadNusx" pitchFamily="2" charset="0"/>
              <a:ea typeface="ＭＳ Ｐゴシック" charset="-128"/>
              <a:cs typeface="ＭＳ Ｐゴシック" charset="-128"/>
            </a:endParaRPr>
          </a:p>
          <a:p>
            <a:pPr marL="448056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GB" sz="2000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ＭＳ Ｐゴシック" charset="-128"/>
                <a:cs typeface="ＭＳ Ｐゴシック" charset="-128"/>
              </a:rPr>
              <a:t>	</a:t>
            </a:r>
            <a:r>
              <a:rPr lang="ka-GE" sz="1800" dirty="0">
                <a:solidFill>
                  <a:srgbClr val="FFFFFF"/>
                </a:solidFill>
                <a:latin typeface="Sylfaen" pitchFamily="18" charset="0"/>
                <a:ea typeface="ＭＳ Ｐゴシック" charset="-128"/>
                <a:cs typeface="ＭＳ Ｐゴシック" charset="-128"/>
              </a:rPr>
              <a:t>ინფორმაციული ტექნოლოგიები </a:t>
            </a:r>
            <a:r>
              <a:rPr lang="en-GB" sz="18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- </a:t>
            </a:r>
            <a:r>
              <a:rPr lang="en-US" sz="18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WEB </a:t>
            </a:r>
            <a:r>
              <a:rPr lang="ka-GE" sz="18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და </a:t>
            </a:r>
            <a:r>
              <a:rPr lang="en-US" sz="18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  <a:t>GRID</a:t>
            </a:r>
            <a:br>
              <a:rPr lang="en-US" sz="1800" dirty="0">
                <a:solidFill>
                  <a:srgbClr val="FFFFFF"/>
                </a:solidFill>
                <a:ea typeface="ＭＳ Ｐゴシック" charset="-128"/>
                <a:cs typeface="ＭＳ Ｐゴシック" charset="-128"/>
              </a:rPr>
            </a:br>
            <a:r>
              <a:rPr lang="ka-GE" sz="1800" dirty="0">
                <a:solidFill>
                  <a:srgbClr val="FFFFFF"/>
                </a:solidFill>
                <a:latin typeface="Sylfaen" pitchFamily="18" charset="0"/>
                <a:ea typeface="ＭＳ Ｐゴシック" charset="-128"/>
                <a:cs typeface="ＭＳ Ｐゴシック" charset="-128"/>
              </a:rPr>
              <a:t>მედიცინა - დიაგნოზირება და თერაპია</a:t>
            </a:r>
            <a:endParaRPr lang="en-GB" sz="2000" dirty="0">
              <a:solidFill>
                <a:srgbClr val="FFFFFF"/>
              </a:solidFill>
              <a:latin typeface="Sylfaen" pitchFamily="18" charset="0"/>
              <a:ea typeface="ＭＳ Ｐゴシック" charset="-128"/>
              <a:cs typeface="ＭＳ Ｐゴシック" charset="-128"/>
            </a:endParaRPr>
          </a:p>
          <a:p>
            <a:pPr marL="448056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en-GB" sz="20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charset="-128"/>
              <a:cs typeface="ＭＳ Ｐゴシック" charset="-128"/>
            </a:endParaRPr>
          </a:p>
          <a:p>
            <a:pPr marL="448056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ka-GE" sz="2000" dirty="0">
                <a:solidFill>
                  <a:srgbClr val="FFFFFF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  <a:t>მომავალი თაობის მეცნიერების</a:t>
            </a:r>
            <a:br>
              <a:rPr lang="ka-GE" sz="2000" dirty="0">
                <a:solidFill>
                  <a:srgbClr val="FFFFFF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</a:br>
            <a:r>
              <a:rPr lang="ka-GE" sz="2000" dirty="0">
                <a:solidFill>
                  <a:srgbClr val="FFFFFF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  <a:t>და ინჟინრების </a:t>
            </a:r>
            <a:r>
              <a:rPr lang="ka-GE" sz="2000" dirty="0">
                <a:solidFill>
                  <a:srgbClr val="FFFF00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  <a:t>აღზრდა;</a:t>
            </a:r>
            <a:endParaRPr lang="en-GB" sz="2000" dirty="0">
              <a:solidFill>
                <a:srgbClr val="FFFF00"/>
              </a:solidFill>
              <a:latin typeface="AcadNusx" pitchFamily="2" charset="0"/>
              <a:ea typeface="ＭＳ Ｐゴシック" charset="-128"/>
              <a:cs typeface="ＭＳ Ｐゴシック" charset="-128"/>
            </a:endParaRPr>
          </a:p>
          <a:p>
            <a:pPr marL="448056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endParaRPr lang="en-GB" sz="2000" dirty="0">
              <a:solidFill>
                <a:srgbClr val="FFFFFF"/>
              </a:solidFill>
              <a:effectLst>
                <a:outerShdw blurRad="38100" dist="38100" dir="2700000" algn="tl">
                  <a:srgbClr val="C0C0C0"/>
                </a:outerShdw>
              </a:effectLst>
              <a:ea typeface="ＭＳ Ｐゴシック" charset="-128"/>
              <a:cs typeface="ＭＳ Ｐゴシック" charset="-128"/>
            </a:endParaRPr>
          </a:p>
          <a:p>
            <a:pPr marL="448056" indent="-384048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"/>
              <a:defRPr/>
            </a:pPr>
            <a:r>
              <a:rPr lang="ka-GE" sz="2000" dirty="0">
                <a:solidFill>
                  <a:srgbClr val="FFFFFF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  <a:t>სხვადასხვა ქვეყნისა და</a:t>
            </a:r>
            <a:br>
              <a:rPr lang="ka-GE" sz="2000" dirty="0">
                <a:solidFill>
                  <a:srgbClr val="FFFFFF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</a:br>
            <a:r>
              <a:rPr lang="ka-GE" sz="2000" dirty="0">
                <a:solidFill>
                  <a:srgbClr val="FFFFFF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  <a:t>კულტურის ხალხის </a:t>
            </a:r>
            <a:r>
              <a:rPr lang="ka-GE" sz="2000" dirty="0">
                <a:solidFill>
                  <a:srgbClr val="FFFF00"/>
                </a:solidFill>
                <a:latin typeface="AcadNusx" pitchFamily="2" charset="0"/>
                <a:ea typeface="ＭＳ Ｐゴシック" charset="-128"/>
                <a:cs typeface="ＭＳ Ｐゴシック" charset="-128"/>
              </a:rPr>
              <a:t>გაერთიანება.</a:t>
            </a:r>
            <a:endParaRPr lang="en-GB" sz="2000" dirty="0">
              <a:solidFill>
                <a:srgbClr val="FFFFFF"/>
              </a:solidFill>
              <a:latin typeface="AcadNusx" pitchFamily="2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2413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20188" y="2852738"/>
            <a:ext cx="1547812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608888" y="2852738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8" name="Picture 1034" descr="Picture 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35863" y="4386263"/>
            <a:ext cx="1447800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3" name="Picture 1039" descr="Picture 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077200" y="5638800"/>
            <a:ext cx="2057400" cy="1109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4" name="Picture 1040" descr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064625" y="4386263"/>
            <a:ext cx="1568450" cy="1058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72400" y="1219200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4939316" y="0"/>
            <a:ext cx="1714500" cy="1304925"/>
            <a:chOff x="0" y="0"/>
            <a:chExt cx="1714500" cy="1304925"/>
          </a:xfrm>
          <a:solidFill>
            <a:schemeClr val="accent4"/>
          </a:solidFill>
        </p:grpSpPr>
        <p:sp>
          <p:nvSpPr>
            <p:cNvPr id="119820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eaLnBrk="1" hangingPunct="1"/>
              <a:endParaRPr lang="en-US" altLang="en-US">
                <a:solidFill>
                  <a:srgbClr val="FFFFFF"/>
                </a:solidFill>
                <a:latin typeface="Tahoma" pitchFamily="34" charset="0"/>
                <a:cs typeface="Arial" charset="0"/>
              </a:endParaRPr>
            </a:p>
          </p:txBody>
        </p:sp>
        <p:pic>
          <p:nvPicPr>
            <p:cNvPr id="119821" name="Picture 13" descr="Picture 21"/>
            <p:cNvPicPr>
              <a:picLocks noChangeAspect="1" noChangeArrowheads="1"/>
            </p:cNvPicPr>
            <p:nvPr/>
          </p:nvPicPr>
          <p:blipFill>
            <a:blip r:embed="rId1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684558533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78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7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789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7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 descr="0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97" y="-1"/>
            <a:ext cx="10420679" cy="67879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688812" y="1080683"/>
            <a:ext cx="76306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a-GE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ylfaen" pitchFamily="18" charset="0"/>
              </a:rPr>
              <a:t>ელქტრული ველი - ამაღლებს ნაწილაკების ენერგიას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989375" y="1542348"/>
            <a:ext cx="70294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ka-GE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ylfaen" pitchFamily="18" charset="0"/>
              </a:rPr>
              <a:t>მაგნიტური ველი - მართავს ნაწილაკების ნაკადს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37132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1" y="228600"/>
            <a:ext cx="8716963" cy="601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855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6" descr="interconnec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-9525"/>
            <a:ext cx="9144000" cy="686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1919289" y="5029200"/>
            <a:ext cx="8353425" cy="1352550"/>
          </a:xfrm>
          <a:solidFill>
            <a:schemeClr val="accent6"/>
          </a:solidFill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ka-GE" dirty="0">
                <a:solidFill>
                  <a:schemeClr val="bg1"/>
                </a:solidFill>
                <a:latin typeface="Sylfaen" pitchFamily="18" charset="0"/>
              </a:rPr>
              <a:t>ვაკუუმი</a:t>
            </a:r>
            <a:r>
              <a:rPr lang="en-US" dirty="0">
                <a:solidFill>
                  <a:schemeClr val="bg1"/>
                </a:solidFill>
                <a:latin typeface="Sylfaen" pitchFamily="18" charset="0"/>
              </a:rPr>
              <a:t> </a:t>
            </a:r>
            <a:r>
              <a:rPr lang="ka-GE" dirty="0">
                <a:solidFill>
                  <a:schemeClr val="bg1"/>
                </a:solidFill>
                <a:latin typeface="Sylfaen" pitchFamily="18" charset="0"/>
              </a:rPr>
              <a:t>პლანეტათაშორისი სივრცის მსგავსი</a:t>
            </a:r>
            <a:r>
              <a:rPr lang="en-GB" dirty="0">
                <a:solidFill>
                  <a:schemeClr val="bg1"/>
                </a:solidFill>
                <a:latin typeface="Sylfaen" pitchFamily="18" charset="0"/>
              </a:rPr>
              <a:t>: </a:t>
            </a:r>
          </a:p>
          <a:p>
            <a:pPr marL="0" indent="0" algn="ctr">
              <a:buNone/>
            </a:pPr>
            <a:r>
              <a:rPr lang="ka-GE" dirty="0">
                <a:solidFill>
                  <a:schemeClr val="bg1"/>
                </a:solidFill>
                <a:latin typeface="Sylfaen" pitchFamily="18" charset="0"/>
              </a:rPr>
              <a:t>წნევა მილებში 10 ჯერ უფრო მცირე იქნება ვიდრე მთვარეზე</a:t>
            </a:r>
            <a:endParaRPr lang="en-US" dirty="0">
              <a:solidFill>
                <a:schemeClr val="bg1"/>
              </a:solidFill>
              <a:latin typeface="Sylfaen" pitchFamily="18" charset="0"/>
            </a:endParaRPr>
          </a:p>
        </p:txBody>
      </p:sp>
      <p:sp>
        <p:nvSpPr>
          <p:cNvPr id="39940" name="Rectangle 8"/>
          <p:cNvSpPr>
            <a:spLocks noChangeArrowheads="1"/>
          </p:cNvSpPr>
          <p:nvPr/>
        </p:nvSpPr>
        <p:spPr bwMode="auto">
          <a:xfrm>
            <a:off x="1905000" y="533400"/>
            <a:ext cx="8458200" cy="762000"/>
          </a:xfrm>
          <a:prstGeom prst="rect">
            <a:avLst/>
          </a:prstGeom>
          <a:solidFill>
            <a:schemeClr val="accent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ka-GE" sz="3100" b="1">
                <a:solidFill>
                  <a:schemeClr val="bg1"/>
                </a:solidFill>
                <a:latin typeface="Sylfaen" pitchFamily="18" charset="0"/>
                <a:ea typeface="MS PGothic" pitchFamily="34" charset="-128"/>
              </a:rPr>
              <a:t>”ყველაზე ცარიელი სივრცე მზის სისტემაში” </a:t>
            </a:r>
            <a:endParaRPr lang="en-US" sz="3100" b="1">
              <a:solidFill>
                <a:schemeClr val="bg1"/>
              </a:solidFill>
              <a:latin typeface="Sylfaen" pitchFamily="18" charset="0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80253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0"/>
            <a:ext cx="9144000" cy="6859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9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1919536" y="44624"/>
            <a:ext cx="8496944" cy="1224136"/>
          </a:xfrm>
          <a:solidFill>
            <a:srgbClr val="FF0000"/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marL="484632" algn="ctr">
              <a:defRPr/>
            </a:pPr>
            <a:r>
              <a:rPr lang="ka-GE" sz="3600" b="1" dirty="0">
                <a:solidFill>
                  <a:schemeClr val="bg1"/>
                </a:solidFill>
                <a:latin typeface="Sylfaen" pitchFamily="18" charset="0"/>
              </a:rPr>
              <a:t>გალაქტიკაში ყველაზე ცხელი წერტილი</a:t>
            </a:r>
            <a:endParaRPr lang="en-US" sz="3600" b="1" dirty="0">
              <a:solidFill>
                <a:schemeClr val="bg1"/>
              </a:solidFill>
              <a:latin typeface="Sylfaen" pitchFamily="18" charset="0"/>
            </a:endParaRPr>
          </a:p>
        </p:txBody>
      </p:sp>
      <p:sp>
        <p:nvSpPr>
          <p:cNvPr id="314371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159250" y="4989513"/>
            <a:ext cx="6400800" cy="1752600"/>
          </a:xfrm>
          <a:solidFill>
            <a:srgbClr val="FF0000"/>
          </a:solidFill>
          <a:ln>
            <a:solidFill>
              <a:schemeClr val="tx1"/>
            </a:solidFill>
          </a:ln>
        </p:spPr>
        <p:txBody>
          <a:bodyPr rtlCol="0">
            <a:normAutofit/>
          </a:bodyPr>
          <a:lstStyle/>
          <a:p>
            <a:pPr marL="0" indent="0" algn="ctr">
              <a:spcBef>
                <a:spcPct val="0"/>
              </a:spcBef>
              <a:buNone/>
              <a:defRPr/>
            </a:pPr>
            <a:r>
              <a:rPr lang="ka-GE" dirty="0">
                <a:solidFill>
                  <a:schemeClr val="bg1"/>
                </a:solidFill>
                <a:latin typeface="Sylfaen" pitchFamily="18" charset="0"/>
              </a:rPr>
              <a:t>ნაწილაკების დაჯახებისას </a:t>
            </a:r>
          </a:p>
          <a:p>
            <a:pPr marL="0" indent="0" algn="ctr">
              <a:spcBef>
                <a:spcPct val="0"/>
              </a:spcBef>
              <a:buNone/>
              <a:defRPr/>
            </a:pPr>
            <a:r>
              <a:rPr lang="ka-GE" dirty="0">
                <a:solidFill>
                  <a:schemeClr val="bg1"/>
                </a:solidFill>
                <a:latin typeface="Sylfaen" pitchFamily="18" charset="0"/>
              </a:rPr>
              <a:t>ტემპერატურა მილიარდჯერ მეტია მზის ცენტრში არსებულ ტემპერატურასთან შედარებით</a:t>
            </a:r>
            <a:endParaRPr lang="en-US" dirty="0">
              <a:solidFill>
                <a:schemeClr val="bg1"/>
              </a:solidFill>
              <a:latin typeface="Sylfae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27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3999" y="0"/>
            <a:ext cx="9111343" cy="6834694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5999" y="1839686"/>
            <a:ext cx="7815943" cy="1665514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ka-GE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ylfaen" pitchFamily="18" charset="0"/>
              </a:rPr>
              <a:t>მადლობა</a:t>
            </a:r>
            <a:r>
              <a:rPr lang="en-US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ylfaen" pitchFamily="18" charset="0"/>
              </a:rPr>
              <a:t> </a:t>
            </a:r>
            <a:r>
              <a:rPr lang="ka-GE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Sylfaen" pitchFamily="18" charset="0"/>
              </a:rPr>
              <a:t> ყურადღებისთვის</a:t>
            </a:r>
            <a:endParaRPr lang="en-US" dirty="0">
              <a:solidFill>
                <a:srgbClr val="FF0000"/>
              </a:solidFill>
              <a:latin typeface="Sylfae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7236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 descr="http://a.pix.ge/g/2b9c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5213" y="0"/>
            <a:ext cx="9202737" cy="690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400550" y="398463"/>
            <a:ext cx="6096000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65000"/>
              <a:buFont typeface="Wingdings" panose="05000000000000000000" pitchFamily="2" charset="2"/>
              <a:buChar char="n"/>
              <a:defRPr/>
            </a:pPr>
            <a:r>
              <a:rPr lang="ka-GE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/>
              </a:rPr>
              <a:t>დიამეტრი</a:t>
            </a:r>
            <a:r>
              <a:rPr lang="ru-RU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 – 1</a:t>
            </a:r>
            <a:r>
              <a:rPr lang="ka-GE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/>
              </a:rPr>
              <a:t>0</a:t>
            </a:r>
            <a:r>
              <a:rPr lang="ru-RU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0 000 </a:t>
            </a:r>
            <a:r>
              <a:rPr lang="ka-GE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/>
              </a:rPr>
              <a:t>სინათლის წელიწადი </a:t>
            </a:r>
            <a:endParaRPr lang="ru-RU" altLang="en-US" sz="20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65000"/>
              <a:buFont typeface="Wingdings" panose="05000000000000000000" pitchFamily="2" charset="2"/>
              <a:buChar char="n"/>
              <a:defRPr/>
            </a:pPr>
            <a:r>
              <a:rPr lang="ka-GE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/>
              </a:rPr>
              <a:t>სისქე</a:t>
            </a:r>
            <a:r>
              <a:rPr lang="ru-RU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 -  </a:t>
            </a:r>
            <a:r>
              <a:rPr lang="ka-GE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/>
              </a:rPr>
              <a:t>1000</a:t>
            </a:r>
            <a:r>
              <a:rPr lang="ru-RU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 </a:t>
            </a:r>
            <a:r>
              <a:rPr lang="ka-GE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/>
              </a:rPr>
              <a:t>სინათლის წელიწადი  </a:t>
            </a:r>
            <a:endParaRPr lang="ru-RU" altLang="en-US" sz="20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65000"/>
              <a:defRPr/>
            </a:pPr>
            <a:r>
              <a:rPr lang="ru-RU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 (</a:t>
            </a:r>
            <a:r>
              <a:rPr lang="ka-GE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/>
              </a:rPr>
              <a:t>სინათლის წელიწადი </a:t>
            </a:r>
            <a:r>
              <a:rPr lang="ru-RU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– </a:t>
            </a:r>
            <a:r>
              <a:rPr lang="en-US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~</a:t>
            </a:r>
            <a:r>
              <a:rPr lang="ru-RU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 10 000 </a:t>
            </a:r>
            <a:r>
              <a:rPr lang="ka-GE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/>
              </a:rPr>
              <a:t>მილიარდი კმ-ია</a:t>
            </a:r>
            <a:r>
              <a:rPr lang="ru-RU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)</a:t>
            </a:r>
            <a:endParaRPr lang="ka-GE" altLang="en-US" sz="20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  <a:cs typeface="Arial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00CCFF"/>
              </a:buClr>
              <a:buSzPct val="65000"/>
              <a:defRPr/>
            </a:pPr>
            <a:r>
              <a:rPr lang="ka-GE" altLang="en-US" sz="2000" b="1" kern="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/>
              </a:rPr>
              <a:t>       200-400 მილიარდი ვარსკვლავია</a:t>
            </a:r>
            <a:endParaRPr lang="ru-RU" altLang="en-US" sz="2000" b="1" kern="0" dirty="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8250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66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463" y="0"/>
            <a:ext cx="10245725" cy="681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84538" y="74613"/>
            <a:ext cx="7613650" cy="15081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1" hangingPunct="1">
              <a:spcBef>
                <a:spcPct val="20000"/>
              </a:spcBef>
              <a:buClr>
                <a:srgbClr val="00CCFF"/>
              </a:buClr>
              <a:buSzPct val="65000"/>
              <a:defRPr/>
            </a:pPr>
            <a:r>
              <a:rPr lang="ka-GE" altLang="en-US" sz="2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/>
              </a:rPr>
              <a:t>ხილული სამყაროს ზომა -</a:t>
            </a:r>
            <a:r>
              <a:rPr lang="ru-RU" altLang="en-US" sz="2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 1</a:t>
            </a:r>
            <a:r>
              <a:rPr lang="en-US" altLang="en-US" sz="2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4</a:t>
            </a:r>
            <a:r>
              <a:rPr lang="ru-RU" altLang="en-US" sz="2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 </a:t>
            </a:r>
            <a:r>
              <a:rPr lang="ka-GE" altLang="en-US" sz="2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/>
              </a:rPr>
              <a:t>მილიარდი ს.წ.</a:t>
            </a:r>
            <a:endParaRPr lang="ru-RU" altLang="en-US" sz="2000" b="1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00CCFF"/>
              </a:buClr>
              <a:buSzPct val="65000"/>
              <a:defRPr/>
            </a:pPr>
            <a:r>
              <a:rPr lang="ka-GE" altLang="en-US" sz="2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/>
              </a:rPr>
              <a:t>ასაკი</a:t>
            </a:r>
            <a:r>
              <a:rPr lang="ru-RU" altLang="en-US" sz="2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 – 14 </a:t>
            </a:r>
            <a:r>
              <a:rPr lang="ka-GE" altLang="en-US" sz="2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/>
              </a:rPr>
              <a:t>მილიარდი წელი</a:t>
            </a:r>
            <a:endParaRPr lang="ru-RU" altLang="en-US" sz="2000" b="1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00CCFF"/>
              </a:buClr>
              <a:buSzPct val="65000"/>
              <a:defRPr/>
            </a:pPr>
            <a:r>
              <a:rPr lang="ka-GE" altLang="en-US" sz="2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/>
              </a:rPr>
              <a:t>გალაქტიკების რაოდენობა </a:t>
            </a:r>
            <a:r>
              <a:rPr lang="ru-RU" altLang="en-US" sz="2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 – 100 </a:t>
            </a:r>
            <a:r>
              <a:rPr lang="ka-GE" altLang="en-US" sz="2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/>
              </a:rPr>
              <a:t>მილიარდი</a:t>
            </a:r>
            <a:endParaRPr lang="ru-RU" altLang="en-US" sz="2000" b="1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00CCFF"/>
              </a:buClr>
              <a:buSzPct val="65000"/>
              <a:defRPr/>
            </a:pPr>
            <a:r>
              <a:rPr lang="ka-GE" altLang="en-US" sz="2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/>
              </a:rPr>
              <a:t>გალაქტიკაში ვარსკვლავთა საშუალო რიცხვი</a:t>
            </a:r>
            <a:r>
              <a:rPr lang="ru-RU" altLang="en-US" sz="2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/>
                <a:cs typeface="Arial"/>
              </a:rPr>
              <a:t> -100 </a:t>
            </a:r>
            <a:r>
              <a:rPr lang="ka-GE" altLang="en-US" sz="2000" b="1" kern="0" dirty="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Arial"/>
              </a:rPr>
              <a:t>მილიარდი</a:t>
            </a:r>
            <a:endParaRPr lang="ru-RU" altLang="en-US" sz="2000" b="1" kern="0" dirty="0">
              <a:solidFill>
                <a:srgbClr val="FFFF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240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" y="58738"/>
            <a:ext cx="11325225" cy="637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641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p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368" y="415071"/>
            <a:ext cx="10044333" cy="509672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28024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Gaugu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7480" y="1856934"/>
            <a:ext cx="9113446" cy="3902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57480" y="194941"/>
            <a:ext cx="9113445" cy="166199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ja-JP" altLang="en-US" sz="2800" b="1" dirty="0">
                <a:solidFill>
                  <a:srgbClr val="FF0000"/>
                </a:solidFill>
                <a:ea typeface="ＭＳ Ｐゴシック" charset="-128"/>
                <a:cs typeface="Arial" panose="020B0604020202020204" pitchFamily="34" charset="0"/>
              </a:rPr>
              <a:t>“</a:t>
            </a:r>
            <a:r>
              <a:rPr lang="ka-GE" altLang="ja-JP" sz="2800" b="1" dirty="0">
                <a:solidFill>
                  <a:srgbClr val="FF0000"/>
                </a:solidFill>
                <a:ea typeface="ＭＳ Ｐゴシック" charset="-128"/>
                <a:cs typeface="Arial" panose="020B0604020202020204" pitchFamily="34" charset="0"/>
              </a:rPr>
              <a:t>საიდან მოვდივართ</a:t>
            </a:r>
            <a:r>
              <a:rPr lang="en-US" altLang="ja-JP" sz="2800" b="1" dirty="0">
                <a:solidFill>
                  <a:srgbClr val="FF0000"/>
                </a:solidFill>
                <a:ea typeface="ＭＳ Ｐゴシック" charset="-128"/>
                <a:cs typeface="Arial" panose="020B0604020202020204" pitchFamily="34" charset="0"/>
              </a:rPr>
              <a:t>?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ka-GE" sz="2800" b="1" dirty="0">
                <a:solidFill>
                  <a:srgbClr val="FF0000"/>
                </a:solidFill>
                <a:ea typeface="ＭＳ Ｐゴシック" charset="-128"/>
                <a:cs typeface="Arial" panose="020B0604020202020204" pitchFamily="34" charset="0"/>
              </a:rPr>
              <a:t>ვინ ვართ</a:t>
            </a:r>
            <a:r>
              <a:rPr lang="en-US" sz="2800" b="1" dirty="0">
                <a:solidFill>
                  <a:srgbClr val="FF0000"/>
                </a:solidFill>
                <a:ea typeface="ＭＳ Ｐゴシック" charset="-128"/>
                <a:cs typeface="Arial" panose="020B0604020202020204" pitchFamily="34" charset="0"/>
              </a:rPr>
              <a:t>?</a:t>
            </a:r>
          </a:p>
          <a:p>
            <a:pPr algn="ctr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ka-GE" sz="2800" b="1" dirty="0">
                <a:solidFill>
                  <a:srgbClr val="FF0000"/>
                </a:solidFill>
                <a:ea typeface="ＭＳ Ｐゴシック" charset="-128"/>
                <a:cs typeface="Arial" panose="020B0604020202020204" pitchFamily="34" charset="0"/>
              </a:rPr>
              <a:t>სად მივდივართ</a:t>
            </a:r>
            <a:r>
              <a:rPr lang="en-US" sz="2800" b="1" dirty="0">
                <a:solidFill>
                  <a:srgbClr val="FF0000"/>
                </a:solidFill>
                <a:ea typeface="ＭＳ Ｐゴシック" charset="-128"/>
                <a:cs typeface="Arial" panose="020B0604020202020204" pitchFamily="34" charset="0"/>
              </a:rPr>
              <a:t>?</a:t>
            </a:r>
            <a:r>
              <a:rPr lang="ja-JP" altLang="en-US" sz="2800" b="1" dirty="0">
                <a:solidFill>
                  <a:srgbClr val="FF0000"/>
                </a:solidFill>
                <a:ea typeface="ＭＳ Ｐゴシック" charset="-128"/>
                <a:cs typeface="Arial" panose="020B0604020202020204" pitchFamily="34" charset="0"/>
              </a:rPr>
              <a:t>”</a:t>
            </a:r>
            <a:endParaRPr lang="en-US" sz="2800" b="1" dirty="0">
              <a:solidFill>
                <a:srgbClr val="FF0000"/>
              </a:solidFill>
              <a:ea typeface="ＭＳ Ｐゴシック" charset="-128"/>
              <a:cs typeface="Arial" panose="020B0604020202020204" pitchFamily="34" charset="0"/>
            </a:endParaRPr>
          </a:p>
          <a:p>
            <a:pPr defTabSz="457200" fontAlgn="base">
              <a:spcBef>
                <a:spcPct val="0"/>
              </a:spcBef>
              <a:spcAft>
                <a:spcPct val="0"/>
              </a:spcAft>
            </a:pP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27162" y="5759080"/>
            <a:ext cx="9143763" cy="1107996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endParaRPr lang="en-US" sz="1000" dirty="0">
              <a:solidFill>
                <a:srgbClr val="000000"/>
              </a:solidFill>
              <a:latin typeface="LitNusx" pitchFamily="2" charset="0"/>
            </a:endParaRPr>
          </a:p>
          <a:p>
            <a:r>
              <a:rPr lang="en-US" sz="2400" b="1" dirty="0">
                <a:latin typeface="Arial" panose="020B0604020202020204" pitchFamily="34" charset="0"/>
              </a:rPr>
              <a:t>CERN &amp; the LHC</a:t>
            </a:r>
            <a:r>
              <a:rPr lang="ka-GE" sz="2400" b="1" dirty="0" smtClean="0">
                <a:latin typeface="LitNusx" pitchFamily="2" charset="0"/>
              </a:rPr>
              <a:t> </a:t>
            </a:r>
            <a:r>
              <a:rPr lang="en-US" sz="2800" b="1" dirty="0" err="1" smtClean="0">
                <a:latin typeface="LitNusx" pitchFamily="2" charset="0"/>
              </a:rPr>
              <a:t>nawilakebis</a:t>
            </a:r>
            <a:r>
              <a:rPr lang="en-US" sz="2800" b="1" dirty="0" smtClean="0">
                <a:latin typeface="LitNusx" pitchFamily="2" charset="0"/>
              </a:rPr>
              <a:t> </a:t>
            </a:r>
            <a:r>
              <a:rPr lang="en-US" sz="2800" b="1" dirty="0" err="1">
                <a:latin typeface="LitNusx" pitchFamily="2" charset="0"/>
              </a:rPr>
              <a:t>fizikis</a:t>
            </a:r>
            <a:r>
              <a:rPr lang="en-US" sz="2800" b="1" dirty="0">
                <a:latin typeface="LitNusx" pitchFamily="2" charset="0"/>
              </a:rPr>
              <a:t> </a:t>
            </a:r>
            <a:r>
              <a:rPr lang="en-US" sz="2800" b="1" dirty="0" err="1">
                <a:latin typeface="LitNusx" pitchFamily="2" charset="0"/>
              </a:rPr>
              <a:t>mizani</a:t>
            </a:r>
            <a:r>
              <a:rPr lang="en-US" sz="2800" b="1" dirty="0">
                <a:latin typeface="Arial" panose="020B0604020202020204" pitchFamily="34" charset="0"/>
              </a:rPr>
              <a:t>, </a:t>
            </a:r>
            <a:r>
              <a:rPr lang="en-US" sz="2800" b="1" dirty="0" err="1" smtClean="0">
                <a:latin typeface="LitNusx" pitchFamily="2" charset="0"/>
              </a:rPr>
              <a:t>risganaa</a:t>
            </a:r>
            <a:r>
              <a:rPr lang="en-US" sz="2800" b="1" dirty="0" smtClean="0">
                <a:latin typeface="LitNusx" pitchFamily="2" charset="0"/>
              </a:rPr>
              <a:t> </a:t>
            </a:r>
            <a:r>
              <a:rPr lang="en-US" sz="2800" b="1" dirty="0" err="1">
                <a:latin typeface="LitNusx" pitchFamily="2" charset="0"/>
              </a:rPr>
              <a:t>samyaro</a:t>
            </a:r>
            <a:r>
              <a:rPr lang="en-US" sz="2800" b="1" dirty="0">
                <a:latin typeface="LitNusx" pitchFamily="2" charset="0"/>
              </a:rPr>
              <a:t> </a:t>
            </a:r>
            <a:r>
              <a:rPr lang="en-US" sz="2800" b="1" dirty="0" err="1">
                <a:latin typeface="LitNusx" pitchFamily="2" charset="0"/>
              </a:rPr>
              <a:t>Sedgenili</a:t>
            </a:r>
            <a:r>
              <a:rPr lang="en-US" sz="2800" b="1" dirty="0">
                <a:latin typeface="Arial" panose="020B0604020202020204" pitchFamily="34" charset="0"/>
              </a:rPr>
              <a:t>? 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39214821"/>
      </p:ext>
    </p:extLst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31" y="872410"/>
            <a:ext cx="5767387" cy="5760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025767" y="143416"/>
            <a:ext cx="93714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a-GE" sz="2800" b="1" dirty="0" smtClean="0">
                <a:solidFill>
                  <a:srgbClr val="FF0000"/>
                </a:solidFill>
              </a:rPr>
              <a:t>მატერიის სტრუქტურა და ელემენტარული ნაწილაკები</a:t>
            </a:r>
            <a:endParaRPr lang="en-US" sz="2800" b="1" dirty="0">
              <a:solidFill>
                <a:srgbClr val="FF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102" y="955653"/>
            <a:ext cx="2824163" cy="559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7760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Verv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Verv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cadNusx" pitchFamily="2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cadNusx" pitchFamily="2" charset="0"/>
            <a:cs typeface="Times New Roman" pitchFamily="18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FFFF00"/>
      </a:hlink>
      <a:folHlink>
        <a:srgbClr val="99CC00"/>
      </a:folHlink>
    </a:clrScheme>
    <a:fontScheme name="Blank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-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-32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FFFF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Override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0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1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5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16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5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6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7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8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9.xml><?xml version="1.0" encoding="utf-8"?>
<a:themeOverride xmlns:a="http://schemas.openxmlformats.org/drawingml/2006/main">
  <a:clrScheme name="Concours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4717</TotalTime>
  <Words>573</Words>
  <Application>Microsoft Office PowerPoint</Application>
  <PresentationFormat>Widescreen</PresentationFormat>
  <Paragraphs>128</Paragraphs>
  <Slides>34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20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34</vt:i4>
      </vt:variant>
    </vt:vector>
  </HeadingPairs>
  <TitlesOfParts>
    <vt:vector size="63" baseType="lpstr">
      <vt:lpstr>맑은 고딕</vt:lpstr>
      <vt:lpstr>MS PGothic</vt:lpstr>
      <vt:lpstr>MS PGothic</vt:lpstr>
      <vt:lpstr>ABalaveri</vt:lpstr>
      <vt:lpstr>AcadNusx</vt:lpstr>
      <vt:lpstr>Arial</vt:lpstr>
      <vt:lpstr>Calibri</vt:lpstr>
      <vt:lpstr>Calibri Light</vt:lpstr>
      <vt:lpstr>Century Gothic</vt:lpstr>
      <vt:lpstr>Gulim</vt:lpstr>
      <vt:lpstr>LitNusx</vt:lpstr>
      <vt:lpstr>Lucida Sans Unicode</vt:lpstr>
      <vt:lpstr>Sylfaen</vt:lpstr>
      <vt:lpstr>Tahoma</vt:lpstr>
      <vt:lpstr>Times</vt:lpstr>
      <vt:lpstr>Times New Roman</vt:lpstr>
      <vt:lpstr>Verdana</vt:lpstr>
      <vt:lpstr>Wingdings</vt:lpstr>
      <vt:lpstr>Wingdings 2</vt:lpstr>
      <vt:lpstr>Wingdings 3</vt:lpstr>
      <vt:lpstr>Office Theme</vt:lpstr>
      <vt:lpstr>Concourse</vt:lpstr>
      <vt:lpstr>1_Concourse</vt:lpstr>
      <vt:lpstr>2_Concourse</vt:lpstr>
      <vt:lpstr>3_Concourse</vt:lpstr>
      <vt:lpstr>2_Verve</vt:lpstr>
      <vt:lpstr>3_Verve</vt:lpstr>
      <vt:lpstr>Оформление по умолчанию</vt:lpstr>
      <vt:lpstr>Blank Presentation</vt:lpstr>
      <vt:lpstr>PowerPoint Presentation</vt:lpstr>
      <vt:lpstr>PowerPoint Presentation</vt:lpstr>
      <vt:lpstr>CERN-is misia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როგორ განსხვავდება მატერია და ანტიმატერია ერთმანეთისგან?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გალაქტიკაში ყველაზე ცხელი წერტილი</vt:lpstr>
      <vt:lpstr>მადლობა  ყურადღებისთვის</vt:lpstr>
    </vt:vector>
  </TitlesOfParts>
  <Company>EMIS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Nugzar Mosulishvili</dc:creator>
  <cp:lastModifiedBy>z</cp:lastModifiedBy>
  <cp:revision>83</cp:revision>
  <dcterms:created xsi:type="dcterms:W3CDTF">2015-10-27T11:19:32Z</dcterms:created>
  <dcterms:modified xsi:type="dcterms:W3CDTF">2019-04-02T10:09:41Z</dcterms:modified>
</cp:coreProperties>
</file>