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77" autoAdjust="0"/>
    <p:restoredTop sz="94660"/>
  </p:normalViewPr>
  <p:slideViewPr>
    <p:cSldViewPr snapToGrid="0">
      <p:cViewPr>
        <p:scale>
          <a:sx n="100" d="100"/>
          <a:sy n="100" d="100"/>
        </p:scale>
        <p:origin x="48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C4439-8028-48BE-9534-D7FD5582C99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DA29C-94D3-40CD-A479-F3381F165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277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DA29C-94D3-40CD-A479-F3381F1650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88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21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77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949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4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45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21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49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8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88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85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49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813A8-9186-4AA0-8AC1-6E48CE810820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6A03C-3DD1-46CD-81FE-7AB3398306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29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2190"/>
            <a:ext cx="10515600" cy="1325563"/>
          </a:xfrm>
        </p:spPr>
        <p:txBody>
          <a:bodyPr/>
          <a:lstStyle/>
          <a:p>
            <a:r>
              <a:rPr lang="en-US" dirty="0" err="1" smtClean="0"/>
              <a:t>Multibunch</a:t>
            </a:r>
            <a:r>
              <a:rPr lang="en-US" dirty="0" smtClean="0"/>
              <a:t>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11671"/>
            <a:ext cx="5753100" cy="39953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Transverse feedback stabilization </a:t>
            </a:r>
            <a:r>
              <a:rPr lang="en-US" sz="2000" b="1" dirty="0" smtClean="0"/>
              <a:t>of the beam in </a:t>
            </a:r>
            <a:r>
              <a:rPr lang="en-US" sz="2000" b="1" dirty="0" smtClean="0"/>
              <a:t>the FCC-</a:t>
            </a:r>
            <a:r>
              <a:rPr lang="en-US" sz="2000" b="1" dirty="0" err="1" smtClean="0"/>
              <a:t>hh</a:t>
            </a:r>
            <a:endParaRPr lang="en-GB" sz="2000" b="1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36278" y="4019102"/>
            <a:ext cx="6434536" cy="27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It is not only computing performance which is relevant but also the effort needed for launching and analyzing simulations</a:t>
            </a:r>
          </a:p>
          <a:p>
            <a:pPr lvl="1"/>
            <a:r>
              <a:rPr lang="en-US" dirty="0" smtClean="0"/>
              <a:t>Best questions beat the best supercomputers</a:t>
            </a:r>
          </a:p>
          <a:p>
            <a:r>
              <a:rPr lang="en-US" dirty="0" smtClean="0"/>
              <a:t>Possible large variety of applications in future </a:t>
            </a:r>
          </a:p>
          <a:p>
            <a:pPr lvl="1"/>
            <a:r>
              <a:rPr lang="en-US" dirty="0" smtClean="0"/>
              <a:t>Required simulation parameters vary a lot between studies</a:t>
            </a:r>
          </a:p>
          <a:p>
            <a:pPr lvl="2"/>
            <a:r>
              <a:rPr lang="en-US" dirty="0"/>
              <a:t>Wake field time scale from sub nanosecond to tens of </a:t>
            </a:r>
            <a:r>
              <a:rPr lang="en-US" dirty="0" smtClean="0"/>
              <a:t>milliseconds</a:t>
            </a:r>
            <a:endParaRPr lang="en-US" dirty="0" smtClean="0"/>
          </a:p>
          <a:p>
            <a:pPr lvl="2"/>
            <a:r>
              <a:rPr lang="en-US" dirty="0" smtClean="0"/>
              <a:t>Tracking time from hundreds to millions of turns</a:t>
            </a:r>
          </a:p>
          <a:p>
            <a:pPr lvl="2"/>
            <a:r>
              <a:rPr lang="en-US" dirty="0" smtClean="0"/>
              <a:t>Number of bunches from one to tens of thousands</a:t>
            </a:r>
          </a:p>
          <a:p>
            <a:pPr lvl="2"/>
            <a:r>
              <a:rPr lang="en-US" dirty="0" smtClean="0"/>
              <a:t>Number of macro particles per bunch from one to million(s)</a:t>
            </a:r>
          </a:p>
          <a:p>
            <a:pPr lvl="1"/>
            <a:r>
              <a:rPr lang="en-US" b="1" dirty="0" smtClean="0"/>
              <a:t>How to detect </a:t>
            </a:r>
            <a:r>
              <a:rPr lang="en-US" b="1" dirty="0"/>
              <a:t>the performance </a:t>
            </a:r>
            <a:r>
              <a:rPr lang="en-US" b="1" dirty="0" smtClean="0"/>
              <a:t>bottle </a:t>
            </a:r>
            <a:r>
              <a:rPr lang="en-US" b="1" dirty="0" smtClean="0"/>
              <a:t>necks and optimize </a:t>
            </a:r>
            <a:br>
              <a:rPr lang="en-US" b="1" dirty="0" smtClean="0"/>
            </a:br>
            <a:r>
              <a:rPr lang="en-US" b="1" dirty="0" smtClean="0"/>
              <a:t>the cluster use?</a:t>
            </a:r>
            <a:endParaRPr lang="en-US" b="1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19" y="1702170"/>
            <a:ext cx="4232051" cy="11572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655" y="2414863"/>
            <a:ext cx="3833875" cy="15822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669" y="1010194"/>
            <a:ext cx="3112529" cy="1519991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277443" y="2336146"/>
            <a:ext cx="3837358" cy="66614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57208" y="2676110"/>
            <a:ext cx="633971" cy="2075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478909" y="1018589"/>
            <a:ext cx="2180492" cy="0"/>
          </a:xfrm>
          <a:prstGeom prst="straightConnector1">
            <a:avLst/>
          </a:prstGeom>
          <a:ln w="19050">
            <a:headEnd type="stealt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036530" y="794631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 km / 330 us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800370" y="1746839"/>
            <a:ext cx="1966190" cy="2892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4"/>
          <p:cNvSpPr txBox="1">
            <a:spLocks/>
          </p:cNvSpPr>
          <p:nvPr/>
        </p:nvSpPr>
        <p:spPr>
          <a:xfrm>
            <a:off x="129773" y="3995135"/>
            <a:ext cx="5449355" cy="284321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Challenges have been:</a:t>
            </a:r>
          </a:p>
          <a:p>
            <a:pPr lvl="1"/>
            <a:r>
              <a:rPr lang="en-US" dirty="0" smtClean="0"/>
              <a:t>New code (bugs and optimization)</a:t>
            </a:r>
          </a:p>
          <a:p>
            <a:pPr lvl="1"/>
            <a:r>
              <a:rPr lang="en-US" dirty="0" smtClean="0"/>
              <a:t>New kind of studies (relevant questions to be answered)</a:t>
            </a:r>
          </a:p>
          <a:p>
            <a:pPr lvl="1"/>
            <a:r>
              <a:rPr lang="en-US" dirty="0" smtClean="0"/>
              <a:t>Amount of output data (relevant output parameters)</a:t>
            </a:r>
          </a:p>
          <a:p>
            <a:pPr lvl="1"/>
            <a:r>
              <a:rPr lang="en-US" dirty="0" smtClean="0"/>
              <a:t>How to use the cluster efficiently</a:t>
            </a:r>
          </a:p>
          <a:p>
            <a:r>
              <a:rPr lang="en-US" dirty="0" smtClean="0"/>
              <a:t>So far the HPC </a:t>
            </a:r>
            <a:r>
              <a:rPr lang="en-US" dirty="0" err="1" smtClean="0"/>
              <a:t>PyHEADTAIL</a:t>
            </a:r>
            <a:r>
              <a:rPr lang="en-US" dirty="0" smtClean="0"/>
              <a:t> simulations have been focused on two cases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CBI damping</a:t>
            </a:r>
            <a:endParaRPr lang="en-GB" dirty="0" smtClean="0"/>
          </a:p>
          <a:p>
            <a:pPr lvl="2"/>
            <a:r>
              <a:rPr lang="en-GB" dirty="0" smtClean="0"/>
              <a:t>&lt;20k turns, 10k bunches,  35k </a:t>
            </a:r>
            <a:r>
              <a:rPr lang="en-GB" dirty="0" err="1" smtClean="0"/>
              <a:t>mppb</a:t>
            </a:r>
            <a:r>
              <a:rPr lang="en-GB" dirty="0" smtClean="0"/>
              <a:t>, 39 turns wakes, detailed damper model</a:t>
            </a:r>
          </a:p>
          <a:p>
            <a:pPr lvl="1"/>
            <a:r>
              <a:rPr lang="en-GB" dirty="0" smtClean="0"/>
              <a:t>HL-LHC HOM tests</a:t>
            </a:r>
          </a:p>
          <a:p>
            <a:pPr lvl="2"/>
            <a:r>
              <a:rPr lang="en-GB" dirty="0" smtClean="0"/>
              <a:t>150</a:t>
            </a:r>
            <a:r>
              <a:rPr lang="en-US" dirty="0" smtClean="0"/>
              <a:t>k turns, 3.6k bunches, 20k </a:t>
            </a:r>
            <a:r>
              <a:rPr lang="en-US" dirty="0" err="1" smtClean="0"/>
              <a:t>mppb</a:t>
            </a:r>
            <a:r>
              <a:rPr lang="en-US" dirty="0" smtClean="0"/>
              <a:t>, 3 turns wakes, ideal damper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201" y="2375960"/>
            <a:ext cx="2353122" cy="1571549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 flipV="1">
            <a:off x="9740968" y="2019125"/>
            <a:ext cx="57150" cy="57507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9822289" y="2074852"/>
            <a:ext cx="408757" cy="2287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128270" y="2236454"/>
            <a:ext cx="1387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Intra bunch motion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0160734" y="1583291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&gt;10 000 bunches</a:t>
            </a:r>
            <a:endParaRPr lang="en-GB" sz="1200" dirty="0"/>
          </a:p>
        </p:txBody>
      </p:sp>
      <p:cxnSp>
        <p:nvCxnSpPr>
          <p:cNvPr id="37" name="Straight Arrow Connector 36"/>
          <p:cNvCxnSpPr>
            <a:stCxn id="36" idx="1"/>
          </p:cNvCxnSpPr>
          <p:nvPr/>
        </p:nvCxnSpPr>
        <p:spPr>
          <a:xfrm flipH="1">
            <a:off x="9737002" y="1721791"/>
            <a:ext cx="423732" cy="2133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3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2196"/>
            <a:ext cx="10515600" cy="1325563"/>
          </a:xfrm>
        </p:spPr>
        <p:txBody>
          <a:bodyPr/>
          <a:lstStyle/>
          <a:p>
            <a:r>
              <a:rPr lang="en-US" dirty="0" smtClean="0"/>
              <a:t>Some notes from the simulations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36506"/>
            <a:ext cx="10515600" cy="49928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general the HPC cluster works well</a:t>
            </a:r>
          </a:p>
          <a:p>
            <a:r>
              <a:rPr lang="en-US" dirty="0" smtClean="0"/>
              <a:t>Some </a:t>
            </a:r>
            <a:r>
              <a:rPr lang="en-US" dirty="0" smtClean="0"/>
              <a:t>issues </a:t>
            </a:r>
            <a:r>
              <a:rPr lang="en-US" dirty="0" smtClean="0"/>
              <a:t>with </a:t>
            </a:r>
            <a:r>
              <a:rPr lang="en-US" dirty="0" smtClean="0"/>
              <a:t>the code </a:t>
            </a:r>
            <a:r>
              <a:rPr lang="en-US" dirty="0" smtClean="0"/>
              <a:t>and/or the </a:t>
            </a:r>
            <a:r>
              <a:rPr lang="en-US" dirty="0" err="1" smtClean="0"/>
              <a:t>mpi</a:t>
            </a:r>
            <a:r>
              <a:rPr lang="en-US" dirty="0" smtClean="0"/>
              <a:t> settings on the cluster</a:t>
            </a:r>
          </a:p>
          <a:p>
            <a:pPr lvl="1"/>
            <a:r>
              <a:rPr lang="en-US" dirty="0" smtClean="0"/>
              <a:t>Issue in the MPI H5py limits the maximum number of processor to one </a:t>
            </a:r>
            <a:r>
              <a:rPr lang="en-US" dirty="0" smtClean="0"/>
              <a:t>node</a:t>
            </a:r>
          </a:p>
          <a:p>
            <a:pPr lvl="2"/>
            <a:r>
              <a:rPr lang="en-US" dirty="0" smtClean="0"/>
              <a:t>Was problem multiple times during the last half year, various error messages</a:t>
            </a:r>
          </a:p>
          <a:p>
            <a:pPr lvl="1"/>
            <a:r>
              <a:rPr lang="en-US" dirty="0" smtClean="0"/>
              <a:t>Timeout crash? when RF matched buckets are used</a:t>
            </a:r>
          </a:p>
          <a:p>
            <a:pPr lvl="2"/>
            <a:r>
              <a:rPr lang="en-US" dirty="0" smtClean="0"/>
              <a:t>works </a:t>
            </a:r>
            <a:r>
              <a:rPr lang="en-US" dirty="0" smtClean="0"/>
              <a:t>well with the normal batch service (</a:t>
            </a:r>
            <a:r>
              <a:rPr lang="en-US" dirty="0" err="1" smtClean="0"/>
              <a:t>HTCondor</a:t>
            </a:r>
            <a:r>
              <a:rPr lang="en-US" dirty="0" smtClean="0"/>
              <a:t> + manually compiled MPI)</a:t>
            </a:r>
          </a:p>
          <a:p>
            <a:pPr lvl="1"/>
            <a:r>
              <a:rPr lang="en-US" dirty="0" smtClean="0"/>
              <a:t>So far mvapich2 have been used, would the other MPI options work better?</a:t>
            </a:r>
          </a:p>
          <a:p>
            <a:pPr lvl="2"/>
            <a:r>
              <a:rPr lang="en-GB" i="1" dirty="0" smtClean="0"/>
              <a:t>WARNING: Error in initializing MVAPICH2 </a:t>
            </a:r>
            <a:r>
              <a:rPr lang="en-GB" i="1" dirty="0" err="1" smtClean="0"/>
              <a:t>ptmalloc</a:t>
            </a:r>
            <a:r>
              <a:rPr lang="en-GB" i="1" dirty="0" smtClean="0"/>
              <a:t> </a:t>
            </a:r>
            <a:r>
              <a:rPr lang="en-GB" i="1" dirty="0" err="1" smtClean="0"/>
              <a:t>library.Continuing</a:t>
            </a:r>
            <a:r>
              <a:rPr lang="en-GB" i="1" dirty="0" smtClean="0"/>
              <a:t> without </a:t>
            </a:r>
            <a:r>
              <a:rPr lang="en-GB" i="1" dirty="0" err="1" smtClean="0"/>
              <a:t>InfiniBand</a:t>
            </a:r>
            <a:r>
              <a:rPr lang="en-GB" i="1" dirty="0" smtClean="0"/>
              <a:t> registration cache support.</a:t>
            </a:r>
            <a:endParaRPr lang="en-US" i="1" dirty="0" smtClean="0"/>
          </a:p>
          <a:p>
            <a:r>
              <a:rPr lang="en-US" dirty="0" smtClean="0"/>
              <a:t>Monitoring tools?</a:t>
            </a:r>
          </a:p>
          <a:p>
            <a:pPr lvl="1"/>
            <a:r>
              <a:rPr lang="en-US" dirty="0" smtClean="0"/>
              <a:t>Challenging to optimize simulation parameters and the number of </a:t>
            </a:r>
            <a:r>
              <a:rPr lang="en-US" dirty="0" smtClean="0"/>
              <a:t>nodes needed, </a:t>
            </a:r>
            <a:r>
              <a:rPr lang="en-US" dirty="0" smtClean="0"/>
              <a:t>when requirements vary a lot between </a:t>
            </a:r>
            <a:r>
              <a:rPr lang="en-US" dirty="0" smtClean="0"/>
              <a:t>the studies</a:t>
            </a:r>
            <a:endParaRPr lang="en-US" dirty="0" smtClean="0"/>
          </a:p>
          <a:p>
            <a:pPr lvl="2"/>
            <a:r>
              <a:rPr lang="en-US" dirty="0" err="1" smtClean="0"/>
              <a:t>N_bunches</a:t>
            </a:r>
            <a:r>
              <a:rPr lang="en-US" dirty="0" smtClean="0"/>
              <a:t>, </a:t>
            </a:r>
            <a:r>
              <a:rPr lang="en-US" dirty="0" err="1" smtClean="0"/>
              <a:t>N_slices</a:t>
            </a:r>
            <a:r>
              <a:rPr lang="en-US" dirty="0" smtClean="0"/>
              <a:t>, </a:t>
            </a:r>
            <a:r>
              <a:rPr lang="en-US" dirty="0" err="1" smtClean="0"/>
              <a:t>N_macro_particles_per_bunch</a:t>
            </a:r>
            <a:r>
              <a:rPr lang="en-US" dirty="0" smtClean="0"/>
              <a:t>, used </a:t>
            </a:r>
            <a:r>
              <a:rPr lang="en-US" dirty="0" err="1" smtClean="0"/>
              <a:t>PyHT</a:t>
            </a:r>
            <a:r>
              <a:rPr lang="en-US" dirty="0" smtClean="0"/>
              <a:t> modules, etc.</a:t>
            </a:r>
          </a:p>
          <a:p>
            <a:pPr lvl="2"/>
            <a:r>
              <a:rPr lang="en-US" dirty="0" smtClean="0"/>
              <a:t>Is it possible to develop </a:t>
            </a:r>
            <a:r>
              <a:rPr lang="en-US" dirty="0"/>
              <a:t>e</a:t>
            </a:r>
            <a:r>
              <a:rPr lang="en-US" dirty="0" smtClean="0"/>
              <a:t>asy (semi)automatic profiling for the customized simulations and new </a:t>
            </a:r>
            <a:r>
              <a:rPr lang="en-US" dirty="0" err="1" smtClean="0"/>
              <a:t>PyHEADTAIL</a:t>
            </a:r>
            <a:r>
              <a:rPr lang="en-US" dirty="0" smtClean="0"/>
              <a:t> modules in future?</a:t>
            </a:r>
          </a:p>
          <a:p>
            <a:pPr lvl="1"/>
            <a:r>
              <a:rPr lang="en-US" dirty="0" smtClean="0"/>
              <a:t>Memory and processor </a:t>
            </a:r>
            <a:r>
              <a:rPr lang="en-US" dirty="0" smtClean="0"/>
              <a:t>loads </a:t>
            </a:r>
            <a:r>
              <a:rPr lang="en-US" dirty="0" smtClean="0"/>
              <a:t>and traffic between the nodes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6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4378</TotalTime>
  <Words>368</Words>
  <Application>Microsoft Office PowerPoint</Application>
  <PresentationFormat>Widescreen</PresentationFormat>
  <Paragraphs>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Multibunch PyHEADTAIL simulations</vt:lpstr>
      <vt:lpstr>Some notes from the simulations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 Paavo Olavi Komppula</dc:creator>
  <cp:lastModifiedBy>Jani Paavo Olavi Komppula</cp:lastModifiedBy>
  <cp:revision>47</cp:revision>
  <dcterms:created xsi:type="dcterms:W3CDTF">2018-04-30T07:58:37Z</dcterms:created>
  <dcterms:modified xsi:type="dcterms:W3CDTF">2018-05-03T09:28:57Z</dcterms:modified>
</cp:coreProperties>
</file>