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60" r:id="rId4"/>
    <p:sldId id="264" r:id="rId5"/>
    <p:sldId id="265" r:id="rId6"/>
    <p:sldId id="263" r:id="rId7"/>
    <p:sldId id="258" r:id="rId8"/>
    <p:sldId id="266" r:id="rId9"/>
    <p:sldId id="259" r:id="rId10"/>
    <p:sldId id="261" r:id="rId11"/>
    <p:sldId id="262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-105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76E5B-86C4-45EB-BE02-AB7F19FB664D}" type="datetimeFigureOut">
              <a:rPr lang="en-US" smtClean="0"/>
              <a:t>4/13/2010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9A0B434-6081-49C7-9956-BDB419B7E9E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A0B434-6081-49C7-9956-BDB419B7E9E4}" type="slidenum">
              <a:rPr lang="en-US" smtClean="0"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588" y="0"/>
            <a:ext cx="9145588" cy="192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178000"/>
            <a:ext cx="4038600" cy="39481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4040188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817762"/>
            <a:ext cx="4040188" cy="330840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178000"/>
            <a:ext cx="4041775" cy="639762"/>
          </a:xfrm>
        </p:spPr>
        <p:txBody>
          <a:bodyPr anchor="ctr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817763"/>
            <a:ext cx="4041775" cy="33084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18883B-235B-194B-8C89-3CC46538A52D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90874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178000"/>
            <a:ext cx="8229600" cy="394376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18883B-235B-194B-8C89-3CC46538A52D}" type="datetimeFigureOut">
              <a:rPr lang="en-US" smtClean="0"/>
              <a:pPr/>
              <a:t>4/13/2010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16A46-2014-7540-9AE9-857B036BA870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Blue-banner"/>
          <p:cNvPicPr>
            <a:picLocks noChangeAspect="1" noChangeArrowheads="1"/>
          </p:cNvPicPr>
          <p:nvPr userDrawn="1"/>
        </p:nvPicPr>
        <p:blipFill>
          <a:blip r:embed="rId6"/>
          <a:srcRect b="56508"/>
          <a:stretch>
            <a:fillRect/>
          </a:stretch>
        </p:blipFill>
        <p:spPr bwMode="auto">
          <a:xfrm>
            <a:off x="-1588" y="0"/>
            <a:ext cx="9145588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43714"/>
            <a:ext cx="7772400" cy="1470025"/>
          </a:xfrm>
        </p:spPr>
        <p:txBody>
          <a:bodyPr/>
          <a:lstStyle/>
          <a:p>
            <a:r>
              <a:rPr lang="en-US" dirty="0" smtClean="0"/>
              <a:t>LHC First Physics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690519"/>
            <a:ext cx="6400800" cy="1752600"/>
          </a:xfrm>
        </p:spPr>
        <p:txBody>
          <a:bodyPr/>
          <a:lstStyle/>
          <a:p>
            <a:r>
              <a:rPr lang="en-US" dirty="0" smtClean="0"/>
              <a:t>View from the CERN Press Office</a:t>
            </a:r>
            <a:endParaRPr lang="en-US" dirty="0"/>
          </a:p>
        </p:txBody>
      </p:sp>
      <p:pic>
        <p:nvPicPr>
          <p:cNvPr id="4" name="Picture 3" descr="1003061_95-A4-at-144-dp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81403" y="3666951"/>
            <a:ext cx="4214517" cy="2805329"/>
          </a:xfrm>
          <a:prstGeom prst="rect">
            <a:avLst/>
          </a:prstGeom>
        </p:spPr>
      </p:pic>
      <p:pic>
        <p:nvPicPr>
          <p:cNvPr id="5" name="Picture 4" descr="1003057_56-A4-at-144-dp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9245" y="3666951"/>
            <a:ext cx="4214519" cy="280533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worked well?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Almost everything</a:t>
            </a:r>
          </a:p>
          <a:p>
            <a:r>
              <a:rPr lang="en-US" dirty="0" smtClean="0"/>
              <a:t>Huge audience for webcast</a:t>
            </a:r>
          </a:p>
          <a:p>
            <a:r>
              <a:rPr lang="en-US" dirty="0" smtClean="0"/>
              <a:t>Media on-site very pleased with flexibility and openness</a:t>
            </a:r>
          </a:p>
          <a:p>
            <a:r>
              <a:rPr lang="en-US" dirty="0" smtClean="0"/>
              <a:t>Schedule adapted remarkably well to last-minute time changes</a:t>
            </a:r>
          </a:p>
          <a:p>
            <a:r>
              <a:rPr lang="en-US" dirty="0" smtClean="0"/>
              <a:t>Number </a:t>
            </a:r>
            <a:r>
              <a:rPr lang="en-US" dirty="0" smtClean="0"/>
              <a:t>of media </a:t>
            </a:r>
            <a:r>
              <a:rPr lang="en-US" dirty="0" smtClean="0"/>
              <a:t>on-site </a:t>
            </a:r>
            <a:r>
              <a:rPr lang="en-US" dirty="0" smtClean="0"/>
              <a:t>allowed everyone to be in a control room for big event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would we change?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Webcast available also in French (morning satellite broadcast had French narration)</a:t>
            </a:r>
          </a:p>
          <a:p>
            <a:r>
              <a:rPr lang="en-US" dirty="0" smtClean="0"/>
              <a:t>More rehearsal time for webcast team</a:t>
            </a:r>
          </a:p>
          <a:p>
            <a:r>
              <a:rPr lang="en-US" dirty="0" smtClean="0"/>
              <a:t>How </a:t>
            </a:r>
            <a:r>
              <a:rPr lang="en-US" dirty="0" smtClean="0"/>
              <a:t>journalists are scheduled for visits to experiments </a:t>
            </a:r>
          </a:p>
          <a:p>
            <a:r>
              <a:rPr lang="en-US" dirty="0" smtClean="0"/>
              <a:t>Make sound available from press conference</a:t>
            </a:r>
          </a:p>
          <a:p>
            <a:r>
              <a:rPr lang="en-US" dirty="0" smtClean="0"/>
              <a:t>Communication of event to CERN </a:t>
            </a:r>
            <a:r>
              <a:rPr lang="en-US" dirty="0" smtClean="0"/>
              <a:t>internal audience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sun-1.jp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2458106" y="1024164"/>
            <a:ext cx="4227789" cy="5533756"/>
          </a:xfr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event at CERN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110 Journalists from 69 media in 18 countries</a:t>
            </a:r>
          </a:p>
          <a:p>
            <a:r>
              <a:rPr lang="en-US" sz="2800" dirty="0" smtClean="0"/>
              <a:t>2 press </a:t>
            </a:r>
            <a:r>
              <a:rPr lang="en-US" sz="2800" dirty="0" err="1" smtClean="0"/>
              <a:t>centres</a:t>
            </a:r>
            <a:r>
              <a:rPr lang="en-US" sz="2800" dirty="0" smtClean="0"/>
              <a:t> + visits to experiments’ control rooms and computing centre</a:t>
            </a:r>
          </a:p>
          <a:p>
            <a:r>
              <a:rPr lang="en-US" sz="2800" dirty="0" smtClean="0"/>
              <a:t>First journalists arrived before 6:00, last left at 19:00</a:t>
            </a:r>
          </a:p>
          <a:p>
            <a:endParaRPr lang="en-US" dirty="0" smtClean="0"/>
          </a:p>
        </p:txBody>
      </p:sp>
      <p:pic>
        <p:nvPicPr>
          <p:cNvPr id="4" name="Picture 3" descr="1003052_20-A5-at-72-dpi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6896" y="4280379"/>
            <a:ext cx="3238735" cy="2430630"/>
          </a:xfrm>
          <a:prstGeom prst="rect">
            <a:avLst/>
          </a:prstGeom>
        </p:spPr>
      </p:pic>
      <p:pic>
        <p:nvPicPr>
          <p:cNvPr id="5" name="Picture 4" descr="1003054_05-A5-at-72-dpi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9439" y="4298479"/>
            <a:ext cx="3618795" cy="241253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Media coverage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At least 2,200 news items published on March 30</a:t>
            </a:r>
          </a:p>
          <a:p>
            <a:r>
              <a:rPr lang="en-US" dirty="0" smtClean="0"/>
              <a:t>More than 800 news items broadcast worldwide on March 30 using CERN footage from Eurovision satellite</a:t>
            </a:r>
          </a:p>
          <a:p>
            <a:pPr lvl="1"/>
            <a:r>
              <a:rPr lang="en-US" dirty="0" smtClean="0"/>
              <a:t>Including Al </a:t>
            </a:r>
            <a:r>
              <a:rPr lang="en-US" dirty="0" err="1" smtClean="0"/>
              <a:t>Jazeera</a:t>
            </a:r>
            <a:r>
              <a:rPr lang="en-US" dirty="0" smtClean="0"/>
              <a:t>, ARD, </a:t>
            </a:r>
            <a:r>
              <a:rPr lang="en-US" dirty="0" err="1" smtClean="0"/>
              <a:t>Antena</a:t>
            </a:r>
            <a:r>
              <a:rPr lang="en-US" dirty="0" smtClean="0"/>
              <a:t> 3, BBC 1,2,world, TVN24, </a:t>
            </a:r>
            <a:r>
              <a:rPr lang="en-US" dirty="0" err="1" smtClean="0"/>
              <a:t>Globo</a:t>
            </a:r>
            <a:r>
              <a:rPr lang="en-US" dirty="0" smtClean="0"/>
              <a:t>, TF1, France2, France3, CNN (+ Asia, Arabic, Turkey), FOX, MSNBC, RTL</a:t>
            </a:r>
          </a:p>
          <a:p>
            <a:r>
              <a:rPr lang="en-US" dirty="0" smtClean="0"/>
              <a:t>CERN published 10 video stories in March via </a:t>
            </a:r>
            <a:r>
              <a:rPr lang="en-US" dirty="0" err="1" smtClean="0"/>
              <a:t>Newsmarket.com</a:t>
            </a:r>
            <a:r>
              <a:rPr lang="en-US" dirty="0" smtClean="0"/>
              <a:t>. 706 video clips were ordered by 80 media outlets </a:t>
            </a:r>
          </a:p>
          <a:p>
            <a:pPr lvl="1"/>
            <a:r>
              <a:rPr lang="en-US" dirty="0" smtClean="0"/>
              <a:t>Including AFP, EFE, APTN, ARD, CNN, Discovery Channel, </a:t>
            </a:r>
            <a:r>
              <a:rPr lang="en-US" dirty="0" err="1" smtClean="0"/>
              <a:t>Globosat</a:t>
            </a:r>
            <a:r>
              <a:rPr lang="en-US" dirty="0" smtClean="0"/>
              <a:t>, LCI, Reuters, RTL, RTVE, Sky News, El </a:t>
            </a:r>
            <a:r>
              <a:rPr lang="en-US" dirty="0" err="1" smtClean="0"/>
              <a:t>Merucio</a:t>
            </a:r>
            <a:r>
              <a:rPr lang="en-US" dirty="0" smtClean="0"/>
              <a:t>, IDG News, Spiegel Online, Telegraph, </a:t>
            </a:r>
            <a:r>
              <a:rPr lang="en-US" dirty="0" err="1" smtClean="0"/>
              <a:t>Zoomin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rcRect t="58438"/>
          <a:stretch>
            <a:fillRect/>
          </a:stretch>
        </p:blipFill>
        <p:spPr>
          <a:xfrm>
            <a:off x="1072445" y="4148667"/>
            <a:ext cx="6999111" cy="202013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2445" y="1166518"/>
            <a:ext cx="6999111" cy="2916296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feedback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err="1"/>
              <a:t>vielen</a:t>
            </a:r>
            <a:r>
              <a:rPr lang="en-US" dirty="0"/>
              <a:t> Dank </a:t>
            </a:r>
            <a:r>
              <a:rPr lang="en-US" dirty="0" err="1"/>
              <a:t>für</a:t>
            </a:r>
            <a:r>
              <a:rPr lang="en-US" dirty="0"/>
              <a:t> </a:t>
            </a:r>
            <a:r>
              <a:rPr lang="en-US" dirty="0" err="1"/>
              <a:t>ein</a:t>
            </a:r>
            <a:r>
              <a:rPr lang="en-US" dirty="0"/>
              <a:t> </a:t>
            </a:r>
            <a:r>
              <a:rPr lang="en-US" dirty="0" err="1"/>
              <a:t>aus</a:t>
            </a:r>
            <a:r>
              <a:rPr lang="en-US" dirty="0"/>
              <a:t> </a:t>
            </a:r>
            <a:r>
              <a:rPr lang="en-US" dirty="0" err="1"/>
              <a:t>Pressesicht</a:t>
            </a:r>
            <a:r>
              <a:rPr lang="en-US" dirty="0"/>
              <a:t> </a:t>
            </a:r>
            <a:r>
              <a:rPr lang="en-US" dirty="0" err="1"/>
              <a:t>hervorragend</a:t>
            </a:r>
            <a:r>
              <a:rPr lang="en-US" dirty="0"/>
              <a:t> </a:t>
            </a:r>
            <a:r>
              <a:rPr lang="en-US" dirty="0" err="1"/>
              <a:t>organisiertes</a:t>
            </a:r>
            <a:r>
              <a:rPr lang="en-US" dirty="0"/>
              <a:t> Event. </a:t>
            </a:r>
            <a:r>
              <a:rPr lang="en-US" dirty="0" err="1"/>
              <a:t>Selten</a:t>
            </a:r>
            <a:r>
              <a:rPr lang="en-US" dirty="0"/>
              <a:t> </a:t>
            </a:r>
            <a:r>
              <a:rPr lang="en-US" dirty="0" err="1"/>
              <a:t>treffen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bei</a:t>
            </a:r>
            <a:r>
              <a:rPr lang="en-US" dirty="0"/>
              <a:t> </a:t>
            </a:r>
            <a:r>
              <a:rPr lang="en-US" dirty="0" err="1"/>
              <a:t>unserer</a:t>
            </a:r>
            <a:r>
              <a:rPr lang="en-US" dirty="0"/>
              <a:t> </a:t>
            </a:r>
            <a:r>
              <a:rPr lang="en-US" dirty="0" err="1"/>
              <a:t>Arbeit</a:t>
            </a:r>
            <a:r>
              <a:rPr lang="en-US" dirty="0"/>
              <a:t> auf </a:t>
            </a:r>
            <a:r>
              <a:rPr lang="en-US" dirty="0" err="1"/>
              <a:t>soviel</a:t>
            </a:r>
            <a:r>
              <a:rPr lang="en-US" dirty="0"/>
              <a:t> </a:t>
            </a:r>
            <a:r>
              <a:rPr lang="en-US" dirty="0" err="1"/>
              <a:t>Offenheit</a:t>
            </a:r>
            <a:r>
              <a:rPr lang="en-US" dirty="0"/>
              <a:t> und </a:t>
            </a:r>
            <a:r>
              <a:rPr lang="en-US" dirty="0" err="1"/>
              <a:t>Kommunikationswillen</a:t>
            </a:r>
            <a:r>
              <a:rPr lang="en-US" dirty="0"/>
              <a:t>. Das </a:t>
            </a:r>
            <a:r>
              <a:rPr lang="en-US" dirty="0" err="1"/>
              <a:t>fanden</a:t>
            </a:r>
            <a:r>
              <a:rPr lang="en-US" dirty="0"/>
              <a:t> </a:t>
            </a:r>
            <a:r>
              <a:rPr lang="en-US" dirty="0" err="1"/>
              <a:t>wir</a:t>
            </a:r>
            <a:r>
              <a:rPr lang="en-US" dirty="0"/>
              <a:t> </a:t>
            </a:r>
            <a:r>
              <a:rPr lang="en-US" dirty="0" err="1"/>
              <a:t>bemerkenswert</a:t>
            </a:r>
            <a:r>
              <a:rPr lang="en-US" dirty="0"/>
              <a:t> und </a:t>
            </a:r>
            <a:r>
              <a:rPr lang="en-US" dirty="0" err="1"/>
              <a:t>deswegen</a:t>
            </a:r>
            <a:r>
              <a:rPr lang="en-US" dirty="0"/>
              <a:t> will </a:t>
            </a:r>
            <a:r>
              <a:rPr lang="en-US" dirty="0" err="1"/>
              <a:t>ich</a:t>
            </a:r>
            <a:r>
              <a:rPr lang="en-US" dirty="0"/>
              <a:t> </a:t>
            </a:r>
            <a:r>
              <a:rPr lang="en-US" dirty="0" err="1"/>
              <a:t>diese</a:t>
            </a:r>
            <a:r>
              <a:rPr lang="en-US" dirty="0"/>
              <a:t> </a:t>
            </a:r>
            <a:r>
              <a:rPr lang="en-US" dirty="0" err="1"/>
              <a:t>bemerkung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gerne</a:t>
            </a:r>
            <a:r>
              <a:rPr lang="en-US" dirty="0"/>
              <a:t> </a:t>
            </a:r>
            <a:r>
              <a:rPr lang="en-US" dirty="0" err="1"/>
              <a:t>loswerden</a:t>
            </a:r>
            <a:r>
              <a:rPr lang="en-US" dirty="0"/>
              <a:t>, </a:t>
            </a:r>
            <a:r>
              <a:rPr lang="en-US" dirty="0" err="1"/>
              <a:t>Sie</a:t>
            </a:r>
            <a:r>
              <a:rPr lang="en-US" dirty="0"/>
              <a:t> </a:t>
            </a:r>
            <a:r>
              <a:rPr lang="en-US" dirty="0" err="1"/>
              <a:t>dürfen</a:t>
            </a:r>
            <a:r>
              <a:rPr lang="en-US" dirty="0"/>
              <a:t> das Lob </a:t>
            </a:r>
            <a:r>
              <a:rPr lang="en-US" dirty="0" err="1"/>
              <a:t>gerne</a:t>
            </a:r>
            <a:r>
              <a:rPr lang="en-US" dirty="0"/>
              <a:t> an die </a:t>
            </a:r>
            <a:r>
              <a:rPr lang="en-US" dirty="0" err="1"/>
              <a:t>vielen</a:t>
            </a:r>
            <a:r>
              <a:rPr lang="en-US" dirty="0"/>
              <a:t> </a:t>
            </a:r>
            <a:r>
              <a:rPr lang="en-US" dirty="0" err="1"/>
              <a:t>Kollegen</a:t>
            </a:r>
            <a:r>
              <a:rPr lang="en-US" dirty="0"/>
              <a:t> und </a:t>
            </a:r>
            <a:r>
              <a:rPr lang="en-US" dirty="0" err="1"/>
              <a:t>Kolleginnen</a:t>
            </a:r>
            <a:r>
              <a:rPr lang="en-US" dirty="0"/>
              <a:t> </a:t>
            </a:r>
            <a:r>
              <a:rPr lang="en-US" dirty="0" err="1"/>
              <a:t>weiterreichen</a:t>
            </a:r>
            <a:r>
              <a:rPr lang="en-US" dirty="0"/>
              <a:t>. Und </a:t>
            </a:r>
            <a:r>
              <a:rPr lang="en-US" dirty="0" err="1"/>
              <a:t>ich</a:t>
            </a:r>
            <a:r>
              <a:rPr lang="en-US" dirty="0"/>
              <a:t> </a:t>
            </a:r>
            <a:r>
              <a:rPr lang="en-US" dirty="0" err="1"/>
              <a:t>komme</a:t>
            </a:r>
            <a:r>
              <a:rPr lang="en-US" dirty="0"/>
              <a:t> </a:t>
            </a:r>
            <a:r>
              <a:rPr lang="en-US" dirty="0" err="1"/>
              <a:t>gerne</a:t>
            </a:r>
            <a:r>
              <a:rPr lang="en-US" dirty="0"/>
              <a:t> mal </a:t>
            </a:r>
            <a:r>
              <a:rPr lang="en-US" dirty="0" err="1"/>
              <a:t>wieder</a:t>
            </a:r>
            <a:r>
              <a:rPr lang="en-US" dirty="0"/>
              <a:t> </a:t>
            </a:r>
            <a:r>
              <a:rPr lang="en-US" dirty="0" err="1"/>
              <a:t>ans</a:t>
            </a:r>
            <a:r>
              <a:rPr lang="en-US" dirty="0"/>
              <a:t> CERN, </a:t>
            </a:r>
            <a:r>
              <a:rPr lang="en-US" dirty="0" err="1"/>
              <a:t>wenn</a:t>
            </a:r>
            <a:r>
              <a:rPr lang="en-US" dirty="0"/>
              <a:t> </a:t>
            </a:r>
            <a:r>
              <a:rPr lang="en-US" dirty="0" err="1"/>
              <a:t>es</a:t>
            </a:r>
            <a:r>
              <a:rPr lang="en-US" dirty="0"/>
              <a:t> </a:t>
            </a:r>
            <a:r>
              <a:rPr lang="en-US" dirty="0" err="1"/>
              <a:t>über</a:t>
            </a:r>
            <a:r>
              <a:rPr lang="en-US" dirty="0"/>
              <a:t> </a:t>
            </a:r>
            <a:r>
              <a:rPr lang="en-US" dirty="0" err="1"/>
              <a:t>konkretere</a:t>
            </a:r>
            <a:r>
              <a:rPr lang="en-US" dirty="0"/>
              <a:t> </a:t>
            </a:r>
            <a:r>
              <a:rPr lang="en-US" dirty="0" err="1"/>
              <a:t>Ergebnisse</a:t>
            </a:r>
            <a:r>
              <a:rPr lang="en-US" dirty="0"/>
              <a:t> </a:t>
            </a:r>
            <a:r>
              <a:rPr lang="en-US" dirty="0" err="1"/>
              <a:t>zu</a:t>
            </a:r>
            <a:r>
              <a:rPr lang="en-US" dirty="0"/>
              <a:t> </a:t>
            </a:r>
            <a:r>
              <a:rPr lang="en-US" dirty="0" err="1"/>
              <a:t>berichten</a:t>
            </a:r>
            <a:r>
              <a:rPr lang="en-US" dirty="0"/>
              <a:t> </a:t>
            </a:r>
            <a:r>
              <a:rPr lang="en-US" dirty="0" err="1"/>
              <a:t>gibt</a:t>
            </a:r>
            <a:r>
              <a:rPr lang="en-US" dirty="0" smtClean="0"/>
              <a:t>. – ZDF</a:t>
            </a:r>
          </a:p>
          <a:p>
            <a:r>
              <a:rPr lang="en-US" dirty="0" smtClean="0"/>
              <a:t>The LHC First Physics media event in Helsinki went very well with lots of people attending and lots of media visibility.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Webcast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en-US" dirty="0" smtClean="0"/>
              <a:t>231 peak simultaneous connections to CERN's HQ broadcast (from LHC institutes)</a:t>
            </a:r>
          </a:p>
          <a:p>
            <a:r>
              <a:rPr lang="en-US" dirty="0" smtClean="0"/>
              <a:t>The CERN LHC First Physics day-long webcast was visited by 700,000 unique computers (IP addresses)</a:t>
            </a:r>
          </a:p>
          <a:p>
            <a:r>
              <a:rPr lang="en-US" dirty="0" err="1" smtClean="0"/>
              <a:t>GroovyGecko</a:t>
            </a:r>
            <a:r>
              <a:rPr lang="en-US" dirty="0" smtClean="0"/>
              <a:t> general audience streams (their CEO said "make no mistake, this was a huge webcast”)</a:t>
            </a:r>
          </a:p>
          <a:p>
            <a:pPr lvl="1"/>
            <a:r>
              <a:rPr lang="en-US" dirty="0" smtClean="0"/>
              <a:t>By 17:00 on the 30th, more than 2 million videos viewed</a:t>
            </a:r>
          </a:p>
          <a:p>
            <a:pPr lvl="1"/>
            <a:r>
              <a:rPr lang="en-US" dirty="0" smtClean="0"/>
              <a:t>CCC (Main webcast) - 1,265,830 hits</a:t>
            </a:r>
          </a:p>
          <a:p>
            <a:pPr lvl="1"/>
            <a:r>
              <a:rPr lang="en-US" dirty="0" smtClean="0"/>
              <a:t>CMS - 181,064 hits</a:t>
            </a:r>
          </a:p>
          <a:p>
            <a:pPr lvl="1"/>
            <a:r>
              <a:rPr lang="en-US" dirty="0" smtClean="0"/>
              <a:t>ATLAS - 276,585 hits</a:t>
            </a:r>
          </a:p>
          <a:p>
            <a:pPr lvl="1"/>
            <a:r>
              <a:rPr lang="en-US" dirty="0" err="1" smtClean="0"/>
              <a:t>LHCb</a:t>
            </a:r>
            <a:r>
              <a:rPr lang="en-US" dirty="0" smtClean="0"/>
              <a:t> - 163,855 hits</a:t>
            </a:r>
          </a:p>
          <a:p>
            <a:pPr lvl="1"/>
            <a:r>
              <a:rPr lang="en-US" dirty="0" smtClean="0"/>
              <a:t>ALICE - 199,295 hits</a:t>
            </a:r>
          </a:p>
          <a:p>
            <a:r>
              <a:rPr lang="en-US" dirty="0" err="1" smtClean="0"/>
              <a:t>Yospace</a:t>
            </a:r>
            <a:r>
              <a:rPr lang="en-US" dirty="0" smtClean="0"/>
              <a:t> mobile streaming: 3,521 stream requests</a:t>
            </a:r>
          </a:p>
          <a:p>
            <a:r>
              <a:rPr lang="en-US" dirty="0" err="1" smtClean="0"/>
              <a:t>Rebroadcasters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TF1News: 35-40,000 viewers</a:t>
            </a:r>
          </a:p>
          <a:p>
            <a:pPr lvl="1"/>
            <a:r>
              <a:rPr lang="en-US" dirty="0" err="1" smtClean="0"/>
              <a:t>CARNet</a:t>
            </a:r>
            <a:r>
              <a:rPr lang="en-US" dirty="0" smtClean="0"/>
              <a:t>: 4,307 unique visitors </a:t>
            </a:r>
          </a:p>
          <a:p>
            <a:pPr lvl="1"/>
            <a:r>
              <a:rPr lang="en-US" dirty="0" err="1" smtClean="0"/>
              <a:t>Livestation</a:t>
            </a:r>
            <a:r>
              <a:rPr lang="en-US" dirty="0" smtClean="0"/>
              <a:t>: 6,749 unique visitors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 site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CERN's public homepage recorded 205,000 visitors (unique </a:t>
            </a:r>
            <a:r>
              <a:rPr lang="en-US" dirty="0" err="1" smtClean="0"/>
              <a:t>IPs</a:t>
            </a:r>
            <a:r>
              <a:rPr lang="en-US" dirty="0" smtClean="0"/>
              <a:t>) from 185 countries, compared to a normal average of 10,000 visitors per day</a:t>
            </a:r>
          </a:p>
          <a:p>
            <a:r>
              <a:rPr lang="en-US" dirty="0" smtClean="0"/>
              <a:t>The Press Office site (includes LHC First Physics site) recorded 154,000 visitors, up from a usual average of 2,000 per day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first_physics_stats1.png"/>
          <p:cNvPicPr>
            <a:picLocks noGrp="1" noChangeAspect="1"/>
          </p:cNvPicPr>
          <p:nvPr>
            <p:ph idx="1"/>
          </p:nvPr>
        </p:nvPicPr>
        <p:blipFill>
          <a:blip r:embed="rId3"/>
          <a:srcRect l="-319" r="133"/>
          <a:stretch>
            <a:fillRect/>
          </a:stretch>
        </p:blipFill>
        <p:spPr>
          <a:xfrm>
            <a:off x="1250462" y="908746"/>
            <a:ext cx="6643077" cy="5949254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35000"/>
            <a:ext cx="8229600" cy="1143000"/>
          </a:xfrm>
        </p:spPr>
        <p:txBody>
          <a:bodyPr/>
          <a:lstStyle/>
          <a:p>
            <a:r>
              <a:rPr lang="en-US" dirty="0" smtClean="0"/>
              <a:t>Twitter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119" y="2178000"/>
            <a:ext cx="4738372" cy="4114714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/>
              <a:t>Click statistics</a:t>
            </a:r>
          </a:p>
          <a:p>
            <a:pPr lvl="1"/>
            <a:r>
              <a:rPr lang="en-US" dirty="0" smtClean="0"/>
              <a:t>58,000 clicks on link to the press release </a:t>
            </a:r>
          </a:p>
          <a:p>
            <a:pPr lvl="1"/>
            <a:r>
              <a:rPr lang="en-US" dirty="0" smtClean="0"/>
              <a:t>16,000 clicks on link to CCC photos</a:t>
            </a:r>
          </a:p>
          <a:p>
            <a:pPr lvl="1"/>
            <a:r>
              <a:rPr lang="en-US" dirty="0" smtClean="0"/>
              <a:t>11,000 clicks on link to webcast</a:t>
            </a:r>
          </a:p>
          <a:p>
            <a:r>
              <a:rPr lang="en-US" dirty="0" smtClean="0"/>
              <a:t>CERN went from 90,000 to 120,000 followers during the day</a:t>
            </a:r>
          </a:p>
          <a:p>
            <a:r>
              <a:rPr lang="en-US" dirty="0" smtClean="0"/>
              <a:t>Keywords "LHC", "CERN", "</a:t>
            </a:r>
            <a:r>
              <a:rPr lang="en-US" dirty="0" err="1" smtClean="0"/>
              <a:t>TeV</a:t>
            </a:r>
            <a:r>
              <a:rPr lang="en-US" dirty="0" smtClean="0"/>
              <a:t>" and "experiment" were all global trends on Twitter at some point during the day</a:t>
            </a:r>
            <a:endParaRPr lang="en-US" dirty="0"/>
          </a:p>
        </p:txBody>
      </p:sp>
      <p:pic>
        <p:nvPicPr>
          <p:cNvPr id="4" name="Content Placeholder 3" descr="CERN_trending.png"/>
          <p:cNvPicPr>
            <a:picLocks noChangeAspect="1"/>
          </p:cNvPicPr>
          <p:nvPr/>
        </p:nvPicPr>
        <p:blipFill>
          <a:blip r:embed="rId3"/>
          <a:srcRect l="-1539" r="3337"/>
          <a:stretch>
            <a:fillRect/>
          </a:stretch>
        </p:blipFill>
        <p:spPr>
          <a:xfrm>
            <a:off x="4551201" y="2178001"/>
            <a:ext cx="4541077" cy="357588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299</TotalTime>
  <Words>561</Words>
  <Application>Microsoft Office PowerPoint</Application>
  <PresentationFormat>On-screen Show (4:3)</PresentationFormat>
  <Paragraphs>68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LHC First Physics</vt:lpstr>
      <vt:lpstr>Media event at CERN</vt:lpstr>
      <vt:lpstr>Media coverage</vt:lpstr>
      <vt:lpstr>Slide 4</vt:lpstr>
      <vt:lpstr>Some feedback</vt:lpstr>
      <vt:lpstr>Webcast</vt:lpstr>
      <vt:lpstr>Web site</vt:lpstr>
      <vt:lpstr>Slide 8</vt:lpstr>
      <vt:lpstr>Twitter</vt:lpstr>
      <vt:lpstr>What worked well?</vt:lpstr>
      <vt:lpstr>What would we change?</vt:lpstr>
      <vt:lpstr>Slide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kyurkewi</dc:creator>
  <cp:lastModifiedBy>Yurkewicz</cp:lastModifiedBy>
  <cp:revision>14</cp:revision>
  <dcterms:created xsi:type="dcterms:W3CDTF">2010-04-13T15:01:29Z</dcterms:created>
  <dcterms:modified xsi:type="dcterms:W3CDTF">2010-04-13T18:11:45Z</dcterms:modified>
</cp:coreProperties>
</file>