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70" r:id="rId3"/>
    <p:sldId id="262" r:id="rId4"/>
    <p:sldId id="266" r:id="rId5"/>
    <p:sldId id="267" r:id="rId6"/>
    <p:sldId id="268" r:id="rId7"/>
    <p:sldId id="269" r:id="rId8"/>
    <p:sldId id="264" r:id="rId9"/>
    <p:sldId id="265" r:id="rId10"/>
    <p:sldId id="271" r:id="rId11"/>
    <p:sldId id="272" r:id="rId12"/>
    <p:sldId id="273" r:id="rId13"/>
    <p:sldId id="263" r:id="rId14"/>
    <p:sldId id="260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354"/>
    <p:restoredTop sz="94670"/>
  </p:normalViewPr>
  <p:slideViewPr>
    <p:cSldViewPr snapToGrid="0" snapToObjects="1">
      <p:cViewPr>
        <p:scale>
          <a:sx n="93" d="100"/>
          <a:sy n="93" d="100"/>
        </p:scale>
        <p:origin x="336" y="5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51E46-2551-1545-B95E-47DCDBADA453}" type="datetimeFigureOut">
              <a:rPr lang="en-US" smtClean="0"/>
              <a:t>4/24/18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826488-D155-3F4D-9388-E154995C86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8532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26488-D155-3F4D-9388-E154995C863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4369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3EE6B-62DF-BD44-8935-923F0F135E04}" type="datetime1">
              <a:rPr lang="en-GB" smtClean="0"/>
              <a:t>24/04/2018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9BB1F-A27A-4F42-A0F4-DF18BD7C4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886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FF01C-AD51-DB44-B794-D774B9918E9E}" type="datetime1">
              <a:rPr lang="en-GB" smtClean="0"/>
              <a:t>24/04/2018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9BB1F-A27A-4F42-A0F4-DF18BD7C4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648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8AC53-24C6-EB4A-84DD-34E9D7B5E077}" type="datetime1">
              <a:rPr lang="en-GB" smtClean="0"/>
              <a:t>24/04/2018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9BB1F-A27A-4F42-A0F4-DF18BD7C4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476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46D2E-4A94-FD46-A192-A7AB4A54634A}" type="datetime1">
              <a:rPr lang="en-GB" smtClean="0"/>
              <a:t>24/04/2018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9BB1F-A27A-4F42-A0F4-DF18BD7C4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7324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2B33B-6A41-D249-9F02-72551F20C7E7}" type="datetime1">
              <a:rPr lang="en-GB" smtClean="0"/>
              <a:t>24/04/2018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9BB1F-A27A-4F42-A0F4-DF18BD7C4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303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1F92B-BE45-1B4D-B149-BD43AE37809B}" type="datetime1">
              <a:rPr lang="en-GB" smtClean="0"/>
              <a:t>24/04/2018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9BB1F-A27A-4F42-A0F4-DF18BD7C4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3797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C7D8E-7F34-F143-9346-4638000213F6}" type="datetime1">
              <a:rPr lang="en-GB" smtClean="0"/>
              <a:t>24/04/2018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9BB1F-A27A-4F42-A0F4-DF18BD7C4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166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62899-B1E6-834A-A5CF-0947C14F83D0}" type="datetime1">
              <a:rPr lang="en-GB" smtClean="0"/>
              <a:t>24/04/2018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9BB1F-A27A-4F42-A0F4-DF18BD7C4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6253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555B6-5544-0B4D-BEA3-33AEDF06AB76}" type="datetime1">
              <a:rPr lang="en-GB" smtClean="0"/>
              <a:t>24/04/2018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9BB1F-A27A-4F42-A0F4-DF18BD7C4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9995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5244F-FD5B-9241-B980-9B1369CAD692}" type="datetime1">
              <a:rPr lang="en-GB" smtClean="0"/>
              <a:t>24/04/2018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9BB1F-A27A-4F42-A0F4-DF18BD7C4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329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225F9-B7BF-9D44-A5F4-A78CF473A782}" type="datetime1">
              <a:rPr lang="en-GB" smtClean="0"/>
              <a:t>24/04/2018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9BB1F-A27A-4F42-A0F4-DF18BD7C4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63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27C426-1A26-9C4A-A928-8BACAB519F89}" type="datetime1">
              <a:rPr lang="en-GB" smtClean="0"/>
              <a:t>24/04/2018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E9BB1F-A27A-4F42-A0F4-DF18BD7C4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834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3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8" Type="http://schemas.openxmlformats.org/officeDocument/2006/relationships/image" Target="../media/image10.png"/><Relationship Id="rId9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SuperFGD beam tests preparations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24</a:t>
            </a:r>
            <a:r>
              <a:rPr lang="en-US" dirty="0" smtClean="0"/>
              <a:t> </a:t>
            </a:r>
            <a:r>
              <a:rPr lang="en-US" dirty="0" smtClean="0"/>
              <a:t>April 2018</a:t>
            </a:r>
          </a:p>
          <a:p>
            <a:r>
              <a:rPr lang="en-US" dirty="0" smtClean="0"/>
              <a:t>E. Noah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9BB1F-A27A-4F42-A0F4-DF18BD7C477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0923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400" y="120650"/>
            <a:ext cx="10871200" cy="66167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855528" y="955964"/>
            <a:ext cx="3380509" cy="3139321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Manpower (to be discussed), non-exhaustive list: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CERN: 1-2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KEK: 1-2?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Tokyo: 1-2?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INR: 3-4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UniGe: 2-3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Uppsala: 1-2</a:t>
            </a:r>
          </a:p>
          <a:p>
            <a:pPr marL="285750" indent="-285750">
              <a:buFont typeface="Arial" charset="0"/>
              <a:buChar char="•"/>
            </a:pPr>
            <a:r>
              <a:rPr lang="en-GB" dirty="0" smtClean="0"/>
              <a:t>LLR: </a:t>
            </a:r>
            <a:r>
              <a:rPr lang="mr-IN" dirty="0" smtClean="0"/>
              <a:t>…</a:t>
            </a:r>
            <a:r>
              <a:rPr lang="en-GB" dirty="0" smtClean="0"/>
              <a:t>.</a:t>
            </a:r>
          </a:p>
          <a:p>
            <a:pPr marL="285750" indent="-285750">
              <a:buFont typeface="Arial" charset="0"/>
              <a:buChar char="•"/>
            </a:pPr>
            <a:r>
              <a:rPr lang="en-GB" dirty="0" smtClean="0"/>
              <a:t>.</a:t>
            </a:r>
            <a:r>
              <a:rPr lang="mr-IN" dirty="0" smtClean="0"/>
              <a:t>…</a:t>
            </a:r>
            <a:endParaRPr lang="en-GB" dirty="0" smtClean="0"/>
          </a:p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9BB1F-A27A-4F42-A0F4-DF18BD7C477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791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6514" y="923637"/>
            <a:ext cx="6438900" cy="3098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0"/>
            <a:ext cx="2591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FF0000"/>
                </a:solidFill>
              </a:rPr>
              <a:t>Budget (CERN NP/</a:t>
            </a:r>
            <a:r>
              <a:rPr lang="en-US" b="1" i="1" dirty="0" err="1" smtClean="0">
                <a:solidFill>
                  <a:srgbClr val="FF0000"/>
                </a:solidFill>
              </a:rPr>
              <a:t>UniGe</a:t>
            </a:r>
            <a:r>
              <a:rPr lang="en-US" b="1" i="1" dirty="0" smtClean="0">
                <a:solidFill>
                  <a:srgbClr val="FF0000"/>
                </a:solidFill>
              </a:rPr>
              <a:t>)</a:t>
            </a:r>
            <a:endParaRPr lang="en-US" b="1" i="1" dirty="0">
              <a:solidFill>
                <a:srgbClr val="FF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9BB1F-A27A-4F42-A0F4-DF18BD7C477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0931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526434"/>
            <a:ext cx="10515600" cy="1325563"/>
          </a:xfrm>
        </p:spPr>
        <p:txBody>
          <a:bodyPr/>
          <a:lstStyle/>
          <a:p>
            <a:r>
              <a:rPr lang="en-US" dirty="0" smtClean="0"/>
              <a:t>Spares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9BB1F-A27A-4F42-A0F4-DF18BD7C477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5207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102922" y="3948549"/>
            <a:ext cx="2998199" cy="40178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102922" y="2916388"/>
            <a:ext cx="3008260" cy="1178727"/>
          </a:xfrm>
          <a:prstGeom prst="rect">
            <a:avLst/>
          </a:prstGeom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590800" y="4551221"/>
            <a:ext cx="5999018" cy="11083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734137" y="4408521"/>
            <a:ext cx="3652505" cy="4571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03217" y="4675911"/>
            <a:ext cx="8222673" cy="10321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478972" y="1323113"/>
            <a:ext cx="8222673" cy="10321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164280" y="4426530"/>
            <a:ext cx="900545" cy="13161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538904" y="1708851"/>
            <a:ext cx="2151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Magnet </a:t>
            </a:r>
            <a:r>
              <a:rPr lang="en-US" smtClean="0"/>
              <a:t>top platform</a:t>
            </a:r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348949" y="5007326"/>
            <a:ext cx="2531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Magnet bottom platform</a:t>
            </a:r>
            <a:endParaRPr lang="en-US"/>
          </a:p>
        </p:txBody>
      </p:sp>
      <p:cxnSp>
        <p:nvCxnSpPr>
          <p:cNvPr id="14" name="Straight Connector 13"/>
          <p:cNvCxnSpPr>
            <a:stCxn id="4" idx="1"/>
          </p:cNvCxnSpPr>
          <p:nvPr/>
        </p:nvCxnSpPr>
        <p:spPr>
          <a:xfrm flipV="1">
            <a:off x="4102922" y="3498278"/>
            <a:ext cx="5876150" cy="7474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73221" y="3620052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78.7 mm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9989126" y="3555242"/>
            <a:ext cx="0" cy="110681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0123535" y="3906985"/>
            <a:ext cx="957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150 mm</a:t>
            </a:r>
            <a:endParaRPr lang="en-US" dirty="0"/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9989126" y="2355275"/>
            <a:ext cx="0" cy="110681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0123534" y="2777840"/>
            <a:ext cx="957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150 mm</a:t>
            </a:r>
            <a:endParaRPr lang="en-US" dirty="0"/>
          </a:p>
        </p:txBody>
      </p:sp>
      <p:cxnSp>
        <p:nvCxnSpPr>
          <p:cNvPr id="21" name="Straight Connector 20"/>
          <p:cNvCxnSpPr/>
          <p:nvPr/>
        </p:nvCxnSpPr>
        <p:spPr>
          <a:xfrm>
            <a:off x="904007" y="4095115"/>
            <a:ext cx="3958937" cy="0"/>
          </a:xfrm>
          <a:prstGeom prst="line">
            <a:avLst/>
          </a:prstGeom>
          <a:ln>
            <a:solidFill>
              <a:schemeClr val="tx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904007" y="3498275"/>
            <a:ext cx="3958937" cy="0"/>
          </a:xfrm>
          <a:prstGeom prst="line">
            <a:avLst/>
          </a:prstGeom>
          <a:ln>
            <a:solidFill>
              <a:schemeClr val="tx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904007" y="4675911"/>
            <a:ext cx="3958937" cy="0"/>
          </a:xfrm>
          <a:prstGeom prst="line">
            <a:avLst/>
          </a:prstGeom>
          <a:ln>
            <a:solidFill>
              <a:schemeClr val="tx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1163779" y="3546766"/>
            <a:ext cx="0" cy="548349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1163779" y="4095116"/>
            <a:ext cx="0" cy="56694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8568428" y="4235875"/>
            <a:ext cx="13265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SuperFGD fixed platform</a:t>
            </a:r>
            <a:endParaRPr lang="en-US" sz="12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7319202" y="4041065"/>
            <a:ext cx="13824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SuperFGD rotating platform</a:t>
            </a:r>
            <a:endParaRPr lang="en-US" sz="12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173222" y="4219733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71 mm</a:t>
            </a:r>
            <a:endParaRPr lang="en-US" dirty="0"/>
          </a:p>
        </p:txBody>
      </p:sp>
      <p:cxnSp>
        <p:nvCxnSpPr>
          <p:cNvPr id="38" name="Straight Connector 37"/>
          <p:cNvCxnSpPr/>
          <p:nvPr/>
        </p:nvCxnSpPr>
        <p:spPr>
          <a:xfrm flipV="1">
            <a:off x="2012543" y="4390969"/>
            <a:ext cx="2296215" cy="736"/>
          </a:xfrm>
          <a:prstGeom prst="line">
            <a:avLst/>
          </a:prstGeom>
          <a:ln>
            <a:solidFill>
              <a:schemeClr val="tx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1681325" y="4078125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25 mm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1679599" y="4377018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46 mm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5002775" y="390682"/>
            <a:ext cx="1175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Front view</a:t>
            </a:r>
            <a:endParaRPr lang="en-US" u="sng" dirty="0"/>
          </a:p>
        </p:txBody>
      </p:sp>
      <p:cxnSp>
        <p:nvCxnSpPr>
          <p:cNvPr id="48" name="Straight Connector 47"/>
          <p:cNvCxnSpPr/>
          <p:nvPr/>
        </p:nvCxnSpPr>
        <p:spPr>
          <a:xfrm>
            <a:off x="904007" y="2916388"/>
            <a:ext cx="3958937" cy="0"/>
          </a:xfrm>
          <a:prstGeom prst="line">
            <a:avLst/>
          </a:prstGeom>
          <a:ln>
            <a:solidFill>
              <a:schemeClr val="tx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flipV="1">
            <a:off x="1163779" y="2949926"/>
            <a:ext cx="0" cy="548349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186525" y="3053547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78.7 mm</a:t>
            </a:r>
            <a:endParaRPr lang="en-US" dirty="0"/>
          </a:p>
        </p:txBody>
      </p:sp>
      <p:sp>
        <p:nvSpPr>
          <p:cNvPr id="51" name="Cross 50"/>
          <p:cNvSpPr/>
          <p:nvPr/>
        </p:nvSpPr>
        <p:spPr>
          <a:xfrm>
            <a:off x="5349585" y="3258044"/>
            <a:ext cx="481443" cy="512618"/>
          </a:xfrm>
          <a:prstGeom prst="plus">
            <a:avLst>
              <a:gd name="adj" fmla="val 36511"/>
            </a:avLst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/>
          <p:cNvSpPr txBox="1"/>
          <p:nvPr/>
        </p:nvSpPr>
        <p:spPr>
          <a:xfrm>
            <a:off x="5329544" y="3379572"/>
            <a:ext cx="5453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beam</a:t>
            </a:r>
            <a:endParaRPr lang="en-US" sz="1200" b="1" dirty="0"/>
          </a:p>
        </p:txBody>
      </p:sp>
      <p:sp>
        <p:nvSpPr>
          <p:cNvPr id="57" name="Slide Number Placeholder 5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9BB1F-A27A-4F42-A0F4-DF18BD7C477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811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Cube 47"/>
          <p:cNvSpPr/>
          <p:nvPr/>
        </p:nvSpPr>
        <p:spPr>
          <a:xfrm>
            <a:off x="8218248" y="2743209"/>
            <a:ext cx="3561193" cy="2793827"/>
          </a:xfrm>
          <a:prstGeom prst="cube">
            <a:avLst>
              <a:gd name="adj" fmla="val 67659"/>
            </a:avLst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Cube 3"/>
          <p:cNvSpPr/>
          <p:nvPr/>
        </p:nvSpPr>
        <p:spPr>
          <a:xfrm>
            <a:off x="1311965" y="2597425"/>
            <a:ext cx="2676939" cy="2173355"/>
          </a:xfrm>
          <a:prstGeom prst="cube">
            <a:avLst>
              <a:gd name="adj" fmla="val 7445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ube 4"/>
          <p:cNvSpPr/>
          <p:nvPr/>
        </p:nvSpPr>
        <p:spPr>
          <a:xfrm>
            <a:off x="4426225" y="2490540"/>
            <a:ext cx="3273288" cy="2693540"/>
          </a:xfrm>
          <a:prstGeom prst="cube">
            <a:avLst>
              <a:gd name="adj" fmla="val 6707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1020417" y="2597425"/>
            <a:ext cx="1630017" cy="157701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 rot="18821149">
            <a:off x="1155366" y="2913979"/>
            <a:ext cx="9140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48 cubes</a:t>
            </a:r>
          </a:p>
          <a:p>
            <a:r>
              <a:rPr lang="en-US" sz="1400" dirty="0" smtClean="0"/>
              <a:t>&gt; 480 mm</a:t>
            </a:r>
            <a:endParaRPr lang="en-US" sz="1400" dirty="0"/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1020417" y="4237352"/>
            <a:ext cx="6627" cy="52185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75687" y="4241659"/>
            <a:ext cx="8226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8 cubes</a:t>
            </a:r>
          </a:p>
          <a:p>
            <a:r>
              <a:rPr lang="en-US" sz="1400" dirty="0" smtClean="0"/>
              <a:t>&gt; 80 mm</a:t>
            </a:r>
            <a:endParaRPr lang="en-US" sz="1400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1311965" y="4948898"/>
            <a:ext cx="1086679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398362" y="4952302"/>
            <a:ext cx="9140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24 cubes</a:t>
            </a:r>
          </a:p>
          <a:p>
            <a:r>
              <a:rPr lang="en-US" sz="1400" dirty="0" smtClean="0"/>
              <a:t>&gt; 240 mm</a:t>
            </a:r>
            <a:endParaRPr lang="en-US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2650434" y="1304957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Cubes only</a:t>
            </a:r>
            <a:endParaRPr lang="en-US" dirty="0"/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4460574" y="2584218"/>
            <a:ext cx="1387657" cy="140468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 rot="18821149">
            <a:off x="4622080" y="3021699"/>
            <a:ext cx="7841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556 mm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5256487" y="1304957"/>
            <a:ext cx="2922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Cubes, connectors and MPPC</a:t>
            </a:r>
            <a:endParaRPr lang="en-US" dirty="0"/>
          </a:p>
        </p:txBody>
      </p:sp>
      <p:cxnSp>
        <p:nvCxnSpPr>
          <p:cNvPr id="26" name="Straight Arrow Connector 25"/>
          <p:cNvCxnSpPr/>
          <p:nvPr/>
        </p:nvCxnSpPr>
        <p:spPr>
          <a:xfrm flipV="1">
            <a:off x="4147930" y="4312792"/>
            <a:ext cx="0" cy="8712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3161371" y="4594547"/>
            <a:ext cx="10118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157.35 mm</a:t>
            </a:r>
            <a:endParaRPr lang="en-US" sz="1400" dirty="0"/>
          </a:p>
        </p:txBody>
      </p:sp>
      <p:cxnSp>
        <p:nvCxnSpPr>
          <p:cNvPr id="29" name="Straight Arrow Connector 28"/>
          <p:cNvCxnSpPr/>
          <p:nvPr/>
        </p:nvCxnSpPr>
        <p:spPr>
          <a:xfrm flipH="1">
            <a:off x="4426226" y="5419261"/>
            <a:ext cx="1422005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4675745" y="5469777"/>
            <a:ext cx="7841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316 mm</a:t>
            </a:r>
            <a:endParaRPr lang="en-US" sz="1400" dirty="0"/>
          </a:p>
        </p:txBody>
      </p:sp>
      <p:sp>
        <p:nvSpPr>
          <p:cNvPr id="32" name="Cube 31"/>
          <p:cNvSpPr/>
          <p:nvPr/>
        </p:nvSpPr>
        <p:spPr>
          <a:xfrm>
            <a:off x="8218249" y="2334766"/>
            <a:ext cx="3561193" cy="2793827"/>
          </a:xfrm>
          <a:prstGeom prst="cube">
            <a:avLst>
              <a:gd name="adj" fmla="val 6765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9409424" y="1270292"/>
            <a:ext cx="26262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Cubes</a:t>
            </a:r>
            <a:r>
              <a:rPr lang="en-US" smtClean="0"/>
              <a:t>, connectors, MPPC </a:t>
            </a:r>
            <a:br>
              <a:rPr lang="en-US" smtClean="0"/>
            </a:br>
            <a:r>
              <a:rPr lang="en-US" smtClean="0"/>
              <a:t>and support mechanics</a:t>
            </a:r>
            <a:endParaRPr lang="en-US" dirty="0"/>
          </a:p>
        </p:txBody>
      </p:sp>
      <p:cxnSp>
        <p:nvCxnSpPr>
          <p:cNvPr id="34" name="Straight Arrow Connector 33"/>
          <p:cNvCxnSpPr/>
          <p:nvPr/>
        </p:nvCxnSpPr>
        <p:spPr>
          <a:xfrm flipV="1">
            <a:off x="8093704" y="2175847"/>
            <a:ext cx="1871931" cy="183458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 flipV="1">
            <a:off x="8045078" y="4312792"/>
            <a:ext cx="1" cy="124458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H="1">
            <a:off x="8189843" y="5764696"/>
            <a:ext cx="163001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 rot="18821149">
            <a:off x="8501001" y="2820159"/>
            <a:ext cx="7841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576 mm</a:t>
            </a:r>
            <a:endParaRPr lang="en-US" sz="1400" dirty="0"/>
          </a:p>
        </p:txBody>
      </p:sp>
      <p:sp>
        <p:nvSpPr>
          <p:cNvPr id="43" name="TextBox 42"/>
          <p:cNvSpPr txBox="1"/>
          <p:nvPr/>
        </p:nvSpPr>
        <p:spPr>
          <a:xfrm>
            <a:off x="7249998" y="4840805"/>
            <a:ext cx="7841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mtClean="0"/>
              <a:t>192 </a:t>
            </a:r>
            <a:r>
              <a:rPr lang="en-US" sz="1400" dirty="0" smtClean="0"/>
              <a:t>mm</a:t>
            </a:r>
            <a:endParaRPr lang="en-US" sz="1400" dirty="0"/>
          </a:p>
        </p:txBody>
      </p:sp>
      <p:sp>
        <p:nvSpPr>
          <p:cNvPr id="45" name="TextBox 44"/>
          <p:cNvSpPr txBox="1"/>
          <p:nvPr/>
        </p:nvSpPr>
        <p:spPr>
          <a:xfrm>
            <a:off x="8732636" y="5806307"/>
            <a:ext cx="7841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336 mm</a:t>
            </a:r>
            <a:endParaRPr lang="en-US" sz="1400" dirty="0"/>
          </a:p>
        </p:txBody>
      </p:sp>
      <p:cxnSp>
        <p:nvCxnSpPr>
          <p:cNvPr id="50" name="Straight Connector 49"/>
          <p:cNvCxnSpPr/>
          <p:nvPr/>
        </p:nvCxnSpPr>
        <p:spPr>
          <a:xfrm flipV="1">
            <a:off x="8196468" y="2305188"/>
            <a:ext cx="1953346" cy="1944588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V="1">
            <a:off x="9860567" y="2280939"/>
            <a:ext cx="1953346" cy="1944588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V="1">
            <a:off x="9852019" y="3184005"/>
            <a:ext cx="1953346" cy="1944588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V="1">
            <a:off x="9863349" y="3593092"/>
            <a:ext cx="1953346" cy="1944588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8184842" y="5537036"/>
            <a:ext cx="1689653" cy="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8218248" y="5112968"/>
            <a:ext cx="1689653" cy="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8196468" y="4249776"/>
            <a:ext cx="1689653" cy="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10089788" y="2304090"/>
            <a:ext cx="1689653" cy="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flipV="1">
            <a:off x="11805365" y="2280939"/>
            <a:ext cx="0" cy="1331845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 flipV="1">
            <a:off x="9852019" y="4225527"/>
            <a:ext cx="0" cy="1331845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 flipV="1">
            <a:off x="8196468" y="4237352"/>
            <a:ext cx="0" cy="1331845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Slide Number Placeholder 8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9BB1F-A27A-4F42-A0F4-DF18BD7C477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5457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3594" y="184666"/>
            <a:ext cx="3695759" cy="276635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7854" y="2033293"/>
            <a:ext cx="3283527" cy="316504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58691" y="3098717"/>
            <a:ext cx="6145827" cy="340035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0"/>
            <a:ext cx="26765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FF0000"/>
                </a:solidFill>
              </a:rPr>
              <a:t>Positioning the minicrates</a:t>
            </a:r>
            <a:endParaRPr lang="en-US" b="1" i="1" dirty="0">
              <a:solidFill>
                <a:srgbClr val="FF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9BB1F-A27A-4F42-A0F4-DF18BD7C477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5864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Straight Connector 24"/>
          <p:cNvCxnSpPr/>
          <p:nvPr/>
        </p:nvCxnSpPr>
        <p:spPr>
          <a:xfrm>
            <a:off x="1790467" y="4456705"/>
            <a:ext cx="7069016" cy="0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Parallelogram 69"/>
          <p:cNvSpPr/>
          <p:nvPr/>
        </p:nvSpPr>
        <p:spPr>
          <a:xfrm>
            <a:off x="2309421" y="3971592"/>
            <a:ext cx="6271696" cy="351841"/>
          </a:xfrm>
          <a:prstGeom prst="parallelogram">
            <a:avLst>
              <a:gd name="adj" fmla="val 94795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Parallelogram 65"/>
          <p:cNvSpPr/>
          <p:nvPr/>
        </p:nvSpPr>
        <p:spPr>
          <a:xfrm>
            <a:off x="3205822" y="2984854"/>
            <a:ext cx="6271696" cy="351841"/>
          </a:xfrm>
          <a:prstGeom prst="parallelogram">
            <a:avLst>
              <a:gd name="adj" fmla="val 94795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Parallelogram 22"/>
          <p:cNvSpPr/>
          <p:nvPr/>
        </p:nvSpPr>
        <p:spPr>
          <a:xfrm>
            <a:off x="3337311" y="3406948"/>
            <a:ext cx="5039801" cy="526859"/>
          </a:xfrm>
          <a:prstGeom prst="parallelogram">
            <a:avLst>
              <a:gd name="adj" fmla="val 94795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Parallelogram 23"/>
          <p:cNvSpPr/>
          <p:nvPr/>
        </p:nvSpPr>
        <p:spPr>
          <a:xfrm>
            <a:off x="2767219" y="4456705"/>
            <a:ext cx="4104635" cy="849816"/>
          </a:xfrm>
          <a:prstGeom prst="parallelogram">
            <a:avLst>
              <a:gd name="adj" fmla="val 94795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Parallelogram 16"/>
          <p:cNvSpPr/>
          <p:nvPr/>
        </p:nvSpPr>
        <p:spPr>
          <a:xfrm>
            <a:off x="4454781" y="2797780"/>
            <a:ext cx="2530881" cy="1699076"/>
          </a:xfrm>
          <a:prstGeom prst="parallelogram">
            <a:avLst>
              <a:gd name="adj" fmla="val 93164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arallelogram 2"/>
          <p:cNvSpPr/>
          <p:nvPr/>
        </p:nvSpPr>
        <p:spPr>
          <a:xfrm>
            <a:off x="4843324" y="1966199"/>
            <a:ext cx="3739928" cy="849816"/>
          </a:xfrm>
          <a:prstGeom prst="parallelogram">
            <a:avLst>
              <a:gd name="adj" fmla="val 94795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ube 4"/>
          <p:cNvSpPr/>
          <p:nvPr/>
        </p:nvSpPr>
        <p:spPr>
          <a:xfrm>
            <a:off x="3403529" y="3946868"/>
            <a:ext cx="933893" cy="1072955"/>
          </a:xfrm>
          <a:prstGeom prst="cube">
            <a:avLst>
              <a:gd name="adj" fmla="val 3487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3337311" y="2817070"/>
            <a:ext cx="7069016" cy="0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9644079" y="2804812"/>
            <a:ext cx="10910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Inside magnet</a:t>
            </a:r>
            <a:endParaRPr lang="en-US" sz="1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9747797" y="2604758"/>
            <a:ext cx="12064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Outside magnet</a:t>
            </a:r>
            <a:endParaRPr lang="en-US" sz="1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745498" y="1264424"/>
            <a:ext cx="16631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Readout electronics minicrates</a:t>
            </a:r>
            <a:endParaRPr lang="en-US" sz="12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4183924" y="4802837"/>
            <a:ext cx="720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Beam</a:t>
            </a:r>
            <a:endParaRPr lang="en-US" dirty="0"/>
          </a:p>
        </p:txBody>
      </p:sp>
      <p:sp>
        <p:nvSpPr>
          <p:cNvPr id="9" name="Arc 8"/>
          <p:cNvSpPr/>
          <p:nvPr/>
        </p:nvSpPr>
        <p:spPr>
          <a:xfrm rot="15652612">
            <a:off x="5955419" y="2840910"/>
            <a:ext cx="585971" cy="618310"/>
          </a:xfrm>
          <a:prstGeom prst="arc">
            <a:avLst>
              <a:gd name="adj1" fmla="val 17778903"/>
              <a:gd name="adj2" fmla="val 5450600"/>
            </a:avLst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Cube 3"/>
          <p:cNvSpPr/>
          <p:nvPr/>
        </p:nvSpPr>
        <p:spPr>
          <a:xfrm>
            <a:off x="5163854" y="3080403"/>
            <a:ext cx="1203812" cy="844021"/>
          </a:xfrm>
          <a:prstGeom prst="cube">
            <a:avLst>
              <a:gd name="adj" fmla="val 6590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rc 18"/>
          <p:cNvSpPr/>
          <p:nvPr/>
        </p:nvSpPr>
        <p:spPr>
          <a:xfrm rot="15652612" flipH="1" flipV="1">
            <a:off x="5152284" y="3614412"/>
            <a:ext cx="585971" cy="618310"/>
          </a:xfrm>
          <a:prstGeom prst="arc">
            <a:avLst>
              <a:gd name="adj1" fmla="val 17778903"/>
              <a:gd name="adj2" fmla="val 5450600"/>
            </a:avLst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6358382" y="2151383"/>
            <a:ext cx="10715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1500 mm micro-coax</a:t>
            </a:r>
          </a:p>
          <a:p>
            <a:r>
              <a:rPr lang="en-US" sz="1200" b="1" dirty="0" smtClean="0"/>
              <a:t>cables</a:t>
            </a:r>
            <a:endParaRPr lang="en-US" sz="1200" b="1" dirty="0"/>
          </a:p>
        </p:txBody>
      </p:sp>
      <p:cxnSp>
        <p:nvCxnSpPr>
          <p:cNvPr id="16" name="Straight Arrow Connector 15"/>
          <p:cNvCxnSpPr>
            <a:endCxn id="17" idx="3"/>
          </p:cNvCxnSpPr>
          <p:nvPr/>
        </p:nvCxnSpPr>
        <p:spPr>
          <a:xfrm flipV="1">
            <a:off x="4607589" y="4496856"/>
            <a:ext cx="321169" cy="334018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Freeform 21"/>
          <p:cNvSpPr/>
          <p:nvPr/>
        </p:nvSpPr>
        <p:spPr>
          <a:xfrm>
            <a:off x="6054287" y="2178856"/>
            <a:ext cx="1318846" cy="1337719"/>
          </a:xfrm>
          <a:custGeom>
            <a:avLst/>
            <a:gdLst>
              <a:gd name="connsiteX0" fmla="*/ 0 w 1318846"/>
              <a:gd name="connsiteY0" fmla="*/ 1125415 h 1337719"/>
              <a:gd name="connsiteX1" fmla="*/ 457200 w 1318846"/>
              <a:gd name="connsiteY1" fmla="*/ 1336431 h 1337719"/>
              <a:gd name="connsiteX2" fmla="*/ 703385 w 1318846"/>
              <a:gd name="connsiteY2" fmla="*/ 1037492 h 1337719"/>
              <a:gd name="connsiteX3" fmla="*/ 844061 w 1318846"/>
              <a:gd name="connsiteY3" fmla="*/ 756139 h 1337719"/>
              <a:gd name="connsiteX4" fmla="*/ 1318846 w 1318846"/>
              <a:gd name="connsiteY4" fmla="*/ 0 h 1337719"/>
              <a:gd name="connsiteX5" fmla="*/ 1318846 w 1318846"/>
              <a:gd name="connsiteY5" fmla="*/ 0 h 13377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18846" h="1337719">
                <a:moveTo>
                  <a:pt x="0" y="1125415"/>
                </a:moveTo>
                <a:cubicBezTo>
                  <a:pt x="169984" y="1238250"/>
                  <a:pt x="339969" y="1351085"/>
                  <a:pt x="457200" y="1336431"/>
                </a:cubicBezTo>
                <a:cubicBezTo>
                  <a:pt x="574431" y="1321777"/>
                  <a:pt x="638908" y="1134207"/>
                  <a:pt x="703385" y="1037492"/>
                </a:cubicBezTo>
                <a:cubicBezTo>
                  <a:pt x="767862" y="940777"/>
                  <a:pt x="741484" y="929054"/>
                  <a:pt x="844061" y="756139"/>
                </a:cubicBezTo>
                <a:cubicBezTo>
                  <a:pt x="946638" y="583224"/>
                  <a:pt x="1318846" y="0"/>
                  <a:pt x="1318846" y="0"/>
                </a:cubicBezTo>
                <a:lnTo>
                  <a:pt x="1318846" y="0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7822504" y="4407195"/>
            <a:ext cx="12064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Outside magnet</a:t>
            </a:r>
            <a:endParaRPr lang="en-US" sz="1200" b="1" dirty="0"/>
          </a:p>
        </p:txBody>
      </p:sp>
      <p:cxnSp>
        <p:nvCxnSpPr>
          <p:cNvPr id="29" name="Straight Arrow Connector 28"/>
          <p:cNvCxnSpPr/>
          <p:nvPr/>
        </p:nvCxnSpPr>
        <p:spPr>
          <a:xfrm flipV="1">
            <a:off x="2419371" y="3364696"/>
            <a:ext cx="488904" cy="53305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845278" y="3389028"/>
            <a:ext cx="7841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mtClean="0"/>
              <a:t>520 mm</a:t>
            </a:r>
            <a:endParaRPr lang="en-US" sz="1400" dirty="0"/>
          </a:p>
        </p:txBody>
      </p:sp>
      <p:cxnSp>
        <p:nvCxnSpPr>
          <p:cNvPr id="33" name="Straight Connector 32"/>
          <p:cNvCxnSpPr/>
          <p:nvPr/>
        </p:nvCxnSpPr>
        <p:spPr>
          <a:xfrm flipH="1">
            <a:off x="5655000" y="4604549"/>
            <a:ext cx="1688927" cy="17736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>
            <a:off x="1346495" y="6201500"/>
            <a:ext cx="445542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2871532" y="6137314"/>
            <a:ext cx="8755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1000 mm</a:t>
            </a:r>
            <a:endParaRPr lang="en-US" sz="1400" dirty="0"/>
          </a:p>
        </p:txBody>
      </p:sp>
      <p:cxnSp>
        <p:nvCxnSpPr>
          <p:cNvPr id="38" name="Straight Arrow Connector 37"/>
          <p:cNvCxnSpPr/>
          <p:nvPr/>
        </p:nvCxnSpPr>
        <p:spPr>
          <a:xfrm flipH="1">
            <a:off x="2385076" y="5834253"/>
            <a:ext cx="3137875" cy="66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3308729" y="5771256"/>
            <a:ext cx="9140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mtClean="0"/>
              <a:t>&lt; 900 </a:t>
            </a:r>
            <a:r>
              <a:rPr lang="en-US" sz="1400" dirty="0" smtClean="0"/>
              <a:t>mm</a:t>
            </a:r>
            <a:endParaRPr lang="en-US" sz="1400" dirty="0"/>
          </a:p>
        </p:txBody>
      </p:sp>
      <p:sp>
        <p:nvSpPr>
          <p:cNvPr id="46" name="TextBox 45"/>
          <p:cNvSpPr txBox="1"/>
          <p:nvPr/>
        </p:nvSpPr>
        <p:spPr>
          <a:xfrm>
            <a:off x="2385076" y="2852283"/>
            <a:ext cx="7841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300 mm</a:t>
            </a:r>
            <a:endParaRPr lang="en-US" sz="1400" dirty="0"/>
          </a:p>
        </p:txBody>
      </p:sp>
      <p:sp>
        <p:nvSpPr>
          <p:cNvPr id="47" name="TextBox 46"/>
          <p:cNvSpPr txBox="1"/>
          <p:nvPr/>
        </p:nvSpPr>
        <p:spPr>
          <a:xfrm>
            <a:off x="1402977" y="3927209"/>
            <a:ext cx="7841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300 mm</a:t>
            </a:r>
            <a:endParaRPr lang="en-US" sz="1400" dirty="0"/>
          </a:p>
        </p:txBody>
      </p:sp>
      <p:sp>
        <p:nvSpPr>
          <p:cNvPr id="49" name="TextBox 48"/>
          <p:cNvSpPr txBox="1"/>
          <p:nvPr/>
        </p:nvSpPr>
        <p:spPr>
          <a:xfrm>
            <a:off x="6694921" y="3500517"/>
            <a:ext cx="15248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</a:rPr>
              <a:t>Magnet platform</a:t>
            </a:r>
            <a:endParaRPr lang="en-US" sz="1200" b="1" dirty="0">
              <a:solidFill>
                <a:schemeClr val="bg1"/>
              </a:solidFill>
            </a:endParaRPr>
          </a:p>
        </p:txBody>
      </p:sp>
      <p:cxnSp>
        <p:nvCxnSpPr>
          <p:cNvPr id="50" name="Straight Connector 49"/>
          <p:cNvCxnSpPr/>
          <p:nvPr/>
        </p:nvCxnSpPr>
        <p:spPr>
          <a:xfrm flipH="1" flipV="1">
            <a:off x="7936339" y="2573791"/>
            <a:ext cx="1405604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8853849" y="1829083"/>
            <a:ext cx="260481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Max. 290 mm</a:t>
            </a:r>
          </a:p>
          <a:p>
            <a:r>
              <a:rPr lang="en-US" sz="1400" dirty="0" smtClean="0"/>
              <a:t>Minicrate = 272 mm</a:t>
            </a:r>
          </a:p>
          <a:p>
            <a:r>
              <a:rPr lang="en-US" sz="1400" dirty="0" smtClean="0"/>
              <a:t>Platform max. thickness = 18 mm</a:t>
            </a:r>
            <a:endParaRPr lang="en-US" sz="1400" dirty="0"/>
          </a:p>
        </p:txBody>
      </p:sp>
      <p:cxnSp>
        <p:nvCxnSpPr>
          <p:cNvPr id="58" name="Straight Arrow Connector 57"/>
          <p:cNvCxnSpPr/>
          <p:nvPr/>
        </p:nvCxnSpPr>
        <p:spPr>
          <a:xfrm flipV="1">
            <a:off x="8853849" y="1824994"/>
            <a:ext cx="0" cy="751211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3543079" y="2603658"/>
            <a:ext cx="1646737" cy="1784"/>
          </a:xfrm>
          <a:prstGeom prst="line">
            <a:avLst/>
          </a:prstGeom>
          <a:ln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Parallelogram 68"/>
          <p:cNvSpPr/>
          <p:nvPr/>
        </p:nvSpPr>
        <p:spPr>
          <a:xfrm>
            <a:off x="7870464" y="3295822"/>
            <a:ext cx="1337986" cy="741653"/>
          </a:xfrm>
          <a:prstGeom prst="parallelogram">
            <a:avLst>
              <a:gd name="adj" fmla="val 94795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Parallelogram 70"/>
          <p:cNvSpPr/>
          <p:nvPr/>
        </p:nvSpPr>
        <p:spPr>
          <a:xfrm>
            <a:off x="2514782" y="3286686"/>
            <a:ext cx="1337986" cy="741653"/>
          </a:xfrm>
          <a:prstGeom prst="parallelogram">
            <a:avLst>
              <a:gd name="adj" fmla="val 94795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Parallelogram 71"/>
          <p:cNvSpPr/>
          <p:nvPr/>
        </p:nvSpPr>
        <p:spPr>
          <a:xfrm>
            <a:off x="8236707" y="2969643"/>
            <a:ext cx="1311095" cy="1353227"/>
          </a:xfrm>
          <a:prstGeom prst="parallelogram">
            <a:avLst>
              <a:gd name="adj" fmla="val 94795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Parallelogram 72"/>
          <p:cNvSpPr/>
          <p:nvPr/>
        </p:nvSpPr>
        <p:spPr>
          <a:xfrm>
            <a:off x="2245714" y="2982571"/>
            <a:ext cx="1311095" cy="1353227"/>
          </a:xfrm>
          <a:prstGeom prst="parallelogram">
            <a:avLst>
              <a:gd name="adj" fmla="val 94795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Block Arc 73"/>
          <p:cNvSpPr/>
          <p:nvPr/>
        </p:nvSpPr>
        <p:spPr>
          <a:xfrm rot="4522353">
            <a:off x="8874445" y="2749586"/>
            <a:ext cx="535870" cy="732629"/>
          </a:xfrm>
          <a:prstGeom prst="blockArc">
            <a:avLst>
              <a:gd name="adj1" fmla="val 11847700"/>
              <a:gd name="adj2" fmla="val 19745682"/>
              <a:gd name="adj3" fmla="val 1539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5" name="Block Arc 74"/>
          <p:cNvSpPr/>
          <p:nvPr/>
        </p:nvSpPr>
        <p:spPr>
          <a:xfrm rot="7327827">
            <a:off x="7848937" y="3750384"/>
            <a:ext cx="535870" cy="732629"/>
          </a:xfrm>
          <a:prstGeom prst="blockArc">
            <a:avLst>
              <a:gd name="adj1" fmla="val 16599713"/>
              <a:gd name="adj2" fmla="val 19745682"/>
              <a:gd name="adj3" fmla="val 1539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6" name="Block Arc 75"/>
          <p:cNvSpPr/>
          <p:nvPr/>
        </p:nvSpPr>
        <p:spPr>
          <a:xfrm rot="19976464">
            <a:off x="3343209" y="2863013"/>
            <a:ext cx="535870" cy="732629"/>
          </a:xfrm>
          <a:prstGeom prst="blockArc">
            <a:avLst>
              <a:gd name="adj1" fmla="val 14998731"/>
              <a:gd name="adj2" fmla="val 17230708"/>
              <a:gd name="adj3" fmla="val 1806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7" name="Block Arc 76"/>
          <p:cNvSpPr/>
          <p:nvPr/>
        </p:nvSpPr>
        <p:spPr>
          <a:xfrm rot="16103274">
            <a:off x="2367836" y="3826306"/>
            <a:ext cx="538445" cy="742401"/>
          </a:xfrm>
          <a:prstGeom prst="blockArc">
            <a:avLst>
              <a:gd name="adj1" fmla="val 11847700"/>
              <a:gd name="adj2" fmla="val 19745682"/>
              <a:gd name="adj3" fmla="val 1539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9464006" y="2922547"/>
            <a:ext cx="159097" cy="1364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Rectangle 86"/>
          <p:cNvSpPr/>
          <p:nvPr/>
        </p:nvSpPr>
        <p:spPr>
          <a:xfrm>
            <a:off x="2178881" y="4224331"/>
            <a:ext cx="159097" cy="1364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8" name="Straight Arrow Connector 87"/>
          <p:cNvCxnSpPr/>
          <p:nvPr/>
        </p:nvCxnSpPr>
        <p:spPr>
          <a:xfrm flipV="1">
            <a:off x="2929806" y="2837530"/>
            <a:ext cx="495288" cy="51938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/>
          <p:cNvCxnSpPr/>
          <p:nvPr/>
        </p:nvCxnSpPr>
        <p:spPr>
          <a:xfrm flipV="1">
            <a:off x="1918795" y="3905245"/>
            <a:ext cx="495288" cy="51938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/>
          <p:cNvSpPr txBox="1"/>
          <p:nvPr/>
        </p:nvSpPr>
        <p:spPr>
          <a:xfrm>
            <a:off x="8883681" y="1546797"/>
            <a:ext cx="6495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height</a:t>
            </a:r>
            <a:endParaRPr lang="en-US" sz="1400" i="1" dirty="0"/>
          </a:p>
        </p:txBody>
      </p:sp>
      <p:sp>
        <p:nvSpPr>
          <p:cNvPr id="94" name="TextBox 93"/>
          <p:cNvSpPr txBox="1"/>
          <p:nvPr/>
        </p:nvSpPr>
        <p:spPr>
          <a:xfrm>
            <a:off x="2754439" y="2519461"/>
            <a:ext cx="7841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</a:t>
            </a:r>
            <a:r>
              <a:rPr lang="en-US" sz="1400" dirty="0" smtClean="0"/>
              <a:t>00 mm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 rot="18788618">
            <a:off x="5302425" y="3178638"/>
            <a:ext cx="8567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SuperFGD </a:t>
            </a:r>
          </a:p>
          <a:p>
            <a:pPr algn="ctr"/>
            <a:r>
              <a:rPr lang="en-US" sz="1200" b="1" dirty="0" smtClean="0"/>
              <a:t>proto</a:t>
            </a:r>
            <a:endParaRPr lang="en-US" sz="1200" b="1" dirty="0"/>
          </a:p>
        </p:txBody>
      </p:sp>
      <p:cxnSp>
        <p:nvCxnSpPr>
          <p:cNvPr id="95" name="Straight Connector 94"/>
          <p:cNvCxnSpPr/>
          <p:nvPr/>
        </p:nvCxnSpPr>
        <p:spPr>
          <a:xfrm>
            <a:off x="4131638" y="1988451"/>
            <a:ext cx="1646737" cy="1784"/>
          </a:xfrm>
          <a:prstGeom prst="line">
            <a:avLst/>
          </a:prstGeom>
          <a:ln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/>
          <p:cNvCxnSpPr/>
          <p:nvPr/>
        </p:nvCxnSpPr>
        <p:spPr>
          <a:xfrm flipV="1">
            <a:off x="3667429" y="2013470"/>
            <a:ext cx="572158" cy="58186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extBox 98"/>
          <p:cNvSpPr txBox="1"/>
          <p:nvPr/>
        </p:nvSpPr>
        <p:spPr>
          <a:xfrm>
            <a:off x="3182115" y="2120492"/>
            <a:ext cx="7841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400 mm</a:t>
            </a:r>
            <a:endParaRPr lang="en-US" sz="1400" dirty="0"/>
          </a:p>
        </p:txBody>
      </p:sp>
      <p:cxnSp>
        <p:nvCxnSpPr>
          <p:cNvPr id="103" name="Straight Connector 102"/>
          <p:cNvCxnSpPr/>
          <p:nvPr/>
        </p:nvCxnSpPr>
        <p:spPr>
          <a:xfrm flipV="1">
            <a:off x="1641615" y="4670002"/>
            <a:ext cx="1079531" cy="337"/>
          </a:xfrm>
          <a:prstGeom prst="line">
            <a:avLst/>
          </a:prstGeom>
          <a:ln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>
            <a:off x="1094509" y="5278582"/>
            <a:ext cx="983673" cy="0"/>
          </a:xfrm>
          <a:prstGeom prst="line">
            <a:avLst/>
          </a:prstGeom>
          <a:ln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Arrow Connector 104"/>
          <p:cNvCxnSpPr/>
          <p:nvPr/>
        </p:nvCxnSpPr>
        <p:spPr>
          <a:xfrm flipV="1">
            <a:off x="1164818" y="4713897"/>
            <a:ext cx="495288" cy="51938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TextBox 105"/>
          <p:cNvSpPr txBox="1"/>
          <p:nvPr/>
        </p:nvSpPr>
        <p:spPr>
          <a:xfrm>
            <a:off x="726156" y="4727724"/>
            <a:ext cx="7841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400 mm</a:t>
            </a:r>
            <a:endParaRPr lang="en-US" sz="1400" dirty="0"/>
          </a:p>
        </p:txBody>
      </p:sp>
      <p:cxnSp>
        <p:nvCxnSpPr>
          <p:cNvPr id="107" name="Straight Arrow Connector 106"/>
          <p:cNvCxnSpPr/>
          <p:nvPr/>
        </p:nvCxnSpPr>
        <p:spPr>
          <a:xfrm flipV="1">
            <a:off x="1679317" y="4465731"/>
            <a:ext cx="217344" cy="20460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/>
          <p:cNvCxnSpPr/>
          <p:nvPr/>
        </p:nvCxnSpPr>
        <p:spPr>
          <a:xfrm flipV="1">
            <a:off x="3437684" y="2609290"/>
            <a:ext cx="217344" cy="20460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Box 110"/>
          <p:cNvSpPr txBox="1"/>
          <p:nvPr/>
        </p:nvSpPr>
        <p:spPr>
          <a:xfrm>
            <a:off x="1063631" y="4362225"/>
            <a:ext cx="7841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</a:t>
            </a:r>
            <a:r>
              <a:rPr lang="en-US" sz="1400" dirty="0" smtClean="0"/>
              <a:t>00 mm</a:t>
            </a:r>
            <a:endParaRPr lang="en-US" sz="1400" dirty="0"/>
          </a:p>
        </p:txBody>
      </p:sp>
      <p:sp>
        <p:nvSpPr>
          <p:cNvPr id="114" name="TextBox 113"/>
          <p:cNvSpPr txBox="1"/>
          <p:nvPr/>
        </p:nvSpPr>
        <p:spPr>
          <a:xfrm>
            <a:off x="7580645" y="3029923"/>
            <a:ext cx="15248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Magnet coil</a:t>
            </a:r>
            <a:endParaRPr lang="en-US" sz="1200" b="1" dirty="0"/>
          </a:p>
        </p:txBody>
      </p:sp>
      <p:cxnSp>
        <p:nvCxnSpPr>
          <p:cNvPr id="118" name="Straight Connector 117"/>
          <p:cNvCxnSpPr/>
          <p:nvPr/>
        </p:nvCxnSpPr>
        <p:spPr>
          <a:xfrm flipH="1">
            <a:off x="3489877" y="5001481"/>
            <a:ext cx="551739" cy="5407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/>
          <p:nvPr/>
        </p:nvCxnSpPr>
        <p:spPr>
          <a:xfrm flipH="1">
            <a:off x="4456570" y="5001481"/>
            <a:ext cx="551739" cy="5407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Cube 129"/>
          <p:cNvSpPr/>
          <p:nvPr/>
        </p:nvSpPr>
        <p:spPr>
          <a:xfrm>
            <a:off x="4993815" y="3944031"/>
            <a:ext cx="933893" cy="1072955"/>
          </a:xfrm>
          <a:prstGeom prst="cube">
            <a:avLst>
              <a:gd name="adj" fmla="val 3487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Cube 130"/>
          <p:cNvSpPr/>
          <p:nvPr/>
        </p:nvSpPr>
        <p:spPr>
          <a:xfrm>
            <a:off x="7174302" y="1505730"/>
            <a:ext cx="933893" cy="1072955"/>
          </a:xfrm>
          <a:prstGeom prst="cube">
            <a:avLst>
              <a:gd name="adj" fmla="val 3487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Cube 131"/>
          <p:cNvSpPr/>
          <p:nvPr/>
        </p:nvSpPr>
        <p:spPr>
          <a:xfrm>
            <a:off x="5511559" y="1533190"/>
            <a:ext cx="933893" cy="1072955"/>
          </a:xfrm>
          <a:prstGeom prst="cube">
            <a:avLst>
              <a:gd name="adj" fmla="val 3487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6" name="Straight Connector 55"/>
          <p:cNvCxnSpPr/>
          <p:nvPr/>
        </p:nvCxnSpPr>
        <p:spPr>
          <a:xfrm flipH="1" flipV="1">
            <a:off x="7947495" y="1811138"/>
            <a:ext cx="1405604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Arrow Connector 135"/>
          <p:cNvCxnSpPr/>
          <p:nvPr/>
        </p:nvCxnSpPr>
        <p:spPr>
          <a:xfrm flipH="1">
            <a:off x="3668991" y="5431378"/>
            <a:ext cx="86652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TextBox 137"/>
          <p:cNvSpPr txBox="1"/>
          <p:nvPr/>
        </p:nvSpPr>
        <p:spPr>
          <a:xfrm>
            <a:off x="3576162" y="5400127"/>
            <a:ext cx="9140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mtClean="0"/>
              <a:t>&gt; 300 </a:t>
            </a:r>
            <a:r>
              <a:rPr lang="en-US" sz="1400" dirty="0" smtClean="0"/>
              <a:t>mm</a:t>
            </a:r>
            <a:endParaRPr lang="en-US" sz="1400" dirty="0"/>
          </a:p>
        </p:txBody>
      </p:sp>
      <p:cxnSp>
        <p:nvCxnSpPr>
          <p:cNvPr id="141" name="Straight Connector 140"/>
          <p:cNvCxnSpPr/>
          <p:nvPr/>
        </p:nvCxnSpPr>
        <p:spPr>
          <a:xfrm flipH="1">
            <a:off x="1137955" y="4604549"/>
            <a:ext cx="1688927" cy="17736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/>
          <p:cNvCxnSpPr/>
          <p:nvPr/>
        </p:nvCxnSpPr>
        <p:spPr>
          <a:xfrm flipH="1">
            <a:off x="5400314" y="5351685"/>
            <a:ext cx="619513" cy="6728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Connector 144"/>
          <p:cNvCxnSpPr/>
          <p:nvPr/>
        </p:nvCxnSpPr>
        <p:spPr>
          <a:xfrm flipH="1">
            <a:off x="2116777" y="5351685"/>
            <a:ext cx="619513" cy="6728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" name="TextBox 150"/>
          <p:cNvSpPr txBox="1"/>
          <p:nvPr/>
        </p:nvSpPr>
        <p:spPr>
          <a:xfrm>
            <a:off x="0" y="0"/>
            <a:ext cx="22721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FF0000"/>
                </a:solidFill>
              </a:rPr>
              <a:t>Minicrate distribution</a:t>
            </a:r>
            <a:endParaRPr lang="en-US" b="1" i="1" dirty="0">
              <a:solidFill>
                <a:srgbClr val="FF0000"/>
              </a:solidFill>
            </a:endParaRPr>
          </a:p>
        </p:txBody>
      </p:sp>
      <p:sp>
        <p:nvSpPr>
          <p:cNvPr id="152" name="Slide Number Placeholder 15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9BB1F-A27A-4F42-A0F4-DF18BD7C477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0866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8" name="Group 157"/>
          <p:cNvGrpSpPr/>
          <p:nvPr/>
        </p:nvGrpSpPr>
        <p:grpSpPr>
          <a:xfrm>
            <a:off x="3732760" y="1797053"/>
            <a:ext cx="3631853" cy="3288258"/>
            <a:chOff x="661260" y="1612732"/>
            <a:chExt cx="3631853" cy="3288258"/>
          </a:xfrm>
          <a:solidFill>
            <a:schemeClr val="bg2"/>
          </a:solidFill>
        </p:grpSpPr>
        <p:sp>
          <p:nvSpPr>
            <p:cNvPr id="141" name="Cube 140"/>
            <p:cNvSpPr/>
            <p:nvPr/>
          </p:nvSpPr>
          <p:spPr>
            <a:xfrm>
              <a:off x="694666" y="2075002"/>
              <a:ext cx="3561193" cy="2793827"/>
            </a:xfrm>
            <a:prstGeom prst="cube">
              <a:avLst>
                <a:gd name="adj" fmla="val 67659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Cube 141"/>
            <p:cNvSpPr/>
            <p:nvPr/>
          </p:nvSpPr>
          <p:spPr>
            <a:xfrm>
              <a:off x="694667" y="1666559"/>
              <a:ext cx="3561193" cy="2793827"/>
            </a:xfrm>
            <a:prstGeom prst="cube">
              <a:avLst>
                <a:gd name="adj" fmla="val 67659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7" name="Straight Connector 146"/>
            <p:cNvCxnSpPr/>
            <p:nvPr/>
          </p:nvCxnSpPr>
          <p:spPr>
            <a:xfrm flipV="1">
              <a:off x="672886" y="1636981"/>
              <a:ext cx="1953346" cy="1944588"/>
            </a:xfrm>
            <a:prstGeom prst="line">
              <a:avLst/>
            </a:prstGeom>
            <a:grpFill/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/>
            <p:cNvCxnSpPr/>
            <p:nvPr/>
          </p:nvCxnSpPr>
          <p:spPr>
            <a:xfrm flipV="1">
              <a:off x="2336985" y="1612732"/>
              <a:ext cx="1953346" cy="1944588"/>
            </a:xfrm>
            <a:prstGeom prst="line">
              <a:avLst/>
            </a:prstGeom>
            <a:grpFill/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/>
            <p:cNvCxnSpPr/>
            <p:nvPr/>
          </p:nvCxnSpPr>
          <p:spPr>
            <a:xfrm flipV="1">
              <a:off x="2328437" y="2515798"/>
              <a:ext cx="1953346" cy="1944588"/>
            </a:xfrm>
            <a:prstGeom prst="line">
              <a:avLst/>
            </a:prstGeom>
            <a:grpFill/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/>
          </p:nvCxnSpPr>
          <p:spPr>
            <a:xfrm flipV="1">
              <a:off x="2339767" y="2924885"/>
              <a:ext cx="1953346" cy="1944588"/>
            </a:xfrm>
            <a:prstGeom prst="line">
              <a:avLst/>
            </a:prstGeom>
            <a:grpFill/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>
              <a:off x="661260" y="4868829"/>
              <a:ext cx="1689653" cy="0"/>
            </a:xfrm>
            <a:prstGeom prst="line">
              <a:avLst/>
            </a:prstGeom>
            <a:grpFill/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>
              <a:off x="694666" y="4444761"/>
              <a:ext cx="1689653" cy="0"/>
            </a:xfrm>
            <a:prstGeom prst="line">
              <a:avLst/>
            </a:prstGeom>
            <a:grpFill/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/>
          </p:nvCxnSpPr>
          <p:spPr>
            <a:xfrm>
              <a:off x="672886" y="3581569"/>
              <a:ext cx="1689653" cy="0"/>
            </a:xfrm>
            <a:prstGeom prst="line">
              <a:avLst/>
            </a:prstGeom>
            <a:grpFill/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/>
          </p:nvCxnSpPr>
          <p:spPr>
            <a:xfrm>
              <a:off x="2566206" y="1635883"/>
              <a:ext cx="1689653" cy="0"/>
            </a:xfrm>
            <a:prstGeom prst="line">
              <a:avLst/>
            </a:prstGeom>
            <a:grpFill/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/>
          </p:nvCxnSpPr>
          <p:spPr>
            <a:xfrm flipV="1">
              <a:off x="4281783" y="1612732"/>
              <a:ext cx="0" cy="1331845"/>
            </a:xfrm>
            <a:prstGeom prst="line">
              <a:avLst/>
            </a:prstGeom>
            <a:grpFill/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/>
            <p:cNvCxnSpPr/>
            <p:nvPr/>
          </p:nvCxnSpPr>
          <p:spPr>
            <a:xfrm flipV="1">
              <a:off x="2328437" y="3557320"/>
              <a:ext cx="0" cy="1331845"/>
            </a:xfrm>
            <a:prstGeom prst="line">
              <a:avLst/>
            </a:prstGeom>
            <a:grpFill/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/>
            <p:cNvCxnSpPr/>
            <p:nvPr/>
          </p:nvCxnSpPr>
          <p:spPr>
            <a:xfrm flipV="1">
              <a:off x="672886" y="3569145"/>
              <a:ext cx="0" cy="1331845"/>
            </a:xfrm>
            <a:prstGeom prst="line">
              <a:avLst/>
            </a:prstGeom>
            <a:grpFill/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TextBox 23"/>
          <p:cNvSpPr txBox="1"/>
          <p:nvPr/>
        </p:nvSpPr>
        <p:spPr>
          <a:xfrm>
            <a:off x="10089912" y="1872909"/>
            <a:ext cx="1250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 FEB: Back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10107313" y="1512604"/>
            <a:ext cx="1797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 FEB: Right-Back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2984355" y="550714"/>
            <a:ext cx="1662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 FEB: Left-Back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6767659" y="5554574"/>
            <a:ext cx="18610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 FEB: Right-Front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46686" y="5523686"/>
            <a:ext cx="17362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 FEB: Left-Front</a:t>
            </a:r>
          </a:p>
          <a:p>
            <a:r>
              <a:rPr lang="en-US" dirty="0" smtClean="0"/>
              <a:t>1 FEB: Front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2989997" y="223535"/>
            <a:ext cx="16567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 FEB: Top-Back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10107313" y="1110786"/>
            <a:ext cx="2022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 FEB: Bottom-Back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63287" y="5138498"/>
            <a:ext cx="17198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 FEB: Top-Front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6767659" y="5190089"/>
            <a:ext cx="2086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 FEB: Bottom-Front</a:t>
            </a:r>
            <a:endParaRPr lang="en-US" dirty="0"/>
          </a:p>
        </p:txBody>
      </p:sp>
      <p:cxnSp>
        <p:nvCxnSpPr>
          <p:cNvPr id="36" name="Straight Connector 35"/>
          <p:cNvCxnSpPr/>
          <p:nvPr/>
        </p:nvCxnSpPr>
        <p:spPr>
          <a:xfrm flipV="1">
            <a:off x="6295903" y="923608"/>
            <a:ext cx="399207" cy="443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V="1">
            <a:off x="6309757" y="1310228"/>
            <a:ext cx="399207" cy="443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V="1">
            <a:off x="6309757" y="1368524"/>
            <a:ext cx="0" cy="3723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6606175" y="927396"/>
            <a:ext cx="258685" cy="84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H="1">
            <a:off x="6684057" y="937754"/>
            <a:ext cx="155895" cy="4656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4" name="Group 83"/>
          <p:cNvGrpSpPr/>
          <p:nvPr/>
        </p:nvGrpSpPr>
        <p:grpSpPr>
          <a:xfrm>
            <a:off x="8010074" y="927198"/>
            <a:ext cx="568957" cy="829668"/>
            <a:chOff x="8952182" y="802508"/>
            <a:chExt cx="568957" cy="829668"/>
          </a:xfrm>
        </p:grpSpPr>
        <p:cxnSp>
          <p:nvCxnSpPr>
            <p:cNvPr id="51" name="Straight Connector 50"/>
            <p:cNvCxnSpPr/>
            <p:nvPr/>
          </p:nvCxnSpPr>
          <p:spPr>
            <a:xfrm flipV="1">
              <a:off x="8952182" y="802508"/>
              <a:ext cx="399207" cy="44304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flipV="1">
              <a:off x="8966036" y="1189128"/>
              <a:ext cx="399207" cy="44304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flipV="1">
              <a:off x="8966036" y="1247424"/>
              <a:ext cx="0" cy="37237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9262454" y="806296"/>
              <a:ext cx="258685" cy="849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flipH="1">
              <a:off x="9340336" y="816654"/>
              <a:ext cx="155895" cy="4656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/>
          <p:cNvGrpSpPr/>
          <p:nvPr/>
        </p:nvGrpSpPr>
        <p:grpSpPr>
          <a:xfrm>
            <a:off x="6651075" y="1613683"/>
            <a:ext cx="1131130" cy="648292"/>
            <a:chOff x="7710678" y="967914"/>
            <a:chExt cx="1131130" cy="648292"/>
          </a:xfrm>
        </p:grpSpPr>
        <p:cxnSp>
          <p:nvCxnSpPr>
            <p:cNvPr id="57" name="Straight Connector 56"/>
            <p:cNvCxnSpPr/>
            <p:nvPr/>
          </p:nvCxnSpPr>
          <p:spPr>
            <a:xfrm flipH="1">
              <a:off x="7737120" y="1602351"/>
              <a:ext cx="66986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flipV="1">
              <a:off x="7710678" y="1166669"/>
              <a:ext cx="437629" cy="44675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flipV="1">
              <a:off x="8386778" y="1169451"/>
              <a:ext cx="437629" cy="44675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flipV="1">
              <a:off x="8016073" y="967914"/>
              <a:ext cx="691593" cy="23115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>
              <a:off x="8693810" y="985011"/>
              <a:ext cx="147998" cy="25863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7" name="Group 76"/>
          <p:cNvGrpSpPr/>
          <p:nvPr/>
        </p:nvGrpSpPr>
        <p:grpSpPr>
          <a:xfrm>
            <a:off x="6906424" y="716969"/>
            <a:ext cx="1131130" cy="648292"/>
            <a:chOff x="7710678" y="967914"/>
            <a:chExt cx="1131130" cy="648292"/>
          </a:xfrm>
        </p:grpSpPr>
        <p:cxnSp>
          <p:nvCxnSpPr>
            <p:cNvPr id="78" name="Straight Connector 77"/>
            <p:cNvCxnSpPr/>
            <p:nvPr/>
          </p:nvCxnSpPr>
          <p:spPr>
            <a:xfrm flipH="1">
              <a:off x="7737120" y="1602351"/>
              <a:ext cx="66986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flipV="1">
              <a:off x="7710678" y="1166669"/>
              <a:ext cx="437629" cy="44675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flipV="1">
              <a:off x="8386778" y="1169451"/>
              <a:ext cx="437629" cy="44675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flipV="1">
              <a:off x="8016073" y="967914"/>
              <a:ext cx="691593" cy="23115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>
              <a:off x="8693810" y="985011"/>
              <a:ext cx="147998" cy="25863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3" name="TextBox 82"/>
          <p:cNvSpPr txBox="1"/>
          <p:nvPr/>
        </p:nvSpPr>
        <p:spPr>
          <a:xfrm>
            <a:off x="9627766" y="406196"/>
            <a:ext cx="105804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96 cables</a:t>
            </a:r>
          </a:p>
          <a:p>
            <a:r>
              <a:rPr lang="en-US" sz="1200" dirty="0" smtClean="0"/>
              <a:t>(32x3)</a:t>
            </a:r>
            <a:endParaRPr lang="en-US" sz="1200" dirty="0"/>
          </a:p>
        </p:txBody>
      </p:sp>
      <p:grpSp>
        <p:nvGrpSpPr>
          <p:cNvPr id="85" name="Group 84"/>
          <p:cNvGrpSpPr/>
          <p:nvPr/>
        </p:nvGrpSpPr>
        <p:grpSpPr>
          <a:xfrm>
            <a:off x="8023927" y="1436890"/>
            <a:ext cx="568957" cy="829668"/>
            <a:chOff x="8952182" y="802508"/>
            <a:chExt cx="568957" cy="829668"/>
          </a:xfrm>
        </p:grpSpPr>
        <p:cxnSp>
          <p:nvCxnSpPr>
            <p:cNvPr id="86" name="Straight Connector 85"/>
            <p:cNvCxnSpPr/>
            <p:nvPr/>
          </p:nvCxnSpPr>
          <p:spPr>
            <a:xfrm flipV="1">
              <a:off x="8952182" y="802508"/>
              <a:ext cx="399207" cy="44304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flipV="1">
              <a:off x="8966036" y="1189128"/>
              <a:ext cx="399207" cy="44304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flipV="1">
              <a:off x="8966036" y="1247424"/>
              <a:ext cx="0" cy="37237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>
              <a:off x="9262454" y="806296"/>
              <a:ext cx="258685" cy="849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flipH="1">
              <a:off x="9340336" y="816654"/>
              <a:ext cx="155895" cy="4656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1" name="TextBox 90"/>
          <p:cNvSpPr txBox="1"/>
          <p:nvPr/>
        </p:nvSpPr>
        <p:spPr>
          <a:xfrm>
            <a:off x="8800404" y="796196"/>
            <a:ext cx="105804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96 cables</a:t>
            </a:r>
          </a:p>
          <a:p>
            <a:r>
              <a:rPr lang="en-US" sz="1200" dirty="0" smtClean="0"/>
              <a:t>(32x3)</a:t>
            </a:r>
            <a:endParaRPr lang="en-US" sz="1200" dirty="0"/>
          </a:p>
        </p:txBody>
      </p:sp>
      <p:sp>
        <p:nvSpPr>
          <p:cNvPr id="92" name="TextBox 91"/>
          <p:cNvSpPr txBox="1"/>
          <p:nvPr/>
        </p:nvSpPr>
        <p:spPr>
          <a:xfrm>
            <a:off x="5671141" y="516094"/>
            <a:ext cx="105804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96 cables</a:t>
            </a:r>
          </a:p>
          <a:p>
            <a:r>
              <a:rPr lang="en-US" sz="1200" dirty="0" smtClean="0"/>
              <a:t>(32x3)</a:t>
            </a:r>
            <a:endParaRPr lang="en-US" sz="1200" dirty="0"/>
          </a:p>
        </p:txBody>
      </p:sp>
      <p:sp>
        <p:nvSpPr>
          <p:cNvPr id="93" name="TextBox 92"/>
          <p:cNvSpPr txBox="1"/>
          <p:nvPr/>
        </p:nvSpPr>
        <p:spPr>
          <a:xfrm>
            <a:off x="8825998" y="22116"/>
            <a:ext cx="117506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288 cables</a:t>
            </a:r>
          </a:p>
          <a:p>
            <a:r>
              <a:rPr lang="en-US" sz="1200" dirty="0" smtClean="0"/>
              <a:t>(32x3x3)</a:t>
            </a:r>
            <a:endParaRPr lang="en-US" sz="1200" dirty="0"/>
          </a:p>
        </p:txBody>
      </p:sp>
      <p:cxnSp>
        <p:nvCxnSpPr>
          <p:cNvPr id="95" name="Straight Connector 94"/>
          <p:cNvCxnSpPr/>
          <p:nvPr/>
        </p:nvCxnSpPr>
        <p:spPr>
          <a:xfrm>
            <a:off x="6298626" y="2248120"/>
            <a:ext cx="1711446" cy="11073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>
            <a:off x="6298626" y="1361462"/>
            <a:ext cx="1711446" cy="11073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6285883" y="1369673"/>
            <a:ext cx="18148" cy="872568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>
            <a:off x="8003721" y="1369673"/>
            <a:ext cx="18148" cy="872568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TextBox 100"/>
          <p:cNvSpPr txBox="1"/>
          <p:nvPr/>
        </p:nvSpPr>
        <p:spPr>
          <a:xfrm>
            <a:off x="7191111" y="64980"/>
            <a:ext cx="117506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288 cables</a:t>
            </a:r>
          </a:p>
          <a:p>
            <a:r>
              <a:rPr lang="en-US" sz="1200" dirty="0" smtClean="0"/>
              <a:t>(32x3x3)</a:t>
            </a:r>
            <a:endParaRPr lang="en-US" sz="1200" dirty="0"/>
          </a:p>
        </p:txBody>
      </p:sp>
      <p:grpSp>
        <p:nvGrpSpPr>
          <p:cNvPr id="135" name="Group 134"/>
          <p:cNvGrpSpPr/>
          <p:nvPr/>
        </p:nvGrpSpPr>
        <p:grpSpPr>
          <a:xfrm flipH="1" flipV="1">
            <a:off x="2514540" y="4708164"/>
            <a:ext cx="2307001" cy="1549589"/>
            <a:chOff x="2988501" y="2552778"/>
            <a:chExt cx="2307001" cy="1549589"/>
          </a:xfrm>
        </p:grpSpPr>
        <p:cxnSp>
          <p:nvCxnSpPr>
            <p:cNvPr id="102" name="Straight Connector 101"/>
            <p:cNvCxnSpPr/>
            <p:nvPr/>
          </p:nvCxnSpPr>
          <p:spPr>
            <a:xfrm flipV="1">
              <a:off x="2998521" y="2759417"/>
              <a:ext cx="399207" cy="44304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>
            <a:xfrm flipV="1">
              <a:off x="3012375" y="3146037"/>
              <a:ext cx="399207" cy="44304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>
            <a:xfrm flipV="1">
              <a:off x="3012375" y="3204333"/>
              <a:ext cx="0" cy="37237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>
            <a:xfrm>
              <a:off x="3308793" y="2763205"/>
              <a:ext cx="258685" cy="849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/>
          </p:nvCxnSpPr>
          <p:spPr>
            <a:xfrm flipH="1">
              <a:off x="3386675" y="2773563"/>
              <a:ext cx="155895" cy="4656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7" name="Group 106"/>
            <p:cNvGrpSpPr/>
            <p:nvPr/>
          </p:nvGrpSpPr>
          <p:grpSpPr>
            <a:xfrm>
              <a:off x="4712692" y="2763007"/>
              <a:ext cx="568957" cy="829668"/>
              <a:chOff x="8952182" y="802508"/>
              <a:chExt cx="568957" cy="829668"/>
            </a:xfrm>
          </p:grpSpPr>
          <p:cxnSp>
            <p:nvCxnSpPr>
              <p:cNvPr id="108" name="Straight Connector 107"/>
              <p:cNvCxnSpPr/>
              <p:nvPr/>
            </p:nvCxnSpPr>
            <p:spPr>
              <a:xfrm flipV="1">
                <a:off x="8952182" y="802508"/>
                <a:ext cx="399207" cy="44304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Straight Connector 108"/>
              <p:cNvCxnSpPr/>
              <p:nvPr/>
            </p:nvCxnSpPr>
            <p:spPr>
              <a:xfrm flipV="1">
                <a:off x="8966036" y="1189128"/>
                <a:ext cx="399207" cy="44304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Straight Connector 109"/>
              <p:cNvCxnSpPr/>
              <p:nvPr/>
            </p:nvCxnSpPr>
            <p:spPr>
              <a:xfrm flipV="1">
                <a:off x="8966036" y="1247424"/>
                <a:ext cx="0" cy="37237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Straight Connector 110"/>
              <p:cNvCxnSpPr/>
              <p:nvPr/>
            </p:nvCxnSpPr>
            <p:spPr>
              <a:xfrm>
                <a:off x="9262454" y="806296"/>
                <a:ext cx="258685" cy="849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Straight Connector 111"/>
              <p:cNvCxnSpPr/>
              <p:nvPr/>
            </p:nvCxnSpPr>
            <p:spPr>
              <a:xfrm flipH="1">
                <a:off x="9340336" y="816654"/>
                <a:ext cx="155895" cy="46568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3" name="Group 112"/>
            <p:cNvGrpSpPr/>
            <p:nvPr/>
          </p:nvGrpSpPr>
          <p:grpSpPr>
            <a:xfrm>
              <a:off x="3422968" y="3449492"/>
              <a:ext cx="1131130" cy="648292"/>
              <a:chOff x="7710678" y="967914"/>
              <a:chExt cx="1131130" cy="648292"/>
            </a:xfrm>
          </p:grpSpPr>
          <p:cxnSp>
            <p:nvCxnSpPr>
              <p:cNvPr id="114" name="Straight Connector 113"/>
              <p:cNvCxnSpPr/>
              <p:nvPr/>
            </p:nvCxnSpPr>
            <p:spPr>
              <a:xfrm flipH="1">
                <a:off x="7737120" y="1602351"/>
                <a:ext cx="669862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Straight Connector 114"/>
              <p:cNvCxnSpPr/>
              <p:nvPr/>
            </p:nvCxnSpPr>
            <p:spPr>
              <a:xfrm flipV="1">
                <a:off x="7710678" y="1166669"/>
                <a:ext cx="437629" cy="44675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Connector 115"/>
              <p:cNvCxnSpPr/>
              <p:nvPr/>
            </p:nvCxnSpPr>
            <p:spPr>
              <a:xfrm flipV="1">
                <a:off x="8386778" y="1169451"/>
                <a:ext cx="437629" cy="44675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Connector 116"/>
              <p:cNvCxnSpPr/>
              <p:nvPr/>
            </p:nvCxnSpPr>
            <p:spPr>
              <a:xfrm flipV="1">
                <a:off x="8016073" y="967914"/>
                <a:ext cx="691593" cy="23115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traight Connector 117"/>
              <p:cNvCxnSpPr/>
              <p:nvPr/>
            </p:nvCxnSpPr>
            <p:spPr>
              <a:xfrm>
                <a:off x="8693810" y="985011"/>
                <a:ext cx="147998" cy="25863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9" name="Group 118"/>
            <p:cNvGrpSpPr/>
            <p:nvPr/>
          </p:nvGrpSpPr>
          <p:grpSpPr>
            <a:xfrm>
              <a:off x="3609042" y="2552778"/>
              <a:ext cx="1131130" cy="648292"/>
              <a:chOff x="7710678" y="967914"/>
              <a:chExt cx="1131130" cy="648292"/>
            </a:xfrm>
          </p:grpSpPr>
          <p:cxnSp>
            <p:nvCxnSpPr>
              <p:cNvPr id="120" name="Straight Connector 119"/>
              <p:cNvCxnSpPr/>
              <p:nvPr/>
            </p:nvCxnSpPr>
            <p:spPr>
              <a:xfrm flipH="1">
                <a:off x="7737120" y="1602351"/>
                <a:ext cx="669862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Straight Connector 120"/>
              <p:cNvCxnSpPr/>
              <p:nvPr/>
            </p:nvCxnSpPr>
            <p:spPr>
              <a:xfrm flipV="1">
                <a:off x="7710678" y="1166669"/>
                <a:ext cx="437629" cy="44675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/>
              <p:cNvCxnSpPr/>
              <p:nvPr/>
            </p:nvCxnSpPr>
            <p:spPr>
              <a:xfrm flipV="1">
                <a:off x="8386778" y="1169451"/>
                <a:ext cx="437629" cy="44675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/>
              <p:cNvCxnSpPr/>
              <p:nvPr/>
            </p:nvCxnSpPr>
            <p:spPr>
              <a:xfrm flipV="1">
                <a:off x="8016073" y="967914"/>
                <a:ext cx="691593" cy="23115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/>
              <p:cNvCxnSpPr/>
              <p:nvPr/>
            </p:nvCxnSpPr>
            <p:spPr>
              <a:xfrm>
                <a:off x="8693810" y="985011"/>
                <a:ext cx="147998" cy="25863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5" name="Group 124"/>
            <p:cNvGrpSpPr/>
            <p:nvPr/>
          </p:nvGrpSpPr>
          <p:grpSpPr>
            <a:xfrm>
              <a:off x="4726545" y="3272699"/>
              <a:ext cx="568957" cy="829668"/>
              <a:chOff x="8952182" y="802508"/>
              <a:chExt cx="568957" cy="829668"/>
            </a:xfrm>
          </p:grpSpPr>
          <p:cxnSp>
            <p:nvCxnSpPr>
              <p:cNvPr id="126" name="Straight Connector 125"/>
              <p:cNvCxnSpPr/>
              <p:nvPr/>
            </p:nvCxnSpPr>
            <p:spPr>
              <a:xfrm flipV="1">
                <a:off x="8952182" y="802508"/>
                <a:ext cx="399207" cy="44304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Straight Connector 126"/>
              <p:cNvCxnSpPr/>
              <p:nvPr/>
            </p:nvCxnSpPr>
            <p:spPr>
              <a:xfrm flipV="1">
                <a:off x="8966036" y="1189128"/>
                <a:ext cx="399207" cy="44304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Straight Connector 127"/>
              <p:cNvCxnSpPr/>
              <p:nvPr/>
            </p:nvCxnSpPr>
            <p:spPr>
              <a:xfrm flipV="1">
                <a:off x="8966036" y="1247424"/>
                <a:ext cx="0" cy="37237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Straight Connector 128"/>
              <p:cNvCxnSpPr/>
              <p:nvPr/>
            </p:nvCxnSpPr>
            <p:spPr>
              <a:xfrm>
                <a:off x="9262454" y="806296"/>
                <a:ext cx="258685" cy="849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Straight Connector 129"/>
              <p:cNvCxnSpPr/>
              <p:nvPr/>
            </p:nvCxnSpPr>
            <p:spPr>
              <a:xfrm flipH="1">
                <a:off x="9340336" y="816654"/>
                <a:ext cx="155895" cy="46568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31" name="Straight Connector 130"/>
            <p:cNvCxnSpPr/>
            <p:nvPr/>
          </p:nvCxnSpPr>
          <p:spPr>
            <a:xfrm>
              <a:off x="3001244" y="4083929"/>
              <a:ext cx="1711446" cy="11073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131"/>
            <p:cNvCxnSpPr/>
            <p:nvPr/>
          </p:nvCxnSpPr>
          <p:spPr>
            <a:xfrm>
              <a:off x="3001244" y="3197271"/>
              <a:ext cx="1711446" cy="11073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/>
            <p:cNvCxnSpPr/>
            <p:nvPr/>
          </p:nvCxnSpPr>
          <p:spPr>
            <a:xfrm>
              <a:off x="2988501" y="3205482"/>
              <a:ext cx="18148" cy="872568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Connector 133"/>
            <p:cNvCxnSpPr/>
            <p:nvPr/>
          </p:nvCxnSpPr>
          <p:spPr>
            <a:xfrm>
              <a:off x="4706339" y="3205482"/>
              <a:ext cx="18148" cy="872568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9" name="TextBox 158"/>
          <p:cNvSpPr txBox="1"/>
          <p:nvPr/>
        </p:nvSpPr>
        <p:spPr>
          <a:xfrm>
            <a:off x="1693653" y="4701544"/>
            <a:ext cx="105804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96 cables</a:t>
            </a:r>
          </a:p>
          <a:p>
            <a:r>
              <a:rPr lang="en-US" sz="1200" dirty="0" smtClean="0"/>
              <a:t>(32x3)</a:t>
            </a:r>
            <a:endParaRPr lang="en-US" sz="1200" dirty="0"/>
          </a:p>
        </p:txBody>
      </p:sp>
      <p:sp>
        <p:nvSpPr>
          <p:cNvPr id="160" name="TextBox 159"/>
          <p:cNvSpPr txBox="1"/>
          <p:nvPr/>
        </p:nvSpPr>
        <p:spPr>
          <a:xfrm>
            <a:off x="1650966" y="5505000"/>
            <a:ext cx="105804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96 cables</a:t>
            </a:r>
          </a:p>
          <a:p>
            <a:r>
              <a:rPr lang="en-US" sz="1200" dirty="0" smtClean="0"/>
              <a:t>(32x3)</a:t>
            </a:r>
            <a:endParaRPr lang="en-US" sz="1200" dirty="0"/>
          </a:p>
        </p:txBody>
      </p:sp>
      <p:sp>
        <p:nvSpPr>
          <p:cNvPr id="161" name="TextBox 160"/>
          <p:cNvSpPr txBox="1"/>
          <p:nvPr/>
        </p:nvSpPr>
        <p:spPr>
          <a:xfrm>
            <a:off x="4937067" y="5491171"/>
            <a:ext cx="105804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96 cables</a:t>
            </a:r>
          </a:p>
          <a:p>
            <a:r>
              <a:rPr lang="en-US" sz="1200" dirty="0" smtClean="0"/>
              <a:t>(32x3)</a:t>
            </a:r>
            <a:endParaRPr lang="en-US" sz="1200" dirty="0"/>
          </a:p>
        </p:txBody>
      </p:sp>
      <p:sp>
        <p:nvSpPr>
          <p:cNvPr id="162" name="TextBox 161"/>
          <p:cNvSpPr txBox="1"/>
          <p:nvPr/>
        </p:nvSpPr>
        <p:spPr>
          <a:xfrm>
            <a:off x="3255944" y="4332116"/>
            <a:ext cx="117506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288 cables</a:t>
            </a:r>
          </a:p>
          <a:p>
            <a:r>
              <a:rPr lang="en-US" sz="1200" dirty="0" smtClean="0"/>
              <a:t>(32x3x3)</a:t>
            </a:r>
            <a:endParaRPr lang="en-US" sz="1200" dirty="0"/>
          </a:p>
        </p:txBody>
      </p:sp>
      <p:sp>
        <p:nvSpPr>
          <p:cNvPr id="163" name="TextBox 162"/>
          <p:cNvSpPr txBox="1"/>
          <p:nvPr/>
        </p:nvSpPr>
        <p:spPr>
          <a:xfrm>
            <a:off x="2855599" y="6282718"/>
            <a:ext cx="117506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288 cables</a:t>
            </a:r>
          </a:p>
          <a:p>
            <a:r>
              <a:rPr lang="en-US" sz="1200" dirty="0" smtClean="0"/>
              <a:t>(32x3x3)</a:t>
            </a:r>
            <a:endParaRPr lang="en-US" sz="1200" dirty="0"/>
          </a:p>
        </p:txBody>
      </p:sp>
      <p:cxnSp>
        <p:nvCxnSpPr>
          <p:cNvPr id="165" name="Straight Connector 164"/>
          <p:cNvCxnSpPr/>
          <p:nvPr/>
        </p:nvCxnSpPr>
        <p:spPr>
          <a:xfrm flipH="1">
            <a:off x="6857908" y="550714"/>
            <a:ext cx="335800" cy="3396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Connector 166"/>
          <p:cNvCxnSpPr/>
          <p:nvPr/>
        </p:nvCxnSpPr>
        <p:spPr>
          <a:xfrm flipV="1">
            <a:off x="5399937" y="559713"/>
            <a:ext cx="1776216" cy="13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Connector 168"/>
          <p:cNvCxnSpPr/>
          <p:nvPr/>
        </p:nvCxnSpPr>
        <p:spPr>
          <a:xfrm flipH="1">
            <a:off x="7887730" y="398049"/>
            <a:ext cx="335800" cy="3396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Connector 169"/>
          <p:cNvCxnSpPr/>
          <p:nvPr/>
        </p:nvCxnSpPr>
        <p:spPr>
          <a:xfrm flipV="1">
            <a:off x="5390688" y="363319"/>
            <a:ext cx="2832842" cy="34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Connector 171"/>
          <p:cNvCxnSpPr/>
          <p:nvPr/>
        </p:nvCxnSpPr>
        <p:spPr>
          <a:xfrm flipH="1">
            <a:off x="8603320" y="676668"/>
            <a:ext cx="211361" cy="2390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Connector 172"/>
          <p:cNvCxnSpPr/>
          <p:nvPr/>
        </p:nvCxnSpPr>
        <p:spPr>
          <a:xfrm flipV="1">
            <a:off x="8842951" y="690703"/>
            <a:ext cx="1776216" cy="13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Straight Connector 173"/>
          <p:cNvCxnSpPr/>
          <p:nvPr/>
        </p:nvCxnSpPr>
        <p:spPr>
          <a:xfrm flipH="1">
            <a:off x="8561446" y="1097423"/>
            <a:ext cx="304427" cy="3475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Connector 176"/>
          <p:cNvCxnSpPr/>
          <p:nvPr/>
        </p:nvCxnSpPr>
        <p:spPr>
          <a:xfrm flipV="1">
            <a:off x="8857425" y="1092494"/>
            <a:ext cx="1776216" cy="13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Straight Connector 177"/>
          <p:cNvCxnSpPr/>
          <p:nvPr/>
        </p:nvCxnSpPr>
        <p:spPr>
          <a:xfrm flipH="1">
            <a:off x="7620233" y="313814"/>
            <a:ext cx="1208863" cy="12978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Straight Connector 180"/>
          <p:cNvCxnSpPr/>
          <p:nvPr/>
        </p:nvCxnSpPr>
        <p:spPr>
          <a:xfrm>
            <a:off x="8842951" y="339249"/>
            <a:ext cx="2107906" cy="33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7" name="TextBox 186"/>
          <p:cNvSpPr txBox="1"/>
          <p:nvPr/>
        </p:nvSpPr>
        <p:spPr>
          <a:xfrm>
            <a:off x="285271" y="2948475"/>
            <a:ext cx="37894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Front MPPCs: </a:t>
            </a:r>
            <a:r>
              <a:rPr lang="en-US" smtClean="0"/>
              <a:t>lower dynamic range OK</a:t>
            </a:r>
            <a:endParaRPr lang="en-US"/>
          </a:p>
        </p:txBody>
      </p:sp>
      <p:sp>
        <p:nvSpPr>
          <p:cNvPr id="188" name="TextBox 187"/>
          <p:cNvSpPr txBox="1"/>
          <p:nvPr/>
        </p:nvSpPr>
        <p:spPr>
          <a:xfrm>
            <a:off x="1647514" y="1920808"/>
            <a:ext cx="3522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Back </a:t>
            </a:r>
            <a:r>
              <a:rPr lang="en-US" dirty="0" smtClean="0"/>
              <a:t>MPPCs</a:t>
            </a:r>
            <a:r>
              <a:rPr lang="en-US" smtClean="0"/>
              <a:t>: higher dynamic range</a:t>
            </a:r>
            <a:endParaRPr lang="en-US"/>
          </a:p>
        </p:txBody>
      </p:sp>
      <p:sp>
        <p:nvSpPr>
          <p:cNvPr id="194" name="Rectangle 193"/>
          <p:cNvSpPr/>
          <p:nvPr/>
        </p:nvSpPr>
        <p:spPr>
          <a:xfrm>
            <a:off x="57561" y="4964186"/>
            <a:ext cx="1631487" cy="1294621"/>
          </a:xfrm>
          <a:prstGeom prst="rect">
            <a:avLst/>
          </a:prstGeom>
          <a:solidFill>
            <a:schemeClr val="accent1">
              <a:alpha val="5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" name="Rectangle 194"/>
          <p:cNvSpPr/>
          <p:nvPr/>
        </p:nvSpPr>
        <p:spPr>
          <a:xfrm>
            <a:off x="2978920" y="44325"/>
            <a:ext cx="1631487" cy="1294621"/>
          </a:xfrm>
          <a:prstGeom prst="rect">
            <a:avLst/>
          </a:prstGeom>
          <a:solidFill>
            <a:schemeClr val="accent1">
              <a:alpha val="5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Rectangle 195"/>
          <p:cNvSpPr/>
          <p:nvPr/>
        </p:nvSpPr>
        <p:spPr>
          <a:xfrm>
            <a:off x="10153436" y="1139101"/>
            <a:ext cx="1966463" cy="1294621"/>
          </a:xfrm>
          <a:prstGeom prst="rect">
            <a:avLst/>
          </a:prstGeom>
          <a:solidFill>
            <a:schemeClr val="accent1">
              <a:alpha val="5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7" name="Rectangle 196"/>
          <p:cNvSpPr/>
          <p:nvPr/>
        </p:nvSpPr>
        <p:spPr>
          <a:xfrm>
            <a:off x="6664800" y="4947720"/>
            <a:ext cx="2161198" cy="1294621"/>
          </a:xfrm>
          <a:prstGeom prst="rect">
            <a:avLst/>
          </a:prstGeom>
          <a:solidFill>
            <a:schemeClr val="accent1">
              <a:alpha val="5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Slide Number Placeholder 19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9BB1F-A27A-4F42-A0F4-DF18BD7C477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0708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/>
          <p:nvPr/>
        </p:nvSpPr>
        <p:spPr>
          <a:xfrm>
            <a:off x="10089912" y="1872909"/>
            <a:ext cx="1250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 FEB: Back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10107313" y="1512604"/>
            <a:ext cx="1797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 FEB: Right-Back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2984355" y="550714"/>
            <a:ext cx="1662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 FEB: Left-Back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6767659" y="5554574"/>
            <a:ext cx="18610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 FEB: Right-Front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46686" y="5523686"/>
            <a:ext cx="17362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 FEB: Left-Front</a:t>
            </a:r>
          </a:p>
          <a:p>
            <a:r>
              <a:rPr lang="en-US" dirty="0" smtClean="0"/>
              <a:t>1 FEB: Front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2989997" y="223535"/>
            <a:ext cx="16567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 FEB: Top-Back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10107313" y="1110786"/>
            <a:ext cx="2022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 FEB: Bottom-Back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63287" y="5138498"/>
            <a:ext cx="17198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 FEB: Top-Front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6767659" y="5190089"/>
            <a:ext cx="2086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 FEB: Bottom-Front</a:t>
            </a:r>
            <a:endParaRPr lang="en-US" dirty="0"/>
          </a:p>
        </p:txBody>
      </p:sp>
      <p:cxnSp>
        <p:nvCxnSpPr>
          <p:cNvPr id="36" name="Straight Connector 35"/>
          <p:cNvCxnSpPr/>
          <p:nvPr/>
        </p:nvCxnSpPr>
        <p:spPr>
          <a:xfrm flipV="1">
            <a:off x="6295903" y="923608"/>
            <a:ext cx="399207" cy="443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V="1">
            <a:off x="6309757" y="1310228"/>
            <a:ext cx="399207" cy="443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V="1">
            <a:off x="6309757" y="1368524"/>
            <a:ext cx="0" cy="3723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6606175" y="927396"/>
            <a:ext cx="258685" cy="84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H="1">
            <a:off x="6684057" y="937754"/>
            <a:ext cx="155895" cy="4656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4" name="Group 83"/>
          <p:cNvGrpSpPr/>
          <p:nvPr/>
        </p:nvGrpSpPr>
        <p:grpSpPr>
          <a:xfrm>
            <a:off x="8010074" y="927198"/>
            <a:ext cx="568957" cy="829668"/>
            <a:chOff x="8952182" y="802508"/>
            <a:chExt cx="568957" cy="829668"/>
          </a:xfrm>
        </p:grpSpPr>
        <p:cxnSp>
          <p:nvCxnSpPr>
            <p:cNvPr id="51" name="Straight Connector 50"/>
            <p:cNvCxnSpPr/>
            <p:nvPr/>
          </p:nvCxnSpPr>
          <p:spPr>
            <a:xfrm flipV="1">
              <a:off x="8952182" y="802508"/>
              <a:ext cx="399207" cy="44304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flipV="1">
              <a:off x="8966036" y="1189128"/>
              <a:ext cx="399207" cy="44304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flipV="1">
              <a:off x="8966036" y="1247424"/>
              <a:ext cx="0" cy="37237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9262454" y="806296"/>
              <a:ext cx="258685" cy="849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flipH="1">
              <a:off x="9340336" y="816654"/>
              <a:ext cx="155895" cy="4656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/>
          <p:cNvGrpSpPr/>
          <p:nvPr/>
        </p:nvGrpSpPr>
        <p:grpSpPr>
          <a:xfrm>
            <a:off x="6651075" y="1613683"/>
            <a:ext cx="1131130" cy="648292"/>
            <a:chOff x="7710678" y="967914"/>
            <a:chExt cx="1131130" cy="648292"/>
          </a:xfrm>
        </p:grpSpPr>
        <p:cxnSp>
          <p:nvCxnSpPr>
            <p:cNvPr id="57" name="Straight Connector 56"/>
            <p:cNvCxnSpPr/>
            <p:nvPr/>
          </p:nvCxnSpPr>
          <p:spPr>
            <a:xfrm flipH="1">
              <a:off x="7737120" y="1602351"/>
              <a:ext cx="66986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flipV="1">
              <a:off x="7710678" y="1166669"/>
              <a:ext cx="437629" cy="44675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flipV="1">
              <a:off x="8386778" y="1169451"/>
              <a:ext cx="437629" cy="44675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flipV="1">
              <a:off x="8016073" y="967914"/>
              <a:ext cx="691593" cy="23115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>
              <a:off x="8693810" y="985011"/>
              <a:ext cx="147998" cy="25863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7" name="Group 76"/>
          <p:cNvGrpSpPr/>
          <p:nvPr/>
        </p:nvGrpSpPr>
        <p:grpSpPr>
          <a:xfrm>
            <a:off x="6906424" y="716969"/>
            <a:ext cx="1131130" cy="648292"/>
            <a:chOff x="7710678" y="967914"/>
            <a:chExt cx="1131130" cy="648292"/>
          </a:xfrm>
        </p:grpSpPr>
        <p:cxnSp>
          <p:nvCxnSpPr>
            <p:cNvPr id="78" name="Straight Connector 77"/>
            <p:cNvCxnSpPr/>
            <p:nvPr/>
          </p:nvCxnSpPr>
          <p:spPr>
            <a:xfrm flipH="1">
              <a:off x="7737120" y="1602351"/>
              <a:ext cx="66986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flipV="1">
              <a:off x="7710678" y="1166669"/>
              <a:ext cx="437629" cy="44675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flipV="1">
              <a:off x="8386778" y="1169451"/>
              <a:ext cx="437629" cy="44675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flipV="1">
              <a:off x="8016073" y="967914"/>
              <a:ext cx="691593" cy="23115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>
              <a:off x="8693810" y="985011"/>
              <a:ext cx="147998" cy="25863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3" name="TextBox 82"/>
          <p:cNvSpPr txBox="1"/>
          <p:nvPr/>
        </p:nvSpPr>
        <p:spPr>
          <a:xfrm>
            <a:off x="9627766" y="406196"/>
            <a:ext cx="105804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96 cables</a:t>
            </a:r>
          </a:p>
          <a:p>
            <a:r>
              <a:rPr lang="en-US" sz="1200" dirty="0" smtClean="0"/>
              <a:t>(32x3)</a:t>
            </a:r>
            <a:endParaRPr lang="en-US" sz="1200" dirty="0"/>
          </a:p>
        </p:txBody>
      </p:sp>
      <p:grpSp>
        <p:nvGrpSpPr>
          <p:cNvPr id="85" name="Group 84"/>
          <p:cNvGrpSpPr/>
          <p:nvPr/>
        </p:nvGrpSpPr>
        <p:grpSpPr>
          <a:xfrm>
            <a:off x="8023927" y="1436890"/>
            <a:ext cx="568957" cy="829668"/>
            <a:chOff x="8952182" y="802508"/>
            <a:chExt cx="568957" cy="829668"/>
          </a:xfrm>
        </p:grpSpPr>
        <p:cxnSp>
          <p:nvCxnSpPr>
            <p:cNvPr id="86" name="Straight Connector 85"/>
            <p:cNvCxnSpPr/>
            <p:nvPr/>
          </p:nvCxnSpPr>
          <p:spPr>
            <a:xfrm flipV="1">
              <a:off x="8952182" y="802508"/>
              <a:ext cx="399207" cy="44304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flipV="1">
              <a:off x="8966036" y="1189128"/>
              <a:ext cx="399207" cy="44304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flipV="1">
              <a:off x="8966036" y="1247424"/>
              <a:ext cx="0" cy="37237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>
              <a:off x="9262454" y="806296"/>
              <a:ext cx="258685" cy="849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flipH="1">
              <a:off x="9340336" y="816654"/>
              <a:ext cx="155895" cy="4656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1" name="TextBox 90"/>
          <p:cNvSpPr txBox="1"/>
          <p:nvPr/>
        </p:nvSpPr>
        <p:spPr>
          <a:xfrm>
            <a:off x="8800404" y="796196"/>
            <a:ext cx="105804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96 cables</a:t>
            </a:r>
          </a:p>
          <a:p>
            <a:r>
              <a:rPr lang="en-US" sz="1200" dirty="0" smtClean="0"/>
              <a:t>(32x3)</a:t>
            </a:r>
            <a:endParaRPr lang="en-US" sz="1200" dirty="0"/>
          </a:p>
        </p:txBody>
      </p:sp>
      <p:sp>
        <p:nvSpPr>
          <p:cNvPr id="92" name="TextBox 91"/>
          <p:cNvSpPr txBox="1"/>
          <p:nvPr/>
        </p:nvSpPr>
        <p:spPr>
          <a:xfrm>
            <a:off x="5671141" y="516094"/>
            <a:ext cx="105804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96 cables</a:t>
            </a:r>
          </a:p>
          <a:p>
            <a:r>
              <a:rPr lang="en-US" sz="1200" dirty="0" smtClean="0"/>
              <a:t>(32x3)</a:t>
            </a:r>
            <a:endParaRPr lang="en-US" sz="1200" dirty="0"/>
          </a:p>
        </p:txBody>
      </p:sp>
      <p:sp>
        <p:nvSpPr>
          <p:cNvPr id="93" name="TextBox 92"/>
          <p:cNvSpPr txBox="1"/>
          <p:nvPr/>
        </p:nvSpPr>
        <p:spPr>
          <a:xfrm>
            <a:off x="8825998" y="22116"/>
            <a:ext cx="117506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288 cables</a:t>
            </a:r>
          </a:p>
          <a:p>
            <a:r>
              <a:rPr lang="en-US" sz="1200" dirty="0" smtClean="0"/>
              <a:t>(32x3x3)</a:t>
            </a:r>
            <a:endParaRPr lang="en-US" sz="1200" dirty="0"/>
          </a:p>
        </p:txBody>
      </p:sp>
      <p:cxnSp>
        <p:nvCxnSpPr>
          <p:cNvPr id="95" name="Straight Connector 94"/>
          <p:cNvCxnSpPr/>
          <p:nvPr/>
        </p:nvCxnSpPr>
        <p:spPr>
          <a:xfrm>
            <a:off x="6298626" y="2248120"/>
            <a:ext cx="1711446" cy="11073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>
            <a:off x="6298626" y="1361462"/>
            <a:ext cx="1711446" cy="11073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6285883" y="1369673"/>
            <a:ext cx="18148" cy="872568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>
            <a:off x="8003721" y="1369673"/>
            <a:ext cx="18148" cy="872568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TextBox 100"/>
          <p:cNvSpPr txBox="1"/>
          <p:nvPr/>
        </p:nvSpPr>
        <p:spPr>
          <a:xfrm>
            <a:off x="7191111" y="64980"/>
            <a:ext cx="117506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288 cables</a:t>
            </a:r>
          </a:p>
          <a:p>
            <a:r>
              <a:rPr lang="en-US" sz="1200" dirty="0" smtClean="0"/>
              <a:t>(32x3x3)</a:t>
            </a:r>
            <a:endParaRPr lang="en-US" sz="1200" dirty="0"/>
          </a:p>
        </p:txBody>
      </p:sp>
      <p:grpSp>
        <p:nvGrpSpPr>
          <p:cNvPr id="135" name="Group 134"/>
          <p:cNvGrpSpPr/>
          <p:nvPr/>
        </p:nvGrpSpPr>
        <p:grpSpPr>
          <a:xfrm flipH="1" flipV="1">
            <a:off x="2514540" y="4708164"/>
            <a:ext cx="2307001" cy="1549589"/>
            <a:chOff x="2988501" y="2552778"/>
            <a:chExt cx="2307001" cy="1549589"/>
          </a:xfrm>
        </p:grpSpPr>
        <p:cxnSp>
          <p:nvCxnSpPr>
            <p:cNvPr id="102" name="Straight Connector 101"/>
            <p:cNvCxnSpPr/>
            <p:nvPr/>
          </p:nvCxnSpPr>
          <p:spPr>
            <a:xfrm flipV="1">
              <a:off x="2998521" y="2759417"/>
              <a:ext cx="399207" cy="44304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>
            <a:xfrm flipV="1">
              <a:off x="3012375" y="3146037"/>
              <a:ext cx="399207" cy="44304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>
            <a:xfrm flipV="1">
              <a:off x="3012375" y="3204333"/>
              <a:ext cx="0" cy="37237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>
            <a:xfrm>
              <a:off x="3308793" y="2763205"/>
              <a:ext cx="258685" cy="849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/>
          </p:nvCxnSpPr>
          <p:spPr>
            <a:xfrm flipH="1">
              <a:off x="3386675" y="2773563"/>
              <a:ext cx="155895" cy="4656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7" name="Group 106"/>
            <p:cNvGrpSpPr/>
            <p:nvPr/>
          </p:nvGrpSpPr>
          <p:grpSpPr>
            <a:xfrm>
              <a:off x="4712692" y="2763007"/>
              <a:ext cx="568957" cy="829668"/>
              <a:chOff x="8952182" y="802508"/>
              <a:chExt cx="568957" cy="829668"/>
            </a:xfrm>
          </p:grpSpPr>
          <p:cxnSp>
            <p:nvCxnSpPr>
              <p:cNvPr id="108" name="Straight Connector 107"/>
              <p:cNvCxnSpPr/>
              <p:nvPr/>
            </p:nvCxnSpPr>
            <p:spPr>
              <a:xfrm flipV="1">
                <a:off x="8952182" y="802508"/>
                <a:ext cx="399207" cy="44304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Straight Connector 108"/>
              <p:cNvCxnSpPr/>
              <p:nvPr/>
            </p:nvCxnSpPr>
            <p:spPr>
              <a:xfrm flipV="1">
                <a:off x="8966036" y="1189128"/>
                <a:ext cx="399207" cy="44304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Straight Connector 109"/>
              <p:cNvCxnSpPr/>
              <p:nvPr/>
            </p:nvCxnSpPr>
            <p:spPr>
              <a:xfrm flipV="1">
                <a:off x="8966036" y="1247424"/>
                <a:ext cx="0" cy="37237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Straight Connector 110"/>
              <p:cNvCxnSpPr/>
              <p:nvPr/>
            </p:nvCxnSpPr>
            <p:spPr>
              <a:xfrm>
                <a:off x="9262454" y="806296"/>
                <a:ext cx="258685" cy="849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Straight Connector 111"/>
              <p:cNvCxnSpPr/>
              <p:nvPr/>
            </p:nvCxnSpPr>
            <p:spPr>
              <a:xfrm flipH="1">
                <a:off x="9340336" y="816654"/>
                <a:ext cx="155895" cy="46568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3" name="Group 112"/>
            <p:cNvGrpSpPr/>
            <p:nvPr/>
          </p:nvGrpSpPr>
          <p:grpSpPr>
            <a:xfrm>
              <a:off x="3422968" y="3449492"/>
              <a:ext cx="1131130" cy="648292"/>
              <a:chOff x="7710678" y="967914"/>
              <a:chExt cx="1131130" cy="648292"/>
            </a:xfrm>
          </p:grpSpPr>
          <p:cxnSp>
            <p:nvCxnSpPr>
              <p:cNvPr id="114" name="Straight Connector 113"/>
              <p:cNvCxnSpPr/>
              <p:nvPr/>
            </p:nvCxnSpPr>
            <p:spPr>
              <a:xfrm flipH="1">
                <a:off x="7737120" y="1602351"/>
                <a:ext cx="669862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Straight Connector 114"/>
              <p:cNvCxnSpPr/>
              <p:nvPr/>
            </p:nvCxnSpPr>
            <p:spPr>
              <a:xfrm flipV="1">
                <a:off x="7710678" y="1166669"/>
                <a:ext cx="437629" cy="44675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Connector 115"/>
              <p:cNvCxnSpPr/>
              <p:nvPr/>
            </p:nvCxnSpPr>
            <p:spPr>
              <a:xfrm flipV="1">
                <a:off x="8386778" y="1169451"/>
                <a:ext cx="437629" cy="44675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Connector 116"/>
              <p:cNvCxnSpPr/>
              <p:nvPr/>
            </p:nvCxnSpPr>
            <p:spPr>
              <a:xfrm flipV="1">
                <a:off x="8016073" y="967914"/>
                <a:ext cx="691593" cy="23115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traight Connector 117"/>
              <p:cNvCxnSpPr/>
              <p:nvPr/>
            </p:nvCxnSpPr>
            <p:spPr>
              <a:xfrm>
                <a:off x="8693810" y="985011"/>
                <a:ext cx="147998" cy="25863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9" name="Group 118"/>
            <p:cNvGrpSpPr/>
            <p:nvPr/>
          </p:nvGrpSpPr>
          <p:grpSpPr>
            <a:xfrm>
              <a:off x="3609042" y="2552778"/>
              <a:ext cx="1131130" cy="648292"/>
              <a:chOff x="7710678" y="967914"/>
              <a:chExt cx="1131130" cy="648292"/>
            </a:xfrm>
          </p:grpSpPr>
          <p:cxnSp>
            <p:nvCxnSpPr>
              <p:cNvPr id="120" name="Straight Connector 119"/>
              <p:cNvCxnSpPr/>
              <p:nvPr/>
            </p:nvCxnSpPr>
            <p:spPr>
              <a:xfrm flipH="1">
                <a:off x="7737120" y="1602351"/>
                <a:ext cx="669862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Straight Connector 120"/>
              <p:cNvCxnSpPr/>
              <p:nvPr/>
            </p:nvCxnSpPr>
            <p:spPr>
              <a:xfrm flipV="1">
                <a:off x="7710678" y="1166669"/>
                <a:ext cx="437629" cy="44675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/>
              <p:cNvCxnSpPr/>
              <p:nvPr/>
            </p:nvCxnSpPr>
            <p:spPr>
              <a:xfrm flipV="1">
                <a:off x="8386778" y="1169451"/>
                <a:ext cx="437629" cy="44675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/>
              <p:cNvCxnSpPr/>
              <p:nvPr/>
            </p:nvCxnSpPr>
            <p:spPr>
              <a:xfrm flipV="1">
                <a:off x="8016073" y="967914"/>
                <a:ext cx="691593" cy="23115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/>
              <p:cNvCxnSpPr/>
              <p:nvPr/>
            </p:nvCxnSpPr>
            <p:spPr>
              <a:xfrm>
                <a:off x="8693810" y="985011"/>
                <a:ext cx="147998" cy="25863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5" name="Group 124"/>
            <p:cNvGrpSpPr/>
            <p:nvPr/>
          </p:nvGrpSpPr>
          <p:grpSpPr>
            <a:xfrm>
              <a:off x="4726545" y="3272699"/>
              <a:ext cx="568957" cy="829668"/>
              <a:chOff x="8952182" y="802508"/>
              <a:chExt cx="568957" cy="829668"/>
            </a:xfrm>
          </p:grpSpPr>
          <p:cxnSp>
            <p:nvCxnSpPr>
              <p:cNvPr id="126" name="Straight Connector 125"/>
              <p:cNvCxnSpPr/>
              <p:nvPr/>
            </p:nvCxnSpPr>
            <p:spPr>
              <a:xfrm flipV="1">
                <a:off x="8952182" y="802508"/>
                <a:ext cx="399207" cy="44304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Straight Connector 126"/>
              <p:cNvCxnSpPr/>
              <p:nvPr/>
            </p:nvCxnSpPr>
            <p:spPr>
              <a:xfrm flipV="1">
                <a:off x="8966036" y="1189128"/>
                <a:ext cx="399207" cy="44304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Straight Connector 127"/>
              <p:cNvCxnSpPr/>
              <p:nvPr/>
            </p:nvCxnSpPr>
            <p:spPr>
              <a:xfrm flipV="1">
                <a:off x="8966036" y="1247424"/>
                <a:ext cx="0" cy="37237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Straight Connector 128"/>
              <p:cNvCxnSpPr/>
              <p:nvPr/>
            </p:nvCxnSpPr>
            <p:spPr>
              <a:xfrm>
                <a:off x="9262454" y="806296"/>
                <a:ext cx="258685" cy="849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Straight Connector 129"/>
              <p:cNvCxnSpPr/>
              <p:nvPr/>
            </p:nvCxnSpPr>
            <p:spPr>
              <a:xfrm flipH="1">
                <a:off x="9340336" y="816654"/>
                <a:ext cx="155895" cy="46568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31" name="Straight Connector 130"/>
            <p:cNvCxnSpPr/>
            <p:nvPr/>
          </p:nvCxnSpPr>
          <p:spPr>
            <a:xfrm>
              <a:off x="3001244" y="4083929"/>
              <a:ext cx="1711446" cy="11073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131"/>
            <p:cNvCxnSpPr/>
            <p:nvPr/>
          </p:nvCxnSpPr>
          <p:spPr>
            <a:xfrm>
              <a:off x="3001244" y="3197271"/>
              <a:ext cx="1711446" cy="11073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/>
            <p:cNvCxnSpPr/>
            <p:nvPr/>
          </p:nvCxnSpPr>
          <p:spPr>
            <a:xfrm>
              <a:off x="2988501" y="3205482"/>
              <a:ext cx="18148" cy="872568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Connector 133"/>
            <p:cNvCxnSpPr/>
            <p:nvPr/>
          </p:nvCxnSpPr>
          <p:spPr>
            <a:xfrm>
              <a:off x="4706339" y="3205482"/>
              <a:ext cx="18148" cy="872568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9" name="TextBox 158"/>
          <p:cNvSpPr txBox="1"/>
          <p:nvPr/>
        </p:nvSpPr>
        <p:spPr>
          <a:xfrm>
            <a:off x="1693653" y="4701544"/>
            <a:ext cx="105804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96 cables</a:t>
            </a:r>
          </a:p>
          <a:p>
            <a:r>
              <a:rPr lang="en-US" sz="1200" dirty="0" smtClean="0"/>
              <a:t>(32x3)</a:t>
            </a:r>
            <a:endParaRPr lang="en-US" sz="1200" dirty="0"/>
          </a:p>
        </p:txBody>
      </p:sp>
      <p:sp>
        <p:nvSpPr>
          <p:cNvPr id="160" name="TextBox 159"/>
          <p:cNvSpPr txBox="1"/>
          <p:nvPr/>
        </p:nvSpPr>
        <p:spPr>
          <a:xfrm>
            <a:off x="1650966" y="5505000"/>
            <a:ext cx="105804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96 cables</a:t>
            </a:r>
          </a:p>
          <a:p>
            <a:r>
              <a:rPr lang="en-US" sz="1200" dirty="0" smtClean="0"/>
              <a:t>(32x3)</a:t>
            </a:r>
            <a:endParaRPr lang="en-US" sz="1200" dirty="0"/>
          </a:p>
        </p:txBody>
      </p:sp>
      <p:sp>
        <p:nvSpPr>
          <p:cNvPr id="161" name="TextBox 160"/>
          <p:cNvSpPr txBox="1"/>
          <p:nvPr/>
        </p:nvSpPr>
        <p:spPr>
          <a:xfrm>
            <a:off x="4937067" y="5491171"/>
            <a:ext cx="105804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96 cables</a:t>
            </a:r>
          </a:p>
          <a:p>
            <a:r>
              <a:rPr lang="en-US" sz="1200" dirty="0" smtClean="0"/>
              <a:t>(32x3)</a:t>
            </a:r>
            <a:endParaRPr lang="en-US" sz="1200" dirty="0"/>
          </a:p>
        </p:txBody>
      </p:sp>
      <p:sp>
        <p:nvSpPr>
          <p:cNvPr id="162" name="TextBox 161"/>
          <p:cNvSpPr txBox="1"/>
          <p:nvPr/>
        </p:nvSpPr>
        <p:spPr>
          <a:xfrm>
            <a:off x="3255944" y="4332116"/>
            <a:ext cx="117506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288 cables</a:t>
            </a:r>
          </a:p>
          <a:p>
            <a:r>
              <a:rPr lang="en-US" sz="1200" dirty="0" smtClean="0"/>
              <a:t>(32x3x3)</a:t>
            </a:r>
            <a:endParaRPr lang="en-US" sz="1200" dirty="0"/>
          </a:p>
        </p:txBody>
      </p:sp>
      <p:sp>
        <p:nvSpPr>
          <p:cNvPr id="163" name="TextBox 162"/>
          <p:cNvSpPr txBox="1"/>
          <p:nvPr/>
        </p:nvSpPr>
        <p:spPr>
          <a:xfrm>
            <a:off x="2855599" y="6282718"/>
            <a:ext cx="117506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288 cables</a:t>
            </a:r>
          </a:p>
          <a:p>
            <a:r>
              <a:rPr lang="en-US" sz="1200" dirty="0" smtClean="0"/>
              <a:t>(32x3x3)</a:t>
            </a:r>
            <a:endParaRPr lang="en-US" sz="1200" dirty="0"/>
          </a:p>
        </p:txBody>
      </p:sp>
      <p:cxnSp>
        <p:nvCxnSpPr>
          <p:cNvPr id="165" name="Straight Connector 164"/>
          <p:cNvCxnSpPr/>
          <p:nvPr/>
        </p:nvCxnSpPr>
        <p:spPr>
          <a:xfrm flipH="1">
            <a:off x="6857908" y="550714"/>
            <a:ext cx="335800" cy="3396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Connector 166"/>
          <p:cNvCxnSpPr/>
          <p:nvPr/>
        </p:nvCxnSpPr>
        <p:spPr>
          <a:xfrm flipV="1">
            <a:off x="5399937" y="559713"/>
            <a:ext cx="1776216" cy="13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Connector 168"/>
          <p:cNvCxnSpPr/>
          <p:nvPr/>
        </p:nvCxnSpPr>
        <p:spPr>
          <a:xfrm flipH="1">
            <a:off x="7887730" y="398049"/>
            <a:ext cx="335800" cy="3396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Connector 169"/>
          <p:cNvCxnSpPr/>
          <p:nvPr/>
        </p:nvCxnSpPr>
        <p:spPr>
          <a:xfrm flipV="1">
            <a:off x="5390688" y="363319"/>
            <a:ext cx="2832842" cy="34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Connector 171"/>
          <p:cNvCxnSpPr/>
          <p:nvPr/>
        </p:nvCxnSpPr>
        <p:spPr>
          <a:xfrm flipH="1">
            <a:off x="8603320" y="676668"/>
            <a:ext cx="211361" cy="2390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Connector 172"/>
          <p:cNvCxnSpPr/>
          <p:nvPr/>
        </p:nvCxnSpPr>
        <p:spPr>
          <a:xfrm flipV="1">
            <a:off x="8842951" y="690703"/>
            <a:ext cx="1776216" cy="13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Straight Connector 173"/>
          <p:cNvCxnSpPr/>
          <p:nvPr/>
        </p:nvCxnSpPr>
        <p:spPr>
          <a:xfrm flipH="1">
            <a:off x="8561446" y="1097423"/>
            <a:ext cx="304427" cy="3475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Connector 176"/>
          <p:cNvCxnSpPr/>
          <p:nvPr/>
        </p:nvCxnSpPr>
        <p:spPr>
          <a:xfrm flipV="1">
            <a:off x="8857425" y="1092494"/>
            <a:ext cx="1776216" cy="13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Straight Connector 177"/>
          <p:cNvCxnSpPr/>
          <p:nvPr/>
        </p:nvCxnSpPr>
        <p:spPr>
          <a:xfrm flipH="1">
            <a:off x="7620233" y="313814"/>
            <a:ext cx="1208863" cy="12978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Straight Connector 180"/>
          <p:cNvCxnSpPr/>
          <p:nvPr/>
        </p:nvCxnSpPr>
        <p:spPr>
          <a:xfrm>
            <a:off x="8842951" y="339249"/>
            <a:ext cx="2107906" cy="33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7" name="TextBox 186"/>
          <p:cNvSpPr txBox="1"/>
          <p:nvPr/>
        </p:nvSpPr>
        <p:spPr>
          <a:xfrm>
            <a:off x="285271" y="2948475"/>
            <a:ext cx="37894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Front MPPCs: </a:t>
            </a:r>
            <a:r>
              <a:rPr lang="en-US" smtClean="0"/>
              <a:t>lower dynamic range OK</a:t>
            </a:r>
            <a:endParaRPr lang="en-US"/>
          </a:p>
        </p:txBody>
      </p:sp>
      <p:sp>
        <p:nvSpPr>
          <p:cNvPr id="188" name="TextBox 187"/>
          <p:cNvSpPr txBox="1"/>
          <p:nvPr/>
        </p:nvSpPr>
        <p:spPr>
          <a:xfrm>
            <a:off x="1647514" y="1920808"/>
            <a:ext cx="3522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Back </a:t>
            </a:r>
            <a:r>
              <a:rPr lang="en-US" dirty="0" smtClean="0"/>
              <a:t>MPPCs</a:t>
            </a:r>
            <a:r>
              <a:rPr lang="en-US" smtClean="0"/>
              <a:t>: higher dynamic range</a:t>
            </a:r>
            <a:endParaRPr lang="en-US"/>
          </a:p>
        </p:txBody>
      </p:sp>
      <p:sp>
        <p:nvSpPr>
          <p:cNvPr id="189" name="Parallelogram 188"/>
          <p:cNvSpPr/>
          <p:nvPr/>
        </p:nvSpPr>
        <p:spPr>
          <a:xfrm rot="16200000" flipV="1">
            <a:off x="4417836" y="2243630"/>
            <a:ext cx="1488857" cy="846722"/>
          </a:xfrm>
          <a:prstGeom prst="parallelogram">
            <a:avLst>
              <a:gd name="adj" fmla="val 10262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Parallelogram 189"/>
          <p:cNvSpPr/>
          <p:nvPr/>
        </p:nvSpPr>
        <p:spPr>
          <a:xfrm rot="16200000" flipV="1">
            <a:off x="3546254" y="3129344"/>
            <a:ext cx="1488857" cy="846722"/>
          </a:xfrm>
          <a:prstGeom prst="parallelogram">
            <a:avLst>
              <a:gd name="adj" fmla="val 10262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Parallelogram 135"/>
          <p:cNvSpPr/>
          <p:nvPr/>
        </p:nvSpPr>
        <p:spPr>
          <a:xfrm rot="16200000" flipV="1">
            <a:off x="6040735" y="2313672"/>
            <a:ext cx="1488857" cy="846722"/>
          </a:xfrm>
          <a:prstGeom prst="parallelogram">
            <a:avLst>
              <a:gd name="adj" fmla="val 10262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Parallelogram 136"/>
          <p:cNvSpPr/>
          <p:nvPr/>
        </p:nvSpPr>
        <p:spPr>
          <a:xfrm rot="16200000" flipV="1">
            <a:off x="5165318" y="3215678"/>
            <a:ext cx="1488857" cy="846722"/>
          </a:xfrm>
          <a:prstGeom prst="parallelogram">
            <a:avLst>
              <a:gd name="adj" fmla="val 10262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7149907" y="2242554"/>
            <a:ext cx="600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8 rows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38" name="TextBox 137"/>
          <p:cNvSpPr txBox="1"/>
          <p:nvPr/>
        </p:nvSpPr>
        <p:spPr>
          <a:xfrm rot="18716374">
            <a:off x="6397201" y="2980138"/>
            <a:ext cx="10410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24/2 columns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39" name="TextBox 138"/>
          <p:cNvSpPr txBox="1"/>
          <p:nvPr/>
        </p:nvSpPr>
        <p:spPr>
          <a:xfrm rot="18716374">
            <a:off x="5642449" y="3795352"/>
            <a:ext cx="10410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24/2 columns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4937067" y="3944239"/>
            <a:ext cx="600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8 rows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43" name="TextBox 142"/>
          <p:cNvSpPr txBox="1"/>
          <p:nvPr/>
        </p:nvSpPr>
        <p:spPr>
          <a:xfrm rot="18716374">
            <a:off x="4026862" y="3654842"/>
            <a:ext cx="10410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24/2 columns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44" name="TextBox 143"/>
          <p:cNvSpPr txBox="1"/>
          <p:nvPr/>
        </p:nvSpPr>
        <p:spPr>
          <a:xfrm rot="18716374">
            <a:off x="4690835" y="2959543"/>
            <a:ext cx="10410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24/2 columns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3306085" y="3833903"/>
            <a:ext cx="600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8 rows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5544143" y="2197360"/>
            <a:ext cx="600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8 rows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 rot="20268899">
            <a:off x="6470490" y="2522871"/>
            <a:ext cx="691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96 ch</a:t>
            </a:r>
            <a:endParaRPr lang="en-US" dirty="0"/>
          </a:p>
        </p:txBody>
      </p:sp>
      <p:sp>
        <p:nvSpPr>
          <p:cNvPr id="164" name="TextBox 163"/>
          <p:cNvSpPr txBox="1"/>
          <p:nvPr/>
        </p:nvSpPr>
        <p:spPr>
          <a:xfrm rot="20268899">
            <a:off x="5665853" y="3407907"/>
            <a:ext cx="691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96 ch</a:t>
            </a:r>
            <a:endParaRPr lang="en-US" dirty="0"/>
          </a:p>
        </p:txBody>
      </p:sp>
      <p:sp>
        <p:nvSpPr>
          <p:cNvPr id="166" name="TextBox 165"/>
          <p:cNvSpPr txBox="1"/>
          <p:nvPr/>
        </p:nvSpPr>
        <p:spPr>
          <a:xfrm rot="20268899">
            <a:off x="4833828" y="2453030"/>
            <a:ext cx="691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96 ch</a:t>
            </a:r>
            <a:endParaRPr lang="en-US" dirty="0"/>
          </a:p>
        </p:txBody>
      </p:sp>
      <p:sp>
        <p:nvSpPr>
          <p:cNvPr id="168" name="TextBox 167"/>
          <p:cNvSpPr txBox="1"/>
          <p:nvPr/>
        </p:nvSpPr>
        <p:spPr>
          <a:xfrm rot="20268899">
            <a:off x="4058574" y="3257220"/>
            <a:ext cx="691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96 ch</a:t>
            </a:r>
            <a:endParaRPr lang="en-US" dirty="0"/>
          </a:p>
        </p:txBody>
      </p:sp>
      <p:sp>
        <p:nvSpPr>
          <p:cNvPr id="171" name="TextBox 170"/>
          <p:cNvSpPr txBox="1"/>
          <p:nvPr/>
        </p:nvSpPr>
        <p:spPr>
          <a:xfrm>
            <a:off x="0" y="0"/>
            <a:ext cx="1382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FF0000"/>
                </a:solidFill>
              </a:rPr>
              <a:t>Side cabling </a:t>
            </a:r>
            <a:endParaRPr lang="en-US" b="1" i="1" dirty="0">
              <a:solidFill>
                <a:srgbClr val="FF0000"/>
              </a:solidFill>
            </a:endParaRPr>
          </a:p>
        </p:txBody>
      </p:sp>
      <p:sp>
        <p:nvSpPr>
          <p:cNvPr id="175" name="Rectangle 174"/>
          <p:cNvSpPr/>
          <p:nvPr/>
        </p:nvSpPr>
        <p:spPr>
          <a:xfrm>
            <a:off x="2978920" y="44325"/>
            <a:ext cx="1631487" cy="1294621"/>
          </a:xfrm>
          <a:prstGeom prst="rect">
            <a:avLst/>
          </a:prstGeom>
          <a:solidFill>
            <a:schemeClr val="accent1">
              <a:alpha val="5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Rectangle 175"/>
          <p:cNvSpPr/>
          <p:nvPr/>
        </p:nvSpPr>
        <p:spPr>
          <a:xfrm>
            <a:off x="10153436" y="1139101"/>
            <a:ext cx="1966463" cy="1294621"/>
          </a:xfrm>
          <a:prstGeom prst="rect">
            <a:avLst/>
          </a:prstGeom>
          <a:solidFill>
            <a:schemeClr val="accent1">
              <a:alpha val="5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Rectangle 178"/>
          <p:cNvSpPr/>
          <p:nvPr/>
        </p:nvSpPr>
        <p:spPr>
          <a:xfrm>
            <a:off x="6664800" y="4947720"/>
            <a:ext cx="2161198" cy="1294621"/>
          </a:xfrm>
          <a:prstGeom prst="rect">
            <a:avLst/>
          </a:prstGeom>
          <a:solidFill>
            <a:schemeClr val="accent1">
              <a:alpha val="5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Rectangle 179"/>
          <p:cNvSpPr/>
          <p:nvPr/>
        </p:nvSpPr>
        <p:spPr>
          <a:xfrm>
            <a:off x="57561" y="4964186"/>
            <a:ext cx="1631487" cy="1294621"/>
          </a:xfrm>
          <a:prstGeom prst="rect">
            <a:avLst/>
          </a:prstGeom>
          <a:solidFill>
            <a:schemeClr val="accent1">
              <a:alpha val="5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9BB1F-A27A-4F42-A0F4-DF18BD7C477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1528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/>
          <p:nvPr/>
        </p:nvSpPr>
        <p:spPr>
          <a:xfrm>
            <a:off x="10089912" y="1872909"/>
            <a:ext cx="1250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 FEB: Back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10107313" y="1512604"/>
            <a:ext cx="1797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 FEB: Right-Back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2984355" y="550714"/>
            <a:ext cx="1662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 FEB: Left-Back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6767659" y="5554574"/>
            <a:ext cx="18610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 FEB: Right-Front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46686" y="5523686"/>
            <a:ext cx="17362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 FEB: Left-Front</a:t>
            </a:r>
          </a:p>
          <a:p>
            <a:r>
              <a:rPr lang="en-US" dirty="0" smtClean="0"/>
              <a:t>1 FEB: Front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2989997" y="223535"/>
            <a:ext cx="16567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 FEB: Top-Back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10107313" y="1110786"/>
            <a:ext cx="2022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 FEB: Bottom-Back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63287" y="5138498"/>
            <a:ext cx="17198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 FEB: Top-Front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6767659" y="5190089"/>
            <a:ext cx="2086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 FEB: Bottom-Front</a:t>
            </a:r>
            <a:endParaRPr lang="en-US" dirty="0"/>
          </a:p>
        </p:txBody>
      </p:sp>
      <p:cxnSp>
        <p:nvCxnSpPr>
          <p:cNvPr id="36" name="Straight Connector 35"/>
          <p:cNvCxnSpPr/>
          <p:nvPr/>
        </p:nvCxnSpPr>
        <p:spPr>
          <a:xfrm flipV="1">
            <a:off x="6295903" y="923608"/>
            <a:ext cx="399207" cy="443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V="1">
            <a:off x="6309757" y="1310228"/>
            <a:ext cx="399207" cy="443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V="1">
            <a:off x="6309757" y="1368524"/>
            <a:ext cx="0" cy="3723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6606175" y="927396"/>
            <a:ext cx="258685" cy="84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H="1">
            <a:off x="6684057" y="937754"/>
            <a:ext cx="155895" cy="4656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4" name="Group 83"/>
          <p:cNvGrpSpPr/>
          <p:nvPr/>
        </p:nvGrpSpPr>
        <p:grpSpPr>
          <a:xfrm>
            <a:off x="8010074" y="927198"/>
            <a:ext cx="568957" cy="829668"/>
            <a:chOff x="8952182" y="802508"/>
            <a:chExt cx="568957" cy="829668"/>
          </a:xfrm>
        </p:grpSpPr>
        <p:cxnSp>
          <p:nvCxnSpPr>
            <p:cNvPr id="51" name="Straight Connector 50"/>
            <p:cNvCxnSpPr/>
            <p:nvPr/>
          </p:nvCxnSpPr>
          <p:spPr>
            <a:xfrm flipV="1">
              <a:off x="8952182" y="802508"/>
              <a:ext cx="399207" cy="44304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flipV="1">
              <a:off x="8966036" y="1189128"/>
              <a:ext cx="399207" cy="44304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flipV="1">
              <a:off x="8966036" y="1247424"/>
              <a:ext cx="0" cy="37237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9262454" y="806296"/>
              <a:ext cx="258685" cy="849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flipH="1">
              <a:off x="9340336" y="816654"/>
              <a:ext cx="155895" cy="4656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/>
          <p:cNvGrpSpPr/>
          <p:nvPr/>
        </p:nvGrpSpPr>
        <p:grpSpPr>
          <a:xfrm>
            <a:off x="6651075" y="1613683"/>
            <a:ext cx="1131130" cy="648292"/>
            <a:chOff x="7710678" y="967914"/>
            <a:chExt cx="1131130" cy="648292"/>
          </a:xfrm>
        </p:grpSpPr>
        <p:cxnSp>
          <p:nvCxnSpPr>
            <p:cNvPr id="57" name="Straight Connector 56"/>
            <p:cNvCxnSpPr/>
            <p:nvPr/>
          </p:nvCxnSpPr>
          <p:spPr>
            <a:xfrm flipH="1">
              <a:off x="7737120" y="1602351"/>
              <a:ext cx="66986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flipV="1">
              <a:off x="7710678" y="1166669"/>
              <a:ext cx="437629" cy="44675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flipV="1">
              <a:off x="8386778" y="1169451"/>
              <a:ext cx="437629" cy="44675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flipV="1">
              <a:off x="8016073" y="967914"/>
              <a:ext cx="691593" cy="23115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>
              <a:off x="8693810" y="985011"/>
              <a:ext cx="147998" cy="25863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7" name="Group 76"/>
          <p:cNvGrpSpPr/>
          <p:nvPr/>
        </p:nvGrpSpPr>
        <p:grpSpPr>
          <a:xfrm>
            <a:off x="6906424" y="716969"/>
            <a:ext cx="1131130" cy="648292"/>
            <a:chOff x="7710678" y="967914"/>
            <a:chExt cx="1131130" cy="648292"/>
          </a:xfrm>
        </p:grpSpPr>
        <p:cxnSp>
          <p:nvCxnSpPr>
            <p:cNvPr id="78" name="Straight Connector 77"/>
            <p:cNvCxnSpPr/>
            <p:nvPr/>
          </p:nvCxnSpPr>
          <p:spPr>
            <a:xfrm flipH="1">
              <a:off x="7737120" y="1602351"/>
              <a:ext cx="66986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flipV="1">
              <a:off x="7710678" y="1166669"/>
              <a:ext cx="437629" cy="44675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flipV="1">
              <a:off x="8386778" y="1169451"/>
              <a:ext cx="437629" cy="44675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flipV="1">
              <a:off x="8016073" y="967914"/>
              <a:ext cx="691593" cy="23115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>
              <a:off x="8693810" y="985011"/>
              <a:ext cx="147998" cy="25863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3" name="TextBox 82"/>
          <p:cNvSpPr txBox="1"/>
          <p:nvPr/>
        </p:nvSpPr>
        <p:spPr>
          <a:xfrm>
            <a:off x="9627766" y="406196"/>
            <a:ext cx="105804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96 cables</a:t>
            </a:r>
          </a:p>
          <a:p>
            <a:r>
              <a:rPr lang="en-US" sz="1200" dirty="0" smtClean="0"/>
              <a:t>(32x3)</a:t>
            </a:r>
            <a:endParaRPr lang="en-US" sz="1200" dirty="0"/>
          </a:p>
        </p:txBody>
      </p:sp>
      <p:grpSp>
        <p:nvGrpSpPr>
          <p:cNvPr id="85" name="Group 84"/>
          <p:cNvGrpSpPr/>
          <p:nvPr/>
        </p:nvGrpSpPr>
        <p:grpSpPr>
          <a:xfrm>
            <a:off x="8023927" y="1436890"/>
            <a:ext cx="568957" cy="829668"/>
            <a:chOff x="8952182" y="802508"/>
            <a:chExt cx="568957" cy="829668"/>
          </a:xfrm>
        </p:grpSpPr>
        <p:cxnSp>
          <p:nvCxnSpPr>
            <p:cNvPr id="86" name="Straight Connector 85"/>
            <p:cNvCxnSpPr/>
            <p:nvPr/>
          </p:nvCxnSpPr>
          <p:spPr>
            <a:xfrm flipV="1">
              <a:off x="8952182" y="802508"/>
              <a:ext cx="399207" cy="44304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flipV="1">
              <a:off x="8966036" y="1189128"/>
              <a:ext cx="399207" cy="44304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flipV="1">
              <a:off x="8966036" y="1247424"/>
              <a:ext cx="0" cy="37237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>
              <a:off x="9262454" y="806296"/>
              <a:ext cx="258685" cy="849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flipH="1">
              <a:off x="9340336" y="816654"/>
              <a:ext cx="155895" cy="4656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1" name="TextBox 90"/>
          <p:cNvSpPr txBox="1"/>
          <p:nvPr/>
        </p:nvSpPr>
        <p:spPr>
          <a:xfrm>
            <a:off x="8800404" y="796196"/>
            <a:ext cx="105804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96 cables</a:t>
            </a:r>
          </a:p>
          <a:p>
            <a:r>
              <a:rPr lang="en-US" sz="1200" dirty="0" smtClean="0"/>
              <a:t>(32x3)</a:t>
            </a:r>
            <a:endParaRPr lang="en-US" sz="1200" dirty="0"/>
          </a:p>
        </p:txBody>
      </p:sp>
      <p:sp>
        <p:nvSpPr>
          <p:cNvPr id="92" name="TextBox 91"/>
          <p:cNvSpPr txBox="1"/>
          <p:nvPr/>
        </p:nvSpPr>
        <p:spPr>
          <a:xfrm>
            <a:off x="5671141" y="516094"/>
            <a:ext cx="105804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96 cables</a:t>
            </a:r>
          </a:p>
          <a:p>
            <a:r>
              <a:rPr lang="en-US" sz="1200" dirty="0" smtClean="0"/>
              <a:t>(32x3)</a:t>
            </a:r>
            <a:endParaRPr lang="en-US" sz="1200" dirty="0"/>
          </a:p>
        </p:txBody>
      </p:sp>
      <p:sp>
        <p:nvSpPr>
          <p:cNvPr id="93" name="TextBox 92"/>
          <p:cNvSpPr txBox="1"/>
          <p:nvPr/>
        </p:nvSpPr>
        <p:spPr>
          <a:xfrm>
            <a:off x="8825998" y="22116"/>
            <a:ext cx="117506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288 cables</a:t>
            </a:r>
          </a:p>
          <a:p>
            <a:r>
              <a:rPr lang="en-US" sz="1200" dirty="0" smtClean="0"/>
              <a:t>(32x3x3)</a:t>
            </a:r>
            <a:endParaRPr lang="en-US" sz="1200" dirty="0"/>
          </a:p>
        </p:txBody>
      </p:sp>
      <p:cxnSp>
        <p:nvCxnSpPr>
          <p:cNvPr id="95" name="Straight Connector 94"/>
          <p:cNvCxnSpPr/>
          <p:nvPr/>
        </p:nvCxnSpPr>
        <p:spPr>
          <a:xfrm>
            <a:off x="6298626" y="2248120"/>
            <a:ext cx="1711446" cy="11073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>
            <a:off x="6298626" y="1361462"/>
            <a:ext cx="1711446" cy="11073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6285883" y="1369673"/>
            <a:ext cx="18148" cy="872568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>
            <a:off x="8003721" y="1369673"/>
            <a:ext cx="18148" cy="872568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TextBox 100"/>
          <p:cNvSpPr txBox="1"/>
          <p:nvPr/>
        </p:nvSpPr>
        <p:spPr>
          <a:xfrm>
            <a:off x="7191111" y="64980"/>
            <a:ext cx="117506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288 cables</a:t>
            </a:r>
          </a:p>
          <a:p>
            <a:r>
              <a:rPr lang="en-US" sz="1200" dirty="0" smtClean="0"/>
              <a:t>(32x3x3)</a:t>
            </a:r>
            <a:endParaRPr lang="en-US" sz="1200" dirty="0"/>
          </a:p>
        </p:txBody>
      </p:sp>
      <p:grpSp>
        <p:nvGrpSpPr>
          <p:cNvPr id="135" name="Group 134"/>
          <p:cNvGrpSpPr/>
          <p:nvPr/>
        </p:nvGrpSpPr>
        <p:grpSpPr>
          <a:xfrm flipH="1" flipV="1">
            <a:off x="2514540" y="4708164"/>
            <a:ext cx="2307001" cy="1549589"/>
            <a:chOff x="2988501" y="2552778"/>
            <a:chExt cx="2307001" cy="1549589"/>
          </a:xfrm>
        </p:grpSpPr>
        <p:cxnSp>
          <p:nvCxnSpPr>
            <p:cNvPr id="102" name="Straight Connector 101"/>
            <p:cNvCxnSpPr/>
            <p:nvPr/>
          </p:nvCxnSpPr>
          <p:spPr>
            <a:xfrm flipV="1">
              <a:off x="2998521" y="2759417"/>
              <a:ext cx="399207" cy="44304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>
            <a:xfrm flipV="1">
              <a:off x="3012375" y="3146037"/>
              <a:ext cx="399207" cy="44304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>
            <a:xfrm flipV="1">
              <a:off x="3012375" y="3204333"/>
              <a:ext cx="0" cy="37237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>
            <a:xfrm>
              <a:off x="3308793" y="2763205"/>
              <a:ext cx="258685" cy="849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/>
          </p:nvCxnSpPr>
          <p:spPr>
            <a:xfrm flipH="1">
              <a:off x="3386675" y="2773563"/>
              <a:ext cx="155895" cy="4656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7" name="Group 106"/>
            <p:cNvGrpSpPr/>
            <p:nvPr/>
          </p:nvGrpSpPr>
          <p:grpSpPr>
            <a:xfrm>
              <a:off x="4712692" y="2763007"/>
              <a:ext cx="568957" cy="829668"/>
              <a:chOff x="8952182" y="802508"/>
              <a:chExt cx="568957" cy="829668"/>
            </a:xfrm>
          </p:grpSpPr>
          <p:cxnSp>
            <p:nvCxnSpPr>
              <p:cNvPr id="108" name="Straight Connector 107"/>
              <p:cNvCxnSpPr/>
              <p:nvPr/>
            </p:nvCxnSpPr>
            <p:spPr>
              <a:xfrm flipV="1">
                <a:off x="8952182" y="802508"/>
                <a:ext cx="399207" cy="44304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Straight Connector 108"/>
              <p:cNvCxnSpPr/>
              <p:nvPr/>
            </p:nvCxnSpPr>
            <p:spPr>
              <a:xfrm flipV="1">
                <a:off x="8966036" y="1189128"/>
                <a:ext cx="399207" cy="44304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Straight Connector 109"/>
              <p:cNvCxnSpPr/>
              <p:nvPr/>
            </p:nvCxnSpPr>
            <p:spPr>
              <a:xfrm flipV="1">
                <a:off x="8966036" y="1247424"/>
                <a:ext cx="0" cy="37237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Straight Connector 110"/>
              <p:cNvCxnSpPr/>
              <p:nvPr/>
            </p:nvCxnSpPr>
            <p:spPr>
              <a:xfrm>
                <a:off x="9262454" y="806296"/>
                <a:ext cx="258685" cy="849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Straight Connector 111"/>
              <p:cNvCxnSpPr/>
              <p:nvPr/>
            </p:nvCxnSpPr>
            <p:spPr>
              <a:xfrm flipH="1">
                <a:off x="9340336" y="816654"/>
                <a:ext cx="155895" cy="46568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3" name="Group 112"/>
            <p:cNvGrpSpPr/>
            <p:nvPr/>
          </p:nvGrpSpPr>
          <p:grpSpPr>
            <a:xfrm>
              <a:off x="3422968" y="3449492"/>
              <a:ext cx="1131130" cy="648292"/>
              <a:chOff x="7710678" y="967914"/>
              <a:chExt cx="1131130" cy="648292"/>
            </a:xfrm>
          </p:grpSpPr>
          <p:cxnSp>
            <p:nvCxnSpPr>
              <p:cNvPr id="114" name="Straight Connector 113"/>
              <p:cNvCxnSpPr/>
              <p:nvPr/>
            </p:nvCxnSpPr>
            <p:spPr>
              <a:xfrm flipH="1">
                <a:off x="7737120" y="1602351"/>
                <a:ext cx="669862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Straight Connector 114"/>
              <p:cNvCxnSpPr/>
              <p:nvPr/>
            </p:nvCxnSpPr>
            <p:spPr>
              <a:xfrm flipV="1">
                <a:off x="7710678" y="1166669"/>
                <a:ext cx="437629" cy="44675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Connector 115"/>
              <p:cNvCxnSpPr/>
              <p:nvPr/>
            </p:nvCxnSpPr>
            <p:spPr>
              <a:xfrm flipV="1">
                <a:off x="8386778" y="1169451"/>
                <a:ext cx="437629" cy="44675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Connector 116"/>
              <p:cNvCxnSpPr/>
              <p:nvPr/>
            </p:nvCxnSpPr>
            <p:spPr>
              <a:xfrm flipV="1">
                <a:off x="8016073" y="967914"/>
                <a:ext cx="691593" cy="23115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traight Connector 117"/>
              <p:cNvCxnSpPr/>
              <p:nvPr/>
            </p:nvCxnSpPr>
            <p:spPr>
              <a:xfrm>
                <a:off x="8693810" y="985011"/>
                <a:ext cx="147998" cy="25863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9" name="Group 118"/>
            <p:cNvGrpSpPr/>
            <p:nvPr/>
          </p:nvGrpSpPr>
          <p:grpSpPr>
            <a:xfrm>
              <a:off x="3609042" y="2552778"/>
              <a:ext cx="1131130" cy="648292"/>
              <a:chOff x="7710678" y="967914"/>
              <a:chExt cx="1131130" cy="648292"/>
            </a:xfrm>
          </p:grpSpPr>
          <p:cxnSp>
            <p:nvCxnSpPr>
              <p:cNvPr id="120" name="Straight Connector 119"/>
              <p:cNvCxnSpPr/>
              <p:nvPr/>
            </p:nvCxnSpPr>
            <p:spPr>
              <a:xfrm flipH="1">
                <a:off x="7737120" y="1602351"/>
                <a:ext cx="669862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Straight Connector 120"/>
              <p:cNvCxnSpPr/>
              <p:nvPr/>
            </p:nvCxnSpPr>
            <p:spPr>
              <a:xfrm flipV="1">
                <a:off x="7710678" y="1166669"/>
                <a:ext cx="437629" cy="44675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/>
              <p:cNvCxnSpPr/>
              <p:nvPr/>
            </p:nvCxnSpPr>
            <p:spPr>
              <a:xfrm flipV="1">
                <a:off x="8386778" y="1169451"/>
                <a:ext cx="437629" cy="44675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/>
              <p:cNvCxnSpPr/>
              <p:nvPr/>
            </p:nvCxnSpPr>
            <p:spPr>
              <a:xfrm flipV="1">
                <a:off x="8016073" y="967914"/>
                <a:ext cx="691593" cy="23115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/>
              <p:cNvCxnSpPr/>
              <p:nvPr/>
            </p:nvCxnSpPr>
            <p:spPr>
              <a:xfrm>
                <a:off x="8693810" y="985011"/>
                <a:ext cx="147998" cy="25863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5" name="Group 124"/>
            <p:cNvGrpSpPr/>
            <p:nvPr/>
          </p:nvGrpSpPr>
          <p:grpSpPr>
            <a:xfrm>
              <a:off x="4726545" y="3272699"/>
              <a:ext cx="568957" cy="829668"/>
              <a:chOff x="8952182" y="802508"/>
              <a:chExt cx="568957" cy="829668"/>
            </a:xfrm>
          </p:grpSpPr>
          <p:cxnSp>
            <p:nvCxnSpPr>
              <p:cNvPr id="126" name="Straight Connector 125"/>
              <p:cNvCxnSpPr/>
              <p:nvPr/>
            </p:nvCxnSpPr>
            <p:spPr>
              <a:xfrm flipV="1">
                <a:off x="8952182" y="802508"/>
                <a:ext cx="399207" cy="44304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Straight Connector 126"/>
              <p:cNvCxnSpPr/>
              <p:nvPr/>
            </p:nvCxnSpPr>
            <p:spPr>
              <a:xfrm flipV="1">
                <a:off x="8966036" y="1189128"/>
                <a:ext cx="399207" cy="44304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Straight Connector 127"/>
              <p:cNvCxnSpPr/>
              <p:nvPr/>
            </p:nvCxnSpPr>
            <p:spPr>
              <a:xfrm flipV="1">
                <a:off x="8966036" y="1247424"/>
                <a:ext cx="0" cy="37237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Straight Connector 128"/>
              <p:cNvCxnSpPr/>
              <p:nvPr/>
            </p:nvCxnSpPr>
            <p:spPr>
              <a:xfrm>
                <a:off x="9262454" y="806296"/>
                <a:ext cx="258685" cy="849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Straight Connector 129"/>
              <p:cNvCxnSpPr/>
              <p:nvPr/>
            </p:nvCxnSpPr>
            <p:spPr>
              <a:xfrm flipH="1">
                <a:off x="9340336" y="816654"/>
                <a:ext cx="155895" cy="46568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31" name="Straight Connector 130"/>
            <p:cNvCxnSpPr/>
            <p:nvPr/>
          </p:nvCxnSpPr>
          <p:spPr>
            <a:xfrm>
              <a:off x="3001244" y="4083929"/>
              <a:ext cx="1711446" cy="11073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131"/>
            <p:cNvCxnSpPr/>
            <p:nvPr/>
          </p:nvCxnSpPr>
          <p:spPr>
            <a:xfrm>
              <a:off x="3001244" y="3197271"/>
              <a:ext cx="1711446" cy="11073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/>
            <p:cNvCxnSpPr/>
            <p:nvPr/>
          </p:nvCxnSpPr>
          <p:spPr>
            <a:xfrm>
              <a:off x="2988501" y="3205482"/>
              <a:ext cx="18148" cy="872568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Connector 133"/>
            <p:cNvCxnSpPr/>
            <p:nvPr/>
          </p:nvCxnSpPr>
          <p:spPr>
            <a:xfrm>
              <a:off x="4706339" y="3205482"/>
              <a:ext cx="18148" cy="872568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9" name="TextBox 158"/>
          <p:cNvSpPr txBox="1"/>
          <p:nvPr/>
        </p:nvSpPr>
        <p:spPr>
          <a:xfrm>
            <a:off x="1693653" y="4701544"/>
            <a:ext cx="105804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96 cables</a:t>
            </a:r>
          </a:p>
          <a:p>
            <a:r>
              <a:rPr lang="en-US" sz="1200" dirty="0" smtClean="0"/>
              <a:t>(32x3)</a:t>
            </a:r>
            <a:endParaRPr lang="en-US" sz="1200" dirty="0"/>
          </a:p>
        </p:txBody>
      </p:sp>
      <p:sp>
        <p:nvSpPr>
          <p:cNvPr id="160" name="TextBox 159"/>
          <p:cNvSpPr txBox="1"/>
          <p:nvPr/>
        </p:nvSpPr>
        <p:spPr>
          <a:xfrm>
            <a:off x="1650966" y="5505000"/>
            <a:ext cx="105804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96 cables</a:t>
            </a:r>
          </a:p>
          <a:p>
            <a:r>
              <a:rPr lang="en-US" sz="1200" dirty="0" smtClean="0"/>
              <a:t>(32x3)</a:t>
            </a:r>
            <a:endParaRPr lang="en-US" sz="1200" dirty="0"/>
          </a:p>
        </p:txBody>
      </p:sp>
      <p:sp>
        <p:nvSpPr>
          <p:cNvPr id="161" name="TextBox 160"/>
          <p:cNvSpPr txBox="1"/>
          <p:nvPr/>
        </p:nvSpPr>
        <p:spPr>
          <a:xfrm>
            <a:off x="4937067" y="5491171"/>
            <a:ext cx="105804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96 cables</a:t>
            </a:r>
          </a:p>
          <a:p>
            <a:r>
              <a:rPr lang="en-US" sz="1200" dirty="0" smtClean="0"/>
              <a:t>(32x3)</a:t>
            </a:r>
            <a:endParaRPr lang="en-US" sz="1200" dirty="0"/>
          </a:p>
        </p:txBody>
      </p:sp>
      <p:sp>
        <p:nvSpPr>
          <p:cNvPr id="162" name="TextBox 161"/>
          <p:cNvSpPr txBox="1"/>
          <p:nvPr/>
        </p:nvSpPr>
        <p:spPr>
          <a:xfrm>
            <a:off x="3365322" y="4803284"/>
            <a:ext cx="117506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288 cables</a:t>
            </a:r>
          </a:p>
          <a:p>
            <a:r>
              <a:rPr lang="en-US" sz="1200" dirty="0" smtClean="0"/>
              <a:t>(32x3x3)</a:t>
            </a:r>
            <a:endParaRPr lang="en-US" sz="1200" dirty="0"/>
          </a:p>
        </p:txBody>
      </p:sp>
      <p:sp>
        <p:nvSpPr>
          <p:cNvPr id="163" name="TextBox 162"/>
          <p:cNvSpPr txBox="1"/>
          <p:nvPr/>
        </p:nvSpPr>
        <p:spPr>
          <a:xfrm>
            <a:off x="2855599" y="6282718"/>
            <a:ext cx="117506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288 cables</a:t>
            </a:r>
          </a:p>
          <a:p>
            <a:r>
              <a:rPr lang="en-US" sz="1200" dirty="0" smtClean="0"/>
              <a:t>(32x3x3)</a:t>
            </a:r>
            <a:endParaRPr lang="en-US" sz="1200" dirty="0"/>
          </a:p>
        </p:txBody>
      </p:sp>
      <p:cxnSp>
        <p:nvCxnSpPr>
          <p:cNvPr id="165" name="Straight Connector 164"/>
          <p:cNvCxnSpPr/>
          <p:nvPr/>
        </p:nvCxnSpPr>
        <p:spPr>
          <a:xfrm flipH="1">
            <a:off x="6857908" y="550714"/>
            <a:ext cx="335800" cy="3396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Connector 166"/>
          <p:cNvCxnSpPr/>
          <p:nvPr/>
        </p:nvCxnSpPr>
        <p:spPr>
          <a:xfrm flipV="1">
            <a:off x="5399937" y="559713"/>
            <a:ext cx="1776216" cy="13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Connector 168"/>
          <p:cNvCxnSpPr/>
          <p:nvPr/>
        </p:nvCxnSpPr>
        <p:spPr>
          <a:xfrm flipH="1">
            <a:off x="7887730" y="398049"/>
            <a:ext cx="335800" cy="3396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Connector 169"/>
          <p:cNvCxnSpPr/>
          <p:nvPr/>
        </p:nvCxnSpPr>
        <p:spPr>
          <a:xfrm flipV="1">
            <a:off x="5390688" y="363319"/>
            <a:ext cx="2832842" cy="34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Connector 171"/>
          <p:cNvCxnSpPr/>
          <p:nvPr/>
        </p:nvCxnSpPr>
        <p:spPr>
          <a:xfrm flipH="1">
            <a:off x="8603320" y="676668"/>
            <a:ext cx="211361" cy="2390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Connector 172"/>
          <p:cNvCxnSpPr/>
          <p:nvPr/>
        </p:nvCxnSpPr>
        <p:spPr>
          <a:xfrm flipV="1">
            <a:off x="8842951" y="690703"/>
            <a:ext cx="1776216" cy="13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Straight Connector 173"/>
          <p:cNvCxnSpPr/>
          <p:nvPr/>
        </p:nvCxnSpPr>
        <p:spPr>
          <a:xfrm flipH="1">
            <a:off x="8561446" y="1097423"/>
            <a:ext cx="304427" cy="3475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Connector 176"/>
          <p:cNvCxnSpPr/>
          <p:nvPr/>
        </p:nvCxnSpPr>
        <p:spPr>
          <a:xfrm flipV="1">
            <a:off x="8857425" y="1092494"/>
            <a:ext cx="1776216" cy="13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Straight Connector 177"/>
          <p:cNvCxnSpPr/>
          <p:nvPr/>
        </p:nvCxnSpPr>
        <p:spPr>
          <a:xfrm flipH="1">
            <a:off x="7620233" y="313814"/>
            <a:ext cx="1208863" cy="12978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Straight Connector 180"/>
          <p:cNvCxnSpPr/>
          <p:nvPr/>
        </p:nvCxnSpPr>
        <p:spPr>
          <a:xfrm>
            <a:off x="8842951" y="339249"/>
            <a:ext cx="2107906" cy="33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7" name="TextBox 186"/>
          <p:cNvSpPr txBox="1"/>
          <p:nvPr/>
        </p:nvSpPr>
        <p:spPr>
          <a:xfrm>
            <a:off x="285271" y="2948475"/>
            <a:ext cx="35852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Front MPPCs: higher dynamic range</a:t>
            </a:r>
            <a:endParaRPr lang="en-US" dirty="0"/>
          </a:p>
        </p:txBody>
      </p:sp>
      <p:sp>
        <p:nvSpPr>
          <p:cNvPr id="188" name="TextBox 187"/>
          <p:cNvSpPr txBox="1"/>
          <p:nvPr/>
        </p:nvSpPr>
        <p:spPr>
          <a:xfrm>
            <a:off x="1647514" y="1920808"/>
            <a:ext cx="3522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Back </a:t>
            </a:r>
            <a:r>
              <a:rPr lang="en-US" dirty="0" smtClean="0"/>
              <a:t>MPPCs</a:t>
            </a:r>
            <a:r>
              <a:rPr lang="en-US" smtClean="0"/>
              <a:t>: higher dynamic range</a:t>
            </a:r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3744386" y="3765890"/>
            <a:ext cx="1646302" cy="8631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Rectangle 135"/>
          <p:cNvSpPr/>
          <p:nvPr/>
        </p:nvSpPr>
        <p:spPr>
          <a:xfrm>
            <a:off x="5670864" y="1825986"/>
            <a:ext cx="1646302" cy="8631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TextBox 136"/>
          <p:cNvSpPr txBox="1"/>
          <p:nvPr/>
        </p:nvSpPr>
        <p:spPr>
          <a:xfrm>
            <a:off x="3147855" y="4058986"/>
            <a:ext cx="600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8 rows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4128514" y="3485874"/>
            <a:ext cx="10410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24/2 columns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39" name="TextBox 138"/>
          <p:cNvSpPr txBox="1"/>
          <p:nvPr/>
        </p:nvSpPr>
        <p:spPr>
          <a:xfrm>
            <a:off x="7356693" y="2421247"/>
            <a:ext cx="600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8 rows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5995114" y="2721136"/>
            <a:ext cx="10410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24/2 columns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6163752" y="2149900"/>
            <a:ext cx="691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96 ch</a:t>
            </a:r>
            <a:endParaRPr lang="en-US" dirty="0"/>
          </a:p>
        </p:txBody>
      </p:sp>
      <p:sp>
        <p:nvSpPr>
          <p:cNvPr id="144" name="TextBox 143"/>
          <p:cNvSpPr txBox="1"/>
          <p:nvPr/>
        </p:nvSpPr>
        <p:spPr>
          <a:xfrm>
            <a:off x="4213157" y="4047108"/>
            <a:ext cx="691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96 ch</a:t>
            </a:r>
            <a:endParaRPr lang="en-US" dirty="0"/>
          </a:p>
        </p:txBody>
      </p:sp>
      <p:sp>
        <p:nvSpPr>
          <p:cNvPr id="145" name="TextBox 144"/>
          <p:cNvSpPr txBox="1"/>
          <p:nvPr/>
        </p:nvSpPr>
        <p:spPr>
          <a:xfrm>
            <a:off x="0" y="0"/>
            <a:ext cx="2040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FF0000"/>
                </a:solidFill>
              </a:rPr>
              <a:t>Front/back cabling </a:t>
            </a:r>
            <a:endParaRPr lang="en-US" b="1" i="1" dirty="0">
              <a:solidFill>
                <a:srgbClr val="FF0000"/>
              </a:solidFill>
            </a:endParaRPr>
          </a:p>
        </p:txBody>
      </p:sp>
      <p:sp>
        <p:nvSpPr>
          <p:cNvPr id="146" name="Rectangle 145"/>
          <p:cNvSpPr/>
          <p:nvPr/>
        </p:nvSpPr>
        <p:spPr>
          <a:xfrm>
            <a:off x="2978920" y="44325"/>
            <a:ext cx="1631487" cy="1294621"/>
          </a:xfrm>
          <a:prstGeom prst="rect">
            <a:avLst/>
          </a:prstGeom>
          <a:solidFill>
            <a:schemeClr val="accent1">
              <a:alpha val="5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Rectangle 163"/>
          <p:cNvSpPr/>
          <p:nvPr/>
        </p:nvSpPr>
        <p:spPr>
          <a:xfrm>
            <a:off x="10153436" y="1139101"/>
            <a:ext cx="1966463" cy="1294621"/>
          </a:xfrm>
          <a:prstGeom prst="rect">
            <a:avLst/>
          </a:prstGeom>
          <a:solidFill>
            <a:schemeClr val="accent1">
              <a:alpha val="5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Rectangle 165"/>
          <p:cNvSpPr/>
          <p:nvPr/>
        </p:nvSpPr>
        <p:spPr>
          <a:xfrm>
            <a:off x="6664800" y="4947720"/>
            <a:ext cx="2161198" cy="1294621"/>
          </a:xfrm>
          <a:prstGeom prst="rect">
            <a:avLst/>
          </a:prstGeom>
          <a:solidFill>
            <a:schemeClr val="accent1">
              <a:alpha val="5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Rectangle 167"/>
          <p:cNvSpPr/>
          <p:nvPr/>
        </p:nvSpPr>
        <p:spPr>
          <a:xfrm>
            <a:off x="57561" y="4964186"/>
            <a:ext cx="1631487" cy="1294621"/>
          </a:xfrm>
          <a:prstGeom prst="rect">
            <a:avLst/>
          </a:prstGeom>
          <a:solidFill>
            <a:schemeClr val="accent1">
              <a:alpha val="5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9BB1F-A27A-4F42-A0F4-DF18BD7C477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8267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arallelogram 138"/>
          <p:cNvSpPr/>
          <p:nvPr/>
        </p:nvSpPr>
        <p:spPr>
          <a:xfrm>
            <a:off x="3647896" y="4141973"/>
            <a:ext cx="2654695" cy="987245"/>
          </a:xfrm>
          <a:prstGeom prst="parallelogram">
            <a:avLst>
              <a:gd name="adj" fmla="val 10015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10089912" y="1872909"/>
            <a:ext cx="1250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 FEB: Back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10107313" y="1512604"/>
            <a:ext cx="1797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 FEB: Right-Back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2984355" y="550714"/>
            <a:ext cx="1662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 FEB: Left-Back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6767659" y="5554574"/>
            <a:ext cx="18610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 FEB: Right-Front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46686" y="5523686"/>
            <a:ext cx="17362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 FEB: Left-Front</a:t>
            </a:r>
          </a:p>
          <a:p>
            <a:r>
              <a:rPr lang="en-US" dirty="0" smtClean="0"/>
              <a:t>1 FEB: Front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2989997" y="223535"/>
            <a:ext cx="16567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 FEB: Top-Back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10107313" y="1110786"/>
            <a:ext cx="2022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 FEB: Bottom-Back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63287" y="5138498"/>
            <a:ext cx="17198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 FEB: Top-Front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6767659" y="5190089"/>
            <a:ext cx="2086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 FEB: Bottom-Front</a:t>
            </a:r>
            <a:endParaRPr lang="en-US" dirty="0"/>
          </a:p>
        </p:txBody>
      </p:sp>
      <p:cxnSp>
        <p:nvCxnSpPr>
          <p:cNvPr id="36" name="Straight Connector 35"/>
          <p:cNvCxnSpPr/>
          <p:nvPr/>
        </p:nvCxnSpPr>
        <p:spPr>
          <a:xfrm flipV="1">
            <a:off x="6295903" y="923608"/>
            <a:ext cx="399207" cy="443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V="1">
            <a:off x="6309757" y="1310228"/>
            <a:ext cx="399207" cy="443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V="1">
            <a:off x="6309757" y="1368524"/>
            <a:ext cx="0" cy="3723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6606175" y="927396"/>
            <a:ext cx="258685" cy="84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H="1">
            <a:off x="6684057" y="937754"/>
            <a:ext cx="155895" cy="4656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4" name="Group 83"/>
          <p:cNvGrpSpPr/>
          <p:nvPr/>
        </p:nvGrpSpPr>
        <p:grpSpPr>
          <a:xfrm>
            <a:off x="8010074" y="927198"/>
            <a:ext cx="568957" cy="829668"/>
            <a:chOff x="8952182" y="802508"/>
            <a:chExt cx="568957" cy="829668"/>
          </a:xfrm>
        </p:grpSpPr>
        <p:cxnSp>
          <p:nvCxnSpPr>
            <p:cNvPr id="51" name="Straight Connector 50"/>
            <p:cNvCxnSpPr/>
            <p:nvPr/>
          </p:nvCxnSpPr>
          <p:spPr>
            <a:xfrm flipV="1">
              <a:off x="8952182" y="802508"/>
              <a:ext cx="399207" cy="44304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flipV="1">
              <a:off x="8966036" y="1189128"/>
              <a:ext cx="399207" cy="44304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flipV="1">
              <a:off x="8966036" y="1247424"/>
              <a:ext cx="0" cy="37237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9262454" y="806296"/>
              <a:ext cx="258685" cy="849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flipH="1">
              <a:off x="9340336" y="816654"/>
              <a:ext cx="155895" cy="4656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/>
          <p:cNvGrpSpPr/>
          <p:nvPr/>
        </p:nvGrpSpPr>
        <p:grpSpPr>
          <a:xfrm>
            <a:off x="6651075" y="1613683"/>
            <a:ext cx="1131130" cy="648292"/>
            <a:chOff x="7710678" y="967914"/>
            <a:chExt cx="1131130" cy="648292"/>
          </a:xfrm>
        </p:grpSpPr>
        <p:cxnSp>
          <p:nvCxnSpPr>
            <p:cNvPr id="57" name="Straight Connector 56"/>
            <p:cNvCxnSpPr/>
            <p:nvPr/>
          </p:nvCxnSpPr>
          <p:spPr>
            <a:xfrm flipH="1">
              <a:off x="7737120" y="1602351"/>
              <a:ext cx="66986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flipV="1">
              <a:off x="7710678" y="1166669"/>
              <a:ext cx="437629" cy="44675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flipV="1">
              <a:off x="8386778" y="1169451"/>
              <a:ext cx="437629" cy="44675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flipV="1">
              <a:off x="8016073" y="967914"/>
              <a:ext cx="691593" cy="23115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>
              <a:off x="8693810" y="985011"/>
              <a:ext cx="147998" cy="25863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7" name="Group 76"/>
          <p:cNvGrpSpPr/>
          <p:nvPr/>
        </p:nvGrpSpPr>
        <p:grpSpPr>
          <a:xfrm>
            <a:off x="6906424" y="716969"/>
            <a:ext cx="1131130" cy="648292"/>
            <a:chOff x="7710678" y="967914"/>
            <a:chExt cx="1131130" cy="648292"/>
          </a:xfrm>
        </p:grpSpPr>
        <p:cxnSp>
          <p:nvCxnSpPr>
            <p:cNvPr id="78" name="Straight Connector 77"/>
            <p:cNvCxnSpPr/>
            <p:nvPr/>
          </p:nvCxnSpPr>
          <p:spPr>
            <a:xfrm flipH="1">
              <a:off x="7737120" y="1602351"/>
              <a:ext cx="66986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flipV="1">
              <a:off x="7710678" y="1166669"/>
              <a:ext cx="437629" cy="44675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flipV="1">
              <a:off x="8386778" y="1169451"/>
              <a:ext cx="437629" cy="44675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flipV="1">
              <a:off x="8016073" y="967914"/>
              <a:ext cx="691593" cy="23115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>
              <a:off x="8693810" y="985011"/>
              <a:ext cx="147998" cy="25863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3" name="TextBox 82"/>
          <p:cNvSpPr txBox="1"/>
          <p:nvPr/>
        </p:nvSpPr>
        <p:spPr>
          <a:xfrm>
            <a:off x="9627766" y="406196"/>
            <a:ext cx="105804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96 cables</a:t>
            </a:r>
          </a:p>
          <a:p>
            <a:r>
              <a:rPr lang="en-US" sz="1200" dirty="0" smtClean="0"/>
              <a:t>(32x3)</a:t>
            </a:r>
            <a:endParaRPr lang="en-US" sz="1200" dirty="0"/>
          </a:p>
        </p:txBody>
      </p:sp>
      <p:grpSp>
        <p:nvGrpSpPr>
          <p:cNvPr id="85" name="Group 84"/>
          <p:cNvGrpSpPr/>
          <p:nvPr/>
        </p:nvGrpSpPr>
        <p:grpSpPr>
          <a:xfrm>
            <a:off x="8023927" y="1436890"/>
            <a:ext cx="568957" cy="829668"/>
            <a:chOff x="8952182" y="802508"/>
            <a:chExt cx="568957" cy="829668"/>
          </a:xfrm>
        </p:grpSpPr>
        <p:cxnSp>
          <p:nvCxnSpPr>
            <p:cNvPr id="86" name="Straight Connector 85"/>
            <p:cNvCxnSpPr/>
            <p:nvPr/>
          </p:nvCxnSpPr>
          <p:spPr>
            <a:xfrm flipV="1">
              <a:off x="8952182" y="802508"/>
              <a:ext cx="399207" cy="44304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flipV="1">
              <a:off x="8966036" y="1189128"/>
              <a:ext cx="399207" cy="44304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flipV="1">
              <a:off x="8966036" y="1247424"/>
              <a:ext cx="0" cy="37237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>
              <a:off x="9262454" y="806296"/>
              <a:ext cx="258685" cy="849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flipH="1">
              <a:off x="9340336" y="816654"/>
              <a:ext cx="155895" cy="4656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1" name="TextBox 90"/>
          <p:cNvSpPr txBox="1"/>
          <p:nvPr/>
        </p:nvSpPr>
        <p:spPr>
          <a:xfrm>
            <a:off x="8800404" y="796196"/>
            <a:ext cx="105804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96 cables</a:t>
            </a:r>
          </a:p>
          <a:p>
            <a:r>
              <a:rPr lang="en-US" sz="1200" dirty="0" smtClean="0"/>
              <a:t>(32x3)</a:t>
            </a:r>
            <a:endParaRPr lang="en-US" sz="1200" dirty="0"/>
          </a:p>
        </p:txBody>
      </p:sp>
      <p:sp>
        <p:nvSpPr>
          <p:cNvPr id="92" name="TextBox 91"/>
          <p:cNvSpPr txBox="1"/>
          <p:nvPr/>
        </p:nvSpPr>
        <p:spPr>
          <a:xfrm>
            <a:off x="5671141" y="516094"/>
            <a:ext cx="105804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96 cables</a:t>
            </a:r>
          </a:p>
          <a:p>
            <a:r>
              <a:rPr lang="en-US" sz="1200" dirty="0" smtClean="0"/>
              <a:t>(32x3)</a:t>
            </a:r>
            <a:endParaRPr lang="en-US" sz="1200" dirty="0"/>
          </a:p>
        </p:txBody>
      </p:sp>
      <p:sp>
        <p:nvSpPr>
          <p:cNvPr id="93" name="TextBox 92"/>
          <p:cNvSpPr txBox="1"/>
          <p:nvPr/>
        </p:nvSpPr>
        <p:spPr>
          <a:xfrm>
            <a:off x="8825998" y="22116"/>
            <a:ext cx="117506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288 cables</a:t>
            </a:r>
          </a:p>
          <a:p>
            <a:r>
              <a:rPr lang="en-US" sz="1200" dirty="0" smtClean="0"/>
              <a:t>(32x3x3)</a:t>
            </a:r>
            <a:endParaRPr lang="en-US" sz="1200" dirty="0"/>
          </a:p>
        </p:txBody>
      </p:sp>
      <p:cxnSp>
        <p:nvCxnSpPr>
          <p:cNvPr id="95" name="Straight Connector 94"/>
          <p:cNvCxnSpPr/>
          <p:nvPr/>
        </p:nvCxnSpPr>
        <p:spPr>
          <a:xfrm>
            <a:off x="6298626" y="2248120"/>
            <a:ext cx="1711446" cy="11073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>
            <a:off x="6298626" y="1361462"/>
            <a:ext cx="1711446" cy="11073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6285883" y="1369673"/>
            <a:ext cx="18148" cy="872568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>
            <a:off x="8003721" y="1369673"/>
            <a:ext cx="18148" cy="872568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TextBox 100"/>
          <p:cNvSpPr txBox="1"/>
          <p:nvPr/>
        </p:nvSpPr>
        <p:spPr>
          <a:xfrm>
            <a:off x="7191111" y="64980"/>
            <a:ext cx="117506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288 cables</a:t>
            </a:r>
          </a:p>
          <a:p>
            <a:r>
              <a:rPr lang="en-US" sz="1200" dirty="0" smtClean="0"/>
              <a:t>(32x3x3)</a:t>
            </a:r>
            <a:endParaRPr lang="en-US" sz="1200" dirty="0"/>
          </a:p>
        </p:txBody>
      </p:sp>
      <p:sp>
        <p:nvSpPr>
          <p:cNvPr id="159" name="TextBox 158"/>
          <p:cNvSpPr txBox="1"/>
          <p:nvPr/>
        </p:nvSpPr>
        <p:spPr>
          <a:xfrm>
            <a:off x="1693653" y="4701544"/>
            <a:ext cx="105804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96 cables</a:t>
            </a:r>
          </a:p>
          <a:p>
            <a:r>
              <a:rPr lang="en-US" sz="1200" dirty="0" smtClean="0"/>
              <a:t>(32x3)</a:t>
            </a:r>
            <a:endParaRPr lang="en-US" sz="1200" dirty="0"/>
          </a:p>
        </p:txBody>
      </p:sp>
      <p:sp>
        <p:nvSpPr>
          <p:cNvPr id="160" name="TextBox 159"/>
          <p:cNvSpPr txBox="1"/>
          <p:nvPr/>
        </p:nvSpPr>
        <p:spPr>
          <a:xfrm>
            <a:off x="1650966" y="5505000"/>
            <a:ext cx="105804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96 cables</a:t>
            </a:r>
          </a:p>
          <a:p>
            <a:r>
              <a:rPr lang="en-US" sz="1200" dirty="0" smtClean="0"/>
              <a:t>(32x3)</a:t>
            </a:r>
            <a:endParaRPr lang="en-US" sz="1200" dirty="0"/>
          </a:p>
        </p:txBody>
      </p:sp>
      <p:sp>
        <p:nvSpPr>
          <p:cNvPr id="161" name="TextBox 160"/>
          <p:cNvSpPr txBox="1"/>
          <p:nvPr/>
        </p:nvSpPr>
        <p:spPr>
          <a:xfrm>
            <a:off x="4937067" y="5491171"/>
            <a:ext cx="105804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96 cables</a:t>
            </a:r>
          </a:p>
          <a:p>
            <a:r>
              <a:rPr lang="en-US" sz="1200" dirty="0" smtClean="0"/>
              <a:t>(32x3)</a:t>
            </a:r>
            <a:endParaRPr lang="en-US" sz="1200" dirty="0"/>
          </a:p>
        </p:txBody>
      </p:sp>
      <p:sp>
        <p:nvSpPr>
          <p:cNvPr id="162" name="TextBox 161"/>
          <p:cNvSpPr txBox="1"/>
          <p:nvPr/>
        </p:nvSpPr>
        <p:spPr>
          <a:xfrm>
            <a:off x="3004006" y="4885926"/>
            <a:ext cx="117506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288 cables</a:t>
            </a:r>
          </a:p>
          <a:p>
            <a:r>
              <a:rPr lang="en-US" sz="1200" dirty="0" smtClean="0"/>
              <a:t>(32x3x3)</a:t>
            </a:r>
            <a:endParaRPr lang="en-US" sz="1200" dirty="0"/>
          </a:p>
        </p:txBody>
      </p:sp>
      <p:sp>
        <p:nvSpPr>
          <p:cNvPr id="163" name="TextBox 162"/>
          <p:cNvSpPr txBox="1"/>
          <p:nvPr/>
        </p:nvSpPr>
        <p:spPr>
          <a:xfrm>
            <a:off x="2855599" y="6282718"/>
            <a:ext cx="117506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288 cables</a:t>
            </a:r>
          </a:p>
          <a:p>
            <a:r>
              <a:rPr lang="en-US" sz="1200" dirty="0" smtClean="0"/>
              <a:t>(32x3x3)</a:t>
            </a:r>
            <a:endParaRPr lang="en-US" sz="1200" dirty="0"/>
          </a:p>
        </p:txBody>
      </p:sp>
      <p:cxnSp>
        <p:nvCxnSpPr>
          <p:cNvPr id="165" name="Straight Connector 164"/>
          <p:cNvCxnSpPr/>
          <p:nvPr/>
        </p:nvCxnSpPr>
        <p:spPr>
          <a:xfrm flipH="1">
            <a:off x="6857908" y="550714"/>
            <a:ext cx="335800" cy="3396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Connector 166"/>
          <p:cNvCxnSpPr/>
          <p:nvPr/>
        </p:nvCxnSpPr>
        <p:spPr>
          <a:xfrm flipV="1">
            <a:off x="5399937" y="559713"/>
            <a:ext cx="1776216" cy="13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Connector 168"/>
          <p:cNvCxnSpPr/>
          <p:nvPr/>
        </p:nvCxnSpPr>
        <p:spPr>
          <a:xfrm flipH="1">
            <a:off x="7887730" y="398049"/>
            <a:ext cx="335800" cy="3396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Connector 169"/>
          <p:cNvCxnSpPr/>
          <p:nvPr/>
        </p:nvCxnSpPr>
        <p:spPr>
          <a:xfrm flipV="1">
            <a:off x="5390688" y="363319"/>
            <a:ext cx="2832842" cy="34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Connector 171"/>
          <p:cNvCxnSpPr/>
          <p:nvPr/>
        </p:nvCxnSpPr>
        <p:spPr>
          <a:xfrm flipH="1">
            <a:off x="8603320" y="676668"/>
            <a:ext cx="211361" cy="2390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Connector 172"/>
          <p:cNvCxnSpPr/>
          <p:nvPr/>
        </p:nvCxnSpPr>
        <p:spPr>
          <a:xfrm flipV="1">
            <a:off x="8842951" y="690703"/>
            <a:ext cx="1776216" cy="13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Straight Connector 173"/>
          <p:cNvCxnSpPr/>
          <p:nvPr/>
        </p:nvCxnSpPr>
        <p:spPr>
          <a:xfrm flipH="1">
            <a:off x="8561446" y="1097423"/>
            <a:ext cx="304427" cy="3475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Connector 176"/>
          <p:cNvCxnSpPr/>
          <p:nvPr/>
        </p:nvCxnSpPr>
        <p:spPr>
          <a:xfrm flipV="1">
            <a:off x="8857425" y="1092494"/>
            <a:ext cx="1776216" cy="13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Straight Connector 177"/>
          <p:cNvCxnSpPr/>
          <p:nvPr/>
        </p:nvCxnSpPr>
        <p:spPr>
          <a:xfrm flipH="1">
            <a:off x="7620233" y="313814"/>
            <a:ext cx="1208863" cy="12978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Straight Connector 180"/>
          <p:cNvCxnSpPr/>
          <p:nvPr/>
        </p:nvCxnSpPr>
        <p:spPr>
          <a:xfrm>
            <a:off x="8842951" y="339249"/>
            <a:ext cx="2107906" cy="33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7" name="TextBox 186"/>
          <p:cNvSpPr txBox="1"/>
          <p:nvPr/>
        </p:nvSpPr>
        <p:spPr>
          <a:xfrm>
            <a:off x="285271" y="2948475"/>
            <a:ext cx="37894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Front MPPCs: </a:t>
            </a:r>
            <a:r>
              <a:rPr lang="en-US" smtClean="0"/>
              <a:t>lower dynamic range OK</a:t>
            </a:r>
            <a:endParaRPr lang="en-US"/>
          </a:p>
        </p:txBody>
      </p:sp>
      <p:sp>
        <p:nvSpPr>
          <p:cNvPr id="188" name="TextBox 187"/>
          <p:cNvSpPr txBox="1"/>
          <p:nvPr/>
        </p:nvSpPr>
        <p:spPr>
          <a:xfrm>
            <a:off x="1647514" y="1920808"/>
            <a:ext cx="3522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Back </a:t>
            </a:r>
            <a:r>
              <a:rPr lang="en-US" dirty="0" smtClean="0"/>
              <a:t>MPPCs</a:t>
            </a:r>
            <a:r>
              <a:rPr lang="en-US" smtClean="0"/>
              <a:t>: higher dynamic range</a:t>
            </a:r>
            <a:endParaRPr lang="en-US"/>
          </a:p>
        </p:txBody>
      </p:sp>
      <p:sp>
        <p:nvSpPr>
          <p:cNvPr id="136" name="TextBox 135"/>
          <p:cNvSpPr txBox="1"/>
          <p:nvPr/>
        </p:nvSpPr>
        <p:spPr>
          <a:xfrm>
            <a:off x="0" y="0"/>
            <a:ext cx="2140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FF0000"/>
                </a:solidFill>
              </a:rPr>
              <a:t>Top/Bottom cabling </a:t>
            </a:r>
            <a:endParaRPr lang="en-US" b="1" i="1" dirty="0">
              <a:solidFill>
                <a:srgbClr val="FF0000"/>
              </a:solidFill>
            </a:endParaRPr>
          </a:p>
        </p:txBody>
      </p:sp>
      <p:sp>
        <p:nvSpPr>
          <p:cNvPr id="2" name="Parallelogram 1"/>
          <p:cNvSpPr/>
          <p:nvPr/>
        </p:nvSpPr>
        <p:spPr>
          <a:xfrm>
            <a:off x="4712442" y="1785831"/>
            <a:ext cx="2654695" cy="987245"/>
          </a:xfrm>
          <a:prstGeom prst="parallelogram">
            <a:avLst>
              <a:gd name="adj" fmla="val 10015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Parallelogram 137"/>
          <p:cNvSpPr/>
          <p:nvPr/>
        </p:nvSpPr>
        <p:spPr>
          <a:xfrm>
            <a:off x="4657308" y="3130845"/>
            <a:ext cx="2654695" cy="987245"/>
          </a:xfrm>
          <a:prstGeom prst="parallelogram">
            <a:avLst>
              <a:gd name="adj" fmla="val 10015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Parallelogram 136"/>
          <p:cNvSpPr/>
          <p:nvPr/>
        </p:nvSpPr>
        <p:spPr>
          <a:xfrm>
            <a:off x="3647897" y="2837843"/>
            <a:ext cx="2654695" cy="987245"/>
          </a:xfrm>
          <a:prstGeom prst="parallelogram">
            <a:avLst>
              <a:gd name="adj" fmla="val 10015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TextBox 139"/>
          <p:cNvSpPr txBox="1"/>
          <p:nvPr/>
        </p:nvSpPr>
        <p:spPr>
          <a:xfrm>
            <a:off x="5816780" y="1557825"/>
            <a:ext cx="10410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24/2 columns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43" name="TextBox 142"/>
          <p:cNvSpPr txBox="1"/>
          <p:nvPr/>
        </p:nvSpPr>
        <p:spPr>
          <a:xfrm rot="18914518">
            <a:off x="4673294" y="2023825"/>
            <a:ext cx="8169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8 rows x 3</a:t>
            </a:r>
            <a:endParaRPr lang="en-US" sz="1200" dirty="0">
              <a:solidFill>
                <a:srgbClr val="FF0000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5369105" y="2105089"/>
            <a:ext cx="168825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Connector 143"/>
          <p:cNvCxnSpPr/>
          <p:nvPr/>
        </p:nvCxnSpPr>
        <p:spPr>
          <a:xfrm>
            <a:off x="5040929" y="2437598"/>
            <a:ext cx="168825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Connector 144"/>
          <p:cNvCxnSpPr/>
          <p:nvPr/>
        </p:nvCxnSpPr>
        <p:spPr>
          <a:xfrm>
            <a:off x="4337961" y="3130044"/>
            <a:ext cx="168825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/>
          <p:cNvCxnSpPr/>
          <p:nvPr/>
        </p:nvCxnSpPr>
        <p:spPr>
          <a:xfrm>
            <a:off x="3995102" y="3476688"/>
            <a:ext cx="168825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TextBox 163"/>
          <p:cNvSpPr txBox="1"/>
          <p:nvPr/>
        </p:nvSpPr>
        <p:spPr>
          <a:xfrm rot="18914518">
            <a:off x="3690070" y="3075248"/>
            <a:ext cx="8169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8 rows x 3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66" name="TextBox 165"/>
          <p:cNvSpPr txBox="1"/>
          <p:nvPr/>
        </p:nvSpPr>
        <p:spPr>
          <a:xfrm>
            <a:off x="3933236" y="3818152"/>
            <a:ext cx="10410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24/2 columns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68" name="TextBox 167"/>
          <p:cNvSpPr txBox="1"/>
          <p:nvPr/>
        </p:nvSpPr>
        <p:spPr>
          <a:xfrm rot="18914518">
            <a:off x="6543661" y="3587489"/>
            <a:ext cx="8169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8 rows x 3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71" name="TextBox 170"/>
          <p:cNvSpPr txBox="1"/>
          <p:nvPr/>
        </p:nvSpPr>
        <p:spPr>
          <a:xfrm rot="18914518">
            <a:off x="5586636" y="4531042"/>
            <a:ext cx="8169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8 rows x 3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75" name="TextBox 174"/>
          <p:cNvSpPr txBox="1"/>
          <p:nvPr/>
        </p:nvSpPr>
        <p:spPr>
          <a:xfrm>
            <a:off x="6332399" y="2878841"/>
            <a:ext cx="10410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24/2 columns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76" name="TextBox 175"/>
          <p:cNvSpPr txBox="1"/>
          <p:nvPr/>
        </p:nvSpPr>
        <p:spPr>
          <a:xfrm>
            <a:off x="4074706" y="5123162"/>
            <a:ext cx="10410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24/2 columns</a:t>
            </a:r>
            <a:endParaRPr lang="en-US" sz="1200" dirty="0">
              <a:solidFill>
                <a:srgbClr val="FF0000"/>
              </a:solidFill>
            </a:endParaRPr>
          </a:p>
        </p:txBody>
      </p:sp>
      <p:grpSp>
        <p:nvGrpSpPr>
          <p:cNvPr id="135" name="Group 134"/>
          <p:cNvGrpSpPr/>
          <p:nvPr/>
        </p:nvGrpSpPr>
        <p:grpSpPr>
          <a:xfrm flipH="1" flipV="1">
            <a:off x="2514540" y="4708164"/>
            <a:ext cx="2307001" cy="1549589"/>
            <a:chOff x="2988501" y="2552778"/>
            <a:chExt cx="2307001" cy="1549589"/>
          </a:xfrm>
        </p:grpSpPr>
        <p:cxnSp>
          <p:nvCxnSpPr>
            <p:cNvPr id="102" name="Straight Connector 101"/>
            <p:cNvCxnSpPr/>
            <p:nvPr/>
          </p:nvCxnSpPr>
          <p:spPr>
            <a:xfrm flipV="1">
              <a:off x="2998521" y="2759417"/>
              <a:ext cx="399207" cy="44304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>
            <a:xfrm flipV="1">
              <a:off x="3012375" y="3146037"/>
              <a:ext cx="399207" cy="44304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>
            <a:xfrm flipV="1">
              <a:off x="3012375" y="3204333"/>
              <a:ext cx="0" cy="37237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>
            <a:xfrm>
              <a:off x="3308793" y="2763205"/>
              <a:ext cx="258685" cy="849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/>
          </p:nvCxnSpPr>
          <p:spPr>
            <a:xfrm flipH="1">
              <a:off x="3386675" y="2773563"/>
              <a:ext cx="155895" cy="4656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7" name="Group 106"/>
            <p:cNvGrpSpPr/>
            <p:nvPr/>
          </p:nvGrpSpPr>
          <p:grpSpPr>
            <a:xfrm>
              <a:off x="4712692" y="2763007"/>
              <a:ext cx="568957" cy="829668"/>
              <a:chOff x="8952182" y="802508"/>
              <a:chExt cx="568957" cy="829668"/>
            </a:xfrm>
          </p:grpSpPr>
          <p:cxnSp>
            <p:nvCxnSpPr>
              <p:cNvPr id="108" name="Straight Connector 107"/>
              <p:cNvCxnSpPr/>
              <p:nvPr/>
            </p:nvCxnSpPr>
            <p:spPr>
              <a:xfrm flipV="1">
                <a:off x="8952182" y="802508"/>
                <a:ext cx="399207" cy="44304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Straight Connector 108"/>
              <p:cNvCxnSpPr/>
              <p:nvPr/>
            </p:nvCxnSpPr>
            <p:spPr>
              <a:xfrm flipV="1">
                <a:off x="8966036" y="1189128"/>
                <a:ext cx="399207" cy="44304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Straight Connector 109"/>
              <p:cNvCxnSpPr/>
              <p:nvPr/>
            </p:nvCxnSpPr>
            <p:spPr>
              <a:xfrm flipV="1">
                <a:off x="8966036" y="1247424"/>
                <a:ext cx="0" cy="37237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Straight Connector 110"/>
              <p:cNvCxnSpPr/>
              <p:nvPr/>
            </p:nvCxnSpPr>
            <p:spPr>
              <a:xfrm>
                <a:off x="9262454" y="806296"/>
                <a:ext cx="258685" cy="849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Straight Connector 111"/>
              <p:cNvCxnSpPr/>
              <p:nvPr/>
            </p:nvCxnSpPr>
            <p:spPr>
              <a:xfrm flipH="1">
                <a:off x="9340336" y="816654"/>
                <a:ext cx="155895" cy="46568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3" name="Group 112"/>
            <p:cNvGrpSpPr/>
            <p:nvPr/>
          </p:nvGrpSpPr>
          <p:grpSpPr>
            <a:xfrm>
              <a:off x="3422968" y="3449492"/>
              <a:ext cx="1131130" cy="648292"/>
              <a:chOff x="7710678" y="967914"/>
              <a:chExt cx="1131130" cy="648292"/>
            </a:xfrm>
          </p:grpSpPr>
          <p:cxnSp>
            <p:nvCxnSpPr>
              <p:cNvPr id="114" name="Straight Connector 113"/>
              <p:cNvCxnSpPr/>
              <p:nvPr/>
            </p:nvCxnSpPr>
            <p:spPr>
              <a:xfrm flipH="1">
                <a:off x="7737120" y="1602351"/>
                <a:ext cx="669862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Straight Connector 114"/>
              <p:cNvCxnSpPr/>
              <p:nvPr/>
            </p:nvCxnSpPr>
            <p:spPr>
              <a:xfrm flipV="1">
                <a:off x="7710678" y="1166669"/>
                <a:ext cx="437629" cy="44675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Connector 115"/>
              <p:cNvCxnSpPr/>
              <p:nvPr/>
            </p:nvCxnSpPr>
            <p:spPr>
              <a:xfrm flipV="1">
                <a:off x="8386778" y="1169451"/>
                <a:ext cx="437629" cy="44675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Connector 116"/>
              <p:cNvCxnSpPr/>
              <p:nvPr/>
            </p:nvCxnSpPr>
            <p:spPr>
              <a:xfrm flipV="1">
                <a:off x="8016073" y="967914"/>
                <a:ext cx="691593" cy="23115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traight Connector 117"/>
              <p:cNvCxnSpPr/>
              <p:nvPr/>
            </p:nvCxnSpPr>
            <p:spPr>
              <a:xfrm>
                <a:off x="8693810" y="985011"/>
                <a:ext cx="147998" cy="25863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9" name="Group 118"/>
            <p:cNvGrpSpPr/>
            <p:nvPr/>
          </p:nvGrpSpPr>
          <p:grpSpPr>
            <a:xfrm>
              <a:off x="3609042" y="2552778"/>
              <a:ext cx="1131130" cy="648292"/>
              <a:chOff x="7710678" y="967914"/>
              <a:chExt cx="1131130" cy="648292"/>
            </a:xfrm>
          </p:grpSpPr>
          <p:cxnSp>
            <p:nvCxnSpPr>
              <p:cNvPr id="120" name="Straight Connector 119"/>
              <p:cNvCxnSpPr/>
              <p:nvPr/>
            </p:nvCxnSpPr>
            <p:spPr>
              <a:xfrm flipH="1">
                <a:off x="7737120" y="1602351"/>
                <a:ext cx="669862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Straight Connector 120"/>
              <p:cNvCxnSpPr/>
              <p:nvPr/>
            </p:nvCxnSpPr>
            <p:spPr>
              <a:xfrm flipV="1">
                <a:off x="7710678" y="1166669"/>
                <a:ext cx="437629" cy="44675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/>
              <p:cNvCxnSpPr/>
              <p:nvPr/>
            </p:nvCxnSpPr>
            <p:spPr>
              <a:xfrm flipV="1">
                <a:off x="8386778" y="1169451"/>
                <a:ext cx="437629" cy="44675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/>
              <p:cNvCxnSpPr/>
              <p:nvPr/>
            </p:nvCxnSpPr>
            <p:spPr>
              <a:xfrm flipV="1">
                <a:off x="8016073" y="967914"/>
                <a:ext cx="691593" cy="23115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/>
              <p:cNvCxnSpPr/>
              <p:nvPr/>
            </p:nvCxnSpPr>
            <p:spPr>
              <a:xfrm>
                <a:off x="8693810" y="985011"/>
                <a:ext cx="147998" cy="25863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5" name="Group 124"/>
            <p:cNvGrpSpPr/>
            <p:nvPr/>
          </p:nvGrpSpPr>
          <p:grpSpPr>
            <a:xfrm>
              <a:off x="4726545" y="3272699"/>
              <a:ext cx="568957" cy="829668"/>
              <a:chOff x="8952182" y="802508"/>
              <a:chExt cx="568957" cy="829668"/>
            </a:xfrm>
          </p:grpSpPr>
          <p:cxnSp>
            <p:nvCxnSpPr>
              <p:cNvPr id="126" name="Straight Connector 125"/>
              <p:cNvCxnSpPr/>
              <p:nvPr/>
            </p:nvCxnSpPr>
            <p:spPr>
              <a:xfrm flipV="1">
                <a:off x="8952182" y="802508"/>
                <a:ext cx="399207" cy="44304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Straight Connector 126"/>
              <p:cNvCxnSpPr/>
              <p:nvPr/>
            </p:nvCxnSpPr>
            <p:spPr>
              <a:xfrm flipV="1">
                <a:off x="8966036" y="1189128"/>
                <a:ext cx="399207" cy="44304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Straight Connector 127"/>
              <p:cNvCxnSpPr/>
              <p:nvPr/>
            </p:nvCxnSpPr>
            <p:spPr>
              <a:xfrm flipV="1">
                <a:off x="8966036" y="1247424"/>
                <a:ext cx="0" cy="37237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Straight Connector 128"/>
              <p:cNvCxnSpPr/>
              <p:nvPr/>
            </p:nvCxnSpPr>
            <p:spPr>
              <a:xfrm>
                <a:off x="9262454" y="806296"/>
                <a:ext cx="258685" cy="849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Straight Connector 129"/>
              <p:cNvCxnSpPr/>
              <p:nvPr/>
            </p:nvCxnSpPr>
            <p:spPr>
              <a:xfrm flipH="1">
                <a:off x="9340336" y="816654"/>
                <a:ext cx="155895" cy="46568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31" name="Straight Connector 130"/>
            <p:cNvCxnSpPr/>
            <p:nvPr/>
          </p:nvCxnSpPr>
          <p:spPr>
            <a:xfrm>
              <a:off x="3001244" y="4083929"/>
              <a:ext cx="1711446" cy="11073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131"/>
            <p:cNvCxnSpPr/>
            <p:nvPr/>
          </p:nvCxnSpPr>
          <p:spPr>
            <a:xfrm>
              <a:off x="3001244" y="3197271"/>
              <a:ext cx="1711446" cy="11073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/>
            <p:cNvCxnSpPr/>
            <p:nvPr/>
          </p:nvCxnSpPr>
          <p:spPr>
            <a:xfrm>
              <a:off x="2988501" y="3205482"/>
              <a:ext cx="18148" cy="872568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Connector 133"/>
            <p:cNvCxnSpPr/>
            <p:nvPr/>
          </p:nvCxnSpPr>
          <p:spPr>
            <a:xfrm>
              <a:off x="4706339" y="3205482"/>
              <a:ext cx="18148" cy="872568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0" name="TextBox 179"/>
          <p:cNvSpPr txBox="1"/>
          <p:nvPr/>
        </p:nvSpPr>
        <p:spPr>
          <a:xfrm>
            <a:off x="5996851" y="1789603"/>
            <a:ext cx="691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96 ch</a:t>
            </a:r>
            <a:endParaRPr lang="en-US" dirty="0"/>
          </a:p>
        </p:txBody>
      </p:sp>
      <p:sp>
        <p:nvSpPr>
          <p:cNvPr id="182" name="TextBox 181"/>
          <p:cNvSpPr txBox="1"/>
          <p:nvPr/>
        </p:nvSpPr>
        <p:spPr>
          <a:xfrm>
            <a:off x="5733396" y="2108861"/>
            <a:ext cx="691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96 ch</a:t>
            </a:r>
            <a:endParaRPr lang="en-US" dirty="0"/>
          </a:p>
        </p:txBody>
      </p:sp>
      <p:sp>
        <p:nvSpPr>
          <p:cNvPr id="183" name="TextBox 182"/>
          <p:cNvSpPr txBox="1"/>
          <p:nvPr/>
        </p:nvSpPr>
        <p:spPr>
          <a:xfrm>
            <a:off x="5425740" y="2427776"/>
            <a:ext cx="691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96 ch</a:t>
            </a:r>
            <a:endParaRPr lang="en-US" dirty="0"/>
          </a:p>
        </p:txBody>
      </p:sp>
      <p:sp>
        <p:nvSpPr>
          <p:cNvPr id="184" name="TextBox 183"/>
          <p:cNvSpPr txBox="1"/>
          <p:nvPr/>
        </p:nvSpPr>
        <p:spPr>
          <a:xfrm>
            <a:off x="5054329" y="2788013"/>
            <a:ext cx="691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96 ch</a:t>
            </a:r>
            <a:endParaRPr lang="en-US" dirty="0"/>
          </a:p>
        </p:txBody>
      </p:sp>
      <p:sp>
        <p:nvSpPr>
          <p:cNvPr id="185" name="TextBox 184"/>
          <p:cNvSpPr txBox="1"/>
          <p:nvPr/>
        </p:nvSpPr>
        <p:spPr>
          <a:xfrm>
            <a:off x="4736431" y="3106236"/>
            <a:ext cx="691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96 ch</a:t>
            </a:r>
            <a:endParaRPr lang="en-US" dirty="0"/>
          </a:p>
        </p:txBody>
      </p:sp>
      <p:sp>
        <p:nvSpPr>
          <p:cNvPr id="186" name="TextBox 185"/>
          <p:cNvSpPr txBox="1"/>
          <p:nvPr/>
        </p:nvSpPr>
        <p:spPr>
          <a:xfrm>
            <a:off x="4446749" y="3438764"/>
            <a:ext cx="691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96 ch</a:t>
            </a:r>
            <a:endParaRPr lang="en-US" dirty="0"/>
          </a:p>
        </p:txBody>
      </p:sp>
      <p:sp>
        <p:nvSpPr>
          <p:cNvPr id="191" name="Rectangle 190"/>
          <p:cNvSpPr/>
          <p:nvPr/>
        </p:nvSpPr>
        <p:spPr>
          <a:xfrm>
            <a:off x="2978920" y="44325"/>
            <a:ext cx="1631487" cy="1294621"/>
          </a:xfrm>
          <a:prstGeom prst="rect">
            <a:avLst/>
          </a:prstGeom>
          <a:solidFill>
            <a:schemeClr val="accent1">
              <a:alpha val="5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Rectangle 191"/>
          <p:cNvSpPr/>
          <p:nvPr/>
        </p:nvSpPr>
        <p:spPr>
          <a:xfrm>
            <a:off x="10153436" y="1139101"/>
            <a:ext cx="1966463" cy="1294621"/>
          </a:xfrm>
          <a:prstGeom prst="rect">
            <a:avLst/>
          </a:prstGeom>
          <a:solidFill>
            <a:schemeClr val="accent1">
              <a:alpha val="5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Rectangle 192"/>
          <p:cNvSpPr/>
          <p:nvPr/>
        </p:nvSpPr>
        <p:spPr>
          <a:xfrm>
            <a:off x="6664800" y="4947720"/>
            <a:ext cx="2161198" cy="1294621"/>
          </a:xfrm>
          <a:prstGeom prst="rect">
            <a:avLst/>
          </a:prstGeom>
          <a:solidFill>
            <a:schemeClr val="accent1">
              <a:alpha val="5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Rectangle 193"/>
          <p:cNvSpPr/>
          <p:nvPr/>
        </p:nvSpPr>
        <p:spPr>
          <a:xfrm>
            <a:off x="57561" y="4964186"/>
            <a:ext cx="1631487" cy="1294621"/>
          </a:xfrm>
          <a:prstGeom prst="rect">
            <a:avLst/>
          </a:prstGeom>
          <a:solidFill>
            <a:schemeClr val="accent1">
              <a:alpha val="5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9BB1F-A27A-4F42-A0F4-DF18BD7C477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5109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102922" y="3948549"/>
            <a:ext cx="2998199" cy="40178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102922" y="2916388"/>
            <a:ext cx="3008260" cy="1178727"/>
          </a:xfrm>
          <a:prstGeom prst="rect">
            <a:avLst/>
          </a:prstGeom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590800" y="4551221"/>
            <a:ext cx="5999018" cy="11083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734137" y="4408521"/>
            <a:ext cx="3652505" cy="4571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03217" y="4675911"/>
            <a:ext cx="8222673" cy="10321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478972" y="1323113"/>
            <a:ext cx="8222673" cy="10321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164280" y="4426530"/>
            <a:ext cx="900545" cy="13161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538904" y="1708851"/>
            <a:ext cx="2151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Magnet </a:t>
            </a:r>
            <a:r>
              <a:rPr lang="en-US" smtClean="0"/>
              <a:t>top platform</a:t>
            </a:r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348949" y="5007326"/>
            <a:ext cx="2531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Magnet bottom platform</a:t>
            </a:r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7750879" y="3503654"/>
            <a:ext cx="237679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9989126" y="3555242"/>
            <a:ext cx="0" cy="110681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0123535" y="3906985"/>
            <a:ext cx="957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150 mm</a:t>
            </a:r>
            <a:endParaRPr lang="en-US" dirty="0"/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9989126" y="2355275"/>
            <a:ext cx="0" cy="110681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0123534" y="2777840"/>
            <a:ext cx="957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150 mm</a:t>
            </a:r>
            <a:endParaRPr lang="en-US" dirty="0"/>
          </a:p>
        </p:txBody>
      </p:sp>
      <p:cxnSp>
        <p:nvCxnSpPr>
          <p:cNvPr id="21" name="Straight Connector 20"/>
          <p:cNvCxnSpPr/>
          <p:nvPr/>
        </p:nvCxnSpPr>
        <p:spPr>
          <a:xfrm flipV="1">
            <a:off x="904007" y="4382458"/>
            <a:ext cx="2324102" cy="3464"/>
          </a:xfrm>
          <a:prstGeom prst="line">
            <a:avLst/>
          </a:prstGeom>
          <a:ln>
            <a:solidFill>
              <a:schemeClr val="tx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904007" y="4675911"/>
            <a:ext cx="3958937" cy="0"/>
          </a:xfrm>
          <a:prstGeom prst="line">
            <a:avLst/>
          </a:prstGeom>
          <a:ln>
            <a:solidFill>
              <a:schemeClr val="tx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1174731" y="4405745"/>
            <a:ext cx="2905" cy="256311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242539" y="4343664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46 mm</a:t>
            </a:r>
            <a:endParaRPr lang="en-US" dirty="0"/>
          </a:p>
        </p:txBody>
      </p:sp>
      <p:cxnSp>
        <p:nvCxnSpPr>
          <p:cNvPr id="38" name="Straight Connector 37"/>
          <p:cNvCxnSpPr/>
          <p:nvPr/>
        </p:nvCxnSpPr>
        <p:spPr>
          <a:xfrm flipV="1">
            <a:off x="1887848" y="4391705"/>
            <a:ext cx="550545" cy="1"/>
          </a:xfrm>
          <a:prstGeom prst="line">
            <a:avLst/>
          </a:prstGeom>
          <a:ln>
            <a:solidFill>
              <a:schemeClr val="tx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3188588" y="424002"/>
            <a:ext cx="5480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Front view: Interface between INR and </a:t>
            </a:r>
            <a:r>
              <a:rPr lang="en-US" u="sng" dirty="0" err="1" smtClean="0"/>
              <a:t>UniGE</a:t>
            </a:r>
            <a:r>
              <a:rPr lang="en-US" u="sng" dirty="0" smtClean="0"/>
              <a:t> mechanics</a:t>
            </a:r>
            <a:endParaRPr lang="en-US" u="sng" dirty="0"/>
          </a:p>
        </p:txBody>
      </p:sp>
      <p:cxnSp>
        <p:nvCxnSpPr>
          <p:cNvPr id="48" name="Straight Connector 47"/>
          <p:cNvCxnSpPr/>
          <p:nvPr/>
        </p:nvCxnSpPr>
        <p:spPr>
          <a:xfrm flipV="1">
            <a:off x="904007" y="2908682"/>
            <a:ext cx="2434938" cy="7706"/>
          </a:xfrm>
          <a:prstGeom prst="line">
            <a:avLst/>
          </a:prstGeom>
          <a:ln>
            <a:solidFill>
              <a:schemeClr val="tx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flipV="1">
            <a:off x="1188243" y="2938517"/>
            <a:ext cx="3248" cy="1425672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147759" y="3469795"/>
            <a:ext cx="957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192 </a:t>
            </a:r>
            <a:r>
              <a:rPr lang="en-US" dirty="0" smtClean="0"/>
              <a:t>mm</a:t>
            </a:r>
            <a:endParaRPr lang="en-US" dirty="0"/>
          </a:p>
        </p:txBody>
      </p:sp>
      <p:sp>
        <p:nvSpPr>
          <p:cNvPr id="51" name="Cross 50"/>
          <p:cNvSpPr/>
          <p:nvPr/>
        </p:nvSpPr>
        <p:spPr>
          <a:xfrm>
            <a:off x="5349585" y="3258044"/>
            <a:ext cx="481443" cy="512618"/>
          </a:xfrm>
          <a:prstGeom prst="plus">
            <a:avLst>
              <a:gd name="adj" fmla="val 36511"/>
            </a:avLst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/>
          <p:cNvSpPr txBox="1"/>
          <p:nvPr/>
        </p:nvSpPr>
        <p:spPr>
          <a:xfrm>
            <a:off x="5329544" y="3379572"/>
            <a:ext cx="5453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beam</a:t>
            </a:r>
            <a:endParaRPr lang="en-US" sz="1200" b="1" dirty="0"/>
          </a:p>
        </p:txBody>
      </p:sp>
      <p:sp>
        <p:nvSpPr>
          <p:cNvPr id="17" name="Rectangle 16"/>
          <p:cNvSpPr/>
          <p:nvPr/>
        </p:nvSpPr>
        <p:spPr>
          <a:xfrm>
            <a:off x="3463636" y="2777840"/>
            <a:ext cx="4128655" cy="1600746"/>
          </a:xfrm>
          <a:prstGeom prst="rect">
            <a:avLst/>
          </a:prstGeom>
          <a:noFill/>
          <a:ln w="25400">
            <a:solidFill>
              <a:schemeClr val="accent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2487621" y="4377009"/>
            <a:ext cx="6181185" cy="302643"/>
          </a:xfrm>
          <a:prstGeom prst="rect">
            <a:avLst/>
          </a:prstGeom>
          <a:noFill/>
          <a:ln w="25400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7111182" y="2466714"/>
            <a:ext cx="1561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INR mechanics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8012674" y="4049245"/>
            <a:ext cx="1810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7030A0"/>
                </a:solidFill>
              </a:rPr>
              <a:t>UniGE</a:t>
            </a:r>
            <a:r>
              <a:rPr lang="en-US" dirty="0" smtClean="0">
                <a:solidFill>
                  <a:srgbClr val="7030A0"/>
                </a:solidFill>
              </a:rPr>
              <a:t> mechanics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53" name="Slide Number Placeholder 5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9BB1F-A27A-4F42-A0F4-DF18BD7C4776}" type="slidenum">
              <a:rPr lang="en-US" smtClean="0"/>
              <a:t>8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514012" y="263924"/>
            <a:ext cx="4738926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Can INR send STEP files (CAD drawings to UniGe)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64094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89709" y="460307"/>
            <a:ext cx="716280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b="1" u="sng" dirty="0"/>
              <a:t>Front End Board: </a:t>
            </a:r>
            <a:r>
              <a:rPr lang="en-US" dirty="0"/>
              <a:t>No re-design: 2000 </a:t>
            </a:r>
            <a:r>
              <a:rPr lang="en-US" dirty="0" smtClean="0"/>
              <a:t>CHF/unit. All </a:t>
            </a:r>
            <a:r>
              <a:rPr lang="en-US" dirty="0"/>
              <a:t>components </a:t>
            </a:r>
            <a:r>
              <a:rPr lang="en-US" dirty="0" smtClean="0"/>
              <a:t>ordered for 17 FEBs)</a:t>
            </a:r>
            <a:r>
              <a:rPr lang="en-US" dirty="0"/>
              <a:t> </a:t>
            </a:r>
            <a:endParaRPr lang="en-US" dirty="0" smtClean="0"/>
          </a:p>
          <a:p>
            <a:pPr marL="742950" lvl="1" indent="-285750">
              <a:buFont typeface="Courier New" charset="0"/>
              <a:buChar char="o"/>
            </a:pPr>
            <a:r>
              <a:rPr lang="en-US" sz="1400" dirty="0" smtClean="0">
                <a:solidFill>
                  <a:srgbClr val="0070C0"/>
                </a:solidFill>
              </a:rPr>
              <a:t>60 </a:t>
            </a:r>
            <a:r>
              <a:rPr lang="en-US" sz="1400" dirty="0">
                <a:solidFill>
                  <a:srgbClr val="0070C0"/>
                </a:solidFill>
              </a:rPr>
              <a:t>CITIROCs </a:t>
            </a:r>
            <a:r>
              <a:rPr lang="en-US" sz="1400" dirty="0" smtClean="0">
                <a:solidFill>
                  <a:srgbClr val="0070C0"/>
                </a:solidFill>
              </a:rPr>
              <a:t>received </a:t>
            </a:r>
            <a:r>
              <a:rPr lang="en-US" sz="1400" dirty="0" smtClean="0">
                <a:solidFill>
                  <a:srgbClr val="0070C0"/>
                </a:solidFill>
              </a:rPr>
              <a:t>by 20 April</a:t>
            </a:r>
            <a:r>
              <a:rPr lang="en-US" sz="1400" dirty="0" smtClean="0"/>
              <a:t>.</a:t>
            </a:r>
          </a:p>
          <a:p>
            <a:pPr marL="742950" lvl="1" indent="-285750">
              <a:buFont typeface="Courier New" charset="0"/>
              <a:buChar char="o"/>
            </a:pPr>
            <a:r>
              <a:rPr lang="en-US" sz="1400" dirty="0" smtClean="0"/>
              <a:t>FPGA</a:t>
            </a:r>
            <a:r>
              <a:rPr lang="en-US" sz="1400" dirty="0"/>
              <a:t>: expected delivery: </a:t>
            </a:r>
            <a:r>
              <a:rPr lang="en-US" sz="1400" strike="sngStrike" dirty="0"/>
              <a:t>12</a:t>
            </a:r>
            <a:r>
              <a:rPr lang="en-US" sz="1400" dirty="0"/>
              <a:t> </a:t>
            </a:r>
            <a:r>
              <a:rPr lang="en-US" sz="1400" dirty="0" smtClean="0">
                <a:solidFill>
                  <a:srgbClr val="0070C0"/>
                </a:solidFill>
              </a:rPr>
              <a:t>8 May</a:t>
            </a:r>
            <a:endParaRPr lang="en-US" sz="1400" dirty="0" smtClean="0"/>
          </a:p>
          <a:p>
            <a:pPr marL="742950" lvl="1" indent="-285750">
              <a:buFont typeface="Courier New" charset="0"/>
              <a:buChar char="o"/>
            </a:pPr>
            <a:r>
              <a:rPr lang="en-US" sz="1400" dirty="0" smtClean="0"/>
              <a:t>No </a:t>
            </a:r>
            <a:r>
              <a:rPr lang="en-US" sz="1400" dirty="0"/>
              <a:t>FEBs before end May, + 1 week for tests by </a:t>
            </a:r>
            <a:r>
              <a:rPr lang="en-US" sz="1400" dirty="0" smtClean="0"/>
              <a:t>Yannick.</a:t>
            </a:r>
          </a:p>
          <a:p>
            <a:pPr marL="742950" lvl="1" indent="-285750">
              <a:buFont typeface="Courier New" charset="0"/>
              <a:buChar char="o"/>
            </a:pPr>
            <a:r>
              <a:rPr lang="en-US" sz="1400" dirty="0" smtClean="0"/>
              <a:t>Some components </a:t>
            </a:r>
            <a:r>
              <a:rPr lang="en-US" sz="1400" dirty="0" smtClean="0"/>
              <a:t>still </a:t>
            </a:r>
            <a:r>
              <a:rPr lang="en-US" sz="1400" dirty="0" smtClean="0"/>
              <a:t>missing (ADC received).</a:t>
            </a:r>
            <a:endParaRPr lang="en-US" sz="1400" dirty="0" smtClean="0"/>
          </a:p>
          <a:p>
            <a:pPr marL="742950" lvl="1" indent="-285750">
              <a:buFont typeface="Courier New" charset="0"/>
              <a:buChar char="o"/>
            </a:pPr>
            <a:r>
              <a:rPr lang="en-US" sz="1400" dirty="0" smtClean="0"/>
              <a:t>Best </a:t>
            </a:r>
            <a:r>
              <a:rPr lang="en-US" sz="1400" dirty="0"/>
              <a:t>case </a:t>
            </a:r>
            <a:r>
              <a:rPr lang="en-US" sz="1400" dirty="0" smtClean="0"/>
              <a:t>scenario: 18 </a:t>
            </a:r>
            <a:r>
              <a:rPr lang="en-US" sz="1400" dirty="0"/>
              <a:t>FEBs 1st week June (worst case </a:t>
            </a:r>
            <a:r>
              <a:rPr lang="en-US" sz="1400" dirty="0" smtClean="0"/>
              <a:t>15 FEBs end June).</a:t>
            </a:r>
          </a:p>
          <a:p>
            <a:pPr marL="285750" indent="-285750">
              <a:buFont typeface="Arial" charset="0"/>
              <a:buChar char="•"/>
            </a:pPr>
            <a:r>
              <a:rPr lang="en-US" b="1" u="sng" dirty="0" smtClean="0"/>
              <a:t>Backplane</a:t>
            </a:r>
            <a:r>
              <a:rPr lang="en-US" b="1" u="sng" dirty="0"/>
              <a:t>: </a:t>
            </a:r>
            <a:r>
              <a:rPr lang="en-US" dirty="0"/>
              <a:t>No re-design: 180 </a:t>
            </a:r>
            <a:r>
              <a:rPr lang="en-US" dirty="0" smtClean="0"/>
              <a:t>CHF/unit</a:t>
            </a:r>
          </a:p>
          <a:p>
            <a:pPr marL="742950" lvl="1" indent="-285750">
              <a:buFont typeface="Courier New" charset="0"/>
              <a:buChar char="o"/>
            </a:pPr>
            <a:r>
              <a:rPr lang="en-US" sz="1400" dirty="0" smtClean="0"/>
              <a:t>PCB </a:t>
            </a:r>
            <a:r>
              <a:rPr lang="en-US" sz="1400" dirty="0"/>
              <a:t>received = </a:t>
            </a:r>
            <a:r>
              <a:rPr lang="en-US" sz="1400" dirty="0" smtClean="0"/>
              <a:t>8, PCB </a:t>
            </a:r>
            <a:r>
              <a:rPr lang="en-US" sz="1400" dirty="0"/>
              <a:t>to be mounted with components = </a:t>
            </a:r>
            <a:r>
              <a:rPr lang="en-US" sz="1400" dirty="0" smtClean="0"/>
              <a:t>7.</a:t>
            </a:r>
          </a:p>
          <a:p>
            <a:pPr marL="742950" lvl="1" indent="-285750">
              <a:buFont typeface="Courier New" charset="0"/>
              <a:buChar char="o"/>
            </a:pPr>
            <a:r>
              <a:rPr lang="en-US" sz="1400" dirty="0" smtClean="0"/>
              <a:t>Components </a:t>
            </a:r>
            <a:r>
              <a:rPr lang="en-US" sz="1400" dirty="0"/>
              <a:t>order by </a:t>
            </a:r>
            <a:r>
              <a:rPr lang="en-US" sz="1400" dirty="0" err="1"/>
              <a:t>Georgi</a:t>
            </a:r>
            <a:r>
              <a:rPr lang="en-US" sz="1400" dirty="0"/>
              <a:t>: </a:t>
            </a:r>
            <a:r>
              <a:rPr lang="en-US" sz="1400" dirty="0" smtClean="0"/>
              <a:t>waiting for reception.</a:t>
            </a:r>
          </a:p>
          <a:p>
            <a:pPr marL="742950" lvl="1" indent="-285750">
              <a:buFont typeface="Courier New" charset="0"/>
              <a:buChar char="o"/>
            </a:pPr>
            <a:r>
              <a:rPr lang="en-US" sz="1400" dirty="0" smtClean="0"/>
              <a:t>Expected </a:t>
            </a:r>
            <a:r>
              <a:rPr lang="en-US" sz="1400" dirty="0"/>
              <a:t>complete: 1st week of May + 1 week for tests by </a:t>
            </a:r>
            <a:r>
              <a:rPr lang="en-US" sz="1400" dirty="0" err="1" smtClean="0"/>
              <a:t>Georgi</a:t>
            </a:r>
            <a:r>
              <a:rPr lang="en-US" sz="1400" dirty="0" smtClean="0"/>
              <a:t>.</a:t>
            </a:r>
          </a:p>
          <a:p>
            <a:pPr marL="285750" indent="-285750">
              <a:buFont typeface="Arial" charset="0"/>
              <a:buChar char="•"/>
            </a:pPr>
            <a:r>
              <a:rPr lang="en-US" b="1" u="sng" dirty="0" smtClean="0"/>
              <a:t>HV_ON </a:t>
            </a:r>
            <a:r>
              <a:rPr lang="en-US" b="1" u="sng" dirty="0"/>
              <a:t>PCB: </a:t>
            </a:r>
            <a:r>
              <a:rPr lang="en-US" dirty="0"/>
              <a:t>New PCB: 87 </a:t>
            </a:r>
            <a:r>
              <a:rPr lang="en-US" dirty="0" smtClean="0"/>
              <a:t>CHF/unit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1400" dirty="0" smtClean="0"/>
              <a:t>All </a:t>
            </a:r>
            <a:r>
              <a:rPr lang="en-US" sz="1400" dirty="0"/>
              <a:t>ordered: </a:t>
            </a:r>
            <a:r>
              <a:rPr lang="en-US" sz="1400" dirty="0" smtClean="0"/>
              <a:t>63, PCB received at UniGe.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1400" dirty="0" smtClean="0"/>
              <a:t>Assembly of components (sent from UniGe 11/04).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1400" dirty="0" smtClean="0"/>
              <a:t>Planned delivery of assembled cards to CERN: end April.</a:t>
            </a:r>
          </a:p>
          <a:p>
            <a:pPr marL="285750" indent="-285750">
              <a:buFont typeface="Arial" charset="0"/>
              <a:buChar char="•"/>
            </a:pPr>
            <a:r>
              <a:rPr lang="en-US" b="1" u="sng" dirty="0" smtClean="0"/>
              <a:t>Clock </a:t>
            </a:r>
            <a:r>
              <a:rPr lang="en-US" b="1" u="sng" dirty="0" err="1"/>
              <a:t>fanout</a:t>
            </a:r>
            <a:r>
              <a:rPr lang="en-US" b="1" u="sng" dirty="0"/>
              <a:t> board:</a:t>
            </a:r>
            <a:r>
              <a:rPr lang="en-US" dirty="0"/>
              <a:t> No </a:t>
            </a:r>
            <a:r>
              <a:rPr lang="en-US" dirty="0" smtClean="0"/>
              <a:t>re-design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1400" dirty="0" smtClean="0"/>
              <a:t>Components </a:t>
            </a:r>
            <a:r>
              <a:rPr lang="en-US" sz="1400" dirty="0"/>
              <a:t>received 28/03/2018 for 4 </a:t>
            </a:r>
            <a:r>
              <a:rPr lang="en-US" sz="1400" dirty="0" smtClean="0"/>
              <a:t>units	</a:t>
            </a:r>
          </a:p>
          <a:p>
            <a:pPr marL="285750" indent="-285750">
              <a:buFont typeface="Arial" charset="0"/>
              <a:buChar char="•"/>
            </a:pPr>
            <a:r>
              <a:rPr lang="en-US" b="1" u="sng" dirty="0" smtClean="0"/>
              <a:t>Mini-PCBs</a:t>
            </a:r>
            <a:r>
              <a:rPr lang="en-US" b="1" u="sng" dirty="0"/>
              <a:t>: </a:t>
            </a:r>
            <a:r>
              <a:rPr lang="en-US" dirty="0"/>
              <a:t>No re-design (URGENT</a:t>
            </a:r>
            <a:r>
              <a:rPr lang="en-US" dirty="0" smtClean="0"/>
              <a:t>):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1400" dirty="0" smtClean="0"/>
              <a:t>Type </a:t>
            </a:r>
            <a:r>
              <a:rPr lang="en-US" sz="1400" dirty="0"/>
              <a:t>selected: </a:t>
            </a:r>
            <a:r>
              <a:rPr lang="en-US" sz="1400" dirty="0" smtClean="0"/>
              <a:t>DPNC315_03C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1400" dirty="0" smtClean="0">
                <a:solidFill>
                  <a:srgbClr val="0070C0"/>
                </a:solidFill>
              </a:rPr>
              <a:t>Parts received for </a:t>
            </a:r>
            <a:r>
              <a:rPr lang="en-US" sz="1400" dirty="0" smtClean="0">
                <a:solidFill>
                  <a:srgbClr val="0070C0"/>
                </a:solidFill>
              </a:rPr>
              <a:t>2000 </a:t>
            </a:r>
            <a:r>
              <a:rPr lang="en-US" sz="1400" dirty="0" smtClean="0">
                <a:solidFill>
                  <a:srgbClr val="0070C0"/>
                </a:solidFill>
              </a:rPr>
              <a:t>units, to be sent for assembly</a:t>
            </a:r>
            <a:endParaRPr lang="en-US" sz="1400" dirty="0" smtClean="0"/>
          </a:p>
          <a:p>
            <a:pPr marL="285750" indent="-285750">
              <a:buFont typeface="Arial" charset="0"/>
              <a:buChar char="•"/>
            </a:pPr>
            <a:r>
              <a:rPr lang="en-US" b="1" u="sng" dirty="0" smtClean="0"/>
              <a:t>Micro-coaxial cables: </a:t>
            </a:r>
            <a:r>
              <a:rPr lang="en-US" dirty="0" smtClean="0"/>
              <a:t>1.46 $/unit (c.f. 8.98 $/unit DIGIKEY)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1400" dirty="0" smtClean="0"/>
              <a:t>Cable </a:t>
            </a:r>
            <a:r>
              <a:rPr lang="en-US" sz="1400" dirty="0"/>
              <a:t>length </a:t>
            </a:r>
            <a:r>
              <a:rPr lang="en-US" sz="1400" dirty="0" smtClean="0"/>
              <a:t>1.5 m.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1400" dirty="0" smtClean="0"/>
              <a:t>Order sent 12/04 for 2000 units.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1400" dirty="0"/>
              <a:t>L</a:t>
            </a:r>
            <a:r>
              <a:rPr lang="en-US" sz="1400" dirty="0" smtClean="0"/>
              <a:t>ong </a:t>
            </a:r>
            <a:r>
              <a:rPr lang="en-US" sz="1400" dirty="0"/>
              <a:t>lead </a:t>
            </a:r>
            <a:r>
              <a:rPr lang="en-US" sz="1400" dirty="0" smtClean="0"/>
              <a:t>times, best case 1</a:t>
            </a:r>
            <a:r>
              <a:rPr lang="en-US" sz="1400" baseline="30000" dirty="0" smtClean="0"/>
              <a:t>st</a:t>
            </a:r>
            <a:r>
              <a:rPr lang="en-US" sz="1400" dirty="0" smtClean="0"/>
              <a:t> week June.</a:t>
            </a:r>
            <a:endParaRPr lang="en-US" sz="1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52509" y="197070"/>
            <a:ext cx="1653310" cy="206663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86911" y="197070"/>
            <a:ext cx="1167413" cy="206663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20363" y="2402254"/>
            <a:ext cx="2685456" cy="122763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86911" y="2402254"/>
            <a:ext cx="1284168" cy="111930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45401" y="5052690"/>
            <a:ext cx="2883019" cy="162520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09665" y="3725919"/>
            <a:ext cx="940030" cy="114184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406558" y="3562390"/>
            <a:ext cx="2164521" cy="130537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920363" y="5131000"/>
            <a:ext cx="1587500" cy="12319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7586316" y="6600496"/>
            <a:ext cx="36404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All photos from Baby MIND systems for illustration only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0" y="0"/>
            <a:ext cx="3303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FF0000"/>
                </a:solidFill>
              </a:rPr>
              <a:t>Electronics status </a:t>
            </a:r>
            <a:r>
              <a:rPr lang="en-US" b="1" i="1" dirty="0" smtClean="0">
                <a:solidFill>
                  <a:srgbClr val="FF0000"/>
                </a:solidFill>
              </a:rPr>
              <a:t>(</a:t>
            </a:r>
            <a:r>
              <a:rPr lang="en-US" b="1" i="1" dirty="0" smtClean="0">
                <a:solidFill>
                  <a:srgbClr val="FF0000"/>
                </a:solidFill>
              </a:rPr>
              <a:t>24</a:t>
            </a:r>
            <a:r>
              <a:rPr lang="en-US" b="1" i="1" dirty="0" smtClean="0">
                <a:solidFill>
                  <a:srgbClr val="FF0000"/>
                </a:solidFill>
              </a:rPr>
              <a:t> </a:t>
            </a:r>
            <a:r>
              <a:rPr lang="en-US" b="1" i="1" dirty="0" smtClean="0">
                <a:solidFill>
                  <a:srgbClr val="FF0000"/>
                </a:solidFill>
              </a:rPr>
              <a:t>April 2018)</a:t>
            </a:r>
            <a:endParaRPr lang="en-US" b="1" i="1" dirty="0">
              <a:solidFill>
                <a:srgbClr val="FF0000"/>
              </a:solidFill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9BB1F-A27A-4F42-A0F4-DF18BD7C477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359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40315</TotalTime>
  <Words>758</Words>
  <Application>Microsoft Macintosh PowerPoint</Application>
  <PresentationFormat>Widescreen</PresentationFormat>
  <Paragraphs>283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Calibri</vt:lpstr>
      <vt:lpstr>Calibri Light</vt:lpstr>
      <vt:lpstr>Courier New</vt:lpstr>
      <vt:lpstr>Mangal</vt:lpstr>
      <vt:lpstr>Arial</vt:lpstr>
      <vt:lpstr>Office Theme</vt:lpstr>
      <vt:lpstr>SuperFGD beam tests preparations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Spares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readout SuperFGD beam tests</dc:title>
  <dc:creator>Microsoft Office User</dc:creator>
  <cp:lastModifiedBy>Microsoft Office User</cp:lastModifiedBy>
  <cp:revision>90</cp:revision>
  <dcterms:created xsi:type="dcterms:W3CDTF">2018-03-20T09:50:36Z</dcterms:created>
  <dcterms:modified xsi:type="dcterms:W3CDTF">2018-04-24T09:34:43Z</dcterms:modified>
</cp:coreProperties>
</file>