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2"/>
  </p:notesMasterIdLst>
  <p:sldIdLst>
    <p:sldId id="256" r:id="rId2"/>
    <p:sldId id="280" r:id="rId3"/>
    <p:sldId id="257" r:id="rId4"/>
    <p:sldId id="287" r:id="rId5"/>
    <p:sldId id="258" r:id="rId6"/>
    <p:sldId id="260" r:id="rId7"/>
    <p:sldId id="261" r:id="rId8"/>
    <p:sldId id="293" r:id="rId9"/>
    <p:sldId id="262" r:id="rId10"/>
    <p:sldId id="263" r:id="rId11"/>
    <p:sldId id="283" r:id="rId12"/>
    <p:sldId id="294" r:id="rId13"/>
    <p:sldId id="284" r:id="rId14"/>
    <p:sldId id="295" r:id="rId15"/>
    <p:sldId id="265" r:id="rId16"/>
    <p:sldId id="281" r:id="rId17"/>
    <p:sldId id="266" r:id="rId18"/>
    <p:sldId id="272" r:id="rId19"/>
    <p:sldId id="296" r:id="rId20"/>
    <p:sldId id="264" r:id="rId21"/>
    <p:sldId id="290" r:id="rId22"/>
    <p:sldId id="297" r:id="rId23"/>
    <p:sldId id="268" r:id="rId24"/>
    <p:sldId id="269" r:id="rId25"/>
    <p:sldId id="282" r:id="rId26"/>
    <p:sldId id="278" r:id="rId27"/>
    <p:sldId id="273" r:id="rId28"/>
    <p:sldId id="274" r:id="rId29"/>
    <p:sldId id="277" r:id="rId30"/>
    <p:sldId id="279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E6102B5-8F79-4C00-91AE-E08E2FF8AB4C}">
          <p14:sldIdLst>
            <p14:sldId id="256"/>
            <p14:sldId id="280"/>
            <p14:sldId id="257"/>
            <p14:sldId id="287"/>
            <p14:sldId id="258"/>
            <p14:sldId id="260"/>
            <p14:sldId id="261"/>
            <p14:sldId id="293"/>
            <p14:sldId id="262"/>
            <p14:sldId id="263"/>
            <p14:sldId id="283"/>
            <p14:sldId id="294"/>
            <p14:sldId id="284"/>
            <p14:sldId id="295"/>
            <p14:sldId id="265"/>
            <p14:sldId id="281"/>
            <p14:sldId id="266"/>
            <p14:sldId id="272"/>
            <p14:sldId id="296"/>
            <p14:sldId id="264"/>
            <p14:sldId id="290"/>
            <p14:sldId id="297"/>
            <p14:sldId id="268"/>
            <p14:sldId id="269"/>
            <p14:sldId id="282"/>
            <p14:sldId id="278"/>
            <p14:sldId id="273"/>
            <p14:sldId id="274"/>
            <p14:sldId id="277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obel Patterson" initials="IP" lastIdx="3" clrIdx="0">
    <p:extLst>
      <p:ext uri="{19B8F6BF-5375-455C-9EA6-DF929625EA0E}">
        <p15:presenceInfo xmlns:p15="http://schemas.microsoft.com/office/powerpoint/2012/main" userId="Isobel Patterson" providerId="None"/>
      </p:ext>
    </p:extLst>
  </p:cmAuthor>
  <p:cmAuthor id="2" name="Chloe Adams-Pickford" initials="CA" lastIdx="3" clrIdx="1">
    <p:extLst>
      <p:ext uri="{19B8F6BF-5375-455C-9EA6-DF929625EA0E}">
        <p15:presenceInfo xmlns:p15="http://schemas.microsoft.com/office/powerpoint/2012/main" userId="9fe3c728e741b1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21T20:17:45.012" idx="1">
    <p:pos x="2314" y="455"/>
    <p:text>Motives?</p:text>
    <p:extLst>
      <p:ext uri="{C676402C-5697-4E1C-873F-D02D1690AC5C}">
        <p15:threadingInfo xmlns:p15="http://schemas.microsoft.com/office/powerpoint/2012/main" timeZoneBias="-60"/>
      </p:ext>
    </p:extLst>
  </p:cm>
  <p:cm authorId="2" dt="2018-04-22T14:20:42.961" idx="1">
    <p:pos x="2314" y="551"/>
    <p:text>I thought this slide might be a bit more - sources and mechanisms of release of UFOs than how they work given the people at cern will know that?</p:text>
    <p:extLst>
      <p:ext uri="{C676402C-5697-4E1C-873F-D02D1690AC5C}">
        <p15:threadingInfo xmlns:p15="http://schemas.microsoft.com/office/powerpoint/2012/main" timeZoneBias="-60">
          <p15:parentCm authorId="1" idx="1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21T20:28:05.698" idx="2">
    <p:pos x="2536" y="455"/>
    <p:text>I don't know how vague to be here - should we jump right into our design criteria or general? I'm thinking more specific to our design</p:text>
    <p:extLst>
      <p:ext uri="{C676402C-5697-4E1C-873F-D02D1690AC5C}">
        <p15:threadingInfo xmlns:p15="http://schemas.microsoft.com/office/powerpoint/2012/main" timeZoneBias="-60"/>
      </p:ext>
    </p:extLst>
  </p:cm>
  <p:cm authorId="2" dt="2018-04-22T14:21:50.897" idx="2">
    <p:pos x="2536" y="551"/>
    <p:text>These are the criteria that we said our design would meet at the start of the project (before we'd done anything) so should be the top three, but the bottom 2 are very specific given we could have done something completely different?</p:text>
    <p:extLst>
      <p:ext uri="{C676402C-5697-4E1C-873F-D02D1690AC5C}">
        <p15:threadingInfo xmlns:p15="http://schemas.microsoft.com/office/powerpoint/2012/main" timeZoneBias="-60">
          <p15:parentCm authorId="1" idx="2"/>
        </p15:threadingInfo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21T20:31:22.074" idx="3">
    <p:pos x="2041" y="455"/>
    <p:text>Next slide could by overall design and then onto filter? Then at least we are flowing left to right on the design? then chloe with the exhaust? Then SolidWorks?</p:text>
    <p:extLst>
      <p:ext uri="{C676402C-5697-4E1C-873F-D02D1690AC5C}">
        <p15:threadingInfo xmlns:p15="http://schemas.microsoft.com/office/powerpoint/2012/main" timeZoneBias="-60"/>
      </p:ext>
    </p:extLst>
  </p:cm>
  <p:cm authorId="2" dt="2018-04-22T14:23:04.216" idx="3">
    <p:pos x="2041" y="551"/>
    <p:text>I mean - mine really isn't exhaust it's more inlet at the moment? So I'm unsure where I should go.</p:text>
    <p:extLst>
      <p:ext uri="{C676402C-5697-4E1C-873F-D02D1690AC5C}">
        <p15:threadingInfo xmlns:p15="http://schemas.microsoft.com/office/powerpoint/2012/main" timeZoneBias="-60">
          <p15:parentCm authorId="1" idx="3"/>
        </p15:threadingInfo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940FC-8A51-4078-8B31-5AAB97C6A9B4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8E238-B559-4D34-89BA-8B2E22565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9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D4C853A-83ED-498F-8CE1-ABA3C527F781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BBC0-1528-4B4D-91A7-49FB6B5AA1F3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B217-A598-45B8-A3B9-E7AAE6958444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43A3-FC75-48EF-8646-B6F5A129980D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F99ED01-9432-40BD-9CA6-904E0A1DE8EB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EA397-463A-4360-B1D0-0F6956AFC1E9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0252-A13E-443F-B7A5-2D3BD7B37B7D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E10A0-F3D1-489A-8A69-6784FCBE58F8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088D1-1AAD-4503-A21A-DA13D8BB1B73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10A4A6-9E77-4C3A-A283-40EC8A617E81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3A40B2-4DAB-40C9-8084-701AF8B7C59D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7FF72C53-1CB8-422E-AF9F-A43B127F8851}" type="datetime1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tiff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apiste-global.com/ffu-bs/technology_pau_ffu-bs/detail/id=1219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2DC7F-A9A3-438B-B5C3-71AB3F6A2A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3YP: </a:t>
            </a:r>
            <a:br>
              <a:rPr lang="en-US" dirty="0"/>
            </a:br>
            <a:r>
              <a:rPr lang="en-US" dirty="0"/>
              <a:t>UFOs in the large hadron collider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80BB0B-B84C-4427-B6B1-F54C0A1609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Collection Group: Isobel Patterson, James </a:t>
            </a:r>
            <a:r>
              <a:rPr lang="en-US" dirty="0" err="1"/>
              <a:t>Rudkin</a:t>
            </a:r>
            <a:r>
              <a:rPr lang="en-US" dirty="0"/>
              <a:t>, Thomas Yates, Chloe Adams-Pickford</a:t>
            </a:r>
          </a:p>
          <a:p>
            <a:r>
              <a:rPr lang="en-US" dirty="0"/>
              <a:t>Supervised by: Alexander </a:t>
            </a:r>
            <a:r>
              <a:rPr lang="en-US" dirty="0" err="1"/>
              <a:t>Korsunsky</a:t>
            </a:r>
            <a:r>
              <a:rPr lang="en-US" dirty="0"/>
              <a:t> and Daniel Eakins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11F5B3-B7E9-4BB4-9FC1-875737AAF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D6AF16-2336-4646-B063-510D4CC37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896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0F07B-253F-45F2-97A9-59E33EA64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view: Air flow calculation (2)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888CED-F8DF-4749-B369-E3C3BCC54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Isobel Patterson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4640B-6E05-45D4-9480-ABC73C893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1806CC6E-9739-43C6-BB1E-5A7E7652765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547" y="1638300"/>
            <a:ext cx="4775200" cy="3581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6469FE-8DFF-45A7-BC9F-DB9A77C8C23B}"/>
              </a:ext>
            </a:extLst>
          </p:cNvPr>
          <p:cNvSpPr txBox="1"/>
          <p:nvPr/>
        </p:nvSpPr>
        <p:spPr>
          <a:xfrm>
            <a:off x="3322863" y="5253057"/>
            <a:ext cx="5422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Experimental data of minimum pick-up velocity from Hayden et al (2003) along with derived equation as a function of particle diameter.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76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FD668-C32E-46C3-8D85-7B5CE7906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Detailed view: Connector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221CC-E251-4A24-922C-E60F0E586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Purpose: to join the sample segment of cold bore tube to a filter</a:t>
            </a:r>
          </a:p>
          <a:p>
            <a:pPr marL="0" indent="0">
              <a:buNone/>
            </a:pPr>
            <a:r>
              <a:rPr lang="en-GB" dirty="0"/>
              <a:t>Criteria: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/>
              <a:t>Connect to cold bore tube with diameter of 50mm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/>
              <a:t>Connect to filter with inlet tube of diameter 8.5mm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/>
              <a:t>Fits into space made available from removal of plug-in modules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/>
              <a:t>Fabricated from a material not present in the LHC (to minimise production of further debris)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/>
              <a:t>Minimise mass and cost where possible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/>
              <a:t>Material capable of withstanding the applied force from air flow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032302-A730-4EBF-AE2A-A74D78532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Isobel Patterson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131F79-00C0-45FD-A119-710BF9464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000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6597-DC83-4FDC-9568-6F67F9B33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Proposed Solution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544837-362B-4793-813C-B2F79890AC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20"/>
          <a:stretch/>
        </p:blipFill>
        <p:spPr>
          <a:xfrm>
            <a:off x="1709379" y="2171700"/>
            <a:ext cx="9428629" cy="3629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762366-ED0D-4422-9652-3813D7CF9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Isobel Patterson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819E9-AF2D-48E0-9290-6551D5C3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12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C397E7-2441-42DE-9A46-DAD91423AA7D}"/>
              </a:ext>
            </a:extLst>
          </p:cNvPr>
          <p:cNvSpPr/>
          <p:nvPr/>
        </p:nvSpPr>
        <p:spPr>
          <a:xfrm>
            <a:off x="2425148" y="3000753"/>
            <a:ext cx="132522" cy="1987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CD28BF-74F1-4A40-8CA0-B5A14C9E219E}"/>
              </a:ext>
            </a:extLst>
          </p:cNvPr>
          <p:cNvSpPr txBox="1"/>
          <p:nvPr/>
        </p:nvSpPr>
        <p:spPr>
          <a:xfrm flipH="1">
            <a:off x="2366175" y="2902226"/>
            <a:ext cx="52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A750A3-85D7-47D2-89A7-A39436E505A4}"/>
              </a:ext>
            </a:extLst>
          </p:cNvPr>
          <p:cNvSpPr/>
          <p:nvPr/>
        </p:nvSpPr>
        <p:spPr>
          <a:xfrm>
            <a:off x="7979728" y="3155031"/>
            <a:ext cx="927857" cy="831401"/>
          </a:xfrm>
          <a:custGeom>
            <a:avLst/>
            <a:gdLst>
              <a:gd name="connsiteX0" fmla="*/ 0 w 3896139"/>
              <a:gd name="connsiteY0" fmla="*/ 0 h 859536"/>
              <a:gd name="connsiteX1" fmla="*/ 3896139 w 3896139"/>
              <a:gd name="connsiteY1" fmla="*/ 0 h 859536"/>
              <a:gd name="connsiteX2" fmla="*/ 3896139 w 3896139"/>
              <a:gd name="connsiteY2" fmla="*/ 859536 h 859536"/>
              <a:gd name="connsiteX3" fmla="*/ 0 w 3896139"/>
              <a:gd name="connsiteY3" fmla="*/ 859536 h 859536"/>
              <a:gd name="connsiteX4" fmla="*/ 0 w 3896139"/>
              <a:gd name="connsiteY4" fmla="*/ 0 h 859536"/>
              <a:gd name="connsiteX0" fmla="*/ 0 w 3896139"/>
              <a:gd name="connsiteY0" fmla="*/ 0 h 859536"/>
              <a:gd name="connsiteX1" fmla="*/ 3839868 w 3896139"/>
              <a:gd name="connsiteY1" fmla="*/ 225083 h 859536"/>
              <a:gd name="connsiteX2" fmla="*/ 3896139 w 3896139"/>
              <a:gd name="connsiteY2" fmla="*/ 859536 h 859536"/>
              <a:gd name="connsiteX3" fmla="*/ 0 w 3896139"/>
              <a:gd name="connsiteY3" fmla="*/ 859536 h 859536"/>
              <a:gd name="connsiteX4" fmla="*/ 0 w 3896139"/>
              <a:gd name="connsiteY4" fmla="*/ 0 h 859536"/>
              <a:gd name="connsiteX0" fmla="*/ 0 w 3839868"/>
              <a:gd name="connsiteY0" fmla="*/ 0 h 859536"/>
              <a:gd name="connsiteX1" fmla="*/ 3839868 w 3839868"/>
              <a:gd name="connsiteY1" fmla="*/ 225083 h 859536"/>
              <a:gd name="connsiteX2" fmla="*/ 3825801 w 3839868"/>
              <a:gd name="connsiteY2" fmla="*/ 676656 h 859536"/>
              <a:gd name="connsiteX3" fmla="*/ 0 w 3839868"/>
              <a:gd name="connsiteY3" fmla="*/ 859536 h 859536"/>
              <a:gd name="connsiteX4" fmla="*/ 0 w 3839868"/>
              <a:gd name="connsiteY4" fmla="*/ 0 h 859536"/>
              <a:gd name="connsiteX0" fmla="*/ 0 w 3839868"/>
              <a:gd name="connsiteY0" fmla="*/ 0 h 859536"/>
              <a:gd name="connsiteX1" fmla="*/ 3839868 w 3839868"/>
              <a:gd name="connsiteY1" fmla="*/ 225083 h 859536"/>
              <a:gd name="connsiteX2" fmla="*/ 3825801 w 3839868"/>
              <a:gd name="connsiteY2" fmla="*/ 676656 h 859536"/>
              <a:gd name="connsiteX3" fmla="*/ 2912012 w 3839868"/>
              <a:gd name="connsiteY3" fmla="*/ 859536 h 859536"/>
              <a:gd name="connsiteX4" fmla="*/ 0 w 3839868"/>
              <a:gd name="connsiteY4" fmla="*/ 0 h 859536"/>
              <a:gd name="connsiteX0" fmla="*/ 42204 w 927856"/>
              <a:gd name="connsiteY0" fmla="*/ 0 h 817333"/>
              <a:gd name="connsiteX1" fmla="*/ 927856 w 927856"/>
              <a:gd name="connsiteY1" fmla="*/ 182880 h 817333"/>
              <a:gd name="connsiteX2" fmla="*/ 913789 w 927856"/>
              <a:gd name="connsiteY2" fmla="*/ 634453 h 817333"/>
              <a:gd name="connsiteX3" fmla="*/ 0 w 927856"/>
              <a:gd name="connsiteY3" fmla="*/ 817333 h 817333"/>
              <a:gd name="connsiteX4" fmla="*/ 42204 w 927856"/>
              <a:gd name="connsiteY4" fmla="*/ 0 h 817333"/>
              <a:gd name="connsiteX0" fmla="*/ 42204 w 970059"/>
              <a:gd name="connsiteY0" fmla="*/ 0 h 817333"/>
              <a:gd name="connsiteX1" fmla="*/ 970059 w 970059"/>
              <a:gd name="connsiteY1" fmla="*/ 140677 h 817333"/>
              <a:gd name="connsiteX2" fmla="*/ 913789 w 970059"/>
              <a:gd name="connsiteY2" fmla="*/ 634453 h 817333"/>
              <a:gd name="connsiteX3" fmla="*/ 0 w 970059"/>
              <a:gd name="connsiteY3" fmla="*/ 817333 h 817333"/>
              <a:gd name="connsiteX4" fmla="*/ 42204 w 970059"/>
              <a:gd name="connsiteY4" fmla="*/ 0 h 817333"/>
              <a:gd name="connsiteX0" fmla="*/ 42204 w 913789"/>
              <a:gd name="connsiteY0" fmla="*/ 0 h 817333"/>
              <a:gd name="connsiteX1" fmla="*/ 899721 w 913789"/>
              <a:gd name="connsiteY1" fmla="*/ 140677 h 817333"/>
              <a:gd name="connsiteX2" fmla="*/ 913789 w 913789"/>
              <a:gd name="connsiteY2" fmla="*/ 634453 h 817333"/>
              <a:gd name="connsiteX3" fmla="*/ 0 w 913789"/>
              <a:gd name="connsiteY3" fmla="*/ 817333 h 817333"/>
              <a:gd name="connsiteX4" fmla="*/ 42204 w 913789"/>
              <a:gd name="connsiteY4" fmla="*/ 0 h 817333"/>
              <a:gd name="connsiteX0" fmla="*/ 42204 w 927857"/>
              <a:gd name="connsiteY0" fmla="*/ 0 h 817333"/>
              <a:gd name="connsiteX1" fmla="*/ 927857 w 927857"/>
              <a:gd name="connsiteY1" fmla="*/ 140677 h 817333"/>
              <a:gd name="connsiteX2" fmla="*/ 913789 w 927857"/>
              <a:gd name="connsiteY2" fmla="*/ 634453 h 817333"/>
              <a:gd name="connsiteX3" fmla="*/ 0 w 927857"/>
              <a:gd name="connsiteY3" fmla="*/ 817333 h 817333"/>
              <a:gd name="connsiteX4" fmla="*/ 42204 w 927857"/>
              <a:gd name="connsiteY4" fmla="*/ 0 h 817333"/>
              <a:gd name="connsiteX0" fmla="*/ 42204 w 927857"/>
              <a:gd name="connsiteY0" fmla="*/ 0 h 817333"/>
              <a:gd name="connsiteX1" fmla="*/ 927857 w 927857"/>
              <a:gd name="connsiteY1" fmla="*/ 140677 h 817333"/>
              <a:gd name="connsiteX2" fmla="*/ 913789 w 927857"/>
              <a:gd name="connsiteY2" fmla="*/ 662589 h 817333"/>
              <a:gd name="connsiteX3" fmla="*/ 0 w 927857"/>
              <a:gd name="connsiteY3" fmla="*/ 817333 h 817333"/>
              <a:gd name="connsiteX4" fmla="*/ 42204 w 927857"/>
              <a:gd name="connsiteY4" fmla="*/ 0 h 817333"/>
              <a:gd name="connsiteX0" fmla="*/ 1 w 927857"/>
              <a:gd name="connsiteY0" fmla="*/ 0 h 831401"/>
              <a:gd name="connsiteX1" fmla="*/ 927857 w 927857"/>
              <a:gd name="connsiteY1" fmla="*/ 154745 h 831401"/>
              <a:gd name="connsiteX2" fmla="*/ 913789 w 927857"/>
              <a:gd name="connsiteY2" fmla="*/ 676657 h 831401"/>
              <a:gd name="connsiteX3" fmla="*/ 0 w 927857"/>
              <a:gd name="connsiteY3" fmla="*/ 831401 h 831401"/>
              <a:gd name="connsiteX4" fmla="*/ 1 w 927857"/>
              <a:gd name="connsiteY4" fmla="*/ 0 h 83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7857" h="831401">
                <a:moveTo>
                  <a:pt x="1" y="0"/>
                </a:moveTo>
                <a:lnTo>
                  <a:pt x="927857" y="154745"/>
                </a:lnTo>
                <a:lnTo>
                  <a:pt x="913789" y="676657"/>
                </a:lnTo>
                <a:lnTo>
                  <a:pt x="0" y="831401"/>
                </a:lnTo>
                <a:cubicBezTo>
                  <a:pt x="0" y="554267"/>
                  <a:pt x="1" y="277134"/>
                  <a:pt x="1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  <a:alpha val="4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82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DD981-608C-4CD0-B9F9-0FA9BF068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Detailed view: Connector module (2)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CE2D40-70A2-4FD0-A344-37A8C2853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Isobel Patterson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D1D88B-B001-45C1-90B0-A0AD78C49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13</a:t>
            </a:fld>
            <a:endParaRPr lang="en-US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1AD90207-EA63-4C9B-BCD7-8B82D52125D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460932" y="1825625"/>
            <a:ext cx="727013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159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6597-DC83-4FDC-9568-6F67F9B33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7828" y="685800"/>
            <a:ext cx="9601200" cy="1485900"/>
          </a:xfrm>
        </p:spPr>
        <p:txBody>
          <a:bodyPr/>
          <a:lstStyle/>
          <a:p>
            <a:r>
              <a:rPr lang="en-US" dirty="0"/>
              <a:t>Overview of Proposed Solution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544837-362B-4793-813C-B2F79890AC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20"/>
          <a:stretch/>
        </p:blipFill>
        <p:spPr>
          <a:xfrm>
            <a:off x="1709379" y="2171700"/>
            <a:ext cx="9428629" cy="3629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762366-ED0D-4422-9652-3813D7CF9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Yates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819E9-AF2D-48E0-9290-6551D5C3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14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C397E7-2441-42DE-9A46-DAD91423AA7D}"/>
              </a:ext>
            </a:extLst>
          </p:cNvPr>
          <p:cNvSpPr/>
          <p:nvPr/>
        </p:nvSpPr>
        <p:spPr>
          <a:xfrm>
            <a:off x="2425148" y="3000753"/>
            <a:ext cx="132522" cy="1987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CD28BF-74F1-4A40-8CA0-B5A14C9E219E}"/>
              </a:ext>
            </a:extLst>
          </p:cNvPr>
          <p:cNvSpPr txBox="1"/>
          <p:nvPr/>
        </p:nvSpPr>
        <p:spPr>
          <a:xfrm flipH="1">
            <a:off x="2366175" y="2902226"/>
            <a:ext cx="52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508C94-3CE8-444C-836F-AE3525670D70}"/>
              </a:ext>
            </a:extLst>
          </p:cNvPr>
          <p:cNvSpPr/>
          <p:nvPr/>
        </p:nvSpPr>
        <p:spPr>
          <a:xfrm>
            <a:off x="8904848" y="3313762"/>
            <a:ext cx="603504" cy="502920"/>
          </a:xfrm>
          <a:prstGeom prst="rect">
            <a:avLst/>
          </a:prstGeom>
          <a:solidFill>
            <a:schemeClr val="accent6">
              <a:lumMod val="20000"/>
              <a:lumOff val="80000"/>
              <a:alpha val="4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923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C423F-7F92-4DB2-BAC4-DA722564A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view: Filter</a:t>
            </a:r>
          </a:p>
        </p:txBody>
      </p:sp>
      <p:pic>
        <p:nvPicPr>
          <p:cNvPr id="4" name="Picture 3" descr="Image result for cake filtration blocking filtration">
            <a:extLst>
              <a:ext uri="{FF2B5EF4-FFF2-40B4-BE49-F238E27FC236}">
                <a16:creationId xmlns:a16="http://schemas.microsoft.com/office/drawing/2014/main" id="{D9FF15D3-4AB5-104D-A8F2-6B28DFAC356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63"/>
          <a:stretch/>
        </p:blipFill>
        <p:spPr bwMode="auto">
          <a:xfrm>
            <a:off x="5177311" y="1561093"/>
            <a:ext cx="3040813" cy="36405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B896FD-AEE0-B841-A44F-675893998019}"/>
              </a:ext>
            </a:extLst>
          </p:cNvPr>
          <p:cNvSpPr txBox="1"/>
          <p:nvPr/>
        </p:nvSpPr>
        <p:spPr>
          <a:xfrm>
            <a:off x="1516117" y="2003535"/>
            <a:ext cx="46560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Criteria:</a:t>
            </a:r>
          </a:p>
          <a:p>
            <a:endParaRPr lang="en-US" sz="2400" dirty="0"/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Collect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Withstand pressure drop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Diameter </a:t>
            </a:r>
            <a:r>
              <a:rPr lang="en-US" sz="2400" dirty="0" err="1"/>
              <a:t>approx</a:t>
            </a:r>
            <a:r>
              <a:rPr lang="en-US" sz="2400" dirty="0"/>
              <a:t> 6mm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CF91CF-167F-594A-A8F8-43C1AC19248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9" r="6459"/>
          <a:stretch/>
        </p:blipFill>
        <p:spPr>
          <a:xfrm>
            <a:off x="8471337" y="1561092"/>
            <a:ext cx="3552497" cy="364052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370E8-F9F7-4049-892F-9C3E8BE10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Yates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F851BF-231D-458E-81E2-1AA5BD239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842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C6EA-AEE7-B54C-A563-13C9BDB68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view: Filter (Pressure Drop)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6D702D-CD33-5B47-BC2D-E389570593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71600" y="1918137"/>
                <a:ext cx="9601200" cy="3852041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𝐷𝑎𝑟𝑐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𝐿𝑎𝑤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: ∆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acc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2400" dirty="0">
                    <a:effectLst/>
                  </a:rPr>
                  <a:t> </a:t>
                </a:r>
                <a:endParaRPr lang="en-GB" sz="2400" i="1" dirty="0"/>
              </a:p>
              <a:p>
                <a:endParaRPr lang="en-GB" sz="2400" i="1" dirty="0"/>
              </a:p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𝑇𝑜𝑡𝑎𝑙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𝑃𝑟𝑒𝑠𝑠𝑢𝑟𝑒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: ∆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  <m:r>
                      <a:rPr lang="en-GB" sz="2400" i="1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𝐾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+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GB" sz="2400" dirty="0">
                    <a:effectLst/>
                  </a:rPr>
                  <a:t> </a:t>
                </a:r>
              </a:p>
              <a:p>
                <a:endParaRPr lang="en-GB" sz="2400" dirty="0"/>
              </a:p>
              <a:p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≈5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p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36</m:t>
                        </m:r>
                      </m:num>
                      <m:den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 </m:t>
                        </m:r>
                        <m:sSubSup>
                          <m:sSub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GB" sz="2400" i="1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sz="2400" dirty="0">
                    <a:effectLst/>
                  </a:rPr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6D702D-CD33-5B47-BC2D-E389570593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1918137"/>
                <a:ext cx="9601200" cy="3852041"/>
              </a:xfrm>
              <a:blipFill>
                <a:blip r:embed="rId2"/>
                <a:stretch>
                  <a:fillRect l="-926" b="-11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C04419E-9F5A-A147-9188-9AEFAD7D8BB1}"/>
                  </a:ext>
                </a:extLst>
              </p:cNvPr>
              <p:cNvSpPr txBox="1"/>
              <p:nvPr/>
            </p:nvSpPr>
            <p:spPr>
              <a:xfrm>
                <a:off x="8939047" y="3404037"/>
                <a:ext cx="1277007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C04419E-9F5A-A147-9188-9AEFAD7D8B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9047" y="3404037"/>
                <a:ext cx="1277007" cy="492443"/>
              </a:xfrm>
              <a:prstGeom prst="rect">
                <a:avLst/>
              </a:prstGeom>
              <a:blipFill>
                <a:blip r:embed="rId3"/>
                <a:stretch>
                  <a:fillRect l="-6931" t="-5000" r="-23762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A99DC-10BB-4569-BFE3-CAA8CF31A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Yates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AA9C6-25AF-44B6-AE32-A0EF61B0B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543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6D8B-69D7-4899-A32D-778458F95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5386"/>
            <a:ext cx="9601200" cy="1485900"/>
          </a:xfrm>
        </p:spPr>
        <p:txBody>
          <a:bodyPr/>
          <a:lstStyle/>
          <a:p>
            <a:r>
              <a:rPr lang="en-US" dirty="0"/>
              <a:t>Filter: Pressure Drop Evaluation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ED223F-9D5E-4E50-99C5-86B02A86D0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71600" y="1418897"/>
                <a:ext cx="9601200" cy="444850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=0.260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2.00×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:endParaRPr lang="en-GB" dirty="0">
                  <a:ea typeface="Cambria Math" panose="02040503050406030204" pitchFamily="18" charset="0"/>
                </a:endParaRPr>
              </a:p>
              <a:p>
                <a:endParaRPr lang="en-GB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=42,800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𝑃𝑎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ED223F-9D5E-4E50-99C5-86B02A86D0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1418897"/>
                <a:ext cx="9601200" cy="4448503"/>
              </a:xfrm>
              <a:blipFill>
                <a:blip r:embed="rId2"/>
                <a:stretch>
                  <a:fillRect l="-661" t="-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F551A2E-809E-FB44-B48B-177C13311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184" y="1243577"/>
            <a:ext cx="1993215" cy="1895215"/>
          </a:xfrm>
          <a:prstGeom prst="rect">
            <a:avLst/>
          </a:prstGeom>
        </p:spPr>
      </p:pic>
      <p:pic>
        <p:nvPicPr>
          <p:cNvPr id="5" name="Picture 4" descr="Image result for body centered cubic">
            <a:extLst>
              <a:ext uri="{FF2B5EF4-FFF2-40B4-BE49-F238E27FC236}">
                <a16:creationId xmlns:a16="http://schemas.microsoft.com/office/drawing/2014/main" id="{0273E26F-95F4-C845-98E8-730EAED71B73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90"/>
          <a:stretch/>
        </p:blipFill>
        <p:spPr bwMode="auto">
          <a:xfrm>
            <a:off x="6340564" y="1264401"/>
            <a:ext cx="5622925" cy="18535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E728C5-B07E-D74D-B416-58769C7CC86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970" y="3418450"/>
            <a:ext cx="3399595" cy="3252148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ABF1ABE-3556-44CC-8536-A6EDA4850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Yates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D36A447-CB8A-4617-B2C3-D7FDAE61F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70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A1C2D-1309-4722-98EA-D94D6A84C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Filter: selection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AE7551-6247-45CD-AFB3-F6020E95D33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71600" y="1923393"/>
                <a:ext cx="9601200" cy="3944007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HEPA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r>
                  <a:rPr lang="en-US" sz="2400" dirty="0"/>
                  <a:t>Whatman HEPA-Vent filter</a:t>
                </a:r>
              </a:p>
              <a:p>
                <a:endParaRPr lang="en-US" sz="2400" dirty="0"/>
              </a:p>
              <a:p>
                <a:r>
                  <a:rPr lang="en-GB" sz="2400" dirty="0"/>
                  <a:t>A = 16cm</a:t>
                </a:r>
                <a:r>
                  <a:rPr lang="en-GB" sz="2400" baseline="30000" dirty="0"/>
                  <a:t>2</a:t>
                </a:r>
                <a:r>
                  <a:rPr lang="en-GB" sz="2400" dirty="0"/>
                  <a:t> </a:t>
                </a:r>
              </a:p>
              <a:p>
                <a:endParaRPr lang="en-GB" sz="2400" dirty="0"/>
              </a:p>
              <a:p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effectLst/>
                  </a:rPr>
                  <a:t> 2.38 bar</a:t>
                </a:r>
                <a:r>
                  <a:rPr lang="en-US" sz="2400" dirty="0">
                    <a:effectLst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effectLst/>
                  </a:rPr>
                  <a:t> 4.1 bar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AE7551-6247-45CD-AFB3-F6020E95D3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1923393"/>
                <a:ext cx="9601200" cy="3944007"/>
              </a:xfrm>
              <a:blipFill>
                <a:blip r:embed="rId2"/>
                <a:stretch>
                  <a:fillRect l="-926" t="-1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16E3DAD9-DB9F-944C-800F-2DAF860250C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794" y="2171700"/>
            <a:ext cx="3515360" cy="27305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ECE6F-DE7C-4B3F-BF84-643D8718B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Thomas Yates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E06F2-B6CB-4443-8250-5611960A8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671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6597-DC83-4FDC-9568-6F67F9B33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Proposed Solution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544837-362B-4793-813C-B2F79890AC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20"/>
          <a:stretch/>
        </p:blipFill>
        <p:spPr>
          <a:xfrm>
            <a:off x="1709379" y="2171700"/>
            <a:ext cx="9428629" cy="3629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762366-ED0D-4422-9652-3813D7CF9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Chloe Adams-Pickford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819E9-AF2D-48E0-9290-6551D5C3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19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C397E7-2441-42DE-9A46-DAD91423AA7D}"/>
              </a:ext>
            </a:extLst>
          </p:cNvPr>
          <p:cNvSpPr/>
          <p:nvPr/>
        </p:nvSpPr>
        <p:spPr>
          <a:xfrm>
            <a:off x="2425148" y="3000753"/>
            <a:ext cx="132522" cy="1987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CD28BF-74F1-4A40-8CA0-B5A14C9E219E}"/>
              </a:ext>
            </a:extLst>
          </p:cNvPr>
          <p:cNvSpPr txBox="1"/>
          <p:nvPr/>
        </p:nvSpPr>
        <p:spPr>
          <a:xfrm flipH="1">
            <a:off x="2366175" y="2902226"/>
            <a:ext cx="52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C0871A-C01E-46F7-B203-1193F832C509}"/>
              </a:ext>
            </a:extLst>
          </p:cNvPr>
          <p:cNvSpPr/>
          <p:nvPr/>
        </p:nvSpPr>
        <p:spPr>
          <a:xfrm>
            <a:off x="1816772" y="2831886"/>
            <a:ext cx="2178454" cy="2505181"/>
          </a:xfrm>
          <a:prstGeom prst="rect">
            <a:avLst/>
          </a:prstGeom>
          <a:solidFill>
            <a:schemeClr val="accent6">
              <a:lumMod val="20000"/>
              <a:lumOff val="80000"/>
              <a:alpha val="4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7AD974-7102-4F17-A791-08AC86D444E1}"/>
              </a:ext>
            </a:extLst>
          </p:cNvPr>
          <p:cNvSpPr/>
          <p:nvPr/>
        </p:nvSpPr>
        <p:spPr>
          <a:xfrm>
            <a:off x="9508957" y="3199536"/>
            <a:ext cx="1560071" cy="1499073"/>
          </a:xfrm>
          <a:prstGeom prst="rect">
            <a:avLst/>
          </a:prstGeom>
          <a:solidFill>
            <a:schemeClr val="accent6">
              <a:lumMod val="20000"/>
              <a:lumOff val="80000"/>
              <a:alpha val="4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48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CD80E-98DC-43AA-B014-7B0DAA3E9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551C3-EDBE-4FE4-8226-BFB929A70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Defining the project scope: objectives, technical review, initial design ideas and final design criteria</a:t>
            </a:r>
          </a:p>
          <a:p>
            <a:r>
              <a:rPr lang="en-US" dirty="0"/>
              <a:t>Overview of the proposed solution</a:t>
            </a:r>
          </a:p>
          <a:p>
            <a:r>
              <a:rPr lang="en-US" dirty="0"/>
              <a:t>Detailed view of key components: generating and calculating air flow, filter, connector modules</a:t>
            </a:r>
          </a:p>
          <a:p>
            <a:r>
              <a:rPr lang="en-US" dirty="0"/>
              <a:t>Evaluation of design: comparisons with literature and simulation</a:t>
            </a:r>
          </a:p>
          <a:p>
            <a:r>
              <a:rPr lang="en-US" dirty="0"/>
              <a:t>Areas for further development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F9A665-CD67-4026-BA9C-1518CBA5D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Collection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1CA3C6-FC0C-4B25-8CF3-5E7C162E5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151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5E5C7-59B8-4A77-8F1F-F6A8AF052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view: Overall Requirements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23B632-7F91-475D-851B-7F5B252D25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△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△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𝑒𝑥h𝑎𝑢𝑠𝑡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△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𝑓𝑖𝑙𝑡𝑒𝑟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△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𝑐𝑜𝑛𝑛𝑒𝑐𝑡𝑜𝑟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△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𝑝𝑖𝑝𝑒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△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𝑖𝑛𝑙𝑒𝑡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23B632-7F91-475D-851B-7F5B252D25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64BC0E-56A1-447D-9DA1-EAE944DD3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Chloe Adams-Pickford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554C8-A114-4CE7-B457-5988FAA7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7201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56E83-7313-4867-A30E-D32F8649F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view: Air cylinder, inlet pipes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973E3-0D25-4A36-A8E5-F06F75F95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36035"/>
            <a:ext cx="9601200" cy="4717351"/>
          </a:xfrm>
        </p:spPr>
        <p:txBody>
          <a:bodyPr>
            <a:normAutofit/>
          </a:bodyPr>
          <a:lstStyle/>
          <a:p>
            <a:r>
              <a:rPr lang="en-US" dirty="0"/>
              <a:t>Air inlet – flexible hosing (PVC)</a:t>
            </a:r>
          </a:p>
          <a:p>
            <a:pPr lvl="1"/>
            <a:r>
              <a:rPr lang="en-US" dirty="0"/>
              <a:t>Positives for non-lab applications</a:t>
            </a:r>
          </a:p>
          <a:p>
            <a:pPr lvl="1"/>
            <a:r>
              <a:rPr lang="en-US" dirty="0"/>
              <a:t>Significant limitations due to ‘rule of thumb’ calculations</a:t>
            </a:r>
          </a:p>
          <a:p>
            <a:r>
              <a:rPr lang="en-US" dirty="0"/>
              <a:t>Exhaust – removed </a:t>
            </a:r>
          </a:p>
          <a:p>
            <a:r>
              <a:rPr lang="en-US" dirty="0"/>
              <a:t>Cylinder </a:t>
            </a:r>
          </a:p>
          <a:p>
            <a:pPr lvl="1"/>
            <a:r>
              <a:rPr lang="en-US" dirty="0"/>
              <a:t>Late change of gas</a:t>
            </a:r>
          </a:p>
          <a:p>
            <a:pPr lvl="1"/>
            <a:r>
              <a:rPr lang="en-US" dirty="0"/>
              <a:t>Synthetic air selected</a:t>
            </a:r>
          </a:p>
          <a:p>
            <a:r>
              <a:rPr lang="en-US" dirty="0"/>
              <a:t>Valve</a:t>
            </a:r>
          </a:p>
          <a:p>
            <a:pPr lvl="1"/>
            <a:r>
              <a:rPr lang="en-US" dirty="0"/>
              <a:t>Limited information on valves included</a:t>
            </a:r>
          </a:p>
          <a:p>
            <a:pPr lvl="1"/>
            <a:r>
              <a:rPr lang="en-US" dirty="0"/>
              <a:t>Recommendation of diaphragm valve</a:t>
            </a:r>
          </a:p>
          <a:p>
            <a:r>
              <a:rPr lang="en-US" dirty="0"/>
              <a:t>Opportunity for integration with other systems?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914C45-91BD-4052-A16E-966BA5C75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Chloe Adams-Pickford – Diagram from </a:t>
            </a:r>
            <a:r>
              <a:rPr lang="en-US" dirty="0">
                <a:hlinkClick r:id="rId2"/>
              </a:rPr>
              <a:t>apiste-global.com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328F93-067C-4B01-8C67-F136E299A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21</a:t>
            </a:fld>
            <a:endParaRPr lang="en-US" dirty="0"/>
          </a:p>
        </p:txBody>
      </p:sp>
      <p:pic>
        <p:nvPicPr>
          <p:cNvPr id="6" name="Picture 5" descr="C:\Users\Chloe\Downloads\pressure-drop.png">
            <a:extLst>
              <a:ext uri="{FF2B5EF4-FFF2-40B4-BE49-F238E27FC236}">
                <a16:creationId xmlns:a16="http://schemas.microsoft.com/office/drawing/2014/main" id="{4BA4345B-64E8-4A2D-8658-4ACFE2FF5B52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46183" r="15400" b="13892"/>
          <a:stretch/>
        </p:blipFill>
        <p:spPr bwMode="auto">
          <a:xfrm>
            <a:off x="7239000" y="2914650"/>
            <a:ext cx="4653086" cy="3455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790420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6597-DC83-4FDC-9568-6F67F9B33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Proposed Solution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544837-362B-4793-813C-B2F79890AC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20"/>
          <a:stretch/>
        </p:blipFill>
        <p:spPr>
          <a:xfrm>
            <a:off x="1709379" y="2171700"/>
            <a:ext cx="9428629" cy="3629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762366-ED0D-4422-9652-3813D7CF9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Chloe Adams-Pickford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819E9-AF2D-48E0-9290-6551D5C3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22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C397E7-2441-42DE-9A46-DAD91423AA7D}"/>
              </a:ext>
            </a:extLst>
          </p:cNvPr>
          <p:cNvSpPr/>
          <p:nvPr/>
        </p:nvSpPr>
        <p:spPr>
          <a:xfrm>
            <a:off x="2425148" y="3000753"/>
            <a:ext cx="132522" cy="1987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CD28BF-74F1-4A40-8CA0-B5A14C9E219E}"/>
              </a:ext>
            </a:extLst>
          </p:cNvPr>
          <p:cNvSpPr txBox="1"/>
          <p:nvPr/>
        </p:nvSpPr>
        <p:spPr>
          <a:xfrm flipH="1">
            <a:off x="2366175" y="2902226"/>
            <a:ext cx="52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28409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3A5BD-E3AC-4D9E-BC46-3B782443D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Solidworks </a:t>
            </a:r>
            <a:br>
              <a:rPr lang="en-US" dirty="0"/>
            </a:br>
            <a:r>
              <a:rPr lang="en-US" dirty="0"/>
              <a:t>Simulation of Air Flow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45510C-F293-41CA-81B1-9534551F9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James </a:t>
            </a:r>
            <a:r>
              <a:rPr lang="en-US" dirty="0" err="1"/>
              <a:t>Rudkin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E4ED0-20C2-4A89-8529-982536B59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AFBF7EA-21EE-4259-AB46-6A06BAE1381B}"/>
              </a:ext>
            </a:extLst>
          </p:cNvPr>
          <p:cNvGrpSpPr/>
          <p:nvPr/>
        </p:nvGrpSpPr>
        <p:grpSpPr>
          <a:xfrm>
            <a:off x="2386037" y="2382384"/>
            <a:ext cx="8317231" cy="3986011"/>
            <a:chOff x="994627" y="-213250"/>
            <a:chExt cx="6487355" cy="240802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83A9BDC-08C8-47C7-8C89-C1535DCB05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0" r="1977"/>
            <a:stretch/>
          </p:blipFill>
          <p:spPr bwMode="auto">
            <a:xfrm>
              <a:off x="994627" y="-194632"/>
              <a:ext cx="2898140" cy="188323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F5743D5-92EB-40E0-872C-9597391CA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5" r="926"/>
            <a:stretch/>
          </p:blipFill>
          <p:spPr bwMode="auto">
            <a:xfrm>
              <a:off x="4583842" y="-213250"/>
              <a:ext cx="2898140" cy="188323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9" name="Text Box 45">
              <a:extLst>
                <a:ext uri="{FF2B5EF4-FFF2-40B4-BE49-F238E27FC236}">
                  <a16:creationId xmlns:a16="http://schemas.microsoft.com/office/drawing/2014/main" id="{80DEACE3-3946-4A51-AC57-86FC96426133}"/>
                </a:ext>
              </a:extLst>
            </p:cNvPr>
            <p:cNvSpPr txBox="1"/>
            <p:nvPr/>
          </p:nvSpPr>
          <p:spPr>
            <a:xfrm>
              <a:off x="1201955" y="1842870"/>
              <a:ext cx="5381625" cy="35190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i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Plots comparing theory and calculation for pressure and velocity from ‘VALIDATION EXAMPLES SOLIDWORKS’ FLOW’SIMULATION 2017’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1FA2BE5D-5318-40AC-97DD-A43B2BEF93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7098" y="332807"/>
            <a:ext cx="396612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984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BD3A4-3120-49CD-A9CC-F84BA1638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Pressure drop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FA395B-D67D-4D74-9F7D-82EA96E94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James </a:t>
            </a:r>
            <a:r>
              <a:rPr lang="en-US" dirty="0" err="1"/>
              <a:t>Rudkin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6E287-211E-4ACD-A951-C1C8D3EA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AF65464-E458-4114-BC66-2A1461AC01B0}"/>
              </a:ext>
            </a:extLst>
          </p:cNvPr>
          <p:cNvGrpSpPr/>
          <p:nvPr/>
        </p:nvGrpSpPr>
        <p:grpSpPr>
          <a:xfrm>
            <a:off x="2345373" y="1631057"/>
            <a:ext cx="8627427" cy="4822328"/>
            <a:chOff x="-87208" y="-1160"/>
            <a:chExt cx="5942543" cy="3340387"/>
          </a:xfrm>
        </p:grpSpPr>
        <p:sp>
          <p:nvSpPr>
            <p:cNvPr id="7" name="Text Box 49">
              <a:extLst>
                <a:ext uri="{FF2B5EF4-FFF2-40B4-BE49-F238E27FC236}">
                  <a16:creationId xmlns:a16="http://schemas.microsoft.com/office/drawing/2014/main" id="{9D3F1538-AC6D-4373-9D05-19DC28EBAD63}"/>
                </a:ext>
              </a:extLst>
            </p:cNvPr>
            <p:cNvSpPr txBox="1"/>
            <p:nvPr/>
          </p:nvSpPr>
          <p:spPr>
            <a:xfrm>
              <a:off x="0" y="3162300"/>
              <a:ext cx="5855335" cy="176927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i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The simulated/calculated pressure distribution along the 16m cold bore section.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35B693E-3337-4397-98D6-CDB1442D0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7208" y="-1160"/>
              <a:ext cx="5720715" cy="315785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6130546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771B85-17D6-4EE1-910D-DD5B0FC61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James </a:t>
            </a:r>
            <a:r>
              <a:rPr lang="en-US" dirty="0" err="1"/>
              <a:t>Rudkin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FB7D13-E426-412D-9500-E6E39F297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65EA2CE-BD77-46E5-BCA8-EB0A560C4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Velocity and streamlines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D6D2706-7D6E-4173-BA4B-5E3936252670}"/>
              </a:ext>
            </a:extLst>
          </p:cNvPr>
          <p:cNvGrpSpPr/>
          <p:nvPr/>
        </p:nvGrpSpPr>
        <p:grpSpPr>
          <a:xfrm>
            <a:off x="2527254" y="1501020"/>
            <a:ext cx="7875701" cy="5154673"/>
            <a:chOff x="0" y="0"/>
            <a:chExt cx="5847080" cy="3909514"/>
          </a:xfrm>
        </p:grpSpPr>
        <p:sp>
          <p:nvSpPr>
            <p:cNvPr id="8" name="Text Box 278">
              <a:extLst>
                <a:ext uri="{FF2B5EF4-FFF2-40B4-BE49-F238E27FC236}">
                  <a16:creationId xmlns:a16="http://schemas.microsoft.com/office/drawing/2014/main" id="{8DDA02FA-0A5E-4007-BC57-05FCD0DCFD34}"/>
                </a:ext>
              </a:extLst>
            </p:cNvPr>
            <p:cNvSpPr txBox="1"/>
            <p:nvPr/>
          </p:nvSpPr>
          <p:spPr>
            <a:xfrm>
              <a:off x="0" y="3362325"/>
              <a:ext cx="5847080" cy="54718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i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Figure 4.4H. The velocity profile along the cold bore and beam screen. Offset to be along the pumping slots. Also showing the velocity streamlines.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A552383-8E03-4A7D-9437-D1E29F0692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34050" cy="327469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279641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4E06E-C72B-4299-8203-94AAE94BF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7067"/>
            <a:ext cx="9601200" cy="171284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Post-Collection Particle Analysis</a:t>
            </a:r>
            <a:br>
              <a:rPr lang="en-US" dirty="0"/>
            </a:br>
            <a:r>
              <a:rPr lang="en-GB" sz="1600" b="1" dirty="0"/>
              <a:t>Scanning electron microscopes with energy dispersive X-ray spectroscopy</a:t>
            </a:r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15B208-11F8-4954-A763-CDD1D4AA0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James </a:t>
            </a:r>
            <a:r>
              <a:rPr lang="en-US" dirty="0" err="1"/>
              <a:t>Rudkin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B3EE0D-0CF9-4B2A-A8B6-823E9630A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26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8FBBB5A-034A-4E95-BEF5-E5F361B7C4F2}"/>
              </a:ext>
            </a:extLst>
          </p:cNvPr>
          <p:cNvGrpSpPr/>
          <p:nvPr/>
        </p:nvGrpSpPr>
        <p:grpSpPr>
          <a:xfrm>
            <a:off x="1371600" y="1211185"/>
            <a:ext cx="2727736" cy="4435630"/>
            <a:chOff x="1647500" y="1834395"/>
            <a:chExt cx="2727736" cy="443563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757449F-1D90-4F13-B7E1-1C35ACC1881D}"/>
                </a:ext>
              </a:extLst>
            </p:cNvPr>
            <p:cNvSpPr/>
            <p:nvPr/>
          </p:nvSpPr>
          <p:spPr>
            <a:xfrm>
              <a:off x="1659976" y="1834395"/>
              <a:ext cx="2702784" cy="3432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0F90236-EB99-4506-B09B-548C38E08094}"/>
                </a:ext>
              </a:extLst>
            </p:cNvPr>
            <p:cNvGrpSpPr/>
            <p:nvPr/>
          </p:nvGrpSpPr>
          <p:grpSpPr>
            <a:xfrm>
              <a:off x="1647500" y="1834395"/>
              <a:ext cx="2727736" cy="4435630"/>
              <a:chOff x="-13483" y="0"/>
              <a:chExt cx="2947818" cy="5049712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31B06BC-50D7-458F-B584-E3E6633EDB93}"/>
                  </a:ext>
                </a:extLst>
              </p:cNvPr>
              <p:cNvGrpSpPr/>
              <p:nvPr/>
            </p:nvGrpSpPr>
            <p:grpSpPr>
              <a:xfrm>
                <a:off x="0" y="0"/>
                <a:ext cx="2934335" cy="3907155"/>
                <a:chOff x="0" y="0"/>
                <a:chExt cx="2934335" cy="3907155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9FFDB7D4-5474-4D12-926E-585CA25F05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5822" b="34650"/>
                <a:stretch/>
              </p:blipFill>
              <p:spPr bwMode="auto">
                <a:xfrm>
                  <a:off x="0" y="0"/>
                  <a:ext cx="2934335" cy="2477135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9DE574A6-D5E4-43B5-ADF3-706BAF60E8CF}"/>
                    </a:ext>
                  </a:extLst>
                </p:cNvPr>
                <p:cNvGrpSpPr/>
                <p:nvPr/>
              </p:nvGrpSpPr>
              <p:grpSpPr>
                <a:xfrm>
                  <a:off x="956930" y="2743200"/>
                  <a:ext cx="1784350" cy="1163955"/>
                  <a:chOff x="0" y="0"/>
                  <a:chExt cx="1784808" cy="1163955"/>
                </a:xfrm>
              </p:grpSpPr>
              <p:pic>
                <p:nvPicPr>
                  <p:cNvPr id="12" name="Picture 11">
                    <a:extLst>
                      <a:ext uri="{FF2B5EF4-FFF2-40B4-BE49-F238E27FC236}">
                        <a16:creationId xmlns:a16="http://schemas.microsoft.com/office/drawing/2014/main" id="{E61B6C5C-C448-4161-86A9-CD93D6536E5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0324" t="69282"/>
                  <a:stretch/>
                </p:blipFill>
                <p:spPr bwMode="auto">
                  <a:xfrm>
                    <a:off x="53163" y="0"/>
                    <a:ext cx="1731645" cy="1163955"/>
                  </a:xfrm>
                  <a:prstGeom prst="rect">
                    <a:avLst/>
                  </a:prstGeom>
                  <a:ln>
                    <a:solidFill>
                      <a:schemeClr val="bg1"/>
                    </a:solidFill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9DEFE2CF-DD7C-4845-BA01-8A8533ADF914}"/>
                      </a:ext>
                    </a:extLst>
                  </p:cNvPr>
                  <p:cNvSpPr/>
                  <p:nvPr/>
                </p:nvSpPr>
                <p:spPr>
                  <a:xfrm>
                    <a:off x="0" y="31898"/>
                    <a:ext cx="265430" cy="20193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0610E73C-E88A-4BAD-88D6-85D231762D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54642" y="2488018"/>
                  <a:ext cx="180975" cy="428625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</p:pic>
          </p:grpSp>
          <p:sp>
            <p:nvSpPr>
              <p:cNvPr id="8" name="Text Box 63">
                <a:extLst>
                  <a:ext uri="{FF2B5EF4-FFF2-40B4-BE49-F238E27FC236}">
                    <a16:creationId xmlns:a16="http://schemas.microsoft.com/office/drawing/2014/main" id="{88A191C7-6FC6-41CA-A564-D5E257AD06FD}"/>
                  </a:ext>
                </a:extLst>
              </p:cNvPr>
              <p:cNvSpPr txBox="1"/>
              <p:nvPr/>
            </p:nvSpPr>
            <p:spPr>
              <a:xfrm>
                <a:off x="-13483" y="3906130"/>
                <a:ext cx="2934335" cy="1143582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1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 diagram showing the X ray emission from an atom. </a:t>
                </a:r>
                <a:endPara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1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Courtesy of: ‘Generation of X-Rays in the SEM specimen’</a:t>
                </a:r>
                <a:endPara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129975F-BC17-4CBE-9313-84D7E9AD68AB}"/>
              </a:ext>
            </a:extLst>
          </p:cNvPr>
          <p:cNvGrpSpPr/>
          <p:nvPr/>
        </p:nvGrpSpPr>
        <p:grpSpPr>
          <a:xfrm>
            <a:off x="4575958" y="1247017"/>
            <a:ext cx="7499746" cy="2094835"/>
            <a:chOff x="77891" y="-209551"/>
            <a:chExt cx="7871193" cy="325310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81B1446-F140-4DD1-A40F-3C04DEF2B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91" y="-209551"/>
              <a:ext cx="5638800" cy="3253105"/>
            </a:xfrm>
            <a:prstGeom prst="rect">
              <a:avLst/>
            </a:prstGeom>
            <a:noFill/>
          </p:spPr>
        </p:pic>
        <p:sp>
          <p:nvSpPr>
            <p:cNvPr id="18" name="Text Box 326">
              <a:extLst>
                <a:ext uri="{FF2B5EF4-FFF2-40B4-BE49-F238E27FC236}">
                  <a16:creationId xmlns:a16="http://schemas.microsoft.com/office/drawing/2014/main" id="{EB3C2C53-A13C-44B5-8918-E95C1531BDFA}"/>
                </a:ext>
              </a:extLst>
            </p:cNvPr>
            <p:cNvSpPr txBox="1"/>
            <p:nvPr/>
          </p:nvSpPr>
          <p:spPr>
            <a:xfrm>
              <a:off x="5681920" y="1449596"/>
              <a:ext cx="2267164" cy="100590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Bef>
                  <a:spcPts val="200"/>
                </a:spcBef>
                <a:spcAft>
                  <a:spcPts val="0"/>
                </a:spcAft>
              </a:pPr>
              <a:r>
                <a:rPr lang="en-GB" sz="1100" i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 SEM image (left) of HVAC filter with particulates and corresponding EDS spectrum</a:t>
              </a:r>
              <a:endParaRPr lang="en-GB" sz="1200" dirty="0">
                <a:solidFill>
                  <a:srgbClr val="1F3763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i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Courtesy of:</a:t>
              </a:r>
              <a:r>
                <a:rPr lang="en-GB" sz="11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100" i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Nanoscience Instruments</a:t>
              </a:r>
              <a:r>
                <a:rPr lang="en-GB" sz="1150" i="1" dirty="0">
                  <a:effectLst/>
                  <a:latin typeface="Helvetica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47ADD21-FB7A-4EF9-9395-CA65DF854404}"/>
              </a:ext>
            </a:extLst>
          </p:cNvPr>
          <p:cNvSpPr txBox="1"/>
          <p:nvPr/>
        </p:nvSpPr>
        <p:spPr>
          <a:xfrm>
            <a:off x="4419069" y="3520694"/>
            <a:ext cx="5873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Other potential Method: Solvent bath and centrifugation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53ECD49-3134-40FD-8A5C-74882C86647E}"/>
              </a:ext>
            </a:extLst>
          </p:cNvPr>
          <p:cNvGrpSpPr/>
          <p:nvPr/>
        </p:nvGrpSpPr>
        <p:grpSpPr>
          <a:xfrm>
            <a:off x="4459659" y="3960088"/>
            <a:ext cx="7616045" cy="2429706"/>
            <a:chOff x="-134602" y="-63148"/>
            <a:chExt cx="7787532" cy="2746913"/>
          </a:xfrm>
        </p:grpSpPr>
        <p:sp>
          <p:nvSpPr>
            <p:cNvPr id="22" name="Text Box 328">
              <a:extLst>
                <a:ext uri="{FF2B5EF4-FFF2-40B4-BE49-F238E27FC236}">
                  <a16:creationId xmlns:a16="http://schemas.microsoft.com/office/drawing/2014/main" id="{93836980-57CB-4B99-BAF1-3308EA08F201}"/>
                </a:ext>
              </a:extLst>
            </p:cNvPr>
            <p:cNvSpPr txBox="1"/>
            <p:nvPr/>
          </p:nvSpPr>
          <p:spPr>
            <a:xfrm>
              <a:off x="5477992" y="1549126"/>
              <a:ext cx="2174938" cy="113463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i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 diagram showing the separating of particles in a solvent through centrifugation. 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i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Courtesy of: </a:t>
              </a:r>
              <a:r>
                <a:rPr lang="en-GB" sz="1100" i="1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Sofroniou</a:t>
              </a:r>
              <a:r>
                <a:rPr lang="en-GB" sz="1100" i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2012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23" name="Picture 22" descr="Image result for centrifugation">
              <a:extLst>
                <a:ext uri="{FF2B5EF4-FFF2-40B4-BE49-F238E27FC236}">
                  <a16:creationId xmlns:a16="http://schemas.microsoft.com/office/drawing/2014/main" id="{8775C8D9-059F-4823-AE21-821A55FAD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4602" y="-63148"/>
              <a:ext cx="5612594" cy="257956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5554525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B3C3F-7EB7-49E3-A99D-EB9243F42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F4605-D802-4D4D-A335-D71AA5BD7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Assumptions</a:t>
            </a:r>
          </a:p>
          <a:p>
            <a:r>
              <a:rPr lang="en-US" sz="3200" dirty="0"/>
              <a:t>Testing and Iteration</a:t>
            </a:r>
          </a:p>
          <a:p>
            <a:r>
              <a:rPr lang="en-US" sz="3200" dirty="0"/>
              <a:t>Simulation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23BEE7-954C-46D3-BC26-5919C2F7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Chloe Adams-Pickford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57323F-E472-4128-A2BC-CDF748BB4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9917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284E-BE84-4ECC-9F8C-C10647D41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Areas for further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CD562-7385-460E-A788-32255CA98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Comparisons – before and after</a:t>
            </a:r>
          </a:p>
          <a:p>
            <a:r>
              <a:rPr lang="en-US" sz="3200" dirty="0"/>
              <a:t>Targeted post-collection analysis </a:t>
            </a:r>
          </a:p>
          <a:p>
            <a:r>
              <a:rPr lang="en-US" sz="3200" dirty="0"/>
              <a:t>Multiple filtration options</a:t>
            </a:r>
          </a:p>
          <a:p>
            <a:endParaRPr lang="en-US" sz="3200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2477F6-5B82-4268-9950-04DAB48C5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Chloe Adams-Pickford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030FAA-1DB3-430F-8960-79C654F3A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4518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C372A03-C9A4-4FD0-8ECD-9416DBFB1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Thank you for your time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Any questions?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4E762A-F6F9-4205-9D2C-008A678CB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Chloe Adams-Pickford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01CC1A-6248-4EEA-97AA-353698214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44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62509-9528-4596-96C2-596200286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A5CEC-A9E1-4E98-8A01-308D47FCF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To develop a method or device to collect particles from within the Large Hadron Collider (LHC) at CERN</a:t>
            </a:r>
            <a:endParaRPr lang="en-US" sz="32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795262-F07D-44E3-B3B3-718FFA885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Isobel Patterson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E88D38-EF8A-4569-A700-FB691307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7484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F4BCB-C27F-48D1-80A5-2A8D9DBA1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574A4-1275-430B-A3D6-8B17B293BC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A4A707-13F8-430A-8FFE-E755CA2F8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Collection team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86600A-E0EB-4800-A6EB-ACF465396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467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59BC1-EE43-4EE5-802E-25D545FCF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EACD0-4779-406A-8FC7-A6E188971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What is the problem? </a:t>
            </a:r>
          </a:p>
          <a:p>
            <a:r>
              <a:rPr lang="en-US" sz="3200" dirty="0"/>
              <a:t>Why is the problem important to solve?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372B43-D1FD-4A3C-BF09-5B49509C9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Isobel Patterson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1653EF-9B1B-4B76-952F-8E7BA6B32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96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F765D-D599-4858-BD08-C0A6B6578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Review: UFOs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C68F0-3068-4BCA-895E-4F6CF8AE7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Assumptions on nature of UFOs</a:t>
            </a:r>
          </a:p>
          <a:p>
            <a:pPr lvl="1"/>
            <a:r>
              <a:rPr lang="en-US" sz="2400" dirty="0"/>
              <a:t>Diameter ranging from 1-100µm</a:t>
            </a:r>
          </a:p>
          <a:p>
            <a:pPr lvl="1"/>
            <a:r>
              <a:rPr lang="en-US" sz="2400" dirty="0"/>
              <a:t>Uncharged </a:t>
            </a:r>
          </a:p>
          <a:p>
            <a:pPr lvl="1"/>
            <a:r>
              <a:rPr lang="en-US" sz="2400" dirty="0"/>
              <a:t>Spherical </a:t>
            </a:r>
          </a:p>
          <a:p>
            <a:pPr lvl="1"/>
            <a:r>
              <a:rPr lang="en-US" sz="2400" dirty="0"/>
              <a:t>Metallic, ceramic or organic (solid at room temperature)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ED4E13-8B36-48F8-9B5B-D31132598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Isobel Patterson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B56C55-6240-482F-BEA8-16BF62032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8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1B82E-2CAC-4F05-AEE5-010B1A924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76D39-006A-4650-A0A9-0D56F90FC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Collected particles must be representative of the Unidentified Falling Objects (UFOs)</a:t>
            </a:r>
          </a:p>
          <a:p>
            <a:r>
              <a:rPr lang="en-GB" sz="2400" dirty="0"/>
              <a:t>Must not interfere with the operation of the LHC</a:t>
            </a:r>
          </a:p>
          <a:p>
            <a:r>
              <a:rPr lang="en-GB" sz="2400" dirty="0"/>
              <a:t>Must not produce further contamination – if possible use materials that are not used in the LHC to allow easy identification</a:t>
            </a:r>
          </a:p>
          <a:p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20F593-EE32-46DE-B68C-761E7C0F7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Isobel Patterson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C85F37-B390-4046-BB97-EA9446F24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886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6597-DC83-4FDC-9568-6F67F9B33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Proposed Solution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544837-362B-4793-813C-B2F79890AC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20"/>
          <a:stretch/>
        </p:blipFill>
        <p:spPr>
          <a:xfrm>
            <a:off x="1709379" y="2171700"/>
            <a:ext cx="9428629" cy="3629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762366-ED0D-4422-9652-3813D7CF9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Isobel Patterson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819E9-AF2D-48E0-9290-6551D5C3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C397E7-2441-42DE-9A46-DAD91423AA7D}"/>
              </a:ext>
            </a:extLst>
          </p:cNvPr>
          <p:cNvSpPr/>
          <p:nvPr/>
        </p:nvSpPr>
        <p:spPr>
          <a:xfrm>
            <a:off x="2425148" y="3000753"/>
            <a:ext cx="132522" cy="1987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CD28BF-74F1-4A40-8CA0-B5A14C9E219E}"/>
              </a:ext>
            </a:extLst>
          </p:cNvPr>
          <p:cNvSpPr txBox="1"/>
          <p:nvPr/>
        </p:nvSpPr>
        <p:spPr>
          <a:xfrm flipH="1">
            <a:off x="2366175" y="2902226"/>
            <a:ext cx="52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89262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6597-DC83-4FDC-9568-6F67F9B33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Proposed Solution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544837-362B-4793-813C-B2F79890AC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20"/>
          <a:stretch/>
        </p:blipFill>
        <p:spPr>
          <a:xfrm>
            <a:off x="1709379" y="2171700"/>
            <a:ext cx="9428629" cy="3629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762366-ED0D-4422-9652-3813D7CF9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Isobel Patterson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819E9-AF2D-48E0-9290-6551D5C3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8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C397E7-2441-42DE-9A46-DAD91423AA7D}"/>
              </a:ext>
            </a:extLst>
          </p:cNvPr>
          <p:cNvSpPr/>
          <p:nvPr/>
        </p:nvSpPr>
        <p:spPr>
          <a:xfrm>
            <a:off x="2425148" y="3000753"/>
            <a:ext cx="132522" cy="1987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CD28BF-74F1-4A40-8CA0-B5A14C9E219E}"/>
              </a:ext>
            </a:extLst>
          </p:cNvPr>
          <p:cNvSpPr txBox="1"/>
          <p:nvPr/>
        </p:nvSpPr>
        <p:spPr>
          <a:xfrm flipH="1">
            <a:off x="2366175" y="2902226"/>
            <a:ext cx="52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D618CD-0F43-428A-B8D6-AA44A2BD1E15}"/>
              </a:ext>
            </a:extLst>
          </p:cNvPr>
          <p:cNvSpPr/>
          <p:nvPr/>
        </p:nvSpPr>
        <p:spPr>
          <a:xfrm>
            <a:off x="4067602" y="3130827"/>
            <a:ext cx="3896139" cy="859536"/>
          </a:xfrm>
          <a:prstGeom prst="rect">
            <a:avLst/>
          </a:prstGeom>
          <a:solidFill>
            <a:schemeClr val="accent6">
              <a:lumMod val="20000"/>
              <a:lumOff val="80000"/>
              <a:alpha val="4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34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05552-EE46-4521-817D-419835204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view: Air flow calculations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8E8F6D-EF50-49B5-8B4F-90A14D1E7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Isobel Patterson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BE46C2-C3ED-4BB2-B854-EF3C9729D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322A6F80-F849-484B-98B9-E5C316326808}"/>
              </a:ext>
            </a:extLst>
          </p:cNvPr>
          <p:cNvSpPr txBox="1">
            <a:spLocks/>
          </p:cNvSpPr>
          <p:nvPr/>
        </p:nvSpPr>
        <p:spPr>
          <a:xfrm>
            <a:off x="1219200" y="1393102"/>
            <a:ext cx="3810194" cy="14920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 dirty="0"/>
              <a:t>Assumptions: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600" dirty="0"/>
              <a:t>Perfectly spherical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600" dirty="0"/>
              <a:t>Properties of gold</a:t>
            </a:r>
          </a:p>
          <a:p>
            <a:endParaRPr lang="en-GB" sz="2600" dirty="0"/>
          </a:p>
          <a:p>
            <a:endParaRPr lang="en-GB" sz="2600" dirty="0"/>
          </a:p>
          <a:p>
            <a:pPr marL="0" indent="0">
              <a:buNone/>
            </a:pPr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593253-79DD-41DE-BC83-1B700848830A}"/>
              </a:ext>
            </a:extLst>
          </p:cNvPr>
          <p:cNvSpPr txBox="1"/>
          <p:nvPr/>
        </p:nvSpPr>
        <p:spPr>
          <a:xfrm>
            <a:off x="6557712" y="1327250"/>
            <a:ext cx="50006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/>
              <a:t>Apply vertical equilibrium: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07F4C0-76F3-48A0-BCC2-5917A38564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546865" y="1824399"/>
            <a:ext cx="3668641" cy="35635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C49929-2279-4CD2-9FB4-92E10AFDDF38}"/>
              </a:ext>
            </a:extLst>
          </p:cNvPr>
          <p:cNvSpPr txBox="1"/>
          <p:nvPr/>
        </p:nvSpPr>
        <p:spPr>
          <a:xfrm>
            <a:off x="6546865" y="5478351"/>
            <a:ext cx="4609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Free body diagram of the forces on a sphere in a linear velocity profile (Modified from Hayden et al (2003))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149F8CC-5605-4BB0-8D46-145E21B2A0B5}"/>
                  </a:ext>
                </a:extLst>
              </p:cNvPr>
              <p:cNvSpPr txBox="1"/>
              <p:nvPr/>
            </p:nvSpPr>
            <p:spPr>
              <a:xfrm>
                <a:off x="577516" y="3890195"/>
                <a:ext cx="6096000" cy="1018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2.62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1.302×</m:t>
                                  </m:r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−6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149F8CC-5605-4BB0-8D46-145E21B2A0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16" y="3890195"/>
                <a:ext cx="6096000" cy="10187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7318667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4396</TotalTime>
  <Words>818</Words>
  <Application>Microsoft Office PowerPoint</Application>
  <PresentationFormat>Widescreen</PresentationFormat>
  <Paragraphs>196</Paragraphs>
  <Slides>30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Franklin Gothic Book</vt:lpstr>
      <vt:lpstr>Helvetica</vt:lpstr>
      <vt:lpstr>Times New Roman</vt:lpstr>
      <vt:lpstr>Crop</vt:lpstr>
      <vt:lpstr>3YP:  UFOs in the large hadron collider </vt:lpstr>
      <vt:lpstr>Contents</vt:lpstr>
      <vt:lpstr>Project Definition</vt:lpstr>
      <vt:lpstr>Motives</vt:lpstr>
      <vt:lpstr>Technical Review: UFOs</vt:lpstr>
      <vt:lpstr>Design Criteria</vt:lpstr>
      <vt:lpstr>Overview of Proposed Solution</vt:lpstr>
      <vt:lpstr>Overview of Proposed Solution</vt:lpstr>
      <vt:lpstr>Detailed view: Air flow calculations</vt:lpstr>
      <vt:lpstr>Detailed view: Air flow calculation (2)</vt:lpstr>
      <vt:lpstr>Detailed view: Connector module</vt:lpstr>
      <vt:lpstr>Overview of Proposed Solution</vt:lpstr>
      <vt:lpstr>Detailed view: Connector module (2)</vt:lpstr>
      <vt:lpstr>Overview of Proposed Solution</vt:lpstr>
      <vt:lpstr>Detailed view: Filter</vt:lpstr>
      <vt:lpstr>Detailed view: Filter (Pressure Drop)</vt:lpstr>
      <vt:lpstr>Filter: Pressure Drop Evaluation</vt:lpstr>
      <vt:lpstr>Filter: selection</vt:lpstr>
      <vt:lpstr>Overview of Proposed Solution</vt:lpstr>
      <vt:lpstr>Detailed view: Overall Requirements</vt:lpstr>
      <vt:lpstr>Detailed view: Air cylinder, inlet pipes</vt:lpstr>
      <vt:lpstr>Overview of Proposed Solution</vt:lpstr>
      <vt:lpstr>Solidworks  Simulation of Air Flow </vt:lpstr>
      <vt:lpstr>Pressure drop</vt:lpstr>
      <vt:lpstr>Velocity and streamlines</vt:lpstr>
      <vt:lpstr>Post-Collection Particle Analysis Scanning electron microscopes with energy dispersive X-ray spectroscopy</vt:lpstr>
      <vt:lpstr>Evaluation of Design</vt:lpstr>
      <vt:lpstr>Areas for further development</vt:lpstr>
      <vt:lpstr>   Thank you for your time   Any questions? </vt:lpstr>
      <vt:lpstr>References?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3YP:  UFOs in the large hadron collider</dc:title>
  <dc:creator>Chloe Adams-Pickford</dc:creator>
  <cp:lastModifiedBy>Chloe Adams-Pickford</cp:lastModifiedBy>
  <cp:revision>33</cp:revision>
  <dcterms:created xsi:type="dcterms:W3CDTF">2018-04-14T12:15:42Z</dcterms:created>
  <dcterms:modified xsi:type="dcterms:W3CDTF">2018-04-24T07:22:42Z</dcterms:modified>
</cp:coreProperties>
</file>