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80" r:id="rId2"/>
    <p:sldId id="257" r:id="rId3"/>
    <p:sldId id="263" r:id="rId4"/>
    <p:sldId id="258" r:id="rId5"/>
    <p:sldId id="259" r:id="rId6"/>
    <p:sldId id="260" r:id="rId7"/>
    <p:sldId id="261" r:id="rId8"/>
    <p:sldId id="265" r:id="rId9"/>
    <p:sldId id="274" r:id="rId10"/>
    <p:sldId id="264" r:id="rId11"/>
    <p:sldId id="266" r:id="rId12"/>
    <p:sldId id="267" r:id="rId13"/>
    <p:sldId id="268" r:id="rId14"/>
    <p:sldId id="269" r:id="rId15"/>
    <p:sldId id="262" r:id="rId16"/>
    <p:sldId id="271" r:id="rId17"/>
    <p:sldId id="272" r:id="rId18"/>
    <p:sldId id="273" r:id="rId19"/>
    <p:sldId id="275" r:id="rId20"/>
    <p:sldId id="276" r:id="rId21"/>
    <p:sldId id="277" r:id="rId22"/>
    <p:sldId id="278" r:id="rId23"/>
    <p:sldId id="279" r:id="rId24"/>
    <p:sldId id="270"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8" autoAdjust="0"/>
    <p:restoredTop sz="94660"/>
  </p:normalViewPr>
  <p:slideViewPr>
    <p:cSldViewPr snapToGrid="0">
      <p:cViewPr varScale="1">
        <p:scale>
          <a:sx n="82" d="100"/>
          <a:sy n="82" d="100"/>
        </p:scale>
        <p:origin x="490"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4/24/2018</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r>
              <a:rPr lang="en-US" dirty="0"/>
              <a:t>
              </a:t>
            </a: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Πανοραμική εικόνα με λεζάντα">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923A1CC3-2375-41D4-9E03-427CAF2A4C1A}" type="datetimeFigureOut">
              <a:rPr lang="en-US" dirty="0"/>
              <a:t>4/24/2018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Τίτλος και λεζάντα">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l-GR"/>
              <a:t>Κάντε κλικ για να επεξεργαστείτε τον τίτλο υποδείγματος</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AFF16868-8199-4C2C-A5B1-63AEE139F88E}" type="datetimeFigureOut">
              <a:rPr lang="en-US" dirty="0"/>
              <a:t>4/24/2018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Εισαγωγικά με λεζάντα">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l-GR"/>
              <a:t>Κάντε κλικ για να επεξεργαστείτε τον τίτλο υποδείγματος</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AAD9FF7F-6988-44CC-821B-644E70CD2F73}" type="datetimeFigureOut">
              <a:rPr lang="en-US" dirty="0"/>
              <a:t>4/24/2018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Κάρτα ονόματος">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5C12C299-16B2-4475-990D-751901EACC14}" type="datetimeFigureOut">
              <a:rPr lang="en-US" dirty="0"/>
              <a:t>4/24/2018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στήλες">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4/24/2018</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Στήλη 3 εικόνων">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4/24/2018</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4/24/2018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4/24/2018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4/24/2018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F34E6425-0181-43F2-84FC-787E803FD2F8}" type="datetimeFigureOut">
              <a:rPr lang="en-US" dirty="0"/>
              <a:t>4/24/2018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4/24/2018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4/24/2018</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4/24/2018</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4/24/2018</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76E86A4C-8E40-4F87-A4F0-01A0687C5742}" type="datetimeFigureOut">
              <a:rPr lang="en-US" dirty="0"/>
              <a:t>4/24/2018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35E72C73-2D91-4E12-BA25-F0AA0C03599B}" type="datetimeFigureOut">
              <a:rPr lang="en-US" dirty="0"/>
              <a:t>4/24/2018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4/24/2018</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r>
              <a:rPr lang="en-US" dirty="0"/>
              <a:t>
              </a:t>
            </a:r>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Τίτλος 5">
            <a:extLst>
              <a:ext uri="{FF2B5EF4-FFF2-40B4-BE49-F238E27FC236}">
                <a16:creationId xmlns:a16="http://schemas.microsoft.com/office/drawing/2014/main" id="{B4E26D33-5946-40D3-B046-EF86D441120C}"/>
              </a:ext>
            </a:extLst>
          </p:cNvPr>
          <p:cNvSpPr>
            <a:spLocks noGrp="1"/>
          </p:cNvSpPr>
          <p:nvPr>
            <p:ph type="ctrTitle"/>
          </p:nvPr>
        </p:nvSpPr>
        <p:spPr>
          <a:xfrm>
            <a:off x="1080310" y="1362614"/>
            <a:ext cx="8825658" cy="2677648"/>
          </a:xfrm>
        </p:spPr>
        <p:txBody>
          <a:bodyPr/>
          <a:lstStyle/>
          <a:p>
            <a:r>
              <a:rPr lang="en-GB" dirty="0"/>
              <a:t>24/Apr, CERN</a:t>
            </a:r>
            <a:br>
              <a:rPr lang="en-GB" dirty="0"/>
            </a:br>
            <a:br>
              <a:rPr lang="en-GB" dirty="0"/>
            </a:br>
            <a:r>
              <a:rPr lang="en-GB" dirty="0"/>
              <a:t>Simulation group </a:t>
            </a:r>
          </a:p>
        </p:txBody>
      </p:sp>
      <p:sp>
        <p:nvSpPr>
          <p:cNvPr id="7" name="Υπότιτλος 6">
            <a:extLst>
              <a:ext uri="{FF2B5EF4-FFF2-40B4-BE49-F238E27FC236}">
                <a16:creationId xmlns:a16="http://schemas.microsoft.com/office/drawing/2014/main" id="{36168AE8-0AC3-42E8-9068-4028ABAD605D}"/>
              </a:ext>
            </a:extLst>
          </p:cNvPr>
          <p:cNvSpPr>
            <a:spLocks noGrp="1"/>
          </p:cNvSpPr>
          <p:nvPr>
            <p:ph type="subTitle" idx="1"/>
          </p:nvPr>
        </p:nvSpPr>
        <p:spPr>
          <a:xfrm>
            <a:off x="1154955" y="4338735"/>
            <a:ext cx="8825658" cy="1300065"/>
          </a:xfrm>
        </p:spPr>
        <p:txBody>
          <a:bodyPr>
            <a:normAutofit fontScale="85000" lnSpcReduction="10000"/>
          </a:bodyPr>
          <a:lstStyle/>
          <a:p>
            <a:r>
              <a:rPr lang="en-GB" dirty="0"/>
              <a:t>Hegde </a:t>
            </a:r>
            <a:r>
              <a:rPr lang="en-GB" dirty="0" err="1"/>
              <a:t>Megha</a:t>
            </a:r>
            <a:endParaRPr lang="en-GB" dirty="0"/>
          </a:p>
          <a:p>
            <a:r>
              <a:rPr lang="en-GB" dirty="0"/>
              <a:t>Cheng </a:t>
            </a:r>
            <a:r>
              <a:rPr lang="en-GB" dirty="0" err="1"/>
              <a:t>Xinghao</a:t>
            </a:r>
            <a:endParaRPr lang="en-GB" dirty="0"/>
          </a:p>
          <a:p>
            <a:r>
              <a:rPr lang="en-GB" dirty="0"/>
              <a:t>Stagkos Ion </a:t>
            </a:r>
          </a:p>
          <a:p>
            <a:r>
              <a:rPr lang="en-GB" dirty="0"/>
              <a:t>Cartlidge James</a:t>
            </a:r>
          </a:p>
        </p:txBody>
      </p:sp>
    </p:spTree>
    <p:extLst>
      <p:ext uri="{BB962C8B-B14F-4D97-AF65-F5344CB8AC3E}">
        <p14:creationId xmlns:p14="http://schemas.microsoft.com/office/powerpoint/2010/main" val="31916968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FDFEA-53F8-4FD5-A6C2-82E3D8B4A833}"/>
              </a:ext>
            </a:extLst>
          </p:cNvPr>
          <p:cNvSpPr>
            <a:spLocks noGrp="1"/>
          </p:cNvSpPr>
          <p:nvPr>
            <p:ph type="title"/>
          </p:nvPr>
        </p:nvSpPr>
        <p:spPr/>
        <p:txBody>
          <a:bodyPr/>
          <a:lstStyle/>
          <a:p>
            <a:r>
              <a:rPr lang="en-GB" b="1" dirty="0"/>
              <a:t>Modified Archard Wear Model</a:t>
            </a:r>
            <a:endParaRPr lang="en-GB"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E28F0C4-F308-41CA-B3B0-A11CBB451A90}"/>
                  </a:ext>
                </a:extLst>
              </p:cNvPr>
              <p:cNvSpPr>
                <a:spLocks noGrp="1"/>
              </p:cNvSpPr>
              <p:nvPr>
                <p:ph idx="1"/>
              </p:nvPr>
            </p:nvSpPr>
            <p:spPr/>
            <p:txBody>
              <a:bodyPr>
                <a:normAutofit/>
              </a:bodyPr>
              <a:lstStyle/>
              <a:p>
                <a:r>
                  <a:rPr lang="en-GB" dirty="0"/>
                  <a:t>Original Archard wear model does not take into account the effect of contact area on the wear volume produced</a:t>
                </a:r>
              </a:p>
              <a:p>
                <a:r>
                  <a:rPr lang="en-GB" dirty="0"/>
                  <a:t>Shen, Cao and Li (2010) produced a modified version that does so by using an expression including contact pressure</a:t>
                </a:r>
              </a:p>
              <a:p>
                <a:r>
                  <a:rPr lang="en-GB" dirty="0"/>
                  <a:t>Assumption: Archard’s wear equation can be used in the same way when applied to local contact conditions</a:t>
                </a:r>
              </a:p>
              <a:p>
                <a14:m>
                  <m:oMath xmlns:m="http://schemas.openxmlformats.org/officeDocument/2006/math">
                    <m:sSup>
                      <m:sSupPr>
                        <m:ctrlPr>
                          <a:rPr lang="en-GB" i="1">
                            <a:latin typeface="Cambria Math" panose="02040503050406030204" pitchFamily="18" charset="0"/>
                          </a:rPr>
                        </m:ctrlPr>
                      </m:sSupPr>
                      <m:e>
                        <m:r>
                          <a:rPr lang="en-GB" i="1">
                            <a:latin typeface="Cambria Math" panose="02040503050406030204" pitchFamily="18" charset="0"/>
                          </a:rPr>
                          <m:t>h</m:t>
                        </m:r>
                      </m:e>
                      <m:sup>
                        <m:r>
                          <a:rPr lang="en-GB" i="1">
                            <a:latin typeface="Cambria Math" panose="02040503050406030204" pitchFamily="18" charset="0"/>
                          </a:rPr>
                          <m:t>𝑤</m:t>
                        </m:r>
                      </m:sup>
                    </m:sSup>
                    <m:r>
                      <a:rPr lang="en-GB" i="1">
                        <a:latin typeface="Cambria Math" panose="02040503050406030204" pitchFamily="18" charset="0"/>
                      </a:rPr>
                      <m:t>=</m:t>
                    </m:r>
                    <m:nary>
                      <m:naryPr>
                        <m:limLoc m:val="undOvr"/>
                        <m:subHide m:val="on"/>
                        <m:supHide m:val="on"/>
                        <m:ctrlPr>
                          <a:rPr lang="en-GB" i="1">
                            <a:latin typeface="Cambria Math" panose="02040503050406030204" pitchFamily="18" charset="0"/>
                          </a:rPr>
                        </m:ctrlPr>
                      </m:naryPr>
                      <m:sub/>
                      <m:sup/>
                      <m:e>
                        <m:sSub>
                          <m:sSubPr>
                            <m:ctrlPr>
                              <a:rPr lang="en-GB" i="1">
                                <a:latin typeface="Cambria Math" panose="02040503050406030204" pitchFamily="18" charset="0"/>
                              </a:rPr>
                            </m:ctrlPr>
                          </m:sSubPr>
                          <m:e>
                            <m:r>
                              <a:rPr lang="en-GB" i="1">
                                <a:latin typeface="Cambria Math" panose="02040503050406030204" pitchFamily="18" charset="0"/>
                              </a:rPr>
                              <m:t>𝑘</m:t>
                            </m:r>
                          </m:e>
                          <m:sub>
                            <m:r>
                              <a:rPr lang="en-GB" i="1">
                                <a:latin typeface="Cambria Math" panose="02040503050406030204" pitchFamily="18" charset="0"/>
                              </a:rPr>
                              <m:t>𝐷</m:t>
                            </m:r>
                          </m:sub>
                        </m:sSub>
                        <m:r>
                          <a:rPr lang="en-GB" i="1">
                            <a:latin typeface="Cambria Math" panose="02040503050406030204" pitchFamily="18" charset="0"/>
                          </a:rPr>
                          <m:t>.</m:t>
                        </m:r>
                        <m:r>
                          <a:rPr lang="en-GB" i="1">
                            <a:latin typeface="Cambria Math" panose="02040503050406030204" pitchFamily="18" charset="0"/>
                          </a:rPr>
                          <m:t>𝑝</m:t>
                        </m:r>
                        <m:r>
                          <a:rPr lang="en-GB" i="1">
                            <a:latin typeface="Cambria Math" panose="02040503050406030204" pitchFamily="18" charset="0"/>
                          </a:rPr>
                          <m:t>.</m:t>
                        </m:r>
                        <m:r>
                          <a:rPr lang="en-GB" i="1">
                            <a:latin typeface="Cambria Math" panose="02040503050406030204" pitchFamily="18" charset="0"/>
                          </a:rPr>
                          <m:t>𝑑𝑠</m:t>
                        </m:r>
                      </m:e>
                    </m:nary>
                    <m:r>
                      <a:rPr lang="en-GB" i="1">
                        <a:latin typeface="Cambria Math" panose="02040503050406030204" pitchFamily="18" charset="0"/>
                      </a:rPr>
                      <m:t> </m:t>
                    </m:r>
                  </m:oMath>
                </a14:m>
                <a:endParaRPr lang="en-GB" dirty="0"/>
              </a:p>
              <a:p>
                <a:pPr lvl="1"/>
                <a:r>
                  <a:rPr lang="en-GB" dirty="0"/>
                  <a:t>Total wear depth of each element contained between two surfaces in contact</a:t>
                </a:r>
              </a:p>
              <a:p>
                <a:r>
                  <a:rPr lang="en-US" b="0" dirty="0"/>
                  <a:t>Wear volume </a:t>
                </a:r>
                <a14:m>
                  <m:oMath xmlns:m="http://schemas.openxmlformats.org/officeDocument/2006/math">
                    <m:r>
                      <a:rPr lang="en-US" b="0" i="1" smtClean="0">
                        <a:latin typeface="Cambria Math" panose="02040503050406030204" pitchFamily="18" charset="0"/>
                      </a:rPr>
                      <m:t>𝑉</m:t>
                    </m:r>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h</m:t>
                        </m:r>
                      </m:e>
                      <m:sup>
                        <m:r>
                          <a:rPr lang="en-US" b="0" i="1" smtClean="0">
                            <a:latin typeface="Cambria Math" panose="02040503050406030204" pitchFamily="18" charset="0"/>
                          </a:rPr>
                          <m:t>𝑤</m:t>
                        </m:r>
                      </m:sup>
                    </m:sSup>
                    <m:r>
                      <a:rPr lang="en-US" b="0" i="1" smtClean="0">
                        <a:latin typeface="Cambria Math" panose="02040503050406030204" pitchFamily="18" charset="0"/>
                      </a:rPr>
                      <m:t>𝐴</m:t>
                    </m:r>
                  </m:oMath>
                </a14:m>
                <a:endParaRPr lang="en-US" dirty="0"/>
              </a:p>
              <a:p>
                <a:pPr lvl="1"/>
                <a:endParaRPr lang="en-GB" dirty="0"/>
              </a:p>
            </p:txBody>
          </p:sp>
        </mc:Choice>
        <mc:Fallback xmlns="">
          <p:sp>
            <p:nvSpPr>
              <p:cNvPr id="3" name="Content Placeholder 2">
                <a:extLst>
                  <a:ext uri="{FF2B5EF4-FFF2-40B4-BE49-F238E27FC236}">
                    <a16:creationId xmlns:a16="http://schemas.microsoft.com/office/drawing/2014/main" id="{EE28F0C4-F308-41CA-B3B0-A11CBB451A90}"/>
                  </a:ext>
                </a:extLst>
              </p:cNvPr>
              <p:cNvSpPr>
                <a:spLocks noGrp="1" noRot="1" noChangeAspect="1" noMove="1" noResize="1" noEditPoints="1" noAdjustHandles="1" noChangeArrowheads="1" noChangeShapeType="1" noTextEdit="1"/>
              </p:cNvSpPr>
              <p:nvPr>
                <p:ph idx="1"/>
              </p:nvPr>
            </p:nvSpPr>
            <p:spPr>
              <a:blipFill>
                <a:blip r:embed="rId2"/>
                <a:stretch>
                  <a:fillRect l="-138" t="-891" r="-345"/>
                </a:stretch>
              </a:blipFill>
            </p:spPr>
            <p:txBody>
              <a:bodyPr/>
              <a:lstStyle/>
              <a:p>
                <a:r>
                  <a:rPr lang="en-GB">
                    <a:noFill/>
                  </a:rPr>
                  <a:t> </a:t>
                </a:r>
              </a:p>
            </p:txBody>
          </p:sp>
        </mc:Fallback>
      </mc:AlternateContent>
    </p:spTree>
    <p:extLst>
      <p:ext uri="{BB962C8B-B14F-4D97-AF65-F5344CB8AC3E}">
        <p14:creationId xmlns:p14="http://schemas.microsoft.com/office/powerpoint/2010/main" val="20959721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Actual vs Modified Model</a:t>
            </a:r>
          </a:p>
        </p:txBody>
      </p:sp>
      <p:pic>
        <p:nvPicPr>
          <p:cNvPr id="1026"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6478" t="28655" r="27545" b="22496"/>
          <a:stretch/>
        </p:blipFill>
        <p:spPr bwMode="auto">
          <a:xfrm>
            <a:off x="2008258" y="1792063"/>
            <a:ext cx="8367382" cy="5000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464493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t="14058" b="14058"/>
          <a:stretch>
            <a:fillRect/>
          </a:stretch>
        </p:blipFill>
        <p:spPr>
          <a:xfrm>
            <a:off x="403905" y="2562994"/>
            <a:ext cx="3753654" cy="2760019"/>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4436020" y="2562995"/>
            <a:ext cx="7352076" cy="2760018"/>
          </a:xfrm>
          <a:prstGeom prst="rect">
            <a:avLst/>
          </a:prstGeom>
        </p:spPr>
      </p:pic>
      <p:sp>
        <p:nvSpPr>
          <p:cNvPr id="6" name="TextBox 5"/>
          <p:cNvSpPr txBox="1"/>
          <p:nvPr/>
        </p:nvSpPr>
        <p:spPr>
          <a:xfrm>
            <a:off x="2280732" y="5875007"/>
            <a:ext cx="7596519" cy="369332"/>
          </a:xfrm>
          <a:prstGeom prst="rect">
            <a:avLst/>
          </a:prstGeom>
          <a:noFill/>
        </p:spPr>
        <p:txBody>
          <a:bodyPr wrap="square" rtlCol="0">
            <a:spAutoFit/>
          </a:bodyPr>
          <a:lstStyle/>
          <a:p>
            <a:pPr algn="ctr"/>
            <a:r>
              <a:rPr lang="en-US" dirty="0"/>
              <a:t>Pressure Distribution on cold bore, produced using ABAQUS</a:t>
            </a:r>
          </a:p>
        </p:txBody>
      </p:sp>
    </p:spTree>
    <p:extLst>
      <p:ext uri="{BB962C8B-B14F-4D97-AF65-F5344CB8AC3E}">
        <p14:creationId xmlns:p14="http://schemas.microsoft.com/office/powerpoint/2010/main" val="4804880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DE1EAC-D87A-427F-A7C6-03C72DEAA74A}"/>
              </a:ext>
            </a:extLst>
          </p:cNvPr>
          <p:cNvSpPr>
            <a:spLocks noGrp="1"/>
          </p:cNvSpPr>
          <p:nvPr>
            <p:ph type="title"/>
          </p:nvPr>
        </p:nvSpPr>
        <p:spPr/>
        <p:txBody>
          <a:bodyPr/>
          <a:lstStyle/>
          <a:p>
            <a:r>
              <a:rPr lang="en-GB" b="1" dirty="0"/>
              <a:t>Analysis of Results from ABAQUS Simulation</a:t>
            </a:r>
            <a:endParaRPr lang="en-GB"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D2B263F-C486-4F14-9B35-DCD7C2035287}"/>
                  </a:ext>
                </a:extLst>
              </p:cNvPr>
              <p:cNvSpPr>
                <a:spLocks noGrp="1"/>
              </p:cNvSpPr>
              <p:nvPr>
                <p:ph idx="1"/>
              </p:nvPr>
            </p:nvSpPr>
            <p:spPr>
              <a:xfrm>
                <a:off x="979714" y="2407298"/>
                <a:ext cx="9834466" cy="4142792"/>
              </a:xfrm>
            </p:spPr>
            <p:txBody>
              <a:bodyPr>
                <a:normAutofit/>
              </a:bodyPr>
              <a:lstStyle/>
              <a:p>
                <a:r>
                  <a:rPr lang="en-GB" dirty="0"/>
                  <a:t>Mesh in area of interest:</a:t>
                </a:r>
              </a:p>
              <a:p>
                <a:pPr lvl="1"/>
                <a:r>
                  <a:rPr lang="en-GB" dirty="0"/>
                  <a:t>20 elements covering 2mm width</a:t>
                </a:r>
              </a:p>
              <a:p>
                <a:pPr lvl="1"/>
                <a:r>
                  <a:rPr lang="en-GB" dirty="0"/>
                  <a:t>x5 bias at edge of interest</a:t>
                </a:r>
              </a:p>
              <a:p>
                <a:r>
                  <a:rPr lang="en-GB" dirty="0"/>
                  <a:t>Use sum of geometric series to calculate length of area over which maximum pressure acts</a:t>
                </a:r>
              </a:p>
              <a:p>
                <a:pPr lvl="1"/>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𝑆</m:t>
                        </m:r>
                      </m:e>
                      <m:sub>
                        <m:r>
                          <a:rPr lang="en-GB" i="1">
                            <a:latin typeface="Cambria Math" panose="02040503050406030204" pitchFamily="18" charset="0"/>
                          </a:rPr>
                          <m:t>𝑛</m:t>
                        </m:r>
                      </m:sub>
                    </m:sSub>
                    <m:r>
                      <a:rPr lang="en-GB" i="1">
                        <a:latin typeface="Cambria Math" panose="02040503050406030204" pitchFamily="18" charset="0"/>
                      </a:rPr>
                      <m:t>=</m:t>
                    </m:r>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𝑎</m:t>
                            </m:r>
                          </m:e>
                          <m:sub>
                            <m:r>
                              <a:rPr lang="en-GB" i="1">
                                <a:latin typeface="Cambria Math" panose="02040503050406030204" pitchFamily="18" charset="0"/>
                              </a:rPr>
                              <m:t>1</m:t>
                            </m:r>
                          </m:sub>
                        </m:sSub>
                        <m:d>
                          <m:dPr>
                            <m:ctrlPr>
                              <a:rPr lang="en-GB" i="1">
                                <a:latin typeface="Cambria Math" panose="02040503050406030204" pitchFamily="18" charset="0"/>
                              </a:rPr>
                            </m:ctrlPr>
                          </m:dPr>
                          <m:e>
                            <m:r>
                              <a:rPr lang="en-GB" i="1">
                                <a:latin typeface="Cambria Math" panose="02040503050406030204" pitchFamily="18" charset="0"/>
                              </a:rPr>
                              <m:t>1−</m:t>
                            </m:r>
                            <m:sSup>
                              <m:sSupPr>
                                <m:ctrlPr>
                                  <a:rPr lang="en-GB" i="1">
                                    <a:latin typeface="Cambria Math" panose="02040503050406030204" pitchFamily="18" charset="0"/>
                                  </a:rPr>
                                </m:ctrlPr>
                              </m:sSupPr>
                              <m:e>
                                <m:r>
                                  <a:rPr lang="en-GB" i="1">
                                    <a:latin typeface="Cambria Math" panose="02040503050406030204" pitchFamily="18" charset="0"/>
                                  </a:rPr>
                                  <m:t>𝑟</m:t>
                                </m:r>
                              </m:e>
                              <m:sup>
                                <m:r>
                                  <a:rPr lang="en-GB" i="1">
                                    <a:latin typeface="Cambria Math" panose="02040503050406030204" pitchFamily="18" charset="0"/>
                                  </a:rPr>
                                  <m:t>𝑛</m:t>
                                </m:r>
                              </m:sup>
                            </m:sSup>
                          </m:e>
                        </m:d>
                      </m:num>
                      <m:den>
                        <m:r>
                          <a:rPr lang="en-GB" i="1">
                            <a:latin typeface="Cambria Math" panose="02040503050406030204" pitchFamily="18" charset="0"/>
                          </a:rPr>
                          <m:t>1−</m:t>
                        </m:r>
                        <m:r>
                          <a:rPr lang="en-GB" i="1">
                            <a:latin typeface="Cambria Math" panose="02040503050406030204" pitchFamily="18" charset="0"/>
                          </a:rPr>
                          <m:t>𝑟</m:t>
                        </m:r>
                      </m:den>
                    </m:f>
                    <m:r>
                      <a:rPr lang="en-GB" i="1">
                        <a:latin typeface="Cambria Math" panose="02040503050406030204" pitchFamily="18" charset="0"/>
                      </a:rPr>
                      <m:t>, </m:t>
                    </m:r>
                    <m:r>
                      <a:rPr lang="en-GB" i="1">
                        <a:latin typeface="Cambria Math" panose="02040503050406030204" pitchFamily="18" charset="0"/>
                      </a:rPr>
                      <m:t>𝑟</m:t>
                    </m:r>
                    <m:r>
                      <a:rPr lang="en-GB" i="1">
                        <a:latin typeface="Cambria Math" panose="02040503050406030204" pitchFamily="18" charset="0"/>
                      </a:rPr>
                      <m:t>≠1 </m:t>
                    </m:r>
                  </m:oMath>
                </a14:m>
                <a:endParaRPr lang="en-GB" dirty="0"/>
              </a:p>
              <a:p>
                <a:pPr lvl="1"/>
                <a:r>
                  <a:rPr lang="en-GB" dirty="0"/>
                  <a:t>With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𝑆</m:t>
                        </m:r>
                      </m:e>
                      <m:sub>
                        <m:r>
                          <a:rPr lang="en-GB" i="1">
                            <a:latin typeface="Cambria Math" panose="02040503050406030204" pitchFamily="18" charset="0"/>
                          </a:rPr>
                          <m:t>𝑛</m:t>
                        </m:r>
                      </m:sub>
                    </m:sSub>
                    <m:r>
                      <a:rPr lang="en-GB" i="1">
                        <a:latin typeface="Cambria Math" panose="02040503050406030204" pitchFamily="18" charset="0"/>
                      </a:rPr>
                      <m:t>=2</m:t>
                    </m:r>
                    <m:r>
                      <a:rPr lang="en-GB" i="1">
                        <a:latin typeface="Cambria Math" panose="02040503050406030204" pitchFamily="18" charset="0"/>
                      </a:rPr>
                      <m:t>𝑚𝑚</m:t>
                    </m:r>
                  </m:oMath>
                </a14:m>
                <a:r>
                  <a:rPr lang="en-GB" dirty="0"/>
                  <a:t> and </a:t>
                </a:r>
                <a14:m>
                  <m:oMath xmlns:m="http://schemas.openxmlformats.org/officeDocument/2006/math">
                    <m:r>
                      <a:rPr lang="en-GB" i="1">
                        <a:latin typeface="Cambria Math" panose="02040503050406030204" pitchFamily="18" charset="0"/>
                      </a:rPr>
                      <m:t>𝑟</m:t>
                    </m:r>
                    <m:r>
                      <a:rPr lang="en-GB" i="1">
                        <a:latin typeface="Cambria Math" panose="02040503050406030204" pitchFamily="18" charset="0"/>
                      </a:rPr>
                      <m:t>=</m:t>
                    </m:r>
                    <m:rad>
                      <m:radPr>
                        <m:ctrlPr>
                          <a:rPr lang="en-GB" i="1">
                            <a:latin typeface="Cambria Math" panose="02040503050406030204" pitchFamily="18" charset="0"/>
                          </a:rPr>
                        </m:ctrlPr>
                      </m:radPr>
                      <m:deg>
                        <m:r>
                          <a:rPr lang="en-GB" i="1">
                            <a:latin typeface="Cambria Math" panose="02040503050406030204" pitchFamily="18" charset="0"/>
                          </a:rPr>
                          <m:t>20</m:t>
                        </m:r>
                      </m:deg>
                      <m:e>
                        <m:r>
                          <a:rPr lang="en-GB" i="1">
                            <a:latin typeface="Cambria Math" panose="02040503050406030204" pitchFamily="18" charset="0"/>
                          </a:rPr>
                          <m:t>5</m:t>
                        </m:r>
                      </m:e>
                    </m:rad>
                  </m:oMath>
                </a14:m>
                <a:endParaRPr lang="en-GB" dirty="0"/>
              </a:p>
              <a:p>
                <a:r>
                  <a:rPr lang="en-GB" dirty="0"/>
                  <a:t>Width of coloured areas can be approximated by dividing element width by 10</a:t>
                </a:r>
              </a:p>
              <a:p>
                <a:pPr lvl="1"/>
                <a:r>
                  <a:rPr lang="en-GB" dirty="0"/>
                  <a:t>Approximation becomes less accurate for areas of low pressure further away from edge of interest; fine for areas we are considering</a:t>
                </a:r>
              </a:p>
              <a:p>
                <a:endParaRPr lang="en-GB" dirty="0"/>
              </a:p>
              <a:p>
                <a:endParaRPr lang="en-GB" dirty="0"/>
              </a:p>
            </p:txBody>
          </p:sp>
        </mc:Choice>
        <mc:Fallback xmlns="">
          <p:sp>
            <p:nvSpPr>
              <p:cNvPr id="3" name="Content Placeholder 2">
                <a:extLst>
                  <a:ext uri="{FF2B5EF4-FFF2-40B4-BE49-F238E27FC236}">
                    <a16:creationId xmlns:a16="http://schemas.microsoft.com/office/drawing/2014/main" id="{9D2B263F-C486-4F14-9B35-DCD7C2035287}"/>
                  </a:ext>
                </a:extLst>
              </p:cNvPr>
              <p:cNvSpPr>
                <a:spLocks noGrp="1" noRot="1" noChangeAspect="1" noMove="1" noResize="1" noEditPoints="1" noAdjustHandles="1" noChangeArrowheads="1" noChangeShapeType="1" noTextEdit="1"/>
              </p:cNvSpPr>
              <p:nvPr>
                <p:ph idx="1"/>
              </p:nvPr>
            </p:nvSpPr>
            <p:spPr>
              <a:xfrm>
                <a:off x="979714" y="2407298"/>
                <a:ext cx="9834466" cy="4142792"/>
              </a:xfrm>
              <a:blipFill>
                <a:blip r:embed="rId2"/>
                <a:stretch>
                  <a:fillRect l="-186" t="-884" r="-868"/>
                </a:stretch>
              </a:blipFill>
            </p:spPr>
            <p:txBody>
              <a:bodyPr/>
              <a:lstStyle/>
              <a:p>
                <a:r>
                  <a:rPr lang="en-GB">
                    <a:noFill/>
                  </a:rPr>
                  <a:t> </a:t>
                </a:r>
              </a:p>
            </p:txBody>
          </p:sp>
        </mc:Fallback>
      </mc:AlternateContent>
    </p:spTree>
    <p:extLst>
      <p:ext uri="{BB962C8B-B14F-4D97-AF65-F5344CB8AC3E}">
        <p14:creationId xmlns:p14="http://schemas.microsoft.com/office/powerpoint/2010/main" val="24963088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D57B5-4F09-4B19-86BE-4102F1591A7C}"/>
              </a:ext>
            </a:extLst>
          </p:cNvPr>
          <p:cNvSpPr>
            <a:spLocks noGrp="1"/>
          </p:cNvSpPr>
          <p:nvPr>
            <p:ph type="title"/>
          </p:nvPr>
        </p:nvSpPr>
        <p:spPr/>
        <p:txBody>
          <a:bodyPr/>
          <a:lstStyle/>
          <a:p>
            <a:r>
              <a:rPr lang="en-GB" b="1" dirty="0"/>
              <a:t>Analysis of Results from ABAQUS Simulation	</a:t>
            </a:r>
          </a:p>
        </p:txBody>
      </p:sp>
      <mc:AlternateContent xmlns:mc="http://schemas.openxmlformats.org/markup-compatibility/2006" xmlns:a14="http://schemas.microsoft.com/office/drawing/2010/main">
        <mc:Choice Requires="a14">
          <p:graphicFrame>
            <p:nvGraphicFramePr>
              <p:cNvPr id="10" name="Content Placeholder 9">
                <a:extLst>
                  <a:ext uri="{FF2B5EF4-FFF2-40B4-BE49-F238E27FC236}">
                    <a16:creationId xmlns:a16="http://schemas.microsoft.com/office/drawing/2014/main" id="{2EFA8F5E-8030-4685-97ED-749AAE10F279}"/>
                  </a:ext>
                </a:extLst>
              </p:cNvPr>
              <p:cNvGraphicFramePr>
                <a:graphicFrameLocks noGrp="1"/>
              </p:cNvGraphicFramePr>
              <p:nvPr>
                <p:ph idx="1"/>
                <p:extLst>
                  <p:ext uri="{D42A27DB-BD31-4B8C-83A1-F6EECF244321}">
                    <p14:modId xmlns:p14="http://schemas.microsoft.com/office/powerpoint/2010/main" val="1534256906"/>
                  </p:ext>
                </p:extLst>
              </p:nvPr>
            </p:nvGraphicFramePr>
            <p:xfrm>
              <a:off x="1154953" y="2270759"/>
              <a:ext cx="9276672" cy="2175320"/>
            </p:xfrm>
            <a:graphic>
              <a:graphicData uri="http://schemas.openxmlformats.org/drawingml/2006/table">
                <a:tbl>
                  <a:tblPr firstRow="1" firstCol="1" bandRow="1">
                    <a:tableStyleId>{5C22544A-7EE6-4342-B048-85BDC9FD1C3A}</a:tableStyleId>
                  </a:tblPr>
                  <a:tblGrid>
                    <a:gridCol w="2765561">
                      <a:extLst>
                        <a:ext uri="{9D8B030D-6E8A-4147-A177-3AD203B41FA5}">
                          <a16:colId xmlns:a16="http://schemas.microsoft.com/office/drawing/2014/main" val="4085204443"/>
                        </a:ext>
                      </a:extLst>
                    </a:gridCol>
                    <a:gridCol w="2765561">
                      <a:extLst>
                        <a:ext uri="{9D8B030D-6E8A-4147-A177-3AD203B41FA5}">
                          <a16:colId xmlns:a16="http://schemas.microsoft.com/office/drawing/2014/main" val="3114283599"/>
                        </a:ext>
                      </a:extLst>
                    </a:gridCol>
                    <a:gridCol w="3745550">
                      <a:extLst>
                        <a:ext uri="{9D8B030D-6E8A-4147-A177-3AD203B41FA5}">
                          <a16:colId xmlns:a16="http://schemas.microsoft.com/office/drawing/2014/main" val="1714015469"/>
                        </a:ext>
                      </a:extLst>
                    </a:gridCol>
                  </a:tblGrid>
                  <a:tr h="918286">
                    <a:tc>
                      <a:txBody>
                        <a:bodyPr/>
                        <a:lstStyle/>
                        <a:p>
                          <a:pPr algn="ctr">
                            <a:lnSpc>
                              <a:spcPct val="200000"/>
                            </a:lnSpc>
                            <a:spcAft>
                              <a:spcPts val="0"/>
                            </a:spcAft>
                          </a:pPr>
                          <a:r>
                            <a:rPr lang="en-GB" sz="2000" dirty="0">
                              <a:effectLst/>
                            </a:rPr>
                            <a:t>Contact pressure </a:t>
                          </a:r>
                          <a14:m>
                            <m:oMath xmlns:m="http://schemas.openxmlformats.org/officeDocument/2006/math">
                              <m:r>
                                <a:rPr lang="en-GB" sz="2000">
                                  <a:effectLst/>
                                  <a:latin typeface="Cambria Math" panose="02040503050406030204" pitchFamily="18" charset="0"/>
                                </a:rPr>
                                <m:t>𝒑</m:t>
                              </m:r>
                            </m:oMath>
                          </a14:m>
                          <a:r>
                            <a:rPr lang="en-GB" sz="2000" dirty="0">
                              <a:effectLst/>
                            </a:rPr>
                            <a:t> (</a:t>
                          </a:r>
                          <a:r>
                            <a:rPr lang="en-GB" sz="2000" dirty="0" err="1">
                              <a:effectLst/>
                            </a:rPr>
                            <a:t>MPa</a:t>
                          </a:r>
                          <a:r>
                            <a:rPr lang="en-GB" sz="2000" dirty="0">
                              <a:effectLst/>
                            </a:rPr>
                            <a: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200000"/>
                            </a:lnSpc>
                            <a:spcAft>
                              <a:spcPts val="0"/>
                            </a:spcAft>
                          </a:pPr>
                          <a:r>
                            <a:rPr lang="en-GB" sz="2000" dirty="0">
                              <a:effectLst/>
                            </a:rPr>
                            <a:t>Wear depth </a:t>
                          </a:r>
                          <a14:m>
                            <m:oMath xmlns:m="http://schemas.openxmlformats.org/officeDocument/2006/math">
                              <m:sSup>
                                <m:sSupPr>
                                  <m:ctrlPr>
                                    <a:rPr lang="en-GB" sz="2000" i="1">
                                      <a:effectLst/>
                                      <a:latin typeface="Cambria Math" panose="02040503050406030204" pitchFamily="18" charset="0"/>
                                    </a:rPr>
                                  </m:ctrlPr>
                                </m:sSupPr>
                                <m:e>
                                  <m:r>
                                    <a:rPr lang="en-GB" sz="2000">
                                      <a:effectLst/>
                                      <a:latin typeface="Cambria Math" panose="02040503050406030204" pitchFamily="18" charset="0"/>
                                    </a:rPr>
                                    <m:t>𝒉</m:t>
                                  </m:r>
                                </m:e>
                                <m:sup>
                                  <m:r>
                                    <a:rPr lang="en-GB" sz="2000">
                                      <a:effectLst/>
                                      <a:latin typeface="Cambria Math" panose="02040503050406030204" pitchFamily="18" charset="0"/>
                                    </a:rPr>
                                    <m:t>𝒘</m:t>
                                  </m:r>
                                </m:sup>
                              </m:sSup>
                            </m:oMath>
                          </a14:m>
                          <a:r>
                            <a:rPr lang="en-GB" sz="2000" dirty="0">
                              <a:effectLst/>
                            </a:rPr>
                            <a:t> (mm)</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200000"/>
                            </a:lnSpc>
                            <a:spcAft>
                              <a:spcPts val="0"/>
                            </a:spcAft>
                          </a:pPr>
                          <a:r>
                            <a:rPr lang="en-GB" sz="2000" dirty="0">
                              <a:effectLst/>
                            </a:rPr>
                            <a:t>Wear volume </a:t>
                          </a:r>
                          <a14:m>
                            <m:oMath xmlns:m="http://schemas.openxmlformats.org/officeDocument/2006/math">
                              <m:r>
                                <a:rPr lang="en-GB" sz="2000">
                                  <a:effectLst/>
                                  <a:latin typeface="Cambria Math" panose="02040503050406030204" pitchFamily="18" charset="0"/>
                                </a:rPr>
                                <m:t>𝑽</m:t>
                              </m:r>
                              <m:r>
                                <a:rPr lang="en-GB" sz="2000">
                                  <a:effectLst/>
                                  <a:latin typeface="Cambria Math" panose="02040503050406030204" pitchFamily="18" charset="0"/>
                                </a:rPr>
                                <m:t>=</m:t>
                              </m:r>
                              <m:sSup>
                                <m:sSupPr>
                                  <m:ctrlPr>
                                    <a:rPr lang="en-GB" sz="2000" i="1">
                                      <a:effectLst/>
                                      <a:latin typeface="Cambria Math" panose="02040503050406030204" pitchFamily="18" charset="0"/>
                                    </a:rPr>
                                  </m:ctrlPr>
                                </m:sSupPr>
                                <m:e>
                                  <m:r>
                                    <a:rPr lang="en-GB" sz="2000">
                                      <a:effectLst/>
                                      <a:latin typeface="Cambria Math" panose="02040503050406030204" pitchFamily="18" charset="0"/>
                                    </a:rPr>
                                    <m:t>𝒉</m:t>
                                  </m:r>
                                </m:e>
                                <m:sup>
                                  <m:r>
                                    <a:rPr lang="en-GB" sz="2000">
                                      <a:effectLst/>
                                      <a:latin typeface="Cambria Math" panose="02040503050406030204" pitchFamily="18" charset="0"/>
                                    </a:rPr>
                                    <m:t>𝒘</m:t>
                                  </m:r>
                                </m:sup>
                              </m:sSup>
                              <m:r>
                                <a:rPr lang="en-GB" sz="2000">
                                  <a:effectLst/>
                                  <a:latin typeface="Cambria Math" panose="02040503050406030204" pitchFamily="18" charset="0"/>
                                </a:rPr>
                                <m:t>𝑨</m:t>
                              </m:r>
                            </m:oMath>
                          </a14:m>
                          <a:r>
                            <a:rPr lang="en-GB" sz="2000" dirty="0">
                              <a:effectLst/>
                            </a:rPr>
                            <a:t> (mm</a:t>
                          </a:r>
                          <a:r>
                            <a:rPr lang="en-GB" sz="2000" baseline="30000" dirty="0">
                              <a:effectLst/>
                            </a:rPr>
                            <a:t>3</a:t>
                          </a:r>
                          <a:r>
                            <a:rPr lang="en-GB" sz="2000" dirty="0">
                              <a:effectLst/>
                            </a:rPr>
                            <a: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35072378"/>
                      </a:ext>
                    </a:extLst>
                  </a:tr>
                  <a:tr h="423658">
                    <a:tc>
                      <a:txBody>
                        <a:bodyPr/>
                        <a:lstStyle/>
                        <a:p>
                          <a:pPr algn="ctr">
                            <a:lnSpc>
                              <a:spcPct val="200000"/>
                            </a:lnSpc>
                            <a:spcAft>
                              <a:spcPts val="0"/>
                            </a:spcAft>
                          </a:pPr>
                          <a:r>
                            <a:rPr lang="en-GB" sz="2000">
                              <a:effectLst/>
                            </a:rPr>
                            <a:t>6.915 </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200000"/>
                            </a:lnSpc>
                            <a:spcAft>
                              <a:spcPts val="0"/>
                            </a:spcAft>
                          </a:pPr>
                          <a:r>
                            <a:rPr lang="en-GB" sz="2000" dirty="0">
                              <a:effectLst/>
                            </a:rPr>
                            <a:t>7.14 x 10</a:t>
                          </a:r>
                          <a:r>
                            <a:rPr lang="en-GB" sz="2000" baseline="30000" dirty="0">
                              <a:effectLst/>
                            </a:rPr>
                            <a:t>-3</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200000"/>
                            </a:lnSpc>
                            <a:spcAft>
                              <a:spcPts val="0"/>
                            </a:spcAft>
                          </a:pPr>
                          <a:r>
                            <a:rPr lang="en-GB" sz="2000">
                              <a:effectLst/>
                            </a:rPr>
                            <a:t>2.14 x 10</a:t>
                          </a:r>
                          <a:r>
                            <a:rPr lang="en-GB" sz="2000" baseline="30000">
                              <a:effectLst/>
                            </a:rPr>
                            <a:t>-4</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96142496"/>
                      </a:ext>
                    </a:extLst>
                  </a:tr>
                  <a:tr h="423658">
                    <a:tc>
                      <a:txBody>
                        <a:bodyPr/>
                        <a:lstStyle/>
                        <a:p>
                          <a:pPr algn="ctr">
                            <a:lnSpc>
                              <a:spcPct val="200000"/>
                            </a:lnSpc>
                            <a:spcAft>
                              <a:spcPts val="0"/>
                            </a:spcAft>
                          </a:pPr>
                          <a:r>
                            <a:rPr lang="en-GB" sz="2000">
                              <a:effectLst/>
                            </a:rPr>
                            <a:t>6.339</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200000"/>
                            </a:lnSpc>
                            <a:spcAft>
                              <a:spcPts val="0"/>
                            </a:spcAft>
                          </a:pPr>
                          <a:r>
                            <a:rPr lang="en-GB" sz="2000">
                              <a:effectLst/>
                            </a:rPr>
                            <a:t>6.54 x 10</a:t>
                          </a:r>
                          <a:r>
                            <a:rPr lang="en-GB" sz="2000" baseline="30000">
                              <a:effectLst/>
                            </a:rPr>
                            <a:t>-3</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200000"/>
                            </a:lnSpc>
                            <a:spcAft>
                              <a:spcPts val="0"/>
                            </a:spcAft>
                          </a:pPr>
                          <a:r>
                            <a:rPr lang="en-GB" sz="2000" dirty="0">
                              <a:effectLst/>
                            </a:rPr>
                            <a:t>2.57 x 10</a:t>
                          </a:r>
                          <a:r>
                            <a:rPr lang="en-GB" sz="2000" baseline="30000" dirty="0">
                              <a:effectLst/>
                            </a:rPr>
                            <a:t>-4</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8749475"/>
                      </a:ext>
                    </a:extLst>
                  </a:tr>
                </a:tbl>
              </a:graphicData>
            </a:graphic>
          </p:graphicFrame>
        </mc:Choice>
        <mc:Fallback xmlns="">
          <p:graphicFrame>
            <p:nvGraphicFramePr>
              <p:cNvPr id="10" name="Content Placeholder 9">
                <a:extLst>
                  <a:ext uri="{FF2B5EF4-FFF2-40B4-BE49-F238E27FC236}">
                    <a16:creationId xmlns:a16="http://schemas.microsoft.com/office/drawing/2014/main" id="{2EFA8F5E-8030-4685-97ED-749AAE10F279}"/>
                  </a:ext>
                </a:extLst>
              </p:cNvPr>
              <p:cNvGraphicFramePr>
                <a:graphicFrameLocks noGrp="1"/>
              </p:cNvGraphicFramePr>
              <p:nvPr>
                <p:ph idx="1"/>
                <p:extLst>
                  <p:ext uri="{D42A27DB-BD31-4B8C-83A1-F6EECF244321}">
                    <p14:modId xmlns:p14="http://schemas.microsoft.com/office/powerpoint/2010/main" val="1534256906"/>
                  </p:ext>
                </p:extLst>
              </p:nvPr>
            </p:nvGraphicFramePr>
            <p:xfrm>
              <a:off x="1154953" y="2270759"/>
              <a:ext cx="9276672" cy="2175320"/>
            </p:xfrm>
            <a:graphic>
              <a:graphicData uri="http://schemas.openxmlformats.org/drawingml/2006/table">
                <a:tbl>
                  <a:tblPr firstRow="1" firstCol="1" bandRow="1">
                    <a:tableStyleId>{5C22544A-7EE6-4342-B048-85BDC9FD1C3A}</a:tableStyleId>
                  </a:tblPr>
                  <a:tblGrid>
                    <a:gridCol w="2765561">
                      <a:extLst>
                        <a:ext uri="{9D8B030D-6E8A-4147-A177-3AD203B41FA5}">
                          <a16:colId xmlns:a16="http://schemas.microsoft.com/office/drawing/2014/main" val="4085204443"/>
                        </a:ext>
                      </a:extLst>
                    </a:gridCol>
                    <a:gridCol w="2765561">
                      <a:extLst>
                        <a:ext uri="{9D8B030D-6E8A-4147-A177-3AD203B41FA5}">
                          <a16:colId xmlns:a16="http://schemas.microsoft.com/office/drawing/2014/main" val="3114283599"/>
                        </a:ext>
                      </a:extLst>
                    </a:gridCol>
                    <a:gridCol w="3745550">
                      <a:extLst>
                        <a:ext uri="{9D8B030D-6E8A-4147-A177-3AD203B41FA5}">
                          <a16:colId xmlns:a16="http://schemas.microsoft.com/office/drawing/2014/main" val="1714015469"/>
                        </a:ext>
                      </a:extLst>
                    </a:gridCol>
                  </a:tblGrid>
                  <a:tr h="1131380">
                    <a:tc>
                      <a:txBody>
                        <a:bodyPr/>
                        <a:lstStyle/>
                        <a:p>
                          <a:endParaRPr lang="en-US"/>
                        </a:p>
                      </a:txBody>
                      <a:tcPr marL="68580" marR="68580" marT="0" marB="0">
                        <a:blipFill>
                          <a:blip r:embed="rId2"/>
                          <a:stretch>
                            <a:fillRect l="-220" t="-538" r="-236344" b="-104839"/>
                          </a:stretch>
                        </a:blipFill>
                      </a:tcPr>
                    </a:tc>
                    <a:tc>
                      <a:txBody>
                        <a:bodyPr/>
                        <a:lstStyle/>
                        <a:p>
                          <a:endParaRPr lang="en-US"/>
                        </a:p>
                      </a:txBody>
                      <a:tcPr marL="68580" marR="68580" marT="0" marB="0">
                        <a:blipFill>
                          <a:blip r:embed="rId2"/>
                          <a:stretch>
                            <a:fillRect l="-100220" t="-538" r="-136344" b="-104839"/>
                          </a:stretch>
                        </a:blipFill>
                      </a:tcPr>
                    </a:tc>
                    <a:tc>
                      <a:txBody>
                        <a:bodyPr/>
                        <a:lstStyle/>
                        <a:p>
                          <a:endParaRPr lang="en-US"/>
                        </a:p>
                      </a:txBody>
                      <a:tcPr marL="68580" marR="68580" marT="0" marB="0">
                        <a:blipFill>
                          <a:blip r:embed="rId2"/>
                          <a:stretch>
                            <a:fillRect l="-147805" t="-538" r="-650" b="-104839"/>
                          </a:stretch>
                        </a:blipFill>
                      </a:tcPr>
                    </a:tc>
                    <a:extLst>
                      <a:ext uri="{0D108BD9-81ED-4DB2-BD59-A6C34878D82A}">
                        <a16:rowId xmlns:a16="http://schemas.microsoft.com/office/drawing/2014/main" val="2135072378"/>
                      </a:ext>
                    </a:extLst>
                  </a:tr>
                  <a:tr h="521970">
                    <a:tc>
                      <a:txBody>
                        <a:bodyPr/>
                        <a:lstStyle/>
                        <a:p>
                          <a:pPr algn="ctr">
                            <a:lnSpc>
                              <a:spcPct val="200000"/>
                            </a:lnSpc>
                            <a:spcAft>
                              <a:spcPts val="0"/>
                            </a:spcAft>
                          </a:pPr>
                          <a:r>
                            <a:rPr lang="en-GB" sz="2000">
                              <a:effectLst/>
                            </a:rPr>
                            <a:t>6.915 </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200000"/>
                            </a:lnSpc>
                            <a:spcAft>
                              <a:spcPts val="0"/>
                            </a:spcAft>
                          </a:pPr>
                          <a:r>
                            <a:rPr lang="en-GB" sz="2000" dirty="0">
                              <a:effectLst/>
                            </a:rPr>
                            <a:t>7.14 x 10</a:t>
                          </a:r>
                          <a:r>
                            <a:rPr lang="en-GB" sz="2000" baseline="30000" dirty="0">
                              <a:effectLst/>
                            </a:rPr>
                            <a:t>-3</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200000"/>
                            </a:lnSpc>
                            <a:spcAft>
                              <a:spcPts val="0"/>
                            </a:spcAft>
                          </a:pPr>
                          <a:r>
                            <a:rPr lang="en-GB" sz="2000">
                              <a:effectLst/>
                            </a:rPr>
                            <a:t>2.14 x 10</a:t>
                          </a:r>
                          <a:r>
                            <a:rPr lang="en-GB" sz="2000" baseline="30000">
                              <a:effectLst/>
                            </a:rPr>
                            <a:t>-4</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96142496"/>
                      </a:ext>
                    </a:extLst>
                  </a:tr>
                  <a:tr h="521970">
                    <a:tc>
                      <a:txBody>
                        <a:bodyPr/>
                        <a:lstStyle/>
                        <a:p>
                          <a:pPr algn="ctr">
                            <a:lnSpc>
                              <a:spcPct val="200000"/>
                            </a:lnSpc>
                            <a:spcAft>
                              <a:spcPts val="0"/>
                            </a:spcAft>
                          </a:pPr>
                          <a:r>
                            <a:rPr lang="en-GB" sz="2000">
                              <a:effectLst/>
                            </a:rPr>
                            <a:t>6.339</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200000"/>
                            </a:lnSpc>
                            <a:spcAft>
                              <a:spcPts val="0"/>
                            </a:spcAft>
                          </a:pPr>
                          <a:r>
                            <a:rPr lang="en-GB" sz="2000">
                              <a:effectLst/>
                            </a:rPr>
                            <a:t>6.54 x 10</a:t>
                          </a:r>
                          <a:r>
                            <a:rPr lang="en-GB" sz="2000" baseline="30000">
                              <a:effectLst/>
                            </a:rPr>
                            <a:t>-3</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200000"/>
                            </a:lnSpc>
                            <a:spcAft>
                              <a:spcPts val="0"/>
                            </a:spcAft>
                          </a:pPr>
                          <a:r>
                            <a:rPr lang="en-GB" sz="2000" dirty="0">
                              <a:effectLst/>
                            </a:rPr>
                            <a:t>2.57 x 10</a:t>
                          </a:r>
                          <a:r>
                            <a:rPr lang="en-GB" sz="2000" baseline="30000" dirty="0">
                              <a:effectLst/>
                            </a:rPr>
                            <a:t>-4</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8749475"/>
                      </a:ext>
                    </a:extLst>
                  </a:tr>
                </a:tbl>
              </a:graphicData>
            </a:graphic>
          </p:graphicFrame>
        </mc:Fallback>
      </mc:AlternateContent>
      <p:sp>
        <p:nvSpPr>
          <p:cNvPr id="11" name="TextBox 10">
            <a:extLst>
              <a:ext uri="{FF2B5EF4-FFF2-40B4-BE49-F238E27FC236}">
                <a16:creationId xmlns:a16="http://schemas.microsoft.com/office/drawing/2014/main" id="{36B368E4-D725-457E-AB9B-9481B3123005}"/>
              </a:ext>
            </a:extLst>
          </p:cNvPr>
          <p:cNvSpPr txBox="1"/>
          <p:nvPr/>
        </p:nvSpPr>
        <p:spPr>
          <a:xfrm>
            <a:off x="848537" y="4427949"/>
            <a:ext cx="9889503" cy="369332"/>
          </a:xfrm>
          <a:prstGeom prst="rect">
            <a:avLst/>
          </a:prstGeom>
          <a:noFill/>
        </p:spPr>
        <p:txBody>
          <a:bodyPr wrap="square" rtlCol="0">
            <a:spAutoFit/>
          </a:bodyPr>
          <a:lstStyle/>
          <a:p>
            <a:r>
              <a:rPr lang="en-GB" i="1" dirty="0"/>
              <a:t>Table showing contact pressures and calculate wear depths and wear volumes</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22655D59-3836-474A-90F8-42B9E1CCC1D3}"/>
                  </a:ext>
                </a:extLst>
              </p:cNvPr>
              <p:cNvSpPr txBox="1"/>
              <p:nvPr/>
            </p:nvSpPr>
            <p:spPr>
              <a:xfrm>
                <a:off x="885727" y="4797281"/>
                <a:ext cx="10420546" cy="1920910"/>
              </a:xfrm>
              <a:prstGeom prst="rect">
                <a:avLst/>
              </a:prstGeom>
              <a:noFill/>
            </p:spPr>
            <p:txBody>
              <a:bodyPr wrap="square" rtlCol="0">
                <a:spAutoFit/>
              </a:bodyPr>
              <a:lstStyle/>
              <a:p>
                <a:pPr marL="285750" indent="-285750">
                  <a:buFont typeface="Arial" panose="020B0604020202020204" pitchFamily="34" charset="0"/>
                  <a:buChar char="•"/>
                </a:pPr>
                <a:r>
                  <a:rPr lang="en-GB" dirty="0"/>
                  <a:t>Total wear volume = 4.71 x 10</a:t>
                </a:r>
                <a:r>
                  <a:rPr lang="en-GB" baseline="30000" dirty="0"/>
                  <a:t>-4</a:t>
                </a:r>
                <a:r>
                  <a:rPr lang="en-GB" dirty="0"/>
                  <a:t> mm</a:t>
                </a:r>
                <a:r>
                  <a:rPr lang="en-GB" baseline="30000" dirty="0"/>
                  <a:t>3</a:t>
                </a:r>
              </a:p>
              <a:p>
                <a:endParaRPr lang="en-GB" baseline="-25000" dirty="0"/>
              </a:p>
              <a:p>
                <a:pPr marL="285750" indent="-285750">
                  <a:buFont typeface="Arial" panose="020B0604020202020204" pitchFamily="34" charset="0"/>
                  <a:buChar char="•"/>
                </a:pPr>
                <a:r>
                  <a:rPr lang="en-GB" dirty="0"/>
                  <a:t>Advice from researchers at CERN that particles of interest are likely to have a diameter of around 5 microns; number of particles of this size produced:</a:t>
                </a:r>
              </a:p>
              <a:p>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rPr>
                        <m:t>𝑁𝑢𝑚𝑏𝑒𝑟</m:t>
                      </m:r>
                      <m:r>
                        <a:rPr lang="en-GB" i="1">
                          <a:latin typeface="Cambria Math" panose="02040503050406030204" pitchFamily="18" charset="0"/>
                        </a:rPr>
                        <m:t> </m:t>
                      </m:r>
                      <m:r>
                        <a:rPr lang="en-GB" i="1">
                          <a:latin typeface="Cambria Math" panose="02040503050406030204" pitchFamily="18" charset="0"/>
                        </a:rPr>
                        <m:t>𝑜𝑓</m:t>
                      </m:r>
                      <m:r>
                        <a:rPr lang="en-GB" i="1">
                          <a:latin typeface="Cambria Math" panose="02040503050406030204" pitchFamily="18" charset="0"/>
                        </a:rPr>
                        <m:t> </m:t>
                      </m:r>
                      <m:r>
                        <a:rPr lang="en-GB" i="1">
                          <a:latin typeface="Cambria Math" panose="02040503050406030204" pitchFamily="18" charset="0"/>
                        </a:rPr>
                        <m:t>𝑈𝐹𝑂𝑠</m:t>
                      </m:r>
                      <m:r>
                        <a:rPr lang="en-GB" i="1">
                          <a:latin typeface="Cambria Math" panose="02040503050406030204" pitchFamily="18" charset="0"/>
                        </a:rPr>
                        <m:t> </m:t>
                      </m:r>
                      <m:r>
                        <a:rPr lang="en-GB" i="1">
                          <a:latin typeface="Cambria Math" panose="02040503050406030204" pitchFamily="18" charset="0"/>
                        </a:rPr>
                        <m:t>𝑝𝑟𝑜𝑑𝑢𝑐𝑒𝑑</m:t>
                      </m:r>
                      <m:r>
                        <a:rPr lang="en-GB" i="1">
                          <a:latin typeface="Cambria Math" panose="02040503050406030204" pitchFamily="18" charset="0"/>
                        </a:rPr>
                        <m:t>= </m:t>
                      </m:r>
                      <m:f>
                        <m:fPr>
                          <m:ctrlPr>
                            <a:rPr lang="en-GB" i="1">
                              <a:latin typeface="Cambria Math" panose="02040503050406030204" pitchFamily="18" charset="0"/>
                            </a:rPr>
                          </m:ctrlPr>
                        </m:fPr>
                        <m:num>
                          <m:nary>
                            <m:naryPr>
                              <m:chr m:val="∑"/>
                              <m:limLoc m:val="undOvr"/>
                              <m:subHide m:val="on"/>
                              <m:supHide m:val="on"/>
                              <m:ctrlPr>
                                <a:rPr lang="en-GB" i="1">
                                  <a:latin typeface="Cambria Math" panose="02040503050406030204" pitchFamily="18" charset="0"/>
                                </a:rPr>
                              </m:ctrlPr>
                            </m:naryPr>
                            <m:sub/>
                            <m:sup/>
                            <m:e>
                              <m:r>
                                <a:rPr lang="en-GB" i="1">
                                  <a:latin typeface="Cambria Math" panose="02040503050406030204" pitchFamily="18" charset="0"/>
                                </a:rPr>
                                <m:t>𝑉</m:t>
                              </m:r>
                            </m:e>
                          </m:nary>
                        </m:num>
                        <m:den>
                          <m:sSub>
                            <m:sSubPr>
                              <m:ctrlPr>
                                <a:rPr lang="en-GB" i="1">
                                  <a:latin typeface="Cambria Math" panose="02040503050406030204" pitchFamily="18" charset="0"/>
                                </a:rPr>
                              </m:ctrlPr>
                            </m:sSubPr>
                            <m:e>
                              <m:r>
                                <a:rPr lang="en-GB" i="1">
                                  <a:latin typeface="Cambria Math" panose="02040503050406030204" pitchFamily="18" charset="0"/>
                                </a:rPr>
                                <m:t>𝑉</m:t>
                              </m:r>
                            </m:e>
                            <m:sub>
                              <m:r>
                                <a:rPr lang="en-GB" i="1">
                                  <a:latin typeface="Cambria Math" panose="02040503050406030204" pitchFamily="18" charset="0"/>
                                </a:rPr>
                                <m:t>𝑈𝐹𝑂</m:t>
                              </m:r>
                            </m:sub>
                          </m:sSub>
                        </m:den>
                      </m:f>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4.71×</m:t>
                          </m:r>
                          <m:sSup>
                            <m:sSupPr>
                              <m:ctrlPr>
                                <a:rPr lang="en-GB" i="1">
                                  <a:latin typeface="Cambria Math" panose="02040503050406030204" pitchFamily="18" charset="0"/>
                                </a:rPr>
                              </m:ctrlPr>
                            </m:sSupPr>
                            <m:e>
                              <m:r>
                                <a:rPr lang="en-GB" i="1">
                                  <a:latin typeface="Cambria Math" panose="02040503050406030204" pitchFamily="18" charset="0"/>
                                </a:rPr>
                                <m:t>10</m:t>
                              </m:r>
                            </m:e>
                            <m:sup>
                              <m:r>
                                <a:rPr lang="en-GB" i="1">
                                  <a:latin typeface="Cambria Math" panose="02040503050406030204" pitchFamily="18" charset="0"/>
                                </a:rPr>
                                <m:t>−4</m:t>
                              </m:r>
                            </m:sup>
                          </m:sSup>
                        </m:num>
                        <m:den>
                          <m:f>
                            <m:fPr>
                              <m:ctrlPr>
                                <a:rPr lang="en-GB" i="1">
                                  <a:latin typeface="Cambria Math" panose="02040503050406030204" pitchFamily="18" charset="0"/>
                                </a:rPr>
                              </m:ctrlPr>
                            </m:fPr>
                            <m:num>
                              <m:r>
                                <a:rPr lang="en-GB" i="1">
                                  <a:latin typeface="Cambria Math" panose="02040503050406030204" pitchFamily="18" charset="0"/>
                                </a:rPr>
                                <m:t>4</m:t>
                              </m:r>
                            </m:num>
                            <m:den>
                              <m:r>
                                <a:rPr lang="en-GB" i="1">
                                  <a:latin typeface="Cambria Math" panose="02040503050406030204" pitchFamily="18" charset="0"/>
                                </a:rPr>
                                <m:t>3</m:t>
                              </m:r>
                            </m:den>
                          </m:f>
                          <m:r>
                            <a:rPr lang="en-GB" i="1">
                              <a:latin typeface="Cambria Math" panose="02040503050406030204" pitchFamily="18" charset="0"/>
                            </a:rPr>
                            <m:t>𝜋</m:t>
                          </m:r>
                          <m:sSup>
                            <m:sSupPr>
                              <m:ctrlPr>
                                <a:rPr lang="en-GB" i="1">
                                  <a:latin typeface="Cambria Math" panose="02040503050406030204" pitchFamily="18" charset="0"/>
                                </a:rPr>
                              </m:ctrlPr>
                            </m:sSupPr>
                            <m:e>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5×</m:t>
                                  </m:r>
                                  <m:sSup>
                                    <m:sSupPr>
                                      <m:ctrlPr>
                                        <a:rPr lang="en-GB" i="1">
                                          <a:latin typeface="Cambria Math" panose="02040503050406030204" pitchFamily="18" charset="0"/>
                                        </a:rPr>
                                      </m:ctrlPr>
                                    </m:sSupPr>
                                    <m:e>
                                      <m:r>
                                        <a:rPr lang="en-GB" i="1">
                                          <a:latin typeface="Cambria Math" panose="02040503050406030204" pitchFamily="18" charset="0"/>
                                        </a:rPr>
                                        <m:t>10</m:t>
                                      </m:r>
                                    </m:e>
                                    <m:sup>
                                      <m:r>
                                        <a:rPr lang="en-GB" i="1">
                                          <a:latin typeface="Cambria Math" panose="02040503050406030204" pitchFamily="18" charset="0"/>
                                        </a:rPr>
                                        <m:t>−3</m:t>
                                      </m:r>
                                    </m:sup>
                                  </m:sSup>
                                </m:num>
                                <m:den>
                                  <m:r>
                                    <a:rPr lang="en-GB" i="1">
                                      <a:latin typeface="Cambria Math" panose="02040503050406030204" pitchFamily="18" charset="0"/>
                                    </a:rPr>
                                    <m:t>2</m:t>
                                  </m:r>
                                </m:den>
                              </m:f>
                              <m:r>
                                <a:rPr lang="en-GB" i="1">
                                  <a:latin typeface="Cambria Math" panose="02040503050406030204" pitchFamily="18" charset="0"/>
                                </a:rPr>
                                <m:t>)</m:t>
                              </m:r>
                            </m:e>
                            <m:sup>
                              <m:r>
                                <a:rPr lang="en-GB" i="1">
                                  <a:latin typeface="Cambria Math" panose="02040503050406030204" pitchFamily="18" charset="0"/>
                                </a:rPr>
                                <m:t>3</m:t>
                              </m:r>
                            </m:sup>
                          </m:sSup>
                        </m:den>
                      </m:f>
                      <m:r>
                        <a:rPr lang="en-GB" i="1">
                          <a:latin typeface="Cambria Math" panose="02040503050406030204" pitchFamily="18" charset="0"/>
                        </a:rPr>
                        <m:t>≈7200</m:t>
                      </m:r>
                    </m:oMath>
                  </m:oMathPara>
                </a14:m>
                <a:endParaRPr lang="en-GB" dirty="0"/>
              </a:p>
            </p:txBody>
          </p:sp>
        </mc:Choice>
        <mc:Fallback xmlns="">
          <p:sp>
            <p:nvSpPr>
              <p:cNvPr id="12" name="TextBox 11">
                <a:extLst>
                  <a:ext uri="{FF2B5EF4-FFF2-40B4-BE49-F238E27FC236}">
                    <a16:creationId xmlns:a16="http://schemas.microsoft.com/office/drawing/2014/main" id="{22655D59-3836-474A-90F8-42B9E1CCC1D3}"/>
                  </a:ext>
                </a:extLst>
              </p:cNvPr>
              <p:cNvSpPr txBox="1">
                <a:spLocks noRot="1" noChangeAspect="1" noMove="1" noResize="1" noEditPoints="1" noAdjustHandles="1" noChangeArrowheads="1" noChangeShapeType="1" noTextEdit="1"/>
              </p:cNvSpPr>
              <p:nvPr/>
            </p:nvSpPr>
            <p:spPr>
              <a:xfrm>
                <a:off x="885727" y="4797281"/>
                <a:ext cx="10420546" cy="1920910"/>
              </a:xfrm>
              <a:prstGeom prst="rect">
                <a:avLst/>
              </a:prstGeom>
              <a:blipFill>
                <a:blip r:embed="rId3"/>
                <a:stretch>
                  <a:fillRect l="-351" t="-1905" r="-292"/>
                </a:stretch>
              </a:blipFill>
            </p:spPr>
            <p:txBody>
              <a:bodyPr/>
              <a:lstStyle/>
              <a:p>
                <a:r>
                  <a:rPr lang="en-GB">
                    <a:noFill/>
                  </a:rPr>
                  <a:t> </a:t>
                </a:r>
              </a:p>
            </p:txBody>
          </p:sp>
        </mc:Fallback>
      </mc:AlternateContent>
    </p:spTree>
    <p:extLst>
      <p:ext uri="{BB962C8B-B14F-4D97-AF65-F5344CB8AC3E}">
        <p14:creationId xmlns:p14="http://schemas.microsoft.com/office/powerpoint/2010/main" val="25775840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D5C1BC9-CA1C-468A-B9BE-E360318752FC}"/>
              </a:ext>
            </a:extLst>
          </p:cNvPr>
          <p:cNvSpPr>
            <a:spLocks noGrp="1"/>
          </p:cNvSpPr>
          <p:nvPr>
            <p:ph type="title"/>
          </p:nvPr>
        </p:nvSpPr>
        <p:spPr/>
        <p:txBody>
          <a:bodyPr/>
          <a:lstStyle/>
          <a:p>
            <a:r>
              <a:rPr lang="en-GB" dirty="0"/>
              <a:t>Hertzian calculation</a:t>
            </a:r>
          </a:p>
        </p:txBody>
      </p:sp>
      <p:sp>
        <p:nvSpPr>
          <p:cNvPr id="3" name="Θέση περιεχομένου 2">
            <a:extLst>
              <a:ext uri="{FF2B5EF4-FFF2-40B4-BE49-F238E27FC236}">
                <a16:creationId xmlns:a16="http://schemas.microsoft.com/office/drawing/2014/main" id="{DF5C1D2A-3254-4F8D-A6EF-8B0E2AB6CA65}"/>
              </a:ext>
            </a:extLst>
          </p:cNvPr>
          <p:cNvSpPr>
            <a:spLocks noGrp="1"/>
          </p:cNvSpPr>
          <p:nvPr>
            <p:ph sz="half" idx="1"/>
          </p:nvPr>
        </p:nvSpPr>
        <p:spPr>
          <a:xfrm>
            <a:off x="683780" y="2508072"/>
            <a:ext cx="5627812" cy="3889897"/>
          </a:xfrm>
        </p:spPr>
        <p:txBody>
          <a:bodyPr/>
          <a:lstStyle/>
          <a:p>
            <a:r>
              <a:rPr lang="en-GB" dirty="0"/>
              <a:t>A method for calculating contact area and pressure of curved surfaces.</a:t>
            </a:r>
          </a:p>
          <a:p>
            <a:r>
              <a:rPr lang="en-GB" dirty="0"/>
              <a:t>Inaccurate for cylinders one inside the other.</a:t>
            </a:r>
          </a:p>
          <a:p>
            <a:r>
              <a:rPr lang="en-GB" dirty="0"/>
              <a:t>Used to validate order of magnitude of ABAQUS result.</a:t>
            </a:r>
          </a:p>
          <a:p>
            <a:endParaRPr lang="en-GB" dirty="0"/>
          </a:p>
        </p:txBody>
      </p:sp>
      <p:pic>
        <p:nvPicPr>
          <p:cNvPr id="6" name="Θέση περιεχομένου 5">
            <a:extLst>
              <a:ext uri="{FF2B5EF4-FFF2-40B4-BE49-F238E27FC236}">
                <a16:creationId xmlns:a16="http://schemas.microsoft.com/office/drawing/2014/main" id="{C71A3C3D-DE00-4CEF-81D4-9506297B86B4}"/>
              </a:ext>
            </a:extLst>
          </p:cNvPr>
          <p:cNvPicPr>
            <a:picLocks noGrp="1" noChangeAspect="1"/>
          </p:cNvPicPr>
          <p:nvPr>
            <p:ph sz="half" idx="2"/>
          </p:nvPr>
        </p:nvPicPr>
        <p:blipFill rotWithShape="1">
          <a:blip r:embed="rId2"/>
          <a:srcRect r="51633" b="23375"/>
          <a:stretch/>
        </p:blipFill>
        <p:spPr>
          <a:xfrm>
            <a:off x="7130005" y="1500283"/>
            <a:ext cx="3363550" cy="2952738"/>
          </a:xfrm>
        </p:spPr>
      </p:pic>
      <p:sp>
        <p:nvSpPr>
          <p:cNvPr id="7" name="Text Box 22">
            <a:extLst>
              <a:ext uri="{FF2B5EF4-FFF2-40B4-BE49-F238E27FC236}">
                <a16:creationId xmlns:a16="http://schemas.microsoft.com/office/drawing/2014/main" id="{ADFE7B21-BFEE-41A4-A912-4B31BF182707}"/>
              </a:ext>
            </a:extLst>
          </p:cNvPr>
          <p:cNvSpPr txBox="1"/>
          <p:nvPr/>
        </p:nvSpPr>
        <p:spPr>
          <a:xfrm>
            <a:off x="7130005" y="4678893"/>
            <a:ext cx="3727048" cy="1077218"/>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spAutoFit/>
          </a:bodyPr>
          <a:lstStyle/>
          <a:p>
            <a:pPr>
              <a:spcAft>
                <a:spcPts val="1000"/>
              </a:spcAft>
            </a:pPr>
            <a:r>
              <a:rPr lang="en-GB" sz="14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Figure 10: An out-of-scale 2D representation of the cross section of the contact between the protective ring (inner circle for which subscript 1 is used) and the cold bore (outer cylinder for which subscript 2 is used). Sketch adapted from (Fagan, 2001) </a:t>
            </a:r>
          </a:p>
        </p:txBody>
      </p:sp>
      <p:graphicFrame>
        <p:nvGraphicFramePr>
          <p:cNvPr id="8" name="Πίνακας 7">
            <a:extLst>
              <a:ext uri="{FF2B5EF4-FFF2-40B4-BE49-F238E27FC236}">
                <a16:creationId xmlns:a16="http://schemas.microsoft.com/office/drawing/2014/main" id="{C5DE03E1-E14F-4C8F-8CDA-852561D4CC3E}"/>
              </a:ext>
            </a:extLst>
          </p:cNvPr>
          <p:cNvGraphicFramePr>
            <a:graphicFrameLocks noGrp="1"/>
          </p:cNvGraphicFramePr>
          <p:nvPr>
            <p:extLst>
              <p:ext uri="{D42A27DB-BD31-4B8C-83A1-F6EECF244321}">
                <p14:modId xmlns:p14="http://schemas.microsoft.com/office/powerpoint/2010/main" val="2314096416"/>
              </p:ext>
            </p:extLst>
          </p:nvPr>
        </p:nvGraphicFramePr>
        <p:xfrm>
          <a:off x="683780" y="4643591"/>
          <a:ext cx="5412220" cy="781685"/>
        </p:xfrm>
        <a:graphic>
          <a:graphicData uri="http://schemas.openxmlformats.org/drawingml/2006/table">
            <a:tbl>
              <a:tblPr firstRow="1" bandRow="1">
                <a:tableStyleId>{5C22544A-7EE6-4342-B048-85BDC9FD1C3A}</a:tableStyleId>
              </a:tblPr>
              <a:tblGrid>
                <a:gridCol w="1353055">
                  <a:extLst>
                    <a:ext uri="{9D8B030D-6E8A-4147-A177-3AD203B41FA5}">
                      <a16:colId xmlns:a16="http://schemas.microsoft.com/office/drawing/2014/main" val="393248114"/>
                    </a:ext>
                  </a:extLst>
                </a:gridCol>
                <a:gridCol w="1134628">
                  <a:extLst>
                    <a:ext uri="{9D8B030D-6E8A-4147-A177-3AD203B41FA5}">
                      <a16:colId xmlns:a16="http://schemas.microsoft.com/office/drawing/2014/main" val="451645894"/>
                    </a:ext>
                  </a:extLst>
                </a:gridCol>
                <a:gridCol w="1145894">
                  <a:extLst>
                    <a:ext uri="{9D8B030D-6E8A-4147-A177-3AD203B41FA5}">
                      <a16:colId xmlns:a16="http://schemas.microsoft.com/office/drawing/2014/main" val="3115124686"/>
                    </a:ext>
                  </a:extLst>
                </a:gridCol>
                <a:gridCol w="1778643">
                  <a:extLst>
                    <a:ext uri="{9D8B030D-6E8A-4147-A177-3AD203B41FA5}">
                      <a16:colId xmlns:a16="http://schemas.microsoft.com/office/drawing/2014/main" val="4207527046"/>
                    </a:ext>
                  </a:extLst>
                </a:gridCol>
              </a:tblGrid>
              <a:tr h="370840">
                <a:tc>
                  <a:txBody>
                    <a:bodyPr/>
                    <a:lstStyle/>
                    <a:p>
                      <a:r>
                        <a:rPr lang="en-GB" dirty="0">
                          <a:latin typeface="+mn-lt"/>
                        </a:rPr>
                        <a:t>Quantity</a:t>
                      </a:r>
                    </a:p>
                  </a:txBody>
                  <a:tcPr/>
                </a:tc>
                <a:tc>
                  <a:txBody>
                    <a:bodyPr/>
                    <a:lstStyle/>
                    <a:p>
                      <a:r>
                        <a:rPr lang="en-GB" dirty="0">
                          <a:latin typeface="+mn-lt"/>
                        </a:rPr>
                        <a:t>Hertzian</a:t>
                      </a:r>
                    </a:p>
                  </a:txBody>
                  <a:tcPr/>
                </a:tc>
                <a:tc>
                  <a:txBody>
                    <a:bodyPr/>
                    <a:lstStyle/>
                    <a:p>
                      <a:r>
                        <a:rPr lang="en-GB" dirty="0">
                          <a:latin typeface="+mn-lt"/>
                        </a:rPr>
                        <a:t>ABAQUS</a:t>
                      </a:r>
                    </a:p>
                  </a:txBody>
                  <a:tcPr/>
                </a:tc>
                <a:tc>
                  <a:txBody>
                    <a:bodyPr/>
                    <a:lstStyle/>
                    <a:p>
                      <a:r>
                        <a:rPr lang="en-GB" dirty="0">
                          <a:latin typeface="+mn-lt"/>
                        </a:rPr>
                        <a:t>%Difference</a:t>
                      </a:r>
                    </a:p>
                  </a:txBody>
                  <a:tcPr/>
                </a:tc>
                <a:extLst>
                  <a:ext uri="{0D108BD9-81ED-4DB2-BD59-A6C34878D82A}">
                    <a16:rowId xmlns:a16="http://schemas.microsoft.com/office/drawing/2014/main" val="2290562802"/>
                  </a:ext>
                </a:extLst>
              </a:tr>
              <a:tr h="370840">
                <a:tc>
                  <a:txBody>
                    <a:bodyPr/>
                    <a:lstStyle/>
                    <a:p>
                      <a:pPr marL="0" marR="0" lvl="0" indent="0" algn="l" defTabSz="457200" rtl="0" eaLnBrk="1" fontAlgn="auto" latinLnBrk="0" hangingPunct="1">
                        <a:lnSpc>
                          <a:spcPct val="200000"/>
                        </a:lnSpc>
                        <a:spcBef>
                          <a:spcPts val="0"/>
                        </a:spcBef>
                        <a:spcAft>
                          <a:spcPts val="0"/>
                        </a:spcAft>
                        <a:buClrTx/>
                        <a:buSzTx/>
                        <a:buFontTx/>
                        <a:buNone/>
                        <a:tabLst/>
                        <a:defRPr/>
                      </a:pPr>
                      <a:r>
                        <a:rPr lang="en-GB" sz="1600" kern="1200" dirty="0" err="1">
                          <a:solidFill>
                            <a:schemeClr val="dk1"/>
                          </a:solidFill>
                          <a:effectLst/>
                          <a:latin typeface="+mn-lt"/>
                          <a:ea typeface="+mn-ea"/>
                          <a:cs typeface="+mn-cs"/>
                        </a:rPr>
                        <a:t>P</a:t>
                      </a:r>
                      <a:r>
                        <a:rPr lang="en-GB" sz="1600" kern="1200" baseline="-25000" dirty="0" err="1">
                          <a:solidFill>
                            <a:schemeClr val="dk1"/>
                          </a:solidFill>
                          <a:effectLst/>
                          <a:latin typeface="+mn-lt"/>
                          <a:ea typeface="+mn-ea"/>
                          <a:cs typeface="+mn-cs"/>
                        </a:rPr>
                        <a:t>peak</a:t>
                      </a:r>
                      <a:r>
                        <a:rPr lang="en-GB" sz="1600" kern="1200" baseline="-25000" dirty="0">
                          <a:solidFill>
                            <a:schemeClr val="dk1"/>
                          </a:solidFill>
                          <a:effectLst/>
                          <a:latin typeface="+mn-lt"/>
                          <a:ea typeface="+mn-ea"/>
                          <a:cs typeface="+mn-cs"/>
                        </a:rPr>
                        <a:t> </a:t>
                      </a:r>
                      <a:r>
                        <a:rPr lang="en-GB" sz="1600" kern="1200" dirty="0">
                          <a:solidFill>
                            <a:schemeClr val="dk1"/>
                          </a:solidFill>
                          <a:effectLst/>
                          <a:latin typeface="+mn-lt"/>
                          <a:ea typeface="+mn-ea"/>
                          <a:cs typeface="+mn-cs"/>
                        </a:rPr>
                        <a:t>(</a:t>
                      </a:r>
                      <a:r>
                        <a:rPr lang="en-GB" sz="1600" kern="1200" dirty="0" err="1">
                          <a:solidFill>
                            <a:schemeClr val="dk1"/>
                          </a:solidFill>
                          <a:effectLst/>
                          <a:latin typeface="+mn-lt"/>
                          <a:ea typeface="+mn-ea"/>
                          <a:cs typeface="+mn-cs"/>
                        </a:rPr>
                        <a:t>MPa</a:t>
                      </a:r>
                      <a:r>
                        <a:rPr lang="en-GB" sz="1600" kern="1200" dirty="0">
                          <a:solidFill>
                            <a:schemeClr val="dk1"/>
                          </a:solidFill>
                          <a:effectLst/>
                          <a:latin typeface="+mn-lt"/>
                          <a:ea typeface="+mn-ea"/>
                          <a:cs typeface="+mn-cs"/>
                        </a:rPr>
                        <a:t>)</a:t>
                      </a:r>
                    </a:p>
                  </a:txBody>
                  <a:tcPr marL="68580" marR="68580" marT="0" marB="0"/>
                </a:tc>
                <a:tc>
                  <a:txBody>
                    <a:bodyPr/>
                    <a:lstStyle/>
                    <a:p>
                      <a:pPr>
                        <a:lnSpc>
                          <a:spcPct val="200000"/>
                        </a:lnSpc>
                        <a:spcAft>
                          <a:spcPts val="0"/>
                        </a:spcAft>
                      </a:pPr>
                      <a:r>
                        <a:rPr lang="en-GB" sz="1600" dirty="0">
                          <a:effectLst/>
                          <a:latin typeface="+mn-lt"/>
                          <a:ea typeface="Times New Roman" panose="02020603050405020304" pitchFamily="18" charset="0"/>
                          <a:cs typeface="Times New Roman" panose="02020603050405020304" pitchFamily="18" charset="0"/>
                        </a:rPr>
                        <a:t>9.4</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r>
                        <a:rPr lang="en-GB" sz="1600" dirty="0">
                          <a:latin typeface="+mn-lt"/>
                        </a:rPr>
                        <a:t>6.915</a:t>
                      </a:r>
                    </a:p>
                  </a:txBody>
                  <a:tcPr/>
                </a:tc>
                <a:tc>
                  <a:txBody>
                    <a:bodyPr/>
                    <a:lstStyle/>
                    <a:p>
                      <a:r>
                        <a:rPr lang="en-GB" sz="1600" dirty="0">
                          <a:latin typeface="+mn-lt"/>
                        </a:rPr>
                        <a:t>35.9%</a:t>
                      </a:r>
                    </a:p>
                  </a:txBody>
                  <a:tcPr/>
                </a:tc>
                <a:extLst>
                  <a:ext uri="{0D108BD9-81ED-4DB2-BD59-A6C34878D82A}">
                    <a16:rowId xmlns:a16="http://schemas.microsoft.com/office/drawing/2014/main" val="684316093"/>
                  </a:ext>
                </a:extLst>
              </a:tr>
            </a:tbl>
          </a:graphicData>
        </a:graphic>
      </p:graphicFrame>
    </p:spTree>
    <p:extLst>
      <p:ext uri="{BB962C8B-B14F-4D97-AF65-F5344CB8AC3E}">
        <p14:creationId xmlns:p14="http://schemas.microsoft.com/office/powerpoint/2010/main" val="21909798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Particle Volume Distribution</a:t>
            </a:r>
          </a:p>
        </p:txBody>
      </p:sp>
      <p:sp>
        <p:nvSpPr>
          <p:cNvPr id="3" name="Content Placeholder 2"/>
          <p:cNvSpPr>
            <a:spLocks noGrp="1"/>
          </p:cNvSpPr>
          <p:nvPr>
            <p:ph idx="1"/>
          </p:nvPr>
        </p:nvSpPr>
        <p:spPr/>
        <p:txBody>
          <a:bodyPr>
            <a:normAutofit/>
          </a:bodyPr>
          <a:lstStyle/>
          <a:p>
            <a:r>
              <a:rPr lang="en-US" dirty="0"/>
              <a:t>MATLAB program produces histogram of particle volumes, using total volume released during wear (Archard volume) and theoretical  diameter probability distribution</a:t>
            </a:r>
          </a:p>
          <a:p>
            <a:r>
              <a:rPr lang="en-US" dirty="0"/>
              <a:t>(</a:t>
            </a:r>
            <a:r>
              <a:rPr lang="en-US" dirty="0" err="1"/>
              <a:t>Bhushan</a:t>
            </a:r>
            <a:r>
              <a:rPr lang="en-US" dirty="0"/>
              <a:t>, 2011) ‘the log normal distribution of particle size occurs when the dispersion is attained by </a:t>
            </a:r>
            <a:r>
              <a:rPr lang="en-US" dirty="0" err="1"/>
              <a:t>comminution</a:t>
            </a:r>
            <a:r>
              <a:rPr lang="en-US" dirty="0"/>
              <a:t>’</a:t>
            </a:r>
          </a:p>
          <a:p>
            <a:r>
              <a:rPr lang="en-US" dirty="0"/>
              <a:t>(</a:t>
            </a:r>
            <a:r>
              <a:rPr lang="en-US" dirty="0" err="1"/>
              <a:t>Bhushan</a:t>
            </a:r>
            <a:r>
              <a:rPr lang="en-US" dirty="0"/>
              <a:t>, 2011) the PDF is assumed to be linear for particle diameters less than 1μm and is exponential for diameters greater than 1μm</a:t>
            </a:r>
          </a:p>
        </p:txBody>
      </p:sp>
    </p:spTree>
    <p:extLst>
      <p:ext uri="{BB962C8B-B14F-4D97-AF65-F5344CB8AC3E}">
        <p14:creationId xmlns:p14="http://schemas.microsoft.com/office/powerpoint/2010/main" val="39558688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Particle Diameter PDF</a:t>
            </a:r>
          </a:p>
        </p:txBody>
      </p:sp>
      <p:sp>
        <p:nvSpPr>
          <p:cNvPr id="3" name="Content Placeholder 2"/>
          <p:cNvSpPr>
            <a:spLocks noGrp="1"/>
          </p:cNvSpPr>
          <p:nvPr>
            <p:ph idx="1"/>
          </p:nvPr>
        </p:nvSpPr>
        <p:spPr/>
        <p:txBody>
          <a:bodyPr>
            <a:normAutofit fontScale="85000" lnSpcReduction="10000"/>
          </a:bodyPr>
          <a:lstStyle/>
          <a:p>
            <a:pPr marL="0" indent="0" algn="ctr">
              <a:buNone/>
            </a:pPr>
            <a:r>
              <a:rPr lang="en-US" dirty="0"/>
              <a:t>p(d) = (1⁄dσ√(2π)</a:t>
            </a:r>
            <a:r>
              <a:rPr lang="en-US" dirty="0">
                <a:sym typeface="Wingdings"/>
              </a:rPr>
              <a:t> )</a:t>
            </a:r>
            <a:r>
              <a:rPr lang="en-US" dirty="0" err="1">
                <a:sym typeface="Wingdings"/>
              </a:rPr>
              <a:t>exp</a:t>
            </a:r>
            <a:r>
              <a:rPr lang="en-US" dirty="0">
                <a:sym typeface="Wingdings"/>
              </a:rPr>
              <a:t>(-((</a:t>
            </a:r>
            <a:r>
              <a:rPr lang="en-US" dirty="0" err="1">
                <a:sym typeface="Wingdings"/>
              </a:rPr>
              <a:t>ln</a:t>
            </a:r>
            <a:r>
              <a:rPr lang="en-US" dirty="0">
                <a:sym typeface="Wingdings"/>
              </a:rPr>
              <a:t>(d)-μ)⁄(σ√2))</a:t>
            </a:r>
            <a:r>
              <a:rPr lang="en-US" dirty="0">
                <a:latin typeface="Lucida Grande"/>
                <a:ea typeface="Lucida Grande"/>
                <a:cs typeface="Lucida Grande"/>
                <a:sym typeface="Wingdings"/>
              </a:rPr>
              <a:t>⌃</a:t>
            </a:r>
            <a:r>
              <a:rPr lang="en-US" dirty="0">
                <a:sym typeface="Wingdings"/>
              </a:rPr>
              <a:t>2)</a:t>
            </a:r>
          </a:p>
          <a:p>
            <a:pPr marL="0" indent="0">
              <a:buNone/>
            </a:pPr>
            <a:endParaRPr lang="en-US" dirty="0"/>
          </a:p>
          <a:p>
            <a:pPr marL="0" indent="0">
              <a:buNone/>
            </a:pPr>
            <a:endParaRPr lang="en-US" dirty="0"/>
          </a:p>
          <a:p>
            <a:pPr marL="0" indent="0">
              <a:buNone/>
            </a:pPr>
            <a:endParaRPr lang="en-US" dirty="0"/>
          </a:p>
          <a:p>
            <a:pPr marL="0" indent="0">
              <a:buNone/>
            </a:pPr>
            <a:endParaRPr lang="en-US" dirty="0"/>
          </a:p>
          <a:p>
            <a:endParaRPr lang="en-US" dirty="0"/>
          </a:p>
          <a:p>
            <a:r>
              <a:rPr lang="en-US" dirty="0"/>
              <a:t>PDF for particle volumes, V is obtained by transforming variables through V = (πd</a:t>
            </a:r>
            <a:r>
              <a:rPr lang="en-US" dirty="0">
                <a:latin typeface="Lucida Grande"/>
                <a:ea typeface="Lucida Grande"/>
                <a:cs typeface="Lucida Grande"/>
              </a:rPr>
              <a:t>⌃</a:t>
            </a:r>
            <a:r>
              <a:rPr lang="en-US" dirty="0"/>
              <a:t>2)/6</a:t>
            </a:r>
          </a:p>
          <a:p>
            <a:r>
              <a:rPr lang="en-US" dirty="0"/>
              <a:t>p(V) = p(d) × Ιδd/</a:t>
            </a:r>
            <a:r>
              <a:rPr lang="en-US" dirty="0" err="1"/>
              <a:t>δvΙ</a:t>
            </a:r>
            <a:endParaRPr lang="en-US" dirty="0"/>
          </a:p>
          <a:p>
            <a:r>
              <a:rPr lang="en-GB" dirty="0"/>
              <a:t>μ = </a:t>
            </a:r>
            <a:r>
              <a:rPr lang="en-GB" dirty="0" err="1"/>
              <a:t>ln</a:t>
            </a:r>
            <a:r>
              <a:rPr lang="en-GB" dirty="0"/>
              <a:t>(m/√(1+v/m</a:t>
            </a:r>
            <a:r>
              <a:rPr lang="en-GB" dirty="0">
                <a:latin typeface="Lucida Grande"/>
                <a:ea typeface="Lucida Grande"/>
                <a:cs typeface="Lucida Grande"/>
              </a:rPr>
              <a:t>⌃</a:t>
            </a:r>
            <a:r>
              <a:rPr lang="en-US" dirty="0"/>
              <a:t>2))</a:t>
            </a:r>
          </a:p>
          <a:p>
            <a:r>
              <a:rPr lang="en-US" dirty="0"/>
              <a:t>σ</a:t>
            </a:r>
            <a:r>
              <a:rPr lang="en-US" dirty="0">
                <a:latin typeface="Lucida Grande"/>
                <a:ea typeface="Lucida Grande"/>
                <a:cs typeface="Lucida Grande"/>
              </a:rPr>
              <a:t>⌃</a:t>
            </a:r>
            <a:r>
              <a:rPr lang="en-US" dirty="0"/>
              <a:t>2 = </a:t>
            </a:r>
            <a:r>
              <a:rPr lang="en-US" dirty="0" err="1"/>
              <a:t>ln</a:t>
            </a:r>
            <a:r>
              <a:rPr lang="en-US" dirty="0"/>
              <a:t>(1+v/m</a:t>
            </a:r>
            <a:r>
              <a:rPr lang="en-US" dirty="0">
                <a:latin typeface="Lucida Grande"/>
                <a:ea typeface="Lucida Grande"/>
                <a:cs typeface="Lucida Grande"/>
              </a:rPr>
              <a:t>⌃</a:t>
            </a:r>
            <a:r>
              <a:rPr lang="en-US" dirty="0"/>
              <a:t>2)</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3919768" y="2345034"/>
            <a:ext cx="4596591" cy="1739933"/>
          </a:xfrm>
          <a:prstGeom prst="rect">
            <a:avLst/>
          </a:prstGeom>
        </p:spPr>
      </p:pic>
    </p:spTree>
    <p:extLst>
      <p:ext uri="{BB962C8B-B14F-4D97-AF65-F5344CB8AC3E}">
        <p14:creationId xmlns:p14="http://schemas.microsoft.com/office/powerpoint/2010/main" val="2989045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Particle Volume PDF</a:t>
            </a:r>
          </a:p>
        </p:txBody>
      </p:sp>
      <p:sp>
        <p:nvSpPr>
          <p:cNvPr id="3" name="Content Placeholder 2"/>
          <p:cNvSpPr>
            <a:spLocks noGrp="1"/>
          </p:cNvSpPr>
          <p:nvPr>
            <p:ph idx="1"/>
          </p:nvPr>
        </p:nvSpPr>
        <p:spPr/>
        <p:txBody>
          <a:bodyPr/>
          <a:lstStyle/>
          <a:p>
            <a:pPr marL="0" indent="0" algn="ctr">
              <a:buNone/>
            </a:pPr>
            <a:r>
              <a:rPr lang="en-US" dirty="0"/>
              <a:t>p(V) = (1⁄Vσ’√(2π)</a:t>
            </a:r>
            <a:r>
              <a:rPr lang="en-US" dirty="0">
                <a:sym typeface="Wingdings"/>
              </a:rPr>
              <a:t> )</a:t>
            </a:r>
            <a:r>
              <a:rPr lang="en-US" dirty="0" err="1">
                <a:sym typeface="Wingdings"/>
              </a:rPr>
              <a:t>exp</a:t>
            </a:r>
            <a:r>
              <a:rPr lang="en-US" dirty="0">
                <a:sym typeface="Wingdings"/>
              </a:rPr>
              <a:t>(-((</a:t>
            </a:r>
            <a:r>
              <a:rPr lang="en-US" dirty="0" err="1">
                <a:sym typeface="Wingdings"/>
              </a:rPr>
              <a:t>ln</a:t>
            </a:r>
            <a:r>
              <a:rPr lang="en-US" dirty="0">
                <a:sym typeface="Wingdings"/>
              </a:rPr>
              <a:t>(V)-μ’)⁄(σ’√2))</a:t>
            </a:r>
            <a:r>
              <a:rPr lang="en-US" dirty="0">
                <a:latin typeface="Lucida Grande"/>
                <a:ea typeface="Lucida Grande"/>
                <a:cs typeface="Lucida Grande"/>
                <a:sym typeface="Wingdings"/>
              </a:rPr>
              <a:t>⌃</a:t>
            </a:r>
            <a:r>
              <a:rPr lang="en-US" dirty="0">
                <a:sym typeface="Wingdings"/>
              </a:rPr>
              <a:t>2)</a:t>
            </a:r>
          </a:p>
          <a:p>
            <a:pPr marL="0" indent="0" algn="ctr">
              <a:buNone/>
            </a:pPr>
            <a:r>
              <a:rPr lang="en-US" dirty="0">
                <a:sym typeface="Wingdings"/>
              </a:rPr>
              <a:t>μ’ = 3μ </a:t>
            </a:r>
            <a:r>
              <a:rPr lang="mr-IN" dirty="0">
                <a:sym typeface="Wingdings"/>
              </a:rPr>
              <a:t>–</a:t>
            </a:r>
            <a:r>
              <a:rPr lang="en-US" dirty="0">
                <a:sym typeface="Wingdings"/>
              </a:rPr>
              <a:t> </a:t>
            </a:r>
            <a:r>
              <a:rPr lang="en-US" dirty="0" err="1">
                <a:sym typeface="Wingdings"/>
              </a:rPr>
              <a:t>ln</a:t>
            </a:r>
            <a:r>
              <a:rPr lang="en-US" dirty="0">
                <a:sym typeface="Wingdings"/>
              </a:rPr>
              <a:t>(6/π)</a:t>
            </a:r>
          </a:p>
          <a:p>
            <a:pPr marL="0" indent="0" algn="ctr">
              <a:buNone/>
            </a:pPr>
            <a:r>
              <a:rPr lang="en-US" dirty="0" err="1">
                <a:sym typeface="Wingdings"/>
              </a:rPr>
              <a:t>σ</a:t>
            </a:r>
            <a:r>
              <a:rPr lang="en-US" dirty="0">
                <a:sym typeface="Wingdings"/>
              </a:rPr>
              <a:t>’ = 3σ</a:t>
            </a:r>
          </a:p>
          <a:p>
            <a:r>
              <a:rPr lang="en-US" dirty="0"/>
              <a:t>The PDF is multiplied by the Archard Volume to obtain the actual volume distribution</a:t>
            </a:r>
          </a:p>
          <a:p>
            <a:r>
              <a:rPr lang="en-US" dirty="0"/>
              <a:t>MATLAB produces a histogram, displaying the number of particles with a given volume released per wear cycle</a:t>
            </a:r>
          </a:p>
        </p:txBody>
      </p:sp>
    </p:spTree>
    <p:extLst>
      <p:ext uri="{BB962C8B-B14F-4D97-AF65-F5344CB8AC3E}">
        <p14:creationId xmlns:p14="http://schemas.microsoft.com/office/powerpoint/2010/main" val="13781946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EBF48-FD48-47AF-865A-38F865A04D6F}"/>
              </a:ext>
            </a:extLst>
          </p:cNvPr>
          <p:cNvSpPr>
            <a:spLocks noGrp="1"/>
          </p:cNvSpPr>
          <p:nvPr>
            <p:ph type="title"/>
          </p:nvPr>
        </p:nvSpPr>
        <p:spPr/>
        <p:txBody>
          <a:bodyPr>
            <a:normAutofit fontScale="90000"/>
          </a:bodyPr>
          <a:lstStyle/>
          <a:p>
            <a:r>
              <a:rPr lang="en-GB" sz="4000" b="1" dirty="0"/>
              <a:t>Modelling the distribution of wear particle volumes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1791C4B-8F8E-4560-ACD3-ECD26A9B26FD}"/>
                  </a:ext>
                </a:extLst>
              </p:cNvPr>
              <p:cNvSpPr>
                <a:spLocks noGrp="1"/>
              </p:cNvSpPr>
              <p:nvPr>
                <p:ph idx="1"/>
              </p:nvPr>
            </p:nvSpPr>
            <p:spPr/>
            <p:txBody>
              <a:bodyPr>
                <a:normAutofit/>
              </a:bodyPr>
              <a:lstStyle/>
              <a:p>
                <a:r>
                  <a:rPr lang="en-GB" dirty="0"/>
                  <a:t>We computed the log-normal pdf of the volume in MATLAB</a:t>
                </a:r>
              </a:p>
              <a:p>
                <a:r>
                  <a:rPr lang="en-GB" dirty="0"/>
                  <a:t>Range of particle diameters to consider: </a:t>
                </a:r>
                <a14:m>
                  <m:oMath xmlns:m="http://schemas.openxmlformats.org/officeDocument/2006/math">
                    <m:r>
                      <a:rPr lang="en-GB" i="1">
                        <a:latin typeface="Cambria Math" panose="02040503050406030204" pitchFamily="18" charset="0"/>
                      </a:rPr>
                      <m:t>0.01</m:t>
                    </m:r>
                    <m:r>
                      <a:rPr lang="en-GB">
                        <a:latin typeface="Cambria Math" panose="02040503050406030204" pitchFamily="18" charset="0"/>
                      </a:rPr>
                      <m:t> </m:t>
                    </m:r>
                    <m:r>
                      <m:rPr>
                        <m:sty m:val="p"/>
                      </m:rPr>
                      <a:rPr lang="en-GB">
                        <a:latin typeface="Cambria Math" panose="02040503050406030204" pitchFamily="18" charset="0"/>
                      </a:rPr>
                      <m:t>μm</m:t>
                    </m:r>
                  </m:oMath>
                </a14:m>
                <a:r>
                  <a:rPr lang="en-GB" dirty="0"/>
                  <a:t> to </a:t>
                </a:r>
                <a14:m>
                  <m:oMath xmlns:m="http://schemas.openxmlformats.org/officeDocument/2006/math">
                    <m:r>
                      <a:rPr lang="en-GB" i="1">
                        <a:latin typeface="Cambria Math" panose="02040503050406030204" pitchFamily="18" charset="0"/>
                      </a:rPr>
                      <m:t>5</m:t>
                    </m:r>
                    <m:r>
                      <a:rPr lang="en-GB">
                        <a:latin typeface="Cambria Math" panose="02040503050406030204" pitchFamily="18" charset="0"/>
                      </a:rPr>
                      <m:t> </m:t>
                    </m:r>
                    <m:r>
                      <m:rPr>
                        <m:sty m:val="p"/>
                      </m:rPr>
                      <a:rPr lang="en-GB">
                        <a:latin typeface="Cambria Math" panose="02040503050406030204" pitchFamily="18" charset="0"/>
                      </a:rPr>
                      <m:t>μm</m:t>
                    </m:r>
                  </m:oMath>
                </a14:m>
                <a:endParaRPr lang="en-GB" dirty="0"/>
              </a:p>
              <a:p>
                <a:r>
                  <a:rPr lang="en-GB" dirty="0"/>
                  <a:t>Used arbitrary mean and variance</a:t>
                </a:r>
              </a:p>
              <a:p>
                <a:pPr lvl="1"/>
                <a:r>
                  <a:rPr lang="en-GB" dirty="0"/>
                  <a:t>Mean </a:t>
                </a:r>
                <a14:m>
                  <m:oMath xmlns:m="http://schemas.openxmlformats.org/officeDocument/2006/math">
                    <m:r>
                      <a:rPr lang="en-GB" i="1">
                        <a:latin typeface="Cambria Math" panose="02040503050406030204" pitchFamily="18" charset="0"/>
                      </a:rPr>
                      <m:t>𝜇</m:t>
                    </m:r>
                    <m:r>
                      <a:rPr lang="en-GB" i="1">
                        <a:latin typeface="Cambria Math" panose="02040503050406030204" pitchFamily="18" charset="0"/>
                      </a:rPr>
                      <m:t>=1</m:t>
                    </m:r>
                    <m:sSup>
                      <m:sSupPr>
                        <m:ctrlPr>
                          <a:rPr lang="en-GB" i="1">
                            <a:latin typeface="Cambria Math" panose="02040503050406030204" pitchFamily="18" charset="0"/>
                          </a:rPr>
                        </m:ctrlPr>
                      </m:sSupPr>
                      <m:e>
                        <m:r>
                          <m:rPr>
                            <m:sty m:val="p"/>
                          </m:rPr>
                          <a:rPr lang="en-GB">
                            <a:latin typeface="Cambria Math" panose="02040503050406030204" pitchFamily="18" charset="0"/>
                          </a:rPr>
                          <m:t>μm</m:t>
                        </m:r>
                      </m:e>
                      <m:sup>
                        <m:r>
                          <a:rPr lang="en-GB" i="1">
                            <a:latin typeface="Cambria Math" panose="02040503050406030204" pitchFamily="18" charset="0"/>
                          </a:rPr>
                          <m:t>3</m:t>
                        </m:r>
                      </m:sup>
                    </m:sSup>
                  </m:oMath>
                </a14:m>
                <a:endParaRPr lang="en-GB" dirty="0"/>
              </a:p>
              <a:p>
                <a:pPr lvl="1"/>
                <a:r>
                  <a:rPr lang="en-GB" dirty="0"/>
                  <a:t>Standard deviation </a:t>
                </a:r>
                <a14:m>
                  <m:oMath xmlns:m="http://schemas.openxmlformats.org/officeDocument/2006/math">
                    <m:r>
                      <a:rPr lang="en-GB" i="1">
                        <a:latin typeface="Cambria Math" panose="02040503050406030204" pitchFamily="18" charset="0"/>
                      </a:rPr>
                      <m:t>𝜎</m:t>
                    </m:r>
                    <m:r>
                      <a:rPr lang="en-GB" i="1">
                        <a:latin typeface="Cambria Math" panose="02040503050406030204" pitchFamily="18" charset="0"/>
                      </a:rPr>
                      <m:t>=0.1</m:t>
                    </m:r>
                    <m:sSup>
                      <m:sSupPr>
                        <m:ctrlPr>
                          <a:rPr lang="en-GB" i="1">
                            <a:latin typeface="Cambria Math" panose="02040503050406030204" pitchFamily="18" charset="0"/>
                          </a:rPr>
                        </m:ctrlPr>
                      </m:sSupPr>
                      <m:e>
                        <m:r>
                          <m:rPr>
                            <m:sty m:val="p"/>
                          </m:rPr>
                          <a:rPr lang="en-GB">
                            <a:latin typeface="Cambria Math" panose="02040503050406030204" pitchFamily="18" charset="0"/>
                          </a:rPr>
                          <m:t>μm</m:t>
                        </m:r>
                      </m:e>
                      <m:sup>
                        <m:r>
                          <a:rPr lang="en-GB" i="1">
                            <a:latin typeface="Cambria Math" panose="02040503050406030204" pitchFamily="18" charset="0"/>
                          </a:rPr>
                          <m:t>3</m:t>
                        </m:r>
                      </m:sup>
                    </m:sSup>
                  </m:oMath>
                </a14:m>
                <a:endParaRPr lang="en-GB" dirty="0"/>
              </a:p>
              <a:p>
                <a:r>
                  <a:rPr lang="en-GB" dirty="0"/>
                  <a:t>Model could produce a more meaningful result if given correct parameters/close estimates</a:t>
                </a:r>
              </a:p>
              <a:p>
                <a:pPr lvl="1"/>
                <a:endParaRPr lang="en-GB" dirty="0"/>
              </a:p>
            </p:txBody>
          </p:sp>
        </mc:Choice>
        <mc:Fallback xmlns="">
          <p:sp>
            <p:nvSpPr>
              <p:cNvPr id="3" name="Content Placeholder 2">
                <a:extLst>
                  <a:ext uri="{FF2B5EF4-FFF2-40B4-BE49-F238E27FC236}">
                    <a16:creationId xmlns:a16="http://schemas.microsoft.com/office/drawing/2014/main" id="{61791C4B-8F8E-4560-ACD3-ECD26A9B26FD}"/>
                  </a:ext>
                </a:extLst>
              </p:cNvPr>
              <p:cNvSpPr>
                <a:spLocks noGrp="1" noRot="1" noChangeAspect="1" noMove="1" noResize="1" noEditPoints="1" noAdjustHandles="1" noChangeArrowheads="1" noChangeShapeType="1" noTextEdit="1"/>
              </p:cNvSpPr>
              <p:nvPr>
                <p:ph idx="1"/>
              </p:nvPr>
            </p:nvSpPr>
            <p:spPr>
              <a:blipFill>
                <a:blip r:embed="rId2"/>
                <a:stretch>
                  <a:fillRect l="-138" t="-891"/>
                </a:stretch>
              </a:blipFill>
            </p:spPr>
            <p:txBody>
              <a:bodyPr/>
              <a:lstStyle/>
              <a:p>
                <a:r>
                  <a:rPr lang="en-GB">
                    <a:noFill/>
                  </a:rPr>
                  <a:t> </a:t>
                </a:r>
              </a:p>
            </p:txBody>
          </p:sp>
        </mc:Fallback>
      </mc:AlternateContent>
    </p:spTree>
    <p:extLst>
      <p:ext uri="{BB962C8B-B14F-4D97-AF65-F5344CB8AC3E}">
        <p14:creationId xmlns:p14="http://schemas.microsoft.com/office/powerpoint/2010/main" val="34476530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5CF6976-7B3F-4671-AF30-118934BD1CED}"/>
              </a:ext>
            </a:extLst>
          </p:cNvPr>
          <p:cNvSpPr>
            <a:spLocks noGrp="1"/>
          </p:cNvSpPr>
          <p:nvPr>
            <p:ph type="title"/>
          </p:nvPr>
        </p:nvSpPr>
        <p:spPr/>
        <p:txBody>
          <a:bodyPr/>
          <a:lstStyle/>
          <a:p>
            <a:r>
              <a:rPr lang="en-GB" dirty="0"/>
              <a:t>Clues regarding the nature of UFOs</a:t>
            </a:r>
          </a:p>
        </p:txBody>
      </p:sp>
      <p:sp>
        <p:nvSpPr>
          <p:cNvPr id="3" name="Θέση περιεχομένου 2">
            <a:extLst>
              <a:ext uri="{FF2B5EF4-FFF2-40B4-BE49-F238E27FC236}">
                <a16:creationId xmlns:a16="http://schemas.microsoft.com/office/drawing/2014/main" id="{931FDAE4-4999-4A21-A784-AA2916D5F422}"/>
              </a:ext>
            </a:extLst>
          </p:cNvPr>
          <p:cNvSpPr>
            <a:spLocks noGrp="1"/>
          </p:cNvSpPr>
          <p:nvPr>
            <p:ph idx="1"/>
          </p:nvPr>
        </p:nvSpPr>
        <p:spPr/>
        <p:txBody>
          <a:bodyPr>
            <a:normAutofit lnSpcReduction="10000"/>
          </a:bodyPr>
          <a:lstStyle/>
          <a:p>
            <a:r>
              <a:rPr lang="en-GB" dirty="0"/>
              <a:t>(Estimated </a:t>
            </a:r>
            <a:r>
              <a:rPr lang="en-GB" b="1" dirty="0"/>
              <a:t>acceleration</a:t>
            </a:r>
            <a:r>
              <a:rPr lang="en-GB" dirty="0"/>
              <a:t> of falling)=(658m/s² ,2055m/s²). </a:t>
            </a:r>
            <a:r>
              <a:rPr lang="en-US" sz="1400" dirty="0"/>
              <a:t>(Baer, 2011</a:t>
            </a:r>
            <a:r>
              <a:rPr lang="en-US" dirty="0"/>
              <a:t>)</a:t>
            </a:r>
            <a:endParaRPr lang="en-GB" dirty="0"/>
          </a:p>
          <a:p>
            <a:pPr marL="0" indent="0">
              <a:buNone/>
            </a:pPr>
            <a:r>
              <a:rPr lang="en-US" dirty="0"/>
              <a:t>UFOs do not fall solely under the influence of gravity.</a:t>
            </a:r>
          </a:p>
          <a:p>
            <a:r>
              <a:rPr lang="en-GB" b="1" dirty="0"/>
              <a:t>Conditioning</a:t>
            </a:r>
            <a:r>
              <a:rPr lang="en-GB" dirty="0"/>
              <a:t>: Decrease in frequency of events. </a:t>
            </a:r>
            <a:r>
              <a:rPr lang="en-US" sz="1500" dirty="0"/>
              <a:t>(Baer, 2012)</a:t>
            </a:r>
            <a:endParaRPr lang="en-GB" dirty="0"/>
          </a:p>
          <a:p>
            <a:pPr marL="0" indent="0">
              <a:buNone/>
            </a:pPr>
            <a:r>
              <a:rPr lang="en-GB" dirty="0"/>
              <a:t>Some mechanism responsible for UFOs tends to saturate.</a:t>
            </a:r>
          </a:p>
          <a:p>
            <a:r>
              <a:rPr lang="en-US" b="1" dirty="0"/>
              <a:t>Vibrations</a:t>
            </a:r>
            <a:r>
              <a:rPr lang="en-US" dirty="0"/>
              <a:t> caused by high current quenches do not increase UFO events. </a:t>
            </a:r>
            <a:r>
              <a:rPr lang="en-US" sz="1400" dirty="0"/>
              <a:t>(</a:t>
            </a:r>
            <a:r>
              <a:rPr lang="en-US" sz="1400" dirty="0" err="1"/>
              <a:t>Papotti</a:t>
            </a:r>
            <a:r>
              <a:rPr lang="en-US" sz="1400" dirty="0"/>
              <a:t>, 2016)</a:t>
            </a:r>
            <a:endParaRPr lang="en-GB" sz="1400" dirty="0">
              <a:solidFill>
                <a:srgbClr val="FF0000"/>
              </a:solidFill>
            </a:endParaRPr>
          </a:p>
          <a:p>
            <a:r>
              <a:rPr lang="en-US" dirty="0"/>
              <a:t>No observed correlation between </a:t>
            </a:r>
            <a:r>
              <a:rPr lang="en-US" b="1" dirty="0"/>
              <a:t>electron cloud </a:t>
            </a:r>
            <a:r>
              <a:rPr lang="en-US" dirty="0"/>
              <a:t>and UFO events. </a:t>
            </a:r>
            <a:r>
              <a:rPr lang="en-US" sz="1400" dirty="0"/>
              <a:t>(</a:t>
            </a:r>
            <a:r>
              <a:rPr lang="en-US" sz="1400" dirty="0" err="1"/>
              <a:t>Papotti</a:t>
            </a:r>
            <a:r>
              <a:rPr lang="en-US" sz="1400" dirty="0"/>
              <a:t>, 2016)</a:t>
            </a:r>
          </a:p>
          <a:p>
            <a:r>
              <a:rPr lang="en-US" dirty="0"/>
              <a:t>Dust particles collected by Laura </a:t>
            </a:r>
            <a:r>
              <a:rPr lang="en-US" dirty="0" err="1"/>
              <a:t>Grob</a:t>
            </a:r>
            <a:r>
              <a:rPr lang="en-US" dirty="0"/>
              <a:t> from the CERN team: Highest area percentages: </a:t>
            </a:r>
            <a:r>
              <a:rPr lang="en-US" b="1" dirty="0"/>
              <a:t>calcium </a:t>
            </a:r>
            <a:r>
              <a:rPr lang="en-US" dirty="0"/>
              <a:t>containing and </a:t>
            </a:r>
            <a:r>
              <a:rPr lang="en-US" b="1" dirty="0"/>
              <a:t>copper</a:t>
            </a:r>
            <a:r>
              <a:rPr lang="en-US" dirty="0"/>
              <a:t> containing.</a:t>
            </a:r>
          </a:p>
        </p:txBody>
      </p:sp>
    </p:spTree>
    <p:extLst>
      <p:ext uri="{BB962C8B-B14F-4D97-AF65-F5344CB8AC3E}">
        <p14:creationId xmlns:p14="http://schemas.microsoft.com/office/powerpoint/2010/main" val="1291019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1765B-0D87-4958-9735-544EC669E5EB}"/>
              </a:ext>
            </a:extLst>
          </p:cNvPr>
          <p:cNvSpPr>
            <a:spLocks noGrp="1"/>
          </p:cNvSpPr>
          <p:nvPr>
            <p:ph type="title"/>
          </p:nvPr>
        </p:nvSpPr>
        <p:spPr/>
        <p:txBody>
          <a:bodyPr>
            <a:normAutofit fontScale="90000"/>
          </a:bodyPr>
          <a:lstStyle/>
          <a:p>
            <a:r>
              <a:rPr lang="en-GB" sz="4000" b="1" dirty="0"/>
              <a:t>Modelling the distribution of wear particle volumes</a:t>
            </a:r>
            <a:endParaRPr lang="en-GB" sz="4000" dirty="0"/>
          </a:p>
        </p:txBody>
      </p:sp>
      <p:pic>
        <p:nvPicPr>
          <p:cNvPr id="4" name="Content Placeholder 3" descr="A screenshot of a cell phone&#10;&#10;Description generated with high confidence">
            <a:extLst>
              <a:ext uri="{FF2B5EF4-FFF2-40B4-BE49-F238E27FC236}">
                <a16:creationId xmlns:a16="http://schemas.microsoft.com/office/drawing/2014/main" id="{96E76D42-74E5-4B61-93A7-CC216A39A167}"/>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98967" y="2315839"/>
            <a:ext cx="5801784" cy="4351338"/>
          </a:xfrm>
          <a:prstGeom prst="rect">
            <a:avLst/>
          </a:prstGeom>
        </p:spPr>
      </p:pic>
      <p:pic>
        <p:nvPicPr>
          <p:cNvPr id="5" name="Picture 4" descr="A close up of a logo&#10;&#10;Description generated with high confidence">
            <a:extLst>
              <a:ext uri="{FF2B5EF4-FFF2-40B4-BE49-F238E27FC236}">
                <a16:creationId xmlns:a16="http://schemas.microsoft.com/office/drawing/2014/main" id="{B48490A5-3663-4DEF-9F54-FBBEDB1193B7}"/>
              </a:ext>
            </a:extLst>
          </p:cNvPr>
          <p:cNvPicPr/>
          <p:nvPr/>
        </p:nvPicPr>
        <p:blipFill>
          <a:blip r:embed="rId3">
            <a:extLst>
              <a:ext uri="{28A0092B-C50C-407E-A947-70E740481C1C}">
                <a14:useLocalDpi xmlns:a14="http://schemas.microsoft.com/office/drawing/2010/main" val="0"/>
              </a:ext>
            </a:extLst>
          </a:blip>
          <a:stretch>
            <a:fillRect/>
          </a:stretch>
        </p:blipFill>
        <p:spPr>
          <a:xfrm>
            <a:off x="5768348" y="2315839"/>
            <a:ext cx="6000750" cy="4500563"/>
          </a:xfrm>
          <a:prstGeom prst="rect">
            <a:avLst/>
          </a:prstGeom>
        </p:spPr>
      </p:pic>
    </p:spTree>
    <p:extLst>
      <p:ext uri="{BB962C8B-B14F-4D97-AF65-F5344CB8AC3E}">
        <p14:creationId xmlns:p14="http://schemas.microsoft.com/office/powerpoint/2010/main" val="32425659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6213" y="309465"/>
            <a:ext cx="8229600" cy="1143000"/>
          </a:xfrm>
        </p:spPr>
        <p:txBody>
          <a:bodyPr/>
          <a:lstStyle/>
          <a:p>
            <a:r>
              <a:rPr lang="en-GB" dirty="0"/>
              <a:t>What’s Next: Device 1</a:t>
            </a:r>
          </a:p>
        </p:txBody>
      </p:sp>
      <p:pic>
        <p:nvPicPr>
          <p:cNvPr id="3074" name="Picture 2"/>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l="26039" t="34991" r="27545" b="27645"/>
          <a:stretch/>
        </p:blipFill>
        <p:spPr bwMode="auto">
          <a:xfrm>
            <a:off x="1364423" y="1328477"/>
            <a:ext cx="6054217" cy="27413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6199" t="39157" r="27500" b="29614"/>
          <a:stretch/>
        </p:blipFill>
        <p:spPr bwMode="auto">
          <a:xfrm>
            <a:off x="942006" y="4158840"/>
            <a:ext cx="7029683"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3608" t="43671" r="39524" b="22072"/>
          <a:stretch/>
        </p:blipFill>
        <p:spPr bwMode="auto">
          <a:xfrm>
            <a:off x="8117480" y="2737641"/>
            <a:ext cx="3963285" cy="28423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09996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What’s Next: Device 2</a:t>
            </a:r>
          </a:p>
        </p:txBody>
      </p:sp>
      <p:pic>
        <p:nvPicPr>
          <p:cNvPr id="4098"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7271" t="39129" r="28778" b="23263"/>
          <a:stretch/>
        </p:blipFill>
        <p:spPr bwMode="auto">
          <a:xfrm>
            <a:off x="1564434" y="2505269"/>
            <a:ext cx="8707513" cy="419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14984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Other Sources of Wear </a:t>
            </a:r>
            <a:r>
              <a:rPr lang="mr-IN" dirty="0"/>
              <a:t>–</a:t>
            </a:r>
            <a:r>
              <a:rPr lang="en-US" dirty="0"/>
              <a:t> RF Contact Fingers</a:t>
            </a:r>
          </a:p>
        </p:txBody>
      </p:sp>
      <p:sp>
        <p:nvSpPr>
          <p:cNvPr id="3" name="Content Placeholder 2"/>
          <p:cNvSpPr>
            <a:spLocks noGrp="1"/>
          </p:cNvSpPr>
          <p:nvPr>
            <p:ph idx="1"/>
          </p:nvPr>
        </p:nvSpPr>
        <p:spPr/>
        <p:txBody>
          <a:bodyPr>
            <a:normAutofit fontScale="92500" lnSpcReduction="20000"/>
          </a:bodyPr>
          <a:lstStyle/>
          <a:p>
            <a:r>
              <a:rPr lang="en-US" dirty="0"/>
              <a:t>MKI connects the Super Proton Synchrotron to the LHC</a:t>
            </a:r>
          </a:p>
          <a:p>
            <a:r>
              <a:rPr lang="en-US" dirty="0"/>
              <a:t>RF contact fingers ensure a reliable electrical contact between sections of the ceramic beam pipe </a:t>
            </a:r>
          </a:p>
          <a:p>
            <a:r>
              <a:rPr lang="en-US" dirty="0"/>
              <a:t>RF fingers are made of stainless steel 316L, coated with gold. This ensures a had on soft contact as a Rhodium plate covers the end of the beam pipe. </a:t>
            </a:r>
            <a:r>
              <a:rPr lang="en-US" sz="1500" dirty="0"/>
              <a:t>(Rabinovitch, 2007)</a:t>
            </a:r>
          </a:p>
          <a:p>
            <a:r>
              <a:rPr lang="en-US" dirty="0"/>
              <a:t>During bake-out (holding the magnet for 300°C for one hour) the magnet and beam tube thermally expand and the fingers slide</a:t>
            </a:r>
          </a:p>
          <a:p>
            <a:r>
              <a:rPr lang="en-US" dirty="0"/>
              <a:t>In normal operation there is 40 grams contact pressure between the fingers and cylinder insert </a:t>
            </a:r>
            <a:r>
              <a:rPr lang="en-US" sz="1500" dirty="0"/>
              <a:t>(Rabinovitch, 2007)</a:t>
            </a:r>
          </a:p>
          <a:p>
            <a:r>
              <a:rPr lang="en-US" dirty="0"/>
              <a:t>Therefore there is likely to be significant wear caused by the contact between RF fingers and beam pipe</a:t>
            </a:r>
          </a:p>
        </p:txBody>
      </p:sp>
    </p:spTree>
    <p:extLst>
      <p:ext uri="{BB962C8B-B14F-4D97-AF65-F5344CB8AC3E}">
        <p14:creationId xmlns:p14="http://schemas.microsoft.com/office/powerpoint/2010/main" val="36335166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9899A42-7244-448C-AE17-AEB042D7FFC3}"/>
              </a:ext>
            </a:extLst>
          </p:cNvPr>
          <p:cNvSpPr>
            <a:spLocks noGrp="1"/>
          </p:cNvSpPr>
          <p:nvPr>
            <p:ph type="title"/>
          </p:nvPr>
        </p:nvSpPr>
        <p:spPr/>
        <p:txBody>
          <a:bodyPr/>
          <a:lstStyle/>
          <a:p>
            <a:endParaRPr lang="en-GB"/>
          </a:p>
        </p:txBody>
      </p:sp>
      <p:sp>
        <p:nvSpPr>
          <p:cNvPr id="3" name="Θέση περιεχομένου 2">
            <a:extLst>
              <a:ext uri="{FF2B5EF4-FFF2-40B4-BE49-F238E27FC236}">
                <a16:creationId xmlns:a16="http://schemas.microsoft.com/office/drawing/2014/main" id="{EED1B1E2-2ABA-41D0-AC18-98AACE8FD019}"/>
              </a:ext>
            </a:extLst>
          </p:cNvPr>
          <p:cNvSpPr>
            <a:spLocks noGrp="1"/>
          </p:cNvSpPr>
          <p:nvPr>
            <p:ph sz="half" idx="1"/>
          </p:nvPr>
        </p:nvSpPr>
        <p:spPr/>
        <p:txBody>
          <a:bodyPr/>
          <a:lstStyle/>
          <a:p>
            <a:endParaRPr lang="en-GB"/>
          </a:p>
        </p:txBody>
      </p:sp>
      <p:sp>
        <p:nvSpPr>
          <p:cNvPr id="4" name="Θέση περιεχομένου 3">
            <a:extLst>
              <a:ext uri="{FF2B5EF4-FFF2-40B4-BE49-F238E27FC236}">
                <a16:creationId xmlns:a16="http://schemas.microsoft.com/office/drawing/2014/main" id="{98A8887E-C20B-45A9-94B7-C99404CAB5D1}"/>
              </a:ext>
            </a:extLst>
          </p:cNvPr>
          <p:cNvSpPr>
            <a:spLocks noGrp="1"/>
          </p:cNvSpPr>
          <p:nvPr>
            <p:ph sz="half" idx="2"/>
          </p:nvPr>
        </p:nvSpPr>
        <p:spPr/>
        <p:txBody>
          <a:bodyPr/>
          <a:lstStyle/>
          <a:p>
            <a:endParaRPr lang="en-GB"/>
          </a:p>
        </p:txBody>
      </p:sp>
    </p:spTree>
    <p:extLst>
      <p:ext uri="{BB962C8B-B14F-4D97-AF65-F5344CB8AC3E}">
        <p14:creationId xmlns:p14="http://schemas.microsoft.com/office/powerpoint/2010/main" val="24633946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List of Hypotheses of source</a:t>
            </a:r>
          </a:p>
        </p:txBody>
      </p:sp>
      <p:sp>
        <p:nvSpPr>
          <p:cNvPr id="3" name="Content Placeholder 2"/>
          <p:cNvSpPr>
            <a:spLocks noGrp="1"/>
          </p:cNvSpPr>
          <p:nvPr>
            <p:ph idx="1"/>
          </p:nvPr>
        </p:nvSpPr>
        <p:spPr>
          <a:xfrm>
            <a:off x="718457" y="2342674"/>
            <a:ext cx="10944808" cy="4334933"/>
          </a:xfrm>
        </p:spPr>
        <p:txBody>
          <a:bodyPr>
            <a:normAutofit/>
          </a:bodyPr>
          <a:lstStyle/>
          <a:p>
            <a:pPr lvl="0"/>
            <a:r>
              <a:rPr lang="en-GB" sz="2000" dirty="0"/>
              <a:t>1. The cooling in the arc section forms cracks on the metal pipes (cold bore and/or beam screen). Grain sized particles detach from the pipes and form the UFOs.</a:t>
            </a:r>
          </a:p>
          <a:p>
            <a:pPr lvl="0"/>
            <a:r>
              <a:rPr lang="en-GB" sz="2000" dirty="0"/>
              <a:t>2. Orbital welding generates liquid metal droplets (sparks from welding). They fly inside the tube and loosely attach to the pipes. During operation, either mechanical vibration or EM field or any other external, small force inputs acts on it and detaches to form UFOs.</a:t>
            </a:r>
          </a:p>
          <a:p>
            <a:pPr lvl="0"/>
            <a:r>
              <a:rPr lang="en-GB" sz="2000" b="1" dirty="0"/>
              <a:t>3. Rubbing between the cold bore and the protective rings supporting the beam screen, either during installation (pushing the beam screen in to position) and/or thermal  contraction during operation can result in particle detachment and therefore become a source of UFOs.</a:t>
            </a:r>
          </a:p>
          <a:p>
            <a:pPr lvl="0"/>
            <a:r>
              <a:rPr lang="en-GB" sz="2000" dirty="0"/>
              <a:t>4. Dust directly falls off due to mechanical vibration during operation of LHC.</a:t>
            </a:r>
          </a:p>
        </p:txBody>
      </p:sp>
    </p:spTree>
    <p:extLst>
      <p:ext uri="{BB962C8B-B14F-4D97-AF65-F5344CB8AC3E}">
        <p14:creationId xmlns:p14="http://schemas.microsoft.com/office/powerpoint/2010/main" val="28660276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A0B35ED-A4AD-4298-97B7-3BFF85AA90A6}"/>
              </a:ext>
            </a:extLst>
          </p:cNvPr>
          <p:cNvSpPr>
            <a:spLocks noGrp="1"/>
          </p:cNvSpPr>
          <p:nvPr>
            <p:ph type="title"/>
          </p:nvPr>
        </p:nvSpPr>
        <p:spPr/>
        <p:txBody>
          <a:bodyPr/>
          <a:lstStyle/>
          <a:p>
            <a:r>
              <a:rPr lang="en-GB" dirty="0"/>
              <a:t>Wear</a:t>
            </a:r>
          </a:p>
        </p:txBody>
      </p:sp>
      <p:sp>
        <p:nvSpPr>
          <p:cNvPr id="3" name="Θέση περιεχομένου 2">
            <a:extLst>
              <a:ext uri="{FF2B5EF4-FFF2-40B4-BE49-F238E27FC236}">
                <a16:creationId xmlns:a16="http://schemas.microsoft.com/office/drawing/2014/main" id="{9438D7DC-7A1C-4B35-92B0-D57A59BB110A}"/>
              </a:ext>
            </a:extLst>
          </p:cNvPr>
          <p:cNvSpPr>
            <a:spLocks noGrp="1"/>
          </p:cNvSpPr>
          <p:nvPr>
            <p:ph idx="1"/>
          </p:nvPr>
        </p:nvSpPr>
        <p:spPr>
          <a:xfrm>
            <a:off x="1154954" y="2430683"/>
            <a:ext cx="8825659" cy="3693289"/>
          </a:xfrm>
        </p:spPr>
        <p:txBody>
          <a:bodyPr>
            <a:normAutofit/>
          </a:bodyPr>
          <a:lstStyle/>
          <a:p>
            <a:r>
              <a:rPr lang="en-GB" dirty="0"/>
              <a:t>Typical particle size: A few mm to the size of a single ion </a:t>
            </a:r>
            <a:r>
              <a:rPr lang="en-GB" sz="1400" dirty="0"/>
              <a:t>(Chattopadhyay, 2001)</a:t>
            </a:r>
          </a:p>
          <a:p>
            <a:r>
              <a:rPr lang="en-GB" dirty="0"/>
              <a:t>Main conditions affecting it: Temperature, Force, </a:t>
            </a:r>
            <a:r>
              <a:rPr lang="en-GB" dirty="0" err="1"/>
              <a:t>d</a:t>
            </a:r>
            <a:r>
              <a:rPr lang="en-GB" baseline="-25000" dirty="0" err="1"/>
              <a:t>slid</a:t>
            </a:r>
            <a:endParaRPr lang="en-GB" dirty="0"/>
          </a:p>
          <a:p>
            <a:r>
              <a:rPr lang="en-GB" dirty="0"/>
              <a:t>Types:</a:t>
            </a:r>
          </a:p>
          <a:p>
            <a:pPr>
              <a:buFont typeface="+mj-lt"/>
              <a:buAutoNum type="arabicPeriod"/>
            </a:pPr>
            <a:r>
              <a:rPr lang="en-GB" b="1" dirty="0"/>
              <a:t>Adhesive</a:t>
            </a:r>
            <a:r>
              <a:rPr lang="en-GB" dirty="0"/>
              <a:t>: Asperities detach. Mostly concerns metals. </a:t>
            </a:r>
          </a:p>
          <a:p>
            <a:pPr>
              <a:buFont typeface="+mj-lt"/>
              <a:buAutoNum type="arabicPeriod"/>
            </a:pPr>
            <a:r>
              <a:rPr lang="en-GB" b="1" dirty="0"/>
              <a:t>Abrasive</a:t>
            </a:r>
            <a:r>
              <a:rPr lang="en-GB" dirty="0"/>
              <a:t>: Material trapped within contact interface. Concerns contact of a harder material on a softer one.</a:t>
            </a:r>
          </a:p>
          <a:p>
            <a:pPr>
              <a:buFont typeface="+mj-lt"/>
              <a:buAutoNum type="arabicPeriod"/>
            </a:pPr>
            <a:r>
              <a:rPr lang="en-GB" dirty="0"/>
              <a:t>Fretting: Small amplitude oscillations. </a:t>
            </a:r>
          </a:p>
          <a:p>
            <a:pPr>
              <a:buFont typeface="+mj-lt"/>
              <a:buAutoNum type="arabicPeriod"/>
            </a:pPr>
            <a:r>
              <a:rPr lang="en-GB" dirty="0"/>
              <a:t>Erosive: Solid or liquid particles sliding and rolling on surface.</a:t>
            </a:r>
          </a:p>
          <a:p>
            <a:pPr>
              <a:buFont typeface="+mj-lt"/>
              <a:buAutoNum type="arabicPeriod"/>
            </a:pPr>
            <a:r>
              <a:rPr lang="en-GB" dirty="0"/>
              <a:t>Oxidation: Wear of oxidation layer.</a:t>
            </a:r>
          </a:p>
        </p:txBody>
      </p:sp>
    </p:spTree>
    <p:extLst>
      <p:ext uri="{BB962C8B-B14F-4D97-AF65-F5344CB8AC3E}">
        <p14:creationId xmlns:p14="http://schemas.microsoft.com/office/powerpoint/2010/main" val="24029180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1354199-8D89-4D0D-AF0E-EA7775D1CDCA}"/>
              </a:ext>
            </a:extLst>
          </p:cNvPr>
          <p:cNvSpPr>
            <a:spLocks noGrp="1"/>
          </p:cNvSpPr>
          <p:nvPr>
            <p:ph type="title"/>
          </p:nvPr>
        </p:nvSpPr>
        <p:spPr/>
        <p:txBody>
          <a:bodyPr/>
          <a:lstStyle/>
          <a:p>
            <a:r>
              <a:rPr lang="en-GB" dirty="0"/>
              <a:t>Protective ring’s coating under the Microscope</a:t>
            </a:r>
          </a:p>
        </p:txBody>
      </p:sp>
      <p:sp>
        <p:nvSpPr>
          <p:cNvPr id="4" name="Θέση περιεχομένου 3">
            <a:extLst>
              <a:ext uri="{FF2B5EF4-FFF2-40B4-BE49-F238E27FC236}">
                <a16:creationId xmlns:a16="http://schemas.microsoft.com/office/drawing/2014/main" id="{8D0054F0-95BE-43F1-87D8-6C5BF2490051}"/>
              </a:ext>
            </a:extLst>
          </p:cNvPr>
          <p:cNvSpPr>
            <a:spLocks noGrp="1"/>
          </p:cNvSpPr>
          <p:nvPr>
            <p:ph sz="half" idx="1"/>
          </p:nvPr>
        </p:nvSpPr>
        <p:spPr/>
        <p:txBody>
          <a:bodyPr>
            <a:normAutofit/>
          </a:bodyPr>
          <a:lstStyle/>
          <a:p>
            <a:r>
              <a:rPr lang="en-GB" dirty="0"/>
              <a:t>Energy-dispersive spectroscopy showed that the coating is a copper-tin alloy.</a:t>
            </a:r>
          </a:p>
          <a:p>
            <a:r>
              <a:rPr lang="en-GB" dirty="0"/>
              <a:t>Straight, parallel </a:t>
            </a:r>
            <a:r>
              <a:rPr lang="en-GB" b="1" dirty="0"/>
              <a:t>grooves →</a:t>
            </a:r>
            <a:endParaRPr lang="en-GB" dirty="0"/>
          </a:p>
          <a:p>
            <a:pPr>
              <a:buFont typeface="+mj-lt"/>
              <a:buAutoNum type="arabicPeriod"/>
            </a:pPr>
            <a:r>
              <a:rPr lang="en-GB" dirty="0"/>
              <a:t>Unlikely to have been created after removal of sample form the LHC, due to careless handling.</a:t>
            </a:r>
          </a:p>
          <a:p>
            <a:pPr>
              <a:buFont typeface="+mj-lt"/>
              <a:buAutoNum type="arabicPeriod"/>
            </a:pPr>
            <a:r>
              <a:rPr lang="en-GB" dirty="0"/>
              <a:t>Typical of </a:t>
            </a:r>
            <a:r>
              <a:rPr lang="en-GB" b="1" dirty="0"/>
              <a:t>abrasive wear</a:t>
            </a:r>
            <a:r>
              <a:rPr lang="en-GB" dirty="0"/>
              <a:t>.</a:t>
            </a:r>
          </a:p>
          <a:p>
            <a:r>
              <a:rPr lang="en-GB" dirty="0"/>
              <a:t>UFO sized particles could have arisen from such grooves.</a:t>
            </a:r>
          </a:p>
          <a:p>
            <a:endParaRPr lang="en-GB" dirty="0"/>
          </a:p>
        </p:txBody>
      </p:sp>
      <p:pic>
        <p:nvPicPr>
          <p:cNvPr id="7" name="Θέση περιεχομένου 6">
            <a:extLst>
              <a:ext uri="{FF2B5EF4-FFF2-40B4-BE49-F238E27FC236}">
                <a16:creationId xmlns:a16="http://schemas.microsoft.com/office/drawing/2014/main" id="{31365A22-79CE-43C5-BE0A-476970267FA1}"/>
              </a:ext>
            </a:extLst>
          </p:cNvPr>
          <p:cNvPicPr>
            <a:picLocks noGrp="1" noChangeAspect="1"/>
          </p:cNvPicPr>
          <p:nvPr>
            <p:ph sz="half" idx="2"/>
          </p:nvPr>
        </p:nvPicPr>
        <p:blipFill>
          <a:blip r:embed="rId2"/>
          <a:stretch>
            <a:fillRect/>
          </a:stretch>
        </p:blipFill>
        <p:spPr>
          <a:xfrm>
            <a:off x="6212634" y="2603500"/>
            <a:ext cx="4824412" cy="2716585"/>
          </a:xfrm>
        </p:spPr>
      </p:pic>
      <p:sp>
        <p:nvSpPr>
          <p:cNvPr id="8" name="Text Box 14">
            <a:extLst>
              <a:ext uri="{FF2B5EF4-FFF2-40B4-BE49-F238E27FC236}">
                <a16:creationId xmlns:a16="http://schemas.microsoft.com/office/drawing/2014/main" id="{1FE614AD-6518-43C9-81BD-4D0F905735A0}"/>
              </a:ext>
            </a:extLst>
          </p:cNvPr>
          <p:cNvSpPr txBox="1"/>
          <p:nvPr/>
        </p:nvSpPr>
        <p:spPr>
          <a:xfrm>
            <a:off x="6211890" y="5413817"/>
            <a:ext cx="5274310" cy="138499"/>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spAutoFit/>
          </a:bodyPr>
          <a:lstStyle/>
          <a:p>
            <a:pPr>
              <a:spcAft>
                <a:spcPts val="1000"/>
              </a:spcAft>
            </a:pPr>
            <a:r>
              <a:rPr lang="en-GB" sz="900" i="1" u="sng"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Figure </a:t>
            </a:r>
            <a:r>
              <a:rPr lang="en-GB" sz="900" i="1" u="sng" dirty="0">
                <a:solidFill>
                  <a:srgbClr val="44546A"/>
                </a:solidFill>
                <a:latin typeface="Calibri" panose="020F0502020204030204" pitchFamily="34" charset="0"/>
                <a:ea typeface="Calibri" panose="020F0502020204030204" pitchFamily="34" charset="0"/>
                <a:cs typeface="Times New Roman" panose="02020603050405020304" pitchFamily="18" charset="0"/>
              </a:rPr>
              <a:t>1</a:t>
            </a:r>
            <a:r>
              <a:rPr lang="en-GB" sz="9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 An image of the protective ring’s surface, taken with the optical microscope, at </a:t>
            </a:r>
            <a:r>
              <a:rPr lang="en-GB" sz="900" i="1" dirty="0">
                <a:solidFill>
                  <a:srgbClr val="44546A"/>
                </a:solidFill>
                <a:latin typeface="Calibri" panose="020F0502020204030204" pitchFamily="34" charset="0"/>
                <a:ea typeface="Calibri" panose="020F0502020204030204" pitchFamily="34" charset="0"/>
                <a:cs typeface="Times New Roman" panose="02020603050405020304" pitchFamily="18" charset="0"/>
              </a:rPr>
              <a:t>5</a:t>
            </a:r>
            <a:r>
              <a:rPr lang="en-GB" sz="9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x magnification</a:t>
            </a:r>
          </a:p>
        </p:txBody>
      </p:sp>
    </p:spTree>
    <p:extLst>
      <p:ext uri="{BB962C8B-B14F-4D97-AF65-F5344CB8AC3E}">
        <p14:creationId xmlns:p14="http://schemas.microsoft.com/office/powerpoint/2010/main" val="998494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0A934C7-3FED-4B99-B94E-6B15DFEDDF8C}"/>
              </a:ext>
            </a:extLst>
          </p:cNvPr>
          <p:cNvSpPr>
            <a:spLocks noGrp="1"/>
          </p:cNvSpPr>
          <p:nvPr>
            <p:ph type="title"/>
          </p:nvPr>
        </p:nvSpPr>
        <p:spPr/>
        <p:txBody>
          <a:bodyPr/>
          <a:lstStyle/>
          <a:p>
            <a:r>
              <a:rPr lang="en-GB" dirty="0"/>
              <a:t>Protective ring’s coating under the Microscope continued</a:t>
            </a:r>
          </a:p>
        </p:txBody>
      </p:sp>
      <p:sp>
        <p:nvSpPr>
          <p:cNvPr id="3" name="Θέση περιεχομένου 2">
            <a:extLst>
              <a:ext uri="{FF2B5EF4-FFF2-40B4-BE49-F238E27FC236}">
                <a16:creationId xmlns:a16="http://schemas.microsoft.com/office/drawing/2014/main" id="{6097FEB6-3BD5-4B97-B371-1FA89DC71B52}"/>
              </a:ext>
            </a:extLst>
          </p:cNvPr>
          <p:cNvSpPr>
            <a:spLocks noGrp="1"/>
          </p:cNvSpPr>
          <p:nvPr>
            <p:ph sz="half" idx="1"/>
          </p:nvPr>
        </p:nvSpPr>
        <p:spPr/>
        <p:txBody>
          <a:bodyPr/>
          <a:lstStyle/>
          <a:p>
            <a:r>
              <a:rPr lang="en-GB" dirty="0"/>
              <a:t>Silver colour from steel (316LN stainless) part of ring revealed as the coating has been worn off.</a:t>
            </a:r>
          </a:p>
          <a:p>
            <a:r>
              <a:rPr lang="en-GB" dirty="0"/>
              <a:t>Unspecified shape.</a:t>
            </a:r>
          </a:p>
          <a:p>
            <a:r>
              <a:rPr lang="en-GB" dirty="0"/>
              <a:t>No alignment in a particular direction.</a:t>
            </a:r>
          </a:p>
          <a:p>
            <a:r>
              <a:rPr lang="en-GB" dirty="0"/>
              <a:t>Characteristics point towards </a:t>
            </a:r>
            <a:r>
              <a:rPr lang="en-GB" b="1" dirty="0"/>
              <a:t>adhesive wear.</a:t>
            </a:r>
          </a:p>
          <a:p>
            <a:endParaRPr lang="en-GB" dirty="0"/>
          </a:p>
        </p:txBody>
      </p:sp>
      <p:pic>
        <p:nvPicPr>
          <p:cNvPr id="6" name="Θέση περιεχομένου 5">
            <a:extLst>
              <a:ext uri="{FF2B5EF4-FFF2-40B4-BE49-F238E27FC236}">
                <a16:creationId xmlns:a16="http://schemas.microsoft.com/office/drawing/2014/main" id="{938892B0-520C-48E5-A862-E4963E884640}"/>
              </a:ext>
            </a:extLst>
          </p:cNvPr>
          <p:cNvPicPr>
            <a:picLocks noGrp="1" noChangeAspect="1"/>
          </p:cNvPicPr>
          <p:nvPr>
            <p:ph sz="half" idx="2"/>
          </p:nvPr>
        </p:nvPicPr>
        <p:blipFill>
          <a:blip r:embed="rId2"/>
          <a:stretch>
            <a:fillRect/>
          </a:stretch>
        </p:blipFill>
        <p:spPr>
          <a:xfrm>
            <a:off x="6312885" y="2603500"/>
            <a:ext cx="4824412" cy="2716585"/>
          </a:xfrm>
        </p:spPr>
      </p:pic>
      <p:sp>
        <p:nvSpPr>
          <p:cNvPr id="7" name="Text Box 14">
            <a:extLst>
              <a:ext uri="{FF2B5EF4-FFF2-40B4-BE49-F238E27FC236}">
                <a16:creationId xmlns:a16="http://schemas.microsoft.com/office/drawing/2014/main" id="{71B87278-1407-46A8-95AF-E0B062F6A185}"/>
              </a:ext>
            </a:extLst>
          </p:cNvPr>
          <p:cNvSpPr txBox="1"/>
          <p:nvPr/>
        </p:nvSpPr>
        <p:spPr>
          <a:xfrm>
            <a:off x="6312885" y="5402243"/>
            <a:ext cx="5274310" cy="138499"/>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spAutoFit/>
          </a:bodyPr>
          <a:lstStyle/>
          <a:p>
            <a:pPr>
              <a:spcAft>
                <a:spcPts val="1000"/>
              </a:spcAft>
            </a:pPr>
            <a:r>
              <a:rPr lang="en-GB" sz="900" i="1" u="sng"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Figure </a:t>
            </a:r>
            <a:r>
              <a:rPr lang="en-GB" sz="900" i="1" u="sng" dirty="0">
                <a:solidFill>
                  <a:srgbClr val="44546A"/>
                </a:solidFill>
                <a:latin typeface="Calibri" panose="020F0502020204030204" pitchFamily="34" charset="0"/>
                <a:ea typeface="Calibri" panose="020F0502020204030204" pitchFamily="34" charset="0"/>
                <a:cs typeface="Times New Roman" panose="02020603050405020304" pitchFamily="18" charset="0"/>
              </a:rPr>
              <a:t>2</a:t>
            </a:r>
            <a:r>
              <a:rPr lang="en-GB" sz="9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 An image of the protective ring’s surface, taken with the optical microscope, at 10x magnification</a:t>
            </a:r>
          </a:p>
        </p:txBody>
      </p:sp>
    </p:spTree>
    <p:extLst>
      <p:ext uri="{BB962C8B-B14F-4D97-AF65-F5344CB8AC3E}">
        <p14:creationId xmlns:p14="http://schemas.microsoft.com/office/powerpoint/2010/main" val="3208767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98B13F2-A34E-4287-91A3-3E7878884380}"/>
              </a:ext>
            </a:extLst>
          </p:cNvPr>
          <p:cNvSpPr>
            <a:spLocks noGrp="1"/>
          </p:cNvSpPr>
          <p:nvPr>
            <p:ph type="title"/>
          </p:nvPr>
        </p:nvSpPr>
        <p:spPr/>
        <p:txBody>
          <a:bodyPr/>
          <a:lstStyle/>
          <a:p>
            <a:r>
              <a:rPr lang="en-GB" dirty="0"/>
              <a:t>Archard’s Model</a:t>
            </a:r>
          </a:p>
        </p:txBody>
      </p:sp>
      <p:sp>
        <p:nvSpPr>
          <p:cNvPr id="3" name="Θέση περιεχομένου 2">
            <a:extLst>
              <a:ext uri="{FF2B5EF4-FFF2-40B4-BE49-F238E27FC236}">
                <a16:creationId xmlns:a16="http://schemas.microsoft.com/office/drawing/2014/main" id="{2692C065-5253-4EF8-B505-8CD865796681}"/>
              </a:ext>
            </a:extLst>
          </p:cNvPr>
          <p:cNvSpPr>
            <a:spLocks noGrp="1"/>
          </p:cNvSpPr>
          <p:nvPr>
            <p:ph sz="half" idx="1"/>
          </p:nvPr>
        </p:nvSpPr>
        <p:spPr/>
        <p:txBody>
          <a:bodyPr/>
          <a:lstStyle/>
          <a:p>
            <a:r>
              <a:rPr lang="en-GB" dirty="0"/>
              <a:t>Macro-scale approach</a:t>
            </a:r>
          </a:p>
          <a:p>
            <a:r>
              <a:rPr lang="en-GB" dirty="0"/>
              <a:t>Applies to adhesive and abrasive wear in combination.</a:t>
            </a:r>
          </a:p>
        </p:txBody>
      </p:sp>
      <mc:AlternateContent xmlns:mc="http://schemas.openxmlformats.org/markup-compatibility/2006" xmlns:a14="http://schemas.microsoft.com/office/drawing/2010/main">
        <mc:Choice Requires="a14">
          <p:sp>
            <p:nvSpPr>
              <p:cNvPr id="5" name="Θέση περιεχομένου 4">
                <a:extLst>
                  <a:ext uri="{FF2B5EF4-FFF2-40B4-BE49-F238E27FC236}">
                    <a16:creationId xmlns:a16="http://schemas.microsoft.com/office/drawing/2014/main" id="{559FC04D-76A0-4109-8A09-CEEED5B1FFF0}"/>
                  </a:ext>
                </a:extLst>
              </p:cNvPr>
              <p:cNvSpPr>
                <a:spLocks noGrp="1"/>
              </p:cNvSpPr>
              <p:nvPr>
                <p:ph sz="half" idx="2"/>
              </p:nvPr>
            </p:nvSpPr>
            <p:spPr>
              <a:xfrm>
                <a:off x="6208712" y="2603500"/>
                <a:ext cx="4825159" cy="3416300"/>
              </a:xfrm>
            </p:spPr>
            <p:txBody>
              <a:bodyPr/>
              <a:lstStyle/>
              <a:p>
                <a14:m>
                  <m:oMath xmlns:m="http://schemas.openxmlformats.org/officeDocument/2006/math">
                    <m:f>
                      <m:fPr>
                        <m:ctrlPr>
                          <a:rPr lang="en-GB" i="1">
                            <a:latin typeface="Cambria Math" panose="02040503050406030204" pitchFamily="18" charset="0"/>
                          </a:rPr>
                        </m:ctrlPr>
                      </m:fPr>
                      <m:num>
                        <m:r>
                          <a:rPr lang="en-GB" i="1">
                            <a:latin typeface="Cambria Math" panose="02040503050406030204" pitchFamily="18" charset="0"/>
                          </a:rPr>
                          <m:t>𝑉</m:t>
                        </m:r>
                      </m:num>
                      <m:den>
                        <m:r>
                          <a:rPr lang="en-GB" i="1">
                            <a:latin typeface="Cambria Math" panose="02040503050406030204" pitchFamily="18" charset="0"/>
                          </a:rPr>
                          <m:t>𝑠</m:t>
                        </m:r>
                      </m:den>
                    </m:f>
                    <m:r>
                      <a:rPr lang="en-GB" i="1">
                        <a:latin typeface="Cambria Math" panose="02040503050406030204" pitchFamily="18" charset="0"/>
                      </a:rPr>
                      <m:t>=</m:t>
                    </m:r>
                    <m:r>
                      <a:rPr lang="en-GB" i="1">
                        <a:latin typeface="Cambria Math" panose="02040503050406030204" pitchFamily="18" charset="0"/>
                      </a:rPr>
                      <m:t>𝐾</m:t>
                    </m:r>
                    <m:f>
                      <m:fPr>
                        <m:ctrlPr>
                          <a:rPr lang="en-GB" i="1">
                            <a:latin typeface="Cambria Math" panose="02040503050406030204" pitchFamily="18" charset="0"/>
                          </a:rPr>
                        </m:ctrlPr>
                      </m:fPr>
                      <m:num>
                        <m:r>
                          <a:rPr lang="en-GB" i="1">
                            <a:latin typeface="Cambria Math" panose="02040503050406030204" pitchFamily="18" charset="0"/>
                          </a:rPr>
                          <m:t>𝐹</m:t>
                        </m:r>
                      </m:num>
                      <m:den>
                        <m:r>
                          <a:rPr lang="en-GB" i="1">
                            <a:latin typeface="Cambria Math" panose="02040503050406030204" pitchFamily="18" charset="0"/>
                          </a:rPr>
                          <m:t>𝐻</m:t>
                        </m:r>
                      </m:den>
                    </m:f>
                    <m:r>
                      <a:rPr lang="en-GB" i="1">
                        <a:latin typeface="Cambria Math" panose="02040503050406030204" pitchFamily="18" charset="0"/>
                      </a:rPr>
                      <m:t>  (5)</m:t>
                    </m:r>
                  </m:oMath>
                </a14:m>
                <a:r>
                  <a:rPr lang="en-GB" dirty="0"/>
                  <a:t>   where:</a:t>
                </a:r>
              </a:p>
              <a:p>
                <a:pPr lvl="0"/>
                <a:r>
                  <a:rPr lang="en-GB" dirty="0"/>
                  <a:t>V </a:t>
                </a:r>
                <a:r>
                  <a:rPr lang="en-GB" dirty="0">
                    <a:sym typeface="Wingdings" panose="05000000000000000000" pitchFamily="2" charset="2"/>
                  </a:rPr>
                  <a:t></a:t>
                </a:r>
                <a:r>
                  <a:rPr lang="en-GB" dirty="0"/>
                  <a:t> Volume of material worn off (m</a:t>
                </a:r>
                <a:r>
                  <a:rPr lang="en-GB" baseline="30000" dirty="0"/>
                  <a:t>3</a:t>
                </a:r>
                <a:r>
                  <a:rPr lang="en-GB" dirty="0"/>
                  <a:t>)</a:t>
                </a:r>
              </a:p>
              <a:p>
                <a:pPr lvl="0"/>
                <a:r>
                  <a:rPr lang="en-GB" dirty="0"/>
                  <a:t>S </a:t>
                </a:r>
                <a:r>
                  <a:rPr lang="en-GB" dirty="0">
                    <a:sym typeface="Wingdings" panose="05000000000000000000" pitchFamily="2" charset="2"/>
                  </a:rPr>
                  <a:t></a:t>
                </a:r>
                <a:r>
                  <a:rPr lang="en-GB" dirty="0"/>
                  <a:t> Distance slid (m)</a:t>
                </a:r>
              </a:p>
              <a:p>
                <a:pPr lvl="0"/>
                <a:r>
                  <a:rPr lang="en-GB" dirty="0"/>
                  <a:t>K </a:t>
                </a:r>
                <a:r>
                  <a:rPr lang="en-GB" dirty="0">
                    <a:sym typeface="Wingdings" panose="05000000000000000000" pitchFamily="2" charset="2"/>
                  </a:rPr>
                  <a:t></a:t>
                </a:r>
                <a:r>
                  <a:rPr lang="en-GB" dirty="0"/>
                  <a:t> Dimensionless wear coefficient</a:t>
                </a:r>
              </a:p>
              <a:p>
                <a:pPr lvl="0"/>
                <a:r>
                  <a:rPr lang="en-GB" dirty="0"/>
                  <a:t>F </a:t>
                </a:r>
                <a:r>
                  <a:rPr lang="en-GB" dirty="0">
                    <a:sym typeface="Wingdings" panose="05000000000000000000" pitchFamily="2" charset="2"/>
                  </a:rPr>
                  <a:t></a:t>
                </a:r>
                <a:r>
                  <a:rPr lang="en-GB" dirty="0"/>
                  <a:t> Normal load (N)</a:t>
                </a:r>
              </a:p>
              <a:p>
                <a:pPr lvl="0"/>
                <a:r>
                  <a:rPr lang="en-GB" dirty="0"/>
                  <a:t>H </a:t>
                </a:r>
                <a:r>
                  <a:rPr lang="en-GB" dirty="0">
                    <a:sym typeface="Wingdings" panose="05000000000000000000" pitchFamily="2" charset="2"/>
                  </a:rPr>
                  <a:t></a:t>
                </a:r>
                <a:r>
                  <a:rPr lang="en-GB" dirty="0"/>
                  <a:t> Brinell hardness of the softer material (Pa)</a:t>
                </a:r>
              </a:p>
              <a:p>
                <a:r>
                  <a:rPr lang="en-GB" dirty="0"/>
                  <a:t>[16]</a:t>
                </a:r>
              </a:p>
            </p:txBody>
          </p:sp>
        </mc:Choice>
        <mc:Fallback xmlns="">
          <p:sp>
            <p:nvSpPr>
              <p:cNvPr id="5" name="Θέση περιεχομένου 4">
                <a:extLst>
                  <a:ext uri="{FF2B5EF4-FFF2-40B4-BE49-F238E27FC236}">
                    <a16:creationId xmlns:a16="http://schemas.microsoft.com/office/drawing/2014/main" id="{559FC04D-76A0-4109-8A09-CEEED5B1FFF0}"/>
                  </a:ext>
                </a:extLst>
              </p:cNvPr>
              <p:cNvSpPr>
                <a:spLocks noGrp="1" noRot="1" noChangeAspect="1" noMove="1" noResize="1" noEditPoints="1" noAdjustHandles="1" noChangeArrowheads="1" noChangeShapeType="1" noTextEdit="1"/>
              </p:cNvSpPr>
              <p:nvPr>
                <p:ph sz="half" idx="2"/>
              </p:nvPr>
            </p:nvSpPr>
            <p:spPr>
              <a:xfrm>
                <a:off x="6208712" y="2603500"/>
                <a:ext cx="4825159" cy="3416300"/>
              </a:xfrm>
              <a:blipFill>
                <a:blip r:embed="rId2"/>
                <a:stretch>
                  <a:fillRect l="-253"/>
                </a:stretch>
              </a:blipFill>
            </p:spPr>
            <p:txBody>
              <a:bodyPr/>
              <a:lstStyle/>
              <a:p>
                <a:r>
                  <a:rPr lang="en-GB">
                    <a:noFill/>
                  </a:rPr>
                  <a:t> </a:t>
                </a:r>
              </a:p>
            </p:txBody>
          </p:sp>
        </mc:Fallback>
      </mc:AlternateContent>
    </p:spTree>
    <p:extLst>
      <p:ext uri="{BB962C8B-B14F-4D97-AF65-F5344CB8AC3E}">
        <p14:creationId xmlns:p14="http://schemas.microsoft.com/office/powerpoint/2010/main" val="40461081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AE453-CFB0-4B4A-A2B5-7EAB759BFFFD}"/>
              </a:ext>
            </a:extLst>
          </p:cNvPr>
          <p:cNvSpPr>
            <a:spLocks noGrp="1"/>
          </p:cNvSpPr>
          <p:nvPr>
            <p:ph type="title"/>
          </p:nvPr>
        </p:nvSpPr>
        <p:spPr/>
        <p:txBody>
          <a:bodyPr/>
          <a:lstStyle/>
          <a:p>
            <a:r>
              <a:rPr lang="en-GB" b="1" dirty="0"/>
              <a:t>Values Used</a:t>
            </a:r>
          </a:p>
        </p:txBody>
      </p:sp>
      <p:graphicFrame>
        <p:nvGraphicFramePr>
          <p:cNvPr id="4" name="Content Placeholder 3">
            <a:extLst>
              <a:ext uri="{FF2B5EF4-FFF2-40B4-BE49-F238E27FC236}">
                <a16:creationId xmlns:a16="http://schemas.microsoft.com/office/drawing/2014/main" id="{4EC87224-AC88-4D77-89CD-0EEFAD4FF0CE}"/>
              </a:ext>
            </a:extLst>
          </p:cNvPr>
          <p:cNvGraphicFramePr>
            <a:graphicFrameLocks noGrp="1"/>
          </p:cNvGraphicFramePr>
          <p:nvPr>
            <p:ph sz="half" idx="1"/>
            <p:extLst>
              <p:ext uri="{D42A27DB-BD31-4B8C-83A1-F6EECF244321}">
                <p14:modId xmlns:p14="http://schemas.microsoft.com/office/powerpoint/2010/main" val="1758179419"/>
              </p:ext>
            </p:extLst>
          </p:nvPr>
        </p:nvGraphicFramePr>
        <p:xfrm>
          <a:off x="1155700" y="2603500"/>
          <a:ext cx="10198100" cy="1483360"/>
        </p:xfrm>
        <a:graphic>
          <a:graphicData uri="http://schemas.openxmlformats.org/drawingml/2006/table">
            <a:tbl>
              <a:tblPr firstRow="1" bandRow="1">
                <a:tableStyleId>{5C22544A-7EE6-4342-B048-85BDC9FD1C3A}</a:tableStyleId>
              </a:tblPr>
              <a:tblGrid>
                <a:gridCol w="5099050">
                  <a:extLst>
                    <a:ext uri="{9D8B030D-6E8A-4147-A177-3AD203B41FA5}">
                      <a16:colId xmlns:a16="http://schemas.microsoft.com/office/drawing/2014/main" val="3657408083"/>
                    </a:ext>
                  </a:extLst>
                </a:gridCol>
                <a:gridCol w="5099050">
                  <a:extLst>
                    <a:ext uri="{9D8B030D-6E8A-4147-A177-3AD203B41FA5}">
                      <a16:colId xmlns:a16="http://schemas.microsoft.com/office/drawing/2014/main" val="2466750253"/>
                    </a:ext>
                  </a:extLst>
                </a:gridCol>
              </a:tblGrid>
              <a:tr h="370840">
                <a:tc>
                  <a:txBody>
                    <a:bodyPr/>
                    <a:lstStyle/>
                    <a:p>
                      <a:pPr algn="ctr"/>
                      <a:r>
                        <a:rPr lang="en-GB" b="1" dirty="0"/>
                        <a:t>Parameter</a:t>
                      </a:r>
                    </a:p>
                  </a:txBody>
                  <a:tcPr marL="41951" marR="41951"/>
                </a:tc>
                <a:tc>
                  <a:txBody>
                    <a:bodyPr/>
                    <a:lstStyle/>
                    <a:p>
                      <a:pPr algn="ctr"/>
                      <a:r>
                        <a:rPr lang="en-GB" dirty="0"/>
                        <a:t>Value</a:t>
                      </a:r>
                    </a:p>
                  </a:txBody>
                  <a:tcPr marL="41951" marR="41951"/>
                </a:tc>
                <a:extLst>
                  <a:ext uri="{0D108BD9-81ED-4DB2-BD59-A6C34878D82A}">
                    <a16:rowId xmlns:a16="http://schemas.microsoft.com/office/drawing/2014/main" val="2408566958"/>
                  </a:ext>
                </a:extLst>
              </a:tr>
              <a:tr h="370840">
                <a:tc>
                  <a:txBody>
                    <a:bodyPr/>
                    <a:lstStyle/>
                    <a:p>
                      <a:pPr algn="ctr"/>
                      <a:r>
                        <a:rPr lang="en-GB" dirty="0"/>
                        <a:t>Dimensionless wear rate </a:t>
                      </a:r>
                      <a:r>
                        <a:rPr lang="en-GB" i="1" dirty="0"/>
                        <a:t>k</a:t>
                      </a:r>
                      <a:endParaRPr lang="en-GB" dirty="0"/>
                    </a:p>
                  </a:txBody>
                  <a:tcPr marL="41951" marR="41951"/>
                </a:tc>
                <a:tc>
                  <a:txBody>
                    <a:bodyPr/>
                    <a:lstStyle/>
                    <a:p>
                      <a:pPr algn="ctr"/>
                      <a:r>
                        <a:rPr lang="en-GB" dirty="0"/>
                        <a:t>0.5 x 10</a:t>
                      </a:r>
                      <a:r>
                        <a:rPr lang="en-GB" baseline="30000" dirty="0"/>
                        <a:t>-3</a:t>
                      </a:r>
                      <a:endParaRPr lang="en-GB" dirty="0"/>
                    </a:p>
                  </a:txBody>
                  <a:tcPr marL="41951" marR="41951"/>
                </a:tc>
                <a:extLst>
                  <a:ext uri="{0D108BD9-81ED-4DB2-BD59-A6C34878D82A}">
                    <a16:rowId xmlns:a16="http://schemas.microsoft.com/office/drawing/2014/main" val="1132972423"/>
                  </a:ext>
                </a:extLst>
              </a:tr>
              <a:tr h="370840">
                <a:tc>
                  <a:txBody>
                    <a:bodyPr/>
                    <a:lstStyle/>
                    <a:p>
                      <a:pPr algn="ctr"/>
                      <a:r>
                        <a:rPr lang="en-GB" dirty="0"/>
                        <a:t>Hardness </a:t>
                      </a:r>
                      <a:r>
                        <a:rPr lang="en-GB" i="1" dirty="0"/>
                        <a:t>H </a:t>
                      </a:r>
                      <a:r>
                        <a:rPr lang="en-GB" dirty="0"/>
                        <a:t>of UNS-C52100 bronze</a:t>
                      </a:r>
                    </a:p>
                  </a:txBody>
                  <a:tcPr marL="41951" marR="41951"/>
                </a:tc>
                <a:tc>
                  <a:txBody>
                    <a:bodyPr/>
                    <a:lstStyle/>
                    <a:p>
                      <a:pPr algn="ctr"/>
                      <a:r>
                        <a:rPr lang="en-GB" dirty="0"/>
                        <a:t>216 </a:t>
                      </a:r>
                      <a:r>
                        <a:rPr lang="en-GB" dirty="0" err="1"/>
                        <a:t>Mpa</a:t>
                      </a:r>
                      <a:endParaRPr lang="en-GB" dirty="0"/>
                    </a:p>
                  </a:txBody>
                  <a:tcPr marL="41951" marR="41951"/>
                </a:tc>
                <a:extLst>
                  <a:ext uri="{0D108BD9-81ED-4DB2-BD59-A6C34878D82A}">
                    <a16:rowId xmlns:a16="http://schemas.microsoft.com/office/drawing/2014/main" val="3163545916"/>
                  </a:ext>
                </a:extLst>
              </a:tr>
              <a:tr h="370840">
                <a:tc>
                  <a:txBody>
                    <a:bodyPr/>
                    <a:lstStyle/>
                    <a:p>
                      <a:pPr algn="ctr"/>
                      <a:r>
                        <a:rPr lang="en-GB" dirty="0"/>
                        <a:t>Contact force </a:t>
                      </a:r>
                      <a:r>
                        <a:rPr lang="en-GB" i="1" dirty="0"/>
                        <a:t>F </a:t>
                      </a:r>
                      <a:r>
                        <a:rPr lang="en-GB" i="0" dirty="0"/>
                        <a:t>(supported per ring)</a:t>
                      </a:r>
                    </a:p>
                  </a:txBody>
                  <a:tcPr marL="41951" marR="41951"/>
                </a:tc>
                <a:tc>
                  <a:txBody>
                    <a:bodyPr/>
                    <a:lstStyle/>
                    <a:p>
                      <a:pPr algn="ctr"/>
                      <a:r>
                        <a:rPr lang="en-GB" dirty="0"/>
                        <a:t>22.46N</a:t>
                      </a:r>
                    </a:p>
                  </a:txBody>
                  <a:tcPr marL="41951" marR="41951"/>
                </a:tc>
                <a:extLst>
                  <a:ext uri="{0D108BD9-81ED-4DB2-BD59-A6C34878D82A}">
                    <a16:rowId xmlns:a16="http://schemas.microsoft.com/office/drawing/2014/main" val="965173700"/>
                  </a:ext>
                </a:extLst>
              </a:tr>
            </a:tbl>
          </a:graphicData>
        </a:graphic>
      </p:graphicFrame>
      <p:sp>
        <p:nvSpPr>
          <p:cNvPr id="3" name="Θέση περιεχομένου 2">
            <a:extLst>
              <a:ext uri="{FF2B5EF4-FFF2-40B4-BE49-F238E27FC236}">
                <a16:creationId xmlns:a16="http://schemas.microsoft.com/office/drawing/2014/main" id="{A0ABE98F-4E70-4970-B6B8-4321E5096CCC}"/>
              </a:ext>
            </a:extLst>
          </p:cNvPr>
          <p:cNvSpPr>
            <a:spLocks noGrp="1"/>
          </p:cNvSpPr>
          <p:nvPr>
            <p:ph sz="half" idx="2"/>
          </p:nvPr>
        </p:nvSpPr>
        <p:spPr>
          <a:xfrm>
            <a:off x="1154954" y="4536440"/>
            <a:ext cx="10198100" cy="1483360"/>
          </a:xfrm>
        </p:spPr>
        <p:txBody>
          <a:bodyPr/>
          <a:lstStyle/>
          <a:p>
            <a:r>
              <a:rPr lang="en-GB" dirty="0"/>
              <a:t>F = [(Weight of beam screen sample)/(Length of sample)]*(Length supported per ring)</a:t>
            </a:r>
          </a:p>
        </p:txBody>
      </p:sp>
    </p:spTree>
    <p:extLst>
      <p:ext uri="{BB962C8B-B14F-4D97-AF65-F5344CB8AC3E}">
        <p14:creationId xmlns:p14="http://schemas.microsoft.com/office/powerpoint/2010/main" val="26544125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Pressure Distribution: Neglecting effects of cooling</a:t>
            </a:r>
          </a:p>
        </p:txBody>
      </p:sp>
      <p:sp>
        <p:nvSpPr>
          <p:cNvPr id="3" name="Content Placeholder 2"/>
          <p:cNvSpPr>
            <a:spLocks noGrp="1"/>
          </p:cNvSpPr>
          <p:nvPr>
            <p:ph idx="1"/>
          </p:nvPr>
        </p:nvSpPr>
        <p:spPr/>
        <p:txBody>
          <a:bodyPr>
            <a:normAutofit/>
          </a:bodyPr>
          <a:lstStyle/>
          <a:p>
            <a:r>
              <a:rPr lang="en-US" dirty="0"/>
              <a:t>Hoop stress in beam screen, </a:t>
            </a:r>
            <a:r>
              <a:rPr lang="en-US" dirty="0" err="1"/>
              <a:t>σ</a:t>
            </a:r>
            <a:r>
              <a:rPr lang="en-US" sz="1600" dirty="0" err="1"/>
              <a:t>h</a:t>
            </a:r>
            <a:r>
              <a:rPr lang="en-US" sz="1600" dirty="0"/>
              <a:t> </a:t>
            </a:r>
            <a:r>
              <a:rPr lang="en-US" dirty="0"/>
              <a:t>= 659 </a:t>
            </a:r>
            <a:r>
              <a:rPr lang="en-US" dirty="0" err="1"/>
              <a:t>MPa</a:t>
            </a:r>
            <a:endParaRPr lang="en-US" dirty="0"/>
          </a:p>
          <a:p>
            <a:r>
              <a:rPr lang="en-US" dirty="0"/>
              <a:t>Maximum pressure on cold bore due to weight of beam screen, </a:t>
            </a:r>
            <a:r>
              <a:rPr lang="en-US" dirty="0" err="1"/>
              <a:t>σ</a:t>
            </a:r>
            <a:r>
              <a:rPr lang="en-US" sz="1600" dirty="0" err="1"/>
              <a:t>MAX</a:t>
            </a:r>
            <a:r>
              <a:rPr lang="en-US" sz="1600" dirty="0"/>
              <a:t> </a:t>
            </a:r>
            <a:r>
              <a:rPr lang="en-US" dirty="0"/>
              <a:t>= 6.9 </a:t>
            </a:r>
            <a:r>
              <a:rPr lang="en-US" dirty="0" err="1"/>
              <a:t>MPa</a:t>
            </a:r>
            <a:endParaRPr lang="en-US" dirty="0"/>
          </a:p>
          <a:p>
            <a:r>
              <a:rPr lang="en-US" dirty="0"/>
              <a:t>Might expect large contact forces between cold bore and beam screen</a:t>
            </a:r>
          </a:p>
          <a:p>
            <a:r>
              <a:rPr lang="en-US" dirty="0"/>
              <a:t>Radial strain of cold bore and beam screen is ≈ 0.2% (corresponding to changes in diameter of ≈ 0.1 mm)</a:t>
            </a:r>
          </a:p>
          <a:p>
            <a:r>
              <a:rPr lang="en-US" dirty="0"/>
              <a:t>Therefore contact forces should be negligible</a:t>
            </a:r>
          </a:p>
        </p:txBody>
      </p:sp>
    </p:spTree>
    <p:extLst>
      <p:ext uri="{BB962C8B-B14F-4D97-AF65-F5344CB8AC3E}">
        <p14:creationId xmlns:p14="http://schemas.microsoft.com/office/powerpoint/2010/main" val="90234123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Αίθουσα συσκέψεων &quot;Ιόν&quot;">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635</TotalTime>
  <Words>1522</Words>
  <Application>Microsoft Office PowerPoint</Application>
  <PresentationFormat>Ευρεία οθόνη</PresentationFormat>
  <Paragraphs>150</Paragraphs>
  <Slides>24</Slides>
  <Notes>0</Notes>
  <HiddenSlides>0</HiddenSlides>
  <MMClips>0</MMClips>
  <ScaleCrop>false</ScaleCrop>
  <HeadingPairs>
    <vt:vector size="6" baseType="variant">
      <vt:variant>
        <vt:lpstr>Γραμματοσειρές που χρησιμοποιούνται</vt:lpstr>
      </vt:variant>
      <vt:variant>
        <vt:i4>9</vt:i4>
      </vt:variant>
      <vt:variant>
        <vt:lpstr>Θέμα</vt:lpstr>
      </vt:variant>
      <vt:variant>
        <vt:i4>1</vt:i4>
      </vt:variant>
      <vt:variant>
        <vt:lpstr>Τίτλοι διαφανειών</vt:lpstr>
      </vt:variant>
      <vt:variant>
        <vt:i4>24</vt:i4>
      </vt:variant>
    </vt:vector>
  </HeadingPairs>
  <TitlesOfParts>
    <vt:vector size="34" baseType="lpstr">
      <vt:lpstr>Arial</vt:lpstr>
      <vt:lpstr>Calibri</vt:lpstr>
      <vt:lpstr>Cambria Math</vt:lpstr>
      <vt:lpstr>Century Gothic</vt:lpstr>
      <vt:lpstr>Lucida Grande</vt:lpstr>
      <vt:lpstr>Mangal</vt:lpstr>
      <vt:lpstr>Times New Roman</vt:lpstr>
      <vt:lpstr>Wingdings</vt:lpstr>
      <vt:lpstr>Wingdings 3</vt:lpstr>
      <vt:lpstr>Αίθουσα συσκέψεων "Ιόν"</vt:lpstr>
      <vt:lpstr>24/Apr, CERN  Simulation group </vt:lpstr>
      <vt:lpstr>Clues regarding the nature of UFOs</vt:lpstr>
      <vt:lpstr>List of Hypotheses of source</vt:lpstr>
      <vt:lpstr>Wear</vt:lpstr>
      <vt:lpstr>Protective ring’s coating under the Microscope</vt:lpstr>
      <vt:lpstr>Protective ring’s coating under the Microscope continued</vt:lpstr>
      <vt:lpstr>Archard’s Model</vt:lpstr>
      <vt:lpstr>Values Used</vt:lpstr>
      <vt:lpstr>Pressure Distribution: Neglecting effects of cooling</vt:lpstr>
      <vt:lpstr>Modified Archard Wear Model</vt:lpstr>
      <vt:lpstr>Actual vs Modified Model</vt:lpstr>
      <vt:lpstr>Παρουσίαση του PowerPoint</vt:lpstr>
      <vt:lpstr>Analysis of Results from ABAQUS Simulation</vt:lpstr>
      <vt:lpstr>Analysis of Results from ABAQUS Simulation </vt:lpstr>
      <vt:lpstr>Hertzian calculation</vt:lpstr>
      <vt:lpstr>Particle Volume Distribution</vt:lpstr>
      <vt:lpstr>Particle Diameter PDF</vt:lpstr>
      <vt:lpstr>Particle Volume PDF</vt:lpstr>
      <vt:lpstr>Modelling the distribution of wear particle volumes</vt:lpstr>
      <vt:lpstr>Modelling the distribution of wear particle volumes</vt:lpstr>
      <vt:lpstr>What’s Next: Device 1</vt:lpstr>
      <vt:lpstr>What’s Next: Device 2</vt:lpstr>
      <vt:lpstr>Other Sources of Wear – RF Contact Fingers</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Clues regarding the nature of UFOs</dc:title>
  <dc:creator>Ion Stagkos Efstathiadis</dc:creator>
  <cp:lastModifiedBy>Ion Stagkos Efstathiadis</cp:lastModifiedBy>
  <cp:revision>41</cp:revision>
  <dcterms:created xsi:type="dcterms:W3CDTF">2018-04-21T10:54:31Z</dcterms:created>
  <dcterms:modified xsi:type="dcterms:W3CDTF">2018-04-24T07:21:19Z</dcterms:modified>
</cp:coreProperties>
</file>