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5"/>
  </p:notesMasterIdLst>
  <p:sldIdLst>
    <p:sldId id="256" r:id="rId2"/>
    <p:sldId id="435" r:id="rId3"/>
    <p:sldId id="439" r:id="rId4"/>
    <p:sldId id="442" r:id="rId5"/>
    <p:sldId id="443" r:id="rId6"/>
    <p:sldId id="444" r:id="rId7"/>
    <p:sldId id="446" r:id="rId8"/>
    <p:sldId id="447" r:id="rId9"/>
    <p:sldId id="453" r:id="rId10"/>
    <p:sldId id="448" r:id="rId11"/>
    <p:sldId id="449" r:id="rId12"/>
    <p:sldId id="451" r:id="rId13"/>
    <p:sldId id="454"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00FF"/>
    <a:srgbClr val="FF9933"/>
    <a:srgbClr val="F9B223"/>
    <a:srgbClr val="FF00FF"/>
    <a:srgbClr val="00FF00"/>
    <a:srgbClr val="F3900D"/>
    <a:srgbClr val="00FFFF"/>
    <a:srgbClr val="008000"/>
    <a:srgbClr val="E9CB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3601" autoAdjust="0"/>
    <p:restoredTop sz="96568" autoAdjust="0"/>
  </p:normalViewPr>
  <p:slideViewPr>
    <p:cSldViewPr snapToGrid="0" snapToObjects="1">
      <p:cViewPr varScale="1">
        <p:scale>
          <a:sx n="131" d="100"/>
          <a:sy n="131" d="100"/>
        </p:scale>
        <p:origin x="666" y="1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946035296049274"/>
          <c:y val="3.8803033358387258E-2"/>
          <c:w val="0.86560093825648454"/>
          <c:h val="0.63489020067946056"/>
        </c:manualLayout>
      </c:layout>
      <c:barChart>
        <c:barDir val="col"/>
        <c:grouping val="clustered"/>
        <c:varyColors val="0"/>
        <c:ser>
          <c:idx val="0"/>
          <c:order val="0"/>
          <c:tx>
            <c:strRef>
              <c:f>'Summary bullet gauges (kN)_SIB'!$M$2</c:f>
              <c:strCache>
                <c:ptCount val="1"/>
                <c:pt idx="0">
                  <c:v>RT</c:v>
                </c:pt>
              </c:strCache>
            </c:strRef>
          </c:tx>
          <c:spPr>
            <a:solidFill>
              <a:srgbClr val="FF0000"/>
            </a:solidFill>
            <a:ln>
              <a:noFill/>
            </a:ln>
            <a:effectLst/>
          </c:spPr>
          <c:invertIfNegative val="0"/>
          <c:dPt>
            <c:idx val="10"/>
            <c:invertIfNegative val="0"/>
            <c:bubble3D val="0"/>
            <c:spPr>
              <a:solidFill>
                <a:schemeClr val="bg1"/>
              </a:solidFill>
              <a:ln>
                <a:solidFill>
                  <a:srgbClr val="FF0000"/>
                </a:solidFill>
              </a:ln>
              <a:effectLst/>
            </c:spPr>
            <c:extLst>
              <c:ext xmlns:c16="http://schemas.microsoft.com/office/drawing/2014/chart" uri="{C3380CC4-5D6E-409C-BE32-E72D297353CC}">
                <c16:uniqueId val="{00000001-8FBA-4110-8E89-DCB78FB8F623}"/>
              </c:ext>
            </c:extLst>
          </c:dPt>
          <c:dPt>
            <c:idx val="11"/>
            <c:invertIfNegative val="0"/>
            <c:bubble3D val="0"/>
            <c:spPr>
              <a:solidFill>
                <a:schemeClr val="bg1"/>
              </a:solidFill>
              <a:ln>
                <a:solidFill>
                  <a:srgbClr val="FF0000"/>
                </a:solidFill>
              </a:ln>
              <a:effectLst/>
            </c:spPr>
            <c:extLst>
              <c:ext xmlns:c16="http://schemas.microsoft.com/office/drawing/2014/chart" uri="{C3380CC4-5D6E-409C-BE32-E72D297353CC}">
                <c16:uniqueId val="{00000003-8FBA-4110-8E89-DCB78FB8F623}"/>
              </c:ext>
            </c:extLst>
          </c:dPt>
          <c:dPt>
            <c:idx val="12"/>
            <c:invertIfNegative val="0"/>
            <c:bubble3D val="0"/>
            <c:spPr>
              <a:solidFill>
                <a:schemeClr val="bg1"/>
              </a:solidFill>
              <a:ln>
                <a:solidFill>
                  <a:srgbClr val="FF0000"/>
                </a:solidFill>
              </a:ln>
              <a:effectLst/>
            </c:spPr>
            <c:extLst>
              <c:ext xmlns:c16="http://schemas.microsoft.com/office/drawing/2014/chart" uri="{C3380CC4-5D6E-409C-BE32-E72D297353CC}">
                <c16:uniqueId val="{00000005-8FBA-4110-8E89-DCB78FB8F623}"/>
              </c:ext>
            </c:extLst>
          </c:dPt>
          <c:dPt>
            <c:idx val="13"/>
            <c:invertIfNegative val="0"/>
            <c:bubble3D val="0"/>
            <c:spPr>
              <a:solidFill>
                <a:schemeClr val="bg1"/>
              </a:solidFill>
              <a:ln>
                <a:solidFill>
                  <a:srgbClr val="FF0000"/>
                </a:solidFill>
              </a:ln>
              <a:effectLst/>
            </c:spPr>
            <c:extLst>
              <c:ext xmlns:c16="http://schemas.microsoft.com/office/drawing/2014/chart" uri="{C3380CC4-5D6E-409C-BE32-E72D297353CC}">
                <c16:uniqueId val="{00000007-8FBA-4110-8E89-DCB78FB8F623}"/>
              </c:ext>
            </c:extLst>
          </c:dPt>
          <c:dPt>
            <c:idx val="14"/>
            <c:invertIfNegative val="0"/>
            <c:bubble3D val="0"/>
            <c:spPr>
              <a:solidFill>
                <a:schemeClr val="bg1"/>
              </a:solidFill>
              <a:ln>
                <a:solidFill>
                  <a:srgbClr val="FF0000"/>
                </a:solidFill>
              </a:ln>
              <a:effectLst/>
            </c:spPr>
            <c:extLst>
              <c:ext xmlns:c16="http://schemas.microsoft.com/office/drawing/2014/chart" uri="{C3380CC4-5D6E-409C-BE32-E72D297353CC}">
                <c16:uniqueId val="{00000009-8FBA-4110-8E89-DCB78FB8F623}"/>
              </c:ext>
            </c:extLst>
          </c:dPt>
          <c:dPt>
            <c:idx val="15"/>
            <c:invertIfNegative val="0"/>
            <c:bubble3D val="0"/>
            <c:spPr>
              <a:solidFill>
                <a:schemeClr val="bg1"/>
              </a:solidFill>
              <a:ln>
                <a:solidFill>
                  <a:srgbClr val="FF0000"/>
                </a:solidFill>
              </a:ln>
              <a:effectLst/>
            </c:spPr>
            <c:extLst>
              <c:ext xmlns:c16="http://schemas.microsoft.com/office/drawing/2014/chart" uri="{C3380CC4-5D6E-409C-BE32-E72D297353CC}">
                <c16:uniqueId val="{0000000B-8FBA-4110-8E89-DCB78FB8F623}"/>
              </c:ext>
            </c:extLst>
          </c:dPt>
          <c:dPt>
            <c:idx val="16"/>
            <c:invertIfNegative val="0"/>
            <c:bubble3D val="0"/>
            <c:spPr>
              <a:solidFill>
                <a:schemeClr val="bg1"/>
              </a:solidFill>
              <a:ln>
                <a:solidFill>
                  <a:srgbClr val="FF0000"/>
                </a:solidFill>
              </a:ln>
              <a:effectLst/>
            </c:spPr>
            <c:extLst>
              <c:ext xmlns:c16="http://schemas.microsoft.com/office/drawing/2014/chart" uri="{C3380CC4-5D6E-409C-BE32-E72D297353CC}">
                <c16:uniqueId val="{0000000D-8FBA-4110-8E89-DCB78FB8F623}"/>
              </c:ext>
            </c:extLst>
          </c:dPt>
          <c:dPt>
            <c:idx val="17"/>
            <c:invertIfNegative val="0"/>
            <c:bubble3D val="0"/>
            <c:spPr>
              <a:solidFill>
                <a:schemeClr val="bg1"/>
              </a:solidFill>
              <a:ln>
                <a:solidFill>
                  <a:srgbClr val="FF0000"/>
                </a:solidFill>
              </a:ln>
              <a:effectLst/>
            </c:spPr>
            <c:extLst>
              <c:ext xmlns:c16="http://schemas.microsoft.com/office/drawing/2014/chart" uri="{C3380CC4-5D6E-409C-BE32-E72D297353CC}">
                <c16:uniqueId val="{0000000F-8FBA-4110-8E89-DCB78FB8F623}"/>
              </c:ext>
            </c:extLst>
          </c:dPt>
          <c:cat>
            <c:strRef>
              <c:f>'Summary bullet gauges (kN)_SIB'!$A$3:$A$32</c:f>
              <c:strCache>
                <c:ptCount val="20"/>
                <c:pt idx="0">
                  <c:v>SP101</c:v>
                </c:pt>
                <c:pt idx="1">
                  <c:v>SP101</c:v>
                </c:pt>
                <c:pt idx="2">
                  <c:v>SP102</c:v>
                </c:pt>
                <c:pt idx="3">
                  <c:v>SP102</c:v>
                </c:pt>
                <c:pt idx="4">
                  <c:v>SP103</c:v>
                </c:pt>
                <c:pt idx="5">
                  <c:v>SP103</c:v>
                </c:pt>
                <c:pt idx="6">
                  <c:v>SP104</c:v>
                </c:pt>
                <c:pt idx="7">
                  <c:v>SP104</c:v>
                </c:pt>
                <c:pt idx="8">
                  <c:v>SP105</c:v>
                </c:pt>
                <c:pt idx="9">
                  <c:v>SP105</c:v>
                </c:pt>
                <c:pt idx="10">
                  <c:v>DP101-CC102</c:v>
                </c:pt>
                <c:pt idx="11">
                  <c:v>DP101-CC102</c:v>
                </c:pt>
                <c:pt idx="12">
                  <c:v>DP101-CC103</c:v>
                </c:pt>
                <c:pt idx="13">
                  <c:v>DP101-CC103</c:v>
                </c:pt>
                <c:pt idx="14">
                  <c:v>DP102-CC104b</c:v>
                </c:pt>
                <c:pt idx="15">
                  <c:v>DP102-CC104b</c:v>
                </c:pt>
                <c:pt idx="16">
                  <c:v>DP102-CC105b</c:v>
                </c:pt>
                <c:pt idx="17">
                  <c:v>DP102-CC105b</c:v>
                </c:pt>
                <c:pt idx="18">
                  <c:v>SP106 4.2K</c:v>
                </c:pt>
                <c:pt idx="19">
                  <c:v>SP106 4.2K</c:v>
                </c:pt>
              </c:strCache>
            </c:strRef>
          </c:cat>
          <c:val>
            <c:numRef>
              <c:f>'Summary bullet gauges (kN)_SIB'!$M$3:$M$32</c:f>
              <c:numCache>
                <c:formatCode>0</c:formatCode>
                <c:ptCount val="20"/>
                <c:pt idx="0">
                  <c:v>36.552784228580116</c:v>
                </c:pt>
                <c:pt idx="1">
                  <c:v>33.80920607437929</c:v>
                </c:pt>
                <c:pt idx="2">
                  <c:v>31.982722864981554</c:v>
                </c:pt>
                <c:pt idx="3">
                  <c:v>39.560958403270355</c:v>
                </c:pt>
                <c:pt idx="4">
                  <c:v>31.212054844138624</c:v>
                </c:pt>
                <c:pt idx="5">
                  <c:v>31.982722864981554</c:v>
                </c:pt>
                <c:pt idx="6">
                  <c:v>38.028613488494329</c:v>
                </c:pt>
                <c:pt idx="7">
                  <c:v>42.248020902609369</c:v>
                </c:pt>
                <c:pt idx="8">
                  <c:v>38.533401042146451</c:v>
                </c:pt>
                <c:pt idx="9">
                  <c:v>45.084079219311349</c:v>
                </c:pt>
                <c:pt idx="10">
                  <c:v>44.698745208889882</c:v>
                </c:pt>
                <c:pt idx="11">
                  <c:v>45.726302570013786</c:v>
                </c:pt>
                <c:pt idx="12">
                  <c:v>49.322753333947453</c:v>
                </c:pt>
                <c:pt idx="13">
                  <c:v>50.093421354790379</c:v>
                </c:pt>
                <c:pt idx="14">
                  <c:v>57.543212222938699</c:v>
                </c:pt>
                <c:pt idx="15">
                  <c:v>56.258765521533817</c:v>
                </c:pt>
                <c:pt idx="16">
                  <c:v>60.112105625748455</c:v>
                </c:pt>
                <c:pt idx="17">
                  <c:v>57.543212222938699</c:v>
                </c:pt>
                <c:pt idx="18">
                  <c:v>39.560958403270355</c:v>
                </c:pt>
                <c:pt idx="19">
                  <c:v>48.16675130268306</c:v>
                </c:pt>
              </c:numCache>
            </c:numRef>
          </c:val>
          <c:extLst>
            <c:ext xmlns:c16="http://schemas.microsoft.com/office/drawing/2014/chart" uri="{C3380CC4-5D6E-409C-BE32-E72D297353CC}">
              <c16:uniqueId val="{00000010-8FBA-4110-8E89-DCB78FB8F623}"/>
            </c:ext>
          </c:extLst>
        </c:ser>
        <c:ser>
          <c:idx val="2"/>
          <c:order val="1"/>
          <c:tx>
            <c:strRef>
              <c:f>'Summary bullet gauges (kN)_SIB'!$N$2</c:f>
              <c:strCache>
                <c:ptCount val="1"/>
                <c:pt idx="0">
                  <c:v>1.9K</c:v>
                </c:pt>
              </c:strCache>
            </c:strRef>
          </c:tx>
          <c:spPr>
            <a:solidFill>
              <a:srgbClr val="002060"/>
            </a:solidFill>
            <a:ln>
              <a:noFill/>
            </a:ln>
            <a:effectLst/>
          </c:spPr>
          <c:invertIfNegative val="0"/>
          <c:dPt>
            <c:idx val="10"/>
            <c:invertIfNegative val="0"/>
            <c:bubble3D val="0"/>
            <c:spPr>
              <a:solidFill>
                <a:schemeClr val="bg1"/>
              </a:solidFill>
              <a:ln>
                <a:solidFill>
                  <a:srgbClr val="002060"/>
                </a:solidFill>
              </a:ln>
              <a:effectLst/>
            </c:spPr>
            <c:extLst>
              <c:ext xmlns:c16="http://schemas.microsoft.com/office/drawing/2014/chart" uri="{C3380CC4-5D6E-409C-BE32-E72D297353CC}">
                <c16:uniqueId val="{00000012-8FBA-4110-8E89-DCB78FB8F623}"/>
              </c:ext>
            </c:extLst>
          </c:dPt>
          <c:dPt>
            <c:idx val="11"/>
            <c:invertIfNegative val="0"/>
            <c:bubble3D val="0"/>
            <c:spPr>
              <a:solidFill>
                <a:schemeClr val="bg1"/>
              </a:solidFill>
              <a:ln>
                <a:solidFill>
                  <a:srgbClr val="002060"/>
                </a:solidFill>
              </a:ln>
              <a:effectLst/>
            </c:spPr>
            <c:extLst>
              <c:ext xmlns:c16="http://schemas.microsoft.com/office/drawing/2014/chart" uri="{C3380CC4-5D6E-409C-BE32-E72D297353CC}">
                <c16:uniqueId val="{00000014-8FBA-4110-8E89-DCB78FB8F623}"/>
              </c:ext>
            </c:extLst>
          </c:dPt>
          <c:dPt>
            <c:idx val="12"/>
            <c:invertIfNegative val="0"/>
            <c:bubble3D val="0"/>
            <c:spPr>
              <a:solidFill>
                <a:schemeClr val="bg1"/>
              </a:solidFill>
              <a:ln>
                <a:solidFill>
                  <a:srgbClr val="002060"/>
                </a:solidFill>
              </a:ln>
              <a:effectLst/>
            </c:spPr>
            <c:extLst>
              <c:ext xmlns:c16="http://schemas.microsoft.com/office/drawing/2014/chart" uri="{C3380CC4-5D6E-409C-BE32-E72D297353CC}">
                <c16:uniqueId val="{00000016-8FBA-4110-8E89-DCB78FB8F623}"/>
              </c:ext>
            </c:extLst>
          </c:dPt>
          <c:dPt>
            <c:idx val="13"/>
            <c:invertIfNegative val="0"/>
            <c:bubble3D val="0"/>
            <c:spPr>
              <a:solidFill>
                <a:schemeClr val="bg1"/>
              </a:solidFill>
              <a:ln>
                <a:solidFill>
                  <a:srgbClr val="002060"/>
                </a:solidFill>
              </a:ln>
              <a:effectLst/>
            </c:spPr>
            <c:extLst>
              <c:ext xmlns:c16="http://schemas.microsoft.com/office/drawing/2014/chart" uri="{C3380CC4-5D6E-409C-BE32-E72D297353CC}">
                <c16:uniqueId val="{00000018-8FBA-4110-8E89-DCB78FB8F623}"/>
              </c:ext>
            </c:extLst>
          </c:dPt>
          <c:dPt>
            <c:idx val="14"/>
            <c:invertIfNegative val="0"/>
            <c:bubble3D val="0"/>
            <c:spPr>
              <a:solidFill>
                <a:schemeClr val="bg1"/>
              </a:solidFill>
              <a:ln>
                <a:solidFill>
                  <a:srgbClr val="002060"/>
                </a:solidFill>
              </a:ln>
              <a:effectLst/>
            </c:spPr>
            <c:extLst>
              <c:ext xmlns:c16="http://schemas.microsoft.com/office/drawing/2014/chart" uri="{C3380CC4-5D6E-409C-BE32-E72D297353CC}">
                <c16:uniqueId val="{0000001A-8FBA-4110-8E89-DCB78FB8F623}"/>
              </c:ext>
            </c:extLst>
          </c:dPt>
          <c:dPt>
            <c:idx val="15"/>
            <c:invertIfNegative val="0"/>
            <c:bubble3D val="0"/>
            <c:spPr>
              <a:solidFill>
                <a:schemeClr val="bg1"/>
              </a:solidFill>
              <a:ln>
                <a:solidFill>
                  <a:srgbClr val="002060"/>
                </a:solidFill>
              </a:ln>
              <a:effectLst/>
            </c:spPr>
            <c:extLst>
              <c:ext xmlns:c16="http://schemas.microsoft.com/office/drawing/2014/chart" uri="{C3380CC4-5D6E-409C-BE32-E72D297353CC}">
                <c16:uniqueId val="{0000001C-8FBA-4110-8E89-DCB78FB8F623}"/>
              </c:ext>
            </c:extLst>
          </c:dPt>
          <c:dPt>
            <c:idx val="16"/>
            <c:invertIfNegative val="0"/>
            <c:bubble3D val="0"/>
            <c:spPr>
              <a:solidFill>
                <a:schemeClr val="bg1"/>
              </a:solidFill>
              <a:ln>
                <a:solidFill>
                  <a:srgbClr val="002060"/>
                </a:solidFill>
              </a:ln>
              <a:effectLst/>
            </c:spPr>
            <c:extLst>
              <c:ext xmlns:c16="http://schemas.microsoft.com/office/drawing/2014/chart" uri="{C3380CC4-5D6E-409C-BE32-E72D297353CC}">
                <c16:uniqueId val="{0000001E-8FBA-4110-8E89-DCB78FB8F623}"/>
              </c:ext>
            </c:extLst>
          </c:dPt>
          <c:dPt>
            <c:idx val="17"/>
            <c:invertIfNegative val="0"/>
            <c:bubble3D val="0"/>
            <c:spPr>
              <a:solidFill>
                <a:schemeClr val="bg1"/>
              </a:solidFill>
              <a:ln>
                <a:solidFill>
                  <a:srgbClr val="002060"/>
                </a:solidFill>
              </a:ln>
              <a:effectLst/>
            </c:spPr>
            <c:extLst>
              <c:ext xmlns:c16="http://schemas.microsoft.com/office/drawing/2014/chart" uri="{C3380CC4-5D6E-409C-BE32-E72D297353CC}">
                <c16:uniqueId val="{00000020-8FBA-4110-8E89-DCB78FB8F623}"/>
              </c:ext>
            </c:extLst>
          </c:dPt>
          <c:val>
            <c:numRef>
              <c:f>'Summary bullet gauges (kN)_SIB'!$N$3:$N$32</c:f>
              <c:numCache>
                <c:formatCode>0</c:formatCode>
                <c:ptCount val="20"/>
                <c:pt idx="0">
                  <c:v>0</c:v>
                </c:pt>
                <c:pt idx="1">
                  <c:v>0</c:v>
                </c:pt>
                <c:pt idx="2">
                  <c:v>16.57995913340956</c:v>
                </c:pt>
                <c:pt idx="3">
                  <c:v>67.078944534168542</c:v>
                </c:pt>
                <c:pt idx="4">
                  <c:v>17.40627709203757</c:v>
                </c:pt>
                <c:pt idx="5">
                  <c:v>13.405092034704401</c:v>
                </c:pt>
                <c:pt idx="6">
                  <c:v>13.208632263895899</c:v>
                </c:pt>
                <c:pt idx="7">
                  <c:v>18.056180355079174</c:v>
                </c:pt>
                <c:pt idx="8">
                  <c:v>23.736575041962212</c:v>
                </c:pt>
                <c:pt idx="9">
                  <c:v>30.456800183712552</c:v>
                </c:pt>
                <c:pt idx="10">
                  <c:v>53.78299450457591</c:v>
                </c:pt>
                <c:pt idx="11">
                  <c:v>63.692629250584694</c:v>
                </c:pt>
                <c:pt idx="12">
                  <c:v>61.923175474729341</c:v>
                </c:pt>
                <c:pt idx="13">
                  <c:v>42.41371452709059</c:v>
                </c:pt>
                <c:pt idx="14">
                  <c:v>151.64177756786032</c:v>
                </c:pt>
                <c:pt idx="15">
                  <c:v>140.11129952934871</c:v>
                </c:pt>
                <c:pt idx="16">
                  <c:v>160.57638882283268</c:v>
                </c:pt>
                <c:pt idx="17">
                  <c:v>157.89446411029928</c:v>
                </c:pt>
                <c:pt idx="18">
                  <c:v>9.4657556549373041</c:v>
                </c:pt>
                <c:pt idx="19">
                  <c:v>30.476005230791955</c:v>
                </c:pt>
              </c:numCache>
            </c:numRef>
          </c:val>
          <c:extLst>
            <c:ext xmlns:c16="http://schemas.microsoft.com/office/drawing/2014/chart" uri="{C3380CC4-5D6E-409C-BE32-E72D297353CC}">
              <c16:uniqueId val="{00000021-8FBA-4110-8E89-DCB78FB8F623}"/>
            </c:ext>
          </c:extLst>
        </c:ser>
        <c:ser>
          <c:idx val="1"/>
          <c:order val="2"/>
          <c:tx>
            <c:strRef>
              <c:f>'Summary bullet gauges (kN)_SIB'!$O$2</c:f>
              <c:strCache>
                <c:ptCount val="1"/>
                <c:pt idx="0">
                  <c:v>Imax</c:v>
                </c:pt>
              </c:strCache>
            </c:strRef>
          </c:tx>
          <c:spPr>
            <a:solidFill>
              <a:srgbClr val="00B050"/>
            </a:solidFill>
            <a:ln>
              <a:noFill/>
            </a:ln>
            <a:effectLst/>
          </c:spPr>
          <c:invertIfNegative val="0"/>
          <c:dPt>
            <c:idx val="10"/>
            <c:invertIfNegative val="0"/>
            <c:bubble3D val="0"/>
            <c:spPr>
              <a:solidFill>
                <a:schemeClr val="bg1"/>
              </a:solidFill>
              <a:ln>
                <a:solidFill>
                  <a:srgbClr val="00B050"/>
                </a:solidFill>
              </a:ln>
              <a:effectLst/>
            </c:spPr>
            <c:extLst>
              <c:ext xmlns:c16="http://schemas.microsoft.com/office/drawing/2014/chart" uri="{C3380CC4-5D6E-409C-BE32-E72D297353CC}">
                <c16:uniqueId val="{00000023-8FBA-4110-8E89-DCB78FB8F623}"/>
              </c:ext>
            </c:extLst>
          </c:dPt>
          <c:dPt>
            <c:idx val="11"/>
            <c:invertIfNegative val="0"/>
            <c:bubble3D val="0"/>
            <c:spPr>
              <a:solidFill>
                <a:schemeClr val="bg1"/>
              </a:solidFill>
              <a:ln>
                <a:solidFill>
                  <a:srgbClr val="00B050"/>
                </a:solidFill>
              </a:ln>
              <a:effectLst/>
            </c:spPr>
            <c:extLst>
              <c:ext xmlns:c16="http://schemas.microsoft.com/office/drawing/2014/chart" uri="{C3380CC4-5D6E-409C-BE32-E72D297353CC}">
                <c16:uniqueId val="{00000025-8FBA-4110-8E89-DCB78FB8F623}"/>
              </c:ext>
            </c:extLst>
          </c:dPt>
          <c:dPt>
            <c:idx val="12"/>
            <c:invertIfNegative val="0"/>
            <c:bubble3D val="0"/>
            <c:spPr>
              <a:solidFill>
                <a:schemeClr val="bg1"/>
              </a:solidFill>
              <a:ln>
                <a:solidFill>
                  <a:srgbClr val="00B050"/>
                </a:solidFill>
              </a:ln>
              <a:effectLst/>
            </c:spPr>
            <c:extLst>
              <c:ext xmlns:c16="http://schemas.microsoft.com/office/drawing/2014/chart" uri="{C3380CC4-5D6E-409C-BE32-E72D297353CC}">
                <c16:uniqueId val="{00000027-8FBA-4110-8E89-DCB78FB8F623}"/>
              </c:ext>
            </c:extLst>
          </c:dPt>
          <c:dPt>
            <c:idx val="13"/>
            <c:invertIfNegative val="0"/>
            <c:bubble3D val="0"/>
            <c:spPr>
              <a:solidFill>
                <a:schemeClr val="bg1"/>
              </a:solidFill>
              <a:ln>
                <a:solidFill>
                  <a:srgbClr val="00B050"/>
                </a:solidFill>
              </a:ln>
              <a:effectLst/>
            </c:spPr>
            <c:extLst>
              <c:ext xmlns:c16="http://schemas.microsoft.com/office/drawing/2014/chart" uri="{C3380CC4-5D6E-409C-BE32-E72D297353CC}">
                <c16:uniqueId val="{00000029-8FBA-4110-8E89-DCB78FB8F623}"/>
              </c:ext>
            </c:extLst>
          </c:dPt>
          <c:dPt>
            <c:idx val="14"/>
            <c:invertIfNegative val="0"/>
            <c:bubble3D val="0"/>
            <c:spPr>
              <a:solidFill>
                <a:schemeClr val="bg1"/>
              </a:solidFill>
              <a:ln>
                <a:solidFill>
                  <a:srgbClr val="00B050"/>
                </a:solidFill>
              </a:ln>
              <a:effectLst/>
            </c:spPr>
            <c:extLst>
              <c:ext xmlns:c16="http://schemas.microsoft.com/office/drawing/2014/chart" uri="{C3380CC4-5D6E-409C-BE32-E72D297353CC}">
                <c16:uniqueId val="{0000002B-8FBA-4110-8E89-DCB78FB8F623}"/>
              </c:ext>
            </c:extLst>
          </c:dPt>
          <c:dPt>
            <c:idx val="15"/>
            <c:invertIfNegative val="0"/>
            <c:bubble3D val="0"/>
            <c:spPr>
              <a:solidFill>
                <a:schemeClr val="bg1"/>
              </a:solidFill>
              <a:ln>
                <a:solidFill>
                  <a:srgbClr val="00B050"/>
                </a:solidFill>
              </a:ln>
              <a:effectLst/>
            </c:spPr>
            <c:extLst>
              <c:ext xmlns:c16="http://schemas.microsoft.com/office/drawing/2014/chart" uri="{C3380CC4-5D6E-409C-BE32-E72D297353CC}">
                <c16:uniqueId val="{0000002D-8FBA-4110-8E89-DCB78FB8F623}"/>
              </c:ext>
            </c:extLst>
          </c:dPt>
          <c:dPt>
            <c:idx val="16"/>
            <c:invertIfNegative val="0"/>
            <c:bubble3D val="0"/>
            <c:spPr>
              <a:solidFill>
                <a:schemeClr val="bg1"/>
              </a:solidFill>
              <a:ln>
                <a:solidFill>
                  <a:srgbClr val="00B050"/>
                </a:solidFill>
              </a:ln>
              <a:effectLst/>
            </c:spPr>
            <c:extLst>
              <c:ext xmlns:c16="http://schemas.microsoft.com/office/drawing/2014/chart" uri="{C3380CC4-5D6E-409C-BE32-E72D297353CC}">
                <c16:uniqueId val="{0000002F-8FBA-4110-8E89-DCB78FB8F623}"/>
              </c:ext>
            </c:extLst>
          </c:dPt>
          <c:cat>
            <c:strRef>
              <c:f>'Summary bullet gauges (kN)_SIB'!$A$3:$A$32</c:f>
              <c:strCache>
                <c:ptCount val="20"/>
                <c:pt idx="0">
                  <c:v>SP101</c:v>
                </c:pt>
                <c:pt idx="1">
                  <c:v>SP101</c:v>
                </c:pt>
                <c:pt idx="2">
                  <c:v>SP102</c:v>
                </c:pt>
                <c:pt idx="3">
                  <c:v>SP102</c:v>
                </c:pt>
                <c:pt idx="4">
                  <c:v>SP103</c:v>
                </c:pt>
                <c:pt idx="5">
                  <c:v>SP103</c:v>
                </c:pt>
                <c:pt idx="6">
                  <c:v>SP104</c:v>
                </c:pt>
                <c:pt idx="7">
                  <c:v>SP104</c:v>
                </c:pt>
                <c:pt idx="8">
                  <c:v>SP105</c:v>
                </c:pt>
                <c:pt idx="9">
                  <c:v>SP105</c:v>
                </c:pt>
                <c:pt idx="10">
                  <c:v>DP101-CC102</c:v>
                </c:pt>
                <c:pt idx="11">
                  <c:v>DP101-CC102</c:v>
                </c:pt>
                <c:pt idx="12">
                  <c:v>DP101-CC103</c:v>
                </c:pt>
                <c:pt idx="13">
                  <c:v>DP101-CC103</c:v>
                </c:pt>
                <c:pt idx="14">
                  <c:v>DP102-CC104b</c:v>
                </c:pt>
                <c:pt idx="15">
                  <c:v>DP102-CC104b</c:v>
                </c:pt>
                <c:pt idx="16">
                  <c:v>DP102-CC105b</c:v>
                </c:pt>
                <c:pt idx="17">
                  <c:v>DP102-CC105b</c:v>
                </c:pt>
                <c:pt idx="18">
                  <c:v>SP106 4.2K</c:v>
                </c:pt>
                <c:pt idx="19">
                  <c:v>SP106 4.2K</c:v>
                </c:pt>
              </c:strCache>
            </c:strRef>
          </c:cat>
          <c:val>
            <c:numRef>
              <c:f>'Summary bullet gauges (kN)_SIB'!$O$3:$O$32</c:f>
              <c:numCache>
                <c:formatCode>0</c:formatCode>
                <c:ptCount val="20"/>
                <c:pt idx="0">
                  <c:v>-3.0530090712494737</c:v>
                </c:pt>
                <c:pt idx="1">
                  <c:v>21.923563109568803</c:v>
                </c:pt>
                <c:pt idx="2">
                  <c:v>169.62784619423184</c:v>
                </c:pt>
                <c:pt idx="3">
                  <c:v>204.13855283458338</c:v>
                </c:pt>
                <c:pt idx="4">
                  <c:v>186.36586933871632</c:v>
                </c:pt>
                <c:pt idx="5">
                  <c:v>167.36087226416092</c:v>
                </c:pt>
                <c:pt idx="6">
                  <c:v>143.38586794991031</c:v>
                </c:pt>
                <c:pt idx="7">
                  <c:v>141.92637685203798</c:v>
                </c:pt>
                <c:pt idx="10">
                  <c:v>273.34958898181497</c:v>
                </c:pt>
                <c:pt idx="11">
                  <c:v>252.60039292244724</c:v>
                </c:pt>
                <c:pt idx="12">
                  <c:v>265.552676392612</c:v>
                </c:pt>
                <c:pt idx="13">
                  <c:v>301.70419947167323</c:v>
                </c:pt>
                <c:pt idx="14">
                  <c:v>236.03634808366809</c:v>
                </c:pt>
                <c:pt idx="15">
                  <c:v>296.80352152713306</c:v>
                </c:pt>
                <c:pt idx="16">
                  <c:v>257.00237159069991</c:v>
                </c:pt>
                <c:pt idx="17">
                  <c:v>0</c:v>
                </c:pt>
                <c:pt idx="18">
                  <c:v>115.45634509588199</c:v>
                </c:pt>
                <c:pt idx="19">
                  <c:v>242.68335976343835</c:v>
                </c:pt>
              </c:numCache>
            </c:numRef>
          </c:val>
          <c:extLst>
            <c:ext xmlns:c16="http://schemas.microsoft.com/office/drawing/2014/chart" uri="{C3380CC4-5D6E-409C-BE32-E72D297353CC}">
              <c16:uniqueId val="{00000030-8FBA-4110-8E89-DCB78FB8F623}"/>
            </c:ext>
          </c:extLst>
        </c:ser>
        <c:dLbls>
          <c:showLegendKey val="0"/>
          <c:showVal val="0"/>
          <c:showCatName val="0"/>
          <c:showSerName val="0"/>
          <c:showPercent val="0"/>
          <c:showBubbleSize val="0"/>
        </c:dLbls>
        <c:gapWidth val="219"/>
        <c:overlap val="-27"/>
        <c:axId val="924263968"/>
        <c:axId val="924276432"/>
      </c:barChart>
      <c:catAx>
        <c:axId val="924263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924276432"/>
        <c:crosses val="autoZero"/>
        <c:auto val="1"/>
        <c:lblAlgn val="ctr"/>
        <c:lblOffset val="100"/>
        <c:noMultiLvlLbl val="0"/>
      </c:catAx>
      <c:valAx>
        <c:axId val="924276432"/>
        <c:scaling>
          <c:orientation val="minMax"/>
          <c:max val="55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a:t>Force per Aperture</a:t>
                </a:r>
                <a:r>
                  <a:rPr lang="en-GB" baseline="0"/>
                  <a:t> (kN)</a:t>
                </a:r>
                <a:endParaRPr lang="en-GB"/>
              </a:p>
            </c:rich>
          </c:tx>
          <c:layout>
            <c:manualLayout>
              <c:xMode val="edge"/>
              <c:yMode val="edge"/>
              <c:x val="0"/>
              <c:y val="0.2159968483370121"/>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924263968"/>
        <c:crosses val="autoZero"/>
        <c:crossBetween val="between"/>
      </c:valAx>
      <c:spPr>
        <a:noFill/>
        <a:ln>
          <a:noFill/>
        </a:ln>
        <a:effectLst/>
      </c:spPr>
    </c:plotArea>
    <c:legend>
      <c:legendPos val="b"/>
      <c:layout>
        <c:manualLayout>
          <c:xMode val="edge"/>
          <c:yMode val="edge"/>
          <c:x val="9.9321014689467246E-2"/>
          <c:y val="0.81599315994591581"/>
          <c:w val="0.25971173240952627"/>
          <c:h val="6.8698854259894943E-2"/>
        </c:manualLayout>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solidFill>
      <a:sysClr val="window" lastClr="FFFFFF"/>
    </a:solidFill>
    <a:ln>
      <a:noFill/>
    </a:ln>
    <a:effectLst/>
  </c:spPr>
  <c:txPr>
    <a:bodyPr/>
    <a:lstStyle/>
    <a:p>
      <a:pPr>
        <a:defRPr sz="1400">
          <a:solidFill>
            <a:sysClr val="windowText" lastClr="000000"/>
          </a:solidFill>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0.11929</cdr:x>
      <cdr:y>0.14918</cdr:y>
    </cdr:from>
    <cdr:to>
      <cdr:x>0.18164</cdr:x>
      <cdr:y>0.15035</cdr:y>
    </cdr:to>
    <cdr:cxnSp macro="">
      <cdr:nvCxnSpPr>
        <cdr:cNvPr id="3" name="Straight Connector 2"/>
        <cdr:cNvCxnSpPr/>
      </cdr:nvCxnSpPr>
      <cdr:spPr>
        <a:xfrm xmlns:a="http://schemas.openxmlformats.org/drawingml/2006/main" flipV="1">
          <a:off x="1033097" y="937846"/>
          <a:ext cx="540000" cy="7327"/>
        </a:xfrm>
        <a:prstGeom xmlns:a="http://schemas.openxmlformats.org/drawingml/2006/main" prst="line">
          <a:avLst/>
        </a:prstGeom>
        <a:ln xmlns:a="http://schemas.openxmlformats.org/drawingml/2006/main">
          <a:solidFill>
            <a:srgbClr val="00B05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0.13201</cdr:x>
      <cdr:y>0</cdr:y>
    </cdr:from>
    <cdr:to>
      <cdr:x>0.45276</cdr:x>
      <cdr:y>0.0476</cdr:y>
    </cdr:to>
    <cdr:sp macro="" textlink="">
      <cdr:nvSpPr>
        <cdr:cNvPr id="4" name="TextBox 3"/>
        <cdr:cNvSpPr txBox="1"/>
      </cdr:nvSpPr>
      <cdr:spPr>
        <a:xfrm xmlns:a="http://schemas.openxmlformats.org/drawingml/2006/main">
          <a:off x="1207064" y="0"/>
          <a:ext cx="2932938" cy="212655"/>
        </a:xfrm>
        <a:prstGeom xmlns:a="http://schemas.openxmlformats.org/drawingml/2006/main" prst="rect">
          <a:avLst/>
        </a:prstGeom>
      </cdr:spPr>
      <cdr:txBody>
        <a:bodyPr xmlns:a="http://schemas.openxmlformats.org/drawingml/2006/main" vertOverflow="clip" wrap="none" rtlCol="0" anchor="ctr"/>
        <a:lstStyle xmlns:a="http://schemas.openxmlformats.org/drawingml/2006/main"/>
        <a:p xmlns:a="http://schemas.openxmlformats.org/drawingml/2006/main">
          <a:pPr algn="ctr"/>
          <a:r>
            <a:rPr lang="en-GB" sz="1100" dirty="0" smtClean="0">
              <a:solidFill>
                <a:srgbClr val="00B050"/>
              </a:solidFill>
            </a:rPr>
            <a:t>Horizontal lines: Electromagnetic</a:t>
          </a:r>
          <a:r>
            <a:rPr lang="en-GB" sz="1100" baseline="0" dirty="0" smtClean="0">
              <a:solidFill>
                <a:srgbClr val="00B050"/>
              </a:solidFill>
            </a:rPr>
            <a:t> </a:t>
          </a:r>
          <a:r>
            <a:rPr lang="en-GB" sz="1100" baseline="0" dirty="0">
              <a:solidFill>
                <a:srgbClr val="00B050"/>
              </a:solidFill>
            </a:rPr>
            <a:t>force at </a:t>
          </a:r>
          <a:r>
            <a:rPr lang="en-GB" sz="1100" baseline="0" dirty="0" smtClean="0">
              <a:solidFill>
                <a:srgbClr val="00B050"/>
              </a:solidFill>
            </a:rPr>
            <a:t>maximum </a:t>
          </a:r>
          <a:r>
            <a:rPr lang="en-GB" sz="1100" baseline="0" dirty="0">
              <a:solidFill>
                <a:srgbClr val="00B050"/>
              </a:solidFill>
            </a:rPr>
            <a:t>current</a:t>
          </a:r>
          <a:endParaRPr lang="en-GB" sz="1100" dirty="0"/>
        </a:p>
      </cdr:txBody>
    </cdr:sp>
  </cdr:relSizeAnchor>
  <cdr:relSizeAnchor xmlns:cdr="http://schemas.openxmlformats.org/drawingml/2006/chartDrawing">
    <cdr:from>
      <cdr:x>0.19882</cdr:x>
      <cdr:y>0.11655</cdr:y>
    </cdr:from>
    <cdr:to>
      <cdr:x>0.26117</cdr:x>
      <cdr:y>0.11655</cdr:y>
    </cdr:to>
    <cdr:cxnSp macro="">
      <cdr:nvCxnSpPr>
        <cdr:cNvPr id="7" name="Straight Connector 6"/>
        <cdr:cNvCxnSpPr/>
      </cdr:nvCxnSpPr>
      <cdr:spPr>
        <a:xfrm xmlns:a="http://schemas.openxmlformats.org/drawingml/2006/main">
          <a:off x="1721826" y="732692"/>
          <a:ext cx="540000" cy="0"/>
        </a:xfrm>
        <a:prstGeom xmlns:a="http://schemas.openxmlformats.org/drawingml/2006/main" prst="line">
          <a:avLst/>
        </a:prstGeom>
        <a:ln xmlns:a="http://schemas.openxmlformats.org/drawingml/2006/main">
          <a:solidFill>
            <a:srgbClr val="00B05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0.28173</cdr:x>
      <cdr:y>0.14336</cdr:y>
    </cdr:from>
    <cdr:to>
      <cdr:x>0.34408</cdr:x>
      <cdr:y>0.14336</cdr:y>
    </cdr:to>
    <cdr:cxnSp macro="">
      <cdr:nvCxnSpPr>
        <cdr:cNvPr id="9" name="Straight Connector 8"/>
        <cdr:cNvCxnSpPr/>
      </cdr:nvCxnSpPr>
      <cdr:spPr>
        <a:xfrm xmlns:a="http://schemas.openxmlformats.org/drawingml/2006/main">
          <a:off x="2439866" y="901213"/>
          <a:ext cx="540000" cy="0"/>
        </a:xfrm>
        <a:prstGeom xmlns:a="http://schemas.openxmlformats.org/drawingml/2006/main" prst="line">
          <a:avLst/>
        </a:prstGeom>
        <a:ln xmlns:a="http://schemas.openxmlformats.org/drawingml/2006/main">
          <a:solidFill>
            <a:srgbClr val="00B05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0.3824</cdr:x>
      <cdr:y>0.16484</cdr:y>
    </cdr:from>
    <cdr:to>
      <cdr:x>0.45307</cdr:x>
      <cdr:y>0.16484</cdr:y>
    </cdr:to>
    <cdr:cxnSp macro="">
      <cdr:nvCxnSpPr>
        <cdr:cNvPr id="11" name="Straight Connector 10"/>
        <cdr:cNvCxnSpPr/>
      </cdr:nvCxnSpPr>
      <cdr:spPr>
        <a:xfrm xmlns:a="http://schemas.openxmlformats.org/drawingml/2006/main">
          <a:off x="3311768" y="1036278"/>
          <a:ext cx="612000" cy="0"/>
        </a:xfrm>
        <a:prstGeom xmlns:a="http://schemas.openxmlformats.org/drawingml/2006/main" prst="line">
          <a:avLst/>
        </a:prstGeom>
        <a:ln xmlns:a="http://schemas.openxmlformats.org/drawingml/2006/main">
          <a:solidFill>
            <a:srgbClr val="00B05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0.54373</cdr:x>
      <cdr:y>0.08113</cdr:y>
    </cdr:from>
    <cdr:to>
      <cdr:x>0.66843</cdr:x>
      <cdr:y>0.08113</cdr:y>
    </cdr:to>
    <cdr:cxnSp macro="">
      <cdr:nvCxnSpPr>
        <cdr:cNvPr id="13" name="Straight Connector 12"/>
        <cdr:cNvCxnSpPr/>
      </cdr:nvCxnSpPr>
      <cdr:spPr>
        <a:xfrm xmlns:a="http://schemas.openxmlformats.org/drawingml/2006/main" flipV="1">
          <a:off x="4708917" y="509998"/>
          <a:ext cx="1080000" cy="0"/>
        </a:xfrm>
        <a:prstGeom xmlns:a="http://schemas.openxmlformats.org/drawingml/2006/main" prst="line">
          <a:avLst/>
        </a:prstGeom>
        <a:ln xmlns:a="http://schemas.openxmlformats.org/drawingml/2006/main">
          <a:solidFill>
            <a:srgbClr val="00B05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0.70828</cdr:x>
      <cdr:y>0.20582</cdr:y>
    </cdr:from>
    <cdr:to>
      <cdr:x>0.83299</cdr:x>
      <cdr:y>0.20582</cdr:y>
    </cdr:to>
    <cdr:cxnSp macro="">
      <cdr:nvCxnSpPr>
        <cdr:cNvPr id="15" name="Straight Connector 14"/>
        <cdr:cNvCxnSpPr/>
      </cdr:nvCxnSpPr>
      <cdr:spPr>
        <a:xfrm xmlns:a="http://schemas.openxmlformats.org/drawingml/2006/main">
          <a:off x="6134041" y="1293906"/>
          <a:ext cx="1080000" cy="0"/>
        </a:xfrm>
        <a:prstGeom xmlns:a="http://schemas.openxmlformats.org/drawingml/2006/main" prst="line">
          <a:avLst/>
        </a:prstGeom>
        <a:ln xmlns:a="http://schemas.openxmlformats.org/drawingml/2006/main">
          <a:solidFill>
            <a:srgbClr val="00B05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0.89081</cdr:x>
      <cdr:y>0.20107</cdr:y>
    </cdr:from>
    <cdr:to>
      <cdr:x>0.95316</cdr:x>
      <cdr:y>0.20107</cdr:y>
    </cdr:to>
    <cdr:cxnSp macro="">
      <cdr:nvCxnSpPr>
        <cdr:cNvPr id="17" name="Straight Connector 16"/>
        <cdr:cNvCxnSpPr/>
      </cdr:nvCxnSpPr>
      <cdr:spPr>
        <a:xfrm xmlns:a="http://schemas.openxmlformats.org/drawingml/2006/main">
          <a:off x="7714805" y="1264005"/>
          <a:ext cx="540000" cy="0"/>
        </a:xfrm>
        <a:prstGeom xmlns:a="http://schemas.openxmlformats.org/drawingml/2006/main" prst="line">
          <a:avLst/>
        </a:prstGeom>
        <a:ln xmlns:a="http://schemas.openxmlformats.org/drawingml/2006/main">
          <a:solidFill>
            <a:srgbClr val="00B05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0.12229</cdr:x>
      <cdr:y>0.09826</cdr:y>
    </cdr:from>
    <cdr:to>
      <cdr:x>0.18117</cdr:x>
      <cdr:y>0.13805</cdr:y>
    </cdr:to>
    <cdr:sp macro="" textlink="">
      <cdr:nvSpPr>
        <cdr:cNvPr id="18" name="TextBox 17"/>
        <cdr:cNvSpPr txBox="1"/>
      </cdr:nvSpPr>
      <cdr:spPr>
        <a:xfrm xmlns:a="http://schemas.openxmlformats.org/drawingml/2006/main">
          <a:off x="1118206" y="438970"/>
          <a:ext cx="538399" cy="17776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100" dirty="0">
              <a:solidFill>
                <a:srgbClr val="00B050"/>
              </a:solidFill>
            </a:rPr>
            <a:t>445 kA</a:t>
          </a:r>
        </a:p>
      </cdr:txBody>
    </cdr:sp>
  </cdr:relSizeAnchor>
  <cdr:relSizeAnchor xmlns:cdr="http://schemas.openxmlformats.org/drawingml/2006/chartDrawing">
    <cdr:from>
      <cdr:x>0.20059</cdr:x>
      <cdr:y>0.05946</cdr:y>
    </cdr:from>
    <cdr:to>
      <cdr:x>0.30618</cdr:x>
      <cdr:y>0.20492</cdr:y>
    </cdr:to>
    <cdr:sp macro="" textlink="">
      <cdr:nvSpPr>
        <cdr:cNvPr id="19" name="TextBox 18"/>
        <cdr:cNvSpPr txBox="1"/>
      </cdr:nvSpPr>
      <cdr:spPr>
        <a:xfrm xmlns:a="http://schemas.openxmlformats.org/drawingml/2006/main">
          <a:off x="1834210" y="265656"/>
          <a:ext cx="965515" cy="64984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100" dirty="0">
              <a:solidFill>
                <a:srgbClr val="00B050"/>
              </a:solidFill>
            </a:rPr>
            <a:t>472 </a:t>
          </a:r>
          <a:r>
            <a:rPr lang="en-GB" sz="1100" dirty="0" err="1">
              <a:solidFill>
                <a:srgbClr val="00B050"/>
              </a:solidFill>
            </a:rPr>
            <a:t>kN</a:t>
          </a:r>
          <a:endParaRPr lang="en-GB" sz="1100" dirty="0">
            <a:solidFill>
              <a:srgbClr val="00B050"/>
            </a:solidFill>
          </a:endParaRPr>
        </a:p>
      </cdr:txBody>
    </cdr:sp>
  </cdr:relSizeAnchor>
  <cdr:relSizeAnchor xmlns:cdr="http://schemas.openxmlformats.org/drawingml/2006/chartDrawing">
    <cdr:from>
      <cdr:x>0.28107</cdr:x>
      <cdr:y>0.10254</cdr:y>
    </cdr:from>
    <cdr:to>
      <cdr:x>0.3455</cdr:x>
      <cdr:y>0.15152</cdr:y>
    </cdr:to>
    <cdr:sp macro="" textlink="">
      <cdr:nvSpPr>
        <cdr:cNvPr id="20" name="TextBox 19"/>
        <cdr:cNvSpPr txBox="1"/>
      </cdr:nvSpPr>
      <cdr:spPr>
        <a:xfrm xmlns:a="http://schemas.openxmlformats.org/drawingml/2006/main">
          <a:off x="2434166" y="644621"/>
          <a:ext cx="558031" cy="30787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100">
              <a:solidFill>
                <a:srgbClr val="00B050"/>
              </a:solidFill>
            </a:rPr>
            <a:t>457 kN</a:t>
          </a:r>
        </a:p>
      </cdr:txBody>
    </cdr:sp>
  </cdr:relSizeAnchor>
  <cdr:relSizeAnchor xmlns:cdr="http://schemas.openxmlformats.org/drawingml/2006/chartDrawing">
    <cdr:from>
      <cdr:x>0.37994</cdr:x>
      <cdr:y>0.1255</cdr:y>
    </cdr:from>
    <cdr:to>
      <cdr:x>0.48553</cdr:x>
      <cdr:y>0.27095</cdr:y>
    </cdr:to>
    <cdr:sp macro="" textlink="">
      <cdr:nvSpPr>
        <cdr:cNvPr id="21" name="TextBox 20"/>
        <cdr:cNvSpPr txBox="1"/>
      </cdr:nvSpPr>
      <cdr:spPr>
        <a:xfrm xmlns:a="http://schemas.openxmlformats.org/drawingml/2006/main">
          <a:off x="3290454" y="788939"/>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100">
              <a:solidFill>
                <a:srgbClr val="00B050"/>
              </a:solidFill>
            </a:rPr>
            <a:t>433 kN</a:t>
          </a:r>
        </a:p>
      </cdr:txBody>
    </cdr:sp>
  </cdr:relSizeAnchor>
  <cdr:relSizeAnchor xmlns:cdr="http://schemas.openxmlformats.org/drawingml/2006/chartDrawing">
    <cdr:from>
      <cdr:x>0.56776</cdr:x>
      <cdr:y>0.03219</cdr:y>
    </cdr:from>
    <cdr:to>
      <cdr:x>0.67335</cdr:x>
      <cdr:y>0.17765</cdr:y>
    </cdr:to>
    <cdr:sp macro="" textlink="">
      <cdr:nvSpPr>
        <cdr:cNvPr id="22" name="TextBox 21"/>
        <cdr:cNvSpPr txBox="1"/>
      </cdr:nvSpPr>
      <cdr:spPr>
        <a:xfrm xmlns:a="http://schemas.openxmlformats.org/drawingml/2006/main">
          <a:off x="5191583" y="143809"/>
          <a:ext cx="965515" cy="64984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100" dirty="0">
              <a:solidFill>
                <a:srgbClr val="00B050"/>
              </a:solidFill>
            </a:rPr>
            <a:t>517 </a:t>
          </a:r>
          <a:r>
            <a:rPr lang="en-GB" sz="1100" dirty="0" err="1">
              <a:solidFill>
                <a:srgbClr val="00B050"/>
              </a:solidFill>
            </a:rPr>
            <a:t>kN</a:t>
          </a:r>
          <a:endParaRPr lang="en-GB" sz="1100" dirty="0">
            <a:solidFill>
              <a:srgbClr val="00B050"/>
            </a:solidFill>
          </a:endParaRPr>
        </a:p>
      </cdr:txBody>
    </cdr:sp>
  </cdr:relSizeAnchor>
  <cdr:relSizeAnchor xmlns:cdr="http://schemas.openxmlformats.org/drawingml/2006/chartDrawing">
    <cdr:from>
      <cdr:x>0.73433</cdr:x>
      <cdr:y>0.15607</cdr:y>
    </cdr:from>
    <cdr:to>
      <cdr:x>0.83992</cdr:x>
      <cdr:y>0.30152</cdr:y>
    </cdr:to>
    <cdr:sp macro="" textlink="">
      <cdr:nvSpPr>
        <cdr:cNvPr id="23" name="TextBox 22"/>
        <cdr:cNvSpPr txBox="1"/>
      </cdr:nvSpPr>
      <cdr:spPr>
        <a:xfrm xmlns:a="http://schemas.openxmlformats.org/drawingml/2006/main">
          <a:off x="6714714" y="697237"/>
          <a:ext cx="965515" cy="64980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100" dirty="0">
              <a:solidFill>
                <a:srgbClr val="00B050"/>
              </a:solidFill>
            </a:rPr>
            <a:t>405 </a:t>
          </a:r>
          <a:r>
            <a:rPr lang="en-GB" sz="1100" dirty="0" err="1">
              <a:solidFill>
                <a:srgbClr val="00B050"/>
              </a:solidFill>
            </a:rPr>
            <a:t>kN</a:t>
          </a:r>
          <a:endParaRPr lang="en-GB" sz="1100" dirty="0">
            <a:solidFill>
              <a:srgbClr val="00B050"/>
            </a:solidFill>
          </a:endParaRPr>
        </a:p>
      </cdr:txBody>
    </cdr:sp>
  </cdr:relSizeAnchor>
  <cdr:relSizeAnchor xmlns:cdr="http://schemas.openxmlformats.org/drawingml/2006/chartDrawing">
    <cdr:from>
      <cdr:x>0.88553</cdr:x>
      <cdr:y>0.15458</cdr:y>
    </cdr:from>
    <cdr:to>
      <cdr:x>0.99111</cdr:x>
      <cdr:y>0.30003</cdr:y>
    </cdr:to>
    <cdr:sp macro="" textlink="">
      <cdr:nvSpPr>
        <cdr:cNvPr id="24" name="TextBox 23"/>
        <cdr:cNvSpPr txBox="1"/>
      </cdr:nvSpPr>
      <cdr:spPr>
        <a:xfrm xmlns:a="http://schemas.openxmlformats.org/drawingml/2006/main">
          <a:off x="7669053" y="971742"/>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100" dirty="0">
              <a:solidFill>
                <a:srgbClr val="00B050"/>
              </a:solidFill>
            </a:rPr>
            <a:t>415 </a:t>
          </a:r>
          <a:r>
            <a:rPr lang="en-GB" sz="1100" dirty="0" err="1">
              <a:solidFill>
                <a:srgbClr val="00B050"/>
              </a:solidFill>
            </a:rPr>
            <a:t>kN</a:t>
          </a:r>
          <a:endParaRPr lang="en-GB" sz="1100" dirty="0">
            <a:solidFill>
              <a:srgbClr val="00B050"/>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7CAEE29-812F-4FD1-80FE-A79269725149}" type="datetimeFigureOut">
              <a:rPr lang="en-US" smtClean="0"/>
              <a:t>5/30/2018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1330EA8-721A-4296-A153-FBC4832E448A}" type="slidenum">
              <a:rPr lang="en-US" smtClean="0"/>
              <a:t>‹#›</a:t>
            </a:fld>
            <a:endParaRPr lang="en-US"/>
          </a:p>
        </p:txBody>
      </p:sp>
    </p:spTree>
    <p:extLst>
      <p:ext uri="{BB962C8B-B14F-4D97-AF65-F5344CB8AC3E}">
        <p14:creationId xmlns:p14="http://schemas.microsoft.com/office/powerpoint/2010/main" val="1023446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688E4C-9CE3-4893-A690-D7E34E0FA916}" type="datetime1">
              <a:rPr lang="en-US" smtClean="0"/>
              <a:t>5/30/2018</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0B4269-DB68-4CF8-93FC-E0E0F9F4617A}" type="datetime1">
              <a:rPr lang="en-US" smtClean="0"/>
              <a:t>5/30/2018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DD8EFD-823C-4D89-B8F7-A571BD4235DD}" type="datetime1">
              <a:rPr lang="en-US" smtClean="0"/>
              <a:t>5/30/2018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96DFE4-65B3-440A-A6E5-1F8A31A497A4}" type="datetime1">
              <a:rPr lang="en-US" smtClean="0"/>
              <a:t>5/30/2018</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673531" y="6362377"/>
            <a:ext cx="2429404"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Susana Izquierdo Bermudez</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a:endParaRPr lang="en-US" dirty="0" smtClean="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08/11/2017</a:t>
            </a:r>
          </a:p>
          <a:p>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a:r>
              <a:rPr lang="en-GB" dirty="0" smtClean="0"/>
              <a:t>TE-MSC-2017-158-IC. </a:t>
            </a:r>
          </a:p>
          <a:p>
            <a:pPr algn="r"/>
            <a:r>
              <a:rPr lang="en-GB" dirty="0" smtClean="0"/>
              <a:t>Susana Izquierdo Bermudez </a:t>
            </a:r>
            <a:endParaRPr lang="en-US" dirty="0" smtClean="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08/11/2017</a:t>
            </a:r>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a:r>
              <a:rPr lang="en-GB" dirty="0" smtClean="0"/>
              <a:t>TE-MSC-2017-158-IC. </a:t>
            </a:r>
          </a:p>
          <a:p>
            <a:pPr algn="r"/>
            <a:r>
              <a:rPr lang="en-GB" dirty="0" smtClean="0"/>
              <a:t>Susana Izquierdo Bermudez </a:t>
            </a:r>
            <a:endParaRPr lang="en-US" dirty="0" smtClean="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4B9F64-8053-4CA8-A443-36AC316E8A38}" type="datetime1">
              <a:rPr lang="en-US" smtClean="0"/>
              <a:t>5/30/2018</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ft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9.emf"/><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4.emf"/></Relationships>
</file>

<file path=ppt/slides/_rels/slide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0.emf"/><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18.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19084"/>
            <a:ext cx="8226854" cy="2182761"/>
          </a:xfrm>
        </p:spPr>
        <p:txBody>
          <a:bodyPr>
            <a:noAutofit/>
          </a:bodyPr>
          <a:lstStyle/>
          <a:p>
            <a:pPr algn="ctr"/>
            <a:r>
              <a:rPr lang="en-US" sz="3600" b="1" dirty="0" smtClean="0"/>
              <a:t>Summary on Longitudinal Loading of Nb</a:t>
            </a:r>
            <a:r>
              <a:rPr lang="en-US" sz="3600" b="1" baseline="-25000" dirty="0" smtClean="0"/>
              <a:t>3</a:t>
            </a:r>
            <a:r>
              <a:rPr lang="en-US" sz="3600" b="1" dirty="0" smtClean="0"/>
              <a:t>Sn magnets at CERN</a:t>
            </a:r>
            <a:endParaRPr lang="en-US" sz="3600" b="1" dirty="0"/>
          </a:p>
        </p:txBody>
      </p:sp>
      <p:sp>
        <p:nvSpPr>
          <p:cNvPr id="5" name="Text Placeholder 4"/>
          <p:cNvSpPr>
            <a:spLocks noGrp="1"/>
          </p:cNvSpPr>
          <p:nvPr>
            <p:ph type="body" idx="10"/>
          </p:nvPr>
        </p:nvSpPr>
        <p:spPr>
          <a:xfrm>
            <a:off x="1084985" y="4069080"/>
            <a:ext cx="7527792" cy="1493520"/>
          </a:xfrm>
        </p:spPr>
        <p:txBody>
          <a:bodyPr anchor="t">
            <a:noAutofit/>
          </a:bodyPr>
          <a:lstStyle/>
          <a:p>
            <a:pPr algn="ctr"/>
            <a:r>
              <a:rPr lang="en-GB" sz="2000" i="1" dirty="0"/>
              <a:t>5th US MDP-FCC </a:t>
            </a:r>
            <a:r>
              <a:rPr lang="en-GB" sz="2000" i="1" dirty="0" smtClean="0"/>
              <a:t>meeting. 30</a:t>
            </a:r>
            <a:r>
              <a:rPr lang="en-GB" sz="2000" i="1" baseline="30000" dirty="0" smtClean="0"/>
              <a:t>th</a:t>
            </a:r>
            <a:r>
              <a:rPr lang="en-GB" sz="2000" i="1" dirty="0" smtClean="0"/>
              <a:t> May 2018</a:t>
            </a:r>
          </a:p>
          <a:p>
            <a:pPr algn="ctr"/>
            <a:endParaRPr lang="en-GB" sz="2000" i="1" dirty="0" smtClean="0"/>
          </a:p>
          <a:p>
            <a:pPr algn="ctr"/>
            <a:r>
              <a:rPr lang="en-GB" sz="2000" i="1" dirty="0" smtClean="0"/>
              <a:t>Susana Izquierdo Bermudez, with contributions from Giorgio Vallone, Paolo Ferracin, Etienne Rochepault and </a:t>
            </a:r>
            <a:r>
              <a:rPr lang="en-GB" sz="2000" i="1" dirty="0"/>
              <a:t>Charilaos Kokkinos</a:t>
            </a:r>
            <a:r>
              <a:rPr lang="en-GB" sz="2000" i="1" dirty="0" smtClean="0"/>
              <a:t> </a:t>
            </a:r>
            <a:endParaRPr lang="en-GB" sz="2000" i="1"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a:t>
            </a:fld>
            <a:endParaRPr lang="en-US" dirty="0"/>
          </a:p>
        </p:txBody>
      </p:sp>
    </p:spTree>
    <p:extLst>
      <p:ext uri="{BB962C8B-B14F-4D97-AF65-F5344CB8AC3E}">
        <p14:creationId xmlns:p14="http://schemas.microsoft.com/office/powerpoint/2010/main" val="33072633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RMM: Longitudinal stiffness</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6" name="Content Placeholder 5"/>
          <p:cNvPicPr>
            <a:picLocks noGrp="1"/>
          </p:cNvPicPr>
          <p:nvPr>
            <p:ph idx="1"/>
          </p:nvPr>
        </p:nvPicPr>
        <p:blipFill rotWithShape="1">
          <a:blip r:embed="rId2">
            <a:extLst>
              <a:ext uri="{28A0092B-C50C-407E-A947-70E740481C1C}">
                <a14:useLocalDpi xmlns:a14="http://schemas.microsoft.com/office/drawing/2010/main" val="0"/>
              </a:ext>
            </a:extLst>
          </a:blip>
          <a:srcRect l="3529"/>
          <a:stretch/>
        </p:blipFill>
        <p:spPr bwMode="auto">
          <a:xfrm>
            <a:off x="112846" y="1903169"/>
            <a:ext cx="3633267" cy="3302000"/>
          </a:xfrm>
          <a:prstGeom prst="rect">
            <a:avLst/>
          </a:prstGeom>
          <a:noFill/>
          <a:ln>
            <a:noFill/>
          </a:ln>
          <a:extLst>
            <a:ext uri="{53640926-AAD7-44D8-BBD7-CCE9431645EC}">
              <a14:shadowObscured xmlns:a14="http://schemas.microsoft.com/office/drawing/2010/main"/>
            </a:ext>
          </a:extLst>
        </p:spPr>
      </p:pic>
      <p:graphicFrame>
        <p:nvGraphicFramePr>
          <p:cNvPr id="7" name="Content Placeholder 5"/>
          <p:cNvGraphicFramePr>
            <a:graphicFrameLocks/>
          </p:cNvGraphicFramePr>
          <p:nvPr>
            <p:extLst>
              <p:ext uri="{D42A27DB-BD31-4B8C-83A1-F6EECF244321}">
                <p14:modId xmlns:p14="http://schemas.microsoft.com/office/powerpoint/2010/main" val="1922485562"/>
              </p:ext>
            </p:extLst>
          </p:nvPr>
        </p:nvGraphicFramePr>
        <p:xfrm>
          <a:off x="4189546" y="1056759"/>
          <a:ext cx="4606449" cy="4577080"/>
        </p:xfrm>
        <a:graphic>
          <a:graphicData uri="http://schemas.openxmlformats.org/drawingml/2006/table">
            <a:tbl>
              <a:tblPr firstRow="1" bandRow="1">
                <a:tableStyleId>{073A0DAA-6AF3-43AB-8588-CEC1D06C72B9}</a:tableStyleId>
              </a:tblPr>
              <a:tblGrid>
                <a:gridCol w="1592548">
                  <a:extLst>
                    <a:ext uri="{9D8B030D-6E8A-4147-A177-3AD203B41FA5}">
                      <a16:colId xmlns:a16="http://schemas.microsoft.com/office/drawing/2014/main" val="3747797959"/>
                    </a:ext>
                  </a:extLst>
                </a:gridCol>
                <a:gridCol w="522161">
                  <a:extLst>
                    <a:ext uri="{9D8B030D-6E8A-4147-A177-3AD203B41FA5}">
                      <a16:colId xmlns:a16="http://schemas.microsoft.com/office/drawing/2014/main" val="244341411"/>
                    </a:ext>
                  </a:extLst>
                </a:gridCol>
                <a:gridCol w="938530">
                  <a:extLst>
                    <a:ext uri="{9D8B030D-6E8A-4147-A177-3AD203B41FA5}">
                      <a16:colId xmlns:a16="http://schemas.microsoft.com/office/drawing/2014/main" val="3472176560"/>
                    </a:ext>
                  </a:extLst>
                </a:gridCol>
                <a:gridCol w="751205">
                  <a:extLst>
                    <a:ext uri="{9D8B030D-6E8A-4147-A177-3AD203B41FA5}">
                      <a16:colId xmlns:a16="http://schemas.microsoft.com/office/drawing/2014/main" val="2975108418"/>
                    </a:ext>
                  </a:extLst>
                </a:gridCol>
                <a:gridCol w="802005">
                  <a:extLst>
                    <a:ext uri="{9D8B030D-6E8A-4147-A177-3AD203B41FA5}">
                      <a16:colId xmlns:a16="http://schemas.microsoft.com/office/drawing/2014/main" val="2422868369"/>
                    </a:ext>
                  </a:extLst>
                </a:gridCol>
              </a:tblGrid>
              <a:tr h="370840">
                <a:tc>
                  <a:txBody>
                    <a:bodyPr/>
                    <a:lstStyle/>
                    <a:p>
                      <a:pPr algn="ctr"/>
                      <a:endParaRPr lang="en-GB" sz="1200" dirty="0"/>
                    </a:p>
                  </a:txBody>
                  <a:tcPr anchor="ctr">
                    <a:lnB w="12700" cap="flat" cmpd="sng" algn="ctr">
                      <a:solidFill>
                        <a:schemeClr val="tx1"/>
                      </a:solidFill>
                      <a:prstDash val="solid"/>
                      <a:round/>
                      <a:headEnd type="none" w="med" len="med"/>
                      <a:tailEnd type="none" w="med" len="med"/>
                    </a:lnB>
                  </a:tcPr>
                </a:tc>
                <a:tc>
                  <a:txBody>
                    <a:bodyPr/>
                    <a:lstStyle/>
                    <a:p>
                      <a:pPr algn="ctr"/>
                      <a:r>
                        <a:rPr lang="en-GB" sz="1200" dirty="0" smtClean="0"/>
                        <a:t>11 T</a:t>
                      </a:r>
                      <a:endParaRPr lang="en-GB" sz="1200" dirty="0"/>
                    </a:p>
                  </a:txBody>
                  <a:tcPr anchor="ctr">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smtClean="0"/>
                        <a:t>MQXFS –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smtClean="0"/>
                        <a:t>Al rods</a:t>
                      </a:r>
                    </a:p>
                  </a:txBody>
                  <a:tcPr anchor="ctr">
                    <a:lnB w="12700" cap="flat" cmpd="sng" algn="ctr">
                      <a:solidFill>
                        <a:schemeClr val="tx1"/>
                      </a:solidFill>
                      <a:prstDash val="solid"/>
                      <a:round/>
                      <a:headEnd type="none" w="med" len="med"/>
                      <a:tailEnd type="none" w="med" len="med"/>
                    </a:lnB>
                  </a:tcPr>
                </a:tc>
                <a:tc>
                  <a:txBody>
                    <a:bodyPr/>
                    <a:lstStyle/>
                    <a:p>
                      <a:pPr algn="ctr"/>
                      <a:r>
                        <a:rPr lang="en-GB" sz="1200" dirty="0" smtClean="0"/>
                        <a:t>RMM-</a:t>
                      </a:r>
                    </a:p>
                    <a:p>
                      <a:pPr algn="ctr"/>
                      <a:r>
                        <a:rPr lang="en-GB" sz="1200" dirty="0" smtClean="0"/>
                        <a:t>Al rods</a:t>
                      </a:r>
                      <a:endParaRPr lang="en-GB" sz="1200" dirty="0"/>
                    </a:p>
                  </a:txBody>
                  <a:tcPr anchor="ctr">
                    <a:lnB w="12700" cap="flat" cmpd="sng" algn="ctr">
                      <a:solidFill>
                        <a:schemeClr val="tx1"/>
                      </a:solidFill>
                      <a:prstDash val="solid"/>
                      <a:round/>
                      <a:headEnd type="none" w="med" len="med"/>
                      <a:tailEnd type="none" w="med" len="med"/>
                    </a:lnB>
                  </a:tcPr>
                </a:tc>
                <a:tc>
                  <a:txBody>
                    <a:bodyPr/>
                    <a:lstStyle/>
                    <a:p>
                      <a:pPr algn="ctr"/>
                      <a:r>
                        <a:rPr lang="en-GB" sz="1200" dirty="0" smtClean="0"/>
                        <a:t>RMM-</a:t>
                      </a:r>
                    </a:p>
                    <a:p>
                      <a:pPr algn="ctr"/>
                      <a:r>
                        <a:rPr lang="en-GB" sz="1200" dirty="0" smtClean="0"/>
                        <a:t>SS rods</a:t>
                      </a:r>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908956"/>
                  </a:ext>
                </a:extLst>
              </a:tr>
              <a:tr h="370840">
                <a:tc>
                  <a:txBody>
                    <a:bodyPr/>
                    <a:lstStyle/>
                    <a:p>
                      <a:pPr algn="ctr"/>
                      <a:r>
                        <a:rPr lang="en-GB" sz="1200" dirty="0" err="1" smtClean="0"/>
                        <a:t>e.m</a:t>
                      </a:r>
                      <a:r>
                        <a:rPr lang="en-GB" sz="1200" dirty="0" smtClean="0"/>
                        <a:t>. force per aperture </a:t>
                      </a:r>
                      <a:r>
                        <a:rPr lang="en-GB" sz="1200" baseline="0" dirty="0" smtClean="0"/>
                        <a:t>at nominal field [MN]</a:t>
                      </a:r>
                      <a:endParaRPr lang="en-GB" sz="12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accent3">
                        <a:lumMod val="20000"/>
                        <a:lumOff val="80000"/>
                      </a:schemeClr>
                    </a:solidFill>
                  </a:tcPr>
                </a:tc>
                <a:tc>
                  <a:txBody>
                    <a:bodyPr/>
                    <a:lstStyle/>
                    <a:p>
                      <a:pPr algn="ctr"/>
                      <a:r>
                        <a:rPr lang="en-GB" sz="1200" dirty="0" smtClean="0"/>
                        <a:t>0.44</a:t>
                      </a:r>
                      <a:endParaRPr lang="en-GB" sz="1200" dirty="0"/>
                    </a:p>
                  </a:txBody>
                  <a:tcPr anchor="ctr">
                    <a:lnT w="12700" cap="flat" cmpd="sng" algn="ctr">
                      <a:solidFill>
                        <a:schemeClr val="tx1"/>
                      </a:solidFill>
                      <a:prstDash val="solid"/>
                      <a:round/>
                      <a:headEnd type="none" w="med" len="med"/>
                      <a:tailEnd type="none" w="med" len="med"/>
                    </a:lnT>
                    <a:solidFill>
                      <a:schemeClr val="accent3">
                        <a:lumMod val="20000"/>
                        <a:lumOff val="80000"/>
                      </a:schemeClr>
                    </a:solidFill>
                  </a:tcPr>
                </a:tc>
                <a:tc>
                  <a:txBody>
                    <a:bodyPr/>
                    <a:lstStyle/>
                    <a:p>
                      <a:pPr algn="ctr"/>
                      <a:r>
                        <a:rPr lang="en-GB" sz="1200" dirty="0" smtClean="0"/>
                        <a:t>1.2</a:t>
                      </a:r>
                      <a:endParaRPr lang="en-GB" sz="1200" dirty="0"/>
                    </a:p>
                  </a:txBody>
                  <a:tcPr anchor="ctr">
                    <a:lnT w="12700" cap="flat" cmpd="sng" algn="ctr">
                      <a:solidFill>
                        <a:schemeClr val="tx1"/>
                      </a:solidFill>
                      <a:prstDash val="solid"/>
                      <a:round/>
                      <a:headEnd type="none" w="med" len="med"/>
                      <a:tailEnd type="none" w="med" len="med"/>
                    </a:lnT>
                    <a:solidFill>
                      <a:schemeClr val="accent3">
                        <a:lumMod val="20000"/>
                        <a:lumOff val="80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smtClean="0"/>
                        <a:t>2.4</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3">
                        <a:lumMod val="20000"/>
                        <a:lumOff val="80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dirty="0" smtClean="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3">
                        <a:lumMod val="20000"/>
                        <a:lumOff val="80000"/>
                      </a:schemeClr>
                    </a:solidFill>
                  </a:tcPr>
                </a:tc>
                <a:extLst>
                  <a:ext uri="{0D108BD9-81ED-4DB2-BD59-A6C34878D82A}">
                    <a16:rowId xmlns:a16="http://schemas.microsoft.com/office/drawing/2014/main" val="2220830797"/>
                  </a:ext>
                </a:extLst>
              </a:tr>
              <a:tr h="370840">
                <a:tc>
                  <a:txBody>
                    <a:bodyPr/>
                    <a:lstStyle/>
                    <a:p>
                      <a:pPr algn="ctr"/>
                      <a:r>
                        <a:rPr lang="en-GB" sz="1200" dirty="0" smtClean="0"/>
                        <a:t>Coil length [mm]</a:t>
                      </a:r>
                      <a:endParaRPr lang="en-GB" sz="1200" dirty="0"/>
                    </a:p>
                  </a:txBody>
                  <a:tcPr anchor="ctr">
                    <a:lnL w="12700" cap="flat" cmpd="sng" algn="ctr">
                      <a:solidFill>
                        <a:schemeClr val="tx1"/>
                      </a:solidFill>
                      <a:prstDash val="solid"/>
                      <a:round/>
                      <a:headEnd type="none" w="med" len="med"/>
                      <a:tailEnd type="none" w="med" len="med"/>
                    </a:lnL>
                    <a:solidFill>
                      <a:schemeClr val="accent3">
                        <a:lumMod val="20000"/>
                        <a:lumOff val="80000"/>
                      </a:schemeClr>
                    </a:solidFill>
                  </a:tcPr>
                </a:tc>
                <a:tc>
                  <a:txBody>
                    <a:bodyPr/>
                    <a:lstStyle/>
                    <a:p>
                      <a:pPr algn="ctr"/>
                      <a:r>
                        <a:rPr lang="en-GB" sz="1200" dirty="0" smtClean="0"/>
                        <a:t>1.6</a:t>
                      </a:r>
                      <a:endParaRPr lang="en-GB" sz="1200" dirty="0"/>
                    </a:p>
                  </a:txBody>
                  <a:tcPr anchor="ctr">
                    <a:solidFill>
                      <a:schemeClr val="accent3">
                        <a:lumMod val="20000"/>
                        <a:lumOff val="80000"/>
                      </a:schemeClr>
                    </a:solidFill>
                  </a:tcPr>
                </a:tc>
                <a:tc>
                  <a:txBody>
                    <a:bodyPr/>
                    <a:lstStyle/>
                    <a:p>
                      <a:pPr algn="ctr"/>
                      <a:r>
                        <a:rPr lang="en-GB" sz="1200" dirty="0" smtClean="0"/>
                        <a:t>1.1</a:t>
                      </a:r>
                      <a:endParaRPr lang="en-GB" sz="1200" dirty="0"/>
                    </a:p>
                  </a:txBody>
                  <a:tcPr anchor="ctr">
                    <a:solidFill>
                      <a:schemeClr val="accent3">
                        <a:lumMod val="20000"/>
                        <a:lumOff val="80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smtClean="0"/>
                        <a:t>0.97</a:t>
                      </a:r>
                    </a:p>
                  </a:txBody>
                  <a:tcPr anchor="ctr">
                    <a:lnR w="12700" cap="flat" cmpd="sng" algn="ctr">
                      <a:solidFill>
                        <a:schemeClr val="tx1"/>
                      </a:solidFill>
                      <a:prstDash val="solid"/>
                      <a:round/>
                      <a:headEnd type="none" w="med" len="med"/>
                      <a:tailEnd type="none" w="med" len="med"/>
                    </a:lnR>
                    <a:solidFill>
                      <a:schemeClr val="accent3">
                        <a:lumMod val="20000"/>
                        <a:lumOff val="80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dirty="0" smtClean="0"/>
                    </a:p>
                  </a:txBody>
                  <a:tcPr anchor="ctr">
                    <a:lnR w="12700" cap="flat" cmpd="sng" algn="ctr">
                      <a:solidFill>
                        <a:schemeClr val="tx1"/>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767449646"/>
                  </a:ext>
                </a:extLst>
              </a:tr>
              <a:tr h="182880">
                <a:tc>
                  <a:txBody>
                    <a:bodyPr/>
                    <a:lstStyle/>
                    <a:p>
                      <a:pPr algn="ctr"/>
                      <a:r>
                        <a:rPr lang="en-GB" sz="1200" dirty="0" smtClean="0"/>
                        <a:t>Magnet length [mm]</a:t>
                      </a:r>
                      <a:endParaRPr lang="en-GB" sz="1200" dirty="0"/>
                    </a:p>
                  </a:txBody>
                  <a:tcPr anchor="ctr">
                    <a:lnL w="12700" cap="flat" cmpd="sng" algn="ctr">
                      <a:solidFill>
                        <a:schemeClr val="tx1"/>
                      </a:solidFill>
                      <a:prstDash val="solid"/>
                      <a:round/>
                      <a:headEnd type="none" w="med" len="med"/>
                      <a:tailEnd type="none" w="med" len="med"/>
                    </a:lnL>
                    <a:solidFill>
                      <a:schemeClr val="accent3">
                        <a:lumMod val="20000"/>
                        <a:lumOff val="80000"/>
                      </a:schemeClr>
                    </a:solidFill>
                  </a:tcPr>
                </a:tc>
                <a:tc>
                  <a:txBody>
                    <a:bodyPr/>
                    <a:lstStyle/>
                    <a:p>
                      <a:pPr algn="ctr"/>
                      <a:r>
                        <a:rPr lang="en-GB" sz="1200" dirty="0" smtClean="0">
                          <a:solidFill>
                            <a:schemeClr val="tx1"/>
                          </a:solidFill>
                        </a:rPr>
                        <a:t>2</a:t>
                      </a:r>
                      <a:endParaRPr lang="en-GB" sz="1200" dirty="0">
                        <a:solidFill>
                          <a:schemeClr val="tx1"/>
                        </a:solidFill>
                      </a:endParaRPr>
                    </a:p>
                  </a:txBody>
                  <a:tcPr anchor="ctr">
                    <a:solidFill>
                      <a:schemeClr val="accent3">
                        <a:lumMod val="20000"/>
                        <a:lumOff val="80000"/>
                      </a:schemeClr>
                    </a:solidFill>
                  </a:tcPr>
                </a:tc>
                <a:tc>
                  <a:txBody>
                    <a:bodyPr/>
                    <a:lstStyle/>
                    <a:p>
                      <a:pPr algn="ctr"/>
                      <a:r>
                        <a:rPr lang="en-GB" sz="1200" dirty="0" smtClean="0">
                          <a:solidFill>
                            <a:schemeClr val="tx1"/>
                          </a:solidFill>
                        </a:rPr>
                        <a:t>1.55</a:t>
                      </a:r>
                      <a:endParaRPr lang="en-GB" sz="1200" dirty="0">
                        <a:solidFill>
                          <a:schemeClr val="tx1"/>
                        </a:solidFill>
                      </a:endParaRPr>
                    </a:p>
                  </a:txBody>
                  <a:tcPr anchor="ctr">
                    <a:solidFill>
                      <a:schemeClr val="accent3">
                        <a:lumMod val="20000"/>
                        <a:lumOff val="80000"/>
                      </a:schemeClr>
                    </a:solidFill>
                  </a:tcPr>
                </a:tc>
                <a:tc gridSpan="2">
                  <a:txBody>
                    <a:bodyPr/>
                    <a:lstStyle/>
                    <a:p>
                      <a:pPr algn="ctr"/>
                      <a:r>
                        <a:rPr lang="en-GB" sz="1200" dirty="0" smtClean="0">
                          <a:solidFill>
                            <a:schemeClr val="tx1"/>
                          </a:solidFill>
                        </a:rPr>
                        <a:t>1.5</a:t>
                      </a:r>
                      <a:endParaRPr lang="en-GB" sz="1200" dirty="0">
                        <a:solidFill>
                          <a:schemeClr val="tx1"/>
                        </a:solidFill>
                      </a:endParaRPr>
                    </a:p>
                  </a:txBody>
                  <a:tcPr anchor="ctr">
                    <a:lnR w="12700" cap="flat" cmpd="sng" algn="ctr">
                      <a:solidFill>
                        <a:schemeClr val="tx1"/>
                      </a:solidFill>
                      <a:prstDash val="solid"/>
                      <a:round/>
                      <a:headEnd type="none" w="med" len="med"/>
                      <a:tailEnd type="none" w="med" len="med"/>
                    </a:lnR>
                    <a:solidFill>
                      <a:schemeClr val="accent3">
                        <a:lumMod val="20000"/>
                        <a:lumOff val="80000"/>
                      </a:schemeClr>
                    </a:solidFill>
                  </a:tcPr>
                </a:tc>
                <a:tc hMerge="1">
                  <a:txBody>
                    <a:bodyPr/>
                    <a:lstStyle/>
                    <a:p>
                      <a:pPr algn="ctr"/>
                      <a:endParaRPr lang="en-GB" sz="1200" dirty="0"/>
                    </a:p>
                  </a:txBody>
                  <a:tcPr anchor="ctr">
                    <a:lnR w="12700" cap="flat" cmpd="sng" algn="ctr">
                      <a:solidFill>
                        <a:schemeClr val="tx1"/>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2433787541"/>
                  </a:ext>
                </a:extLst>
              </a:tr>
              <a:tr h="182880">
                <a:tc>
                  <a:txBody>
                    <a:bodyPr/>
                    <a:lstStyle/>
                    <a:p>
                      <a:pPr algn="ctr"/>
                      <a:r>
                        <a:rPr lang="en-GB" sz="1200" dirty="0" smtClean="0"/>
                        <a:t>Rod diameter [mm]</a:t>
                      </a:r>
                      <a:endParaRPr lang="en-GB" sz="1200" dirty="0"/>
                    </a:p>
                  </a:txBody>
                  <a:tcPr anchor="ctr">
                    <a:lnL w="12700" cap="flat" cmpd="sng" algn="ctr">
                      <a:solidFill>
                        <a:schemeClr val="tx1"/>
                      </a:solidFill>
                      <a:prstDash val="solid"/>
                      <a:round/>
                      <a:headEnd type="none" w="med" len="med"/>
                      <a:tailEnd type="none" w="med" len="med"/>
                    </a:lnL>
                    <a:solidFill>
                      <a:schemeClr val="accent3">
                        <a:lumMod val="20000"/>
                        <a:lumOff val="80000"/>
                      </a:schemeClr>
                    </a:solidFill>
                  </a:tcPr>
                </a:tc>
                <a:tc>
                  <a:txBody>
                    <a:bodyPr/>
                    <a:lstStyle/>
                    <a:p>
                      <a:pPr algn="ctr"/>
                      <a:r>
                        <a:rPr lang="en-GB" sz="1200" dirty="0" err="1" smtClean="0"/>
                        <a:t>n.a</a:t>
                      </a:r>
                      <a:r>
                        <a:rPr lang="en-GB" sz="1200" dirty="0" smtClean="0"/>
                        <a:t>.</a:t>
                      </a:r>
                      <a:endParaRPr lang="en-GB" sz="1200" dirty="0"/>
                    </a:p>
                  </a:txBody>
                  <a:tcPr anchor="ctr">
                    <a:solidFill>
                      <a:schemeClr val="accent3">
                        <a:lumMod val="20000"/>
                        <a:lumOff val="80000"/>
                      </a:schemeClr>
                    </a:solidFill>
                  </a:tcPr>
                </a:tc>
                <a:tc>
                  <a:txBody>
                    <a:bodyPr/>
                    <a:lstStyle/>
                    <a:p>
                      <a:pPr algn="ctr"/>
                      <a:r>
                        <a:rPr lang="en-GB" sz="1200" dirty="0" smtClean="0"/>
                        <a:t>36</a:t>
                      </a:r>
                      <a:endParaRPr lang="en-GB" sz="1200" dirty="0"/>
                    </a:p>
                  </a:txBody>
                  <a:tcPr anchor="ctr">
                    <a:solidFill>
                      <a:schemeClr val="accent3">
                        <a:lumMod val="20000"/>
                        <a:lumOff val="80000"/>
                      </a:schemeClr>
                    </a:solidFill>
                  </a:tcPr>
                </a:tc>
                <a:tc gridSpan="2">
                  <a:txBody>
                    <a:bodyPr/>
                    <a:lstStyle/>
                    <a:p>
                      <a:pPr algn="ctr"/>
                      <a:r>
                        <a:rPr lang="en-GB" sz="1200" dirty="0" smtClean="0"/>
                        <a:t>64</a:t>
                      </a:r>
                      <a:endParaRPr lang="en-GB" sz="1200" dirty="0"/>
                    </a:p>
                  </a:txBody>
                  <a:tcPr anchor="ctr">
                    <a:lnR w="12700" cap="flat" cmpd="sng" algn="ctr">
                      <a:solidFill>
                        <a:schemeClr val="tx1"/>
                      </a:solidFill>
                      <a:prstDash val="solid"/>
                      <a:round/>
                      <a:headEnd type="none" w="med" len="med"/>
                      <a:tailEnd type="none" w="med" len="med"/>
                    </a:lnR>
                    <a:solidFill>
                      <a:schemeClr val="accent3">
                        <a:lumMod val="20000"/>
                        <a:lumOff val="80000"/>
                      </a:schemeClr>
                    </a:solidFill>
                  </a:tcPr>
                </a:tc>
                <a:tc hMerge="1">
                  <a:txBody>
                    <a:bodyPr/>
                    <a:lstStyle/>
                    <a:p>
                      <a:pPr algn="ctr"/>
                      <a:endParaRPr lang="en-GB" sz="1200" dirty="0"/>
                    </a:p>
                  </a:txBody>
                  <a:tcPr anchor="ctr"/>
                </a:tc>
                <a:extLst>
                  <a:ext uri="{0D108BD9-81ED-4DB2-BD59-A6C34878D82A}">
                    <a16:rowId xmlns:a16="http://schemas.microsoft.com/office/drawing/2014/main" val="1682176176"/>
                  </a:ext>
                </a:extLst>
              </a:tr>
              <a:tr h="274320">
                <a:tc>
                  <a:txBody>
                    <a:bodyPr/>
                    <a:lstStyle/>
                    <a:p>
                      <a:pPr algn="ctr"/>
                      <a:r>
                        <a:rPr lang="en-GB" sz="1200" dirty="0" smtClean="0"/>
                        <a:t>End-plate</a:t>
                      </a:r>
                      <a:r>
                        <a:rPr lang="en-GB" sz="1200" baseline="0" dirty="0" smtClean="0"/>
                        <a:t> thickness [mm]</a:t>
                      </a:r>
                      <a:endParaRPr lang="en-GB" sz="1200" dirty="0"/>
                    </a:p>
                  </a:txBody>
                  <a:tcPr anchor="ctr">
                    <a:lnL w="12700" cap="flat" cmpd="sng" algn="ctr">
                      <a:solidFill>
                        <a:schemeClr val="tx1"/>
                      </a:solidFill>
                      <a:prstDash val="solid"/>
                      <a:round/>
                      <a:headEnd type="none" w="med" len="med"/>
                      <a:tailEnd type="none" w="med" len="med"/>
                    </a:lnL>
                    <a:solidFill>
                      <a:schemeClr val="accent3">
                        <a:lumMod val="20000"/>
                        <a:lumOff val="80000"/>
                      </a:schemeClr>
                    </a:solidFill>
                  </a:tcPr>
                </a:tc>
                <a:tc>
                  <a:txBody>
                    <a:bodyPr/>
                    <a:lstStyle/>
                    <a:p>
                      <a:pPr algn="ctr"/>
                      <a:r>
                        <a:rPr lang="en-GB" sz="1200" dirty="0" smtClean="0"/>
                        <a:t>43</a:t>
                      </a:r>
                      <a:endParaRPr lang="en-GB" sz="1200" dirty="0"/>
                    </a:p>
                  </a:txBody>
                  <a:tcPr anchor="ctr">
                    <a:solidFill>
                      <a:schemeClr val="accent3">
                        <a:lumMod val="20000"/>
                        <a:lumOff val="80000"/>
                      </a:schemeClr>
                    </a:solidFill>
                  </a:tcPr>
                </a:tc>
                <a:tc>
                  <a:txBody>
                    <a:bodyPr/>
                    <a:lstStyle/>
                    <a:p>
                      <a:pPr algn="ctr"/>
                      <a:r>
                        <a:rPr lang="en-US" sz="1200" dirty="0" smtClean="0"/>
                        <a:t>75</a:t>
                      </a:r>
                      <a:endParaRPr lang="en-GB" sz="1200" dirty="0"/>
                    </a:p>
                  </a:txBody>
                  <a:tcPr anchor="ctr">
                    <a:solidFill>
                      <a:schemeClr val="accent3">
                        <a:lumMod val="20000"/>
                        <a:lumOff val="80000"/>
                      </a:schemeClr>
                    </a:solidFill>
                  </a:tcPr>
                </a:tc>
                <a:tc gridSpan="2">
                  <a:txBody>
                    <a:bodyPr/>
                    <a:lstStyle/>
                    <a:p>
                      <a:pPr algn="ctr"/>
                      <a:r>
                        <a:rPr lang="en-US" sz="1200" dirty="0" smtClean="0"/>
                        <a:t>100</a:t>
                      </a:r>
                      <a:endParaRPr lang="en-GB" sz="1200" dirty="0"/>
                    </a:p>
                  </a:txBody>
                  <a:tcPr anchor="ctr">
                    <a:lnR w="12700" cap="flat" cmpd="sng" algn="ctr">
                      <a:solidFill>
                        <a:schemeClr val="tx1"/>
                      </a:solidFill>
                      <a:prstDash val="solid"/>
                      <a:round/>
                      <a:headEnd type="none" w="med" len="med"/>
                      <a:tailEnd type="none" w="med" len="med"/>
                    </a:lnR>
                    <a:solidFill>
                      <a:schemeClr val="accent3">
                        <a:lumMod val="20000"/>
                        <a:lumOff val="80000"/>
                      </a:schemeClr>
                    </a:solidFill>
                  </a:tcPr>
                </a:tc>
                <a:tc hMerge="1">
                  <a:txBody>
                    <a:bodyPr/>
                    <a:lstStyle/>
                    <a:p>
                      <a:pPr algn="ctr"/>
                      <a:endParaRPr lang="en-GB" sz="1200" dirty="0"/>
                    </a:p>
                  </a:txBody>
                  <a:tcPr anchor="ctr">
                    <a:lnR w="12700" cap="flat" cmpd="sng" algn="ctr">
                      <a:solidFill>
                        <a:schemeClr val="tx1"/>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3603338349"/>
                  </a:ext>
                </a:extLst>
              </a:tr>
              <a:tr h="182880">
                <a:tc>
                  <a:txBody>
                    <a:bodyPr/>
                    <a:lstStyle/>
                    <a:p>
                      <a:pPr algn="ctr"/>
                      <a:r>
                        <a:rPr lang="en-GB" sz="1200" dirty="0" smtClean="0"/>
                        <a:t>Coil Stiffness</a:t>
                      </a:r>
                      <a:r>
                        <a:rPr lang="en-GB" sz="1200" baseline="0" dirty="0" smtClean="0"/>
                        <a:t> [MN/mm]</a:t>
                      </a:r>
                      <a:endParaRPr lang="en-GB" sz="1200" dirty="0"/>
                    </a:p>
                  </a:txBody>
                  <a:tcPr anchor="ctr">
                    <a:lnL w="12700" cap="flat" cmpd="sng" algn="ctr">
                      <a:solidFill>
                        <a:schemeClr val="tx1"/>
                      </a:solidFill>
                      <a:prstDash val="solid"/>
                      <a:round/>
                      <a:headEnd type="none" w="med" len="med"/>
                      <a:tailEnd type="none" w="med" len="med"/>
                    </a:lnL>
                    <a:solidFill>
                      <a:schemeClr val="accent3">
                        <a:lumMod val="20000"/>
                        <a:lumOff val="80000"/>
                      </a:schemeClr>
                    </a:solidFill>
                  </a:tcPr>
                </a:tc>
                <a:tc>
                  <a:txBody>
                    <a:bodyPr/>
                    <a:lstStyle/>
                    <a:p>
                      <a:pPr algn="ctr"/>
                      <a:r>
                        <a:rPr lang="en-GB" sz="1200" dirty="0" smtClean="0"/>
                        <a:t>1.40</a:t>
                      </a:r>
                      <a:endParaRPr lang="en-GB" sz="1200" dirty="0"/>
                    </a:p>
                  </a:txBody>
                  <a:tcPr anchor="ctr">
                    <a:solidFill>
                      <a:schemeClr val="accent3">
                        <a:lumMod val="20000"/>
                        <a:lumOff val="80000"/>
                      </a:schemeClr>
                    </a:solidFill>
                  </a:tcPr>
                </a:tc>
                <a:tc>
                  <a:txBody>
                    <a:bodyPr/>
                    <a:lstStyle/>
                    <a:p>
                      <a:pPr algn="ctr"/>
                      <a:r>
                        <a:rPr lang="en-GB" sz="1200" dirty="0" smtClean="0"/>
                        <a:t>1.10</a:t>
                      </a:r>
                      <a:endParaRPr lang="en-GB" sz="1200" dirty="0"/>
                    </a:p>
                  </a:txBody>
                  <a:tcPr anchor="ctr">
                    <a:solidFill>
                      <a:schemeClr val="accent3">
                        <a:lumMod val="20000"/>
                        <a:lumOff val="80000"/>
                      </a:schemeClr>
                    </a:solidFill>
                  </a:tcPr>
                </a:tc>
                <a:tc>
                  <a:txBody>
                    <a:bodyPr/>
                    <a:lstStyle/>
                    <a:p>
                      <a:pPr algn="ctr"/>
                      <a:r>
                        <a:rPr lang="en-GB" sz="1200" dirty="0" smtClean="0"/>
                        <a:t>4.06</a:t>
                      </a:r>
                      <a:endParaRPr lang="en-GB" sz="1200" dirty="0"/>
                    </a:p>
                  </a:txBody>
                  <a:tcPr anchor="ctr">
                    <a:lnR w="12700" cap="flat" cmpd="sng" algn="ctr">
                      <a:solidFill>
                        <a:schemeClr val="bg1"/>
                      </a:solidFill>
                      <a:prstDash val="solid"/>
                      <a:round/>
                      <a:headEnd type="none" w="med" len="med"/>
                      <a:tailEnd type="none" w="med" len="med"/>
                    </a:lnR>
                    <a:solidFill>
                      <a:schemeClr val="accent3">
                        <a:lumMod val="20000"/>
                        <a:lumOff val="80000"/>
                      </a:schemeClr>
                    </a:solidFill>
                  </a:tcPr>
                </a:tc>
                <a:tc>
                  <a:txBody>
                    <a:bodyPr/>
                    <a:lstStyle/>
                    <a:p>
                      <a:pPr algn="ctr"/>
                      <a:r>
                        <a:rPr kumimoji="0" lang="en-GB" sz="1200" kern="1200" dirty="0" smtClean="0">
                          <a:solidFill>
                            <a:schemeClr val="dk1"/>
                          </a:solidFill>
                          <a:latin typeface="+mn-lt"/>
                          <a:ea typeface="+mn-ea"/>
                          <a:cs typeface="+mn-cs"/>
                        </a:rPr>
                        <a:t>4.06</a:t>
                      </a:r>
                      <a:endParaRPr kumimoji="0" lang="en-GB" sz="1200" kern="1200" dirty="0">
                        <a:solidFill>
                          <a:schemeClr val="dk1"/>
                        </a:solidFill>
                        <a:latin typeface="+mn-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2325025060"/>
                  </a:ext>
                </a:extLst>
              </a:tr>
              <a:tr h="0">
                <a:tc>
                  <a:txBody>
                    <a:bodyPr/>
                    <a:lstStyle/>
                    <a:p>
                      <a:pPr algn="ctr"/>
                      <a:r>
                        <a:rPr lang="en-GB" sz="1200" dirty="0" smtClean="0"/>
                        <a:t>Rod Stiffness [MN/mm]</a:t>
                      </a:r>
                      <a:endParaRPr lang="en-GB" sz="1200" dirty="0"/>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sz="1200" dirty="0" err="1" smtClean="0"/>
                        <a:t>n.a</a:t>
                      </a:r>
                      <a:r>
                        <a:rPr lang="en-GB" sz="1200" dirty="0" smtClean="0"/>
                        <a:t>.</a:t>
                      </a:r>
                      <a:endParaRPr lang="en-GB" sz="1200" dirty="0"/>
                    </a:p>
                  </a:txBody>
                  <a:tcPr anchor="ctr">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sz="1200" dirty="0" smtClean="0"/>
                        <a:t>0.21</a:t>
                      </a:r>
                      <a:endParaRPr lang="en-GB" sz="1200" dirty="0"/>
                    </a:p>
                  </a:txBody>
                  <a:tcPr anchor="ctr">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sz="1200" dirty="0" smtClean="0"/>
                        <a:t>0.78</a:t>
                      </a:r>
                      <a:endParaRPr lang="en-GB" sz="1200" dirty="0"/>
                    </a:p>
                  </a:txBody>
                  <a:tcPr anchor="ctr">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sz="1200" dirty="0" smtClean="0"/>
                        <a:t>2.08</a:t>
                      </a:r>
                      <a:endParaRPr lang="en-GB" sz="1200" dirty="0"/>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513043676"/>
                  </a:ext>
                </a:extLst>
              </a:tr>
              <a:tr h="219456">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smtClean="0"/>
                        <a:t>Coil elongation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pPr algn="ctr"/>
                      <a:endParaRPr lang="en-GB" sz="1200" dirty="0"/>
                    </a:p>
                  </a:txBody>
                  <a:tcPr anchor="ctr">
                    <a:lnT w="12700" cap="flat" cmpd="sng" algn="ctr">
                      <a:solidFill>
                        <a:schemeClr val="tx1"/>
                      </a:solidFill>
                      <a:prstDash val="solid"/>
                      <a:round/>
                      <a:headEnd type="none" w="med" len="med"/>
                      <a:tailEnd type="none" w="med" len="med"/>
                    </a:lnT>
                    <a:solidFill>
                      <a:schemeClr val="accent6">
                        <a:lumMod val="20000"/>
                        <a:lumOff val="80000"/>
                      </a:schemeClr>
                    </a:solidFill>
                  </a:tcPr>
                </a:tc>
                <a:tc hMerge="1">
                  <a:txBody>
                    <a:bodyPr/>
                    <a:lstStyle/>
                    <a:p>
                      <a:pPr algn="ctr"/>
                      <a:endParaRPr lang="en-GB" sz="1200" dirty="0"/>
                    </a:p>
                  </a:txBody>
                  <a:tcPr anchor="ctr">
                    <a:lnT w="12700" cap="flat" cmpd="sng" algn="ctr">
                      <a:solidFill>
                        <a:schemeClr val="tx1"/>
                      </a:solidFill>
                      <a:prstDash val="solid"/>
                      <a:round/>
                      <a:headEnd type="none" w="med" len="med"/>
                      <a:tailEnd type="none" w="med" len="med"/>
                    </a:lnT>
                    <a:solidFill>
                      <a:schemeClr val="accent6">
                        <a:lumMod val="20000"/>
                        <a:lumOff val="80000"/>
                      </a:schemeClr>
                    </a:solidFill>
                  </a:tcPr>
                </a:tc>
                <a:tc hMerge="1">
                  <a:txBody>
                    <a:bodyPr/>
                    <a:lstStyle/>
                    <a:p>
                      <a:pPr algn="ctr"/>
                      <a:endParaRPr lang="en-GB" sz="1200" dirty="0"/>
                    </a:p>
                  </a:txBody>
                  <a:tcPr anchor="ctr">
                    <a:lnT w="12700" cap="flat" cmpd="sng" algn="ctr">
                      <a:solidFill>
                        <a:schemeClr val="tx1"/>
                      </a:solidFill>
                      <a:prstDash val="solid"/>
                      <a:round/>
                      <a:headEnd type="none" w="med" len="med"/>
                      <a:tailEnd type="none" w="med" len="med"/>
                    </a:lnT>
                    <a:solidFill>
                      <a:schemeClr val="accent6">
                        <a:lumMod val="20000"/>
                        <a:lumOff val="80000"/>
                      </a:schemeClr>
                    </a:solidFill>
                  </a:tcPr>
                </a:tc>
                <a:tc hMerge="1">
                  <a:txBody>
                    <a:bodyPr/>
                    <a:lstStyle/>
                    <a:p>
                      <a:pPr algn="ctr"/>
                      <a:endParaRPr lang="en-GB" sz="12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6">
                        <a:lumMod val="20000"/>
                        <a:lumOff val="80000"/>
                      </a:schemeClr>
                    </a:solidFill>
                  </a:tcPr>
                </a:tc>
                <a:extLst>
                  <a:ext uri="{0D108BD9-81ED-4DB2-BD59-A6C34878D82A}">
                    <a16:rowId xmlns:a16="http://schemas.microsoft.com/office/drawing/2014/main" val="1331658880"/>
                  </a:ext>
                </a:extLst>
              </a:tr>
              <a:tr h="164592">
                <a:tc>
                  <a:txBody>
                    <a:bodyPr/>
                    <a:lstStyle/>
                    <a:p>
                      <a:pPr algn="ctr"/>
                      <a:r>
                        <a:rPr lang="en-GB" sz="1200" dirty="0" smtClean="0"/>
                        <a:t>No friction, no rods [mm]</a:t>
                      </a:r>
                      <a:endParaRPr lang="en-GB" sz="12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accent6">
                        <a:lumMod val="20000"/>
                        <a:lumOff val="80000"/>
                      </a:schemeClr>
                    </a:solidFill>
                  </a:tcPr>
                </a:tc>
                <a:tc>
                  <a:txBody>
                    <a:bodyPr/>
                    <a:lstStyle/>
                    <a:p>
                      <a:pPr algn="ctr"/>
                      <a:r>
                        <a:rPr lang="en-GB" sz="1200" dirty="0" smtClean="0"/>
                        <a:t>0.31</a:t>
                      </a:r>
                      <a:endParaRPr lang="en-GB" sz="1200" dirty="0"/>
                    </a:p>
                  </a:txBody>
                  <a:tcPr anchor="ctr">
                    <a:lnT w="12700" cap="flat" cmpd="sng" algn="ctr">
                      <a:solidFill>
                        <a:schemeClr val="tx1"/>
                      </a:solidFill>
                      <a:prstDash val="solid"/>
                      <a:round/>
                      <a:headEnd type="none" w="med" len="med"/>
                      <a:tailEnd type="none" w="med" len="med"/>
                    </a:lnT>
                    <a:solidFill>
                      <a:schemeClr val="accent6">
                        <a:lumMod val="20000"/>
                        <a:lumOff val="80000"/>
                      </a:schemeClr>
                    </a:solidFill>
                  </a:tcPr>
                </a:tc>
                <a:tc>
                  <a:txBody>
                    <a:bodyPr/>
                    <a:lstStyle/>
                    <a:p>
                      <a:pPr algn="ctr"/>
                      <a:r>
                        <a:rPr lang="en-GB" sz="1200" dirty="0" smtClean="0"/>
                        <a:t>1.09</a:t>
                      </a:r>
                      <a:endParaRPr lang="en-GB" sz="1200" dirty="0"/>
                    </a:p>
                  </a:txBody>
                  <a:tcPr anchor="ctr">
                    <a:lnT w="12700" cap="flat" cmpd="sng" algn="ctr">
                      <a:solidFill>
                        <a:schemeClr val="tx1"/>
                      </a:solidFill>
                      <a:prstDash val="solid"/>
                      <a:round/>
                      <a:headEnd type="none" w="med" len="med"/>
                      <a:tailEnd type="none" w="med" len="med"/>
                    </a:lnT>
                    <a:solidFill>
                      <a:schemeClr val="accent6">
                        <a:lumMod val="20000"/>
                        <a:lumOff val="80000"/>
                      </a:schemeClr>
                    </a:solidFill>
                  </a:tcPr>
                </a:tc>
                <a:tc gridSpan="2">
                  <a:txBody>
                    <a:bodyPr/>
                    <a:lstStyle/>
                    <a:p>
                      <a:pPr algn="ctr"/>
                      <a:r>
                        <a:rPr lang="en-GB" sz="1200" dirty="0" smtClean="0"/>
                        <a:t>0.59</a:t>
                      </a:r>
                      <a:endParaRPr lang="en-GB" sz="12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6">
                        <a:lumMod val="20000"/>
                        <a:lumOff val="80000"/>
                      </a:schemeClr>
                    </a:solidFill>
                  </a:tcPr>
                </a:tc>
                <a:tc hMerge="1">
                  <a:txBody>
                    <a:bodyPr/>
                    <a:lstStyle/>
                    <a:p>
                      <a:pPr algn="ctr"/>
                      <a:endParaRPr lang="en-GB" sz="12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6">
                        <a:lumMod val="20000"/>
                        <a:lumOff val="80000"/>
                      </a:schemeClr>
                    </a:solidFill>
                  </a:tcPr>
                </a:tc>
                <a:extLst>
                  <a:ext uri="{0D108BD9-81ED-4DB2-BD59-A6C34878D82A}">
                    <a16:rowId xmlns:a16="http://schemas.microsoft.com/office/drawing/2014/main" val="521842569"/>
                  </a:ext>
                </a:extLst>
              </a:tr>
              <a:tr h="451928">
                <a:tc>
                  <a:txBody>
                    <a:bodyPr/>
                    <a:lstStyle/>
                    <a:p>
                      <a:pPr algn="ctr"/>
                      <a:r>
                        <a:rPr lang="en-GB" sz="1200" dirty="0" smtClean="0"/>
                        <a:t>No friction, rods* [mm]</a:t>
                      </a:r>
                      <a:endParaRPr lang="en-GB" sz="1200" dirty="0"/>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GB" sz="1200" dirty="0" err="1" smtClean="0"/>
                        <a:t>n.a</a:t>
                      </a:r>
                      <a:r>
                        <a:rPr lang="en-GB" sz="1200" dirty="0" smtClean="0"/>
                        <a:t>.</a:t>
                      </a:r>
                      <a:endParaRPr lang="en-GB" sz="1200" dirty="0"/>
                    </a:p>
                  </a:txBody>
                  <a:tcPr anchor="ctr">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GB" sz="1200" dirty="0" smtClean="0"/>
                        <a:t>0.92</a:t>
                      </a:r>
                      <a:endParaRPr lang="en-GB" sz="1200" dirty="0"/>
                    </a:p>
                  </a:txBody>
                  <a:tcPr anchor="ctr">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GB" sz="1200" dirty="0" smtClean="0"/>
                        <a:t>0.51</a:t>
                      </a:r>
                      <a:endParaRPr lang="en-GB" sz="1200" dirty="0"/>
                    </a:p>
                  </a:txBody>
                  <a:tcPr anchor="ctr">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GB" sz="1200" dirty="0" smtClean="0"/>
                        <a:t>0.41</a:t>
                      </a:r>
                      <a:endParaRPr lang="en-GB" sz="1200" dirty="0"/>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125252757"/>
                  </a:ext>
                </a:extLst>
              </a:tr>
            </a:tbl>
          </a:graphicData>
        </a:graphic>
      </p:graphicFrame>
      <p:sp>
        <p:nvSpPr>
          <p:cNvPr id="9" name="TextBox 8"/>
          <p:cNvSpPr txBox="1"/>
          <p:nvPr/>
        </p:nvSpPr>
        <p:spPr>
          <a:xfrm>
            <a:off x="4189546" y="5907557"/>
            <a:ext cx="2526654" cy="276999"/>
          </a:xfrm>
          <a:prstGeom prst="rect">
            <a:avLst/>
          </a:prstGeom>
          <a:noFill/>
        </p:spPr>
        <p:txBody>
          <a:bodyPr wrap="none" rtlCol="0">
            <a:spAutoFit/>
          </a:bodyPr>
          <a:lstStyle/>
          <a:p>
            <a:r>
              <a:rPr lang="en-GB" sz="1200" dirty="0" smtClean="0"/>
              <a:t>*Assuming infinitely rigid end-plate</a:t>
            </a:r>
            <a:endParaRPr lang="en-GB" sz="1200" dirty="0"/>
          </a:p>
        </p:txBody>
      </p:sp>
      <p:sp>
        <p:nvSpPr>
          <p:cNvPr id="10" name="Content Placeholder 2"/>
          <p:cNvSpPr txBox="1">
            <a:spLocks/>
          </p:cNvSpPr>
          <p:nvPr/>
        </p:nvSpPr>
        <p:spPr>
          <a:xfrm>
            <a:off x="457200" y="1325606"/>
            <a:ext cx="3073400" cy="1155127"/>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endParaRPr lang="en-GB" dirty="0"/>
          </a:p>
        </p:txBody>
      </p:sp>
    </p:spTree>
    <p:extLst>
      <p:ext uri="{BB962C8B-B14F-4D97-AF65-F5344CB8AC3E}">
        <p14:creationId xmlns:p14="http://schemas.microsoft.com/office/powerpoint/2010/main" val="12220402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RMM: coil-pole contact </a:t>
            </a:r>
            <a:endParaRPr lang="en-GB" dirty="0"/>
          </a:p>
        </p:txBody>
      </p:sp>
      <p:sp>
        <p:nvSpPr>
          <p:cNvPr id="3" name="Content Placeholder 2"/>
          <p:cNvSpPr>
            <a:spLocks noGrp="1"/>
          </p:cNvSpPr>
          <p:nvPr>
            <p:ph idx="1"/>
          </p:nvPr>
        </p:nvSpPr>
        <p:spPr>
          <a:xfrm>
            <a:off x="457200" y="1325607"/>
            <a:ext cx="8226854" cy="1138193"/>
          </a:xfrm>
        </p:spPr>
        <p:txBody>
          <a:bodyPr>
            <a:normAutofit fontScale="70000" lnSpcReduction="20000"/>
          </a:bodyPr>
          <a:lstStyle/>
          <a:p>
            <a:r>
              <a:rPr lang="en-GB" dirty="0" smtClean="0"/>
              <a:t>Main difficulty on the end design: keep the pole turn under compression during powering.</a:t>
            </a:r>
          </a:p>
          <a:p>
            <a:pPr lvl="1"/>
            <a:r>
              <a:rPr lang="en-US" dirty="0"/>
              <a:t>O</a:t>
            </a:r>
            <a:r>
              <a:rPr lang="en-US" dirty="0" smtClean="0"/>
              <a:t>nly </a:t>
            </a:r>
            <a:r>
              <a:rPr lang="en-US" dirty="0"/>
              <a:t>20% of the pre-load force applied in the rod reaches the coil-pole </a:t>
            </a:r>
            <a:r>
              <a:rPr lang="en-US" dirty="0" smtClean="0"/>
              <a:t>contact (assuming a friction coefficient of 0.2)</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11</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885388437"/>
              </p:ext>
            </p:extLst>
          </p:nvPr>
        </p:nvGraphicFramePr>
        <p:xfrm>
          <a:off x="1173162" y="6176327"/>
          <a:ext cx="6827838" cy="572770"/>
        </p:xfrm>
        <a:graphic>
          <a:graphicData uri="http://schemas.openxmlformats.org/drawingml/2006/table">
            <a:tbl>
              <a:tblPr>
                <a:tableStyleId>{5C22544A-7EE6-4342-B048-85BDC9FD1C3A}</a:tableStyleId>
              </a:tblPr>
              <a:tblGrid>
                <a:gridCol w="6827838">
                  <a:extLst>
                    <a:ext uri="{9D8B030D-6E8A-4147-A177-3AD203B41FA5}">
                      <a16:colId xmlns:a16="http://schemas.microsoft.com/office/drawing/2014/main" val="4207955819"/>
                    </a:ext>
                  </a:extLst>
                </a:gridCol>
              </a:tblGrid>
              <a:tr h="0">
                <a:tc>
                  <a:txBody>
                    <a:bodyPr/>
                    <a:lstStyle/>
                    <a:p>
                      <a:pPr algn="l">
                        <a:spcAft>
                          <a:spcPts val="0"/>
                        </a:spcAft>
                      </a:pPr>
                      <a:r>
                        <a:rPr kumimoji="0" lang="en-US" sz="1100" kern="1200" dirty="0" smtClean="0">
                          <a:solidFill>
                            <a:schemeClr val="bg1"/>
                          </a:solidFill>
                          <a:effectLst/>
                          <a:latin typeface="+mn-lt"/>
                          <a:ea typeface="+mn-ea"/>
                          <a:cs typeface="+mn-cs"/>
                        </a:rPr>
                        <a:t>E. Rochepault, </a:t>
                      </a:r>
                      <a:r>
                        <a:rPr lang="en-US" sz="1100" kern="1400" dirty="0" smtClean="0">
                          <a:solidFill>
                            <a:schemeClr val="bg1"/>
                          </a:solidFill>
                          <a:effectLst/>
                        </a:rPr>
                        <a:t>3D </a:t>
                      </a:r>
                      <a:r>
                        <a:rPr lang="en-US" sz="1100" kern="1400" dirty="0">
                          <a:solidFill>
                            <a:schemeClr val="bg1"/>
                          </a:solidFill>
                          <a:effectLst/>
                        </a:rPr>
                        <a:t>Magnetic and Mechanical Design of Coil Ends for the Racetrack Model Magnet </a:t>
                      </a:r>
                      <a:r>
                        <a:rPr lang="en-US" sz="1100" kern="1400" dirty="0" smtClean="0">
                          <a:solidFill>
                            <a:schemeClr val="bg1"/>
                          </a:solidFill>
                          <a:effectLst/>
                        </a:rPr>
                        <a:t>RMM, IEEE Appl. </a:t>
                      </a:r>
                      <a:r>
                        <a:rPr lang="en-US" sz="1100" kern="1400" dirty="0" err="1" smtClean="0">
                          <a:solidFill>
                            <a:schemeClr val="bg1"/>
                          </a:solidFill>
                          <a:effectLst/>
                        </a:rPr>
                        <a:t>Supercond</a:t>
                      </a:r>
                      <a:r>
                        <a:rPr lang="en-US" sz="1100" kern="1400" dirty="0" smtClean="0">
                          <a:solidFill>
                            <a:schemeClr val="bg1"/>
                          </a:solidFill>
                          <a:effectLst/>
                        </a:rPr>
                        <a:t>.</a:t>
                      </a:r>
                      <a:endParaRPr lang="en-GB" sz="1100" kern="1400" dirty="0">
                        <a:solidFill>
                          <a:schemeClr val="bg1"/>
                        </a:solidFill>
                        <a:effectLst/>
                        <a:latin typeface="Times New Roman" panose="02020603050405020304" pitchFamily="18" charset="0"/>
                        <a:ea typeface="Times New Roman" panose="02020603050405020304" pitchFamily="18" charset="0"/>
                      </a:endParaRPr>
                    </a:p>
                  </a:txBody>
                  <a:tcPr marL="118745" marR="118745" marT="118745" marB="11874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3147341"/>
                  </a:ext>
                </a:extLst>
              </a:tr>
            </a:tbl>
          </a:graphicData>
        </a:graphic>
      </p:graphicFrame>
      <p:sp>
        <p:nvSpPr>
          <p:cNvPr id="7" name="Rectangle 1"/>
          <p:cNvSpPr>
            <a:spLocks noChangeArrowheads="1"/>
          </p:cNvSpPr>
          <p:nvPr/>
        </p:nvSpPr>
        <p:spPr bwMode="auto">
          <a:xfrm>
            <a:off x="1541463" y="3175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800" b="0" i="0" u="none" strike="noStrike" cap="none" normalizeH="0" baseline="0" smtClean="0">
                <a:ln>
                  <a:noFill/>
                </a:ln>
                <a:solidFill>
                  <a:schemeClr val="tx1"/>
                </a:solidFill>
                <a:effectLst/>
                <a:latin typeface="Arial" panose="020B0604020202020204" pitchFamily="34" charset="0"/>
              </a:rPr>
              <a:t/>
            </a:r>
            <a:br>
              <a:rPr kumimoji="0" lang="en-GB" altLang="en-US" sz="1800" b="0" i="0" u="none" strike="noStrike" cap="none" normalizeH="0" baseline="0" smtClean="0">
                <a:ln>
                  <a:noFill/>
                </a:ln>
                <a:solidFill>
                  <a:schemeClr val="tx1"/>
                </a:solidFill>
                <a:effectLst/>
                <a:latin typeface="Arial" panose="020B0604020202020204" pitchFamily="34" charset="0"/>
              </a:rPr>
            </a:br>
            <a:endParaRPr kumimoji="0" lang="en-GB" altLang="en-US" sz="1800" b="0" i="0" u="none" strike="noStrike" cap="none" normalizeH="0" baseline="0" smtClean="0">
              <a:ln>
                <a:noFill/>
              </a:ln>
              <a:solidFill>
                <a:schemeClr val="tx1"/>
              </a:solidFill>
              <a:effectLst/>
              <a:latin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377367744"/>
              </p:ext>
            </p:extLst>
          </p:nvPr>
        </p:nvGraphicFramePr>
        <p:xfrm>
          <a:off x="4000501" y="2602772"/>
          <a:ext cx="5016499" cy="3314700"/>
        </p:xfrm>
        <a:graphic>
          <a:graphicData uri="http://schemas.openxmlformats.org/drawingml/2006/table">
            <a:tbl>
              <a:tblPr>
                <a:tableStyleId>{5C22544A-7EE6-4342-B048-85BDC9FD1C3A}</a:tableStyleId>
              </a:tblPr>
              <a:tblGrid>
                <a:gridCol w="563949">
                  <a:extLst>
                    <a:ext uri="{9D8B030D-6E8A-4147-A177-3AD203B41FA5}">
                      <a16:colId xmlns:a16="http://schemas.microsoft.com/office/drawing/2014/main" val="1655163074"/>
                    </a:ext>
                  </a:extLst>
                </a:gridCol>
                <a:gridCol w="1003707">
                  <a:extLst>
                    <a:ext uri="{9D8B030D-6E8A-4147-A177-3AD203B41FA5}">
                      <a16:colId xmlns:a16="http://schemas.microsoft.com/office/drawing/2014/main" val="2635720116"/>
                    </a:ext>
                  </a:extLst>
                </a:gridCol>
                <a:gridCol w="1224604">
                  <a:extLst>
                    <a:ext uri="{9D8B030D-6E8A-4147-A177-3AD203B41FA5}">
                      <a16:colId xmlns:a16="http://schemas.microsoft.com/office/drawing/2014/main" val="3559362345"/>
                    </a:ext>
                  </a:extLst>
                </a:gridCol>
                <a:gridCol w="1214424">
                  <a:extLst>
                    <a:ext uri="{9D8B030D-6E8A-4147-A177-3AD203B41FA5}">
                      <a16:colId xmlns:a16="http://schemas.microsoft.com/office/drawing/2014/main" val="1891198719"/>
                    </a:ext>
                  </a:extLst>
                </a:gridCol>
                <a:gridCol w="1009815">
                  <a:extLst>
                    <a:ext uri="{9D8B030D-6E8A-4147-A177-3AD203B41FA5}">
                      <a16:colId xmlns:a16="http://schemas.microsoft.com/office/drawing/2014/main" val="803600236"/>
                    </a:ext>
                  </a:extLst>
                </a:gridCol>
              </a:tblGrid>
              <a:tr h="601276">
                <a:tc>
                  <a:txBody>
                    <a:bodyPr/>
                    <a:lstStyle/>
                    <a:p>
                      <a:pPr algn="ctr"/>
                      <a:endParaRPr lang="en-GB" sz="1800" dirty="0">
                        <a:effectLst/>
                        <a:latin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1200" dirty="0">
                          <a:effectLst/>
                        </a:rPr>
                        <a:t>Rod </a:t>
                      </a:r>
                      <a:endParaRPr lang="en-GB" sz="1800" dirty="0">
                        <a:effectLst/>
                      </a:endParaRPr>
                    </a:p>
                    <a:p>
                      <a:pPr algn="ctr">
                        <a:spcAft>
                          <a:spcPts val="0"/>
                        </a:spcAft>
                      </a:pPr>
                      <a:r>
                        <a:rPr lang="en-US" sz="1400" kern="1200" dirty="0">
                          <a:effectLst/>
                        </a:rPr>
                        <a:t>Pre-load </a:t>
                      </a:r>
                      <a:r>
                        <a:rPr lang="en-US" sz="1400" kern="1200" dirty="0" err="1">
                          <a:effectLst/>
                        </a:rPr>
                        <a:t>Fz</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1200" dirty="0">
                          <a:effectLst/>
                        </a:rPr>
                        <a:t>Rod </a:t>
                      </a:r>
                      <a:endParaRPr lang="en-GB" sz="1800" dirty="0">
                        <a:effectLst/>
                      </a:endParaRPr>
                    </a:p>
                    <a:p>
                      <a:pPr algn="ctr">
                        <a:spcAft>
                          <a:spcPts val="0"/>
                        </a:spcAft>
                      </a:pPr>
                      <a:r>
                        <a:rPr lang="en-US" sz="1400" kern="1200" dirty="0">
                          <a:effectLst/>
                        </a:rPr>
                        <a:t>Cool-Down </a:t>
                      </a:r>
                      <a:r>
                        <a:rPr lang="en-US" sz="1400" kern="1200" dirty="0" err="1">
                          <a:effectLst/>
                        </a:rPr>
                        <a:t>Fz</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spcAft>
                          <a:spcPts val="0"/>
                        </a:spcAft>
                      </a:pPr>
                      <a:r>
                        <a:rPr lang="en-US" sz="1400" kern="1200" dirty="0">
                          <a:effectLst/>
                        </a:rPr>
                        <a:t>Energization</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2299339368"/>
                  </a:ext>
                </a:extLst>
              </a:tr>
              <a:tr h="403789">
                <a:tc>
                  <a:txBody>
                    <a:bodyPr/>
                    <a:lstStyle/>
                    <a:p>
                      <a:pPr algn="ctr"/>
                      <a:endParaRPr lang="en-GB" sz="1800">
                        <a:effectLst/>
                        <a:latin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1200">
                          <a:effectLst/>
                        </a:rPr>
                        <a:t>[% L. F.]*</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1200">
                          <a:effectLst/>
                        </a:rPr>
                        <a:t>[% L. F.]*</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1200" dirty="0">
                          <a:effectLst/>
                        </a:rPr>
                        <a:t>Max. Tension</a:t>
                      </a:r>
                      <a:endParaRPr lang="en-GB" sz="1800" dirty="0">
                        <a:effectLst/>
                      </a:endParaRPr>
                    </a:p>
                    <a:p>
                      <a:pPr algn="ctr">
                        <a:spcAft>
                          <a:spcPts val="0"/>
                        </a:spcAft>
                      </a:pPr>
                      <a:r>
                        <a:rPr lang="en-US" sz="1400" kern="1200" dirty="0">
                          <a:effectLst/>
                        </a:rPr>
                        <a:t>[MPa]</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1200" dirty="0">
                          <a:effectLst/>
                        </a:rPr>
                        <a:t>Max. Gap</a:t>
                      </a:r>
                      <a:endParaRPr lang="en-GB" sz="1800" dirty="0">
                        <a:effectLst/>
                      </a:endParaRPr>
                    </a:p>
                    <a:p>
                      <a:pPr algn="ctr">
                        <a:spcAft>
                          <a:spcPts val="0"/>
                        </a:spcAft>
                      </a:pPr>
                      <a:r>
                        <a:rPr lang="en-US" sz="1400" kern="1200" dirty="0">
                          <a:effectLst/>
                        </a:rPr>
                        <a:t>[</a:t>
                      </a:r>
                      <a:r>
                        <a:rPr lang="en-US" sz="1400" kern="1200" dirty="0" err="1">
                          <a:effectLst/>
                        </a:rPr>
                        <a:t>μm</a:t>
                      </a:r>
                      <a:r>
                        <a:rPr lang="en-US" sz="1400" kern="1200" dirty="0">
                          <a:effectLst/>
                        </a:rPr>
                        <a:t>]</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70010122"/>
                  </a:ext>
                </a:extLst>
              </a:tr>
              <a:tr h="206303">
                <a:tc>
                  <a:txBody>
                    <a:bodyPr/>
                    <a:lstStyle/>
                    <a:p>
                      <a:pPr algn="ctr">
                        <a:spcAft>
                          <a:spcPts val="0"/>
                        </a:spcAft>
                      </a:pPr>
                      <a:r>
                        <a:rPr lang="en-GB" sz="1400" kern="1200" dirty="0">
                          <a:effectLst/>
                        </a:rPr>
                        <a:t>16 T</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spcAft>
                          <a:spcPts val="0"/>
                        </a:spcAft>
                      </a:pPr>
                      <a:r>
                        <a:rPr lang="en-US" sz="1400" kern="1200">
                          <a:effectLst/>
                        </a:rPr>
                        <a:t>14</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tcPr>
                </a:tc>
                <a:tc>
                  <a:txBody>
                    <a:bodyPr/>
                    <a:lstStyle/>
                    <a:p>
                      <a:pPr algn="ctr">
                        <a:spcAft>
                          <a:spcPts val="0"/>
                        </a:spcAft>
                      </a:pPr>
                      <a:r>
                        <a:rPr lang="en-US" sz="1400" kern="1200" dirty="0">
                          <a:effectLst/>
                        </a:rPr>
                        <a:t>76</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tcPr>
                </a:tc>
                <a:tc>
                  <a:txBody>
                    <a:bodyPr/>
                    <a:lstStyle/>
                    <a:p>
                      <a:pPr algn="ctr">
                        <a:spcAft>
                          <a:spcPts val="0"/>
                        </a:spcAft>
                      </a:pPr>
                      <a:r>
                        <a:rPr lang="en-US" sz="1400" kern="1200" dirty="0">
                          <a:effectLst/>
                        </a:rPr>
                        <a:t>64</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tcPr>
                </a:tc>
                <a:tc>
                  <a:txBody>
                    <a:bodyPr/>
                    <a:lstStyle/>
                    <a:p>
                      <a:pPr algn="ctr">
                        <a:spcAft>
                          <a:spcPts val="0"/>
                        </a:spcAft>
                      </a:pPr>
                      <a:r>
                        <a:rPr lang="en-US" sz="1400" kern="1200" dirty="0">
                          <a:effectLst/>
                        </a:rPr>
                        <a:t>106</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171166588"/>
                  </a:ext>
                </a:extLst>
              </a:tr>
              <a:tr h="206303">
                <a:tc>
                  <a:txBody>
                    <a:bodyPr/>
                    <a:lstStyle/>
                    <a:p>
                      <a:pPr algn="ctr">
                        <a:spcAft>
                          <a:spcPts val="0"/>
                        </a:spcAft>
                      </a:pPr>
                      <a:r>
                        <a:rPr lang="en-GB" sz="1400" kern="1200">
                          <a:effectLst/>
                        </a:rPr>
                        <a:t>18 T</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spcAft>
                          <a:spcPts val="0"/>
                        </a:spcAft>
                      </a:pPr>
                      <a:r>
                        <a:rPr lang="en-GB" sz="1400" kern="1200" dirty="0">
                          <a:effectLst/>
                        </a:rPr>
                        <a:t>11</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B w="12700" cap="flat" cmpd="sng" algn="ctr">
                      <a:solidFill>
                        <a:schemeClr val="tx1"/>
                      </a:solidFill>
                      <a:prstDash val="solid"/>
                      <a:round/>
                      <a:headEnd type="none" w="med" len="med"/>
                      <a:tailEnd type="none" w="med" len="med"/>
                    </a:lnB>
                  </a:tcPr>
                </a:tc>
                <a:tc>
                  <a:txBody>
                    <a:bodyPr/>
                    <a:lstStyle/>
                    <a:p>
                      <a:pPr algn="ctr">
                        <a:spcAft>
                          <a:spcPts val="0"/>
                        </a:spcAft>
                      </a:pPr>
                      <a:r>
                        <a:rPr lang="en-GB" sz="1400" kern="1200" dirty="0">
                          <a:effectLst/>
                        </a:rPr>
                        <a:t>56</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1200" dirty="0">
                          <a:effectLst/>
                        </a:rPr>
                        <a:t>90</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1200" dirty="0">
                          <a:effectLst/>
                        </a:rPr>
                        <a:t>135</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55416220"/>
                  </a:ext>
                </a:extLst>
              </a:tr>
              <a:tr h="206303">
                <a:tc>
                  <a:txBody>
                    <a:bodyPr/>
                    <a:lstStyle/>
                    <a:p>
                      <a:pPr algn="ctr">
                        <a:spcAft>
                          <a:spcPts val="0"/>
                        </a:spcAft>
                      </a:pPr>
                      <a:r>
                        <a:rPr lang="en-GB" sz="1400" kern="1200" dirty="0">
                          <a:effectLst/>
                        </a:rPr>
                        <a:t>16 T</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spcAft>
                          <a:spcPts val="0"/>
                        </a:spcAft>
                      </a:pPr>
                      <a:r>
                        <a:rPr lang="en-US" sz="1400" kern="1200">
                          <a:effectLst/>
                        </a:rPr>
                        <a:t>32</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tcPr>
                </a:tc>
                <a:tc>
                  <a:txBody>
                    <a:bodyPr/>
                    <a:lstStyle/>
                    <a:p>
                      <a:pPr algn="ctr">
                        <a:spcAft>
                          <a:spcPts val="0"/>
                        </a:spcAft>
                      </a:pPr>
                      <a:r>
                        <a:rPr lang="en-US" sz="1400" kern="1200">
                          <a:effectLst/>
                        </a:rPr>
                        <a:t>100</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tcPr>
                </a:tc>
                <a:tc>
                  <a:txBody>
                    <a:bodyPr/>
                    <a:lstStyle/>
                    <a:p>
                      <a:pPr algn="ctr">
                        <a:spcAft>
                          <a:spcPts val="0"/>
                        </a:spcAft>
                      </a:pPr>
                      <a:r>
                        <a:rPr lang="en-US" sz="1400" kern="1200">
                          <a:effectLst/>
                        </a:rPr>
                        <a:t>56</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tcPr>
                </a:tc>
                <a:tc>
                  <a:txBody>
                    <a:bodyPr/>
                    <a:lstStyle/>
                    <a:p>
                      <a:pPr algn="ctr">
                        <a:spcAft>
                          <a:spcPts val="0"/>
                        </a:spcAft>
                      </a:pPr>
                      <a:r>
                        <a:rPr lang="en-US" sz="1400" kern="1200" dirty="0">
                          <a:effectLst/>
                        </a:rPr>
                        <a:t>94</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82313472"/>
                  </a:ext>
                </a:extLst>
              </a:tr>
              <a:tr h="206303">
                <a:tc>
                  <a:txBody>
                    <a:bodyPr/>
                    <a:lstStyle/>
                    <a:p>
                      <a:pPr algn="ctr">
                        <a:spcAft>
                          <a:spcPts val="0"/>
                        </a:spcAft>
                      </a:pPr>
                      <a:r>
                        <a:rPr lang="en-GB" sz="1400" kern="1200">
                          <a:effectLst/>
                        </a:rPr>
                        <a:t>18 T</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spcAft>
                          <a:spcPts val="0"/>
                        </a:spcAft>
                      </a:pPr>
                      <a:r>
                        <a:rPr lang="en-GB" sz="1400" kern="1200" dirty="0">
                          <a:effectLst/>
                        </a:rPr>
                        <a:t>24</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B w="12700" cap="flat" cmpd="sng" algn="ctr">
                      <a:solidFill>
                        <a:schemeClr val="tx1"/>
                      </a:solidFill>
                      <a:prstDash val="solid"/>
                      <a:round/>
                      <a:headEnd type="none" w="med" len="med"/>
                      <a:tailEnd type="none" w="med" len="med"/>
                    </a:lnB>
                  </a:tcPr>
                </a:tc>
                <a:tc>
                  <a:txBody>
                    <a:bodyPr/>
                    <a:lstStyle/>
                    <a:p>
                      <a:pPr algn="ctr">
                        <a:spcAft>
                          <a:spcPts val="0"/>
                        </a:spcAft>
                      </a:pPr>
                      <a:r>
                        <a:rPr lang="en-GB" sz="1400" kern="1200" dirty="0">
                          <a:effectLst/>
                        </a:rPr>
                        <a:t>75</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1200" dirty="0">
                          <a:effectLst/>
                        </a:rPr>
                        <a:t>80</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1200" dirty="0">
                          <a:effectLst/>
                        </a:rPr>
                        <a:t>133</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39021359"/>
                  </a:ext>
                </a:extLst>
              </a:tr>
              <a:tr h="206303">
                <a:tc>
                  <a:txBody>
                    <a:bodyPr/>
                    <a:lstStyle/>
                    <a:p>
                      <a:pPr algn="ctr">
                        <a:spcAft>
                          <a:spcPts val="0"/>
                        </a:spcAft>
                      </a:pPr>
                      <a:r>
                        <a:rPr lang="en-GB" sz="1400" kern="1200" dirty="0">
                          <a:effectLst/>
                        </a:rPr>
                        <a:t>16 T</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spcAft>
                          <a:spcPts val="0"/>
                        </a:spcAft>
                      </a:pPr>
                      <a:r>
                        <a:rPr lang="en-US" sz="1400" kern="1200" dirty="0">
                          <a:effectLst/>
                        </a:rPr>
                        <a:t>72</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tcPr>
                </a:tc>
                <a:tc>
                  <a:txBody>
                    <a:bodyPr/>
                    <a:lstStyle/>
                    <a:p>
                      <a:pPr algn="ctr">
                        <a:spcAft>
                          <a:spcPts val="0"/>
                        </a:spcAft>
                      </a:pPr>
                      <a:r>
                        <a:rPr lang="en-US" sz="1400" kern="1200">
                          <a:effectLst/>
                        </a:rPr>
                        <a:t>139</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tcPr>
                </a:tc>
                <a:tc>
                  <a:txBody>
                    <a:bodyPr/>
                    <a:lstStyle/>
                    <a:p>
                      <a:pPr algn="ctr">
                        <a:spcAft>
                          <a:spcPts val="0"/>
                        </a:spcAft>
                      </a:pPr>
                      <a:r>
                        <a:rPr lang="en-US" sz="1400" kern="1200" dirty="0">
                          <a:effectLst/>
                        </a:rPr>
                        <a:t>46</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tcPr>
                </a:tc>
                <a:tc>
                  <a:txBody>
                    <a:bodyPr/>
                    <a:lstStyle/>
                    <a:p>
                      <a:pPr algn="ctr">
                        <a:spcAft>
                          <a:spcPts val="0"/>
                        </a:spcAft>
                      </a:pPr>
                      <a:r>
                        <a:rPr lang="en-US" sz="1400" kern="1200">
                          <a:effectLst/>
                        </a:rPr>
                        <a:t>76</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647027056"/>
                  </a:ext>
                </a:extLst>
              </a:tr>
              <a:tr h="206303">
                <a:tc>
                  <a:txBody>
                    <a:bodyPr/>
                    <a:lstStyle/>
                    <a:p>
                      <a:pPr algn="ctr">
                        <a:spcAft>
                          <a:spcPts val="0"/>
                        </a:spcAft>
                      </a:pPr>
                      <a:r>
                        <a:rPr lang="en-GB" sz="1400" kern="1200">
                          <a:effectLst/>
                        </a:rPr>
                        <a:t>18 T</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spcAft>
                          <a:spcPts val="0"/>
                        </a:spcAft>
                      </a:pPr>
                      <a:r>
                        <a:rPr lang="en-GB" sz="1400" kern="1200">
                          <a:effectLst/>
                        </a:rPr>
                        <a:t>53</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B w="12700" cap="flat" cmpd="sng" algn="ctr">
                      <a:solidFill>
                        <a:schemeClr val="tx1"/>
                      </a:solidFill>
                      <a:prstDash val="solid"/>
                      <a:round/>
                      <a:headEnd type="none" w="med" len="med"/>
                      <a:tailEnd type="none" w="med" len="med"/>
                    </a:lnB>
                  </a:tcPr>
                </a:tc>
                <a:tc>
                  <a:txBody>
                    <a:bodyPr/>
                    <a:lstStyle/>
                    <a:p>
                      <a:pPr algn="ctr">
                        <a:spcAft>
                          <a:spcPts val="0"/>
                        </a:spcAft>
                      </a:pPr>
                      <a:r>
                        <a:rPr lang="en-GB" sz="1400" kern="1200" dirty="0">
                          <a:effectLst/>
                        </a:rPr>
                        <a:t>104</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1200">
                          <a:effectLst/>
                        </a:rPr>
                        <a:t>77</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1200" dirty="0">
                          <a:effectLst/>
                        </a:rPr>
                        <a:t>110</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6255531"/>
                  </a:ext>
                </a:extLst>
              </a:tr>
              <a:tr h="206303">
                <a:tc>
                  <a:txBody>
                    <a:bodyPr/>
                    <a:lstStyle/>
                    <a:p>
                      <a:pPr algn="ctr">
                        <a:spcAft>
                          <a:spcPts val="0"/>
                        </a:spcAft>
                      </a:pPr>
                      <a:r>
                        <a:rPr lang="en-GB" sz="1400" kern="1200" dirty="0">
                          <a:effectLst/>
                        </a:rPr>
                        <a:t>16 T</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spcAft>
                          <a:spcPts val="0"/>
                        </a:spcAft>
                      </a:pPr>
                      <a:r>
                        <a:rPr lang="en-US" sz="1400" kern="1200">
                          <a:effectLst/>
                        </a:rPr>
                        <a:t>97</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tcPr>
                </a:tc>
                <a:tc>
                  <a:txBody>
                    <a:bodyPr/>
                    <a:lstStyle/>
                    <a:p>
                      <a:pPr algn="ctr">
                        <a:spcAft>
                          <a:spcPts val="0"/>
                        </a:spcAft>
                      </a:pPr>
                      <a:r>
                        <a:rPr lang="en-US" sz="1400" kern="1200">
                          <a:effectLst/>
                        </a:rPr>
                        <a:t>167</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tcPr>
                </a:tc>
                <a:tc>
                  <a:txBody>
                    <a:bodyPr/>
                    <a:lstStyle/>
                    <a:p>
                      <a:pPr algn="ctr">
                        <a:spcAft>
                          <a:spcPts val="0"/>
                        </a:spcAft>
                      </a:pPr>
                      <a:r>
                        <a:rPr lang="en-GB" sz="1400">
                          <a:effectLst/>
                        </a:rPr>
                        <a:t>40</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tcPr>
                </a:tc>
                <a:tc>
                  <a:txBody>
                    <a:bodyPr/>
                    <a:lstStyle/>
                    <a:p>
                      <a:pPr algn="ctr">
                        <a:spcAft>
                          <a:spcPts val="0"/>
                        </a:spcAft>
                      </a:pPr>
                      <a:r>
                        <a:rPr lang="en-GB" sz="1400" dirty="0">
                          <a:effectLst/>
                        </a:rPr>
                        <a:t>62</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78550751"/>
                  </a:ext>
                </a:extLst>
              </a:tr>
              <a:tr h="206303">
                <a:tc>
                  <a:txBody>
                    <a:bodyPr/>
                    <a:lstStyle/>
                    <a:p>
                      <a:pPr algn="ctr">
                        <a:spcAft>
                          <a:spcPts val="0"/>
                        </a:spcAft>
                      </a:pPr>
                      <a:r>
                        <a:rPr lang="en-GB" sz="1400" kern="1200" dirty="0">
                          <a:effectLst/>
                        </a:rPr>
                        <a:t>18 T</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spcAft>
                          <a:spcPts val="0"/>
                        </a:spcAft>
                      </a:pPr>
                      <a:r>
                        <a:rPr lang="en-GB" sz="1400" kern="1200" dirty="0">
                          <a:effectLst/>
                        </a:rPr>
                        <a:t>72</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B w="12700" cap="flat" cmpd="sng" algn="ctr">
                      <a:solidFill>
                        <a:schemeClr val="tx1"/>
                      </a:solidFill>
                      <a:prstDash val="solid"/>
                      <a:round/>
                      <a:headEnd type="none" w="med" len="med"/>
                      <a:tailEnd type="none" w="med" len="med"/>
                    </a:lnB>
                  </a:tcPr>
                </a:tc>
                <a:tc>
                  <a:txBody>
                    <a:bodyPr/>
                    <a:lstStyle/>
                    <a:p>
                      <a:pPr algn="ctr">
                        <a:spcAft>
                          <a:spcPts val="0"/>
                        </a:spcAft>
                      </a:pPr>
                      <a:r>
                        <a:rPr lang="en-GB" sz="1400" kern="1200" dirty="0">
                          <a:effectLst/>
                        </a:rPr>
                        <a:t>125</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B w="12700" cap="flat" cmpd="sng" algn="ctr">
                      <a:solidFill>
                        <a:schemeClr val="tx1"/>
                      </a:solidFill>
                      <a:prstDash val="solid"/>
                      <a:round/>
                      <a:headEnd type="none" w="med" len="med"/>
                      <a:tailEnd type="none" w="med" len="med"/>
                    </a:lnB>
                  </a:tcPr>
                </a:tc>
                <a:tc>
                  <a:txBody>
                    <a:bodyPr/>
                    <a:lstStyle/>
                    <a:p>
                      <a:pPr algn="ctr">
                        <a:spcAft>
                          <a:spcPts val="0"/>
                        </a:spcAft>
                      </a:pPr>
                      <a:r>
                        <a:rPr lang="en-GB" sz="1400" dirty="0">
                          <a:effectLst/>
                        </a:rPr>
                        <a:t>72</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B w="12700" cap="flat" cmpd="sng" algn="ctr">
                      <a:solidFill>
                        <a:schemeClr val="tx1"/>
                      </a:solidFill>
                      <a:prstDash val="solid"/>
                      <a:round/>
                      <a:headEnd type="none" w="med" len="med"/>
                      <a:tailEnd type="none" w="med" len="med"/>
                    </a:lnB>
                  </a:tcPr>
                </a:tc>
                <a:tc>
                  <a:txBody>
                    <a:bodyPr/>
                    <a:lstStyle/>
                    <a:p>
                      <a:pPr algn="ctr">
                        <a:spcAft>
                          <a:spcPts val="0"/>
                        </a:spcAft>
                      </a:pPr>
                      <a:r>
                        <a:rPr lang="en-GB" sz="1400" dirty="0">
                          <a:effectLst/>
                        </a:rPr>
                        <a:t>99</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62359875"/>
                  </a:ext>
                </a:extLst>
              </a:tr>
              <a:tr h="206303">
                <a:tc>
                  <a:txBody>
                    <a:bodyPr/>
                    <a:lstStyle/>
                    <a:p>
                      <a:pPr algn="ctr">
                        <a:spcAft>
                          <a:spcPts val="0"/>
                        </a:spcAft>
                      </a:pPr>
                      <a:r>
                        <a:rPr lang="en-GB" sz="1400" kern="1200" dirty="0">
                          <a:effectLst/>
                        </a:rPr>
                        <a:t>16 T</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spcAft>
                          <a:spcPts val="0"/>
                        </a:spcAft>
                      </a:pPr>
                      <a:r>
                        <a:rPr lang="en-US" sz="1400" kern="1200">
                          <a:effectLst/>
                        </a:rPr>
                        <a:t>135</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tcPr>
                </a:tc>
                <a:tc>
                  <a:txBody>
                    <a:bodyPr/>
                    <a:lstStyle/>
                    <a:p>
                      <a:pPr algn="ctr">
                        <a:spcAft>
                          <a:spcPts val="0"/>
                        </a:spcAft>
                      </a:pPr>
                      <a:r>
                        <a:rPr lang="en-US" sz="1400" kern="1200" dirty="0">
                          <a:effectLst/>
                        </a:rPr>
                        <a:t>208</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tcPr>
                </a:tc>
                <a:tc>
                  <a:txBody>
                    <a:bodyPr/>
                    <a:lstStyle/>
                    <a:p>
                      <a:pPr algn="ctr">
                        <a:spcAft>
                          <a:spcPts val="0"/>
                        </a:spcAft>
                      </a:pPr>
                      <a:r>
                        <a:rPr lang="en-GB" sz="1400" dirty="0">
                          <a:effectLst/>
                        </a:rPr>
                        <a:t>30</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T w="12700" cap="flat" cmpd="sng" algn="ctr">
                      <a:solidFill>
                        <a:schemeClr val="tx1"/>
                      </a:solidFill>
                      <a:prstDash val="solid"/>
                      <a:round/>
                      <a:headEnd type="none" w="med" len="med"/>
                      <a:tailEnd type="none" w="med" len="med"/>
                    </a:lnT>
                  </a:tcPr>
                </a:tc>
                <a:tc>
                  <a:txBody>
                    <a:bodyPr/>
                    <a:lstStyle/>
                    <a:p>
                      <a:pPr algn="ctr">
                        <a:spcAft>
                          <a:spcPts val="0"/>
                        </a:spcAft>
                      </a:pPr>
                      <a:r>
                        <a:rPr lang="en-GB" sz="1400" dirty="0">
                          <a:effectLst/>
                        </a:rPr>
                        <a:t>44</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65754190"/>
                  </a:ext>
                </a:extLst>
              </a:tr>
              <a:tr h="206303">
                <a:tc>
                  <a:txBody>
                    <a:bodyPr/>
                    <a:lstStyle/>
                    <a:p>
                      <a:pPr algn="ctr">
                        <a:spcAft>
                          <a:spcPts val="0"/>
                        </a:spcAft>
                      </a:pPr>
                      <a:r>
                        <a:rPr lang="en-GB" sz="1400" kern="1200">
                          <a:effectLst/>
                        </a:rPr>
                        <a:t>18 T</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spcAft>
                          <a:spcPts val="0"/>
                        </a:spcAft>
                      </a:pPr>
                      <a:r>
                        <a:rPr lang="en-GB" sz="1400" kern="1200">
                          <a:effectLst/>
                        </a:rPr>
                        <a:t>100</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B w="12700" cap="flat" cmpd="sng" algn="ctr">
                      <a:solidFill>
                        <a:schemeClr val="tx1"/>
                      </a:solidFill>
                      <a:prstDash val="solid"/>
                      <a:round/>
                      <a:headEnd type="none" w="med" len="med"/>
                      <a:tailEnd type="none" w="med" len="med"/>
                    </a:lnB>
                  </a:tcPr>
                </a:tc>
                <a:tc>
                  <a:txBody>
                    <a:bodyPr/>
                    <a:lstStyle/>
                    <a:p>
                      <a:pPr algn="ctr">
                        <a:spcAft>
                          <a:spcPts val="0"/>
                        </a:spcAft>
                      </a:pPr>
                      <a:r>
                        <a:rPr lang="en-GB" sz="1400" kern="1200" dirty="0">
                          <a:effectLst/>
                        </a:rPr>
                        <a:t>155</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B w="12700" cap="flat" cmpd="sng" algn="ctr">
                      <a:solidFill>
                        <a:schemeClr val="tx1"/>
                      </a:solidFill>
                      <a:prstDash val="solid"/>
                      <a:round/>
                      <a:headEnd type="none" w="med" len="med"/>
                      <a:tailEnd type="none" w="med" len="med"/>
                    </a:lnB>
                  </a:tcPr>
                </a:tc>
                <a:tc>
                  <a:txBody>
                    <a:bodyPr/>
                    <a:lstStyle/>
                    <a:p>
                      <a:pPr algn="ctr">
                        <a:spcAft>
                          <a:spcPts val="0"/>
                        </a:spcAft>
                      </a:pPr>
                      <a:r>
                        <a:rPr lang="en-GB" sz="1400" dirty="0">
                          <a:effectLst/>
                        </a:rPr>
                        <a:t>66</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B w="12700" cap="flat" cmpd="sng" algn="ctr">
                      <a:solidFill>
                        <a:schemeClr val="tx1"/>
                      </a:solidFill>
                      <a:prstDash val="solid"/>
                      <a:round/>
                      <a:headEnd type="none" w="med" len="med"/>
                      <a:tailEnd type="none" w="med" len="med"/>
                    </a:lnB>
                  </a:tcPr>
                </a:tc>
                <a:tc>
                  <a:txBody>
                    <a:bodyPr/>
                    <a:lstStyle/>
                    <a:p>
                      <a:pPr algn="ctr">
                        <a:spcAft>
                          <a:spcPts val="0"/>
                        </a:spcAft>
                      </a:pPr>
                      <a:r>
                        <a:rPr lang="en-GB" sz="1400" dirty="0">
                          <a:effectLst/>
                        </a:rPr>
                        <a:t>85</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97369087"/>
                  </a:ext>
                </a:extLst>
              </a:tr>
            </a:tbl>
          </a:graphicData>
        </a:graphic>
      </p:graphicFrame>
      <p:pic>
        <p:nvPicPr>
          <p:cNvPr id="9" name="Picture 8"/>
          <p:cNvPicPr/>
          <p:nvPr/>
        </p:nvPicPr>
        <p:blipFill>
          <a:blip r:embed="rId2"/>
          <a:stretch>
            <a:fillRect/>
          </a:stretch>
        </p:blipFill>
        <p:spPr>
          <a:xfrm>
            <a:off x="421480" y="2910680"/>
            <a:ext cx="3307715" cy="1453198"/>
          </a:xfrm>
          <a:prstGeom prst="rect">
            <a:avLst/>
          </a:prstGeom>
        </p:spPr>
      </p:pic>
      <p:pic>
        <p:nvPicPr>
          <p:cNvPr id="10" name="Picture 9"/>
          <p:cNvPicPr/>
          <p:nvPr/>
        </p:nvPicPr>
        <p:blipFill>
          <a:blip r:embed="rId3"/>
          <a:stretch>
            <a:fillRect/>
          </a:stretch>
        </p:blipFill>
        <p:spPr>
          <a:xfrm>
            <a:off x="457200" y="4552723"/>
            <a:ext cx="3236277" cy="1464311"/>
          </a:xfrm>
          <a:prstGeom prst="rect">
            <a:avLst/>
          </a:prstGeom>
        </p:spPr>
      </p:pic>
    </p:spTree>
    <p:extLst>
      <p:ext uri="{BB962C8B-B14F-4D97-AF65-F5344CB8AC3E}">
        <p14:creationId xmlns:p14="http://schemas.microsoft.com/office/powerpoint/2010/main" val="621982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RMM: End-plate design</a:t>
            </a:r>
            <a:endParaRPr lang="en-GB" dirty="0"/>
          </a:p>
        </p:txBody>
      </p:sp>
      <p:sp>
        <p:nvSpPr>
          <p:cNvPr id="4" name="Date Placeholder 3"/>
          <p:cNvSpPr>
            <a:spLocks noGrp="1"/>
          </p:cNvSpPr>
          <p:nvPr>
            <p:ph type="dt" sz="half" idx="2"/>
          </p:nvPr>
        </p:nvSpPr>
        <p:spPr/>
        <p:txBody>
          <a:bodyPr/>
          <a:lstStyle/>
          <a:p>
            <a:r>
              <a:rPr lang="en-US" smtClean="0"/>
              <a:t>Susana Izquierdo Bermudez</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6949" t="5920" r="43726" b="5600"/>
          <a:stretch/>
        </p:blipFill>
        <p:spPr>
          <a:xfrm>
            <a:off x="2514164" y="3708423"/>
            <a:ext cx="1680519" cy="1911180"/>
          </a:xfrm>
          <a:prstGeom prst="rect">
            <a:avLst/>
          </a:prstGeom>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5001" t="2760" r="16681" b="2658"/>
          <a:stretch/>
        </p:blipFill>
        <p:spPr>
          <a:xfrm>
            <a:off x="132006" y="3674247"/>
            <a:ext cx="1883413" cy="1980000"/>
          </a:xfrm>
          <a:prstGeom prst="rect">
            <a:avLst/>
          </a:prstGeom>
        </p:spPr>
      </p:pic>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l="3065" t="3708" r="50417" b="7049"/>
          <a:stretch/>
        </p:blipFill>
        <p:spPr>
          <a:xfrm>
            <a:off x="5474500" y="2003052"/>
            <a:ext cx="1828801" cy="1927654"/>
          </a:xfrm>
          <a:prstGeom prst="rect">
            <a:avLst/>
          </a:prstGeom>
        </p:spPr>
      </p:pic>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l="15558" t="6377" r="44253" b="8193"/>
          <a:stretch/>
        </p:blipFill>
        <p:spPr>
          <a:xfrm>
            <a:off x="7712321" y="2106360"/>
            <a:ext cx="1301578" cy="1845276"/>
          </a:xfrm>
          <a:prstGeom prst="rect">
            <a:avLst/>
          </a:prstGeom>
        </p:spPr>
      </p:pic>
      <p:pic>
        <p:nvPicPr>
          <p:cNvPr id="10" name="Picture 9"/>
          <p:cNvPicPr>
            <a:picLocks noChangeAspect="1"/>
          </p:cNvPicPr>
          <p:nvPr/>
        </p:nvPicPr>
        <p:blipFill rotWithShape="1">
          <a:blip r:embed="rId6">
            <a:extLst>
              <a:ext uri="{28A0092B-C50C-407E-A947-70E740481C1C}">
                <a14:useLocalDpi xmlns:a14="http://schemas.microsoft.com/office/drawing/2010/main" val="0"/>
              </a:ext>
            </a:extLst>
          </a:blip>
          <a:srcRect l="3791" t="2879" r="42341" b="4064"/>
          <a:stretch/>
        </p:blipFill>
        <p:spPr>
          <a:xfrm>
            <a:off x="5453772" y="4155057"/>
            <a:ext cx="1828800" cy="2010033"/>
          </a:xfrm>
          <a:prstGeom prst="rect">
            <a:avLst/>
          </a:prstGeom>
        </p:spPr>
      </p:pic>
      <p:pic>
        <p:nvPicPr>
          <p:cNvPr id="11" name="Picture 10"/>
          <p:cNvPicPr>
            <a:picLocks noChangeAspect="1"/>
          </p:cNvPicPr>
          <p:nvPr/>
        </p:nvPicPr>
        <p:blipFill rotWithShape="1">
          <a:blip r:embed="rId7">
            <a:extLst>
              <a:ext uri="{28A0092B-C50C-407E-A947-70E740481C1C}">
                <a14:useLocalDpi xmlns:a14="http://schemas.microsoft.com/office/drawing/2010/main" val="0"/>
              </a:ext>
            </a:extLst>
          </a:blip>
          <a:srcRect l="11149" t="7694" r="50299" b="6044"/>
          <a:stretch/>
        </p:blipFill>
        <p:spPr>
          <a:xfrm>
            <a:off x="7582071" y="4270386"/>
            <a:ext cx="1400432" cy="1894704"/>
          </a:xfrm>
          <a:prstGeom prst="rect">
            <a:avLst/>
          </a:prstGeom>
        </p:spPr>
      </p:pic>
      <p:sp>
        <p:nvSpPr>
          <p:cNvPr id="12" name="Right Arrow 11"/>
          <p:cNvSpPr/>
          <p:nvPr/>
        </p:nvSpPr>
        <p:spPr>
          <a:xfrm rot="19533666">
            <a:off x="4404331" y="3728852"/>
            <a:ext cx="976577" cy="413991"/>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smtClean="0">
                <a:solidFill>
                  <a:schemeClr val="tx2"/>
                </a:solidFill>
              </a:rPr>
              <a:t>Lead End</a:t>
            </a:r>
            <a:endParaRPr lang="en-US" sz="1200" dirty="0"/>
          </a:p>
        </p:txBody>
      </p:sp>
      <p:sp>
        <p:nvSpPr>
          <p:cNvPr id="13" name="Rectangle 12"/>
          <p:cNvSpPr/>
          <p:nvPr/>
        </p:nvSpPr>
        <p:spPr>
          <a:xfrm>
            <a:off x="214181" y="1185064"/>
            <a:ext cx="7089120" cy="1754326"/>
          </a:xfrm>
          <a:prstGeom prst="rect">
            <a:avLst/>
          </a:prstGeom>
        </p:spPr>
        <p:txBody>
          <a:bodyPr wrap="none">
            <a:spAutoFit/>
          </a:bodyPr>
          <a:lstStyle/>
          <a:p>
            <a:pPr marL="36576" indent="0">
              <a:buNone/>
            </a:pPr>
            <a:r>
              <a:rPr lang="en-GB" b="1" dirty="0">
                <a:solidFill>
                  <a:schemeClr val="tx2"/>
                </a:solidFill>
              </a:rPr>
              <a:t>Goals</a:t>
            </a:r>
            <a:r>
              <a:rPr lang="en-GB" dirty="0" smtClean="0">
                <a:solidFill>
                  <a:schemeClr val="tx2"/>
                </a:solidFill>
              </a:rPr>
              <a:t>:</a:t>
            </a:r>
          </a:p>
          <a:p>
            <a:pPr marL="322326" indent="-285750">
              <a:buFont typeface="Arial" panose="020B0604020202020204" pitchFamily="34" charset="0"/>
              <a:buChar char="•"/>
            </a:pPr>
            <a:r>
              <a:rPr lang="en-US" dirty="0" smtClean="0">
                <a:solidFill>
                  <a:schemeClr val="tx2"/>
                </a:solidFill>
              </a:rPr>
              <a:t>Provide enough rigidity to the system, limiting coil displacements</a:t>
            </a:r>
            <a:endParaRPr lang="en-GB" dirty="0" smtClean="0">
              <a:solidFill>
                <a:schemeClr val="tx2"/>
              </a:solidFill>
            </a:endParaRPr>
          </a:p>
          <a:p>
            <a:pPr marL="322326" indent="-285750">
              <a:buFont typeface="Arial" panose="020B0604020202020204" pitchFamily="34" charset="0"/>
              <a:buChar char="•"/>
            </a:pPr>
            <a:r>
              <a:rPr lang="en-GB" dirty="0" smtClean="0">
                <a:solidFill>
                  <a:schemeClr val="tx2"/>
                </a:solidFill>
              </a:rPr>
              <a:t>Be able to apply up to 3 MN of pre-load</a:t>
            </a:r>
          </a:p>
          <a:p>
            <a:pPr marL="322326" indent="-285750">
              <a:buFont typeface="Arial" panose="020B0604020202020204" pitchFamily="34" charset="0"/>
              <a:buChar char="•"/>
            </a:pPr>
            <a:r>
              <a:rPr lang="en-GB" dirty="0" smtClean="0">
                <a:solidFill>
                  <a:schemeClr val="tx2"/>
                </a:solidFill>
              </a:rPr>
              <a:t>Keep stress below yield limit</a:t>
            </a:r>
          </a:p>
          <a:p>
            <a:pPr marL="322326" indent="-285750">
              <a:buFont typeface="Arial" panose="020B0604020202020204" pitchFamily="34" charset="0"/>
              <a:buChar char="•"/>
            </a:pPr>
            <a:r>
              <a:rPr lang="en-GB" dirty="0" smtClean="0">
                <a:solidFill>
                  <a:schemeClr val="tx2"/>
                </a:solidFill>
              </a:rPr>
              <a:t>Allow extraction of the leads on the Lead End</a:t>
            </a:r>
          </a:p>
          <a:p>
            <a:pPr marL="322326" indent="-285750">
              <a:buFont typeface="Arial" panose="020B0604020202020204" pitchFamily="34" charset="0"/>
              <a:buChar char="•"/>
            </a:pPr>
            <a:r>
              <a:rPr lang="en-GB" dirty="0" smtClean="0">
                <a:solidFill>
                  <a:schemeClr val="tx2"/>
                </a:solidFill>
              </a:rPr>
              <a:t>Allow bladders loading on the Return End</a:t>
            </a:r>
            <a:endParaRPr lang="en-GB" dirty="0">
              <a:solidFill>
                <a:schemeClr val="tx2"/>
              </a:solidFill>
            </a:endParaRPr>
          </a:p>
        </p:txBody>
      </p:sp>
      <p:sp>
        <p:nvSpPr>
          <p:cNvPr id="14" name="Rectangle 13"/>
          <p:cNvSpPr/>
          <p:nvPr/>
        </p:nvSpPr>
        <p:spPr>
          <a:xfrm>
            <a:off x="1318265" y="3250148"/>
            <a:ext cx="1858421" cy="646331"/>
          </a:xfrm>
          <a:prstGeom prst="rect">
            <a:avLst/>
          </a:prstGeom>
        </p:spPr>
        <p:txBody>
          <a:bodyPr wrap="square">
            <a:spAutoFit/>
          </a:bodyPr>
          <a:lstStyle/>
          <a:p>
            <a:pPr algn="ctr"/>
            <a:r>
              <a:rPr lang="fr-CH" sz="1200" dirty="0" smtClean="0"/>
              <a:t>a. </a:t>
            </a:r>
            <a:r>
              <a:rPr lang="fr-CH" sz="1200" dirty="0" err="1" smtClean="0"/>
              <a:t>Increasing</a:t>
            </a:r>
            <a:r>
              <a:rPr lang="fr-CH" sz="1200" dirty="0" smtClean="0"/>
              <a:t> </a:t>
            </a:r>
            <a:r>
              <a:rPr lang="fr-CH" sz="1200" dirty="0" err="1"/>
              <a:t>thickness</a:t>
            </a:r>
            <a:r>
              <a:rPr lang="fr-CH" sz="1200" dirty="0"/>
              <a:t> and </a:t>
            </a:r>
            <a:r>
              <a:rPr lang="fr-CH" sz="1200" dirty="0" err="1"/>
              <a:t>width</a:t>
            </a:r>
            <a:r>
              <a:rPr lang="fr-CH" sz="1200" dirty="0"/>
              <a:t> for </a:t>
            </a:r>
            <a:r>
              <a:rPr lang="fr-CH" sz="1200" dirty="0" err="1"/>
              <a:t>higher</a:t>
            </a:r>
            <a:r>
              <a:rPr lang="fr-CH" sz="1200" dirty="0"/>
              <a:t> </a:t>
            </a:r>
            <a:r>
              <a:rPr lang="fr-CH" sz="1200" dirty="0" err="1"/>
              <a:t>rigidity</a:t>
            </a:r>
            <a:endParaRPr lang="en-US" sz="1200" dirty="0"/>
          </a:p>
        </p:txBody>
      </p:sp>
      <p:sp>
        <p:nvSpPr>
          <p:cNvPr id="15" name="Right Arrow 14"/>
          <p:cNvSpPr/>
          <p:nvPr/>
        </p:nvSpPr>
        <p:spPr>
          <a:xfrm rot="1577079">
            <a:off x="4371124" y="4717658"/>
            <a:ext cx="1111322" cy="413991"/>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Return End</a:t>
            </a:r>
            <a:endParaRPr lang="en-US" sz="1200" dirty="0"/>
          </a:p>
        </p:txBody>
      </p:sp>
      <p:sp>
        <p:nvSpPr>
          <p:cNvPr id="16" name="Right Arrow 15"/>
          <p:cNvSpPr/>
          <p:nvPr/>
        </p:nvSpPr>
        <p:spPr>
          <a:xfrm>
            <a:off x="1918779" y="4730865"/>
            <a:ext cx="846727" cy="413991"/>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p>
        </p:txBody>
      </p:sp>
      <p:sp>
        <p:nvSpPr>
          <p:cNvPr id="17" name="Rectangle 16"/>
          <p:cNvSpPr/>
          <p:nvPr/>
        </p:nvSpPr>
        <p:spPr>
          <a:xfrm>
            <a:off x="3640794" y="3074427"/>
            <a:ext cx="1858421" cy="461665"/>
          </a:xfrm>
          <a:prstGeom prst="rect">
            <a:avLst/>
          </a:prstGeom>
        </p:spPr>
        <p:txBody>
          <a:bodyPr wrap="square">
            <a:spAutoFit/>
          </a:bodyPr>
          <a:lstStyle/>
          <a:p>
            <a:pPr algn="ctr"/>
            <a:r>
              <a:rPr lang="fr-CH" sz="1200" dirty="0" smtClean="0"/>
              <a:t>b. </a:t>
            </a:r>
            <a:r>
              <a:rPr lang="fr-CH" sz="1200" dirty="0" err="1" smtClean="0"/>
              <a:t>Adding</a:t>
            </a:r>
            <a:r>
              <a:rPr lang="fr-CH" sz="1200" dirty="0" smtClean="0"/>
              <a:t> </a:t>
            </a:r>
            <a:r>
              <a:rPr lang="fr-CH" sz="1200" dirty="0" err="1" smtClean="0"/>
              <a:t>material</a:t>
            </a:r>
            <a:r>
              <a:rPr lang="fr-CH" sz="1200" dirty="0" smtClean="0"/>
              <a:t> for </a:t>
            </a:r>
            <a:r>
              <a:rPr lang="fr-CH" sz="1200" dirty="0" err="1"/>
              <a:t>higher</a:t>
            </a:r>
            <a:r>
              <a:rPr lang="fr-CH" sz="1200" dirty="0"/>
              <a:t> </a:t>
            </a:r>
            <a:r>
              <a:rPr lang="fr-CH" sz="1200" dirty="0" err="1" smtClean="0"/>
              <a:t>rigidity</a:t>
            </a:r>
            <a:endParaRPr lang="fr-CH" sz="1200" dirty="0" smtClean="0"/>
          </a:p>
        </p:txBody>
      </p:sp>
      <p:sp>
        <p:nvSpPr>
          <p:cNvPr id="18" name="Right Arrow 17"/>
          <p:cNvSpPr/>
          <p:nvPr/>
        </p:nvSpPr>
        <p:spPr>
          <a:xfrm>
            <a:off x="7254915" y="2818891"/>
            <a:ext cx="457406" cy="271347"/>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p>
        </p:txBody>
      </p:sp>
      <p:sp>
        <p:nvSpPr>
          <p:cNvPr id="19" name="Right Arrow 18"/>
          <p:cNvSpPr/>
          <p:nvPr/>
        </p:nvSpPr>
        <p:spPr>
          <a:xfrm>
            <a:off x="7106633" y="5152068"/>
            <a:ext cx="457406" cy="271347"/>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p>
        </p:txBody>
      </p:sp>
      <p:sp>
        <p:nvSpPr>
          <p:cNvPr id="20" name="Rectangle 19"/>
          <p:cNvSpPr/>
          <p:nvPr/>
        </p:nvSpPr>
        <p:spPr>
          <a:xfrm>
            <a:off x="3800718" y="5658460"/>
            <a:ext cx="1710810" cy="461665"/>
          </a:xfrm>
          <a:prstGeom prst="rect">
            <a:avLst/>
          </a:prstGeom>
        </p:spPr>
        <p:txBody>
          <a:bodyPr wrap="square">
            <a:spAutoFit/>
          </a:bodyPr>
          <a:lstStyle/>
          <a:p>
            <a:pPr algn="ctr"/>
            <a:r>
              <a:rPr lang="fr-CH" sz="1200" dirty="0"/>
              <a:t>c. </a:t>
            </a:r>
            <a:r>
              <a:rPr lang="fr-CH" sz="1200" dirty="0" err="1"/>
              <a:t>Different</a:t>
            </a:r>
            <a:r>
              <a:rPr lang="fr-CH" sz="1200" dirty="0"/>
              <a:t> designs Lead End/Return End</a:t>
            </a:r>
            <a:endParaRPr lang="en-US" sz="1200" dirty="0"/>
          </a:p>
        </p:txBody>
      </p:sp>
      <p:sp>
        <p:nvSpPr>
          <p:cNvPr id="21" name="Rectangle 20"/>
          <p:cNvSpPr/>
          <p:nvPr/>
        </p:nvSpPr>
        <p:spPr>
          <a:xfrm>
            <a:off x="7393154" y="1598274"/>
            <a:ext cx="1710810" cy="461665"/>
          </a:xfrm>
          <a:prstGeom prst="rect">
            <a:avLst/>
          </a:prstGeom>
        </p:spPr>
        <p:txBody>
          <a:bodyPr wrap="square">
            <a:spAutoFit/>
          </a:bodyPr>
          <a:lstStyle/>
          <a:p>
            <a:pPr algn="ctr"/>
            <a:r>
              <a:rPr lang="fr-CH" sz="1200" dirty="0" smtClean="0"/>
              <a:t>d. </a:t>
            </a:r>
            <a:r>
              <a:rPr lang="fr-CH" sz="1200" dirty="0" err="1" smtClean="0"/>
              <a:t>Removing</a:t>
            </a:r>
            <a:r>
              <a:rPr lang="fr-CH" sz="1200" dirty="0" smtClean="0"/>
              <a:t> un-</a:t>
            </a:r>
            <a:r>
              <a:rPr lang="fr-CH" sz="1200" dirty="0" err="1" smtClean="0"/>
              <a:t>necessary</a:t>
            </a:r>
            <a:r>
              <a:rPr lang="fr-CH" sz="1200" dirty="0" smtClean="0"/>
              <a:t> </a:t>
            </a:r>
            <a:r>
              <a:rPr lang="fr-CH" sz="1200" dirty="0" err="1" smtClean="0"/>
              <a:t>material</a:t>
            </a:r>
            <a:endParaRPr lang="en-US" sz="1200" dirty="0"/>
          </a:p>
        </p:txBody>
      </p:sp>
    </p:spTree>
    <p:extLst>
      <p:ext uri="{BB962C8B-B14F-4D97-AF65-F5344CB8AC3E}">
        <p14:creationId xmlns:p14="http://schemas.microsoft.com/office/powerpoint/2010/main" val="13247386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remarks</a:t>
            </a:r>
            <a:endParaRPr lang="en-GB" dirty="0"/>
          </a:p>
        </p:txBody>
      </p:sp>
      <p:sp>
        <p:nvSpPr>
          <p:cNvPr id="3" name="Content Placeholder 2"/>
          <p:cNvSpPr>
            <a:spLocks noGrp="1"/>
          </p:cNvSpPr>
          <p:nvPr>
            <p:ph idx="1"/>
          </p:nvPr>
        </p:nvSpPr>
        <p:spPr/>
        <p:txBody>
          <a:bodyPr>
            <a:normAutofit/>
          </a:bodyPr>
          <a:lstStyle/>
          <a:p>
            <a:r>
              <a:rPr lang="en-US" sz="2400" dirty="0" smtClean="0"/>
              <a:t>In order to keep the pole turn under compression in RMM, excessive longitudinal force is needed during assembly </a:t>
            </a:r>
            <a:r>
              <a:rPr lang="en-US" sz="2400" dirty="0" smtClean="0">
                <a:sym typeface="Wingdings" panose="05000000000000000000" pitchFamily="2" charset="2"/>
              </a:rPr>
              <a:t> expect to have </a:t>
            </a:r>
            <a:r>
              <a:rPr lang="en-US" sz="2400" dirty="0" smtClean="0">
                <a:latin typeface="Cambria Math" panose="02040503050406030204" pitchFamily="18" charset="0"/>
                <a:ea typeface="Cambria Math" panose="02040503050406030204" pitchFamily="18" charset="0"/>
                <a:sym typeface="Wingdings" panose="05000000000000000000" pitchFamily="2" charset="2"/>
              </a:rPr>
              <a:t>∿</a:t>
            </a:r>
            <a:r>
              <a:rPr lang="en-US" sz="2400" dirty="0" smtClean="0">
                <a:sym typeface="Wingdings" panose="05000000000000000000" pitchFamily="2" charset="2"/>
              </a:rPr>
              <a:t> 40 MPa of tension </a:t>
            </a:r>
            <a:r>
              <a:rPr lang="en-US" sz="2400" dirty="0">
                <a:latin typeface="Cambria Math" panose="02040503050406030204" pitchFamily="18" charset="0"/>
                <a:ea typeface="Cambria Math" panose="02040503050406030204" pitchFamily="18" charset="0"/>
                <a:sym typeface="Wingdings" panose="05000000000000000000" pitchFamily="2" charset="2"/>
              </a:rPr>
              <a:t>∿</a:t>
            </a:r>
            <a:r>
              <a:rPr lang="en-US" sz="2400" dirty="0" smtClean="0">
                <a:sym typeface="Wingdings" panose="05000000000000000000" pitchFamily="2" charset="2"/>
              </a:rPr>
              <a:t> 0.05 - 0.1 mm of gap on the pole tip.</a:t>
            </a:r>
          </a:p>
          <a:p>
            <a:r>
              <a:rPr lang="en-US" sz="2400" dirty="0" smtClean="0">
                <a:sym typeface="Wingdings" panose="05000000000000000000" pitchFamily="2" charset="2"/>
              </a:rPr>
              <a:t>The optimization was guided by designing a system as rigid as possible:</a:t>
            </a:r>
          </a:p>
          <a:p>
            <a:pPr lvl="1"/>
            <a:r>
              <a:rPr lang="en-US" sz="2000" dirty="0" smtClean="0">
                <a:sym typeface="Wingdings" panose="05000000000000000000" pitchFamily="2" charset="2"/>
              </a:rPr>
              <a:t>Rods for longitudinal loading shall be as close as possible to the coil to minimize bending of the end plate (becomes hard in blocks coil if when one needs to leave the space for the flared ends).</a:t>
            </a:r>
          </a:p>
          <a:p>
            <a:pPr lvl="1"/>
            <a:endParaRPr lang="en-GB" sz="2000" dirty="0"/>
          </a:p>
        </p:txBody>
      </p:sp>
      <p:sp>
        <p:nvSpPr>
          <p:cNvPr id="4" name="Date Placeholder 3"/>
          <p:cNvSpPr>
            <a:spLocks noGrp="1"/>
          </p:cNvSpPr>
          <p:nvPr>
            <p:ph type="dt" sz="half" idx="2"/>
          </p:nvPr>
        </p:nvSpPr>
        <p:spPr/>
        <p:txBody>
          <a:bodyPr/>
          <a:lstStyle/>
          <a:p>
            <a:r>
              <a:rPr lang="en-US" smtClean="0"/>
              <a:t>Susana Izquierdo Bermudez</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26347656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274320" y="5824025"/>
            <a:ext cx="9678572" cy="1132449"/>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 name="Title 1"/>
          <p:cNvSpPr>
            <a:spLocks noGrp="1"/>
          </p:cNvSpPr>
          <p:nvPr>
            <p:ph type="title"/>
          </p:nvPr>
        </p:nvSpPr>
        <p:spPr/>
        <p:txBody>
          <a:bodyPr/>
          <a:lstStyle/>
          <a:p>
            <a:r>
              <a:rPr lang="en-US" dirty="0" smtClean="0"/>
              <a:t>11 T - concept</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14912" t="10534"/>
          <a:stretch/>
        </p:blipFill>
        <p:spPr>
          <a:xfrm>
            <a:off x="87782" y="4590519"/>
            <a:ext cx="2739055" cy="21600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7759" y="4590519"/>
            <a:ext cx="2880000" cy="2160000"/>
          </a:xfrm>
          <a:prstGeom prst="rect">
            <a:avLst/>
          </a:prstGeom>
        </p:spPr>
      </p:pic>
      <p:pic>
        <p:nvPicPr>
          <p:cNvPr id="9" name="Content Placeholder 8"/>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6176464" y="4590519"/>
            <a:ext cx="2880000" cy="2160000"/>
          </a:xfrm>
        </p:spPr>
      </p:pic>
      <p:sp>
        <p:nvSpPr>
          <p:cNvPr id="10" name="Content Placeholder 2"/>
          <p:cNvSpPr txBox="1">
            <a:spLocks/>
          </p:cNvSpPr>
          <p:nvPr/>
        </p:nvSpPr>
        <p:spPr>
          <a:xfrm>
            <a:off x="288388" y="1279754"/>
            <a:ext cx="4626512" cy="2987445"/>
          </a:xfrm>
          <a:prstGeom prst="rect">
            <a:avLst/>
          </a:prstGeom>
        </p:spPr>
        <p:txBody>
          <a:bodyPr vert="horz">
            <a:normAutofit lnSpcReduction="1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800" dirty="0" smtClean="0"/>
              <a:t>Slight pre-load at room temperature, to guarantee that there is still contact coil to end plate at 1.9 K.</a:t>
            </a:r>
          </a:p>
          <a:p>
            <a:r>
              <a:rPr lang="en-US" sz="1800" dirty="0" smtClean="0"/>
              <a:t>Goal: limit the coil displacements providing a rigid lateral support</a:t>
            </a:r>
          </a:p>
          <a:p>
            <a:r>
              <a:rPr lang="en-US" sz="1800" dirty="0" smtClean="0"/>
              <a:t>1in1 models:</a:t>
            </a:r>
          </a:p>
          <a:p>
            <a:pPr lvl="1"/>
            <a:r>
              <a:rPr lang="en-US" sz="1400" dirty="0" smtClean="0"/>
              <a:t>43 </a:t>
            </a:r>
            <a:r>
              <a:rPr lang="en-US" sz="1400" dirty="0"/>
              <a:t>mm thick end-plate, </a:t>
            </a:r>
            <a:r>
              <a:rPr lang="en-US" sz="1400" dirty="0" smtClean="0"/>
              <a:t>12 mm stainless steel shell.</a:t>
            </a:r>
          </a:p>
          <a:p>
            <a:r>
              <a:rPr lang="en-US" sz="1800" dirty="0" smtClean="0"/>
              <a:t>2in1 models:</a:t>
            </a:r>
          </a:p>
          <a:p>
            <a:pPr lvl="1"/>
            <a:r>
              <a:rPr lang="en-US" sz="1400" dirty="0" smtClean="0"/>
              <a:t>75 mm </a:t>
            </a:r>
            <a:r>
              <a:rPr lang="en-US" sz="1400" dirty="0"/>
              <a:t>thick end-plate, 15 mm stainless steel </a:t>
            </a:r>
            <a:r>
              <a:rPr lang="en-US" sz="1400" dirty="0" smtClean="0"/>
              <a:t>shell.</a:t>
            </a:r>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49705" y="29319"/>
            <a:ext cx="3650566" cy="4455380"/>
          </a:xfrm>
          <a:prstGeom prst="rect">
            <a:avLst/>
          </a:prstGeom>
        </p:spPr>
      </p:pic>
      <p:sp>
        <p:nvSpPr>
          <p:cNvPr id="12" name="TextBox 11"/>
          <p:cNvSpPr txBox="1"/>
          <p:nvPr/>
        </p:nvSpPr>
        <p:spPr>
          <a:xfrm>
            <a:off x="4557955" y="629943"/>
            <a:ext cx="1064522" cy="523220"/>
          </a:xfrm>
          <a:prstGeom prst="rect">
            <a:avLst/>
          </a:prstGeom>
          <a:noFill/>
        </p:spPr>
        <p:txBody>
          <a:bodyPr wrap="square" rtlCol="0">
            <a:spAutoFit/>
          </a:bodyPr>
          <a:lstStyle/>
          <a:p>
            <a:r>
              <a:rPr lang="en-US" sz="1400" dirty="0" smtClean="0">
                <a:solidFill>
                  <a:srgbClr val="000000"/>
                </a:solidFill>
              </a:rPr>
              <a:t>Bullet gauges</a:t>
            </a:r>
            <a:endParaRPr lang="en-GB" sz="1400" dirty="0">
              <a:solidFill>
                <a:srgbClr val="000000"/>
              </a:solidFill>
            </a:endParaRPr>
          </a:p>
        </p:txBody>
      </p:sp>
    </p:spTree>
    <p:extLst>
      <p:ext uri="{BB962C8B-B14F-4D97-AF65-F5344CB8AC3E}">
        <p14:creationId xmlns:p14="http://schemas.microsoft.com/office/powerpoint/2010/main" val="20535278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11 T – longitudinal pre-load</a:t>
            </a:r>
            <a:endParaRPr lang="en-GB" dirty="0"/>
          </a:p>
        </p:txBody>
      </p:sp>
      <p:sp>
        <p:nvSpPr>
          <p:cNvPr id="4" name="Date Placeholder 3"/>
          <p:cNvSpPr>
            <a:spLocks noGrp="1"/>
          </p:cNvSpPr>
          <p:nvPr>
            <p:ph type="dt" sz="half" idx="2"/>
          </p:nvPr>
        </p:nvSpPr>
        <p:spPr/>
        <p:txBody>
          <a:bodyPr/>
          <a:lstStyle/>
          <a:p>
            <a:r>
              <a:rPr lang="en-US" smtClean="0"/>
              <a:t>Susana Izquierdo Bermudez</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graphicFrame>
        <p:nvGraphicFramePr>
          <p:cNvPr id="6" name="Chart 5"/>
          <p:cNvGraphicFramePr>
            <a:graphicFrameLocks noGrp="1"/>
          </p:cNvGraphicFramePr>
          <p:nvPr>
            <p:extLst>
              <p:ext uri="{D42A27DB-BD31-4B8C-83A1-F6EECF244321}">
                <p14:modId xmlns:p14="http://schemas.microsoft.com/office/powerpoint/2010/main" val="2012033775"/>
              </p:ext>
            </p:extLst>
          </p:nvPr>
        </p:nvGraphicFramePr>
        <p:xfrm>
          <a:off x="-2" y="2571750"/>
          <a:ext cx="9144001" cy="4467538"/>
        </p:xfrm>
        <a:graphic>
          <a:graphicData uri="http://schemas.openxmlformats.org/drawingml/2006/chart">
            <c:chart xmlns:c="http://schemas.openxmlformats.org/drawingml/2006/chart" xmlns:r="http://schemas.openxmlformats.org/officeDocument/2006/relationships" r:id="rId2"/>
          </a:graphicData>
        </a:graphic>
      </p:graphicFrame>
      <p:sp>
        <p:nvSpPr>
          <p:cNvPr id="7" name="Content Placeholder 2"/>
          <p:cNvSpPr txBox="1">
            <a:spLocks noGrp="1"/>
          </p:cNvSpPr>
          <p:nvPr>
            <p:ph idx="1"/>
          </p:nvPr>
        </p:nvSpPr>
        <p:spPr>
          <a:xfrm>
            <a:off x="457201" y="1102179"/>
            <a:ext cx="8226854" cy="1298121"/>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1400" dirty="0" smtClean="0"/>
              <a:t>Overall behavior:</a:t>
            </a:r>
          </a:p>
          <a:p>
            <a:r>
              <a:rPr lang="en-US" sz="1400" dirty="0" smtClean="0"/>
              <a:t>Pre-load at room temperature at </a:t>
            </a:r>
            <a:r>
              <a:rPr lang="en-US" sz="1400" dirty="0" smtClean="0">
                <a:sym typeface="Wingdings" panose="05000000000000000000" pitchFamily="2" charset="2"/>
              </a:rPr>
              <a:t> 30-60 </a:t>
            </a:r>
            <a:r>
              <a:rPr lang="en-US" sz="1400" dirty="0" err="1" smtClean="0">
                <a:sym typeface="Wingdings" panose="05000000000000000000" pitchFamily="2" charset="2"/>
              </a:rPr>
              <a:t>kN</a:t>
            </a:r>
            <a:r>
              <a:rPr lang="en-US" sz="1400" dirty="0" smtClean="0">
                <a:sym typeface="Wingdings" panose="05000000000000000000" pitchFamily="2" charset="2"/>
              </a:rPr>
              <a:t>/aperture (5-10 % of the electromagnetic forces)</a:t>
            </a:r>
          </a:p>
          <a:p>
            <a:r>
              <a:rPr lang="en-US" sz="1400" dirty="0" smtClean="0">
                <a:sym typeface="Wingdings" panose="05000000000000000000" pitchFamily="2" charset="2"/>
              </a:rPr>
              <a:t>During cool down,  around 50 % of the force is lost (except in DP102, where the force seen by the bullets increases by a factor 3).</a:t>
            </a:r>
          </a:p>
          <a:p>
            <a:r>
              <a:rPr lang="en-US" sz="1400" dirty="0" smtClean="0">
                <a:sym typeface="Wingdings" panose="05000000000000000000" pitchFamily="2" charset="2"/>
              </a:rPr>
              <a:t>During powering, around 30 % of the load is transferred to the bullet gauges.</a:t>
            </a:r>
          </a:p>
        </p:txBody>
      </p:sp>
    </p:spTree>
    <p:extLst>
      <p:ext uri="{BB962C8B-B14F-4D97-AF65-F5344CB8AC3E}">
        <p14:creationId xmlns:p14="http://schemas.microsoft.com/office/powerpoint/2010/main" val="21349446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MQXF - Concept</a:t>
            </a:r>
            <a:endParaRPr lang="en-GB" dirty="0"/>
          </a:p>
        </p:txBody>
      </p:sp>
      <p:sp>
        <p:nvSpPr>
          <p:cNvPr id="4" name="Date Placeholder 3"/>
          <p:cNvSpPr>
            <a:spLocks noGrp="1"/>
          </p:cNvSpPr>
          <p:nvPr>
            <p:ph type="dt" sz="half" idx="2"/>
          </p:nvPr>
        </p:nvSpPr>
        <p:spPr/>
        <p:txBody>
          <a:bodyPr/>
          <a:lstStyle/>
          <a:p>
            <a:r>
              <a:rPr lang="en-US" smtClean="0"/>
              <a:t>Susana Izquierdo Bermudez</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4</a:t>
            </a:fld>
            <a:endParaRPr lang="en-US" dirty="0"/>
          </a:p>
        </p:txBody>
      </p:sp>
      <p:sp>
        <p:nvSpPr>
          <p:cNvPr id="7" name="Content Placeholder 6"/>
          <p:cNvSpPr>
            <a:spLocks noGrp="1"/>
          </p:cNvSpPr>
          <p:nvPr>
            <p:ph idx="1"/>
          </p:nvPr>
        </p:nvSpPr>
        <p:spPr>
          <a:xfrm>
            <a:off x="457200" y="1325606"/>
            <a:ext cx="4846320" cy="4667421"/>
          </a:xfrm>
        </p:spPr>
        <p:txBody>
          <a:bodyPr>
            <a:normAutofit/>
          </a:bodyPr>
          <a:lstStyle/>
          <a:p>
            <a:r>
              <a:rPr lang="en-US" sz="2000" dirty="0" smtClean="0"/>
              <a:t>Direct connection between the motion of the rod and the one of the coil ends</a:t>
            </a:r>
          </a:p>
          <a:p>
            <a:pPr lvl="1"/>
            <a:r>
              <a:rPr lang="en-US" sz="1800" dirty="0" smtClean="0"/>
              <a:t>Coil elongation measured by the strain gauges on the rods.</a:t>
            </a:r>
          </a:p>
          <a:p>
            <a:r>
              <a:rPr lang="en-US" sz="2000" dirty="0" smtClean="0"/>
              <a:t>Goal: keep the pole turn under compression during powering. </a:t>
            </a:r>
          </a:p>
          <a:p>
            <a:r>
              <a:rPr lang="en-US" sz="2000" dirty="0" smtClean="0"/>
              <a:t>Short models (1.2 m):</a:t>
            </a:r>
          </a:p>
          <a:p>
            <a:pPr lvl="1"/>
            <a:r>
              <a:rPr lang="en-US" sz="1800" dirty="0" smtClean="0"/>
              <a:t>Aluminum rods, 36 mm diameter</a:t>
            </a:r>
          </a:p>
          <a:p>
            <a:pPr lvl="1"/>
            <a:r>
              <a:rPr lang="en-US" sz="1800" dirty="0" err="1" smtClean="0"/>
              <a:t>Nitronic</a:t>
            </a:r>
            <a:r>
              <a:rPr lang="en-US" sz="1800" dirty="0" smtClean="0"/>
              <a:t> 50 end plate, 75 mm thick </a:t>
            </a:r>
          </a:p>
          <a:p>
            <a:r>
              <a:rPr lang="en-US" sz="2400" dirty="0" smtClean="0"/>
              <a:t>Long magnets (7.2 m):</a:t>
            </a:r>
          </a:p>
          <a:p>
            <a:pPr lvl="1"/>
            <a:r>
              <a:rPr lang="en-US" sz="1800" dirty="0" smtClean="0"/>
              <a:t>Stainless steel rods, 36 mm </a:t>
            </a:r>
            <a:r>
              <a:rPr lang="en-US" sz="1800" dirty="0" err="1" smtClean="0"/>
              <a:t>diamter</a:t>
            </a:r>
            <a:endParaRPr lang="en-US" sz="1800" dirty="0"/>
          </a:p>
          <a:p>
            <a:pPr lvl="1"/>
            <a:r>
              <a:rPr lang="en-US" sz="1800" dirty="0" err="1"/>
              <a:t>Nitronic</a:t>
            </a:r>
            <a:r>
              <a:rPr lang="en-US" sz="1800" dirty="0"/>
              <a:t> 50 end plate, 75 mm thick </a:t>
            </a:r>
          </a:p>
          <a:p>
            <a:pPr lvl="1"/>
            <a:endParaRPr lang="en-US" sz="1800" dirty="0">
              <a:solidFill>
                <a:srgbClr val="FF0000"/>
              </a:solidFill>
            </a:endParaRPr>
          </a:p>
          <a:p>
            <a:pPr lvl="1"/>
            <a:endParaRPr lang="en-US" sz="1800" dirty="0"/>
          </a:p>
          <a:p>
            <a:endParaRPr lang="en-GB" sz="2000" dirty="0"/>
          </a:p>
        </p:txBody>
      </p:sp>
      <p:pic>
        <p:nvPicPr>
          <p:cNvPr id="9" name="Picture 8"/>
          <p:cNvPicPr>
            <a:picLocks noChangeAspect="1"/>
          </p:cNvPicPr>
          <p:nvPr/>
        </p:nvPicPr>
        <p:blipFill>
          <a:blip r:embed="rId2"/>
          <a:stretch>
            <a:fillRect/>
          </a:stretch>
        </p:blipFill>
        <p:spPr>
          <a:xfrm>
            <a:off x="5396300" y="404368"/>
            <a:ext cx="3633400" cy="1838979"/>
          </a:xfrm>
          <a:prstGeom prst="rect">
            <a:avLst/>
          </a:prstGeom>
        </p:spPr>
      </p:pic>
      <p:pic>
        <p:nvPicPr>
          <p:cNvPr id="10" name="Picture 9"/>
          <p:cNvPicPr>
            <a:picLocks noChangeAspect="1"/>
          </p:cNvPicPr>
          <p:nvPr/>
        </p:nvPicPr>
        <p:blipFill>
          <a:blip r:embed="rId3"/>
          <a:stretch>
            <a:fillRect/>
          </a:stretch>
        </p:blipFill>
        <p:spPr>
          <a:xfrm>
            <a:off x="5645698" y="1905315"/>
            <a:ext cx="2180758" cy="1754001"/>
          </a:xfrm>
          <a:prstGeom prst="rect">
            <a:avLst/>
          </a:prstGeom>
        </p:spPr>
      </p:pic>
      <p:pic>
        <p:nvPicPr>
          <p:cNvPr id="11" name="Picture 10"/>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847736" y="3857502"/>
            <a:ext cx="3181964" cy="2024886"/>
          </a:xfrm>
          <a:prstGeom prst="rect">
            <a:avLst/>
          </a:prstGeom>
          <a:noFill/>
          <a:ln w="12700">
            <a:solidFill>
              <a:schemeClr val="tx2"/>
            </a:solidFill>
            <a:miter lim="800000"/>
            <a:headEnd/>
            <a:tailEnd/>
          </a:ln>
        </p:spPr>
      </p:pic>
    </p:spTree>
    <p:extLst>
      <p:ext uri="{BB962C8B-B14F-4D97-AF65-F5344CB8AC3E}">
        <p14:creationId xmlns:p14="http://schemas.microsoft.com/office/powerpoint/2010/main" val="25365846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MQXF – Longitudinal Pre-load</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5</a:t>
            </a:fld>
            <a:endParaRPr lang="en-US" dirty="0"/>
          </a:p>
        </p:txBody>
      </p:sp>
      <mc:AlternateContent xmlns:mc="http://schemas.openxmlformats.org/markup-compatibility/2006" xmlns:a14="http://schemas.microsoft.com/office/drawing/2010/main">
        <mc:Choice Requires="a14">
          <p:sp>
            <p:nvSpPr>
              <p:cNvPr id="7" name="Content Placeholder 6"/>
              <p:cNvSpPr>
                <a:spLocks noGrp="1"/>
              </p:cNvSpPr>
              <p:nvPr>
                <p:ph idx="1"/>
              </p:nvPr>
            </p:nvSpPr>
            <p:spPr>
              <a:xfrm>
                <a:off x="196949" y="1325606"/>
                <a:ext cx="4642338" cy="4850111"/>
              </a:xfrm>
            </p:spPr>
            <p:txBody>
              <a:bodyPr>
                <a:normAutofit/>
              </a:bodyPr>
              <a:lstStyle/>
              <a:p>
                <a:r>
                  <a:rPr lang="en-US" sz="1400" dirty="0" smtClean="0"/>
                  <a:t>Electromagnetic forces = 1.2 MN at nominal</a:t>
                </a:r>
              </a:p>
              <a:p>
                <a:r>
                  <a:rPr lang="en-US" sz="1400" dirty="0" smtClean="0"/>
                  <a:t>Applied longitudinal pre-stress</a:t>
                </a:r>
              </a:p>
              <a:p>
                <a:pPr marL="742950" lvl="1" indent="-285750">
                  <a:buFont typeface="Arial" panose="020B0604020202020204" pitchFamily="34" charset="0"/>
                  <a:buChar char="•"/>
                </a:pPr>
                <a:r>
                  <a:rPr lang="en-GB" sz="1400" dirty="0" smtClean="0">
                    <a:latin typeface="+mj-lt"/>
                  </a:rPr>
                  <a:t>MQXFS1a/b &amp; </a:t>
                </a:r>
                <a:r>
                  <a:rPr lang="en-GB" sz="1400" dirty="0"/>
                  <a:t>MQXFS3a </a:t>
                </a:r>
                <a:r>
                  <a:rPr lang="en-GB" sz="1400" dirty="0" smtClean="0">
                    <a:latin typeface="+mj-lt"/>
                  </a:rPr>
                  <a:t>: </a:t>
                </a:r>
                <a14:m>
                  <m:oMath xmlns:m="http://schemas.openxmlformats.org/officeDocument/2006/math">
                    <m:r>
                      <a:rPr lang="en-GB" sz="1400">
                        <a:latin typeface="Cambria Math" panose="02040503050406030204" pitchFamily="18" charset="0"/>
                      </a:rPr>
                      <m:t>800 </m:t>
                    </m:r>
                    <m:r>
                      <a:rPr lang="en-GB" sz="1400">
                        <a:latin typeface="Cambria Math" panose="02040503050406030204" pitchFamily="18" charset="0"/>
                      </a:rPr>
                      <m:t>𝜇𝜀</m:t>
                    </m:r>
                  </m:oMath>
                </a14:m>
                <a:r>
                  <a:rPr lang="en-GB" sz="1400" dirty="0">
                    <a:latin typeface="+mj-lt"/>
                  </a:rPr>
                  <a:t> at R.T.,  </a:t>
                </a:r>
                <a14:m>
                  <m:oMath xmlns:m="http://schemas.openxmlformats.org/officeDocument/2006/math">
                    <m:r>
                      <a:rPr lang="en-GB" sz="1400" dirty="0">
                        <a:latin typeface="Cambria Math" panose="02040503050406030204" pitchFamily="18" charset="0"/>
                      </a:rPr>
                      <m:t>0.6 </m:t>
                    </m:r>
                    <m:r>
                      <a:rPr lang="en-GB" sz="1400" dirty="0">
                        <a:latin typeface="Cambria Math" panose="02040503050406030204" pitchFamily="18" charset="0"/>
                      </a:rPr>
                      <m:t>𝑀𝑁</m:t>
                    </m:r>
                  </m:oMath>
                </a14:m>
                <a:r>
                  <a:rPr lang="en-GB" sz="1400" dirty="0">
                    <a:latin typeface="+mj-lt"/>
                  </a:rPr>
                  <a:t> at cold</a:t>
                </a:r>
              </a:p>
              <a:p>
                <a:pPr marL="742950" lvl="1" indent="-285750">
                  <a:buFont typeface="Arial" panose="020B0604020202020204" pitchFamily="34" charset="0"/>
                  <a:buChar char="•"/>
                </a:pPr>
                <a:r>
                  <a:rPr lang="en-GB" sz="1400" dirty="0" smtClean="0">
                    <a:latin typeface="+mj-lt"/>
                  </a:rPr>
                  <a:t>MQXFS1c, MQXFS3b/c, MQXFS4 and MQXFS5: </a:t>
                </a:r>
                <a14:m>
                  <m:oMath xmlns:m="http://schemas.openxmlformats.org/officeDocument/2006/math">
                    <m:r>
                      <a:rPr lang="en-GB" sz="1400" dirty="0">
                        <a:latin typeface="Cambria Math" panose="02040503050406030204" pitchFamily="18" charset="0"/>
                      </a:rPr>
                      <m:t>250</m:t>
                    </m:r>
                    <m:r>
                      <a:rPr lang="en-GB" sz="1400">
                        <a:latin typeface="Cambria Math" panose="02040503050406030204" pitchFamily="18" charset="0"/>
                      </a:rPr>
                      <m:t>0 </m:t>
                    </m:r>
                    <m:r>
                      <a:rPr lang="en-GB" sz="1400">
                        <a:latin typeface="Cambria Math" panose="02040503050406030204" pitchFamily="18" charset="0"/>
                      </a:rPr>
                      <m:t>𝜇𝜀</m:t>
                    </m:r>
                  </m:oMath>
                </a14:m>
                <a:r>
                  <a:rPr lang="en-GB" sz="1400" dirty="0">
                    <a:latin typeface="+mj-lt"/>
                  </a:rPr>
                  <a:t> at R.T., </a:t>
                </a:r>
                <a14:m>
                  <m:oMath xmlns:m="http://schemas.openxmlformats.org/officeDocument/2006/math">
                    <m:r>
                      <a:rPr lang="en-GB" sz="1400" dirty="0">
                        <a:latin typeface="Cambria Math" panose="02040503050406030204" pitchFamily="18" charset="0"/>
                      </a:rPr>
                      <m:t>1.12 </m:t>
                    </m:r>
                    <m:r>
                      <a:rPr lang="en-GB" sz="1400" dirty="0">
                        <a:latin typeface="Cambria Math" panose="02040503050406030204" pitchFamily="18" charset="0"/>
                      </a:rPr>
                      <m:t>𝑀𝑁</m:t>
                    </m:r>
                  </m:oMath>
                </a14:m>
                <a:r>
                  <a:rPr lang="en-GB" sz="1400" dirty="0">
                    <a:latin typeface="+mj-lt"/>
                  </a:rPr>
                  <a:t> at cold</a:t>
                </a:r>
              </a:p>
              <a:p>
                <a:r>
                  <a:rPr lang="en-US" sz="1400" dirty="0" smtClean="0"/>
                  <a:t>The model predicts reasonably good the effect of cool down</a:t>
                </a:r>
              </a:p>
              <a:p>
                <a:r>
                  <a:rPr lang="en-US" sz="1400" dirty="0" smtClean="0"/>
                  <a:t>Different slope between MQXFS1 and MQXFS3/5.</a:t>
                </a:r>
                <a:r>
                  <a:rPr lang="en-US" sz="1400" dirty="0"/>
                  <a:t> To fit the measurements, 0.16 friction coefficient in MQXFS1, 0.13 for </a:t>
                </a:r>
                <a:r>
                  <a:rPr lang="en-US" sz="1400" dirty="0" smtClean="0"/>
                  <a:t>MQXFS3/5. Coil to collar shim might be the source of the difference:</a:t>
                </a:r>
              </a:p>
              <a:p>
                <a:pPr lvl="1"/>
                <a:r>
                  <a:rPr lang="en-US" sz="1400" dirty="0" smtClean="0"/>
                  <a:t>MQXFS1 is G10, </a:t>
                </a:r>
              </a:p>
              <a:p>
                <a:pPr lvl="1"/>
                <a:r>
                  <a:rPr lang="en-US" sz="1400" dirty="0"/>
                  <a:t>MQXFS3/5 </a:t>
                </a:r>
                <a:r>
                  <a:rPr lang="en-US" sz="1400" dirty="0" smtClean="0"/>
                  <a:t>several layers of </a:t>
                </a:r>
                <a:r>
                  <a:rPr lang="en-US" sz="1400" dirty="0" err="1" smtClean="0"/>
                  <a:t>Kapton</a:t>
                </a:r>
                <a:r>
                  <a:rPr lang="en-US" sz="1400" dirty="0" smtClean="0"/>
                  <a:t> </a:t>
                </a:r>
              </a:p>
              <a:p>
                <a:r>
                  <a:rPr lang="en-US" sz="1400" dirty="0" smtClean="0"/>
                  <a:t>Coil elongation is independent of the pre-load level, since it depends on the system stiffness. The effect of the pre-load is to increase the contact pressure coil to pole in the end region. </a:t>
                </a:r>
                <a:endParaRPr lang="en-GB" sz="1400" dirty="0"/>
              </a:p>
            </p:txBody>
          </p:sp>
        </mc:Choice>
        <mc:Fallback xmlns="">
          <p:sp>
            <p:nvSpPr>
              <p:cNvPr id="7" name="Content Placeholder 6"/>
              <p:cNvSpPr>
                <a:spLocks noGrp="1" noRot="1" noChangeAspect="1" noMove="1" noResize="1" noEditPoints="1" noAdjustHandles="1" noChangeArrowheads="1" noChangeShapeType="1" noTextEdit="1"/>
              </p:cNvSpPr>
              <p:nvPr>
                <p:ph idx="1"/>
              </p:nvPr>
            </p:nvSpPr>
            <p:spPr>
              <a:xfrm>
                <a:off x="196949" y="1325606"/>
                <a:ext cx="4642338" cy="4850111"/>
              </a:xfrm>
              <a:blipFill>
                <a:blip r:embed="rId2"/>
                <a:stretch>
                  <a:fillRect t="-126" r="-787"/>
                </a:stretch>
              </a:blipFill>
            </p:spPr>
            <p:txBody>
              <a:bodyPr/>
              <a:lstStyle/>
              <a:p>
                <a:r>
                  <a:rPr lang="en-GB">
                    <a:noFill/>
                  </a:rPr>
                  <a:t> </a:t>
                </a:r>
              </a:p>
            </p:txBody>
          </p:sp>
        </mc:Fallback>
      </mc:AlternateContent>
      <p:sp>
        <p:nvSpPr>
          <p:cNvPr id="6" name="TextBox 5"/>
          <p:cNvSpPr txBox="1"/>
          <p:nvPr/>
        </p:nvSpPr>
        <p:spPr>
          <a:xfrm>
            <a:off x="708328" y="6298684"/>
            <a:ext cx="8435672" cy="646331"/>
          </a:xfrm>
          <a:prstGeom prst="rect">
            <a:avLst/>
          </a:prstGeom>
          <a:noFill/>
        </p:spPr>
        <p:txBody>
          <a:bodyPr wrap="square" rtlCol="0">
            <a:spAutoFit/>
          </a:bodyPr>
          <a:lstStyle/>
          <a:p>
            <a:r>
              <a:rPr lang="en-US" sz="1200" dirty="0" smtClean="0">
                <a:solidFill>
                  <a:schemeClr val="bg1"/>
                </a:solidFill>
              </a:rPr>
              <a:t>G. Vallone, et. al., Mechanical analysis of the short model magnets for the Nb</a:t>
            </a:r>
            <a:r>
              <a:rPr lang="en-US" sz="1200" baseline="-25000" dirty="0" smtClean="0">
                <a:solidFill>
                  <a:schemeClr val="bg1"/>
                </a:solidFill>
              </a:rPr>
              <a:t>3</a:t>
            </a:r>
            <a:r>
              <a:rPr lang="en-US" sz="1200" dirty="0" smtClean="0">
                <a:solidFill>
                  <a:schemeClr val="bg1"/>
                </a:solidFill>
              </a:rPr>
              <a:t>Sn low-beta quadrupole MQXF,</a:t>
            </a:r>
            <a:r>
              <a:rPr lang="en-US" sz="1200" i="1" dirty="0" smtClean="0">
                <a:solidFill>
                  <a:schemeClr val="bg1"/>
                </a:solidFill>
              </a:rPr>
              <a:t> IEEE </a:t>
            </a:r>
            <a:r>
              <a:rPr lang="en-US" sz="1200" i="1" dirty="0">
                <a:solidFill>
                  <a:schemeClr val="bg1"/>
                </a:solidFill>
              </a:rPr>
              <a:t>Trans. Appl. </a:t>
            </a:r>
            <a:r>
              <a:rPr lang="en-US" sz="1200" i="1" dirty="0" err="1">
                <a:solidFill>
                  <a:schemeClr val="bg1"/>
                </a:solidFill>
              </a:rPr>
              <a:t>Supercond</a:t>
            </a:r>
            <a:r>
              <a:rPr lang="en-US" sz="1200" dirty="0">
                <a:solidFill>
                  <a:schemeClr val="bg1"/>
                </a:solidFill>
              </a:rPr>
              <a:t>., vol. 26, no. </a:t>
            </a:r>
            <a:r>
              <a:rPr lang="en-US" sz="1200" dirty="0" smtClean="0">
                <a:solidFill>
                  <a:schemeClr val="bg1"/>
                </a:solidFill>
              </a:rPr>
              <a:t>4, </a:t>
            </a:r>
            <a:r>
              <a:rPr lang="en-US" sz="1200" dirty="0">
                <a:solidFill>
                  <a:schemeClr val="bg1"/>
                </a:solidFill>
              </a:rPr>
              <a:t>2016.</a:t>
            </a:r>
            <a:endParaRPr lang="en-GB" sz="1200" dirty="0">
              <a:solidFill>
                <a:schemeClr val="bg1"/>
              </a:solidFill>
            </a:endParaRPr>
          </a:p>
          <a:p>
            <a:endParaRPr lang="en-GB" sz="1200" dirty="0">
              <a:solidFill>
                <a:schemeClr val="bg1"/>
              </a:solidFill>
            </a:endParaRPr>
          </a:p>
        </p:txBody>
      </p:sp>
      <p:pic>
        <p:nvPicPr>
          <p:cNvPr id="9" name="Picture 8"/>
          <p:cNvPicPr>
            <a:picLocks noChangeAspect="1"/>
          </p:cNvPicPr>
          <p:nvPr/>
        </p:nvPicPr>
        <p:blipFill>
          <a:blip r:embed="rId3"/>
          <a:stretch>
            <a:fillRect/>
          </a:stretch>
        </p:blipFill>
        <p:spPr>
          <a:xfrm>
            <a:off x="5247249" y="1102066"/>
            <a:ext cx="3752674" cy="2500527"/>
          </a:xfrm>
          <a:prstGeom prst="rect">
            <a:avLst/>
          </a:prstGeom>
        </p:spPr>
      </p:pic>
      <p:pic>
        <p:nvPicPr>
          <p:cNvPr id="12" name="Picture 11"/>
          <p:cNvPicPr>
            <a:picLocks noChangeAspect="1"/>
          </p:cNvPicPr>
          <p:nvPr/>
        </p:nvPicPr>
        <p:blipFill rotWithShape="1">
          <a:blip r:embed="rId4"/>
          <a:srcRect t="66812" r="-593" b="2405"/>
          <a:stretch/>
        </p:blipFill>
        <p:spPr>
          <a:xfrm>
            <a:off x="5518889" y="3728072"/>
            <a:ext cx="3481034" cy="2384340"/>
          </a:xfrm>
          <a:prstGeom prst="rect">
            <a:avLst/>
          </a:prstGeom>
        </p:spPr>
      </p:pic>
    </p:spTree>
    <p:extLst>
      <p:ext uri="{BB962C8B-B14F-4D97-AF65-F5344CB8AC3E}">
        <p14:creationId xmlns:p14="http://schemas.microsoft.com/office/powerpoint/2010/main" val="3855526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MQXF </a:t>
            </a:r>
            <a:r>
              <a:rPr lang="en-US" dirty="0" smtClean="0"/>
              <a:t>– From short to long</a:t>
            </a:r>
            <a:endParaRPr lang="en-GB" dirty="0"/>
          </a:p>
        </p:txBody>
      </p:sp>
      <p:pic>
        <p:nvPicPr>
          <p:cNvPr id="4" name="Content Placeholder 3"/>
          <p:cNvPicPr>
            <a:picLocks noGrp="1" noChangeAspect="1"/>
          </p:cNvPicPr>
          <p:nvPr>
            <p:ph idx="1"/>
          </p:nvPr>
        </p:nvPicPr>
        <p:blipFill>
          <a:blip r:embed="rId2"/>
          <a:stretch>
            <a:fillRect/>
          </a:stretch>
        </p:blipFill>
        <p:spPr>
          <a:xfrm>
            <a:off x="347039" y="2691691"/>
            <a:ext cx="3964759" cy="3119198"/>
          </a:xfrm>
          <a:prstGeom prst="rect">
            <a:avLst/>
          </a:prstGeom>
        </p:spPr>
      </p:pic>
      <p:sp>
        <p:nvSpPr>
          <p:cNvPr id="5" name="Slide Number Placeholder 4"/>
          <p:cNvSpPr>
            <a:spLocks noGrp="1"/>
          </p:cNvSpPr>
          <p:nvPr>
            <p:ph type="sldNum" sz="quarter" idx="4"/>
          </p:nvPr>
        </p:nvSpPr>
        <p:spPr/>
        <p:txBody>
          <a:bodyPr/>
          <a:lstStyle/>
          <a:p>
            <a:fld id="{17918391-D411-FE40-AAD7-861AE5233E0E}" type="slidenum">
              <a:rPr lang="en-US" smtClean="0"/>
              <a:pPr/>
              <a:t>6</a:t>
            </a:fld>
            <a:endParaRPr lang="en-US" dirty="0"/>
          </a:p>
        </p:txBody>
      </p:sp>
      <p:pic>
        <p:nvPicPr>
          <p:cNvPr id="6" name="Picture 5"/>
          <p:cNvPicPr>
            <a:picLocks noChangeAspect="1"/>
          </p:cNvPicPr>
          <p:nvPr/>
        </p:nvPicPr>
        <p:blipFill>
          <a:blip r:embed="rId3"/>
          <a:stretch>
            <a:fillRect/>
          </a:stretch>
        </p:blipFill>
        <p:spPr>
          <a:xfrm>
            <a:off x="4916845" y="3116953"/>
            <a:ext cx="4068057" cy="2876074"/>
          </a:xfrm>
          <a:prstGeom prst="rect">
            <a:avLst/>
          </a:prstGeom>
        </p:spPr>
      </p:pic>
      <p:sp>
        <p:nvSpPr>
          <p:cNvPr id="8" name="TextBox 7"/>
          <p:cNvSpPr txBox="1"/>
          <p:nvPr/>
        </p:nvSpPr>
        <p:spPr>
          <a:xfrm>
            <a:off x="885099" y="6215746"/>
            <a:ext cx="8435672" cy="646331"/>
          </a:xfrm>
          <a:prstGeom prst="rect">
            <a:avLst/>
          </a:prstGeom>
          <a:noFill/>
        </p:spPr>
        <p:txBody>
          <a:bodyPr wrap="square" rtlCol="0">
            <a:spAutoFit/>
          </a:bodyPr>
          <a:lstStyle/>
          <a:p>
            <a:r>
              <a:rPr lang="en-US" sz="1200" dirty="0" smtClean="0">
                <a:solidFill>
                  <a:schemeClr val="bg1"/>
                </a:solidFill>
              </a:rPr>
              <a:t>G. Vallone, et. al., Mechanical Design Analysis of MQXFB, the 7.2 m long-</a:t>
            </a:r>
            <a:r>
              <a:rPr lang="el-GR" sz="1200" dirty="0" smtClean="0">
                <a:solidFill>
                  <a:schemeClr val="bg1"/>
                </a:solidFill>
              </a:rPr>
              <a:t>β</a:t>
            </a:r>
            <a:r>
              <a:rPr lang="en-US" sz="1200" dirty="0" smtClean="0">
                <a:solidFill>
                  <a:schemeClr val="bg1"/>
                </a:solidFill>
              </a:rPr>
              <a:t> quadrupole for the High-Luminosity LHC Upgrade,</a:t>
            </a:r>
            <a:r>
              <a:rPr lang="en-US" sz="1200" i="1" dirty="0" smtClean="0">
                <a:solidFill>
                  <a:schemeClr val="bg1"/>
                </a:solidFill>
              </a:rPr>
              <a:t> IEEE </a:t>
            </a:r>
            <a:r>
              <a:rPr lang="en-US" sz="1200" i="1" dirty="0">
                <a:solidFill>
                  <a:schemeClr val="bg1"/>
                </a:solidFill>
              </a:rPr>
              <a:t>Trans. Appl. </a:t>
            </a:r>
            <a:r>
              <a:rPr lang="en-US" sz="1200" i="1" dirty="0" err="1">
                <a:solidFill>
                  <a:schemeClr val="bg1"/>
                </a:solidFill>
              </a:rPr>
              <a:t>Supercond</a:t>
            </a:r>
            <a:r>
              <a:rPr lang="en-US" sz="1200" dirty="0">
                <a:solidFill>
                  <a:schemeClr val="bg1"/>
                </a:solidFill>
              </a:rPr>
              <a:t>., vol. 26, no. </a:t>
            </a:r>
            <a:r>
              <a:rPr lang="en-US" sz="1200" dirty="0" smtClean="0">
                <a:solidFill>
                  <a:schemeClr val="bg1"/>
                </a:solidFill>
              </a:rPr>
              <a:t>4, </a:t>
            </a:r>
            <a:r>
              <a:rPr lang="en-US" sz="1200" dirty="0">
                <a:solidFill>
                  <a:schemeClr val="bg1"/>
                </a:solidFill>
              </a:rPr>
              <a:t>2016.</a:t>
            </a:r>
            <a:endParaRPr lang="en-GB" sz="1200" dirty="0">
              <a:solidFill>
                <a:schemeClr val="bg1"/>
              </a:solidFill>
            </a:endParaRPr>
          </a:p>
          <a:p>
            <a:endParaRPr lang="en-GB" sz="1200" dirty="0">
              <a:solidFill>
                <a:schemeClr val="bg1"/>
              </a:solidFill>
            </a:endParaRPr>
          </a:p>
        </p:txBody>
      </p:sp>
      <p:cxnSp>
        <p:nvCxnSpPr>
          <p:cNvPr id="9" name="Straight Connector 8"/>
          <p:cNvCxnSpPr/>
          <p:nvPr/>
        </p:nvCxnSpPr>
        <p:spPr>
          <a:xfrm>
            <a:off x="574766" y="1603304"/>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882332" y="1498800"/>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1095565" y="1510792"/>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V="1">
            <a:off x="918332" y="1539153"/>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1380798" y="1503153"/>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V="1">
            <a:off x="1203565" y="1531514"/>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677198" y="1510792"/>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V="1">
            <a:off x="1499965" y="1539153"/>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826988" y="1504654"/>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898988" y="1612654"/>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206554" y="1619239"/>
            <a:ext cx="2767" cy="619328"/>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71999" y="2227886"/>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879565" y="2123382"/>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1092798" y="2135374"/>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V="1">
            <a:off x="915565" y="2163735"/>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1378031" y="2127735"/>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6200000" flipV="1">
            <a:off x="1200798" y="2156096"/>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1674431" y="2135374"/>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V="1">
            <a:off x="1497198" y="2163735"/>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824221" y="2129236"/>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896221" y="2237236"/>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56193" y="1385839"/>
            <a:ext cx="2767" cy="1049270"/>
          </a:xfrm>
          <a:prstGeom prst="line">
            <a:avLst/>
          </a:prstGeom>
          <a:ln>
            <a:solidFill>
              <a:srgbClr val="000000"/>
            </a:solidFill>
            <a:prstDash val="dashDot"/>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2425577" y="1406193"/>
            <a:ext cx="6641324" cy="1200329"/>
          </a:xfrm>
          <a:prstGeom prst="rect">
            <a:avLst/>
          </a:prstGeom>
        </p:spPr>
        <p:txBody>
          <a:bodyPr wrap="square">
            <a:spAutoFit/>
          </a:bodyPr>
          <a:lstStyle/>
          <a:p>
            <a:pPr marL="285750" indent="-285750">
              <a:buFont typeface="Arial" panose="020B0604020202020204" pitchFamily="34" charset="0"/>
              <a:buChar char="•"/>
            </a:pPr>
            <a:r>
              <a:rPr lang="en-GB" dirty="0" smtClean="0">
                <a:latin typeface="Times-Roman"/>
              </a:rPr>
              <a:t>Coil elongation during powering for the 7.2 m magnets:</a:t>
            </a:r>
          </a:p>
          <a:p>
            <a:pPr marL="742950" lvl="1" indent="-285750">
              <a:buFont typeface="Arial" panose="020B0604020202020204" pitchFamily="34" charset="0"/>
              <a:buChar char="•"/>
            </a:pPr>
            <a:r>
              <a:rPr lang="en-GB" dirty="0" smtClean="0">
                <a:latin typeface="Times-Roman"/>
              </a:rPr>
              <a:t> If not supported by the rods: 7.04 mm (0.098 %)</a:t>
            </a:r>
          </a:p>
          <a:p>
            <a:pPr marL="742950" lvl="1" indent="-285750">
              <a:buFont typeface="Arial" panose="020B0604020202020204" pitchFamily="34" charset="0"/>
              <a:buChar char="•"/>
            </a:pPr>
            <a:r>
              <a:rPr lang="en-GB" dirty="0" smtClean="0">
                <a:latin typeface="Times-Roman"/>
              </a:rPr>
              <a:t>With stainless steel rods, no friction: 4.22 mm </a:t>
            </a:r>
            <a:r>
              <a:rPr lang="en-GB" dirty="0">
                <a:latin typeface="Times-Roman"/>
              </a:rPr>
              <a:t>(0.098 </a:t>
            </a:r>
            <a:r>
              <a:rPr lang="en-GB" dirty="0" smtClean="0">
                <a:latin typeface="Times-Roman"/>
              </a:rPr>
              <a:t>%)</a:t>
            </a:r>
          </a:p>
          <a:p>
            <a:pPr marL="742950" lvl="1" indent="-285750">
              <a:buFont typeface="Arial" panose="020B0604020202020204" pitchFamily="34" charset="0"/>
              <a:buChar char="•"/>
            </a:pPr>
            <a:r>
              <a:rPr lang="en-GB" dirty="0">
                <a:latin typeface="Times-Roman"/>
              </a:rPr>
              <a:t>With stainless steel rods, </a:t>
            </a:r>
            <a:r>
              <a:rPr lang="en-GB" dirty="0" smtClean="0">
                <a:latin typeface="Times-Roman"/>
              </a:rPr>
              <a:t>friction</a:t>
            </a:r>
            <a:r>
              <a:rPr lang="en-GB" dirty="0">
                <a:latin typeface="Times-Roman"/>
              </a:rPr>
              <a:t>: </a:t>
            </a:r>
            <a:r>
              <a:rPr lang="en-GB" dirty="0" smtClean="0">
                <a:latin typeface="Times-Roman"/>
              </a:rPr>
              <a:t>0.28 mm (0.004 %)</a:t>
            </a:r>
            <a:endParaRPr lang="en-GB" dirty="0">
              <a:latin typeface="Times-Roman"/>
            </a:endParaRPr>
          </a:p>
        </p:txBody>
      </p:sp>
      <mc:AlternateContent xmlns:mc="http://schemas.openxmlformats.org/markup-compatibility/2006" xmlns:a14="http://schemas.microsoft.com/office/drawing/2010/main">
        <mc:Choice Requires="a14">
          <p:sp>
            <p:nvSpPr>
              <p:cNvPr id="42" name="TextBox 41"/>
              <p:cNvSpPr txBox="1"/>
              <p:nvPr/>
            </p:nvSpPr>
            <p:spPr>
              <a:xfrm>
                <a:off x="712035" y="2401763"/>
                <a:ext cx="1375086" cy="40992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b="0" i="1" smtClean="0">
                              <a:latin typeface="Cambria Math" panose="02040503050406030204" pitchFamily="18" charset="0"/>
                            </a:rPr>
                            <m:t>𝑘</m:t>
                          </m:r>
                        </m:e>
                        <m:sub>
                          <m:r>
                            <a:rPr lang="en-GB" sz="1100" b="0" i="1" smtClean="0">
                              <a:latin typeface="Cambria Math" panose="02040503050406030204" pitchFamily="18" charset="0"/>
                            </a:rPr>
                            <m:t>𝑐𝑜𝑖𝑙</m:t>
                          </m:r>
                        </m:sub>
                      </m:sSub>
                      <m:r>
                        <a:rPr lang="en-GB" sz="1100" b="0" i="1" smtClean="0">
                          <a:latin typeface="Cambria Math" panose="02040503050406030204" pitchFamily="18" charset="0"/>
                        </a:rPr>
                        <m:t>=</m:t>
                      </m:r>
                      <m:nary>
                        <m:naryPr>
                          <m:chr m:val="∑"/>
                          <m:subHide m:val="on"/>
                          <m:supHide m:val="on"/>
                          <m:ctrlPr>
                            <a:rPr lang="en-GB" sz="1100" b="0" i="1" smtClean="0">
                              <a:latin typeface="Cambria Math" panose="02040503050406030204" pitchFamily="18" charset="0"/>
                            </a:rPr>
                          </m:ctrlPr>
                        </m:naryPr>
                        <m:sub/>
                        <m:sup/>
                        <m:e>
                          <m:f>
                            <m:fPr>
                              <m:type m:val="skw"/>
                              <m:ctrlPr>
                                <a:rPr lang="el-GR" sz="1100" i="1">
                                  <a:latin typeface="Cambria Math" panose="02040503050406030204" pitchFamily="18" charset="0"/>
                                  <a:ea typeface="Cambria Math" panose="02040503050406030204" pitchFamily="18" charset="0"/>
                                </a:rPr>
                              </m:ctrlPr>
                            </m:fPr>
                            <m:num>
                              <m:sSub>
                                <m:sSubPr>
                                  <m:ctrlPr>
                                    <a:rPr lang="el-GR" sz="1100" i="1">
                                      <a:latin typeface="Cambria Math" panose="02040503050406030204" pitchFamily="18" charset="0"/>
                                      <a:ea typeface="Cambria Math" panose="02040503050406030204" pitchFamily="18" charset="0"/>
                                    </a:rPr>
                                  </m:ctrlPr>
                                </m:sSubPr>
                                <m:e>
                                  <m:r>
                                    <a:rPr lang="en-GB" sz="1100" i="1">
                                      <a:latin typeface="Cambria Math" panose="02040503050406030204" pitchFamily="18" charset="0"/>
                                      <a:ea typeface="Cambria Math" panose="02040503050406030204" pitchFamily="18" charset="0"/>
                                    </a:rPr>
                                    <m:t>𝐸</m:t>
                                  </m:r>
                                </m:e>
                                <m:sub>
                                  <m:r>
                                    <a:rPr lang="en-GB" sz="1100" i="1">
                                      <a:latin typeface="Cambria Math" panose="02040503050406030204" pitchFamily="18" charset="0"/>
                                      <a:ea typeface="Cambria Math" panose="02040503050406030204" pitchFamily="18" charset="0"/>
                                    </a:rPr>
                                    <m:t>𝑖</m:t>
                                  </m:r>
                                </m:sub>
                              </m:sSub>
                              <m:sSub>
                                <m:sSubPr>
                                  <m:ctrlPr>
                                    <a:rPr lang="el-GR" sz="1100" i="1">
                                      <a:latin typeface="Cambria Math" panose="02040503050406030204" pitchFamily="18" charset="0"/>
                                      <a:ea typeface="Cambria Math" panose="02040503050406030204" pitchFamily="18" charset="0"/>
                                    </a:rPr>
                                  </m:ctrlPr>
                                </m:sSubPr>
                                <m:e>
                                  <m:r>
                                    <a:rPr lang="en-GB" sz="1100" i="1">
                                      <a:latin typeface="Cambria Math" panose="02040503050406030204" pitchFamily="18" charset="0"/>
                                      <a:ea typeface="Cambria Math" panose="02040503050406030204" pitchFamily="18" charset="0"/>
                                    </a:rPr>
                                    <m:t>𝐴</m:t>
                                  </m:r>
                                </m:e>
                                <m:sub>
                                  <m:r>
                                    <a:rPr lang="en-GB" sz="1100" i="1">
                                      <a:latin typeface="Cambria Math" panose="02040503050406030204" pitchFamily="18" charset="0"/>
                                      <a:ea typeface="Cambria Math" panose="02040503050406030204" pitchFamily="18" charset="0"/>
                                    </a:rPr>
                                    <m:t>𝑖</m:t>
                                  </m:r>
                                </m:sub>
                              </m:sSub>
                            </m:num>
                            <m:den>
                              <m:r>
                                <a:rPr lang="en-GB" sz="1100" i="1">
                                  <a:latin typeface="Cambria Math" panose="02040503050406030204" pitchFamily="18" charset="0"/>
                                  <a:ea typeface="Cambria Math" panose="02040503050406030204" pitchFamily="18" charset="0"/>
                                </a:rPr>
                                <m:t>𝐿</m:t>
                              </m:r>
                            </m:den>
                          </m:f>
                        </m:e>
                      </m:nary>
                    </m:oMath>
                  </m:oMathPara>
                </a14:m>
                <a:endParaRPr lang="en-GB" sz="1100" dirty="0"/>
              </a:p>
            </p:txBody>
          </p:sp>
        </mc:Choice>
        <mc:Fallback xmlns="">
          <p:sp>
            <p:nvSpPr>
              <p:cNvPr id="42" name="TextBox 41"/>
              <p:cNvSpPr txBox="1">
                <a:spLocks noRot="1" noChangeAspect="1" noMove="1" noResize="1" noEditPoints="1" noAdjustHandles="1" noChangeArrowheads="1" noChangeShapeType="1" noTextEdit="1"/>
              </p:cNvSpPr>
              <p:nvPr/>
            </p:nvSpPr>
            <p:spPr>
              <a:xfrm>
                <a:off x="712035" y="2401763"/>
                <a:ext cx="1375086" cy="409920"/>
              </a:xfrm>
              <a:prstGeom prst="rect">
                <a:avLst/>
              </a:prstGeom>
              <a:blipFill>
                <a:blip r:embed="rId4"/>
                <a:stretch>
                  <a:fillRect t="-153731" r="-35556" b="-20746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TextBox 42"/>
              <p:cNvSpPr txBox="1"/>
              <p:nvPr/>
            </p:nvSpPr>
            <p:spPr>
              <a:xfrm>
                <a:off x="814398" y="1146921"/>
                <a:ext cx="1375086" cy="24865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b="0" i="1" smtClean="0">
                              <a:latin typeface="Cambria Math" panose="02040503050406030204" pitchFamily="18" charset="0"/>
                            </a:rPr>
                            <m:t>𝑘</m:t>
                          </m:r>
                        </m:e>
                        <m:sub>
                          <m:r>
                            <a:rPr lang="en-GB" sz="1100" b="0" i="1" smtClean="0">
                              <a:latin typeface="Cambria Math" panose="02040503050406030204" pitchFamily="18" charset="0"/>
                            </a:rPr>
                            <m:t>𝑟𝑜𝑑𝑠</m:t>
                          </m:r>
                        </m:sub>
                      </m:sSub>
                      <m:r>
                        <a:rPr lang="en-GB" sz="1100" b="0" i="1" smtClean="0">
                          <a:latin typeface="Cambria Math" panose="02040503050406030204" pitchFamily="18" charset="0"/>
                        </a:rPr>
                        <m:t>=</m:t>
                      </m:r>
                      <m:f>
                        <m:fPr>
                          <m:type m:val="skw"/>
                          <m:ctrlPr>
                            <a:rPr lang="el-GR" sz="1100" i="1">
                              <a:latin typeface="Cambria Math" panose="02040503050406030204" pitchFamily="18" charset="0"/>
                              <a:ea typeface="Cambria Math" panose="02040503050406030204" pitchFamily="18" charset="0"/>
                            </a:rPr>
                          </m:ctrlPr>
                        </m:fPr>
                        <m:num>
                          <m:sSub>
                            <m:sSubPr>
                              <m:ctrlPr>
                                <a:rPr lang="el-GR" sz="1100" i="1">
                                  <a:latin typeface="Cambria Math" panose="02040503050406030204" pitchFamily="18" charset="0"/>
                                  <a:ea typeface="Cambria Math" panose="02040503050406030204" pitchFamily="18" charset="0"/>
                                </a:rPr>
                              </m:ctrlPr>
                            </m:sSubPr>
                            <m:e>
                              <m:r>
                                <a:rPr lang="en-GB" sz="1100" i="1">
                                  <a:latin typeface="Cambria Math" panose="02040503050406030204" pitchFamily="18" charset="0"/>
                                  <a:ea typeface="Cambria Math" panose="02040503050406030204" pitchFamily="18" charset="0"/>
                                </a:rPr>
                                <m:t>𝐸</m:t>
                              </m:r>
                            </m:e>
                            <m:sub>
                              <m:r>
                                <a:rPr lang="en-GB" sz="1100" i="1">
                                  <a:latin typeface="Cambria Math" panose="02040503050406030204" pitchFamily="18" charset="0"/>
                                  <a:ea typeface="Cambria Math" panose="02040503050406030204" pitchFamily="18" charset="0"/>
                                </a:rPr>
                                <m:t>𝑟𝑜𝑑</m:t>
                              </m:r>
                            </m:sub>
                          </m:sSub>
                          <m:sSub>
                            <m:sSubPr>
                              <m:ctrlPr>
                                <a:rPr lang="el-GR" sz="1100" i="1">
                                  <a:latin typeface="Cambria Math" panose="02040503050406030204" pitchFamily="18" charset="0"/>
                                  <a:ea typeface="Cambria Math" panose="02040503050406030204" pitchFamily="18" charset="0"/>
                                </a:rPr>
                              </m:ctrlPr>
                            </m:sSubPr>
                            <m:e>
                              <m:r>
                                <a:rPr lang="en-GB" sz="1100" i="1">
                                  <a:latin typeface="Cambria Math" panose="02040503050406030204" pitchFamily="18" charset="0"/>
                                  <a:ea typeface="Cambria Math" panose="02040503050406030204" pitchFamily="18" charset="0"/>
                                </a:rPr>
                                <m:t>𝐴</m:t>
                              </m:r>
                            </m:e>
                            <m:sub>
                              <m:r>
                                <a:rPr lang="en-GB" sz="1100" i="1">
                                  <a:latin typeface="Cambria Math" panose="02040503050406030204" pitchFamily="18" charset="0"/>
                                  <a:ea typeface="Cambria Math" panose="02040503050406030204" pitchFamily="18" charset="0"/>
                                </a:rPr>
                                <m:t>𝑟𝑜𝑑</m:t>
                              </m:r>
                            </m:sub>
                          </m:sSub>
                        </m:num>
                        <m:den>
                          <m:r>
                            <a:rPr lang="en-GB" sz="1100" i="1">
                              <a:latin typeface="Cambria Math" panose="02040503050406030204" pitchFamily="18" charset="0"/>
                              <a:ea typeface="Cambria Math" panose="02040503050406030204" pitchFamily="18" charset="0"/>
                            </a:rPr>
                            <m:t>𝐿</m:t>
                          </m:r>
                        </m:den>
                      </m:f>
                    </m:oMath>
                  </m:oMathPara>
                </a14:m>
                <a:endParaRPr lang="en-GB" sz="1100" dirty="0"/>
              </a:p>
            </p:txBody>
          </p:sp>
        </mc:Choice>
        <mc:Fallback xmlns="">
          <p:sp>
            <p:nvSpPr>
              <p:cNvPr id="43" name="TextBox 42"/>
              <p:cNvSpPr txBox="1">
                <a:spLocks noRot="1" noChangeAspect="1" noMove="1" noResize="1" noEditPoints="1" noAdjustHandles="1" noChangeArrowheads="1" noChangeShapeType="1" noTextEdit="1"/>
              </p:cNvSpPr>
              <p:nvPr/>
            </p:nvSpPr>
            <p:spPr>
              <a:xfrm>
                <a:off x="814398" y="1146921"/>
                <a:ext cx="1375086" cy="248658"/>
              </a:xfrm>
              <a:prstGeom prst="rect">
                <a:avLst/>
              </a:prstGeom>
              <a:blipFill>
                <a:blip r:embed="rId5"/>
                <a:stretch>
                  <a:fillRect t="-134146" r="-28444" b="-212195"/>
                </a:stretch>
              </a:blipFill>
            </p:spPr>
            <p:txBody>
              <a:bodyPr/>
              <a:lstStyle/>
              <a:p>
                <a:r>
                  <a:rPr lang="en-GB">
                    <a:noFill/>
                  </a:rPr>
                  <a:t> </a:t>
                </a:r>
              </a:p>
            </p:txBody>
          </p:sp>
        </mc:Fallback>
      </mc:AlternateContent>
    </p:spTree>
    <p:extLst>
      <p:ext uri="{BB962C8B-B14F-4D97-AF65-F5344CB8AC3E}">
        <p14:creationId xmlns:p14="http://schemas.microsoft.com/office/powerpoint/2010/main" val="1027258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MKQXF (FEAC)</a:t>
            </a:r>
            <a:endParaRPr lang="en-GB" dirty="0"/>
          </a:p>
        </p:txBody>
      </p:sp>
      <p:sp>
        <p:nvSpPr>
          <p:cNvPr id="3" name="Content Placeholder 2"/>
          <p:cNvSpPr>
            <a:spLocks noGrp="1"/>
          </p:cNvSpPr>
          <p:nvPr>
            <p:ph idx="1"/>
          </p:nvPr>
        </p:nvSpPr>
        <p:spPr>
          <a:xfrm>
            <a:off x="144916" y="1379273"/>
            <a:ext cx="4668904" cy="4478597"/>
          </a:xfrm>
        </p:spPr>
        <p:txBody>
          <a:bodyPr>
            <a:noAutofit/>
          </a:bodyPr>
          <a:lstStyle/>
          <a:p>
            <a:r>
              <a:rPr lang="en-US" sz="1400" dirty="0" smtClean="0"/>
              <a:t>FEAC </a:t>
            </a:r>
            <a:r>
              <a:rPr lang="en-GB" sz="1400" dirty="0" smtClean="0"/>
              <a:t>performed a design study on MKQXF, a pole loading concept magnet, using MQXF coils.</a:t>
            </a:r>
          </a:p>
          <a:p>
            <a:endParaRPr lang="en-GB" sz="1400" dirty="0" smtClean="0"/>
          </a:p>
          <a:p>
            <a:r>
              <a:rPr lang="en-GB" sz="1400" dirty="0" smtClean="0"/>
              <a:t>End design converged </a:t>
            </a:r>
            <a:r>
              <a:rPr lang="en-GB" sz="1400" dirty="0"/>
              <a:t>to a model with 4 bullets, a 50-mm-thick </a:t>
            </a:r>
            <a:r>
              <a:rPr lang="en-GB" sz="1400" dirty="0" smtClean="0"/>
              <a:t>endplate, 4 </a:t>
            </a:r>
            <a:r>
              <a:rPr lang="en-GB" sz="1400" dirty="0"/>
              <a:t>rods of 30 mm diameter and pre-tension on the bullets </a:t>
            </a:r>
            <a:r>
              <a:rPr lang="en-GB" sz="1400" dirty="0" smtClean="0"/>
              <a:t>that corresponds </a:t>
            </a:r>
            <a:r>
              <a:rPr lang="en-GB" sz="1400" dirty="0"/>
              <a:t>to an induced gap at the bullets – coil end </a:t>
            </a:r>
            <a:r>
              <a:rPr lang="en-GB" sz="1400" dirty="0" smtClean="0"/>
              <a:t>plate interface </a:t>
            </a:r>
            <a:r>
              <a:rPr lang="en-GB" sz="1400" dirty="0"/>
              <a:t>of 0.5 mm</a:t>
            </a:r>
            <a:r>
              <a:rPr lang="en-GB" sz="1400" dirty="0" smtClean="0"/>
              <a:t>.</a:t>
            </a:r>
          </a:p>
          <a:p>
            <a:endParaRPr lang="en-GB" sz="1400" dirty="0" smtClean="0"/>
          </a:p>
          <a:p>
            <a:r>
              <a:rPr lang="en-GB" sz="1400" dirty="0" smtClean="0"/>
              <a:t>Computed coil elongation during powering, for the 7.2 m magnet is 0.32 mm, due to the bending of the end-plate.</a:t>
            </a:r>
          </a:p>
          <a:p>
            <a:pPr lvl="1"/>
            <a:r>
              <a:rPr lang="en-GB" sz="1400" dirty="0" smtClean="0"/>
              <a:t>Remark: Not so clear in [1] how the FEA model is scaled to the full length magnet: </a:t>
            </a:r>
            <a:r>
              <a:rPr lang="en-GB" sz="1400" i="1" dirty="0" smtClean="0"/>
              <a:t>“The E-modulus of </a:t>
            </a:r>
            <a:r>
              <a:rPr lang="en-GB" sz="1400" i="1" dirty="0"/>
              <a:t>the stainless steel rods that connect the two end plates of </a:t>
            </a:r>
            <a:r>
              <a:rPr lang="en-GB" sz="1400" i="1" dirty="0" smtClean="0"/>
              <a:t>the magnet </a:t>
            </a:r>
            <a:r>
              <a:rPr lang="en-GB" sz="1400" i="1" dirty="0"/>
              <a:t>was scaled down to the length of 1.55 m, to </a:t>
            </a:r>
            <a:r>
              <a:rPr lang="en-GB" sz="1400" i="1" dirty="0" smtClean="0"/>
              <a:t>accurately model </a:t>
            </a:r>
            <a:r>
              <a:rPr lang="en-GB" sz="1400" i="1" dirty="0"/>
              <a:t>the </a:t>
            </a:r>
            <a:r>
              <a:rPr lang="en-GB" sz="1400" i="1" dirty="0" smtClean="0"/>
              <a:t>behaviour </a:t>
            </a:r>
            <a:r>
              <a:rPr lang="en-GB" sz="1400" i="1" dirty="0"/>
              <a:t>of the assembly over the total length of </a:t>
            </a:r>
            <a:r>
              <a:rPr lang="en-GB" sz="1400" i="1" dirty="0" smtClean="0"/>
              <a:t>the magnet.”</a:t>
            </a:r>
            <a:endParaRPr lang="en-GB" sz="1400" i="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7</a:t>
            </a:fld>
            <a:endParaRPr lang="en-US" dirty="0"/>
          </a:p>
        </p:txBody>
      </p:sp>
      <p:pic>
        <p:nvPicPr>
          <p:cNvPr id="6" name="Picture 5"/>
          <p:cNvPicPr/>
          <p:nvPr/>
        </p:nvPicPr>
        <p:blipFill rotWithShape="1">
          <a:blip r:embed="rId2">
            <a:extLst>
              <a:ext uri="{28A0092B-C50C-407E-A947-70E740481C1C}">
                <a14:useLocalDpi xmlns:a14="http://schemas.microsoft.com/office/drawing/2010/main" val="0"/>
              </a:ext>
            </a:extLst>
          </a:blip>
          <a:srcRect l="17396" r="14196"/>
          <a:stretch/>
        </p:blipFill>
        <p:spPr bwMode="auto">
          <a:xfrm>
            <a:off x="5584615" y="1163549"/>
            <a:ext cx="2962485" cy="2058624"/>
          </a:xfrm>
          <a:prstGeom prst="rect">
            <a:avLst/>
          </a:prstGeom>
          <a:ln>
            <a:noFill/>
          </a:ln>
          <a:effectLst>
            <a:glow rad="381000">
              <a:schemeClr val="bg2">
                <a:alpha val="19000"/>
              </a:schemeClr>
            </a:glow>
          </a:effectLst>
          <a:extLst>
            <a:ext uri="{53640926-AAD7-44D8-BBD7-CCE9431645EC}">
              <a14:shadowObscured xmlns:a14="http://schemas.microsoft.com/office/drawing/2010/main"/>
            </a:ext>
          </a:extLst>
        </p:spPr>
      </p:pic>
      <p:sp>
        <p:nvSpPr>
          <p:cNvPr id="7" name="Rectangle 6"/>
          <p:cNvSpPr/>
          <p:nvPr/>
        </p:nvSpPr>
        <p:spPr>
          <a:xfrm>
            <a:off x="851319" y="6290588"/>
            <a:ext cx="7438616" cy="430887"/>
          </a:xfrm>
          <a:prstGeom prst="rect">
            <a:avLst/>
          </a:prstGeom>
        </p:spPr>
        <p:txBody>
          <a:bodyPr wrap="square">
            <a:spAutoFit/>
          </a:bodyPr>
          <a:lstStyle/>
          <a:p>
            <a:r>
              <a:rPr lang="en-GB" sz="1100" dirty="0" smtClean="0">
                <a:solidFill>
                  <a:schemeClr val="bg1"/>
                </a:solidFill>
              </a:rPr>
              <a:t>[1] Charilaos </a:t>
            </a:r>
            <a:r>
              <a:rPr lang="en-GB" sz="1100" dirty="0">
                <a:solidFill>
                  <a:schemeClr val="bg1"/>
                </a:solidFill>
              </a:rPr>
              <a:t>Kokkinos; Mikko Karppinen,  High Gradient Nb3Sn Quadrupole Demonstrator MKQXF Engineering Design </a:t>
            </a:r>
            <a:r>
              <a:rPr lang="en-GB" sz="1100" dirty="0" smtClean="0">
                <a:solidFill>
                  <a:schemeClr val="bg1"/>
                </a:solidFill>
              </a:rPr>
              <a:t>IEEE </a:t>
            </a:r>
            <a:r>
              <a:rPr lang="en-GB" sz="1100" dirty="0">
                <a:solidFill>
                  <a:schemeClr val="bg1"/>
                </a:solidFill>
              </a:rPr>
              <a:t>Transactions on Applied Superconductivity Year: 2018, Volume: 28, Issue: 3 </a:t>
            </a:r>
          </a:p>
        </p:txBody>
      </p:sp>
      <p:pic>
        <p:nvPicPr>
          <p:cNvPr id="8" name="Picture 7"/>
          <p:cNvPicPr>
            <a:picLocks noChangeAspect="1"/>
          </p:cNvPicPr>
          <p:nvPr/>
        </p:nvPicPr>
        <p:blipFill rotWithShape="1">
          <a:blip r:embed="rId3"/>
          <a:srcRect l="3521" t="18389" r="69265" b="29602"/>
          <a:stretch/>
        </p:blipFill>
        <p:spPr>
          <a:xfrm>
            <a:off x="4813820" y="3546480"/>
            <a:ext cx="3870234" cy="2311390"/>
          </a:xfrm>
          <a:prstGeom prst="rect">
            <a:avLst/>
          </a:prstGeom>
        </p:spPr>
      </p:pic>
      <p:sp>
        <p:nvSpPr>
          <p:cNvPr id="9" name="TextBox 8"/>
          <p:cNvSpPr txBox="1"/>
          <p:nvPr/>
        </p:nvSpPr>
        <p:spPr>
          <a:xfrm>
            <a:off x="6017685" y="3285615"/>
            <a:ext cx="723275" cy="369332"/>
          </a:xfrm>
          <a:prstGeom prst="rect">
            <a:avLst/>
          </a:prstGeom>
          <a:noFill/>
        </p:spPr>
        <p:txBody>
          <a:bodyPr wrap="none" rtlCol="0">
            <a:spAutoFit/>
          </a:bodyPr>
          <a:lstStyle/>
          <a:p>
            <a:r>
              <a:rPr lang="en-US" dirty="0" smtClean="0"/>
              <a:t>4.2 K</a:t>
            </a:r>
            <a:endParaRPr lang="en-GB" dirty="0"/>
          </a:p>
        </p:txBody>
      </p:sp>
      <p:sp>
        <p:nvSpPr>
          <p:cNvPr id="10" name="TextBox 9"/>
          <p:cNvSpPr txBox="1"/>
          <p:nvPr/>
        </p:nvSpPr>
        <p:spPr>
          <a:xfrm>
            <a:off x="6685623" y="3279780"/>
            <a:ext cx="1026884" cy="369332"/>
          </a:xfrm>
          <a:prstGeom prst="rect">
            <a:avLst/>
          </a:prstGeom>
          <a:noFill/>
        </p:spPr>
        <p:txBody>
          <a:bodyPr wrap="none" rtlCol="0">
            <a:spAutoFit/>
          </a:bodyPr>
          <a:lstStyle/>
          <a:p>
            <a:r>
              <a:rPr lang="en-US" dirty="0" smtClean="0"/>
              <a:t>140 T/m</a:t>
            </a:r>
            <a:endParaRPr lang="en-GB" dirty="0"/>
          </a:p>
        </p:txBody>
      </p:sp>
      <p:sp>
        <p:nvSpPr>
          <p:cNvPr id="11" name="TextBox 10"/>
          <p:cNvSpPr txBox="1"/>
          <p:nvPr/>
        </p:nvSpPr>
        <p:spPr>
          <a:xfrm>
            <a:off x="7673762" y="3279780"/>
            <a:ext cx="1026884" cy="369332"/>
          </a:xfrm>
          <a:prstGeom prst="rect">
            <a:avLst/>
          </a:prstGeom>
          <a:noFill/>
        </p:spPr>
        <p:txBody>
          <a:bodyPr wrap="none" rtlCol="0">
            <a:spAutoFit/>
          </a:bodyPr>
          <a:lstStyle/>
          <a:p>
            <a:r>
              <a:rPr lang="en-US" dirty="0" smtClean="0"/>
              <a:t>155 T/m</a:t>
            </a:r>
            <a:endParaRPr lang="en-GB" dirty="0"/>
          </a:p>
        </p:txBody>
      </p:sp>
      <p:sp>
        <p:nvSpPr>
          <p:cNvPr id="12" name="TextBox 11"/>
          <p:cNvSpPr txBox="1"/>
          <p:nvPr/>
        </p:nvSpPr>
        <p:spPr>
          <a:xfrm>
            <a:off x="4898751" y="3279269"/>
            <a:ext cx="1184940" cy="369332"/>
          </a:xfrm>
          <a:prstGeom prst="rect">
            <a:avLst/>
          </a:prstGeom>
          <a:noFill/>
        </p:spPr>
        <p:txBody>
          <a:bodyPr wrap="none" rtlCol="0">
            <a:spAutoFit/>
          </a:bodyPr>
          <a:lstStyle/>
          <a:p>
            <a:r>
              <a:rPr lang="en-US" dirty="0" smtClean="0"/>
              <a:t>Assembly</a:t>
            </a:r>
            <a:endParaRPr lang="en-GB" dirty="0"/>
          </a:p>
        </p:txBody>
      </p:sp>
    </p:spTree>
    <p:extLst>
      <p:ext uri="{BB962C8B-B14F-4D97-AF65-F5344CB8AC3E}">
        <p14:creationId xmlns:p14="http://schemas.microsoft.com/office/powerpoint/2010/main" val="7289319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804" y="242123"/>
            <a:ext cx="8226854" cy="940443"/>
          </a:xfrm>
        </p:spPr>
        <p:txBody>
          <a:bodyPr/>
          <a:lstStyle/>
          <a:p>
            <a:r>
              <a:rPr lang="en-GB" dirty="0" smtClean="0"/>
              <a:t>MQXF vs MKQXF</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097595338"/>
              </p:ext>
            </p:extLst>
          </p:nvPr>
        </p:nvGraphicFramePr>
        <p:xfrm>
          <a:off x="548054" y="4016764"/>
          <a:ext cx="8226426" cy="1899920"/>
        </p:xfrm>
        <a:graphic>
          <a:graphicData uri="http://schemas.openxmlformats.org/drawingml/2006/table">
            <a:tbl>
              <a:tblPr firstRow="1" bandRow="1">
                <a:tableStyleId>{073A0DAA-6AF3-43AB-8588-CEC1D06C72B9}</a:tableStyleId>
              </a:tblPr>
              <a:tblGrid>
                <a:gridCol w="2742142">
                  <a:extLst>
                    <a:ext uri="{9D8B030D-6E8A-4147-A177-3AD203B41FA5}">
                      <a16:colId xmlns:a16="http://schemas.microsoft.com/office/drawing/2014/main" val="3747797959"/>
                    </a:ext>
                  </a:extLst>
                </a:gridCol>
                <a:gridCol w="2742142">
                  <a:extLst>
                    <a:ext uri="{9D8B030D-6E8A-4147-A177-3AD203B41FA5}">
                      <a16:colId xmlns:a16="http://schemas.microsoft.com/office/drawing/2014/main" val="244341411"/>
                    </a:ext>
                  </a:extLst>
                </a:gridCol>
                <a:gridCol w="2742142">
                  <a:extLst>
                    <a:ext uri="{9D8B030D-6E8A-4147-A177-3AD203B41FA5}">
                      <a16:colId xmlns:a16="http://schemas.microsoft.com/office/drawing/2014/main" val="2975108418"/>
                    </a:ext>
                  </a:extLst>
                </a:gridCol>
              </a:tblGrid>
              <a:tr h="370840">
                <a:tc>
                  <a:txBody>
                    <a:bodyPr/>
                    <a:lstStyle/>
                    <a:p>
                      <a:pPr algn="ctr"/>
                      <a:endParaRPr lang="en-GB" sz="1600" dirty="0"/>
                    </a:p>
                  </a:txBody>
                  <a:tcPr anchor="ctr"/>
                </a:tc>
                <a:tc>
                  <a:txBody>
                    <a:bodyPr/>
                    <a:lstStyle/>
                    <a:p>
                      <a:pPr algn="ctr"/>
                      <a:r>
                        <a:rPr lang="en-GB" sz="1600" dirty="0" smtClean="0"/>
                        <a:t>MQXF</a:t>
                      </a:r>
                      <a:endParaRPr lang="en-GB" sz="1600" dirty="0"/>
                    </a:p>
                  </a:txBody>
                  <a:tcPr anchor="ctr"/>
                </a:tc>
                <a:tc>
                  <a:txBody>
                    <a:bodyPr/>
                    <a:lstStyle/>
                    <a:p>
                      <a:pPr algn="ctr"/>
                      <a:r>
                        <a:rPr lang="en-GB" sz="1600" dirty="0" smtClean="0"/>
                        <a:t>MKQXF</a:t>
                      </a:r>
                      <a:endParaRPr lang="en-GB" sz="1600" dirty="0"/>
                    </a:p>
                  </a:txBody>
                  <a:tcPr anchor="ctr"/>
                </a:tc>
                <a:extLst>
                  <a:ext uri="{0D108BD9-81ED-4DB2-BD59-A6C34878D82A}">
                    <a16:rowId xmlns:a16="http://schemas.microsoft.com/office/drawing/2014/main" val="369908956"/>
                  </a:ext>
                </a:extLst>
              </a:tr>
              <a:tr h="370840">
                <a:tc>
                  <a:txBody>
                    <a:bodyPr/>
                    <a:lstStyle/>
                    <a:p>
                      <a:pPr algn="ctr"/>
                      <a:r>
                        <a:rPr lang="en-GB" sz="1600" dirty="0" smtClean="0"/>
                        <a:t>End plate thickness, mm</a:t>
                      </a:r>
                      <a:endParaRPr lang="en-GB" sz="1600" dirty="0"/>
                    </a:p>
                  </a:txBody>
                  <a:tcPr anchor="ctr"/>
                </a:tc>
                <a:tc>
                  <a:txBody>
                    <a:bodyPr/>
                    <a:lstStyle/>
                    <a:p>
                      <a:pPr algn="ctr"/>
                      <a:r>
                        <a:rPr lang="en-GB" sz="1600" dirty="0" smtClean="0"/>
                        <a:t>75 (</a:t>
                      </a:r>
                      <a:r>
                        <a:rPr lang="en-GB" sz="1600" dirty="0" err="1" smtClean="0"/>
                        <a:t>Nitronic</a:t>
                      </a:r>
                      <a:r>
                        <a:rPr lang="en-GB" sz="1600" dirty="0" smtClean="0"/>
                        <a:t> 50)</a:t>
                      </a:r>
                      <a:endParaRPr lang="en-GB" sz="16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smtClean="0"/>
                        <a:t>50</a:t>
                      </a:r>
                      <a:r>
                        <a:rPr lang="en-GB" sz="1600" baseline="0" dirty="0" smtClean="0"/>
                        <a:t> (stainless steel)</a:t>
                      </a:r>
                      <a:endParaRPr lang="en-GB" sz="1600" dirty="0" smtClean="0"/>
                    </a:p>
                  </a:txBody>
                  <a:tcPr anchor="ctr"/>
                </a:tc>
                <a:extLst>
                  <a:ext uri="{0D108BD9-81ED-4DB2-BD59-A6C34878D82A}">
                    <a16:rowId xmlns:a16="http://schemas.microsoft.com/office/drawing/2014/main" val="2220830797"/>
                  </a:ext>
                </a:extLst>
              </a:tr>
              <a:tr h="370840">
                <a:tc>
                  <a:txBody>
                    <a:bodyPr/>
                    <a:lstStyle/>
                    <a:p>
                      <a:pPr algn="ctr"/>
                      <a:r>
                        <a:rPr lang="en-GB" sz="1600" dirty="0" smtClean="0"/>
                        <a:t>Rods diameter, mm</a:t>
                      </a:r>
                      <a:endParaRPr lang="en-GB" sz="1600" dirty="0"/>
                    </a:p>
                  </a:txBody>
                  <a:tcPr anchor="ctr"/>
                </a:tc>
                <a:tc>
                  <a:txBody>
                    <a:bodyPr/>
                    <a:lstStyle/>
                    <a:p>
                      <a:pPr algn="ctr"/>
                      <a:r>
                        <a:rPr lang="en-GB" sz="1600" dirty="0" smtClean="0"/>
                        <a:t>36 (aluminium/stainless steel)</a:t>
                      </a:r>
                      <a:endParaRPr lang="en-GB" sz="16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smtClean="0"/>
                        <a:t>30 </a:t>
                      </a:r>
                      <a:r>
                        <a:rPr lang="en-GB" sz="1600" baseline="0" dirty="0" smtClean="0"/>
                        <a:t>(stainless steel)</a:t>
                      </a:r>
                      <a:endParaRPr lang="en-GB" sz="1600" dirty="0" smtClean="0"/>
                    </a:p>
                  </a:txBody>
                  <a:tcPr anchor="ctr"/>
                </a:tc>
                <a:extLst>
                  <a:ext uri="{0D108BD9-81ED-4DB2-BD59-A6C34878D82A}">
                    <a16:rowId xmlns:a16="http://schemas.microsoft.com/office/drawing/2014/main" val="767449646"/>
                  </a:ext>
                </a:extLst>
              </a:tr>
              <a:tr h="370840">
                <a:tc>
                  <a:txBody>
                    <a:bodyPr/>
                    <a:lstStyle/>
                    <a:p>
                      <a:pPr algn="ctr"/>
                      <a:r>
                        <a:rPr lang="en-GB" sz="1600" dirty="0" smtClean="0"/>
                        <a:t>Coil</a:t>
                      </a:r>
                      <a:r>
                        <a:rPr lang="en-GB" sz="1600" baseline="0" dirty="0" smtClean="0"/>
                        <a:t> elongation for the 7.2 m magnet, including friction</a:t>
                      </a:r>
                      <a:endParaRPr lang="en-GB" sz="1600" dirty="0"/>
                    </a:p>
                  </a:txBody>
                  <a:tcPr anchor="ctr"/>
                </a:tc>
                <a:tc>
                  <a:txBody>
                    <a:bodyPr/>
                    <a:lstStyle/>
                    <a:p>
                      <a:pPr algn="ctr"/>
                      <a:r>
                        <a:rPr lang="en-GB" sz="1600" dirty="0" smtClean="0"/>
                        <a:t>0.28 mm </a:t>
                      </a:r>
                      <a:endParaRPr lang="en-GB" sz="1600" dirty="0"/>
                    </a:p>
                  </a:txBody>
                  <a:tcPr anchor="ctr"/>
                </a:tc>
                <a:tc>
                  <a:txBody>
                    <a:bodyPr/>
                    <a:lstStyle/>
                    <a:p>
                      <a:pPr algn="ctr"/>
                      <a:r>
                        <a:rPr lang="en-GB" sz="1600" dirty="0" smtClean="0"/>
                        <a:t>0.32 mm</a:t>
                      </a:r>
                      <a:endParaRPr lang="en-GB" sz="1600" dirty="0"/>
                    </a:p>
                  </a:txBody>
                  <a:tcPr anchor="ctr"/>
                </a:tc>
                <a:extLst>
                  <a:ext uri="{0D108BD9-81ED-4DB2-BD59-A6C34878D82A}">
                    <a16:rowId xmlns:a16="http://schemas.microsoft.com/office/drawing/2014/main" val="1525830994"/>
                  </a:ext>
                </a:extLst>
              </a:tr>
            </a:tbl>
          </a:graphicData>
        </a:graphic>
      </p:graphicFrame>
      <p:sp>
        <p:nvSpPr>
          <p:cNvPr id="4" name="Date Placeholder 3"/>
          <p:cNvSpPr>
            <a:spLocks noGrp="1"/>
          </p:cNvSpPr>
          <p:nvPr>
            <p:ph type="dt" sz="half" idx="2"/>
          </p:nvPr>
        </p:nvSpPr>
        <p:spPr/>
        <p:txBody>
          <a:bodyPr/>
          <a:lstStyle/>
          <a:p>
            <a:r>
              <a:rPr lang="en-US" smtClean="0"/>
              <a:t>Susana Izquierdo Bermudez</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8</a:t>
            </a:fld>
            <a:endParaRPr lang="en-US" dirty="0"/>
          </a:p>
        </p:txBody>
      </p:sp>
      <p:pic>
        <p:nvPicPr>
          <p:cNvPr id="7" name="Picture 6"/>
          <p:cNvPicPr>
            <a:picLocks noChangeAspect="1"/>
          </p:cNvPicPr>
          <p:nvPr/>
        </p:nvPicPr>
        <p:blipFill>
          <a:blip r:embed="rId2"/>
          <a:stretch>
            <a:fillRect/>
          </a:stretch>
        </p:blipFill>
        <p:spPr>
          <a:xfrm>
            <a:off x="3214769" y="2379084"/>
            <a:ext cx="2965287" cy="1500826"/>
          </a:xfrm>
          <a:prstGeom prst="rect">
            <a:avLst/>
          </a:prstGeom>
        </p:spPr>
      </p:pic>
      <p:pic>
        <p:nvPicPr>
          <p:cNvPr id="8" name="Picture 7"/>
          <p:cNvPicPr/>
          <p:nvPr/>
        </p:nvPicPr>
        <p:blipFill rotWithShape="1">
          <a:blip r:embed="rId3">
            <a:extLst>
              <a:ext uri="{28A0092B-C50C-407E-A947-70E740481C1C}">
                <a14:useLocalDpi xmlns:a14="http://schemas.microsoft.com/office/drawing/2010/main" val="0"/>
              </a:ext>
            </a:extLst>
          </a:blip>
          <a:srcRect l="17396" r="14196"/>
          <a:stretch/>
        </p:blipFill>
        <p:spPr bwMode="auto">
          <a:xfrm>
            <a:off x="6472229" y="2550097"/>
            <a:ext cx="1968500" cy="1305581"/>
          </a:xfrm>
          <a:prstGeom prst="rect">
            <a:avLst/>
          </a:prstGeom>
          <a:ln>
            <a:noFill/>
          </a:ln>
          <a:effectLst>
            <a:glow rad="381000">
              <a:schemeClr val="bg2">
                <a:alpha val="19000"/>
              </a:schemeClr>
            </a:glow>
          </a:effectLst>
          <a:extLst>
            <a:ext uri="{53640926-AAD7-44D8-BBD7-CCE9431645EC}">
              <a14:shadowObscured xmlns:a14="http://schemas.microsoft.com/office/drawing/2010/main"/>
            </a:ext>
          </a:extLst>
        </p:spPr>
      </p:pic>
      <p:cxnSp>
        <p:nvCxnSpPr>
          <p:cNvPr id="9" name="Straight Connector 8"/>
          <p:cNvCxnSpPr/>
          <p:nvPr/>
        </p:nvCxnSpPr>
        <p:spPr>
          <a:xfrm>
            <a:off x="3720720" y="1489091"/>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4028286" y="1384587"/>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241519" y="1396579"/>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V="1">
            <a:off x="4064286" y="1424940"/>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4526752" y="1388940"/>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V="1">
            <a:off x="4349519" y="1417301"/>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4823152" y="1396579"/>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V="1">
            <a:off x="4645919" y="1424940"/>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72942" y="1390441"/>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44942" y="1498441"/>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52508" y="1505026"/>
            <a:ext cx="2767" cy="619328"/>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717953" y="2113673"/>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4025519" y="2009169"/>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4238752" y="2021161"/>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6200000" flipV="1">
            <a:off x="4061519" y="2049522"/>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4523985" y="2013522"/>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V="1">
            <a:off x="4346752" y="2041883"/>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4820385" y="2021161"/>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V="1">
            <a:off x="4643152" y="2049522"/>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4970175" y="2015023"/>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042175" y="2123023"/>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702147" y="1271626"/>
            <a:ext cx="2767" cy="1049270"/>
          </a:xfrm>
          <a:prstGeom prst="line">
            <a:avLst/>
          </a:prstGeom>
          <a:ln>
            <a:solidFill>
              <a:srgbClr val="000000"/>
            </a:solidFill>
            <a:prstDash val="dash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1" name="TextBox 30"/>
              <p:cNvSpPr txBox="1"/>
              <p:nvPr/>
            </p:nvSpPr>
            <p:spPr>
              <a:xfrm>
                <a:off x="3857989" y="2287550"/>
                <a:ext cx="1375086" cy="40992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b="0" i="1" smtClean="0">
                              <a:latin typeface="Cambria Math" panose="02040503050406030204" pitchFamily="18" charset="0"/>
                            </a:rPr>
                            <m:t>𝑘</m:t>
                          </m:r>
                        </m:e>
                        <m:sub>
                          <m:r>
                            <a:rPr lang="en-GB" sz="1100" b="0" i="1" smtClean="0">
                              <a:latin typeface="Cambria Math" panose="02040503050406030204" pitchFamily="18" charset="0"/>
                            </a:rPr>
                            <m:t>𝑐𝑜𝑖𝑙</m:t>
                          </m:r>
                        </m:sub>
                      </m:sSub>
                      <m:r>
                        <a:rPr lang="en-GB" sz="1100" b="0" i="1" smtClean="0">
                          <a:latin typeface="Cambria Math" panose="02040503050406030204" pitchFamily="18" charset="0"/>
                        </a:rPr>
                        <m:t>=</m:t>
                      </m:r>
                      <m:nary>
                        <m:naryPr>
                          <m:chr m:val="∑"/>
                          <m:subHide m:val="on"/>
                          <m:supHide m:val="on"/>
                          <m:ctrlPr>
                            <a:rPr lang="en-GB" sz="1100" b="0" i="1" smtClean="0">
                              <a:latin typeface="Cambria Math" panose="02040503050406030204" pitchFamily="18" charset="0"/>
                            </a:rPr>
                          </m:ctrlPr>
                        </m:naryPr>
                        <m:sub/>
                        <m:sup/>
                        <m:e>
                          <m:f>
                            <m:fPr>
                              <m:type m:val="skw"/>
                              <m:ctrlPr>
                                <a:rPr lang="el-GR" sz="1100" i="1">
                                  <a:latin typeface="Cambria Math" panose="02040503050406030204" pitchFamily="18" charset="0"/>
                                  <a:ea typeface="Cambria Math" panose="02040503050406030204" pitchFamily="18" charset="0"/>
                                </a:rPr>
                              </m:ctrlPr>
                            </m:fPr>
                            <m:num>
                              <m:sSub>
                                <m:sSubPr>
                                  <m:ctrlPr>
                                    <a:rPr lang="el-GR" sz="1100" i="1">
                                      <a:latin typeface="Cambria Math" panose="02040503050406030204" pitchFamily="18" charset="0"/>
                                      <a:ea typeface="Cambria Math" panose="02040503050406030204" pitchFamily="18" charset="0"/>
                                    </a:rPr>
                                  </m:ctrlPr>
                                </m:sSubPr>
                                <m:e>
                                  <m:r>
                                    <a:rPr lang="en-GB" sz="1100" i="1">
                                      <a:latin typeface="Cambria Math" panose="02040503050406030204" pitchFamily="18" charset="0"/>
                                      <a:ea typeface="Cambria Math" panose="02040503050406030204" pitchFamily="18" charset="0"/>
                                    </a:rPr>
                                    <m:t>𝐸</m:t>
                                  </m:r>
                                </m:e>
                                <m:sub>
                                  <m:r>
                                    <a:rPr lang="en-GB" sz="1100" i="1">
                                      <a:latin typeface="Cambria Math" panose="02040503050406030204" pitchFamily="18" charset="0"/>
                                      <a:ea typeface="Cambria Math" panose="02040503050406030204" pitchFamily="18" charset="0"/>
                                    </a:rPr>
                                    <m:t>𝑖</m:t>
                                  </m:r>
                                </m:sub>
                              </m:sSub>
                              <m:sSub>
                                <m:sSubPr>
                                  <m:ctrlPr>
                                    <a:rPr lang="el-GR" sz="1100" i="1">
                                      <a:latin typeface="Cambria Math" panose="02040503050406030204" pitchFamily="18" charset="0"/>
                                      <a:ea typeface="Cambria Math" panose="02040503050406030204" pitchFamily="18" charset="0"/>
                                    </a:rPr>
                                  </m:ctrlPr>
                                </m:sSubPr>
                                <m:e>
                                  <m:r>
                                    <a:rPr lang="en-GB" sz="1100" i="1">
                                      <a:latin typeface="Cambria Math" panose="02040503050406030204" pitchFamily="18" charset="0"/>
                                      <a:ea typeface="Cambria Math" panose="02040503050406030204" pitchFamily="18" charset="0"/>
                                    </a:rPr>
                                    <m:t>𝐴</m:t>
                                  </m:r>
                                </m:e>
                                <m:sub>
                                  <m:r>
                                    <a:rPr lang="en-GB" sz="1100" i="1">
                                      <a:latin typeface="Cambria Math" panose="02040503050406030204" pitchFamily="18" charset="0"/>
                                      <a:ea typeface="Cambria Math" panose="02040503050406030204" pitchFamily="18" charset="0"/>
                                    </a:rPr>
                                    <m:t>𝑖</m:t>
                                  </m:r>
                                </m:sub>
                              </m:sSub>
                            </m:num>
                            <m:den>
                              <m:r>
                                <a:rPr lang="en-GB" sz="1100" i="1">
                                  <a:latin typeface="Cambria Math" panose="02040503050406030204" pitchFamily="18" charset="0"/>
                                  <a:ea typeface="Cambria Math" panose="02040503050406030204" pitchFamily="18" charset="0"/>
                                </a:rPr>
                                <m:t>𝐿</m:t>
                              </m:r>
                            </m:den>
                          </m:f>
                        </m:e>
                      </m:nary>
                    </m:oMath>
                  </m:oMathPara>
                </a14:m>
                <a:endParaRPr lang="en-GB" sz="1100" dirty="0"/>
              </a:p>
            </p:txBody>
          </p:sp>
        </mc:Choice>
        <mc:Fallback xmlns="">
          <p:sp>
            <p:nvSpPr>
              <p:cNvPr id="31" name="TextBox 30"/>
              <p:cNvSpPr txBox="1">
                <a:spLocks noRot="1" noChangeAspect="1" noMove="1" noResize="1" noEditPoints="1" noAdjustHandles="1" noChangeArrowheads="1" noChangeShapeType="1" noTextEdit="1"/>
              </p:cNvSpPr>
              <p:nvPr/>
            </p:nvSpPr>
            <p:spPr>
              <a:xfrm>
                <a:off x="3857989" y="2287550"/>
                <a:ext cx="1375086" cy="409920"/>
              </a:xfrm>
              <a:prstGeom prst="rect">
                <a:avLst/>
              </a:prstGeom>
              <a:blipFill>
                <a:blip r:embed="rId4"/>
                <a:stretch>
                  <a:fillRect t="-152239" r="-35556" b="-2089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TextBox 31"/>
              <p:cNvSpPr txBox="1"/>
              <p:nvPr/>
            </p:nvSpPr>
            <p:spPr>
              <a:xfrm>
                <a:off x="3960352" y="1032708"/>
                <a:ext cx="1375086" cy="24865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b="0" i="1" smtClean="0">
                              <a:latin typeface="Cambria Math" panose="02040503050406030204" pitchFamily="18" charset="0"/>
                            </a:rPr>
                            <m:t>𝑘</m:t>
                          </m:r>
                        </m:e>
                        <m:sub>
                          <m:r>
                            <a:rPr lang="en-GB" sz="1100" b="0" i="1" smtClean="0">
                              <a:latin typeface="Cambria Math" panose="02040503050406030204" pitchFamily="18" charset="0"/>
                            </a:rPr>
                            <m:t>𝑟𝑜𝑑𝑠</m:t>
                          </m:r>
                        </m:sub>
                      </m:sSub>
                      <m:r>
                        <a:rPr lang="en-GB" sz="1100" b="0" i="1" smtClean="0">
                          <a:latin typeface="Cambria Math" panose="02040503050406030204" pitchFamily="18" charset="0"/>
                        </a:rPr>
                        <m:t>=</m:t>
                      </m:r>
                      <m:f>
                        <m:fPr>
                          <m:type m:val="skw"/>
                          <m:ctrlPr>
                            <a:rPr lang="el-GR" sz="1100" i="1">
                              <a:latin typeface="Cambria Math" panose="02040503050406030204" pitchFamily="18" charset="0"/>
                              <a:ea typeface="Cambria Math" panose="02040503050406030204" pitchFamily="18" charset="0"/>
                            </a:rPr>
                          </m:ctrlPr>
                        </m:fPr>
                        <m:num>
                          <m:sSub>
                            <m:sSubPr>
                              <m:ctrlPr>
                                <a:rPr lang="el-GR" sz="1100" i="1">
                                  <a:latin typeface="Cambria Math" panose="02040503050406030204" pitchFamily="18" charset="0"/>
                                  <a:ea typeface="Cambria Math" panose="02040503050406030204" pitchFamily="18" charset="0"/>
                                </a:rPr>
                              </m:ctrlPr>
                            </m:sSubPr>
                            <m:e>
                              <m:r>
                                <a:rPr lang="en-GB" sz="1100" i="1">
                                  <a:latin typeface="Cambria Math" panose="02040503050406030204" pitchFamily="18" charset="0"/>
                                  <a:ea typeface="Cambria Math" panose="02040503050406030204" pitchFamily="18" charset="0"/>
                                </a:rPr>
                                <m:t>𝐸</m:t>
                              </m:r>
                            </m:e>
                            <m:sub>
                              <m:r>
                                <a:rPr lang="en-GB" sz="1100" i="1">
                                  <a:latin typeface="Cambria Math" panose="02040503050406030204" pitchFamily="18" charset="0"/>
                                  <a:ea typeface="Cambria Math" panose="02040503050406030204" pitchFamily="18" charset="0"/>
                                </a:rPr>
                                <m:t>𝑟𝑜𝑑</m:t>
                              </m:r>
                            </m:sub>
                          </m:sSub>
                          <m:sSub>
                            <m:sSubPr>
                              <m:ctrlPr>
                                <a:rPr lang="el-GR" sz="1100" i="1">
                                  <a:latin typeface="Cambria Math" panose="02040503050406030204" pitchFamily="18" charset="0"/>
                                  <a:ea typeface="Cambria Math" panose="02040503050406030204" pitchFamily="18" charset="0"/>
                                </a:rPr>
                              </m:ctrlPr>
                            </m:sSubPr>
                            <m:e>
                              <m:r>
                                <a:rPr lang="en-GB" sz="1100" i="1">
                                  <a:latin typeface="Cambria Math" panose="02040503050406030204" pitchFamily="18" charset="0"/>
                                  <a:ea typeface="Cambria Math" panose="02040503050406030204" pitchFamily="18" charset="0"/>
                                </a:rPr>
                                <m:t>𝐴</m:t>
                              </m:r>
                            </m:e>
                            <m:sub>
                              <m:r>
                                <a:rPr lang="en-GB" sz="1100" i="1">
                                  <a:latin typeface="Cambria Math" panose="02040503050406030204" pitchFamily="18" charset="0"/>
                                  <a:ea typeface="Cambria Math" panose="02040503050406030204" pitchFamily="18" charset="0"/>
                                </a:rPr>
                                <m:t>𝑟𝑜𝑑</m:t>
                              </m:r>
                            </m:sub>
                          </m:sSub>
                        </m:num>
                        <m:den>
                          <m:r>
                            <a:rPr lang="en-GB" sz="1100" i="1">
                              <a:latin typeface="Cambria Math" panose="02040503050406030204" pitchFamily="18" charset="0"/>
                              <a:ea typeface="Cambria Math" panose="02040503050406030204" pitchFamily="18" charset="0"/>
                            </a:rPr>
                            <m:t>𝐿</m:t>
                          </m:r>
                        </m:den>
                      </m:f>
                    </m:oMath>
                  </m:oMathPara>
                </a14:m>
                <a:endParaRPr lang="en-GB" sz="1100" dirty="0"/>
              </a:p>
            </p:txBody>
          </p:sp>
        </mc:Choice>
        <mc:Fallback xmlns="">
          <p:sp>
            <p:nvSpPr>
              <p:cNvPr id="32" name="TextBox 31"/>
              <p:cNvSpPr txBox="1">
                <a:spLocks noRot="1" noChangeAspect="1" noMove="1" noResize="1" noEditPoints="1" noAdjustHandles="1" noChangeArrowheads="1" noChangeShapeType="1" noTextEdit="1"/>
              </p:cNvSpPr>
              <p:nvPr/>
            </p:nvSpPr>
            <p:spPr>
              <a:xfrm>
                <a:off x="3960352" y="1032708"/>
                <a:ext cx="1375086" cy="248658"/>
              </a:xfrm>
              <a:prstGeom prst="rect">
                <a:avLst/>
              </a:prstGeom>
              <a:blipFill>
                <a:blip r:embed="rId5"/>
                <a:stretch>
                  <a:fillRect t="-134146" r="-28444" b="-212195"/>
                </a:stretch>
              </a:blipFill>
            </p:spPr>
            <p:txBody>
              <a:bodyPr/>
              <a:lstStyle/>
              <a:p>
                <a:r>
                  <a:rPr lang="en-GB">
                    <a:noFill/>
                  </a:rPr>
                  <a:t> </a:t>
                </a:r>
              </a:p>
            </p:txBody>
          </p:sp>
        </mc:Fallback>
      </mc:AlternateContent>
      <p:cxnSp>
        <p:nvCxnSpPr>
          <p:cNvPr id="33" name="Straight Connector 32"/>
          <p:cNvCxnSpPr/>
          <p:nvPr/>
        </p:nvCxnSpPr>
        <p:spPr>
          <a:xfrm>
            <a:off x="6621009" y="1410809"/>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6928575" y="1306305"/>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7141808" y="1318297"/>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16200000" flipV="1">
            <a:off x="6964575" y="1346658"/>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7427041" y="1310658"/>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V="1">
            <a:off x="7249808" y="1339019"/>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7723441" y="1318297"/>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V="1">
            <a:off x="7546208" y="1346658"/>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7873231" y="1312159"/>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7945231" y="1420159"/>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8252797" y="1426744"/>
            <a:ext cx="2767" cy="619328"/>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18242" y="2035391"/>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6925808" y="1930887"/>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7139041" y="1942879"/>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V="1">
            <a:off x="6961808" y="1971240"/>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7424274" y="1935240"/>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V="1">
            <a:off x="7247041" y="1963601"/>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7720674" y="1942879"/>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V="1">
            <a:off x="7543441" y="1971240"/>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7870464" y="1936741"/>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7942464" y="2044741"/>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624190" y="1281707"/>
            <a:ext cx="2767" cy="1049270"/>
          </a:xfrm>
          <a:prstGeom prst="line">
            <a:avLst/>
          </a:prstGeom>
          <a:ln>
            <a:solidFill>
              <a:srgbClr val="000000"/>
            </a:solidFill>
            <a:prstDash val="dash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5" name="TextBox 54"/>
              <p:cNvSpPr txBox="1"/>
              <p:nvPr/>
            </p:nvSpPr>
            <p:spPr>
              <a:xfrm>
                <a:off x="6758278" y="2209268"/>
                <a:ext cx="1375086" cy="40992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b="0" i="1" smtClean="0">
                              <a:latin typeface="Cambria Math" panose="02040503050406030204" pitchFamily="18" charset="0"/>
                            </a:rPr>
                            <m:t>𝑘</m:t>
                          </m:r>
                        </m:e>
                        <m:sub>
                          <m:r>
                            <a:rPr lang="en-GB" sz="1100" b="0" i="1" smtClean="0">
                              <a:latin typeface="Cambria Math" panose="02040503050406030204" pitchFamily="18" charset="0"/>
                            </a:rPr>
                            <m:t>𝑐𝑜𝑖𝑙</m:t>
                          </m:r>
                        </m:sub>
                      </m:sSub>
                      <m:r>
                        <a:rPr lang="en-GB" sz="1100" b="0" i="1" smtClean="0">
                          <a:latin typeface="Cambria Math" panose="02040503050406030204" pitchFamily="18" charset="0"/>
                        </a:rPr>
                        <m:t>=</m:t>
                      </m:r>
                      <m:nary>
                        <m:naryPr>
                          <m:chr m:val="∑"/>
                          <m:subHide m:val="on"/>
                          <m:supHide m:val="on"/>
                          <m:ctrlPr>
                            <a:rPr lang="en-GB" sz="1100" b="0" i="1" smtClean="0">
                              <a:latin typeface="Cambria Math" panose="02040503050406030204" pitchFamily="18" charset="0"/>
                            </a:rPr>
                          </m:ctrlPr>
                        </m:naryPr>
                        <m:sub/>
                        <m:sup/>
                        <m:e>
                          <m:f>
                            <m:fPr>
                              <m:type m:val="skw"/>
                              <m:ctrlPr>
                                <a:rPr lang="el-GR" sz="1100" i="1">
                                  <a:latin typeface="Cambria Math" panose="02040503050406030204" pitchFamily="18" charset="0"/>
                                  <a:ea typeface="Cambria Math" panose="02040503050406030204" pitchFamily="18" charset="0"/>
                                </a:rPr>
                              </m:ctrlPr>
                            </m:fPr>
                            <m:num>
                              <m:sSub>
                                <m:sSubPr>
                                  <m:ctrlPr>
                                    <a:rPr lang="el-GR" sz="1100" i="1">
                                      <a:latin typeface="Cambria Math" panose="02040503050406030204" pitchFamily="18" charset="0"/>
                                      <a:ea typeface="Cambria Math" panose="02040503050406030204" pitchFamily="18" charset="0"/>
                                    </a:rPr>
                                  </m:ctrlPr>
                                </m:sSubPr>
                                <m:e>
                                  <m:r>
                                    <a:rPr lang="en-GB" sz="1100" i="1">
                                      <a:latin typeface="Cambria Math" panose="02040503050406030204" pitchFamily="18" charset="0"/>
                                      <a:ea typeface="Cambria Math" panose="02040503050406030204" pitchFamily="18" charset="0"/>
                                    </a:rPr>
                                    <m:t>𝐸</m:t>
                                  </m:r>
                                </m:e>
                                <m:sub>
                                  <m:r>
                                    <a:rPr lang="en-GB" sz="1100" i="1">
                                      <a:latin typeface="Cambria Math" panose="02040503050406030204" pitchFamily="18" charset="0"/>
                                      <a:ea typeface="Cambria Math" panose="02040503050406030204" pitchFamily="18" charset="0"/>
                                    </a:rPr>
                                    <m:t>𝑖</m:t>
                                  </m:r>
                                </m:sub>
                              </m:sSub>
                              <m:sSub>
                                <m:sSubPr>
                                  <m:ctrlPr>
                                    <a:rPr lang="el-GR" sz="1100" i="1">
                                      <a:latin typeface="Cambria Math" panose="02040503050406030204" pitchFamily="18" charset="0"/>
                                      <a:ea typeface="Cambria Math" panose="02040503050406030204" pitchFamily="18" charset="0"/>
                                    </a:rPr>
                                  </m:ctrlPr>
                                </m:sSubPr>
                                <m:e>
                                  <m:r>
                                    <a:rPr lang="en-GB" sz="1100" i="1">
                                      <a:latin typeface="Cambria Math" panose="02040503050406030204" pitchFamily="18" charset="0"/>
                                      <a:ea typeface="Cambria Math" panose="02040503050406030204" pitchFamily="18" charset="0"/>
                                    </a:rPr>
                                    <m:t>𝐴</m:t>
                                  </m:r>
                                </m:e>
                                <m:sub>
                                  <m:r>
                                    <a:rPr lang="en-GB" sz="1100" i="1">
                                      <a:latin typeface="Cambria Math" panose="02040503050406030204" pitchFamily="18" charset="0"/>
                                      <a:ea typeface="Cambria Math" panose="02040503050406030204" pitchFamily="18" charset="0"/>
                                    </a:rPr>
                                    <m:t>𝑖</m:t>
                                  </m:r>
                                </m:sub>
                              </m:sSub>
                            </m:num>
                            <m:den>
                              <m:r>
                                <a:rPr lang="en-GB" sz="1100" i="1">
                                  <a:latin typeface="Cambria Math" panose="02040503050406030204" pitchFamily="18" charset="0"/>
                                  <a:ea typeface="Cambria Math" panose="02040503050406030204" pitchFamily="18" charset="0"/>
                                </a:rPr>
                                <m:t>𝐿</m:t>
                              </m:r>
                            </m:den>
                          </m:f>
                        </m:e>
                      </m:nary>
                    </m:oMath>
                  </m:oMathPara>
                </a14:m>
                <a:endParaRPr lang="en-GB" sz="1100" dirty="0"/>
              </a:p>
            </p:txBody>
          </p:sp>
        </mc:Choice>
        <mc:Fallback xmlns="">
          <p:sp>
            <p:nvSpPr>
              <p:cNvPr id="55" name="TextBox 54"/>
              <p:cNvSpPr txBox="1">
                <a:spLocks noRot="1" noChangeAspect="1" noMove="1" noResize="1" noEditPoints="1" noAdjustHandles="1" noChangeArrowheads="1" noChangeShapeType="1" noTextEdit="1"/>
              </p:cNvSpPr>
              <p:nvPr/>
            </p:nvSpPr>
            <p:spPr>
              <a:xfrm>
                <a:off x="6758278" y="2209268"/>
                <a:ext cx="1375086" cy="409920"/>
              </a:xfrm>
              <a:prstGeom prst="rect">
                <a:avLst/>
              </a:prstGeom>
              <a:blipFill>
                <a:blip r:embed="rId4"/>
                <a:stretch>
                  <a:fillRect t="-150000" r="-35556" b="-20441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6" name="TextBox 55"/>
              <p:cNvSpPr txBox="1"/>
              <p:nvPr/>
            </p:nvSpPr>
            <p:spPr>
              <a:xfrm>
                <a:off x="6808731" y="979309"/>
                <a:ext cx="1375086" cy="18261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b="0" i="1" smtClean="0">
                              <a:latin typeface="Cambria Math" panose="02040503050406030204" pitchFamily="18" charset="0"/>
                            </a:rPr>
                            <m:t>𝑘</m:t>
                          </m:r>
                        </m:e>
                        <m:sub>
                          <m:r>
                            <a:rPr lang="en-GB" sz="1100" b="0" i="1" smtClean="0">
                              <a:latin typeface="Cambria Math" panose="02040503050406030204" pitchFamily="18" charset="0"/>
                            </a:rPr>
                            <m:t>𝑠h𝑒𝑙𝑙</m:t>
                          </m:r>
                          <m:r>
                            <a:rPr lang="en-GB" sz="1100" b="0" i="1" smtClean="0">
                              <a:latin typeface="Cambria Math" panose="02040503050406030204" pitchFamily="18" charset="0"/>
                            </a:rPr>
                            <m:t>−</m:t>
                          </m:r>
                          <m:r>
                            <a:rPr lang="en-GB" sz="1100" b="0" i="1" smtClean="0">
                              <a:latin typeface="Cambria Math" panose="02040503050406030204" pitchFamily="18" charset="0"/>
                            </a:rPr>
                            <m:t>𝑦𝑜𝑘𝑒</m:t>
                          </m:r>
                        </m:sub>
                      </m:sSub>
                      <m:r>
                        <a:rPr lang="en-GB" sz="1100" b="0" i="1" smtClean="0">
                          <a:latin typeface="Cambria Math" panose="02040503050406030204" pitchFamily="18" charset="0"/>
                        </a:rPr>
                        <m:t>≫</m:t>
                      </m:r>
                      <m:sSub>
                        <m:sSubPr>
                          <m:ctrlPr>
                            <a:rPr lang="en-GB" sz="1100" i="1">
                              <a:latin typeface="Cambria Math" panose="02040503050406030204" pitchFamily="18" charset="0"/>
                            </a:rPr>
                          </m:ctrlPr>
                        </m:sSubPr>
                        <m:e>
                          <m:r>
                            <a:rPr lang="en-GB" sz="1100" i="1">
                              <a:latin typeface="Cambria Math" panose="02040503050406030204" pitchFamily="18" charset="0"/>
                            </a:rPr>
                            <m:t>𝑘</m:t>
                          </m:r>
                        </m:e>
                        <m:sub>
                          <m:r>
                            <a:rPr lang="en-GB" sz="1100" i="1">
                              <a:latin typeface="Cambria Math" panose="02040503050406030204" pitchFamily="18" charset="0"/>
                            </a:rPr>
                            <m:t>𝑟𝑜𝑑𝑠</m:t>
                          </m:r>
                        </m:sub>
                      </m:sSub>
                    </m:oMath>
                  </m:oMathPara>
                </a14:m>
                <a:endParaRPr lang="en-GB" sz="1100" dirty="0"/>
              </a:p>
            </p:txBody>
          </p:sp>
        </mc:Choice>
        <mc:Fallback xmlns="">
          <p:sp>
            <p:nvSpPr>
              <p:cNvPr id="56" name="TextBox 55"/>
              <p:cNvSpPr txBox="1">
                <a:spLocks noRot="1" noChangeAspect="1" noMove="1" noResize="1" noEditPoints="1" noAdjustHandles="1" noChangeArrowheads="1" noChangeShapeType="1" noTextEdit="1"/>
              </p:cNvSpPr>
              <p:nvPr/>
            </p:nvSpPr>
            <p:spPr>
              <a:xfrm>
                <a:off x="6808731" y="979309"/>
                <a:ext cx="1375086" cy="182614"/>
              </a:xfrm>
              <a:prstGeom prst="rect">
                <a:avLst/>
              </a:prstGeom>
              <a:blipFill>
                <a:blip r:embed="rId6"/>
                <a:stretch>
                  <a:fillRect b="-23333"/>
                </a:stretch>
              </a:blipFill>
            </p:spPr>
            <p:txBody>
              <a:bodyPr/>
              <a:lstStyle/>
              <a:p>
                <a:r>
                  <a:rPr lang="en-GB">
                    <a:noFill/>
                  </a:rPr>
                  <a:t> </a:t>
                </a:r>
              </a:p>
            </p:txBody>
          </p:sp>
        </mc:Fallback>
      </mc:AlternateContent>
      <p:sp>
        <p:nvSpPr>
          <p:cNvPr id="58" name="Content Placeholder 2"/>
          <p:cNvSpPr txBox="1">
            <a:spLocks/>
          </p:cNvSpPr>
          <p:nvPr/>
        </p:nvSpPr>
        <p:spPr>
          <a:xfrm>
            <a:off x="144916" y="1379274"/>
            <a:ext cx="3169108" cy="2388394"/>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sz="1400" dirty="0" smtClean="0"/>
              <a:t>According to FEA, similar coil elongation in the two configurations. Possible origin:</a:t>
            </a:r>
          </a:p>
          <a:p>
            <a:pPr lvl="1"/>
            <a:r>
              <a:rPr lang="en-GB" sz="1000" dirty="0" smtClean="0"/>
              <a:t>MKQXF larger bending of the end plate.</a:t>
            </a:r>
          </a:p>
          <a:p>
            <a:endParaRPr lang="en-GB" sz="1400" dirty="0" smtClean="0"/>
          </a:p>
          <a:p>
            <a:r>
              <a:rPr lang="en-GB" sz="1400" dirty="0" smtClean="0"/>
              <a:t>Further analysis on MKQXF FEA model might provide further clarifications.</a:t>
            </a:r>
          </a:p>
        </p:txBody>
      </p:sp>
    </p:spTree>
    <p:extLst>
      <p:ext uri="{BB962C8B-B14F-4D97-AF65-F5344CB8AC3E}">
        <p14:creationId xmlns:p14="http://schemas.microsoft.com/office/powerpoint/2010/main" val="10066778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4000" y="3084102"/>
            <a:ext cx="5040000" cy="2905307"/>
          </a:xfrm>
          <a:prstGeom prst="rect">
            <a:avLst/>
          </a:prstGeom>
        </p:spPr>
      </p:pic>
      <p:sp>
        <p:nvSpPr>
          <p:cNvPr id="2" name="Title 1"/>
          <p:cNvSpPr>
            <a:spLocks noGrp="1"/>
          </p:cNvSpPr>
          <p:nvPr>
            <p:ph type="title"/>
          </p:nvPr>
        </p:nvSpPr>
        <p:spPr/>
        <p:txBody>
          <a:bodyPr/>
          <a:lstStyle/>
          <a:p>
            <a:r>
              <a:rPr lang="en-GB" dirty="0" smtClean="0"/>
              <a:t>RMC</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817426379"/>
              </p:ext>
            </p:extLst>
          </p:nvPr>
        </p:nvGraphicFramePr>
        <p:xfrm>
          <a:off x="567690" y="5400702"/>
          <a:ext cx="3637336" cy="685800"/>
        </p:xfrm>
        <a:graphic>
          <a:graphicData uri="http://schemas.openxmlformats.org/drawingml/2006/table">
            <a:tbl>
              <a:tblPr firstRow="1" bandRow="1">
                <a:tableStyleId>{2D5ABB26-0587-4C30-8999-92F81FD0307C}</a:tableStyleId>
              </a:tblPr>
              <a:tblGrid>
                <a:gridCol w="1654121">
                  <a:extLst>
                    <a:ext uri="{9D8B030D-6E8A-4147-A177-3AD203B41FA5}">
                      <a16:colId xmlns:a16="http://schemas.microsoft.com/office/drawing/2014/main" val="2499533863"/>
                    </a:ext>
                  </a:extLst>
                </a:gridCol>
                <a:gridCol w="519430">
                  <a:extLst>
                    <a:ext uri="{9D8B030D-6E8A-4147-A177-3AD203B41FA5}">
                      <a16:colId xmlns:a16="http://schemas.microsoft.com/office/drawing/2014/main" val="2040951308"/>
                    </a:ext>
                  </a:extLst>
                </a:gridCol>
                <a:gridCol w="715898">
                  <a:extLst>
                    <a:ext uri="{9D8B030D-6E8A-4147-A177-3AD203B41FA5}">
                      <a16:colId xmlns:a16="http://schemas.microsoft.com/office/drawing/2014/main" val="643653144"/>
                    </a:ext>
                  </a:extLst>
                </a:gridCol>
                <a:gridCol w="747887">
                  <a:extLst>
                    <a:ext uri="{9D8B030D-6E8A-4147-A177-3AD203B41FA5}">
                      <a16:colId xmlns:a16="http://schemas.microsoft.com/office/drawing/2014/main" val="763048579"/>
                    </a:ext>
                  </a:extLst>
                </a:gridCol>
              </a:tblGrid>
              <a:tr h="160078">
                <a:tc>
                  <a:txBody>
                    <a:bodyPr/>
                    <a:lstStyle/>
                    <a:p>
                      <a:pPr algn="ctr"/>
                      <a:r>
                        <a:rPr lang="en-US" sz="900" dirty="0" smtClean="0"/>
                        <a:t>RMC QXF</a:t>
                      </a:r>
                      <a:endParaRPr lang="en-US"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CH" sz="900" dirty="0" err="1" smtClean="0"/>
                        <a:t>Targeted</a:t>
                      </a:r>
                      <a:endParaRPr lang="en-US"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CH" sz="900" dirty="0" err="1" smtClean="0"/>
                        <a:t>Achieved</a:t>
                      </a:r>
                      <a:endParaRPr lang="en-US"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1647657"/>
                  </a:ext>
                </a:extLst>
              </a:tr>
              <a:tr h="160078">
                <a:tc>
                  <a:txBody>
                    <a:bodyPr/>
                    <a:lstStyle/>
                    <a:p>
                      <a:pPr algn="ctr"/>
                      <a:r>
                        <a:rPr lang="en-GB" sz="900" dirty="0" smtClean="0"/>
                        <a:t>Rod strain RT</a:t>
                      </a:r>
                      <a:endParaRPr lang="en-US"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900" dirty="0" smtClean="0"/>
                        <a:t>μ</a:t>
                      </a:r>
                      <a:r>
                        <a:rPr lang="en-US" sz="900" dirty="0" err="1" smtClean="0"/>
                        <a:t>str</a:t>
                      </a:r>
                      <a:endParaRPr lang="en-US" sz="900" b="1" dirty="0" smtClean="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900" dirty="0" smtClean="0"/>
                        <a:t>1600</a:t>
                      </a:r>
                      <a:endParaRPr lang="en-US" sz="9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CH" sz="900" dirty="0" smtClean="0"/>
                        <a:t>1359</a:t>
                      </a:r>
                      <a:endParaRPr lang="en-US" sz="9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3707185"/>
                  </a:ext>
                </a:extLst>
              </a:tr>
              <a:tr h="160078">
                <a:tc>
                  <a:txBody>
                    <a:bodyPr/>
                    <a:lstStyle/>
                    <a:p>
                      <a:pPr algn="ctr"/>
                      <a:r>
                        <a:rPr lang="en-GB" sz="900" dirty="0" smtClean="0"/>
                        <a:t>Axial pre-load </a:t>
                      </a:r>
                      <a:r>
                        <a:rPr lang="fr-CH" sz="900" dirty="0" smtClean="0"/>
                        <a:t>(RT+CD)</a:t>
                      </a:r>
                      <a:endParaRPr lang="en-US"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smtClean="0"/>
                        <a:t>% EM</a:t>
                      </a:r>
                      <a:endParaRPr lang="en-US" sz="9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900" dirty="0" smtClean="0"/>
                        <a:t>30+30</a:t>
                      </a:r>
                      <a:endParaRPr lang="en-US"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CH" sz="900" dirty="0" smtClean="0"/>
                        <a:t>24+28</a:t>
                      </a:r>
                      <a:endParaRPr lang="en-US"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5261672"/>
                  </a:ext>
                </a:extLst>
              </a:tr>
            </a:tbl>
          </a:graphicData>
        </a:graphic>
      </p:graphicFrame>
      <p:sp>
        <p:nvSpPr>
          <p:cNvPr id="4" name="Date Placeholder 3"/>
          <p:cNvSpPr>
            <a:spLocks noGrp="1"/>
          </p:cNvSpPr>
          <p:nvPr>
            <p:ph type="dt" sz="half" idx="2"/>
          </p:nvPr>
        </p:nvSpPr>
        <p:spPr/>
        <p:txBody>
          <a:bodyPr/>
          <a:lstStyle/>
          <a:p>
            <a:r>
              <a:rPr lang="en-US" smtClean="0"/>
              <a:t>Susana Izquierdo Bermudez</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9</a:t>
            </a:fld>
            <a:endParaRPr lang="en-US" dirty="0"/>
          </a:p>
        </p:txBody>
      </p:sp>
      <p:pic>
        <p:nvPicPr>
          <p:cNvPr id="7" name="Picture 6"/>
          <p:cNvPicPr>
            <a:picLocks noChangeAspect="1"/>
          </p:cNvPicPr>
          <p:nvPr/>
        </p:nvPicPr>
        <p:blipFill>
          <a:blip r:embed="rId3"/>
          <a:stretch>
            <a:fillRect/>
          </a:stretch>
        </p:blipFill>
        <p:spPr>
          <a:xfrm>
            <a:off x="649673" y="2966928"/>
            <a:ext cx="3082920" cy="2231757"/>
          </a:xfrm>
          <a:prstGeom prst="rect">
            <a:avLst/>
          </a:prstGeom>
        </p:spPr>
      </p:pic>
      <p:cxnSp>
        <p:nvCxnSpPr>
          <p:cNvPr id="12" name="Straight Arrow Connector 11"/>
          <p:cNvCxnSpPr/>
          <p:nvPr/>
        </p:nvCxnSpPr>
        <p:spPr>
          <a:xfrm>
            <a:off x="5854073" y="3719193"/>
            <a:ext cx="273677" cy="837687"/>
          </a:xfrm>
          <a:prstGeom prst="straightConnector1">
            <a:avLst/>
          </a:prstGeom>
          <a:ln>
            <a:solidFill>
              <a:srgbClr val="000000"/>
            </a:solidFill>
            <a:tailEnd type="triangle"/>
          </a:ln>
        </p:spPr>
        <p:style>
          <a:lnRef idx="1">
            <a:schemeClr val="dk1"/>
          </a:lnRef>
          <a:fillRef idx="0">
            <a:schemeClr val="dk1"/>
          </a:fillRef>
          <a:effectRef idx="0">
            <a:schemeClr val="dk1"/>
          </a:effectRef>
          <a:fontRef idx="minor">
            <a:schemeClr val="tx1"/>
          </a:fontRef>
        </p:style>
      </p:cxnSp>
      <p:sp>
        <p:nvSpPr>
          <p:cNvPr id="14" name="TextBox 13"/>
          <p:cNvSpPr txBox="1"/>
          <p:nvPr/>
        </p:nvSpPr>
        <p:spPr>
          <a:xfrm>
            <a:off x="4933950" y="3370969"/>
            <a:ext cx="1657826" cy="369332"/>
          </a:xfrm>
          <a:prstGeom prst="rect">
            <a:avLst/>
          </a:prstGeom>
          <a:noFill/>
        </p:spPr>
        <p:txBody>
          <a:bodyPr wrap="none" rtlCol="0">
            <a:spAutoFit/>
          </a:bodyPr>
          <a:lstStyle/>
          <a:p>
            <a:r>
              <a:rPr lang="en-US" dirty="0" smtClean="0">
                <a:solidFill>
                  <a:srgbClr val="000000"/>
                </a:solidFill>
              </a:rPr>
              <a:t>Model </a:t>
            </a:r>
            <a:r>
              <a:rPr lang="el-GR" dirty="0" smtClean="0">
                <a:solidFill>
                  <a:srgbClr val="000000"/>
                </a:solidFill>
              </a:rPr>
              <a:t>μ</a:t>
            </a:r>
            <a:r>
              <a:rPr lang="en-US" dirty="0" smtClean="0">
                <a:solidFill>
                  <a:srgbClr val="000000"/>
                </a:solidFill>
              </a:rPr>
              <a:t> = 0.2 </a:t>
            </a:r>
            <a:endParaRPr lang="en-GB" dirty="0">
              <a:solidFill>
                <a:srgbClr val="000000"/>
              </a:solidFill>
            </a:endParaRPr>
          </a:p>
        </p:txBody>
      </p:sp>
      <p:sp>
        <p:nvSpPr>
          <p:cNvPr id="16" name="Content Placeholder 2"/>
          <p:cNvSpPr txBox="1">
            <a:spLocks/>
          </p:cNvSpPr>
          <p:nvPr/>
        </p:nvSpPr>
        <p:spPr>
          <a:xfrm>
            <a:off x="278265" y="1104012"/>
            <a:ext cx="8405789" cy="1811236"/>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400" dirty="0" smtClean="0"/>
              <a:t>Axial loading concept as MQXF</a:t>
            </a:r>
          </a:p>
          <a:p>
            <a:pPr lvl="1"/>
            <a:r>
              <a:rPr lang="en-US" sz="1000" dirty="0" smtClean="0"/>
              <a:t>Longitudinal rods diameter = 48 mm (Aluminum)</a:t>
            </a:r>
          </a:p>
          <a:p>
            <a:pPr lvl="1"/>
            <a:r>
              <a:rPr lang="en-US" sz="1000" dirty="0" smtClean="0"/>
              <a:t>End plate thickness = 70 mm (</a:t>
            </a:r>
            <a:r>
              <a:rPr lang="en-US" sz="1000" dirty="0" err="1" smtClean="0"/>
              <a:t>Nitronic</a:t>
            </a:r>
            <a:r>
              <a:rPr lang="en-US" sz="1000" dirty="0" smtClean="0"/>
              <a:t> 50)</a:t>
            </a:r>
            <a:endParaRPr lang="en-GB" sz="1000" dirty="0" smtClean="0"/>
          </a:p>
          <a:p>
            <a:r>
              <a:rPr lang="en-US" sz="1400" dirty="0" smtClean="0"/>
              <a:t>Axial pre-load in magnets tested: </a:t>
            </a:r>
            <a:r>
              <a:rPr lang="en-US" sz="1400" dirty="0" smtClean="0">
                <a:latin typeface="Cambria Math" panose="02040503050406030204" pitchFamily="18" charset="0"/>
                <a:ea typeface="Cambria Math" panose="02040503050406030204" pitchFamily="18" charset="0"/>
              </a:rPr>
              <a:t>∿ </a:t>
            </a:r>
            <a:r>
              <a:rPr lang="en-US" sz="1400" dirty="0" smtClean="0"/>
              <a:t>30 % of the electromagnetic forces at room temperature, 60 % after cool down </a:t>
            </a:r>
            <a:r>
              <a:rPr lang="en-US" sz="1400" dirty="0" smtClean="0">
                <a:sym typeface="Wingdings" panose="05000000000000000000" pitchFamily="2" charset="2"/>
              </a:rPr>
              <a:t> around 45 MPa of tension in the end pole turn at maximum current.</a:t>
            </a:r>
            <a:endParaRPr lang="en-US" sz="1400" dirty="0" smtClean="0"/>
          </a:p>
          <a:p>
            <a:r>
              <a:rPr lang="en-US" sz="1400" dirty="0" smtClean="0"/>
              <a:t>Initial measured slope in the rods smaller than in the model </a:t>
            </a:r>
            <a:r>
              <a:rPr lang="en-US" sz="1400" dirty="0" smtClean="0">
                <a:sym typeface="Wingdings" panose="05000000000000000000" pitchFamily="2" charset="2"/>
              </a:rPr>
              <a:t> could be match using slightly larger friction coefficient.</a:t>
            </a:r>
            <a:endParaRPr lang="en-GB" sz="1400" dirty="0" smtClean="0"/>
          </a:p>
        </p:txBody>
      </p:sp>
    </p:spTree>
    <p:extLst>
      <p:ext uri="{BB962C8B-B14F-4D97-AF65-F5344CB8AC3E}">
        <p14:creationId xmlns:p14="http://schemas.microsoft.com/office/powerpoint/2010/main" val="1781788085"/>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CERNCorporate4-3</Template>
  <TotalTime>247067</TotalTime>
  <Words>1402</Words>
  <Application>Microsoft Office PowerPoint</Application>
  <PresentationFormat>On-screen Show (4:3)</PresentationFormat>
  <Paragraphs>257</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Cambria Math</vt:lpstr>
      <vt:lpstr>Times New Roman</vt:lpstr>
      <vt:lpstr>Times-Roman</vt:lpstr>
      <vt:lpstr>Wingdings</vt:lpstr>
      <vt:lpstr>CERNCorporate4-3</vt:lpstr>
      <vt:lpstr>Summary on Longitudinal Loading of Nb3Sn magnets at CERN</vt:lpstr>
      <vt:lpstr>11 T - concept</vt:lpstr>
      <vt:lpstr>11 T – longitudinal pre-load</vt:lpstr>
      <vt:lpstr>MQXF - Concept</vt:lpstr>
      <vt:lpstr>MQXF – Longitudinal Pre-load</vt:lpstr>
      <vt:lpstr>MQXF – From short to long</vt:lpstr>
      <vt:lpstr>MKQXF (FEAC)</vt:lpstr>
      <vt:lpstr>MQXF vs MKQXF</vt:lpstr>
      <vt:lpstr>RMC</vt:lpstr>
      <vt:lpstr>RMM: Longitudinal stiffness</vt:lpstr>
      <vt:lpstr>RMM: coil-pole contact </vt:lpstr>
      <vt:lpstr>RMM: End-plate design</vt:lpstr>
      <vt:lpstr>Final remarks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Etienne Rochepault</dc:creator>
  <cp:lastModifiedBy>Susana Izquierdo Bermudez</cp:lastModifiedBy>
  <cp:revision>1591</cp:revision>
  <cp:lastPrinted>2016-03-30T08:21:38Z</cp:lastPrinted>
  <dcterms:created xsi:type="dcterms:W3CDTF">2015-01-22T10:26:45Z</dcterms:created>
  <dcterms:modified xsi:type="dcterms:W3CDTF">2018-05-30T14:46:08Z</dcterms:modified>
</cp:coreProperties>
</file>