
<file path=[Content_Types].xml><?xml version="1.0" encoding="utf-8"?>
<Types xmlns="http://schemas.openxmlformats.org/package/2006/content-types">
  <Default Extension="xml" ContentType="application/xml"/>
  <Default Extension="docx" ContentType="application/vnd.openxmlformats-officedocument.wordprocessingml.document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73" r:id="rId2"/>
  </p:sldMasterIdLst>
  <p:notesMasterIdLst>
    <p:notesMasterId r:id="rId33"/>
  </p:notesMasterIdLst>
  <p:handoutMasterIdLst>
    <p:handoutMasterId r:id="rId34"/>
  </p:handoutMasterIdLst>
  <p:sldIdLst>
    <p:sldId id="277" r:id="rId3"/>
    <p:sldId id="729" r:id="rId4"/>
    <p:sldId id="735" r:id="rId5"/>
    <p:sldId id="726" r:id="rId6"/>
    <p:sldId id="731" r:id="rId7"/>
    <p:sldId id="383" r:id="rId8"/>
    <p:sldId id="722" r:id="rId9"/>
    <p:sldId id="562" r:id="rId10"/>
    <p:sldId id="744" r:id="rId11"/>
    <p:sldId id="436" r:id="rId12"/>
    <p:sldId id="529" r:id="rId13"/>
    <p:sldId id="719" r:id="rId14"/>
    <p:sldId id="749" r:id="rId15"/>
    <p:sldId id="742" r:id="rId16"/>
    <p:sldId id="741" r:id="rId17"/>
    <p:sldId id="743" r:id="rId18"/>
    <p:sldId id="751" r:id="rId19"/>
    <p:sldId id="717" r:id="rId20"/>
    <p:sldId id="644" r:id="rId21"/>
    <p:sldId id="736" r:id="rId22"/>
    <p:sldId id="582" r:id="rId23"/>
    <p:sldId id="740" r:id="rId24"/>
    <p:sldId id="715" r:id="rId25"/>
    <p:sldId id="716" r:id="rId26"/>
    <p:sldId id="638" r:id="rId27"/>
    <p:sldId id="670" r:id="rId28"/>
    <p:sldId id="724" r:id="rId29"/>
    <p:sldId id="619" r:id="rId30"/>
    <p:sldId id="737" r:id="rId31"/>
    <p:sldId id="721" r:id="rId32"/>
  </p:sldIdLst>
  <p:sldSz cx="9144000" cy="6858000" type="overhead"/>
  <p:notesSz cx="7010400" cy="92964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hlink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hlink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hlink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hlink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hlink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hlink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hlink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hlink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hlink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1D58"/>
    <a:srgbClr val="FFFFFF"/>
    <a:srgbClr val="E319D5"/>
    <a:srgbClr val="009688"/>
    <a:srgbClr val="00279F"/>
    <a:srgbClr val="005400"/>
    <a:srgbClr val="00009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0548" autoAdjust="0"/>
    <p:restoredTop sz="94602" autoAdjust="0"/>
  </p:normalViewPr>
  <p:slideViewPr>
    <p:cSldViewPr>
      <p:cViewPr varScale="1">
        <p:scale>
          <a:sx n="122" d="100"/>
          <a:sy n="122" d="100"/>
        </p:scale>
        <p:origin x="-1768" y="-96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123" d="100"/>
          <a:sy n="123" d="100"/>
        </p:scale>
        <p:origin x="-4320" y="-96"/>
      </p:cViewPr>
      <p:guideLst>
        <p:guide orient="horz" pos="2177"/>
        <p:guide pos="290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Relationship Id="rId2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3175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51" tIns="0" rIns="18851" bIns="0" numCol="1" anchor="t" anchorCtr="0" compatLnSpc="1">
            <a:prstTxWarp prst="textNoShape">
              <a:avLst/>
            </a:prstTxWarp>
          </a:bodyPr>
          <a:lstStyle>
            <a:lvl1pPr algn="l" defTabSz="927100">
              <a:defRPr sz="1000" b="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-3175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51" tIns="0" rIns="18851" bIns="0" numCol="1" anchor="t" anchorCtr="0" compatLnSpc="1">
            <a:prstTxWarp prst="textNoShape">
              <a:avLst/>
            </a:prstTxWarp>
          </a:bodyPr>
          <a:lstStyle>
            <a:lvl1pPr algn="r" defTabSz="927100">
              <a:defRPr sz="1000" b="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8088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51" tIns="0" rIns="18851" bIns="0" numCol="1" anchor="b" anchorCtr="0" compatLnSpc="1">
            <a:prstTxWarp prst="textNoShape">
              <a:avLst/>
            </a:prstTxWarp>
          </a:bodyPr>
          <a:lstStyle>
            <a:lvl1pPr algn="l" defTabSz="927100">
              <a:defRPr sz="1000" b="0" i="1">
                <a:latin typeface="Times New Roman" pitchFamily="18" charset="0"/>
              </a:defRPr>
            </a:lvl1pPr>
          </a:lstStyle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28088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51" tIns="0" rIns="18851" bIns="0" numCol="1" anchor="b" anchorCtr="0" compatLnSpc="1">
            <a:prstTxWarp prst="textNoShape">
              <a:avLst/>
            </a:prstTxWarp>
          </a:bodyPr>
          <a:lstStyle>
            <a:lvl1pPr algn="r" defTabSz="927100">
              <a:defRPr sz="1000" b="0" i="1">
                <a:latin typeface="Times New Roman" pitchFamily="18" charset="0"/>
              </a:defRPr>
            </a:lvl1pPr>
          </a:lstStyle>
          <a:p>
            <a:fld id="{D05F68F9-23F0-45F0-864E-30C40BEF48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642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3175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51" tIns="0" rIns="18851" bIns="0" numCol="1" anchor="t" anchorCtr="0" compatLnSpc="1">
            <a:prstTxWarp prst="textNoShape">
              <a:avLst/>
            </a:prstTxWarp>
          </a:bodyPr>
          <a:lstStyle>
            <a:lvl1pPr algn="l" defTabSz="927100"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-3175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51" tIns="0" rIns="18851" bIns="0" numCol="1" anchor="t" anchorCtr="0" compatLnSpc="1">
            <a:prstTxWarp prst="textNoShape">
              <a:avLst/>
            </a:prstTxWarp>
          </a:bodyPr>
          <a:lstStyle>
            <a:lvl1pPr algn="r" defTabSz="927100"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8088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51" tIns="0" rIns="18851" bIns="0" numCol="1" anchor="b" anchorCtr="0" compatLnSpc="1">
            <a:prstTxWarp prst="textNoShape">
              <a:avLst/>
            </a:prstTxWarp>
          </a:bodyPr>
          <a:lstStyle>
            <a:lvl1pPr algn="l" defTabSz="927100"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28088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851" tIns="0" rIns="18851" bIns="0" numCol="1" anchor="b" anchorCtr="0" compatLnSpc="1">
            <a:prstTxWarp prst="textNoShape">
              <a:avLst/>
            </a:prstTxWarp>
          </a:bodyPr>
          <a:lstStyle>
            <a:lvl1pPr algn="r" defTabSz="927100"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EF41203C-0364-451E-BCB5-7703BD03AAD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14838"/>
            <a:ext cx="51435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259" tIns="47129" rIns="94259" bIns="471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17675" y="1101725"/>
            <a:ext cx="3579813" cy="2684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31132791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3550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255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90650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47850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68C15-9235-4D38-B1EC-0B3B928A5478}" type="slidenum">
              <a:rPr lang="en-US"/>
              <a:pPr/>
              <a:t>1</a:t>
            </a:fld>
            <a:endParaRPr lang="en-US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1203C-0364-451E-BCB5-7703BD03AAD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1203C-0364-451E-BCB5-7703BD03AAD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2C974B-4E9C-4704-99AF-AA4D71BBA096}" type="slidenum">
              <a:rPr lang="en-US"/>
              <a:pPr/>
              <a:t>18</a:t>
            </a:fld>
            <a:endParaRPr lang="en-US"/>
          </a:p>
        </p:txBody>
      </p:sp>
      <p:sp>
        <p:nvSpPr>
          <p:cNvPr id="90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19263" y="1101725"/>
            <a:ext cx="3581400" cy="2686050"/>
          </a:xfrm>
          <a:ln/>
        </p:spPr>
      </p:sp>
      <p:sp>
        <p:nvSpPr>
          <p:cNvPr id="90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4838"/>
            <a:ext cx="5140325" cy="41830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01380" name="Date Placeholder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 smtClean="0"/>
              <a:t>llllllll</a:t>
            </a:r>
          </a:p>
        </p:txBody>
      </p:sp>
      <p:sp>
        <p:nvSpPr>
          <p:cNvPr id="101381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3765B-AC50-46D6-993A-F52D61F8ADBD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9396" name="Date Placeholder 3"/>
          <p:cNvSpPr txBox="1">
            <a:spLocks noGrp="1"/>
          </p:cNvSpPr>
          <p:nvPr/>
        </p:nvSpPr>
        <p:spPr bwMode="auto">
          <a:xfrm>
            <a:off x="3971925" y="-3175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49" tIns="0" rIns="18849" bIns="0"/>
          <a:lstStyle/>
          <a:p>
            <a:pPr algn="r" defTabSz="927100" eaLnBrk="0" hangingPunct="0"/>
            <a:fld id="{7FAFEC41-607D-46CF-95C8-C3B801235F02}" type="datetime1">
              <a:rPr lang="en-US" sz="1000" b="0" i="1">
                <a:solidFill>
                  <a:schemeClr val="tx1"/>
                </a:solidFill>
                <a:latin typeface="Times New Roman" pitchFamily="18" charset="0"/>
              </a:rPr>
              <a:pPr algn="r" defTabSz="927100" eaLnBrk="0" hangingPunct="0"/>
              <a:t>5/16/18</a:t>
            </a:fld>
            <a:endParaRPr lang="en-US" sz="1000" b="0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397" name="Footer Placeholder 4"/>
          <p:cNvSpPr txBox="1">
            <a:spLocks noGrp="1"/>
          </p:cNvSpPr>
          <p:nvPr/>
        </p:nvSpPr>
        <p:spPr bwMode="auto">
          <a:xfrm>
            <a:off x="0" y="8828088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49" tIns="0" rIns="18849" bIns="0" anchor="b"/>
          <a:lstStyle/>
          <a:p>
            <a:pPr defTabSz="927100" eaLnBrk="0" hangingPunct="0"/>
            <a:r>
              <a:rPr lang="en-US" sz="1000" b="0" i="1">
                <a:solidFill>
                  <a:schemeClr val="tx1"/>
                </a:solidFill>
                <a:latin typeface="Times New Roman" pitchFamily="18" charset="0"/>
              </a:rPr>
              <a:t>s_caspi@lbl.gov</a:t>
            </a:r>
          </a:p>
        </p:txBody>
      </p:sp>
      <p:sp>
        <p:nvSpPr>
          <p:cNvPr id="59398" name="Slide Number Placeholder 5"/>
          <p:cNvSpPr txBox="1">
            <a:spLocks noGrp="1"/>
          </p:cNvSpPr>
          <p:nvPr/>
        </p:nvSpPr>
        <p:spPr bwMode="auto">
          <a:xfrm>
            <a:off x="3971925" y="8828088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49" tIns="0" rIns="18849" bIns="0" anchor="b"/>
          <a:lstStyle/>
          <a:p>
            <a:pPr algn="r" defTabSz="927100" eaLnBrk="0" hangingPunct="0"/>
            <a:fld id="{B667865F-A6A3-425E-BE0B-32B820DCC8CF}" type="slidenum">
              <a:rPr lang="en-US" sz="1000" b="0" i="1">
                <a:solidFill>
                  <a:schemeClr val="tx1"/>
                </a:solidFill>
                <a:latin typeface="Times New Roman" pitchFamily="18" charset="0"/>
              </a:rPr>
              <a:pPr algn="r" defTabSz="927100" eaLnBrk="0" hangingPunct="0"/>
              <a:t>27</a:t>
            </a:fld>
            <a:endParaRPr lang="en-US" sz="1000" b="0" i="1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645479-745E-4681-AD5B-2D3A53A11D3A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Added two more to list since November DOE review. Much simpler than D20.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9396" name="Date Placeholder 3"/>
          <p:cNvSpPr txBox="1">
            <a:spLocks noGrp="1"/>
          </p:cNvSpPr>
          <p:nvPr/>
        </p:nvSpPr>
        <p:spPr bwMode="auto">
          <a:xfrm>
            <a:off x="3971925" y="-3175"/>
            <a:ext cx="30384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49" tIns="0" rIns="18849" bIns="0"/>
          <a:lstStyle/>
          <a:p>
            <a:pPr algn="r" defTabSz="927100" eaLnBrk="0" hangingPunct="0"/>
            <a:fld id="{7FAFEC41-607D-46CF-95C8-C3B801235F02}" type="datetime1">
              <a:rPr lang="en-US" sz="1000" b="0" i="1">
                <a:solidFill>
                  <a:schemeClr val="tx1"/>
                </a:solidFill>
                <a:latin typeface="Times New Roman" pitchFamily="18" charset="0"/>
              </a:rPr>
              <a:pPr algn="r" defTabSz="927100" eaLnBrk="0" hangingPunct="0"/>
              <a:t>5/16/18</a:t>
            </a:fld>
            <a:endParaRPr lang="en-US" sz="1000" b="0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397" name="Footer Placeholder 4"/>
          <p:cNvSpPr txBox="1">
            <a:spLocks noGrp="1"/>
          </p:cNvSpPr>
          <p:nvPr/>
        </p:nvSpPr>
        <p:spPr bwMode="auto">
          <a:xfrm>
            <a:off x="0" y="8828088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49" tIns="0" rIns="18849" bIns="0" anchor="b"/>
          <a:lstStyle/>
          <a:p>
            <a:pPr defTabSz="927100" eaLnBrk="0" hangingPunct="0"/>
            <a:r>
              <a:rPr lang="en-US" sz="1000" b="0" i="1">
                <a:solidFill>
                  <a:schemeClr val="tx1"/>
                </a:solidFill>
                <a:latin typeface="Times New Roman" pitchFamily="18" charset="0"/>
              </a:rPr>
              <a:t>s_caspi@lbl.gov</a:t>
            </a:r>
          </a:p>
        </p:txBody>
      </p:sp>
      <p:sp>
        <p:nvSpPr>
          <p:cNvPr id="59398" name="Slide Number Placeholder 5"/>
          <p:cNvSpPr txBox="1">
            <a:spLocks noGrp="1"/>
          </p:cNvSpPr>
          <p:nvPr/>
        </p:nvSpPr>
        <p:spPr bwMode="auto">
          <a:xfrm>
            <a:off x="3971925" y="8828088"/>
            <a:ext cx="3038475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849" tIns="0" rIns="18849" bIns="0" anchor="b"/>
          <a:lstStyle/>
          <a:p>
            <a:pPr algn="r" defTabSz="927100" eaLnBrk="0" hangingPunct="0"/>
            <a:fld id="{B667865F-A6A3-425E-BE0B-32B820DCC8CF}" type="slidenum">
              <a:rPr lang="en-US" sz="1000" b="0" i="1">
                <a:solidFill>
                  <a:schemeClr val="tx1"/>
                </a:solidFill>
                <a:latin typeface="Times New Roman" pitchFamily="18" charset="0"/>
              </a:rPr>
              <a:pPr algn="r" defTabSz="927100" eaLnBrk="0" hangingPunct="0"/>
              <a:t>29</a:t>
            </a:fld>
            <a:endParaRPr lang="en-US" sz="1000" b="0" i="1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152400"/>
            <a:ext cx="2112963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1912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04800" y="152400"/>
            <a:ext cx="8456613" cy="617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8077200" y="6400800"/>
            <a:ext cx="838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61365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51313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08513" y="1219200"/>
            <a:ext cx="4152900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08513" y="3848100"/>
            <a:ext cx="4152900" cy="247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8077200" y="6400800"/>
            <a:ext cx="838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61365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219200"/>
            <a:ext cx="4151313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219200"/>
            <a:ext cx="41529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S. Caspi</a:t>
            </a:r>
            <a:endParaRPr lang="en-US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00800"/>
            <a:ext cx="21336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31BCE-DF2D-44C9-B57E-005468BE1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400800"/>
            <a:ext cx="3810000" cy="238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01000" y="6400800"/>
            <a:ext cx="914400" cy="320675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chemeClr val="bg2"/>
                </a:solidFill>
              </a:defRPr>
            </a:lvl1pPr>
          </a:lstStyle>
          <a:p>
            <a:fld id="{F1DCCD2C-1E7E-4B44-BE09-B3994EAEB21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dt" sz="half" idx="11"/>
          </p:nvPr>
        </p:nvSpPr>
        <p:spPr>
          <a:xfrm>
            <a:off x="0" y="6400800"/>
            <a:ext cx="2286000" cy="304800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2400" y="6400800"/>
            <a:ext cx="1295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S. </a:t>
            </a:r>
            <a:r>
              <a:rPr lang="en-US" dirty="0" err="1"/>
              <a:t>Caspi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51313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8513" y="1219200"/>
            <a:ext cx="41529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S. Caspi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613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45661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text styles Click to edit Master 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>
            <a:off x="304800" y="6324600"/>
            <a:ext cx="8458200" cy="0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3311525" y="6448425"/>
            <a:ext cx="2517775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Arial" pitchFamily="34" charset="0"/>
              </a:rPr>
              <a:t>Superconducting Magnet Group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00800"/>
            <a:ext cx="83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/>
              <a:t>S. Caspi</a:t>
            </a:r>
          </a:p>
        </p:txBody>
      </p:sp>
      <p:pic>
        <p:nvPicPr>
          <p:cNvPr id="1045" name="Picture 21" descr="sm2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52400" y="304800"/>
            <a:ext cx="990600" cy="6000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4" r:id="rId14"/>
    <p:sldLayoutId id="2147483665" r:id="rId15"/>
    <p:sldLayoutId id="2147483685" r:id="rId16"/>
  </p:sldLayoutIdLst>
  <p:hf hdr="0" ftr="0" dt="0"/>
  <p:txStyles>
    <p:titleStyle>
      <a:lvl1pPr algn="ctr" defTabSz="1306513" rtl="0" eaLnBrk="0" fontAlgn="base" hangingPunct="0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+mj-lt"/>
          <a:ea typeface="+mj-ea"/>
          <a:cs typeface="+mj-cs"/>
        </a:defRPr>
      </a:lvl1pPr>
      <a:lvl2pPr algn="ctr" defTabSz="1306513" rtl="0" eaLnBrk="0" fontAlgn="base" hangingPunct="0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Helvetica" pitchFamily="34" charset="0"/>
        </a:defRPr>
      </a:lvl2pPr>
      <a:lvl3pPr algn="ctr" defTabSz="1306513" rtl="0" eaLnBrk="0" fontAlgn="base" hangingPunct="0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Helvetica" pitchFamily="34" charset="0"/>
        </a:defRPr>
      </a:lvl3pPr>
      <a:lvl4pPr algn="ctr" defTabSz="1306513" rtl="0" eaLnBrk="0" fontAlgn="base" hangingPunct="0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Helvetica" pitchFamily="34" charset="0"/>
        </a:defRPr>
      </a:lvl4pPr>
      <a:lvl5pPr algn="ctr" defTabSz="1306513" rtl="0" eaLnBrk="0" fontAlgn="base" hangingPunct="0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Helvetica" pitchFamily="34" charset="0"/>
        </a:defRPr>
      </a:lvl5pPr>
      <a:lvl6pPr marL="457200" algn="ctr" defTabSz="1306513" rtl="0" eaLnBrk="0" fontAlgn="base" hangingPunct="0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Helvetica" pitchFamily="34" charset="0"/>
        </a:defRPr>
      </a:lvl6pPr>
      <a:lvl7pPr marL="914400" algn="ctr" defTabSz="1306513" rtl="0" eaLnBrk="0" fontAlgn="base" hangingPunct="0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Helvetica" pitchFamily="34" charset="0"/>
        </a:defRPr>
      </a:lvl7pPr>
      <a:lvl8pPr marL="1371600" algn="ctr" defTabSz="1306513" rtl="0" eaLnBrk="0" fontAlgn="base" hangingPunct="0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Helvetica" pitchFamily="34" charset="0"/>
        </a:defRPr>
      </a:lvl8pPr>
      <a:lvl9pPr marL="1828800" algn="ctr" defTabSz="1306513" rtl="0" eaLnBrk="0" fontAlgn="base" hangingPunct="0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Helvetica" pitchFamily="34" charset="0"/>
        </a:defRPr>
      </a:lvl9pPr>
    </p:titleStyle>
    <p:bodyStyle>
      <a:lvl1pPr marL="342900" indent="-342900" algn="l" defTabSz="1306513" rtl="0" eaLnBrk="0" fontAlgn="base" hangingPunct="0">
        <a:lnSpc>
          <a:spcPct val="85000"/>
        </a:lnSpc>
        <a:spcBef>
          <a:spcPct val="20000"/>
        </a:spcBef>
        <a:spcAft>
          <a:spcPct val="20000"/>
        </a:spcAft>
        <a:buSzPct val="100000"/>
        <a:buChar char="•"/>
        <a:defRPr sz="2600">
          <a:solidFill>
            <a:schemeClr val="bg1"/>
          </a:solidFill>
          <a:latin typeface="+mn-lt"/>
          <a:ea typeface="+mn-ea"/>
          <a:cs typeface="+mn-cs"/>
        </a:defRPr>
      </a:lvl1pPr>
      <a:lvl2pPr marL="744538" indent="-238125" algn="l" defTabSz="1306513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SzPct val="100000"/>
        <a:buChar char="–"/>
        <a:defRPr sz="2600">
          <a:solidFill>
            <a:schemeClr val="bg1"/>
          </a:solidFill>
          <a:latin typeface="+mn-lt"/>
        </a:defRPr>
      </a:lvl2pPr>
      <a:lvl3pPr marL="1143000" indent="-228600" algn="l" defTabSz="1306513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SzPct val="100000"/>
        <a:buChar char="•"/>
        <a:defRPr sz="2400">
          <a:solidFill>
            <a:schemeClr val="bg1"/>
          </a:solidFill>
          <a:latin typeface="+mn-lt"/>
        </a:defRPr>
      </a:lvl3pPr>
      <a:lvl4pPr marL="1601788" indent="-230188" algn="l" defTabSz="1306513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SzPct val="100000"/>
        <a:buChar char="–"/>
        <a:defRPr sz="2300">
          <a:solidFill>
            <a:schemeClr val="bg1"/>
          </a:solidFill>
          <a:latin typeface="+mn-lt"/>
        </a:defRPr>
      </a:lvl4pPr>
      <a:lvl5pPr marL="2057400" indent="-230188" algn="l" defTabSz="1306513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SzPct val="100000"/>
        <a:buChar char="•"/>
        <a:defRPr sz="2300">
          <a:solidFill>
            <a:schemeClr val="bg1"/>
          </a:solidFill>
          <a:latin typeface="+mn-lt"/>
        </a:defRPr>
      </a:lvl5pPr>
      <a:lvl6pPr marL="2514600" indent="-230188" algn="l" defTabSz="1306513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SzPct val="100000"/>
        <a:buChar char="•"/>
        <a:defRPr sz="2300">
          <a:solidFill>
            <a:schemeClr val="bg1"/>
          </a:solidFill>
          <a:latin typeface="+mn-lt"/>
        </a:defRPr>
      </a:lvl6pPr>
      <a:lvl7pPr marL="2971800" indent="-230188" algn="l" defTabSz="1306513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SzPct val="100000"/>
        <a:buChar char="•"/>
        <a:defRPr sz="2300">
          <a:solidFill>
            <a:schemeClr val="bg1"/>
          </a:solidFill>
          <a:latin typeface="+mn-lt"/>
        </a:defRPr>
      </a:lvl7pPr>
      <a:lvl8pPr marL="3429000" indent="-230188" algn="l" defTabSz="1306513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SzPct val="100000"/>
        <a:buChar char="•"/>
        <a:defRPr sz="2300">
          <a:solidFill>
            <a:schemeClr val="bg1"/>
          </a:solidFill>
          <a:latin typeface="+mn-lt"/>
        </a:defRPr>
      </a:lvl8pPr>
      <a:lvl9pPr marL="3886200" indent="-230188" algn="l" defTabSz="1306513" rtl="0" eaLnBrk="0" fontAlgn="base" hangingPunct="0">
        <a:lnSpc>
          <a:spcPct val="85000"/>
        </a:lnSpc>
        <a:spcBef>
          <a:spcPct val="10000"/>
        </a:spcBef>
        <a:spcAft>
          <a:spcPct val="10000"/>
        </a:spcAft>
        <a:buSzPct val="100000"/>
        <a:buChar char="•"/>
        <a:defRPr sz="23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Caspi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8D2D2-46D3-47AD-9631-F3FBF0D42B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0.png"/><Relationship Id="rId5" Type="http://schemas.openxmlformats.org/officeDocument/2006/relationships/image" Target="../media/image22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21.png"/><Relationship Id="rId8" Type="http://schemas.openxmlformats.org/officeDocument/2006/relationships/image" Target="../media/image23.png"/><Relationship Id="rId9" Type="http://schemas.openxmlformats.org/officeDocument/2006/relationships/image" Target="../media/image24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1.xls"/><Relationship Id="rId4" Type="http://schemas.openxmlformats.org/officeDocument/2006/relationships/image" Target="../media/image25.emf"/><Relationship Id="rId5" Type="http://schemas.openxmlformats.org/officeDocument/2006/relationships/image" Target="../media/image26.jpeg"/><Relationship Id="rId6" Type="http://schemas.openxmlformats.org/officeDocument/2006/relationships/image" Target="../media/image27.jpeg"/><Relationship Id="rId7" Type="http://schemas.openxmlformats.org/officeDocument/2006/relationships/image" Target="../media/image28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emf"/><Relationship Id="rId3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46.emf"/><Relationship Id="rId5" Type="http://schemas.openxmlformats.org/officeDocument/2006/relationships/package" Target="../embeddings/Microsoft_Word_Document2.docx"/><Relationship Id="rId6" Type="http://schemas.openxmlformats.org/officeDocument/2006/relationships/image" Target="../media/image4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0.jpeg"/><Relationship Id="rId3" Type="http://schemas.openxmlformats.org/officeDocument/2006/relationships/image" Target="../media/image5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jpe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8" Type="http://schemas.openxmlformats.org/officeDocument/2006/relationships/image" Target="../media/image62.png"/><Relationship Id="rId9" Type="http://schemas.openxmlformats.org/officeDocument/2006/relationships/image" Target="../media/image63.png"/><Relationship Id="rId10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4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143000"/>
          </a:xfrm>
        </p:spPr>
        <p:txBody>
          <a:bodyPr/>
          <a:lstStyle/>
          <a:p>
            <a:r>
              <a:rPr lang="en-GB" sz="3200" b="1" dirty="0" smtClean="0">
                <a:latin typeface="Arial Unicode MS" pitchFamily="34" charset="-128"/>
              </a:rPr>
              <a:t>About the </a:t>
            </a:r>
            <a:r>
              <a:rPr lang="en-US" sz="3200" b="1" dirty="0" smtClean="0"/>
              <a:t>longitudinal pre-load of magnets built at LBNL</a:t>
            </a:r>
            <a:endParaRPr lang="en-US" sz="3200" b="1" dirty="0"/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124200"/>
            <a:ext cx="6400800" cy="1600200"/>
          </a:xfrm>
        </p:spPr>
        <p:txBody>
          <a:bodyPr/>
          <a:lstStyle/>
          <a:p>
            <a:r>
              <a:rPr lang="en-US" dirty="0" err="1" smtClean="0"/>
              <a:t>Shlomo</a:t>
            </a:r>
            <a:r>
              <a:rPr lang="en-US" dirty="0" smtClean="0"/>
              <a:t> </a:t>
            </a:r>
            <a:r>
              <a:rPr lang="en-US" dirty="0" err="1" smtClean="0"/>
              <a:t>Caspi</a:t>
            </a:r>
            <a:endParaRPr lang="en-US" dirty="0"/>
          </a:p>
          <a:p>
            <a:r>
              <a:rPr lang="en-US" sz="2000" dirty="0"/>
              <a:t>Lawrence Berkeley National Laboratory</a:t>
            </a:r>
          </a:p>
          <a:p>
            <a:r>
              <a:rPr lang="en-US" sz="2000" dirty="0"/>
              <a:t>USA</a:t>
            </a:r>
          </a:p>
          <a:p>
            <a:r>
              <a:rPr lang="en-GB" sz="2000" dirty="0" smtClean="0"/>
              <a:t>May 30, 2018</a:t>
            </a:r>
            <a:endParaRPr lang="en-US" sz="2000" dirty="0"/>
          </a:p>
        </p:txBody>
      </p:sp>
      <p:sp>
        <p:nvSpPr>
          <p:cNvPr id="349188" name="Rectangle 4"/>
          <p:cNvSpPr>
            <a:spLocks noChangeArrowheads="1"/>
          </p:cNvSpPr>
          <p:nvPr/>
        </p:nvSpPr>
        <p:spPr bwMode="auto">
          <a:xfrm>
            <a:off x="0" y="5486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3662" tIns="46038" rIns="93662" bIns="46038"/>
          <a:lstStyle/>
          <a:p>
            <a:pPr defTabSz="13065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100000"/>
            </a:pPr>
            <a:r>
              <a:rPr lang="en-GB" sz="1800" b="0" dirty="0" smtClean="0">
                <a:solidFill>
                  <a:schemeClr val="tx1"/>
                </a:solidFill>
              </a:rPr>
              <a:t>* Many thanks to </a:t>
            </a:r>
            <a:r>
              <a:rPr lang="en-GB" sz="1800" b="0" dirty="0" smtClean="0">
                <a:solidFill>
                  <a:schemeClr val="tx1"/>
                </a:solidFill>
              </a:rPr>
              <a:t>the BNL, FNAL and LBNL </a:t>
            </a:r>
            <a:r>
              <a:rPr lang="en-GB" sz="1800" b="0" dirty="0" smtClean="0">
                <a:solidFill>
                  <a:schemeClr val="tx1"/>
                </a:solidFill>
              </a:rPr>
              <a:t>SMP </a:t>
            </a:r>
            <a:r>
              <a:rPr lang="en-GB" sz="1800" b="0" dirty="0" smtClean="0">
                <a:solidFill>
                  <a:schemeClr val="tx1"/>
                </a:solidFill>
              </a:rPr>
              <a:t>groups</a:t>
            </a:r>
            <a:endParaRPr lang="en-US" sz="1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0834" name="Picture 2" descr="tq-v1_mech008"/>
          <p:cNvPicPr>
            <a:picLocks noChangeAspect="1" noChangeArrowheads="1"/>
          </p:cNvPicPr>
          <p:nvPr/>
        </p:nvPicPr>
        <p:blipFill>
          <a:blip r:embed="rId2" cstate="print"/>
          <a:srcRect b="9036"/>
          <a:stretch>
            <a:fillRect/>
          </a:stretch>
        </p:blipFill>
        <p:spPr bwMode="auto">
          <a:xfrm>
            <a:off x="1447800" y="922338"/>
            <a:ext cx="7372350" cy="5364162"/>
          </a:xfrm>
          <a:prstGeom prst="rect">
            <a:avLst/>
          </a:prstGeom>
          <a:noFill/>
        </p:spPr>
      </p:pic>
      <p:pic>
        <p:nvPicPr>
          <p:cNvPr id="760835" name="Picture 3" descr="tq-v1_mech009"/>
          <p:cNvPicPr>
            <a:picLocks noChangeAspect="1" noChangeArrowheads="1"/>
          </p:cNvPicPr>
          <p:nvPr/>
        </p:nvPicPr>
        <p:blipFill>
          <a:blip r:embed="rId3" cstate="print"/>
          <a:srcRect b="9036"/>
          <a:stretch>
            <a:fillRect/>
          </a:stretch>
        </p:blipFill>
        <p:spPr bwMode="auto">
          <a:xfrm>
            <a:off x="1447800" y="922338"/>
            <a:ext cx="7372350" cy="5364162"/>
          </a:xfrm>
          <a:prstGeom prst="rect">
            <a:avLst/>
          </a:prstGeom>
          <a:noFill/>
        </p:spPr>
      </p:pic>
      <p:pic>
        <p:nvPicPr>
          <p:cNvPr id="760836" name="Picture 4" descr="tq-v1_mech010"/>
          <p:cNvPicPr>
            <a:picLocks noChangeAspect="1" noChangeArrowheads="1"/>
          </p:cNvPicPr>
          <p:nvPr/>
        </p:nvPicPr>
        <p:blipFill>
          <a:blip r:embed="rId4" cstate="print"/>
          <a:srcRect b="9036"/>
          <a:stretch>
            <a:fillRect/>
          </a:stretch>
        </p:blipFill>
        <p:spPr bwMode="auto">
          <a:xfrm>
            <a:off x="1447800" y="922338"/>
            <a:ext cx="7372350" cy="5364162"/>
          </a:xfrm>
          <a:prstGeom prst="rect">
            <a:avLst/>
          </a:prstGeom>
          <a:noFill/>
        </p:spPr>
      </p:pic>
      <p:pic>
        <p:nvPicPr>
          <p:cNvPr id="760837" name="Picture 5" descr="tq-v1_mech011"/>
          <p:cNvPicPr>
            <a:picLocks noChangeAspect="1" noChangeArrowheads="1"/>
          </p:cNvPicPr>
          <p:nvPr/>
        </p:nvPicPr>
        <p:blipFill>
          <a:blip r:embed="rId5" cstate="print"/>
          <a:srcRect b="9036"/>
          <a:stretch>
            <a:fillRect/>
          </a:stretch>
        </p:blipFill>
        <p:spPr bwMode="auto">
          <a:xfrm>
            <a:off x="1447800" y="922338"/>
            <a:ext cx="7372350" cy="5364162"/>
          </a:xfrm>
          <a:prstGeom prst="rect">
            <a:avLst/>
          </a:prstGeom>
          <a:noFill/>
        </p:spPr>
      </p:pic>
      <p:pic>
        <p:nvPicPr>
          <p:cNvPr id="760838" name="Picture 6" descr="tq-v1_mech012"/>
          <p:cNvPicPr>
            <a:picLocks noChangeAspect="1" noChangeArrowheads="1"/>
          </p:cNvPicPr>
          <p:nvPr/>
        </p:nvPicPr>
        <p:blipFill>
          <a:blip r:embed="rId6" cstate="print"/>
          <a:srcRect b="9036"/>
          <a:stretch>
            <a:fillRect/>
          </a:stretch>
        </p:blipFill>
        <p:spPr bwMode="auto">
          <a:xfrm>
            <a:off x="1447800" y="922338"/>
            <a:ext cx="7372350" cy="5364162"/>
          </a:xfrm>
          <a:prstGeom prst="rect">
            <a:avLst/>
          </a:prstGeom>
          <a:noFill/>
        </p:spPr>
      </p:pic>
      <p:pic>
        <p:nvPicPr>
          <p:cNvPr id="760839" name="Picture 7" descr="tq-v1_mech013"/>
          <p:cNvPicPr>
            <a:picLocks noChangeAspect="1" noChangeArrowheads="1"/>
          </p:cNvPicPr>
          <p:nvPr/>
        </p:nvPicPr>
        <p:blipFill>
          <a:blip r:embed="rId7" cstate="print"/>
          <a:srcRect b="9036"/>
          <a:stretch>
            <a:fillRect/>
          </a:stretch>
        </p:blipFill>
        <p:spPr bwMode="auto">
          <a:xfrm>
            <a:off x="1447800" y="922338"/>
            <a:ext cx="7372350" cy="5364162"/>
          </a:xfrm>
          <a:prstGeom prst="rect">
            <a:avLst/>
          </a:prstGeom>
          <a:noFill/>
        </p:spPr>
      </p:pic>
      <p:pic>
        <p:nvPicPr>
          <p:cNvPr id="760840" name="Picture 8" descr="tq-v1_mech014"/>
          <p:cNvPicPr>
            <a:picLocks noChangeAspect="1" noChangeArrowheads="1"/>
          </p:cNvPicPr>
          <p:nvPr/>
        </p:nvPicPr>
        <p:blipFill>
          <a:blip r:embed="rId8" cstate="print"/>
          <a:srcRect b="9036"/>
          <a:stretch>
            <a:fillRect/>
          </a:stretch>
        </p:blipFill>
        <p:spPr bwMode="auto">
          <a:xfrm>
            <a:off x="1447800" y="922338"/>
            <a:ext cx="7372350" cy="5364162"/>
          </a:xfrm>
          <a:prstGeom prst="rect">
            <a:avLst/>
          </a:prstGeom>
          <a:noFill/>
        </p:spPr>
      </p:pic>
      <p:sp>
        <p:nvSpPr>
          <p:cNvPr id="760841" name="Rectangle 9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8001000" cy="914400"/>
          </a:xfrm>
        </p:spPr>
        <p:txBody>
          <a:bodyPr/>
          <a:lstStyle/>
          <a:p>
            <a:r>
              <a:rPr lang="en-US" sz="3200">
                <a:solidFill>
                  <a:schemeClr val="tx1"/>
                </a:solidFill>
              </a:rPr>
              <a:t>Axial displacement - pole with cut</a:t>
            </a:r>
            <a:r>
              <a:rPr lang="en-US" sz="3000"/>
              <a:t> </a:t>
            </a:r>
            <a:r>
              <a:rPr lang="en-US" sz="2000"/>
              <a:t>(with friction)</a:t>
            </a:r>
          </a:p>
        </p:txBody>
      </p:sp>
      <p:sp>
        <p:nvSpPr>
          <p:cNvPr id="13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10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018" name="Rectangle 4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000" dirty="0">
                <a:solidFill>
                  <a:schemeClr val="tx1"/>
                </a:solidFill>
              </a:rPr>
              <a:t>Axial displacements and quench location (</a:t>
            </a:r>
            <a:r>
              <a:rPr lang="en-US" sz="3000" dirty="0" smtClean="0">
                <a:solidFill>
                  <a:schemeClr val="tx1"/>
                </a:solidFill>
              </a:rPr>
              <a:t>HD1, TQ)</a:t>
            </a:r>
            <a:endParaRPr lang="en-US" sz="3000" dirty="0">
              <a:solidFill>
                <a:schemeClr val="tx1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04800" y="1219200"/>
            <a:ext cx="8570912" cy="5105401"/>
            <a:chOff x="304800" y="1219200"/>
            <a:chExt cx="8570912" cy="5105401"/>
          </a:xfrm>
        </p:grpSpPr>
        <p:grpSp>
          <p:nvGrpSpPr>
            <p:cNvPr id="895039" name="Group 63"/>
            <p:cNvGrpSpPr>
              <a:grpSpLocks/>
            </p:cNvGrpSpPr>
            <p:nvPr/>
          </p:nvGrpSpPr>
          <p:grpSpPr bwMode="auto">
            <a:xfrm>
              <a:off x="5638800" y="1219200"/>
              <a:ext cx="3124200" cy="2667000"/>
              <a:chOff x="3792" y="864"/>
              <a:chExt cx="1728" cy="1536"/>
            </a:xfrm>
          </p:grpSpPr>
          <p:graphicFrame>
            <p:nvGraphicFramePr>
              <p:cNvPr id="894991" name="Object 15"/>
              <p:cNvGraphicFramePr>
                <a:graphicFrameLocks noChangeAspect="1"/>
              </p:cNvGraphicFramePr>
              <p:nvPr/>
            </p:nvGraphicFramePr>
            <p:xfrm>
              <a:off x="3792" y="864"/>
              <a:ext cx="1728" cy="15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5081" name="Photo Editor Photo" r:id="rId3" imgW="14628571" imgH="9752381" progId="">
                      <p:embed/>
                    </p:oleObj>
                  </mc:Choice>
                  <mc:Fallback>
                    <p:oleObj name="Photo Editor Photo" r:id="rId3" imgW="14628571" imgH="9752381" progId="">
                      <p:embed/>
                      <p:pic>
                        <p:nvPicPr>
                          <p:cNvPr id="0" name="Picture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t="5449" r="35715" b="7378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92" y="864"/>
                            <a:ext cx="1728" cy="153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94992" name="Line 16"/>
              <p:cNvSpPr>
                <a:spLocks noChangeAspect="1" noChangeShapeType="1"/>
              </p:cNvSpPr>
              <p:nvPr/>
            </p:nvSpPr>
            <p:spPr bwMode="auto">
              <a:xfrm>
                <a:off x="4219" y="1397"/>
                <a:ext cx="233" cy="7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993" name="Line 17"/>
              <p:cNvSpPr>
                <a:spLocks noChangeAspect="1" noChangeShapeType="1"/>
              </p:cNvSpPr>
              <p:nvPr/>
            </p:nvSpPr>
            <p:spPr bwMode="auto">
              <a:xfrm>
                <a:off x="4265" y="1233"/>
                <a:ext cx="189" cy="23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994" name="Line 18"/>
              <p:cNvSpPr>
                <a:spLocks noChangeAspect="1" noChangeShapeType="1"/>
              </p:cNvSpPr>
              <p:nvPr/>
            </p:nvSpPr>
            <p:spPr bwMode="auto">
              <a:xfrm>
                <a:off x="4403" y="1166"/>
                <a:ext cx="55" cy="30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995" name="Line 19"/>
              <p:cNvSpPr>
                <a:spLocks noChangeAspect="1" noChangeShapeType="1"/>
              </p:cNvSpPr>
              <p:nvPr/>
            </p:nvSpPr>
            <p:spPr bwMode="auto">
              <a:xfrm flipH="1">
                <a:off x="4484" y="1146"/>
                <a:ext cx="35" cy="29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4996" name="Text Box 20"/>
              <p:cNvSpPr txBox="1">
                <a:spLocks noChangeAspect="1" noChangeArrowheads="1"/>
              </p:cNvSpPr>
              <p:nvPr/>
            </p:nvSpPr>
            <p:spPr bwMode="auto">
              <a:xfrm>
                <a:off x="4176" y="1052"/>
                <a:ext cx="33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50000"/>
                  </a:spcBef>
                </a:pPr>
                <a:r>
                  <a:rPr lang="en-US" sz="1800">
                    <a:solidFill>
                      <a:schemeClr val="tx1"/>
                    </a:solidFill>
                    <a:latin typeface="Times New Roman" pitchFamily="18" charset="0"/>
                  </a:rPr>
                  <a:t>11</a:t>
                </a:r>
              </a:p>
            </p:txBody>
          </p:sp>
          <p:sp>
            <p:nvSpPr>
              <p:cNvPr id="894997" name="Text Box 21"/>
              <p:cNvSpPr txBox="1">
                <a:spLocks noChangeAspect="1" noChangeArrowheads="1"/>
              </p:cNvSpPr>
              <p:nvPr/>
            </p:nvSpPr>
            <p:spPr bwMode="auto">
              <a:xfrm>
                <a:off x="4128" y="1152"/>
                <a:ext cx="196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50000"/>
                  </a:spcBef>
                </a:pPr>
                <a:r>
                  <a:rPr lang="en-US" sz="1800">
                    <a:solidFill>
                      <a:schemeClr val="tx1"/>
                    </a:solidFill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894998" name="Text Box 22"/>
              <p:cNvSpPr txBox="1">
                <a:spLocks noChangeAspect="1" noChangeArrowheads="1"/>
              </p:cNvSpPr>
              <p:nvPr/>
            </p:nvSpPr>
            <p:spPr bwMode="auto">
              <a:xfrm>
                <a:off x="3792" y="1299"/>
                <a:ext cx="474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50000"/>
                  </a:spcBef>
                </a:pPr>
                <a:r>
                  <a:rPr lang="en-US" sz="1800">
                    <a:solidFill>
                      <a:schemeClr val="tx1"/>
                    </a:solidFill>
                    <a:latin typeface="Times New Roman" pitchFamily="18" charset="0"/>
                  </a:rPr>
                  <a:t>14,19</a:t>
                </a:r>
              </a:p>
            </p:txBody>
          </p:sp>
          <p:sp>
            <p:nvSpPr>
              <p:cNvPr id="894999" name="Text Box 23"/>
              <p:cNvSpPr txBox="1">
                <a:spLocks noChangeAspect="1" noChangeArrowheads="1"/>
              </p:cNvSpPr>
              <p:nvPr/>
            </p:nvSpPr>
            <p:spPr bwMode="auto">
              <a:xfrm>
                <a:off x="4491" y="1044"/>
                <a:ext cx="357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50000"/>
                  </a:spcBef>
                </a:pPr>
                <a:r>
                  <a:rPr lang="en-US" sz="1800">
                    <a:solidFill>
                      <a:schemeClr val="tx1"/>
                    </a:solidFill>
                    <a:latin typeface="Times New Roman" pitchFamily="18" charset="0"/>
                  </a:rPr>
                  <a:t>17</a:t>
                </a:r>
              </a:p>
            </p:txBody>
          </p:sp>
          <p:sp>
            <p:nvSpPr>
              <p:cNvPr id="895000" name="Line 24"/>
              <p:cNvSpPr>
                <a:spLocks noChangeAspect="1" noChangeShapeType="1"/>
              </p:cNvSpPr>
              <p:nvPr/>
            </p:nvSpPr>
            <p:spPr bwMode="auto">
              <a:xfrm flipV="1">
                <a:off x="4120" y="1487"/>
                <a:ext cx="312" cy="3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5001" name="Text Box 25"/>
              <p:cNvSpPr txBox="1">
                <a:spLocks noChangeAspect="1" noChangeArrowheads="1"/>
              </p:cNvSpPr>
              <p:nvPr/>
            </p:nvSpPr>
            <p:spPr bwMode="auto">
              <a:xfrm>
                <a:off x="3888" y="1459"/>
                <a:ext cx="297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50000"/>
                  </a:spcBef>
                </a:pPr>
                <a:r>
                  <a:rPr lang="en-US" sz="1800">
                    <a:solidFill>
                      <a:schemeClr val="tx1"/>
                    </a:solidFill>
                    <a:latin typeface="Times New Roman" pitchFamily="18" charset="0"/>
                  </a:rPr>
                  <a:t>18</a:t>
                </a:r>
              </a:p>
            </p:txBody>
          </p:sp>
          <p:sp>
            <p:nvSpPr>
              <p:cNvPr id="895002" name="Line 26"/>
              <p:cNvSpPr>
                <a:spLocks noChangeAspect="1" noChangeShapeType="1"/>
              </p:cNvSpPr>
              <p:nvPr/>
            </p:nvSpPr>
            <p:spPr bwMode="auto">
              <a:xfrm flipV="1">
                <a:off x="5024" y="1533"/>
                <a:ext cx="284" cy="62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arrow" w="med" len="med"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5003" name="Text Box 27"/>
              <p:cNvSpPr txBox="1">
                <a:spLocks noChangeAspect="1" noChangeArrowheads="1"/>
              </p:cNvSpPr>
              <p:nvPr/>
            </p:nvSpPr>
            <p:spPr bwMode="auto">
              <a:xfrm>
                <a:off x="5136" y="1451"/>
                <a:ext cx="382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 eaLnBrk="1" hangingPunct="1">
                  <a:spcBef>
                    <a:spcPct val="50000"/>
                  </a:spcBef>
                </a:pPr>
                <a:r>
                  <a:rPr lang="en-US" b="0">
                    <a:solidFill>
                      <a:schemeClr val="bg1"/>
                    </a:solidFill>
                    <a:latin typeface="Times New Roman" pitchFamily="18" charset="0"/>
                  </a:rPr>
                  <a:t>~20</a:t>
                </a:r>
              </a:p>
            </p:txBody>
          </p:sp>
        </p:grpSp>
        <p:grpSp>
          <p:nvGrpSpPr>
            <p:cNvPr id="895035" name="Group 59"/>
            <p:cNvGrpSpPr>
              <a:grpSpLocks/>
            </p:cNvGrpSpPr>
            <p:nvPr/>
          </p:nvGrpSpPr>
          <p:grpSpPr bwMode="auto">
            <a:xfrm>
              <a:off x="457200" y="3962401"/>
              <a:ext cx="3200400" cy="2362200"/>
              <a:chOff x="2016" y="2448"/>
              <a:chExt cx="2016" cy="1511"/>
            </a:xfrm>
          </p:grpSpPr>
          <p:pic>
            <p:nvPicPr>
              <p:cNvPr id="895019" name="Picture 43" descr="endsymm_uz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66830" t="32364" r="7127" b="37479"/>
              <a:stretch>
                <a:fillRect/>
              </a:stretch>
            </p:blipFill>
            <p:spPr bwMode="auto">
              <a:xfrm rot="10800000">
                <a:off x="2112" y="2448"/>
                <a:ext cx="1920" cy="151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grpSp>
            <p:nvGrpSpPr>
              <p:cNvPr id="895034" name="Group 58"/>
              <p:cNvGrpSpPr>
                <a:grpSpLocks/>
              </p:cNvGrpSpPr>
              <p:nvPr/>
            </p:nvGrpSpPr>
            <p:grpSpPr bwMode="auto">
              <a:xfrm>
                <a:off x="2016" y="3264"/>
                <a:ext cx="1296" cy="538"/>
                <a:chOff x="2016" y="3264"/>
                <a:chExt cx="1296" cy="538"/>
              </a:xfrm>
            </p:grpSpPr>
            <p:sp>
              <p:nvSpPr>
                <p:cNvPr id="895030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2016" y="3552"/>
                  <a:ext cx="1296" cy="25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>
                  <a:spAutoFit/>
                </a:bodyPr>
                <a:lstStyle/>
                <a:p>
                  <a:r>
                    <a:rPr lang="en-US" dirty="0">
                      <a:solidFill>
                        <a:schemeClr val="tx1"/>
                      </a:solidFill>
                    </a:rPr>
                    <a:t>Gap: 80 </a:t>
                  </a:r>
                  <a:r>
                    <a:rPr lang="en-US" dirty="0">
                      <a:solidFill>
                        <a:schemeClr val="tx1"/>
                      </a:solidFill>
                      <a:latin typeface="Symbol" pitchFamily="18" charset="2"/>
                    </a:rPr>
                    <a:t>m</a:t>
                  </a:r>
                  <a:r>
                    <a:rPr lang="en-US" dirty="0">
                      <a:solidFill>
                        <a:schemeClr val="tx1"/>
                      </a:solidFill>
                    </a:rPr>
                    <a:t>m</a:t>
                  </a:r>
                </a:p>
              </p:txBody>
            </p:sp>
            <p:sp>
              <p:nvSpPr>
                <p:cNvPr id="895033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2784" y="3264"/>
                  <a:ext cx="96" cy="24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stealth" w="lg" len="lg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95037" name="Group 61"/>
            <p:cNvGrpSpPr>
              <a:grpSpLocks/>
            </p:cNvGrpSpPr>
            <p:nvPr/>
          </p:nvGrpSpPr>
          <p:grpSpPr bwMode="auto">
            <a:xfrm>
              <a:off x="304800" y="1219200"/>
              <a:ext cx="5883275" cy="3352800"/>
              <a:chOff x="192" y="816"/>
              <a:chExt cx="3706" cy="2112"/>
            </a:xfrm>
          </p:grpSpPr>
          <p:grpSp>
            <p:nvGrpSpPr>
              <p:cNvPr id="895036" name="Group 60"/>
              <p:cNvGrpSpPr>
                <a:grpSpLocks/>
              </p:cNvGrpSpPr>
              <p:nvPr/>
            </p:nvGrpSpPr>
            <p:grpSpPr bwMode="auto">
              <a:xfrm>
                <a:off x="192" y="816"/>
                <a:ext cx="2304" cy="1824"/>
                <a:chOff x="192" y="816"/>
                <a:chExt cx="2304" cy="1824"/>
              </a:xfrm>
            </p:grpSpPr>
            <p:graphicFrame>
              <p:nvGraphicFramePr>
                <p:cNvPr id="895005" name="Object 29"/>
                <p:cNvGraphicFramePr>
                  <a:graphicFrameLocks noChangeAspect="1"/>
                </p:cNvGraphicFramePr>
                <p:nvPr/>
              </p:nvGraphicFramePr>
              <p:xfrm>
                <a:off x="192" y="816"/>
                <a:ext cx="2304" cy="182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95082" name="Photo Editor Photo" r:id="rId6" imgW="14628571" imgH="9752381" progId="">
                        <p:embed/>
                      </p:oleObj>
                    </mc:Choice>
                    <mc:Fallback>
                      <p:oleObj name="Photo Editor Photo" r:id="rId6" imgW="14628571" imgH="9752381" progId="">
                        <p:embed/>
                        <p:pic>
                          <p:nvPicPr>
                            <p:cNvPr id="0" name="Picture 29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 t="5142" r="27586" b="4198"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92" y="816"/>
                              <a:ext cx="2304" cy="1824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blurRad="63500" dist="38099" dir="2700000" algn="ctr" rotWithShape="0">
                                      <a:schemeClr val="bg2">
                                        <a:alpha val="74998"/>
                                      </a:scheme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95006" name="Line 3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507" y="1704"/>
                  <a:ext cx="311" cy="172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arrow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5007" name="Text Box 3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66" y="1845"/>
                  <a:ext cx="186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sz="1800" b="0">
                      <a:solidFill>
                        <a:srgbClr val="FFFF00"/>
                      </a:solidFill>
                      <a:latin typeface="Times New Roman" pitchFamily="18" charset="0"/>
                    </a:rPr>
                    <a:t>6</a:t>
                  </a:r>
                </a:p>
              </p:txBody>
            </p:sp>
            <p:sp>
              <p:nvSpPr>
                <p:cNvPr id="895008" name="Line 32"/>
                <p:cNvSpPr>
                  <a:spLocks noChangeAspect="1" noChangeShapeType="1"/>
                </p:cNvSpPr>
                <p:nvPr/>
              </p:nvSpPr>
              <p:spPr bwMode="auto">
                <a:xfrm>
                  <a:off x="608" y="1348"/>
                  <a:ext cx="240" cy="200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arrow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5009" name="Text Box 3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84" y="1227"/>
                  <a:ext cx="26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sz="1800" b="0">
                      <a:solidFill>
                        <a:srgbClr val="FFFF00"/>
                      </a:solidFill>
                      <a:latin typeface="Times New Roman" pitchFamily="18" charset="0"/>
                    </a:rPr>
                    <a:t>25</a:t>
                  </a:r>
                </a:p>
              </p:txBody>
            </p:sp>
            <p:sp>
              <p:nvSpPr>
                <p:cNvPr id="895010" name="Line 34"/>
                <p:cNvSpPr>
                  <a:spLocks noChangeAspect="1" noChangeShapeType="1"/>
                </p:cNvSpPr>
                <p:nvPr/>
              </p:nvSpPr>
              <p:spPr bwMode="auto">
                <a:xfrm>
                  <a:off x="731" y="1234"/>
                  <a:ext cx="155" cy="291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arrow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5011" name="Text Box 3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28" y="1101"/>
                  <a:ext cx="26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sz="1800" b="0">
                      <a:solidFill>
                        <a:srgbClr val="FFFF00"/>
                      </a:solidFill>
                      <a:latin typeface="Times New Roman" pitchFamily="18" charset="0"/>
                    </a:rPr>
                    <a:t>15</a:t>
                  </a:r>
                </a:p>
              </p:txBody>
            </p:sp>
            <p:sp>
              <p:nvSpPr>
                <p:cNvPr id="895012" name="Line 3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07" y="1843"/>
                  <a:ext cx="218" cy="279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arrow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5013" name="Text Box 3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62" y="2147"/>
                  <a:ext cx="30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sz="1800" b="0">
                      <a:solidFill>
                        <a:srgbClr val="FFFF00"/>
                      </a:solidFill>
                      <a:latin typeface="Times New Roman" pitchFamily="18" charset="0"/>
                    </a:rPr>
                    <a:t>27</a:t>
                  </a:r>
                </a:p>
              </p:txBody>
            </p:sp>
            <p:sp>
              <p:nvSpPr>
                <p:cNvPr id="895014" name="Text Box 3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2" y="1609"/>
                  <a:ext cx="264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sz="1800" b="0">
                      <a:solidFill>
                        <a:srgbClr val="FFFF00"/>
                      </a:solidFill>
                      <a:latin typeface="Times New Roman" pitchFamily="18" charset="0"/>
                    </a:rPr>
                    <a:t>32</a:t>
                  </a:r>
                </a:p>
              </p:txBody>
            </p:sp>
            <p:sp>
              <p:nvSpPr>
                <p:cNvPr id="895015" name="Line 3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31" y="1744"/>
                  <a:ext cx="83" cy="113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arrow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5016" name="Text Box 4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344" y="1846"/>
                  <a:ext cx="432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l" eaLnBrk="1" hangingPunct="1">
                    <a:spcBef>
                      <a:spcPct val="50000"/>
                    </a:spcBef>
                  </a:pPr>
                  <a:r>
                    <a:rPr lang="en-US" b="0">
                      <a:solidFill>
                        <a:srgbClr val="FFFF00"/>
                      </a:solidFill>
                      <a:latin typeface="Times New Roman" pitchFamily="18" charset="0"/>
                    </a:rPr>
                    <a:t>~24</a:t>
                  </a:r>
                </a:p>
              </p:txBody>
            </p:sp>
            <p:sp>
              <p:nvSpPr>
                <p:cNvPr id="895017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485" y="1675"/>
                  <a:ext cx="337" cy="0"/>
                </a:xfrm>
                <a:prstGeom prst="line">
                  <a:avLst/>
                </a:prstGeom>
                <a:noFill/>
                <a:ln w="9525">
                  <a:solidFill>
                    <a:srgbClr val="FFFF00"/>
                  </a:solidFill>
                  <a:round/>
                  <a:headEnd/>
                  <a:tailEnd type="arrow" w="med" len="med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95028" name="Group 52"/>
              <p:cNvGrpSpPr>
                <a:grpSpLocks/>
              </p:cNvGrpSpPr>
              <p:nvPr/>
            </p:nvGrpSpPr>
            <p:grpSpPr bwMode="auto">
              <a:xfrm>
                <a:off x="912" y="816"/>
                <a:ext cx="2986" cy="2112"/>
                <a:chOff x="912" y="816"/>
                <a:chExt cx="2986" cy="2112"/>
              </a:xfrm>
            </p:grpSpPr>
            <p:sp>
              <p:nvSpPr>
                <p:cNvPr id="895022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2256" y="816"/>
                  <a:ext cx="1642" cy="250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dirty="0">
                      <a:solidFill>
                        <a:schemeClr val="tx1"/>
                      </a:solidFill>
                    </a:rPr>
                    <a:t>Epoxy discoloration</a:t>
                  </a:r>
                </a:p>
              </p:txBody>
            </p:sp>
            <p:sp>
              <p:nvSpPr>
                <p:cNvPr id="895027" name="Line 51"/>
                <p:cNvSpPr>
                  <a:spLocks noChangeShapeType="1"/>
                </p:cNvSpPr>
                <p:nvPr/>
              </p:nvSpPr>
              <p:spPr bwMode="auto">
                <a:xfrm flipH="1" flipV="1">
                  <a:off x="912" y="1680"/>
                  <a:ext cx="384" cy="1248"/>
                </a:xfrm>
                <a:prstGeom prst="line">
                  <a:avLst/>
                </a:prstGeom>
                <a:noFill/>
                <a:ln w="25400">
                  <a:solidFill>
                    <a:srgbClr val="FFFFFF"/>
                  </a:solidFill>
                  <a:round/>
                  <a:headEnd type="none" w="sm" len="sm"/>
                  <a:tailEnd type="stealth" w="lg" len="lg"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pic>
          <p:nvPicPr>
            <p:cNvPr id="41" name="Picture 3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162800" y="4072034"/>
              <a:ext cx="1712912" cy="208869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42" name="Text Box 54"/>
            <p:cNvSpPr txBox="1">
              <a:spLocks noChangeArrowheads="1"/>
            </p:cNvSpPr>
            <p:nvPr/>
          </p:nvSpPr>
          <p:spPr bwMode="auto">
            <a:xfrm>
              <a:off x="5791200" y="5867400"/>
              <a:ext cx="2057400" cy="396875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GB" dirty="0" smtClean="0">
                  <a:solidFill>
                    <a:schemeClr val="tx1"/>
                  </a:solidFill>
                </a:rPr>
                <a:t>Broken </a:t>
              </a:r>
              <a:r>
                <a:rPr lang="en-GB" dirty="0" err="1" smtClean="0">
                  <a:solidFill>
                    <a:schemeClr val="tx1"/>
                  </a:solidFill>
                </a:rPr>
                <a:t>fibers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3886200" y="4191001"/>
              <a:ext cx="2819400" cy="2000309"/>
              <a:chOff x="490538" y="1300163"/>
              <a:chExt cx="3943350" cy="4289243"/>
            </a:xfrm>
          </p:grpSpPr>
          <p:sp>
            <p:nvSpPr>
              <p:cNvPr id="44" name="Text Box 5"/>
              <p:cNvSpPr txBox="1">
                <a:spLocks noChangeArrowheads="1"/>
              </p:cNvSpPr>
              <p:nvPr/>
            </p:nvSpPr>
            <p:spPr bwMode="auto">
              <a:xfrm>
                <a:off x="1835518" y="4731454"/>
                <a:ext cx="1233570" cy="85795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081D58"/>
                    </a:solidFill>
                  </a:rPr>
                  <a:t>Coil 7</a:t>
                </a:r>
              </a:p>
            </p:txBody>
          </p:sp>
          <p:pic>
            <p:nvPicPr>
              <p:cNvPr id="45" name="Picture 7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90538" y="1300163"/>
                <a:ext cx="3943350" cy="339090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9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11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0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Content Placeholder 19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105400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</a:rPr>
              <a:t>Conductor a</a:t>
            </a:r>
            <a:r>
              <a:rPr lang="en-US" sz="2800" dirty="0" smtClean="0">
                <a:solidFill>
                  <a:schemeClr val="tx2"/>
                </a:solidFill>
              </a:rPr>
              <a:t>xial </a:t>
            </a:r>
            <a:r>
              <a:rPr lang="en-US" sz="2800" dirty="0" smtClean="0">
                <a:solidFill>
                  <a:schemeClr val="tx2"/>
                </a:solidFill>
              </a:rPr>
              <a:t>Strain - Bronze versus </a:t>
            </a:r>
            <a:r>
              <a:rPr lang="en-US" sz="2800" dirty="0" smtClean="0">
                <a:solidFill>
                  <a:schemeClr val="tx2"/>
                </a:solidFill>
              </a:rPr>
              <a:t>Ti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28600" y="1905000"/>
            <a:ext cx="8534400" cy="2590800"/>
            <a:chOff x="192" y="1104"/>
            <a:chExt cx="5376" cy="1632"/>
          </a:xfrm>
        </p:grpSpPr>
        <p:graphicFrame>
          <p:nvGraphicFramePr>
            <p:cNvPr id="2050" name="Object 7"/>
            <p:cNvGraphicFramePr>
              <a:graphicFrameLocks noChangeAspect="1"/>
            </p:cNvGraphicFramePr>
            <p:nvPr/>
          </p:nvGraphicFramePr>
          <p:xfrm>
            <a:off x="192" y="1392"/>
            <a:ext cx="5376" cy="13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64650" name="Chart" r:id="rId3" imgW="9791544" imgH="2067112" progId="Excel.Sheet.8">
                    <p:embed/>
                  </p:oleObj>
                </mc:Choice>
                <mc:Fallback>
                  <p:oleObj name="Chart" r:id="rId3" imgW="9791544" imgH="2067112" progId="Excel.Sheet.8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15454" t="25853" r="909" b="5206"/>
                        <a:stretch>
                          <a:fillRect/>
                        </a:stretch>
                      </p:blipFill>
                      <p:spPr bwMode="auto">
                        <a:xfrm>
                          <a:off x="192" y="1392"/>
                          <a:ext cx="5376" cy="13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54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1344" y="1104"/>
              <a:ext cx="3360" cy="624"/>
              <a:chOff x="1344" y="1104"/>
              <a:chExt cx="3360" cy="624"/>
            </a:xfrm>
          </p:grpSpPr>
          <p:sp>
            <p:nvSpPr>
              <p:cNvPr id="2062" name="Text Box 10"/>
              <p:cNvSpPr txBox="1">
                <a:spLocks noChangeArrowheads="1"/>
              </p:cNvSpPr>
              <p:nvPr/>
            </p:nvSpPr>
            <p:spPr bwMode="auto">
              <a:xfrm>
                <a:off x="1344" y="1104"/>
                <a:ext cx="1488" cy="250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dirty="0">
                    <a:solidFill>
                      <a:schemeClr val="tx1"/>
                    </a:solidFill>
                  </a:rPr>
                  <a:t>Island Gaps</a:t>
                </a:r>
              </a:p>
            </p:txBody>
          </p:sp>
          <p:sp>
            <p:nvSpPr>
              <p:cNvPr id="2063" name="Line 11"/>
              <p:cNvSpPr>
                <a:spLocks noChangeShapeType="1"/>
              </p:cNvSpPr>
              <p:nvPr/>
            </p:nvSpPr>
            <p:spPr bwMode="auto">
              <a:xfrm flipH="1">
                <a:off x="1872" y="1344"/>
                <a:ext cx="1008" cy="3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4" name="Line 12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336" cy="33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65" name="Line 13"/>
              <p:cNvSpPr>
                <a:spLocks noChangeShapeType="1"/>
              </p:cNvSpPr>
              <p:nvPr/>
            </p:nvSpPr>
            <p:spPr bwMode="auto">
              <a:xfrm>
                <a:off x="2880" y="1344"/>
                <a:ext cx="1824" cy="38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055" name="TextBox 12"/>
          <p:cNvSpPr txBox="1">
            <a:spLocks noChangeArrowheads="1"/>
          </p:cNvSpPr>
          <p:nvPr/>
        </p:nvSpPr>
        <p:spPr bwMode="auto">
          <a:xfrm>
            <a:off x="7239000" y="3962400"/>
            <a:ext cx="1752600" cy="11695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>
              <a:buClr>
                <a:schemeClr val="tx2"/>
              </a:buClr>
            </a:pPr>
            <a:r>
              <a:rPr lang="en-US" sz="1400" dirty="0">
                <a:solidFill>
                  <a:schemeClr val="bg2"/>
                </a:solidFill>
              </a:rPr>
              <a:t> Axial tension </a:t>
            </a:r>
            <a:r>
              <a:rPr lang="en-US" sz="1400" dirty="0" smtClean="0">
                <a:solidFill>
                  <a:schemeClr val="bg2"/>
                </a:solidFill>
              </a:rPr>
              <a:t>in</a:t>
            </a:r>
          </a:p>
          <a:p>
            <a:pPr algn="just" eaLnBrk="0" hangingPunct="0">
              <a:buClr>
                <a:schemeClr val="tx2"/>
              </a:buClr>
            </a:pPr>
            <a:r>
              <a:rPr lang="en-US" sz="1400" dirty="0" smtClean="0">
                <a:solidFill>
                  <a:schemeClr val="bg2"/>
                </a:solidFill>
              </a:rPr>
              <a:t>bronze-islands </a:t>
            </a:r>
            <a:r>
              <a:rPr lang="en-US" sz="1400" dirty="0">
                <a:solidFill>
                  <a:schemeClr val="bg2"/>
                </a:solidFill>
              </a:rPr>
              <a:t>is a source of localized strain in the coil near gaps.</a:t>
            </a:r>
          </a:p>
        </p:txBody>
      </p:sp>
      <p:pic>
        <p:nvPicPr>
          <p:cNvPr id="2058" name="Picture 8" descr="C:\Documents and Settings\caspi\Desktop\Reviews-Talks-conference\MT20\MT20-TQS02-paper\material-mt20\post_path_coil_ez_06.jpg"/>
          <p:cNvPicPr>
            <a:picLocks noChangeAspect="1" noChangeArrowheads="1"/>
          </p:cNvPicPr>
          <p:nvPr/>
        </p:nvPicPr>
        <p:blipFill>
          <a:blip r:embed="rId5" cstate="print"/>
          <a:srcRect l="883" t="10376" r="8208" b="7271"/>
          <a:stretch>
            <a:fillRect/>
          </a:stretch>
        </p:blipFill>
        <p:spPr bwMode="auto">
          <a:xfrm>
            <a:off x="3733800" y="3810000"/>
            <a:ext cx="3581400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9" descr="C:\Documents and Settings\caspi\Desktop\Reviews-Talks-conference\MT20\MT20-TQS02-paper\material-mt20\post_path_coil_ez_06_titanium.jpg"/>
          <p:cNvPicPr>
            <a:picLocks noChangeAspect="1" noChangeArrowheads="1"/>
          </p:cNvPicPr>
          <p:nvPr/>
        </p:nvPicPr>
        <p:blipFill>
          <a:blip r:embed="rId6" cstate="print"/>
          <a:srcRect l="652" t="9367" r="8440" b="6972"/>
          <a:stretch>
            <a:fillRect/>
          </a:stretch>
        </p:blipFill>
        <p:spPr bwMode="auto">
          <a:xfrm>
            <a:off x="0" y="3733800"/>
            <a:ext cx="3581400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12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115051" y="1143000"/>
            <a:ext cx="4876549" cy="1390400"/>
            <a:chOff x="152651" y="3505200"/>
            <a:chExt cx="4876549" cy="1390400"/>
          </a:xfrm>
        </p:grpSpPr>
        <p:pic>
          <p:nvPicPr>
            <p:cNvPr id="48" name="Picture 18" descr="P0007264"/>
            <p:cNvPicPr>
              <a:picLocks noChangeAspect="1" noChangeArrowheads="1"/>
            </p:cNvPicPr>
            <p:nvPr/>
          </p:nvPicPr>
          <p:blipFill>
            <a:blip r:embed="rId7" cstate="print"/>
            <a:srcRect l="38542" t="48438" r="2083" b="30122"/>
            <a:stretch>
              <a:fillRect/>
            </a:stretch>
          </p:blipFill>
          <p:spPr bwMode="auto">
            <a:xfrm>
              <a:off x="914400" y="3505200"/>
              <a:ext cx="4114800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9" name="Group 29"/>
            <p:cNvGrpSpPr>
              <a:grpSpLocks/>
            </p:cNvGrpSpPr>
            <p:nvPr/>
          </p:nvGrpSpPr>
          <p:grpSpPr bwMode="auto">
            <a:xfrm>
              <a:off x="152651" y="3886451"/>
              <a:ext cx="4684044" cy="1009149"/>
              <a:chOff x="-869" y="2475"/>
              <a:chExt cx="6229" cy="1342"/>
            </a:xfrm>
          </p:grpSpPr>
          <p:sp>
            <p:nvSpPr>
              <p:cNvPr id="50" name="Text Box 8"/>
              <p:cNvSpPr txBox="1">
                <a:spLocks noChangeArrowheads="1"/>
              </p:cNvSpPr>
              <p:nvPr/>
            </p:nvSpPr>
            <p:spPr bwMode="auto">
              <a:xfrm>
                <a:off x="1968" y="3285"/>
                <a:ext cx="1339" cy="53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dirty="0">
                    <a:solidFill>
                      <a:schemeClr val="tx1"/>
                    </a:solidFill>
                  </a:rPr>
                  <a:t>SG-Z</a:t>
                </a:r>
              </a:p>
            </p:txBody>
          </p:sp>
          <p:sp>
            <p:nvSpPr>
              <p:cNvPr id="51" name="Text Box 9"/>
              <p:cNvSpPr txBox="1">
                <a:spLocks noChangeArrowheads="1"/>
              </p:cNvSpPr>
              <p:nvPr/>
            </p:nvSpPr>
            <p:spPr bwMode="auto">
              <a:xfrm>
                <a:off x="3488" y="3285"/>
                <a:ext cx="1872" cy="532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dirty="0">
                    <a:solidFill>
                      <a:schemeClr val="tx1"/>
                    </a:solidFill>
                  </a:rPr>
                  <a:t>SG-Theta</a:t>
                </a:r>
              </a:p>
            </p:txBody>
          </p:sp>
          <p:sp>
            <p:nvSpPr>
              <p:cNvPr id="52" name="Line 19"/>
              <p:cNvSpPr>
                <a:spLocks noChangeShapeType="1"/>
              </p:cNvSpPr>
              <p:nvPr/>
            </p:nvSpPr>
            <p:spPr bwMode="auto">
              <a:xfrm flipV="1">
                <a:off x="2981" y="2784"/>
                <a:ext cx="379" cy="603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 type="none" w="sm" len="sm"/>
                <a:tailEnd type="stealth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20"/>
              <p:cNvSpPr>
                <a:spLocks noChangeShapeType="1"/>
              </p:cNvSpPr>
              <p:nvPr/>
            </p:nvSpPr>
            <p:spPr bwMode="auto">
              <a:xfrm flipV="1">
                <a:off x="4400" y="2688"/>
                <a:ext cx="544" cy="699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 type="none" w="sm" len="sm"/>
                <a:tailEnd type="stealth" w="lg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Text Box 25"/>
              <p:cNvSpPr txBox="1">
                <a:spLocks noChangeArrowheads="1"/>
              </p:cNvSpPr>
              <p:nvPr/>
            </p:nvSpPr>
            <p:spPr bwMode="auto">
              <a:xfrm>
                <a:off x="-869" y="2475"/>
                <a:ext cx="912" cy="250"/>
              </a:xfrm>
              <a:prstGeom prst="rect">
                <a:avLst/>
              </a:prstGeom>
              <a:solidFill>
                <a:srgbClr val="FFFFFF"/>
              </a:solidFill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dirty="0">
                    <a:solidFill>
                      <a:schemeClr val="tx1"/>
                    </a:solidFill>
                  </a:rPr>
                  <a:t>Gap</a:t>
                </a:r>
              </a:p>
            </p:txBody>
          </p:sp>
          <p:sp>
            <p:nvSpPr>
              <p:cNvPr id="55" name="Line 26"/>
              <p:cNvSpPr>
                <a:spLocks noChangeShapeType="1"/>
              </p:cNvSpPr>
              <p:nvPr/>
            </p:nvSpPr>
            <p:spPr bwMode="auto">
              <a:xfrm flipV="1">
                <a:off x="-59" y="2736"/>
                <a:ext cx="635" cy="43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 type="none" w="sm" len="sm"/>
                <a:tailEnd type="stealth" w="lg" len="lg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4038600" y="5715000"/>
            <a:ext cx="3276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tx1"/>
                </a:solidFill>
              </a:rPr>
              <a:t>TQS01/</a:t>
            </a:r>
            <a:r>
              <a:rPr lang="en-US" sz="1050" dirty="0" smtClean="0">
                <a:solidFill>
                  <a:schemeClr val="tx1"/>
                </a:solidFill>
              </a:rPr>
              <a:t>b, Bronze </a:t>
            </a:r>
            <a:r>
              <a:rPr lang="en-US" sz="1050" dirty="0" smtClean="0">
                <a:solidFill>
                  <a:schemeClr val="tx1"/>
                </a:solidFill>
              </a:rPr>
              <a:t>island, friction=0.6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04800" y="5715000"/>
            <a:ext cx="3276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tx1"/>
                </a:solidFill>
              </a:rPr>
              <a:t>TQS02 </a:t>
            </a:r>
            <a:r>
              <a:rPr lang="en-US" sz="1050" dirty="0">
                <a:solidFill>
                  <a:schemeClr val="tx1"/>
                </a:solidFill>
              </a:rPr>
              <a:t>,</a:t>
            </a:r>
            <a:r>
              <a:rPr lang="en-US" sz="1050" dirty="0" smtClean="0">
                <a:solidFill>
                  <a:schemeClr val="tx1"/>
                </a:solidFill>
              </a:rPr>
              <a:t> </a:t>
            </a:r>
            <a:r>
              <a:rPr lang="en-US" sz="1050" dirty="0" smtClean="0">
                <a:solidFill>
                  <a:schemeClr val="tx1"/>
                </a:solidFill>
              </a:rPr>
              <a:t>Ti island, friction=0.6</a:t>
            </a:r>
            <a:endParaRPr lang="en-US" sz="105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endParaRPr lang="en-US" sz="3000" dirty="0"/>
          </a:p>
        </p:txBody>
      </p:sp>
      <p:sp>
        <p:nvSpPr>
          <p:cNvPr id="11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13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7432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371600"/>
            <a:ext cx="4956513" cy="39753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752600"/>
            <a:ext cx="3823824" cy="294943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752600" y="152400"/>
            <a:ext cx="701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dirty="0" smtClean="0">
                <a:solidFill>
                  <a:srgbClr val="000000"/>
                </a:solidFill>
              </a:rPr>
              <a:t>SQ02 </a:t>
            </a:r>
            <a:r>
              <a:rPr lang="en-US" sz="2800" b="0" dirty="0">
                <a:solidFill>
                  <a:srgbClr val="000000"/>
                </a:solidFill>
              </a:rPr>
              <a:t>axial support </a:t>
            </a:r>
            <a:r>
              <a:rPr lang="en-US" sz="2800" b="0" dirty="0" smtClean="0">
                <a:solidFill>
                  <a:srgbClr val="000000"/>
                </a:solidFill>
              </a:rPr>
              <a:t>system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" y="12954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800000"/>
                </a:solidFill>
              </a:rPr>
              <a:t>Fz</a:t>
            </a:r>
            <a:r>
              <a:rPr lang="en-US" dirty="0" smtClean="0">
                <a:solidFill>
                  <a:srgbClr val="800000"/>
                </a:solidFill>
              </a:rPr>
              <a:t> @ </a:t>
            </a:r>
            <a:r>
              <a:rPr lang="en-US" dirty="0" err="1" smtClean="0">
                <a:solidFill>
                  <a:srgbClr val="800000"/>
                </a:solidFill>
              </a:rPr>
              <a:t>Iss</a:t>
            </a:r>
            <a:r>
              <a:rPr lang="en-US" dirty="0" smtClean="0">
                <a:solidFill>
                  <a:srgbClr val="800000"/>
                </a:solidFill>
              </a:rPr>
              <a:t> = 0.37 MN/end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r="49293"/>
          <a:stretch/>
        </p:blipFill>
        <p:spPr>
          <a:xfrm>
            <a:off x="457200" y="4724400"/>
            <a:ext cx="1719970" cy="1358337"/>
          </a:xfrm>
          <a:prstGeom prst="rect">
            <a:avLst/>
          </a:prstGeom>
        </p:spPr>
      </p:pic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1981200" y="5715000"/>
            <a:ext cx="7162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ctr" anchorCtr="0" compatLnSpc="1">
            <a:prstTxWarp prst="textNoShape">
              <a:avLst/>
            </a:prstTxWarp>
          </a:bodyPr>
          <a:lstStyle>
            <a:lvl1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Helvetica" pitchFamily="34" charset="0"/>
              </a:defRPr>
            </a:lvl2pPr>
            <a:lvl3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Helvetica" pitchFamily="34" charset="0"/>
              </a:defRPr>
            </a:lvl3pPr>
            <a:lvl4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Helvetica" pitchFamily="34" charset="0"/>
              </a:defRPr>
            </a:lvl4pPr>
            <a:lvl5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Helvetica" pitchFamily="34" charset="0"/>
              </a:defRPr>
            </a:lvl5pPr>
            <a:lvl6pPr marL="4572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Helvetica" pitchFamily="34" charset="0"/>
              </a:defRPr>
            </a:lvl6pPr>
            <a:lvl7pPr marL="9144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Helvetica" pitchFamily="34" charset="0"/>
              </a:defRPr>
            </a:lvl7pPr>
            <a:lvl8pPr marL="13716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Helvetica" pitchFamily="34" charset="0"/>
              </a:defRPr>
            </a:lvl8pPr>
            <a:lvl9pPr marL="18288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bg1"/>
                </a:solidFill>
                <a:latin typeface="Helvetica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200" dirty="0" smtClean="0"/>
              <a:t>P. </a:t>
            </a:r>
            <a:r>
              <a:rPr lang="en-US" sz="1200" dirty="0" err="1" smtClean="0"/>
              <a:t>Ferracin</a:t>
            </a:r>
            <a:r>
              <a:rPr lang="en-US" sz="1200" dirty="0" smtClean="0"/>
              <a:t> et al “</a:t>
            </a:r>
            <a:r>
              <a:rPr lang="en-US" sz="1200" i="1" dirty="0" smtClean="0"/>
              <a:t>Effect of Axial Loading on Quench Performance in Nb3Sn Magnets”</a:t>
            </a:r>
            <a:r>
              <a:rPr lang="en-US" sz="1200" dirty="0" smtClean="0"/>
              <a:t> </a:t>
            </a:r>
            <a:br>
              <a:rPr lang="en-US" sz="1200" dirty="0" smtClean="0"/>
            </a:br>
            <a:r>
              <a:rPr lang="en-US" sz="1200" dirty="0" smtClean="0"/>
              <a:t>IEEE TRANSACTIONS ON APPLIED SUPERCONDUCTIVITY, VOL. 18, NO. 2, JUNE 2008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284613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SQ02 - Ratcheting </a:t>
            </a:r>
            <a:r>
              <a:rPr lang="en-US" sz="3200" dirty="0"/>
              <a:t>Model</a:t>
            </a:r>
            <a:endParaRPr lang="en-US" sz="3000" dirty="0"/>
          </a:p>
        </p:txBody>
      </p:sp>
      <p:sp>
        <p:nvSpPr>
          <p:cNvPr id="11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14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515"/>
          <a:stretch/>
        </p:blipFill>
        <p:spPr>
          <a:xfrm>
            <a:off x="152400" y="2590800"/>
            <a:ext cx="2438400" cy="26344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12" y="5334000"/>
            <a:ext cx="301712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SQ02 </a:t>
            </a:r>
            <a:r>
              <a:rPr lang="en-US" sz="1600" b="0" dirty="0" smtClean="0">
                <a:solidFill>
                  <a:srgbClr val="000000"/>
                </a:solidFill>
              </a:rPr>
              <a:t>geometry with </a:t>
            </a:r>
            <a:r>
              <a:rPr lang="en-US" sz="1600" b="0" dirty="0">
                <a:solidFill>
                  <a:srgbClr val="000000"/>
                </a:solidFill>
              </a:rPr>
              <a:t>contact region between coil and </a:t>
            </a:r>
            <a:r>
              <a:rPr lang="en-US" sz="1600" b="0" dirty="0" smtClean="0">
                <a:solidFill>
                  <a:srgbClr val="000000"/>
                </a:solidFill>
              </a:rPr>
              <a:t>island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1219200"/>
            <a:ext cx="5562600" cy="445550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29000" y="5638800"/>
            <a:ext cx="5715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 smtClean="0">
                <a:solidFill>
                  <a:srgbClr val="000000"/>
                </a:solidFill>
              </a:rPr>
              <a:t>Measured </a:t>
            </a:r>
            <a:r>
              <a:rPr lang="en-US" sz="1600" b="0" dirty="0">
                <a:solidFill>
                  <a:srgbClr val="000000"/>
                </a:solidFill>
              </a:rPr>
              <a:t>rod </a:t>
            </a:r>
            <a:r>
              <a:rPr lang="en-US" sz="1600" b="0" dirty="0" smtClean="0">
                <a:solidFill>
                  <a:srgbClr val="000000"/>
                </a:solidFill>
              </a:rPr>
              <a:t>strain </a:t>
            </a:r>
            <a:r>
              <a:rPr lang="en-US" sz="1600" b="0" dirty="0">
                <a:solidFill>
                  <a:srgbClr val="000000"/>
                </a:solidFill>
              </a:rPr>
              <a:t>as </a:t>
            </a:r>
            <a:r>
              <a:rPr lang="en-US" sz="1600" b="0" dirty="0" smtClean="0">
                <a:solidFill>
                  <a:srgbClr val="000000"/>
                </a:solidFill>
              </a:rPr>
              <a:t>a function </a:t>
            </a:r>
            <a:r>
              <a:rPr lang="en-US" sz="1600" b="0" dirty="0">
                <a:solidFill>
                  <a:srgbClr val="000000"/>
                </a:solidFill>
              </a:rPr>
              <a:t>of the Lorentz force.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30" y="1295400"/>
            <a:ext cx="35005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>
                <a:solidFill>
                  <a:srgbClr val="000000"/>
                </a:solidFill>
              </a:rPr>
              <a:t>frictional stress and sliding between coil and island </a:t>
            </a:r>
            <a:r>
              <a:rPr lang="en-US" sz="1600" b="0" dirty="0">
                <a:solidFill>
                  <a:srgbClr val="000000"/>
                </a:solidFill>
              </a:rPr>
              <a:t>result in an energy </a:t>
            </a:r>
            <a:r>
              <a:rPr lang="en-US" sz="1600" b="0" dirty="0" smtClean="0">
                <a:solidFill>
                  <a:srgbClr val="000000"/>
                </a:solidFill>
              </a:rPr>
              <a:t>dissipation that quench the magnet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9536" y="5867400"/>
            <a:ext cx="682846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b="0" dirty="0">
                <a:solidFill>
                  <a:srgbClr val="000000"/>
                </a:solidFill>
              </a:rPr>
              <a:t>P. </a:t>
            </a:r>
            <a:r>
              <a:rPr lang="en-US" sz="1000" b="0" dirty="0" err="1">
                <a:solidFill>
                  <a:srgbClr val="000000"/>
                </a:solidFill>
              </a:rPr>
              <a:t>Ferracin</a:t>
            </a:r>
            <a:r>
              <a:rPr lang="en-US" sz="1000" b="0" dirty="0">
                <a:solidFill>
                  <a:srgbClr val="000000"/>
                </a:solidFill>
              </a:rPr>
              <a:t>, S. Caspi, and A. F. </a:t>
            </a:r>
            <a:r>
              <a:rPr lang="en-US" sz="1000" b="0" dirty="0" err="1" smtClean="0">
                <a:solidFill>
                  <a:srgbClr val="000000"/>
                </a:solidFill>
              </a:rPr>
              <a:t>Lietzke</a:t>
            </a:r>
            <a:r>
              <a:rPr lang="en-US" sz="1000" b="0" dirty="0" smtClean="0">
                <a:solidFill>
                  <a:srgbClr val="000000"/>
                </a:solidFill>
              </a:rPr>
              <a:t> </a:t>
            </a:r>
            <a:r>
              <a:rPr lang="en-US" sz="1000" b="0" i="1" dirty="0" smtClean="0">
                <a:solidFill>
                  <a:srgbClr val="000000"/>
                </a:solidFill>
              </a:rPr>
              <a:t>“Towards </a:t>
            </a:r>
            <a:r>
              <a:rPr lang="en-US" sz="1000" b="0" i="1" dirty="0">
                <a:solidFill>
                  <a:srgbClr val="000000"/>
                </a:solidFill>
              </a:rPr>
              <a:t>Computing Ratcheting and </a:t>
            </a:r>
            <a:r>
              <a:rPr lang="en-US" sz="1000" b="0" i="1" dirty="0" smtClean="0">
                <a:solidFill>
                  <a:srgbClr val="000000"/>
                </a:solidFill>
              </a:rPr>
              <a:t>Training in Superconducting Magnets</a:t>
            </a:r>
            <a:r>
              <a:rPr lang="en-US" sz="1000" b="0" dirty="0" smtClean="0">
                <a:solidFill>
                  <a:srgbClr val="000000"/>
                </a:solidFill>
              </a:rPr>
              <a:t>” </a:t>
            </a:r>
            <a:r>
              <a:rPr lang="en-US" sz="1000" b="0" i="1" dirty="0">
                <a:solidFill>
                  <a:srgbClr val="000000"/>
                </a:solidFill>
              </a:rPr>
              <a:t>IEEE TRANSACTIONS ON APPLIED SUPERCONDUCTIVITY, VOL. 17, NO. 2, JUNE 2007</a:t>
            </a:r>
            <a:endParaRPr lang="en-US" sz="1000" b="0" i="1" dirty="0" smtClean="0">
              <a:solidFill>
                <a:srgbClr val="000000"/>
              </a:solidFill>
            </a:endParaRPr>
          </a:p>
          <a:p>
            <a:r>
              <a:rPr lang="en-US" sz="1200" dirty="0" smtClean="0">
                <a:solidFill>
                  <a:srgbClr val="000000"/>
                </a:solidFill>
              </a:rPr>
              <a:t> 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7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Ratcheting Model</a:t>
            </a:r>
            <a:endParaRPr lang="en-US" sz="3000" dirty="0"/>
          </a:p>
        </p:txBody>
      </p:sp>
      <p:sp>
        <p:nvSpPr>
          <p:cNvPr id="11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15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143000"/>
            <a:ext cx="6038042" cy="4724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57912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000000"/>
                </a:solidFill>
              </a:rPr>
              <a:t>Computed variation of rod strain as a function of the Lorentz force.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0515"/>
          <a:stretch/>
        </p:blipFill>
        <p:spPr>
          <a:xfrm>
            <a:off x="152400" y="1295400"/>
            <a:ext cx="2438400" cy="26344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4343400"/>
            <a:ext cx="301712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SQ02 </a:t>
            </a:r>
            <a:r>
              <a:rPr lang="en-US" sz="1600" b="0" dirty="0" smtClean="0">
                <a:solidFill>
                  <a:srgbClr val="000000"/>
                </a:solidFill>
              </a:rPr>
              <a:t>geometry with </a:t>
            </a:r>
            <a:r>
              <a:rPr lang="en-US" sz="1600" b="0" dirty="0">
                <a:solidFill>
                  <a:srgbClr val="000000"/>
                </a:solidFill>
              </a:rPr>
              <a:t>contact region between coil and </a:t>
            </a:r>
            <a:r>
              <a:rPr lang="en-US" sz="1600" b="0" dirty="0" smtClean="0">
                <a:solidFill>
                  <a:srgbClr val="000000"/>
                </a:solidFill>
              </a:rPr>
              <a:t>island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113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Ratcheting Model</a:t>
            </a:r>
            <a:endParaRPr lang="en-US" sz="3000" dirty="0"/>
          </a:p>
        </p:txBody>
      </p:sp>
      <p:sp>
        <p:nvSpPr>
          <p:cNvPr id="11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16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515"/>
          <a:stretch/>
        </p:blipFill>
        <p:spPr>
          <a:xfrm>
            <a:off x="152400" y="1295400"/>
            <a:ext cx="2438400" cy="26344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4343400"/>
            <a:ext cx="301712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dirty="0">
                <a:solidFill>
                  <a:srgbClr val="000000"/>
                </a:solidFill>
              </a:rPr>
              <a:t>SQ02 </a:t>
            </a:r>
            <a:r>
              <a:rPr lang="en-US" sz="1600" b="0" dirty="0" smtClean="0">
                <a:solidFill>
                  <a:srgbClr val="000000"/>
                </a:solidFill>
              </a:rPr>
              <a:t>geometry with </a:t>
            </a:r>
            <a:r>
              <a:rPr lang="en-US" sz="1600" b="0" dirty="0">
                <a:solidFill>
                  <a:srgbClr val="000000"/>
                </a:solidFill>
              </a:rPr>
              <a:t>contact region between coil and </a:t>
            </a:r>
            <a:r>
              <a:rPr lang="en-US" sz="1600" b="0" dirty="0" smtClean="0">
                <a:solidFill>
                  <a:srgbClr val="000000"/>
                </a:solidFill>
              </a:rPr>
              <a:t>island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4347" y="1371600"/>
            <a:ext cx="6016054" cy="407917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54864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000000"/>
                </a:solidFill>
              </a:rPr>
              <a:t>Frictional energy (</a:t>
            </a:r>
            <a:r>
              <a:rPr lang="en-US" b="0" dirty="0" smtClean="0">
                <a:solidFill>
                  <a:srgbClr val="000000"/>
                </a:solidFill>
              </a:rPr>
              <a:t>J/m2 </a:t>
            </a:r>
            <a:r>
              <a:rPr lang="en-US" b="0" dirty="0">
                <a:solidFill>
                  <a:srgbClr val="000000"/>
                </a:solidFill>
              </a:rPr>
              <a:t>) dissipated during excitation from 3 kA to</a:t>
            </a:r>
          </a:p>
          <a:p>
            <a:r>
              <a:rPr lang="en-US" b="0" dirty="0">
                <a:solidFill>
                  <a:srgbClr val="000000"/>
                </a:solidFill>
              </a:rPr>
              <a:t>9 kA in steps of 1 kA. </a:t>
            </a:r>
            <a:r>
              <a:rPr lang="en-US" b="0" dirty="0" err="1" smtClean="0">
                <a:solidFill>
                  <a:srgbClr val="000000"/>
                </a:solidFill>
              </a:rPr>
              <a:t>Emax</a:t>
            </a:r>
            <a:r>
              <a:rPr lang="en-US" b="0" dirty="0" smtClean="0">
                <a:solidFill>
                  <a:srgbClr val="000000"/>
                </a:solidFill>
              </a:rPr>
              <a:t> </a:t>
            </a:r>
            <a:r>
              <a:rPr lang="en-US" b="0" dirty="0">
                <a:solidFill>
                  <a:srgbClr val="000000"/>
                </a:solidFill>
              </a:rPr>
              <a:t>is the peak frictional energy dissipated in one step.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978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17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000" y="2743200"/>
            <a:ext cx="6705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295400"/>
            <a:ext cx="4642164" cy="3733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64" y="1828800"/>
            <a:ext cx="3655240" cy="28194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133600" y="53340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>
                <a:solidFill>
                  <a:srgbClr val="000000"/>
                </a:solidFill>
              </a:rPr>
              <a:t> </a:t>
            </a:r>
            <a:r>
              <a:rPr lang="en-US" sz="1600" b="0" dirty="0" smtClean="0">
                <a:solidFill>
                  <a:srgbClr val="000000"/>
                </a:solidFill>
              </a:rPr>
              <a:t>SQ02 ans</a:t>
            </a:r>
            <a:r>
              <a:rPr lang="en-US" sz="1600" b="0" dirty="0">
                <a:solidFill>
                  <a:srgbClr val="000000"/>
                </a:solidFill>
              </a:rPr>
              <a:t>d</a:t>
            </a:r>
            <a:r>
              <a:rPr lang="en-US" sz="1600" b="0" dirty="0" smtClean="0">
                <a:solidFill>
                  <a:srgbClr val="000000"/>
                </a:solidFill>
              </a:rPr>
              <a:t>SD01 show </a:t>
            </a:r>
            <a:r>
              <a:rPr lang="en-US" sz="1600" b="0" dirty="0">
                <a:solidFill>
                  <a:srgbClr val="000000"/>
                </a:solidFill>
              </a:rPr>
              <a:t>a clear degradation in training </a:t>
            </a:r>
            <a:r>
              <a:rPr lang="en-US" sz="1600" b="0" dirty="0" smtClean="0">
                <a:solidFill>
                  <a:srgbClr val="000000"/>
                </a:solidFill>
              </a:rPr>
              <a:t>performance with no axial support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52600" y="152400"/>
            <a:ext cx="701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dirty="0" smtClean="0">
                <a:solidFill>
                  <a:srgbClr val="000000"/>
                </a:solidFill>
              </a:rPr>
              <a:t>SD01 </a:t>
            </a:r>
            <a:r>
              <a:rPr lang="en-US" sz="2800" b="0" dirty="0">
                <a:solidFill>
                  <a:srgbClr val="000000"/>
                </a:solidFill>
              </a:rPr>
              <a:t>axial support </a:t>
            </a:r>
            <a:r>
              <a:rPr lang="en-US" sz="2800" b="0" dirty="0" smtClean="0">
                <a:solidFill>
                  <a:srgbClr val="000000"/>
                </a:solidFill>
              </a:rPr>
              <a:t>system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295400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800000"/>
                </a:solidFill>
              </a:rPr>
              <a:t>Fz</a:t>
            </a:r>
            <a:r>
              <a:rPr lang="en-US" dirty="0" smtClean="0">
                <a:solidFill>
                  <a:srgbClr val="800000"/>
                </a:solidFill>
              </a:rPr>
              <a:t> @ </a:t>
            </a:r>
            <a:r>
              <a:rPr lang="en-US" dirty="0" err="1" smtClean="0">
                <a:solidFill>
                  <a:srgbClr val="800000"/>
                </a:solidFill>
              </a:rPr>
              <a:t>Iss</a:t>
            </a:r>
            <a:r>
              <a:rPr lang="en-US" dirty="0" smtClean="0">
                <a:solidFill>
                  <a:srgbClr val="800000"/>
                </a:solidFill>
              </a:rPr>
              <a:t> = 0.17 MN/end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53427" r="-2224"/>
          <a:stretch/>
        </p:blipFill>
        <p:spPr>
          <a:xfrm>
            <a:off x="152400" y="4800600"/>
            <a:ext cx="1655211" cy="135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450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838200"/>
          </a:xfrm>
        </p:spPr>
        <p:txBody>
          <a:bodyPr/>
          <a:lstStyle/>
          <a:p>
            <a:r>
              <a:rPr lang="en-GB" sz="3200" dirty="0" smtClean="0">
                <a:solidFill>
                  <a:schemeClr val="bg2"/>
                </a:solidFill>
              </a:rPr>
              <a:t>LQ – 3.7 m long quad for LARP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295401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l"/>
            <a:endParaRPr lang="en-GB" dirty="0" smtClean="0">
              <a:solidFill>
                <a:schemeClr val="bg2"/>
              </a:solidFill>
            </a:endParaRPr>
          </a:p>
          <a:p>
            <a:endParaRPr lang="en-GB" sz="3600" dirty="0" smtClean="0">
              <a:solidFill>
                <a:schemeClr val="bg2"/>
              </a:solidFill>
            </a:endParaRPr>
          </a:p>
        </p:txBody>
      </p:sp>
      <p:sp>
        <p:nvSpPr>
          <p:cNvPr id="9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18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919553" name="Picture 1" descr="C:\Users\caspi\Desktop\Reviews-Talks-conference\Seminars\FCC2018-CERN-end\FNAL-Bend-ReactionTooling.jpg"/>
          <p:cNvPicPr>
            <a:picLocks noChangeAspect="1" noChangeArrowheads="1"/>
          </p:cNvPicPr>
          <p:nvPr/>
        </p:nvPicPr>
        <p:blipFill>
          <a:blip r:embed="rId3" cstate="print"/>
          <a:srcRect t="10417" b="38447"/>
          <a:stretch>
            <a:fillRect/>
          </a:stretch>
        </p:blipFill>
        <p:spPr bwMode="auto">
          <a:xfrm>
            <a:off x="152400" y="1905000"/>
            <a:ext cx="8763000" cy="336081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304800" y="1295400"/>
            <a:ext cx="78486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A 3.4 mm bowed</a:t>
            </a:r>
            <a:r>
              <a:rPr lang="en-US" sz="1600" b="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reaction fixture (using ONE top plate) after heat treatment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143000" y="5943600"/>
          <a:ext cx="7359650" cy="511810"/>
        </p:xfrm>
        <a:graphic>
          <a:graphicData uri="http://schemas.openxmlformats.org/drawingml/2006/table">
            <a:tbl>
              <a:tblPr/>
              <a:tblGrid>
                <a:gridCol w="7359650"/>
              </a:tblGrid>
              <a:tr h="51181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400" dirty="0" smtClean="0">
                          <a:latin typeface="Helvetica (body)"/>
                          <a:ea typeface="Times New Roman"/>
                        </a:rPr>
                        <a:t>“Development </a:t>
                      </a:r>
                      <a:r>
                        <a:rPr lang="en-US" sz="1200" kern="1400" dirty="0">
                          <a:latin typeface="Helvetica (body)"/>
                          <a:ea typeface="Times New Roman"/>
                        </a:rPr>
                        <a:t>and coil fabrication for the LARP 3.7-m Long Nb3Sn </a:t>
                      </a:r>
                      <a:r>
                        <a:rPr lang="en-US" sz="1200" kern="1400" dirty="0" err="1" smtClean="0">
                          <a:latin typeface="Helvetica (body)"/>
                          <a:ea typeface="Times New Roman"/>
                        </a:rPr>
                        <a:t>Quadrupole</a:t>
                      </a:r>
                      <a:r>
                        <a:rPr lang="en-US" sz="1200" kern="1400" dirty="0" smtClean="0">
                          <a:latin typeface="Helvetica (body)"/>
                          <a:ea typeface="Times New Roman"/>
                        </a:rPr>
                        <a:t>” </a:t>
                      </a:r>
                      <a:r>
                        <a:rPr lang="en-US" sz="1200" kern="1200" dirty="0" smtClean="0">
                          <a:solidFill>
                            <a:schemeClr val="tx1"/>
                          </a:solidFill>
                          <a:latin typeface="Helvetica (body)"/>
                          <a:ea typeface="+mn-ea"/>
                          <a:cs typeface="+mn-cs"/>
                        </a:rPr>
                        <a:t>19 August 2008</a:t>
                      </a:r>
                      <a:endParaRPr lang="en-US" sz="1200" kern="1400" dirty="0">
                        <a:latin typeface="Helvetica (body)"/>
                        <a:ea typeface="Times New Roman"/>
                      </a:endParaRPr>
                    </a:p>
                  </a:txBody>
                  <a:tcPr marL="118745" marR="118745" marT="118745" marB="11874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1955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52400" y="4800600"/>
            <a:ext cx="2971800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Coil is unrestrained axially.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98713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2133600"/>
            <a:ext cx="2413738" cy="1676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152400"/>
            <a:ext cx="8001000" cy="914400"/>
          </a:xfrm>
        </p:spPr>
        <p:txBody>
          <a:bodyPr/>
          <a:lstStyle/>
          <a:p>
            <a:r>
              <a:rPr lang="en-US" sz="28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HQ coils after reaction</a:t>
            </a:r>
            <a:endParaRPr lang="en-US" sz="2800" dirty="0"/>
          </a:p>
        </p:txBody>
      </p:sp>
      <p:grpSp>
        <p:nvGrpSpPr>
          <p:cNvPr id="2" name="Group 16"/>
          <p:cNvGrpSpPr/>
          <p:nvPr/>
        </p:nvGrpSpPr>
        <p:grpSpPr>
          <a:xfrm>
            <a:off x="0" y="1143000"/>
            <a:ext cx="3657600" cy="2438400"/>
            <a:chOff x="3314700" y="1219200"/>
            <a:chExt cx="4267199" cy="3048000"/>
          </a:xfrm>
        </p:grpSpPr>
        <p:grpSp>
          <p:nvGrpSpPr>
            <p:cNvPr id="3" name="Group 13"/>
            <p:cNvGrpSpPr/>
            <p:nvPr/>
          </p:nvGrpSpPr>
          <p:grpSpPr>
            <a:xfrm>
              <a:off x="3492500" y="1219200"/>
              <a:ext cx="4064000" cy="3048000"/>
              <a:chOff x="3492500" y="1600200"/>
              <a:chExt cx="4064000" cy="3048000"/>
            </a:xfrm>
          </p:grpSpPr>
          <p:pic>
            <p:nvPicPr>
              <p:cNvPr id="6" name="Picture 5" descr="HQ13 IMG_0892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492500" y="1600200"/>
                <a:ext cx="4064000" cy="3048000"/>
              </a:xfrm>
              <a:prstGeom prst="rect">
                <a:avLst/>
              </a:prstGeom>
              <a:solidFill>
                <a:srgbClr val="FFFF00"/>
              </a:solidFill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6426201" y="1695450"/>
                <a:ext cx="1066800" cy="423193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600" dirty="0" smtClean="0">
                    <a:solidFill>
                      <a:schemeClr val="tx2">
                        <a:lumMod val="75000"/>
                      </a:schemeClr>
                    </a:solidFill>
                  </a:rPr>
                  <a:t>HQ13</a:t>
                </a:r>
                <a:endParaRPr lang="en-US" sz="16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3314700" y="3124200"/>
              <a:ext cx="4267199" cy="65402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 smtClean="0">
                  <a:solidFill>
                    <a:schemeClr val="tx1"/>
                  </a:solidFill>
                </a:rPr>
                <a:t>Coil springing out of reaction tooling even with one turn less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19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pSp>
        <p:nvGrpSpPr>
          <p:cNvPr id="17" name="Group 35"/>
          <p:cNvGrpSpPr/>
          <p:nvPr/>
        </p:nvGrpSpPr>
        <p:grpSpPr>
          <a:xfrm>
            <a:off x="4724400" y="1219200"/>
            <a:ext cx="4419599" cy="2133600"/>
            <a:chOff x="4357230" y="3943058"/>
            <a:chExt cx="4603890" cy="2038058"/>
          </a:xfrm>
        </p:grpSpPr>
        <p:pic>
          <p:nvPicPr>
            <p:cNvPr id="18" name="Picture 2" descr="D:\Reviews-Talks-conference\LARP-meetings\CM-16-May-Montauk_2011\Coil10Lay1OD.JPG"/>
            <p:cNvPicPr>
              <a:picLocks noChangeAspect="1" noChangeArrowheads="1"/>
            </p:cNvPicPr>
            <p:nvPr/>
          </p:nvPicPr>
          <p:blipFill>
            <a:blip r:embed="rId3" cstate="print"/>
            <a:srcRect l="28479" t="32204" b="27119"/>
            <a:stretch>
              <a:fillRect/>
            </a:stretch>
          </p:blipFill>
          <p:spPr bwMode="auto">
            <a:xfrm>
              <a:off x="4674739" y="4152316"/>
              <a:ext cx="4286381" cy="1828800"/>
            </a:xfrm>
            <a:prstGeom prst="rect">
              <a:avLst/>
            </a:prstGeom>
            <a:noFill/>
          </p:spPr>
        </p:pic>
        <p:grpSp>
          <p:nvGrpSpPr>
            <p:cNvPr id="19" name="Group 34"/>
            <p:cNvGrpSpPr/>
            <p:nvPr/>
          </p:nvGrpSpPr>
          <p:grpSpPr>
            <a:xfrm>
              <a:off x="4357230" y="3943058"/>
              <a:ext cx="4445136" cy="933742"/>
              <a:chOff x="4357230" y="3943058"/>
              <a:chExt cx="4445136" cy="933742"/>
            </a:xfrm>
          </p:grpSpPr>
          <p:sp>
            <p:nvSpPr>
              <p:cNvPr id="20" name="TextBox 13"/>
              <p:cNvSpPr txBox="1">
                <a:spLocks noChangeArrowheads="1"/>
              </p:cNvSpPr>
              <p:nvPr/>
            </p:nvSpPr>
            <p:spPr bwMode="auto">
              <a:xfrm>
                <a:off x="4357230" y="3943058"/>
                <a:ext cx="4445136" cy="323394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600" dirty="0" smtClean="0">
                    <a:solidFill>
                      <a:schemeClr val="tx1"/>
                    </a:solidFill>
                  </a:rPr>
                  <a:t>Coil #10 -Broken strands during reaction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 bwMode="auto">
              <a:xfrm flipH="1">
                <a:off x="6477000" y="4466203"/>
                <a:ext cx="1021080" cy="410597"/>
              </a:xfrm>
              <a:prstGeom prst="straightConnector1">
                <a:avLst/>
              </a:prstGeom>
              <a:noFill/>
              <a:ln w="34925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pic>
        <p:nvPicPr>
          <p:cNvPr id="26" name="Picture 4" descr="\\thunder\Supercon\Large Magnets\CCT\CCT3a-Nb3Sn\L1\Photos\DSC074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411"/>
          <a:stretch>
            <a:fillRect/>
          </a:stretch>
        </p:blipFill>
        <p:spPr bwMode="auto">
          <a:xfrm>
            <a:off x="228600" y="3810000"/>
            <a:ext cx="3758008" cy="1905000"/>
          </a:xfrm>
          <a:prstGeom prst="rect">
            <a:avLst/>
          </a:prstGeom>
          <a:noFill/>
        </p:spPr>
      </p:pic>
      <p:sp>
        <p:nvSpPr>
          <p:cNvPr id="30" name="Content Placeholder 14"/>
          <p:cNvSpPr txBox="1">
            <a:spLocks/>
          </p:cNvSpPr>
          <p:nvPr/>
        </p:nvSpPr>
        <p:spPr>
          <a:xfrm>
            <a:off x="0" y="5486400"/>
            <a:ext cx="4114800" cy="762000"/>
          </a:xfrm>
          <a:prstGeom prst="rect">
            <a:avLst/>
          </a:prstGeom>
          <a:solidFill>
            <a:srgbClr val="FFFF00"/>
          </a:solidFill>
        </p:spPr>
        <p:txBody>
          <a:bodyPr>
            <a:noAutofit/>
          </a:bodyPr>
          <a:lstStyle/>
          <a:p>
            <a:pPr marL="342900" indent="-342900" algn="l" defTabSz="1306513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100000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Cable springing out of mandrel channel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Reaction - Bronze Thermal expansion dominates cable length (~1%)</a:t>
            </a: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4953000" y="3124200"/>
            <a:ext cx="4343400" cy="5847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No evidence of </a:t>
            </a:r>
            <a:r>
              <a:rPr lang="en-US" sz="1600" dirty="0" err="1" smtClean="0">
                <a:solidFill>
                  <a:schemeClr val="tx1"/>
                </a:solidFill>
              </a:rPr>
              <a:t>Sn</a:t>
            </a:r>
            <a:r>
              <a:rPr lang="en-US" sz="1600" dirty="0" smtClean="0">
                <a:solidFill>
                  <a:schemeClr val="tx1"/>
                </a:solidFill>
              </a:rPr>
              <a:t> leak suggests breakage occurred after reaction was completed  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3200" y="3810000"/>
            <a:ext cx="9144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CCT3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4267200" y="3886200"/>
            <a:ext cx="1758454" cy="2304438"/>
            <a:chOff x="7086600" y="3886200"/>
            <a:chExt cx="1758454" cy="2304438"/>
          </a:xfrm>
        </p:grpSpPr>
        <p:pic>
          <p:nvPicPr>
            <p:cNvPr id="28" name="Picture 3" descr="\\thunder\Supercon\Large Magnets\CCT\CCT4\Inner\Pictures\2016 Pics\DSC00068.JPG"/>
            <p:cNvPicPr>
              <a:picLocks noChangeAspect="1" noChangeArrowheads="1"/>
            </p:cNvPicPr>
            <p:nvPr/>
          </p:nvPicPr>
          <p:blipFill>
            <a:blip r:embed="rId5" cstate="print"/>
            <a:srcRect l="12161" r="30788" b="313"/>
            <a:stretch>
              <a:fillRect/>
            </a:stretch>
          </p:blipFill>
          <p:spPr bwMode="auto">
            <a:xfrm>
              <a:off x="7086600" y="3886200"/>
              <a:ext cx="1758454" cy="2304438"/>
            </a:xfrm>
            <a:prstGeom prst="rect">
              <a:avLst/>
            </a:prstGeom>
            <a:noFill/>
          </p:spPr>
        </p:pic>
        <p:sp>
          <p:nvSpPr>
            <p:cNvPr id="33" name="TextBox 32"/>
            <p:cNvSpPr txBox="1"/>
            <p:nvPr/>
          </p:nvSpPr>
          <p:spPr>
            <a:xfrm>
              <a:off x="7162800" y="3886200"/>
              <a:ext cx="914400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dirty="0" smtClean="0">
                  <a:solidFill>
                    <a:schemeClr val="tx2">
                      <a:lumMod val="75000"/>
                    </a:schemeClr>
                  </a:solidFill>
                </a:rPr>
                <a:t>CCT4</a:t>
              </a:r>
              <a:endParaRPr lang="en-US" sz="16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4" name="Content Placeholder 14"/>
          <p:cNvSpPr txBox="1">
            <a:spLocks/>
          </p:cNvSpPr>
          <p:nvPr/>
        </p:nvSpPr>
        <p:spPr>
          <a:xfrm>
            <a:off x="6019800" y="4419600"/>
            <a:ext cx="3124200" cy="1143000"/>
          </a:xfrm>
          <a:prstGeom prst="rect">
            <a:avLst/>
          </a:prstGeom>
          <a:solidFill>
            <a:srgbClr val="FFFF00"/>
          </a:solidFill>
        </p:spPr>
        <p:txBody>
          <a:bodyPr>
            <a:noAutofit/>
          </a:bodyPr>
          <a:lstStyle/>
          <a:p>
            <a:pPr marL="342900" indent="-342900" algn="l" defTabSz="1306513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100000"/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Cable remains below surface </a:t>
            </a:r>
            <a:r>
              <a:rPr lang="en-US" sz="1600" b="0" dirty="0" smtClean="0">
                <a:solidFill>
                  <a:schemeClr val="tx1"/>
                </a:solidFill>
              </a:rPr>
              <a:t>with gradual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increase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in channel size (1.65 mm)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57600" y="1600200"/>
            <a:ext cx="121920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What is the impact of winding tension ?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24600" y="5791200"/>
            <a:ext cx="2514600" cy="58477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</a:rPr>
              <a:t>The CCT cable is wound without tension</a:t>
            </a:r>
            <a:endParaRPr lang="en-US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52400" y="2057400"/>
            <a:ext cx="8991600" cy="2670604"/>
          </a:xfrm>
        </p:spPr>
        <p:txBody>
          <a:bodyPr wrap="square" lIns="0">
            <a:sp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tx1"/>
                </a:solidFill>
              </a:rPr>
              <a:t>The </a:t>
            </a:r>
            <a:r>
              <a:rPr lang="en-US" sz="2400" b="1" dirty="0" smtClean="0">
                <a:solidFill>
                  <a:schemeClr val="tx1"/>
                </a:solidFill>
              </a:rPr>
              <a:t>mechanical </a:t>
            </a:r>
            <a:r>
              <a:rPr lang="en-US" sz="2400" b="1" dirty="0" smtClean="0">
                <a:solidFill>
                  <a:schemeClr val="tx1"/>
                </a:solidFill>
              </a:rPr>
              <a:t>state of </a:t>
            </a:r>
            <a:r>
              <a:rPr lang="en-US" sz="2400" b="1" dirty="0" smtClean="0">
                <a:solidFill>
                  <a:schemeClr val="tx1"/>
                </a:solidFill>
              </a:rPr>
              <a:t>superconducting magnets </a:t>
            </a:r>
            <a:r>
              <a:rPr lang="en-US" sz="2400" b="1" dirty="0" smtClean="0">
                <a:solidFill>
                  <a:schemeClr val="tx1"/>
                </a:solidFill>
              </a:rPr>
              <a:t>ha</a:t>
            </a:r>
            <a:r>
              <a:rPr lang="en-US" sz="2400" b="1" dirty="0" smtClean="0">
                <a:solidFill>
                  <a:schemeClr val="tx1"/>
                </a:solidFill>
              </a:rPr>
              <a:t>s </a:t>
            </a:r>
            <a:r>
              <a:rPr lang="en-US" sz="2400" b="1" dirty="0" smtClean="0">
                <a:solidFill>
                  <a:schemeClr val="tx1"/>
                </a:solidFill>
              </a:rPr>
              <a:t>the most impact </a:t>
            </a:r>
            <a:r>
              <a:rPr lang="en-US" sz="2400" b="1" dirty="0" smtClean="0">
                <a:solidFill>
                  <a:schemeClr val="tx1"/>
                </a:solidFill>
              </a:rPr>
              <a:t>on </a:t>
            </a:r>
            <a:r>
              <a:rPr lang="en-US" sz="2400" b="1" dirty="0" smtClean="0">
                <a:solidFill>
                  <a:schemeClr val="tx1"/>
                </a:solidFill>
              </a:rPr>
              <a:t>performance and training.</a:t>
            </a:r>
          </a:p>
          <a:p>
            <a:pPr>
              <a:buNone/>
            </a:pPr>
            <a:endParaRPr lang="en-US" sz="2000" b="1" dirty="0" smtClean="0">
              <a:solidFill>
                <a:srgbClr val="081D58"/>
              </a:solidFill>
            </a:endParaRPr>
          </a:p>
          <a:p>
            <a:pPr>
              <a:buNone/>
            </a:pPr>
            <a:endParaRPr lang="en-US" sz="2000" b="1" dirty="0" smtClean="0">
              <a:solidFill>
                <a:srgbClr val="081D58"/>
              </a:solidFill>
            </a:endParaRPr>
          </a:p>
          <a:p>
            <a:pPr algn="ctr">
              <a:buNone/>
            </a:pPr>
            <a:r>
              <a:rPr lang="en-US" sz="2400" b="1" dirty="0">
                <a:solidFill>
                  <a:srgbClr val="081D58"/>
                </a:solidFill>
              </a:rPr>
              <a:t>U</a:t>
            </a:r>
            <a:r>
              <a:rPr lang="en-US" sz="2400" b="1" dirty="0" smtClean="0">
                <a:solidFill>
                  <a:srgbClr val="081D58"/>
                </a:solidFill>
              </a:rPr>
              <a:t>nderstanding the 3D mechanical state of SC magnets  is complex and requires a dedicate effort.</a:t>
            </a:r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Statements</a:t>
            </a:r>
          </a:p>
        </p:txBody>
      </p:sp>
      <p:sp>
        <p:nvSpPr>
          <p:cNvPr id="124932" name="Slide Number Placeholder 7"/>
          <p:cNvSpPr txBox="1">
            <a:spLocks noGrp="1"/>
          </p:cNvSpPr>
          <p:nvPr/>
        </p:nvSpPr>
        <p:spPr bwMode="auto">
          <a:xfrm>
            <a:off x="6781800" y="63246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4933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HQ - 3D mechanical analysis</a:t>
            </a:r>
            <a:br>
              <a:rPr lang="en-US" dirty="0" smtClean="0"/>
            </a:br>
            <a:r>
              <a:rPr lang="en-US" dirty="0" smtClean="0"/>
              <a:t>Aluminum rod tension and coil-pole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572000" cy="1981200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2900" dirty="0" smtClean="0">
                <a:latin typeface="Helvetica" pitchFamily="34" charset="0"/>
              </a:rPr>
              <a:t>Pre-loading for 219 T/m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900" dirty="0" err="1" smtClean="0">
                <a:latin typeface="Helvetica" pitchFamily="34" charset="0"/>
              </a:rPr>
              <a:t>E.m</a:t>
            </a:r>
            <a:r>
              <a:rPr lang="en-US" sz="2900" dirty="0" smtClean="0">
                <a:latin typeface="Helvetica" pitchFamily="34" charset="0"/>
              </a:rPr>
              <a:t>. force: 1.37 MN</a:t>
            </a:r>
          </a:p>
          <a:p>
            <a:pPr lvl="1">
              <a:buFont typeface="Arial" charset="0"/>
              <a:buChar char="–"/>
              <a:defRPr/>
            </a:pPr>
            <a:endParaRPr lang="en-US" sz="2900" dirty="0" smtClean="0">
              <a:latin typeface="Helvetica" pitchFamily="34" charset="0"/>
            </a:endParaRPr>
          </a:p>
          <a:p>
            <a:pPr>
              <a:defRPr/>
            </a:pPr>
            <a:r>
              <a:rPr lang="en-US" sz="2900" dirty="0" smtClean="0">
                <a:latin typeface="Helvetica" pitchFamily="34" charset="0"/>
              </a:rPr>
              <a:t>Pre-loading for 170 T/m</a:t>
            </a:r>
          </a:p>
          <a:p>
            <a:pPr lvl="1">
              <a:buFont typeface="Arial" charset="0"/>
              <a:buChar char="–"/>
              <a:defRPr/>
            </a:pPr>
            <a:r>
              <a:rPr lang="en-US" sz="2900" dirty="0" err="1" smtClean="0">
                <a:latin typeface="Helvetica" pitchFamily="34" charset="0"/>
              </a:rPr>
              <a:t>E.m</a:t>
            </a:r>
            <a:r>
              <a:rPr lang="en-US" sz="2900" dirty="0" smtClean="0">
                <a:latin typeface="Helvetica" pitchFamily="34" charset="0"/>
              </a:rPr>
              <a:t>. force: 0.82 MN</a:t>
            </a:r>
          </a:p>
          <a:p>
            <a:pPr lvl="1">
              <a:buFont typeface="Arial" charset="0"/>
              <a:buChar char="–"/>
              <a:defRPr/>
            </a:pPr>
            <a:endParaRPr lang="en-US" sz="2900" dirty="0" smtClean="0">
              <a:latin typeface="Helvetica" pitchFamily="34" charset="0"/>
            </a:endParaRPr>
          </a:p>
          <a:p>
            <a:pPr lvl="1">
              <a:buFont typeface="Arial" charset="0"/>
              <a:buChar char="–"/>
              <a:defRPr/>
            </a:pPr>
            <a:r>
              <a:rPr lang="en-US" sz="2900" dirty="0" smtClean="0">
                <a:latin typeface="Helvetica" pitchFamily="34" charset="0"/>
              </a:rPr>
              <a:t>620 </a:t>
            </a:r>
            <a:r>
              <a:rPr lang="en-US" sz="2900" dirty="0" err="1" smtClean="0">
                <a:latin typeface="Helvetica" pitchFamily="34" charset="0"/>
              </a:rPr>
              <a:t>kN</a:t>
            </a:r>
            <a:r>
              <a:rPr lang="en-US" sz="2900" dirty="0" smtClean="0">
                <a:latin typeface="Helvetica" pitchFamily="34" charset="0"/>
              </a:rPr>
              <a:t> applied at 4.2 K</a:t>
            </a:r>
          </a:p>
          <a:p>
            <a:pPr lvl="1">
              <a:buFont typeface="Arial" charset="0"/>
              <a:buNone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  <p:pic>
        <p:nvPicPr>
          <p:cNvPr id="3072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524000"/>
            <a:ext cx="609567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20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9" name="Picture 6" descr="D:\Reviews-Talks-conference\LARP-meetings\CM-14-April-FNAL_2010\DSC07489.JPG"/>
          <p:cNvPicPr>
            <a:picLocks noChangeAspect="1" noChangeArrowheads="1"/>
          </p:cNvPicPr>
          <p:nvPr/>
        </p:nvPicPr>
        <p:blipFill>
          <a:blip r:embed="rId3" cstate="print"/>
          <a:srcRect l="6539" t="13384" r="20482" b="33736"/>
          <a:stretch>
            <a:fillRect/>
          </a:stretch>
        </p:blipFill>
        <p:spPr bwMode="auto">
          <a:xfrm>
            <a:off x="0" y="3352800"/>
            <a:ext cx="3801066" cy="162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228600" y="5410200"/>
            <a:ext cx="3124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b="0" dirty="0" smtClean="0">
                <a:solidFill>
                  <a:schemeClr val="tx1"/>
                </a:solidFill>
              </a:rPr>
              <a:t>120 </a:t>
            </a:r>
            <a:r>
              <a:rPr lang="en-US" sz="1800" b="0" dirty="0">
                <a:solidFill>
                  <a:schemeClr val="tx1"/>
                </a:solidFill>
              </a:rPr>
              <a:t>mm bore</a:t>
            </a:r>
            <a:endParaRPr lang="en-US" sz="1800" b="0" u="sng" dirty="0">
              <a:solidFill>
                <a:schemeClr val="tx1"/>
              </a:solidFill>
            </a:endParaRPr>
          </a:p>
          <a:p>
            <a:r>
              <a:rPr lang="en-US" sz="1800" b="0" dirty="0" smtClean="0">
                <a:solidFill>
                  <a:schemeClr val="tx1"/>
                </a:solidFill>
              </a:rPr>
              <a:t>1.9 </a:t>
            </a:r>
            <a:r>
              <a:rPr lang="en-US" sz="1800" b="0" dirty="0">
                <a:solidFill>
                  <a:schemeClr val="tx1"/>
                </a:solidFill>
              </a:rPr>
              <a:t>K </a:t>
            </a:r>
            <a:r>
              <a:rPr lang="en-US" sz="1800" b="0" dirty="0" smtClean="0">
                <a:solidFill>
                  <a:schemeClr val="tx1"/>
                </a:solidFill>
              </a:rPr>
              <a:t>-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</a:rPr>
              <a:t>219 </a:t>
            </a:r>
            <a:r>
              <a:rPr lang="en-US" sz="1800" b="0" dirty="0">
                <a:solidFill>
                  <a:schemeClr val="tx1"/>
                </a:solidFill>
              </a:rPr>
              <a:t>T/</a:t>
            </a:r>
            <a:r>
              <a:rPr lang="en-US" sz="1800" b="0" dirty="0" smtClean="0">
                <a:solidFill>
                  <a:schemeClr val="tx1"/>
                </a:solidFill>
              </a:rPr>
              <a:t>m, 14.9 T</a:t>
            </a:r>
            <a:endParaRPr lang="en-US" sz="1800" b="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Mechanical analysis </a:t>
            </a:r>
            <a:br>
              <a:rPr lang="en-US" sz="3000" dirty="0"/>
            </a:br>
            <a:r>
              <a:rPr lang="en-US" sz="3000" dirty="0"/>
              <a:t>Axial stress in the </a:t>
            </a:r>
            <a:r>
              <a:rPr lang="en-US" sz="3000" dirty="0" smtClean="0"/>
              <a:t>pole</a:t>
            </a:r>
            <a:endParaRPr lang="en-US" sz="3000" dirty="0"/>
          </a:p>
        </p:txBody>
      </p:sp>
      <p:sp>
        <p:nvSpPr>
          <p:cNvPr id="11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21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079747"/>
              </p:ext>
            </p:extLst>
          </p:nvPr>
        </p:nvGraphicFramePr>
        <p:xfrm>
          <a:off x="4572000" y="3429000"/>
          <a:ext cx="4572000" cy="28279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Document" r:id="rId3" imgW="3695700" imgH="2286000" progId="Word.Document.12">
                  <p:embed/>
                </p:oleObj>
              </mc:Choice>
              <mc:Fallback>
                <p:oleObj name="Document" r:id="rId3" imgW="3695700" imgH="2286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0" y="3429000"/>
                        <a:ext cx="4572000" cy="28279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790021"/>
              </p:ext>
            </p:extLst>
          </p:nvPr>
        </p:nvGraphicFramePr>
        <p:xfrm>
          <a:off x="381000" y="1600200"/>
          <a:ext cx="4648200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Document" r:id="rId5" imgW="4648200" imgH="1816100" progId="Word.Document.12">
                  <p:embed/>
                </p:oleObj>
              </mc:Choice>
              <mc:Fallback>
                <p:oleObj name="Document" r:id="rId5" imgW="4648200" imgH="1816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0" y="1600200"/>
                        <a:ext cx="4648200" cy="181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47800" y="12954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Measured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0" y="29718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Calculated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5638800" y="1371600"/>
            <a:ext cx="3352800" cy="761999"/>
          </a:xfrm>
          <a:prstGeom prst="rect">
            <a:avLst/>
          </a:prstGeom>
        </p:spPr>
        <p:txBody>
          <a:bodyPr anchor="t"/>
          <a:lstStyle>
            <a:lvl1pPr marL="342900" indent="-342900" algn="l" defTabSz="1306513" rtl="0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100000"/>
              <a:buChar char="•"/>
              <a:defRPr sz="26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4538" indent="-238125" algn="l" defTabSz="1306513" rtl="0" eaLnBrk="0" fontAlgn="base" hangingPunct="0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SzPct val="100000"/>
              <a:buChar char="–"/>
              <a:defRPr sz="2600">
                <a:solidFill>
                  <a:schemeClr val="bg1"/>
                </a:solidFill>
                <a:latin typeface="+mn-lt"/>
              </a:defRPr>
            </a:lvl2pPr>
            <a:lvl3pPr marL="1143000" indent="-228600" algn="l" defTabSz="1306513" rtl="0" eaLnBrk="0" fontAlgn="base" hangingPunct="0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SzPct val="100000"/>
              <a:buChar char="•"/>
              <a:defRPr sz="2400">
                <a:solidFill>
                  <a:schemeClr val="bg1"/>
                </a:solidFill>
                <a:latin typeface="+mn-lt"/>
              </a:defRPr>
            </a:lvl3pPr>
            <a:lvl4pPr marL="1601788" indent="-230188" algn="l" defTabSz="1306513" rtl="0" eaLnBrk="0" fontAlgn="base" hangingPunct="0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SzPct val="100000"/>
              <a:buChar char="–"/>
              <a:defRPr sz="2300">
                <a:solidFill>
                  <a:schemeClr val="bg1"/>
                </a:solidFill>
                <a:latin typeface="+mn-lt"/>
              </a:defRPr>
            </a:lvl4pPr>
            <a:lvl5pPr marL="2057400" indent="-230188" algn="l" defTabSz="1306513" rtl="0" eaLnBrk="0" fontAlgn="base" hangingPunct="0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SzPct val="100000"/>
              <a:buChar char="•"/>
              <a:defRPr sz="2300">
                <a:solidFill>
                  <a:schemeClr val="bg1"/>
                </a:solidFill>
                <a:latin typeface="+mn-lt"/>
              </a:defRPr>
            </a:lvl5pPr>
            <a:lvl6pPr marL="2514600" indent="-230188" algn="l" defTabSz="1306513" rtl="0" eaLnBrk="0" fontAlgn="base" hangingPunct="0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SzPct val="100000"/>
              <a:buChar char="•"/>
              <a:defRPr sz="2300">
                <a:solidFill>
                  <a:schemeClr val="bg1"/>
                </a:solidFill>
                <a:latin typeface="+mn-lt"/>
              </a:defRPr>
            </a:lvl6pPr>
            <a:lvl7pPr marL="2971800" indent="-230188" algn="l" defTabSz="1306513" rtl="0" eaLnBrk="0" fontAlgn="base" hangingPunct="0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SzPct val="100000"/>
              <a:buChar char="•"/>
              <a:defRPr sz="2300">
                <a:solidFill>
                  <a:schemeClr val="bg1"/>
                </a:solidFill>
                <a:latin typeface="+mn-lt"/>
              </a:defRPr>
            </a:lvl7pPr>
            <a:lvl8pPr marL="3429000" indent="-230188" algn="l" defTabSz="1306513" rtl="0" eaLnBrk="0" fontAlgn="base" hangingPunct="0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SzPct val="100000"/>
              <a:buChar char="•"/>
              <a:defRPr sz="2300">
                <a:solidFill>
                  <a:schemeClr val="bg1"/>
                </a:solidFill>
                <a:latin typeface="+mn-lt"/>
              </a:defRPr>
            </a:lvl8pPr>
            <a:lvl9pPr marL="3886200" indent="-230188" algn="l" defTabSz="1306513" rtl="0" eaLnBrk="0" fontAlgn="base" hangingPunct="0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  <a:buSzPct val="100000"/>
              <a:buChar char="•"/>
              <a:defRPr sz="230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US" sz="1600" dirty="0" smtClean="0"/>
              <a:t>TQS01a - Bronze islands</a:t>
            </a:r>
          </a:p>
          <a:p>
            <a:r>
              <a:rPr lang="en-US" sz="1600" dirty="0" smtClean="0"/>
              <a:t>TQS02a - Titanium islands</a:t>
            </a:r>
          </a:p>
          <a:p>
            <a:pPr algn="ctr"/>
            <a:endParaRPr lang="en-US" sz="16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/>
              <a:t>Mechanical analysis </a:t>
            </a:r>
            <a:br>
              <a:rPr lang="en-US" sz="3000" dirty="0"/>
            </a:br>
            <a:r>
              <a:rPr lang="en-US" sz="3000" dirty="0" smtClean="0"/>
              <a:t>TQS02</a:t>
            </a:r>
            <a:endParaRPr lang="en-US" sz="3000" dirty="0"/>
          </a:p>
        </p:txBody>
      </p:sp>
      <p:sp>
        <p:nvSpPr>
          <p:cNvPr id="11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22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7" name="Picture 6" descr="C:\Documents and Settings\caspi\Desktop\Reviews-Talks-conference\MT20\MT20-TQS02-paper\material-mt20\TQS02a-rods-shell-stress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" t="13264" r="9808" b="5612"/>
          <a:stretch>
            <a:fillRect/>
          </a:stretch>
        </p:blipFill>
        <p:spPr bwMode="auto">
          <a:xfrm>
            <a:off x="2362200" y="1295400"/>
            <a:ext cx="6374130" cy="48972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76200" y="1752600"/>
            <a:ext cx="259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</a:rPr>
              <a:t>Shell and rods maintain stress during operation</a:t>
            </a:r>
            <a:endParaRPr lang="en-US" sz="1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044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u="sng" dirty="0" smtClean="0"/>
              <a:t>Coils Island</a:t>
            </a:r>
            <a:r>
              <a:rPr lang="en-GB" sz="2800" dirty="0" smtClean="0"/>
              <a:t> </a:t>
            </a:r>
            <a:r>
              <a:rPr lang="en-GB" sz="2800" dirty="0" smtClean="0"/>
              <a:t>azimuthal gauges </a:t>
            </a:r>
            <a:r>
              <a:rPr lang="en-GB" sz="1800" dirty="0" smtClean="0"/>
              <a:t>(150mm MQXF)</a:t>
            </a:r>
            <a:endParaRPr lang="en-US" sz="1800" dirty="0"/>
          </a:p>
        </p:txBody>
      </p:sp>
      <p:pic>
        <p:nvPicPr>
          <p:cNvPr id="179203" name="Picture 3" descr="C:\Users\caspi\Desktop\Magnets\MQXF-test-2016\QuenchData\LARPgauges\LARP_exp\Q01Q17coilT.jpg"/>
          <p:cNvPicPr>
            <a:picLocks noChangeAspect="1" noChangeArrowheads="1"/>
          </p:cNvPicPr>
          <p:nvPr/>
        </p:nvPicPr>
        <p:blipFill>
          <a:blip r:embed="rId2" cstate="print"/>
          <a:srcRect t="6863" r="6566" b="5556"/>
          <a:stretch>
            <a:fillRect/>
          </a:stretch>
        </p:blipFill>
        <p:spPr bwMode="auto">
          <a:xfrm>
            <a:off x="1752600" y="1752600"/>
            <a:ext cx="6172200" cy="44706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219200"/>
            <a:ext cx="876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 Strain should behave linear with I^2 </a:t>
            </a:r>
          </a:p>
          <a:p>
            <a:pPr algn="l">
              <a:buFont typeface="Arial" pitchFamily="34" charset="0"/>
              <a:buChar char="•"/>
            </a:pPr>
            <a:r>
              <a:rPr lang="en-GB" dirty="0" smtClean="0">
                <a:solidFill>
                  <a:schemeClr val="bg2"/>
                </a:solidFill>
              </a:rPr>
              <a:t> Coils tare away from poles when pre-stress is </a:t>
            </a:r>
            <a:r>
              <a:rPr lang="en-GB" dirty="0" err="1" smtClean="0">
                <a:solidFill>
                  <a:schemeClr val="bg2"/>
                </a:solidFill>
              </a:rPr>
              <a:t>insuffecient</a:t>
            </a:r>
            <a:endParaRPr lang="en-GB" dirty="0" smtClean="0">
              <a:solidFill>
                <a:schemeClr val="bg2"/>
              </a:solidFill>
            </a:endParaRPr>
          </a:p>
        </p:txBody>
      </p:sp>
      <p:sp>
        <p:nvSpPr>
          <p:cNvPr id="14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23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5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7" name="Picture 3" descr="C:\Users\caspi\Desktop\Magnets\MQXF-test-2016\QuenchData\LARPgauges\LARP_exp\Q01Q17shellT.jpg"/>
          <p:cNvPicPr>
            <a:picLocks noChangeAspect="1" noChangeArrowheads="1"/>
          </p:cNvPicPr>
          <p:nvPr/>
        </p:nvPicPr>
        <p:blipFill>
          <a:blip r:embed="rId2" cstate="print"/>
          <a:srcRect t="7843" r="5834" b="4575"/>
          <a:stretch>
            <a:fillRect/>
          </a:stretch>
        </p:blipFill>
        <p:spPr bwMode="auto">
          <a:xfrm>
            <a:off x="3418646" y="2209800"/>
            <a:ext cx="5725354" cy="411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Shell</a:t>
            </a:r>
            <a:r>
              <a:rPr lang="en-GB" dirty="0" smtClean="0"/>
              <a:t> </a:t>
            </a:r>
            <a:r>
              <a:rPr lang="en-GB" dirty="0" err="1" smtClean="0"/>
              <a:t>azimuthal</a:t>
            </a:r>
            <a:r>
              <a:rPr lang="en-GB" dirty="0" smtClean="0"/>
              <a:t> gauges </a:t>
            </a:r>
            <a:r>
              <a:rPr lang="en-GB" sz="1800" dirty="0" smtClean="0"/>
              <a:t>(150mm MQXF)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1143000"/>
            <a:ext cx="899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bg2"/>
                </a:solidFill>
              </a:rPr>
              <a:t> Strain should behave linear with I^2 </a:t>
            </a:r>
          </a:p>
          <a:p>
            <a:pPr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bg2"/>
                </a:solidFill>
              </a:rPr>
              <a:t>Shell </a:t>
            </a:r>
            <a:r>
              <a:rPr lang="en-GB" sz="1800" dirty="0" err="1" smtClean="0">
                <a:solidFill>
                  <a:schemeClr val="bg2"/>
                </a:solidFill>
              </a:rPr>
              <a:t>azimuthal</a:t>
            </a:r>
            <a:r>
              <a:rPr lang="en-GB" sz="1800" dirty="0" smtClean="0">
                <a:solidFill>
                  <a:schemeClr val="bg2"/>
                </a:solidFill>
              </a:rPr>
              <a:t> strain should not change as long as coils-islands are bonded</a:t>
            </a:r>
          </a:p>
          <a:p>
            <a:pPr algn="l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bg2"/>
                </a:solidFill>
              </a:rPr>
              <a:t> Shell strain increases once detachment takes place</a:t>
            </a:r>
          </a:p>
        </p:txBody>
      </p:sp>
      <p:pic>
        <p:nvPicPr>
          <p:cNvPr id="1026" name="Picture 2" descr="C:\Users\caspi\Desktop\Magnets\MQXF-test-2016\cool-down\MQXFS1 data\shellT.jpg"/>
          <p:cNvPicPr>
            <a:picLocks noChangeAspect="1" noChangeArrowheads="1"/>
          </p:cNvPicPr>
          <p:nvPr/>
        </p:nvPicPr>
        <p:blipFill>
          <a:blip r:embed="rId3" cstate="print"/>
          <a:srcRect l="3535" t="10784" r="8586" b="6863"/>
          <a:stretch>
            <a:fillRect/>
          </a:stretch>
        </p:blipFill>
        <p:spPr bwMode="auto">
          <a:xfrm>
            <a:off x="0" y="2438400"/>
            <a:ext cx="3505200" cy="25382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1000" y="53340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/>
                </a:solidFill>
              </a:rPr>
              <a:t>Cool-down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7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24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LRS01 Axial strain </a:t>
            </a:r>
            <a:r>
              <a:rPr lang="mr-IN" sz="3000" dirty="0" smtClean="0"/>
              <a:t>–</a:t>
            </a:r>
            <a:r>
              <a:rPr lang="en-US" sz="3000" dirty="0" smtClean="0"/>
              <a:t> long magnets</a:t>
            </a:r>
            <a:endParaRPr lang="en-US" sz="3000" dirty="0" smtClean="0"/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219200"/>
            <a:ext cx="4267200" cy="1981200"/>
          </a:xfrm>
        </p:spPr>
        <p:txBody>
          <a:bodyPr/>
          <a:lstStyle/>
          <a:p>
            <a:r>
              <a:rPr lang="en-US" sz="2200" dirty="0" smtClean="0"/>
              <a:t>Shell shrinks more than yoke</a:t>
            </a:r>
          </a:p>
          <a:p>
            <a:r>
              <a:rPr lang="en-US" sz="2200" b="1" dirty="0" smtClean="0"/>
              <a:t>Friction limits the shell </a:t>
            </a:r>
            <a:r>
              <a:rPr lang="en-US" sz="2200" b="1" dirty="0" smtClean="0"/>
              <a:t>contractions</a:t>
            </a:r>
            <a:endParaRPr lang="en-US" sz="2100" b="1" dirty="0" smtClean="0"/>
          </a:p>
          <a:p>
            <a:pPr>
              <a:buFontTx/>
              <a:buNone/>
            </a:pPr>
            <a:endParaRPr lang="en-US" sz="2200" dirty="0" smtClean="0"/>
          </a:p>
        </p:txBody>
      </p:sp>
      <p:sp>
        <p:nvSpPr>
          <p:cNvPr id="5325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08513" y="1371600"/>
            <a:ext cx="4152900" cy="19812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2200" smtClean="0"/>
              <a:t>Strain at 4.5 K consistent with 0.2 friction model results</a:t>
            </a:r>
          </a:p>
          <a:p>
            <a:pPr>
              <a:lnSpc>
                <a:spcPct val="75000"/>
              </a:lnSpc>
            </a:pPr>
            <a:r>
              <a:rPr lang="en-US" sz="2200" smtClean="0"/>
              <a:t>During excitation e.m. forces induced slippage</a:t>
            </a:r>
          </a:p>
        </p:txBody>
      </p:sp>
      <p:pic>
        <p:nvPicPr>
          <p:cNvPr id="53255" name="Picture 9"/>
          <p:cNvPicPr>
            <a:picLocks noChangeAspect="1" noChangeArrowheads="1"/>
          </p:cNvPicPr>
          <p:nvPr/>
        </p:nvPicPr>
        <p:blipFill>
          <a:blip r:embed="rId3" cstate="print"/>
          <a:srcRect t="2466" r="11385"/>
          <a:stretch>
            <a:fillRect/>
          </a:stretch>
        </p:blipFill>
        <p:spPr bwMode="auto">
          <a:xfrm>
            <a:off x="2971800" y="2667000"/>
            <a:ext cx="4860998" cy="365760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sp>
        <p:nvSpPr>
          <p:cNvPr id="19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25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50" y="228600"/>
            <a:ext cx="487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261537" y="228600"/>
            <a:ext cx="5354351" cy="5059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GB" sz="3200" dirty="0">
                <a:solidFill>
                  <a:schemeClr val="bg2"/>
                </a:solidFill>
                <a:latin typeface="Bitstream Vera Serif"/>
              </a:rPr>
              <a:t>Segmented Shell in LRS02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065213" y="869950"/>
            <a:ext cx="7769225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8437" name="Picture 5" descr="lrs01_3d_fr02_segment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270000"/>
            <a:ext cx="4114800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762500" y="1765300"/>
            <a:ext cx="3784600" cy="1270000"/>
            <a:chOff x="3000" y="1112"/>
            <a:chExt cx="2384" cy="800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3000" y="1112"/>
              <a:ext cx="2384" cy="712"/>
              <a:chOff x="3000" y="1112"/>
              <a:chExt cx="2384" cy="712"/>
            </a:xfrm>
          </p:grpSpPr>
          <p:sp>
            <p:nvSpPr>
              <p:cNvPr id="18451" name="Line 8"/>
              <p:cNvSpPr>
                <a:spLocks noChangeShapeType="1"/>
              </p:cNvSpPr>
              <p:nvPr/>
            </p:nvSpPr>
            <p:spPr bwMode="auto">
              <a:xfrm rot="21540000" flipV="1">
                <a:off x="3024" y="1152"/>
                <a:ext cx="2352" cy="624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452" name="Oval 9"/>
              <p:cNvSpPr>
                <a:spLocks noChangeArrowheads="1"/>
              </p:cNvSpPr>
              <p:nvPr/>
            </p:nvSpPr>
            <p:spPr bwMode="auto">
              <a:xfrm>
                <a:off x="3000" y="177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453" name="Oval 10"/>
              <p:cNvSpPr>
                <a:spLocks noChangeArrowheads="1"/>
              </p:cNvSpPr>
              <p:nvPr/>
            </p:nvSpPr>
            <p:spPr bwMode="auto">
              <a:xfrm>
                <a:off x="4168" y="144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454" name="Oval 11"/>
              <p:cNvSpPr>
                <a:spLocks noChangeArrowheads="1"/>
              </p:cNvSpPr>
              <p:nvPr/>
            </p:nvSpPr>
            <p:spPr bwMode="auto">
              <a:xfrm>
                <a:off x="4752" y="128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455" name="Oval 12"/>
              <p:cNvSpPr>
                <a:spLocks noChangeArrowheads="1"/>
              </p:cNvSpPr>
              <p:nvPr/>
            </p:nvSpPr>
            <p:spPr bwMode="auto">
              <a:xfrm>
                <a:off x="3560" y="161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8456" name="Oval 13"/>
              <p:cNvSpPr>
                <a:spLocks noChangeArrowheads="1"/>
              </p:cNvSpPr>
              <p:nvPr/>
            </p:nvSpPr>
            <p:spPr bwMode="auto">
              <a:xfrm>
                <a:off x="5336" y="111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8447" name="Text Box 14"/>
            <p:cNvSpPr txBox="1">
              <a:spLocks noChangeArrowheads="1"/>
            </p:cNvSpPr>
            <p:nvPr/>
          </p:nvSpPr>
          <p:spPr bwMode="auto">
            <a:xfrm>
              <a:off x="3216" y="1720"/>
              <a:ext cx="23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S1</a:t>
              </a:r>
            </a:p>
          </p:txBody>
        </p:sp>
        <p:sp>
          <p:nvSpPr>
            <p:cNvPr id="18448" name="Text Box 15"/>
            <p:cNvSpPr txBox="1">
              <a:spLocks noChangeArrowheads="1"/>
            </p:cNvSpPr>
            <p:nvPr/>
          </p:nvSpPr>
          <p:spPr bwMode="auto">
            <a:xfrm>
              <a:off x="3792" y="1552"/>
              <a:ext cx="23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S2</a:t>
              </a:r>
            </a:p>
          </p:txBody>
        </p:sp>
        <p:sp>
          <p:nvSpPr>
            <p:cNvPr id="18449" name="Text Box 16"/>
            <p:cNvSpPr txBox="1">
              <a:spLocks noChangeArrowheads="1"/>
            </p:cNvSpPr>
            <p:nvPr/>
          </p:nvSpPr>
          <p:spPr bwMode="auto">
            <a:xfrm>
              <a:off x="4384" y="1392"/>
              <a:ext cx="23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S3</a:t>
              </a:r>
            </a:p>
          </p:txBody>
        </p:sp>
        <p:sp>
          <p:nvSpPr>
            <p:cNvPr id="18450" name="Text Box 17"/>
            <p:cNvSpPr txBox="1">
              <a:spLocks noChangeArrowheads="1"/>
            </p:cNvSpPr>
            <p:nvPr/>
          </p:nvSpPr>
          <p:spPr bwMode="auto">
            <a:xfrm>
              <a:off x="5000" y="1200"/>
              <a:ext cx="234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/>
                <a:t>S4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343400" y="3429000"/>
            <a:ext cx="4343400" cy="2981325"/>
            <a:chOff x="2592" y="1882"/>
            <a:chExt cx="2880" cy="2166"/>
          </a:xfrm>
        </p:grpSpPr>
        <p:pic>
          <p:nvPicPr>
            <p:cNvPr id="18443" name="Picture 19"/>
            <p:cNvPicPr>
              <a:picLocks noChangeAspect="1" noChangeArrowheads="1"/>
            </p:cNvPicPr>
            <p:nvPr/>
          </p:nvPicPr>
          <p:blipFill>
            <a:blip r:embed="rId5" cstate="print"/>
            <a:srcRect t="2466" r="11385"/>
            <a:stretch>
              <a:fillRect/>
            </a:stretch>
          </p:blipFill>
          <p:spPr bwMode="auto">
            <a:xfrm>
              <a:off x="2592" y="1882"/>
              <a:ext cx="2880" cy="216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18444" name="Text Box 20"/>
            <p:cNvSpPr txBox="1">
              <a:spLocks noChangeArrowheads="1"/>
            </p:cNvSpPr>
            <p:nvPr/>
          </p:nvSpPr>
          <p:spPr bwMode="auto">
            <a:xfrm>
              <a:off x="4847" y="2400"/>
              <a:ext cx="456" cy="22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LRS01</a:t>
              </a:r>
            </a:p>
          </p:txBody>
        </p:sp>
        <p:sp>
          <p:nvSpPr>
            <p:cNvPr id="18445" name="Text Box 21"/>
            <p:cNvSpPr txBox="1">
              <a:spLocks noChangeArrowheads="1"/>
            </p:cNvSpPr>
            <p:nvPr/>
          </p:nvSpPr>
          <p:spPr bwMode="auto">
            <a:xfrm>
              <a:off x="4520" y="2960"/>
              <a:ext cx="515" cy="22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LRS01b</a:t>
              </a:r>
            </a:p>
          </p:txBody>
        </p:sp>
      </p:grpSp>
      <p:sp>
        <p:nvSpPr>
          <p:cNvPr id="18440" name="Text Box 22"/>
          <p:cNvSpPr txBox="1">
            <a:spLocks noChangeArrowheads="1"/>
          </p:cNvSpPr>
          <p:nvPr/>
        </p:nvSpPr>
        <p:spPr bwMode="auto">
          <a:xfrm>
            <a:off x="304800" y="1066800"/>
            <a:ext cx="3935413" cy="2282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buFontTx/>
              <a:buChar char="•"/>
            </a:pPr>
            <a:r>
              <a:rPr lang="en-US" sz="2000"/>
              <a:t> Shell was divided </a:t>
            </a:r>
            <a:r>
              <a:rPr lang="en-US" sz="2000">
                <a:solidFill>
                  <a:srgbClr val="003399"/>
                </a:solidFill>
              </a:rPr>
              <a:t>in 4 segments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rgbClr val="003399"/>
                </a:solidFill>
              </a:rPr>
              <a:t>No axial strain accumulation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sz="2000"/>
              <a:t> Required for </a:t>
            </a:r>
            <a:r>
              <a:rPr lang="en-US" sz="2000">
                <a:solidFill>
                  <a:srgbClr val="003399"/>
                </a:solidFill>
              </a:rPr>
              <a:t>very long shells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sz="2000"/>
              <a:t> </a:t>
            </a:r>
            <a:r>
              <a:rPr lang="en-US" sz="2000">
                <a:solidFill>
                  <a:srgbClr val="003399"/>
                </a:solidFill>
              </a:rPr>
              <a:t>Factor of 2 improved homogeneity</a:t>
            </a:r>
            <a:r>
              <a:rPr lang="en-US" sz="2000"/>
              <a:t> 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sz="2000"/>
              <a:t> Increased field and no slippage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en-US" sz="2000"/>
              <a:t> 96% SSL with minimal training</a:t>
            </a:r>
          </a:p>
        </p:txBody>
      </p:sp>
      <p:pic>
        <p:nvPicPr>
          <p:cNvPr id="18441" name="Picture 23"/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 l="18732" t="14049" r="13545" b="20390"/>
          <a:stretch>
            <a:fillRect/>
          </a:stretch>
        </p:blipFill>
        <p:spPr bwMode="auto">
          <a:xfrm>
            <a:off x="381000" y="3581400"/>
            <a:ext cx="3733800" cy="230505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</p:pic>
      <p:sp>
        <p:nvSpPr>
          <p:cNvPr id="18442" name="Text Box 24"/>
          <p:cNvSpPr txBox="1">
            <a:spLocks noChangeArrowheads="1"/>
          </p:cNvSpPr>
          <p:nvPr/>
        </p:nvSpPr>
        <p:spPr bwMode="auto">
          <a:xfrm>
            <a:off x="533400" y="6019800"/>
            <a:ext cx="33623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pitchFamily="34" charset="0"/>
              </a:rPr>
              <a:t>Structure re-assembly with segmented shell</a:t>
            </a:r>
          </a:p>
        </p:txBody>
      </p:sp>
      <p:sp>
        <p:nvSpPr>
          <p:cNvPr id="28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26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9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4"/>
          <p:cNvSpPr txBox="1">
            <a:spLocks noGrp="1"/>
          </p:cNvSpPr>
          <p:nvPr/>
        </p:nvSpPr>
        <p:spPr bwMode="auto">
          <a:xfrm>
            <a:off x="6629400" y="63246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372203D-79D5-45B5-A239-95D882931BB7}" type="slidenum">
              <a:rPr lang="en-US" sz="1400" b="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27</a:t>
            </a:fld>
            <a:endParaRPr 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2819400"/>
            <a:ext cx="7613650" cy="914400"/>
          </a:xfrm>
        </p:spPr>
        <p:txBody>
          <a:bodyPr/>
          <a:lstStyle/>
          <a:p>
            <a:r>
              <a:rPr lang="en-US" sz="3200" dirty="0" smtClean="0">
                <a:solidFill>
                  <a:schemeClr val="tx2"/>
                </a:solidFill>
              </a:rPr>
              <a:t>THANK YOU</a:t>
            </a:r>
            <a:endParaRPr lang="en-US" sz="3200" dirty="0" smtClean="0">
              <a:solidFill>
                <a:schemeClr val="tx2"/>
              </a:solidFill>
            </a:endParaRPr>
          </a:p>
        </p:txBody>
      </p:sp>
      <p:sp>
        <p:nvSpPr>
          <p:cNvPr id="58376" name="Date Placeholder 8"/>
          <p:cNvSpPr txBox="1">
            <a:spLocks noGrp="1"/>
          </p:cNvSpPr>
          <p:nvPr/>
        </p:nvSpPr>
        <p:spPr bwMode="auto">
          <a:xfrm>
            <a:off x="0" y="6400800"/>
            <a:ext cx="2895600" cy="238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tabLst>
                <a:tab pos="1714500" algn="r"/>
              </a:tabLst>
            </a:pPr>
            <a:r>
              <a:rPr lang="en-US" sz="1000" b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CERN, WAMSDO May 2008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road to shell structures at LBNL</a:t>
            </a:r>
          </a:p>
        </p:txBody>
      </p:sp>
      <p:sp>
        <p:nvSpPr>
          <p:cNvPr id="214022" name="Text Box 6"/>
          <p:cNvSpPr txBox="1">
            <a:spLocks noChangeArrowheads="1"/>
          </p:cNvSpPr>
          <p:nvPr/>
        </p:nvSpPr>
        <p:spPr bwMode="auto">
          <a:xfrm>
            <a:off x="152400" y="2819400"/>
            <a:ext cx="22098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  <a:buSzPct val="100000"/>
              <a:defRPr/>
            </a:pPr>
            <a:r>
              <a:rPr lang="en-US" sz="1800" dirty="0">
                <a:solidFill>
                  <a:schemeClr val="tx1"/>
                </a:solidFill>
                <a:latin typeface="Helvetica" pitchFamily="34" charset="0"/>
              </a:rPr>
              <a:t>RD2 -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 pitchFamily="34" charset="0"/>
              </a:rPr>
              <a:t>6 Tesla</a:t>
            </a:r>
          </a:p>
        </p:txBody>
      </p:sp>
      <p:sp>
        <p:nvSpPr>
          <p:cNvPr id="214023" name="Text Box 7"/>
          <p:cNvSpPr txBox="1">
            <a:spLocks noChangeArrowheads="1"/>
          </p:cNvSpPr>
          <p:nvPr/>
        </p:nvSpPr>
        <p:spPr bwMode="auto">
          <a:xfrm>
            <a:off x="2362200" y="2819400"/>
            <a:ext cx="16764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65000"/>
              </a:lnSpc>
              <a:buSzPct val="100000"/>
              <a:defRPr/>
            </a:pPr>
            <a:r>
              <a:rPr lang="en-US" sz="1800" dirty="0">
                <a:solidFill>
                  <a:schemeClr val="tx1"/>
                </a:solidFill>
                <a:latin typeface="Helvetica" pitchFamily="34" charset="0"/>
              </a:rPr>
              <a:t>RT1 -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 pitchFamily="34" charset="0"/>
              </a:rPr>
              <a:t>12 Tesla</a:t>
            </a:r>
          </a:p>
        </p:txBody>
      </p:sp>
      <p:sp>
        <p:nvSpPr>
          <p:cNvPr id="214026" name="Text Box 10"/>
          <p:cNvSpPr txBox="1">
            <a:spLocks noChangeArrowheads="1"/>
          </p:cNvSpPr>
          <p:nvPr/>
        </p:nvSpPr>
        <p:spPr bwMode="auto">
          <a:xfrm>
            <a:off x="4648200" y="2743200"/>
            <a:ext cx="1981200" cy="279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  <a:buSzPct val="100000"/>
              <a:defRPr/>
            </a:pPr>
            <a:r>
              <a:rPr lang="en-US" sz="1800" dirty="0">
                <a:solidFill>
                  <a:schemeClr val="tx1"/>
                </a:solidFill>
                <a:latin typeface="Helvetica" pitchFamily="34" charset="0"/>
              </a:rPr>
              <a:t>SM-01 -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 pitchFamily="34" charset="0"/>
              </a:rPr>
              <a:t>12 Tesla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6248400" y="3124200"/>
            <a:ext cx="2670175" cy="1676400"/>
            <a:chOff x="6248399" y="3124200"/>
            <a:chExt cx="2670143" cy="1676400"/>
          </a:xfrm>
        </p:grpSpPr>
        <p:pic>
          <p:nvPicPr>
            <p:cNvPr id="11285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48399" y="3124200"/>
              <a:ext cx="2670143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6" name="Text Box 13"/>
            <p:cNvSpPr txBox="1">
              <a:spLocks noChangeArrowheads="1"/>
            </p:cNvSpPr>
            <p:nvPr/>
          </p:nvSpPr>
          <p:spPr bwMode="auto">
            <a:xfrm>
              <a:off x="7543800" y="4495800"/>
              <a:ext cx="1341521" cy="2394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65000"/>
                </a:lnSpc>
                <a:buSzPct val="100000"/>
                <a:buFontTx/>
                <a:buChar char="•"/>
              </a:pPr>
              <a:r>
                <a:rPr lang="en-US" sz="1400">
                  <a:latin typeface="Times New Roman" pitchFamily="18" charset="0"/>
                </a:rPr>
                <a:t>TQS,  quad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7010400" y="1219200"/>
            <a:ext cx="1787525" cy="1566863"/>
            <a:chOff x="7010400" y="1219200"/>
            <a:chExt cx="1787040" cy="1566130"/>
          </a:xfrm>
        </p:grpSpPr>
        <p:pic>
          <p:nvPicPr>
            <p:cNvPr id="11283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10400" y="1219200"/>
              <a:ext cx="1714500" cy="1566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4" name="Text Box 5"/>
            <p:cNvSpPr txBox="1">
              <a:spLocks noChangeArrowheads="1"/>
            </p:cNvSpPr>
            <p:nvPr/>
          </p:nvSpPr>
          <p:spPr bwMode="auto">
            <a:xfrm>
              <a:off x="7239000" y="2514600"/>
              <a:ext cx="1558440" cy="2323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65000"/>
                </a:lnSpc>
                <a:buSzPct val="100000"/>
                <a:buFontTx/>
                <a:buChar char="•"/>
              </a:pPr>
              <a:r>
                <a:rPr lang="en-US" sz="1400">
                  <a:latin typeface="Times New Roman" pitchFamily="18" charset="0"/>
                </a:rPr>
                <a:t>SQ01 short quad </a:t>
              </a:r>
            </a:p>
          </p:txBody>
        </p:sp>
      </p:grpSp>
      <p:sp>
        <p:nvSpPr>
          <p:cNvPr id="11272" name="Text Box 12"/>
          <p:cNvSpPr txBox="1">
            <a:spLocks noChangeArrowheads="1"/>
          </p:cNvSpPr>
          <p:nvPr/>
        </p:nvSpPr>
        <p:spPr bwMode="auto">
          <a:xfrm>
            <a:off x="3581400" y="5867400"/>
            <a:ext cx="2819400" cy="239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65000"/>
              </a:lnSpc>
              <a:buSzPct val="100000"/>
            </a:pPr>
            <a:r>
              <a:rPr lang="en-US" sz="1400">
                <a:latin typeface="Times New Roman" pitchFamily="18" charset="0"/>
              </a:rPr>
              <a:t>LR01 3.6 m long cc, 11.5 T, (2007) </a:t>
            </a:r>
          </a:p>
        </p:txBody>
      </p:sp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3581400" y="5410200"/>
            <a:ext cx="22860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lnSpc>
                <a:spcPct val="65000"/>
              </a:lnSpc>
              <a:buSzPct val="100000"/>
              <a:defRPr/>
            </a:pPr>
            <a:r>
              <a:rPr lang="en-US" sz="1800" dirty="0">
                <a:solidFill>
                  <a:schemeClr val="tx1"/>
                </a:solidFill>
                <a:latin typeface="Helvetica" pitchFamily="34" charset="0"/>
              </a:rPr>
              <a:t>HD1 - 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" pitchFamily="34" charset="0"/>
              </a:rPr>
              <a:t>16 Tesla</a:t>
            </a:r>
          </a:p>
        </p:txBody>
      </p:sp>
      <p:pic>
        <p:nvPicPr>
          <p:cNvPr id="1127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219200"/>
            <a:ext cx="19812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1219200"/>
            <a:ext cx="21336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19600" y="1219200"/>
            <a:ext cx="2286000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152400" y="3124200"/>
            <a:ext cx="2947988" cy="2635250"/>
            <a:chOff x="152400" y="3124200"/>
            <a:chExt cx="2947988" cy="2634582"/>
          </a:xfrm>
        </p:grpSpPr>
        <p:pic>
          <p:nvPicPr>
            <p:cNvPr id="11281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52400" y="3124200"/>
              <a:ext cx="2947988" cy="2278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4024" name="Text Box 8"/>
            <p:cNvSpPr txBox="1">
              <a:spLocks noChangeArrowheads="1"/>
            </p:cNvSpPr>
            <p:nvPr/>
          </p:nvSpPr>
          <p:spPr bwMode="auto">
            <a:xfrm>
              <a:off x="381000" y="5485801"/>
              <a:ext cx="2362200" cy="2729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eaLnBrk="0" hangingPunct="0">
                <a:lnSpc>
                  <a:spcPct val="65000"/>
                </a:lnSpc>
                <a:buSzPct val="100000"/>
                <a:defRPr/>
              </a:pPr>
              <a:r>
                <a:rPr lang="en-US" sz="1800" dirty="0">
                  <a:solidFill>
                    <a:schemeClr val="tx1"/>
                  </a:solidFill>
                  <a:latin typeface="Helvetica" pitchFamily="34" charset="0"/>
                </a:rPr>
                <a:t>RD3-b - </a:t>
              </a:r>
              <a:r>
                <a:rPr 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Helvetica" pitchFamily="34" charset="0"/>
                </a:rPr>
                <a:t>14.5 Tesla</a:t>
              </a:r>
            </a:p>
          </p:txBody>
        </p:sp>
      </p:grpSp>
      <p:pic>
        <p:nvPicPr>
          <p:cNvPr id="11278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3124200"/>
            <a:ext cx="2743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48400" y="4876800"/>
            <a:ext cx="2638425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28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7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4"/>
          <p:cNvSpPr txBox="1">
            <a:spLocks noGrp="1"/>
          </p:cNvSpPr>
          <p:nvPr/>
        </p:nvSpPr>
        <p:spPr bwMode="auto">
          <a:xfrm>
            <a:off x="6629400" y="63246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372203D-79D5-45B5-A239-95D882931BB7}" type="slidenum">
              <a:rPr lang="en-US" sz="1400" b="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29</a:t>
            </a:fld>
            <a:endParaRPr lang="en-U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smtClean="0">
                <a:solidFill>
                  <a:schemeClr val="tx2"/>
                </a:solidFill>
              </a:rPr>
              <a:t>Technology Quadrupole Shell - TQS</a:t>
            </a:r>
          </a:p>
        </p:txBody>
      </p:sp>
      <p:pic>
        <p:nvPicPr>
          <p:cNvPr id="58372" name="Picture 8" descr="DSC00651"/>
          <p:cNvPicPr>
            <a:picLocks noChangeAspect="1"/>
          </p:cNvPicPr>
          <p:nvPr/>
        </p:nvPicPr>
        <p:blipFill>
          <a:blip r:embed="rId3" cstate="print"/>
          <a:srcRect t="16162" r="6061" b="5051"/>
          <a:stretch>
            <a:fillRect/>
          </a:stretch>
        </p:blipFill>
        <p:spPr bwMode="auto">
          <a:xfrm>
            <a:off x="4343400" y="2971800"/>
            <a:ext cx="46243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21" descr="cross-section_label"/>
          <p:cNvPicPr>
            <a:picLocks noGrp="1" noChangeAspect="1"/>
          </p:cNvPicPr>
          <p:nvPr>
            <p:ph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2400" y="1905000"/>
            <a:ext cx="3962400" cy="3097213"/>
          </a:xfrm>
          <a:ln/>
        </p:spPr>
      </p:pic>
      <p:sp>
        <p:nvSpPr>
          <p:cNvPr id="58374" name="TextBox 13"/>
          <p:cNvSpPr txBox="1">
            <a:spLocks noChangeArrowheads="1"/>
          </p:cNvSpPr>
          <p:nvPr/>
        </p:nvSpPr>
        <p:spPr bwMode="auto">
          <a:xfrm>
            <a:off x="4724400" y="1219200"/>
            <a:ext cx="4267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>
              <a:buSzPct val="100000"/>
              <a:buFont typeface="Helvetica"/>
              <a:buAutoNum type="arabicPeriod"/>
            </a:pPr>
            <a:r>
              <a:rPr lang="en-US" sz="1800" b="0">
                <a:solidFill>
                  <a:srgbClr val="0D0D0D"/>
                </a:solidFill>
              </a:rPr>
              <a:t>Low pre-stress during assembly</a:t>
            </a:r>
          </a:p>
          <a:p>
            <a:pPr marL="457200" indent="-457200" eaLnBrk="0" hangingPunct="0">
              <a:buSzPct val="100000"/>
              <a:buFont typeface="Helvetica"/>
              <a:buAutoNum type="arabicPeriod"/>
            </a:pPr>
            <a:r>
              <a:rPr lang="en-US" sz="1800" b="0">
                <a:solidFill>
                  <a:srgbClr val="0D0D0D"/>
                </a:solidFill>
              </a:rPr>
              <a:t>High pre-stress with cool-down</a:t>
            </a:r>
          </a:p>
          <a:p>
            <a:pPr marL="457200" indent="-457200" eaLnBrk="0" hangingPunct="0">
              <a:buSzPct val="100000"/>
              <a:buFont typeface="Helvetica"/>
              <a:buAutoNum type="arabicPeriod"/>
            </a:pPr>
            <a:r>
              <a:rPr lang="en-US" sz="1800" b="0">
                <a:solidFill>
                  <a:srgbClr val="0D0D0D"/>
                </a:solidFill>
              </a:rPr>
              <a:t>Reusable structural components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1219200"/>
            <a:ext cx="480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62" tIns="46038" rIns="93662" bIns="46038"/>
          <a:lstStyle/>
          <a:p>
            <a:pPr marL="342900" indent="-342900" defTabSz="1306513" eaLnBrk="0" hangingPunct="0">
              <a:lnSpc>
                <a:spcPct val="65000"/>
              </a:lnSpc>
              <a:spcBef>
                <a:spcPct val="20000"/>
              </a:spcBef>
              <a:spcAft>
                <a:spcPct val="20000"/>
              </a:spcAft>
              <a:buSzPct val="100000"/>
              <a:buFontTx/>
              <a:buChar char="•"/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</a:rPr>
              <a:t>Aluminum shell over iron yoke</a:t>
            </a:r>
          </a:p>
          <a:p>
            <a:pPr marL="342900" indent="-342900" defTabSz="1306513" eaLnBrk="0" hangingPunct="0">
              <a:lnSpc>
                <a:spcPct val="65000"/>
              </a:lnSpc>
              <a:spcBef>
                <a:spcPct val="20000"/>
              </a:spcBef>
              <a:spcAft>
                <a:spcPct val="20000"/>
              </a:spcAft>
              <a:buSzPct val="100000"/>
              <a:buFontTx/>
              <a:buChar char="•"/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</a:rPr>
              <a:t>Assembly with bladders and keys </a:t>
            </a:r>
          </a:p>
        </p:txBody>
      </p:sp>
      <p:sp>
        <p:nvSpPr>
          <p:cNvPr id="58376" name="Date Placeholder 8"/>
          <p:cNvSpPr txBox="1">
            <a:spLocks noGrp="1"/>
          </p:cNvSpPr>
          <p:nvPr/>
        </p:nvSpPr>
        <p:spPr bwMode="auto">
          <a:xfrm>
            <a:off x="0" y="6400800"/>
            <a:ext cx="2895600" cy="2381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tabLst>
                <a:tab pos="1714500" algn="r"/>
              </a:tabLst>
            </a:pPr>
            <a:r>
              <a:rPr lang="en-US" sz="1000" b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CERN, WAMSDO May 2008</a:t>
            </a:r>
          </a:p>
        </p:txBody>
      </p:sp>
    </p:spTree>
    <p:extLst>
      <p:ext uri="{BB962C8B-B14F-4D97-AF65-F5344CB8AC3E}">
        <p14:creationId xmlns:p14="http://schemas.microsoft.com/office/powerpoint/2010/main" val="3780680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6467797"/>
          </a:xfrm>
        </p:spPr>
        <p:txBody>
          <a:bodyPr wrap="square" lIns="0">
            <a:spAutoFit/>
          </a:bodyPr>
          <a:lstStyle/>
          <a:p>
            <a:pPr>
              <a:buNone/>
            </a:pPr>
            <a:endParaRPr lang="en-US" sz="2000" b="1" dirty="0" smtClean="0"/>
          </a:p>
          <a:p>
            <a:pPr>
              <a:buFont typeface="Arial" pitchFamily="34" charset="0"/>
              <a:buChar char="•"/>
            </a:pPr>
            <a:r>
              <a:rPr lang="en-US" sz="2000" b="1" u="sng" dirty="0" smtClean="0">
                <a:solidFill>
                  <a:srgbClr val="081D58"/>
                </a:solidFill>
              </a:rPr>
              <a:t>The 2D </a:t>
            </a:r>
            <a:r>
              <a:rPr lang="en-US" sz="2000" b="1" u="sng" dirty="0" smtClean="0">
                <a:solidFill>
                  <a:srgbClr val="081D58"/>
                </a:solidFill>
              </a:rPr>
              <a:t>cross-section design assumes axial condition </a:t>
            </a:r>
            <a:r>
              <a:rPr lang="en-US" sz="2000" b="1" u="sng" dirty="0" smtClean="0">
                <a:solidFill>
                  <a:srgbClr val="081D58"/>
                </a:solidFill>
              </a:rPr>
              <a:t>:</a:t>
            </a:r>
          </a:p>
          <a:p>
            <a:pPr lvl="2">
              <a:buFont typeface="Wingdings" pitchFamily="2" charset="2"/>
              <a:buChar char="Ø"/>
            </a:pPr>
            <a:r>
              <a:rPr lang="en-US" sz="2000" b="1" u="sng" dirty="0" smtClean="0">
                <a:solidFill>
                  <a:srgbClr val="081D58"/>
                </a:solidFill>
              </a:rPr>
              <a:t>Plane-Stress</a:t>
            </a:r>
            <a:r>
              <a:rPr lang="en-US" sz="1800" b="1" dirty="0" smtClean="0">
                <a:solidFill>
                  <a:srgbClr val="081D58"/>
                </a:solidFill>
              </a:rPr>
              <a:t> </a:t>
            </a:r>
          </a:p>
          <a:p>
            <a:pPr lvl="3">
              <a:buNone/>
            </a:pPr>
            <a:r>
              <a:rPr lang="en-US" sz="1900" b="1" dirty="0" smtClean="0">
                <a:solidFill>
                  <a:srgbClr val="081D58"/>
                </a:solidFill>
              </a:rPr>
              <a:t>the ends are lightly </a:t>
            </a:r>
            <a:r>
              <a:rPr lang="en-US" sz="1900" b="1" dirty="0" smtClean="0">
                <a:solidFill>
                  <a:srgbClr val="081D58"/>
                </a:solidFill>
              </a:rPr>
              <a:t>supported </a:t>
            </a:r>
            <a:r>
              <a:rPr lang="en-US" sz="1900" b="1" dirty="0" smtClean="0">
                <a:solidFill>
                  <a:srgbClr val="081D58"/>
                </a:solidFill>
              </a:rPr>
              <a:t>when </a:t>
            </a:r>
            <a:r>
              <a:rPr lang="en-US" sz="1900" b="1" dirty="0" smtClean="0">
                <a:solidFill>
                  <a:srgbClr val="081D58"/>
                </a:solidFill>
              </a:rPr>
              <a:t>transverse pressure is applied  (like when  </a:t>
            </a:r>
            <a:r>
              <a:rPr lang="en-US" sz="1900" b="1" dirty="0" smtClean="0">
                <a:solidFill>
                  <a:srgbClr val="081D58"/>
                </a:solidFill>
              </a:rPr>
              <a:t>collars </a:t>
            </a:r>
            <a:r>
              <a:rPr lang="en-US" sz="1900" b="1" dirty="0" smtClean="0">
                <a:solidFill>
                  <a:srgbClr val="081D58"/>
                </a:solidFill>
              </a:rPr>
              <a:t>are </a:t>
            </a:r>
            <a:r>
              <a:rPr lang="en-US" sz="1900" b="1" dirty="0" smtClean="0">
                <a:solidFill>
                  <a:srgbClr val="081D58"/>
                </a:solidFill>
              </a:rPr>
              <a:t>used)</a:t>
            </a:r>
          </a:p>
          <a:p>
            <a:pPr lvl="3">
              <a:buNone/>
            </a:pPr>
            <a:endParaRPr lang="en-US" sz="1900" b="1" dirty="0" smtClean="0">
              <a:solidFill>
                <a:srgbClr val="081D58"/>
              </a:solidFill>
            </a:endParaRPr>
          </a:p>
          <a:p>
            <a:pPr lvl="2">
              <a:buFont typeface="Wingdings" pitchFamily="2" charset="2"/>
              <a:buChar char="Ø"/>
            </a:pPr>
            <a:r>
              <a:rPr lang="en-US" sz="2000" b="1" u="sng" dirty="0" smtClean="0">
                <a:solidFill>
                  <a:srgbClr val="081D58"/>
                </a:solidFill>
              </a:rPr>
              <a:t>Plane-Strain</a:t>
            </a:r>
            <a:endParaRPr lang="en-US" sz="2000" b="1" dirty="0" smtClean="0">
              <a:solidFill>
                <a:srgbClr val="081D58"/>
              </a:solidFill>
            </a:endParaRPr>
          </a:p>
          <a:p>
            <a:pPr lvl="3">
              <a:buNone/>
            </a:pPr>
            <a:r>
              <a:rPr lang="en-US" sz="1800" b="1" dirty="0" smtClean="0">
                <a:solidFill>
                  <a:srgbClr val="081D58"/>
                </a:solidFill>
              </a:rPr>
              <a:t>the ends are externally supported with end-plates and </a:t>
            </a:r>
            <a:r>
              <a:rPr lang="en-US" sz="1800" b="1" dirty="0" smtClean="0">
                <a:solidFill>
                  <a:srgbClr val="081D58"/>
                </a:solidFill>
              </a:rPr>
              <a:t>rods</a:t>
            </a:r>
          </a:p>
          <a:p>
            <a:pPr lvl="3">
              <a:buNone/>
            </a:pPr>
            <a:endParaRPr lang="en-US" sz="1800" b="1" dirty="0" smtClean="0">
              <a:solidFill>
                <a:srgbClr val="081D58"/>
              </a:solidFill>
            </a:endParaRPr>
          </a:p>
          <a:p>
            <a:pPr lvl="2">
              <a:buFont typeface="Wingdings" pitchFamily="2" charset="2"/>
              <a:buChar char="Ø"/>
            </a:pPr>
            <a:r>
              <a:rPr lang="en-US" sz="2000" b="1" dirty="0" smtClean="0">
                <a:solidFill>
                  <a:srgbClr val="081D58"/>
                </a:solidFill>
              </a:rPr>
              <a:t>3D lamination symmetry</a:t>
            </a:r>
          </a:p>
          <a:p>
            <a:pPr lvl="3">
              <a:buNone/>
            </a:pPr>
            <a:r>
              <a:rPr lang="en-US" sz="1800" b="1" dirty="0" smtClean="0">
                <a:solidFill>
                  <a:srgbClr val="081D58"/>
                </a:solidFill>
              </a:rPr>
              <a:t>the ends are internally supported by a spar like in the CCT</a:t>
            </a:r>
          </a:p>
          <a:p>
            <a:pPr marL="914400" lvl="2" indent="0">
              <a:buNone/>
            </a:pPr>
            <a:endParaRPr lang="en-US" sz="2000" b="1" dirty="0" smtClean="0">
              <a:solidFill>
                <a:srgbClr val="081D5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81D58"/>
                </a:solidFill>
              </a:rPr>
              <a:t>The above </a:t>
            </a:r>
            <a:r>
              <a:rPr lang="en-US" sz="2000" b="1" dirty="0" smtClean="0">
                <a:solidFill>
                  <a:srgbClr val="081D58"/>
                </a:solidFill>
              </a:rPr>
              <a:t>assumptions </a:t>
            </a:r>
            <a:r>
              <a:rPr lang="en-US" sz="2000" b="1" dirty="0" smtClean="0">
                <a:solidFill>
                  <a:srgbClr val="081D58"/>
                </a:solidFill>
              </a:rPr>
              <a:t>are not </a:t>
            </a:r>
            <a:r>
              <a:rPr lang="en-US" sz="2000" b="1" dirty="0" smtClean="0">
                <a:solidFill>
                  <a:srgbClr val="081D58"/>
                </a:solidFill>
              </a:rPr>
              <a:t>needed in</a:t>
            </a:r>
            <a:r>
              <a:rPr lang="en-US" sz="2000" b="1" dirty="0" smtClean="0">
                <a:solidFill>
                  <a:srgbClr val="081D58"/>
                </a:solidFill>
              </a:rPr>
              <a:t> </a:t>
            </a:r>
            <a:r>
              <a:rPr lang="en-US" sz="2000" b="1" dirty="0" smtClean="0">
                <a:solidFill>
                  <a:srgbClr val="081D58"/>
                </a:solidFill>
              </a:rPr>
              <a:t>3D </a:t>
            </a:r>
            <a:r>
              <a:rPr lang="en-US" sz="2000" b="1" dirty="0" smtClean="0">
                <a:solidFill>
                  <a:srgbClr val="081D58"/>
                </a:solidFill>
              </a:rPr>
              <a:t>modeling</a:t>
            </a:r>
          </a:p>
          <a:p>
            <a:pPr>
              <a:buFont typeface="Arial" pitchFamily="34" charset="0"/>
              <a:buChar char="•"/>
            </a:pPr>
            <a:endParaRPr lang="en-US" sz="2000" b="1" dirty="0" smtClean="0">
              <a:solidFill>
                <a:srgbClr val="081D5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81D58"/>
                </a:solidFill>
              </a:rPr>
              <a:t>Modeling and measuring the reaction process is </a:t>
            </a:r>
            <a:r>
              <a:rPr lang="en-US" sz="2000" b="1" dirty="0" smtClean="0">
                <a:solidFill>
                  <a:srgbClr val="081D58"/>
                </a:solidFill>
              </a:rPr>
              <a:t>not a simple task</a:t>
            </a:r>
            <a:endParaRPr lang="en-US" sz="2000" b="1" dirty="0" smtClean="0">
              <a:solidFill>
                <a:srgbClr val="081D58"/>
              </a:solidFill>
            </a:endParaRPr>
          </a:p>
          <a:p>
            <a:pPr>
              <a:buNone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 smtClean="0"/>
          </a:p>
        </p:txBody>
      </p:sp>
      <p:sp>
        <p:nvSpPr>
          <p:cNvPr id="124932" name="Slide Number Placeholder 7"/>
          <p:cNvSpPr txBox="1">
            <a:spLocks noGrp="1"/>
          </p:cNvSpPr>
          <p:nvPr/>
        </p:nvSpPr>
        <p:spPr bwMode="auto">
          <a:xfrm>
            <a:off x="6781800" y="6324600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3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4933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E.m</a:t>
            </a:r>
            <a:r>
              <a:rPr lang="en-US" sz="2400" dirty="0" smtClean="0"/>
              <a:t>. axial force</a:t>
            </a:r>
          </a:p>
          <a:p>
            <a:pPr lvl="1"/>
            <a:r>
              <a:rPr lang="en-US" sz="2400" dirty="0" smtClean="0"/>
              <a:t> 2.8 MN</a:t>
            </a:r>
          </a:p>
          <a:p>
            <a:r>
              <a:rPr lang="en-US" sz="2400" dirty="0" smtClean="0"/>
              <a:t>Room temperature pre-load</a:t>
            </a:r>
          </a:p>
          <a:p>
            <a:pPr lvl="1"/>
            <a:r>
              <a:rPr lang="en-US" sz="2400" dirty="0" smtClean="0"/>
              <a:t>Rod stress: 150 </a:t>
            </a:r>
            <a:r>
              <a:rPr lang="en-US" sz="2400" dirty="0" err="1" smtClean="0"/>
              <a:t>MPa</a:t>
            </a: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– 1.7 MN</a:t>
            </a:r>
          </a:p>
          <a:p>
            <a:pPr lvl="1"/>
            <a:r>
              <a:rPr lang="en-US" sz="2400" dirty="0" smtClean="0"/>
              <a:t>Provided by 150-200 t piston</a:t>
            </a:r>
          </a:p>
          <a:p>
            <a:r>
              <a:rPr lang="en-US" sz="2400" dirty="0" smtClean="0"/>
              <a:t>4.2 K pre-load</a:t>
            </a:r>
          </a:p>
          <a:p>
            <a:pPr lvl="1"/>
            <a:r>
              <a:rPr lang="en-US" sz="2400" dirty="0" smtClean="0"/>
              <a:t>Rod stress: 260 </a:t>
            </a:r>
            <a:r>
              <a:rPr lang="en-US" sz="2400" dirty="0" err="1" smtClean="0"/>
              <a:t>MPa</a:t>
            </a: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– 2.8 MN</a:t>
            </a:r>
          </a:p>
          <a:p>
            <a:pPr lvl="1"/>
            <a:r>
              <a:rPr lang="en-US" sz="2400" dirty="0" smtClean="0"/>
              <a:t>Provided to end-shoes</a:t>
            </a:r>
          </a:p>
          <a:p>
            <a:pPr lvl="1">
              <a:buNone/>
            </a:pPr>
            <a:r>
              <a:rPr lang="en-US" sz="2400" dirty="0" smtClean="0"/>
              <a:t> and wedge (glued)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9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3D mechanical analysis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Axial pre-load</a:t>
            </a:r>
            <a:endParaRPr lang="en-US" sz="28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30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966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609" y="1981200"/>
            <a:ext cx="390539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52400" y="59436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/>
                </a:solidFill>
              </a:rPr>
              <a:t>Paolo </a:t>
            </a:r>
            <a:r>
              <a:rPr lang="en-US" sz="1000" dirty="0" err="1" smtClean="0">
                <a:solidFill>
                  <a:schemeClr val="tx1"/>
                </a:solidFill>
              </a:rPr>
              <a:t>Ferracin</a:t>
            </a:r>
            <a:r>
              <a:rPr lang="en-US" sz="1000" dirty="0" smtClean="0">
                <a:solidFill>
                  <a:schemeClr val="tx1"/>
                </a:solidFill>
              </a:rPr>
              <a:t> and </a:t>
            </a:r>
            <a:r>
              <a:rPr lang="en-US" sz="1000" dirty="0" err="1" smtClean="0">
                <a:solidFill>
                  <a:schemeClr val="tx1"/>
                </a:solidFill>
              </a:rPr>
              <a:t>Attilio</a:t>
            </a:r>
            <a:r>
              <a:rPr lang="en-US" sz="1000" dirty="0" smtClean="0">
                <a:solidFill>
                  <a:schemeClr val="tx1"/>
                </a:solidFill>
              </a:rPr>
              <a:t> Milanese March 2012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667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" descr="C:\Users\caspi\Desktop\Stress-Str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09800"/>
            <a:ext cx="6172200" cy="901688"/>
          </a:xfrm>
          <a:prstGeom prst="rect">
            <a:avLst/>
          </a:prstGeom>
          <a:noFill/>
        </p:spPr>
      </p:pic>
      <p:sp>
        <p:nvSpPr>
          <p:cNvPr id="79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3D Mechanical </a:t>
            </a:r>
            <a:r>
              <a:rPr lang="en-US" sz="2800" dirty="0" smtClean="0">
                <a:solidFill>
                  <a:schemeClr val="tx1"/>
                </a:solidFill>
              </a:rPr>
              <a:t>Estimates </a:t>
            </a:r>
            <a:endParaRPr lang="en-US" sz="28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4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0" y="1295400"/>
            <a:ext cx="9296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1306513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Tx/>
              <a:buSzPct val="100000"/>
              <a:buFontTx/>
              <a:buNone/>
              <a:tabLst/>
              <a:defRPr/>
            </a:pPr>
            <a:r>
              <a:rPr lang="en-US" b="0" kern="0" dirty="0">
                <a:solidFill>
                  <a:schemeClr val="bg1"/>
                </a:solidFill>
                <a:latin typeface="+mn-lt"/>
              </a:rPr>
              <a:t>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train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“ε” in two principal directions “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z,θ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” (and no shear) </a:t>
            </a:r>
            <a:r>
              <a:rPr lang="en-US" b="0" kern="0" dirty="0" err="1" smtClean="0">
                <a:solidFill>
                  <a:schemeClr val="bg1"/>
                </a:solidFill>
                <a:latin typeface="+mn-lt"/>
              </a:rPr>
              <a:t>i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s converted into stress “σ” using the relationships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below</a:t>
            </a:r>
            <a:r>
              <a:rPr lang="en-US" b="0" kern="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b="0" kern="0" dirty="0" smtClean="0">
                <a:solidFill>
                  <a:schemeClr val="bg1"/>
                </a:solidFill>
                <a:latin typeface="+mn-lt"/>
              </a:rPr>
              <a:t>(</a:t>
            </a: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modulus </a:t>
            </a: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of elasticity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 (E), and </a:t>
            </a:r>
            <a:r>
              <a:rPr kumimoji="0" lang="en-US" b="0" i="1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Poisson’s ratio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 (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ν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))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1306513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Tx/>
              <a:buSzPct val="100000"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6"/>
          <p:cNvSpPr>
            <a:spLocks noGrp="1"/>
          </p:cNvSpPr>
          <p:nvPr>
            <p:ph idx="1"/>
          </p:nvPr>
        </p:nvSpPr>
        <p:spPr>
          <a:xfrm>
            <a:off x="158527" y="3124200"/>
            <a:ext cx="8991600" cy="2819400"/>
          </a:xfrm>
        </p:spPr>
        <p:txBody>
          <a:bodyPr/>
          <a:lstStyle/>
          <a:p>
            <a:pPr marL="342900" lvl="1" indent="-342900"/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HQ bore </a:t>
            </a:r>
            <a:r>
              <a:rPr lang="en-US" sz="1800" dirty="0" smtClean="0">
                <a:solidFill>
                  <a:schemeClr val="tx1"/>
                </a:solidFill>
              </a:rPr>
              <a:t>diameter</a:t>
            </a:r>
            <a:r>
              <a:rPr lang="en-US" sz="1800" dirty="0" smtClean="0">
                <a:solidFill>
                  <a:schemeClr val="tx1"/>
                </a:solidFill>
              </a:rPr>
              <a:t> 60 mm</a:t>
            </a:r>
            <a:r>
              <a:rPr lang="en-US" sz="1800" dirty="0" smtClean="0">
                <a:solidFill>
                  <a:schemeClr val="tx1"/>
                </a:solidFill>
                <a:sym typeface="Wingdings" pitchFamily="2" charset="2"/>
              </a:rPr>
              <a:t>, </a:t>
            </a:r>
            <a:r>
              <a:rPr lang="en-US" sz="1800" dirty="0" smtClean="0">
                <a:solidFill>
                  <a:schemeClr val="tx1"/>
                </a:solidFill>
                <a:sym typeface="Wingdings" pitchFamily="2" charset="2"/>
              </a:rPr>
              <a:t>4 </a:t>
            </a:r>
            <a:r>
              <a:rPr lang="en-US" sz="1800" dirty="0" smtClean="0">
                <a:solidFill>
                  <a:schemeClr val="tx1"/>
                </a:solidFill>
                <a:sym typeface="Wingdings" pitchFamily="2" charset="2"/>
              </a:rPr>
              <a:t>aluminum rods </a:t>
            </a:r>
            <a:r>
              <a:rPr lang="en-US" sz="1800" dirty="0" smtClean="0">
                <a:solidFill>
                  <a:schemeClr val="tx1"/>
                </a:solidFill>
                <a:sym typeface="Wingdings" pitchFamily="2" charset="2"/>
              </a:rPr>
              <a:t>each r=</a:t>
            </a:r>
            <a:r>
              <a:rPr lang="en-US" sz="1800" dirty="0" smtClean="0">
                <a:solidFill>
                  <a:schemeClr val="tx1"/>
                </a:solidFill>
                <a:sym typeface="Wingdings" pitchFamily="2" charset="2"/>
              </a:rPr>
              <a:t>17mm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342900" lvl="1" indent="-342900">
              <a:buNone/>
            </a:pPr>
            <a:r>
              <a:rPr lang="en-US" sz="1800" u="sng" dirty="0" smtClean="0">
                <a:solidFill>
                  <a:schemeClr val="tx1"/>
                </a:solidFill>
              </a:rPr>
              <a:t>Assume: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342900" lvl="1" indent="-342900"/>
            <a:r>
              <a:rPr lang="en-US" sz="1800" dirty="0" smtClean="0">
                <a:solidFill>
                  <a:schemeClr val="tx1"/>
                </a:solidFill>
              </a:rPr>
              <a:t>Coil is a cylinder </a:t>
            </a:r>
          </a:p>
          <a:p>
            <a:pPr marL="342900" lvl="1" indent="-342900"/>
            <a:r>
              <a:rPr lang="en-US" sz="1800" dirty="0" smtClean="0">
                <a:solidFill>
                  <a:schemeClr val="tx1"/>
                </a:solidFill>
              </a:rPr>
              <a:t>Modulus E=40 </a:t>
            </a:r>
            <a:r>
              <a:rPr lang="en-US" sz="1800" dirty="0" err="1" smtClean="0">
                <a:solidFill>
                  <a:schemeClr val="tx1"/>
                </a:solidFill>
              </a:rPr>
              <a:t>Gpa</a:t>
            </a:r>
            <a:r>
              <a:rPr lang="en-US" sz="1800" dirty="0" smtClean="0">
                <a:solidFill>
                  <a:schemeClr val="tx1"/>
                </a:solidFill>
              </a:rPr>
              <a:t>, Poisson ratio ~1/3, </a:t>
            </a:r>
            <a:r>
              <a:rPr lang="en-US" sz="1800" dirty="0" smtClean="0">
                <a:solidFill>
                  <a:schemeClr val="tx1"/>
                </a:solidFill>
              </a:rPr>
              <a:t>no </a:t>
            </a:r>
            <a:r>
              <a:rPr lang="en-US" sz="1800" dirty="0" smtClean="0">
                <a:solidFill>
                  <a:schemeClr val="tx1"/>
                </a:solidFill>
              </a:rPr>
              <a:t>friction</a:t>
            </a:r>
          </a:p>
          <a:p>
            <a:pPr marL="342900" lvl="1" indent="-342900"/>
            <a:r>
              <a:rPr lang="en-US" sz="1800" b="1" dirty="0" smtClean="0">
                <a:solidFill>
                  <a:schemeClr val="tx1"/>
                </a:solidFill>
              </a:rPr>
              <a:t>Coil azimuthally stress  </a:t>
            </a:r>
            <a:r>
              <a:rPr lang="en-US" sz="1800" b="1" dirty="0" err="1" smtClean="0">
                <a:solidFill>
                  <a:schemeClr val="tx1"/>
                </a:solidFill>
              </a:rPr>
              <a:t>Sigma_t</a:t>
            </a:r>
            <a:r>
              <a:rPr lang="en-US" sz="1800" b="1" dirty="0" smtClean="0">
                <a:solidFill>
                  <a:schemeClr val="tx1"/>
                </a:solidFill>
              </a:rPr>
              <a:t>=-150 </a:t>
            </a:r>
            <a:r>
              <a:rPr lang="en-US" sz="1800" b="1" dirty="0" err="1" smtClean="0">
                <a:solidFill>
                  <a:schemeClr val="tx1"/>
                </a:solidFill>
              </a:rPr>
              <a:t>Mpa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marL="342900" lvl="1" indent="-342900"/>
            <a:endParaRPr lang="en-US" sz="1800" b="1" dirty="0" smtClean="0">
              <a:solidFill>
                <a:schemeClr val="tx1"/>
              </a:solidFill>
            </a:endParaRPr>
          </a:p>
          <a:p>
            <a:pPr marL="342900" lvl="1" indent="-342900"/>
            <a:r>
              <a:rPr lang="en-US" sz="1800" b="1" u="sng" dirty="0" smtClean="0">
                <a:solidFill>
                  <a:schemeClr val="tx1"/>
                </a:solidFill>
              </a:rPr>
              <a:t>Constrains:</a:t>
            </a:r>
            <a:endParaRPr lang="en-US" sz="1800" u="sng" dirty="0" smtClean="0">
              <a:solidFill>
                <a:schemeClr val="tx1"/>
              </a:solidFill>
            </a:endParaRPr>
          </a:p>
          <a:p>
            <a:pPr marL="342900" lvl="1" indent="-342900"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P</a:t>
            </a:r>
            <a:r>
              <a:rPr lang="en-US" sz="1800" b="1" dirty="0" smtClean="0">
                <a:solidFill>
                  <a:schemeClr val="tx1"/>
                </a:solidFill>
              </a:rPr>
              <a:t>lain</a:t>
            </a:r>
            <a:r>
              <a:rPr lang="en-US" sz="1800" b="1" dirty="0" smtClean="0">
                <a:solidFill>
                  <a:schemeClr val="tx1"/>
                </a:solidFill>
              </a:rPr>
              <a:t>-</a:t>
            </a:r>
            <a:r>
              <a:rPr lang="en-US" sz="1800" b="1" dirty="0" smtClean="0">
                <a:solidFill>
                  <a:schemeClr val="tx1"/>
                </a:solidFill>
              </a:rPr>
              <a:t>stress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radial </a:t>
            </a:r>
            <a:r>
              <a:rPr lang="en-US" sz="1800" dirty="0" smtClean="0">
                <a:solidFill>
                  <a:schemeClr val="tx1"/>
                </a:solidFill>
              </a:rPr>
              <a:t>forces generate </a:t>
            </a:r>
            <a:r>
              <a:rPr lang="en-US" sz="1800" dirty="0" smtClean="0">
                <a:solidFill>
                  <a:schemeClr val="tx1"/>
                </a:solidFill>
              </a:rPr>
              <a:t>-150 </a:t>
            </a:r>
            <a:r>
              <a:rPr lang="en-US" sz="1800" dirty="0" err="1" smtClean="0">
                <a:solidFill>
                  <a:schemeClr val="tx1"/>
                </a:solidFill>
              </a:rPr>
              <a:t>Mpa</a:t>
            </a:r>
            <a:r>
              <a:rPr lang="en-US" sz="1800" dirty="0" smtClean="0">
                <a:solidFill>
                  <a:schemeClr val="tx1"/>
                </a:solidFill>
              </a:rPr>
              <a:t> azimuthal stress, </a:t>
            </a:r>
            <a:r>
              <a:rPr lang="en-US" sz="1800" b="1" dirty="0" smtClean="0">
                <a:solidFill>
                  <a:schemeClr val="tx1"/>
                </a:solidFill>
              </a:rPr>
              <a:t>ends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</a:rPr>
              <a:t>slide axially</a:t>
            </a:r>
          </a:p>
          <a:p>
            <a:pPr marL="342900" lvl="1" indent="-342900">
              <a:buNone/>
            </a:pPr>
            <a:r>
              <a:rPr lang="en-US" sz="1800" b="1" dirty="0">
                <a:solidFill>
                  <a:schemeClr val="tx1"/>
                </a:solidFill>
              </a:rPr>
              <a:t>P</a:t>
            </a:r>
            <a:r>
              <a:rPr lang="en-US" sz="1800" b="1" dirty="0" smtClean="0">
                <a:solidFill>
                  <a:schemeClr val="tx1"/>
                </a:solidFill>
              </a:rPr>
              <a:t>lain</a:t>
            </a:r>
            <a:r>
              <a:rPr lang="en-US" sz="1800" b="1" dirty="0" smtClean="0">
                <a:solidFill>
                  <a:schemeClr val="tx1"/>
                </a:solidFill>
              </a:rPr>
              <a:t>-strain 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radial </a:t>
            </a:r>
            <a:r>
              <a:rPr lang="en-US" sz="1800" dirty="0" smtClean="0">
                <a:solidFill>
                  <a:schemeClr val="tx1"/>
                </a:solidFill>
              </a:rPr>
              <a:t>forces generate </a:t>
            </a:r>
            <a:r>
              <a:rPr lang="en-US" sz="1800" dirty="0" smtClean="0">
                <a:solidFill>
                  <a:schemeClr val="tx1"/>
                </a:solidFill>
              </a:rPr>
              <a:t>-150 </a:t>
            </a:r>
            <a:r>
              <a:rPr lang="en-US" sz="1800" dirty="0" err="1" smtClean="0">
                <a:solidFill>
                  <a:schemeClr val="tx1"/>
                </a:solidFill>
              </a:rPr>
              <a:t>Mpa</a:t>
            </a:r>
            <a:r>
              <a:rPr lang="en-US" sz="1800" dirty="0" smtClean="0">
                <a:solidFill>
                  <a:schemeClr val="tx1"/>
                </a:solidFill>
              </a:rPr>
              <a:t> azimuthal stress, </a:t>
            </a:r>
            <a:r>
              <a:rPr lang="en-US" sz="1800" b="1" dirty="0" smtClean="0">
                <a:solidFill>
                  <a:schemeClr val="tx1"/>
                </a:solidFill>
              </a:rPr>
              <a:t>ends fixed</a:t>
            </a:r>
            <a:r>
              <a:rPr lang="en-US" sz="1800" b="1" dirty="0" smtClean="0">
                <a:solidFill>
                  <a:schemeClr val="tx1"/>
                </a:solidFill>
              </a:rPr>
              <a:t> axially</a:t>
            </a:r>
            <a:endParaRPr lang="en-US" sz="1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667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Coil Estimates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85800"/>
          </a:xfrm>
        </p:spPr>
        <p:txBody>
          <a:bodyPr anchor="t"/>
          <a:lstStyle/>
          <a:p>
            <a:r>
              <a:rPr lang="en-US" sz="2000" u="sng" dirty="0" smtClean="0"/>
              <a:t>Plane-Stress</a:t>
            </a:r>
            <a:r>
              <a:rPr lang="en-US" sz="2000" dirty="0" smtClean="0"/>
              <a:t> </a:t>
            </a:r>
            <a:r>
              <a:rPr lang="en-US" sz="2000" dirty="0" err="1" smtClean="0"/>
              <a:t>Sigma_z</a:t>
            </a:r>
            <a:r>
              <a:rPr lang="en-US" sz="2000" dirty="0" smtClean="0"/>
              <a:t>=0</a:t>
            </a:r>
          </a:p>
          <a:p>
            <a:r>
              <a:rPr lang="en-US" sz="2000" b="0" u="sng" dirty="0" smtClean="0"/>
              <a:t>(free-</a:t>
            </a:r>
            <a:r>
              <a:rPr lang="en-US" sz="2000" b="0" u="sng" dirty="0" smtClean="0"/>
              <a:t>axial, </a:t>
            </a:r>
            <a:r>
              <a:rPr lang="en-US" sz="2000" b="0" u="sng" dirty="0" smtClean="0"/>
              <a:t>sliding)</a:t>
            </a:r>
            <a:endParaRPr lang="en-US" sz="2000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057400"/>
            <a:ext cx="4343400" cy="3352800"/>
          </a:xfrm>
          <a:ln w="25400">
            <a:solidFill>
              <a:schemeClr val="bg1"/>
            </a:solidFill>
          </a:ln>
        </p:spPr>
        <p:txBody>
          <a:bodyPr/>
          <a:lstStyle/>
          <a:p>
            <a:pPr>
              <a:buNone/>
            </a:pPr>
            <a:endParaRPr lang="en-US" sz="14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Sigma_t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-150 </a:t>
            </a:r>
            <a:r>
              <a:rPr lang="en-US" sz="1400" b="1" dirty="0" err="1" smtClean="0">
                <a:solidFill>
                  <a:schemeClr val="tx1"/>
                </a:solidFill>
                <a:sym typeface="Wingdings" pitchFamily="2" charset="2"/>
              </a:rPr>
              <a:t>MPa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(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solid cylinder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)</a:t>
            </a:r>
          </a:p>
          <a:p>
            <a:pPr>
              <a:buNone/>
            </a:pPr>
            <a:endParaRPr lang="en-US" sz="14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Epsilon_t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-3750 </a:t>
            </a:r>
            <a:r>
              <a:rPr lang="en-US" sz="1400" b="1" dirty="0" err="1" smtClean="0">
                <a:solidFill>
                  <a:schemeClr val="tx1"/>
                </a:solidFill>
                <a:sym typeface="Wingdings" pitchFamily="2" charset="2"/>
              </a:rPr>
              <a:t>Mic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-strain</a:t>
            </a:r>
          </a:p>
          <a:p>
            <a:pPr>
              <a:buFont typeface="Wingdings" pitchFamily="2" charset="2"/>
              <a:buChar char="à"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Epsilon_z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+1250 </a:t>
            </a:r>
            <a:r>
              <a:rPr lang="en-US" sz="1400" b="1" dirty="0" err="1" smtClean="0">
                <a:solidFill>
                  <a:schemeClr val="tx1"/>
                </a:solidFill>
                <a:sym typeface="Wingdings" pitchFamily="2" charset="2"/>
              </a:rPr>
              <a:t>Mic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-strain</a:t>
            </a:r>
          </a:p>
          <a:p>
            <a:pPr>
              <a:buFont typeface="Wingdings" pitchFamily="2" charset="2"/>
              <a:buChar char="à"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Sigma_z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0 </a:t>
            </a:r>
            <a:r>
              <a:rPr lang="en-US" sz="1400" b="1" dirty="0" err="1" smtClean="0">
                <a:solidFill>
                  <a:schemeClr val="tx1"/>
                </a:solidFill>
                <a:sym typeface="Wingdings" pitchFamily="2" charset="2"/>
              </a:rPr>
              <a:t>MPa</a:t>
            </a:r>
            <a:endParaRPr lang="en-US" sz="14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14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Magnet length L=1m </a:t>
            </a:r>
          </a:p>
          <a:p>
            <a:pPr>
              <a:buFont typeface="Wingdings" pitchFamily="2" charset="2"/>
              <a:buChar char="à"/>
            </a:pP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Coil change in length 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+1.25 mm</a:t>
            </a:r>
          </a:p>
          <a:p>
            <a:pPr>
              <a:buNone/>
            </a:pPr>
            <a:endParaRPr lang="en-US" sz="14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None/>
            </a:pPr>
            <a:endParaRPr lang="en-US" sz="1400" b="1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sz="14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None/>
            </a:pPr>
            <a:endParaRPr lang="en-US" sz="1600" dirty="0" smtClean="0">
              <a:sym typeface="Wingdings" pitchFamily="2" charset="2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057400"/>
            <a:ext cx="4572000" cy="3352800"/>
          </a:xfrm>
          <a:ln w="25400">
            <a:solidFill>
              <a:schemeClr val="bg1"/>
            </a:solidFill>
          </a:ln>
        </p:spPr>
        <p:txBody>
          <a:bodyPr/>
          <a:lstStyle/>
          <a:p>
            <a:pPr>
              <a:buNone/>
            </a:pPr>
            <a:endParaRPr lang="en-US" sz="1400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Sigma_t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-150 </a:t>
            </a:r>
            <a:r>
              <a:rPr lang="en-US" sz="1400" b="1" dirty="0" err="1" smtClean="0">
                <a:solidFill>
                  <a:schemeClr val="tx1"/>
                </a:solidFill>
                <a:sym typeface="Wingdings" pitchFamily="2" charset="2"/>
              </a:rPr>
              <a:t>MPa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(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solid cylinder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)</a:t>
            </a:r>
          </a:p>
          <a:p>
            <a:pPr>
              <a:buNone/>
            </a:pPr>
            <a:endParaRPr lang="en-US" sz="14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Epsilon_t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-3333 </a:t>
            </a:r>
            <a:r>
              <a:rPr lang="en-US" sz="1400" b="1" dirty="0" err="1" smtClean="0">
                <a:solidFill>
                  <a:schemeClr val="tx1"/>
                </a:solidFill>
                <a:sym typeface="Wingdings" pitchFamily="2" charset="2"/>
              </a:rPr>
              <a:t>Mic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-strain</a:t>
            </a:r>
          </a:p>
          <a:p>
            <a:pPr>
              <a:buFont typeface="Wingdings" pitchFamily="2" charset="2"/>
              <a:buChar char="à"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Epsilon_z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0 </a:t>
            </a:r>
            <a:r>
              <a:rPr lang="en-US" sz="1400" b="1" dirty="0" err="1" smtClean="0">
                <a:solidFill>
                  <a:schemeClr val="tx1"/>
                </a:solidFill>
                <a:sym typeface="Wingdings" pitchFamily="2" charset="2"/>
              </a:rPr>
              <a:t>Mic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-strain</a:t>
            </a:r>
          </a:p>
          <a:p>
            <a:pPr>
              <a:buFont typeface="Wingdings" pitchFamily="2" charset="2"/>
              <a:buChar char="à"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Sigma_z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-50 </a:t>
            </a:r>
            <a:r>
              <a:rPr lang="en-US" sz="1400" b="1" dirty="0" err="1" smtClean="0">
                <a:solidFill>
                  <a:schemeClr val="tx1"/>
                </a:solidFill>
                <a:sym typeface="Wingdings" pitchFamily="2" charset="2"/>
              </a:rPr>
              <a:t>Mpa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 coil</a:t>
            </a:r>
            <a:endParaRPr lang="en-US" sz="14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14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342900" lvl="1" indent="-342900">
              <a:buFont typeface="Wingdings" pitchFamily="2" charset="2"/>
              <a:buChar char="à"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Sigma_rods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=-</a:t>
            </a: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F_z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/</a:t>
            </a: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A_rods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= +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195 </a:t>
            </a: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MPa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 (r-17mm)</a:t>
            </a:r>
            <a:endParaRPr lang="en-US" sz="14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342900" lvl="1" indent="-342900">
              <a:buFont typeface="Wingdings" pitchFamily="2" charset="2"/>
              <a:buChar char="à"/>
            </a:pP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Aluminum rods E=80 </a:t>
            </a: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GPa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, 1 m 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long</a:t>
            </a:r>
          </a:p>
          <a:p>
            <a:pPr marL="342900" lvl="1" indent="-342900">
              <a:buFont typeface="Wingdings" pitchFamily="2" charset="2"/>
              <a:buChar char="à"/>
            </a:pPr>
            <a:endParaRPr lang="en-US" sz="14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342900" lvl="1" indent="-342900">
              <a:buFont typeface="Wingdings" pitchFamily="2" charset="2"/>
              <a:buChar char="à"/>
            </a:pPr>
            <a:r>
              <a:rPr lang="en-US" sz="1400" dirty="0" err="1" smtClean="0">
                <a:solidFill>
                  <a:schemeClr val="tx1"/>
                </a:solidFill>
                <a:sym typeface="Wingdings" pitchFamily="2" charset="2"/>
              </a:rPr>
              <a:t>Rods_strain_z</a:t>
            </a:r>
            <a:r>
              <a:rPr lang="en-US" sz="1400" dirty="0" smtClean="0">
                <a:solidFill>
                  <a:schemeClr val="tx1"/>
                </a:solidFill>
                <a:sym typeface="Wingdings" pitchFamily="2" charset="2"/>
              </a:rPr>
              <a:t>=195/80 = 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+2437 </a:t>
            </a:r>
            <a:r>
              <a:rPr lang="en-US" sz="1400" b="1" dirty="0" err="1" smtClean="0">
                <a:solidFill>
                  <a:schemeClr val="tx1"/>
                </a:solidFill>
                <a:sym typeface="Wingdings" pitchFamily="2" charset="2"/>
              </a:rPr>
              <a:t>Mic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-</a:t>
            </a:r>
            <a:r>
              <a:rPr lang="en-US" sz="1400" b="1" dirty="0" smtClean="0">
                <a:solidFill>
                  <a:schemeClr val="tx1"/>
                </a:solidFill>
                <a:sym typeface="Wingdings" pitchFamily="2" charset="2"/>
              </a:rPr>
              <a:t>strain</a:t>
            </a:r>
          </a:p>
          <a:p>
            <a:pPr marL="342900" lvl="1" indent="-342900">
              <a:buFont typeface="Wingdings" pitchFamily="2" charset="2"/>
              <a:buChar char="à"/>
            </a:pPr>
            <a:endParaRPr lang="en-US" sz="14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342900" lvl="1" indent="-342900">
              <a:buFont typeface="Wingdings" pitchFamily="2" charset="2"/>
              <a:buChar char="à"/>
            </a:pPr>
            <a:r>
              <a:rPr lang="en-US" sz="1600" b="1" dirty="0" smtClean="0">
                <a:solidFill>
                  <a:schemeClr val="tx1"/>
                </a:solidFill>
                <a:sym typeface="Wingdings" pitchFamily="2" charset="2"/>
              </a:rPr>
              <a:t>1m rods change in length </a:t>
            </a:r>
            <a:r>
              <a:rPr lang="en-US" sz="1600" dirty="0" smtClean="0">
                <a:solidFill>
                  <a:schemeClr val="tx1"/>
                </a:solidFill>
                <a:sym typeface="Wingdings" pitchFamily="2" charset="2"/>
              </a:rPr>
              <a:t>= +</a:t>
            </a:r>
            <a:r>
              <a:rPr lang="en-US" sz="1600" b="1" dirty="0" smtClean="0">
                <a:solidFill>
                  <a:schemeClr val="tx1"/>
                </a:solidFill>
                <a:sym typeface="Wingdings" pitchFamily="2" charset="2"/>
              </a:rPr>
              <a:t>2.4 mm</a:t>
            </a:r>
          </a:p>
          <a:p>
            <a:pPr>
              <a:buNone/>
            </a:pPr>
            <a:endParaRPr lang="en-US" sz="1400" dirty="0" smtClean="0">
              <a:sym typeface="Wingdings" pitchFamily="2" charset="2"/>
            </a:endParaRPr>
          </a:p>
          <a:p>
            <a:pPr>
              <a:buNone/>
            </a:pPr>
            <a:endParaRPr lang="en-US" sz="1400" b="1" dirty="0" smtClean="0">
              <a:sym typeface="Wingdings" pitchFamily="2" charset="2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8" name="Picture 5" descr="C:\Users\caspi\Desktop\Stress-Str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84864"/>
            <a:ext cx="4267200" cy="623389"/>
          </a:xfrm>
          <a:prstGeom prst="rect">
            <a:avLst/>
          </a:prstGeom>
          <a:noFill/>
        </p:spPr>
      </p:pic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4572000" y="1219200"/>
            <a:ext cx="40401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306513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2000" i="0" u="sng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Plane-Strain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 </a:t>
            </a:r>
            <a:r>
              <a:rPr lang="en-US" kern="0" dirty="0" smtClean="0">
                <a:solidFill>
                  <a:schemeClr val="bg1"/>
                </a:solidFill>
                <a:latin typeface="+mn-lt"/>
              </a:rPr>
              <a:t>Epsilon</a:t>
            </a: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_z=0</a:t>
            </a:r>
          </a:p>
          <a:p>
            <a:pPr marL="0" marR="0" lvl="0" indent="0" algn="l" defTabSz="1306513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(fixed-axial)</a:t>
            </a:r>
            <a:endParaRPr kumimoji="0" lang="en-US" sz="2000" b="1" i="0" u="sng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924" name="Picture 12" descr="tq-v1_mech028"/>
          <p:cNvPicPr>
            <a:picLocks noChangeAspect="1" noChangeArrowheads="1"/>
          </p:cNvPicPr>
          <p:nvPr/>
        </p:nvPicPr>
        <p:blipFill>
          <a:blip r:embed="rId2" cstate="print"/>
          <a:srcRect b="9421"/>
          <a:stretch>
            <a:fillRect/>
          </a:stretch>
        </p:blipFill>
        <p:spPr bwMode="auto">
          <a:xfrm>
            <a:off x="4267200" y="1752600"/>
            <a:ext cx="6811366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892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Axial Support Structure</a:t>
            </a:r>
          </a:p>
        </p:txBody>
      </p:sp>
      <p:sp>
        <p:nvSpPr>
          <p:cNvPr id="17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6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6" name="Picture 4" descr="tensrig1"/>
          <p:cNvPicPr>
            <a:picLocks noChangeAspect="1" noChangeArrowheads="1"/>
          </p:cNvPicPr>
          <p:nvPr/>
        </p:nvPicPr>
        <p:blipFill>
          <a:blip r:embed="rId3" cstate="print"/>
          <a:srcRect l="7649" t="5060" r="14583" b="4103"/>
          <a:stretch>
            <a:fillRect/>
          </a:stretch>
        </p:blipFill>
        <p:spPr bwMode="auto">
          <a:xfrm>
            <a:off x="0" y="1371600"/>
            <a:ext cx="4343400" cy="3382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3D mechanical analysis</a:t>
            </a:r>
            <a:br>
              <a:rPr lang="en-US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Support structure design</a:t>
            </a:r>
            <a:endParaRPr lang="en-US" sz="28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7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219200"/>
            <a:ext cx="8761413" cy="5105400"/>
          </a:xfrm>
        </p:spPr>
        <p:txBody>
          <a:bodyPr/>
          <a:lstStyle/>
          <a:p>
            <a:r>
              <a:rPr lang="en-US" sz="2400" dirty="0" smtClean="0"/>
              <a:t>Axial support composed by</a:t>
            </a:r>
          </a:p>
          <a:p>
            <a:pPr lvl="1"/>
            <a:r>
              <a:rPr lang="en-US" sz="2400" dirty="0" smtClean="0"/>
              <a:t>Aluminum rods with a diameter of 60 mm</a:t>
            </a:r>
          </a:p>
          <a:p>
            <a:pPr lvl="1"/>
            <a:r>
              <a:rPr lang="en-US" sz="2400" dirty="0" err="1" smtClean="0"/>
              <a:t>Nitronic</a:t>
            </a:r>
            <a:r>
              <a:rPr lang="en-US" sz="2400" dirty="0" smtClean="0"/>
              <a:t> 50 end plate 150 mm thick</a:t>
            </a:r>
          </a:p>
          <a:p>
            <a:pPr lvl="4"/>
            <a:r>
              <a:rPr lang="en-US" sz="2000" dirty="0" smtClean="0"/>
              <a:t>Bullets to deliver pre-load to end-shoes and wedge</a:t>
            </a:r>
            <a:endParaRPr lang="en-US" sz="2800" dirty="0" smtClean="0"/>
          </a:p>
          <a:p>
            <a:r>
              <a:rPr lang="en-US" sz="2000" dirty="0" smtClean="0"/>
              <a:t>Rods axial force</a:t>
            </a:r>
            <a:endParaRPr lang="en-US" sz="2000" dirty="0"/>
          </a:p>
          <a:p>
            <a:r>
              <a:rPr lang="en-US" sz="2000" dirty="0" smtClean="0"/>
              <a:t>FRESCA2 </a:t>
            </a:r>
            <a:r>
              <a:rPr lang="en-US" sz="2000" dirty="0" smtClean="0"/>
              <a:t>(13 T): </a:t>
            </a:r>
            <a:r>
              <a:rPr lang="en-US" sz="2000" b="1" dirty="0" smtClean="0"/>
              <a:t>2.8 MN</a:t>
            </a:r>
          </a:p>
          <a:p>
            <a:pPr lvl="1"/>
            <a:r>
              <a:rPr lang="en-US" sz="1800" dirty="0" smtClean="0"/>
              <a:t>HD2 (13 T): 0.7 MN</a:t>
            </a:r>
          </a:p>
          <a:p>
            <a:pPr lvl="1"/>
            <a:r>
              <a:rPr lang="fr-FR" sz="1800" dirty="0" smtClean="0"/>
              <a:t>LQ (240 T/m): 0.5 MN</a:t>
            </a:r>
          </a:p>
          <a:p>
            <a:pPr lvl="1"/>
            <a:r>
              <a:rPr lang="fr-FR" sz="1800" dirty="0" smtClean="0"/>
              <a:t>TQ (&gt;200 T/m): 0.35 MN</a:t>
            </a:r>
          </a:p>
          <a:p>
            <a:pPr lvl="1"/>
            <a:r>
              <a:rPr lang="en-US" sz="1800" dirty="0" smtClean="0"/>
              <a:t>HQ (170 T/m, 4 rods </a:t>
            </a:r>
            <a:r>
              <a:rPr lang="en-US" sz="1800" dirty="0" smtClean="0"/>
              <a:t>34mm)</a:t>
            </a:r>
            <a:r>
              <a:rPr lang="en-US" sz="1800" dirty="0" smtClean="0"/>
              <a:t>: 0.8 MN</a:t>
            </a:r>
          </a:p>
          <a:p>
            <a:pPr lvl="1"/>
            <a:r>
              <a:rPr lang="en-US" sz="1800" dirty="0" smtClean="0"/>
              <a:t>HQ (219 T/m, 34mm): 1.327 </a:t>
            </a:r>
            <a:r>
              <a:rPr lang="en-US" sz="1800" dirty="0" smtClean="0"/>
              <a:t>MN</a:t>
            </a:r>
            <a:endParaRPr lang="en-US" sz="1800" dirty="0" smtClean="0"/>
          </a:p>
          <a:p>
            <a:pPr marL="0" indent="0">
              <a:buNone/>
            </a:pPr>
            <a:r>
              <a:rPr lang="en-US" sz="1400" dirty="0">
                <a:solidFill>
                  <a:srgbClr val="800000"/>
                </a:solidFill>
              </a:rPr>
              <a:t> </a:t>
            </a:r>
            <a:r>
              <a:rPr lang="en-US" sz="1400" dirty="0" smtClean="0">
                <a:solidFill>
                  <a:srgbClr val="800000"/>
                </a:solidFill>
              </a:rPr>
              <a:t>LQ  axial support </a:t>
            </a:r>
            <a:r>
              <a:rPr lang="en-US" sz="1400" dirty="0">
                <a:solidFill>
                  <a:srgbClr val="800000"/>
                </a:solidFill>
              </a:rPr>
              <a:t>system, composed by four, 25.4 mm diameter</a:t>
            </a:r>
            <a:r>
              <a:rPr lang="en-US" sz="1400" dirty="0" smtClean="0">
                <a:solidFill>
                  <a:srgbClr val="800000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800000"/>
                </a:solidFill>
              </a:rPr>
              <a:t> stainless steel </a:t>
            </a:r>
            <a:r>
              <a:rPr lang="en-US" sz="1400" dirty="0">
                <a:solidFill>
                  <a:srgbClr val="800000"/>
                </a:solidFill>
              </a:rPr>
              <a:t>axial rods with two stainless steel end-plates</a:t>
            </a:r>
            <a:r>
              <a:rPr lang="en-US" sz="1400" dirty="0" smtClean="0">
                <a:solidFill>
                  <a:srgbClr val="800000"/>
                </a:solidFill>
              </a:rPr>
              <a:t>,</a:t>
            </a:r>
          </a:p>
          <a:p>
            <a:pPr marL="0" indent="0">
              <a:buNone/>
            </a:pPr>
            <a:r>
              <a:rPr lang="en-US" sz="1400" dirty="0" smtClean="0">
                <a:solidFill>
                  <a:srgbClr val="800000"/>
                </a:solidFill>
              </a:rPr>
              <a:t> </a:t>
            </a:r>
            <a:r>
              <a:rPr lang="en-US" sz="1400" dirty="0">
                <a:solidFill>
                  <a:srgbClr val="800000"/>
                </a:solidFill>
              </a:rPr>
              <a:t>50 mm </a:t>
            </a:r>
            <a:r>
              <a:rPr lang="en-US" sz="1400" dirty="0" smtClean="0">
                <a:solidFill>
                  <a:srgbClr val="800000"/>
                </a:solidFill>
              </a:rPr>
              <a:t>thick. = 500mm^2 per rod</a:t>
            </a:r>
            <a:endParaRPr lang="en-US" sz="1400" dirty="0" smtClean="0">
              <a:solidFill>
                <a:srgbClr val="800000"/>
              </a:solidFill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4572000" y="2895600"/>
            <a:ext cx="4495800" cy="2600838"/>
            <a:chOff x="4495800" y="3048000"/>
            <a:chExt cx="4495800" cy="2600838"/>
          </a:xfrm>
        </p:grpSpPr>
        <p:pic>
          <p:nvPicPr>
            <p:cNvPr id="96563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8200" y="3048000"/>
              <a:ext cx="4343400" cy="2600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495800" y="3733800"/>
              <a:ext cx="38100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52400" y="594360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P</a:t>
            </a:r>
            <a:r>
              <a:rPr lang="en-US" sz="1000" dirty="0" smtClean="0">
                <a:solidFill>
                  <a:schemeClr val="tx1"/>
                </a:solidFill>
              </a:rPr>
              <a:t>aolo </a:t>
            </a:r>
            <a:r>
              <a:rPr lang="en-US" sz="1000" dirty="0" err="1" smtClean="0">
                <a:solidFill>
                  <a:schemeClr val="tx1"/>
                </a:solidFill>
              </a:rPr>
              <a:t>Ferracin</a:t>
            </a:r>
            <a:r>
              <a:rPr lang="en-US" sz="1000" dirty="0" smtClean="0">
                <a:solidFill>
                  <a:schemeClr val="tx1"/>
                </a:solidFill>
              </a:rPr>
              <a:t> and </a:t>
            </a:r>
            <a:r>
              <a:rPr lang="en-US" sz="1000" dirty="0" err="1" smtClean="0">
                <a:solidFill>
                  <a:schemeClr val="tx1"/>
                </a:solidFill>
              </a:rPr>
              <a:t>Attilio</a:t>
            </a:r>
            <a:r>
              <a:rPr lang="en-US" sz="1000" dirty="0" smtClean="0">
                <a:solidFill>
                  <a:schemeClr val="tx1"/>
                </a:solidFill>
              </a:rPr>
              <a:t> Milanese March 2012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667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 of assembly and pre-load</a:t>
            </a:r>
          </a:p>
        </p:txBody>
      </p:sp>
      <p:sp>
        <p:nvSpPr>
          <p:cNvPr id="92672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4267200" cy="5029200"/>
          </a:xfrm>
        </p:spPr>
        <p:txBody>
          <a:bodyPr/>
          <a:lstStyle/>
          <a:p>
            <a:r>
              <a:rPr lang="en-US" sz="2200"/>
              <a:t>Aluminum rods</a:t>
            </a:r>
          </a:p>
          <a:p>
            <a:pPr lvl="1"/>
            <a:r>
              <a:rPr lang="en-US" sz="2100"/>
              <a:t>37 MPa at 293 K (230 kN)</a:t>
            </a:r>
          </a:p>
          <a:p>
            <a:pPr lvl="1"/>
            <a:r>
              <a:rPr lang="en-US" sz="2100"/>
              <a:t>128 MPa at 4.3 K (800 kN)</a:t>
            </a:r>
          </a:p>
          <a:p>
            <a:pPr lvl="1"/>
            <a:r>
              <a:rPr lang="en-US" sz="2100"/>
              <a:t>Small variation during ramp</a:t>
            </a:r>
          </a:p>
        </p:txBody>
      </p:sp>
      <p:sp>
        <p:nvSpPr>
          <p:cNvPr id="926732" name="Rectangle 12"/>
          <p:cNvSpPr>
            <a:spLocks noGrp="1" noChangeArrowheads="1"/>
          </p:cNvSpPr>
          <p:nvPr>
            <p:ph type="body" sz="half" idx="2"/>
          </p:nvPr>
        </p:nvSpPr>
        <p:spPr>
          <a:xfrm>
            <a:off x="4608513" y="1219200"/>
            <a:ext cx="4230687" cy="5029200"/>
          </a:xfrm>
        </p:spPr>
        <p:txBody>
          <a:bodyPr/>
          <a:lstStyle/>
          <a:p>
            <a:r>
              <a:rPr lang="en-US" sz="2200"/>
              <a:t>Aluminum shell</a:t>
            </a:r>
          </a:p>
          <a:p>
            <a:pPr lvl="1"/>
            <a:r>
              <a:rPr lang="en-US" sz="2100"/>
              <a:t>30 MPa at 293 K </a:t>
            </a:r>
          </a:p>
          <a:p>
            <a:pPr lvl="1"/>
            <a:r>
              <a:rPr lang="en-US" sz="2100"/>
              <a:t>166 MPa at 4.3 K</a:t>
            </a:r>
          </a:p>
          <a:p>
            <a:pPr lvl="1"/>
            <a:r>
              <a:rPr lang="en-US" sz="2100"/>
              <a:t>Small variation during ramp</a:t>
            </a:r>
          </a:p>
        </p:txBody>
      </p:sp>
      <p:pic>
        <p:nvPicPr>
          <p:cNvPr id="926726" name="Picture 6"/>
          <p:cNvPicPr>
            <a:picLocks noChangeAspect="1" noChangeArrowheads="1"/>
          </p:cNvPicPr>
          <p:nvPr/>
        </p:nvPicPr>
        <p:blipFill>
          <a:blip r:embed="rId2" cstate="print"/>
          <a:srcRect l="806" t="12741" r="22768" b="2463"/>
          <a:stretch>
            <a:fillRect/>
          </a:stretch>
        </p:blipFill>
        <p:spPr bwMode="auto">
          <a:xfrm>
            <a:off x="4648200" y="3125788"/>
            <a:ext cx="4114800" cy="3122612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926731" name="Picture 11"/>
          <p:cNvPicPr>
            <a:picLocks noChangeAspect="1" noChangeArrowheads="1"/>
          </p:cNvPicPr>
          <p:nvPr/>
        </p:nvPicPr>
        <p:blipFill>
          <a:blip r:embed="rId3" cstate="print"/>
          <a:srcRect l="844" t="11407" r="22771" b="2466"/>
          <a:stretch>
            <a:fillRect/>
          </a:stretch>
        </p:blipFill>
        <p:spPr bwMode="auto">
          <a:xfrm>
            <a:off x="307975" y="3084513"/>
            <a:ext cx="4103688" cy="316388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926733" name="Picture 13" descr="cross-sec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4876800"/>
            <a:ext cx="762000" cy="762000"/>
          </a:xfrm>
          <a:prstGeom prst="rect">
            <a:avLst/>
          </a:prstGeom>
          <a:noFill/>
        </p:spPr>
      </p:pic>
      <p:pic>
        <p:nvPicPr>
          <p:cNvPr id="926734" name="Picture 14" descr="end_support_nolabel"/>
          <p:cNvPicPr>
            <a:picLocks noChangeAspect="1" noChangeArrowheads="1"/>
          </p:cNvPicPr>
          <p:nvPr/>
        </p:nvPicPr>
        <p:blipFill>
          <a:blip r:embed="rId5" cstate="print"/>
          <a:srcRect t="29738"/>
          <a:stretch>
            <a:fillRect/>
          </a:stretch>
        </p:blipFill>
        <p:spPr bwMode="auto">
          <a:xfrm>
            <a:off x="3352800" y="4973638"/>
            <a:ext cx="928688" cy="704850"/>
          </a:xfrm>
          <a:prstGeom prst="rect">
            <a:avLst/>
          </a:prstGeom>
          <a:noFill/>
        </p:spPr>
      </p:pic>
      <p:sp>
        <p:nvSpPr>
          <p:cNvPr id="13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8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</a:t>
            </a:r>
            <a:r>
              <a:rPr lang="en-US" sz="3200" dirty="0" smtClean="0"/>
              <a:t>END GAPS</a:t>
            </a:r>
            <a:endParaRPr lang="en-US" sz="3000" dirty="0"/>
          </a:p>
        </p:txBody>
      </p:sp>
      <p:sp>
        <p:nvSpPr>
          <p:cNvPr id="11" name="Slide Number Placeholder 7"/>
          <p:cNvSpPr txBox="1">
            <a:spLocks noGrp="1"/>
          </p:cNvSpPr>
          <p:nvPr/>
        </p:nvSpPr>
        <p:spPr bwMode="auto">
          <a:xfrm>
            <a:off x="678180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E8ACE064-BDA8-44BE-8DBF-26149A3E4EF9}" type="slidenum">
              <a:rPr lang="en-US" sz="1400">
                <a:solidFill>
                  <a:schemeClr val="tx1"/>
                </a:solidFill>
                <a:latin typeface="Times New Roman" pitchFamily="18" charset="0"/>
              </a:rPr>
              <a:pPr algn="r" eaLnBrk="0" hangingPunct="0"/>
              <a:t>9</a:t>
            </a:fld>
            <a:endParaRPr lang="en-US" sz="1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Date Placeholder 5"/>
          <p:cNvSpPr txBox="1">
            <a:spLocks/>
          </p:cNvSpPr>
          <p:nvPr/>
        </p:nvSpPr>
        <p:spPr bwMode="auto">
          <a:xfrm>
            <a:off x="0" y="6400800"/>
            <a:ext cx="1676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tabLst>
                <a:tab pos="1714500" algn="r"/>
              </a:tabLst>
            </a:pPr>
            <a:r>
              <a:rPr lang="en-GB" sz="1400" b="0" dirty="0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S. </a:t>
            </a:r>
            <a:r>
              <a:rPr lang="en-GB" sz="1400" b="0" dirty="0" err="1" smtClean="0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Caspi</a:t>
            </a:r>
            <a:endParaRPr lang="en-US" sz="1400" b="0" dirty="0">
              <a:solidFill>
                <a:schemeClr val="tx1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143000"/>
            <a:ext cx="3708139" cy="478803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5791200"/>
            <a:ext cx="868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400" b="0" dirty="0">
                <a:solidFill>
                  <a:srgbClr val="000000"/>
                </a:solidFill>
              </a:rPr>
              <a:t>Axial displacements of inner </a:t>
            </a:r>
            <a:r>
              <a:rPr lang="en-US" sz="1400" b="0" dirty="0" smtClean="0">
                <a:solidFill>
                  <a:srgbClr val="000000"/>
                </a:solidFill>
              </a:rPr>
              <a:t>layer’s (</a:t>
            </a:r>
            <a:r>
              <a:rPr lang="en-US" sz="1400" b="0" dirty="0">
                <a:solidFill>
                  <a:srgbClr val="000000"/>
                </a:solidFill>
              </a:rPr>
              <a:t>0.2 friction </a:t>
            </a:r>
            <a:r>
              <a:rPr lang="en-US" sz="1400" b="0" dirty="0" smtClean="0">
                <a:solidFill>
                  <a:srgbClr val="000000"/>
                </a:solidFill>
              </a:rPr>
              <a:t>factor assumed</a:t>
            </a:r>
            <a:r>
              <a:rPr lang="en-US" sz="1400" b="0" dirty="0">
                <a:solidFill>
                  <a:srgbClr val="000000"/>
                </a:solidFill>
              </a:rPr>
              <a:t>)</a:t>
            </a:r>
            <a:r>
              <a:rPr lang="en-US" sz="1400" b="0" dirty="0" smtClean="0">
                <a:solidFill>
                  <a:srgbClr val="000000"/>
                </a:solidFill>
              </a:rPr>
              <a:t>.</a:t>
            </a:r>
          </a:p>
          <a:p>
            <a:pPr algn="l"/>
            <a:r>
              <a:rPr lang="en-US" sz="1400" b="0" dirty="0" smtClean="0">
                <a:solidFill>
                  <a:srgbClr val="000000"/>
                </a:solidFill>
              </a:rPr>
              <a:t> </a:t>
            </a:r>
            <a:r>
              <a:rPr lang="en-US" sz="1400" b="0" dirty="0">
                <a:solidFill>
                  <a:srgbClr val="000000"/>
                </a:solidFill>
              </a:rPr>
              <a:t>Limited </a:t>
            </a:r>
            <a:r>
              <a:rPr lang="en-US" sz="1400" b="0" dirty="0" smtClean="0">
                <a:solidFill>
                  <a:srgbClr val="000000"/>
                </a:solidFill>
              </a:rPr>
              <a:t>axial support </a:t>
            </a:r>
            <a:r>
              <a:rPr lang="en-US" sz="1400" b="0" dirty="0">
                <a:solidFill>
                  <a:srgbClr val="000000"/>
                </a:solidFill>
              </a:rPr>
              <a:t>(top) and full axial </a:t>
            </a:r>
            <a:r>
              <a:rPr lang="en-US" sz="1400" b="0" dirty="0" smtClean="0">
                <a:solidFill>
                  <a:srgbClr val="000000"/>
                </a:solidFill>
              </a:rPr>
              <a:t>support (</a:t>
            </a:r>
            <a:r>
              <a:rPr lang="en-US" sz="1400" b="0" dirty="0">
                <a:solidFill>
                  <a:srgbClr val="000000"/>
                </a:solidFill>
              </a:rPr>
              <a:t>bottom).</a:t>
            </a:r>
            <a:endParaRPr lang="en-US" sz="1400" dirty="0">
              <a:solidFill>
                <a:srgbClr val="00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219200"/>
            <a:ext cx="3323778" cy="23762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3505200"/>
            <a:ext cx="3232622" cy="231106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184702" y="5715000"/>
            <a:ext cx="395929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0" dirty="0">
                <a:solidFill>
                  <a:srgbClr val="000000"/>
                </a:solidFill>
              </a:rPr>
              <a:t>S. </a:t>
            </a:r>
            <a:r>
              <a:rPr lang="en-US" sz="1100" b="0" dirty="0" smtClean="0">
                <a:solidFill>
                  <a:srgbClr val="000000"/>
                </a:solidFill>
              </a:rPr>
              <a:t>Caspi, P. </a:t>
            </a:r>
            <a:r>
              <a:rPr lang="en-US" sz="1100" b="0" dirty="0" err="1" smtClean="0">
                <a:solidFill>
                  <a:srgbClr val="000000"/>
                </a:solidFill>
              </a:rPr>
              <a:t>Ferracin</a:t>
            </a:r>
            <a:r>
              <a:rPr lang="en-US" sz="1100" b="0" dirty="0" smtClean="0">
                <a:solidFill>
                  <a:srgbClr val="000000"/>
                </a:solidFill>
              </a:rPr>
              <a:t>.</a:t>
            </a:r>
            <a:r>
              <a:rPr lang="en-US" sz="1100" b="0" dirty="0">
                <a:solidFill>
                  <a:srgbClr val="000000"/>
                </a:solidFill>
              </a:rPr>
              <a:t>, “Towards </a:t>
            </a:r>
            <a:r>
              <a:rPr lang="en-US" sz="1100" b="0" dirty="0" smtClean="0">
                <a:solidFill>
                  <a:srgbClr val="000000"/>
                </a:solidFill>
              </a:rPr>
              <a:t>integrat</a:t>
            </a:r>
            <a:r>
              <a:rPr lang="en-US" sz="1100" b="0" dirty="0">
                <a:solidFill>
                  <a:srgbClr val="000000"/>
                </a:solidFill>
              </a:rPr>
              <a:t>e</a:t>
            </a:r>
            <a:r>
              <a:rPr lang="en-US" sz="1100" b="0" dirty="0" smtClean="0">
                <a:solidFill>
                  <a:srgbClr val="000000"/>
                </a:solidFill>
              </a:rPr>
              <a:t>d </a:t>
            </a:r>
            <a:r>
              <a:rPr lang="en-US" sz="1100" b="0" dirty="0">
                <a:solidFill>
                  <a:srgbClr val="000000"/>
                </a:solidFill>
              </a:rPr>
              <a:t>design and modeling of high </a:t>
            </a:r>
            <a:r>
              <a:rPr lang="en-US" sz="1100" b="0" dirty="0" smtClean="0">
                <a:solidFill>
                  <a:srgbClr val="000000"/>
                </a:solidFill>
              </a:rPr>
              <a:t>field accelerator </a:t>
            </a:r>
            <a:r>
              <a:rPr lang="en-US" sz="1100" b="0" dirty="0">
                <a:solidFill>
                  <a:srgbClr val="000000"/>
                </a:solidFill>
              </a:rPr>
              <a:t>magnets,” IEEE Trans. Appl. </a:t>
            </a:r>
            <a:r>
              <a:rPr lang="en-US" sz="1100" b="0" dirty="0" err="1">
                <a:solidFill>
                  <a:srgbClr val="000000"/>
                </a:solidFill>
              </a:rPr>
              <a:t>Supercond</a:t>
            </a:r>
            <a:r>
              <a:rPr lang="en-US" sz="1100" b="0" dirty="0">
                <a:solidFill>
                  <a:srgbClr val="000000"/>
                </a:solidFill>
              </a:rPr>
              <a:t>., vol. 16, no. 2, pp</a:t>
            </a:r>
            <a:r>
              <a:rPr lang="en-US" sz="1100" b="0" dirty="0" smtClean="0">
                <a:solidFill>
                  <a:srgbClr val="000000"/>
                </a:solidFill>
              </a:rPr>
              <a:t>. 1298</a:t>
            </a:r>
            <a:r>
              <a:rPr lang="en-US" sz="1100" b="0" dirty="0">
                <a:solidFill>
                  <a:srgbClr val="000000"/>
                </a:solidFill>
              </a:rPr>
              <a:t>–1303, June 2006.</a:t>
            </a:r>
            <a:endParaRPr 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627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OE Talk">
  <a:themeElements>
    <a:clrScheme name="">
      <a:dk1>
        <a:srgbClr val="000000"/>
      </a:dk1>
      <a:lt1>
        <a:srgbClr val="003399"/>
      </a:lt1>
      <a:dk2>
        <a:srgbClr val="000000"/>
      </a:dk2>
      <a:lt2>
        <a:srgbClr val="000000"/>
      </a:lt2>
      <a:accent1>
        <a:srgbClr val="33CC33"/>
      </a:accent1>
      <a:accent2>
        <a:srgbClr val="00FFFF"/>
      </a:accent2>
      <a:accent3>
        <a:srgbClr val="AAADCA"/>
      </a:accent3>
      <a:accent4>
        <a:srgbClr val="000000"/>
      </a:accent4>
      <a:accent5>
        <a:srgbClr val="ADE2AD"/>
      </a:accent5>
      <a:accent6>
        <a:srgbClr val="00E7E7"/>
      </a:accent6>
      <a:hlink>
        <a:srgbClr val="FF0033"/>
      </a:hlink>
      <a:folHlink>
        <a:srgbClr val="969696"/>
      </a:folHlink>
    </a:clrScheme>
    <a:fontScheme name="DOE Talk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sm" len="sm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sm" len="sm"/>
          <a:tailEnd type="triangl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OE Talk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Tal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OE Talk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Talk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Talk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Talk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OE Talk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38842</TotalTime>
  <Pages>1</Pages>
  <Words>1661</Words>
  <Application>Microsoft Macintosh PowerPoint</Application>
  <PresentationFormat>Overhead</PresentationFormat>
  <Paragraphs>315</Paragraphs>
  <Slides>30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DOE Talk</vt:lpstr>
      <vt:lpstr>Custom Design</vt:lpstr>
      <vt:lpstr>Photo Editor Photo</vt:lpstr>
      <vt:lpstr>Chart</vt:lpstr>
      <vt:lpstr>Microsoft Word Document</vt:lpstr>
      <vt:lpstr>About the longitudinal pre-load of magnets built at LBNL</vt:lpstr>
      <vt:lpstr>General Statements</vt:lpstr>
      <vt:lpstr>Approach</vt:lpstr>
      <vt:lpstr>3D Mechanical Estimates </vt:lpstr>
      <vt:lpstr>Coil Estimates</vt:lpstr>
      <vt:lpstr>Axial Support Structure</vt:lpstr>
      <vt:lpstr>3D mechanical analysis Support structure design</vt:lpstr>
      <vt:lpstr>Overview of assembly and pre-load</vt:lpstr>
      <vt:lpstr> END GAPS</vt:lpstr>
      <vt:lpstr>Axial displacement - pole with cut (with friction)</vt:lpstr>
      <vt:lpstr>Axial displacements and quench location (HD1, TQ)</vt:lpstr>
      <vt:lpstr>Conductor axial Strain - Bronze versus Ti</vt:lpstr>
      <vt:lpstr> </vt:lpstr>
      <vt:lpstr> SQ02 - Ratcheting Model</vt:lpstr>
      <vt:lpstr> Ratcheting Model</vt:lpstr>
      <vt:lpstr> Ratcheting Model</vt:lpstr>
      <vt:lpstr>PowerPoint Presentation</vt:lpstr>
      <vt:lpstr>LQ – 3.7 m long quad for LARP </vt:lpstr>
      <vt:lpstr>HQ coils after reaction</vt:lpstr>
      <vt:lpstr>HQ - 3D mechanical analysis Aluminum rod tension and coil-pole</vt:lpstr>
      <vt:lpstr>Mechanical analysis  Axial stress in the pole</vt:lpstr>
      <vt:lpstr>Mechanical analysis  TQS02</vt:lpstr>
      <vt:lpstr>Coils Island azimuthal gauges (150mm MQXF)</vt:lpstr>
      <vt:lpstr>Shell azimuthal gauges (150mm MQXF)</vt:lpstr>
      <vt:lpstr>LRS01 Axial strain – long magnets</vt:lpstr>
      <vt:lpstr>PowerPoint Presentation</vt:lpstr>
      <vt:lpstr>THANK YOU</vt:lpstr>
      <vt:lpstr>The road to shell structures at LBNL</vt:lpstr>
      <vt:lpstr>Technology Quadrupole Shell - TQS</vt:lpstr>
      <vt:lpstr>3D mechanical analysis Axial pre-load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Indirect Rates</dc:title>
  <dc:creator>Klaus Berkner</dc:creator>
  <cp:lastModifiedBy>Shlomo Caspi</cp:lastModifiedBy>
  <cp:revision>2478</cp:revision>
  <cp:lastPrinted>2001-04-16T19:47:53Z</cp:lastPrinted>
  <dcterms:created xsi:type="dcterms:W3CDTF">1996-07-24T08:59:27Z</dcterms:created>
  <dcterms:modified xsi:type="dcterms:W3CDTF">2018-05-30T13:00:54Z</dcterms:modified>
</cp:coreProperties>
</file>