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3" r:id="rId3"/>
    <p:sldId id="306" r:id="rId4"/>
    <p:sldId id="301" r:id="rId5"/>
    <p:sldId id="302" r:id="rId6"/>
    <p:sldId id="304" r:id="rId7"/>
    <p:sldId id="305" r:id="rId8"/>
    <p:sldId id="303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80" r:id="rId17"/>
    <p:sldId id="281" r:id="rId18"/>
    <p:sldId id="283" r:id="rId19"/>
    <p:sldId id="284" r:id="rId20"/>
  </p:sldIdLst>
  <p:sldSz cx="9144000" cy="5143500" type="screen16x9"/>
  <p:notesSz cx="9144000" cy="51435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318FC5"/>
    <a:srgbClr val="70A52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23" autoAdjust="0"/>
    <p:restoredTop sz="94660"/>
  </p:normalViewPr>
  <p:slideViewPr>
    <p:cSldViewPr>
      <p:cViewPr varScale="1">
        <p:scale>
          <a:sx n="53" d="100"/>
          <a:sy n="53" d="100"/>
        </p:scale>
        <p:origin x="108" y="81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1200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3D1DB-3EFE-40B9-BA43-F21B8E24B248}" type="datetimeFigureOut">
              <a:rPr lang="zh-CN" altLang="en-US" smtClean="0"/>
              <a:t>2019/1/29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63C7CB-FABD-457A-A7D1-E1CB6985BD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6333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4948B-4B7C-4CC3-8F60-86FAF243A412}" type="datetimeFigureOut">
              <a:rPr lang="zh-CN" altLang="en-US" smtClean="0"/>
              <a:t>2019/1/29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2938"/>
            <a:ext cx="3086100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3C2BB-6C72-4F35-B529-34E4947E3D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524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Beijing Electron Positron Collider (BEPCII/BESIII)</a:t>
            </a:r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Yangbajing</a:t>
            </a:r>
            <a:r>
              <a:rPr lang="en-US" altLang="zh-CN" dirty="0" smtClean="0"/>
              <a:t> Cosmic Ray Observatory (</a:t>
            </a:r>
            <a:r>
              <a:rPr lang="en-US" altLang="zh-CN" dirty="0" err="1" smtClean="0"/>
              <a:t>ASg</a:t>
            </a:r>
            <a:r>
              <a:rPr lang="en-US" altLang="zh-CN" dirty="0" smtClean="0"/>
              <a:t> &amp; ARGO)</a:t>
            </a:r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Daya</a:t>
            </a:r>
            <a:r>
              <a:rPr lang="en-US" altLang="zh-CN" dirty="0" smtClean="0"/>
              <a:t> Bay Neutrino Experiment</a:t>
            </a:r>
          </a:p>
          <a:p>
            <a:r>
              <a:rPr lang="en-US" altLang="zh-CN" dirty="0" smtClean="0"/>
              <a:t> China Spallation Neutron Source (CSNS)</a:t>
            </a:r>
          </a:p>
          <a:p>
            <a:r>
              <a:rPr lang="en-US" altLang="zh-CN" dirty="0" smtClean="0"/>
              <a:t> Hard X-ray Modulation Telescope (HXMT)</a:t>
            </a:r>
          </a:p>
          <a:p>
            <a:r>
              <a:rPr lang="en-US" altLang="zh-CN" dirty="0" smtClean="0"/>
              <a:t> Accelerator-driven Sub-critical System (ADS) </a:t>
            </a:r>
          </a:p>
          <a:p>
            <a:r>
              <a:rPr lang="en-US" altLang="zh-CN" dirty="0" smtClean="0"/>
              <a:t> Jiangmen Neutrino Underground Observatory (JUNO)</a:t>
            </a:r>
          </a:p>
          <a:p>
            <a:r>
              <a:rPr lang="en-US" altLang="zh-CN" dirty="0" smtClean="0"/>
              <a:t>Large High Altitude Air Shower Observatory (LHAASO)</a:t>
            </a:r>
          </a:p>
          <a:p>
            <a:r>
              <a:rPr lang="en-US" altLang="zh-CN" dirty="0" smtClean="0"/>
              <a:t>High Energy Photon Source (HEPS)</a:t>
            </a:r>
          </a:p>
          <a:p>
            <a:r>
              <a:rPr lang="en-US" altLang="zh-CN" dirty="0" smtClean="0"/>
              <a:t> Under planning: XTP, HERD,CEPC …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3C2BB-6C72-4F35-B529-34E4947E3D7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019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3C2BB-6C72-4F35-B529-34E4947E3D7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6556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3C2BB-6C72-4F35-B529-34E4947E3D7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353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3C2BB-6C72-4F35-B529-34E4947E3D7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2888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BA197-9750-4D6A-94BA-44F348684E5A}" type="datetime1">
              <a:rPr lang="en-US" altLang="zh-CN" smtClean="0"/>
              <a:t>1/29/2019</a:t>
            </a:fld>
            <a:endParaRPr lang="en-US"/>
          </a:p>
        </p:txBody>
      </p:sp>
      <p:sp>
        <p:nvSpPr>
          <p:cNvPr id="8" name="Holder 6"/>
          <p:cNvSpPr>
            <a:spLocks noGrp="1"/>
          </p:cNvSpPr>
          <p:nvPr>
            <p:ph type="sldNum" sz="quarter" idx="7"/>
          </p:nvPr>
        </p:nvSpPr>
        <p:spPr>
          <a:xfrm>
            <a:off x="8305800" y="4794409"/>
            <a:ext cx="73453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pPr marL="25400"/>
            <a:fld id="{81D60167-4931-47E6-BA6A-407CBD079E47}" type="slidenum">
              <a:rPr lang="en-US" altLang="zh-CN" spc="70" smtClean="0"/>
              <a:pPr marL="25400"/>
              <a:t>‹#›</a:t>
            </a:fld>
            <a:endParaRPr lang="en-US" altLang="zh-CN" spc="70" dirty="0"/>
          </a:p>
        </p:txBody>
      </p:sp>
      <p:sp>
        <p:nvSpPr>
          <p:cNvPr id="9" name="矩形 8"/>
          <p:cNvSpPr/>
          <p:nvPr userDrawn="1"/>
        </p:nvSpPr>
        <p:spPr>
          <a:xfrm>
            <a:off x="0" y="0"/>
            <a:ext cx="829653" cy="74295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altLang="zh-CN" b="0" i="0" u="none" strike="noStrike" kern="0" cap="none" spc="0" normalizeH="0" baseline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</a:endParaRPr>
          </a:p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08" y="193960"/>
            <a:ext cx="547792" cy="3594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6102F-38C4-405D-B747-201C499F035F}" type="datetime1">
              <a:rPr lang="en-US" altLang="zh-CN" smtClean="0"/>
              <a:t>1/29/2019</a:t>
            </a:fld>
            <a:endParaRPr lang="en-US"/>
          </a:p>
        </p:txBody>
      </p:sp>
      <p:sp>
        <p:nvSpPr>
          <p:cNvPr id="7" name="Holder 6"/>
          <p:cNvSpPr>
            <a:spLocks noGrp="1"/>
          </p:cNvSpPr>
          <p:nvPr>
            <p:ph type="sldNum" sz="quarter" idx="7"/>
          </p:nvPr>
        </p:nvSpPr>
        <p:spPr>
          <a:xfrm>
            <a:off x="8305800" y="4794409"/>
            <a:ext cx="73453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pPr marL="25400"/>
            <a:fld id="{81D60167-4931-47E6-BA6A-407CBD079E47}" type="slidenum">
              <a:rPr lang="en-US" altLang="zh-CN" spc="70" smtClean="0"/>
              <a:pPr marL="25400"/>
              <a:t>‹#›</a:t>
            </a:fld>
            <a:endParaRPr lang="en-US" altLang="zh-CN" spc="70" dirty="0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829653" cy="74295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altLang="zh-CN" b="0" i="0" u="none" strike="noStrike" kern="0" cap="none" spc="0" normalizeH="0" baseline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</a:endParaRPr>
          </a:p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08" y="193960"/>
            <a:ext cx="547792" cy="3594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04A15-56EA-408A-98B2-D3D12E083F5A}" type="datetime1">
              <a:rPr lang="en-US" altLang="zh-CN" smtClean="0"/>
              <a:t>1/29/2019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305800" y="4794409"/>
            <a:ext cx="73453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pPr marL="25400"/>
            <a:fld id="{81D60167-4931-47E6-BA6A-407CBD079E47}" type="slidenum">
              <a:rPr lang="en-US" altLang="zh-CN" spc="70" smtClean="0"/>
              <a:pPr marL="25400"/>
              <a:t>‹#›</a:t>
            </a:fld>
            <a:endParaRPr lang="en-US" altLang="zh-CN" spc="70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-9525"/>
            <a:ext cx="829653" cy="74295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altLang="zh-CN" b="0" i="0" u="none" strike="noStrike" kern="0" cap="none" spc="0" normalizeH="0" baseline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</a:endParaRPr>
          </a:p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08" y="184435"/>
            <a:ext cx="547792" cy="3594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5"/>
            <a:ext cx="9144000" cy="7326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990" y="774700"/>
            <a:ext cx="7988934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990" y="1124712"/>
            <a:ext cx="7338695" cy="26523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313E5-C4CA-46E9-BB75-428FBB661E35}" type="datetime1">
              <a:rPr lang="en-US" altLang="zh-CN" smtClean="0"/>
              <a:t>1/29/2019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305800" y="4794409"/>
            <a:ext cx="73453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pPr marL="25400"/>
            <a:fld id="{81D60167-4931-47E6-BA6A-407CBD079E47}" type="slidenum">
              <a:rPr lang="en-US" altLang="zh-CN" spc="70" smtClean="0"/>
              <a:pPr marL="25400"/>
              <a:t>‹#›</a:t>
            </a:fld>
            <a:endParaRPr lang="en-US" altLang="zh-CN" spc="7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5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oot.cern.ch/rdataframe-session-chep-2018-0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tiff"/><Relationship Id="rId4" Type="http://schemas.openxmlformats.org/officeDocument/2006/relationships/image" Target="../media/image28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jp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22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165715" y="2647950"/>
            <a:ext cx="4756062" cy="18056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445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US" sz="2400" spc="-105" dirty="0" smtClean="0">
                <a:solidFill>
                  <a:srgbClr val="BFBFBF"/>
                </a:solidFill>
                <a:latin typeface="Trebuchet MS"/>
                <a:cs typeface="Trebuchet MS"/>
              </a:rPr>
              <a:t>Q</a:t>
            </a:r>
            <a:r>
              <a:rPr lang="en-US" altLang="zh-CN" sz="2400" spc="-105" dirty="0" smtClean="0">
                <a:solidFill>
                  <a:srgbClr val="BFBFBF"/>
                </a:solidFill>
                <a:latin typeface="Trebuchet MS"/>
                <a:cs typeface="Trebuchet MS"/>
              </a:rPr>
              <a:t>i </a:t>
            </a:r>
            <a:r>
              <a:rPr lang="en-US" altLang="zh-CN" sz="2400" spc="-105" dirty="0" err="1" smtClean="0">
                <a:solidFill>
                  <a:srgbClr val="BFBFBF"/>
                </a:solidFill>
                <a:latin typeface="Trebuchet MS"/>
                <a:cs typeface="Trebuchet MS"/>
              </a:rPr>
              <a:t>Mengyao</a:t>
            </a:r>
            <a:r>
              <a:rPr lang="en-US" altLang="zh-CN" sz="2400" spc="-105" dirty="0" smtClean="0">
                <a:solidFill>
                  <a:srgbClr val="BFBFBF"/>
                </a:solidFill>
                <a:latin typeface="Trebuchet MS"/>
                <a:cs typeface="Trebuchet MS"/>
              </a:rPr>
              <a:t> ,Lin Tao</a:t>
            </a:r>
          </a:p>
          <a:p>
            <a:pPr algn="ctr">
              <a:lnSpc>
                <a:spcPct val="100000"/>
              </a:lnSpc>
            </a:pPr>
            <a:r>
              <a:rPr lang="en-US" sz="2400" spc="-105" dirty="0">
                <a:solidFill>
                  <a:srgbClr val="BFBFBF"/>
                </a:solidFill>
                <a:latin typeface="Trebuchet MS"/>
                <a:cs typeface="Trebuchet MS"/>
              </a:rPr>
              <a:t>On behalf of Computer Center, IHEP</a:t>
            </a:r>
          </a:p>
          <a:p>
            <a:pPr algn="ctr">
              <a:lnSpc>
                <a:spcPct val="100000"/>
              </a:lnSpc>
            </a:pPr>
            <a:r>
              <a:rPr lang="en-US" sz="2400" spc="-105" dirty="0" smtClean="0">
                <a:solidFill>
                  <a:srgbClr val="BFBFBF"/>
                </a:solidFill>
                <a:latin typeface="Trebuchet MS"/>
                <a:cs typeface="Trebuchet MS"/>
              </a:rPr>
              <a:t>qmy@ihep.ac.cn</a:t>
            </a:r>
            <a:endParaRPr sz="2000" dirty="0">
              <a:latin typeface="Trebuchet MS"/>
              <a:cs typeface="Trebuchet MS"/>
            </a:endParaRPr>
          </a:p>
        </p:txBody>
      </p:sp>
      <p:pic>
        <p:nvPicPr>
          <p:cNvPr id="5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0316" y="3790950"/>
            <a:ext cx="1641475" cy="108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bject 2"/>
          <p:cNvSpPr txBox="1">
            <a:spLocks noGrp="1"/>
          </p:cNvSpPr>
          <p:nvPr>
            <p:ph type="title"/>
          </p:nvPr>
        </p:nvSpPr>
        <p:spPr>
          <a:xfrm>
            <a:off x="-223546" y="764616"/>
            <a:ext cx="8991600" cy="1502334"/>
          </a:xfrm>
          <a:prstGeom prst="rect">
            <a:avLst/>
          </a:prstGeom>
        </p:spPr>
        <p:txBody>
          <a:bodyPr vert="horz" wrap="square" lIns="0" tIns="146685" rIns="0" bIns="0" rtlCol="0">
            <a:spAutoFit/>
          </a:bodyPr>
          <a:lstStyle/>
          <a:p>
            <a:pPr marL="1908810" algn="l">
              <a:lnSpc>
                <a:spcPct val="100000"/>
              </a:lnSpc>
              <a:spcBef>
                <a:spcPts val="1155"/>
              </a:spcBef>
            </a:pPr>
            <a:r>
              <a:rPr lang="en-US" altLang="zh-CN" sz="4400" b="1" spc="-60" dirty="0" smtClean="0">
                <a:solidFill>
                  <a:srgbClr val="318FC5"/>
                </a:solidFill>
              </a:rPr>
              <a:t>S</a:t>
            </a:r>
            <a:r>
              <a:rPr lang="en-US" sz="4400" b="1" spc="-60" dirty="0" smtClean="0">
                <a:solidFill>
                  <a:srgbClr val="318FC5"/>
                </a:solidFill>
              </a:rPr>
              <a:t>ynchronization </a:t>
            </a:r>
            <a:r>
              <a:rPr lang="en-US" sz="4400" b="1" spc="-60" dirty="0">
                <a:solidFill>
                  <a:srgbClr val="318FC5"/>
                </a:solidFill>
              </a:rPr>
              <a:t>and </a:t>
            </a:r>
            <a:r>
              <a:rPr lang="en-US" altLang="zh-CN" sz="4400" b="1" spc="-60" dirty="0" smtClean="0">
                <a:solidFill>
                  <a:srgbClr val="318FC5"/>
                </a:solidFill>
              </a:rPr>
              <a:t>S</a:t>
            </a:r>
            <a:r>
              <a:rPr lang="en-US" sz="4400" b="1" spc="-60" dirty="0" smtClean="0">
                <a:solidFill>
                  <a:srgbClr val="318FC5"/>
                </a:solidFill>
              </a:rPr>
              <a:t>haring </a:t>
            </a:r>
            <a:r>
              <a:rPr lang="en-US" altLang="zh-CN" sz="4400" b="1" spc="-60" dirty="0" smtClean="0">
                <a:solidFill>
                  <a:srgbClr val="318FC5"/>
                </a:solidFill>
              </a:rPr>
              <a:t>S</a:t>
            </a:r>
            <a:r>
              <a:rPr lang="en-US" sz="4400" b="1" spc="-60" dirty="0" smtClean="0">
                <a:solidFill>
                  <a:srgbClr val="318FC5"/>
                </a:solidFill>
              </a:rPr>
              <a:t>ervices </a:t>
            </a:r>
            <a:r>
              <a:rPr lang="en-US" sz="4400" b="1" spc="-60" dirty="0">
                <a:solidFill>
                  <a:srgbClr val="318FC5"/>
                </a:solidFill>
              </a:rPr>
              <a:t>in </a:t>
            </a:r>
            <a:r>
              <a:rPr lang="en-US" sz="4400" b="1" spc="-60" dirty="0" smtClean="0">
                <a:solidFill>
                  <a:srgbClr val="318FC5"/>
                </a:solidFill>
              </a:rPr>
              <a:t>IHEP</a:t>
            </a:r>
            <a:endParaRPr sz="4400" dirty="0">
              <a:solidFill>
                <a:srgbClr val="318FC5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7"/>
          </p:nvPr>
        </p:nvSpPr>
        <p:spPr>
          <a:xfrm>
            <a:off x="8305800" y="4794409"/>
            <a:ext cx="734530" cy="246221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n-US" altLang="zh-CN" spc="70" smtClean="0"/>
              <a:t>1</a:t>
            </a:fld>
            <a:endParaRPr lang="en-US" altLang="zh-CN" spc="7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文本框 241"/>
          <p:cNvSpPr txBox="1"/>
          <p:nvPr/>
        </p:nvSpPr>
        <p:spPr>
          <a:xfrm>
            <a:off x="1500747" y="38095"/>
            <a:ext cx="3929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</a:rPr>
              <a:t>Analysis </a:t>
            </a:r>
            <a:r>
              <a:rPr lang="en-US" altLang="zh-CN" sz="3600" b="1" dirty="0" smtClean="0">
                <a:solidFill>
                  <a:schemeClr val="bg1"/>
                </a:solidFill>
              </a:rPr>
              <a:t>workflow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7"/>
          </p:nvPr>
        </p:nvSpPr>
        <p:spPr>
          <a:xfrm>
            <a:off x="8305800" y="4794409"/>
            <a:ext cx="734530" cy="246221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n-US" altLang="zh-CN" spc="70" smtClean="0"/>
              <a:t>10</a:t>
            </a:fld>
            <a:endParaRPr lang="en-US" altLang="zh-CN" spc="70" dirty="0"/>
          </a:p>
        </p:txBody>
      </p:sp>
      <p:grpSp>
        <p:nvGrpSpPr>
          <p:cNvPr id="50" name="Group 60">
            <a:extLst>
              <a:ext uri="{FF2B5EF4-FFF2-40B4-BE49-F238E27FC236}">
                <a16:creationId xmlns:a16="http://schemas.microsoft.com/office/drawing/2014/main" xmlns="" id="{500B5342-8078-E84A-96C6-C636BF82E692}"/>
              </a:ext>
            </a:extLst>
          </p:cNvPr>
          <p:cNvGrpSpPr/>
          <p:nvPr/>
        </p:nvGrpSpPr>
        <p:grpSpPr>
          <a:xfrm>
            <a:off x="0" y="0"/>
            <a:ext cx="9144000" cy="5040630"/>
            <a:chOff x="17319352" y="9758672"/>
            <a:chExt cx="9684377" cy="6018757"/>
          </a:xfrm>
        </p:grpSpPr>
        <p:sp>
          <p:nvSpPr>
            <p:cNvPr id="51" name="infrastructure">
              <a:extLst>
                <a:ext uri="{FF2B5EF4-FFF2-40B4-BE49-F238E27FC236}">
                  <a16:creationId xmlns:a16="http://schemas.microsoft.com/office/drawing/2014/main" xmlns="" id="{88911A73-B258-DD4E-8FAE-E95E8DA7A257}"/>
                </a:ext>
              </a:extLst>
            </p:cNvPr>
            <p:cNvSpPr/>
            <p:nvPr/>
          </p:nvSpPr>
          <p:spPr>
            <a:xfrm>
              <a:off x="17319352" y="13931376"/>
              <a:ext cx="8850468" cy="184605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AFS auth">
              <a:extLst>
                <a:ext uri="{FF2B5EF4-FFF2-40B4-BE49-F238E27FC236}">
                  <a16:creationId xmlns:a16="http://schemas.microsoft.com/office/drawing/2014/main" xmlns="" id="{C1DA6BBB-3120-4F4D-A564-7DB7BCEBD383}"/>
                </a:ext>
              </a:extLst>
            </p:cNvPr>
            <p:cNvSpPr/>
            <p:nvPr/>
          </p:nvSpPr>
          <p:spPr>
            <a:xfrm>
              <a:off x="20419197" y="10765067"/>
              <a:ext cx="1120540" cy="1092038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/>
                <a:t>AFS/SSO </a:t>
              </a:r>
              <a:r>
                <a:rPr lang="en-US" altLang="zh-CN" sz="2000" dirty="0" err="1"/>
                <a:t>Auth</a:t>
              </a:r>
              <a:endParaRPr lang="zh-CN" altLang="en-US" sz="2000" dirty="0"/>
            </a:p>
          </p:txBody>
        </p:sp>
        <p:sp>
          <p:nvSpPr>
            <p:cNvPr id="53" name="object 6">
              <a:extLst>
                <a:ext uri="{FF2B5EF4-FFF2-40B4-BE49-F238E27FC236}">
                  <a16:creationId xmlns:a16="http://schemas.microsoft.com/office/drawing/2014/main" xmlns="" id="{6A499CC4-0FF8-6A47-B36C-5DE6A735051F}"/>
                </a:ext>
              </a:extLst>
            </p:cNvPr>
            <p:cNvSpPr/>
            <p:nvPr/>
          </p:nvSpPr>
          <p:spPr>
            <a:xfrm>
              <a:off x="18834635" y="10696382"/>
              <a:ext cx="783066" cy="63252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6">
              <a:extLst>
                <a:ext uri="{FF2B5EF4-FFF2-40B4-BE49-F238E27FC236}">
                  <a16:creationId xmlns:a16="http://schemas.microsoft.com/office/drawing/2014/main" xmlns="" id="{792CB503-6290-394B-AF4E-6206C50F17B9}"/>
                </a:ext>
              </a:extLst>
            </p:cNvPr>
            <p:cNvSpPr/>
            <p:nvPr/>
          </p:nvSpPr>
          <p:spPr>
            <a:xfrm>
              <a:off x="18051569" y="10718449"/>
              <a:ext cx="783066" cy="63252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55" name="Login node">
              <a:extLst>
                <a:ext uri="{FF2B5EF4-FFF2-40B4-BE49-F238E27FC236}">
                  <a16:creationId xmlns:a16="http://schemas.microsoft.com/office/drawing/2014/main" xmlns="" id="{0447C191-7466-9C48-BC77-DA9CE2154034}"/>
                </a:ext>
              </a:extLst>
            </p:cNvPr>
            <p:cNvGrpSpPr/>
            <p:nvPr/>
          </p:nvGrpSpPr>
          <p:grpSpPr>
            <a:xfrm>
              <a:off x="20437091" y="12471761"/>
              <a:ext cx="1138839" cy="652184"/>
              <a:chOff x="1169670" y="4100511"/>
              <a:chExt cx="1965960" cy="1077431"/>
            </a:xfrm>
          </p:grpSpPr>
          <p:sp>
            <p:nvSpPr>
              <p:cNvPr id="91" name="矩形 8">
                <a:extLst>
                  <a:ext uri="{FF2B5EF4-FFF2-40B4-BE49-F238E27FC236}">
                    <a16:creationId xmlns:a16="http://schemas.microsoft.com/office/drawing/2014/main" xmlns="" id="{F3FA7B5C-BFCD-7F4A-A075-A03A0F22ABD9}"/>
                  </a:ext>
                </a:extLst>
              </p:cNvPr>
              <p:cNvSpPr/>
              <p:nvPr/>
            </p:nvSpPr>
            <p:spPr>
              <a:xfrm>
                <a:off x="1329690" y="4100511"/>
                <a:ext cx="1805940" cy="914400"/>
              </a:xfrm>
              <a:prstGeom prst="rect">
                <a:avLst/>
              </a:prstGeom>
              <a:solidFill>
                <a:srgbClr val="F9F9F9"/>
              </a:solidFill>
              <a:ln>
                <a:solidFill>
                  <a:srgbClr val="ABABAB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rgbClr val="777777"/>
                    </a:solidFill>
                  </a:rPr>
                  <a:t>Login Node</a:t>
                </a:r>
                <a:endParaRPr lang="zh-CN" altLang="en-US" dirty="0">
                  <a:solidFill>
                    <a:srgbClr val="777777"/>
                  </a:solidFill>
                </a:endParaRPr>
              </a:p>
            </p:txBody>
          </p:sp>
          <p:sp>
            <p:nvSpPr>
              <p:cNvPr id="92" name="矩形 9">
                <a:extLst>
                  <a:ext uri="{FF2B5EF4-FFF2-40B4-BE49-F238E27FC236}">
                    <a16:creationId xmlns:a16="http://schemas.microsoft.com/office/drawing/2014/main" xmlns="" id="{D76B6912-CD87-E24B-918E-5A3D1AD431F5}"/>
                  </a:ext>
                </a:extLst>
              </p:cNvPr>
              <p:cNvSpPr/>
              <p:nvPr/>
            </p:nvSpPr>
            <p:spPr>
              <a:xfrm>
                <a:off x="1249680" y="4177662"/>
                <a:ext cx="1805940" cy="914400"/>
              </a:xfrm>
              <a:prstGeom prst="rect">
                <a:avLst/>
              </a:prstGeom>
              <a:solidFill>
                <a:srgbClr val="F9F9F9"/>
              </a:solidFill>
              <a:ln>
                <a:solidFill>
                  <a:srgbClr val="ABABAB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rgbClr val="777777"/>
                    </a:solidFill>
                  </a:rPr>
                  <a:t>Login Node</a:t>
                </a:r>
                <a:endParaRPr lang="zh-CN" altLang="en-US" dirty="0">
                  <a:solidFill>
                    <a:srgbClr val="777777"/>
                  </a:solidFill>
                </a:endParaRPr>
              </a:p>
            </p:txBody>
          </p:sp>
          <p:sp>
            <p:nvSpPr>
              <p:cNvPr id="93" name="矩形 10">
                <a:extLst>
                  <a:ext uri="{FF2B5EF4-FFF2-40B4-BE49-F238E27FC236}">
                    <a16:creationId xmlns:a16="http://schemas.microsoft.com/office/drawing/2014/main" xmlns="" id="{AD3A91A9-9D8E-4446-89E2-40183D5B5D97}"/>
                  </a:ext>
                </a:extLst>
              </p:cNvPr>
              <p:cNvSpPr/>
              <p:nvPr/>
            </p:nvSpPr>
            <p:spPr>
              <a:xfrm>
                <a:off x="1169670" y="4263542"/>
                <a:ext cx="1805940" cy="914400"/>
              </a:xfrm>
              <a:prstGeom prst="rect">
                <a:avLst/>
              </a:prstGeom>
              <a:solidFill>
                <a:srgbClr val="F9F9F9"/>
              </a:solidFill>
              <a:ln>
                <a:solidFill>
                  <a:srgbClr val="ABABAB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chemeClr val="bg2">
                        <a:lumMod val="25000"/>
                      </a:schemeClr>
                    </a:solidFill>
                  </a:rPr>
                  <a:t>Login Node</a:t>
                </a:r>
                <a:endParaRPr lang="zh-CN" altLang="en-US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sp>
          <p:nvSpPr>
            <p:cNvPr id="56" name="htcondor">
              <a:extLst>
                <a:ext uri="{FF2B5EF4-FFF2-40B4-BE49-F238E27FC236}">
                  <a16:creationId xmlns:a16="http://schemas.microsoft.com/office/drawing/2014/main" xmlns="" id="{5CFACF94-F6D8-3A4D-9E8C-F40C245DCDEC}"/>
                </a:ext>
              </a:extLst>
            </p:cNvPr>
            <p:cNvSpPr/>
            <p:nvPr/>
          </p:nvSpPr>
          <p:spPr>
            <a:xfrm>
              <a:off x="22665184" y="12692031"/>
              <a:ext cx="1092482" cy="553078"/>
            </a:xfrm>
            <a:prstGeom prst="rect">
              <a:avLst/>
            </a:prstGeom>
            <a:solidFill>
              <a:srgbClr val="F9F9F9"/>
            </a:solidFill>
            <a:ln>
              <a:solidFill>
                <a:srgbClr val="ABABAB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err="1">
                  <a:solidFill>
                    <a:schemeClr val="bg2">
                      <a:lumMod val="25000"/>
                    </a:schemeClr>
                  </a:solidFill>
                </a:rPr>
                <a:t>HTCondor</a:t>
              </a:r>
              <a:endParaRPr lang="en-US" altLang="zh-CN" sz="16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</a:rPr>
                <a:t>Scheduler</a:t>
              </a:r>
              <a:endParaRPr lang="zh-CN" altLang="en-US" sz="16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grpSp>
          <p:nvGrpSpPr>
            <p:cNvPr id="57" name="x server">
              <a:extLst>
                <a:ext uri="{FF2B5EF4-FFF2-40B4-BE49-F238E27FC236}">
                  <a16:creationId xmlns:a16="http://schemas.microsoft.com/office/drawing/2014/main" xmlns="" id="{146E326A-E4EA-BA44-9603-2309DCE833A4}"/>
                </a:ext>
              </a:extLst>
            </p:cNvPr>
            <p:cNvGrpSpPr/>
            <p:nvPr/>
          </p:nvGrpSpPr>
          <p:grpSpPr>
            <a:xfrm>
              <a:off x="17547177" y="11969202"/>
              <a:ext cx="2101020" cy="1648935"/>
              <a:chOff x="382272" y="2738077"/>
              <a:chExt cx="2101020" cy="1648935"/>
            </a:xfrm>
          </p:grpSpPr>
          <p:pic>
            <p:nvPicPr>
              <p:cNvPr id="89" name="TBrowser">
                <a:extLst>
                  <a:ext uri="{FF2B5EF4-FFF2-40B4-BE49-F238E27FC236}">
                    <a16:creationId xmlns:a16="http://schemas.microsoft.com/office/drawing/2014/main" xmlns="" id="{40EA5258-9415-6B4D-AE17-219A6D1E5A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2272" y="3011847"/>
                <a:ext cx="2101020" cy="1375165"/>
              </a:xfrm>
              <a:prstGeom prst="rect">
                <a:avLst/>
              </a:prstGeom>
            </p:spPr>
          </p:pic>
          <p:sp>
            <p:nvSpPr>
              <p:cNvPr id="90" name="文本框 20">
                <a:extLst>
                  <a:ext uri="{FF2B5EF4-FFF2-40B4-BE49-F238E27FC236}">
                    <a16:creationId xmlns:a16="http://schemas.microsoft.com/office/drawing/2014/main" xmlns="" id="{0E14DE7D-C5C0-464D-9531-AA3A8C6EBA75}"/>
                  </a:ext>
                </a:extLst>
              </p:cNvPr>
              <p:cNvSpPr txBox="1"/>
              <p:nvPr/>
            </p:nvSpPr>
            <p:spPr>
              <a:xfrm>
                <a:off x="440478" y="2738077"/>
                <a:ext cx="197637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dirty="0">
                    <a:solidFill>
                      <a:schemeClr val="bg2">
                        <a:lumMod val="25000"/>
                      </a:schemeClr>
                    </a:solidFill>
                  </a:rPr>
                  <a:t>X Server for visualization</a:t>
                </a:r>
                <a:endParaRPr lang="zh-CN" altLang="en-US" sz="1400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cxnSp>
          <p:nvCxnSpPr>
            <p:cNvPr id="58" name="直接箭头连接符 24">
              <a:extLst>
                <a:ext uri="{FF2B5EF4-FFF2-40B4-BE49-F238E27FC236}">
                  <a16:creationId xmlns:a16="http://schemas.microsoft.com/office/drawing/2014/main" xmlns="" id="{6092B301-CAF9-454B-B88B-5928A06EB413}"/>
                </a:ext>
              </a:extLst>
            </p:cNvPr>
            <p:cNvCxnSpPr/>
            <p:nvPr/>
          </p:nvCxnSpPr>
          <p:spPr>
            <a:xfrm>
              <a:off x="19638206" y="11116136"/>
              <a:ext cx="668172" cy="323746"/>
            </a:xfrm>
            <a:prstGeom prst="straightConnector1">
              <a:avLst/>
            </a:prstGeom>
            <a:ln w="38100">
              <a:solidFill>
                <a:srgbClr val="777777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ssh client">
              <a:extLst>
                <a:ext uri="{FF2B5EF4-FFF2-40B4-BE49-F238E27FC236}">
                  <a16:creationId xmlns:a16="http://schemas.microsoft.com/office/drawing/2014/main" xmlns="" id="{1DF4F667-94CE-9D4D-8A60-CE1CE5AE8554}"/>
                </a:ext>
              </a:extLst>
            </p:cNvPr>
            <p:cNvSpPr txBox="1"/>
            <p:nvPr/>
          </p:nvSpPr>
          <p:spPr>
            <a:xfrm>
              <a:off x="19093654" y="11420132"/>
              <a:ext cx="11090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</a:rPr>
                <a:t>SSH client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cxnSp>
          <p:nvCxnSpPr>
            <p:cNvPr id="60" name="直接箭头连接符 29">
              <a:extLst>
                <a:ext uri="{FF2B5EF4-FFF2-40B4-BE49-F238E27FC236}">
                  <a16:creationId xmlns:a16="http://schemas.microsoft.com/office/drawing/2014/main" xmlns="" id="{4FCFC2AC-780A-D74F-BF73-D43E33BAAF4C}"/>
                </a:ext>
              </a:extLst>
            </p:cNvPr>
            <p:cNvCxnSpPr/>
            <p:nvPr/>
          </p:nvCxnSpPr>
          <p:spPr>
            <a:xfrm>
              <a:off x="20979467" y="11925790"/>
              <a:ext cx="0" cy="435803"/>
            </a:xfrm>
            <a:prstGeom prst="straightConnector1">
              <a:avLst/>
            </a:prstGeom>
            <a:ln w="38100">
              <a:solidFill>
                <a:srgbClr val="ABABAB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直接箭头连接符 34">
              <a:extLst>
                <a:ext uri="{FF2B5EF4-FFF2-40B4-BE49-F238E27FC236}">
                  <a16:creationId xmlns:a16="http://schemas.microsoft.com/office/drawing/2014/main" xmlns="" id="{FD9B23C1-FBC3-384C-BAEE-089A7EBE4FDB}"/>
                </a:ext>
              </a:extLst>
            </p:cNvPr>
            <p:cNvCxnSpPr/>
            <p:nvPr/>
          </p:nvCxnSpPr>
          <p:spPr>
            <a:xfrm flipV="1">
              <a:off x="19683081" y="10892844"/>
              <a:ext cx="681184" cy="4165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文本框 36">
              <a:extLst>
                <a:ext uri="{FF2B5EF4-FFF2-40B4-BE49-F238E27FC236}">
                  <a16:creationId xmlns:a16="http://schemas.microsoft.com/office/drawing/2014/main" xmlns="" id="{E0395CF7-6D5E-8446-847C-DDAEF23F9DE9}"/>
                </a:ext>
              </a:extLst>
            </p:cNvPr>
            <p:cNvSpPr txBox="1"/>
            <p:nvPr/>
          </p:nvSpPr>
          <p:spPr>
            <a:xfrm>
              <a:off x="19060835" y="10534726"/>
              <a:ext cx="14391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Web browser</a:t>
              </a:r>
              <a:endParaRPr lang="zh-CN" altLang="en-US" dirty="0"/>
            </a:p>
          </p:txBody>
        </p:sp>
        <p:cxnSp>
          <p:nvCxnSpPr>
            <p:cNvPr id="63" name="直接箭头连接符 46">
              <a:extLst>
                <a:ext uri="{FF2B5EF4-FFF2-40B4-BE49-F238E27FC236}">
                  <a16:creationId xmlns:a16="http://schemas.microsoft.com/office/drawing/2014/main" xmlns="" id="{A4FBF1EB-D5C6-784F-8D6C-C823C61E2138}"/>
                </a:ext>
              </a:extLst>
            </p:cNvPr>
            <p:cNvCxnSpPr/>
            <p:nvPr/>
          </p:nvCxnSpPr>
          <p:spPr>
            <a:xfrm>
              <a:off x="21702426" y="12920937"/>
              <a:ext cx="764075" cy="0"/>
            </a:xfrm>
            <a:prstGeom prst="straightConnector1">
              <a:avLst/>
            </a:prstGeom>
            <a:ln w="38100">
              <a:solidFill>
                <a:srgbClr val="ABABAB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直接箭头连接符 50">
              <a:extLst>
                <a:ext uri="{FF2B5EF4-FFF2-40B4-BE49-F238E27FC236}">
                  <a16:creationId xmlns:a16="http://schemas.microsoft.com/office/drawing/2014/main" xmlns="" id="{0D6EE9B9-45FB-A247-887F-6B631803115A}"/>
                </a:ext>
              </a:extLst>
            </p:cNvPr>
            <p:cNvCxnSpPr/>
            <p:nvPr/>
          </p:nvCxnSpPr>
          <p:spPr>
            <a:xfrm flipH="1">
              <a:off x="23211425" y="13371085"/>
              <a:ext cx="9354" cy="394896"/>
            </a:xfrm>
            <a:prstGeom prst="straightConnector1">
              <a:avLst/>
            </a:prstGeom>
            <a:ln w="38100">
              <a:solidFill>
                <a:srgbClr val="ABABAB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直接箭头连接符 52">
              <a:extLst>
                <a:ext uri="{FF2B5EF4-FFF2-40B4-BE49-F238E27FC236}">
                  <a16:creationId xmlns:a16="http://schemas.microsoft.com/office/drawing/2014/main" xmlns="" id="{BEC13710-8A62-1048-A19D-598E7AF441A3}"/>
                </a:ext>
              </a:extLst>
            </p:cNvPr>
            <p:cNvCxnSpPr/>
            <p:nvPr/>
          </p:nvCxnSpPr>
          <p:spPr>
            <a:xfrm>
              <a:off x="22174603" y="14924989"/>
              <a:ext cx="583797" cy="0"/>
            </a:xfrm>
            <a:prstGeom prst="straightConnector1">
              <a:avLst/>
            </a:prstGeom>
            <a:ln w="38100"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直接箭头连接符 58">
              <a:extLst>
                <a:ext uri="{FF2B5EF4-FFF2-40B4-BE49-F238E27FC236}">
                  <a16:creationId xmlns:a16="http://schemas.microsoft.com/office/drawing/2014/main" xmlns="" id="{04C20E6F-EF04-0F41-91F4-7B25CD4CD823}"/>
                </a:ext>
              </a:extLst>
            </p:cNvPr>
            <p:cNvCxnSpPr/>
            <p:nvPr/>
          </p:nvCxnSpPr>
          <p:spPr>
            <a:xfrm flipV="1">
              <a:off x="19055483" y="11418115"/>
              <a:ext cx="0" cy="570445"/>
            </a:xfrm>
            <a:prstGeom prst="straightConnector1">
              <a:avLst/>
            </a:prstGeom>
            <a:ln w="38100">
              <a:solidFill>
                <a:srgbClr val="ABABAB"/>
              </a:solidFill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直接箭头连接符 63">
              <a:extLst>
                <a:ext uri="{FF2B5EF4-FFF2-40B4-BE49-F238E27FC236}">
                  <a16:creationId xmlns:a16="http://schemas.microsoft.com/office/drawing/2014/main" xmlns="" id="{656B8730-37CE-894A-9C22-87F732A790A2}"/>
                </a:ext>
              </a:extLst>
            </p:cNvPr>
            <p:cNvCxnSpPr/>
            <p:nvPr/>
          </p:nvCxnSpPr>
          <p:spPr>
            <a:xfrm flipV="1">
              <a:off x="20960162" y="13288641"/>
              <a:ext cx="3411" cy="531821"/>
            </a:xfrm>
            <a:prstGeom prst="straightConnector1">
              <a:avLst/>
            </a:prstGeom>
            <a:ln w="38100">
              <a:solidFill>
                <a:srgbClr val="ABABAB"/>
              </a:solidFill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直接箭头连接符 65">
              <a:extLst>
                <a:ext uri="{FF2B5EF4-FFF2-40B4-BE49-F238E27FC236}">
                  <a16:creationId xmlns:a16="http://schemas.microsoft.com/office/drawing/2014/main" xmlns="" id="{2770736F-3E77-6942-B28C-97A9CBEA71B0}"/>
                </a:ext>
              </a:extLst>
            </p:cNvPr>
            <p:cNvCxnSpPr/>
            <p:nvPr/>
          </p:nvCxnSpPr>
          <p:spPr>
            <a:xfrm>
              <a:off x="19700458" y="12812291"/>
              <a:ext cx="663807" cy="0"/>
            </a:xfrm>
            <a:prstGeom prst="straightConnector1">
              <a:avLst/>
            </a:prstGeom>
            <a:ln w="38100">
              <a:solidFill>
                <a:srgbClr val="ABABAB"/>
              </a:solidFill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69" name="storage">
              <a:extLst>
                <a:ext uri="{FF2B5EF4-FFF2-40B4-BE49-F238E27FC236}">
                  <a16:creationId xmlns:a16="http://schemas.microsoft.com/office/drawing/2014/main" xmlns="" id="{19F4B79B-8C46-734E-9234-AC705CD8F4C9}"/>
                </a:ext>
              </a:extLst>
            </p:cNvPr>
            <p:cNvGrpSpPr/>
            <p:nvPr/>
          </p:nvGrpSpPr>
          <p:grpSpPr>
            <a:xfrm>
              <a:off x="18880269" y="14074525"/>
              <a:ext cx="3154681" cy="1580165"/>
              <a:chOff x="2362199" y="5195764"/>
              <a:chExt cx="3154681" cy="1580165"/>
            </a:xfrm>
          </p:grpSpPr>
          <p:sp>
            <p:nvSpPr>
              <p:cNvPr id="83" name="矩形 68">
                <a:extLst>
                  <a:ext uri="{FF2B5EF4-FFF2-40B4-BE49-F238E27FC236}">
                    <a16:creationId xmlns:a16="http://schemas.microsoft.com/office/drawing/2014/main" xmlns="" id="{D1B70220-F7B5-AD44-8A23-F2D31EAB9D69}"/>
                  </a:ext>
                </a:extLst>
              </p:cNvPr>
              <p:cNvSpPr/>
              <p:nvPr/>
            </p:nvSpPr>
            <p:spPr>
              <a:xfrm>
                <a:off x="2362199" y="5195764"/>
                <a:ext cx="3154681" cy="1580165"/>
              </a:xfrm>
              <a:prstGeom prst="rect">
                <a:avLst/>
              </a:prstGeom>
              <a:noFill/>
              <a:ln>
                <a:prstDash val="lg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4" name="storage">
                <a:extLst>
                  <a:ext uri="{FF2B5EF4-FFF2-40B4-BE49-F238E27FC236}">
                    <a16:creationId xmlns:a16="http://schemas.microsoft.com/office/drawing/2014/main" xmlns="" id="{176E7433-9DFF-114F-A125-947495C37D24}"/>
                  </a:ext>
                </a:extLst>
              </p:cNvPr>
              <p:cNvGrpSpPr/>
              <p:nvPr/>
            </p:nvGrpSpPr>
            <p:grpSpPr>
              <a:xfrm>
                <a:off x="2467928" y="5276943"/>
                <a:ext cx="2947035" cy="1498986"/>
                <a:chOff x="2467928" y="5276943"/>
                <a:chExt cx="2947035" cy="1498986"/>
              </a:xfrm>
            </p:grpSpPr>
            <p:grpSp>
              <p:nvGrpSpPr>
                <p:cNvPr id="85" name="storage">
                  <a:extLst>
                    <a:ext uri="{FF2B5EF4-FFF2-40B4-BE49-F238E27FC236}">
                      <a16:creationId xmlns:a16="http://schemas.microsoft.com/office/drawing/2014/main" xmlns="" id="{ABF08094-5227-0A4F-A030-082E515A86CB}"/>
                    </a:ext>
                  </a:extLst>
                </p:cNvPr>
                <p:cNvGrpSpPr/>
                <p:nvPr/>
              </p:nvGrpSpPr>
              <p:grpSpPr>
                <a:xfrm>
                  <a:off x="2467928" y="5276943"/>
                  <a:ext cx="2947035" cy="1223408"/>
                  <a:chOff x="2270760" y="5133454"/>
                  <a:chExt cx="2947035" cy="1223408"/>
                </a:xfrm>
              </p:grpSpPr>
              <p:sp>
                <p:nvSpPr>
                  <p:cNvPr id="87" name="storage /afs">
                    <a:extLst>
                      <a:ext uri="{FF2B5EF4-FFF2-40B4-BE49-F238E27FC236}">
                        <a16:creationId xmlns:a16="http://schemas.microsoft.com/office/drawing/2014/main" xmlns="" id="{257C1D4C-B546-1A41-BE72-CA35D2979B52}"/>
                      </a:ext>
                    </a:extLst>
                  </p:cNvPr>
                  <p:cNvSpPr/>
                  <p:nvPr/>
                </p:nvSpPr>
                <p:spPr>
                  <a:xfrm>
                    <a:off x="2270760" y="5133454"/>
                    <a:ext cx="1371600" cy="1207518"/>
                  </a:xfrm>
                  <a:prstGeom prst="can">
                    <a:avLst/>
                  </a:prstGeom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zh-CN" dirty="0"/>
                      <a:t>/afs</a:t>
                    </a:r>
                    <a:endParaRPr lang="zh-CN" altLang="en-US" dirty="0"/>
                  </a:p>
                </p:txBody>
              </p:sp>
              <p:sp>
                <p:nvSpPr>
                  <p:cNvPr id="88" name="storage /besfs">
                    <a:extLst>
                      <a:ext uri="{FF2B5EF4-FFF2-40B4-BE49-F238E27FC236}">
                        <a16:creationId xmlns:a16="http://schemas.microsoft.com/office/drawing/2014/main" xmlns="" id="{7AF03F37-F8BC-2448-A087-1D15AEB3FF8B}"/>
                      </a:ext>
                    </a:extLst>
                  </p:cNvPr>
                  <p:cNvSpPr/>
                  <p:nvPr/>
                </p:nvSpPr>
                <p:spPr>
                  <a:xfrm>
                    <a:off x="3846195" y="5149344"/>
                    <a:ext cx="1371600" cy="1207518"/>
                  </a:xfrm>
                  <a:prstGeom prst="can">
                    <a:avLst/>
                  </a:prstGeom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zh-CN" dirty="0"/>
                      <a:t>/</a:t>
                    </a:r>
                    <a:r>
                      <a:rPr lang="en-US" altLang="zh-CN" dirty="0" err="1"/>
                      <a:t>besfs</a:t>
                    </a:r>
                    <a:endParaRPr lang="zh-CN" altLang="en-US" dirty="0"/>
                  </a:p>
                </p:txBody>
              </p:sp>
            </p:grpSp>
            <p:sp>
              <p:nvSpPr>
                <p:cNvPr id="86" name="文本框 56">
                  <a:extLst>
                    <a:ext uri="{FF2B5EF4-FFF2-40B4-BE49-F238E27FC236}">
                      <a16:creationId xmlns:a16="http://schemas.microsoft.com/office/drawing/2014/main" xmlns="" id="{E996ABD3-785F-F24E-A680-90AC8EB9F5A2}"/>
                    </a:ext>
                  </a:extLst>
                </p:cNvPr>
                <p:cNvSpPr txBox="1"/>
                <p:nvPr/>
              </p:nvSpPr>
              <p:spPr>
                <a:xfrm>
                  <a:off x="3481788" y="6406597"/>
                  <a:ext cx="89550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/>
                    <a:t>Storage</a:t>
                  </a:r>
                  <a:endParaRPr lang="zh-CN" altLang="en-US" dirty="0"/>
                </a:p>
              </p:txBody>
            </p:sp>
          </p:grpSp>
        </p:grpSp>
        <p:grpSp>
          <p:nvGrpSpPr>
            <p:cNvPr id="70" name="computing">
              <a:extLst>
                <a:ext uri="{FF2B5EF4-FFF2-40B4-BE49-F238E27FC236}">
                  <a16:creationId xmlns:a16="http://schemas.microsoft.com/office/drawing/2014/main" xmlns="" id="{1606B83C-C21C-F349-B91D-C3DF9A29DB72}"/>
                </a:ext>
              </a:extLst>
            </p:cNvPr>
            <p:cNvGrpSpPr/>
            <p:nvPr/>
          </p:nvGrpSpPr>
          <p:grpSpPr>
            <a:xfrm>
              <a:off x="22898053" y="14091777"/>
              <a:ext cx="2464119" cy="1580165"/>
              <a:chOff x="6309360" y="4969517"/>
              <a:chExt cx="2464119" cy="1580165"/>
            </a:xfrm>
          </p:grpSpPr>
          <p:sp>
            <p:nvSpPr>
              <p:cNvPr id="78" name="矩形 70">
                <a:extLst>
                  <a:ext uri="{FF2B5EF4-FFF2-40B4-BE49-F238E27FC236}">
                    <a16:creationId xmlns:a16="http://schemas.microsoft.com/office/drawing/2014/main" xmlns="" id="{58A00928-4186-9B4C-B479-70C493996A6A}"/>
                  </a:ext>
                </a:extLst>
              </p:cNvPr>
              <p:cNvSpPr/>
              <p:nvPr/>
            </p:nvSpPr>
            <p:spPr>
              <a:xfrm>
                <a:off x="6309360" y="4969517"/>
                <a:ext cx="2464119" cy="1580165"/>
              </a:xfrm>
              <a:prstGeom prst="rect">
                <a:avLst/>
              </a:prstGeom>
              <a:ln>
                <a:prstDash val="lg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9" name="computing node">
                <a:extLst>
                  <a:ext uri="{FF2B5EF4-FFF2-40B4-BE49-F238E27FC236}">
                    <a16:creationId xmlns:a16="http://schemas.microsoft.com/office/drawing/2014/main" xmlns="" id="{24065238-5B18-E044-AAE7-01C8841D34F1}"/>
                  </a:ext>
                </a:extLst>
              </p:cNvPr>
              <p:cNvGrpSpPr/>
              <p:nvPr/>
            </p:nvGrpSpPr>
            <p:grpSpPr>
              <a:xfrm>
                <a:off x="6481760" y="5118007"/>
                <a:ext cx="2085043" cy="1167946"/>
                <a:chOff x="941068" y="4148110"/>
                <a:chExt cx="2085043" cy="1167946"/>
              </a:xfrm>
            </p:grpSpPr>
            <p:sp>
              <p:nvSpPr>
                <p:cNvPr id="80" name="矩形 13">
                  <a:extLst>
                    <a:ext uri="{FF2B5EF4-FFF2-40B4-BE49-F238E27FC236}">
                      <a16:creationId xmlns:a16="http://schemas.microsoft.com/office/drawing/2014/main" xmlns="" id="{5E9A348B-C36A-C249-9662-42BD95754F84}"/>
                    </a:ext>
                  </a:extLst>
                </p:cNvPr>
                <p:cNvSpPr/>
                <p:nvPr/>
              </p:nvSpPr>
              <p:spPr>
                <a:xfrm>
                  <a:off x="1220171" y="4148110"/>
                  <a:ext cx="1805940" cy="914400"/>
                </a:xfrm>
                <a:prstGeom prst="rect">
                  <a:avLst/>
                </a:prstGeom>
                <a:solidFill>
                  <a:srgbClr val="F9F9F9"/>
                </a:solidFill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dirty="0"/>
                    <a:t>Computing Node</a:t>
                  </a:r>
                  <a:endParaRPr lang="zh-CN" altLang="en-US" dirty="0"/>
                </a:p>
              </p:txBody>
            </p:sp>
            <p:sp>
              <p:nvSpPr>
                <p:cNvPr id="81" name="矩形 14">
                  <a:extLst>
                    <a:ext uri="{FF2B5EF4-FFF2-40B4-BE49-F238E27FC236}">
                      <a16:creationId xmlns:a16="http://schemas.microsoft.com/office/drawing/2014/main" xmlns="" id="{707D089E-C5A4-7842-A7BF-63926A56C551}"/>
                    </a:ext>
                  </a:extLst>
                </p:cNvPr>
                <p:cNvSpPr/>
                <p:nvPr/>
              </p:nvSpPr>
              <p:spPr>
                <a:xfrm>
                  <a:off x="1082040" y="4274883"/>
                  <a:ext cx="1805940" cy="914400"/>
                </a:xfrm>
                <a:prstGeom prst="rect">
                  <a:avLst/>
                </a:prstGeom>
                <a:solidFill>
                  <a:srgbClr val="F9F9F9"/>
                </a:solidFill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dirty="0"/>
                    <a:t>Computing Node</a:t>
                  </a:r>
                  <a:endParaRPr lang="zh-CN" altLang="en-US" dirty="0"/>
                </a:p>
              </p:txBody>
            </p:sp>
            <p:sp>
              <p:nvSpPr>
                <p:cNvPr id="82" name="矩形 15">
                  <a:extLst>
                    <a:ext uri="{FF2B5EF4-FFF2-40B4-BE49-F238E27FC236}">
                      <a16:creationId xmlns:a16="http://schemas.microsoft.com/office/drawing/2014/main" xmlns="" id="{50E70FE0-7867-184A-9102-DE87ABE887F9}"/>
                    </a:ext>
                  </a:extLst>
                </p:cNvPr>
                <p:cNvSpPr/>
                <p:nvPr/>
              </p:nvSpPr>
              <p:spPr>
                <a:xfrm>
                  <a:off x="941068" y="4401656"/>
                  <a:ext cx="1805940" cy="914400"/>
                </a:xfrm>
                <a:prstGeom prst="rect">
                  <a:avLst/>
                </a:prstGeom>
                <a:solidFill>
                  <a:srgbClr val="F9F9F9"/>
                </a:solidFill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dirty="0"/>
                    <a:t>Computing Node</a:t>
                  </a:r>
                  <a:endParaRPr lang="zh-CN" altLang="en-US" dirty="0"/>
                </a:p>
              </p:txBody>
            </p:sp>
          </p:grpSp>
        </p:grpSp>
        <p:sp>
          <p:nvSpPr>
            <p:cNvPr id="71" name="submit jobs">
              <a:extLst>
                <a:ext uri="{FF2B5EF4-FFF2-40B4-BE49-F238E27FC236}">
                  <a16:creationId xmlns:a16="http://schemas.microsoft.com/office/drawing/2014/main" xmlns="" id="{A7F53A01-E043-8846-B95F-D999C5D48AD0}"/>
                </a:ext>
              </a:extLst>
            </p:cNvPr>
            <p:cNvSpPr txBox="1"/>
            <p:nvPr/>
          </p:nvSpPr>
          <p:spPr>
            <a:xfrm>
              <a:off x="21593913" y="12274606"/>
              <a:ext cx="12110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</a:rPr>
                <a:t>Submit batch jobs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72" name="object 2">
              <a:extLst>
                <a:ext uri="{FF2B5EF4-FFF2-40B4-BE49-F238E27FC236}">
                  <a16:creationId xmlns:a16="http://schemas.microsoft.com/office/drawing/2014/main" xmlns="" id="{6B3A41DB-8A1A-AD47-AC92-770B390759B8}"/>
                </a:ext>
              </a:extLst>
            </p:cNvPr>
            <p:cNvSpPr/>
            <p:nvPr/>
          </p:nvSpPr>
          <p:spPr>
            <a:xfrm>
              <a:off x="22853377" y="9758672"/>
              <a:ext cx="3698805" cy="223055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cxnSp>
          <p:nvCxnSpPr>
            <p:cNvPr id="73" name="直接箭头连接符 51">
              <a:extLst>
                <a:ext uri="{FF2B5EF4-FFF2-40B4-BE49-F238E27FC236}">
                  <a16:creationId xmlns:a16="http://schemas.microsoft.com/office/drawing/2014/main" xmlns="" id="{74855F09-2136-B14A-9A01-BB84EB1BC804}"/>
                </a:ext>
              </a:extLst>
            </p:cNvPr>
            <p:cNvCxnSpPr/>
            <p:nvPr/>
          </p:nvCxnSpPr>
          <p:spPr>
            <a:xfrm flipH="1" flipV="1">
              <a:off x="21702426" y="10858467"/>
              <a:ext cx="875537" cy="2536"/>
            </a:xfrm>
            <a:prstGeom prst="straightConnector1">
              <a:avLst/>
            </a:prstGeom>
            <a:ln w="38100"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4" name="文本框 54">
              <a:extLst>
                <a:ext uri="{FF2B5EF4-FFF2-40B4-BE49-F238E27FC236}">
                  <a16:creationId xmlns:a16="http://schemas.microsoft.com/office/drawing/2014/main" xmlns="" id="{7D97C6BE-EAE8-2D42-9D9A-A0EAA1754D45}"/>
                </a:ext>
              </a:extLst>
            </p:cNvPr>
            <p:cNvSpPr txBox="1"/>
            <p:nvPr/>
          </p:nvSpPr>
          <p:spPr>
            <a:xfrm>
              <a:off x="22898053" y="11909256"/>
              <a:ext cx="41056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rgbClr val="0000FF"/>
                  </a:solidFill>
                </a:rPr>
                <a:t>web-based analysis service</a:t>
              </a:r>
              <a:endParaRPr lang="zh-CN" altLang="en-US" sz="2800" dirty="0">
                <a:solidFill>
                  <a:srgbClr val="0000FF"/>
                </a:solidFill>
              </a:endParaRPr>
            </a:p>
          </p:txBody>
        </p:sp>
        <p:cxnSp>
          <p:nvCxnSpPr>
            <p:cNvPr id="75" name="直接箭头连接符 62">
              <a:extLst>
                <a:ext uri="{FF2B5EF4-FFF2-40B4-BE49-F238E27FC236}">
                  <a16:creationId xmlns:a16="http://schemas.microsoft.com/office/drawing/2014/main" xmlns="" id="{88A25187-5C6D-7E42-A7EF-2A2BCF22E2FD}"/>
                </a:ext>
              </a:extLst>
            </p:cNvPr>
            <p:cNvCxnSpPr/>
            <p:nvPr/>
          </p:nvCxnSpPr>
          <p:spPr>
            <a:xfrm flipH="1" flipV="1">
              <a:off x="24114395" y="12351999"/>
              <a:ext cx="7394" cy="1468463"/>
            </a:xfrm>
            <a:prstGeom prst="straightConnector1">
              <a:avLst/>
            </a:prstGeom>
            <a:ln w="38100"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6" name="矩形 48">
              <a:extLst>
                <a:ext uri="{FF2B5EF4-FFF2-40B4-BE49-F238E27FC236}">
                  <a16:creationId xmlns:a16="http://schemas.microsoft.com/office/drawing/2014/main" xmlns="" id="{D5A437F8-3952-A641-A70B-91A7F6F1A461}"/>
                </a:ext>
              </a:extLst>
            </p:cNvPr>
            <p:cNvSpPr/>
            <p:nvPr/>
          </p:nvSpPr>
          <p:spPr>
            <a:xfrm>
              <a:off x="17384385" y="14370399"/>
              <a:ext cx="1333961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i="1" dirty="0"/>
                <a:t>Powerful computing resources</a:t>
              </a:r>
            </a:p>
          </p:txBody>
        </p:sp>
        <p:sp>
          <p:nvSpPr>
            <p:cNvPr id="77" name="文本框 1">
              <a:extLst>
                <a:ext uri="{FF2B5EF4-FFF2-40B4-BE49-F238E27FC236}">
                  <a16:creationId xmlns:a16="http://schemas.microsoft.com/office/drawing/2014/main" xmlns="" id="{B493449D-E77E-7F42-8745-19FFA4AEFA3F}"/>
                </a:ext>
              </a:extLst>
            </p:cNvPr>
            <p:cNvSpPr txBox="1"/>
            <p:nvPr/>
          </p:nvSpPr>
          <p:spPr>
            <a:xfrm>
              <a:off x="24114395" y="12578339"/>
              <a:ext cx="283353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80000" indent="-180000">
                <a:buFont typeface="Arial" panose="020B0604020202020204" pitchFamily="34" charset="0"/>
                <a:buChar char="•"/>
              </a:pPr>
              <a:r>
                <a:rPr lang="en-US" altLang="zh-CN" sz="2400" dirty="0"/>
                <a:t>Common software</a:t>
              </a:r>
            </a:p>
            <a:p>
              <a:pPr marL="180000" indent="-180000">
                <a:buFont typeface="Arial" panose="020B0604020202020204" pitchFamily="34" charset="0"/>
                <a:buChar char="•"/>
              </a:pPr>
              <a:r>
                <a:rPr lang="en-US" altLang="zh-CN" sz="2400" dirty="0"/>
                <a:t>Middleware</a:t>
              </a:r>
            </a:p>
            <a:p>
              <a:pPr marL="180000" indent="-180000">
                <a:buFont typeface="Arial" panose="020B0604020202020204" pitchFamily="34" charset="0"/>
                <a:buChar char="•"/>
              </a:pPr>
              <a:r>
                <a:rPr lang="en-US" altLang="zh-CN" sz="2400" dirty="0"/>
                <a:t>Computing facilities</a:t>
              </a:r>
              <a:endParaRPr lang="zh-CN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7317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7"/>
          </p:nvPr>
        </p:nvSpPr>
        <p:spPr>
          <a:xfrm>
            <a:off x="8001000" y="4907489"/>
            <a:ext cx="638787" cy="188726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n-US" altLang="zh-CN" sz="1400" spc="70" smtClean="0"/>
              <a:t>11</a:t>
            </a:fld>
            <a:endParaRPr lang="en-US" altLang="zh-CN" sz="1400" spc="70" dirty="0"/>
          </a:p>
        </p:txBody>
      </p:sp>
      <p:grpSp>
        <p:nvGrpSpPr>
          <p:cNvPr id="6" name="Group 128">
            <a:extLst>
              <a:ext uri="{FF2B5EF4-FFF2-40B4-BE49-F238E27FC236}">
                <a16:creationId xmlns:a16="http://schemas.microsoft.com/office/drawing/2014/main" xmlns="" id="{7BCC4312-F070-B54C-B58E-EF6BFFC2A162}"/>
              </a:ext>
            </a:extLst>
          </p:cNvPr>
          <p:cNvGrpSpPr/>
          <p:nvPr/>
        </p:nvGrpSpPr>
        <p:grpSpPr>
          <a:xfrm>
            <a:off x="74498" y="735746"/>
            <a:ext cx="9145702" cy="4426803"/>
            <a:chOff x="36452" y="2342297"/>
            <a:chExt cx="8871400" cy="4414093"/>
          </a:xfrm>
        </p:grpSpPr>
        <p:pic>
          <p:nvPicPr>
            <p:cNvPr id="7" name="图片 4">
              <a:extLst>
                <a:ext uri="{FF2B5EF4-FFF2-40B4-BE49-F238E27FC236}">
                  <a16:creationId xmlns:a16="http://schemas.microsoft.com/office/drawing/2014/main" xmlns="" id="{7158534B-BC9D-EC4E-9C43-45814A6411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34241" y="2342297"/>
              <a:ext cx="4675518" cy="4106753"/>
            </a:xfrm>
            <a:prstGeom prst="rect">
              <a:avLst/>
            </a:prstGeom>
          </p:spPr>
        </p:pic>
        <p:sp>
          <p:nvSpPr>
            <p:cNvPr id="8" name="文本框 5">
              <a:extLst>
                <a:ext uri="{FF2B5EF4-FFF2-40B4-BE49-F238E27FC236}">
                  <a16:creationId xmlns:a16="http://schemas.microsoft.com/office/drawing/2014/main" xmlns="" id="{D1CCAE8D-00ED-B64F-AA4A-CDDF5D8934E7}"/>
                </a:ext>
              </a:extLst>
            </p:cNvPr>
            <p:cNvSpPr txBox="1"/>
            <p:nvPr/>
          </p:nvSpPr>
          <p:spPr>
            <a:xfrm>
              <a:off x="148335" y="3249744"/>
              <a:ext cx="1840783" cy="3388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rgbClr val="0000FF"/>
                  </a:solidFill>
                </a:rPr>
                <a:t>Traditional analysis</a:t>
              </a:r>
              <a:endParaRPr lang="zh-CN" altLang="en-US" sz="2000" dirty="0">
                <a:solidFill>
                  <a:srgbClr val="0000FF"/>
                </a:solidFill>
              </a:endParaRPr>
            </a:p>
          </p:txBody>
        </p:sp>
        <p:sp>
          <p:nvSpPr>
            <p:cNvPr id="9" name="矩形 6">
              <a:extLst>
                <a:ext uri="{FF2B5EF4-FFF2-40B4-BE49-F238E27FC236}">
                  <a16:creationId xmlns:a16="http://schemas.microsoft.com/office/drawing/2014/main" xmlns="" id="{D638FD65-3EF9-A042-9CD3-EF5EC3156033}"/>
                </a:ext>
              </a:extLst>
            </p:cNvPr>
            <p:cNvSpPr/>
            <p:nvPr/>
          </p:nvSpPr>
          <p:spPr>
            <a:xfrm>
              <a:off x="36452" y="3114138"/>
              <a:ext cx="4432031" cy="3398807"/>
            </a:xfrm>
            <a:prstGeom prst="rect">
              <a:avLst/>
            </a:prstGeom>
            <a:noFill/>
            <a:ln>
              <a:solidFill>
                <a:srgbClr val="0000FF"/>
              </a:solidFill>
              <a:prstDash val="lg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0" name="矩形 7">
              <a:extLst>
                <a:ext uri="{FF2B5EF4-FFF2-40B4-BE49-F238E27FC236}">
                  <a16:creationId xmlns:a16="http://schemas.microsoft.com/office/drawing/2014/main" xmlns="" id="{33ACE4AD-170E-824C-8302-608E025170B7}"/>
                </a:ext>
              </a:extLst>
            </p:cNvPr>
            <p:cNvSpPr/>
            <p:nvPr/>
          </p:nvSpPr>
          <p:spPr>
            <a:xfrm>
              <a:off x="4675517" y="3692109"/>
              <a:ext cx="4132052" cy="2820836"/>
            </a:xfrm>
            <a:prstGeom prst="rect">
              <a:avLst/>
            </a:prstGeom>
            <a:noFill/>
            <a:ln>
              <a:solidFill>
                <a:srgbClr val="0000FF"/>
              </a:solidFill>
              <a:prstDash val="lg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1" name="文本框 8">
              <a:extLst>
                <a:ext uri="{FF2B5EF4-FFF2-40B4-BE49-F238E27FC236}">
                  <a16:creationId xmlns:a16="http://schemas.microsoft.com/office/drawing/2014/main" xmlns="" id="{8F82E1F9-B43B-384E-9CCE-AE173C4FB14F}"/>
                </a:ext>
              </a:extLst>
            </p:cNvPr>
            <p:cNvSpPr txBox="1"/>
            <p:nvPr/>
          </p:nvSpPr>
          <p:spPr>
            <a:xfrm>
              <a:off x="6909759" y="3713114"/>
              <a:ext cx="1790062" cy="3388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rgbClr val="0000FF"/>
                  </a:solidFill>
                </a:rPr>
                <a:t>“big data” analysis</a:t>
              </a:r>
              <a:endParaRPr lang="zh-CN" altLang="en-US" sz="2000" dirty="0">
                <a:solidFill>
                  <a:srgbClr val="0000FF"/>
                </a:solidFill>
              </a:endParaRPr>
            </a:p>
          </p:txBody>
        </p:sp>
        <p:sp>
          <p:nvSpPr>
            <p:cNvPr id="12" name="文本框 9">
              <a:extLst>
                <a:ext uri="{FF2B5EF4-FFF2-40B4-BE49-F238E27FC236}">
                  <a16:creationId xmlns:a16="http://schemas.microsoft.com/office/drawing/2014/main" xmlns="" id="{1EABEB7A-A8EB-1843-92FB-19F674CF7775}"/>
                </a:ext>
              </a:extLst>
            </p:cNvPr>
            <p:cNvSpPr txBox="1"/>
            <p:nvPr/>
          </p:nvSpPr>
          <p:spPr>
            <a:xfrm>
              <a:off x="6915151" y="2393178"/>
              <a:ext cx="1992701" cy="1016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0000FF"/>
                  </a:solidFill>
                </a:rPr>
                <a:t>Data structure become more important.</a:t>
              </a:r>
              <a:endParaRPr lang="zh-CN" altLang="en-US" sz="2400" dirty="0">
                <a:solidFill>
                  <a:srgbClr val="0000FF"/>
                </a:solidFill>
              </a:endParaRPr>
            </a:p>
          </p:txBody>
        </p:sp>
        <p:sp>
          <p:nvSpPr>
            <p:cNvPr id="13" name="文本框 10">
              <a:extLst>
                <a:ext uri="{FF2B5EF4-FFF2-40B4-BE49-F238E27FC236}">
                  <a16:creationId xmlns:a16="http://schemas.microsoft.com/office/drawing/2014/main" xmlns="" id="{71384BED-D710-B540-BC60-357596BEFD08}"/>
                </a:ext>
              </a:extLst>
            </p:cNvPr>
            <p:cNvSpPr txBox="1"/>
            <p:nvPr/>
          </p:nvSpPr>
          <p:spPr>
            <a:xfrm>
              <a:off x="140911" y="3627657"/>
              <a:ext cx="2015574" cy="2163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000" indent="-180000">
                <a:buFont typeface="Arial" panose="020B0604020202020204" pitchFamily="34" charset="0"/>
                <a:buChar char="•"/>
              </a:pPr>
              <a:r>
                <a:rPr lang="en-US" altLang="zh-CN" sz="2000" dirty="0"/>
                <a:t>Event by event processing.</a:t>
              </a:r>
            </a:p>
            <a:p>
              <a:pPr marL="180000" indent="-180000">
                <a:buFont typeface="Arial" panose="020B0604020202020204" pitchFamily="34" charset="0"/>
                <a:buChar char="•"/>
              </a:pPr>
              <a:r>
                <a:rPr lang="en-US" altLang="zh-CN" sz="2000" dirty="0"/>
                <a:t>Split by jobs, then merge results.</a:t>
              </a:r>
            </a:p>
            <a:p>
              <a:pPr marL="180000" indent="-180000">
                <a:buFont typeface="Arial" panose="020B0604020202020204" pitchFamily="34" charset="0"/>
                <a:buChar char="•"/>
              </a:pPr>
              <a:r>
                <a:rPr lang="en-US" altLang="zh-CN" sz="2000" dirty="0"/>
                <a:t>Intermediate files are created for each stage. </a:t>
              </a:r>
            </a:p>
            <a:p>
              <a:pPr marL="180000" indent="-180000">
                <a:buFont typeface="Arial" panose="020B0604020202020204" pitchFamily="34" charset="0"/>
                <a:buChar char="•"/>
              </a:pPr>
              <a:r>
                <a:rPr lang="en-US" altLang="zh-CN" sz="2000" dirty="0"/>
                <a:t>I/O bottleneck.</a:t>
              </a:r>
              <a:endParaRPr lang="zh-CN" altLang="en-US" sz="2000" dirty="0"/>
            </a:p>
          </p:txBody>
        </p:sp>
        <p:sp>
          <p:nvSpPr>
            <p:cNvPr id="14" name="文本框 11">
              <a:extLst>
                <a:ext uri="{FF2B5EF4-FFF2-40B4-BE49-F238E27FC236}">
                  <a16:creationId xmlns:a16="http://schemas.microsoft.com/office/drawing/2014/main" xmlns="" id="{95F060DA-8A86-664B-8899-7224F414B4FE}"/>
                </a:ext>
              </a:extLst>
            </p:cNvPr>
            <p:cNvSpPr txBox="1"/>
            <p:nvPr/>
          </p:nvSpPr>
          <p:spPr>
            <a:xfrm>
              <a:off x="6901663" y="4088715"/>
              <a:ext cx="1920158" cy="1902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000" indent="-180000">
                <a:buFont typeface="Arial" panose="020B0604020202020204" pitchFamily="34" charset="0"/>
                <a:buChar char="•"/>
              </a:pPr>
              <a:r>
                <a:rPr lang="en-US" altLang="zh-CN" sz="2000" dirty="0"/>
                <a:t>In memory analysis.</a:t>
              </a:r>
            </a:p>
            <a:p>
              <a:pPr marL="180000" indent="-180000">
                <a:buFont typeface="Arial" panose="020B0604020202020204" pitchFamily="34" charset="0"/>
                <a:buChar char="•"/>
              </a:pPr>
              <a:r>
                <a:rPr lang="en-US" altLang="zh-CN" sz="2000" dirty="0"/>
                <a:t>The properties are processed parallel. </a:t>
              </a:r>
            </a:p>
            <a:p>
              <a:pPr marL="180000" indent="-180000">
                <a:buFont typeface="Arial" panose="020B0604020202020204" pitchFamily="34" charset="0"/>
                <a:buChar char="•"/>
              </a:pPr>
              <a:r>
                <a:rPr lang="en-US" altLang="zh-CN" sz="2000" dirty="0"/>
                <a:t>Join operation later.</a:t>
              </a:r>
              <a:endParaRPr lang="zh-CN" altLang="en-US" sz="2000" dirty="0"/>
            </a:p>
          </p:txBody>
        </p:sp>
        <p:sp>
          <p:nvSpPr>
            <p:cNvPr id="15" name="文本框 12">
              <a:extLst>
                <a:ext uri="{FF2B5EF4-FFF2-40B4-BE49-F238E27FC236}">
                  <a16:creationId xmlns:a16="http://schemas.microsoft.com/office/drawing/2014/main" xmlns="" id="{AE4FA549-960C-3B4D-ADAF-7E9226D65785}"/>
                </a:ext>
              </a:extLst>
            </p:cNvPr>
            <p:cNvSpPr txBox="1"/>
            <p:nvPr/>
          </p:nvSpPr>
          <p:spPr>
            <a:xfrm>
              <a:off x="1296167" y="6521783"/>
              <a:ext cx="4289349" cy="2346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/>
                <a:t># </a:t>
              </a:r>
              <a:r>
                <a:rPr lang="en-US" altLang="zh-CN" sz="1200" dirty="0" err="1"/>
                <a:t>RDataFrame</a:t>
              </a:r>
              <a:r>
                <a:rPr lang="en-US" altLang="zh-CN" sz="1200" dirty="0"/>
                <a:t> in ROOT: </a:t>
              </a:r>
              <a:r>
                <a:rPr lang="en-US" altLang="zh-CN" sz="1200" dirty="0">
                  <a:hlinkClick r:id="rId3"/>
                </a:rPr>
                <a:t>https://root.cern.ch/rdataframe-session-chep-2018-0</a:t>
              </a:r>
              <a:r>
                <a:rPr lang="en-US" altLang="zh-CN" sz="1200" dirty="0"/>
                <a:t> </a:t>
              </a:r>
              <a:endParaRPr lang="zh-CN" altLang="en-US" sz="1200" dirty="0"/>
            </a:p>
          </p:txBody>
        </p:sp>
      </p:grpSp>
      <p:sp>
        <p:nvSpPr>
          <p:cNvPr id="16" name="矩形 1">
            <a:extLst>
              <a:ext uri="{FF2B5EF4-FFF2-40B4-BE49-F238E27FC236}">
                <a16:creationId xmlns:a16="http://schemas.microsoft.com/office/drawing/2014/main" xmlns="" id="{F5BA20ED-C245-974A-8EB1-1A4F37A401F4}"/>
              </a:ext>
            </a:extLst>
          </p:cNvPr>
          <p:cNvSpPr/>
          <p:nvPr/>
        </p:nvSpPr>
        <p:spPr>
          <a:xfrm>
            <a:off x="1795956" y="-11847"/>
            <a:ext cx="720978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4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Using “big data” technology: in-memory analysi</a:t>
            </a:r>
            <a:r>
              <a:rPr lang="en-US" altLang="zh-CN" sz="2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s. </a:t>
            </a:r>
          </a:p>
          <a:p>
            <a:pPr algn="ctr"/>
            <a:r>
              <a:rPr lang="en-US" altLang="zh-CN" sz="2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Read once, Analysis multiple times</a:t>
            </a:r>
            <a:endParaRPr lang="zh-CN" altLang="en-US" sz="24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380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_images/architecture.png">
            <a:extLst>
              <a:ext uri="{FF2B5EF4-FFF2-40B4-BE49-F238E27FC236}">
                <a16:creationId xmlns:a16="http://schemas.microsoft.com/office/drawing/2014/main" xmlns="" id="{BE34AE15-7D64-9549-9F7C-C1E036629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050571"/>
            <a:ext cx="5396940" cy="303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jupyterhub.readthedocs.io/en/latest/_images/jhub-parts.png">
            <a:extLst>
              <a:ext uri="{FF2B5EF4-FFF2-40B4-BE49-F238E27FC236}">
                <a16:creationId xmlns:a16="http://schemas.microsoft.com/office/drawing/2014/main" xmlns="" id="{4FF3D5F6-BD1F-9343-B82B-1A6DB1FB13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8" t="4170" r="5594" b="4834"/>
          <a:stretch/>
        </p:blipFill>
        <p:spPr bwMode="auto">
          <a:xfrm>
            <a:off x="152400" y="760938"/>
            <a:ext cx="3704275" cy="3300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75">
            <a:extLst>
              <a:ext uri="{FF2B5EF4-FFF2-40B4-BE49-F238E27FC236}">
                <a16:creationId xmlns:a16="http://schemas.microsoft.com/office/drawing/2014/main" xmlns="" id="{0F157F12-FB60-EC4C-87DE-6A7281D735EC}"/>
              </a:ext>
            </a:extLst>
          </p:cNvPr>
          <p:cNvSpPr txBox="1"/>
          <p:nvPr/>
        </p:nvSpPr>
        <p:spPr>
          <a:xfrm>
            <a:off x="838199" y="-8503"/>
            <a:ext cx="68639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Architecture</a:t>
            </a:r>
            <a:r>
              <a:rPr lang="en-US" sz="4400" dirty="0" smtClean="0">
                <a:solidFill>
                  <a:schemeClr val="bg1"/>
                </a:solidFill>
              </a:rPr>
              <a:t>:                        </a:t>
            </a:r>
            <a:r>
              <a:rPr lang="en-US" sz="4400" dirty="0">
                <a:solidFill>
                  <a:schemeClr val="bg1"/>
                </a:solidFill>
              </a:rPr>
              <a:t>+ </a:t>
            </a:r>
          </a:p>
        </p:txBody>
      </p:sp>
      <p:pic>
        <p:nvPicPr>
          <p:cNvPr id="7" name="Picture 76">
            <a:extLst>
              <a:ext uri="{FF2B5EF4-FFF2-40B4-BE49-F238E27FC236}">
                <a16:creationId xmlns:a16="http://schemas.microsoft.com/office/drawing/2014/main" xmlns="" id="{E68EFEC4-3675-4D4E-8ABA-63034E2F9E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8792" y="16418"/>
            <a:ext cx="1581772" cy="1199510"/>
          </a:xfrm>
          <a:prstGeom prst="rect">
            <a:avLst/>
          </a:prstGeom>
        </p:spPr>
      </p:pic>
      <p:pic>
        <p:nvPicPr>
          <p:cNvPr id="8" name="Picture 79">
            <a:extLst>
              <a:ext uri="{FF2B5EF4-FFF2-40B4-BE49-F238E27FC236}">
                <a16:creationId xmlns:a16="http://schemas.microsoft.com/office/drawing/2014/main" xmlns="" id="{9941657B-C8CE-0845-8E67-AA5540E474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5027" y="75122"/>
            <a:ext cx="2279644" cy="979847"/>
          </a:xfrm>
          <a:prstGeom prst="rect">
            <a:avLst/>
          </a:prstGeom>
        </p:spPr>
      </p:pic>
      <p:sp>
        <p:nvSpPr>
          <p:cNvPr id="9" name="Rectangle 80">
            <a:extLst>
              <a:ext uri="{FF2B5EF4-FFF2-40B4-BE49-F238E27FC236}">
                <a16:creationId xmlns:a16="http://schemas.microsoft.com/office/drawing/2014/main" xmlns="" id="{764DB288-0A64-5345-8085-B50321457AA0}"/>
              </a:ext>
            </a:extLst>
          </p:cNvPr>
          <p:cNvSpPr/>
          <p:nvPr/>
        </p:nvSpPr>
        <p:spPr>
          <a:xfrm>
            <a:off x="-76200" y="4061683"/>
            <a:ext cx="420320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JupyterHub</a:t>
            </a:r>
            <a:r>
              <a:rPr lang="en-US" sz="1600" dirty="0"/>
              <a:t> manages multiple instances of the single-user </a:t>
            </a:r>
            <a:r>
              <a:rPr lang="en-US" sz="1600" dirty="0" err="1"/>
              <a:t>Jupyter</a:t>
            </a:r>
            <a:r>
              <a:rPr lang="en-US" sz="1600" dirty="0"/>
              <a:t> notebook.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Authenticates users.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Spawns notebooks for users.</a:t>
            </a:r>
          </a:p>
        </p:txBody>
      </p:sp>
      <p:sp>
        <p:nvSpPr>
          <p:cNvPr id="11" name="Rectangle 83">
            <a:extLst>
              <a:ext uri="{FF2B5EF4-FFF2-40B4-BE49-F238E27FC236}">
                <a16:creationId xmlns:a16="http://schemas.microsoft.com/office/drawing/2014/main" xmlns="" id="{71358FEA-2172-F64D-ABEC-D04926E1E0A6}"/>
              </a:ext>
            </a:extLst>
          </p:cNvPr>
          <p:cNvSpPr/>
          <p:nvPr/>
        </p:nvSpPr>
        <p:spPr>
          <a:xfrm>
            <a:off x="3886200" y="1161338"/>
            <a:ext cx="65276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Kubernetes manages the computing resources.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On-demand, scalable computing.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backend can be also integrated with </a:t>
            </a:r>
            <a:r>
              <a:rPr lang="en-US" dirty="0" err="1"/>
              <a:t>HTCondor</a:t>
            </a:r>
            <a:r>
              <a:rPr lang="en-US" dirty="0"/>
              <a:t>.</a:t>
            </a:r>
          </a:p>
        </p:txBody>
      </p:sp>
      <p:sp>
        <p:nvSpPr>
          <p:cNvPr id="12" name="灯片编号占位符 1"/>
          <p:cNvSpPr>
            <a:spLocks noGrp="1"/>
          </p:cNvSpPr>
          <p:nvPr>
            <p:ph type="sldNum" sz="quarter" idx="7"/>
          </p:nvPr>
        </p:nvSpPr>
        <p:spPr>
          <a:xfrm>
            <a:off x="8305800" y="4794409"/>
            <a:ext cx="734530" cy="246221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r>
              <a:rPr lang="en-US" altLang="zh-CN" spc="70" dirty="0" smtClean="0"/>
              <a:t>12</a:t>
            </a:r>
            <a:endParaRPr lang="en-US" altLang="zh-CN" spc="70" dirty="0"/>
          </a:p>
        </p:txBody>
      </p:sp>
    </p:spTree>
    <p:extLst>
      <p:ext uri="{BB962C8B-B14F-4D97-AF65-F5344CB8AC3E}">
        <p14:creationId xmlns:p14="http://schemas.microsoft.com/office/powerpoint/2010/main" val="420376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5">
            <a:extLst>
              <a:ext uri="{FF2B5EF4-FFF2-40B4-BE49-F238E27FC236}">
                <a16:creationId xmlns:a16="http://schemas.microsoft.com/office/drawing/2014/main" xmlns="" id="{CD7CAFD6-73A1-5948-B3E1-B8610D866CCD}"/>
              </a:ext>
            </a:extLst>
          </p:cNvPr>
          <p:cNvSpPr/>
          <p:nvPr/>
        </p:nvSpPr>
        <p:spPr>
          <a:xfrm>
            <a:off x="152400" y="864453"/>
            <a:ext cx="21744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Login using AFS </a:t>
            </a:r>
            <a:endParaRPr lang="en-US" altLang="zh-CN" sz="2400" dirty="0" smtClean="0"/>
          </a:p>
          <a:p>
            <a:r>
              <a:rPr lang="en-US" altLang="zh-CN" sz="2400" dirty="0" smtClean="0"/>
              <a:t>account</a:t>
            </a:r>
            <a:r>
              <a:rPr lang="en-US" altLang="zh-CN" sz="2400" dirty="0"/>
              <a:t>.</a:t>
            </a:r>
            <a:endParaRPr lang="zh-CN" altLang="en-US" sz="2400" dirty="0"/>
          </a:p>
        </p:txBody>
      </p:sp>
      <p:grpSp>
        <p:nvGrpSpPr>
          <p:cNvPr id="7" name="Group 99">
            <a:extLst>
              <a:ext uri="{FF2B5EF4-FFF2-40B4-BE49-F238E27FC236}">
                <a16:creationId xmlns:a16="http://schemas.microsoft.com/office/drawing/2014/main" xmlns="" id="{BE2659A1-CCBD-D348-8AE4-D098DC9A8D3C}"/>
              </a:ext>
            </a:extLst>
          </p:cNvPr>
          <p:cNvGrpSpPr/>
          <p:nvPr/>
        </p:nvGrpSpPr>
        <p:grpSpPr>
          <a:xfrm>
            <a:off x="12700" y="1733551"/>
            <a:ext cx="9027630" cy="3288414"/>
            <a:chOff x="0" y="2900665"/>
            <a:chExt cx="9144000" cy="3806171"/>
          </a:xfrm>
        </p:grpSpPr>
        <p:pic>
          <p:nvPicPr>
            <p:cNvPr id="8" name="图片 4">
              <a:extLst>
                <a:ext uri="{FF2B5EF4-FFF2-40B4-BE49-F238E27FC236}">
                  <a16:creationId xmlns:a16="http://schemas.microsoft.com/office/drawing/2014/main" xmlns="" id="{0A6D9842-D0F3-384C-BD1B-F0DC48FBA6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900665"/>
              <a:ext cx="9144000" cy="3411234"/>
            </a:xfrm>
            <a:prstGeom prst="rect">
              <a:avLst/>
            </a:prstGeom>
          </p:spPr>
        </p:pic>
        <p:sp>
          <p:nvSpPr>
            <p:cNvPr id="9" name="文本框 5">
              <a:extLst>
                <a:ext uri="{FF2B5EF4-FFF2-40B4-BE49-F238E27FC236}">
                  <a16:creationId xmlns:a16="http://schemas.microsoft.com/office/drawing/2014/main" xmlns="" id="{1E3B9B81-4D8C-6646-B536-38F699D215C8}"/>
                </a:ext>
              </a:extLst>
            </p:cNvPr>
            <p:cNvSpPr txBox="1"/>
            <p:nvPr/>
          </p:nvSpPr>
          <p:spPr>
            <a:xfrm>
              <a:off x="5843777" y="3449203"/>
              <a:ext cx="24096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0000FF"/>
                  </a:solidFill>
                </a:rPr>
                <a:t>Upload your code/data.</a:t>
              </a:r>
              <a:endParaRPr lang="zh-CN" altLang="en-US" dirty="0">
                <a:solidFill>
                  <a:srgbClr val="0000FF"/>
                </a:solidFill>
              </a:endParaRPr>
            </a:p>
          </p:txBody>
        </p:sp>
        <p:cxnSp>
          <p:nvCxnSpPr>
            <p:cNvPr id="10" name="直接箭头连接符 6">
              <a:extLst>
                <a:ext uri="{FF2B5EF4-FFF2-40B4-BE49-F238E27FC236}">
                  <a16:creationId xmlns:a16="http://schemas.microsoft.com/office/drawing/2014/main" xmlns="" id="{A645DC11-6AAB-E54A-9853-55C7AFA97C9C}"/>
                </a:ext>
              </a:extLst>
            </p:cNvPr>
            <p:cNvCxnSpPr/>
            <p:nvPr/>
          </p:nvCxnSpPr>
          <p:spPr>
            <a:xfrm flipH="1" flipV="1">
              <a:off x="7798279" y="3752491"/>
              <a:ext cx="205725" cy="21270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11" name="图片 8">
              <a:extLst>
                <a:ext uri="{FF2B5EF4-FFF2-40B4-BE49-F238E27FC236}">
                  <a16:creationId xmlns:a16="http://schemas.microsoft.com/office/drawing/2014/main" xmlns="" id="{F0E61D52-3A2B-8742-B6FD-5E4985B5CD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43777" y="4087788"/>
              <a:ext cx="1666667" cy="2619048"/>
            </a:xfrm>
            <a:prstGeom prst="rect">
              <a:avLst/>
            </a:prstGeom>
          </p:spPr>
        </p:pic>
        <p:cxnSp>
          <p:nvCxnSpPr>
            <p:cNvPr id="12" name="直接箭头连接符 9">
              <a:extLst>
                <a:ext uri="{FF2B5EF4-FFF2-40B4-BE49-F238E27FC236}">
                  <a16:creationId xmlns:a16="http://schemas.microsoft.com/office/drawing/2014/main" xmlns="" id="{B139AD4D-F401-9A46-95AA-36D920124B90}"/>
                </a:ext>
              </a:extLst>
            </p:cNvPr>
            <p:cNvCxnSpPr/>
            <p:nvPr/>
          </p:nvCxnSpPr>
          <p:spPr>
            <a:xfrm flipH="1">
              <a:off x="7338959" y="4199191"/>
              <a:ext cx="1176391" cy="13859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文本框 16">
              <a:extLst>
                <a:ext uri="{FF2B5EF4-FFF2-40B4-BE49-F238E27FC236}">
                  <a16:creationId xmlns:a16="http://schemas.microsoft.com/office/drawing/2014/main" xmlns="" id="{493B43D1-3CAA-7E40-B87C-85C0FDABF487}"/>
                </a:ext>
              </a:extLst>
            </p:cNvPr>
            <p:cNvSpPr txBox="1"/>
            <p:nvPr/>
          </p:nvSpPr>
          <p:spPr>
            <a:xfrm>
              <a:off x="3743361" y="4464748"/>
              <a:ext cx="16572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000FF"/>
                  </a:solidFill>
                </a:rPr>
                <a:t>Notebook in different kernel.</a:t>
              </a:r>
              <a:endParaRPr lang="zh-CN" altLang="en-US" dirty="0">
                <a:solidFill>
                  <a:srgbClr val="0000FF"/>
                </a:solidFill>
              </a:endParaRPr>
            </a:p>
          </p:txBody>
        </p:sp>
        <p:cxnSp>
          <p:nvCxnSpPr>
            <p:cNvPr id="14" name="直接箭头连接符 17">
              <a:extLst>
                <a:ext uri="{FF2B5EF4-FFF2-40B4-BE49-F238E27FC236}">
                  <a16:creationId xmlns:a16="http://schemas.microsoft.com/office/drawing/2014/main" xmlns="" id="{9DB4AADD-3267-5F46-822E-E4EA5EE3F5B7}"/>
                </a:ext>
              </a:extLst>
            </p:cNvPr>
            <p:cNvCxnSpPr/>
            <p:nvPr/>
          </p:nvCxnSpPr>
          <p:spPr>
            <a:xfrm flipH="1">
              <a:off x="5041985" y="4701396"/>
              <a:ext cx="987304" cy="1108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箭头连接符 20">
              <a:extLst>
                <a:ext uri="{FF2B5EF4-FFF2-40B4-BE49-F238E27FC236}">
                  <a16:creationId xmlns:a16="http://schemas.microsoft.com/office/drawing/2014/main" xmlns="" id="{43E72C1E-1D19-9A45-BB2A-D19FC0649746}"/>
                </a:ext>
              </a:extLst>
            </p:cNvPr>
            <p:cNvCxnSpPr/>
            <p:nvPr/>
          </p:nvCxnSpPr>
          <p:spPr>
            <a:xfrm flipH="1" flipV="1">
              <a:off x="5014442" y="5593323"/>
              <a:ext cx="1030021" cy="32191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文本框 21">
              <a:extLst>
                <a:ext uri="{FF2B5EF4-FFF2-40B4-BE49-F238E27FC236}">
                  <a16:creationId xmlns:a16="http://schemas.microsoft.com/office/drawing/2014/main" xmlns="" id="{1F950D3E-0B7E-2842-ABE1-92C590A79ABC}"/>
                </a:ext>
              </a:extLst>
            </p:cNvPr>
            <p:cNvSpPr txBox="1"/>
            <p:nvPr/>
          </p:nvSpPr>
          <p:spPr>
            <a:xfrm>
              <a:off x="3743361" y="5348960"/>
              <a:ext cx="16572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000FF"/>
                  </a:solidFill>
                </a:rPr>
                <a:t>Normal file</a:t>
              </a:r>
              <a:endParaRPr lang="zh-CN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17" name="文本框 23">
              <a:extLst>
                <a:ext uri="{FF2B5EF4-FFF2-40B4-BE49-F238E27FC236}">
                  <a16:creationId xmlns:a16="http://schemas.microsoft.com/office/drawing/2014/main" xmlns="" id="{D4196A33-4E37-BB43-B8EE-8F6EA8F50220}"/>
                </a:ext>
              </a:extLst>
            </p:cNvPr>
            <p:cNvSpPr txBox="1"/>
            <p:nvPr/>
          </p:nvSpPr>
          <p:spPr>
            <a:xfrm>
              <a:off x="4009536" y="5852300"/>
              <a:ext cx="9580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000FF"/>
                  </a:solidFill>
                </a:rPr>
                <a:t>Folder</a:t>
              </a:r>
              <a:endParaRPr lang="zh-CN" altLang="en-US" dirty="0">
                <a:solidFill>
                  <a:srgbClr val="0000FF"/>
                </a:solidFill>
              </a:endParaRPr>
            </a:p>
          </p:txBody>
        </p:sp>
        <p:cxnSp>
          <p:nvCxnSpPr>
            <p:cNvPr id="18" name="直接箭头连接符 24">
              <a:extLst>
                <a:ext uri="{FF2B5EF4-FFF2-40B4-BE49-F238E27FC236}">
                  <a16:creationId xmlns:a16="http://schemas.microsoft.com/office/drawing/2014/main" xmlns="" id="{40544AD0-C404-3446-96DD-83E139137C99}"/>
                </a:ext>
              </a:extLst>
            </p:cNvPr>
            <p:cNvCxnSpPr/>
            <p:nvPr/>
          </p:nvCxnSpPr>
          <p:spPr>
            <a:xfrm flipH="1" flipV="1">
              <a:off x="5014442" y="6062724"/>
              <a:ext cx="1057565" cy="14360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接箭头连接符 26">
              <a:extLst>
                <a:ext uri="{FF2B5EF4-FFF2-40B4-BE49-F238E27FC236}">
                  <a16:creationId xmlns:a16="http://schemas.microsoft.com/office/drawing/2014/main" xmlns="" id="{C05AE598-9910-E543-8108-57B9FBD6913A}"/>
                </a:ext>
              </a:extLst>
            </p:cNvPr>
            <p:cNvCxnSpPr/>
            <p:nvPr/>
          </p:nvCxnSpPr>
          <p:spPr>
            <a:xfrm flipH="1">
              <a:off x="5041985" y="6464909"/>
              <a:ext cx="983152" cy="452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文本框 28">
              <a:extLst>
                <a:ext uri="{FF2B5EF4-FFF2-40B4-BE49-F238E27FC236}">
                  <a16:creationId xmlns:a16="http://schemas.microsoft.com/office/drawing/2014/main" xmlns="" id="{ACA60BEE-0650-A14C-A76B-A0D0F92D0D1E}"/>
                </a:ext>
              </a:extLst>
            </p:cNvPr>
            <p:cNvSpPr txBox="1"/>
            <p:nvPr/>
          </p:nvSpPr>
          <p:spPr>
            <a:xfrm>
              <a:off x="3931905" y="6280243"/>
              <a:ext cx="10733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000FF"/>
                  </a:solidFill>
                </a:rPr>
                <a:t>Terminal</a:t>
              </a:r>
              <a:endParaRPr lang="zh-CN" altLang="en-US" dirty="0">
                <a:solidFill>
                  <a:srgbClr val="0000FF"/>
                </a:solidFill>
              </a:endParaRPr>
            </a:p>
          </p:txBody>
        </p:sp>
      </p:grpSp>
      <p:pic>
        <p:nvPicPr>
          <p:cNvPr id="5" name="图片 6">
            <a:extLst>
              <a:ext uri="{FF2B5EF4-FFF2-40B4-BE49-F238E27FC236}">
                <a16:creationId xmlns:a16="http://schemas.microsoft.com/office/drawing/2014/main" xmlns="" id="{BE81957D-FC45-BD42-9051-73DA7858D0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4985" y="11227"/>
            <a:ext cx="2582555" cy="2765018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5297541" y="826353"/>
            <a:ext cx="38464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Current AFS status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2521 IHEP AFS users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灯片编号占位符 1"/>
          <p:cNvSpPr>
            <a:spLocks noGrp="1"/>
          </p:cNvSpPr>
          <p:nvPr>
            <p:ph type="sldNum" sz="quarter" idx="7"/>
          </p:nvPr>
        </p:nvSpPr>
        <p:spPr>
          <a:xfrm>
            <a:off x="8305800" y="4794409"/>
            <a:ext cx="734530" cy="246221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r>
              <a:rPr lang="en-US" altLang="zh-CN" spc="70" dirty="0" smtClean="0"/>
              <a:t>13</a:t>
            </a:r>
            <a:endParaRPr lang="en-US" altLang="zh-CN" spc="70" dirty="0"/>
          </a:p>
        </p:txBody>
      </p:sp>
    </p:spTree>
    <p:extLst>
      <p:ext uri="{BB962C8B-B14F-4D97-AF65-F5344CB8AC3E}">
        <p14:creationId xmlns:p14="http://schemas.microsoft.com/office/powerpoint/2010/main" val="42902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">
            <a:extLst>
              <a:ext uri="{FF2B5EF4-FFF2-40B4-BE49-F238E27FC236}">
                <a16:creationId xmlns:a16="http://schemas.microsoft.com/office/drawing/2014/main" xmlns="" id="{DF90342A-2E95-B94F-BB00-026D95BF83FA}"/>
              </a:ext>
            </a:extLst>
          </p:cNvPr>
          <p:cNvSpPr/>
          <p:nvPr/>
        </p:nvSpPr>
        <p:spPr>
          <a:xfrm>
            <a:off x="291699" y="1083414"/>
            <a:ext cx="3373737" cy="27493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22" name="object 4">
            <a:extLst>
              <a:ext uri="{FF2B5EF4-FFF2-40B4-BE49-F238E27FC236}">
                <a16:creationId xmlns:a16="http://schemas.microsoft.com/office/drawing/2014/main" xmlns="" id="{3B0ACBD7-FCE1-DA40-8F4D-4033C99A2181}"/>
              </a:ext>
            </a:extLst>
          </p:cNvPr>
          <p:cNvSpPr/>
          <p:nvPr/>
        </p:nvSpPr>
        <p:spPr>
          <a:xfrm>
            <a:off x="3957135" y="1145209"/>
            <a:ext cx="3392678" cy="26820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23" name="object 7">
            <a:extLst>
              <a:ext uri="{FF2B5EF4-FFF2-40B4-BE49-F238E27FC236}">
                <a16:creationId xmlns:a16="http://schemas.microsoft.com/office/drawing/2014/main" xmlns="" id="{039F71E3-3D21-964F-9C76-1ABE15ABBCFE}"/>
              </a:ext>
            </a:extLst>
          </p:cNvPr>
          <p:cNvSpPr/>
          <p:nvPr/>
        </p:nvSpPr>
        <p:spPr>
          <a:xfrm>
            <a:off x="0" y="796483"/>
            <a:ext cx="552345" cy="4917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24" name="object 8">
            <a:extLst>
              <a:ext uri="{FF2B5EF4-FFF2-40B4-BE49-F238E27FC236}">
                <a16:creationId xmlns:a16="http://schemas.microsoft.com/office/drawing/2014/main" xmlns="" id="{223994C9-5D1A-EB4A-B051-BD7EE6CF4782}"/>
              </a:ext>
            </a:extLst>
          </p:cNvPr>
          <p:cNvSpPr/>
          <p:nvPr/>
        </p:nvSpPr>
        <p:spPr>
          <a:xfrm>
            <a:off x="3753225" y="865383"/>
            <a:ext cx="407820" cy="38860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25" name="Rectangle 108">
            <a:extLst>
              <a:ext uri="{FF2B5EF4-FFF2-40B4-BE49-F238E27FC236}">
                <a16:creationId xmlns:a16="http://schemas.microsoft.com/office/drawing/2014/main" xmlns="" id="{46F7CB7C-452E-5F41-B1E2-B1F31554B949}"/>
              </a:ext>
            </a:extLst>
          </p:cNvPr>
          <p:cNvSpPr/>
          <p:nvPr/>
        </p:nvSpPr>
        <p:spPr>
          <a:xfrm>
            <a:off x="1374903" y="3802618"/>
            <a:ext cx="42649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Multiple language support: C++ and Python</a:t>
            </a:r>
            <a:endParaRPr lang="zh-CN" altLang="en-US" dirty="0"/>
          </a:p>
        </p:txBody>
      </p:sp>
      <p:sp>
        <p:nvSpPr>
          <p:cNvPr id="26" name="object 4">
            <a:extLst>
              <a:ext uri="{FF2B5EF4-FFF2-40B4-BE49-F238E27FC236}">
                <a16:creationId xmlns:a16="http://schemas.microsoft.com/office/drawing/2014/main" xmlns="" id="{4369629F-C4BF-724B-B893-DFD0C4DD0811}"/>
              </a:ext>
            </a:extLst>
          </p:cNvPr>
          <p:cNvSpPr/>
          <p:nvPr/>
        </p:nvSpPr>
        <p:spPr>
          <a:xfrm>
            <a:off x="6702726" y="2876550"/>
            <a:ext cx="2428747" cy="16735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27" name="Rectangle 110">
            <a:extLst>
              <a:ext uri="{FF2B5EF4-FFF2-40B4-BE49-F238E27FC236}">
                <a16:creationId xmlns:a16="http://schemas.microsoft.com/office/drawing/2014/main" xmlns="" id="{FD0DA0E0-763C-554C-BFB5-7005DA6AD4D2}"/>
              </a:ext>
            </a:extLst>
          </p:cNvPr>
          <p:cNvSpPr/>
          <p:nvPr/>
        </p:nvSpPr>
        <p:spPr>
          <a:xfrm>
            <a:off x="6126689" y="4487571"/>
            <a:ext cx="2446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ROOT Kernel extension. </a:t>
            </a:r>
            <a:endParaRPr lang="zh-CN" altLang="en-US" dirty="0"/>
          </a:p>
        </p:txBody>
      </p:sp>
      <p:sp>
        <p:nvSpPr>
          <p:cNvPr id="9" name="灯片编号占位符 1"/>
          <p:cNvSpPr>
            <a:spLocks noGrp="1"/>
          </p:cNvSpPr>
          <p:nvPr>
            <p:ph type="sldNum" sz="quarter" idx="7"/>
          </p:nvPr>
        </p:nvSpPr>
        <p:spPr>
          <a:xfrm>
            <a:off x="8305800" y="4794409"/>
            <a:ext cx="734530" cy="246221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r>
              <a:rPr lang="en-US" altLang="zh-CN" spc="70" dirty="0" smtClean="0"/>
              <a:t>14</a:t>
            </a:r>
            <a:endParaRPr lang="en-US" altLang="zh-CN" spc="70" dirty="0"/>
          </a:p>
        </p:txBody>
      </p:sp>
    </p:spTree>
    <p:extLst>
      <p:ext uri="{BB962C8B-B14F-4D97-AF65-F5344CB8AC3E}">
        <p14:creationId xmlns:p14="http://schemas.microsoft.com/office/powerpoint/2010/main" val="100305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11">
            <a:extLst>
              <a:ext uri="{FF2B5EF4-FFF2-40B4-BE49-F238E27FC236}">
                <a16:creationId xmlns:a16="http://schemas.microsoft.com/office/drawing/2014/main" xmlns="" id="{2D8039B8-B79E-6B49-B23D-41F461C03D9B}"/>
              </a:ext>
            </a:extLst>
          </p:cNvPr>
          <p:cNvSpPr txBox="1"/>
          <p:nvPr/>
        </p:nvSpPr>
        <p:spPr>
          <a:xfrm>
            <a:off x="43817" y="742950"/>
            <a:ext cx="452818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Status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Jupyter</a:t>
            </a:r>
            <a:r>
              <a:rPr lang="en-US" sz="2000" dirty="0"/>
              <a:t> software stack is deployed at AFS.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Users can start </a:t>
            </a:r>
            <a:r>
              <a:rPr lang="en-US" sz="2000" dirty="0" err="1"/>
              <a:t>Jupyter</a:t>
            </a:r>
            <a:r>
              <a:rPr lang="en-US" sz="2000" dirty="0"/>
              <a:t> and ROOT 6 in their own space.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Setup </a:t>
            </a:r>
            <a:r>
              <a:rPr lang="en-US" sz="2000" dirty="0" err="1"/>
              <a:t>JupyterHub</a:t>
            </a:r>
            <a:r>
              <a:rPr lang="en-US" sz="2000" dirty="0"/>
              <a:t> in a virtual machine and setup Kubernetes in two blade servers.</a:t>
            </a:r>
          </a:p>
        </p:txBody>
      </p:sp>
      <p:sp>
        <p:nvSpPr>
          <p:cNvPr id="6" name="TextBox 112">
            <a:extLst>
              <a:ext uri="{FF2B5EF4-FFF2-40B4-BE49-F238E27FC236}">
                <a16:creationId xmlns:a16="http://schemas.microsoft.com/office/drawing/2014/main" xmlns="" id="{EAE6742B-00E8-694B-8FB6-B02731BDB104}"/>
              </a:ext>
            </a:extLst>
          </p:cNvPr>
          <p:cNvSpPr txBox="1"/>
          <p:nvPr/>
        </p:nvSpPr>
        <p:spPr>
          <a:xfrm>
            <a:off x="4470400" y="744464"/>
            <a:ext cx="4673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Challenges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Need to </a:t>
            </a:r>
            <a:r>
              <a:rPr lang="en-US" sz="2000" dirty="0" err="1"/>
              <a:t>klog</a:t>
            </a:r>
            <a:r>
              <a:rPr lang="en-US" sz="2000" dirty="0"/>
              <a:t> manually to get AFS token.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Support multiple users and experiments.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Unified data access between SSH and Web.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How to benefit from “big data” technology.</a:t>
            </a:r>
          </a:p>
        </p:txBody>
      </p:sp>
      <p:sp>
        <p:nvSpPr>
          <p:cNvPr id="8" name="灯片编号占位符 1"/>
          <p:cNvSpPr>
            <a:spLocks noGrp="1"/>
          </p:cNvSpPr>
          <p:nvPr>
            <p:ph type="sldNum" sz="quarter" idx="7"/>
          </p:nvPr>
        </p:nvSpPr>
        <p:spPr>
          <a:xfrm>
            <a:off x="8305800" y="4794409"/>
            <a:ext cx="734530" cy="246221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n-US" altLang="zh-CN" spc="70" smtClean="0"/>
              <a:t>15</a:t>
            </a:fld>
            <a:endParaRPr lang="en-US" altLang="zh-CN" spc="70" dirty="0"/>
          </a:p>
        </p:txBody>
      </p:sp>
    </p:spTree>
    <p:extLst>
      <p:ext uri="{BB962C8B-B14F-4D97-AF65-F5344CB8AC3E}">
        <p14:creationId xmlns:p14="http://schemas.microsoft.com/office/powerpoint/2010/main" val="248615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1892738" y="664887"/>
            <a:ext cx="783066" cy="63252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2199" y="799541"/>
            <a:ext cx="1780539" cy="410845"/>
          </a:xfrm>
          <a:custGeom>
            <a:avLst/>
            <a:gdLst/>
            <a:ahLst/>
            <a:cxnLst/>
            <a:rect l="l" t="t" r="r" b="b"/>
            <a:pathLst>
              <a:path w="1780539" h="410844">
                <a:moveTo>
                  <a:pt x="1753391" y="0"/>
                </a:moveTo>
                <a:lnTo>
                  <a:pt x="26753" y="0"/>
                </a:lnTo>
                <a:lnTo>
                  <a:pt x="16339" y="2102"/>
                </a:lnTo>
                <a:lnTo>
                  <a:pt x="7835" y="7834"/>
                </a:lnTo>
                <a:lnTo>
                  <a:pt x="2102" y="16335"/>
                </a:lnTo>
                <a:lnTo>
                  <a:pt x="0" y="26746"/>
                </a:lnTo>
                <a:lnTo>
                  <a:pt x="0" y="383870"/>
                </a:lnTo>
                <a:lnTo>
                  <a:pt x="2102" y="394287"/>
                </a:lnTo>
                <a:lnTo>
                  <a:pt x="7835" y="402793"/>
                </a:lnTo>
                <a:lnTo>
                  <a:pt x="16339" y="408526"/>
                </a:lnTo>
                <a:lnTo>
                  <a:pt x="26753" y="410629"/>
                </a:lnTo>
                <a:lnTo>
                  <a:pt x="1753391" y="410629"/>
                </a:lnTo>
                <a:lnTo>
                  <a:pt x="1763802" y="408526"/>
                </a:lnTo>
                <a:lnTo>
                  <a:pt x="1772303" y="402793"/>
                </a:lnTo>
                <a:lnTo>
                  <a:pt x="1778036" y="394287"/>
                </a:lnTo>
                <a:lnTo>
                  <a:pt x="1780138" y="383870"/>
                </a:lnTo>
                <a:lnTo>
                  <a:pt x="1780138" y="26746"/>
                </a:lnTo>
                <a:lnTo>
                  <a:pt x="1778036" y="16335"/>
                </a:lnTo>
                <a:lnTo>
                  <a:pt x="1772303" y="7834"/>
                </a:lnTo>
                <a:lnTo>
                  <a:pt x="1763802" y="2102"/>
                </a:lnTo>
                <a:lnTo>
                  <a:pt x="1753391" y="0"/>
                </a:lnTo>
                <a:close/>
              </a:path>
            </a:pathLst>
          </a:custGeom>
          <a:solidFill>
            <a:srgbClr val="00BA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2199" y="799541"/>
            <a:ext cx="1780539" cy="410845"/>
          </a:xfrm>
          <a:custGeom>
            <a:avLst/>
            <a:gdLst/>
            <a:ahLst/>
            <a:cxnLst/>
            <a:rect l="l" t="t" r="r" b="b"/>
            <a:pathLst>
              <a:path w="1780539" h="410844">
                <a:moveTo>
                  <a:pt x="0" y="26752"/>
                </a:moveTo>
                <a:lnTo>
                  <a:pt x="2102" y="16339"/>
                </a:lnTo>
                <a:lnTo>
                  <a:pt x="7835" y="7835"/>
                </a:lnTo>
                <a:lnTo>
                  <a:pt x="16339" y="2102"/>
                </a:lnTo>
                <a:lnTo>
                  <a:pt x="26752" y="0"/>
                </a:lnTo>
                <a:lnTo>
                  <a:pt x="1753388" y="0"/>
                </a:lnTo>
                <a:lnTo>
                  <a:pt x="1763803" y="2102"/>
                </a:lnTo>
                <a:lnTo>
                  <a:pt x="1772306" y="7835"/>
                </a:lnTo>
                <a:lnTo>
                  <a:pt x="1778037" y="16339"/>
                </a:lnTo>
                <a:lnTo>
                  <a:pt x="1780138" y="26752"/>
                </a:lnTo>
                <a:lnTo>
                  <a:pt x="1780138" y="383876"/>
                </a:lnTo>
                <a:lnTo>
                  <a:pt x="1778037" y="394289"/>
                </a:lnTo>
                <a:lnTo>
                  <a:pt x="1772306" y="402793"/>
                </a:lnTo>
                <a:lnTo>
                  <a:pt x="1763803" y="408527"/>
                </a:lnTo>
                <a:lnTo>
                  <a:pt x="1753388" y="410629"/>
                </a:lnTo>
                <a:lnTo>
                  <a:pt x="26752" y="410629"/>
                </a:lnTo>
                <a:lnTo>
                  <a:pt x="16339" y="408527"/>
                </a:lnTo>
                <a:lnTo>
                  <a:pt x="7835" y="402793"/>
                </a:lnTo>
                <a:lnTo>
                  <a:pt x="2102" y="394289"/>
                </a:lnTo>
                <a:lnTo>
                  <a:pt x="0" y="383876"/>
                </a:lnTo>
                <a:lnTo>
                  <a:pt x="0" y="26752"/>
                </a:lnTo>
                <a:close/>
              </a:path>
            </a:pathLst>
          </a:custGeom>
          <a:ln w="253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99787" y="854989"/>
            <a:ext cx="1705213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400" b="1" spc="260" dirty="0" smtClean="0">
                <a:solidFill>
                  <a:srgbClr val="FFFFFF"/>
                </a:solidFill>
                <a:latin typeface="Trebuchet MS"/>
                <a:cs typeface="Trebuchet MS"/>
              </a:rPr>
              <a:t>IHEP </a:t>
            </a:r>
            <a:r>
              <a:rPr sz="1400" b="1" spc="165" dirty="0" err="1" smtClean="0">
                <a:solidFill>
                  <a:srgbClr val="FFFFFF"/>
                </a:solidFill>
                <a:latin typeface="Trebuchet MS"/>
                <a:cs typeface="Trebuchet MS"/>
              </a:rPr>
              <a:t>Auth</a:t>
            </a:r>
            <a:r>
              <a:rPr lang="en-US" sz="1400" b="1" spc="16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lang="en-US" altLang="zh-CN" sz="1400" b="1" spc="165" dirty="0" smtClean="0">
                <a:solidFill>
                  <a:srgbClr val="FFFFFF"/>
                </a:solidFill>
                <a:latin typeface="Trebuchet MS"/>
                <a:cs typeface="Trebuchet MS"/>
              </a:rPr>
              <a:t>User</a:t>
            </a:r>
            <a:endParaRPr sz="1400" dirty="0">
              <a:latin typeface="Trebuchet MS"/>
              <a:cs typeface="Trebuchet MS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2203107"/>
            <a:ext cx="3105150" cy="494030"/>
          </a:xfrm>
          <a:custGeom>
            <a:avLst/>
            <a:gdLst/>
            <a:ahLst/>
            <a:cxnLst/>
            <a:rect l="l" t="t" r="r" b="b"/>
            <a:pathLst>
              <a:path w="3105150" h="494030">
                <a:moveTo>
                  <a:pt x="3073006" y="0"/>
                </a:moveTo>
                <a:lnTo>
                  <a:pt x="32156" y="0"/>
                </a:lnTo>
                <a:lnTo>
                  <a:pt x="19641" y="2527"/>
                </a:lnTo>
                <a:lnTo>
                  <a:pt x="9420" y="9420"/>
                </a:lnTo>
                <a:lnTo>
                  <a:pt x="2527" y="19641"/>
                </a:lnTo>
                <a:lnTo>
                  <a:pt x="0" y="32156"/>
                </a:lnTo>
                <a:lnTo>
                  <a:pt x="0" y="461302"/>
                </a:lnTo>
                <a:lnTo>
                  <a:pt x="2527" y="473816"/>
                </a:lnTo>
                <a:lnTo>
                  <a:pt x="9420" y="484038"/>
                </a:lnTo>
                <a:lnTo>
                  <a:pt x="19641" y="490930"/>
                </a:lnTo>
                <a:lnTo>
                  <a:pt x="32156" y="493458"/>
                </a:lnTo>
                <a:lnTo>
                  <a:pt x="3073006" y="493458"/>
                </a:lnTo>
                <a:lnTo>
                  <a:pt x="3085518" y="490930"/>
                </a:lnTo>
                <a:lnTo>
                  <a:pt x="3095736" y="484038"/>
                </a:lnTo>
                <a:lnTo>
                  <a:pt x="3102624" y="473816"/>
                </a:lnTo>
                <a:lnTo>
                  <a:pt x="3105150" y="461302"/>
                </a:lnTo>
                <a:lnTo>
                  <a:pt x="3105150" y="32156"/>
                </a:lnTo>
                <a:lnTo>
                  <a:pt x="3102624" y="19641"/>
                </a:lnTo>
                <a:lnTo>
                  <a:pt x="3095736" y="9420"/>
                </a:lnTo>
                <a:lnTo>
                  <a:pt x="3085518" y="2527"/>
                </a:lnTo>
                <a:lnTo>
                  <a:pt x="307300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0" y="2203107"/>
            <a:ext cx="3105150" cy="494030"/>
          </a:xfrm>
          <a:custGeom>
            <a:avLst/>
            <a:gdLst/>
            <a:ahLst/>
            <a:cxnLst/>
            <a:rect l="l" t="t" r="r" b="b"/>
            <a:pathLst>
              <a:path w="3105150" h="494030">
                <a:moveTo>
                  <a:pt x="0" y="32148"/>
                </a:moveTo>
                <a:lnTo>
                  <a:pt x="2526" y="19634"/>
                </a:lnTo>
                <a:lnTo>
                  <a:pt x="9415" y="9415"/>
                </a:lnTo>
                <a:lnTo>
                  <a:pt x="19634" y="2526"/>
                </a:lnTo>
                <a:lnTo>
                  <a:pt x="32148" y="0"/>
                </a:lnTo>
                <a:lnTo>
                  <a:pt x="3072997" y="0"/>
                </a:lnTo>
                <a:lnTo>
                  <a:pt x="3085513" y="2526"/>
                </a:lnTo>
                <a:lnTo>
                  <a:pt x="3095732" y="9415"/>
                </a:lnTo>
                <a:lnTo>
                  <a:pt x="3102621" y="19634"/>
                </a:lnTo>
                <a:lnTo>
                  <a:pt x="3105147" y="32148"/>
                </a:lnTo>
                <a:lnTo>
                  <a:pt x="3105147" y="461301"/>
                </a:lnTo>
                <a:lnTo>
                  <a:pt x="3102621" y="473815"/>
                </a:lnTo>
                <a:lnTo>
                  <a:pt x="3095732" y="484033"/>
                </a:lnTo>
                <a:lnTo>
                  <a:pt x="3085513" y="490923"/>
                </a:lnTo>
                <a:lnTo>
                  <a:pt x="3072997" y="493449"/>
                </a:lnTo>
                <a:lnTo>
                  <a:pt x="32148" y="493449"/>
                </a:lnTo>
                <a:lnTo>
                  <a:pt x="19634" y="490923"/>
                </a:lnTo>
                <a:lnTo>
                  <a:pt x="9415" y="484033"/>
                </a:lnTo>
                <a:lnTo>
                  <a:pt x="2526" y="473815"/>
                </a:lnTo>
                <a:lnTo>
                  <a:pt x="0" y="461301"/>
                </a:lnTo>
                <a:lnTo>
                  <a:pt x="0" y="32148"/>
                </a:lnTo>
                <a:close/>
              </a:path>
            </a:pathLst>
          </a:custGeom>
          <a:ln w="253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238385" y="2265972"/>
            <a:ext cx="267525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altLang="zh-CN" sz="2000" b="1" spc="110" dirty="0" smtClean="0">
                <a:solidFill>
                  <a:srgbClr val="0070C0"/>
                </a:solidFill>
                <a:latin typeface="Trebuchet MS"/>
                <a:cs typeface="Trebuchet MS"/>
              </a:rPr>
              <a:t>Computing manager</a:t>
            </a:r>
            <a:endParaRPr sz="2000" dirty="0">
              <a:latin typeface="Trebuchet MS"/>
              <a:cs typeface="Trebuchet M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0" y="1577924"/>
            <a:ext cx="3105150" cy="436246"/>
            <a:chOff x="0" y="1577924"/>
            <a:chExt cx="3105150" cy="436246"/>
          </a:xfrm>
        </p:grpSpPr>
        <p:sp>
          <p:nvSpPr>
            <p:cNvPr id="15" name="object 15"/>
            <p:cNvSpPr/>
            <p:nvPr/>
          </p:nvSpPr>
          <p:spPr>
            <a:xfrm>
              <a:off x="0" y="1577924"/>
              <a:ext cx="3105150" cy="436245"/>
            </a:xfrm>
            <a:custGeom>
              <a:avLst/>
              <a:gdLst/>
              <a:ahLst/>
              <a:cxnLst/>
              <a:rect l="l" t="t" r="r" b="b"/>
              <a:pathLst>
                <a:path w="3105150" h="436244">
                  <a:moveTo>
                    <a:pt x="3076740" y="0"/>
                  </a:moveTo>
                  <a:lnTo>
                    <a:pt x="28422" y="0"/>
                  </a:lnTo>
                  <a:lnTo>
                    <a:pt x="17359" y="2231"/>
                  </a:lnTo>
                  <a:lnTo>
                    <a:pt x="8324" y="8318"/>
                  </a:lnTo>
                  <a:lnTo>
                    <a:pt x="2233" y="17348"/>
                  </a:lnTo>
                  <a:lnTo>
                    <a:pt x="0" y="28409"/>
                  </a:lnTo>
                  <a:lnTo>
                    <a:pt x="0" y="407720"/>
                  </a:lnTo>
                  <a:lnTo>
                    <a:pt x="2233" y="418776"/>
                  </a:lnTo>
                  <a:lnTo>
                    <a:pt x="8324" y="427807"/>
                  </a:lnTo>
                  <a:lnTo>
                    <a:pt x="17359" y="433897"/>
                  </a:lnTo>
                  <a:lnTo>
                    <a:pt x="28422" y="436130"/>
                  </a:lnTo>
                  <a:lnTo>
                    <a:pt x="3076740" y="436130"/>
                  </a:lnTo>
                  <a:lnTo>
                    <a:pt x="3087801" y="433897"/>
                  </a:lnTo>
                  <a:lnTo>
                    <a:pt x="3096831" y="427807"/>
                  </a:lnTo>
                  <a:lnTo>
                    <a:pt x="3102918" y="418776"/>
                  </a:lnTo>
                  <a:lnTo>
                    <a:pt x="3105150" y="407720"/>
                  </a:lnTo>
                  <a:lnTo>
                    <a:pt x="3105150" y="28409"/>
                  </a:lnTo>
                  <a:lnTo>
                    <a:pt x="3102918" y="17348"/>
                  </a:lnTo>
                  <a:lnTo>
                    <a:pt x="3096831" y="8318"/>
                  </a:lnTo>
                  <a:lnTo>
                    <a:pt x="3087801" y="2231"/>
                  </a:lnTo>
                  <a:lnTo>
                    <a:pt x="30767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0" y="1577925"/>
              <a:ext cx="3105150" cy="436245"/>
            </a:xfrm>
            <a:custGeom>
              <a:avLst/>
              <a:gdLst/>
              <a:ahLst/>
              <a:cxnLst/>
              <a:rect l="l" t="t" r="r" b="b"/>
              <a:pathLst>
                <a:path w="3105150" h="436244">
                  <a:moveTo>
                    <a:pt x="0" y="28414"/>
                  </a:moveTo>
                  <a:lnTo>
                    <a:pt x="2232" y="17354"/>
                  </a:lnTo>
                  <a:lnTo>
                    <a:pt x="8322" y="8322"/>
                  </a:lnTo>
                  <a:lnTo>
                    <a:pt x="17353" y="2232"/>
                  </a:lnTo>
                  <a:lnTo>
                    <a:pt x="28413" y="0"/>
                  </a:lnTo>
                  <a:lnTo>
                    <a:pt x="3076737" y="0"/>
                  </a:lnTo>
                  <a:lnTo>
                    <a:pt x="3087796" y="2232"/>
                  </a:lnTo>
                  <a:lnTo>
                    <a:pt x="3096826" y="8322"/>
                  </a:lnTo>
                  <a:lnTo>
                    <a:pt x="3102915" y="17354"/>
                  </a:lnTo>
                  <a:lnTo>
                    <a:pt x="3105147" y="28414"/>
                  </a:lnTo>
                  <a:lnTo>
                    <a:pt x="3105147" y="407717"/>
                  </a:lnTo>
                  <a:lnTo>
                    <a:pt x="3102915" y="418777"/>
                  </a:lnTo>
                  <a:lnTo>
                    <a:pt x="3096826" y="427809"/>
                  </a:lnTo>
                  <a:lnTo>
                    <a:pt x="3087796" y="433898"/>
                  </a:lnTo>
                  <a:lnTo>
                    <a:pt x="3076737" y="436131"/>
                  </a:lnTo>
                  <a:lnTo>
                    <a:pt x="28413" y="436131"/>
                  </a:lnTo>
                  <a:lnTo>
                    <a:pt x="17353" y="433898"/>
                  </a:lnTo>
                  <a:lnTo>
                    <a:pt x="8322" y="427809"/>
                  </a:lnTo>
                  <a:lnTo>
                    <a:pt x="2232" y="418777"/>
                  </a:lnTo>
                  <a:lnTo>
                    <a:pt x="0" y="407717"/>
                  </a:lnTo>
                  <a:lnTo>
                    <a:pt x="0" y="28414"/>
                  </a:lnTo>
                  <a:close/>
                </a:path>
              </a:pathLst>
            </a:custGeom>
            <a:ln w="253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 txBox="1"/>
            <p:nvPr/>
          </p:nvSpPr>
          <p:spPr>
            <a:xfrm>
              <a:off x="113951" y="1646962"/>
              <a:ext cx="1505585" cy="3302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000" b="1" spc="229" dirty="0">
                  <a:solidFill>
                    <a:srgbClr val="0070C0"/>
                  </a:solidFill>
                  <a:latin typeface="Trebuchet MS"/>
                  <a:cs typeface="Trebuchet MS"/>
                </a:rPr>
                <a:t>Web</a:t>
              </a:r>
              <a:r>
                <a:rPr sz="2000" b="1" spc="-70" dirty="0">
                  <a:solidFill>
                    <a:srgbClr val="0070C0"/>
                  </a:solidFill>
                  <a:latin typeface="Trebuchet MS"/>
                  <a:cs typeface="Trebuchet MS"/>
                </a:rPr>
                <a:t> </a:t>
              </a:r>
              <a:r>
                <a:rPr sz="2000" b="1" spc="105" dirty="0">
                  <a:solidFill>
                    <a:srgbClr val="0070C0"/>
                  </a:solidFill>
                  <a:latin typeface="Trebuchet MS"/>
                  <a:cs typeface="Trebuchet MS"/>
                </a:rPr>
                <a:t>Portal</a:t>
              </a:r>
              <a:endParaRPr sz="2000" dirty="0">
                <a:latin typeface="Trebuchet MS"/>
                <a:cs typeface="Trebuchet MS"/>
              </a:endParaRPr>
            </a:p>
          </p:txBody>
        </p:sp>
        <p:sp>
          <p:nvSpPr>
            <p:cNvPr id="57" name="object 57"/>
            <p:cNvSpPr/>
            <p:nvPr/>
          </p:nvSpPr>
          <p:spPr>
            <a:xfrm>
              <a:off x="1703223" y="1692152"/>
              <a:ext cx="1300683" cy="22970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18167" y="3122841"/>
            <a:ext cx="2148833" cy="594360"/>
            <a:chOff x="6625244" y="4094017"/>
            <a:chExt cx="2148833" cy="594360"/>
          </a:xfrm>
        </p:grpSpPr>
        <p:grpSp>
          <p:nvGrpSpPr>
            <p:cNvPr id="24" name="组合 23"/>
            <p:cNvGrpSpPr/>
            <p:nvPr/>
          </p:nvGrpSpPr>
          <p:grpSpPr>
            <a:xfrm>
              <a:off x="6625244" y="4094017"/>
              <a:ext cx="689956" cy="594360"/>
              <a:chOff x="6633553" y="4094017"/>
              <a:chExt cx="689956" cy="594360"/>
            </a:xfrm>
          </p:grpSpPr>
          <p:sp>
            <p:nvSpPr>
              <p:cNvPr id="61" name="object 61"/>
              <p:cNvSpPr/>
              <p:nvPr/>
            </p:nvSpPr>
            <p:spPr>
              <a:xfrm>
                <a:off x="6633553" y="4094017"/>
                <a:ext cx="689956" cy="586047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62"/>
              <p:cNvSpPr/>
              <p:nvPr/>
            </p:nvSpPr>
            <p:spPr>
              <a:xfrm>
                <a:off x="6766559" y="4102330"/>
                <a:ext cx="457200" cy="586047"/>
              </a:xfrm>
              <a:prstGeom prst="rect">
                <a:avLst/>
              </a:prstGeom>
              <a:blipFill>
                <a:blip r:embed="rId6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63"/>
              <p:cNvSpPr/>
              <p:nvPr/>
            </p:nvSpPr>
            <p:spPr>
              <a:xfrm>
                <a:off x="6696824" y="4138782"/>
                <a:ext cx="561975" cy="455930"/>
              </a:xfrm>
              <a:custGeom>
                <a:avLst/>
                <a:gdLst/>
                <a:ahLst/>
                <a:cxnLst/>
                <a:rect l="l" t="t" r="r" b="b"/>
                <a:pathLst>
                  <a:path w="561975" h="455929">
                    <a:moveTo>
                      <a:pt x="486041" y="0"/>
                    </a:moveTo>
                    <a:lnTo>
                      <a:pt x="75920" y="0"/>
                    </a:lnTo>
                    <a:lnTo>
                      <a:pt x="46366" y="5966"/>
                    </a:lnTo>
                    <a:lnTo>
                      <a:pt x="22234" y="22237"/>
                    </a:lnTo>
                    <a:lnTo>
                      <a:pt x="5965" y="46371"/>
                    </a:lnTo>
                    <a:lnTo>
                      <a:pt x="0" y="75924"/>
                    </a:lnTo>
                    <a:lnTo>
                      <a:pt x="0" y="379615"/>
                    </a:lnTo>
                    <a:lnTo>
                      <a:pt x="5965" y="409168"/>
                    </a:lnTo>
                    <a:lnTo>
                      <a:pt x="22234" y="433302"/>
                    </a:lnTo>
                    <a:lnTo>
                      <a:pt x="46366" y="449573"/>
                    </a:lnTo>
                    <a:lnTo>
                      <a:pt x="75920" y="455540"/>
                    </a:lnTo>
                    <a:lnTo>
                      <a:pt x="486041" y="455540"/>
                    </a:lnTo>
                    <a:lnTo>
                      <a:pt x="515597" y="449573"/>
                    </a:lnTo>
                    <a:lnTo>
                      <a:pt x="539734" y="433302"/>
                    </a:lnTo>
                    <a:lnTo>
                      <a:pt x="556007" y="409168"/>
                    </a:lnTo>
                    <a:lnTo>
                      <a:pt x="561975" y="379615"/>
                    </a:lnTo>
                    <a:lnTo>
                      <a:pt x="561975" y="75924"/>
                    </a:lnTo>
                    <a:lnTo>
                      <a:pt x="556007" y="46371"/>
                    </a:lnTo>
                    <a:lnTo>
                      <a:pt x="539734" y="22237"/>
                    </a:lnTo>
                    <a:lnTo>
                      <a:pt x="515597" y="5966"/>
                    </a:lnTo>
                    <a:lnTo>
                      <a:pt x="486041" y="0"/>
                    </a:lnTo>
                    <a:close/>
                  </a:path>
                </a:pathLst>
              </a:custGeom>
              <a:solidFill>
                <a:srgbClr val="FF7D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64"/>
              <p:cNvSpPr/>
              <p:nvPr/>
            </p:nvSpPr>
            <p:spPr>
              <a:xfrm>
                <a:off x="6696823" y="4138782"/>
                <a:ext cx="561975" cy="455930"/>
              </a:xfrm>
              <a:custGeom>
                <a:avLst/>
                <a:gdLst/>
                <a:ahLst/>
                <a:cxnLst/>
                <a:rect l="l" t="t" r="r" b="b"/>
                <a:pathLst>
                  <a:path w="561975" h="455929">
                    <a:moveTo>
                      <a:pt x="0" y="75925"/>
                    </a:moveTo>
                    <a:lnTo>
                      <a:pt x="5966" y="46371"/>
                    </a:lnTo>
                    <a:lnTo>
                      <a:pt x="22237" y="22237"/>
                    </a:lnTo>
                    <a:lnTo>
                      <a:pt x="46371" y="5966"/>
                    </a:lnTo>
                    <a:lnTo>
                      <a:pt x="75924" y="0"/>
                    </a:lnTo>
                    <a:lnTo>
                      <a:pt x="486049" y="0"/>
                    </a:lnTo>
                    <a:lnTo>
                      <a:pt x="515603" y="5966"/>
                    </a:lnTo>
                    <a:lnTo>
                      <a:pt x="539736" y="22237"/>
                    </a:lnTo>
                    <a:lnTo>
                      <a:pt x="556008" y="46371"/>
                    </a:lnTo>
                    <a:lnTo>
                      <a:pt x="561974" y="75925"/>
                    </a:lnTo>
                    <a:lnTo>
                      <a:pt x="561974" y="379615"/>
                    </a:lnTo>
                    <a:lnTo>
                      <a:pt x="556008" y="409169"/>
                    </a:lnTo>
                    <a:lnTo>
                      <a:pt x="539736" y="433302"/>
                    </a:lnTo>
                    <a:lnTo>
                      <a:pt x="515603" y="449574"/>
                    </a:lnTo>
                    <a:lnTo>
                      <a:pt x="486049" y="455540"/>
                    </a:lnTo>
                    <a:lnTo>
                      <a:pt x="75924" y="455540"/>
                    </a:lnTo>
                    <a:lnTo>
                      <a:pt x="46371" y="449574"/>
                    </a:lnTo>
                    <a:lnTo>
                      <a:pt x="22237" y="433302"/>
                    </a:lnTo>
                    <a:lnTo>
                      <a:pt x="5966" y="409169"/>
                    </a:lnTo>
                    <a:lnTo>
                      <a:pt x="0" y="379615"/>
                    </a:lnTo>
                    <a:lnTo>
                      <a:pt x="0" y="75925"/>
                    </a:lnTo>
                    <a:close/>
                  </a:path>
                </a:pathLst>
              </a:custGeom>
              <a:ln w="3809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65" name="object 65"/>
            <p:cNvSpPr/>
            <p:nvPr/>
          </p:nvSpPr>
          <p:spPr>
            <a:xfrm>
              <a:off x="7369238" y="4094017"/>
              <a:ext cx="689956" cy="58604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7502232" y="4102330"/>
              <a:ext cx="457200" cy="5860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7433182" y="4138782"/>
              <a:ext cx="561975" cy="455930"/>
            </a:xfrm>
            <a:custGeom>
              <a:avLst/>
              <a:gdLst/>
              <a:ahLst/>
              <a:cxnLst/>
              <a:rect l="l" t="t" r="r" b="b"/>
              <a:pathLst>
                <a:path w="561975" h="455929">
                  <a:moveTo>
                    <a:pt x="486054" y="0"/>
                  </a:moveTo>
                  <a:lnTo>
                    <a:pt x="75920" y="0"/>
                  </a:lnTo>
                  <a:lnTo>
                    <a:pt x="46371" y="5966"/>
                  </a:lnTo>
                  <a:lnTo>
                    <a:pt x="22239" y="22237"/>
                  </a:lnTo>
                  <a:lnTo>
                    <a:pt x="5967" y="46371"/>
                  </a:lnTo>
                  <a:lnTo>
                    <a:pt x="0" y="75924"/>
                  </a:lnTo>
                  <a:lnTo>
                    <a:pt x="0" y="379615"/>
                  </a:lnTo>
                  <a:lnTo>
                    <a:pt x="5967" y="409168"/>
                  </a:lnTo>
                  <a:lnTo>
                    <a:pt x="22239" y="433302"/>
                  </a:lnTo>
                  <a:lnTo>
                    <a:pt x="46371" y="449573"/>
                  </a:lnTo>
                  <a:lnTo>
                    <a:pt x="75920" y="455540"/>
                  </a:lnTo>
                  <a:lnTo>
                    <a:pt x="486054" y="455540"/>
                  </a:lnTo>
                  <a:lnTo>
                    <a:pt x="515603" y="449573"/>
                  </a:lnTo>
                  <a:lnTo>
                    <a:pt x="539735" y="433302"/>
                  </a:lnTo>
                  <a:lnTo>
                    <a:pt x="556007" y="409168"/>
                  </a:lnTo>
                  <a:lnTo>
                    <a:pt x="561975" y="379615"/>
                  </a:lnTo>
                  <a:lnTo>
                    <a:pt x="561975" y="75924"/>
                  </a:lnTo>
                  <a:lnTo>
                    <a:pt x="556007" y="46371"/>
                  </a:lnTo>
                  <a:lnTo>
                    <a:pt x="539735" y="22237"/>
                  </a:lnTo>
                  <a:lnTo>
                    <a:pt x="515603" y="5966"/>
                  </a:lnTo>
                  <a:lnTo>
                    <a:pt x="486054" y="0"/>
                  </a:lnTo>
                  <a:close/>
                </a:path>
              </a:pathLst>
            </a:custGeom>
            <a:solidFill>
              <a:srgbClr val="FF7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7433182" y="4138782"/>
              <a:ext cx="561975" cy="455930"/>
            </a:xfrm>
            <a:custGeom>
              <a:avLst/>
              <a:gdLst/>
              <a:ahLst/>
              <a:cxnLst/>
              <a:rect l="l" t="t" r="r" b="b"/>
              <a:pathLst>
                <a:path w="561975" h="455929">
                  <a:moveTo>
                    <a:pt x="0" y="75925"/>
                  </a:moveTo>
                  <a:lnTo>
                    <a:pt x="5966" y="46371"/>
                  </a:lnTo>
                  <a:lnTo>
                    <a:pt x="22237" y="22237"/>
                  </a:lnTo>
                  <a:lnTo>
                    <a:pt x="46371" y="5966"/>
                  </a:lnTo>
                  <a:lnTo>
                    <a:pt x="75924" y="0"/>
                  </a:lnTo>
                  <a:lnTo>
                    <a:pt x="486049" y="0"/>
                  </a:lnTo>
                  <a:lnTo>
                    <a:pt x="515603" y="5966"/>
                  </a:lnTo>
                  <a:lnTo>
                    <a:pt x="539736" y="22237"/>
                  </a:lnTo>
                  <a:lnTo>
                    <a:pt x="556008" y="46371"/>
                  </a:lnTo>
                  <a:lnTo>
                    <a:pt x="561974" y="75925"/>
                  </a:lnTo>
                  <a:lnTo>
                    <a:pt x="561974" y="379615"/>
                  </a:lnTo>
                  <a:lnTo>
                    <a:pt x="556008" y="409169"/>
                  </a:lnTo>
                  <a:lnTo>
                    <a:pt x="539736" y="433302"/>
                  </a:lnTo>
                  <a:lnTo>
                    <a:pt x="515603" y="449574"/>
                  </a:lnTo>
                  <a:lnTo>
                    <a:pt x="486049" y="455540"/>
                  </a:lnTo>
                  <a:lnTo>
                    <a:pt x="75924" y="455540"/>
                  </a:lnTo>
                  <a:lnTo>
                    <a:pt x="46371" y="449574"/>
                  </a:lnTo>
                  <a:lnTo>
                    <a:pt x="22237" y="433302"/>
                  </a:lnTo>
                  <a:lnTo>
                    <a:pt x="5966" y="409169"/>
                  </a:lnTo>
                  <a:lnTo>
                    <a:pt x="0" y="379615"/>
                  </a:lnTo>
                  <a:lnTo>
                    <a:pt x="0" y="75925"/>
                  </a:lnTo>
                  <a:close/>
                </a:path>
              </a:pathLst>
            </a:custGeom>
            <a:ln w="380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8084121" y="4094017"/>
              <a:ext cx="689956" cy="58604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8217128" y="4102330"/>
              <a:ext cx="461356" cy="58604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8149183" y="4138782"/>
              <a:ext cx="561975" cy="455930"/>
            </a:xfrm>
            <a:custGeom>
              <a:avLst/>
              <a:gdLst/>
              <a:ahLst/>
              <a:cxnLst/>
              <a:rect l="l" t="t" r="r" b="b"/>
              <a:pathLst>
                <a:path w="561975" h="455929">
                  <a:moveTo>
                    <a:pt x="486041" y="0"/>
                  </a:moveTo>
                  <a:lnTo>
                    <a:pt x="75920" y="0"/>
                  </a:lnTo>
                  <a:lnTo>
                    <a:pt x="46366" y="5966"/>
                  </a:lnTo>
                  <a:lnTo>
                    <a:pt x="22234" y="22237"/>
                  </a:lnTo>
                  <a:lnTo>
                    <a:pt x="5965" y="46371"/>
                  </a:lnTo>
                  <a:lnTo>
                    <a:pt x="0" y="75924"/>
                  </a:lnTo>
                  <a:lnTo>
                    <a:pt x="0" y="379615"/>
                  </a:lnTo>
                  <a:lnTo>
                    <a:pt x="5965" y="409168"/>
                  </a:lnTo>
                  <a:lnTo>
                    <a:pt x="22234" y="433302"/>
                  </a:lnTo>
                  <a:lnTo>
                    <a:pt x="46366" y="449573"/>
                  </a:lnTo>
                  <a:lnTo>
                    <a:pt x="75920" y="455540"/>
                  </a:lnTo>
                  <a:lnTo>
                    <a:pt x="486041" y="455540"/>
                  </a:lnTo>
                  <a:lnTo>
                    <a:pt x="515597" y="449573"/>
                  </a:lnTo>
                  <a:lnTo>
                    <a:pt x="539734" y="433302"/>
                  </a:lnTo>
                  <a:lnTo>
                    <a:pt x="556007" y="409168"/>
                  </a:lnTo>
                  <a:lnTo>
                    <a:pt x="561975" y="379615"/>
                  </a:lnTo>
                  <a:lnTo>
                    <a:pt x="561975" y="75924"/>
                  </a:lnTo>
                  <a:lnTo>
                    <a:pt x="556007" y="46371"/>
                  </a:lnTo>
                  <a:lnTo>
                    <a:pt x="539734" y="22237"/>
                  </a:lnTo>
                  <a:lnTo>
                    <a:pt x="515597" y="5966"/>
                  </a:lnTo>
                  <a:lnTo>
                    <a:pt x="486041" y="0"/>
                  </a:lnTo>
                  <a:close/>
                </a:path>
              </a:pathLst>
            </a:custGeom>
            <a:solidFill>
              <a:srgbClr val="FF7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8149183" y="4138782"/>
              <a:ext cx="561975" cy="455930"/>
            </a:xfrm>
            <a:custGeom>
              <a:avLst/>
              <a:gdLst/>
              <a:ahLst/>
              <a:cxnLst/>
              <a:rect l="l" t="t" r="r" b="b"/>
              <a:pathLst>
                <a:path w="561975" h="455929">
                  <a:moveTo>
                    <a:pt x="0" y="75925"/>
                  </a:moveTo>
                  <a:lnTo>
                    <a:pt x="5966" y="46371"/>
                  </a:lnTo>
                  <a:lnTo>
                    <a:pt x="22237" y="22237"/>
                  </a:lnTo>
                  <a:lnTo>
                    <a:pt x="46371" y="5966"/>
                  </a:lnTo>
                  <a:lnTo>
                    <a:pt x="75924" y="0"/>
                  </a:lnTo>
                  <a:lnTo>
                    <a:pt x="486049" y="0"/>
                  </a:lnTo>
                  <a:lnTo>
                    <a:pt x="515603" y="5966"/>
                  </a:lnTo>
                  <a:lnTo>
                    <a:pt x="539736" y="22237"/>
                  </a:lnTo>
                  <a:lnTo>
                    <a:pt x="556008" y="46371"/>
                  </a:lnTo>
                  <a:lnTo>
                    <a:pt x="561974" y="75925"/>
                  </a:lnTo>
                  <a:lnTo>
                    <a:pt x="561974" y="379615"/>
                  </a:lnTo>
                  <a:lnTo>
                    <a:pt x="556008" y="409169"/>
                  </a:lnTo>
                  <a:lnTo>
                    <a:pt x="539736" y="433302"/>
                  </a:lnTo>
                  <a:lnTo>
                    <a:pt x="515603" y="449574"/>
                  </a:lnTo>
                  <a:lnTo>
                    <a:pt x="486049" y="455540"/>
                  </a:lnTo>
                  <a:lnTo>
                    <a:pt x="75924" y="455540"/>
                  </a:lnTo>
                  <a:lnTo>
                    <a:pt x="46371" y="449574"/>
                  </a:lnTo>
                  <a:lnTo>
                    <a:pt x="22237" y="433302"/>
                  </a:lnTo>
                  <a:lnTo>
                    <a:pt x="5966" y="409169"/>
                  </a:lnTo>
                  <a:lnTo>
                    <a:pt x="0" y="379615"/>
                  </a:lnTo>
                  <a:lnTo>
                    <a:pt x="0" y="75925"/>
                  </a:lnTo>
                  <a:close/>
                </a:path>
              </a:pathLst>
            </a:custGeom>
            <a:ln w="380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 txBox="1"/>
            <p:nvPr/>
          </p:nvSpPr>
          <p:spPr>
            <a:xfrm>
              <a:off x="6835530" y="4140493"/>
              <a:ext cx="1742439" cy="4521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  <a:tabLst>
                  <a:tab pos="748665" algn="l"/>
                  <a:tab pos="1464945" algn="l"/>
                </a:tabLst>
              </a:pPr>
              <a:r>
                <a:rPr sz="2800" b="1" spc="365" dirty="0">
                  <a:solidFill>
                    <a:srgbClr val="FFFFFF"/>
                  </a:solidFill>
                  <a:latin typeface="Trebuchet MS"/>
                  <a:cs typeface="Trebuchet MS"/>
                </a:rPr>
                <a:t>C	C	C</a:t>
              </a:r>
              <a:endParaRPr sz="2800" dirty="0">
                <a:latin typeface="Trebuchet MS"/>
                <a:cs typeface="Trebuchet MS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529330" y="3028950"/>
            <a:ext cx="1499870" cy="668020"/>
            <a:chOff x="4993627" y="3239325"/>
            <a:chExt cx="1499870" cy="668020"/>
          </a:xfrm>
        </p:grpSpPr>
        <p:sp>
          <p:nvSpPr>
            <p:cNvPr id="74" name="object 74"/>
            <p:cNvSpPr/>
            <p:nvPr/>
          </p:nvSpPr>
          <p:spPr>
            <a:xfrm>
              <a:off x="4993627" y="3272345"/>
              <a:ext cx="1499870" cy="635000"/>
            </a:xfrm>
            <a:custGeom>
              <a:avLst/>
              <a:gdLst/>
              <a:ahLst/>
              <a:cxnLst/>
              <a:rect l="l" t="t" r="r" b="b"/>
              <a:pathLst>
                <a:path w="1499870" h="635000">
                  <a:moveTo>
                    <a:pt x="0" y="0"/>
                  </a:moveTo>
                  <a:lnTo>
                    <a:pt x="0" y="601792"/>
                  </a:lnTo>
                  <a:lnTo>
                    <a:pt x="4399" y="605389"/>
                  </a:lnTo>
                  <a:lnTo>
                    <a:pt x="66734" y="615428"/>
                  </a:lnTo>
                  <a:lnTo>
                    <a:pt x="144663" y="621291"/>
                  </a:lnTo>
                  <a:lnTo>
                    <a:pt x="193168" y="623913"/>
                  </a:lnTo>
                  <a:lnTo>
                    <a:pt x="306969" y="628438"/>
                  </a:lnTo>
                  <a:lnTo>
                    <a:pt x="512792" y="633126"/>
                  </a:lnTo>
                  <a:lnTo>
                    <a:pt x="749782" y="634809"/>
                  </a:lnTo>
                  <a:lnTo>
                    <a:pt x="986772" y="633126"/>
                  </a:lnTo>
                  <a:lnTo>
                    <a:pt x="1192595" y="628438"/>
                  </a:lnTo>
                  <a:lnTo>
                    <a:pt x="1306397" y="623913"/>
                  </a:lnTo>
                  <a:lnTo>
                    <a:pt x="1354901" y="621291"/>
                  </a:lnTo>
                  <a:lnTo>
                    <a:pt x="1397198" y="618456"/>
                  </a:lnTo>
                  <a:lnTo>
                    <a:pt x="1461341" y="612227"/>
                  </a:lnTo>
                  <a:lnTo>
                    <a:pt x="1499565" y="601792"/>
                  </a:lnTo>
                  <a:lnTo>
                    <a:pt x="1499565" y="33020"/>
                  </a:lnTo>
                  <a:lnTo>
                    <a:pt x="749782" y="33020"/>
                  </a:lnTo>
                  <a:lnTo>
                    <a:pt x="512792" y="31336"/>
                  </a:lnTo>
                  <a:lnTo>
                    <a:pt x="306969" y="26649"/>
                  </a:lnTo>
                  <a:lnTo>
                    <a:pt x="193168" y="22123"/>
                  </a:lnTo>
                  <a:lnTo>
                    <a:pt x="144663" y="19501"/>
                  </a:lnTo>
                  <a:lnTo>
                    <a:pt x="102366" y="16666"/>
                  </a:lnTo>
                  <a:lnTo>
                    <a:pt x="38224" y="10437"/>
                  </a:lnTo>
                  <a:lnTo>
                    <a:pt x="4399" y="3598"/>
                  </a:lnTo>
                  <a:lnTo>
                    <a:pt x="0" y="0"/>
                  </a:lnTo>
                  <a:close/>
                </a:path>
                <a:path w="1499870" h="635000">
                  <a:moveTo>
                    <a:pt x="1499565" y="0"/>
                  </a:moveTo>
                  <a:lnTo>
                    <a:pt x="1461341" y="10437"/>
                  </a:lnTo>
                  <a:lnTo>
                    <a:pt x="1397198" y="16666"/>
                  </a:lnTo>
                  <a:lnTo>
                    <a:pt x="1354901" y="19501"/>
                  </a:lnTo>
                  <a:lnTo>
                    <a:pt x="1306397" y="22123"/>
                  </a:lnTo>
                  <a:lnTo>
                    <a:pt x="1192595" y="26649"/>
                  </a:lnTo>
                  <a:lnTo>
                    <a:pt x="986772" y="31336"/>
                  </a:lnTo>
                  <a:lnTo>
                    <a:pt x="910629" y="32258"/>
                  </a:lnTo>
                  <a:lnTo>
                    <a:pt x="831480" y="32826"/>
                  </a:lnTo>
                  <a:lnTo>
                    <a:pt x="749782" y="33020"/>
                  </a:lnTo>
                  <a:lnTo>
                    <a:pt x="1499565" y="33020"/>
                  </a:lnTo>
                  <a:lnTo>
                    <a:pt x="1499565" y="0"/>
                  </a:lnTo>
                  <a:close/>
                </a:path>
              </a:pathLst>
            </a:custGeom>
            <a:solidFill>
              <a:srgbClr val="87D0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4993627" y="3239325"/>
              <a:ext cx="1499870" cy="66040"/>
            </a:xfrm>
            <a:custGeom>
              <a:avLst/>
              <a:gdLst/>
              <a:ahLst/>
              <a:cxnLst/>
              <a:rect l="l" t="t" r="r" b="b"/>
              <a:pathLst>
                <a:path w="1499870" h="66039">
                  <a:moveTo>
                    <a:pt x="749782" y="0"/>
                  </a:moveTo>
                  <a:lnTo>
                    <a:pt x="668085" y="193"/>
                  </a:lnTo>
                  <a:lnTo>
                    <a:pt x="588935" y="761"/>
                  </a:lnTo>
                  <a:lnTo>
                    <a:pt x="512792" y="1683"/>
                  </a:lnTo>
                  <a:lnTo>
                    <a:pt x="306969" y="6370"/>
                  </a:lnTo>
                  <a:lnTo>
                    <a:pt x="193168" y="10896"/>
                  </a:lnTo>
                  <a:lnTo>
                    <a:pt x="144663" y="13518"/>
                  </a:lnTo>
                  <a:lnTo>
                    <a:pt x="102366" y="16353"/>
                  </a:lnTo>
                  <a:lnTo>
                    <a:pt x="38224" y="22582"/>
                  </a:lnTo>
                  <a:lnTo>
                    <a:pt x="0" y="33019"/>
                  </a:lnTo>
                  <a:lnTo>
                    <a:pt x="4399" y="36618"/>
                  </a:lnTo>
                  <a:lnTo>
                    <a:pt x="66734" y="46658"/>
                  </a:lnTo>
                  <a:lnTo>
                    <a:pt x="144663" y="52521"/>
                  </a:lnTo>
                  <a:lnTo>
                    <a:pt x="193168" y="55143"/>
                  </a:lnTo>
                  <a:lnTo>
                    <a:pt x="306969" y="59669"/>
                  </a:lnTo>
                  <a:lnTo>
                    <a:pt x="512792" y="64356"/>
                  </a:lnTo>
                  <a:lnTo>
                    <a:pt x="588935" y="65278"/>
                  </a:lnTo>
                  <a:lnTo>
                    <a:pt x="668085" y="65846"/>
                  </a:lnTo>
                  <a:lnTo>
                    <a:pt x="749782" y="66039"/>
                  </a:lnTo>
                  <a:lnTo>
                    <a:pt x="986772" y="64356"/>
                  </a:lnTo>
                  <a:lnTo>
                    <a:pt x="1192595" y="59669"/>
                  </a:lnTo>
                  <a:lnTo>
                    <a:pt x="1306397" y="55143"/>
                  </a:lnTo>
                  <a:lnTo>
                    <a:pt x="1354901" y="52521"/>
                  </a:lnTo>
                  <a:lnTo>
                    <a:pt x="1397198" y="49686"/>
                  </a:lnTo>
                  <a:lnTo>
                    <a:pt x="1461341" y="43457"/>
                  </a:lnTo>
                  <a:lnTo>
                    <a:pt x="1499565" y="33019"/>
                  </a:lnTo>
                  <a:lnTo>
                    <a:pt x="1495165" y="29421"/>
                  </a:lnTo>
                  <a:lnTo>
                    <a:pt x="1432830" y="19381"/>
                  </a:lnTo>
                  <a:lnTo>
                    <a:pt x="1354901" y="13518"/>
                  </a:lnTo>
                  <a:lnTo>
                    <a:pt x="1306397" y="10896"/>
                  </a:lnTo>
                  <a:lnTo>
                    <a:pt x="1192595" y="6370"/>
                  </a:lnTo>
                  <a:lnTo>
                    <a:pt x="986772" y="1683"/>
                  </a:lnTo>
                  <a:lnTo>
                    <a:pt x="749782" y="0"/>
                  </a:lnTo>
                  <a:close/>
                </a:path>
              </a:pathLst>
            </a:custGeom>
            <a:solidFill>
              <a:srgbClr val="BAE3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4993627" y="3239325"/>
              <a:ext cx="1499870" cy="668020"/>
            </a:xfrm>
            <a:custGeom>
              <a:avLst/>
              <a:gdLst/>
              <a:ahLst/>
              <a:cxnLst/>
              <a:rect l="l" t="t" r="r" b="b"/>
              <a:pathLst>
                <a:path w="1499870" h="668020">
                  <a:moveTo>
                    <a:pt x="1499568" y="33016"/>
                  </a:moveTo>
                  <a:lnTo>
                    <a:pt x="1461344" y="43452"/>
                  </a:lnTo>
                  <a:lnTo>
                    <a:pt x="1397201" y="49681"/>
                  </a:lnTo>
                  <a:lnTo>
                    <a:pt x="1354904" y="52516"/>
                  </a:lnTo>
                  <a:lnTo>
                    <a:pt x="1306399" y="55138"/>
                  </a:lnTo>
                  <a:lnTo>
                    <a:pt x="1252144" y="57527"/>
                  </a:lnTo>
                  <a:lnTo>
                    <a:pt x="1192597" y="59663"/>
                  </a:lnTo>
                  <a:lnTo>
                    <a:pt x="1128215" y="61526"/>
                  </a:lnTo>
                  <a:lnTo>
                    <a:pt x="1059455" y="63095"/>
                  </a:lnTo>
                  <a:lnTo>
                    <a:pt x="986775" y="64350"/>
                  </a:lnTo>
                  <a:lnTo>
                    <a:pt x="910632" y="65272"/>
                  </a:lnTo>
                  <a:lnTo>
                    <a:pt x="831483" y="65840"/>
                  </a:lnTo>
                  <a:lnTo>
                    <a:pt x="749786" y="66033"/>
                  </a:lnTo>
                  <a:lnTo>
                    <a:pt x="668088" y="65840"/>
                  </a:lnTo>
                  <a:lnTo>
                    <a:pt x="588939" y="65272"/>
                  </a:lnTo>
                  <a:lnTo>
                    <a:pt x="512795" y="64350"/>
                  </a:lnTo>
                  <a:lnTo>
                    <a:pt x="440115" y="63095"/>
                  </a:lnTo>
                  <a:lnTo>
                    <a:pt x="371354" y="61526"/>
                  </a:lnTo>
                  <a:lnTo>
                    <a:pt x="306972" y="59663"/>
                  </a:lnTo>
                  <a:lnTo>
                    <a:pt x="247424" y="57527"/>
                  </a:lnTo>
                  <a:lnTo>
                    <a:pt x="193170" y="55138"/>
                  </a:lnTo>
                  <a:lnTo>
                    <a:pt x="144665" y="52516"/>
                  </a:lnTo>
                  <a:lnTo>
                    <a:pt x="102367" y="49681"/>
                  </a:lnTo>
                  <a:lnTo>
                    <a:pt x="38224" y="43452"/>
                  </a:lnTo>
                  <a:lnTo>
                    <a:pt x="0" y="33016"/>
                  </a:lnTo>
                  <a:lnTo>
                    <a:pt x="4399" y="29419"/>
                  </a:lnTo>
                  <a:lnTo>
                    <a:pt x="66735" y="19380"/>
                  </a:lnTo>
                  <a:lnTo>
                    <a:pt x="144665" y="13517"/>
                  </a:lnTo>
                  <a:lnTo>
                    <a:pt x="193170" y="10895"/>
                  </a:lnTo>
                  <a:lnTo>
                    <a:pt x="247424" y="8506"/>
                  </a:lnTo>
                  <a:lnTo>
                    <a:pt x="306972" y="6370"/>
                  </a:lnTo>
                  <a:lnTo>
                    <a:pt x="371354" y="4507"/>
                  </a:lnTo>
                  <a:lnTo>
                    <a:pt x="440115" y="2938"/>
                  </a:lnTo>
                  <a:lnTo>
                    <a:pt x="512795" y="1683"/>
                  </a:lnTo>
                  <a:lnTo>
                    <a:pt x="588939" y="761"/>
                  </a:lnTo>
                  <a:lnTo>
                    <a:pt x="668088" y="193"/>
                  </a:lnTo>
                  <a:lnTo>
                    <a:pt x="749786" y="0"/>
                  </a:lnTo>
                  <a:lnTo>
                    <a:pt x="831483" y="193"/>
                  </a:lnTo>
                  <a:lnTo>
                    <a:pt x="910632" y="761"/>
                  </a:lnTo>
                  <a:lnTo>
                    <a:pt x="986775" y="1683"/>
                  </a:lnTo>
                  <a:lnTo>
                    <a:pt x="1059455" y="2938"/>
                  </a:lnTo>
                  <a:lnTo>
                    <a:pt x="1128215" y="4507"/>
                  </a:lnTo>
                  <a:lnTo>
                    <a:pt x="1192597" y="6370"/>
                  </a:lnTo>
                  <a:lnTo>
                    <a:pt x="1252144" y="8506"/>
                  </a:lnTo>
                  <a:lnTo>
                    <a:pt x="1306399" y="10895"/>
                  </a:lnTo>
                  <a:lnTo>
                    <a:pt x="1354904" y="13517"/>
                  </a:lnTo>
                  <a:lnTo>
                    <a:pt x="1397201" y="16352"/>
                  </a:lnTo>
                  <a:lnTo>
                    <a:pt x="1461344" y="22581"/>
                  </a:lnTo>
                  <a:lnTo>
                    <a:pt x="1499568" y="33016"/>
                  </a:lnTo>
                  <a:lnTo>
                    <a:pt x="1499568" y="634807"/>
                  </a:lnTo>
                  <a:lnTo>
                    <a:pt x="1461344" y="645243"/>
                  </a:lnTo>
                  <a:lnTo>
                    <a:pt x="1397201" y="651471"/>
                  </a:lnTo>
                  <a:lnTo>
                    <a:pt x="1354904" y="654307"/>
                  </a:lnTo>
                  <a:lnTo>
                    <a:pt x="1306399" y="656929"/>
                  </a:lnTo>
                  <a:lnTo>
                    <a:pt x="1252144" y="659318"/>
                  </a:lnTo>
                  <a:lnTo>
                    <a:pt x="1192597" y="661454"/>
                  </a:lnTo>
                  <a:lnTo>
                    <a:pt x="1128215" y="663316"/>
                  </a:lnTo>
                  <a:lnTo>
                    <a:pt x="1059455" y="664885"/>
                  </a:lnTo>
                  <a:lnTo>
                    <a:pt x="986775" y="666141"/>
                  </a:lnTo>
                  <a:lnTo>
                    <a:pt x="910632" y="667063"/>
                  </a:lnTo>
                  <a:lnTo>
                    <a:pt x="831483" y="667630"/>
                  </a:lnTo>
                  <a:lnTo>
                    <a:pt x="749786" y="667824"/>
                  </a:lnTo>
                  <a:lnTo>
                    <a:pt x="668088" y="667630"/>
                  </a:lnTo>
                  <a:lnTo>
                    <a:pt x="588939" y="667063"/>
                  </a:lnTo>
                  <a:lnTo>
                    <a:pt x="512795" y="666141"/>
                  </a:lnTo>
                  <a:lnTo>
                    <a:pt x="440115" y="664885"/>
                  </a:lnTo>
                  <a:lnTo>
                    <a:pt x="371354" y="663316"/>
                  </a:lnTo>
                  <a:lnTo>
                    <a:pt x="306972" y="661454"/>
                  </a:lnTo>
                  <a:lnTo>
                    <a:pt x="247424" y="659318"/>
                  </a:lnTo>
                  <a:lnTo>
                    <a:pt x="193170" y="656929"/>
                  </a:lnTo>
                  <a:lnTo>
                    <a:pt x="144665" y="654307"/>
                  </a:lnTo>
                  <a:lnTo>
                    <a:pt x="102367" y="651471"/>
                  </a:lnTo>
                  <a:lnTo>
                    <a:pt x="38224" y="645243"/>
                  </a:lnTo>
                  <a:lnTo>
                    <a:pt x="0" y="634807"/>
                  </a:lnTo>
                  <a:lnTo>
                    <a:pt x="0" y="33016"/>
                  </a:lnTo>
                  <a:lnTo>
                    <a:pt x="1499568" y="33016"/>
                  </a:lnTo>
                  <a:close/>
                </a:path>
              </a:pathLst>
            </a:custGeom>
            <a:ln w="25399">
              <a:solidFill>
                <a:srgbClr val="66A1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 txBox="1"/>
            <p:nvPr/>
          </p:nvSpPr>
          <p:spPr>
            <a:xfrm>
              <a:off x="5408222" y="3333216"/>
              <a:ext cx="676275" cy="51054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ts val="1910"/>
                </a:lnSpc>
                <a:spcBef>
                  <a:spcPts val="100"/>
                </a:spcBef>
              </a:pPr>
              <a:r>
                <a:rPr sz="1600" b="1" spc="170" dirty="0">
                  <a:solidFill>
                    <a:srgbClr val="FFFFFF"/>
                  </a:solidFill>
                  <a:latin typeface="Trebuchet MS"/>
                  <a:cs typeface="Trebuchet MS"/>
                </a:rPr>
                <a:t>EOS</a:t>
              </a:r>
              <a:endParaRPr sz="1600" dirty="0">
                <a:latin typeface="Trebuchet MS"/>
                <a:cs typeface="Trebuchet MS"/>
              </a:endParaRPr>
            </a:p>
            <a:p>
              <a:pPr algn="ctr">
                <a:lnSpc>
                  <a:spcPts val="1910"/>
                </a:lnSpc>
              </a:pPr>
              <a:r>
                <a:rPr sz="1600" b="1" spc="95" dirty="0">
                  <a:solidFill>
                    <a:srgbClr val="FFFFFF"/>
                  </a:solidFill>
                  <a:latin typeface="Trebuchet MS"/>
                  <a:cs typeface="Trebuchet MS"/>
                </a:rPr>
                <a:t>(Data)</a:t>
              </a:r>
              <a:endParaRPr sz="1600" dirty="0">
                <a:latin typeface="Trebuchet MS"/>
                <a:cs typeface="Trebuchet MS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501390" y="4411161"/>
            <a:ext cx="1527810" cy="668020"/>
            <a:chOff x="6940943" y="3239325"/>
            <a:chExt cx="1527810" cy="668020"/>
          </a:xfrm>
        </p:grpSpPr>
        <p:sp>
          <p:nvSpPr>
            <p:cNvPr id="82" name="object 82"/>
            <p:cNvSpPr/>
            <p:nvPr/>
          </p:nvSpPr>
          <p:spPr>
            <a:xfrm>
              <a:off x="6940943" y="3272345"/>
              <a:ext cx="1527810" cy="635000"/>
            </a:xfrm>
            <a:custGeom>
              <a:avLst/>
              <a:gdLst/>
              <a:ahLst/>
              <a:cxnLst/>
              <a:rect l="l" t="t" r="r" b="b"/>
              <a:pathLst>
                <a:path w="1527809" h="635000">
                  <a:moveTo>
                    <a:pt x="0" y="0"/>
                  </a:moveTo>
                  <a:lnTo>
                    <a:pt x="0" y="601792"/>
                  </a:lnTo>
                  <a:lnTo>
                    <a:pt x="4481" y="605389"/>
                  </a:lnTo>
                  <a:lnTo>
                    <a:pt x="67981" y="615428"/>
                  </a:lnTo>
                  <a:lnTo>
                    <a:pt x="147367" y="621291"/>
                  </a:lnTo>
                  <a:lnTo>
                    <a:pt x="252046" y="626302"/>
                  </a:lnTo>
                  <a:lnTo>
                    <a:pt x="448335" y="631870"/>
                  </a:lnTo>
                  <a:lnTo>
                    <a:pt x="763790" y="634809"/>
                  </a:lnTo>
                  <a:lnTo>
                    <a:pt x="1079246" y="631870"/>
                  </a:lnTo>
                  <a:lnTo>
                    <a:pt x="1275535" y="626302"/>
                  </a:lnTo>
                  <a:lnTo>
                    <a:pt x="1380214" y="621291"/>
                  </a:lnTo>
                  <a:lnTo>
                    <a:pt x="1423301" y="618456"/>
                  </a:lnTo>
                  <a:lnTo>
                    <a:pt x="1488642" y="612227"/>
                  </a:lnTo>
                  <a:lnTo>
                    <a:pt x="1527581" y="601792"/>
                  </a:lnTo>
                  <a:lnTo>
                    <a:pt x="1527581" y="33020"/>
                  </a:lnTo>
                  <a:lnTo>
                    <a:pt x="763790" y="33020"/>
                  </a:lnTo>
                  <a:lnTo>
                    <a:pt x="448335" y="30081"/>
                  </a:lnTo>
                  <a:lnTo>
                    <a:pt x="252046" y="24513"/>
                  </a:lnTo>
                  <a:lnTo>
                    <a:pt x="147367" y="19501"/>
                  </a:lnTo>
                  <a:lnTo>
                    <a:pt x="104279" y="16666"/>
                  </a:lnTo>
                  <a:lnTo>
                    <a:pt x="38938" y="10437"/>
                  </a:lnTo>
                  <a:lnTo>
                    <a:pt x="4481" y="3598"/>
                  </a:lnTo>
                  <a:lnTo>
                    <a:pt x="0" y="0"/>
                  </a:lnTo>
                  <a:close/>
                </a:path>
                <a:path w="1527809" h="635000">
                  <a:moveTo>
                    <a:pt x="1527581" y="0"/>
                  </a:moveTo>
                  <a:lnTo>
                    <a:pt x="1488642" y="10437"/>
                  </a:lnTo>
                  <a:lnTo>
                    <a:pt x="1423301" y="16666"/>
                  </a:lnTo>
                  <a:lnTo>
                    <a:pt x="1380214" y="19501"/>
                  </a:lnTo>
                  <a:lnTo>
                    <a:pt x="1330803" y="22123"/>
                  </a:lnTo>
                  <a:lnTo>
                    <a:pt x="1214875" y="26649"/>
                  </a:lnTo>
                  <a:lnTo>
                    <a:pt x="1005207" y="31336"/>
                  </a:lnTo>
                  <a:lnTo>
                    <a:pt x="927641" y="32258"/>
                  </a:lnTo>
                  <a:lnTo>
                    <a:pt x="847014" y="32826"/>
                  </a:lnTo>
                  <a:lnTo>
                    <a:pt x="763790" y="33020"/>
                  </a:lnTo>
                  <a:lnTo>
                    <a:pt x="1527581" y="33020"/>
                  </a:lnTo>
                  <a:lnTo>
                    <a:pt x="1527581" y="0"/>
                  </a:lnTo>
                  <a:close/>
                </a:path>
              </a:pathLst>
            </a:custGeom>
            <a:solidFill>
              <a:srgbClr val="87D0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6940943" y="3239325"/>
              <a:ext cx="1527810" cy="66040"/>
            </a:xfrm>
            <a:custGeom>
              <a:avLst/>
              <a:gdLst/>
              <a:ahLst/>
              <a:cxnLst/>
              <a:rect l="l" t="t" r="r" b="b"/>
              <a:pathLst>
                <a:path w="1527809" h="66039">
                  <a:moveTo>
                    <a:pt x="763790" y="0"/>
                  </a:moveTo>
                  <a:lnTo>
                    <a:pt x="680567" y="193"/>
                  </a:lnTo>
                  <a:lnTo>
                    <a:pt x="599939" y="761"/>
                  </a:lnTo>
                  <a:lnTo>
                    <a:pt x="448335" y="2938"/>
                  </a:lnTo>
                  <a:lnTo>
                    <a:pt x="252046" y="8506"/>
                  </a:lnTo>
                  <a:lnTo>
                    <a:pt x="147367" y="13518"/>
                  </a:lnTo>
                  <a:lnTo>
                    <a:pt x="104279" y="16353"/>
                  </a:lnTo>
                  <a:lnTo>
                    <a:pt x="38938" y="22582"/>
                  </a:lnTo>
                  <a:lnTo>
                    <a:pt x="0" y="33019"/>
                  </a:lnTo>
                  <a:lnTo>
                    <a:pt x="4481" y="36618"/>
                  </a:lnTo>
                  <a:lnTo>
                    <a:pt x="67981" y="46658"/>
                  </a:lnTo>
                  <a:lnTo>
                    <a:pt x="147367" y="52521"/>
                  </a:lnTo>
                  <a:lnTo>
                    <a:pt x="196777" y="55143"/>
                  </a:lnTo>
                  <a:lnTo>
                    <a:pt x="312705" y="59669"/>
                  </a:lnTo>
                  <a:lnTo>
                    <a:pt x="522373" y="64356"/>
                  </a:lnTo>
                  <a:lnTo>
                    <a:pt x="599939" y="65278"/>
                  </a:lnTo>
                  <a:lnTo>
                    <a:pt x="680567" y="65846"/>
                  </a:lnTo>
                  <a:lnTo>
                    <a:pt x="763790" y="66039"/>
                  </a:lnTo>
                  <a:lnTo>
                    <a:pt x="1079246" y="63101"/>
                  </a:lnTo>
                  <a:lnTo>
                    <a:pt x="1275535" y="57533"/>
                  </a:lnTo>
                  <a:lnTo>
                    <a:pt x="1380214" y="52521"/>
                  </a:lnTo>
                  <a:lnTo>
                    <a:pt x="1423301" y="49686"/>
                  </a:lnTo>
                  <a:lnTo>
                    <a:pt x="1488642" y="43457"/>
                  </a:lnTo>
                  <a:lnTo>
                    <a:pt x="1527581" y="33019"/>
                  </a:lnTo>
                  <a:lnTo>
                    <a:pt x="1523099" y="29421"/>
                  </a:lnTo>
                  <a:lnTo>
                    <a:pt x="1459599" y="19381"/>
                  </a:lnTo>
                  <a:lnTo>
                    <a:pt x="1380214" y="13518"/>
                  </a:lnTo>
                  <a:lnTo>
                    <a:pt x="1275535" y="8506"/>
                  </a:lnTo>
                  <a:lnTo>
                    <a:pt x="1079246" y="2938"/>
                  </a:lnTo>
                  <a:lnTo>
                    <a:pt x="763790" y="0"/>
                  </a:lnTo>
                  <a:close/>
                </a:path>
              </a:pathLst>
            </a:custGeom>
            <a:solidFill>
              <a:srgbClr val="BAE3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6940943" y="3239325"/>
              <a:ext cx="1527810" cy="668020"/>
            </a:xfrm>
            <a:custGeom>
              <a:avLst/>
              <a:gdLst/>
              <a:ahLst/>
              <a:cxnLst/>
              <a:rect l="l" t="t" r="r" b="b"/>
              <a:pathLst>
                <a:path w="1527809" h="668020">
                  <a:moveTo>
                    <a:pt x="1527568" y="33016"/>
                  </a:moveTo>
                  <a:lnTo>
                    <a:pt x="1488631" y="43452"/>
                  </a:lnTo>
                  <a:lnTo>
                    <a:pt x="1423291" y="49681"/>
                  </a:lnTo>
                  <a:lnTo>
                    <a:pt x="1380205" y="52516"/>
                  </a:lnTo>
                  <a:lnTo>
                    <a:pt x="1330795" y="55138"/>
                  </a:lnTo>
                  <a:lnTo>
                    <a:pt x="1275528" y="57527"/>
                  </a:lnTo>
                  <a:lnTo>
                    <a:pt x="1214869" y="59663"/>
                  </a:lnTo>
                  <a:lnTo>
                    <a:pt x="1149285" y="61526"/>
                  </a:lnTo>
                  <a:lnTo>
                    <a:pt x="1079241" y="63095"/>
                  </a:lnTo>
                  <a:lnTo>
                    <a:pt x="1005203" y="64350"/>
                  </a:lnTo>
                  <a:lnTo>
                    <a:pt x="927637" y="65272"/>
                  </a:lnTo>
                  <a:lnTo>
                    <a:pt x="847010" y="65840"/>
                  </a:lnTo>
                  <a:lnTo>
                    <a:pt x="763786" y="66033"/>
                  </a:lnTo>
                  <a:lnTo>
                    <a:pt x="680563" y="65840"/>
                  </a:lnTo>
                  <a:lnTo>
                    <a:pt x="599936" y="65272"/>
                  </a:lnTo>
                  <a:lnTo>
                    <a:pt x="522370" y="64350"/>
                  </a:lnTo>
                  <a:lnTo>
                    <a:pt x="448333" y="63095"/>
                  </a:lnTo>
                  <a:lnTo>
                    <a:pt x="378288" y="61526"/>
                  </a:lnTo>
                  <a:lnTo>
                    <a:pt x="312704" y="59663"/>
                  </a:lnTo>
                  <a:lnTo>
                    <a:pt x="252044" y="57527"/>
                  </a:lnTo>
                  <a:lnTo>
                    <a:pt x="196776" y="55138"/>
                  </a:lnTo>
                  <a:lnTo>
                    <a:pt x="147366" y="52516"/>
                  </a:lnTo>
                  <a:lnTo>
                    <a:pt x="104279" y="49681"/>
                  </a:lnTo>
                  <a:lnTo>
                    <a:pt x="38938" y="43452"/>
                  </a:lnTo>
                  <a:lnTo>
                    <a:pt x="0" y="33016"/>
                  </a:lnTo>
                  <a:lnTo>
                    <a:pt x="4481" y="29419"/>
                  </a:lnTo>
                  <a:lnTo>
                    <a:pt x="67981" y="19380"/>
                  </a:lnTo>
                  <a:lnTo>
                    <a:pt x="147366" y="13517"/>
                  </a:lnTo>
                  <a:lnTo>
                    <a:pt x="196776" y="10895"/>
                  </a:lnTo>
                  <a:lnTo>
                    <a:pt x="252044" y="8506"/>
                  </a:lnTo>
                  <a:lnTo>
                    <a:pt x="312704" y="6370"/>
                  </a:lnTo>
                  <a:lnTo>
                    <a:pt x="378288" y="4507"/>
                  </a:lnTo>
                  <a:lnTo>
                    <a:pt x="448333" y="2938"/>
                  </a:lnTo>
                  <a:lnTo>
                    <a:pt x="522370" y="1683"/>
                  </a:lnTo>
                  <a:lnTo>
                    <a:pt x="599936" y="761"/>
                  </a:lnTo>
                  <a:lnTo>
                    <a:pt x="680563" y="193"/>
                  </a:lnTo>
                  <a:lnTo>
                    <a:pt x="763786" y="0"/>
                  </a:lnTo>
                  <a:lnTo>
                    <a:pt x="847010" y="193"/>
                  </a:lnTo>
                  <a:lnTo>
                    <a:pt x="927637" y="761"/>
                  </a:lnTo>
                  <a:lnTo>
                    <a:pt x="1005203" y="1683"/>
                  </a:lnTo>
                  <a:lnTo>
                    <a:pt x="1079241" y="2938"/>
                  </a:lnTo>
                  <a:lnTo>
                    <a:pt x="1149285" y="4507"/>
                  </a:lnTo>
                  <a:lnTo>
                    <a:pt x="1214869" y="6370"/>
                  </a:lnTo>
                  <a:lnTo>
                    <a:pt x="1275528" y="8506"/>
                  </a:lnTo>
                  <a:lnTo>
                    <a:pt x="1330795" y="10895"/>
                  </a:lnTo>
                  <a:lnTo>
                    <a:pt x="1380205" y="13517"/>
                  </a:lnTo>
                  <a:lnTo>
                    <a:pt x="1423291" y="16352"/>
                  </a:lnTo>
                  <a:lnTo>
                    <a:pt x="1488631" y="22581"/>
                  </a:lnTo>
                  <a:lnTo>
                    <a:pt x="1527568" y="33016"/>
                  </a:lnTo>
                  <a:lnTo>
                    <a:pt x="1527568" y="634807"/>
                  </a:lnTo>
                  <a:lnTo>
                    <a:pt x="1488631" y="645243"/>
                  </a:lnTo>
                  <a:lnTo>
                    <a:pt x="1423291" y="651471"/>
                  </a:lnTo>
                  <a:lnTo>
                    <a:pt x="1380205" y="654307"/>
                  </a:lnTo>
                  <a:lnTo>
                    <a:pt x="1330795" y="656929"/>
                  </a:lnTo>
                  <a:lnTo>
                    <a:pt x="1275528" y="659318"/>
                  </a:lnTo>
                  <a:lnTo>
                    <a:pt x="1214869" y="661454"/>
                  </a:lnTo>
                  <a:lnTo>
                    <a:pt x="1149285" y="663316"/>
                  </a:lnTo>
                  <a:lnTo>
                    <a:pt x="1079241" y="664885"/>
                  </a:lnTo>
                  <a:lnTo>
                    <a:pt x="1005203" y="666141"/>
                  </a:lnTo>
                  <a:lnTo>
                    <a:pt x="927637" y="667063"/>
                  </a:lnTo>
                  <a:lnTo>
                    <a:pt x="847010" y="667630"/>
                  </a:lnTo>
                  <a:lnTo>
                    <a:pt x="763786" y="667824"/>
                  </a:lnTo>
                  <a:lnTo>
                    <a:pt x="680563" y="667630"/>
                  </a:lnTo>
                  <a:lnTo>
                    <a:pt x="599936" y="667063"/>
                  </a:lnTo>
                  <a:lnTo>
                    <a:pt x="522370" y="666141"/>
                  </a:lnTo>
                  <a:lnTo>
                    <a:pt x="448333" y="664885"/>
                  </a:lnTo>
                  <a:lnTo>
                    <a:pt x="378288" y="663316"/>
                  </a:lnTo>
                  <a:lnTo>
                    <a:pt x="312704" y="661454"/>
                  </a:lnTo>
                  <a:lnTo>
                    <a:pt x="252044" y="659318"/>
                  </a:lnTo>
                  <a:lnTo>
                    <a:pt x="196776" y="656929"/>
                  </a:lnTo>
                  <a:lnTo>
                    <a:pt x="147366" y="654307"/>
                  </a:lnTo>
                  <a:lnTo>
                    <a:pt x="104279" y="651471"/>
                  </a:lnTo>
                  <a:lnTo>
                    <a:pt x="38938" y="645243"/>
                  </a:lnTo>
                  <a:lnTo>
                    <a:pt x="0" y="634807"/>
                  </a:lnTo>
                  <a:lnTo>
                    <a:pt x="0" y="33016"/>
                  </a:lnTo>
                  <a:lnTo>
                    <a:pt x="1527568" y="33016"/>
                  </a:lnTo>
                  <a:close/>
                </a:path>
              </a:pathLst>
            </a:custGeom>
            <a:ln w="25399">
              <a:solidFill>
                <a:srgbClr val="66A1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 txBox="1"/>
            <p:nvPr/>
          </p:nvSpPr>
          <p:spPr>
            <a:xfrm>
              <a:off x="7153529" y="3333216"/>
              <a:ext cx="1108710" cy="51054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ts val="1910"/>
                </a:lnSpc>
                <a:spcBef>
                  <a:spcPts val="100"/>
                </a:spcBef>
              </a:pPr>
              <a:r>
                <a:rPr sz="1600" b="1" spc="195" dirty="0">
                  <a:solidFill>
                    <a:srgbClr val="FFFFFF"/>
                  </a:solidFill>
                  <a:latin typeface="Trebuchet MS"/>
                  <a:cs typeface="Trebuchet MS"/>
                </a:rPr>
                <a:t>CVMFS</a:t>
              </a:r>
              <a:endParaRPr sz="1600">
                <a:latin typeface="Trebuchet MS"/>
                <a:cs typeface="Trebuchet MS"/>
              </a:endParaRPr>
            </a:p>
            <a:p>
              <a:pPr algn="ctr">
                <a:lnSpc>
                  <a:spcPts val="1910"/>
                </a:lnSpc>
              </a:pPr>
              <a:r>
                <a:rPr sz="1600" b="1" spc="65" dirty="0">
                  <a:solidFill>
                    <a:srgbClr val="FFFFFF"/>
                  </a:solidFill>
                  <a:latin typeface="Trebuchet MS"/>
                  <a:cs typeface="Trebuchet MS"/>
                </a:rPr>
                <a:t>(Software)</a:t>
              </a:r>
              <a:endParaRPr sz="1600">
                <a:latin typeface="Trebuchet MS"/>
                <a:cs typeface="Trebuchet MS"/>
              </a:endParaRPr>
            </a:p>
          </p:txBody>
        </p:sp>
      </p:grpSp>
      <p:cxnSp>
        <p:nvCxnSpPr>
          <p:cNvPr id="6" name="直接箭头连接符 5"/>
          <p:cNvCxnSpPr/>
          <p:nvPr/>
        </p:nvCxnSpPr>
        <p:spPr>
          <a:xfrm>
            <a:off x="2599604" y="1123950"/>
            <a:ext cx="905596" cy="4365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1576012" y="1232981"/>
            <a:ext cx="0" cy="3449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8" name="直接箭头连接符 87"/>
          <p:cNvCxnSpPr/>
          <p:nvPr/>
        </p:nvCxnSpPr>
        <p:spPr>
          <a:xfrm>
            <a:off x="1600200" y="2018286"/>
            <a:ext cx="0" cy="1724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9" name="直接箭头连接符 88"/>
          <p:cNvCxnSpPr/>
          <p:nvPr/>
        </p:nvCxnSpPr>
        <p:spPr>
          <a:xfrm>
            <a:off x="4269740" y="2298522"/>
            <a:ext cx="9525" cy="66365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90" name="组合 89"/>
          <p:cNvGrpSpPr/>
          <p:nvPr/>
        </p:nvGrpSpPr>
        <p:grpSpPr>
          <a:xfrm>
            <a:off x="3453130" y="1587843"/>
            <a:ext cx="1499870" cy="668020"/>
            <a:chOff x="4993627" y="3239325"/>
            <a:chExt cx="1499870" cy="668020"/>
          </a:xfrm>
        </p:grpSpPr>
        <p:sp>
          <p:nvSpPr>
            <p:cNvPr id="91" name="object 74"/>
            <p:cNvSpPr/>
            <p:nvPr/>
          </p:nvSpPr>
          <p:spPr>
            <a:xfrm>
              <a:off x="4993627" y="3272345"/>
              <a:ext cx="1499870" cy="635000"/>
            </a:xfrm>
            <a:custGeom>
              <a:avLst/>
              <a:gdLst/>
              <a:ahLst/>
              <a:cxnLst/>
              <a:rect l="l" t="t" r="r" b="b"/>
              <a:pathLst>
                <a:path w="1499870" h="635000">
                  <a:moveTo>
                    <a:pt x="0" y="0"/>
                  </a:moveTo>
                  <a:lnTo>
                    <a:pt x="0" y="601792"/>
                  </a:lnTo>
                  <a:lnTo>
                    <a:pt x="4399" y="605389"/>
                  </a:lnTo>
                  <a:lnTo>
                    <a:pt x="66734" y="615428"/>
                  </a:lnTo>
                  <a:lnTo>
                    <a:pt x="144663" y="621291"/>
                  </a:lnTo>
                  <a:lnTo>
                    <a:pt x="193168" y="623913"/>
                  </a:lnTo>
                  <a:lnTo>
                    <a:pt x="306969" y="628438"/>
                  </a:lnTo>
                  <a:lnTo>
                    <a:pt x="512792" y="633126"/>
                  </a:lnTo>
                  <a:lnTo>
                    <a:pt x="749782" y="634809"/>
                  </a:lnTo>
                  <a:lnTo>
                    <a:pt x="986772" y="633126"/>
                  </a:lnTo>
                  <a:lnTo>
                    <a:pt x="1192595" y="628438"/>
                  </a:lnTo>
                  <a:lnTo>
                    <a:pt x="1306397" y="623913"/>
                  </a:lnTo>
                  <a:lnTo>
                    <a:pt x="1354901" y="621291"/>
                  </a:lnTo>
                  <a:lnTo>
                    <a:pt x="1397198" y="618456"/>
                  </a:lnTo>
                  <a:lnTo>
                    <a:pt x="1461341" y="612227"/>
                  </a:lnTo>
                  <a:lnTo>
                    <a:pt x="1499565" y="601792"/>
                  </a:lnTo>
                  <a:lnTo>
                    <a:pt x="1499565" y="33020"/>
                  </a:lnTo>
                  <a:lnTo>
                    <a:pt x="749782" y="33020"/>
                  </a:lnTo>
                  <a:lnTo>
                    <a:pt x="512792" y="31336"/>
                  </a:lnTo>
                  <a:lnTo>
                    <a:pt x="306969" y="26649"/>
                  </a:lnTo>
                  <a:lnTo>
                    <a:pt x="193168" y="22123"/>
                  </a:lnTo>
                  <a:lnTo>
                    <a:pt x="144663" y="19501"/>
                  </a:lnTo>
                  <a:lnTo>
                    <a:pt x="102366" y="16666"/>
                  </a:lnTo>
                  <a:lnTo>
                    <a:pt x="38224" y="10437"/>
                  </a:lnTo>
                  <a:lnTo>
                    <a:pt x="4399" y="3598"/>
                  </a:lnTo>
                  <a:lnTo>
                    <a:pt x="0" y="0"/>
                  </a:lnTo>
                  <a:close/>
                </a:path>
                <a:path w="1499870" h="635000">
                  <a:moveTo>
                    <a:pt x="1499565" y="0"/>
                  </a:moveTo>
                  <a:lnTo>
                    <a:pt x="1461341" y="10437"/>
                  </a:lnTo>
                  <a:lnTo>
                    <a:pt x="1397198" y="16666"/>
                  </a:lnTo>
                  <a:lnTo>
                    <a:pt x="1354901" y="19501"/>
                  </a:lnTo>
                  <a:lnTo>
                    <a:pt x="1306397" y="22123"/>
                  </a:lnTo>
                  <a:lnTo>
                    <a:pt x="1192595" y="26649"/>
                  </a:lnTo>
                  <a:lnTo>
                    <a:pt x="986772" y="31336"/>
                  </a:lnTo>
                  <a:lnTo>
                    <a:pt x="910629" y="32258"/>
                  </a:lnTo>
                  <a:lnTo>
                    <a:pt x="831480" y="32826"/>
                  </a:lnTo>
                  <a:lnTo>
                    <a:pt x="749782" y="33020"/>
                  </a:lnTo>
                  <a:lnTo>
                    <a:pt x="1499565" y="33020"/>
                  </a:lnTo>
                  <a:lnTo>
                    <a:pt x="1499565" y="0"/>
                  </a:lnTo>
                  <a:close/>
                </a:path>
              </a:pathLst>
            </a:custGeom>
            <a:solidFill>
              <a:srgbClr val="87D0F2"/>
            </a:solidFill>
          </p:spPr>
          <p:txBody>
            <a:bodyPr wrap="square" lIns="0" tIns="0" rIns="0" bIns="0" rtlCol="0"/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94" name="object 75"/>
            <p:cNvSpPr/>
            <p:nvPr/>
          </p:nvSpPr>
          <p:spPr>
            <a:xfrm>
              <a:off x="4993627" y="3239325"/>
              <a:ext cx="1499870" cy="66040"/>
            </a:xfrm>
            <a:custGeom>
              <a:avLst/>
              <a:gdLst/>
              <a:ahLst/>
              <a:cxnLst/>
              <a:rect l="l" t="t" r="r" b="b"/>
              <a:pathLst>
                <a:path w="1499870" h="66039">
                  <a:moveTo>
                    <a:pt x="749782" y="0"/>
                  </a:moveTo>
                  <a:lnTo>
                    <a:pt x="668085" y="193"/>
                  </a:lnTo>
                  <a:lnTo>
                    <a:pt x="588935" y="761"/>
                  </a:lnTo>
                  <a:lnTo>
                    <a:pt x="512792" y="1683"/>
                  </a:lnTo>
                  <a:lnTo>
                    <a:pt x="306969" y="6370"/>
                  </a:lnTo>
                  <a:lnTo>
                    <a:pt x="193168" y="10896"/>
                  </a:lnTo>
                  <a:lnTo>
                    <a:pt x="144663" y="13518"/>
                  </a:lnTo>
                  <a:lnTo>
                    <a:pt x="102366" y="16353"/>
                  </a:lnTo>
                  <a:lnTo>
                    <a:pt x="38224" y="22582"/>
                  </a:lnTo>
                  <a:lnTo>
                    <a:pt x="0" y="33019"/>
                  </a:lnTo>
                  <a:lnTo>
                    <a:pt x="4399" y="36618"/>
                  </a:lnTo>
                  <a:lnTo>
                    <a:pt x="66734" y="46658"/>
                  </a:lnTo>
                  <a:lnTo>
                    <a:pt x="144663" y="52521"/>
                  </a:lnTo>
                  <a:lnTo>
                    <a:pt x="193168" y="55143"/>
                  </a:lnTo>
                  <a:lnTo>
                    <a:pt x="306969" y="59669"/>
                  </a:lnTo>
                  <a:lnTo>
                    <a:pt x="512792" y="64356"/>
                  </a:lnTo>
                  <a:lnTo>
                    <a:pt x="588935" y="65278"/>
                  </a:lnTo>
                  <a:lnTo>
                    <a:pt x="668085" y="65846"/>
                  </a:lnTo>
                  <a:lnTo>
                    <a:pt x="749782" y="66039"/>
                  </a:lnTo>
                  <a:lnTo>
                    <a:pt x="986772" y="64356"/>
                  </a:lnTo>
                  <a:lnTo>
                    <a:pt x="1192595" y="59669"/>
                  </a:lnTo>
                  <a:lnTo>
                    <a:pt x="1306397" y="55143"/>
                  </a:lnTo>
                  <a:lnTo>
                    <a:pt x="1354901" y="52521"/>
                  </a:lnTo>
                  <a:lnTo>
                    <a:pt x="1397198" y="49686"/>
                  </a:lnTo>
                  <a:lnTo>
                    <a:pt x="1461341" y="43457"/>
                  </a:lnTo>
                  <a:lnTo>
                    <a:pt x="1499565" y="33019"/>
                  </a:lnTo>
                  <a:lnTo>
                    <a:pt x="1495165" y="29421"/>
                  </a:lnTo>
                  <a:lnTo>
                    <a:pt x="1432830" y="19381"/>
                  </a:lnTo>
                  <a:lnTo>
                    <a:pt x="1354901" y="13518"/>
                  </a:lnTo>
                  <a:lnTo>
                    <a:pt x="1306397" y="10896"/>
                  </a:lnTo>
                  <a:lnTo>
                    <a:pt x="1192595" y="6370"/>
                  </a:lnTo>
                  <a:lnTo>
                    <a:pt x="986772" y="1683"/>
                  </a:lnTo>
                  <a:lnTo>
                    <a:pt x="749782" y="0"/>
                  </a:lnTo>
                  <a:close/>
                </a:path>
              </a:pathLst>
            </a:custGeom>
            <a:solidFill>
              <a:srgbClr val="BAE3F7"/>
            </a:solidFill>
          </p:spPr>
          <p:txBody>
            <a:bodyPr wrap="square" lIns="0" tIns="0" rIns="0" bIns="0" rtlCol="0"/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95" name="object 76"/>
            <p:cNvSpPr/>
            <p:nvPr/>
          </p:nvSpPr>
          <p:spPr>
            <a:xfrm>
              <a:off x="4993627" y="3239325"/>
              <a:ext cx="1499870" cy="668020"/>
            </a:xfrm>
            <a:custGeom>
              <a:avLst/>
              <a:gdLst/>
              <a:ahLst/>
              <a:cxnLst/>
              <a:rect l="l" t="t" r="r" b="b"/>
              <a:pathLst>
                <a:path w="1499870" h="668020">
                  <a:moveTo>
                    <a:pt x="1499568" y="33016"/>
                  </a:moveTo>
                  <a:lnTo>
                    <a:pt x="1461344" y="43452"/>
                  </a:lnTo>
                  <a:lnTo>
                    <a:pt x="1397201" y="49681"/>
                  </a:lnTo>
                  <a:lnTo>
                    <a:pt x="1354904" y="52516"/>
                  </a:lnTo>
                  <a:lnTo>
                    <a:pt x="1306399" y="55138"/>
                  </a:lnTo>
                  <a:lnTo>
                    <a:pt x="1252144" y="57527"/>
                  </a:lnTo>
                  <a:lnTo>
                    <a:pt x="1192597" y="59663"/>
                  </a:lnTo>
                  <a:lnTo>
                    <a:pt x="1128215" y="61526"/>
                  </a:lnTo>
                  <a:lnTo>
                    <a:pt x="1059455" y="63095"/>
                  </a:lnTo>
                  <a:lnTo>
                    <a:pt x="986775" y="64350"/>
                  </a:lnTo>
                  <a:lnTo>
                    <a:pt x="910632" y="65272"/>
                  </a:lnTo>
                  <a:lnTo>
                    <a:pt x="831483" y="65840"/>
                  </a:lnTo>
                  <a:lnTo>
                    <a:pt x="749786" y="66033"/>
                  </a:lnTo>
                  <a:lnTo>
                    <a:pt x="668088" y="65840"/>
                  </a:lnTo>
                  <a:lnTo>
                    <a:pt x="588939" y="65272"/>
                  </a:lnTo>
                  <a:lnTo>
                    <a:pt x="512795" y="64350"/>
                  </a:lnTo>
                  <a:lnTo>
                    <a:pt x="440115" y="63095"/>
                  </a:lnTo>
                  <a:lnTo>
                    <a:pt x="371354" y="61526"/>
                  </a:lnTo>
                  <a:lnTo>
                    <a:pt x="306972" y="59663"/>
                  </a:lnTo>
                  <a:lnTo>
                    <a:pt x="247424" y="57527"/>
                  </a:lnTo>
                  <a:lnTo>
                    <a:pt x="193170" y="55138"/>
                  </a:lnTo>
                  <a:lnTo>
                    <a:pt x="144665" y="52516"/>
                  </a:lnTo>
                  <a:lnTo>
                    <a:pt x="102367" y="49681"/>
                  </a:lnTo>
                  <a:lnTo>
                    <a:pt x="38224" y="43452"/>
                  </a:lnTo>
                  <a:lnTo>
                    <a:pt x="0" y="33016"/>
                  </a:lnTo>
                  <a:lnTo>
                    <a:pt x="4399" y="29419"/>
                  </a:lnTo>
                  <a:lnTo>
                    <a:pt x="66735" y="19380"/>
                  </a:lnTo>
                  <a:lnTo>
                    <a:pt x="144665" y="13517"/>
                  </a:lnTo>
                  <a:lnTo>
                    <a:pt x="193170" y="10895"/>
                  </a:lnTo>
                  <a:lnTo>
                    <a:pt x="247424" y="8506"/>
                  </a:lnTo>
                  <a:lnTo>
                    <a:pt x="306972" y="6370"/>
                  </a:lnTo>
                  <a:lnTo>
                    <a:pt x="371354" y="4507"/>
                  </a:lnTo>
                  <a:lnTo>
                    <a:pt x="440115" y="2938"/>
                  </a:lnTo>
                  <a:lnTo>
                    <a:pt x="512795" y="1683"/>
                  </a:lnTo>
                  <a:lnTo>
                    <a:pt x="588939" y="761"/>
                  </a:lnTo>
                  <a:lnTo>
                    <a:pt x="668088" y="193"/>
                  </a:lnTo>
                  <a:lnTo>
                    <a:pt x="749786" y="0"/>
                  </a:lnTo>
                  <a:lnTo>
                    <a:pt x="831483" y="193"/>
                  </a:lnTo>
                  <a:lnTo>
                    <a:pt x="910632" y="761"/>
                  </a:lnTo>
                  <a:lnTo>
                    <a:pt x="986775" y="1683"/>
                  </a:lnTo>
                  <a:lnTo>
                    <a:pt x="1059455" y="2938"/>
                  </a:lnTo>
                  <a:lnTo>
                    <a:pt x="1128215" y="4507"/>
                  </a:lnTo>
                  <a:lnTo>
                    <a:pt x="1192597" y="6370"/>
                  </a:lnTo>
                  <a:lnTo>
                    <a:pt x="1252144" y="8506"/>
                  </a:lnTo>
                  <a:lnTo>
                    <a:pt x="1306399" y="10895"/>
                  </a:lnTo>
                  <a:lnTo>
                    <a:pt x="1354904" y="13517"/>
                  </a:lnTo>
                  <a:lnTo>
                    <a:pt x="1397201" y="16352"/>
                  </a:lnTo>
                  <a:lnTo>
                    <a:pt x="1461344" y="22581"/>
                  </a:lnTo>
                  <a:lnTo>
                    <a:pt x="1499568" y="33016"/>
                  </a:lnTo>
                  <a:lnTo>
                    <a:pt x="1499568" y="634807"/>
                  </a:lnTo>
                  <a:lnTo>
                    <a:pt x="1461344" y="645243"/>
                  </a:lnTo>
                  <a:lnTo>
                    <a:pt x="1397201" y="651471"/>
                  </a:lnTo>
                  <a:lnTo>
                    <a:pt x="1354904" y="654307"/>
                  </a:lnTo>
                  <a:lnTo>
                    <a:pt x="1306399" y="656929"/>
                  </a:lnTo>
                  <a:lnTo>
                    <a:pt x="1252144" y="659318"/>
                  </a:lnTo>
                  <a:lnTo>
                    <a:pt x="1192597" y="661454"/>
                  </a:lnTo>
                  <a:lnTo>
                    <a:pt x="1128215" y="663316"/>
                  </a:lnTo>
                  <a:lnTo>
                    <a:pt x="1059455" y="664885"/>
                  </a:lnTo>
                  <a:lnTo>
                    <a:pt x="986775" y="666141"/>
                  </a:lnTo>
                  <a:lnTo>
                    <a:pt x="910632" y="667063"/>
                  </a:lnTo>
                  <a:lnTo>
                    <a:pt x="831483" y="667630"/>
                  </a:lnTo>
                  <a:lnTo>
                    <a:pt x="749786" y="667824"/>
                  </a:lnTo>
                  <a:lnTo>
                    <a:pt x="668088" y="667630"/>
                  </a:lnTo>
                  <a:lnTo>
                    <a:pt x="588939" y="667063"/>
                  </a:lnTo>
                  <a:lnTo>
                    <a:pt x="512795" y="666141"/>
                  </a:lnTo>
                  <a:lnTo>
                    <a:pt x="440115" y="664885"/>
                  </a:lnTo>
                  <a:lnTo>
                    <a:pt x="371354" y="663316"/>
                  </a:lnTo>
                  <a:lnTo>
                    <a:pt x="306972" y="661454"/>
                  </a:lnTo>
                  <a:lnTo>
                    <a:pt x="247424" y="659318"/>
                  </a:lnTo>
                  <a:lnTo>
                    <a:pt x="193170" y="656929"/>
                  </a:lnTo>
                  <a:lnTo>
                    <a:pt x="144665" y="654307"/>
                  </a:lnTo>
                  <a:lnTo>
                    <a:pt x="102367" y="651471"/>
                  </a:lnTo>
                  <a:lnTo>
                    <a:pt x="38224" y="645243"/>
                  </a:lnTo>
                  <a:lnTo>
                    <a:pt x="0" y="634807"/>
                  </a:lnTo>
                  <a:lnTo>
                    <a:pt x="0" y="33016"/>
                  </a:lnTo>
                  <a:lnTo>
                    <a:pt x="1499568" y="33016"/>
                  </a:lnTo>
                  <a:close/>
                </a:path>
              </a:pathLst>
            </a:custGeom>
            <a:ln w="25399">
              <a:solidFill>
                <a:srgbClr val="66A1BE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96" name="object 77"/>
            <p:cNvSpPr txBox="1"/>
            <p:nvPr/>
          </p:nvSpPr>
          <p:spPr>
            <a:xfrm>
              <a:off x="5120249" y="3333216"/>
              <a:ext cx="1301131" cy="500137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ts val="1910"/>
                </a:lnSpc>
                <a:spcBef>
                  <a:spcPts val="100"/>
                </a:spcBef>
              </a:pPr>
              <a:r>
                <a:rPr lang="en-US" altLang="zh-CN" sz="1600" b="1" spc="190" dirty="0">
                  <a:solidFill>
                    <a:schemeClr val="bg1"/>
                  </a:solidFill>
                  <a:latin typeface="Trebuchet MS"/>
                  <a:cs typeface="Trebuchet MS"/>
                </a:rPr>
                <a:t>IHEPBox</a:t>
              </a:r>
              <a:endParaRPr lang="en-US" altLang="zh-CN" sz="1600" dirty="0">
                <a:solidFill>
                  <a:schemeClr val="bg1"/>
                </a:solidFill>
                <a:latin typeface="Trebuchet MS"/>
                <a:cs typeface="Trebuchet MS"/>
              </a:endParaRPr>
            </a:p>
            <a:p>
              <a:pPr algn="ctr">
                <a:lnSpc>
                  <a:spcPts val="1910"/>
                </a:lnSpc>
              </a:pPr>
              <a:r>
                <a:rPr lang="en-US" altLang="zh-CN" sz="1600" b="1" spc="110" dirty="0">
                  <a:solidFill>
                    <a:schemeClr val="bg1"/>
                  </a:solidFill>
                  <a:latin typeface="Trebuchet MS"/>
                  <a:cs typeface="Trebuchet MS"/>
                </a:rPr>
                <a:t>(User</a:t>
              </a:r>
              <a:r>
                <a:rPr lang="en-US" altLang="zh-CN" sz="1600" b="1" spc="-90" dirty="0">
                  <a:solidFill>
                    <a:schemeClr val="bg1"/>
                  </a:solidFill>
                  <a:latin typeface="Trebuchet MS"/>
                  <a:cs typeface="Trebuchet MS"/>
                </a:rPr>
                <a:t> </a:t>
              </a:r>
              <a:r>
                <a:rPr lang="en-US" altLang="zh-CN" sz="1600" b="1" spc="35" dirty="0">
                  <a:solidFill>
                    <a:schemeClr val="bg1"/>
                  </a:solidFill>
                  <a:latin typeface="Trebuchet MS"/>
                  <a:cs typeface="Trebuchet MS"/>
                </a:rPr>
                <a:t>Files)</a:t>
              </a:r>
              <a:endParaRPr lang="en-US" altLang="zh-CN" sz="1600" dirty="0">
                <a:solidFill>
                  <a:schemeClr val="bg1"/>
                </a:solidFill>
                <a:latin typeface="Trebuchet MS"/>
                <a:cs typeface="Trebuchet MS"/>
              </a:endParaRPr>
            </a:p>
          </p:txBody>
        </p:sp>
      </p:grpSp>
      <p:cxnSp>
        <p:nvCxnSpPr>
          <p:cNvPr id="102" name="直接箭头连接符 101"/>
          <p:cNvCxnSpPr/>
          <p:nvPr/>
        </p:nvCxnSpPr>
        <p:spPr>
          <a:xfrm>
            <a:off x="1576012" y="2717041"/>
            <a:ext cx="0" cy="3449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3" name="直接箭头连接符 102"/>
          <p:cNvCxnSpPr/>
          <p:nvPr/>
        </p:nvCxnSpPr>
        <p:spPr>
          <a:xfrm>
            <a:off x="879773" y="2697137"/>
            <a:ext cx="0" cy="3449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" name="直接箭头连接符 103"/>
          <p:cNvCxnSpPr/>
          <p:nvPr/>
        </p:nvCxnSpPr>
        <p:spPr>
          <a:xfrm>
            <a:off x="2364181" y="2695804"/>
            <a:ext cx="0" cy="3449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5" name="直接箭头连接符 104"/>
          <p:cNvCxnSpPr/>
          <p:nvPr/>
        </p:nvCxnSpPr>
        <p:spPr>
          <a:xfrm>
            <a:off x="2692778" y="3409950"/>
            <a:ext cx="760352" cy="59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6" name="直接箭头连接符 105"/>
          <p:cNvCxnSpPr/>
          <p:nvPr/>
        </p:nvCxnSpPr>
        <p:spPr>
          <a:xfrm>
            <a:off x="1814311" y="3852875"/>
            <a:ext cx="1671839" cy="8834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7" name="object 20"/>
          <p:cNvSpPr/>
          <p:nvPr/>
        </p:nvSpPr>
        <p:spPr>
          <a:xfrm>
            <a:off x="457200" y="3091866"/>
            <a:ext cx="2235578" cy="699084"/>
          </a:xfrm>
          <a:custGeom>
            <a:avLst/>
            <a:gdLst/>
            <a:ahLst/>
            <a:cxnLst/>
            <a:rect l="l" t="t" r="r" b="b"/>
            <a:pathLst>
              <a:path w="1705610" h="1485900">
                <a:moveTo>
                  <a:pt x="0" y="96790"/>
                </a:moveTo>
                <a:lnTo>
                  <a:pt x="7606" y="59114"/>
                </a:lnTo>
                <a:lnTo>
                  <a:pt x="28349" y="28349"/>
                </a:lnTo>
                <a:lnTo>
                  <a:pt x="59114" y="7606"/>
                </a:lnTo>
                <a:lnTo>
                  <a:pt x="96789" y="0"/>
                </a:lnTo>
                <a:lnTo>
                  <a:pt x="1608458" y="0"/>
                </a:lnTo>
                <a:lnTo>
                  <a:pt x="1646135" y="7606"/>
                </a:lnTo>
                <a:lnTo>
                  <a:pt x="1676901" y="28349"/>
                </a:lnTo>
                <a:lnTo>
                  <a:pt x="1697643" y="59114"/>
                </a:lnTo>
                <a:lnTo>
                  <a:pt x="1705248" y="96790"/>
                </a:lnTo>
                <a:lnTo>
                  <a:pt x="1705248" y="1388848"/>
                </a:lnTo>
                <a:lnTo>
                  <a:pt x="1697643" y="1426525"/>
                </a:lnTo>
                <a:lnTo>
                  <a:pt x="1676901" y="1457291"/>
                </a:lnTo>
                <a:lnTo>
                  <a:pt x="1646135" y="1478033"/>
                </a:lnTo>
                <a:lnTo>
                  <a:pt x="1608458" y="1485638"/>
                </a:lnTo>
                <a:lnTo>
                  <a:pt x="96789" y="1485638"/>
                </a:lnTo>
                <a:lnTo>
                  <a:pt x="59114" y="1478033"/>
                </a:lnTo>
                <a:lnTo>
                  <a:pt x="28349" y="1457291"/>
                </a:lnTo>
                <a:lnTo>
                  <a:pt x="7606" y="1426525"/>
                </a:lnTo>
                <a:lnTo>
                  <a:pt x="0" y="1388848"/>
                </a:lnTo>
                <a:lnTo>
                  <a:pt x="0" y="96790"/>
                </a:lnTo>
                <a:close/>
              </a:path>
            </a:pathLst>
          </a:custGeom>
          <a:ln w="253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8" name="组合 107"/>
          <p:cNvGrpSpPr/>
          <p:nvPr/>
        </p:nvGrpSpPr>
        <p:grpSpPr>
          <a:xfrm>
            <a:off x="758190" y="4411161"/>
            <a:ext cx="1527810" cy="668020"/>
            <a:chOff x="6940943" y="3239325"/>
            <a:chExt cx="1527810" cy="668020"/>
          </a:xfrm>
        </p:grpSpPr>
        <p:sp>
          <p:nvSpPr>
            <p:cNvPr id="109" name="object 82"/>
            <p:cNvSpPr/>
            <p:nvPr/>
          </p:nvSpPr>
          <p:spPr>
            <a:xfrm>
              <a:off x="6940943" y="3272345"/>
              <a:ext cx="1527810" cy="635000"/>
            </a:xfrm>
            <a:custGeom>
              <a:avLst/>
              <a:gdLst/>
              <a:ahLst/>
              <a:cxnLst/>
              <a:rect l="l" t="t" r="r" b="b"/>
              <a:pathLst>
                <a:path w="1527809" h="635000">
                  <a:moveTo>
                    <a:pt x="0" y="0"/>
                  </a:moveTo>
                  <a:lnTo>
                    <a:pt x="0" y="601792"/>
                  </a:lnTo>
                  <a:lnTo>
                    <a:pt x="4481" y="605389"/>
                  </a:lnTo>
                  <a:lnTo>
                    <a:pt x="67981" y="615428"/>
                  </a:lnTo>
                  <a:lnTo>
                    <a:pt x="147367" y="621291"/>
                  </a:lnTo>
                  <a:lnTo>
                    <a:pt x="252046" y="626302"/>
                  </a:lnTo>
                  <a:lnTo>
                    <a:pt x="448335" y="631870"/>
                  </a:lnTo>
                  <a:lnTo>
                    <a:pt x="763790" y="634809"/>
                  </a:lnTo>
                  <a:lnTo>
                    <a:pt x="1079246" y="631870"/>
                  </a:lnTo>
                  <a:lnTo>
                    <a:pt x="1275535" y="626302"/>
                  </a:lnTo>
                  <a:lnTo>
                    <a:pt x="1380214" y="621291"/>
                  </a:lnTo>
                  <a:lnTo>
                    <a:pt x="1423301" y="618456"/>
                  </a:lnTo>
                  <a:lnTo>
                    <a:pt x="1488642" y="612227"/>
                  </a:lnTo>
                  <a:lnTo>
                    <a:pt x="1527581" y="601792"/>
                  </a:lnTo>
                  <a:lnTo>
                    <a:pt x="1527581" y="33020"/>
                  </a:lnTo>
                  <a:lnTo>
                    <a:pt x="763790" y="33020"/>
                  </a:lnTo>
                  <a:lnTo>
                    <a:pt x="448335" y="30081"/>
                  </a:lnTo>
                  <a:lnTo>
                    <a:pt x="252046" y="24513"/>
                  </a:lnTo>
                  <a:lnTo>
                    <a:pt x="147367" y="19501"/>
                  </a:lnTo>
                  <a:lnTo>
                    <a:pt x="104279" y="16666"/>
                  </a:lnTo>
                  <a:lnTo>
                    <a:pt x="38938" y="10437"/>
                  </a:lnTo>
                  <a:lnTo>
                    <a:pt x="4481" y="3598"/>
                  </a:lnTo>
                  <a:lnTo>
                    <a:pt x="0" y="0"/>
                  </a:lnTo>
                  <a:close/>
                </a:path>
                <a:path w="1527809" h="635000">
                  <a:moveTo>
                    <a:pt x="1527581" y="0"/>
                  </a:moveTo>
                  <a:lnTo>
                    <a:pt x="1488642" y="10437"/>
                  </a:lnTo>
                  <a:lnTo>
                    <a:pt x="1423301" y="16666"/>
                  </a:lnTo>
                  <a:lnTo>
                    <a:pt x="1380214" y="19501"/>
                  </a:lnTo>
                  <a:lnTo>
                    <a:pt x="1330803" y="22123"/>
                  </a:lnTo>
                  <a:lnTo>
                    <a:pt x="1214875" y="26649"/>
                  </a:lnTo>
                  <a:lnTo>
                    <a:pt x="1005207" y="31336"/>
                  </a:lnTo>
                  <a:lnTo>
                    <a:pt x="927641" y="32258"/>
                  </a:lnTo>
                  <a:lnTo>
                    <a:pt x="847014" y="32826"/>
                  </a:lnTo>
                  <a:lnTo>
                    <a:pt x="763790" y="33020"/>
                  </a:lnTo>
                  <a:lnTo>
                    <a:pt x="1527581" y="33020"/>
                  </a:lnTo>
                  <a:lnTo>
                    <a:pt x="1527581" y="0"/>
                  </a:lnTo>
                  <a:close/>
                </a:path>
              </a:pathLst>
            </a:custGeom>
            <a:solidFill>
              <a:srgbClr val="87D0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83"/>
            <p:cNvSpPr/>
            <p:nvPr/>
          </p:nvSpPr>
          <p:spPr>
            <a:xfrm>
              <a:off x="6940943" y="3239325"/>
              <a:ext cx="1527810" cy="66040"/>
            </a:xfrm>
            <a:custGeom>
              <a:avLst/>
              <a:gdLst/>
              <a:ahLst/>
              <a:cxnLst/>
              <a:rect l="l" t="t" r="r" b="b"/>
              <a:pathLst>
                <a:path w="1527809" h="66039">
                  <a:moveTo>
                    <a:pt x="763790" y="0"/>
                  </a:moveTo>
                  <a:lnTo>
                    <a:pt x="680567" y="193"/>
                  </a:lnTo>
                  <a:lnTo>
                    <a:pt x="599939" y="761"/>
                  </a:lnTo>
                  <a:lnTo>
                    <a:pt x="448335" y="2938"/>
                  </a:lnTo>
                  <a:lnTo>
                    <a:pt x="252046" y="8506"/>
                  </a:lnTo>
                  <a:lnTo>
                    <a:pt x="147367" y="13518"/>
                  </a:lnTo>
                  <a:lnTo>
                    <a:pt x="104279" y="16353"/>
                  </a:lnTo>
                  <a:lnTo>
                    <a:pt x="38938" y="22582"/>
                  </a:lnTo>
                  <a:lnTo>
                    <a:pt x="0" y="33019"/>
                  </a:lnTo>
                  <a:lnTo>
                    <a:pt x="4481" y="36618"/>
                  </a:lnTo>
                  <a:lnTo>
                    <a:pt x="67981" y="46658"/>
                  </a:lnTo>
                  <a:lnTo>
                    <a:pt x="147367" y="52521"/>
                  </a:lnTo>
                  <a:lnTo>
                    <a:pt x="196777" y="55143"/>
                  </a:lnTo>
                  <a:lnTo>
                    <a:pt x="312705" y="59669"/>
                  </a:lnTo>
                  <a:lnTo>
                    <a:pt x="522373" y="64356"/>
                  </a:lnTo>
                  <a:lnTo>
                    <a:pt x="599939" y="65278"/>
                  </a:lnTo>
                  <a:lnTo>
                    <a:pt x="680567" y="65846"/>
                  </a:lnTo>
                  <a:lnTo>
                    <a:pt x="763790" y="66039"/>
                  </a:lnTo>
                  <a:lnTo>
                    <a:pt x="1079246" y="63101"/>
                  </a:lnTo>
                  <a:lnTo>
                    <a:pt x="1275535" y="57533"/>
                  </a:lnTo>
                  <a:lnTo>
                    <a:pt x="1380214" y="52521"/>
                  </a:lnTo>
                  <a:lnTo>
                    <a:pt x="1423301" y="49686"/>
                  </a:lnTo>
                  <a:lnTo>
                    <a:pt x="1488642" y="43457"/>
                  </a:lnTo>
                  <a:lnTo>
                    <a:pt x="1527581" y="33019"/>
                  </a:lnTo>
                  <a:lnTo>
                    <a:pt x="1523099" y="29421"/>
                  </a:lnTo>
                  <a:lnTo>
                    <a:pt x="1459599" y="19381"/>
                  </a:lnTo>
                  <a:lnTo>
                    <a:pt x="1380214" y="13518"/>
                  </a:lnTo>
                  <a:lnTo>
                    <a:pt x="1275535" y="8506"/>
                  </a:lnTo>
                  <a:lnTo>
                    <a:pt x="1079246" y="2938"/>
                  </a:lnTo>
                  <a:lnTo>
                    <a:pt x="763790" y="0"/>
                  </a:lnTo>
                  <a:close/>
                </a:path>
              </a:pathLst>
            </a:custGeom>
            <a:solidFill>
              <a:srgbClr val="BAE3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84"/>
            <p:cNvSpPr/>
            <p:nvPr/>
          </p:nvSpPr>
          <p:spPr>
            <a:xfrm>
              <a:off x="6940943" y="3239325"/>
              <a:ext cx="1527810" cy="668020"/>
            </a:xfrm>
            <a:custGeom>
              <a:avLst/>
              <a:gdLst/>
              <a:ahLst/>
              <a:cxnLst/>
              <a:rect l="l" t="t" r="r" b="b"/>
              <a:pathLst>
                <a:path w="1527809" h="668020">
                  <a:moveTo>
                    <a:pt x="1527568" y="33016"/>
                  </a:moveTo>
                  <a:lnTo>
                    <a:pt x="1488631" y="43452"/>
                  </a:lnTo>
                  <a:lnTo>
                    <a:pt x="1423291" y="49681"/>
                  </a:lnTo>
                  <a:lnTo>
                    <a:pt x="1380205" y="52516"/>
                  </a:lnTo>
                  <a:lnTo>
                    <a:pt x="1330795" y="55138"/>
                  </a:lnTo>
                  <a:lnTo>
                    <a:pt x="1275528" y="57527"/>
                  </a:lnTo>
                  <a:lnTo>
                    <a:pt x="1214869" y="59663"/>
                  </a:lnTo>
                  <a:lnTo>
                    <a:pt x="1149285" y="61526"/>
                  </a:lnTo>
                  <a:lnTo>
                    <a:pt x="1079241" y="63095"/>
                  </a:lnTo>
                  <a:lnTo>
                    <a:pt x="1005203" y="64350"/>
                  </a:lnTo>
                  <a:lnTo>
                    <a:pt x="927637" y="65272"/>
                  </a:lnTo>
                  <a:lnTo>
                    <a:pt x="847010" y="65840"/>
                  </a:lnTo>
                  <a:lnTo>
                    <a:pt x="763786" y="66033"/>
                  </a:lnTo>
                  <a:lnTo>
                    <a:pt x="680563" y="65840"/>
                  </a:lnTo>
                  <a:lnTo>
                    <a:pt x="599936" y="65272"/>
                  </a:lnTo>
                  <a:lnTo>
                    <a:pt x="522370" y="64350"/>
                  </a:lnTo>
                  <a:lnTo>
                    <a:pt x="448333" y="63095"/>
                  </a:lnTo>
                  <a:lnTo>
                    <a:pt x="378288" y="61526"/>
                  </a:lnTo>
                  <a:lnTo>
                    <a:pt x="312704" y="59663"/>
                  </a:lnTo>
                  <a:lnTo>
                    <a:pt x="252044" y="57527"/>
                  </a:lnTo>
                  <a:lnTo>
                    <a:pt x="196776" y="55138"/>
                  </a:lnTo>
                  <a:lnTo>
                    <a:pt x="147366" y="52516"/>
                  </a:lnTo>
                  <a:lnTo>
                    <a:pt x="104279" y="49681"/>
                  </a:lnTo>
                  <a:lnTo>
                    <a:pt x="38938" y="43452"/>
                  </a:lnTo>
                  <a:lnTo>
                    <a:pt x="0" y="33016"/>
                  </a:lnTo>
                  <a:lnTo>
                    <a:pt x="4481" y="29419"/>
                  </a:lnTo>
                  <a:lnTo>
                    <a:pt x="67981" y="19380"/>
                  </a:lnTo>
                  <a:lnTo>
                    <a:pt x="147366" y="13517"/>
                  </a:lnTo>
                  <a:lnTo>
                    <a:pt x="196776" y="10895"/>
                  </a:lnTo>
                  <a:lnTo>
                    <a:pt x="252044" y="8506"/>
                  </a:lnTo>
                  <a:lnTo>
                    <a:pt x="312704" y="6370"/>
                  </a:lnTo>
                  <a:lnTo>
                    <a:pt x="378288" y="4507"/>
                  </a:lnTo>
                  <a:lnTo>
                    <a:pt x="448333" y="2938"/>
                  </a:lnTo>
                  <a:lnTo>
                    <a:pt x="522370" y="1683"/>
                  </a:lnTo>
                  <a:lnTo>
                    <a:pt x="599936" y="761"/>
                  </a:lnTo>
                  <a:lnTo>
                    <a:pt x="680563" y="193"/>
                  </a:lnTo>
                  <a:lnTo>
                    <a:pt x="763786" y="0"/>
                  </a:lnTo>
                  <a:lnTo>
                    <a:pt x="847010" y="193"/>
                  </a:lnTo>
                  <a:lnTo>
                    <a:pt x="927637" y="761"/>
                  </a:lnTo>
                  <a:lnTo>
                    <a:pt x="1005203" y="1683"/>
                  </a:lnTo>
                  <a:lnTo>
                    <a:pt x="1079241" y="2938"/>
                  </a:lnTo>
                  <a:lnTo>
                    <a:pt x="1149285" y="4507"/>
                  </a:lnTo>
                  <a:lnTo>
                    <a:pt x="1214869" y="6370"/>
                  </a:lnTo>
                  <a:lnTo>
                    <a:pt x="1275528" y="8506"/>
                  </a:lnTo>
                  <a:lnTo>
                    <a:pt x="1330795" y="10895"/>
                  </a:lnTo>
                  <a:lnTo>
                    <a:pt x="1380205" y="13517"/>
                  </a:lnTo>
                  <a:lnTo>
                    <a:pt x="1423291" y="16352"/>
                  </a:lnTo>
                  <a:lnTo>
                    <a:pt x="1488631" y="22581"/>
                  </a:lnTo>
                  <a:lnTo>
                    <a:pt x="1527568" y="33016"/>
                  </a:lnTo>
                  <a:lnTo>
                    <a:pt x="1527568" y="634807"/>
                  </a:lnTo>
                  <a:lnTo>
                    <a:pt x="1488631" y="645243"/>
                  </a:lnTo>
                  <a:lnTo>
                    <a:pt x="1423291" y="651471"/>
                  </a:lnTo>
                  <a:lnTo>
                    <a:pt x="1380205" y="654307"/>
                  </a:lnTo>
                  <a:lnTo>
                    <a:pt x="1330795" y="656929"/>
                  </a:lnTo>
                  <a:lnTo>
                    <a:pt x="1275528" y="659318"/>
                  </a:lnTo>
                  <a:lnTo>
                    <a:pt x="1214869" y="661454"/>
                  </a:lnTo>
                  <a:lnTo>
                    <a:pt x="1149285" y="663316"/>
                  </a:lnTo>
                  <a:lnTo>
                    <a:pt x="1079241" y="664885"/>
                  </a:lnTo>
                  <a:lnTo>
                    <a:pt x="1005203" y="666141"/>
                  </a:lnTo>
                  <a:lnTo>
                    <a:pt x="927637" y="667063"/>
                  </a:lnTo>
                  <a:lnTo>
                    <a:pt x="847010" y="667630"/>
                  </a:lnTo>
                  <a:lnTo>
                    <a:pt x="763786" y="667824"/>
                  </a:lnTo>
                  <a:lnTo>
                    <a:pt x="680563" y="667630"/>
                  </a:lnTo>
                  <a:lnTo>
                    <a:pt x="599936" y="667063"/>
                  </a:lnTo>
                  <a:lnTo>
                    <a:pt x="522370" y="666141"/>
                  </a:lnTo>
                  <a:lnTo>
                    <a:pt x="448333" y="664885"/>
                  </a:lnTo>
                  <a:lnTo>
                    <a:pt x="378288" y="663316"/>
                  </a:lnTo>
                  <a:lnTo>
                    <a:pt x="312704" y="661454"/>
                  </a:lnTo>
                  <a:lnTo>
                    <a:pt x="252044" y="659318"/>
                  </a:lnTo>
                  <a:lnTo>
                    <a:pt x="196776" y="656929"/>
                  </a:lnTo>
                  <a:lnTo>
                    <a:pt x="147366" y="654307"/>
                  </a:lnTo>
                  <a:lnTo>
                    <a:pt x="104279" y="651471"/>
                  </a:lnTo>
                  <a:lnTo>
                    <a:pt x="38938" y="645243"/>
                  </a:lnTo>
                  <a:lnTo>
                    <a:pt x="0" y="634807"/>
                  </a:lnTo>
                  <a:lnTo>
                    <a:pt x="0" y="33016"/>
                  </a:lnTo>
                  <a:lnTo>
                    <a:pt x="1527568" y="33016"/>
                  </a:lnTo>
                  <a:close/>
                </a:path>
              </a:pathLst>
            </a:custGeom>
            <a:ln w="25399">
              <a:solidFill>
                <a:srgbClr val="66A1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85"/>
            <p:cNvSpPr txBox="1"/>
            <p:nvPr/>
          </p:nvSpPr>
          <p:spPr>
            <a:xfrm>
              <a:off x="7153529" y="3333216"/>
              <a:ext cx="1108710" cy="51296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ts val="1910"/>
                </a:lnSpc>
                <a:spcBef>
                  <a:spcPts val="100"/>
                </a:spcBef>
              </a:pPr>
              <a:r>
                <a:rPr lang="en-US" sz="1600" b="1" spc="195" dirty="0" err="1" smtClean="0">
                  <a:solidFill>
                    <a:srgbClr val="FFFFFF"/>
                  </a:solidFill>
                  <a:latin typeface="Trebuchet MS"/>
                  <a:cs typeface="Trebuchet MS"/>
                </a:rPr>
                <a:t>Lustre</a:t>
              </a:r>
              <a:endParaRPr lang="en-US" sz="1600" b="1" spc="195" dirty="0" smtClean="0">
                <a:solidFill>
                  <a:srgbClr val="FFFFFF"/>
                </a:solidFill>
                <a:latin typeface="Trebuchet MS"/>
                <a:cs typeface="Trebuchet MS"/>
              </a:endParaRPr>
            </a:p>
            <a:p>
              <a:pPr algn="ctr">
                <a:lnSpc>
                  <a:spcPts val="1910"/>
                </a:lnSpc>
                <a:spcBef>
                  <a:spcPts val="100"/>
                </a:spcBef>
              </a:pPr>
              <a:r>
                <a:rPr lang="en-US" sz="1600" b="1" spc="195" dirty="0" smtClean="0">
                  <a:solidFill>
                    <a:srgbClr val="FFFFFF"/>
                  </a:solidFill>
                  <a:latin typeface="Trebuchet MS"/>
                  <a:cs typeface="Trebuchet MS"/>
                </a:rPr>
                <a:t>(Data)</a:t>
              </a:r>
              <a:endParaRPr sz="1600" dirty="0">
                <a:latin typeface="Trebuchet MS"/>
                <a:cs typeface="Trebuchet MS"/>
              </a:endParaRPr>
            </a:p>
          </p:txBody>
        </p:sp>
      </p:grpSp>
      <p:cxnSp>
        <p:nvCxnSpPr>
          <p:cNvPr id="113" name="直接箭头连接符 112"/>
          <p:cNvCxnSpPr/>
          <p:nvPr/>
        </p:nvCxnSpPr>
        <p:spPr>
          <a:xfrm>
            <a:off x="1552575" y="3867150"/>
            <a:ext cx="0" cy="4390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1489373" y="20419"/>
            <a:ext cx="7654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</a:rPr>
              <a:t>Ongoing </a:t>
            </a:r>
            <a:r>
              <a:rPr lang="zh-CN" altLang="en-US" sz="3600" b="1" dirty="0" smtClean="0">
                <a:solidFill>
                  <a:schemeClr val="bg1"/>
                </a:solidFill>
              </a:rPr>
              <a:t>：</a:t>
            </a:r>
            <a:r>
              <a:rPr lang="en-US" altLang="zh-CN" sz="3600" b="1" dirty="0" smtClean="0">
                <a:solidFill>
                  <a:schemeClr val="bg1"/>
                </a:solidFill>
              </a:rPr>
              <a:t>Cloud-based open platform 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029200" y="1792064"/>
            <a:ext cx="4191000" cy="3141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42900">
              <a:spcBef>
                <a:spcPts val="1020"/>
              </a:spcBef>
              <a:buFontTx/>
              <a:buChar char="•"/>
              <a:tabLst>
                <a:tab pos="354965" algn="l"/>
                <a:tab pos="35560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</a:rPr>
              <a:t>Authentication </a:t>
            </a:r>
            <a:r>
              <a:rPr lang="zh-CN" altLang="en-US" sz="2200" dirty="0" smtClean="0">
                <a:solidFill>
                  <a:srgbClr val="000000"/>
                </a:solidFill>
              </a:rPr>
              <a:t>：</a:t>
            </a:r>
            <a:r>
              <a:rPr lang="en-US" altLang="zh-CN" sz="2200" b="1" dirty="0" smtClean="0">
                <a:solidFill>
                  <a:srgbClr val="0070C0"/>
                </a:solidFill>
              </a:rPr>
              <a:t>IHEP  SSO</a:t>
            </a:r>
            <a:endParaRPr lang="en-US" altLang="zh-CN" sz="2200" b="1" dirty="0">
              <a:solidFill>
                <a:srgbClr val="0070C0"/>
              </a:solidFill>
            </a:endParaRPr>
          </a:p>
          <a:p>
            <a:pPr marL="355600" indent="-342900">
              <a:spcBef>
                <a:spcPts val="1020"/>
              </a:spcBef>
              <a:buFontTx/>
              <a:buChar char="•"/>
              <a:tabLst>
                <a:tab pos="354965" algn="l"/>
                <a:tab pos="355600" algn="l"/>
              </a:tabLst>
            </a:pPr>
            <a:r>
              <a:rPr lang="en-US" altLang="zh-CN" sz="2200" dirty="0">
                <a:solidFill>
                  <a:srgbClr val="000000"/>
                </a:solidFill>
              </a:rPr>
              <a:t>Infrastructure: </a:t>
            </a:r>
            <a:endParaRPr lang="en-US" altLang="zh-CN" sz="2200" dirty="0" smtClean="0">
              <a:solidFill>
                <a:srgbClr val="000000"/>
              </a:solidFill>
            </a:endParaRPr>
          </a:p>
          <a:p>
            <a:pPr marL="812800" lvl="1" indent="-342900">
              <a:spcBef>
                <a:spcPts val="1020"/>
              </a:spcBef>
              <a:buFontTx/>
              <a:buChar char="•"/>
              <a:tabLst>
                <a:tab pos="354965" algn="l"/>
                <a:tab pos="355600" algn="l"/>
              </a:tabLst>
            </a:pPr>
            <a:r>
              <a:rPr lang="en-US" altLang="zh-CN" sz="2200" b="1" dirty="0" err="1" smtClean="0">
                <a:solidFill>
                  <a:srgbClr val="0070C0"/>
                </a:solidFill>
              </a:rPr>
              <a:t>Jupyter</a:t>
            </a:r>
            <a:r>
              <a:rPr lang="en-US" altLang="zh-CN" sz="2200" b="1" dirty="0" smtClean="0">
                <a:solidFill>
                  <a:srgbClr val="0070C0"/>
                </a:solidFill>
              </a:rPr>
              <a:t> </a:t>
            </a:r>
            <a:r>
              <a:rPr lang="en-US" altLang="zh-CN" sz="2200" b="1" dirty="0" smtClean="0">
                <a:solidFill>
                  <a:srgbClr val="0070C0"/>
                </a:solidFill>
              </a:rPr>
              <a:t>+ IHEPBox + EOS</a:t>
            </a:r>
            <a:endParaRPr lang="en-US" altLang="zh-CN" sz="2200" b="1" dirty="0">
              <a:solidFill>
                <a:srgbClr val="0070C0"/>
              </a:solidFill>
            </a:endParaRPr>
          </a:p>
          <a:p>
            <a:pPr marL="355600" indent="-342900">
              <a:lnSpc>
                <a:spcPct val="100000"/>
              </a:lnSpc>
              <a:spcBef>
                <a:spcPts val="920"/>
              </a:spcBef>
              <a:buChar char="•"/>
              <a:tabLst>
                <a:tab pos="354965" algn="l"/>
                <a:tab pos="355600" algn="l"/>
              </a:tabLst>
            </a:pPr>
            <a:r>
              <a:rPr lang="en-US" altLang="zh-CN" sz="2200" dirty="0"/>
              <a:t>Software distribution: </a:t>
            </a:r>
            <a:r>
              <a:rPr lang="en-US" altLang="zh-CN" sz="2200" b="1" dirty="0" smtClean="0">
                <a:solidFill>
                  <a:srgbClr val="0070C0"/>
                </a:solidFill>
              </a:rPr>
              <a:t>CVMFS</a:t>
            </a:r>
            <a:endParaRPr lang="en-US" altLang="zh-CN" sz="2200" b="1" dirty="0">
              <a:solidFill>
                <a:srgbClr val="0070C0"/>
              </a:solidFill>
            </a:endParaRPr>
          </a:p>
          <a:p>
            <a:pPr marL="355600" indent="-342900">
              <a:lnSpc>
                <a:spcPct val="100000"/>
              </a:lnSpc>
              <a:spcBef>
                <a:spcPts val="840"/>
              </a:spcBef>
              <a:buChar char="•"/>
              <a:tabLst>
                <a:tab pos="354965" algn="l"/>
                <a:tab pos="355600" algn="l"/>
              </a:tabLst>
            </a:pPr>
            <a:r>
              <a:rPr lang="en-US" altLang="zh-CN" sz="2200" dirty="0" smtClean="0"/>
              <a:t>Storage</a:t>
            </a:r>
            <a:r>
              <a:rPr lang="en-US" altLang="zh-CN" sz="2200" dirty="0"/>
              <a:t>, in two </a:t>
            </a:r>
            <a:r>
              <a:rPr lang="en-US" altLang="zh-CN" sz="2200" dirty="0" err="1" smtClean="0"/>
              <a:t>flavours</a:t>
            </a:r>
            <a:r>
              <a:rPr lang="en-US" altLang="zh-CN" sz="2200" dirty="0" smtClean="0"/>
              <a:t>:</a:t>
            </a:r>
          </a:p>
          <a:p>
            <a:pPr marL="812800" lvl="1" indent="-342900">
              <a:spcBef>
                <a:spcPts val="840"/>
              </a:spcBef>
              <a:buChar char="•"/>
              <a:tabLst>
                <a:tab pos="354965" algn="l"/>
                <a:tab pos="355600" algn="l"/>
              </a:tabLst>
            </a:pPr>
            <a:r>
              <a:rPr lang="en-US" altLang="zh-CN" sz="2200" dirty="0" smtClean="0">
                <a:cs typeface="Arial"/>
              </a:rPr>
              <a:t>DATA :  EOS  </a:t>
            </a:r>
            <a:r>
              <a:rPr lang="en-US" altLang="zh-CN" sz="2200" dirty="0" smtClean="0">
                <a:cs typeface="Arial"/>
              </a:rPr>
              <a:t>and </a:t>
            </a:r>
            <a:r>
              <a:rPr lang="en-US" altLang="zh-CN" sz="2200" dirty="0" err="1" smtClean="0">
                <a:cs typeface="Arial"/>
              </a:rPr>
              <a:t>Lustre</a:t>
            </a:r>
            <a:endParaRPr lang="en-US" altLang="zh-CN" sz="2200" dirty="0" smtClean="0">
              <a:cs typeface="Arial"/>
            </a:endParaRPr>
          </a:p>
          <a:p>
            <a:pPr marL="812800" lvl="1" indent="-342900">
              <a:spcBef>
                <a:spcPts val="840"/>
              </a:spcBef>
              <a:buChar char="•"/>
              <a:tabLst>
                <a:tab pos="354965" algn="l"/>
                <a:tab pos="355600" algn="l"/>
              </a:tabLst>
            </a:pPr>
            <a:r>
              <a:rPr lang="en-US" altLang="zh-CN" sz="2200" dirty="0" smtClean="0">
                <a:cs typeface="Arial"/>
              </a:rPr>
              <a:t>User Files:   IHEPBox</a:t>
            </a:r>
            <a:endParaRPr lang="en-US" altLang="zh-CN" sz="2200" dirty="0">
              <a:cs typeface="Arial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492938" y="797064"/>
            <a:ext cx="5651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9"/>
              </a:spcBef>
              <a:tabLst>
                <a:tab pos="354965" algn="l"/>
                <a:tab pos="355600" algn="l"/>
              </a:tabLst>
            </a:pPr>
            <a:r>
              <a:rPr lang="en-US" altLang="zh-CN" sz="2000" b="1" dirty="0">
                <a:solidFill>
                  <a:srgbClr val="70A525"/>
                </a:solidFill>
                <a:latin typeface="Arial"/>
                <a:cs typeface="Arial"/>
              </a:rPr>
              <a:t>Data, software and computing resources in the </a:t>
            </a:r>
            <a:r>
              <a:rPr lang="en-US" altLang="zh-CN" sz="2000" b="1" dirty="0" smtClean="0">
                <a:solidFill>
                  <a:srgbClr val="70A525"/>
                </a:solidFill>
                <a:latin typeface="Arial"/>
                <a:cs typeface="Arial"/>
              </a:rPr>
              <a:t>cloud. Only </a:t>
            </a:r>
            <a:r>
              <a:rPr lang="en-US" altLang="zh-CN" sz="2000" b="1" dirty="0">
                <a:solidFill>
                  <a:srgbClr val="70A525"/>
                </a:solidFill>
                <a:latin typeface="Arial"/>
                <a:cs typeface="Arial"/>
              </a:rPr>
              <a:t>a </a:t>
            </a:r>
            <a:r>
              <a:rPr lang="en-US" altLang="zh-CN" sz="2000" b="1" dirty="0" smtClean="0">
                <a:solidFill>
                  <a:srgbClr val="70A525"/>
                </a:solidFill>
                <a:latin typeface="Arial"/>
                <a:cs typeface="Arial"/>
              </a:rPr>
              <a:t>web </a:t>
            </a:r>
            <a:r>
              <a:rPr lang="en-US" altLang="zh-CN" sz="2000" b="1" dirty="0">
                <a:solidFill>
                  <a:srgbClr val="70A525"/>
                </a:solidFill>
                <a:latin typeface="Arial"/>
                <a:cs typeface="Arial"/>
              </a:rPr>
              <a:t>browser is </a:t>
            </a:r>
            <a:r>
              <a:rPr lang="en-US" altLang="zh-CN" sz="2000" b="1" dirty="0" smtClean="0">
                <a:solidFill>
                  <a:srgbClr val="70A525"/>
                </a:solidFill>
                <a:latin typeface="Arial"/>
                <a:cs typeface="Arial"/>
              </a:rPr>
              <a:t>needed!</a:t>
            </a:r>
            <a:endParaRPr lang="zh-CN" altLang="en-US" sz="2000" b="1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7"/>
          </p:nvPr>
        </p:nvSpPr>
        <p:spPr>
          <a:xfrm>
            <a:off x="8305800" y="4794409"/>
            <a:ext cx="734530" cy="246221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n-US" altLang="zh-CN" spc="70" smtClean="0"/>
              <a:t>16</a:t>
            </a:fld>
            <a:endParaRPr lang="en-US" altLang="zh-CN" spc="70" dirty="0"/>
          </a:p>
        </p:txBody>
      </p:sp>
    </p:spTree>
    <p:extLst>
      <p:ext uri="{BB962C8B-B14F-4D97-AF65-F5344CB8AC3E}">
        <p14:creationId xmlns:p14="http://schemas.microsoft.com/office/powerpoint/2010/main" val="159625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1200150"/>
            <a:ext cx="9144000" cy="28529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文本框 9"/>
          <p:cNvSpPr txBox="1"/>
          <p:nvPr/>
        </p:nvSpPr>
        <p:spPr>
          <a:xfrm>
            <a:off x="2667000" y="57150"/>
            <a:ext cx="6477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</a:rPr>
              <a:t>Ongoing </a:t>
            </a:r>
            <a:r>
              <a:rPr lang="zh-CN" altLang="en-US" sz="3600" b="1" dirty="0" smtClean="0">
                <a:solidFill>
                  <a:schemeClr val="bg1"/>
                </a:solidFill>
              </a:rPr>
              <a:t>：</a:t>
            </a:r>
            <a:r>
              <a:rPr lang="en-US" altLang="zh-CN" sz="3600" b="1" dirty="0" err="1" smtClean="0">
                <a:solidFill>
                  <a:schemeClr val="bg1"/>
                </a:solidFill>
              </a:rPr>
              <a:t>IHEPBox</a:t>
            </a:r>
            <a:r>
              <a:rPr lang="en-US" altLang="zh-CN" sz="3600" b="1" dirty="0" smtClean="0">
                <a:solidFill>
                  <a:schemeClr val="bg1"/>
                </a:solidFill>
              </a:rPr>
              <a:t>  Integration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21581"/>
            <a:ext cx="9144000" cy="3048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896076" y="4226581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Notebook can be opened  in IHEPBox</a:t>
            </a:r>
            <a:endParaRPr lang="zh-CN" altLang="en-US" dirty="0"/>
          </a:p>
        </p:txBody>
      </p:sp>
      <p:cxnSp>
        <p:nvCxnSpPr>
          <p:cNvPr id="9" name="直接箭头连接符 8"/>
          <p:cNvCxnSpPr/>
          <p:nvPr/>
        </p:nvCxnSpPr>
        <p:spPr>
          <a:xfrm flipV="1">
            <a:off x="4800600" y="3486150"/>
            <a:ext cx="1295400" cy="89278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灯片编号占位符 12"/>
          <p:cNvSpPr>
            <a:spLocks noGrp="1"/>
          </p:cNvSpPr>
          <p:nvPr>
            <p:ph type="sldNum" sz="quarter" idx="7"/>
          </p:nvPr>
        </p:nvSpPr>
        <p:spPr>
          <a:xfrm>
            <a:off x="8305800" y="4794409"/>
            <a:ext cx="734530" cy="246221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n-US" altLang="zh-CN" spc="70" smtClean="0"/>
              <a:t>17</a:t>
            </a:fld>
            <a:endParaRPr lang="en-US" altLang="zh-CN" spc="70" dirty="0"/>
          </a:p>
        </p:txBody>
      </p:sp>
    </p:spTree>
    <p:extLst>
      <p:ext uri="{BB962C8B-B14F-4D97-AF65-F5344CB8AC3E}">
        <p14:creationId xmlns:p14="http://schemas.microsoft.com/office/powerpoint/2010/main" val="360607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1676400" y="5715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</a:rPr>
              <a:t>Ongoing </a:t>
            </a:r>
            <a:r>
              <a:rPr lang="zh-CN" altLang="en-US" sz="3600" b="1" dirty="0" smtClean="0">
                <a:solidFill>
                  <a:schemeClr val="bg1"/>
                </a:solidFill>
              </a:rPr>
              <a:t>：</a:t>
            </a:r>
            <a:r>
              <a:rPr lang="en-US" altLang="zh-CN" sz="3600" b="1" dirty="0" err="1" smtClean="0">
                <a:solidFill>
                  <a:schemeClr val="bg1"/>
                </a:solidFill>
              </a:rPr>
              <a:t>IHEPBox</a:t>
            </a:r>
            <a:r>
              <a:rPr lang="en-US" altLang="zh-CN" sz="3600" b="1" dirty="0" smtClean="0">
                <a:solidFill>
                  <a:schemeClr val="bg1"/>
                </a:solidFill>
              </a:rPr>
              <a:t> and WOPI server 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9" name="object 5"/>
          <p:cNvSpPr txBox="1"/>
          <p:nvPr/>
        </p:nvSpPr>
        <p:spPr>
          <a:xfrm>
            <a:off x="228600" y="889202"/>
            <a:ext cx="3962400" cy="1012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 marR="5080">
              <a:lnSpc>
                <a:spcPct val="113999"/>
              </a:lnSpc>
              <a:spcBef>
                <a:spcPts val="100"/>
              </a:spcBef>
            </a:pPr>
            <a:r>
              <a:rPr sz="1900" spc="35" dirty="0">
                <a:solidFill>
                  <a:srgbClr val="006AB0"/>
                </a:solidFill>
                <a:latin typeface="Arial"/>
                <a:cs typeface="Arial"/>
              </a:rPr>
              <a:t>A </a:t>
            </a:r>
            <a:r>
              <a:rPr sz="1900" i="1" spc="-25" dirty="0">
                <a:solidFill>
                  <a:srgbClr val="006AB0"/>
                </a:solidFill>
                <a:latin typeface="Arial"/>
                <a:cs typeface="Arial"/>
              </a:rPr>
              <a:t>WOPI </a:t>
            </a:r>
            <a:r>
              <a:rPr sz="1900" i="1" spc="-30" dirty="0">
                <a:solidFill>
                  <a:srgbClr val="006AB0"/>
                </a:solidFill>
                <a:latin typeface="Arial"/>
                <a:cs typeface="Arial"/>
              </a:rPr>
              <a:t>server </a:t>
            </a:r>
            <a:r>
              <a:rPr lang="en-US" altLang="zh-CN" sz="1900" i="1" spc="-30" dirty="0" smtClean="0">
                <a:solidFill>
                  <a:srgbClr val="006AB0"/>
                </a:solidFill>
                <a:latin typeface="Arial"/>
                <a:cs typeface="Arial"/>
              </a:rPr>
              <a:t>will  </a:t>
            </a:r>
            <a:r>
              <a:rPr sz="1900" spc="25" dirty="0" smtClean="0">
                <a:solidFill>
                  <a:srgbClr val="006AB0"/>
                </a:solidFill>
                <a:latin typeface="Arial"/>
                <a:cs typeface="Arial"/>
              </a:rPr>
              <a:t>be </a:t>
            </a:r>
            <a:r>
              <a:rPr sz="1900" spc="40" dirty="0">
                <a:solidFill>
                  <a:srgbClr val="006AB0"/>
                </a:solidFill>
                <a:latin typeface="Arial"/>
                <a:cs typeface="Arial"/>
              </a:rPr>
              <a:t>developed </a:t>
            </a:r>
            <a:r>
              <a:rPr sz="1900" spc="85" dirty="0">
                <a:solidFill>
                  <a:srgbClr val="006AB0"/>
                </a:solidFill>
                <a:latin typeface="Arial"/>
                <a:cs typeface="Arial"/>
              </a:rPr>
              <a:t>to</a:t>
            </a:r>
            <a:r>
              <a:rPr sz="1900" spc="10" dirty="0">
                <a:solidFill>
                  <a:srgbClr val="006AB0"/>
                </a:solidFill>
                <a:latin typeface="Arial"/>
                <a:cs typeface="Arial"/>
              </a:rPr>
              <a:t> connect  </a:t>
            </a:r>
            <a:r>
              <a:rPr sz="1900" spc="20" dirty="0">
                <a:solidFill>
                  <a:srgbClr val="006AB0"/>
                </a:solidFill>
                <a:latin typeface="Arial"/>
                <a:cs typeface="Arial"/>
              </a:rPr>
              <a:t>Microsoft Office </a:t>
            </a:r>
            <a:r>
              <a:rPr sz="1900" spc="25" dirty="0">
                <a:solidFill>
                  <a:srgbClr val="006AB0"/>
                </a:solidFill>
                <a:latin typeface="Arial"/>
                <a:cs typeface="Arial"/>
              </a:rPr>
              <a:t>Online </a:t>
            </a:r>
            <a:r>
              <a:rPr sz="1900" spc="85" dirty="0">
                <a:solidFill>
                  <a:srgbClr val="006AB0"/>
                </a:solidFill>
                <a:latin typeface="Arial"/>
                <a:cs typeface="Arial"/>
              </a:rPr>
              <a:t>to</a:t>
            </a:r>
            <a:r>
              <a:rPr sz="1900" spc="-70" dirty="0">
                <a:solidFill>
                  <a:srgbClr val="006AB0"/>
                </a:solidFill>
                <a:latin typeface="Arial"/>
                <a:cs typeface="Arial"/>
              </a:rPr>
              <a:t> </a:t>
            </a:r>
            <a:r>
              <a:rPr lang="en-US" sz="1900" spc="-70" dirty="0" smtClean="0">
                <a:solidFill>
                  <a:srgbClr val="006AB0"/>
                </a:solidFill>
                <a:latin typeface="Arial"/>
                <a:cs typeface="Arial"/>
              </a:rPr>
              <a:t>IHEP</a:t>
            </a:r>
            <a:r>
              <a:rPr sz="1900" spc="-50" dirty="0" smtClean="0">
                <a:solidFill>
                  <a:srgbClr val="006AB0"/>
                </a:solidFill>
                <a:latin typeface="Arial"/>
                <a:cs typeface="Arial"/>
              </a:rPr>
              <a:t>Box</a:t>
            </a:r>
            <a:endParaRPr sz="1900" dirty="0">
              <a:latin typeface="Arial"/>
              <a:cs typeface="Arial"/>
            </a:endParaRPr>
          </a:p>
        </p:txBody>
      </p:sp>
      <p:sp>
        <p:nvSpPr>
          <p:cNvPr id="12" name="object 7"/>
          <p:cNvSpPr/>
          <p:nvPr/>
        </p:nvSpPr>
        <p:spPr>
          <a:xfrm>
            <a:off x="5603213" y="819150"/>
            <a:ext cx="3403485" cy="42454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7"/>
          </p:nvPr>
        </p:nvSpPr>
        <p:spPr>
          <a:xfrm>
            <a:off x="8305800" y="4794409"/>
            <a:ext cx="734530" cy="246221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n-US" altLang="zh-CN" spc="70" smtClean="0"/>
              <a:t>18</a:t>
            </a:fld>
            <a:endParaRPr lang="en-US" altLang="zh-CN" spc="7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2018406"/>
            <a:ext cx="4038600" cy="302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97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304800" y="742950"/>
            <a:ext cx="8305800" cy="4387420"/>
          </a:xfrm>
          <a:prstGeom prst="rect">
            <a:avLst/>
          </a:prstGeom>
        </p:spPr>
        <p:txBody>
          <a:bodyPr vert="horz" wrap="square" lIns="0" tIns="75248" rIns="0" bIns="0" rtlCol="0">
            <a:spAutoFit/>
          </a:bodyPr>
          <a:lstStyle/>
          <a:p>
            <a:pPr marL="266700" indent="-257175">
              <a:spcBef>
                <a:spcPts val="593"/>
              </a:spcBef>
              <a:buChar char="•"/>
              <a:tabLst>
                <a:tab pos="266224" algn="l"/>
                <a:tab pos="266700" algn="l"/>
              </a:tabLst>
            </a:pPr>
            <a:r>
              <a:rPr sz="2400" dirty="0">
                <a:solidFill>
                  <a:srgbClr val="308FC5"/>
                </a:solidFill>
                <a:latin typeface="Arial"/>
                <a:cs typeface="Arial"/>
              </a:rPr>
              <a:t>Prototype service available</a:t>
            </a:r>
            <a:endParaRPr sz="2400" dirty="0">
              <a:latin typeface="Arial"/>
              <a:cs typeface="Arial"/>
            </a:endParaRPr>
          </a:p>
          <a:p>
            <a:pPr marL="567214" lvl="1" indent="-214789">
              <a:spcBef>
                <a:spcPts val="431"/>
              </a:spcBef>
              <a:buChar char="–"/>
              <a:tabLst>
                <a:tab pos="567690" algn="l"/>
              </a:tabLst>
            </a:pPr>
            <a:r>
              <a:rPr sz="2200" spc="-4" dirty="0" smtClean="0">
                <a:solidFill>
                  <a:srgbClr val="308FC5"/>
                </a:solidFill>
                <a:latin typeface="Arial"/>
                <a:cs typeface="Arial"/>
              </a:rPr>
              <a:t>CVMFS </a:t>
            </a:r>
            <a:r>
              <a:rPr sz="2200" dirty="0">
                <a:latin typeface="Arial"/>
                <a:cs typeface="Arial"/>
              </a:rPr>
              <a:t>for </a:t>
            </a:r>
            <a:r>
              <a:rPr sz="2200" spc="-4" dirty="0">
                <a:latin typeface="Arial"/>
                <a:cs typeface="Arial"/>
              </a:rPr>
              <a:t>software</a:t>
            </a:r>
            <a:r>
              <a:rPr sz="2200" spc="4" dirty="0">
                <a:latin typeface="Arial"/>
                <a:cs typeface="Arial"/>
              </a:rPr>
              <a:t> </a:t>
            </a:r>
            <a:r>
              <a:rPr sz="2200" spc="-4" dirty="0">
                <a:latin typeface="Arial"/>
                <a:cs typeface="Arial"/>
              </a:rPr>
              <a:t>distribution</a:t>
            </a:r>
            <a:endParaRPr sz="2200" dirty="0">
              <a:latin typeface="Arial"/>
              <a:cs typeface="Arial"/>
            </a:endParaRPr>
          </a:p>
          <a:p>
            <a:pPr marL="567214" lvl="1" indent="-214789">
              <a:spcBef>
                <a:spcPts val="435"/>
              </a:spcBef>
              <a:buChar char="–"/>
              <a:tabLst>
                <a:tab pos="567690" algn="l"/>
              </a:tabLst>
            </a:pPr>
            <a:r>
              <a:rPr sz="2200" dirty="0" smtClean="0">
                <a:solidFill>
                  <a:srgbClr val="308FC5"/>
                </a:solidFill>
                <a:latin typeface="Arial"/>
                <a:cs typeface="Arial"/>
              </a:rPr>
              <a:t>EOS</a:t>
            </a:r>
            <a:r>
              <a:rPr lang="zh-CN" altLang="en-US" sz="2200" dirty="0" smtClean="0">
                <a:solidFill>
                  <a:srgbClr val="308FC5"/>
                </a:solidFill>
                <a:latin typeface="Arial"/>
                <a:cs typeface="Arial"/>
              </a:rPr>
              <a:t>、</a:t>
            </a:r>
            <a:r>
              <a:rPr lang="en-US" altLang="zh-CN" sz="2200" dirty="0" err="1" smtClean="0">
                <a:solidFill>
                  <a:srgbClr val="308FC5"/>
                </a:solidFill>
                <a:latin typeface="Arial"/>
                <a:cs typeface="Arial"/>
              </a:rPr>
              <a:t>Lustre</a:t>
            </a:r>
            <a:r>
              <a:rPr sz="2200" dirty="0" smtClean="0">
                <a:solidFill>
                  <a:srgbClr val="308FC5"/>
                </a:solidFill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mass storage </a:t>
            </a:r>
            <a:endParaRPr lang="en-US" sz="2200" dirty="0">
              <a:latin typeface="Arial"/>
              <a:cs typeface="Arial"/>
            </a:endParaRPr>
          </a:p>
          <a:p>
            <a:pPr marL="567214" lvl="1" indent="-214789">
              <a:spcBef>
                <a:spcPts val="435"/>
              </a:spcBef>
              <a:buChar char="–"/>
              <a:tabLst>
                <a:tab pos="567690" algn="l"/>
              </a:tabLst>
            </a:pPr>
            <a:r>
              <a:rPr lang="en-US" sz="2200" spc="-4" dirty="0" smtClean="0">
                <a:solidFill>
                  <a:srgbClr val="308FC5"/>
                </a:solidFill>
                <a:latin typeface="Arial"/>
                <a:cs typeface="Arial"/>
              </a:rPr>
              <a:t>IHEP</a:t>
            </a:r>
            <a:r>
              <a:rPr sz="2200" spc="-4" dirty="0" smtClean="0">
                <a:solidFill>
                  <a:srgbClr val="308FC5"/>
                </a:solidFill>
                <a:latin typeface="Arial"/>
                <a:cs typeface="Arial"/>
              </a:rPr>
              <a:t>Box</a:t>
            </a:r>
            <a:r>
              <a:rPr sz="2200" spc="-8" dirty="0" smtClean="0">
                <a:solidFill>
                  <a:srgbClr val="308FC5"/>
                </a:solidFill>
                <a:latin typeface="Arial"/>
                <a:cs typeface="Arial"/>
              </a:rPr>
              <a:t> </a:t>
            </a:r>
            <a:r>
              <a:rPr lang="en-US" sz="2200" spc="-8" dirty="0" smtClean="0">
                <a:solidFill>
                  <a:srgbClr val="308FC5"/>
                </a:solidFill>
                <a:latin typeface="Arial"/>
                <a:cs typeface="Arial"/>
              </a:rPr>
              <a:t>Synchronization </a:t>
            </a:r>
            <a:r>
              <a:rPr lang="en-US" sz="2200" spc="-8" dirty="0">
                <a:solidFill>
                  <a:srgbClr val="308FC5"/>
                </a:solidFill>
                <a:latin typeface="Arial"/>
                <a:cs typeface="Arial"/>
              </a:rPr>
              <a:t>and sharing </a:t>
            </a:r>
            <a:endParaRPr sz="2200" dirty="0">
              <a:latin typeface="Arial"/>
              <a:cs typeface="Arial"/>
            </a:endParaRPr>
          </a:p>
          <a:p>
            <a:pPr marL="266700" indent="-257175">
              <a:spcBef>
                <a:spcPts val="491"/>
              </a:spcBef>
              <a:buChar char="•"/>
              <a:tabLst>
                <a:tab pos="266224" algn="l"/>
                <a:tab pos="266700" algn="l"/>
              </a:tabLst>
            </a:pPr>
            <a:r>
              <a:rPr sz="2400" spc="-4" dirty="0">
                <a:latin typeface="Arial"/>
                <a:cs typeface="Arial"/>
              </a:rPr>
              <a:t>Future</a:t>
            </a:r>
            <a:r>
              <a:rPr sz="2400" spc="8" dirty="0">
                <a:latin typeface="Arial"/>
                <a:cs typeface="Arial"/>
              </a:rPr>
              <a:t> </a:t>
            </a:r>
            <a:r>
              <a:rPr sz="2400" spc="-4" dirty="0">
                <a:latin typeface="Arial"/>
                <a:cs typeface="Arial"/>
              </a:rPr>
              <a:t>plans</a:t>
            </a:r>
            <a:r>
              <a:rPr sz="2400" spc="-4" dirty="0" smtClean="0">
                <a:latin typeface="Arial"/>
                <a:cs typeface="Arial"/>
              </a:rPr>
              <a:t>:</a:t>
            </a:r>
            <a:r>
              <a:rPr lang="en-US" sz="2400" spc="-4" dirty="0" smtClean="0">
                <a:latin typeface="Arial"/>
                <a:cs typeface="Arial"/>
              </a:rPr>
              <a:t> </a:t>
            </a:r>
            <a:endParaRPr sz="2400" dirty="0">
              <a:latin typeface="Arial"/>
              <a:cs typeface="Arial"/>
            </a:endParaRPr>
          </a:p>
          <a:p>
            <a:pPr marL="567214" lvl="1" indent="-214789">
              <a:spcBef>
                <a:spcPts val="446"/>
              </a:spcBef>
              <a:buChar char="–"/>
              <a:tabLst>
                <a:tab pos="567690" algn="l"/>
              </a:tabLst>
            </a:pPr>
            <a:r>
              <a:rPr lang="en-US" altLang="zh-CN" sz="2200" spc="-4" dirty="0" err="1">
                <a:latin typeface="Arial"/>
                <a:cs typeface="Arial"/>
              </a:rPr>
              <a:t>Jupyter</a:t>
            </a:r>
            <a:r>
              <a:rPr lang="en-US" sz="2200" spc="-4" dirty="0" smtClean="0">
                <a:latin typeface="Arial"/>
                <a:cs typeface="Arial"/>
              </a:rPr>
              <a:t> service for </a:t>
            </a:r>
            <a:r>
              <a:rPr lang="en-US" sz="2200" spc="-4" dirty="0">
                <a:latin typeface="Arial"/>
                <a:cs typeface="Arial"/>
              </a:rPr>
              <a:t>deployment </a:t>
            </a:r>
            <a:r>
              <a:rPr lang="en-US" sz="2200" spc="-4" dirty="0" smtClean="0">
                <a:latin typeface="Arial"/>
                <a:cs typeface="Arial"/>
              </a:rPr>
              <a:t>,</a:t>
            </a:r>
            <a:r>
              <a:rPr lang="en-US" altLang="zh-CN" sz="2200" spc="-4" dirty="0" smtClean="0">
                <a:solidFill>
                  <a:schemeClr val="accent5"/>
                </a:solidFill>
                <a:latin typeface="Arial"/>
                <a:cs typeface="Arial"/>
              </a:rPr>
              <a:t>integrate with </a:t>
            </a:r>
            <a:r>
              <a:rPr lang="en-US" altLang="zh-CN" sz="2200" spc="-4" dirty="0" err="1" smtClean="0">
                <a:solidFill>
                  <a:schemeClr val="accent5"/>
                </a:solidFill>
                <a:latin typeface="Arial"/>
                <a:cs typeface="Arial"/>
              </a:rPr>
              <a:t>IHEPBox</a:t>
            </a:r>
            <a:endParaRPr lang="en-US" sz="2200" spc="-4" dirty="0" smtClean="0">
              <a:solidFill>
                <a:schemeClr val="accent5"/>
              </a:solidFill>
              <a:latin typeface="Arial"/>
              <a:cs typeface="Arial"/>
            </a:endParaRPr>
          </a:p>
          <a:p>
            <a:pPr marL="567214" lvl="1" indent="-214789">
              <a:spcBef>
                <a:spcPts val="446"/>
              </a:spcBef>
              <a:buChar char="–"/>
              <a:tabLst>
                <a:tab pos="567690" algn="l"/>
              </a:tabLst>
            </a:pPr>
            <a:r>
              <a:rPr lang="en-US" altLang="zh-CN" sz="2200" spc="-4" dirty="0" smtClean="0">
                <a:latin typeface="Arial"/>
                <a:cs typeface="Arial"/>
              </a:rPr>
              <a:t>Unified  login accounts</a:t>
            </a:r>
            <a:endParaRPr lang="en-US" sz="2200" spc="-4" dirty="0" smtClean="0">
              <a:latin typeface="Arial"/>
              <a:cs typeface="Arial"/>
            </a:endParaRPr>
          </a:p>
          <a:p>
            <a:pPr marL="567214" lvl="1" indent="-214789">
              <a:spcBef>
                <a:spcPts val="446"/>
              </a:spcBef>
              <a:buChar char="–"/>
              <a:tabLst>
                <a:tab pos="567690" algn="l"/>
              </a:tabLst>
            </a:pPr>
            <a:r>
              <a:rPr lang="en-US" altLang="zh-CN" sz="2200" dirty="0" smtClean="0">
                <a:solidFill>
                  <a:srgbClr val="318FC5"/>
                </a:solidFill>
                <a:latin typeface="Arial"/>
                <a:cs typeface="Arial"/>
              </a:rPr>
              <a:t>Experiments </a:t>
            </a:r>
            <a:r>
              <a:rPr lang="en-US" altLang="zh-CN" sz="2200" dirty="0">
                <a:solidFill>
                  <a:srgbClr val="318FC5"/>
                </a:solidFill>
                <a:latin typeface="Arial"/>
                <a:cs typeface="Arial"/>
              </a:rPr>
              <a:t>data, users’ </a:t>
            </a:r>
            <a:r>
              <a:rPr lang="en-US" altLang="zh-CN" sz="2200" dirty="0" smtClean="0">
                <a:solidFill>
                  <a:srgbClr val="318FC5"/>
                </a:solidFill>
                <a:latin typeface="Arial"/>
                <a:cs typeface="Arial"/>
              </a:rPr>
              <a:t>data </a:t>
            </a:r>
            <a:r>
              <a:rPr lang="en-US" altLang="zh-CN" sz="2200" dirty="0" smtClean="0">
                <a:latin typeface="Arial"/>
                <a:cs typeface="Arial"/>
              </a:rPr>
              <a:t>accessible </a:t>
            </a:r>
            <a:r>
              <a:rPr lang="en-US" altLang="zh-CN" sz="2200" dirty="0">
                <a:latin typeface="Arial"/>
                <a:cs typeface="Arial"/>
              </a:rPr>
              <a:t>on </a:t>
            </a:r>
            <a:r>
              <a:rPr lang="en-US" altLang="zh-CN" sz="2200" dirty="0" smtClean="0">
                <a:latin typeface="Arial"/>
                <a:cs typeface="Arial"/>
              </a:rPr>
              <a:t>EOS</a:t>
            </a:r>
          </a:p>
          <a:p>
            <a:pPr marL="567214" lvl="1" indent="-214789">
              <a:spcBef>
                <a:spcPts val="446"/>
              </a:spcBef>
              <a:buChar char="–"/>
              <a:tabLst>
                <a:tab pos="567690" algn="l"/>
              </a:tabLst>
            </a:pPr>
            <a:r>
              <a:rPr lang="en-US" altLang="zh-CN" sz="2200" dirty="0" smtClean="0">
                <a:latin typeface="Arial"/>
                <a:cs typeface="Arial"/>
              </a:rPr>
              <a:t>Office online service available</a:t>
            </a:r>
            <a:endParaRPr lang="en-US" altLang="zh-CN" sz="2200" dirty="0">
              <a:latin typeface="Arial"/>
              <a:cs typeface="Arial"/>
            </a:endParaRPr>
          </a:p>
          <a:p>
            <a:pPr marL="567214" lvl="1" indent="-214789">
              <a:spcBef>
                <a:spcPts val="446"/>
              </a:spcBef>
              <a:buChar char="–"/>
              <a:tabLst>
                <a:tab pos="567690" algn="l"/>
              </a:tabLst>
            </a:pPr>
            <a:r>
              <a:rPr lang="en-US" altLang="zh-CN" sz="2200" spc="-75" dirty="0">
                <a:solidFill>
                  <a:srgbClr val="318FC5"/>
                </a:solidFill>
                <a:latin typeface="Arial"/>
                <a:cs typeface="Arial"/>
              </a:rPr>
              <a:t>Integrate </a:t>
            </a:r>
            <a:r>
              <a:rPr lang="en-US" altLang="zh-CN" sz="2200" spc="-10" dirty="0">
                <a:solidFill>
                  <a:srgbClr val="318FC5"/>
                </a:solidFill>
                <a:latin typeface="Arial"/>
                <a:cs typeface="Arial"/>
              </a:rPr>
              <a:t>with </a:t>
            </a:r>
            <a:r>
              <a:rPr lang="en-US" altLang="zh-CN" sz="2200" spc="-75" dirty="0" smtClean="0">
                <a:solidFill>
                  <a:srgbClr val="318FC5"/>
                </a:solidFill>
                <a:latin typeface="Arial"/>
                <a:cs typeface="Arial"/>
              </a:rPr>
              <a:t>experiments </a:t>
            </a:r>
            <a:r>
              <a:rPr lang="en-US" altLang="zh-CN" sz="2200" spc="-65" dirty="0">
                <a:solidFill>
                  <a:srgbClr val="318FC5"/>
                </a:solidFill>
                <a:latin typeface="Arial"/>
                <a:cs typeface="Arial"/>
              </a:rPr>
              <a:t>software</a:t>
            </a:r>
            <a:endParaRPr lang="en-US" sz="2200" spc="-4" dirty="0">
              <a:latin typeface="Arial"/>
              <a:cs typeface="Arial"/>
            </a:endParaRPr>
          </a:p>
          <a:p>
            <a:pPr marL="567214" lvl="1" indent="-214789">
              <a:spcBef>
                <a:spcPts val="431"/>
              </a:spcBef>
              <a:buChar char="–"/>
              <a:tabLst>
                <a:tab pos="567690" algn="l"/>
              </a:tabLst>
            </a:pPr>
            <a:r>
              <a:rPr sz="2200" spc="-4" dirty="0" smtClean="0">
                <a:latin typeface="Arial"/>
                <a:cs typeface="Arial"/>
              </a:rPr>
              <a:t>Open </a:t>
            </a:r>
            <a:r>
              <a:rPr sz="2200" dirty="0">
                <a:latin typeface="Arial"/>
                <a:cs typeface="Arial"/>
              </a:rPr>
              <a:t>to </a:t>
            </a:r>
            <a:r>
              <a:rPr sz="2200" spc="-4" dirty="0">
                <a:latin typeface="Arial"/>
                <a:cs typeface="Arial"/>
              </a:rPr>
              <a:t>all</a:t>
            </a:r>
            <a:r>
              <a:rPr sz="2200" spc="4" dirty="0">
                <a:latin typeface="Arial"/>
                <a:cs typeface="Arial"/>
              </a:rPr>
              <a:t> </a:t>
            </a:r>
            <a:r>
              <a:rPr sz="2200" spc="-4" dirty="0">
                <a:latin typeface="Arial"/>
                <a:cs typeface="Arial"/>
              </a:rPr>
              <a:t>users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38800" y="5715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</a:rPr>
              <a:t>Summary , Plans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7"/>
          </p:nvPr>
        </p:nvSpPr>
        <p:spPr>
          <a:xfrm>
            <a:off x="8305800" y="4794409"/>
            <a:ext cx="734530" cy="246221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n-US" altLang="zh-CN" spc="70" smtClean="0"/>
              <a:t>19</a:t>
            </a:fld>
            <a:endParaRPr lang="en-US" altLang="zh-CN" spc="70" dirty="0"/>
          </a:p>
        </p:txBody>
      </p:sp>
    </p:spTree>
    <p:extLst>
      <p:ext uri="{BB962C8B-B14F-4D97-AF65-F5344CB8AC3E}">
        <p14:creationId xmlns:p14="http://schemas.microsoft.com/office/powerpoint/2010/main" val="29063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4400" y="971550"/>
            <a:ext cx="6396038" cy="3693319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3200" b="1" i="1" dirty="0" smtClean="0">
                <a:solidFill>
                  <a:srgbClr val="318FC5"/>
                </a:solidFill>
                <a:latin typeface="+mj-lt"/>
              </a:rPr>
              <a:t>IHEP Introduction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3200" b="1" i="1" dirty="0" err="1" smtClean="0">
                <a:solidFill>
                  <a:srgbClr val="318FC5"/>
                </a:solidFill>
                <a:latin typeface="+mj-lt"/>
              </a:rPr>
              <a:t>IHEPBox</a:t>
            </a:r>
            <a:r>
              <a:rPr lang="en-US" altLang="zh-CN" sz="3200" b="1" i="1" dirty="0" smtClean="0">
                <a:solidFill>
                  <a:srgbClr val="318FC5"/>
                </a:solidFill>
                <a:latin typeface="+mj-lt"/>
              </a:rPr>
              <a:t> at IHEP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3200" b="1" i="1" dirty="0" smtClean="0">
                <a:solidFill>
                  <a:srgbClr val="318FC5"/>
                </a:solidFill>
                <a:latin typeface="+mj-lt"/>
              </a:rPr>
              <a:t>Data </a:t>
            </a:r>
            <a:r>
              <a:rPr lang="en-US" altLang="zh-CN" sz="3200" b="1" i="1" dirty="0">
                <a:solidFill>
                  <a:srgbClr val="318FC5"/>
                </a:solidFill>
                <a:latin typeface="+mj-lt"/>
              </a:rPr>
              <a:t>A</a:t>
            </a:r>
            <a:r>
              <a:rPr lang="en-US" altLang="zh-CN" sz="3200" b="1" i="1" dirty="0" smtClean="0">
                <a:solidFill>
                  <a:srgbClr val="318FC5"/>
                </a:solidFill>
                <a:latin typeface="+mj-lt"/>
              </a:rPr>
              <a:t>nalysis Service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3200" b="1" i="1" dirty="0" smtClean="0">
                <a:solidFill>
                  <a:srgbClr val="318FC5"/>
                </a:solidFill>
                <a:latin typeface="+mj-lt"/>
              </a:rPr>
              <a:t>Ongoing work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3200" b="1" i="1" dirty="0" smtClean="0">
                <a:solidFill>
                  <a:srgbClr val="318FC5"/>
                </a:solidFill>
                <a:latin typeface="+mj-lt"/>
              </a:rPr>
              <a:t>Summary, Plans</a:t>
            </a:r>
            <a:endParaRPr lang="zh-CN" altLang="en-US" sz="3200" b="1" i="1" dirty="0">
              <a:solidFill>
                <a:srgbClr val="318FC5"/>
              </a:solidFill>
              <a:latin typeface="+mj-lt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7"/>
          </p:nvPr>
        </p:nvSpPr>
        <p:spPr>
          <a:xfrm>
            <a:off x="8305800" y="4794409"/>
            <a:ext cx="734530" cy="246221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n-US" altLang="zh-CN" spc="70" smtClean="0"/>
              <a:t>2</a:t>
            </a:fld>
            <a:endParaRPr lang="en-US" altLang="zh-CN" spc="70" dirty="0"/>
          </a:p>
        </p:txBody>
      </p:sp>
      <p:sp>
        <p:nvSpPr>
          <p:cNvPr id="4" name="文本框 3"/>
          <p:cNvSpPr txBox="1"/>
          <p:nvPr/>
        </p:nvSpPr>
        <p:spPr>
          <a:xfrm>
            <a:off x="2774390" y="40485"/>
            <a:ext cx="6369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</a:rPr>
              <a:t>Contents 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54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2774390" y="40485"/>
            <a:ext cx="6369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</a:rPr>
              <a:t>Major Experiments at IHEP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19" name="object 7"/>
          <p:cNvSpPr txBox="1"/>
          <p:nvPr/>
        </p:nvSpPr>
        <p:spPr>
          <a:xfrm>
            <a:off x="214865" y="983453"/>
            <a:ext cx="8458200" cy="1080424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solidFill>
                  <a:schemeClr val="accent5"/>
                </a:solidFill>
              </a:rPr>
              <a:t> IHEP</a:t>
            </a:r>
            <a:r>
              <a:rPr lang="en-US" altLang="zh-CN" sz="2400" dirty="0">
                <a:solidFill>
                  <a:schemeClr val="accent5"/>
                </a:solidFill>
              </a:rPr>
              <a:t>: The largest fundamental research center in China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chemeClr val="accent5"/>
                </a:solidFill>
              </a:rPr>
              <a:t> IHEP serves as the backbone of China’s large science facilities</a:t>
            </a:r>
          </a:p>
          <a:p>
            <a:pPr lvl="1">
              <a:spcBef>
                <a:spcPct val="0"/>
              </a:spcBef>
            </a:pPr>
            <a:r>
              <a:rPr lang="en-US" altLang="zh-CN" sz="2000" dirty="0"/>
              <a:t> </a:t>
            </a:r>
            <a:endParaRPr lang="zh-CN" altLang="en-US" sz="2000" dirty="0"/>
          </a:p>
        </p:txBody>
      </p:sp>
      <p:sp>
        <p:nvSpPr>
          <p:cNvPr id="20" name="灯片编号占位符 1"/>
          <p:cNvSpPr>
            <a:spLocks noGrp="1"/>
          </p:cNvSpPr>
          <p:nvPr>
            <p:ph type="sldNum" sz="quarter" idx="7"/>
          </p:nvPr>
        </p:nvSpPr>
        <p:spPr>
          <a:xfrm>
            <a:off x="8305800" y="4794409"/>
            <a:ext cx="734530" cy="246221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r>
              <a:rPr lang="en-US" altLang="zh-CN" spc="70" dirty="0" smtClean="0"/>
              <a:t>3</a:t>
            </a:r>
            <a:endParaRPr lang="en-US" altLang="zh-CN" spc="7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871092"/>
            <a:ext cx="1178580" cy="79258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7102" y="1871092"/>
            <a:ext cx="1214576" cy="81925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9084" y="1842210"/>
            <a:ext cx="1254703" cy="84813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9725" y="1830780"/>
            <a:ext cx="1698274" cy="88939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63937" y="1830780"/>
            <a:ext cx="1341863" cy="903123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85800" y="2671310"/>
            <a:ext cx="13756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BEPC &amp; BEPCII</a:t>
            </a:r>
            <a:endParaRPr lang="zh-CN" altLang="en-US" sz="1600" dirty="0"/>
          </a:p>
        </p:txBody>
      </p:sp>
      <p:sp>
        <p:nvSpPr>
          <p:cNvPr id="11" name="矩形 10"/>
          <p:cNvSpPr/>
          <p:nvPr/>
        </p:nvSpPr>
        <p:spPr>
          <a:xfrm>
            <a:off x="1912671" y="2692178"/>
            <a:ext cx="164641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 smtClean="0"/>
              <a:t>BES III</a:t>
            </a:r>
          </a:p>
          <a:p>
            <a:pPr algn="ctr"/>
            <a:r>
              <a:rPr lang="en-US" altLang="zh-CN" sz="1200" dirty="0" smtClean="0"/>
              <a:t>Beijing </a:t>
            </a:r>
            <a:r>
              <a:rPr lang="en-US" altLang="zh-CN" sz="1200" dirty="0"/>
              <a:t>Spectrometer III</a:t>
            </a:r>
            <a:endParaRPr lang="zh-CN" altLang="en-US" sz="1200" dirty="0"/>
          </a:p>
        </p:txBody>
      </p:sp>
      <p:sp>
        <p:nvSpPr>
          <p:cNvPr id="13" name="矩形 12"/>
          <p:cNvSpPr/>
          <p:nvPr/>
        </p:nvSpPr>
        <p:spPr>
          <a:xfrm>
            <a:off x="3457544" y="2671310"/>
            <a:ext cx="14577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/>
              <a:t>Beijing Synchrotron Radiation Facility</a:t>
            </a:r>
            <a:endParaRPr lang="zh-CN" altLang="en-US" sz="1200" dirty="0"/>
          </a:p>
        </p:txBody>
      </p:sp>
      <p:sp>
        <p:nvSpPr>
          <p:cNvPr id="15" name="矩形 14"/>
          <p:cNvSpPr/>
          <p:nvPr/>
        </p:nvSpPr>
        <p:spPr>
          <a:xfrm>
            <a:off x="5085426" y="2663674"/>
            <a:ext cx="15744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err="1"/>
              <a:t>Yangbajing</a:t>
            </a:r>
            <a:r>
              <a:rPr lang="en-US" altLang="zh-CN" sz="1200" dirty="0"/>
              <a:t> Cosmic Ray Observatory</a:t>
            </a:r>
            <a:endParaRPr lang="zh-CN" altLang="en-US" sz="1200" dirty="0"/>
          </a:p>
        </p:txBody>
      </p:sp>
      <p:sp>
        <p:nvSpPr>
          <p:cNvPr id="17" name="矩形 16"/>
          <p:cNvSpPr/>
          <p:nvPr/>
        </p:nvSpPr>
        <p:spPr>
          <a:xfrm>
            <a:off x="6814721" y="2699700"/>
            <a:ext cx="16418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err="1" smtClean="0"/>
              <a:t>Daya</a:t>
            </a:r>
            <a:r>
              <a:rPr lang="en-US" altLang="zh-CN" sz="1200" dirty="0" smtClean="0"/>
              <a:t> Bay Reactor Neutrino experiment</a:t>
            </a:r>
            <a:endParaRPr lang="zh-CN" altLang="en-US" sz="1200" dirty="0"/>
          </a:p>
        </p:txBody>
      </p:sp>
      <p:grpSp>
        <p:nvGrpSpPr>
          <p:cNvPr id="26" name="组合 25"/>
          <p:cNvGrpSpPr/>
          <p:nvPr/>
        </p:nvGrpSpPr>
        <p:grpSpPr>
          <a:xfrm>
            <a:off x="47988" y="3237203"/>
            <a:ext cx="1556658" cy="1744014"/>
            <a:chOff x="1179219" y="3194530"/>
            <a:chExt cx="1556658" cy="1744014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225946" y="3194530"/>
              <a:ext cx="1488956" cy="1015919"/>
            </a:xfrm>
            <a:prstGeom prst="rect">
              <a:avLst/>
            </a:prstGeom>
          </p:spPr>
        </p:pic>
        <p:sp>
          <p:nvSpPr>
            <p:cNvPr id="25" name="矩形 24"/>
            <p:cNvSpPr/>
            <p:nvPr/>
          </p:nvSpPr>
          <p:spPr>
            <a:xfrm>
              <a:off x="1179219" y="4261436"/>
              <a:ext cx="1556658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 smtClean="0"/>
                <a:t>HXMT</a:t>
              </a:r>
              <a:endParaRPr lang="en-US" altLang="zh-CN" sz="1200" dirty="0" smtClean="0"/>
            </a:p>
            <a:p>
              <a:pPr algn="ctr"/>
              <a:r>
                <a:rPr lang="en-US" altLang="zh-CN" sz="1200" dirty="0" smtClean="0"/>
                <a:t>Hard </a:t>
              </a:r>
              <a:r>
                <a:rPr lang="en-US" altLang="zh-CN" sz="1200" dirty="0"/>
                <a:t>X-ray Modulation </a:t>
              </a:r>
              <a:r>
                <a:rPr lang="en-US" altLang="zh-CN" sz="1200" dirty="0" smtClean="0"/>
                <a:t>Telescope</a:t>
              </a:r>
              <a:endParaRPr lang="zh-CN" altLang="en-US" sz="1200" dirty="0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583671" y="3201916"/>
            <a:ext cx="1621371" cy="1802072"/>
            <a:chOff x="3259098" y="3132975"/>
            <a:chExt cx="1621371" cy="1802072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288694" y="3132975"/>
              <a:ext cx="1591775" cy="1054337"/>
            </a:xfrm>
            <a:prstGeom prst="rect">
              <a:avLst/>
            </a:prstGeom>
          </p:spPr>
        </p:pic>
        <p:sp>
          <p:nvSpPr>
            <p:cNvPr id="27" name="矩形 26"/>
            <p:cNvSpPr/>
            <p:nvPr/>
          </p:nvSpPr>
          <p:spPr>
            <a:xfrm>
              <a:off x="3259098" y="4257939"/>
              <a:ext cx="1556658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 smtClean="0"/>
                <a:t>CSNS</a:t>
              </a:r>
              <a:endParaRPr lang="en-US" altLang="zh-CN" sz="1200" dirty="0" smtClean="0"/>
            </a:p>
            <a:p>
              <a:pPr algn="ctr"/>
              <a:r>
                <a:rPr lang="en-US" altLang="zh-CN" sz="1200" dirty="0"/>
                <a:t>China Spallation Neutron Source</a:t>
              </a:r>
              <a:endParaRPr lang="zh-CN" altLang="en-US" sz="1200" dirty="0"/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54946" y="3194530"/>
            <a:ext cx="2128664" cy="1069207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5240372" y="4299796"/>
            <a:ext cx="1943237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smtClean="0"/>
              <a:t>LHAASO</a:t>
            </a:r>
            <a:endParaRPr lang="en-US" altLang="zh-CN" sz="1200" dirty="0" smtClean="0"/>
          </a:p>
          <a:p>
            <a:pPr algn="ctr"/>
            <a:r>
              <a:rPr lang="en-US" altLang="zh-CN" sz="1200" dirty="0"/>
              <a:t>Large High Altitude Air Shower Observatory</a:t>
            </a:r>
            <a:endParaRPr lang="zh-CN" altLang="en-US" sz="1200" dirty="0"/>
          </a:p>
        </p:txBody>
      </p:sp>
      <p:grpSp>
        <p:nvGrpSpPr>
          <p:cNvPr id="30" name="组合 29"/>
          <p:cNvGrpSpPr/>
          <p:nvPr/>
        </p:nvGrpSpPr>
        <p:grpSpPr>
          <a:xfrm>
            <a:off x="7090277" y="3157555"/>
            <a:ext cx="1943237" cy="1797667"/>
            <a:chOff x="6437027" y="3157555"/>
            <a:chExt cx="1943237" cy="1797667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639540" y="3157555"/>
              <a:ext cx="1626607" cy="1091312"/>
            </a:xfrm>
            <a:prstGeom prst="rect">
              <a:avLst/>
            </a:prstGeom>
          </p:spPr>
        </p:pic>
        <p:sp>
          <p:nvSpPr>
            <p:cNvPr id="33" name="矩形 32"/>
            <p:cNvSpPr/>
            <p:nvPr/>
          </p:nvSpPr>
          <p:spPr>
            <a:xfrm>
              <a:off x="6437027" y="4278114"/>
              <a:ext cx="1943237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 smtClean="0"/>
                <a:t>JUNO</a:t>
              </a:r>
            </a:p>
            <a:p>
              <a:pPr algn="ctr"/>
              <a:r>
                <a:rPr lang="en-US" altLang="zh-CN" sz="1200" dirty="0"/>
                <a:t>Jiangmen Underground Neutrino Observatory</a:t>
              </a:r>
              <a:endParaRPr lang="zh-CN" altLang="en-US" sz="1200" dirty="0"/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54203" y="3248463"/>
            <a:ext cx="1646153" cy="996627"/>
          </a:xfrm>
          <a:prstGeom prst="rect">
            <a:avLst/>
          </a:prstGeom>
        </p:spPr>
      </p:pic>
      <p:sp>
        <p:nvSpPr>
          <p:cNvPr id="36" name="矩形 35"/>
          <p:cNvSpPr/>
          <p:nvPr/>
        </p:nvSpPr>
        <p:spPr>
          <a:xfrm>
            <a:off x="3422071" y="4296736"/>
            <a:ext cx="1392219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smtClean="0"/>
              <a:t>HEPS</a:t>
            </a:r>
            <a:endParaRPr lang="en-US" altLang="zh-CN" sz="1200" dirty="0" smtClean="0"/>
          </a:p>
          <a:p>
            <a:pPr algn="ctr"/>
            <a:r>
              <a:rPr lang="en-US" altLang="zh-CN" sz="1200" dirty="0" smtClean="0"/>
              <a:t>High Energy Photon Source</a:t>
            </a:r>
            <a:endParaRPr lang="zh-CN" altLang="en-US" sz="1200" dirty="0"/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05800" y="3677660"/>
            <a:ext cx="537881" cy="49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89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2774390" y="40485"/>
            <a:ext cx="6369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</a:rPr>
              <a:t>Major Experiments at IHEP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242538" y="798036"/>
            <a:ext cx="4227513" cy="4720590"/>
          </a:xfrm>
          <a:prstGeom prst="rect">
            <a:avLst/>
          </a:prstGeom>
        </p:spPr>
        <p:txBody>
          <a:bodyPr/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kern="0" dirty="0" smtClean="0">
                <a:solidFill>
                  <a:schemeClr val="accent5"/>
                </a:solidFill>
              </a:rPr>
              <a:t>BEPCII/BESIII</a:t>
            </a: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1600" kern="0" dirty="0" smtClean="0">
                <a:solidFill>
                  <a:srgbClr val="FF0000"/>
                </a:solidFill>
              </a:rPr>
              <a:t>5PB data in 5 years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kern="0" dirty="0" smtClean="0">
                <a:solidFill>
                  <a:schemeClr val="accent5"/>
                </a:solidFill>
              </a:rPr>
              <a:t>DYB</a:t>
            </a: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1600" kern="0" dirty="0" smtClean="0">
                <a:solidFill>
                  <a:srgbClr val="FF0000"/>
                </a:solidFill>
              </a:rPr>
              <a:t>400TB</a:t>
            </a:r>
            <a:r>
              <a:rPr lang="en-US" altLang="zh-CN" sz="1600" kern="0" dirty="0" smtClean="0">
                <a:solidFill>
                  <a:sysClr val="windowText" lastClr="000000"/>
                </a:solidFill>
              </a:rPr>
              <a:t> per year data collected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kern="0" dirty="0" smtClean="0">
                <a:solidFill>
                  <a:schemeClr val="accent5"/>
                </a:solidFill>
              </a:rPr>
              <a:t>JUNO</a:t>
            </a: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1600" kern="0" dirty="0" smtClean="0">
                <a:solidFill>
                  <a:srgbClr val="FF0000"/>
                </a:solidFill>
              </a:rPr>
              <a:t>~</a:t>
            </a:r>
            <a:r>
              <a:rPr lang="en-US" altLang="zh-CN" sz="1600" kern="0" dirty="0" smtClean="0">
                <a:solidFill>
                  <a:srgbClr val="FF0000"/>
                </a:solidFill>
              </a:rPr>
              <a:t>2P</a:t>
            </a:r>
            <a:r>
              <a:rPr lang="en-US" altLang="zh-CN" sz="1600" kern="0" dirty="0" smtClean="0">
                <a:solidFill>
                  <a:srgbClr val="FF0000"/>
                </a:solidFill>
              </a:rPr>
              <a:t>B </a:t>
            </a:r>
            <a:r>
              <a:rPr lang="en-US" altLang="zh-CN" sz="1600" kern="0" dirty="0" smtClean="0">
                <a:solidFill>
                  <a:sysClr val="windowText" lastClr="000000"/>
                </a:solidFill>
              </a:rPr>
              <a:t>raw data per year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b="1" kern="0" dirty="0" smtClean="0">
                <a:solidFill>
                  <a:schemeClr val="accent5"/>
                </a:solidFill>
              </a:rPr>
              <a:t>LHAASO</a:t>
            </a: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1600" kern="0" dirty="0" smtClean="0">
                <a:solidFill>
                  <a:srgbClr val="FF0000"/>
                </a:solidFill>
              </a:rPr>
              <a:t>~6PB </a:t>
            </a:r>
            <a:r>
              <a:rPr lang="en-US" altLang="zh-CN" sz="1600" kern="0" dirty="0" smtClean="0">
                <a:solidFill>
                  <a:sysClr val="windowText" lastClr="000000"/>
                </a:solidFill>
              </a:rPr>
              <a:t>raw data per year</a:t>
            </a: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1600" kern="0" dirty="0" smtClean="0">
                <a:solidFill>
                  <a:sysClr val="windowText" lastClr="000000"/>
                </a:solidFill>
              </a:rPr>
              <a:t> accumulate 20PB+ in 10 years</a:t>
            </a: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kern="0" dirty="0" smtClean="0">
                <a:solidFill>
                  <a:schemeClr val="accent5"/>
                </a:solidFill>
              </a:rPr>
              <a:t>HXMT</a:t>
            </a:r>
            <a:endParaRPr lang="en-US" altLang="zh-CN" sz="1400" kern="0" dirty="0" smtClean="0">
              <a:solidFill>
                <a:schemeClr val="accent5"/>
              </a:solidFill>
            </a:endParaRP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kern="0" dirty="0" smtClean="0">
                <a:solidFill>
                  <a:schemeClr val="accent5"/>
                </a:solidFill>
              </a:rPr>
              <a:t>Atlas and CMS Tier2 site </a:t>
            </a:r>
          </a:p>
          <a:p>
            <a:pPr marL="742950" lvl="1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1600" kern="0" dirty="0" smtClean="0">
                <a:solidFill>
                  <a:sysClr val="windowText" lastClr="000000"/>
                </a:solidFill>
              </a:rPr>
              <a:t>940TB disk, 1088 CPU cores</a:t>
            </a:r>
          </a:p>
          <a:p>
            <a:pPr marL="742950" lvl="1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zh-CN" altLang="en-US" sz="1600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6" name="右大括号 5"/>
          <p:cNvSpPr/>
          <p:nvPr/>
        </p:nvSpPr>
        <p:spPr>
          <a:xfrm>
            <a:off x="3001963" y="1047750"/>
            <a:ext cx="609600" cy="1676400"/>
          </a:xfrm>
          <a:prstGeom prst="rightBrace">
            <a:avLst/>
          </a:prstGeom>
          <a:ln w="19050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724275" y="1685925"/>
            <a:ext cx="1023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 b="1">
                <a:solidFill>
                  <a:schemeClr val="tx2"/>
                </a:solidFill>
                <a:latin typeface="Comic Sans MS" panose="030F0702030302020204" pitchFamily="66" charset="0"/>
                <a:ea typeface="幼圆" panose="02010509060101010101" pitchFamily="49" charset="-122"/>
              </a:defRPr>
            </a:lvl1pPr>
            <a:lvl2pPr marL="742950" indent="-285750">
              <a:defRPr sz="4400" b="1">
                <a:solidFill>
                  <a:schemeClr val="tx2"/>
                </a:solidFill>
                <a:latin typeface="Comic Sans MS" panose="030F0702030302020204" pitchFamily="66" charset="0"/>
                <a:ea typeface="幼圆" panose="02010509060101010101" pitchFamily="49" charset="-122"/>
              </a:defRPr>
            </a:lvl2pPr>
            <a:lvl3pPr marL="1143000" indent="-228600">
              <a:defRPr sz="4400" b="1">
                <a:solidFill>
                  <a:schemeClr val="tx2"/>
                </a:solidFill>
                <a:latin typeface="Comic Sans MS" panose="030F0702030302020204" pitchFamily="66" charset="0"/>
                <a:ea typeface="幼圆" panose="02010509060101010101" pitchFamily="49" charset="-122"/>
              </a:defRPr>
            </a:lvl3pPr>
            <a:lvl4pPr marL="1600200" indent="-228600">
              <a:defRPr sz="4400" b="1">
                <a:solidFill>
                  <a:schemeClr val="tx2"/>
                </a:solidFill>
                <a:latin typeface="Comic Sans MS" panose="030F0702030302020204" pitchFamily="66" charset="0"/>
                <a:ea typeface="幼圆" panose="02010509060101010101" pitchFamily="49" charset="-122"/>
              </a:defRPr>
            </a:lvl4pPr>
            <a:lvl5pPr marL="2057400" indent="-228600">
              <a:defRPr sz="4400" b="1">
                <a:solidFill>
                  <a:schemeClr val="tx2"/>
                </a:solidFill>
                <a:latin typeface="Comic Sans MS" panose="030F0702030302020204" pitchFamily="66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omic Sans MS" panose="030F0702030302020204" pitchFamily="66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omic Sans MS" panose="030F0702030302020204" pitchFamily="66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omic Sans MS" panose="030F0702030302020204" pitchFamily="66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omic Sans MS" panose="030F0702030302020204" pitchFamily="66" charset="0"/>
                <a:ea typeface="幼圆" panose="02010509060101010101" pitchFamily="49" charset="-122"/>
              </a:defRPr>
            </a:lvl9pPr>
          </a:lstStyle>
          <a:p>
            <a:r>
              <a:rPr lang="en-US" altLang="zh-CN" sz="2400" b="0">
                <a:solidFill>
                  <a:srgbClr val="0070C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lustre</a:t>
            </a:r>
            <a:endParaRPr lang="zh-CN" altLang="en-US" sz="2400" b="0">
              <a:solidFill>
                <a:srgbClr val="0070C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" name="右大括号 7"/>
          <p:cNvSpPr/>
          <p:nvPr/>
        </p:nvSpPr>
        <p:spPr>
          <a:xfrm>
            <a:off x="2971800" y="3344863"/>
            <a:ext cx="609600" cy="1198562"/>
          </a:xfrm>
          <a:prstGeom prst="rightBrace">
            <a:avLst/>
          </a:prstGeom>
          <a:ln w="19050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738563" y="3713163"/>
            <a:ext cx="10239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 b="1">
                <a:solidFill>
                  <a:schemeClr val="tx2"/>
                </a:solidFill>
                <a:latin typeface="Comic Sans MS" panose="030F0702030302020204" pitchFamily="66" charset="0"/>
                <a:ea typeface="幼圆" panose="02010509060101010101" pitchFamily="49" charset="-122"/>
              </a:defRPr>
            </a:lvl1pPr>
            <a:lvl2pPr marL="742950" indent="-285750">
              <a:defRPr sz="4400" b="1">
                <a:solidFill>
                  <a:schemeClr val="tx2"/>
                </a:solidFill>
                <a:latin typeface="Comic Sans MS" panose="030F0702030302020204" pitchFamily="66" charset="0"/>
                <a:ea typeface="幼圆" panose="02010509060101010101" pitchFamily="49" charset="-122"/>
              </a:defRPr>
            </a:lvl2pPr>
            <a:lvl3pPr marL="1143000" indent="-228600">
              <a:defRPr sz="4400" b="1">
                <a:solidFill>
                  <a:schemeClr val="tx2"/>
                </a:solidFill>
                <a:latin typeface="Comic Sans MS" panose="030F0702030302020204" pitchFamily="66" charset="0"/>
                <a:ea typeface="幼圆" panose="02010509060101010101" pitchFamily="49" charset="-122"/>
              </a:defRPr>
            </a:lvl3pPr>
            <a:lvl4pPr marL="1600200" indent="-228600">
              <a:defRPr sz="4400" b="1">
                <a:solidFill>
                  <a:schemeClr val="tx2"/>
                </a:solidFill>
                <a:latin typeface="Comic Sans MS" panose="030F0702030302020204" pitchFamily="66" charset="0"/>
                <a:ea typeface="幼圆" panose="02010509060101010101" pitchFamily="49" charset="-122"/>
              </a:defRPr>
            </a:lvl4pPr>
            <a:lvl5pPr marL="2057400" indent="-228600">
              <a:defRPr sz="4400" b="1">
                <a:solidFill>
                  <a:schemeClr val="tx2"/>
                </a:solidFill>
                <a:latin typeface="Comic Sans MS" panose="030F0702030302020204" pitchFamily="66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omic Sans MS" panose="030F0702030302020204" pitchFamily="66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omic Sans MS" panose="030F0702030302020204" pitchFamily="66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omic Sans MS" panose="030F0702030302020204" pitchFamily="66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omic Sans MS" panose="030F0702030302020204" pitchFamily="66" charset="0"/>
                <a:ea typeface="幼圆" panose="02010509060101010101" pitchFamily="49" charset="-122"/>
              </a:defRPr>
            </a:lvl9pPr>
          </a:lstStyle>
          <a:p>
            <a:r>
              <a:rPr lang="en-US" altLang="zh-CN" sz="2000" b="0">
                <a:solidFill>
                  <a:srgbClr val="0070C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EOS</a:t>
            </a:r>
            <a:endParaRPr lang="zh-CN" altLang="en-US" sz="2000" b="0">
              <a:solidFill>
                <a:srgbClr val="0070C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10" name="Picture 2" descr="“中国地图 淡蓝色”的图片搜索结果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588" y="1123950"/>
            <a:ext cx="4367212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圆角矩形标注 10"/>
          <p:cNvSpPr/>
          <p:nvPr/>
        </p:nvSpPr>
        <p:spPr>
          <a:xfrm>
            <a:off x="8001000" y="2255838"/>
            <a:ext cx="576263" cy="215900"/>
          </a:xfrm>
          <a:prstGeom prst="wedgeRoundRectCallout">
            <a:avLst>
              <a:gd name="adj1" fmla="val -68453"/>
              <a:gd name="adj2" fmla="val 70966"/>
              <a:gd name="adj3" fmla="val 16667"/>
            </a:avLst>
          </a:prstGeom>
          <a:solidFill>
            <a:srgbClr val="0077D0"/>
          </a:solidFill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dirty="0">
                <a:solidFill>
                  <a:schemeClr val="bg1"/>
                </a:solidFill>
              </a:rPr>
              <a:t>CEPC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6400800" y="2255838"/>
            <a:ext cx="1060450" cy="288925"/>
          </a:xfrm>
          <a:prstGeom prst="wedgeRoundRectCallout">
            <a:avLst>
              <a:gd name="adj1" fmla="val 69333"/>
              <a:gd name="adj2" fmla="val 51737"/>
              <a:gd name="adj3" fmla="val 16667"/>
            </a:avLst>
          </a:prstGeom>
          <a:solidFill>
            <a:srgbClr val="0077D0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200" dirty="0"/>
              <a:t>BEPCII/BESII</a:t>
            </a:r>
            <a:endParaRPr lang="zh-CN" altLang="en-US" sz="1200" dirty="0"/>
          </a:p>
        </p:txBody>
      </p:sp>
      <p:sp>
        <p:nvSpPr>
          <p:cNvPr id="13" name="圆角矩形标注 12"/>
          <p:cNvSpPr/>
          <p:nvPr/>
        </p:nvSpPr>
        <p:spPr>
          <a:xfrm>
            <a:off x="6248400" y="3030538"/>
            <a:ext cx="863600" cy="255587"/>
          </a:xfrm>
          <a:prstGeom prst="wedgeRoundRectCallout">
            <a:avLst>
              <a:gd name="adj1" fmla="val -534"/>
              <a:gd name="adj2" fmla="val 145013"/>
              <a:gd name="adj3" fmla="val 16667"/>
            </a:avLst>
          </a:prstGeom>
          <a:solidFill>
            <a:srgbClr val="0066FF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200" dirty="0"/>
              <a:t>LHAASO</a:t>
            </a:r>
            <a:endParaRPr lang="zh-CN" altLang="en-US" sz="1200" dirty="0"/>
          </a:p>
        </p:txBody>
      </p:sp>
      <p:sp>
        <p:nvSpPr>
          <p:cNvPr id="14" name="圆角矩形标注 13"/>
          <p:cNvSpPr/>
          <p:nvPr/>
        </p:nvSpPr>
        <p:spPr>
          <a:xfrm>
            <a:off x="6858000" y="3570288"/>
            <a:ext cx="684213" cy="255587"/>
          </a:xfrm>
          <a:prstGeom prst="wedgeRoundRectCallout">
            <a:avLst>
              <a:gd name="adj1" fmla="val 49283"/>
              <a:gd name="adj2" fmla="val 123488"/>
              <a:gd name="adj3" fmla="val 16667"/>
            </a:avLst>
          </a:prstGeom>
          <a:solidFill>
            <a:srgbClr val="0077D0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200" dirty="0"/>
              <a:t>JUNO</a:t>
            </a:r>
            <a:endParaRPr lang="zh-CN" altLang="en-US" sz="1200" dirty="0"/>
          </a:p>
        </p:txBody>
      </p:sp>
      <p:sp>
        <p:nvSpPr>
          <p:cNvPr id="15" name="圆角矩形标注 14"/>
          <p:cNvSpPr/>
          <p:nvPr/>
        </p:nvSpPr>
        <p:spPr>
          <a:xfrm>
            <a:off x="7634288" y="3465513"/>
            <a:ext cx="576262" cy="255587"/>
          </a:xfrm>
          <a:prstGeom prst="wedgeRoundRectCallout">
            <a:avLst>
              <a:gd name="adj1" fmla="val -53643"/>
              <a:gd name="adj2" fmla="val 101962"/>
              <a:gd name="adj3" fmla="val 16667"/>
            </a:avLst>
          </a:prstGeom>
          <a:solidFill>
            <a:srgbClr val="0077D0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200" dirty="0"/>
              <a:t>CSNS</a:t>
            </a:r>
            <a:endParaRPr lang="zh-CN" altLang="en-US" sz="1200" dirty="0"/>
          </a:p>
        </p:txBody>
      </p:sp>
      <p:sp>
        <p:nvSpPr>
          <p:cNvPr id="16" name="圆角矩形标注 15"/>
          <p:cNvSpPr/>
          <p:nvPr/>
        </p:nvSpPr>
        <p:spPr>
          <a:xfrm>
            <a:off x="7667625" y="4003675"/>
            <a:ext cx="576263" cy="215900"/>
          </a:xfrm>
          <a:prstGeom prst="wedgeRoundRectCallout">
            <a:avLst>
              <a:gd name="adj1" fmla="val -64755"/>
              <a:gd name="adj2" fmla="val -81404"/>
              <a:gd name="adj3" fmla="val 16667"/>
            </a:avLst>
          </a:prstGeom>
          <a:solidFill>
            <a:srgbClr val="0077D0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200" dirty="0"/>
              <a:t>DYB</a:t>
            </a:r>
            <a:endParaRPr lang="zh-CN" altLang="en-US" sz="1200" dirty="0"/>
          </a:p>
        </p:txBody>
      </p:sp>
      <p:sp>
        <p:nvSpPr>
          <p:cNvPr id="17" name="五角星 16"/>
          <p:cNvSpPr/>
          <p:nvPr/>
        </p:nvSpPr>
        <p:spPr>
          <a:xfrm>
            <a:off x="7653338" y="2471738"/>
            <a:ext cx="195262" cy="123825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灯片编号占位符 1"/>
          <p:cNvSpPr>
            <a:spLocks noGrp="1"/>
          </p:cNvSpPr>
          <p:nvPr>
            <p:ph type="sldNum" sz="quarter" idx="7"/>
          </p:nvPr>
        </p:nvSpPr>
        <p:spPr>
          <a:xfrm>
            <a:off x="8305800" y="4794409"/>
            <a:ext cx="734530" cy="246221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r>
              <a:rPr lang="en-US" altLang="zh-CN" spc="70" dirty="0" smtClean="0"/>
              <a:t>4</a:t>
            </a:r>
            <a:endParaRPr lang="en-US" altLang="zh-CN" spc="70" dirty="0"/>
          </a:p>
        </p:txBody>
      </p:sp>
    </p:spTree>
    <p:extLst>
      <p:ext uri="{BB962C8B-B14F-4D97-AF65-F5344CB8AC3E}">
        <p14:creationId xmlns:p14="http://schemas.microsoft.com/office/powerpoint/2010/main" val="3882570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2774390" y="40485"/>
            <a:ext cx="6369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err="1" smtClean="0">
                <a:solidFill>
                  <a:schemeClr val="bg1"/>
                </a:solidFill>
              </a:rPr>
              <a:t>IHEPBox</a:t>
            </a:r>
            <a:r>
              <a:rPr lang="en-US" altLang="zh-CN" sz="3600" b="1" dirty="0" smtClean="0">
                <a:solidFill>
                  <a:schemeClr val="bg1"/>
                </a:solidFill>
              </a:rPr>
              <a:t>  at IHEP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object 7"/>
          <p:cNvSpPr txBox="1"/>
          <p:nvPr/>
        </p:nvSpPr>
        <p:spPr>
          <a:xfrm>
            <a:off x="214865" y="983453"/>
            <a:ext cx="8458200" cy="3450304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2800" dirty="0" err="1" smtClean="0">
                <a:solidFill>
                  <a:schemeClr val="accent5"/>
                </a:solidFill>
              </a:rPr>
              <a:t>IHEPBox</a:t>
            </a:r>
            <a:r>
              <a:rPr lang="en-US" altLang="zh-CN" sz="2800" dirty="0" smtClean="0">
                <a:solidFill>
                  <a:schemeClr val="accent5"/>
                </a:solidFill>
              </a:rPr>
              <a:t> provide a cloud synchronization service</a:t>
            </a:r>
            <a:endParaRPr lang="en-US" altLang="zh-CN" sz="2800" dirty="0">
              <a:solidFill>
                <a:schemeClr val="accent5"/>
              </a:solidFill>
            </a:endParaRPr>
          </a:p>
          <a:p>
            <a:pPr marL="800100" lvl="1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2400" dirty="0"/>
              <a:t>Available for all </a:t>
            </a:r>
            <a:r>
              <a:rPr lang="en-US" altLang="zh-CN" sz="2400" dirty="0" smtClean="0"/>
              <a:t>IHEP users</a:t>
            </a:r>
            <a:endParaRPr lang="en-US" altLang="zh-CN" sz="2400" dirty="0"/>
          </a:p>
          <a:p>
            <a:pPr marL="800100" lvl="1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Synchronize </a:t>
            </a:r>
            <a:r>
              <a:rPr lang="en-US" altLang="zh-CN" sz="2400" dirty="0"/>
              <a:t>files (data at </a:t>
            </a:r>
            <a:r>
              <a:rPr lang="en-US" altLang="zh-CN" sz="2400" dirty="0" smtClean="0"/>
              <a:t>IHEP) </a:t>
            </a:r>
            <a:r>
              <a:rPr lang="en-US" altLang="zh-CN" sz="2400" dirty="0"/>
              <a:t>and </a:t>
            </a:r>
            <a:r>
              <a:rPr lang="en-US" altLang="zh-CN" sz="2400" dirty="0" smtClean="0"/>
              <a:t> </a:t>
            </a:r>
            <a:r>
              <a:rPr lang="en-US" altLang="zh-CN" sz="2400" dirty="0"/>
              <a:t>data access</a:t>
            </a:r>
          </a:p>
          <a:p>
            <a:pPr marL="800100" lvl="1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Easy </a:t>
            </a:r>
            <a:r>
              <a:rPr lang="en-US" altLang="zh-CN" sz="2400" dirty="0"/>
              <a:t>way to share with other users</a:t>
            </a:r>
          </a:p>
          <a:p>
            <a:pPr marL="800100" lvl="1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All </a:t>
            </a:r>
            <a:r>
              <a:rPr lang="en-US" altLang="zh-CN" sz="2400" dirty="0"/>
              <a:t>major platforms supported</a:t>
            </a:r>
          </a:p>
          <a:p>
            <a:pPr marL="800100" lvl="1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Based </a:t>
            </a:r>
            <a:r>
              <a:rPr lang="en-US" altLang="zh-CN" sz="2400" dirty="0"/>
              <a:t>on </a:t>
            </a:r>
            <a:r>
              <a:rPr lang="en-US" altLang="zh-CN" sz="2400" dirty="0" err="1"/>
              <a:t>ownCloud</a:t>
            </a:r>
            <a:r>
              <a:rPr lang="en-US" altLang="zh-CN" sz="2400" dirty="0"/>
              <a:t> integrated with </a:t>
            </a:r>
            <a:r>
              <a:rPr lang="en-US" altLang="zh-CN" sz="2400" dirty="0" smtClean="0"/>
              <a:t>EOS</a:t>
            </a:r>
            <a:endParaRPr lang="zh-CN" altLang="en-US" sz="2400" dirty="0"/>
          </a:p>
        </p:txBody>
      </p:sp>
      <p:pic>
        <p:nvPicPr>
          <p:cNvPr id="6" name="Picture 2" descr="Image result for owncloud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028950"/>
            <a:ext cx="1204912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143" y="1686055"/>
            <a:ext cx="1277937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灯片编号占位符 1"/>
          <p:cNvSpPr>
            <a:spLocks noGrp="1"/>
          </p:cNvSpPr>
          <p:nvPr>
            <p:ph type="sldNum" sz="quarter" idx="7"/>
          </p:nvPr>
        </p:nvSpPr>
        <p:spPr>
          <a:xfrm>
            <a:off x="8305800" y="4794409"/>
            <a:ext cx="734530" cy="246221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r>
              <a:rPr lang="en-US" altLang="zh-CN" spc="70" dirty="0" smtClean="0"/>
              <a:t>5</a:t>
            </a:r>
            <a:endParaRPr lang="en-US" altLang="zh-CN" spc="70" dirty="0"/>
          </a:p>
        </p:txBody>
      </p:sp>
    </p:spTree>
    <p:extLst>
      <p:ext uri="{BB962C8B-B14F-4D97-AF65-F5344CB8AC3E}">
        <p14:creationId xmlns:p14="http://schemas.microsoft.com/office/powerpoint/2010/main" val="38059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2774390" y="40485"/>
            <a:ext cx="6369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err="1" smtClean="0">
                <a:solidFill>
                  <a:schemeClr val="bg1"/>
                </a:solidFill>
              </a:rPr>
              <a:t>IHEPBox</a:t>
            </a:r>
            <a:r>
              <a:rPr lang="en-US" altLang="zh-CN" sz="3600" b="1" dirty="0" smtClean="0">
                <a:solidFill>
                  <a:schemeClr val="bg1"/>
                </a:solidFill>
              </a:rPr>
              <a:t>  Service Numbers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object 7"/>
          <p:cNvSpPr txBox="1"/>
          <p:nvPr/>
        </p:nvSpPr>
        <p:spPr>
          <a:xfrm>
            <a:off x="0" y="819150"/>
            <a:ext cx="8610600" cy="4004301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2800" dirty="0">
                <a:solidFill>
                  <a:schemeClr val="accent5"/>
                </a:solidFill>
              </a:rPr>
              <a:t>Fast growing service</a:t>
            </a:r>
          </a:p>
          <a:p>
            <a:pPr marL="800100" lvl="1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2400" dirty="0"/>
              <a:t>Add-ons to integrate new ways to interact with </a:t>
            </a:r>
            <a:r>
              <a:rPr lang="en-US" altLang="zh-CN" sz="2400" dirty="0" err="1"/>
              <a:t>IHEPBox</a:t>
            </a:r>
            <a:r>
              <a:rPr lang="en-US" altLang="zh-CN" sz="2400" dirty="0"/>
              <a:t> , such </a:t>
            </a:r>
            <a:r>
              <a:rPr lang="en-US" altLang="zh-CN" sz="2400"/>
              <a:t>as </a:t>
            </a:r>
            <a:r>
              <a:rPr lang="en-US" altLang="zh-CN" sz="2400" smtClean="0"/>
              <a:t>documents/galleries/calendar/activity…</a:t>
            </a:r>
            <a:endParaRPr lang="en-US" altLang="zh-CN" sz="2400" dirty="0"/>
          </a:p>
          <a:p>
            <a:pPr marL="800100" lvl="1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2400" dirty="0"/>
              <a:t>Large and growing user base</a:t>
            </a:r>
          </a:p>
          <a:p>
            <a:pPr marL="800100" lvl="1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2400" dirty="0"/>
              <a:t>8K+ users, 100GB per user</a:t>
            </a:r>
          </a:p>
          <a:p>
            <a:pPr marL="800100" lvl="1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2400" dirty="0"/>
              <a:t>160 TB ,used 42TB</a:t>
            </a:r>
          </a:p>
          <a:p>
            <a:pPr marL="800100" lvl="1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2400" dirty="0"/>
              <a:t>17M+ files</a:t>
            </a:r>
            <a:endParaRPr lang="zh-CN" altLang="en-US" sz="2400" dirty="0"/>
          </a:p>
        </p:txBody>
      </p:sp>
      <p:pic>
        <p:nvPicPr>
          <p:cNvPr id="10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252" y="2932068"/>
            <a:ext cx="3986213" cy="183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灯片编号占位符 1"/>
          <p:cNvSpPr>
            <a:spLocks noGrp="1"/>
          </p:cNvSpPr>
          <p:nvPr>
            <p:ph type="sldNum" sz="quarter" idx="7"/>
          </p:nvPr>
        </p:nvSpPr>
        <p:spPr>
          <a:xfrm>
            <a:off x="8305800" y="4794409"/>
            <a:ext cx="734530" cy="246221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r>
              <a:rPr lang="en-US" altLang="zh-CN" spc="70" dirty="0" smtClean="0"/>
              <a:t>6</a:t>
            </a:r>
            <a:endParaRPr lang="en-US" altLang="zh-CN" spc="70" dirty="0"/>
          </a:p>
        </p:txBody>
      </p:sp>
    </p:spTree>
    <p:extLst>
      <p:ext uri="{BB962C8B-B14F-4D97-AF65-F5344CB8AC3E}">
        <p14:creationId xmlns:p14="http://schemas.microsoft.com/office/powerpoint/2010/main" val="16238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/>
            <a:fld id="{81D60167-4931-47E6-BA6A-407CBD079E47}" type="slidenum">
              <a:rPr lang="en-US" altLang="zh-CN" spc="70" smtClean="0"/>
              <a:pPr marL="25400"/>
              <a:t>7</a:t>
            </a:fld>
            <a:r>
              <a:rPr lang="en-US" altLang="zh-CN" spc="70" smtClean="0"/>
              <a:t>/22</a:t>
            </a:r>
            <a:endParaRPr lang="en-US" altLang="zh-CN" spc="70" dirty="0"/>
          </a:p>
        </p:txBody>
      </p:sp>
      <p:sp>
        <p:nvSpPr>
          <p:cNvPr id="18" name="文本框 17"/>
          <p:cNvSpPr txBox="1"/>
          <p:nvPr/>
        </p:nvSpPr>
        <p:spPr>
          <a:xfrm>
            <a:off x="2774390" y="40485"/>
            <a:ext cx="6369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err="1" smtClean="0">
                <a:solidFill>
                  <a:schemeClr val="bg1"/>
                </a:solidFill>
              </a:rPr>
              <a:t>IHEPBox</a:t>
            </a:r>
            <a:r>
              <a:rPr lang="en-US" altLang="zh-CN" sz="3600" b="1" dirty="0" smtClean="0">
                <a:solidFill>
                  <a:schemeClr val="bg1"/>
                </a:solidFill>
              </a:rPr>
              <a:t>  Service Numbers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047750"/>
            <a:ext cx="5487369" cy="39677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746" y="723900"/>
            <a:ext cx="3540148" cy="4438650"/>
          </a:xfrm>
          <a:prstGeom prst="rect">
            <a:avLst/>
          </a:prstGeom>
        </p:spPr>
      </p:pic>
      <p:sp>
        <p:nvSpPr>
          <p:cNvPr id="7" name="灯片编号占位符 1"/>
          <p:cNvSpPr txBox="1">
            <a:spLocks/>
          </p:cNvSpPr>
          <p:nvPr/>
        </p:nvSpPr>
        <p:spPr>
          <a:xfrm>
            <a:off x="8458200" y="4946809"/>
            <a:ext cx="73453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600" b="0" i="0" kern="1200">
                <a:solidFill>
                  <a:schemeClr val="tx1"/>
                </a:solidFill>
                <a:latin typeface="Trebuchet MS"/>
                <a:ea typeface="+mn-ea"/>
                <a:cs typeface="Trebuchet M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/>
            <a:r>
              <a:rPr lang="en-US" altLang="zh-CN" spc="70" dirty="0" smtClean="0"/>
              <a:t>7</a:t>
            </a:r>
            <a:endParaRPr lang="en-US" altLang="zh-CN" spc="70" dirty="0"/>
          </a:p>
        </p:txBody>
      </p:sp>
    </p:spTree>
    <p:extLst>
      <p:ext uri="{BB962C8B-B14F-4D97-AF65-F5344CB8AC3E}">
        <p14:creationId xmlns:p14="http://schemas.microsoft.com/office/powerpoint/2010/main" val="29287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2774390" y="40485"/>
            <a:ext cx="6369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err="1" smtClean="0">
                <a:solidFill>
                  <a:schemeClr val="bg1"/>
                </a:solidFill>
              </a:rPr>
              <a:t>IHEPBox</a:t>
            </a:r>
            <a:r>
              <a:rPr lang="en-US" altLang="zh-CN" sz="3600" b="1" dirty="0" smtClean="0">
                <a:solidFill>
                  <a:schemeClr val="bg1"/>
                </a:solidFill>
              </a:rPr>
              <a:t>  at IHEP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381000" y="661987"/>
            <a:ext cx="3490912" cy="5033963"/>
          </a:xfrm>
          <a:prstGeom prst="rect">
            <a:avLst/>
          </a:prstGeom>
        </p:spPr>
        <p:txBody>
          <a:bodyPr/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2400" kern="0" dirty="0" smtClean="0">
                <a:solidFill>
                  <a:schemeClr val="accent5"/>
                </a:solidFill>
              </a:rPr>
              <a:t>Users</a:t>
            </a:r>
          </a:p>
          <a:p>
            <a:pPr marL="800100" lvl="1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2000" kern="0" dirty="0" smtClean="0">
                <a:solidFill>
                  <a:sysClr val="windowText" lastClr="000000"/>
                </a:solidFill>
              </a:rPr>
              <a:t>IHEP LDAP users</a:t>
            </a:r>
          </a:p>
          <a:p>
            <a:pPr marL="800100" lvl="1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2000" kern="0" dirty="0" smtClean="0">
                <a:solidFill>
                  <a:sysClr val="windowText" lastClr="000000"/>
                </a:solidFill>
              </a:rPr>
              <a:t>Local users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2400" kern="0" dirty="0" smtClean="0">
                <a:solidFill>
                  <a:schemeClr val="accent5"/>
                </a:solidFill>
              </a:rPr>
              <a:t>Application Service</a:t>
            </a:r>
          </a:p>
          <a:p>
            <a:pPr marL="800100" lvl="1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fr-FR" altLang="zh-CN" sz="2000" kern="0" dirty="0" smtClean="0">
                <a:solidFill>
                  <a:sysClr val="windowText" lastClr="000000"/>
                </a:solidFill>
              </a:rPr>
              <a:t>1 * Nginx</a:t>
            </a:r>
          </a:p>
          <a:p>
            <a:pPr marL="800100" lvl="1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fr-FR" altLang="zh-CN" sz="2000" kern="0" dirty="0" smtClean="0">
                <a:solidFill>
                  <a:sysClr val="windowText" lastClr="000000"/>
                </a:solidFill>
              </a:rPr>
              <a:t>2 * IHEPBOX Servers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2400" kern="0" dirty="0" smtClean="0">
                <a:solidFill>
                  <a:schemeClr val="accent5"/>
                </a:solidFill>
              </a:rPr>
              <a:t>Data Storage</a:t>
            </a:r>
          </a:p>
          <a:p>
            <a:pPr marL="800100" lvl="1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2000" kern="0" dirty="0" smtClean="0">
                <a:solidFill>
                  <a:sysClr val="windowText" lastClr="000000"/>
                </a:solidFill>
              </a:rPr>
              <a:t>4 *  </a:t>
            </a:r>
            <a:r>
              <a:rPr lang="en-US" altLang="zh-CN" sz="2000" kern="0" dirty="0" err="1" smtClean="0">
                <a:solidFill>
                  <a:sysClr val="windowText" lastClr="000000"/>
                </a:solidFill>
              </a:rPr>
              <a:t>fst</a:t>
            </a:r>
            <a:endParaRPr lang="en-US" altLang="zh-CN" sz="2000" kern="0" dirty="0" smtClean="0">
              <a:solidFill>
                <a:sysClr val="windowText" lastClr="000000"/>
              </a:solidFill>
            </a:endParaRPr>
          </a:p>
          <a:p>
            <a:pPr marL="800100" lvl="1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2000" kern="0" dirty="0" smtClean="0">
                <a:solidFill>
                  <a:sysClr val="windowText" lastClr="000000"/>
                </a:solidFill>
              </a:rPr>
              <a:t>Two replication</a:t>
            </a:r>
          </a:p>
          <a:p>
            <a:pPr marL="800100" lvl="1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2000" kern="0" dirty="0" smtClean="0">
                <a:solidFill>
                  <a:sysClr val="windowText" lastClr="000000"/>
                </a:solidFill>
              </a:rPr>
              <a:t>2 * </a:t>
            </a:r>
            <a:r>
              <a:rPr lang="en-US" altLang="zh-CN" sz="2000" kern="0" dirty="0" err="1" smtClean="0">
                <a:solidFill>
                  <a:sysClr val="windowText" lastClr="000000"/>
                </a:solidFill>
              </a:rPr>
              <a:t>Mysql</a:t>
            </a:r>
            <a:r>
              <a:rPr lang="en-US" altLang="zh-CN" sz="2000" kern="0" dirty="0" smtClean="0">
                <a:solidFill>
                  <a:sysClr val="windowText" lastClr="000000"/>
                </a:solidFill>
              </a:rPr>
              <a:t> servers</a:t>
            </a:r>
            <a:endParaRPr lang="zh-CN" altLang="en-US" sz="2400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0" name="灯片编号占位符 1"/>
          <p:cNvSpPr>
            <a:spLocks noGrp="1"/>
          </p:cNvSpPr>
          <p:nvPr>
            <p:ph type="sldNum" sz="quarter" idx="7"/>
          </p:nvPr>
        </p:nvSpPr>
        <p:spPr>
          <a:xfrm>
            <a:off x="8305800" y="4794409"/>
            <a:ext cx="734530" cy="246221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r>
              <a:rPr lang="en-US" altLang="zh-CN" spc="70" dirty="0" smtClean="0"/>
              <a:t>8</a:t>
            </a:r>
            <a:endParaRPr lang="en-US" altLang="zh-CN" spc="7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711324"/>
            <a:ext cx="5432007" cy="443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6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文本框 241"/>
          <p:cNvSpPr txBox="1"/>
          <p:nvPr/>
        </p:nvSpPr>
        <p:spPr>
          <a:xfrm>
            <a:off x="2438400" y="57150"/>
            <a:ext cx="6672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</a:rPr>
              <a:t>Data analysis service 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94" name="object 7"/>
          <p:cNvSpPr txBox="1"/>
          <p:nvPr/>
        </p:nvSpPr>
        <p:spPr>
          <a:xfrm>
            <a:off x="0" y="920747"/>
            <a:ext cx="9144000" cy="3419526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355600" indent="-342900">
              <a:spcBef>
                <a:spcPts val="265"/>
              </a:spcBef>
              <a:buChar char="•"/>
              <a:tabLst>
                <a:tab pos="354965" algn="l"/>
                <a:tab pos="355600" algn="l"/>
              </a:tabLst>
            </a:pPr>
            <a:r>
              <a:rPr lang="en-US" altLang="zh-CN" sz="2000" spc="-85" dirty="0">
                <a:solidFill>
                  <a:srgbClr val="318F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 analysis tasks is challenge due to “big data” (PB scale).</a:t>
            </a:r>
          </a:p>
          <a:p>
            <a:pPr marL="355600" indent="-342900">
              <a:spcBef>
                <a:spcPts val="265"/>
              </a:spcBef>
              <a:buChar char="•"/>
              <a:tabLst>
                <a:tab pos="354965" algn="l"/>
                <a:tab pos="355600" algn="l"/>
              </a:tabLst>
            </a:pPr>
            <a:r>
              <a:rPr lang="en-US" altLang="zh-CN" sz="2000" spc="-85" dirty="0">
                <a:solidFill>
                  <a:srgbClr val="318F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physics analysis task is split into many jobs manually, while each job will process a part of dataset.</a:t>
            </a:r>
          </a:p>
          <a:p>
            <a:pPr marL="355600" indent="-342900">
              <a:spcBef>
                <a:spcPts val="265"/>
              </a:spcBef>
              <a:buChar char="•"/>
              <a:tabLst>
                <a:tab pos="354965" algn="l"/>
                <a:tab pos="355600" algn="l"/>
              </a:tabLst>
            </a:pPr>
            <a:r>
              <a:rPr lang="en-US" altLang="zh-CN" sz="2000" spc="-85" dirty="0">
                <a:solidFill>
                  <a:srgbClr val="318F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physics analysis, the same dataset will be loaded many times due to iteration.</a:t>
            </a:r>
          </a:p>
          <a:p>
            <a:pPr marL="12700">
              <a:spcBef>
                <a:spcPts val="265"/>
              </a:spcBef>
              <a:tabLst>
                <a:tab pos="354965" algn="l"/>
                <a:tab pos="355600" algn="l"/>
              </a:tabLst>
            </a:pPr>
            <a:r>
              <a:rPr lang="en-US" altLang="zh-CN" sz="2000" spc="-85" dirty="0" smtClean="0">
                <a:solidFill>
                  <a:srgbClr val="318F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1</a:t>
            </a:r>
            <a:r>
              <a:rPr lang="zh-CN" altLang="en-US" sz="2000" spc="-85" dirty="0" smtClean="0">
                <a:solidFill>
                  <a:srgbClr val="318F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、</a:t>
            </a:r>
            <a:r>
              <a:rPr lang="en-US" altLang="zh-CN" sz="2000" spc="-85" dirty="0" smtClean="0">
                <a:solidFill>
                  <a:srgbClr val="318F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</a:t>
            </a:r>
            <a:r>
              <a:rPr lang="en-US" altLang="zh-CN" sz="2000" spc="-85" dirty="0">
                <a:solidFill>
                  <a:srgbClr val="318F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code, edit job option and update selection criteria.</a:t>
            </a:r>
          </a:p>
          <a:p>
            <a:pPr marL="12700">
              <a:spcBef>
                <a:spcPts val="265"/>
              </a:spcBef>
              <a:tabLst>
                <a:tab pos="354965" algn="l"/>
                <a:tab pos="355600" algn="l"/>
              </a:tabLst>
            </a:pPr>
            <a:r>
              <a:rPr lang="en-US" altLang="zh-CN" sz="2000" spc="-85" dirty="0" smtClean="0">
                <a:solidFill>
                  <a:srgbClr val="318F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2</a:t>
            </a:r>
            <a:r>
              <a:rPr lang="zh-CN" altLang="en-US" sz="2000" spc="-85" dirty="0" smtClean="0">
                <a:solidFill>
                  <a:srgbClr val="318F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、</a:t>
            </a:r>
            <a:r>
              <a:rPr lang="en-US" altLang="zh-CN" sz="2000" spc="-85" dirty="0" smtClean="0">
                <a:solidFill>
                  <a:srgbClr val="318F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Submit </a:t>
            </a:r>
            <a:r>
              <a:rPr lang="en-US" altLang="zh-CN" sz="2000" spc="-85" dirty="0">
                <a:solidFill>
                  <a:srgbClr val="318F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batch jobs.</a:t>
            </a:r>
          </a:p>
          <a:p>
            <a:pPr marL="12700">
              <a:spcBef>
                <a:spcPts val="265"/>
              </a:spcBef>
              <a:tabLst>
                <a:tab pos="354965" algn="l"/>
                <a:tab pos="355600" algn="l"/>
              </a:tabLst>
            </a:pPr>
            <a:r>
              <a:rPr lang="en-US" altLang="zh-CN" sz="2000" spc="-85" dirty="0" smtClean="0">
                <a:solidFill>
                  <a:srgbClr val="318F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3</a:t>
            </a:r>
            <a:r>
              <a:rPr lang="zh-CN" altLang="en-US" sz="2000" spc="-85" dirty="0" smtClean="0">
                <a:solidFill>
                  <a:srgbClr val="318F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、</a:t>
            </a:r>
            <a:r>
              <a:rPr lang="en-US" altLang="zh-CN" sz="2000" spc="-85" dirty="0" smtClean="0">
                <a:solidFill>
                  <a:srgbClr val="318F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</a:t>
            </a:r>
            <a:r>
              <a:rPr lang="en-US" altLang="zh-CN" sz="2000" spc="-85" dirty="0">
                <a:solidFill>
                  <a:srgbClr val="318F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jobs finished, plot data, analyze result.</a:t>
            </a:r>
          </a:p>
          <a:p>
            <a:pPr marL="12700">
              <a:spcBef>
                <a:spcPts val="265"/>
              </a:spcBef>
              <a:tabLst>
                <a:tab pos="354965" algn="l"/>
                <a:tab pos="355600" algn="l"/>
              </a:tabLst>
            </a:pPr>
            <a:r>
              <a:rPr lang="en-US" altLang="zh-CN" sz="2000" spc="-85" dirty="0" smtClean="0">
                <a:solidFill>
                  <a:srgbClr val="318F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4</a:t>
            </a:r>
            <a:r>
              <a:rPr lang="zh-CN" altLang="en-US" sz="2000" spc="-85" dirty="0" smtClean="0">
                <a:solidFill>
                  <a:srgbClr val="318F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、</a:t>
            </a:r>
            <a:r>
              <a:rPr lang="en-US" altLang="zh-CN" sz="2000" spc="-85" dirty="0" smtClean="0">
                <a:solidFill>
                  <a:srgbClr val="318F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 </a:t>
            </a:r>
            <a:r>
              <a:rPr lang="en-US" altLang="zh-CN" sz="2000" spc="-85" dirty="0">
                <a:solidFill>
                  <a:srgbClr val="318F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step 1.</a:t>
            </a:r>
          </a:p>
          <a:p>
            <a:pPr marL="355600" indent="-342900">
              <a:spcBef>
                <a:spcPts val="265"/>
              </a:spcBef>
              <a:buChar char="•"/>
              <a:tabLst>
                <a:tab pos="354965" algn="l"/>
                <a:tab pos="355600" algn="l"/>
              </a:tabLst>
            </a:pPr>
            <a:r>
              <a:rPr lang="en-US" altLang="zh-CN" sz="2000" spc="-85" dirty="0">
                <a:solidFill>
                  <a:srgbClr val="318F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Submitting jobs and plotting are the most time consuming part.</a:t>
            </a:r>
          </a:p>
          <a:p>
            <a:pPr marL="355600" indent="-342900">
              <a:spcBef>
                <a:spcPts val="265"/>
              </a:spcBef>
              <a:buChar char="•"/>
              <a:tabLst>
                <a:tab pos="354965" algn="l"/>
                <a:tab pos="355600" algn="l"/>
              </a:tabLst>
            </a:pPr>
            <a:r>
              <a:rPr lang="en-US" altLang="zh-CN" sz="2000" spc="-85" dirty="0">
                <a:solidFill>
                  <a:srgbClr val="318F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Loading dataset many times also cause I/O performance</a:t>
            </a:r>
            <a:r>
              <a:rPr lang="en-US" altLang="zh-CN" sz="2000" spc="-85" dirty="0" smtClean="0">
                <a:solidFill>
                  <a:srgbClr val="318F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zh-CN" sz="2000" spc="-85" dirty="0">
              <a:solidFill>
                <a:srgbClr val="318F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7"/>
          </p:nvPr>
        </p:nvSpPr>
        <p:spPr>
          <a:xfrm>
            <a:off x="8305800" y="4794409"/>
            <a:ext cx="734530" cy="246221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n-US" altLang="zh-CN" spc="70" smtClean="0"/>
              <a:t>9</a:t>
            </a:fld>
            <a:endParaRPr lang="en-US" altLang="zh-CN" spc="70" dirty="0"/>
          </a:p>
        </p:txBody>
      </p:sp>
      <p:sp>
        <p:nvSpPr>
          <p:cNvPr id="5" name="矩形 4"/>
          <p:cNvSpPr/>
          <p:nvPr/>
        </p:nvSpPr>
        <p:spPr>
          <a:xfrm>
            <a:off x="152400" y="4476750"/>
            <a:ext cx="762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Q: How to </a:t>
            </a:r>
            <a:r>
              <a:rPr lang="en-US" altLang="zh-CN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reduce</a:t>
            </a:r>
            <a:r>
              <a:rPr lang="en-US" altLang="zh-CN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the iteration time?      A: “</a:t>
            </a:r>
            <a:r>
              <a:rPr lang="en-US" altLang="zh-CN" b="1" u="sng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Analysis as a Service</a:t>
            </a:r>
            <a:r>
              <a:rPr lang="en-US" altLang="zh-CN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”</a:t>
            </a:r>
            <a:endParaRPr lang="zh-CN" alt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438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B6E8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4657</TotalTime>
  <Words>880</Words>
  <Application>Microsoft Office PowerPoint</Application>
  <PresentationFormat>全屏显示(16:9)</PresentationFormat>
  <Paragraphs>222</Paragraphs>
  <Slides>19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Arial Unicode MS</vt:lpstr>
      <vt:lpstr>宋体</vt:lpstr>
      <vt:lpstr>微软雅黑</vt:lpstr>
      <vt:lpstr>Arial</vt:lpstr>
      <vt:lpstr>Calibri</vt:lpstr>
      <vt:lpstr>Times New Roman</vt:lpstr>
      <vt:lpstr>Trebuchet MS</vt:lpstr>
      <vt:lpstr>Wingdings</vt:lpstr>
      <vt:lpstr>Office Theme</vt:lpstr>
      <vt:lpstr>Synchronization and Sharing Services in IHEP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SWAN Data Analysis, in the Cloud</dc:title>
  <dc:creator>qmy</dc:creator>
  <cp:lastModifiedBy>qmy</cp:lastModifiedBy>
  <cp:revision>129</cp:revision>
  <dcterms:created xsi:type="dcterms:W3CDTF">2018-03-11T06:50:28Z</dcterms:created>
  <dcterms:modified xsi:type="dcterms:W3CDTF">2019-01-29T05:44:16Z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2018-03-11T00:00:00Z</vt:filetime>
  </property>
</Properties>
</file>