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328" r:id="rId3"/>
    <p:sldId id="345" r:id="rId4"/>
    <p:sldId id="343" r:id="rId5"/>
    <p:sldId id="348" r:id="rId6"/>
    <p:sldId id="355" r:id="rId7"/>
    <p:sldId id="356" r:id="rId8"/>
    <p:sldId id="357" r:id="rId9"/>
    <p:sldId id="354" r:id="rId10"/>
    <p:sldId id="350" r:id="rId11"/>
    <p:sldId id="352" r:id="rId12"/>
    <p:sldId id="351" r:id="rId13"/>
    <p:sldId id="353" r:id="rId14"/>
    <p:sldId id="346" r:id="rId15"/>
    <p:sldId id="347" r:id="rId16"/>
  </p:sldIdLst>
  <p:sldSz cx="12188825" cy="6858000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D263C"/>
    <a:srgbClr val="25133E"/>
    <a:srgbClr val="330B3A"/>
    <a:srgbClr val="170B26"/>
    <a:srgbClr val="F6EDFF"/>
    <a:srgbClr val="2915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Styl pośredni 1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Styl pośredni 1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23" autoAdjust="0"/>
    <p:restoredTop sz="91107" autoAdjust="0"/>
  </p:normalViewPr>
  <p:slideViewPr>
    <p:cSldViewPr snapToGrid="0" snapToObjects="1">
      <p:cViewPr varScale="1">
        <p:scale>
          <a:sx n="135" d="100"/>
          <a:sy n="135" d="100"/>
        </p:scale>
        <p:origin x="192" y="28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275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1D454-E1DD-D044-9AC0-4EA4FFC2867E}" type="datetimeFigureOut">
              <a:rPr lang="pl-PL" smtClean="0"/>
              <a:t>28.01.2019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52F26-4BD1-644A-BC06-28DF59C562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3541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35D17-3F62-B44E-A947-EE399D8F4D45}" type="datetimeFigureOut">
              <a:rPr lang="pl-PL" smtClean="0"/>
              <a:t>28.01.2019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47BF0-6F0D-E14B-B188-B831BBE37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1839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354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69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11780415" y="274639"/>
            <a:ext cx="3654531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812589" y="274639"/>
            <a:ext cx="1076468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677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225784" y="6363567"/>
            <a:ext cx="2618275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408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768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12589" y="1600201"/>
            <a:ext cx="720960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225341" y="1600201"/>
            <a:ext cx="7209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895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188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275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891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678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0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79037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330B3A"/>
          </a:solidFill>
          <a:latin typeface="Myriad Pro"/>
          <a:ea typeface="+mj-ea"/>
          <a:cs typeface="Myriad Pro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jp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rostokąt 25"/>
          <p:cNvSpPr/>
          <p:nvPr/>
        </p:nvSpPr>
        <p:spPr>
          <a:xfrm>
            <a:off x="-103484" y="5946207"/>
            <a:ext cx="12566417" cy="11234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F2F2F2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0" y="122550"/>
            <a:ext cx="7813995" cy="59462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F2F2F2"/>
              </a:solidFill>
            </a:endParaRPr>
          </a:p>
        </p:txBody>
      </p:sp>
      <p:sp>
        <p:nvSpPr>
          <p:cNvPr id="17" name="Dane wprowadzane ręcznie 16"/>
          <p:cNvSpPr/>
          <p:nvPr/>
        </p:nvSpPr>
        <p:spPr>
          <a:xfrm rot="16200000" flipH="1">
            <a:off x="5509760" y="-835805"/>
            <a:ext cx="6030874" cy="7533153"/>
          </a:xfrm>
          <a:prstGeom prst="flowChartManualInput">
            <a:avLst/>
          </a:prstGeom>
          <a:solidFill>
            <a:srgbClr val="25133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5" name="Prostokąt 24"/>
          <p:cNvSpPr/>
          <p:nvPr/>
        </p:nvSpPr>
        <p:spPr>
          <a:xfrm>
            <a:off x="7526931" y="3297842"/>
            <a:ext cx="39677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100" dirty="0">
              <a:solidFill>
                <a:schemeClr val="bg1"/>
              </a:solidFill>
            </a:endParaRPr>
          </a:p>
        </p:txBody>
      </p:sp>
      <p:sp>
        <p:nvSpPr>
          <p:cNvPr id="27" name="Podtytuł 2"/>
          <p:cNvSpPr txBox="1">
            <a:spLocks/>
          </p:cNvSpPr>
          <p:nvPr/>
        </p:nvSpPr>
        <p:spPr bwMode="auto">
          <a:xfrm>
            <a:off x="6236868" y="3341615"/>
            <a:ext cx="5504800" cy="171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2000" kern="1200">
                <a:solidFill>
                  <a:srgbClr val="000000"/>
                </a:solidFill>
                <a:latin typeface="Open Sans"/>
                <a:ea typeface="Arial" charset="0"/>
                <a:cs typeface="Open Sans"/>
              </a:defRPr>
            </a:lvl1pPr>
            <a:lvl2pPr marL="4572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2pPr>
            <a:lvl3pPr marL="9144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3pPr>
            <a:lvl4pPr marL="13716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4pPr>
            <a:lvl5pPr marL="18288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800" b="1" cap="small" dirty="0" err="1">
                <a:solidFill>
                  <a:srgbClr val="FFFFFF"/>
                </a:solidFill>
              </a:rPr>
              <a:t>Onedata</a:t>
            </a:r>
            <a:r>
              <a:rPr lang="en" sz="2800" b="1" cap="small" dirty="0">
                <a:solidFill>
                  <a:srgbClr val="FFFFFF"/>
                </a:solidFill>
              </a:rPr>
              <a:t> - Managing Data and Metadata in Hybrid Clouds</a:t>
            </a:r>
            <a:endParaRPr lang="en-GB" sz="2800" b="1" cap="small" dirty="0">
              <a:solidFill>
                <a:srgbClr val="FFFFFF"/>
              </a:solidFill>
            </a:endParaRPr>
          </a:p>
        </p:txBody>
      </p:sp>
      <p:sp>
        <p:nvSpPr>
          <p:cNvPr id="2" name="PoleTekstowe 1"/>
          <p:cNvSpPr txBox="1"/>
          <p:nvPr/>
        </p:nvSpPr>
        <p:spPr>
          <a:xfrm>
            <a:off x="6299200" y="4996486"/>
            <a:ext cx="550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Presented by</a:t>
            </a:r>
            <a:r>
              <a:rPr lang="en-GB">
                <a:solidFill>
                  <a:schemeClr val="bg1"/>
                </a:solidFill>
              </a:rPr>
              <a:t>:  </a:t>
            </a:r>
            <a:r>
              <a:rPr lang="en-GB" dirty="0">
                <a:solidFill>
                  <a:schemeClr val="bg1"/>
                </a:solidFill>
              </a:rPr>
              <a:t>Lukasz Dutka</a:t>
            </a:r>
          </a:p>
        </p:txBody>
      </p:sp>
      <p:pic>
        <p:nvPicPr>
          <p:cNvPr id="18" name="Obraz 17" descr="Onedata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11" y="3550731"/>
            <a:ext cx="3632623" cy="6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55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291568"/>
                </a:solidFill>
              </a:rPr>
              <a:t>MULTI-CLOUD ENVIRONMENT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141" name="Zaokrąglony prostokąt 140"/>
          <p:cNvSpPr/>
          <p:nvPr/>
        </p:nvSpPr>
        <p:spPr>
          <a:xfrm>
            <a:off x="441773" y="1034904"/>
            <a:ext cx="7071800" cy="2720751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48372" rIns="96744" bIns="48372" rtlCol="0" anchor="ctr"/>
          <a:lstStyle/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620203" y="1034905"/>
            <a:ext cx="1530234" cy="297744"/>
          </a:xfrm>
          <a:prstGeom prst="rect">
            <a:avLst/>
          </a:prstGeom>
        </p:spPr>
        <p:txBody>
          <a:bodyPr wrap="square" lIns="96744" tIns="48372" rIns="96744" bIns="48372">
            <a:spAutoFit/>
          </a:bodyPr>
          <a:lstStyle/>
          <a:p>
            <a:r>
              <a:rPr lang="en-GB" sz="1300" b="1" dirty="0">
                <a:solidFill>
                  <a:srgbClr val="FF0000"/>
                </a:solidFill>
              </a:rPr>
              <a:t>Cloud - OTC</a:t>
            </a:r>
          </a:p>
        </p:txBody>
      </p:sp>
      <p:cxnSp>
        <p:nvCxnSpPr>
          <p:cNvPr id="143" name="Łącznik łamany 142"/>
          <p:cNvCxnSpPr>
            <a:stCxn id="179" idx="0"/>
          </p:cNvCxnSpPr>
          <p:nvPr/>
        </p:nvCxnSpPr>
        <p:spPr>
          <a:xfrm rot="5400000" flipH="1" flipV="1">
            <a:off x="4410195" y="1964314"/>
            <a:ext cx="592569" cy="1429249"/>
          </a:xfrm>
          <a:prstGeom prst="bentConnector2">
            <a:avLst/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Łącznik łamany 143"/>
          <p:cNvCxnSpPr>
            <a:stCxn id="206" idx="2"/>
            <a:endCxn id="179" idx="3"/>
          </p:cNvCxnSpPr>
          <p:nvPr/>
        </p:nvCxnSpPr>
        <p:spPr>
          <a:xfrm rot="10800000">
            <a:off x="5699782" y="3269721"/>
            <a:ext cx="3717232" cy="867743"/>
          </a:xfrm>
          <a:prstGeom prst="bentConnector3">
            <a:avLst>
              <a:gd name="adj1" fmla="val 39835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Łącznik prosty ze strzałką 13"/>
          <p:cNvCxnSpPr>
            <a:stCxn id="83" idx="3"/>
            <a:endCxn id="84" idx="1"/>
          </p:cNvCxnSpPr>
          <p:nvPr/>
        </p:nvCxnSpPr>
        <p:spPr>
          <a:xfrm>
            <a:off x="2897580" y="2035374"/>
            <a:ext cx="2517622" cy="54586"/>
          </a:xfrm>
          <a:prstGeom prst="straightConnector1">
            <a:avLst/>
          </a:prstGeom>
          <a:ln w="76200" cmpd="sng">
            <a:solidFill>
              <a:schemeClr val="bg1">
                <a:lumMod val="65000"/>
              </a:schemeClr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Łącznik łamany 189"/>
          <p:cNvCxnSpPr>
            <a:stCxn id="179" idx="1"/>
            <a:endCxn id="188" idx="2"/>
          </p:cNvCxnSpPr>
          <p:nvPr/>
        </p:nvCxnSpPr>
        <p:spPr>
          <a:xfrm rot="10800000">
            <a:off x="2188906" y="2243818"/>
            <a:ext cx="95022" cy="1025902"/>
          </a:xfrm>
          <a:prstGeom prst="bentConnector2">
            <a:avLst/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5" name="Grupa 204"/>
          <p:cNvGrpSpPr/>
          <p:nvPr/>
        </p:nvGrpSpPr>
        <p:grpSpPr>
          <a:xfrm>
            <a:off x="9417014" y="3591209"/>
            <a:ext cx="1092507" cy="1092507"/>
            <a:chOff x="4714049" y="2387355"/>
            <a:chExt cx="1934823" cy="1934823"/>
          </a:xfrm>
        </p:grpSpPr>
        <p:sp>
          <p:nvSpPr>
            <p:cNvPr id="206" name="Owal 205"/>
            <p:cNvSpPr/>
            <p:nvPr/>
          </p:nvSpPr>
          <p:spPr>
            <a:xfrm>
              <a:off x="4714049" y="2387355"/>
              <a:ext cx="1934823" cy="1934823"/>
            </a:xfrm>
            <a:prstGeom prst="ellipse">
              <a:avLst/>
            </a:prstGeom>
            <a:solidFill>
              <a:srgbClr val="FD666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Owal 207"/>
            <p:cNvSpPr/>
            <p:nvPr/>
          </p:nvSpPr>
          <p:spPr>
            <a:xfrm>
              <a:off x="4834560" y="2506476"/>
              <a:ext cx="1697616" cy="1697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GEANT</a:t>
              </a:r>
            </a:p>
          </p:txBody>
        </p:sp>
      </p:grpSp>
      <p:cxnSp>
        <p:nvCxnSpPr>
          <p:cNvPr id="210" name="Łącznik łamany 209"/>
          <p:cNvCxnSpPr>
            <a:stCxn id="182" idx="2"/>
            <a:endCxn id="208" idx="0"/>
          </p:cNvCxnSpPr>
          <p:nvPr/>
        </p:nvCxnSpPr>
        <p:spPr>
          <a:xfrm rot="5400000">
            <a:off x="9561327" y="3108565"/>
            <a:ext cx="952924" cy="146888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PoleTekstowe 210"/>
          <p:cNvSpPr txBox="1"/>
          <p:nvPr/>
        </p:nvSpPr>
        <p:spPr>
          <a:xfrm>
            <a:off x="9618047" y="4472561"/>
            <a:ext cx="1154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5" name="Grupa 4"/>
          <p:cNvGrpSpPr/>
          <p:nvPr/>
        </p:nvGrpSpPr>
        <p:grpSpPr>
          <a:xfrm>
            <a:off x="789630" y="1570046"/>
            <a:ext cx="2107950" cy="930656"/>
            <a:chOff x="650958" y="4019058"/>
            <a:chExt cx="2107950" cy="930656"/>
          </a:xfrm>
        </p:grpSpPr>
        <p:sp>
          <p:nvSpPr>
            <p:cNvPr id="83" name="Zaokrąglony prostokąt 82"/>
            <p:cNvSpPr/>
            <p:nvPr/>
          </p:nvSpPr>
          <p:spPr>
            <a:xfrm>
              <a:off x="650958" y="4019058"/>
              <a:ext cx="2107950" cy="930656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8" name="Obraz 187" descr="strage2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1583" y="4131040"/>
              <a:ext cx="617302" cy="561790"/>
            </a:xfrm>
            <a:prstGeom prst="rect">
              <a:avLst/>
            </a:prstGeom>
          </p:spPr>
        </p:pic>
        <p:sp>
          <p:nvSpPr>
            <p:cNvPr id="214" name="Prostokąt 213"/>
            <p:cNvSpPr/>
            <p:nvPr/>
          </p:nvSpPr>
          <p:spPr>
            <a:xfrm>
              <a:off x="650958" y="4134346"/>
              <a:ext cx="1204031" cy="774797"/>
            </a:xfrm>
            <a:prstGeom prst="rect">
              <a:avLst/>
            </a:prstGeom>
          </p:spPr>
          <p:txBody>
            <a:bodyPr wrap="square" lIns="96744" tIns="48372" rIns="96744" bIns="48372">
              <a:spAutoFit/>
            </a:bodyPr>
            <a:lstStyle/>
            <a:p>
              <a:r>
                <a:rPr lang="en-GB" sz="1100" b="1" dirty="0">
                  <a:solidFill>
                    <a:srgbClr val="000000"/>
                  </a:solidFill>
                </a:rPr>
                <a:t>Local Cache</a:t>
              </a:r>
            </a:p>
            <a:p>
              <a:r>
                <a:rPr lang="en-GB" sz="1100" b="1" dirty="0" err="1">
                  <a:solidFill>
                    <a:srgbClr val="000000"/>
                  </a:solidFill>
                </a:rPr>
                <a:t>Ceph</a:t>
              </a:r>
              <a:r>
                <a:rPr lang="en-GB" sz="1100" b="1" dirty="0">
                  <a:solidFill>
                    <a:srgbClr val="000000"/>
                  </a:solidFill>
                </a:rPr>
                <a:t> on 4 VMs</a:t>
              </a:r>
            </a:p>
            <a:p>
              <a:r>
                <a:rPr lang="en-GB" sz="1100" b="1" dirty="0">
                  <a:solidFill>
                    <a:srgbClr val="000000"/>
                  </a:solidFill>
                </a:rPr>
                <a:t>Capacity 4 TB</a:t>
              </a:r>
            </a:p>
            <a:p>
              <a:endParaRPr lang="en-GB" sz="11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8" name="PoleTekstowe 47"/>
          <p:cNvSpPr txBox="1"/>
          <p:nvPr/>
        </p:nvSpPr>
        <p:spPr>
          <a:xfrm>
            <a:off x="8089180" y="4143216"/>
            <a:ext cx="119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10G Link</a:t>
            </a:r>
          </a:p>
        </p:txBody>
      </p:sp>
      <p:grpSp>
        <p:nvGrpSpPr>
          <p:cNvPr id="12" name="Grupa 11"/>
          <p:cNvGrpSpPr/>
          <p:nvPr/>
        </p:nvGrpSpPr>
        <p:grpSpPr>
          <a:xfrm>
            <a:off x="8445720" y="279087"/>
            <a:ext cx="3320907" cy="2561677"/>
            <a:chOff x="8529938" y="1404917"/>
            <a:chExt cx="3320907" cy="2561677"/>
          </a:xfrm>
        </p:grpSpPr>
        <p:sp>
          <p:nvSpPr>
            <p:cNvPr id="174" name="Prostokąt 173"/>
            <p:cNvSpPr/>
            <p:nvPr/>
          </p:nvSpPr>
          <p:spPr>
            <a:xfrm>
              <a:off x="8650126" y="1528290"/>
              <a:ext cx="1986403" cy="297744"/>
            </a:xfrm>
            <a:prstGeom prst="rect">
              <a:avLst/>
            </a:prstGeom>
          </p:spPr>
          <p:txBody>
            <a:bodyPr wrap="none" lIns="96744" tIns="48372" rIns="96744" bIns="48372">
              <a:spAutoFit/>
            </a:bodyPr>
            <a:lstStyle/>
            <a:p>
              <a:pPr algn="ctr"/>
              <a:r>
                <a:rPr lang="en-GB" sz="1300" b="1" dirty="0">
                  <a:solidFill>
                    <a:srgbClr val="FF0000"/>
                  </a:solidFill>
                </a:rPr>
                <a:t>Private Cloud </a:t>
              </a:r>
              <a:r>
                <a:rPr lang="mr-IN" sz="1300" b="1" dirty="0">
                  <a:solidFill>
                    <a:srgbClr val="FF0000"/>
                  </a:solidFill>
                </a:rPr>
                <a:t>–</a:t>
              </a:r>
              <a:r>
                <a:rPr lang="en-GB" sz="1300" b="1" dirty="0">
                  <a:solidFill>
                    <a:srgbClr val="FF0000"/>
                  </a:solidFill>
                </a:rPr>
                <a:t> INFN BARI</a:t>
              </a:r>
            </a:p>
          </p:txBody>
        </p:sp>
        <p:sp>
          <p:nvSpPr>
            <p:cNvPr id="175" name="Zaokrąglony prostokąt 174"/>
            <p:cNvSpPr/>
            <p:nvPr/>
          </p:nvSpPr>
          <p:spPr>
            <a:xfrm>
              <a:off x="8529938" y="1404917"/>
              <a:ext cx="3320907" cy="2561677"/>
            </a:xfrm>
            <a:prstGeom prst="roundRect">
              <a:avLst>
                <a:gd name="adj" fmla="val 3343"/>
              </a:avLst>
            </a:prstGeom>
            <a:noFill/>
            <a:ln w="19050" cmpd="sng">
              <a:solidFill>
                <a:srgbClr val="DD263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48372" rIns="96744" bIns="48372" rtlCol="0" anchor="ctr"/>
            <a:lstStyle/>
            <a:p>
              <a:pPr algn="ctr"/>
              <a:endParaRPr lang="en-GB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700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700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grpSp>
          <p:nvGrpSpPr>
            <p:cNvPr id="9" name="Grupa 8"/>
            <p:cNvGrpSpPr/>
            <p:nvPr/>
          </p:nvGrpSpPr>
          <p:grpSpPr>
            <a:xfrm>
              <a:off x="9125178" y="2295311"/>
              <a:ext cx="2435958" cy="752412"/>
              <a:chOff x="10082261" y="2734142"/>
              <a:chExt cx="1896002" cy="577518"/>
            </a:xfrm>
          </p:grpSpPr>
          <p:pic>
            <p:nvPicPr>
              <p:cNvPr id="184" name="Obraz 183" descr="strage2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82261" y="2734142"/>
                <a:ext cx="634751" cy="577518"/>
              </a:xfrm>
              <a:prstGeom prst="rect">
                <a:avLst/>
              </a:prstGeom>
            </p:spPr>
          </p:pic>
          <p:sp>
            <p:nvSpPr>
              <p:cNvPr id="186" name="Zaokrąglony prostokąt 185"/>
              <p:cNvSpPr/>
              <p:nvPr/>
            </p:nvSpPr>
            <p:spPr>
              <a:xfrm>
                <a:off x="10851722" y="2907602"/>
                <a:ext cx="1126541" cy="221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pl-PL" sz="1000" b="1" dirty="0">
                    <a:solidFill>
                      <a:schemeClr val="tx1"/>
                    </a:solidFill>
                  </a:rPr>
                  <a:t>NFS Test </a:t>
                </a:r>
              </a:p>
              <a:p>
                <a:r>
                  <a:rPr lang="pl-PL" sz="1000" b="1" dirty="0">
                    <a:solidFill>
                      <a:schemeClr val="tx1"/>
                    </a:solidFill>
                  </a:rPr>
                  <a:t>Collection 2.5 TB</a:t>
                </a:r>
              </a:p>
            </p:txBody>
          </p:sp>
        </p:grpSp>
        <p:grpSp>
          <p:nvGrpSpPr>
            <p:cNvPr id="34" name="Grupa 33"/>
            <p:cNvGrpSpPr/>
            <p:nvPr/>
          </p:nvGrpSpPr>
          <p:grpSpPr>
            <a:xfrm>
              <a:off x="8619216" y="3242381"/>
              <a:ext cx="3152470" cy="642976"/>
              <a:chOff x="8614157" y="2321289"/>
              <a:chExt cx="3152470" cy="642976"/>
            </a:xfrm>
          </p:grpSpPr>
          <p:sp>
            <p:nvSpPr>
              <p:cNvPr id="182" name="Zaokrąglony prostokąt 181"/>
              <p:cNvSpPr/>
              <p:nvPr/>
            </p:nvSpPr>
            <p:spPr>
              <a:xfrm>
                <a:off x="8614157" y="2321289"/>
                <a:ext cx="3152470" cy="588996"/>
              </a:xfrm>
              <a:prstGeom prst="roundRect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  <a:ln w="19050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6744" tIns="15235" rIns="96744" bIns="15235" rtlCol="0" anchor="t" anchorCtr="0"/>
              <a:lstStyle/>
              <a:p>
                <a:pPr algn="ctr"/>
                <a:endParaRPr lang="en-GB" sz="1100" b="1" dirty="0">
                  <a:solidFill>
                    <a:srgbClr val="330B3A"/>
                  </a:solidFill>
                  <a:latin typeface="Titillium WebBold"/>
                  <a:cs typeface="Titillium WebBold"/>
                </a:endParaRPr>
              </a:p>
              <a:p>
                <a:pPr algn="ctr"/>
                <a:endParaRPr lang="en-GB" sz="1100" b="1" dirty="0">
                  <a:solidFill>
                    <a:srgbClr val="330B3A"/>
                  </a:solidFill>
                  <a:latin typeface="Titillium WebBold"/>
                  <a:cs typeface="Titillium WebBold"/>
                </a:endParaRPr>
              </a:p>
            </p:txBody>
          </p:sp>
          <p:pic>
            <p:nvPicPr>
              <p:cNvPr id="183" name="Obraz 182" descr="Onedata-logo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94882" y="2495778"/>
                <a:ext cx="1387923" cy="247081"/>
              </a:xfrm>
              <a:prstGeom prst="rect">
                <a:avLst/>
              </a:prstGeom>
            </p:spPr>
          </p:pic>
          <p:sp>
            <p:nvSpPr>
              <p:cNvPr id="67" name="Zaokrąglony prostokąt 66"/>
              <p:cNvSpPr/>
              <p:nvPr/>
            </p:nvSpPr>
            <p:spPr>
              <a:xfrm>
                <a:off x="8614157" y="2321289"/>
                <a:ext cx="963428" cy="642976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pl-PL" sz="1000" b="1" dirty="0">
                    <a:solidFill>
                      <a:schemeClr val="tx1"/>
                    </a:solidFill>
                  </a:rPr>
                  <a:t>1 VM</a:t>
                </a:r>
              </a:p>
              <a:p>
                <a:pPr algn="ctr"/>
                <a:r>
                  <a:rPr lang="pl-PL" sz="1000" b="1" dirty="0" err="1">
                    <a:solidFill>
                      <a:schemeClr val="tx1"/>
                    </a:solidFill>
                  </a:rPr>
                  <a:t>Oneprovider</a:t>
                </a:r>
                <a:endParaRPr lang="pl-PL" sz="1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Grupa 6"/>
          <p:cNvGrpSpPr/>
          <p:nvPr/>
        </p:nvGrpSpPr>
        <p:grpSpPr>
          <a:xfrm>
            <a:off x="2283928" y="2948233"/>
            <a:ext cx="3415854" cy="642976"/>
            <a:chOff x="2292804" y="5102337"/>
            <a:chExt cx="3415854" cy="642976"/>
          </a:xfrm>
        </p:grpSpPr>
        <p:sp>
          <p:nvSpPr>
            <p:cNvPr id="179" name="Zaokrąglony prostokąt 178"/>
            <p:cNvSpPr/>
            <p:nvPr/>
          </p:nvSpPr>
          <p:spPr>
            <a:xfrm>
              <a:off x="2292804" y="5129326"/>
              <a:ext cx="3415854" cy="588996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0" name="Obraz 179" descr="Onedata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8989" y="5298756"/>
              <a:ext cx="1387923" cy="247081"/>
            </a:xfrm>
            <a:prstGeom prst="rect">
              <a:avLst/>
            </a:prstGeom>
          </p:spPr>
        </p:pic>
        <p:sp>
          <p:nvSpPr>
            <p:cNvPr id="69" name="Zaokrąglony prostokąt 68"/>
            <p:cNvSpPr/>
            <p:nvPr/>
          </p:nvSpPr>
          <p:spPr>
            <a:xfrm>
              <a:off x="2292805" y="5102337"/>
              <a:ext cx="963428" cy="642976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pl-PL" sz="1000" b="1" dirty="0">
                  <a:solidFill>
                    <a:schemeClr val="tx1"/>
                  </a:solidFill>
                </a:rPr>
                <a:t>1 VM</a:t>
              </a:r>
            </a:p>
            <a:p>
              <a:pPr algn="ctr"/>
              <a:r>
                <a:rPr lang="pl-PL" sz="1000" b="1" dirty="0" err="1">
                  <a:solidFill>
                    <a:schemeClr val="tx1"/>
                  </a:solidFill>
                </a:rPr>
                <a:t>Oneprovider</a:t>
              </a:r>
              <a:endParaRPr lang="pl-PL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Zaokrąglony prostokąt 73"/>
          <p:cNvSpPr/>
          <p:nvPr/>
        </p:nvSpPr>
        <p:spPr>
          <a:xfrm>
            <a:off x="3103465" y="1665841"/>
            <a:ext cx="1862063" cy="557210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1000" b="1" dirty="0">
                <a:solidFill>
                  <a:schemeClr val="tx1"/>
                </a:solidFill>
              </a:rPr>
              <a:t>High </a:t>
            </a:r>
            <a:r>
              <a:rPr lang="pl-PL" sz="1000" b="1" dirty="0" err="1">
                <a:solidFill>
                  <a:schemeClr val="tx1"/>
                </a:solidFill>
              </a:rPr>
              <a:t>Troughput</a:t>
            </a:r>
            <a:r>
              <a:rPr lang="pl-PL" sz="1000" b="1" dirty="0">
                <a:solidFill>
                  <a:schemeClr val="tx1"/>
                </a:solidFill>
              </a:rPr>
              <a:t> ~10GB/s</a:t>
            </a: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Low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Latency</a:t>
            </a:r>
            <a:r>
              <a:rPr lang="pl-PL" sz="1000" b="1" dirty="0">
                <a:solidFill>
                  <a:schemeClr val="tx1"/>
                </a:solidFill>
              </a:rPr>
              <a:t> Access ~500µs</a:t>
            </a:r>
          </a:p>
        </p:txBody>
      </p:sp>
      <p:grpSp>
        <p:nvGrpSpPr>
          <p:cNvPr id="11" name="Grupa 10"/>
          <p:cNvGrpSpPr/>
          <p:nvPr/>
        </p:nvGrpSpPr>
        <p:grpSpPr>
          <a:xfrm>
            <a:off x="5415202" y="1332649"/>
            <a:ext cx="1835048" cy="1514622"/>
            <a:chOff x="4976912" y="1621644"/>
            <a:chExt cx="2284722" cy="1601012"/>
          </a:xfrm>
        </p:grpSpPr>
        <p:sp>
          <p:nvSpPr>
            <p:cNvPr id="84" name="Zaokrąglony prostokąt 83"/>
            <p:cNvSpPr/>
            <p:nvPr/>
          </p:nvSpPr>
          <p:spPr>
            <a:xfrm>
              <a:off x="4976912" y="1621644"/>
              <a:ext cx="2284721" cy="1601012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7" name="Obraz 186" descr="computers1.png"/>
            <p:cNvPicPr>
              <a:picLocks noChangeAspect="1"/>
            </p:cNvPicPr>
            <p:nvPr/>
          </p:nvPicPr>
          <p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1227" y="2036941"/>
              <a:ext cx="1554910" cy="1072190"/>
            </a:xfrm>
            <a:prstGeom prst="rect">
              <a:avLst/>
            </a:prstGeom>
          </p:spPr>
        </p:pic>
        <p:sp>
          <p:nvSpPr>
            <p:cNvPr id="36" name="PoleTekstowe 35"/>
            <p:cNvSpPr txBox="1"/>
            <p:nvPr/>
          </p:nvSpPr>
          <p:spPr>
            <a:xfrm>
              <a:off x="4976912" y="1687334"/>
              <a:ext cx="2284722" cy="325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/>
                <a:t>Kubernetes</a:t>
              </a:r>
              <a:r>
                <a:rPr lang="pl-PL" sz="1400" dirty="0"/>
                <a:t> 4 </a:t>
              </a:r>
              <a:r>
                <a:rPr lang="pl-PL" sz="1400" dirty="0" err="1"/>
                <a:t>VMs</a:t>
              </a:r>
              <a:endParaRPr lang="pl-PL" sz="1400" dirty="0"/>
            </a:p>
          </p:txBody>
        </p:sp>
      </p:grpSp>
      <p:sp>
        <p:nvSpPr>
          <p:cNvPr id="61" name="Zaokrąglony prostokąt 60"/>
          <p:cNvSpPr/>
          <p:nvPr/>
        </p:nvSpPr>
        <p:spPr>
          <a:xfrm>
            <a:off x="447675" y="3966594"/>
            <a:ext cx="7071800" cy="2720751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48372" rIns="96744" bIns="48372" rtlCol="0" anchor="ctr"/>
          <a:lstStyle/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626105" y="3966595"/>
            <a:ext cx="1530234" cy="297744"/>
          </a:xfrm>
          <a:prstGeom prst="rect">
            <a:avLst/>
          </a:prstGeom>
        </p:spPr>
        <p:txBody>
          <a:bodyPr wrap="square" lIns="96744" tIns="48372" rIns="96744" bIns="48372">
            <a:spAutoFit/>
          </a:bodyPr>
          <a:lstStyle/>
          <a:p>
            <a:r>
              <a:rPr lang="en-GB" sz="1300" b="1" dirty="0">
                <a:solidFill>
                  <a:srgbClr val="FF0000"/>
                </a:solidFill>
              </a:rPr>
              <a:t>Cloud - EXOSCALE</a:t>
            </a:r>
          </a:p>
        </p:txBody>
      </p:sp>
      <p:cxnSp>
        <p:nvCxnSpPr>
          <p:cNvPr id="63" name="Łącznik łamany 62"/>
          <p:cNvCxnSpPr>
            <a:stCxn id="73" idx="0"/>
          </p:cNvCxnSpPr>
          <p:nvPr/>
        </p:nvCxnSpPr>
        <p:spPr>
          <a:xfrm rot="5400000" flipH="1" flipV="1">
            <a:off x="4469219" y="4960930"/>
            <a:ext cx="474520" cy="1417445"/>
          </a:xfrm>
          <a:prstGeom prst="bentConnector2">
            <a:avLst/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13"/>
          <p:cNvCxnSpPr>
            <a:stCxn id="68" idx="3"/>
            <a:endCxn id="79" idx="1"/>
          </p:cNvCxnSpPr>
          <p:nvPr/>
        </p:nvCxnSpPr>
        <p:spPr>
          <a:xfrm>
            <a:off x="2903482" y="4967064"/>
            <a:ext cx="2517622" cy="54586"/>
          </a:xfrm>
          <a:prstGeom prst="straightConnector1">
            <a:avLst/>
          </a:prstGeom>
          <a:ln w="76200" cmpd="sng">
            <a:solidFill>
              <a:schemeClr val="bg1">
                <a:lumMod val="65000"/>
              </a:schemeClr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łamany 64"/>
          <p:cNvCxnSpPr>
            <a:stCxn id="73" idx="1"/>
            <a:endCxn id="70" idx="2"/>
          </p:cNvCxnSpPr>
          <p:nvPr/>
        </p:nvCxnSpPr>
        <p:spPr>
          <a:xfrm rot="10800000">
            <a:off x="2194808" y="5175508"/>
            <a:ext cx="95022" cy="1025902"/>
          </a:xfrm>
          <a:prstGeom prst="bentConnector2">
            <a:avLst/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a 65"/>
          <p:cNvGrpSpPr/>
          <p:nvPr/>
        </p:nvGrpSpPr>
        <p:grpSpPr>
          <a:xfrm>
            <a:off x="795532" y="4501736"/>
            <a:ext cx="2107950" cy="930656"/>
            <a:chOff x="650958" y="4019058"/>
            <a:chExt cx="2107950" cy="930656"/>
          </a:xfrm>
        </p:grpSpPr>
        <p:sp>
          <p:nvSpPr>
            <p:cNvPr id="68" name="Zaokrąglony prostokąt 67"/>
            <p:cNvSpPr/>
            <p:nvPr/>
          </p:nvSpPr>
          <p:spPr>
            <a:xfrm>
              <a:off x="650958" y="4019058"/>
              <a:ext cx="2107950" cy="930656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70" name="Obraz 69" descr="strage2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1583" y="4131040"/>
              <a:ext cx="617302" cy="561790"/>
            </a:xfrm>
            <a:prstGeom prst="rect">
              <a:avLst/>
            </a:prstGeom>
          </p:spPr>
        </p:pic>
        <p:sp>
          <p:nvSpPr>
            <p:cNvPr id="71" name="Prostokąt 70"/>
            <p:cNvSpPr/>
            <p:nvPr/>
          </p:nvSpPr>
          <p:spPr>
            <a:xfrm>
              <a:off x="650958" y="4134346"/>
              <a:ext cx="1204031" cy="774797"/>
            </a:xfrm>
            <a:prstGeom prst="rect">
              <a:avLst/>
            </a:prstGeom>
          </p:spPr>
          <p:txBody>
            <a:bodyPr wrap="square" lIns="96744" tIns="48372" rIns="96744" bIns="48372">
              <a:spAutoFit/>
            </a:bodyPr>
            <a:lstStyle/>
            <a:p>
              <a:r>
                <a:rPr lang="en-GB" sz="1100" b="1" dirty="0">
                  <a:solidFill>
                    <a:srgbClr val="000000"/>
                  </a:solidFill>
                </a:rPr>
                <a:t>Local Cache</a:t>
              </a:r>
            </a:p>
            <a:p>
              <a:r>
                <a:rPr lang="en-GB" sz="1100" b="1" dirty="0" err="1">
                  <a:solidFill>
                    <a:srgbClr val="000000"/>
                  </a:solidFill>
                </a:rPr>
                <a:t>Ceph</a:t>
              </a:r>
              <a:r>
                <a:rPr lang="en-GB" sz="1100" b="1" dirty="0">
                  <a:solidFill>
                    <a:srgbClr val="000000"/>
                  </a:solidFill>
                </a:rPr>
                <a:t> on 4 VMs</a:t>
              </a:r>
            </a:p>
            <a:p>
              <a:r>
                <a:rPr lang="en-GB" sz="1100" b="1" dirty="0">
                  <a:solidFill>
                    <a:srgbClr val="000000"/>
                  </a:solidFill>
                </a:rPr>
                <a:t>Capacity 2 TB</a:t>
              </a:r>
            </a:p>
            <a:p>
              <a:endParaRPr lang="en-GB" sz="11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2" name="Grupa 71"/>
          <p:cNvGrpSpPr/>
          <p:nvPr/>
        </p:nvGrpSpPr>
        <p:grpSpPr>
          <a:xfrm>
            <a:off x="2289830" y="5879923"/>
            <a:ext cx="3415854" cy="642976"/>
            <a:chOff x="2292804" y="5102337"/>
            <a:chExt cx="3415854" cy="642976"/>
          </a:xfrm>
        </p:grpSpPr>
        <p:sp>
          <p:nvSpPr>
            <p:cNvPr id="73" name="Zaokrąglony prostokąt 72"/>
            <p:cNvSpPr/>
            <p:nvPr/>
          </p:nvSpPr>
          <p:spPr>
            <a:xfrm>
              <a:off x="2292804" y="5129326"/>
              <a:ext cx="3415854" cy="588996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75" name="Obraz 74" descr="Onedata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8989" y="5298756"/>
              <a:ext cx="1387923" cy="247081"/>
            </a:xfrm>
            <a:prstGeom prst="rect">
              <a:avLst/>
            </a:prstGeom>
          </p:spPr>
        </p:pic>
        <p:sp>
          <p:nvSpPr>
            <p:cNvPr id="76" name="Zaokrąglony prostokąt 75"/>
            <p:cNvSpPr/>
            <p:nvPr/>
          </p:nvSpPr>
          <p:spPr>
            <a:xfrm>
              <a:off x="2292805" y="5102337"/>
              <a:ext cx="963428" cy="642976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pl-PL" sz="1000" b="1" dirty="0">
                  <a:solidFill>
                    <a:schemeClr val="tx1"/>
                  </a:solidFill>
                </a:rPr>
                <a:t>1 VM</a:t>
              </a:r>
            </a:p>
            <a:p>
              <a:pPr algn="ctr"/>
              <a:r>
                <a:rPr lang="pl-PL" sz="1000" b="1" dirty="0" err="1">
                  <a:solidFill>
                    <a:schemeClr val="tx1"/>
                  </a:solidFill>
                </a:rPr>
                <a:t>Oneprovider</a:t>
              </a:r>
              <a:endParaRPr lang="pl-PL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7" name="Zaokrąglony prostokąt 76"/>
          <p:cNvSpPr/>
          <p:nvPr/>
        </p:nvSpPr>
        <p:spPr>
          <a:xfrm>
            <a:off x="3109367" y="4597531"/>
            <a:ext cx="1862063" cy="557210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1000" b="1" dirty="0">
                <a:solidFill>
                  <a:schemeClr val="tx1"/>
                </a:solidFill>
              </a:rPr>
              <a:t>High </a:t>
            </a:r>
            <a:r>
              <a:rPr lang="pl-PL" sz="1000" b="1" dirty="0" err="1">
                <a:solidFill>
                  <a:schemeClr val="tx1"/>
                </a:solidFill>
              </a:rPr>
              <a:t>Troughput</a:t>
            </a:r>
            <a:r>
              <a:rPr lang="pl-PL" sz="1000" b="1" dirty="0">
                <a:solidFill>
                  <a:schemeClr val="tx1"/>
                </a:solidFill>
              </a:rPr>
              <a:t> ~10GB/s</a:t>
            </a: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Low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Latency</a:t>
            </a:r>
            <a:r>
              <a:rPr lang="pl-PL" sz="1000" b="1" dirty="0">
                <a:solidFill>
                  <a:schemeClr val="tx1"/>
                </a:solidFill>
              </a:rPr>
              <a:t> Access ~500µs</a:t>
            </a:r>
          </a:p>
        </p:txBody>
      </p:sp>
      <p:grpSp>
        <p:nvGrpSpPr>
          <p:cNvPr id="78" name="Grupa 77"/>
          <p:cNvGrpSpPr/>
          <p:nvPr/>
        </p:nvGrpSpPr>
        <p:grpSpPr>
          <a:xfrm>
            <a:off x="5421104" y="4264339"/>
            <a:ext cx="1835048" cy="1514622"/>
            <a:chOff x="4976912" y="1621644"/>
            <a:chExt cx="2284722" cy="1601012"/>
          </a:xfrm>
        </p:grpSpPr>
        <p:sp>
          <p:nvSpPr>
            <p:cNvPr id="79" name="Zaokrąglony prostokąt 78"/>
            <p:cNvSpPr/>
            <p:nvPr/>
          </p:nvSpPr>
          <p:spPr>
            <a:xfrm>
              <a:off x="4976912" y="1621644"/>
              <a:ext cx="2284721" cy="1601012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80" name="Obraz 79" descr="computers1.png"/>
            <p:cNvPicPr>
              <a:picLocks noChangeAspect="1"/>
            </p:cNvPicPr>
            <p:nvPr/>
          </p:nvPicPr>
          <p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1227" y="2036941"/>
              <a:ext cx="1554910" cy="1072190"/>
            </a:xfrm>
            <a:prstGeom prst="rect">
              <a:avLst/>
            </a:prstGeom>
          </p:spPr>
        </p:pic>
        <p:sp>
          <p:nvSpPr>
            <p:cNvPr id="81" name="PoleTekstowe 80"/>
            <p:cNvSpPr txBox="1"/>
            <p:nvPr/>
          </p:nvSpPr>
          <p:spPr>
            <a:xfrm>
              <a:off x="4976912" y="1687334"/>
              <a:ext cx="2284722" cy="325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/>
                <a:t>Kubernetes</a:t>
              </a:r>
              <a:r>
                <a:rPr lang="pl-PL" sz="1400" dirty="0"/>
                <a:t> 4 </a:t>
              </a:r>
              <a:r>
                <a:rPr lang="pl-PL" sz="1400" dirty="0" err="1"/>
                <a:t>VMs</a:t>
              </a:r>
              <a:endParaRPr lang="pl-PL" sz="1400" dirty="0"/>
            </a:p>
          </p:txBody>
        </p:sp>
      </p:grpSp>
      <p:cxnSp>
        <p:nvCxnSpPr>
          <p:cNvPr id="82" name="Łącznik łamany 81"/>
          <p:cNvCxnSpPr>
            <a:stCxn id="211" idx="1"/>
            <a:endCxn id="73" idx="3"/>
          </p:cNvCxnSpPr>
          <p:nvPr/>
        </p:nvCxnSpPr>
        <p:spPr>
          <a:xfrm rot="10800000" flipV="1">
            <a:off x="5705685" y="4657226"/>
            <a:ext cx="3912363" cy="1544183"/>
          </a:xfrm>
          <a:prstGeom prst="bentConnector3">
            <a:avLst>
              <a:gd name="adj1" fmla="val 42488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94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343207"/>
            <a:ext cx="11039502" cy="874712"/>
          </a:xfrm>
        </p:spPr>
        <p:txBody>
          <a:bodyPr>
            <a:noAutofit/>
          </a:bodyPr>
          <a:lstStyle/>
          <a:p>
            <a:pPr algn="l"/>
            <a:r>
              <a:rPr lang="en-GB" sz="2800" b="1" dirty="0">
                <a:solidFill>
                  <a:srgbClr val="291568"/>
                </a:solidFill>
              </a:rPr>
              <a:t>HIGH TROUGHPUT DATA MIGRATION IN PEER TO PEER MESH</a:t>
            </a:r>
            <a:endParaRPr lang="pl-PL" sz="2800" b="1" dirty="0">
              <a:solidFill>
                <a:srgbClr val="291568"/>
              </a:solidFill>
            </a:endParaRPr>
          </a:p>
        </p:txBody>
      </p:sp>
      <p:pic>
        <p:nvPicPr>
          <p:cNvPr id="2" name="Obraz 1" descr="Screen Shot 2018-07-05 at 18.33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6" y="1217919"/>
            <a:ext cx="9667089" cy="5484064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33" y="1217919"/>
            <a:ext cx="7823200" cy="6286500"/>
          </a:xfrm>
          <a:prstGeom prst="rect">
            <a:avLst/>
          </a:prstGeom>
        </p:spPr>
      </p:pic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8533489" y="1608602"/>
            <a:ext cx="3264349" cy="490095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rgbClr val="25133E"/>
              </a:buClr>
              <a:buFontTx/>
              <a:buChar char="-"/>
            </a:pPr>
            <a:r>
              <a:rPr lang="en-GB" sz="2400" b="1" dirty="0"/>
              <a:t>Data Transfer Mesh</a:t>
            </a:r>
          </a:p>
          <a:p>
            <a:pPr>
              <a:lnSpc>
                <a:spcPct val="110000"/>
              </a:lnSpc>
              <a:buClr>
                <a:srgbClr val="25133E"/>
              </a:buClr>
              <a:buFontTx/>
              <a:buChar char="-"/>
            </a:pPr>
            <a:r>
              <a:rPr lang="en-GB" sz="2400" b="1" dirty="0"/>
              <a:t>3 </a:t>
            </a:r>
            <a:r>
              <a:rPr lang="en-GB" sz="2400" b="1" dirty="0" err="1"/>
              <a:t>Oneproviders</a:t>
            </a:r>
            <a:r>
              <a:rPr lang="en-GB" sz="2400" b="1" dirty="0"/>
              <a:t> connected by 20+Gbit/s links</a:t>
            </a:r>
          </a:p>
          <a:p>
            <a:pPr>
              <a:lnSpc>
                <a:spcPct val="110000"/>
              </a:lnSpc>
              <a:buClr>
                <a:srgbClr val="25133E"/>
              </a:buClr>
              <a:buFontTx/>
              <a:buChar char="-"/>
            </a:pPr>
            <a:r>
              <a:rPr lang="en-GB" sz="2400" b="1" dirty="0"/>
              <a:t>Transfer data between all them</a:t>
            </a:r>
          </a:p>
          <a:p>
            <a:pPr>
              <a:lnSpc>
                <a:spcPct val="110000"/>
              </a:lnSpc>
              <a:buClr>
                <a:srgbClr val="25133E"/>
              </a:buClr>
              <a:buFontTx/>
              <a:buChar char="-"/>
            </a:pPr>
            <a:r>
              <a:rPr lang="en-GB" sz="2400" b="1" dirty="0"/>
              <a:t>Single VM Node per Provider</a:t>
            </a:r>
          </a:p>
          <a:p>
            <a:pPr>
              <a:lnSpc>
                <a:spcPct val="110000"/>
              </a:lnSpc>
              <a:buClr>
                <a:srgbClr val="25133E"/>
              </a:buClr>
              <a:buFontTx/>
              <a:buChar char="-"/>
            </a:pPr>
            <a:r>
              <a:rPr lang="en-GB" sz="2400" b="1" dirty="0"/>
              <a:t>Linear scalability 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endParaRPr lang="en-GB" sz="2400" b="1" dirty="0"/>
          </a:p>
        </p:txBody>
      </p:sp>
      <p:cxnSp>
        <p:nvCxnSpPr>
          <p:cNvPr id="9" name="Łącznik prosty ze strzałką 8"/>
          <p:cNvCxnSpPr/>
          <p:nvPr/>
        </p:nvCxnSpPr>
        <p:spPr>
          <a:xfrm>
            <a:off x="3526756" y="2498112"/>
            <a:ext cx="2004793" cy="1049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oleTekstowe 14"/>
          <p:cNvSpPr txBox="1"/>
          <p:nvPr/>
        </p:nvSpPr>
        <p:spPr>
          <a:xfrm>
            <a:off x="1081119" y="2034654"/>
            <a:ext cx="40305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Data Migration at combined </a:t>
            </a:r>
          </a:p>
          <a:p>
            <a:r>
              <a:rPr lang="en-GB" dirty="0">
                <a:solidFill>
                  <a:srgbClr val="FF0000"/>
                </a:solidFill>
              </a:rPr>
              <a:t>Throughput 56 </a:t>
            </a:r>
            <a:r>
              <a:rPr lang="en-GB" dirty="0" err="1">
                <a:solidFill>
                  <a:srgbClr val="FF0000"/>
                </a:solidFill>
              </a:rPr>
              <a:t>Gbit</a:t>
            </a:r>
            <a:r>
              <a:rPr lang="en-GB" dirty="0">
                <a:solidFill>
                  <a:srgbClr val="FF0000"/>
                </a:solidFill>
              </a:rPr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307014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343207"/>
            <a:ext cx="11039502" cy="874712"/>
          </a:xfrm>
        </p:spPr>
        <p:txBody>
          <a:bodyPr>
            <a:noAutofit/>
          </a:bodyPr>
          <a:lstStyle/>
          <a:p>
            <a:pPr algn="l"/>
            <a:r>
              <a:rPr lang="en-GB" sz="2800" b="1" dirty="0">
                <a:solidFill>
                  <a:srgbClr val="291568"/>
                </a:solidFill>
              </a:rPr>
              <a:t>ONEDATA HIGH TROUGHPUT DATA PROCESSING ON HNSC</a:t>
            </a:r>
            <a:endParaRPr lang="pl-PL" sz="2800" b="1" dirty="0">
              <a:solidFill>
                <a:srgbClr val="291568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3745"/>
            <a:ext cx="12188825" cy="2959850"/>
          </a:xfrm>
          <a:prstGeom prst="rect">
            <a:avLst/>
          </a:prstGeom>
        </p:spPr>
      </p:pic>
      <p:cxnSp>
        <p:nvCxnSpPr>
          <p:cNvPr id="6" name="Łącznik prosty ze strzałką 5"/>
          <p:cNvCxnSpPr/>
          <p:nvPr/>
        </p:nvCxnSpPr>
        <p:spPr>
          <a:xfrm flipV="1">
            <a:off x="5793956" y="2634564"/>
            <a:ext cx="0" cy="22881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oleTekstowe 6"/>
          <p:cNvSpPr txBox="1"/>
          <p:nvPr/>
        </p:nvSpPr>
        <p:spPr>
          <a:xfrm>
            <a:off x="5017230" y="4969002"/>
            <a:ext cx="5510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Onedata Transparent POSIX File System </a:t>
            </a:r>
          </a:p>
          <a:p>
            <a:r>
              <a:rPr lang="en-GB" dirty="0"/>
              <a:t>Processing transparently cached data - 37GBytes/sec</a:t>
            </a:r>
          </a:p>
        </p:txBody>
      </p:sp>
    </p:spTree>
    <p:extLst>
      <p:ext uri="{BB962C8B-B14F-4D97-AF65-F5344CB8AC3E}">
        <p14:creationId xmlns:p14="http://schemas.microsoft.com/office/powerpoint/2010/main" val="298780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13</a:t>
            </a:fld>
            <a:endParaRPr lang="pl-PL" dirty="0"/>
          </a:p>
        </p:txBody>
      </p:sp>
      <p:pic>
        <p:nvPicPr>
          <p:cNvPr id="7" name="Obraz 6" descr="Zrzut ekranu 2017-12-08 o 13.32.14 (1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2"/>
          <a:stretch/>
        </p:blipFill>
        <p:spPr>
          <a:xfrm>
            <a:off x="806373" y="1078492"/>
            <a:ext cx="10679856" cy="5915959"/>
          </a:xfrm>
          <a:prstGeom prst="rect">
            <a:avLst/>
          </a:prstGeom>
        </p:spPr>
      </p:pic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9891178" cy="874712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291568"/>
                </a:solidFill>
              </a:rPr>
              <a:t>ONEDATA FILE POPULARITY AND SMART CACHING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2" name="PoleTekstowe 1"/>
          <p:cNvSpPr txBox="1"/>
          <p:nvPr/>
        </p:nvSpPr>
        <p:spPr>
          <a:xfrm>
            <a:off x="3526756" y="2991436"/>
            <a:ext cx="556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Onedata can evict least important replicas </a:t>
            </a:r>
          </a:p>
          <a:p>
            <a:r>
              <a:rPr lang="en-GB" dirty="0">
                <a:solidFill>
                  <a:srgbClr val="FF0000"/>
                </a:solidFill>
              </a:rPr>
              <a:t>Based on file popularity </a:t>
            </a:r>
          </a:p>
        </p:txBody>
      </p:sp>
    </p:spTree>
    <p:extLst>
      <p:ext uri="{BB962C8B-B14F-4D97-AF65-F5344CB8AC3E}">
        <p14:creationId xmlns:p14="http://schemas.microsoft.com/office/powerpoint/2010/main" val="387538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Łącznik prosty 71"/>
          <p:cNvCxnSpPr/>
          <p:nvPr/>
        </p:nvCxnSpPr>
        <p:spPr>
          <a:xfrm>
            <a:off x="4564061" y="1736197"/>
            <a:ext cx="1683098" cy="0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53"/>
          <p:cNvCxnSpPr/>
          <p:nvPr/>
        </p:nvCxnSpPr>
        <p:spPr>
          <a:xfrm flipV="1">
            <a:off x="5383323" y="2423034"/>
            <a:ext cx="948652" cy="2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54"/>
          <p:cNvCxnSpPr/>
          <p:nvPr/>
        </p:nvCxnSpPr>
        <p:spPr>
          <a:xfrm>
            <a:off x="4494548" y="3138146"/>
            <a:ext cx="1837427" cy="0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Łącznik prosty 55"/>
          <p:cNvCxnSpPr/>
          <p:nvPr/>
        </p:nvCxnSpPr>
        <p:spPr>
          <a:xfrm flipV="1">
            <a:off x="5218563" y="3922182"/>
            <a:ext cx="1028596" cy="2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56"/>
          <p:cNvCxnSpPr/>
          <p:nvPr/>
        </p:nvCxnSpPr>
        <p:spPr>
          <a:xfrm>
            <a:off x="4635037" y="4827108"/>
            <a:ext cx="2251463" cy="2741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Łącznik prosty 111"/>
          <p:cNvCxnSpPr/>
          <p:nvPr/>
        </p:nvCxnSpPr>
        <p:spPr>
          <a:xfrm>
            <a:off x="5218563" y="5686454"/>
            <a:ext cx="3252632" cy="0"/>
          </a:xfrm>
          <a:prstGeom prst="line">
            <a:avLst/>
          </a:prstGeom>
          <a:ln w="38100" cmpd="sng">
            <a:solidFill>
              <a:srgbClr val="25133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5" name="Grupa 94"/>
          <p:cNvGrpSpPr/>
          <p:nvPr/>
        </p:nvGrpSpPr>
        <p:grpSpPr>
          <a:xfrm>
            <a:off x="5831509" y="642489"/>
            <a:ext cx="6080915" cy="5825612"/>
            <a:chOff x="6247159" y="941313"/>
            <a:chExt cx="5609420" cy="5327999"/>
          </a:xfrm>
        </p:grpSpPr>
        <p:sp>
          <p:nvSpPr>
            <p:cNvPr id="96" name="Zaokrąglony prostokąt 95"/>
            <p:cNvSpPr/>
            <p:nvPr/>
          </p:nvSpPr>
          <p:spPr>
            <a:xfrm>
              <a:off x="6247159" y="941313"/>
              <a:ext cx="5609420" cy="532799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8100" cmpd="sng">
              <a:solidFill>
                <a:srgbClr val="25133E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pic>
          <p:nvPicPr>
            <p:cNvPr id="97" name="Obraz 96" descr="Onedat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2686" y="3141048"/>
              <a:ext cx="3456229" cy="615283"/>
            </a:xfrm>
            <a:prstGeom prst="rect">
              <a:avLst/>
            </a:prstGeom>
          </p:spPr>
        </p:pic>
      </p:grp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327" y="655681"/>
            <a:ext cx="6168859" cy="5945348"/>
          </a:xfrm>
          <a:prstGeom prst="rect">
            <a:avLst/>
          </a:prstGeom>
          <a:ln w="38100" cmpd="sng">
            <a:solidFill>
              <a:srgbClr val="25133E"/>
            </a:solidFill>
            <a:prstDash val="sysDash"/>
          </a:ln>
        </p:spPr>
      </p:pic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4770888" cy="874712"/>
          </a:xfrm>
        </p:spPr>
        <p:txBody>
          <a:bodyPr>
            <a:normAutofit fontScale="90000"/>
          </a:bodyPr>
          <a:lstStyle/>
          <a:p>
            <a:pPr algn="l"/>
            <a:r>
              <a:rPr lang="en-GB" sz="2800" dirty="0">
                <a:solidFill>
                  <a:srgbClr val="291568"/>
                </a:solidFill>
              </a:rPr>
              <a:t>ONEDATA UNIFIED DATA </a:t>
            </a:r>
            <a:br>
              <a:rPr lang="en-GB" sz="2800" dirty="0">
                <a:solidFill>
                  <a:srgbClr val="291568"/>
                </a:solidFill>
              </a:rPr>
            </a:br>
            <a:r>
              <a:rPr lang="en-GB" sz="2800" dirty="0">
                <a:solidFill>
                  <a:srgbClr val="291568"/>
                </a:solidFill>
              </a:rPr>
              <a:t>MANAGEMENT SERVICE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32578" y="2964508"/>
            <a:ext cx="1839417" cy="973938"/>
          </a:xfrm>
          <a:prstGeom prst="rect">
            <a:avLst/>
          </a:prstGeom>
          <a:solidFill>
            <a:srgbClr val="291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External </a:t>
            </a:r>
          </a:p>
          <a:p>
            <a:pPr algn="ctr"/>
            <a:r>
              <a:rPr lang="en-GB" dirty="0"/>
              <a:t>Systems</a:t>
            </a:r>
          </a:p>
          <a:p>
            <a:pPr algn="ctr"/>
            <a:endParaRPr lang="en-GB" dirty="0"/>
          </a:p>
        </p:txBody>
      </p:sp>
      <p:sp>
        <p:nvSpPr>
          <p:cNvPr id="53" name="Prostokąt 52"/>
          <p:cNvSpPr/>
          <p:nvPr/>
        </p:nvSpPr>
        <p:spPr>
          <a:xfrm>
            <a:off x="532578" y="4294726"/>
            <a:ext cx="1839417" cy="973938"/>
          </a:xfrm>
          <a:prstGeom prst="rect">
            <a:avLst/>
          </a:prstGeom>
          <a:solidFill>
            <a:srgbClr val="291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Legacy</a:t>
            </a:r>
          </a:p>
          <a:p>
            <a:pPr algn="ctr"/>
            <a:r>
              <a:rPr lang="en-GB" dirty="0"/>
              <a:t>Applications</a:t>
            </a:r>
          </a:p>
        </p:txBody>
      </p:sp>
      <p:cxnSp>
        <p:nvCxnSpPr>
          <p:cNvPr id="14" name="Łącznik łamany 13"/>
          <p:cNvCxnSpPr>
            <a:endCxn id="104" idx="2"/>
          </p:cNvCxnSpPr>
          <p:nvPr/>
        </p:nvCxnSpPr>
        <p:spPr>
          <a:xfrm flipV="1">
            <a:off x="2371995" y="2465533"/>
            <a:ext cx="2122553" cy="768599"/>
          </a:xfrm>
          <a:prstGeom prst="bentConnector3">
            <a:avLst/>
          </a:prstGeom>
          <a:ln>
            <a:solidFill>
              <a:srgbClr val="291568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łamany 63"/>
          <p:cNvCxnSpPr/>
          <p:nvPr/>
        </p:nvCxnSpPr>
        <p:spPr>
          <a:xfrm flipV="1">
            <a:off x="2371996" y="3391142"/>
            <a:ext cx="1374266" cy="2742"/>
          </a:xfrm>
          <a:prstGeom prst="bentConnector3">
            <a:avLst/>
          </a:prstGeom>
          <a:ln>
            <a:solidFill>
              <a:srgbClr val="291568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łamany 79"/>
          <p:cNvCxnSpPr>
            <a:endCxn id="102" idx="2"/>
          </p:cNvCxnSpPr>
          <p:nvPr/>
        </p:nvCxnSpPr>
        <p:spPr>
          <a:xfrm>
            <a:off x="2371996" y="3596032"/>
            <a:ext cx="2019576" cy="341323"/>
          </a:xfrm>
          <a:prstGeom prst="bentConnector3">
            <a:avLst>
              <a:gd name="adj1" fmla="val 50000"/>
            </a:avLst>
          </a:prstGeom>
          <a:ln>
            <a:solidFill>
              <a:srgbClr val="291568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Owal 91"/>
          <p:cNvSpPr/>
          <p:nvPr/>
        </p:nvSpPr>
        <p:spPr>
          <a:xfrm>
            <a:off x="4329788" y="5251204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Other</a:t>
            </a:r>
          </a:p>
          <a:p>
            <a:pPr algn="ctr"/>
            <a:r>
              <a:rPr lang="en-GB" sz="1000" dirty="0"/>
              <a:t>API</a:t>
            </a:r>
          </a:p>
        </p:txBody>
      </p:sp>
      <p:sp>
        <p:nvSpPr>
          <p:cNvPr id="101" name="Owal 100"/>
          <p:cNvSpPr/>
          <p:nvPr/>
        </p:nvSpPr>
        <p:spPr>
          <a:xfrm>
            <a:off x="3746262" y="4382597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POSIX FILE</a:t>
            </a:r>
          </a:p>
          <a:p>
            <a:pPr algn="ctr"/>
            <a:r>
              <a:rPr lang="en-GB" sz="1000" dirty="0"/>
              <a:t>SYSTEM</a:t>
            </a:r>
          </a:p>
        </p:txBody>
      </p:sp>
      <p:sp>
        <p:nvSpPr>
          <p:cNvPr id="102" name="Owal 101"/>
          <p:cNvSpPr/>
          <p:nvPr/>
        </p:nvSpPr>
        <p:spPr>
          <a:xfrm>
            <a:off x="4391572" y="3492967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LONG</a:t>
            </a:r>
          </a:p>
          <a:p>
            <a:pPr algn="ctr"/>
            <a:r>
              <a:rPr lang="en-GB" sz="1000" dirty="0"/>
              <a:t>POLLING</a:t>
            </a:r>
          </a:p>
          <a:p>
            <a:pPr algn="ctr"/>
            <a:r>
              <a:rPr lang="en-GB" sz="1000" dirty="0"/>
              <a:t>API</a:t>
            </a:r>
          </a:p>
        </p:txBody>
      </p:sp>
      <p:sp>
        <p:nvSpPr>
          <p:cNvPr id="103" name="Owal 102"/>
          <p:cNvSpPr/>
          <p:nvPr/>
        </p:nvSpPr>
        <p:spPr>
          <a:xfrm>
            <a:off x="3746262" y="2688636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REST</a:t>
            </a:r>
          </a:p>
          <a:p>
            <a:pPr algn="ctr"/>
            <a:r>
              <a:rPr lang="en-GB" sz="1000" dirty="0"/>
              <a:t>API</a:t>
            </a:r>
          </a:p>
        </p:txBody>
      </p:sp>
      <p:sp>
        <p:nvSpPr>
          <p:cNvPr id="104" name="Owal 103"/>
          <p:cNvSpPr/>
          <p:nvPr/>
        </p:nvSpPr>
        <p:spPr>
          <a:xfrm>
            <a:off x="4494548" y="2021145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HTTP</a:t>
            </a:r>
          </a:p>
          <a:p>
            <a:pPr algn="ctr"/>
            <a:r>
              <a:rPr lang="en-GB" sz="1000" dirty="0"/>
              <a:t>CDMI</a:t>
            </a:r>
          </a:p>
          <a:p>
            <a:pPr algn="ctr"/>
            <a:r>
              <a:rPr lang="en-GB" sz="1000" dirty="0"/>
              <a:t>API</a:t>
            </a:r>
          </a:p>
        </p:txBody>
      </p:sp>
      <p:sp>
        <p:nvSpPr>
          <p:cNvPr id="105" name="Owal 104"/>
          <p:cNvSpPr/>
          <p:nvPr/>
        </p:nvSpPr>
        <p:spPr>
          <a:xfrm>
            <a:off x="3746262" y="1288037"/>
            <a:ext cx="888775" cy="888775"/>
          </a:xfrm>
          <a:prstGeom prst="ellipse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WEB</a:t>
            </a:r>
          </a:p>
          <a:p>
            <a:pPr algn="ctr"/>
            <a:r>
              <a:rPr lang="en-GB" sz="1000" dirty="0"/>
              <a:t>GUI</a:t>
            </a:r>
          </a:p>
        </p:txBody>
      </p:sp>
      <p:cxnSp>
        <p:nvCxnSpPr>
          <p:cNvPr id="106" name="Łącznik łamany 105"/>
          <p:cNvCxnSpPr/>
          <p:nvPr/>
        </p:nvCxnSpPr>
        <p:spPr>
          <a:xfrm flipV="1">
            <a:off x="2371996" y="4665879"/>
            <a:ext cx="1374266" cy="2742"/>
          </a:xfrm>
          <a:prstGeom prst="bentConnector3">
            <a:avLst/>
          </a:prstGeom>
          <a:ln>
            <a:solidFill>
              <a:srgbClr val="291568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Prostokąt 220"/>
          <p:cNvSpPr/>
          <p:nvPr/>
        </p:nvSpPr>
        <p:spPr>
          <a:xfrm>
            <a:off x="532579" y="1634290"/>
            <a:ext cx="1839417" cy="973938"/>
          </a:xfrm>
          <a:prstGeom prst="rect">
            <a:avLst/>
          </a:prstGeom>
          <a:solidFill>
            <a:srgbClr val="291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External </a:t>
            </a:r>
          </a:p>
          <a:p>
            <a:pPr algn="ctr"/>
            <a:r>
              <a:rPr lang="en-GB" dirty="0"/>
              <a:t>Systems</a:t>
            </a:r>
          </a:p>
          <a:p>
            <a:pPr algn="ctr"/>
            <a:endParaRPr lang="en-GB" dirty="0"/>
          </a:p>
        </p:txBody>
      </p:sp>
      <p:cxnSp>
        <p:nvCxnSpPr>
          <p:cNvPr id="235" name="Łącznik łamany 234"/>
          <p:cNvCxnSpPr/>
          <p:nvPr/>
        </p:nvCxnSpPr>
        <p:spPr>
          <a:xfrm>
            <a:off x="2371995" y="1998083"/>
            <a:ext cx="2122553" cy="343020"/>
          </a:xfrm>
          <a:prstGeom prst="bentConnector3">
            <a:avLst/>
          </a:prstGeom>
          <a:ln>
            <a:solidFill>
              <a:srgbClr val="291568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9" name="Grupa 218"/>
          <p:cNvGrpSpPr/>
          <p:nvPr/>
        </p:nvGrpSpPr>
        <p:grpSpPr>
          <a:xfrm rot="172978">
            <a:off x="5629831" y="537114"/>
            <a:ext cx="6662000" cy="6135453"/>
            <a:chOff x="5938546" y="1085044"/>
            <a:chExt cx="5401718" cy="5370470"/>
          </a:xfrm>
        </p:grpSpPr>
        <p:cxnSp>
          <p:nvCxnSpPr>
            <p:cNvPr id="114" name="Łącznik prosty 113"/>
            <p:cNvCxnSpPr/>
            <p:nvPr/>
          </p:nvCxnSpPr>
          <p:spPr>
            <a:xfrm rot="21427022" flipV="1">
              <a:off x="8021139" y="1161627"/>
              <a:ext cx="606165" cy="767226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Łącznik prosty 117"/>
            <p:cNvCxnSpPr/>
            <p:nvPr/>
          </p:nvCxnSpPr>
          <p:spPr>
            <a:xfrm flipV="1">
              <a:off x="9542745" y="1085044"/>
              <a:ext cx="421761" cy="2745914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Łącznik prosty 119"/>
            <p:cNvCxnSpPr/>
            <p:nvPr/>
          </p:nvCxnSpPr>
          <p:spPr>
            <a:xfrm rot="21427022" flipH="1" flipV="1">
              <a:off x="5955321" y="1388226"/>
              <a:ext cx="3776045" cy="1071456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Łącznik prosty 127"/>
            <p:cNvCxnSpPr/>
            <p:nvPr/>
          </p:nvCxnSpPr>
          <p:spPr>
            <a:xfrm>
              <a:off x="9824337" y="1948867"/>
              <a:ext cx="1515927" cy="113078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Łącznik prosty 130"/>
            <p:cNvCxnSpPr/>
            <p:nvPr/>
          </p:nvCxnSpPr>
          <p:spPr>
            <a:xfrm rot="21427022" flipV="1">
              <a:off x="6868744" y="1753056"/>
              <a:ext cx="125802" cy="705447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Łącznik prosty 132"/>
            <p:cNvCxnSpPr/>
            <p:nvPr/>
          </p:nvCxnSpPr>
          <p:spPr>
            <a:xfrm rot="21427022" flipH="1" flipV="1">
              <a:off x="5938546" y="2440535"/>
              <a:ext cx="2218666" cy="63032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Łącznik prosty 134"/>
            <p:cNvCxnSpPr/>
            <p:nvPr/>
          </p:nvCxnSpPr>
          <p:spPr>
            <a:xfrm rot="21427022" flipH="1" flipV="1">
              <a:off x="8103003" y="1949437"/>
              <a:ext cx="508026" cy="2622578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Łącznik prosty 138"/>
            <p:cNvCxnSpPr/>
            <p:nvPr/>
          </p:nvCxnSpPr>
          <p:spPr>
            <a:xfrm rot="21427022">
              <a:off x="8301252" y="2946201"/>
              <a:ext cx="1244725" cy="160662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Łącznik prosty 154"/>
            <p:cNvCxnSpPr/>
            <p:nvPr/>
          </p:nvCxnSpPr>
          <p:spPr>
            <a:xfrm rot="21427022" flipH="1" flipV="1">
              <a:off x="6979609" y="2441787"/>
              <a:ext cx="619342" cy="4013727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Łącznik prosty 157"/>
            <p:cNvCxnSpPr/>
            <p:nvPr/>
          </p:nvCxnSpPr>
          <p:spPr>
            <a:xfrm rot="21427022" flipH="1">
              <a:off x="6107906" y="3916097"/>
              <a:ext cx="3467032" cy="59448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Łącznik prosty 162"/>
            <p:cNvCxnSpPr/>
            <p:nvPr/>
          </p:nvCxnSpPr>
          <p:spPr>
            <a:xfrm rot="21427022" flipH="1">
              <a:off x="6087845" y="4640327"/>
              <a:ext cx="2607629" cy="305727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Łącznik prosty 167"/>
            <p:cNvCxnSpPr/>
            <p:nvPr/>
          </p:nvCxnSpPr>
          <p:spPr>
            <a:xfrm rot="21427022" flipV="1">
              <a:off x="9607138" y="2853132"/>
              <a:ext cx="1527714" cy="184027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Łącznik prosty 175"/>
            <p:cNvCxnSpPr/>
            <p:nvPr/>
          </p:nvCxnSpPr>
          <p:spPr>
            <a:xfrm rot="21427022" flipH="1">
              <a:off x="8671635" y="4355531"/>
              <a:ext cx="2531771" cy="145594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Łącznik prosty 177"/>
            <p:cNvCxnSpPr/>
            <p:nvPr/>
          </p:nvCxnSpPr>
          <p:spPr>
            <a:xfrm flipH="1" flipV="1">
              <a:off x="9542745" y="3817115"/>
              <a:ext cx="502527" cy="564628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Łącznik prosty 184"/>
            <p:cNvCxnSpPr/>
            <p:nvPr/>
          </p:nvCxnSpPr>
          <p:spPr>
            <a:xfrm rot="21427022" flipV="1">
              <a:off x="8061375" y="4670571"/>
              <a:ext cx="613950" cy="1763333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Łącznik prosty 192"/>
            <p:cNvCxnSpPr/>
            <p:nvPr/>
          </p:nvCxnSpPr>
          <p:spPr>
            <a:xfrm flipV="1">
              <a:off x="9926070" y="5057742"/>
              <a:ext cx="1375758" cy="120395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Łącznik prosty 195"/>
            <p:cNvCxnSpPr/>
            <p:nvPr/>
          </p:nvCxnSpPr>
          <p:spPr>
            <a:xfrm rot="21427022" flipV="1">
              <a:off x="9624011" y="4392745"/>
              <a:ext cx="472097" cy="2058856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Łącznik prosty 199"/>
            <p:cNvCxnSpPr/>
            <p:nvPr/>
          </p:nvCxnSpPr>
          <p:spPr>
            <a:xfrm rot="21427022">
              <a:off x="8467351" y="5256831"/>
              <a:ext cx="1369267" cy="287690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7" name="Obraz 206" descr="provider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1497" y="4247197"/>
              <a:ext cx="332486" cy="382005"/>
            </a:xfrm>
            <a:prstGeom prst="rect">
              <a:avLst/>
            </a:prstGeom>
          </p:spPr>
        </p:pic>
        <p:pic>
          <p:nvPicPr>
            <p:cNvPr id="209" name="Obraz 208" descr="provider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101" y="4665334"/>
              <a:ext cx="250902" cy="288270"/>
            </a:xfrm>
            <a:prstGeom prst="rect">
              <a:avLst/>
            </a:prstGeom>
          </p:spPr>
        </p:pic>
        <p:cxnSp>
          <p:nvCxnSpPr>
            <p:cNvPr id="227" name="Łącznik prosty 226"/>
            <p:cNvCxnSpPr/>
            <p:nvPr/>
          </p:nvCxnSpPr>
          <p:spPr>
            <a:xfrm rot="21427022" flipH="1" flipV="1">
              <a:off x="5938987" y="3129206"/>
              <a:ext cx="2425817" cy="249501"/>
            </a:xfrm>
            <a:prstGeom prst="line">
              <a:avLst/>
            </a:prstGeom>
            <a:ln w="317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9" name="Obraz 228" descr="provider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2745" y="2920330"/>
              <a:ext cx="250902" cy="288270"/>
            </a:xfrm>
            <a:prstGeom prst="rect">
              <a:avLst/>
            </a:prstGeom>
          </p:spPr>
        </p:pic>
        <p:pic>
          <p:nvPicPr>
            <p:cNvPr id="107" name="Obraz 106" descr="provider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058" y="4383032"/>
              <a:ext cx="332486" cy="382005"/>
            </a:xfrm>
            <a:prstGeom prst="rect">
              <a:avLst/>
            </a:prstGeom>
          </p:spPr>
        </p:pic>
        <p:pic>
          <p:nvPicPr>
            <p:cNvPr id="172" name="Obraz 171" descr="provider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3240" y="3660100"/>
              <a:ext cx="250902" cy="288270"/>
            </a:xfrm>
            <a:prstGeom prst="rect">
              <a:avLst/>
            </a:prstGeom>
          </p:spPr>
        </p:pic>
      </p:grpSp>
      <p:grpSp>
        <p:nvGrpSpPr>
          <p:cNvPr id="145" name="Grupa 144"/>
          <p:cNvGrpSpPr/>
          <p:nvPr/>
        </p:nvGrpSpPr>
        <p:grpSpPr>
          <a:xfrm>
            <a:off x="5954746" y="702228"/>
            <a:ext cx="6548629" cy="5507446"/>
            <a:chOff x="6094092" y="743418"/>
            <a:chExt cx="6548629" cy="5507446"/>
          </a:xfrm>
        </p:grpSpPr>
        <p:sp>
          <p:nvSpPr>
            <p:cNvPr id="146" name="PoleTekstowe 145"/>
            <p:cNvSpPr txBox="1"/>
            <p:nvPr/>
          </p:nvSpPr>
          <p:spPr>
            <a:xfrm>
              <a:off x="6094092" y="1145481"/>
              <a:ext cx="10560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>
                  <a:solidFill>
                    <a:schemeClr val="bg1"/>
                  </a:solidFill>
                </a:rPr>
                <a:t>Adhoc</a:t>
              </a:r>
              <a:endParaRPr lang="en-GB" sz="1400" dirty="0">
                <a:solidFill>
                  <a:schemeClr val="bg1"/>
                </a:solidFill>
              </a:endParaRPr>
            </a:p>
            <a:p>
              <a:r>
                <a:rPr lang="en-GB" sz="1400" dirty="0">
                  <a:solidFill>
                    <a:schemeClr val="bg1"/>
                  </a:solidFill>
                </a:rPr>
                <a:t>Grouping</a:t>
              </a:r>
            </a:p>
          </p:txBody>
        </p:sp>
        <p:sp>
          <p:nvSpPr>
            <p:cNvPr id="147" name="PoleTekstowe 146"/>
            <p:cNvSpPr txBox="1"/>
            <p:nvPr/>
          </p:nvSpPr>
          <p:spPr>
            <a:xfrm>
              <a:off x="6164695" y="2196064"/>
              <a:ext cx="7298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Policy 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Mgmt.</a:t>
              </a:r>
            </a:p>
          </p:txBody>
        </p:sp>
        <p:sp>
          <p:nvSpPr>
            <p:cNvPr id="148" name="PoleTekstowe 147"/>
            <p:cNvSpPr txBox="1"/>
            <p:nvPr/>
          </p:nvSpPr>
          <p:spPr>
            <a:xfrm>
              <a:off x="7369008" y="3251190"/>
              <a:ext cx="1346537" cy="351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Many </a:t>
              </a:r>
              <a:r>
                <a:rPr lang="en-GB" sz="1400" dirty="0" err="1">
                  <a:solidFill>
                    <a:schemeClr val="bg1"/>
                  </a:solidFill>
                </a:rPr>
                <a:t>IdPs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49" name="PoleTekstowe 148"/>
            <p:cNvSpPr txBox="1"/>
            <p:nvPr/>
          </p:nvSpPr>
          <p:spPr>
            <a:xfrm>
              <a:off x="10753022" y="5727644"/>
              <a:ext cx="11529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Distributed 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Data</a:t>
              </a:r>
            </a:p>
          </p:txBody>
        </p:sp>
        <p:sp>
          <p:nvSpPr>
            <p:cNvPr id="150" name="PoleTekstowe 149"/>
            <p:cNvSpPr txBox="1"/>
            <p:nvPr/>
          </p:nvSpPr>
          <p:spPr>
            <a:xfrm>
              <a:off x="9148572" y="4841462"/>
              <a:ext cx="12848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Fine Grain</a:t>
              </a:r>
            </a:p>
            <a:p>
              <a:r>
                <a:rPr lang="en-GB" sz="1400" b="1" dirty="0">
                  <a:solidFill>
                    <a:schemeClr val="bg1"/>
                  </a:solidFill>
                </a:rPr>
                <a:t>Access Control</a:t>
              </a:r>
            </a:p>
          </p:txBody>
        </p:sp>
        <p:sp>
          <p:nvSpPr>
            <p:cNvPr id="151" name="PoleTekstowe 150"/>
            <p:cNvSpPr txBox="1"/>
            <p:nvPr/>
          </p:nvSpPr>
          <p:spPr>
            <a:xfrm>
              <a:off x="10697139" y="3154319"/>
              <a:ext cx="10090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Migration </a:t>
              </a:r>
            </a:p>
            <a:p>
              <a:r>
                <a:rPr lang="en-GB" sz="1400" b="1" dirty="0">
                  <a:solidFill>
                    <a:schemeClr val="bg1"/>
                  </a:solidFill>
                </a:rPr>
                <a:t>between </a:t>
              </a:r>
            </a:p>
            <a:p>
              <a:r>
                <a:rPr lang="en-GB" sz="1400" b="1" dirty="0">
                  <a:solidFill>
                    <a:schemeClr val="bg1"/>
                  </a:solidFill>
                </a:rPr>
                <a:t>Locations</a:t>
              </a:r>
            </a:p>
          </p:txBody>
        </p:sp>
        <p:sp>
          <p:nvSpPr>
            <p:cNvPr id="152" name="PoleTekstowe 151"/>
            <p:cNvSpPr txBox="1"/>
            <p:nvPr/>
          </p:nvSpPr>
          <p:spPr>
            <a:xfrm>
              <a:off x="10936717" y="4581974"/>
              <a:ext cx="10447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Metadata Annotation</a:t>
              </a:r>
            </a:p>
          </p:txBody>
        </p:sp>
        <p:sp>
          <p:nvSpPr>
            <p:cNvPr id="153" name="PoleTekstowe 152"/>
            <p:cNvSpPr txBox="1"/>
            <p:nvPr/>
          </p:nvSpPr>
          <p:spPr>
            <a:xfrm>
              <a:off x="7745927" y="5155934"/>
              <a:ext cx="936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Data 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Discovery</a:t>
              </a:r>
            </a:p>
          </p:txBody>
        </p:sp>
        <p:sp>
          <p:nvSpPr>
            <p:cNvPr id="154" name="PoleTekstowe 153"/>
            <p:cNvSpPr txBox="1"/>
            <p:nvPr/>
          </p:nvSpPr>
          <p:spPr>
            <a:xfrm>
              <a:off x="9290550" y="831599"/>
              <a:ext cx="130312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Hierarchical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Groups Synced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with </a:t>
              </a:r>
              <a:r>
                <a:rPr lang="en-GB" sz="1400" dirty="0" err="1">
                  <a:solidFill>
                    <a:schemeClr val="bg1"/>
                  </a:solidFill>
                </a:rPr>
                <a:t>IdPs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56" name="PoleTekstowe 155"/>
            <p:cNvSpPr txBox="1"/>
            <p:nvPr/>
          </p:nvSpPr>
          <p:spPr>
            <a:xfrm>
              <a:off x="6154177" y="4005065"/>
              <a:ext cx="1227838" cy="59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Multiple Replicas</a:t>
              </a:r>
            </a:p>
          </p:txBody>
        </p:sp>
        <p:sp>
          <p:nvSpPr>
            <p:cNvPr id="157" name="PoleTekstowe 156"/>
            <p:cNvSpPr txBox="1"/>
            <p:nvPr/>
          </p:nvSpPr>
          <p:spPr>
            <a:xfrm>
              <a:off x="6257210" y="5373769"/>
              <a:ext cx="7656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Data Caching</a:t>
              </a:r>
            </a:p>
          </p:txBody>
        </p:sp>
        <p:sp>
          <p:nvSpPr>
            <p:cNvPr id="159" name="PoleTekstowe 158"/>
            <p:cNvSpPr txBox="1"/>
            <p:nvPr/>
          </p:nvSpPr>
          <p:spPr>
            <a:xfrm>
              <a:off x="7534673" y="4028139"/>
              <a:ext cx="1501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Decentralization</a:t>
              </a:r>
            </a:p>
          </p:txBody>
        </p:sp>
        <p:sp>
          <p:nvSpPr>
            <p:cNvPr id="160" name="PoleTekstowe 159"/>
            <p:cNvSpPr txBox="1"/>
            <p:nvPr/>
          </p:nvSpPr>
          <p:spPr>
            <a:xfrm>
              <a:off x="7345309" y="2235126"/>
              <a:ext cx="11230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Multi-level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Scalability</a:t>
              </a:r>
            </a:p>
          </p:txBody>
        </p:sp>
        <p:sp>
          <p:nvSpPr>
            <p:cNvPr id="161" name="PoleTekstowe 160"/>
            <p:cNvSpPr txBox="1"/>
            <p:nvPr/>
          </p:nvSpPr>
          <p:spPr>
            <a:xfrm>
              <a:off x="6130683" y="3033394"/>
              <a:ext cx="1092080" cy="59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No Data Lock-in</a:t>
              </a:r>
            </a:p>
          </p:txBody>
        </p:sp>
        <p:sp>
          <p:nvSpPr>
            <p:cNvPr id="162" name="PoleTekstowe 161"/>
            <p:cNvSpPr txBox="1"/>
            <p:nvPr/>
          </p:nvSpPr>
          <p:spPr>
            <a:xfrm>
              <a:off x="8923587" y="5727644"/>
              <a:ext cx="9983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Virtual</a:t>
              </a:r>
            </a:p>
            <a:p>
              <a:r>
                <a:rPr lang="en-GB" sz="1400" b="1" dirty="0" err="1">
                  <a:solidFill>
                    <a:schemeClr val="bg1"/>
                  </a:solidFill>
                </a:rPr>
                <a:t>Filesystem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4" name="PoleTekstowe 163"/>
            <p:cNvSpPr txBox="1"/>
            <p:nvPr/>
          </p:nvSpPr>
          <p:spPr>
            <a:xfrm>
              <a:off x="8904949" y="1963560"/>
              <a:ext cx="1433454" cy="59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No-Barrier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Data Sharing                    </a:t>
              </a:r>
            </a:p>
          </p:txBody>
        </p:sp>
        <p:sp>
          <p:nvSpPr>
            <p:cNvPr id="165" name="PoleTekstowe 164"/>
            <p:cNvSpPr txBox="1"/>
            <p:nvPr/>
          </p:nvSpPr>
          <p:spPr>
            <a:xfrm>
              <a:off x="8921082" y="2985375"/>
              <a:ext cx="1153867" cy="84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Open Data Sharing</a:t>
              </a:r>
            </a:p>
          </p:txBody>
        </p:sp>
        <p:sp>
          <p:nvSpPr>
            <p:cNvPr id="166" name="PoleTekstowe 165"/>
            <p:cNvSpPr txBox="1"/>
            <p:nvPr/>
          </p:nvSpPr>
          <p:spPr>
            <a:xfrm>
              <a:off x="10886666" y="923630"/>
              <a:ext cx="1756055" cy="59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DOI/Handle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Minting</a:t>
              </a:r>
            </a:p>
          </p:txBody>
        </p:sp>
        <p:sp>
          <p:nvSpPr>
            <p:cNvPr id="167" name="PoleTekstowe 166"/>
            <p:cNvSpPr txBox="1"/>
            <p:nvPr/>
          </p:nvSpPr>
          <p:spPr>
            <a:xfrm>
              <a:off x="10675155" y="1889930"/>
              <a:ext cx="17620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Storage</a:t>
              </a:r>
            </a:p>
            <a:p>
              <a:r>
                <a:rPr lang="en-GB" sz="1400" b="1" dirty="0">
                  <a:solidFill>
                    <a:schemeClr val="bg1"/>
                  </a:solidFill>
                </a:rPr>
                <a:t>Heterogeneity</a:t>
              </a:r>
            </a:p>
            <a:p>
              <a:r>
                <a:rPr lang="en-GB" sz="1400" b="1" dirty="0">
                  <a:solidFill>
                    <a:schemeClr val="bg1"/>
                  </a:solidFill>
                </a:rPr>
                <a:t>Unified</a:t>
              </a:r>
            </a:p>
          </p:txBody>
        </p:sp>
        <p:sp>
          <p:nvSpPr>
            <p:cNvPr id="169" name="PoleTekstowe 168"/>
            <p:cNvSpPr txBox="1"/>
            <p:nvPr/>
          </p:nvSpPr>
          <p:spPr>
            <a:xfrm>
              <a:off x="7240930" y="743418"/>
              <a:ext cx="14446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Sharing Existing 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Data Sets</a:t>
              </a:r>
            </a:p>
          </p:txBody>
        </p:sp>
        <p:sp>
          <p:nvSpPr>
            <p:cNvPr id="170" name="PoleTekstowe 169"/>
            <p:cNvSpPr txBox="1"/>
            <p:nvPr/>
          </p:nvSpPr>
          <p:spPr>
            <a:xfrm>
              <a:off x="9148572" y="3892965"/>
              <a:ext cx="1364584" cy="59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Decoupled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Collections</a:t>
              </a:r>
            </a:p>
          </p:txBody>
        </p:sp>
        <p:sp>
          <p:nvSpPr>
            <p:cNvPr id="171" name="PoleTekstowe 170"/>
            <p:cNvSpPr txBox="1"/>
            <p:nvPr/>
          </p:nvSpPr>
          <p:spPr>
            <a:xfrm>
              <a:off x="7308080" y="1521379"/>
              <a:ext cx="1229933" cy="351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My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548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215840"/>
            <a:ext cx="11311572" cy="874712"/>
          </a:xfrm>
        </p:spPr>
        <p:txBody>
          <a:bodyPr>
            <a:normAutofit/>
          </a:bodyPr>
          <a:lstStyle/>
          <a:p>
            <a:r>
              <a:rPr lang="pl-PL" cap="small" dirty="0">
                <a:solidFill>
                  <a:srgbClr val="291568"/>
                </a:solidFill>
              </a:rPr>
              <a:t>QUESTIONS?</a:t>
            </a:r>
            <a:endParaRPr lang="pl-PL" sz="3600" b="1" dirty="0">
              <a:solidFill>
                <a:srgbClr val="291568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15</a:t>
            </a:fld>
            <a:endParaRPr lang="pl-PL"/>
          </a:p>
        </p:txBody>
      </p:sp>
      <p:sp>
        <p:nvSpPr>
          <p:cNvPr id="3" name="PoleTekstowe 2"/>
          <p:cNvSpPr txBox="1"/>
          <p:nvPr/>
        </p:nvSpPr>
        <p:spPr>
          <a:xfrm>
            <a:off x="728388" y="3121512"/>
            <a:ext cx="10684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291568"/>
                </a:solidFill>
              </a:rPr>
              <a:t>Please visit:</a:t>
            </a:r>
          </a:p>
          <a:p>
            <a:pPr algn="ctr"/>
            <a:r>
              <a:rPr lang="en-GB" sz="3200" b="1" dirty="0" err="1">
                <a:solidFill>
                  <a:srgbClr val="291568"/>
                </a:solidFill>
              </a:rPr>
              <a:t>www.onedata.org</a:t>
            </a:r>
            <a:endParaRPr lang="en-GB" sz="3200" b="1" dirty="0">
              <a:solidFill>
                <a:srgbClr val="291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19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WHO WE ARE?</a:t>
            </a: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4" y="1320212"/>
            <a:ext cx="11328015" cy="4705232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GB" sz="2400" dirty="0"/>
              <a:t>Group of developers bringing hybrid cloud  open source platform to life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6+ years devoted development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Our main goal is:</a:t>
            </a:r>
          </a:p>
          <a:p>
            <a:pPr lvl="1">
              <a:lnSpc>
                <a:spcPct val="130000"/>
              </a:lnSpc>
            </a:pPr>
            <a:r>
              <a:rPr lang="en-GB" sz="2000" dirty="0"/>
              <a:t>to deliver data management platform for large scale and distributed problems</a:t>
            </a:r>
          </a:p>
          <a:p>
            <a:pPr lvl="1">
              <a:lnSpc>
                <a:spcPct val="130000"/>
              </a:lnSpc>
            </a:pPr>
            <a:r>
              <a:rPr lang="en-GB" sz="2000" dirty="0"/>
              <a:t>to make the solution decentralized and eventually consistent in order build a mesh of data sources </a:t>
            </a:r>
          </a:p>
          <a:p>
            <a:pPr lvl="1">
              <a:lnSpc>
                <a:spcPct val="130000"/>
              </a:lnSpc>
            </a:pPr>
            <a:r>
              <a:rPr lang="en-GB" sz="2000" dirty="0"/>
              <a:t>to deliver virtual file system for hybrid cloud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The work is supported by: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2</a:t>
            </a:fld>
            <a:endParaRPr lang="pl-PL"/>
          </a:p>
        </p:txBody>
      </p:sp>
      <p:pic>
        <p:nvPicPr>
          <p:cNvPr id="5" name="Obraz 4" descr="INDIGO log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593" y="4923457"/>
            <a:ext cx="1170463" cy="88768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454" y="4849759"/>
            <a:ext cx="1032188" cy="88768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8047" y="4923457"/>
            <a:ext cx="1447083" cy="813984"/>
          </a:xfrm>
          <a:prstGeom prst="rect">
            <a:avLst/>
          </a:prstGeom>
        </p:spPr>
      </p:pic>
      <p:pic>
        <p:nvPicPr>
          <p:cNvPr id="2" name="Obraz 1" descr="HelixNebula-Log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43" y="4773595"/>
            <a:ext cx="1669132" cy="1251849"/>
          </a:xfrm>
          <a:prstGeom prst="rect">
            <a:avLst/>
          </a:prstGeom>
        </p:spPr>
      </p:pic>
      <p:pic>
        <p:nvPicPr>
          <p:cNvPr id="3" name="Obraz 2" descr="cyfronet_logo_kolor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96" b="36592"/>
          <a:stretch/>
        </p:blipFill>
        <p:spPr>
          <a:xfrm>
            <a:off x="208691" y="4923457"/>
            <a:ext cx="2250972" cy="863600"/>
          </a:xfrm>
          <a:prstGeom prst="rect">
            <a:avLst/>
          </a:prstGeom>
        </p:spPr>
      </p:pic>
      <p:pic>
        <p:nvPicPr>
          <p:cNvPr id="4" name="Obraz 3" descr="EOSC_logo-0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215" y="4670699"/>
            <a:ext cx="1205173" cy="1273465"/>
          </a:xfrm>
          <a:prstGeom prst="rect">
            <a:avLst/>
          </a:prstGeom>
        </p:spPr>
      </p:pic>
      <p:pic>
        <p:nvPicPr>
          <p:cNvPr id="9" name="Obraz 8" descr="T-Systems_Logo.sv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632" y="6025444"/>
            <a:ext cx="2455167" cy="508220"/>
          </a:xfrm>
          <a:prstGeom prst="rect">
            <a:avLst/>
          </a:prstGeom>
        </p:spPr>
      </p:pic>
      <p:pic>
        <p:nvPicPr>
          <p:cNvPr id="11" name="Obraz 10" descr="Screen Shot 2017-02-22 at 18.31.4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207" y="5758930"/>
            <a:ext cx="1308032" cy="833790"/>
          </a:xfrm>
          <a:prstGeom prst="rect">
            <a:avLst/>
          </a:prstGeom>
        </p:spPr>
      </p:pic>
      <p:pic>
        <p:nvPicPr>
          <p:cNvPr id="12" name="Obraz 11" descr="SixSq_logo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149" y="5909160"/>
            <a:ext cx="631009" cy="624504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07009" y="5892800"/>
            <a:ext cx="1446590" cy="75946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51002" y="3958258"/>
            <a:ext cx="1551213" cy="96519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1281" y="3852716"/>
            <a:ext cx="1711471" cy="12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8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Obraz 49" descr="Zasób 1@2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46" y="1220227"/>
            <a:ext cx="8792804" cy="4602546"/>
          </a:xfrm>
          <a:prstGeom prst="rect">
            <a:avLst/>
          </a:prstGeom>
        </p:spPr>
      </p:pic>
      <p:grpSp>
        <p:nvGrpSpPr>
          <p:cNvPr id="169" name="Grupa 168"/>
          <p:cNvGrpSpPr/>
          <p:nvPr/>
        </p:nvGrpSpPr>
        <p:grpSpPr>
          <a:xfrm>
            <a:off x="2683303" y="2145873"/>
            <a:ext cx="6722685" cy="2972482"/>
            <a:chOff x="2622193" y="2003967"/>
            <a:chExt cx="6722685" cy="2972482"/>
          </a:xfrm>
        </p:grpSpPr>
        <p:pic>
          <p:nvPicPr>
            <p:cNvPr id="170" name="Obraz 169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49351" y="2003967"/>
              <a:ext cx="300561" cy="300561"/>
            </a:xfrm>
            <a:prstGeom prst="rect">
              <a:avLst/>
            </a:prstGeom>
          </p:spPr>
        </p:pic>
        <p:pic>
          <p:nvPicPr>
            <p:cNvPr id="171" name="Obraz 170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73716" y="2401827"/>
              <a:ext cx="300561" cy="300561"/>
            </a:xfrm>
            <a:prstGeom prst="rect">
              <a:avLst/>
            </a:prstGeom>
          </p:spPr>
        </p:pic>
        <p:pic>
          <p:nvPicPr>
            <p:cNvPr id="172" name="Obraz 171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45297" y="2275122"/>
              <a:ext cx="300561" cy="300561"/>
            </a:xfrm>
            <a:prstGeom prst="rect">
              <a:avLst/>
            </a:prstGeom>
          </p:spPr>
        </p:pic>
        <p:pic>
          <p:nvPicPr>
            <p:cNvPr id="173" name="Obraz 172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44317" y="4675888"/>
              <a:ext cx="300561" cy="300561"/>
            </a:xfrm>
            <a:prstGeom prst="rect">
              <a:avLst/>
            </a:prstGeom>
          </p:spPr>
        </p:pic>
        <p:pic>
          <p:nvPicPr>
            <p:cNvPr id="174" name="Obraz 173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59632" y="2154247"/>
              <a:ext cx="300561" cy="300561"/>
            </a:xfrm>
            <a:prstGeom prst="rect">
              <a:avLst/>
            </a:prstGeom>
          </p:spPr>
        </p:pic>
        <p:pic>
          <p:nvPicPr>
            <p:cNvPr id="175" name="Obraz 174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93" y="3092218"/>
              <a:ext cx="300561" cy="300561"/>
            </a:xfrm>
            <a:prstGeom prst="rect">
              <a:avLst/>
            </a:prstGeom>
          </p:spPr>
        </p:pic>
        <p:pic>
          <p:nvPicPr>
            <p:cNvPr id="176" name="Obraz 175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68106" y="2631263"/>
              <a:ext cx="300561" cy="300561"/>
            </a:xfrm>
            <a:prstGeom prst="rect">
              <a:avLst/>
            </a:prstGeom>
          </p:spPr>
        </p:pic>
        <p:pic>
          <p:nvPicPr>
            <p:cNvPr id="177" name="Obraz 176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48790" y="2709604"/>
              <a:ext cx="300561" cy="300561"/>
            </a:xfrm>
            <a:prstGeom prst="rect">
              <a:avLst/>
            </a:prstGeom>
          </p:spPr>
        </p:pic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</a:t>
            </a:fld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13806" y="327063"/>
            <a:ext cx="8535461" cy="53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en-GB" sz="2800" cap="small" dirty="0">
                <a:solidFill>
                  <a:srgbClr val="291568"/>
                </a:solidFill>
              </a:rPr>
              <a:t>DATA IN HYBRID CLOUD ENVIRONMENTS</a:t>
            </a:r>
          </a:p>
        </p:txBody>
      </p:sp>
      <p:pic>
        <p:nvPicPr>
          <p:cNvPr id="29" name="Obraz 13" descr="user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863" y="2006565"/>
            <a:ext cx="77946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a 5"/>
          <p:cNvGrpSpPr/>
          <p:nvPr/>
        </p:nvGrpSpPr>
        <p:grpSpPr>
          <a:xfrm>
            <a:off x="9678990" y="2557073"/>
            <a:ext cx="1657350" cy="1898650"/>
            <a:chOff x="9654644" y="3032922"/>
            <a:chExt cx="1657350" cy="1898650"/>
          </a:xfrm>
        </p:grpSpPr>
        <p:pic>
          <p:nvPicPr>
            <p:cNvPr id="2" name="Obraz 1" descr="Zasób 46@4x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4644" y="3032922"/>
              <a:ext cx="1657350" cy="1898650"/>
            </a:xfrm>
            <a:prstGeom prst="rect">
              <a:avLst/>
            </a:prstGeom>
          </p:spPr>
        </p:pic>
        <p:sp>
          <p:nvSpPr>
            <p:cNvPr id="3" name="PoleTekstowe 2"/>
            <p:cNvSpPr txBox="1"/>
            <p:nvPr/>
          </p:nvSpPr>
          <p:spPr>
            <a:xfrm>
              <a:off x="9730741" y="3130221"/>
              <a:ext cx="130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>
                  <a:solidFill>
                    <a:schemeClr val="bg1"/>
                  </a:solidFill>
                </a:rPr>
                <a:t>JOHN’S SPACES</a:t>
              </a:r>
            </a:p>
          </p:txBody>
        </p:sp>
        <p:sp>
          <p:nvSpPr>
            <p:cNvPr id="24" name="PoleTekstowe 23"/>
            <p:cNvSpPr txBox="1"/>
            <p:nvPr/>
          </p:nvSpPr>
          <p:spPr>
            <a:xfrm>
              <a:off x="10246441" y="3740234"/>
              <a:ext cx="7232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SENTINEL 2</a:t>
              </a:r>
            </a:p>
          </p:txBody>
        </p:sp>
        <p:sp>
          <p:nvSpPr>
            <p:cNvPr id="31" name="PoleTekstowe 30"/>
            <p:cNvSpPr txBox="1"/>
            <p:nvPr/>
          </p:nvSpPr>
          <p:spPr>
            <a:xfrm>
              <a:off x="10246441" y="4121161"/>
              <a:ext cx="9393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DEEP LEARNING</a:t>
              </a:r>
            </a:p>
          </p:txBody>
        </p:sp>
        <p:sp>
          <p:nvSpPr>
            <p:cNvPr id="37" name="PoleTekstowe 36"/>
            <p:cNvSpPr txBox="1"/>
            <p:nvPr/>
          </p:nvSpPr>
          <p:spPr>
            <a:xfrm>
              <a:off x="10246441" y="4510628"/>
              <a:ext cx="8771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PUBLICATIONS</a:t>
              </a:r>
            </a:p>
          </p:txBody>
        </p:sp>
      </p:grpSp>
      <p:pic>
        <p:nvPicPr>
          <p:cNvPr id="30" name="Obraz 12" descr="user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11" y="3416808"/>
            <a:ext cx="781050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Grupa 37"/>
          <p:cNvGrpSpPr/>
          <p:nvPr/>
        </p:nvGrpSpPr>
        <p:grpSpPr>
          <a:xfrm>
            <a:off x="1022953" y="3924123"/>
            <a:ext cx="1657350" cy="1898650"/>
            <a:chOff x="9654644" y="3032922"/>
            <a:chExt cx="1657350" cy="1898650"/>
          </a:xfrm>
        </p:grpSpPr>
        <p:pic>
          <p:nvPicPr>
            <p:cNvPr id="39" name="Obraz 38" descr="Zasób 46@4x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4644" y="3032922"/>
              <a:ext cx="1657350" cy="1898650"/>
            </a:xfrm>
            <a:prstGeom prst="rect">
              <a:avLst/>
            </a:prstGeom>
          </p:spPr>
        </p:pic>
        <p:sp>
          <p:nvSpPr>
            <p:cNvPr id="40" name="PoleTekstowe 39"/>
            <p:cNvSpPr txBox="1"/>
            <p:nvPr/>
          </p:nvSpPr>
          <p:spPr>
            <a:xfrm>
              <a:off x="9730741" y="3130221"/>
              <a:ext cx="1301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>
                  <a:solidFill>
                    <a:schemeClr val="bg1"/>
                  </a:solidFill>
                </a:rPr>
                <a:t>SARA’S SPACES</a:t>
              </a:r>
            </a:p>
          </p:txBody>
        </p:sp>
        <p:sp>
          <p:nvSpPr>
            <p:cNvPr id="45" name="PoleTekstowe 44"/>
            <p:cNvSpPr txBox="1"/>
            <p:nvPr/>
          </p:nvSpPr>
          <p:spPr>
            <a:xfrm>
              <a:off x="10246441" y="3740234"/>
              <a:ext cx="7232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SENTINEL 2</a:t>
              </a:r>
            </a:p>
          </p:txBody>
        </p:sp>
        <p:sp>
          <p:nvSpPr>
            <p:cNvPr id="46" name="PoleTekstowe 45"/>
            <p:cNvSpPr txBox="1"/>
            <p:nvPr/>
          </p:nvSpPr>
          <p:spPr>
            <a:xfrm>
              <a:off x="10246441" y="4121161"/>
              <a:ext cx="6591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SKY MAPS</a:t>
              </a:r>
            </a:p>
          </p:txBody>
        </p:sp>
        <p:sp>
          <p:nvSpPr>
            <p:cNvPr id="47" name="PoleTekstowe 46"/>
            <p:cNvSpPr txBox="1"/>
            <p:nvPr/>
          </p:nvSpPr>
          <p:spPr>
            <a:xfrm>
              <a:off x="10246441" y="4510628"/>
              <a:ext cx="6264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/>
                <a:t>MY DATA</a:t>
              </a: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2680303" y="2142893"/>
            <a:ext cx="6722685" cy="2972482"/>
            <a:chOff x="2622193" y="2003967"/>
            <a:chExt cx="6722685" cy="2972482"/>
          </a:xfrm>
        </p:grpSpPr>
        <p:pic>
          <p:nvPicPr>
            <p:cNvPr id="16" name="Obraz 15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49351" y="2003967"/>
              <a:ext cx="300561" cy="300561"/>
            </a:xfrm>
            <a:prstGeom prst="rect">
              <a:avLst/>
            </a:prstGeom>
          </p:spPr>
        </p:pic>
        <p:pic>
          <p:nvPicPr>
            <p:cNvPr id="23" name="Obraz 22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73716" y="2401827"/>
              <a:ext cx="300561" cy="300561"/>
            </a:xfrm>
            <a:prstGeom prst="rect">
              <a:avLst/>
            </a:prstGeom>
          </p:spPr>
        </p:pic>
        <p:pic>
          <p:nvPicPr>
            <p:cNvPr id="25" name="Obraz 24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45297" y="2275122"/>
              <a:ext cx="300561" cy="300561"/>
            </a:xfrm>
            <a:prstGeom prst="rect">
              <a:avLst/>
            </a:prstGeom>
          </p:spPr>
        </p:pic>
        <p:pic>
          <p:nvPicPr>
            <p:cNvPr id="26" name="Obraz 25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44317" y="4675888"/>
              <a:ext cx="300561" cy="300561"/>
            </a:xfrm>
            <a:prstGeom prst="rect">
              <a:avLst/>
            </a:prstGeom>
          </p:spPr>
        </p:pic>
        <p:pic>
          <p:nvPicPr>
            <p:cNvPr id="27" name="Obraz 26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59632" y="2154247"/>
              <a:ext cx="300561" cy="300561"/>
            </a:xfrm>
            <a:prstGeom prst="rect">
              <a:avLst/>
            </a:prstGeom>
          </p:spPr>
        </p:pic>
        <p:pic>
          <p:nvPicPr>
            <p:cNvPr id="28" name="Obraz 27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93" y="3092218"/>
              <a:ext cx="300561" cy="300561"/>
            </a:xfrm>
            <a:prstGeom prst="rect">
              <a:avLst/>
            </a:prstGeom>
          </p:spPr>
        </p:pic>
        <p:pic>
          <p:nvPicPr>
            <p:cNvPr id="32" name="Obraz 31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93" y="3092218"/>
              <a:ext cx="300561" cy="3005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3" name="Obraz 32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68106" y="2631263"/>
              <a:ext cx="300561" cy="300561"/>
            </a:xfrm>
            <a:prstGeom prst="rect">
              <a:avLst/>
            </a:prstGeom>
          </p:spPr>
        </p:pic>
        <p:pic>
          <p:nvPicPr>
            <p:cNvPr id="34" name="Obraz 33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48790" y="2709604"/>
              <a:ext cx="300561" cy="300561"/>
            </a:xfrm>
            <a:prstGeom prst="rect">
              <a:avLst/>
            </a:prstGeom>
          </p:spPr>
        </p:pic>
        <p:pic>
          <p:nvPicPr>
            <p:cNvPr id="48" name="Obraz 47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68106" y="2631263"/>
              <a:ext cx="300561" cy="3005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Obraz 48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48790" y="2709604"/>
              <a:ext cx="300561" cy="30056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0" name="Grupa 69"/>
          <p:cNvGrpSpPr/>
          <p:nvPr/>
        </p:nvGrpSpPr>
        <p:grpSpPr>
          <a:xfrm>
            <a:off x="3214117" y="2250969"/>
            <a:ext cx="6451127" cy="2521639"/>
            <a:chOff x="3227865" y="2293175"/>
            <a:chExt cx="6451127" cy="2521639"/>
          </a:xfrm>
        </p:grpSpPr>
        <p:cxnSp>
          <p:nvCxnSpPr>
            <p:cNvPr id="51" name="Łącznik łamany 50"/>
            <p:cNvCxnSpPr/>
            <p:nvPr/>
          </p:nvCxnSpPr>
          <p:spPr>
            <a:xfrm rot="10800000">
              <a:off x="6518305" y="2442139"/>
              <a:ext cx="3160684" cy="52001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Łącznik łamany 51"/>
            <p:cNvCxnSpPr/>
            <p:nvPr/>
          </p:nvCxnSpPr>
          <p:spPr>
            <a:xfrm rot="10800000">
              <a:off x="6017839" y="2736431"/>
              <a:ext cx="3661150" cy="52001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łamany 52"/>
            <p:cNvCxnSpPr>
              <a:endCxn id="16" idx="1"/>
            </p:cNvCxnSpPr>
            <p:nvPr/>
          </p:nvCxnSpPr>
          <p:spPr>
            <a:xfrm rot="10800000">
              <a:off x="5908023" y="2293175"/>
              <a:ext cx="3770967" cy="424673"/>
            </a:xfrm>
            <a:prstGeom prst="bentConnector3">
              <a:avLst>
                <a:gd name="adj1" fmla="val 38072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łamany 53"/>
            <p:cNvCxnSpPr>
              <a:endCxn id="26" idx="0"/>
            </p:cNvCxnSpPr>
            <p:nvPr/>
          </p:nvCxnSpPr>
          <p:spPr>
            <a:xfrm rot="5400000">
              <a:off x="9075833" y="4211656"/>
              <a:ext cx="780033" cy="426283"/>
            </a:xfrm>
            <a:prstGeom prst="bentConnector3">
              <a:avLst>
                <a:gd name="adj1" fmla="val 814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łamany 57"/>
            <p:cNvCxnSpPr/>
            <p:nvPr/>
          </p:nvCxnSpPr>
          <p:spPr>
            <a:xfrm rot="10800000">
              <a:off x="3227865" y="2736432"/>
              <a:ext cx="6451127" cy="987767"/>
            </a:xfrm>
            <a:prstGeom prst="bentConnector3">
              <a:avLst>
                <a:gd name="adj1" fmla="val 99626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upa 75"/>
          <p:cNvGrpSpPr/>
          <p:nvPr/>
        </p:nvGrpSpPr>
        <p:grpSpPr>
          <a:xfrm>
            <a:off x="2680303" y="2142892"/>
            <a:ext cx="6722685" cy="2972483"/>
            <a:chOff x="2622193" y="2003966"/>
            <a:chExt cx="6722685" cy="2972483"/>
          </a:xfrm>
        </p:grpSpPr>
        <p:pic>
          <p:nvPicPr>
            <p:cNvPr id="77" name="Obraz 76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49351" y="2003967"/>
              <a:ext cx="300561" cy="300561"/>
            </a:xfrm>
            <a:prstGeom prst="rect">
              <a:avLst/>
            </a:prstGeom>
          </p:spPr>
        </p:pic>
        <p:pic>
          <p:nvPicPr>
            <p:cNvPr id="78" name="Obraz 77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73716" y="2401827"/>
              <a:ext cx="300561" cy="300561"/>
            </a:xfrm>
            <a:prstGeom prst="rect">
              <a:avLst/>
            </a:prstGeom>
          </p:spPr>
        </p:pic>
        <p:pic>
          <p:nvPicPr>
            <p:cNvPr id="79" name="Obraz 78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45297" y="2275122"/>
              <a:ext cx="300561" cy="300561"/>
            </a:xfrm>
            <a:prstGeom prst="rect">
              <a:avLst/>
            </a:prstGeom>
          </p:spPr>
        </p:pic>
        <p:pic>
          <p:nvPicPr>
            <p:cNvPr id="80" name="Obraz 79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44317" y="4675888"/>
              <a:ext cx="300561" cy="300561"/>
            </a:xfrm>
            <a:prstGeom prst="rect">
              <a:avLst/>
            </a:prstGeom>
          </p:spPr>
        </p:pic>
        <p:pic>
          <p:nvPicPr>
            <p:cNvPr id="81" name="Obraz 80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59632" y="2154247"/>
              <a:ext cx="300561" cy="300561"/>
            </a:xfrm>
            <a:prstGeom prst="rect">
              <a:avLst/>
            </a:prstGeom>
          </p:spPr>
        </p:pic>
        <p:pic>
          <p:nvPicPr>
            <p:cNvPr id="82" name="Obraz 81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93" y="3092218"/>
              <a:ext cx="300561" cy="300561"/>
            </a:xfrm>
            <a:prstGeom prst="rect">
              <a:avLst/>
            </a:prstGeom>
          </p:spPr>
        </p:pic>
        <p:pic>
          <p:nvPicPr>
            <p:cNvPr id="83" name="Obraz 82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49351" y="2003966"/>
              <a:ext cx="300561" cy="3005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Obraz 83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68106" y="2631263"/>
              <a:ext cx="300561" cy="300561"/>
            </a:xfrm>
            <a:prstGeom prst="rect">
              <a:avLst/>
            </a:prstGeom>
          </p:spPr>
        </p:pic>
        <p:pic>
          <p:nvPicPr>
            <p:cNvPr id="85" name="Obraz 84" descr="provider.wm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48790" y="2709604"/>
              <a:ext cx="300561" cy="300561"/>
            </a:xfrm>
            <a:prstGeom prst="rect">
              <a:avLst/>
            </a:prstGeom>
          </p:spPr>
        </p:pic>
        <p:pic>
          <p:nvPicPr>
            <p:cNvPr id="86" name="Obraz 85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45297" y="2275122"/>
              <a:ext cx="300561" cy="3005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Obraz 86" descr="provider.wmf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73716" y="2401827"/>
              <a:ext cx="300561" cy="30056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17" name="Grupa 116"/>
          <p:cNvGrpSpPr/>
          <p:nvPr/>
        </p:nvGrpSpPr>
        <p:grpSpPr>
          <a:xfrm>
            <a:off x="2669788" y="2550216"/>
            <a:ext cx="6449298" cy="2474846"/>
            <a:chOff x="2669788" y="2550216"/>
            <a:chExt cx="6449298" cy="2474846"/>
          </a:xfrm>
        </p:grpSpPr>
        <p:cxnSp>
          <p:nvCxnSpPr>
            <p:cNvPr id="88" name="Łącznik łamany 87"/>
            <p:cNvCxnSpPr/>
            <p:nvPr/>
          </p:nvCxnSpPr>
          <p:spPr>
            <a:xfrm rot="10800000">
              <a:off x="2696960" y="5012362"/>
              <a:ext cx="6422126" cy="127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Łącznik łamany 94"/>
            <p:cNvCxnSpPr/>
            <p:nvPr/>
          </p:nvCxnSpPr>
          <p:spPr>
            <a:xfrm rot="5400000">
              <a:off x="2413083" y="3789669"/>
              <a:ext cx="688940" cy="173013"/>
            </a:xfrm>
            <a:prstGeom prst="bentConnector3">
              <a:avLst>
                <a:gd name="adj1" fmla="val 97891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łamany 97"/>
            <p:cNvCxnSpPr/>
            <p:nvPr/>
          </p:nvCxnSpPr>
          <p:spPr>
            <a:xfrm rot="10800000" flipV="1">
              <a:off x="2680305" y="3070750"/>
              <a:ext cx="1321457" cy="1306608"/>
            </a:xfrm>
            <a:prstGeom prst="bentConnector3">
              <a:avLst>
                <a:gd name="adj1" fmla="val 533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łamany 109"/>
            <p:cNvCxnSpPr>
              <a:stCxn id="85" idx="2"/>
            </p:cNvCxnSpPr>
            <p:nvPr/>
          </p:nvCxnSpPr>
          <p:spPr>
            <a:xfrm rot="5400000">
              <a:off x="3349316" y="2469563"/>
              <a:ext cx="1428336" cy="2787392"/>
            </a:xfrm>
            <a:prstGeom prst="bentConnector2">
              <a:avLst/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Łącznik łamany 113"/>
            <p:cNvCxnSpPr>
              <a:endCxn id="39" idx="3"/>
            </p:cNvCxnSpPr>
            <p:nvPr/>
          </p:nvCxnSpPr>
          <p:spPr>
            <a:xfrm rot="10800000" flipV="1">
              <a:off x="2680303" y="2550216"/>
              <a:ext cx="3698256" cy="2323231"/>
            </a:xfrm>
            <a:prstGeom prst="bentConnector3">
              <a:avLst>
                <a:gd name="adj1" fmla="val -164"/>
              </a:avLst>
            </a:prstGeom>
            <a:ln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upa 117"/>
          <p:cNvGrpSpPr/>
          <p:nvPr/>
        </p:nvGrpSpPr>
        <p:grpSpPr>
          <a:xfrm>
            <a:off x="2954067" y="2512018"/>
            <a:ext cx="6298640" cy="2453077"/>
            <a:chOff x="2596046" y="2726051"/>
            <a:chExt cx="6298640" cy="2453077"/>
          </a:xfrm>
        </p:grpSpPr>
        <p:cxnSp>
          <p:nvCxnSpPr>
            <p:cNvPr id="120" name="Łącznik zakrzywiony 119"/>
            <p:cNvCxnSpPr/>
            <p:nvPr/>
          </p:nvCxnSpPr>
          <p:spPr>
            <a:xfrm>
              <a:off x="3768756" y="3108063"/>
              <a:ext cx="1180123" cy="176720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Łącznik zakrzywiony 121"/>
            <p:cNvCxnSpPr/>
            <p:nvPr/>
          </p:nvCxnSpPr>
          <p:spPr>
            <a:xfrm flipV="1">
              <a:off x="5232335" y="2807768"/>
              <a:ext cx="788203" cy="403217"/>
            </a:xfrm>
            <a:prstGeom prst="curvedConnector3">
              <a:avLst>
                <a:gd name="adj1" fmla="val 65551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Łącznik zakrzywiony 134"/>
            <p:cNvCxnSpPr/>
            <p:nvPr/>
          </p:nvCxnSpPr>
          <p:spPr>
            <a:xfrm flipV="1">
              <a:off x="2596046" y="3363124"/>
              <a:ext cx="2503113" cy="272053"/>
            </a:xfrm>
            <a:prstGeom prst="curvedConnector3">
              <a:avLst>
                <a:gd name="adj1" fmla="val 53108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Łącznik zakrzywiony 140"/>
            <p:cNvCxnSpPr>
              <a:endCxn id="84" idx="3"/>
            </p:cNvCxnSpPr>
            <p:nvPr/>
          </p:nvCxnSpPr>
          <p:spPr>
            <a:xfrm flipV="1">
              <a:off x="2596046" y="3134503"/>
              <a:ext cx="872149" cy="402653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Łącznik zakrzywiony 148"/>
            <p:cNvCxnSpPr>
              <a:endCxn id="80" idx="3"/>
            </p:cNvCxnSpPr>
            <p:nvPr/>
          </p:nvCxnSpPr>
          <p:spPr>
            <a:xfrm>
              <a:off x="5166526" y="3313788"/>
              <a:ext cx="3577880" cy="1865340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Łącznik zakrzywiony 150"/>
            <p:cNvCxnSpPr>
              <a:endCxn id="80" idx="0"/>
            </p:cNvCxnSpPr>
            <p:nvPr/>
          </p:nvCxnSpPr>
          <p:spPr>
            <a:xfrm>
              <a:off x="6106326" y="2726051"/>
              <a:ext cx="2788360" cy="2302796"/>
            </a:xfrm>
            <a:prstGeom prst="curvedConnector2">
              <a:avLst/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upa 155"/>
          <p:cNvGrpSpPr/>
          <p:nvPr/>
        </p:nvGrpSpPr>
        <p:grpSpPr>
          <a:xfrm>
            <a:off x="3386863" y="2293173"/>
            <a:ext cx="5892641" cy="2654399"/>
            <a:chOff x="3002045" y="2524729"/>
            <a:chExt cx="5892641" cy="2654399"/>
          </a:xfrm>
        </p:grpSpPr>
        <p:cxnSp>
          <p:nvCxnSpPr>
            <p:cNvPr id="157" name="Łącznik zakrzywiony 156"/>
            <p:cNvCxnSpPr>
              <a:endCxn id="83" idx="3"/>
            </p:cNvCxnSpPr>
            <p:nvPr/>
          </p:nvCxnSpPr>
          <p:spPr>
            <a:xfrm flipV="1">
              <a:off x="3019150" y="2524729"/>
              <a:ext cx="2203493" cy="212201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Łącznik zakrzywiony 157"/>
            <p:cNvCxnSpPr/>
            <p:nvPr/>
          </p:nvCxnSpPr>
          <p:spPr>
            <a:xfrm>
              <a:off x="5523205" y="2524731"/>
              <a:ext cx="497333" cy="283039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Łącznik zakrzywiony 160"/>
            <p:cNvCxnSpPr/>
            <p:nvPr/>
          </p:nvCxnSpPr>
          <p:spPr>
            <a:xfrm>
              <a:off x="5633021" y="3017583"/>
              <a:ext cx="3111385" cy="2161545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Łącznik zakrzywiony 161"/>
            <p:cNvCxnSpPr/>
            <p:nvPr/>
          </p:nvCxnSpPr>
          <p:spPr>
            <a:xfrm>
              <a:off x="6106326" y="2726051"/>
              <a:ext cx="2788360" cy="2302796"/>
            </a:xfrm>
            <a:prstGeom prst="curvedConnector2">
              <a:avLst/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Łącznik zakrzywiony 163"/>
            <p:cNvCxnSpPr>
              <a:endCxn id="87" idx="3"/>
            </p:cNvCxnSpPr>
            <p:nvPr/>
          </p:nvCxnSpPr>
          <p:spPr>
            <a:xfrm>
              <a:off x="3002045" y="2878410"/>
              <a:ext cx="2344963" cy="44180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DD263C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036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343207"/>
            <a:ext cx="11039502" cy="874712"/>
          </a:xfrm>
        </p:spPr>
        <p:txBody>
          <a:bodyPr>
            <a:noAutofit/>
          </a:bodyPr>
          <a:lstStyle/>
          <a:p>
            <a:pPr algn="l"/>
            <a:r>
              <a:rPr lang="en-GB" sz="2800" b="1" dirty="0">
                <a:solidFill>
                  <a:srgbClr val="291568"/>
                </a:solidFill>
              </a:rPr>
              <a:t>MAIN PROBLEMS ADDRESED BY ONEDATA PLATFORM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1134289" y="1608602"/>
            <a:ext cx="10009644" cy="490095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b="1" dirty="0"/>
              <a:t>Lock-in data collection available only locally on local POSIX file system </a:t>
            </a:r>
            <a:r>
              <a:rPr lang="mr-IN" sz="2400" b="1" dirty="0"/>
              <a:t>–</a:t>
            </a:r>
            <a:r>
              <a:rPr lang="pl-PL" sz="2400" b="1" dirty="0" err="1"/>
              <a:t>should</a:t>
            </a:r>
            <a:r>
              <a:rPr lang="pl-PL" sz="2400" b="1" dirty="0"/>
              <a:t> be </a:t>
            </a:r>
            <a:r>
              <a:rPr lang="en-GB" sz="2400" b="1" dirty="0"/>
              <a:t>available in multi cloud </a:t>
            </a:r>
            <a:r>
              <a:rPr lang="en-GB" sz="2400" b="1" dirty="0" err="1"/>
              <a:t>hybird</a:t>
            </a:r>
            <a:r>
              <a:rPr lang="en-GB" sz="2400" b="1" dirty="0"/>
              <a:t> environments</a:t>
            </a:r>
            <a:endParaRPr lang="en-GB" sz="2400" dirty="0"/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Multi-protocol transparent access to data “[</a:t>
            </a:r>
            <a:r>
              <a:rPr lang="is-IS" sz="2400" dirty="0"/>
              <a:t>…] </a:t>
            </a:r>
            <a:r>
              <a:rPr lang="en-GB" sz="2400" dirty="0"/>
              <a:t>but we want POSIX”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High Throughput Data Transfers and Replication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b="1" dirty="0"/>
              <a:t>On-the-fly remote data delivery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Replication on demand 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Heterogeneity of storage technologies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b="1" dirty="0"/>
              <a:t>Cache Management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b="1" dirty="0"/>
              <a:t>High-throughput data processing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Authentication and authorization integrated with EDUGAIN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539477" y="1708680"/>
            <a:ext cx="411162" cy="412262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FF0000"/>
              </a:solidFill>
            </a:endParaRPr>
          </a:p>
        </p:txBody>
      </p:sp>
      <p:sp>
        <p:nvSpPr>
          <p:cNvPr id="16" name="Symbol zastępczy zawartości 2"/>
          <p:cNvSpPr txBox="1">
            <a:spLocks/>
          </p:cNvSpPr>
          <p:nvPr/>
        </p:nvSpPr>
        <p:spPr bwMode="auto">
          <a:xfrm>
            <a:off x="592627" y="1758179"/>
            <a:ext cx="304865" cy="31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25133E"/>
              </a:buClr>
              <a:buFont typeface="Arial" charset="0"/>
              <a:buNone/>
            </a:pPr>
            <a:r>
              <a:rPr lang="en-GB" sz="16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539477" y="2630082"/>
            <a:ext cx="411162" cy="412262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FF0000"/>
              </a:solidFill>
            </a:endParaRPr>
          </a:p>
        </p:txBody>
      </p:sp>
      <p:sp>
        <p:nvSpPr>
          <p:cNvPr id="18" name="Symbol zastępczy zawartości 2"/>
          <p:cNvSpPr txBox="1">
            <a:spLocks/>
          </p:cNvSpPr>
          <p:nvPr/>
        </p:nvSpPr>
        <p:spPr bwMode="auto">
          <a:xfrm>
            <a:off x="592627" y="2679582"/>
            <a:ext cx="304865" cy="31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25133E"/>
              </a:buClr>
              <a:buFont typeface="Arial" charset="0"/>
              <a:buNone/>
            </a:pPr>
            <a:r>
              <a:rPr lang="en-GB" sz="1600" b="1" dirty="0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24" name="Grupa 23"/>
          <p:cNvGrpSpPr/>
          <p:nvPr/>
        </p:nvGrpSpPr>
        <p:grpSpPr>
          <a:xfrm>
            <a:off x="533474" y="3090115"/>
            <a:ext cx="411162" cy="412262"/>
            <a:chOff x="505436" y="2559755"/>
            <a:chExt cx="411162" cy="412262"/>
          </a:xfrm>
        </p:grpSpPr>
        <p:sp>
          <p:nvSpPr>
            <p:cNvPr id="25" name="Prostokąt 24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26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7" name="Grupa 26"/>
          <p:cNvGrpSpPr/>
          <p:nvPr/>
        </p:nvGrpSpPr>
        <p:grpSpPr>
          <a:xfrm>
            <a:off x="521624" y="3547886"/>
            <a:ext cx="411162" cy="412262"/>
            <a:chOff x="505436" y="2559755"/>
            <a:chExt cx="411162" cy="412262"/>
          </a:xfrm>
        </p:grpSpPr>
        <p:sp>
          <p:nvSpPr>
            <p:cNvPr id="28" name="Prostokąt 27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29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30" name="Grupa 29"/>
          <p:cNvGrpSpPr/>
          <p:nvPr/>
        </p:nvGrpSpPr>
        <p:grpSpPr>
          <a:xfrm>
            <a:off x="520151" y="4011064"/>
            <a:ext cx="411162" cy="412262"/>
            <a:chOff x="505436" y="2559755"/>
            <a:chExt cx="411162" cy="412262"/>
          </a:xfrm>
        </p:grpSpPr>
        <p:sp>
          <p:nvSpPr>
            <p:cNvPr id="31" name="Prostokąt 30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2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33" name="Grupa 32"/>
          <p:cNvGrpSpPr/>
          <p:nvPr/>
        </p:nvGrpSpPr>
        <p:grpSpPr>
          <a:xfrm>
            <a:off x="523131" y="4477225"/>
            <a:ext cx="411162" cy="412262"/>
            <a:chOff x="505436" y="2559755"/>
            <a:chExt cx="411162" cy="412262"/>
          </a:xfrm>
        </p:grpSpPr>
        <p:sp>
          <p:nvSpPr>
            <p:cNvPr id="34" name="Prostokąt 33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5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6</a:t>
              </a:r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526958" y="4937120"/>
            <a:ext cx="411162" cy="412262"/>
            <a:chOff x="505436" y="2559755"/>
            <a:chExt cx="411162" cy="412262"/>
          </a:xfrm>
        </p:grpSpPr>
        <p:sp>
          <p:nvSpPr>
            <p:cNvPr id="36" name="Prostokąt 35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7" name="Symbol zastępczy zawartości 2"/>
            <p:cNvSpPr txBox="1">
              <a:spLocks/>
            </p:cNvSpPr>
            <p:nvPr/>
          </p:nvSpPr>
          <p:spPr bwMode="auto">
            <a:xfrm>
              <a:off x="54724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7</a:t>
              </a:r>
            </a:p>
          </p:txBody>
        </p:sp>
      </p:grpSp>
      <p:grpSp>
        <p:nvGrpSpPr>
          <p:cNvPr id="38" name="Grupa 37"/>
          <p:cNvGrpSpPr/>
          <p:nvPr/>
        </p:nvGrpSpPr>
        <p:grpSpPr>
          <a:xfrm>
            <a:off x="526958" y="5400506"/>
            <a:ext cx="411162" cy="412262"/>
            <a:chOff x="505436" y="2559755"/>
            <a:chExt cx="411162" cy="412262"/>
          </a:xfrm>
        </p:grpSpPr>
        <p:sp>
          <p:nvSpPr>
            <p:cNvPr id="39" name="Prostokąt 38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40" name="Symbol zastępczy zawartości 2"/>
            <p:cNvSpPr txBox="1">
              <a:spLocks/>
            </p:cNvSpPr>
            <p:nvPr/>
          </p:nvSpPr>
          <p:spPr bwMode="auto">
            <a:xfrm>
              <a:off x="54724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8</a:t>
              </a:r>
            </a:p>
          </p:txBody>
        </p:sp>
      </p:grpSp>
      <p:grpSp>
        <p:nvGrpSpPr>
          <p:cNvPr id="41" name="Grupa 40"/>
          <p:cNvGrpSpPr/>
          <p:nvPr/>
        </p:nvGrpSpPr>
        <p:grpSpPr>
          <a:xfrm>
            <a:off x="538246" y="5870444"/>
            <a:ext cx="411162" cy="412262"/>
            <a:chOff x="505436" y="2559755"/>
            <a:chExt cx="411162" cy="412262"/>
          </a:xfrm>
        </p:grpSpPr>
        <p:sp>
          <p:nvSpPr>
            <p:cNvPr id="42" name="Prostokąt 41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43" name="Symbol zastępczy zawartości 2"/>
            <p:cNvSpPr txBox="1">
              <a:spLocks/>
            </p:cNvSpPr>
            <p:nvPr/>
          </p:nvSpPr>
          <p:spPr bwMode="auto">
            <a:xfrm>
              <a:off x="54724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>
                  <a:solidFill>
                    <a:srgbClr val="FFFFFF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678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Zaokrąglony prostokąt 83"/>
          <p:cNvSpPr/>
          <p:nvPr/>
        </p:nvSpPr>
        <p:spPr>
          <a:xfrm>
            <a:off x="2868961" y="1641369"/>
            <a:ext cx="4488125" cy="1601012"/>
          </a:xfrm>
          <a:prstGeom prst="roundRect">
            <a:avLst/>
          </a:prstGeom>
          <a:solidFill>
            <a:schemeClr val="bg1">
              <a:lumMod val="85000"/>
              <a:alpha val="80000"/>
            </a:schemeClr>
          </a:solidFill>
          <a:ln w="1905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15235" rIns="96744" bIns="15235" rtlCol="0" anchor="t" anchorCtr="0"/>
          <a:lstStyle/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83" name="Zaokrąglony prostokąt 82"/>
          <p:cNvSpPr/>
          <p:nvPr/>
        </p:nvSpPr>
        <p:spPr>
          <a:xfrm>
            <a:off x="650958" y="4019058"/>
            <a:ext cx="2107950" cy="930656"/>
          </a:xfrm>
          <a:prstGeom prst="roundRect">
            <a:avLst/>
          </a:prstGeom>
          <a:solidFill>
            <a:schemeClr val="bg1">
              <a:lumMod val="85000"/>
              <a:alpha val="80000"/>
            </a:schemeClr>
          </a:solidFill>
          <a:ln w="1905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15235" rIns="96744" bIns="15235" rtlCol="0" anchor="t" anchorCtr="0"/>
          <a:lstStyle/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291568"/>
                </a:solidFill>
              </a:rPr>
              <a:t>EXAMPLE - EMBL-EBI APPLICATION DEPLOYMENT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141" name="Zaokrąglony prostokąt 140"/>
          <p:cNvSpPr/>
          <p:nvPr/>
        </p:nvSpPr>
        <p:spPr>
          <a:xfrm>
            <a:off x="453157" y="1410289"/>
            <a:ext cx="7071800" cy="4676790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48372" rIns="96744" bIns="48372" rtlCol="0" anchor="ctr"/>
          <a:lstStyle/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631587" y="1410290"/>
            <a:ext cx="1530234" cy="297744"/>
          </a:xfrm>
          <a:prstGeom prst="rect">
            <a:avLst/>
          </a:prstGeom>
        </p:spPr>
        <p:txBody>
          <a:bodyPr wrap="square" lIns="96744" tIns="48372" rIns="96744" bIns="48372">
            <a:spAutoFit/>
          </a:bodyPr>
          <a:lstStyle/>
          <a:p>
            <a:r>
              <a:rPr lang="en-GB" sz="1300" b="1" dirty="0">
                <a:solidFill>
                  <a:srgbClr val="FF0000"/>
                </a:solidFill>
              </a:rPr>
              <a:t>Cloud - OTC</a:t>
            </a:r>
          </a:p>
        </p:txBody>
      </p:sp>
      <p:cxnSp>
        <p:nvCxnSpPr>
          <p:cNvPr id="143" name="Łącznik łamany 142"/>
          <p:cNvCxnSpPr>
            <a:stCxn id="179" idx="0"/>
            <a:endCxn id="187" idx="2"/>
          </p:cNvCxnSpPr>
          <p:nvPr/>
        </p:nvCxnSpPr>
        <p:spPr>
          <a:xfrm rot="5400000" flipH="1" flipV="1">
            <a:off x="3000496" y="4129091"/>
            <a:ext cx="2000470" cy="12700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Łącznik łamany 143"/>
          <p:cNvCxnSpPr>
            <a:stCxn id="206" idx="2"/>
            <a:endCxn id="179" idx="3"/>
          </p:cNvCxnSpPr>
          <p:nvPr/>
        </p:nvCxnSpPr>
        <p:spPr>
          <a:xfrm rot="10800000">
            <a:off x="5708659" y="5423824"/>
            <a:ext cx="3945905" cy="4882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Zaokrąglony prostokąt 172"/>
          <p:cNvSpPr/>
          <p:nvPr/>
        </p:nvSpPr>
        <p:spPr>
          <a:xfrm>
            <a:off x="4900671" y="2099883"/>
            <a:ext cx="2339637" cy="64297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pl-PL" sz="1000" b="1" dirty="0">
              <a:solidFill>
                <a:schemeClr val="tx1"/>
              </a:solidFill>
            </a:endParaRP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Local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processing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cluster</a:t>
            </a:r>
            <a:r>
              <a:rPr lang="pl-PL" sz="1000" b="1" dirty="0">
                <a:solidFill>
                  <a:schemeClr val="tx1"/>
                </a:solidFill>
              </a:rPr>
              <a:t> 300 </a:t>
            </a:r>
            <a:r>
              <a:rPr lang="pl-PL" sz="1000" b="1" dirty="0" err="1">
                <a:solidFill>
                  <a:schemeClr val="tx1"/>
                </a:solidFill>
              </a:rPr>
              <a:t>VMs</a:t>
            </a:r>
            <a:endParaRPr lang="pl-PL" sz="1000" b="1" dirty="0">
              <a:solidFill>
                <a:schemeClr val="tx1"/>
              </a:solidFill>
            </a:endParaRP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Each</a:t>
            </a:r>
            <a:r>
              <a:rPr lang="pl-PL" sz="1000" b="1" dirty="0">
                <a:solidFill>
                  <a:schemeClr val="tx1"/>
                </a:solidFill>
              </a:rPr>
              <a:t> VM </a:t>
            </a:r>
            <a:r>
              <a:rPr lang="pl-PL" sz="1000" b="1" dirty="0" err="1">
                <a:solidFill>
                  <a:schemeClr val="tx1"/>
                </a:solidFill>
              </a:rPr>
              <a:t>process</a:t>
            </a:r>
            <a:r>
              <a:rPr lang="pl-PL" sz="1000" b="1" dirty="0">
                <a:solidFill>
                  <a:schemeClr val="tx1"/>
                </a:solidFill>
              </a:rPr>
              <a:t> 4 </a:t>
            </a:r>
            <a:r>
              <a:rPr lang="pl-PL" sz="1000" b="1" dirty="0" err="1">
                <a:solidFill>
                  <a:schemeClr val="tx1"/>
                </a:solidFill>
              </a:rPr>
              <a:t>files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at</a:t>
            </a:r>
            <a:r>
              <a:rPr lang="pl-PL" sz="1000" b="1" dirty="0">
                <a:solidFill>
                  <a:schemeClr val="tx1"/>
                </a:solidFill>
              </a:rPr>
              <a:t> the same </a:t>
            </a:r>
            <a:r>
              <a:rPr lang="pl-PL" sz="1000" b="1" dirty="0" err="1">
                <a:solidFill>
                  <a:schemeClr val="tx1"/>
                </a:solidFill>
              </a:rPr>
              <a:t>time</a:t>
            </a:r>
            <a:endParaRPr lang="pl-PL" sz="1000" b="1" dirty="0">
              <a:solidFill>
                <a:schemeClr val="tx1"/>
              </a:solidFill>
            </a:endParaRPr>
          </a:p>
          <a:p>
            <a:pPr algn="ctr"/>
            <a:endParaRPr lang="pl-PL" sz="1000" b="1" dirty="0">
              <a:solidFill>
                <a:schemeClr val="tx1"/>
              </a:solidFill>
            </a:endParaRP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Connected</a:t>
            </a:r>
            <a:r>
              <a:rPr lang="pl-PL" sz="1000" b="1" dirty="0">
                <a:solidFill>
                  <a:schemeClr val="tx1"/>
                </a:solidFill>
              </a:rPr>
              <a:t> to POSIX </a:t>
            </a:r>
            <a:r>
              <a:rPr lang="pl-PL" sz="1000" b="1" dirty="0" err="1">
                <a:solidFill>
                  <a:schemeClr val="tx1"/>
                </a:solidFill>
              </a:rPr>
              <a:t>like</a:t>
            </a:r>
            <a:r>
              <a:rPr lang="pl-PL" sz="1000" b="1" dirty="0">
                <a:solidFill>
                  <a:schemeClr val="tx1"/>
                </a:solidFill>
              </a:rPr>
              <a:t>, </a:t>
            </a:r>
            <a:r>
              <a:rPr lang="pl-PL" sz="1000" b="1" dirty="0" err="1">
                <a:solidFill>
                  <a:schemeClr val="tx1"/>
                </a:solidFill>
              </a:rPr>
              <a:t>Globally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Shared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</a:rPr>
              <a:t>Virtual File System via </a:t>
            </a:r>
            <a:r>
              <a:rPr lang="pl-PL" sz="1000" b="1" dirty="0" err="1">
                <a:solidFill>
                  <a:schemeClr val="tx1"/>
                </a:solidFill>
              </a:rPr>
              <a:t>Oneclient</a:t>
            </a:r>
            <a:endParaRPr lang="pl-PL" sz="1000" b="1" dirty="0">
              <a:solidFill>
                <a:schemeClr val="tx1"/>
              </a:solidFill>
            </a:endParaRPr>
          </a:p>
          <a:p>
            <a:pPr algn="ctr"/>
            <a:endParaRPr lang="pl-PL" sz="1000" b="1" dirty="0">
              <a:solidFill>
                <a:schemeClr val="tx1"/>
              </a:solidFill>
            </a:endParaRPr>
          </a:p>
        </p:txBody>
      </p:sp>
      <p:sp>
        <p:nvSpPr>
          <p:cNvPr id="174" name="Prostokąt 173"/>
          <p:cNvSpPr/>
          <p:nvPr/>
        </p:nvSpPr>
        <p:spPr>
          <a:xfrm>
            <a:off x="8529938" y="1528290"/>
            <a:ext cx="2226777" cy="297744"/>
          </a:xfrm>
          <a:prstGeom prst="rect">
            <a:avLst/>
          </a:prstGeom>
        </p:spPr>
        <p:txBody>
          <a:bodyPr wrap="none" lIns="96744" tIns="48372" rIns="96744" bIns="48372">
            <a:spAutoFit/>
          </a:bodyPr>
          <a:lstStyle/>
          <a:p>
            <a:pPr algn="ctr"/>
            <a:r>
              <a:rPr lang="en-GB" sz="1300" b="1" dirty="0">
                <a:solidFill>
                  <a:srgbClr val="FF0000"/>
                </a:solidFill>
              </a:rPr>
              <a:t>Private EMBL Cloud - </a:t>
            </a:r>
            <a:r>
              <a:rPr lang="en-GB" sz="1300" b="1" dirty="0" err="1">
                <a:solidFill>
                  <a:srgbClr val="FF0000"/>
                </a:solidFill>
              </a:rPr>
              <a:t>Hinxton</a:t>
            </a:r>
            <a:endParaRPr lang="en-GB" sz="1300" b="1" dirty="0">
              <a:solidFill>
                <a:srgbClr val="FF0000"/>
              </a:solidFill>
            </a:endParaRPr>
          </a:p>
        </p:txBody>
      </p:sp>
      <p:sp>
        <p:nvSpPr>
          <p:cNvPr id="175" name="Zaokrąglony prostokąt 174"/>
          <p:cNvSpPr/>
          <p:nvPr/>
        </p:nvSpPr>
        <p:spPr>
          <a:xfrm>
            <a:off x="8529938" y="1404917"/>
            <a:ext cx="3320907" cy="2561677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48372" rIns="96744" bIns="48372" rtlCol="0" anchor="ctr"/>
          <a:lstStyle/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700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9125178" y="2295311"/>
            <a:ext cx="2435958" cy="752412"/>
            <a:chOff x="10082261" y="2734142"/>
            <a:chExt cx="1896002" cy="577518"/>
          </a:xfrm>
        </p:grpSpPr>
        <p:pic>
          <p:nvPicPr>
            <p:cNvPr id="184" name="Obraz 183" descr="strage2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2261" y="2734142"/>
              <a:ext cx="634751" cy="577518"/>
            </a:xfrm>
            <a:prstGeom prst="rect">
              <a:avLst/>
            </a:prstGeom>
          </p:spPr>
        </p:pic>
        <p:sp>
          <p:nvSpPr>
            <p:cNvPr id="186" name="Zaokrąglony prostokąt 185"/>
            <p:cNvSpPr/>
            <p:nvPr/>
          </p:nvSpPr>
          <p:spPr>
            <a:xfrm>
              <a:off x="10851722" y="2907602"/>
              <a:ext cx="1126541" cy="22140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pl-PL" sz="1000" b="1" dirty="0">
                  <a:solidFill>
                    <a:schemeClr val="tx1"/>
                  </a:solidFill>
                </a:rPr>
                <a:t>NFS Test Collection 26 TB</a:t>
              </a:r>
            </a:p>
            <a:p>
              <a:r>
                <a:rPr lang="pl-PL" sz="1000" b="1" dirty="0">
                  <a:solidFill>
                    <a:schemeClr val="tx1"/>
                  </a:solidFill>
                </a:rPr>
                <a:t>Full Collection </a:t>
              </a:r>
              <a:r>
                <a:rPr lang="pl-PL" sz="1000" b="1" dirty="0" err="1">
                  <a:solidFill>
                    <a:schemeClr val="tx1"/>
                  </a:solidFill>
                </a:rPr>
                <a:t>size</a:t>
              </a:r>
              <a:r>
                <a:rPr lang="pl-PL" sz="1000" b="1" dirty="0">
                  <a:solidFill>
                    <a:schemeClr val="tx1"/>
                  </a:solidFill>
                </a:rPr>
                <a:t> 1.5 PB</a:t>
              </a:r>
            </a:p>
          </p:txBody>
        </p:sp>
      </p:grpSp>
      <p:pic>
        <p:nvPicPr>
          <p:cNvPr id="187" name="Obraz 186" descr="computers1.png"/>
          <p:cNvPicPr>
            <a:picLocks noChangeAspect="1"/>
          </p:cNvPicPr>
          <p:nvPr/>
        </p:nvPicPr>
        <p:blipFill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76" y="2056666"/>
            <a:ext cx="1554910" cy="1072190"/>
          </a:xfrm>
          <a:prstGeom prst="rect">
            <a:avLst/>
          </a:prstGeom>
        </p:spPr>
      </p:pic>
      <p:pic>
        <p:nvPicPr>
          <p:cNvPr id="188" name="Obraz 187" descr="strage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83" y="4131040"/>
            <a:ext cx="617302" cy="561790"/>
          </a:xfrm>
          <a:prstGeom prst="rect">
            <a:avLst/>
          </a:prstGeom>
        </p:spPr>
      </p:pic>
      <p:cxnSp>
        <p:nvCxnSpPr>
          <p:cNvPr id="189" name="Łącznik prosty ze strzałką 13"/>
          <p:cNvCxnSpPr>
            <a:stCxn id="188" idx="0"/>
          </p:cNvCxnSpPr>
          <p:nvPr/>
        </p:nvCxnSpPr>
        <p:spPr>
          <a:xfrm flipV="1">
            <a:off x="2050234" y="2742859"/>
            <a:ext cx="1110102" cy="1388181"/>
          </a:xfrm>
          <a:prstGeom prst="straightConnector1">
            <a:avLst/>
          </a:prstGeom>
          <a:ln w="76200" cmpd="sng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Łącznik łamany 189"/>
          <p:cNvCxnSpPr>
            <a:stCxn id="179" idx="1"/>
            <a:endCxn id="188" idx="2"/>
          </p:cNvCxnSpPr>
          <p:nvPr/>
        </p:nvCxnSpPr>
        <p:spPr>
          <a:xfrm rot="10800000">
            <a:off x="2050234" y="4692830"/>
            <a:ext cx="242570" cy="730994"/>
          </a:xfrm>
          <a:prstGeom prst="bentConnector2">
            <a:avLst/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5" name="Grupa 204"/>
          <p:cNvGrpSpPr/>
          <p:nvPr/>
        </p:nvGrpSpPr>
        <p:grpSpPr>
          <a:xfrm>
            <a:off x="9654563" y="4882452"/>
            <a:ext cx="1092507" cy="1092507"/>
            <a:chOff x="4714049" y="2387355"/>
            <a:chExt cx="1934823" cy="1934823"/>
          </a:xfrm>
        </p:grpSpPr>
        <p:sp>
          <p:nvSpPr>
            <p:cNvPr id="206" name="Owal 205"/>
            <p:cNvSpPr/>
            <p:nvPr/>
          </p:nvSpPr>
          <p:spPr>
            <a:xfrm>
              <a:off x="4714049" y="2387355"/>
              <a:ext cx="1934823" cy="1934823"/>
            </a:xfrm>
            <a:prstGeom prst="ellipse">
              <a:avLst/>
            </a:prstGeom>
            <a:solidFill>
              <a:srgbClr val="FD666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Owal 207"/>
            <p:cNvSpPr/>
            <p:nvPr/>
          </p:nvSpPr>
          <p:spPr>
            <a:xfrm>
              <a:off x="4834560" y="2506476"/>
              <a:ext cx="1697616" cy="1697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GEANT</a:t>
              </a:r>
            </a:p>
          </p:txBody>
        </p:sp>
      </p:grpSp>
      <p:cxnSp>
        <p:nvCxnSpPr>
          <p:cNvPr id="210" name="Łącznik łamany 209"/>
          <p:cNvCxnSpPr>
            <a:stCxn id="182" idx="2"/>
            <a:endCxn id="208" idx="0"/>
          </p:cNvCxnSpPr>
          <p:nvPr/>
        </p:nvCxnSpPr>
        <p:spPr>
          <a:xfrm rot="16200000" flipH="1">
            <a:off x="9639504" y="4387323"/>
            <a:ext cx="1118337" cy="6443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PoleTekstowe 210"/>
          <p:cNvSpPr txBox="1"/>
          <p:nvPr/>
        </p:nvSpPr>
        <p:spPr>
          <a:xfrm>
            <a:off x="9618047" y="4131040"/>
            <a:ext cx="1154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10G Link</a:t>
            </a:r>
          </a:p>
        </p:txBody>
      </p:sp>
      <p:sp>
        <p:nvSpPr>
          <p:cNvPr id="214" name="Prostokąt 213"/>
          <p:cNvSpPr/>
          <p:nvPr/>
        </p:nvSpPr>
        <p:spPr>
          <a:xfrm>
            <a:off x="650958" y="4134346"/>
            <a:ext cx="1204031" cy="774797"/>
          </a:xfrm>
          <a:prstGeom prst="rect">
            <a:avLst/>
          </a:prstGeom>
        </p:spPr>
        <p:txBody>
          <a:bodyPr wrap="square" lIns="96744" tIns="48372" rIns="96744" bIns="48372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Local Cache</a:t>
            </a:r>
          </a:p>
          <a:p>
            <a:r>
              <a:rPr lang="en-GB" sz="1100" b="1" dirty="0" err="1">
                <a:solidFill>
                  <a:srgbClr val="000000"/>
                </a:solidFill>
              </a:rPr>
              <a:t>Ceph</a:t>
            </a:r>
            <a:r>
              <a:rPr lang="en-GB" sz="1100" b="1" dirty="0">
                <a:solidFill>
                  <a:srgbClr val="000000"/>
                </a:solidFill>
              </a:rPr>
              <a:t> on 3 VMs</a:t>
            </a:r>
          </a:p>
          <a:p>
            <a:r>
              <a:rPr lang="en-GB" sz="1100" b="1" dirty="0">
                <a:solidFill>
                  <a:srgbClr val="000000"/>
                </a:solidFill>
              </a:rPr>
              <a:t>Capacity 20TB</a:t>
            </a:r>
          </a:p>
          <a:p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8" name="PoleTekstowe 47"/>
          <p:cNvSpPr txBox="1"/>
          <p:nvPr/>
        </p:nvSpPr>
        <p:spPr>
          <a:xfrm>
            <a:off x="8225633" y="5059375"/>
            <a:ext cx="119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10G Link</a:t>
            </a:r>
          </a:p>
        </p:txBody>
      </p:sp>
      <p:grpSp>
        <p:nvGrpSpPr>
          <p:cNvPr id="34" name="Grupa 33"/>
          <p:cNvGrpSpPr/>
          <p:nvPr/>
        </p:nvGrpSpPr>
        <p:grpSpPr>
          <a:xfrm>
            <a:off x="8619216" y="3242381"/>
            <a:ext cx="3152470" cy="642976"/>
            <a:chOff x="8614157" y="2321289"/>
            <a:chExt cx="3152470" cy="642976"/>
          </a:xfrm>
        </p:grpSpPr>
        <p:sp>
          <p:nvSpPr>
            <p:cNvPr id="182" name="Zaokrąglony prostokąt 181"/>
            <p:cNvSpPr/>
            <p:nvPr/>
          </p:nvSpPr>
          <p:spPr>
            <a:xfrm>
              <a:off x="8614157" y="2321289"/>
              <a:ext cx="3152470" cy="588996"/>
            </a:xfrm>
            <a:prstGeom prst="roundRect">
              <a:avLst/>
            </a:prstGeom>
            <a:solidFill>
              <a:schemeClr val="bg1">
                <a:lumMod val="8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744" tIns="15235" rIns="96744" bIns="15235" rtlCol="0" anchor="t" anchorCtr="0"/>
            <a:lstStyle/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1100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3" name="Obraz 182" descr="Onedata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4882" y="2495778"/>
              <a:ext cx="1387923" cy="247081"/>
            </a:xfrm>
            <a:prstGeom prst="rect">
              <a:avLst/>
            </a:prstGeom>
          </p:spPr>
        </p:pic>
        <p:sp>
          <p:nvSpPr>
            <p:cNvPr id="67" name="Zaokrąglony prostokąt 66"/>
            <p:cNvSpPr/>
            <p:nvPr/>
          </p:nvSpPr>
          <p:spPr>
            <a:xfrm>
              <a:off x="8614157" y="2321289"/>
              <a:ext cx="963428" cy="642976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pl-PL" sz="1000" b="1" dirty="0">
                  <a:solidFill>
                    <a:schemeClr val="tx1"/>
                  </a:solidFill>
                </a:rPr>
                <a:t>1 VM</a:t>
              </a:r>
            </a:p>
            <a:p>
              <a:pPr algn="ctr"/>
              <a:r>
                <a:rPr lang="pl-PL" sz="1000" b="1" dirty="0" err="1">
                  <a:solidFill>
                    <a:schemeClr val="tx1"/>
                  </a:solidFill>
                </a:rPr>
                <a:t>Oneprovider</a:t>
              </a:r>
              <a:endParaRPr lang="pl-PL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9" name="Zaokrąglony prostokąt 178"/>
          <p:cNvSpPr/>
          <p:nvPr/>
        </p:nvSpPr>
        <p:spPr>
          <a:xfrm>
            <a:off x="2292804" y="5129326"/>
            <a:ext cx="3415854" cy="588996"/>
          </a:xfrm>
          <a:prstGeom prst="roundRect">
            <a:avLst/>
          </a:prstGeom>
          <a:solidFill>
            <a:schemeClr val="bg1">
              <a:lumMod val="85000"/>
              <a:alpha val="80000"/>
            </a:schemeClr>
          </a:solidFill>
          <a:ln w="1905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44" tIns="15235" rIns="96744" bIns="15235" rtlCol="0" anchor="t" anchorCtr="0"/>
          <a:lstStyle/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100" b="1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pic>
        <p:nvPicPr>
          <p:cNvPr id="180" name="Obraz 179" descr="Onedata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989" y="5298756"/>
            <a:ext cx="1387923" cy="247081"/>
          </a:xfrm>
          <a:prstGeom prst="rect">
            <a:avLst/>
          </a:prstGeom>
        </p:spPr>
      </p:pic>
      <p:sp>
        <p:nvSpPr>
          <p:cNvPr id="69" name="Zaokrąglony prostokąt 68"/>
          <p:cNvSpPr/>
          <p:nvPr/>
        </p:nvSpPr>
        <p:spPr>
          <a:xfrm>
            <a:off x="2292805" y="5102337"/>
            <a:ext cx="963428" cy="64297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1000" b="1" dirty="0">
                <a:solidFill>
                  <a:schemeClr val="tx1"/>
                </a:solidFill>
              </a:rPr>
              <a:t>1 VM</a:t>
            </a: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Oneprovider</a:t>
            </a:r>
            <a:endParaRPr lang="pl-PL" sz="1000" b="1" dirty="0">
              <a:solidFill>
                <a:schemeClr val="tx1"/>
              </a:solidFill>
            </a:endParaRPr>
          </a:p>
        </p:txBody>
      </p:sp>
      <p:sp>
        <p:nvSpPr>
          <p:cNvPr id="74" name="Zaokrąglony prostokąt 73"/>
          <p:cNvSpPr/>
          <p:nvPr/>
        </p:nvSpPr>
        <p:spPr>
          <a:xfrm>
            <a:off x="1184275" y="3242381"/>
            <a:ext cx="2071958" cy="557210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1000" b="1" dirty="0">
                <a:solidFill>
                  <a:schemeClr val="tx1"/>
                </a:solidFill>
              </a:rPr>
              <a:t>High </a:t>
            </a:r>
            <a:r>
              <a:rPr lang="pl-PL" sz="1000" b="1" dirty="0" err="1">
                <a:solidFill>
                  <a:schemeClr val="tx1"/>
                </a:solidFill>
              </a:rPr>
              <a:t>Troughput</a:t>
            </a:r>
            <a:r>
              <a:rPr lang="pl-PL" sz="1000" b="1" dirty="0">
                <a:solidFill>
                  <a:schemeClr val="tx1"/>
                </a:solidFill>
              </a:rPr>
              <a:t> ~10GB/s</a:t>
            </a:r>
          </a:p>
          <a:p>
            <a:pPr algn="ctr"/>
            <a:r>
              <a:rPr lang="pl-PL" sz="1000" b="1" dirty="0" err="1">
                <a:solidFill>
                  <a:schemeClr val="tx1"/>
                </a:solidFill>
              </a:rPr>
              <a:t>Low</a:t>
            </a:r>
            <a:r>
              <a:rPr lang="pl-PL" sz="1000" b="1" dirty="0">
                <a:solidFill>
                  <a:schemeClr val="tx1"/>
                </a:solidFill>
              </a:rPr>
              <a:t> </a:t>
            </a:r>
            <a:r>
              <a:rPr lang="pl-PL" sz="1000" b="1" dirty="0" err="1">
                <a:solidFill>
                  <a:schemeClr val="tx1"/>
                </a:solidFill>
              </a:rPr>
              <a:t>Latency</a:t>
            </a:r>
            <a:r>
              <a:rPr lang="pl-PL" sz="1000" b="1" dirty="0">
                <a:solidFill>
                  <a:schemeClr val="tx1"/>
                </a:solidFill>
              </a:rPr>
              <a:t> Access ~500µs</a:t>
            </a:r>
          </a:p>
        </p:txBody>
      </p:sp>
      <p:sp>
        <p:nvSpPr>
          <p:cNvPr id="36" name="PoleTekstowe 35"/>
          <p:cNvSpPr txBox="1"/>
          <p:nvPr/>
        </p:nvSpPr>
        <p:spPr>
          <a:xfrm>
            <a:off x="3494106" y="1707059"/>
            <a:ext cx="1138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300 </a:t>
            </a:r>
            <a:r>
              <a:rPr lang="pl-PL" dirty="0" err="1"/>
              <a:t>VMs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95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 fontScale="90000"/>
          </a:bodyPr>
          <a:lstStyle/>
          <a:p>
            <a:pPr algn="l"/>
            <a:r>
              <a:rPr lang="pl-PL" sz="2800" dirty="0">
                <a:solidFill>
                  <a:srgbClr val="291568"/>
                </a:solidFill>
              </a:rPr>
              <a:t>REAL DATA TRANSFERS BETWEEN HINXTON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OTC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ON THE FLY DATA DELIVERY </a:t>
            </a:r>
            <a:r>
              <a:rPr lang="pl-PL" sz="2800">
                <a:solidFill>
                  <a:srgbClr val="291568"/>
                </a:solidFill>
              </a:rPr>
              <a:t>FOR 24H OF </a:t>
            </a:r>
            <a:r>
              <a:rPr lang="pl-PL" sz="2800" dirty="0">
                <a:solidFill>
                  <a:srgbClr val="291568"/>
                </a:solidFill>
              </a:rPr>
              <a:t>DATA PROCESSING BY 1200 PARALEL JOBS ON 300 </a:t>
            </a:r>
            <a:r>
              <a:rPr lang="pl-PL" sz="2800" dirty="0" err="1">
                <a:solidFill>
                  <a:srgbClr val="291568"/>
                </a:solidFill>
              </a:rPr>
              <a:t>VMs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350335" y="3379279"/>
            <a:ext cx="6225792" cy="34163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Experiment Specs:</a:t>
            </a:r>
          </a:p>
          <a:p>
            <a:pPr marL="285750" indent="-285750">
              <a:buFontTx/>
              <a:buChar char="-"/>
            </a:pPr>
            <a:r>
              <a:rPr lang="en-GB" dirty="0"/>
              <a:t>DNA Sequences processing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1046 Input Files ~ 15 </a:t>
            </a:r>
            <a:r>
              <a:rPr lang="mr-IN" dirty="0"/>
              <a:t>–</a:t>
            </a:r>
            <a:r>
              <a:rPr lang="en-GB" dirty="0"/>
              <a:t> 50 GB</a:t>
            </a:r>
          </a:p>
          <a:p>
            <a:pPr marL="285750" indent="-285750">
              <a:buFontTx/>
              <a:buChar char="-"/>
            </a:pPr>
            <a:r>
              <a:rPr lang="en-GB" dirty="0"/>
              <a:t>Files represent DNA sequence data that’s compared in turn to each of 24 reference human genes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x 1046 = 25104 Jobs in the experiment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No Local Data on OTC Before Experiment starts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times of processing the same input fie makes caching very important</a:t>
            </a:r>
          </a:p>
          <a:p>
            <a:pPr marL="285750" indent="-285750">
              <a:buFontTx/>
              <a:buChar char="-"/>
            </a:pPr>
            <a:r>
              <a:rPr lang="en-GB" dirty="0"/>
              <a:t>Data pre-staging before the experiment is possible but not needed, system automatically delivers needed blocks and optimize access</a:t>
            </a:r>
          </a:p>
        </p:txBody>
      </p:sp>
    </p:spTree>
    <p:extLst>
      <p:ext uri="{BB962C8B-B14F-4D97-AF65-F5344CB8AC3E}">
        <p14:creationId xmlns:p14="http://schemas.microsoft.com/office/powerpoint/2010/main" val="427646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 fontScale="90000"/>
          </a:bodyPr>
          <a:lstStyle/>
          <a:p>
            <a:pPr algn="l"/>
            <a:r>
              <a:rPr lang="pl-PL" sz="2800" dirty="0">
                <a:solidFill>
                  <a:srgbClr val="291568"/>
                </a:solidFill>
              </a:rPr>
              <a:t>REAL DATA TRANSFERS BETWEEN HINXTON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OTC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ON THE FLY DATA DELIVERY </a:t>
            </a:r>
            <a:r>
              <a:rPr lang="pl-PL" sz="2800">
                <a:solidFill>
                  <a:srgbClr val="291568"/>
                </a:solidFill>
              </a:rPr>
              <a:t>FOR 24H OF </a:t>
            </a:r>
            <a:r>
              <a:rPr lang="pl-PL" sz="2800" dirty="0">
                <a:solidFill>
                  <a:srgbClr val="291568"/>
                </a:solidFill>
              </a:rPr>
              <a:t>DATA PROCESSING BY 1200 PARALEL JOBS ON 300 </a:t>
            </a:r>
            <a:r>
              <a:rPr lang="pl-PL" sz="2800" dirty="0" err="1">
                <a:solidFill>
                  <a:srgbClr val="291568"/>
                </a:solidFill>
              </a:rPr>
              <a:t>VMs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350335" y="3379279"/>
            <a:ext cx="6225792" cy="34163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Experiment Specs:</a:t>
            </a:r>
          </a:p>
          <a:p>
            <a:pPr marL="285750" indent="-285750">
              <a:buFontTx/>
              <a:buChar char="-"/>
            </a:pPr>
            <a:r>
              <a:rPr lang="en-GB" dirty="0"/>
              <a:t>DNA Sequences processing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1046 Input Files ~ 15 </a:t>
            </a:r>
            <a:r>
              <a:rPr lang="mr-IN" dirty="0"/>
              <a:t>–</a:t>
            </a:r>
            <a:r>
              <a:rPr lang="en-GB" dirty="0"/>
              <a:t> 50 GB</a:t>
            </a:r>
          </a:p>
          <a:p>
            <a:pPr marL="285750" indent="-285750">
              <a:buFontTx/>
              <a:buChar char="-"/>
            </a:pPr>
            <a:r>
              <a:rPr lang="en-GB" dirty="0"/>
              <a:t>Files represent DNA sequence data that’s compared in turn to each of 24 reference human genes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x 1046 = 25104 Jobs in the experiment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No Local Data on OTC Before Experiment starts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times of processing the same input fie makes caching very important</a:t>
            </a:r>
          </a:p>
          <a:p>
            <a:pPr marL="285750" indent="-285750">
              <a:buFontTx/>
              <a:buChar char="-"/>
            </a:pPr>
            <a:r>
              <a:rPr lang="en-GB" dirty="0"/>
              <a:t>Data pre-staging before the experiment is possible but not needed, system automatically delivers needed blocks and optimize access</a:t>
            </a:r>
          </a:p>
        </p:txBody>
      </p:sp>
    </p:spTree>
    <p:extLst>
      <p:ext uri="{BB962C8B-B14F-4D97-AF65-F5344CB8AC3E}">
        <p14:creationId xmlns:p14="http://schemas.microsoft.com/office/powerpoint/2010/main" val="427646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Screen Shot 2018-09-24 at 22.50.3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b="11874"/>
          <a:stretch/>
        </p:blipFill>
        <p:spPr>
          <a:xfrm>
            <a:off x="164632" y="1163094"/>
            <a:ext cx="12130137" cy="5915373"/>
          </a:xfrm>
          <a:prstGeom prst="rect">
            <a:avLst/>
          </a:prstGeom>
        </p:spPr>
      </p:pic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 fontScale="90000"/>
          </a:bodyPr>
          <a:lstStyle/>
          <a:p>
            <a:pPr algn="l"/>
            <a:r>
              <a:rPr lang="pl-PL" sz="2800" dirty="0">
                <a:solidFill>
                  <a:srgbClr val="291568"/>
                </a:solidFill>
              </a:rPr>
              <a:t>REAL DATA TRANSFERS BETWEEN HINXTON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OTC </a:t>
            </a:r>
            <a:r>
              <a:rPr lang="mr-IN" sz="2800" dirty="0">
                <a:solidFill>
                  <a:srgbClr val="291568"/>
                </a:solidFill>
              </a:rPr>
              <a:t>–</a:t>
            </a:r>
            <a:r>
              <a:rPr lang="pl-PL" sz="2800" dirty="0">
                <a:solidFill>
                  <a:srgbClr val="291568"/>
                </a:solidFill>
              </a:rPr>
              <a:t> ON THE FLY DATA DELIVERY </a:t>
            </a:r>
            <a:r>
              <a:rPr lang="pl-PL" sz="2800">
                <a:solidFill>
                  <a:srgbClr val="291568"/>
                </a:solidFill>
              </a:rPr>
              <a:t>FOR 24H OF </a:t>
            </a:r>
            <a:r>
              <a:rPr lang="pl-PL" sz="2800" dirty="0">
                <a:solidFill>
                  <a:srgbClr val="291568"/>
                </a:solidFill>
              </a:rPr>
              <a:t>DATA PROCESSING BY 1200 PARALEL JOBS ON 300 </a:t>
            </a:r>
            <a:r>
              <a:rPr lang="pl-PL" sz="2800" dirty="0" err="1">
                <a:solidFill>
                  <a:srgbClr val="291568"/>
                </a:solidFill>
              </a:rPr>
              <a:t>VMs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1079430" y="3441680"/>
            <a:ext cx="6225792" cy="34163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Experiment Specs:</a:t>
            </a:r>
          </a:p>
          <a:p>
            <a:pPr marL="285750" indent="-285750">
              <a:buFontTx/>
              <a:buChar char="-"/>
            </a:pPr>
            <a:r>
              <a:rPr lang="en-GB" dirty="0"/>
              <a:t>DNA Sequences processing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1046 Input Files ~ 15 </a:t>
            </a:r>
            <a:r>
              <a:rPr lang="mr-IN" dirty="0"/>
              <a:t>–</a:t>
            </a:r>
            <a:r>
              <a:rPr lang="en-GB" dirty="0"/>
              <a:t> 50 GB</a:t>
            </a:r>
          </a:p>
          <a:p>
            <a:pPr marL="285750" indent="-285750">
              <a:buFontTx/>
              <a:buChar char="-"/>
            </a:pPr>
            <a:r>
              <a:rPr lang="en-GB" dirty="0"/>
              <a:t>Files represent DNA sequence data that’s compared in turn to each of 24 reference human genes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x 1046 = 25104 Jobs in the experiment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No Local Data on OTC Before Experiment starts</a:t>
            </a:r>
          </a:p>
          <a:p>
            <a:pPr marL="285750" indent="-285750">
              <a:buFontTx/>
              <a:buChar char="-"/>
            </a:pPr>
            <a:r>
              <a:rPr lang="en-GB" dirty="0"/>
              <a:t>24 times of processing the same input fie makes caching very important</a:t>
            </a:r>
          </a:p>
          <a:p>
            <a:pPr marL="285750" indent="-285750">
              <a:buFontTx/>
              <a:buChar char="-"/>
            </a:pPr>
            <a:r>
              <a:rPr lang="en-GB" dirty="0"/>
              <a:t>Data pre-staging before the experiment is possible but not needed, system automatically delivers needed blocks and optimize access</a:t>
            </a:r>
          </a:p>
        </p:txBody>
      </p:sp>
    </p:spTree>
    <p:extLst>
      <p:ext uri="{BB962C8B-B14F-4D97-AF65-F5344CB8AC3E}">
        <p14:creationId xmlns:p14="http://schemas.microsoft.com/office/powerpoint/2010/main" val="4276468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47675" y="280670"/>
            <a:ext cx="11318952" cy="874712"/>
          </a:xfrm>
        </p:spPr>
        <p:txBody>
          <a:bodyPr>
            <a:normAutofit/>
          </a:bodyPr>
          <a:lstStyle/>
          <a:p>
            <a:pPr algn="l"/>
            <a:r>
              <a:rPr lang="pl-PL" sz="2800" dirty="0">
                <a:solidFill>
                  <a:srgbClr val="291568"/>
                </a:solidFill>
              </a:rPr>
              <a:t>JOBS PROCESSING RATE WHEN DATA DELIVERED ON THE FLY</a:t>
            </a:r>
            <a:endParaRPr lang="pl-PL" sz="2800" b="1" dirty="0">
              <a:solidFill>
                <a:srgbClr val="291568"/>
              </a:solidFill>
            </a:endParaRPr>
          </a:p>
        </p:txBody>
      </p:sp>
      <p:pic>
        <p:nvPicPr>
          <p:cNvPr id="2" name="Obraz 1" descr="Rplot001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687" y="951064"/>
            <a:ext cx="5906936" cy="590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99671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25123</TotalTime>
  <Words>825</Words>
  <Application>Microsoft Macintosh PowerPoint</Application>
  <PresentationFormat>Custom</PresentationFormat>
  <Paragraphs>214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Myriad Pro</vt:lpstr>
      <vt:lpstr>Open Sans</vt:lpstr>
      <vt:lpstr>Titillium WebBold</vt:lpstr>
      <vt:lpstr>Motyw pakietu Office</vt:lpstr>
      <vt:lpstr>PowerPoint Presentation</vt:lpstr>
      <vt:lpstr>WHO WE ARE?</vt:lpstr>
      <vt:lpstr>PowerPoint Presentation</vt:lpstr>
      <vt:lpstr>MAIN PROBLEMS ADDRESED BY ONEDATA PLATFORM</vt:lpstr>
      <vt:lpstr>EXAMPLE - EMBL-EBI APPLICATION DEPLOYMENT</vt:lpstr>
      <vt:lpstr>REAL DATA TRANSFERS BETWEEN HINXTON – OTC – ON THE FLY DATA DELIVERY FOR 24H OF DATA PROCESSING BY 1200 PARALEL JOBS ON 300 VMs</vt:lpstr>
      <vt:lpstr>REAL DATA TRANSFERS BETWEEN HINXTON – OTC – ON THE FLY DATA DELIVERY FOR 24H OF DATA PROCESSING BY 1200 PARALEL JOBS ON 300 VMs</vt:lpstr>
      <vt:lpstr>REAL DATA TRANSFERS BETWEEN HINXTON – OTC – ON THE FLY DATA DELIVERY FOR 24H OF DATA PROCESSING BY 1200 PARALEL JOBS ON 300 VMs</vt:lpstr>
      <vt:lpstr>JOBS PROCESSING RATE WHEN DATA DELIVERED ON THE FLY</vt:lpstr>
      <vt:lpstr>MULTI-CLOUD ENVIRONMENT</vt:lpstr>
      <vt:lpstr>HIGH TROUGHPUT DATA MIGRATION IN PEER TO PEER MESH</vt:lpstr>
      <vt:lpstr>ONEDATA HIGH TROUGHPUT DATA PROCESSING ON HNSC</vt:lpstr>
      <vt:lpstr>ONEDATA FILE POPULARITY AND SMART CACHING</vt:lpstr>
      <vt:lpstr>ONEDATA UNIFIED DATA  MANAGEMENT SERVICE</vt:lpstr>
      <vt:lpstr>QUESTIONS?</vt:lpstr>
    </vt:vector>
  </TitlesOfParts>
  <Company>Mobibeam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Ewa Salawa</dc:creator>
  <cp:lastModifiedBy>Luksz Dutka</cp:lastModifiedBy>
  <cp:revision>777</cp:revision>
  <cp:lastPrinted>2019-01-30T10:00:50Z</cp:lastPrinted>
  <dcterms:created xsi:type="dcterms:W3CDTF">2016-04-04T10:13:49Z</dcterms:created>
  <dcterms:modified xsi:type="dcterms:W3CDTF">2019-01-30T10:00:54Z</dcterms:modified>
</cp:coreProperties>
</file>