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356" r:id="rId3"/>
    <p:sldId id="259" r:id="rId4"/>
    <p:sldId id="315" r:id="rId5"/>
    <p:sldId id="282" r:id="rId6"/>
    <p:sldId id="296" r:id="rId7"/>
    <p:sldId id="357" r:id="rId8"/>
    <p:sldId id="268" r:id="rId9"/>
    <p:sldId id="289" r:id="rId10"/>
    <p:sldId id="317" r:id="rId11"/>
    <p:sldId id="288" r:id="rId12"/>
    <p:sldId id="298" r:id="rId13"/>
    <p:sldId id="320" r:id="rId14"/>
    <p:sldId id="358" r:id="rId15"/>
    <p:sldId id="332" r:id="rId16"/>
    <p:sldId id="360" r:id="rId17"/>
    <p:sldId id="318" r:id="rId18"/>
    <p:sldId id="359" r:id="rId19"/>
    <p:sldId id="347" r:id="rId20"/>
    <p:sldId id="321" r:id="rId21"/>
    <p:sldId id="328" r:id="rId22"/>
    <p:sldId id="362" r:id="rId23"/>
    <p:sldId id="330" r:id="rId24"/>
    <p:sldId id="269" r:id="rId25"/>
    <p:sldId id="270" r:id="rId26"/>
    <p:sldId id="338" r:id="rId27"/>
    <p:sldId id="339" r:id="rId28"/>
    <p:sldId id="271" r:id="rId29"/>
    <p:sldId id="337" r:id="rId30"/>
    <p:sldId id="303" r:id="rId31"/>
  </p:sldIdLst>
  <p:sldSz cx="12192000" cy="6858000"/>
  <p:notesSz cx="9144000" cy="6858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Roboto" panose="02000000000000000000" pitchFamily="2" charset="0"/>
      <p:regular r:id="rId38"/>
      <p:bold r:id="rId39"/>
      <p:italic r:id="rId40"/>
      <p:boldItalic r:id="rId41"/>
    </p:embeddedFont>
    <p:embeddedFont>
      <p:font typeface="Roboto Light" panose="02000000000000000000" pitchFamily="2" charset="0"/>
      <p:regular r:id="rId42"/>
      <p:italic r:id="rId4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ogo Castro" initials="DC" lastIdx="4" clrIdx="0">
    <p:extLst>
      <p:ext uri="{19B8F6BF-5375-455C-9EA6-DF929625EA0E}">
        <p15:presenceInfo xmlns:p15="http://schemas.microsoft.com/office/powerpoint/2012/main" userId="837d154092168fb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263A"/>
    <a:srgbClr val="166399"/>
    <a:srgbClr val="3399FF"/>
    <a:srgbClr val="22AD50"/>
    <a:srgbClr val="02263C"/>
    <a:srgbClr val="FD6500"/>
    <a:srgbClr val="0052A1"/>
    <a:srgbClr val="FFFEFD"/>
    <a:srgbClr val="F9D2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2"/>
    <p:restoredTop sz="87483"/>
  </p:normalViewPr>
  <p:slideViewPr>
    <p:cSldViewPr snapToGrid="0" snapToObjects="1">
      <p:cViewPr varScale="1">
        <p:scale>
          <a:sx n="111" d="100"/>
          <a:sy n="111" d="100"/>
        </p:scale>
        <p:origin x="1512" y="20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1" d="100"/>
          <a:sy n="111" d="100"/>
        </p:scale>
        <p:origin x="4088" y="2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CD0224-B9E4-9B43-957A-34D44FDBC5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06D45D-25B7-094F-A93E-A68744E639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CA8F5-7C8A-B446-A7F7-C0A5517496FE}" type="datetimeFigureOut">
              <a:rPr lang="en-US" smtClean="0"/>
              <a:t>1/29/19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A89D00-EB24-1E49-B3B1-388D33B3CB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56FE15-E024-9D4B-8D5B-208C70E6DD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1331D-832B-FD41-9133-A31BF5251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74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A99BA-E12C-CD48-8E49-993A861027F3}" type="datetimeFigureOut">
              <a:rPr lang="en-US" smtClean="0"/>
              <a:t>1/29/19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AEB53-C910-FD4B-A031-CC727D512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53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5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4543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75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3378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055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07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151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588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337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040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046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255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224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9CDA728-2E7B-E740-ACBE-6266324B4134}"/>
              </a:ext>
            </a:extLst>
          </p:cNvPr>
          <p:cNvSpPr/>
          <p:nvPr userDrawn="1"/>
        </p:nvSpPr>
        <p:spPr>
          <a:xfrm>
            <a:off x="0" y="0"/>
            <a:ext cx="12192000" cy="3602038"/>
          </a:xfrm>
          <a:prstGeom prst="rect">
            <a:avLst/>
          </a:prstGeom>
          <a:solidFill>
            <a:srgbClr val="022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E429DF-A522-F54E-B150-8CAE454A9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6320" y="1122363"/>
            <a:ext cx="8121694" cy="23876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D80DD-0332-1040-AD57-EC2F2493DE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6320" y="3747619"/>
            <a:ext cx="8121693" cy="1108160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rgbClr val="0052A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24B45A-398B-D846-98E1-51A38E1D36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87" y="4162551"/>
            <a:ext cx="2347548" cy="203224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628D15E-8BE9-454D-86A8-38BC7C543DC5}"/>
              </a:ext>
            </a:extLst>
          </p:cNvPr>
          <p:cNvSpPr/>
          <p:nvPr userDrawn="1"/>
        </p:nvSpPr>
        <p:spPr>
          <a:xfrm>
            <a:off x="11032435" y="5963478"/>
            <a:ext cx="914400" cy="755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39AF74-C7F3-FF40-9208-A3B637D706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1704" y="5803819"/>
            <a:ext cx="795131" cy="78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45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18F61-43CA-6C44-B6DB-774AA1EA8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8931F-1A67-524F-8D1F-2CAB00456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CD4D9-5EE8-5C41-A3AD-B7EAFC2A8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35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01CA48-9B4B-B940-9F5C-515A442CB1A9}"/>
              </a:ext>
            </a:extLst>
          </p:cNvPr>
          <p:cNvSpPr/>
          <p:nvPr userDrawn="1"/>
        </p:nvSpPr>
        <p:spPr>
          <a:xfrm>
            <a:off x="0" y="0"/>
            <a:ext cx="12192000" cy="1149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E19C437-9DB9-314A-9AF5-9A09AD5D44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15925" y="365125"/>
            <a:ext cx="11445148" cy="550062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6A7E84-91B3-FF49-B69C-AE182609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20EB762-3CB5-1E46-810B-5B8E2A530F49}"/>
              </a:ext>
            </a:extLst>
          </p:cNvPr>
          <p:cNvSpPr/>
          <p:nvPr userDrawn="1"/>
        </p:nvSpPr>
        <p:spPr>
          <a:xfrm>
            <a:off x="0" y="0"/>
            <a:ext cx="12192000" cy="4010252"/>
          </a:xfrm>
          <a:prstGeom prst="rect">
            <a:avLst/>
          </a:prstGeom>
          <a:solidFill>
            <a:srgbClr val="022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AA170D-B328-8642-ADA3-914EA481E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925" y="990369"/>
            <a:ext cx="11445148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B24E-6972-154C-8D4E-3C3C2C1AC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925" y="4135974"/>
            <a:ext cx="1144514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DD21E-7FD1-1C45-B342-CE2C95699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82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5537835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9840" y="1563756"/>
            <a:ext cx="552123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414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al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3949041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3281" y="1563756"/>
            <a:ext cx="720779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9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al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7204075" cy="430198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24800" y="1563756"/>
            <a:ext cx="393627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12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DEC6A-BD75-9D41-B0B8-9D5A8E985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5D37C-5BFA-C244-8BDD-1CF9FB17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68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8AA24-6C6D-9549-801F-40AAAF5AB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50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4238653-576B-124A-8190-B1C08A97782E}"/>
              </a:ext>
            </a:extLst>
          </p:cNvPr>
          <p:cNvSpPr/>
          <p:nvPr userDrawn="1"/>
        </p:nvSpPr>
        <p:spPr>
          <a:xfrm>
            <a:off x="0" y="-1"/>
            <a:ext cx="12192000" cy="1072527"/>
          </a:xfrm>
          <a:prstGeom prst="rect">
            <a:avLst/>
          </a:prstGeom>
          <a:solidFill>
            <a:srgbClr val="022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7E88E5-373E-4143-AC31-10387EC08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53161"/>
            <a:ext cx="10184674" cy="6867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FEF0F-885E-2943-8320-2B8F5B67C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925" y="1563756"/>
            <a:ext cx="11445148" cy="430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32BED-99F1-4145-B678-B2AFC540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44840" y="62218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513921-339E-6141-8015-6D68C83424C6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925" y="300760"/>
            <a:ext cx="844550" cy="4709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AB2CAC-CAE3-B84E-AF65-5CAD1B872489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1950" y="6087447"/>
            <a:ext cx="649123" cy="63402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3D89C4-7153-C743-96A7-3772BBB11848}"/>
              </a:ext>
            </a:extLst>
          </p:cNvPr>
          <p:cNvCxnSpPr/>
          <p:nvPr userDrawn="1"/>
        </p:nvCxnSpPr>
        <p:spPr>
          <a:xfrm>
            <a:off x="0" y="6842234"/>
            <a:ext cx="12192000" cy="0"/>
          </a:xfrm>
          <a:prstGeom prst="line">
            <a:avLst/>
          </a:prstGeom>
          <a:ln w="28575">
            <a:solidFill>
              <a:srgbClr val="FD6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4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61" r:id="rId6"/>
    <p:sldLayoutId id="2147483662" r:id="rId7"/>
    <p:sldLayoutId id="2147483654" r:id="rId8"/>
    <p:sldLayoutId id="2147483655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Roboto Light" panose="02000000000000000000" pitchFamily="2" charset="0"/>
          <a:ea typeface="Roboto Light" panose="02000000000000000000" pitchFamily="2" charset="0"/>
          <a:cs typeface="+mj-cs"/>
        </a:defRPr>
      </a:lvl1pPr>
    </p:titleStyle>
    <p:bodyStyle>
      <a:lvl1pPr marL="312738" indent="-312738" algn="l" defTabSz="914400" rtl="0" eaLnBrk="1" latinLnBrk="0" hangingPunct="1">
        <a:lnSpc>
          <a:spcPct val="100000"/>
        </a:lnSpc>
        <a:spcBef>
          <a:spcPts val="2200"/>
        </a:spcBef>
        <a:spcAft>
          <a:spcPts val="0"/>
        </a:spcAft>
        <a:buClr>
          <a:srgbClr val="0052A1"/>
        </a:buClr>
        <a:buSzPct val="100000"/>
        <a:buFont typeface="PingFangSC-Regular"/>
        <a:buChar char="﹥"/>
        <a:tabLst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A1"/>
        </a:buClr>
        <a:buFont typeface="Wingdings" pitchFamily="2" charset="2"/>
        <a:buChar char="§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A1"/>
        </a:buClr>
        <a:buFont typeface="Wingdings" pitchFamily="2" charset="2"/>
        <a:buChar char="§"/>
        <a:defRPr sz="18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A1"/>
        </a:buClr>
        <a:buFont typeface="Wingdings" pitchFamily="2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A1"/>
        </a:buClr>
        <a:buFont typeface="Wingdings" pitchFamily="2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tiff"/><Relationship Id="rId5" Type="http://schemas.openxmlformats.org/officeDocument/2006/relationships/image" Target="../media/image26.tiff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up2university.e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tiff"/><Relationship Id="rId4" Type="http://schemas.openxmlformats.org/officeDocument/2006/relationships/image" Target="../media/image36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swan" TargetMode="External"/><Relationship Id="rId2" Type="http://schemas.openxmlformats.org/officeDocument/2006/relationships/hyperlink" Target="mailto:swan-admins@cern.ch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ern.ch/sciencebox" TargetMode="External"/><Relationship Id="rId4" Type="http://schemas.openxmlformats.org/officeDocument/2006/relationships/hyperlink" Target="https://github.com/swan-cern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921A5-E7E2-784E-9752-519D709262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SWAN and its analysis ecosystem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31E34A-F554-F74B-B6C4-AAD3CA1303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b="1" dirty="0"/>
              <a:t>D. Castro</a:t>
            </a:r>
            <a:r>
              <a:rPr lang="en-US" dirty="0"/>
              <a:t>, J. </a:t>
            </a:r>
            <a:r>
              <a:rPr lang="en-US" dirty="0" err="1"/>
              <a:t>Moscicki</a:t>
            </a:r>
            <a:r>
              <a:rPr lang="en-US" dirty="0"/>
              <a:t>, M. </a:t>
            </a:r>
            <a:r>
              <a:rPr lang="en-US" dirty="0" err="1"/>
              <a:t>Lamanna</a:t>
            </a:r>
            <a:r>
              <a:rPr lang="en-US" dirty="0"/>
              <a:t>, E. </a:t>
            </a:r>
            <a:r>
              <a:rPr lang="en-US" dirty="0" err="1"/>
              <a:t>Bocchi</a:t>
            </a:r>
            <a:r>
              <a:rPr lang="en-US" dirty="0"/>
              <a:t>, </a:t>
            </a:r>
          </a:p>
          <a:p>
            <a:pPr>
              <a:spcBef>
                <a:spcPts val="0"/>
              </a:spcBef>
            </a:pPr>
            <a:r>
              <a:rPr lang="en-US" dirty="0"/>
              <a:t>E. </a:t>
            </a:r>
            <a:r>
              <a:rPr lang="en-US" dirty="0" err="1"/>
              <a:t>Tejedor</a:t>
            </a:r>
            <a:r>
              <a:rPr lang="en-US" dirty="0"/>
              <a:t>, D. </a:t>
            </a:r>
            <a:r>
              <a:rPr lang="en-US" dirty="0" err="1"/>
              <a:t>Piparo</a:t>
            </a:r>
            <a:r>
              <a:rPr lang="en-US" dirty="0"/>
              <a:t>, P. Mat</a:t>
            </a:r>
            <a:r>
              <a:rPr lang="pt-PT" dirty="0"/>
              <a:t>o, </a:t>
            </a:r>
            <a:r>
              <a:rPr lang="en-US" dirty="0"/>
              <a:t>P. </a:t>
            </a:r>
            <a:r>
              <a:rPr lang="en-US" dirty="0" err="1"/>
              <a:t>Kothuri</a:t>
            </a:r>
            <a:endParaRPr lang="en-US" dirty="0"/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86D519-877A-AD46-9A50-39397ED1D734}"/>
              </a:ext>
            </a:extLst>
          </p:cNvPr>
          <p:cNvSpPr/>
          <p:nvPr/>
        </p:nvSpPr>
        <p:spPr>
          <a:xfrm>
            <a:off x="3576320" y="5913572"/>
            <a:ext cx="578594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 29th, 2019</a:t>
            </a: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CS3 2019 - Cloud Storage Synchronization and Sharing Services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EF68B7-0777-D74D-A4B0-FAA0E35A4AB6}"/>
              </a:ext>
            </a:extLst>
          </p:cNvPr>
          <p:cNvSpPr/>
          <p:nvPr/>
        </p:nvSpPr>
        <p:spPr>
          <a:xfrm>
            <a:off x="3576320" y="4805412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en-US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cern.ch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/swan</a:t>
            </a:r>
          </a:p>
        </p:txBody>
      </p:sp>
    </p:spTree>
    <p:extLst>
      <p:ext uri="{BB962C8B-B14F-4D97-AF65-F5344CB8AC3E}">
        <p14:creationId xmlns:p14="http://schemas.microsoft.com/office/powerpoint/2010/main" val="702301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678AA-B1B5-4348-8D2A-F5BEA9FAF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Sharing made easy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3315D-E5CD-0044-9928-C40D5220E9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Sharing from inside SWAN interface</a:t>
            </a:r>
          </a:p>
          <a:p>
            <a:pPr lvl="1"/>
            <a:r>
              <a:rPr lang="en-GB" dirty="0"/>
              <a:t>Integration with CERNBox</a:t>
            </a:r>
          </a:p>
          <a:p>
            <a:r>
              <a:rPr lang="en-GB" dirty="0"/>
              <a:t>Users can share “Projects”</a:t>
            </a:r>
          </a:p>
          <a:p>
            <a:pPr lvl="1"/>
            <a:r>
              <a:rPr lang="en-GB" dirty="0"/>
              <a:t>Special kind of folder that contains notebooks and other files, like input data</a:t>
            </a:r>
          </a:p>
          <a:p>
            <a:pPr lvl="1"/>
            <a:r>
              <a:rPr lang="en-GB" dirty="0"/>
              <a:t>Self contained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0C5E4F-743B-D94B-8820-6F1ABCCB8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10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D359A72-6BAE-3F48-92FB-9D4F5A667B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004" y="1563688"/>
            <a:ext cx="5560754" cy="4302125"/>
          </a:xfrm>
          <a:ln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08514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678AA-B1B5-4348-8D2A-F5BEA9FAF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Share tab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3315D-E5CD-0044-9928-C40D5220E9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12840" indent="-312480"/>
            <a:r>
              <a:rPr lang="en-US" spc="-1" dirty="0">
                <a:solidFill>
                  <a:srgbClr val="404040"/>
                </a:solidFill>
                <a:latin typeface="Arial"/>
              </a:rPr>
              <a:t>Users can list which projects...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they have shared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others have shared with them</a:t>
            </a:r>
          </a:p>
          <a:p>
            <a:r>
              <a:rPr lang="en-US" dirty="0"/>
              <a:t>Projects can be cloned to the receiver's </a:t>
            </a:r>
            <a:r>
              <a:rPr lang="en-US" dirty="0" err="1"/>
              <a:t>CERNBox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The receiver will work on his own copy </a:t>
            </a:r>
          </a:p>
          <a:p>
            <a:r>
              <a:rPr lang="en-US" dirty="0"/>
              <a:t>Concurrent editing not supported by </a:t>
            </a:r>
            <a:r>
              <a:rPr lang="en-US" dirty="0" err="1"/>
              <a:t>Jupyter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Safer to clone </a:t>
            </a:r>
          </a:p>
          <a:p>
            <a:pPr marL="427398" indent="-342900">
              <a:spcBef>
                <a:spcPts val="499"/>
              </a:spcBef>
            </a:pPr>
            <a:endParaRPr lang="en-US" spc="-1" dirty="0">
              <a:solidFill>
                <a:srgbClr val="808080"/>
              </a:solidFill>
              <a:latin typeface="Arial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1AB3C72-E639-A14F-9B19-72D2E2D9757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475" y="1572066"/>
            <a:ext cx="5521325" cy="4285368"/>
          </a:xfr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13EB4E-22DE-3043-A663-D3BF290E8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938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A0BBCF9-62D6-F947-AEE5-286DED8DB767}"/>
              </a:ext>
            </a:extLst>
          </p:cNvPr>
          <p:cNvSpPr/>
          <p:nvPr/>
        </p:nvSpPr>
        <p:spPr>
          <a:xfrm>
            <a:off x="5596975" y="2532115"/>
            <a:ext cx="5370893" cy="3333630"/>
          </a:xfrm>
          <a:prstGeom prst="roundRect">
            <a:avLst>
              <a:gd name="adj" fmla="val 195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Spark Cluster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0358B55F-5113-334F-AC32-299F1F8B74BD}"/>
              </a:ext>
            </a:extLst>
          </p:cNvPr>
          <p:cNvSpPr/>
          <p:nvPr/>
        </p:nvSpPr>
        <p:spPr>
          <a:xfrm>
            <a:off x="6150297" y="3338130"/>
            <a:ext cx="4461391" cy="1581243"/>
          </a:xfrm>
          <a:prstGeom prst="roundRect">
            <a:avLst>
              <a:gd name="adj" fmla="val 2005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solidFill>
                <a:srgbClr val="0052A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F678AA-B1B5-4348-8D2A-F5BEA9FAF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Integration with Spark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0EBE4-2EEC-4445-918A-58BCF1BE73A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Connection to CERN Spark Clusters </a:t>
            </a:r>
          </a:p>
          <a:p>
            <a:r>
              <a:rPr lang="en-US" dirty="0"/>
              <a:t>Same environment across platforms</a:t>
            </a:r>
          </a:p>
          <a:p>
            <a:pPr lvl="1"/>
            <a:r>
              <a:rPr lang="en-US" dirty="0"/>
              <a:t>User data - EOS</a:t>
            </a:r>
          </a:p>
          <a:p>
            <a:pPr lvl="1"/>
            <a:r>
              <a:rPr lang="en-US" dirty="0"/>
              <a:t>Software - CVMFS</a:t>
            </a:r>
          </a:p>
          <a:p>
            <a:r>
              <a:rPr lang="en-US" dirty="0"/>
              <a:t>Graphical Jupyter extensions developed</a:t>
            </a:r>
          </a:p>
          <a:p>
            <a:pPr lvl="1"/>
            <a:r>
              <a:rPr lang="en-US" dirty="0"/>
              <a:t>Spark Connector</a:t>
            </a:r>
          </a:p>
          <a:p>
            <a:pPr lvl="1"/>
            <a:r>
              <a:rPr lang="en-US" dirty="0">
                <a:effectLst/>
              </a:rPr>
              <a:t>Spark Monitor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A6208AEE-B801-CA45-857B-AA335DC26D6F}"/>
              </a:ext>
            </a:extLst>
          </p:cNvPr>
          <p:cNvSpPr/>
          <p:nvPr/>
        </p:nvSpPr>
        <p:spPr>
          <a:xfrm>
            <a:off x="6074715" y="3422064"/>
            <a:ext cx="4461391" cy="1620625"/>
          </a:xfrm>
          <a:prstGeom prst="roundRect">
            <a:avLst>
              <a:gd name="adj" fmla="val 2005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solidFill>
                <a:srgbClr val="0052A1"/>
              </a:solidFill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293F83EF-2A3C-1B4C-896F-45B3371CBB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2972" y="5264933"/>
            <a:ext cx="973240" cy="517681"/>
          </a:xfrm>
          <a:prstGeom prst="rect">
            <a:avLst/>
          </a:prstGeom>
        </p:spPr>
      </p:pic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87E7B08F-F3A7-7B40-AF7C-FBCB0450B8BB}"/>
              </a:ext>
            </a:extLst>
          </p:cNvPr>
          <p:cNvSpPr/>
          <p:nvPr/>
        </p:nvSpPr>
        <p:spPr>
          <a:xfrm>
            <a:off x="6873888" y="2677077"/>
            <a:ext cx="2665341" cy="395106"/>
          </a:xfrm>
          <a:prstGeom prst="roundRect">
            <a:avLst>
              <a:gd name="adj" fmla="val 8457"/>
            </a:avLst>
          </a:prstGeom>
          <a:solidFill>
            <a:srgbClr val="0052A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Spark Master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0417D4D4-69DE-5E43-AC30-0F25DA87A515}"/>
              </a:ext>
            </a:extLst>
          </p:cNvPr>
          <p:cNvSpPr/>
          <p:nvPr/>
        </p:nvSpPr>
        <p:spPr>
          <a:xfrm>
            <a:off x="5957819" y="3506200"/>
            <a:ext cx="4496377" cy="1663785"/>
          </a:xfrm>
          <a:prstGeom prst="roundRect">
            <a:avLst>
              <a:gd name="adj" fmla="val 2971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solidFill>
                <a:srgbClr val="0052A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36E2637E-B3FF-3947-8022-F85CFB38FB29}"/>
              </a:ext>
            </a:extLst>
          </p:cNvPr>
          <p:cNvSpPr/>
          <p:nvPr/>
        </p:nvSpPr>
        <p:spPr>
          <a:xfrm>
            <a:off x="6016550" y="3556961"/>
            <a:ext cx="4390193" cy="912470"/>
          </a:xfrm>
          <a:prstGeom prst="roundRect">
            <a:avLst>
              <a:gd name="adj" fmla="val 4232"/>
            </a:avLst>
          </a:prstGeom>
          <a:solidFill>
            <a:srgbClr val="0052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Spark Worker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0CF1FEC3-4381-1746-8050-8E730ADF4172}"/>
              </a:ext>
            </a:extLst>
          </p:cNvPr>
          <p:cNvSpPr/>
          <p:nvPr/>
        </p:nvSpPr>
        <p:spPr>
          <a:xfrm>
            <a:off x="6062016" y="3908897"/>
            <a:ext cx="1380606" cy="418212"/>
          </a:xfrm>
          <a:prstGeom prst="roundRect">
            <a:avLst>
              <a:gd name="adj" fmla="val 10189"/>
            </a:avLst>
          </a:prstGeom>
          <a:solidFill>
            <a:srgbClr val="22A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Python task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921A16E5-0FCB-8846-AB20-4BB3261698EF}"/>
              </a:ext>
            </a:extLst>
          </p:cNvPr>
          <p:cNvSpPr/>
          <p:nvPr/>
        </p:nvSpPr>
        <p:spPr>
          <a:xfrm>
            <a:off x="7514416" y="3914922"/>
            <a:ext cx="1380606" cy="418212"/>
          </a:xfrm>
          <a:prstGeom prst="roundRect">
            <a:avLst>
              <a:gd name="adj" fmla="val 10189"/>
            </a:avLst>
          </a:prstGeom>
          <a:solidFill>
            <a:srgbClr val="22A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Python task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118747D6-04C6-B146-BC85-80A89E2965A8}"/>
              </a:ext>
            </a:extLst>
          </p:cNvPr>
          <p:cNvSpPr/>
          <p:nvPr/>
        </p:nvSpPr>
        <p:spPr>
          <a:xfrm>
            <a:off x="8956769" y="3908897"/>
            <a:ext cx="1380606" cy="418212"/>
          </a:xfrm>
          <a:prstGeom prst="roundRect">
            <a:avLst>
              <a:gd name="adj" fmla="val 10189"/>
            </a:avLst>
          </a:prstGeom>
          <a:solidFill>
            <a:srgbClr val="22A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Python task</a:t>
            </a:r>
          </a:p>
        </p:txBody>
      </p:sp>
      <p:pic>
        <p:nvPicPr>
          <p:cNvPr id="56" name="Picture 24">
            <a:extLst>
              <a:ext uri="{FF2B5EF4-FFF2-40B4-BE49-F238E27FC236}">
                <a16:creationId xmlns:a16="http://schemas.microsoft.com/office/drawing/2014/main" id="{451E45D1-649C-1547-B1EA-E8FC1E97C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6878" y="4636066"/>
            <a:ext cx="1305087" cy="372538"/>
          </a:xfrm>
          <a:prstGeom prst="rect">
            <a:avLst/>
          </a:prstGeom>
        </p:spPr>
      </p:pic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D04D16E-61E7-4941-B577-827D0940A3FB}"/>
              </a:ext>
            </a:extLst>
          </p:cNvPr>
          <p:cNvCxnSpPr>
            <a:cxnSpLocks/>
          </p:cNvCxnSpPr>
          <p:nvPr/>
        </p:nvCxnSpPr>
        <p:spPr>
          <a:xfrm>
            <a:off x="6740814" y="4311869"/>
            <a:ext cx="0" cy="366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C822F60-9877-5B4A-968D-26D16E30B60B}"/>
              </a:ext>
            </a:extLst>
          </p:cNvPr>
          <p:cNvCxnSpPr>
            <a:stCxn id="40" idx="2"/>
            <a:endCxn id="41" idx="0"/>
          </p:cNvCxnSpPr>
          <p:nvPr/>
        </p:nvCxnSpPr>
        <p:spPr>
          <a:xfrm flipH="1">
            <a:off x="8206008" y="3072183"/>
            <a:ext cx="551" cy="434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04820C2F-5B85-F341-BB4E-D0E1302BA33E}"/>
              </a:ext>
            </a:extLst>
          </p:cNvPr>
          <p:cNvSpPr/>
          <p:nvPr/>
        </p:nvSpPr>
        <p:spPr>
          <a:xfrm>
            <a:off x="5596976" y="1708485"/>
            <a:ext cx="3824116" cy="646573"/>
          </a:xfrm>
          <a:prstGeom prst="roundRect">
            <a:avLst>
              <a:gd name="adj" fmla="val 8457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52A1"/>
              </a:solidFill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FA706D7-D76F-7B4C-A0E7-0924EAC3C5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351" y="1836355"/>
            <a:ext cx="495135" cy="430767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28F7357F-FEFA-094A-8EA2-E41163458569}"/>
              </a:ext>
            </a:extLst>
          </p:cNvPr>
          <p:cNvGrpSpPr/>
          <p:nvPr/>
        </p:nvGrpSpPr>
        <p:grpSpPr>
          <a:xfrm>
            <a:off x="7105015" y="1803337"/>
            <a:ext cx="2201983" cy="456867"/>
            <a:chOff x="7105015" y="1803337"/>
            <a:chExt cx="2201983" cy="456867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318F04A4-B12D-214E-9400-1C79489C41BC}"/>
                </a:ext>
              </a:extLst>
            </p:cNvPr>
            <p:cNvSpPr/>
            <p:nvPr/>
          </p:nvSpPr>
          <p:spPr>
            <a:xfrm>
              <a:off x="7105015" y="1803337"/>
              <a:ext cx="2201983" cy="456867"/>
            </a:xfrm>
            <a:prstGeom prst="roundRect">
              <a:avLst>
                <a:gd name="adj" fmla="val 8457"/>
              </a:avLst>
            </a:prstGeom>
            <a:noFill/>
            <a:ln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dirty="0">
                  <a:solidFill>
                    <a:srgbClr val="3399FF"/>
                  </a:solidFill>
                </a:rPr>
                <a:t>User Notebook</a:t>
              </a:r>
            </a:p>
          </p:txBody>
        </p:sp>
        <p:pic>
          <p:nvPicPr>
            <p:cNvPr id="65" name="14 Imagen">
              <a:extLst>
                <a:ext uri="{FF2B5EF4-FFF2-40B4-BE49-F238E27FC236}">
                  <a16:creationId xmlns:a16="http://schemas.microsoft.com/office/drawing/2014/main" id="{3CE108AE-D661-6844-867F-01446F3C6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7918" y="1883338"/>
              <a:ext cx="356796" cy="293250"/>
            </a:xfrm>
            <a:prstGeom prst="rect">
              <a:avLst/>
            </a:prstGeom>
          </p:spPr>
        </p:pic>
      </p:grp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A144A99-E82E-2A49-8AF4-083C90A3715F}"/>
              </a:ext>
            </a:extLst>
          </p:cNvPr>
          <p:cNvCxnSpPr>
            <a:stCxn id="64" idx="2"/>
            <a:endCxn id="40" idx="0"/>
          </p:cNvCxnSpPr>
          <p:nvPr/>
        </p:nvCxnSpPr>
        <p:spPr>
          <a:xfrm>
            <a:off x="8206007" y="2260204"/>
            <a:ext cx="552" cy="416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5117AE-C1C0-B34D-9F3C-2A272EF17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12</a:t>
            </a:fld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7123C61-BC24-E845-9243-232156B3673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867" y="4659082"/>
            <a:ext cx="912904" cy="4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6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90C63-E774-FE4A-BB4B-AD56266E1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Spark Connector/Monitor</a:t>
            </a:r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D9EFAB04-DE01-B941-A8EA-BADC24DC4D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475" y="2548864"/>
            <a:ext cx="5521325" cy="233177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6BA9D-6C9C-A849-9A42-46C14AAFE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A8DCB1-F7A7-334D-84B2-6C7792981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6072" y="1315074"/>
            <a:ext cx="1165681" cy="619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A45DE1-1FB2-1C4A-828E-486DE0FCB92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4208" y="1315074"/>
            <a:ext cx="1230189" cy="619900"/>
          </a:xfrm>
          <a:prstGeom prst="rect">
            <a:avLst/>
          </a:prstGeom>
        </p:spPr>
      </p:pic>
      <p:pic>
        <p:nvPicPr>
          <p:cNvPr id="8" name="Content Placeholder 15">
            <a:extLst>
              <a:ext uri="{FF2B5EF4-FFF2-40B4-BE49-F238E27FC236}">
                <a16:creationId xmlns:a16="http://schemas.microsoft.com/office/drawing/2014/main" id="{A24997BC-2A46-4548-BCC3-B69138D1159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275" y="1670050"/>
            <a:ext cx="5524500" cy="4089400"/>
          </a:xfrm>
          <a:ln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83227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0818240-24FF-C345-A1D3-19AEDEB71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result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84C349-ABB8-1C4E-BA8E-C2771109CD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8B2A22-21ED-C94A-AD88-CBB76C124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787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0F9BED-9C3D-C143-9824-3E115F02D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D6C158-3B5F-DF47-9075-7E6A65E6C6B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312840" indent="-312480"/>
            <a:r>
              <a:rPr lang="en-US" b="1" spc="-1" dirty="0">
                <a:solidFill>
                  <a:srgbClr val="0066CC"/>
                </a:solidFill>
                <a:latin typeface="Arial"/>
              </a:rPr>
              <a:t>~200 user sessions</a:t>
            </a:r>
            <a:r>
              <a:rPr lang="en-US" spc="-1" dirty="0">
                <a:solidFill>
                  <a:srgbClr val="404040"/>
                </a:solidFill>
                <a:latin typeface="Arial"/>
              </a:rPr>
              <a:t> a day on average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Users doubled last year with new SWAN interface</a:t>
            </a:r>
          </a:p>
          <a:p>
            <a:pPr marL="312840" indent="-312480">
              <a:spcBef>
                <a:spcPts val="1800"/>
              </a:spcBef>
            </a:pPr>
            <a:r>
              <a:rPr lang="en-US" b="1" spc="-1" dirty="0">
                <a:solidFill>
                  <a:srgbClr val="0066CC"/>
                </a:solidFill>
                <a:latin typeface="Arial"/>
              </a:rPr>
              <a:t>~1300 unique users </a:t>
            </a:r>
            <a:r>
              <a:rPr lang="en-US" spc="-1">
                <a:solidFill>
                  <a:srgbClr val="404040"/>
                </a:solidFill>
                <a:latin typeface="Arial"/>
              </a:rPr>
              <a:t>in 6 months</a:t>
            </a:r>
            <a:endParaRPr lang="en-US" spc="-1" dirty="0">
              <a:solidFill>
                <a:srgbClr val="404040"/>
              </a:solidFill>
              <a:latin typeface="Arial"/>
            </a:endParaRPr>
          </a:p>
          <a:p>
            <a:pPr marL="312840" indent="-312480">
              <a:spcBef>
                <a:spcPts val="1800"/>
              </a:spcBef>
            </a:pPr>
            <a:r>
              <a:rPr lang="en-US" spc="-1" dirty="0">
                <a:solidFill>
                  <a:srgbClr val="404040"/>
                </a:solidFill>
                <a:latin typeface="Arial"/>
              </a:rPr>
              <a:t>Spark cluster connection: 15 – 20 % of users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SWAN as entry point for accessing computational resources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Used for </a:t>
            </a:r>
            <a:r>
              <a:rPr lang="en-US" dirty="0"/>
              <a:t>monitoring LHC accelerator hardware devices (</a:t>
            </a:r>
            <a:r>
              <a:rPr lang="en-US" dirty="0" err="1"/>
              <a:t>NXCals</a:t>
            </a:r>
            <a:r>
              <a:rPr lang="en-US" dirty="0"/>
              <a:t>)</a:t>
            </a:r>
            <a:endParaRPr lang="en-US" spc="-1" dirty="0">
              <a:solidFill>
                <a:srgbClr val="808080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09FED-6843-434C-AB76-0BD43B3B657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822AEB-46B7-1743-910E-C5CACA489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15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5E0BEB5-3715-1641-B6DE-2B8274871FFD}"/>
              </a:ext>
            </a:extLst>
          </p:cNvPr>
          <p:cNvGrpSpPr>
            <a:grpSpLocks noChangeAspect="1"/>
          </p:cNvGrpSpPr>
          <p:nvPr/>
        </p:nvGrpSpPr>
        <p:grpSpPr>
          <a:xfrm>
            <a:off x="6358242" y="2710395"/>
            <a:ext cx="5528525" cy="1734283"/>
            <a:chOff x="1584803" y="3274291"/>
            <a:chExt cx="8983440" cy="281808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F34D99E-81B1-6D4D-B9C1-9F21BC828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>
            <a:xfrm>
              <a:off x="1584803" y="3274291"/>
              <a:ext cx="8983440" cy="2818080"/>
            </a:xfrm>
            <a:prstGeom prst="rect">
              <a:avLst/>
            </a:prstGeom>
            <a:ln>
              <a:noFill/>
            </a:ln>
          </p:spPr>
        </p:pic>
        <p:sp>
          <p:nvSpPr>
            <p:cNvPr id="18" name="CustomShape 4">
              <a:extLst>
                <a:ext uri="{FF2B5EF4-FFF2-40B4-BE49-F238E27FC236}">
                  <a16:creationId xmlns:a16="http://schemas.microsoft.com/office/drawing/2014/main" id="{91A9745B-7918-5548-9505-B3E05F4695D9}"/>
                </a:ext>
              </a:extLst>
            </p:cNvPr>
            <p:cNvSpPr/>
            <p:nvPr/>
          </p:nvSpPr>
          <p:spPr>
            <a:xfrm>
              <a:off x="3625960" y="3836734"/>
              <a:ext cx="1974600" cy="613440"/>
            </a:xfrm>
            <a:prstGeom prst="ellipse">
              <a:avLst/>
            </a:prstGeom>
            <a:noFill/>
            <a:ln w="36720">
              <a:solidFill>
                <a:srgbClr val="FFD32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CustomShape 5">
              <a:extLst>
                <a:ext uri="{FF2B5EF4-FFF2-40B4-BE49-F238E27FC236}">
                  <a16:creationId xmlns:a16="http://schemas.microsoft.com/office/drawing/2014/main" id="{558E0CF4-D1FE-314D-9055-81FAD0A15C48}"/>
                </a:ext>
              </a:extLst>
            </p:cNvPr>
            <p:cNvSpPr/>
            <p:nvPr/>
          </p:nvSpPr>
          <p:spPr>
            <a:xfrm>
              <a:off x="5797841" y="3854735"/>
              <a:ext cx="1667786" cy="394452"/>
            </a:xfrm>
            <a:prstGeom prst="roundRect">
              <a:avLst>
                <a:gd name="adj" fmla="val 8713"/>
              </a:avLst>
            </a:prstGeom>
            <a:solidFill>
              <a:srgbClr val="FFC000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 dirty="0">
                  <a:solidFill>
                    <a:srgbClr val="FFFFFF"/>
                  </a:solidFill>
                  <a:latin typeface="Calibri"/>
                </a:rPr>
                <a:t>Courses</a:t>
              </a:r>
              <a:endParaRPr lang="en-US" sz="1800" b="0" strike="noStrike" spc="-1" dirty="0"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9854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C730070-0338-9D4E-9FD4-E4236BF96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developments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0554825-F319-B740-AA16-82F6FE406F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54AA5-3231-4442-836F-F4765E88E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18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B529B6F-2FA1-084E-9C2D-C996BBC4B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Inspecting a Project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A03E57F-8F0D-A549-9211-946F8FED432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12840" indent="-312480"/>
            <a:r>
              <a:rPr lang="en-US" spc="-1" dirty="0">
                <a:solidFill>
                  <a:srgbClr val="404040"/>
                </a:solidFill>
                <a:latin typeface="Arial"/>
              </a:rPr>
              <a:t>Users can inspect shared project contents 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Browsing of the files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Static rendering of notebooks</a:t>
            </a:r>
          </a:p>
          <a:p>
            <a:pPr marL="312840" indent="-312480"/>
            <a:r>
              <a:rPr lang="en-US" spc="-1" dirty="0">
                <a:solidFill>
                  <a:srgbClr val="404040"/>
                </a:solidFill>
                <a:latin typeface="Arial"/>
              </a:rPr>
              <a:t>Useful to decide whether to accept or not the shared project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00B58E-EA4C-1846-8CC2-EF62DB55B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17</a:t>
            </a:fld>
            <a:endParaRPr lang="en-US" dirty="0"/>
          </a:p>
        </p:txBody>
      </p:sp>
      <p:pic>
        <p:nvPicPr>
          <p:cNvPr id="7" name="Content Placeholder 15">
            <a:extLst>
              <a:ext uri="{FF2B5EF4-FFF2-40B4-BE49-F238E27FC236}">
                <a16:creationId xmlns:a16="http://schemas.microsoft.com/office/drawing/2014/main" id="{7F2FBEBE-06FA-E34C-8382-3F885765582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4671" y="1563688"/>
            <a:ext cx="5365421" cy="4302125"/>
          </a:xfrm>
          <a:ln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797248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1F7166F-50A2-324D-8543-05BC29BFB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Spark improvements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F742D-C82A-E14E-80FE-E9DFB48B5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18</a:t>
            </a:fld>
            <a:endParaRPr lang="en-US"/>
          </a:p>
        </p:txBody>
      </p:sp>
      <p:pic>
        <p:nvPicPr>
          <p:cNvPr id="8" name="Content Placeholder 15">
            <a:extLst>
              <a:ext uri="{FF2B5EF4-FFF2-40B4-BE49-F238E27FC236}">
                <a16:creationId xmlns:a16="http://schemas.microsoft.com/office/drawing/2014/main" id="{A1E383EC-2976-7845-BBB3-138A07122E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275" y="1670050"/>
            <a:ext cx="5524500" cy="4089400"/>
          </a:xfr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60101C20-C90E-5B49-B356-90AB3B1A51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0475" y="1690265"/>
            <a:ext cx="5521325" cy="4048971"/>
          </a:xfrm>
          <a:ln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343525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F9DD5BA-8922-6B4F-9CE9-F75DCA77DE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4748"/>
            <a:ext cx="12192001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6940E0-D794-1642-9037-ACD84B13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19</a:t>
            </a:fld>
            <a:endParaRPr lang="en-US" dirty="0"/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2DA8ED2E-9B77-0F4F-BE10-032AE24E96AE}"/>
              </a:ext>
            </a:extLst>
          </p:cNvPr>
          <p:cNvSpPr txBox="1">
            <a:spLocks/>
          </p:cNvSpPr>
          <p:nvPr/>
        </p:nvSpPr>
        <p:spPr>
          <a:xfrm>
            <a:off x="8244840" y="62218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3710C0-9C75-C84A-BA2F-B05E136A69D5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EE703D2-4B7F-A04F-97C8-43740B02417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1950" y="6087447"/>
            <a:ext cx="649123" cy="6340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E64523C-2A73-5A4A-BA67-D4E18CDDED82}"/>
              </a:ext>
            </a:extLst>
          </p:cNvPr>
          <p:cNvSpPr txBox="1"/>
          <p:nvPr/>
        </p:nvSpPr>
        <p:spPr>
          <a:xfrm>
            <a:off x="265042" y="6217690"/>
            <a:ext cx="4492487" cy="369332"/>
          </a:xfrm>
          <a:prstGeom prst="rect">
            <a:avLst/>
          </a:prstGeom>
          <a:solidFill>
            <a:srgbClr val="01263A"/>
          </a:solidFill>
        </p:spPr>
        <p:txBody>
          <a:bodyPr wrap="square" rtlCol="0" anchor="b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Worldwide LHC Computing Grid (WLCG)</a:t>
            </a:r>
          </a:p>
        </p:txBody>
      </p:sp>
    </p:spTree>
    <p:extLst>
      <p:ext uri="{BB962C8B-B14F-4D97-AF65-F5344CB8AC3E}">
        <p14:creationId xmlns:p14="http://schemas.microsoft.com/office/powerpoint/2010/main" val="3170577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4A84DA4-8C08-AD4F-861F-BE6E7334B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104C77D-E5B3-9142-A6C5-34E4B77537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6C3EF5-5051-BF45-8840-234162DC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32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4984C-9CA5-C844-9EC1-B126B451D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pc="-1" dirty="0">
                <a:solidFill>
                  <a:srgbClr val="FFFFFF"/>
                </a:solidFill>
                <a:latin typeface="Roboto Light"/>
                <a:ea typeface="Roboto Light"/>
              </a:rPr>
              <a:t>Connecting More Resources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61594-8BFD-494C-8365-12BB92D1F33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12840" indent="-312480"/>
            <a:r>
              <a:rPr lang="en-US" spc="-1" dirty="0">
                <a:solidFill>
                  <a:srgbClr val="404040"/>
                </a:solidFill>
                <a:latin typeface="Arial"/>
              </a:rPr>
              <a:t>Ongoing effort: submit </a:t>
            </a:r>
            <a:r>
              <a:rPr lang="en-US" b="1" spc="-1" dirty="0">
                <a:solidFill>
                  <a:srgbClr val="404040"/>
                </a:solidFill>
                <a:latin typeface="Arial"/>
              </a:rPr>
              <a:t>batch jobs</a:t>
            </a:r>
            <a:r>
              <a:rPr lang="en-US" spc="-1" dirty="0">
                <a:solidFill>
                  <a:srgbClr val="404040"/>
                </a:solidFill>
                <a:latin typeface="Arial"/>
              </a:rPr>
              <a:t> from the notebook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Monitoring display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Jobs tab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C12CB9-ADDB-1940-9851-56FFCED63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757385-15B4-234B-B8AB-50EE096FF53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640943" y="2740658"/>
            <a:ext cx="7207793" cy="17124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1789F7-3BDC-BD4F-8502-652324E9F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1674005" y="4702437"/>
            <a:ext cx="8843991" cy="1163308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8942D0-AD79-BC4B-AE23-D76341BAFD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6072" y="1315074"/>
            <a:ext cx="1165681" cy="61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87A914-D554-5942-A58D-983D425CEA7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4208" y="1315074"/>
            <a:ext cx="1230189" cy="6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794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A2C5AC-37E3-A043-AEBD-F4A5F7350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Outreach, Education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20BAD99-B4FF-CC45-8C4A-E613421211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5E31D-1008-0943-9B71-2527F52C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89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20B2297-563A-124E-AA5A-59853D4BF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Science Box: SWAN on Premises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3B505B-69CA-2C4B-8ADA-336E62CAB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Packaged deployment of SWAN</a:t>
            </a:r>
          </a:p>
          <a:p>
            <a:pPr lvl="1"/>
            <a:r>
              <a:rPr lang="en-US" dirty="0"/>
              <a:t>Includes all SWAN components: </a:t>
            </a:r>
            <a:r>
              <a:rPr lang="en-US" dirty="0" err="1"/>
              <a:t>CERNBox</a:t>
            </a:r>
            <a:r>
              <a:rPr lang="en-US" dirty="0"/>
              <a:t>/EOS, CVMFS, </a:t>
            </a:r>
            <a:r>
              <a:rPr lang="en-US" dirty="0" err="1"/>
              <a:t>JupyterHub</a:t>
            </a:r>
            <a:endParaRPr lang="en-US" dirty="0"/>
          </a:p>
          <a:p>
            <a:r>
              <a:rPr lang="en-US" dirty="0"/>
              <a:t>Deployable through Kubernetes or docker-compose</a:t>
            </a:r>
          </a:p>
          <a:p>
            <a:r>
              <a:rPr lang="en-US" dirty="0"/>
              <a:t>Some successful community installations</a:t>
            </a:r>
          </a:p>
          <a:p>
            <a:pPr lvl="1"/>
            <a:r>
              <a:rPr lang="en-US" dirty="0" err="1"/>
              <a:t>AARNet</a:t>
            </a:r>
            <a:endParaRPr lang="en-US" dirty="0"/>
          </a:p>
          <a:p>
            <a:pPr lvl="1"/>
            <a:r>
              <a:rPr lang="en-US" dirty="0"/>
              <a:t>PSNC</a:t>
            </a:r>
          </a:p>
          <a:p>
            <a:pPr lvl="1"/>
            <a:r>
              <a:rPr lang="en-US" dirty="0"/>
              <a:t>Open Telekom Cloud (Helix Nebula)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0B19B8-68D9-1540-9CF0-46F5A7F3D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48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8F160-78AB-594A-9474-81D5E289E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pc="-1" dirty="0">
                <a:solidFill>
                  <a:srgbClr val="FFFFFF"/>
                </a:solidFill>
                <a:latin typeface="Roboto Light"/>
                <a:ea typeface="Roboto Light"/>
              </a:rPr>
              <a:t>Science Box: SWAN on Premises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B5FFD-E3D8-A340-B61C-F21F9684D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9571355" cy="4301989"/>
          </a:xfrm>
        </p:spPr>
        <p:txBody>
          <a:bodyPr>
            <a:normAutofit/>
          </a:bodyPr>
          <a:lstStyle/>
          <a:p>
            <a:pPr marL="312840" indent="-312480"/>
            <a:r>
              <a:rPr lang="en-US" spc="-1" dirty="0">
                <a:solidFill>
                  <a:srgbClr val="404040"/>
                </a:solidFill>
                <a:latin typeface="Arial"/>
              </a:rPr>
              <a:t>UP2University European Project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Bridge the gap between secondary schools, higher education and the research domain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Partner universities (OU, UROMA, NTUA, …), pilot schools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  <a:hlinkClick r:id="rId2"/>
              </a:rPr>
              <a:t>http://up2university.eu</a:t>
            </a:r>
            <a:endParaRPr lang="en-US" spc="-1" dirty="0">
              <a:solidFill>
                <a:srgbClr val="808080"/>
              </a:solidFill>
              <a:latin typeface="Arial"/>
            </a:endParaRPr>
          </a:p>
          <a:p>
            <a:pPr marL="312840" indent="-312480"/>
            <a:r>
              <a:rPr lang="en-US" spc="-1" dirty="0">
                <a:solidFill>
                  <a:srgbClr val="404040"/>
                </a:solidFill>
                <a:latin typeface="Arial"/>
              </a:rPr>
              <a:t>SWAN used by students to learn physics and other sciences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Let them use the very same tools &amp; services used by scientists at CERN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spc="-1" dirty="0">
                <a:solidFill>
                  <a:srgbClr val="808080"/>
                </a:solidFill>
                <a:latin typeface="Arial"/>
              </a:rPr>
              <a:t>Pilot with University of Geneva (</a:t>
            </a:r>
            <a:r>
              <a:rPr lang="en-US" spc="-1" dirty="0" err="1">
                <a:solidFill>
                  <a:srgbClr val="808080"/>
                </a:solidFill>
                <a:latin typeface="Arial"/>
              </a:rPr>
              <a:t>Physiscope</a:t>
            </a:r>
            <a:r>
              <a:rPr lang="en-US" spc="-1" dirty="0">
                <a:solidFill>
                  <a:srgbClr val="808080"/>
                </a:solidFill>
                <a:latin typeface="Arial"/>
              </a:rPr>
              <a:t>)</a:t>
            </a:r>
          </a:p>
          <a:p>
            <a:r>
              <a:rPr lang="en-US" dirty="0"/>
              <a:t>Establishing collaboration with </a:t>
            </a:r>
            <a:r>
              <a:rPr lang="en-US" dirty="0" err="1"/>
              <a:t>Callysto</a:t>
            </a:r>
            <a:r>
              <a:rPr lang="en-US" dirty="0"/>
              <a:t>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D8E0CF-2402-B848-8D15-7919539F2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23</a:t>
            </a:fld>
            <a:endParaRPr lang="en-US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BDC93327-8601-DE48-9B39-226FAA1E5DC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9920194" y="1986402"/>
            <a:ext cx="1507680" cy="868680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F2FEC1-0EB7-F14C-A2C3-ED96880C8E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6440" y="4929119"/>
            <a:ext cx="2115190" cy="6267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50EB4C-D8BA-A642-A2D1-0010E1B59F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4217" y="3901589"/>
            <a:ext cx="2159635" cy="40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622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D380FC7-7A0B-BE4D-928A-1603D4920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ahead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7C2EB3C-15E5-5D48-A6DC-B67C161354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259C0C-9CA7-3A4E-83F8-711654B4C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2121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273EBE9-8DB9-A949-8351-EDBDEF8A3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work/challenges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18DFE2-79B7-8441-B667-FB7652D25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Move to Jupyterlab</a:t>
            </a:r>
          </a:p>
          <a:p>
            <a:pPr lvl="1"/>
            <a:r>
              <a:rPr lang="en-US" dirty="0"/>
              <a:t>Porting the current extensions</a:t>
            </a:r>
          </a:p>
          <a:p>
            <a:pPr lvl="1"/>
            <a:r>
              <a:rPr lang="en-US" dirty="0"/>
              <a:t>Concurrent editing</a:t>
            </a:r>
          </a:p>
          <a:p>
            <a:r>
              <a:rPr lang="en-US" dirty="0"/>
              <a:t>New architecture</a:t>
            </a:r>
          </a:p>
          <a:p>
            <a:pPr lvl="1"/>
            <a:r>
              <a:rPr lang="en-US" dirty="0"/>
              <a:t>Based on Kubernetes</a:t>
            </a:r>
          </a:p>
          <a:p>
            <a:r>
              <a:rPr lang="en-US" dirty="0"/>
              <a:t>Exploitation of GPUs</a:t>
            </a:r>
          </a:p>
          <a:p>
            <a:pPr lvl="1"/>
            <a:r>
              <a:rPr lang="en-US" dirty="0"/>
              <a:t>HEP is looking to ML</a:t>
            </a:r>
          </a:p>
          <a:p>
            <a:pPr lvl="1"/>
            <a:r>
              <a:rPr lang="en-US" dirty="0"/>
              <a:t>Speed up computation of GPU-ready libraries (e.g. TensorFlow)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65112D-F3CE-A646-96E7-48F012FAA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3947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ED46082-1641-7D4E-96BF-87C998415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find us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7B5AF6-A217-9B44-821E-C619620D32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F5FE8-9E4F-4548-ACD8-3D16D8DC7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0674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E6D7F-0F68-224F-AD6E-313C5895E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find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F207E-E367-1245-A936-BD8583FC43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12840" indent="-312480"/>
            <a:r>
              <a:rPr lang="en-US" spc="-1" dirty="0">
                <a:solidFill>
                  <a:srgbClr val="404040"/>
                </a:solidFill>
                <a:latin typeface="Arial"/>
              </a:rPr>
              <a:t>Contacts</a:t>
            </a:r>
          </a:p>
          <a:p>
            <a:pPr marL="685902" lvl="1" indent="-312480"/>
            <a:r>
              <a:rPr lang="en-US" spc="-1" dirty="0">
                <a:solidFill>
                  <a:srgbClr val="404040"/>
                </a:solidFill>
                <a:latin typeface="Arial"/>
                <a:hlinkClick r:id="rId2"/>
              </a:rPr>
              <a:t>swan-talk@cern.ch</a:t>
            </a:r>
            <a:endParaRPr lang="en-US" spc="-1" dirty="0">
              <a:solidFill>
                <a:srgbClr val="404040"/>
              </a:solidFill>
              <a:latin typeface="Arial"/>
            </a:endParaRPr>
          </a:p>
          <a:p>
            <a:pPr marL="685902" lvl="1" indent="-312480"/>
            <a:r>
              <a:rPr lang="en-US" spc="-1" dirty="0">
                <a:solidFill>
                  <a:srgbClr val="404040"/>
                </a:solidFill>
                <a:latin typeface="Arial"/>
                <a:hlinkClick r:id="rId3"/>
              </a:rPr>
              <a:t>http://cern.ch/swan</a:t>
            </a:r>
            <a:endParaRPr lang="en-US" spc="-1" dirty="0">
              <a:solidFill>
                <a:srgbClr val="404040"/>
              </a:solidFill>
              <a:latin typeface="Arial"/>
            </a:endParaRPr>
          </a:p>
          <a:p>
            <a:pPr marL="312840" indent="-312480"/>
            <a:r>
              <a:rPr lang="en-US" spc="-1" dirty="0">
                <a:solidFill>
                  <a:srgbClr val="404040"/>
                </a:solidFill>
                <a:latin typeface="Arial"/>
              </a:rPr>
              <a:t>Repository</a:t>
            </a:r>
          </a:p>
          <a:p>
            <a:pPr marL="685902" lvl="1" indent="-312480"/>
            <a:r>
              <a:rPr lang="en-US" spc="-1" dirty="0">
                <a:solidFill>
                  <a:srgbClr val="404040"/>
                </a:solidFill>
                <a:latin typeface="Arial"/>
                <a:hlinkClick r:id="rId4"/>
              </a:rPr>
              <a:t>https://github.com/swan-cern/</a:t>
            </a:r>
            <a:endParaRPr lang="en-US" spc="-1" dirty="0">
              <a:solidFill>
                <a:srgbClr val="404040"/>
              </a:solidFill>
              <a:latin typeface="Arial"/>
            </a:endParaRPr>
          </a:p>
          <a:p>
            <a:pPr marL="312840" indent="-312480"/>
            <a:r>
              <a:rPr lang="en-US" spc="-1" dirty="0">
                <a:solidFill>
                  <a:srgbClr val="404040"/>
                </a:solidFill>
                <a:latin typeface="Arial"/>
              </a:rPr>
              <a:t>Science Box</a:t>
            </a:r>
          </a:p>
          <a:p>
            <a:pPr lvl="1" indent="-228240">
              <a:lnSpc>
                <a:spcPct val="100000"/>
              </a:lnSpc>
              <a:spcBef>
                <a:spcPts val="499"/>
              </a:spcBef>
              <a:buFont typeface="Wingdings" charset="2"/>
              <a:buChar char=""/>
            </a:pPr>
            <a:r>
              <a:rPr lang="en-US" u="sng" dirty="0">
                <a:hlinkClick r:id="rId5"/>
              </a:rPr>
              <a:t>https://cern.ch/sciencebox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72CA9A-FAD4-054B-9D8C-BE2A90154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7265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5AAE2DC-9D6D-9A45-B889-F12614B2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BE3448D-4860-BE45-A885-088E102EC4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CCCE0C-536D-1348-A900-B98C2358A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7138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0354484-77E6-3D40-9B58-332F9DB0F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C457D3-8C58-C64F-88BE-5FAD20F6C1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Changes introduced since last year improved user experience</a:t>
            </a:r>
          </a:p>
          <a:p>
            <a:pPr lvl="1"/>
            <a:r>
              <a:rPr lang="en-US" dirty="0"/>
              <a:t>Which translated on more users using the service</a:t>
            </a:r>
          </a:p>
          <a:p>
            <a:r>
              <a:rPr lang="en-GB" dirty="0"/>
              <a:t>SWAN became a fundamental Interface for Mass Processing Resources (Spark)</a:t>
            </a:r>
          </a:p>
          <a:p>
            <a:pPr lvl="1"/>
            <a:r>
              <a:rPr lang="en-US" spc="-1" dirty="0">
                <a:solidFill>
                  <a:srgbClr val="808080"/>
                </a:solidFill>
                <a:latin typeface="Arial"/>
              </a:rPr>
              <a:t>Not only for Physics analysis but also for </a:t>
            </a:r>
            <a:r>
              <a:rPr lang="en-US" dirty="0"/>
              <a:t>monitoring the LHC hardware</a:t>
            </a:r>
          </a:p>
          <a:p>
            <a:r>
              <a:rPr lang="en-GB" dirty="0"/>
              <a:t>The new </a:t>
            </a:r>
            <a:r>
              <a:rPr lang="en-GB" dirty="0" err="1"/>
              <a:t>Jupyterlab</a:t>
            </a:r>
            <a:r>
              <a:rPr lang="en-GB" dirty="0"/>
              <a:t> interface will bring new possibilities for collaborative analysis</a:t>
            </a:r>
          </a:p>
          <a:p>
            <a:pPr lvl="1"/>
            <a:r>
              <a:rPr lang="en-GB" dirty="0"/>
              <a:t>With the introduction of concurrent editing of notebooks</a:t>
            </a:r>
          </a:p>
          <a:p>
            <a:pPr lvl="1"/>
            <a:r>
              <a:rPr lang="en-GB" dirty="0"/>
              <a:t>Which can help reach more users</a:t>
            </a:r>
          </a:p>
          <a:p>
            <a:r>
              <a:rPr lang="en-US" dirty="0"/>
              <a:t>Successfully deployed outside CERN premises</a:t>
            </a:r>
          </a:p>
          <a:p>
            <a:pPr lvl="1"/>
            <a:r>
              <a:rPr lang="en-US" dirty="0"/>
              <a:t>Including on education related projects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A82425-E856-254C-8677-E1E00FD6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671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399E7-BB09-3441-BB3E-A4CEA932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SWAN in a Nutshell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6F5EF-9EBF-BC45-B386-388183433FA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Analysis only with a web browser</a:t>
            </a:r>
          </a:p>
          <a:p>
            <a:pPr lvl="1"/>
            <a:r>
              <a:rPr lang="en-GB" dirty="0"/>
              <a:t>No local installation needed</a:t>
            </a:r>
          </a:p>
          <a:p>
            <a:pPr lvl="1"/>
            <a:r>
              <a:rPr lang="en-GB" dirty="0"/>
              <a:t>Based on </a:t>
            </a:r>
            <a:r>
              <a:rPr lang="en-GB" dirty="0" err="1"/>
              <a:t>Jupyter</a:t>
            </a:r>
            <a:r>
              <a:rPr lang="en-GB" dirty="0"/>
              <a:t> Notebooks</a:t>
            </a:r>
          </a:p>
          <a:p>
            <a:pPr lvl="1"/>
            <a:r>
              <a:rPr lang="en-GB" dirty="0"/>
              <a:t>Calculations, input data and results “in the Cloud”</a:t>
            </a:r>
          </a:p>
          <a:p>
            <a:r>
              <a:rPr lang="en-GB" dirty="0"/>
              <a:t>Support for multiple analysis ecosystems</a:t>
            </a:r>
          </a:p>
          <a:p>
            <a:pPr lvl="1"/>
            <a:r>
              <a:rPr lang="en-GB" dirty="0"/>
              <a:t>ROOT, Python, R, Octave…</a:t>
            </a:r>
          </a:p>
          <a:p>
            <a:r>
              <a:rPr lang="en-GB" dirty="0"/>
              <a:t>Easy sharing of scientific results: plots, data, code</a:t>
            </a:r>
          </a:p>
          <a:p>
            <a:r>
              <a:rPr lang="en-GB" dirty="0"/>
              <a:t>Integration with CERN resources</a:t>
            </a:r>
          </a:p>
          <a:p>
            <a:pPr lvl="1"/>
            <a:r>
              <a:rPr lang="en-GB" dirty="0" err="1"/>
              <a:t>Sofware</a:t>
            </a:r>
            <a:r>
              <a:rPr lang="en-GB" dirty="0"/>
              <a:t>, storage, mass processing power</a:t>
            </a:r>
          </a:p>
        </p:txBody>
      </p:sp>
      <p:pic>
        <p:nvPicPr>
          <p:cNvPr id="14" name="Content Placeholder 10">
            <a:extLst>
              <a:ext uri="{FF2B5EF4-FFF2-40B4-BE49-F238E27FC236}">
                <a16:creationId xmlns:a16="http://schemas.microsoft.com/office/drawing/2014/main" id="{512DD98A-9877-CF49-864D-B5DE27B624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354957" y="2739210"/>
            <a:ext cx="4506843" cy="223347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8AA53-A4B6-DE44-AD2D-9FD19677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47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842B8D8-4828-2344-B3E3-964E9B823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SWAN and its analysis ecosystem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A3E368-4546-6E43-B950-F72C5C112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925" y="4135973"/>
            <a:ext cx="11445148" cy="2085923"/>
          </a:xfrm>
        </p:spPr>
        <p:txBody>
          <a:bodyPr>
            <a:normAutofit/>
          </a:bodyPr>
          <a:lstStyle/>
          <a:p>
            <a:r>
              <a:rPr lang="en-US" dirty="0"/>
              <a:t>Thank you</a:t>
            </a:r>
          </a:p>
          <a:p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dirty="0" err="1"/>
              <a:t>Diogo</a:t>
            </a:r>
            <a:r>
              <a:rPr lang="en-US" sz="1600" dirty="0"/>
              <a:t> Castro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dirty="0" err="1"/>
              <a:t>diogo.castro@cern.ch</a:t>
            </a:r>
            <a:endParaRPr lang="en-US" sz="16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5360A83-A739-E245-A6EF-D21689F25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38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9C852DD-154C-8346-B1D3-5FF977620920}"/>
              </a:ext>
            </a:extLst>
          </p:cNvPr>
          <p:cNvSpPr/>
          <p:nvPr/>
        </p:nvSpPr>
        <p:spPr>
          <a:xfrm>
            <a:off x="7289421" y="1627259"/>
            <a:ext cx="2120352" cy="901426"/>
          </a:xfrm>
          <a:prstGeom prst="roundRect">
            <a:avLst>
              <a:gd name="adj" fmla="val 241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622540E-0035-E446-A7AB-DD6B9B0590D5}"/>
              </a:ext>
            </a:extLst>
          </p:cNvPr>
          <p:cNvSpPr/>
          <p:nvPr/>
        </p:nvSpPr>
        <p:spPr>
          <a:xfrm>
            <a:off x="429288" y="4473501"/>
            <a:ext cx="2246840" cy="901426"/>
          </a:xfrm>
          <a:prstGeom prst="roundRect">
            <a:avLst>
              <a:gd name="adj" fmla="val 241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78E958F-B1DF-B743-A21A-A4043821C831}"/>
              </a:ext>
            </a:extLst>
          </p:cNvPr>
          <p:cNvSpPr/>
          <p:nvPr/>
        </p:nvSpPr>
        <p:spPr>
          <a:xfrm>
            <a:off x="9472843" y="4245664"/>
            <a:ext cx="2246840" cy="1357101"/>
          </a:xfrm>
          <a:prstGeom prst="roundRect">
            <a:avLst>
              <a:gd name="adj" fmla="val 241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1861B3-D407-0341-BCF0-6618DA53B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Integrating services</a:t>
            </a:r>
          </a:p>
        </p:txBody>
      </p:sp>
      <p:sp>
        <p:nvSpPr>
          <p:cNvPr id="5" name="2 Triángulo isósceles">
            <a:extLst>
              <a:ext uri="{FF2B5EF4-FFF2-40B4-BE49-F238E27FC236}">
                <a16:creationId xmlns:a16="http://schemas.microsoft.com/office/drawing/2014/main" id="{9F78C764-E57B-124D-BB3B-4FF00595BFF0}"/>
              </a:ext>
            </a:extLst>
          </p:cNvPr>
          <p:cNvSpPr/>
          <p:nvPr/>
        </p:nvSpPr>
        <p:spPr>
          <a:xfrm>
            <a:off x="3995280" y="1912792"/>
            <a:ext cx="4221829" cy="3043347"/>
          </a:xfrm>
          <a:prstGeom prst="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3399FF">
                  <a:alpha val="15000"/>
                </a:srgbClr>
              </a:gs>
            </a:gsLst>
          </a:gradFill>
          <a:ln w="25400">
            <a:solidFill>
              <a:srgbClr val="0052A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https://swan.web.cern.ch/sites/swan.web.cern.ch/files/pictures/logo_swan_noletters.png">
            <a:extLst>
              <a:ext uri="{FF2B5EF4-FFF2-40B4-BE49-F238E27FC236}">
                <a16:creationId xmlns:a16="http://schemas.microsoft.com/office/drawing/2014/main" id="{F08D5B0C-28A9-BD48-85AF-794AF9295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1014" y="3225059"/>
            <a:ext cx="1537774" cy="135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31">
            <a:extLst>
              <a:ext uri="{FF2B5EF4-FFF2-40B4-BE49-F238E27FC236}">
                <a16:creationId xmlns:a16="http://schemas.microsoft.com/office/drawing/2014/main" id="{765354C2-B8B7-8141-BBCC-AC3B531D7816}"/>
              </a:ext>
            </a:extLst>
          </p:cNvPr>
          <p:cNvSpPr/>
          <p:nvPr/>
        </p:nvSpPr>
        <p:spPr>
          <a:xfrm>
            <a:off x="2774474" y="4697254"/>
            <a:ext cx="1813224" cy="453922"/>
          </a:xfrm>
          <a:prstGeom prst="roundRect">
            <a:avLst>
              <a:gd name="adj" fmla="val 6515"/>
            </a:avLst>
          </a:prstGeom>
          <a:solidFill>
            <a:srgbClr val="0052A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Software</a:t>
            </a:r>
            <a:endParaRPr lang="en-GB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pic>
        <p:nvPicPr>
          <p:cNvPr id="11" name="Picture 24">
            <a:extLst>
              <a:ext uri="{FF2B5EF4-FFF2-40B4-BE49-F238E27FC236}">
                <a16:creationId xmlns:a16="http://schemas.microsoft.com/office/drawing/2014/main" id="{45DC0EA9-1EFC-5F46-A2E5-713AD2B24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149" y="4666455"/>
            <a:ext cx="1741687" cy="515518"/>
          </a:xfrm>
          <a:prstGeom prst="rect">
            <a:avLst/>
          </a:prstGeom>
        </p:spPr>
      </p:pic>
      <p:pic>
        <p:nvPicPr>
          <p:cNvPr id="12" name="13 Imagen">
            <a:extLst>
              <a:ext uri="{FF2B5EF4-FFF2-40B4-BE49-F238E27FC236}">
                <a16:creationId xmlns:a16="http://schemas.microsoft.com/office/drawing/2014/main" id="{55438E34-40F5-5C4F-B776-8762FB503F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630" y="4248946"/>
            <a:ext cx="1779390" cy="832448"/>
          </a:xfrm>
          <a:prstGeom prst="rect">
            <a:avLst/>
          </a:prstGeom>
        </p:spPr>
      </p:pic>
      <p:pic>
        <p:nvPicPr>
          <p:cNvPr id="13" name="14 Imagen">
            <a:extLst>
              <a:ext uri="{FF2B5EF4-FFF2-40B4-BE49-F238E27FC236}">
                <a16:creationId xmlns:a16="http://schemas.microsoft.com/office/drawing/2014/main" id="{EE340E9B-31E0-C348-9CFC-2F1DD706695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5114" y="1731915"/>
            <a:ext cx="842093" cy="692114"/>
          </a:xfrm>
          <a:prstGeom prst="rect">
            <a:avLst/>
          </a:prstGeom>
        </p:spPr>
      </p:pic>
      <p:sp>
        <p:nvSpPr>
          <p:cNvPr id="15" name="Rounded Rectangle 31">
            <a:extLst>
              <a:ext uri="{FF2B5EF4-FFF2-40B4-BE49-F238E27FC236}">
                <a16:creationId xmlns:a16="http://schemas.microsoft.com/office/drawing/2014/main" id="{8BD1DA77-50C4-4543-8D6F-B9E4C9D8B6A3}"/>
              </a:ext>
            </a:extLst>
          </p:cNvPr>
          <p:cNvSpPr/>
          <p:nvPr/>
        </p:nvSpPr>
        <p:spPr>
          <a:xfrm>
            <a:off x="7596548" y="4700635"/>
            <a:ext cx="1813224" cy="453922"/>
          </a:xfrm>
          <a:prstGeom prst="roundRect">
            <a:avLst>
              <a:gd name="adj" fmla="val 6515"/>
            </a:avLst>
          </a:prstGeom>
          <a:solidFill>
            <a:srgbClr val="0052A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Storage</a:t>
            </a:r>
            <a:endParaRPr lang="en-US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sp>
        <p:nvSpPr>
          <p:cNvPr id="16" name="Rounded Rectangle 31">
            <a:extLst>
              <a:ext uri="{FF2B5EF4-FFF2-40B4-BE49-F238E27FC236}">
                <a16:creationId xmlns:a16="http://schemas.microsoft.com/office/drawing/2014/main" id="{9B741B6D-1BDA-1643-9FE2-8F919BA53A0C}"/>
              </a:ext>
            </a:extLst>
          </p:cNvPr>
          <p:cNvSpPr/>
          <p:nvPr/>
        </p:nvSpPr>
        <p:spPr>
          <a:xfrm>
            <a:off x="4973419" y="1803720"/>
            <a:ext cx="2263498" cy="453922"/>
          </a:xfrm>
          <a:prstGeom prst="roundRect">
            <a:avLst>
              <a:gd name="adj" fmla="val 6515"/>
            </a:avLst>
          </a:prstGeom>
          <a:solidFill>
            <a:srgbClr val="0052A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Infrastructure</a:t>
            </a:r>
            <a:endParaRPr lang="en-GB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0D1B388-11E1-1A47-ACED-811C2E3D04A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0748" y="1696161"/>
            <a:ext cx="651972" cy="76362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462B84-AFAB-4242-B28F-E9F86E2EF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4</a:t>
            </a:fld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ECD0B38-7D40-2145-BB36-A63C3C44FC3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630" y="4956139"/>
            <a:ext cx="1309314" cy="57698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4F3A59A-58F6-F045-8893-4AAD4726D2EB}"/>
              </a:ext>
            </a:extLst>
          </p:cNvPr>
          <p:cNvSpPr/>
          <p:nvPr/>
        </p:nvSpPr>
        <p:spPr>
          <a:xfrm>
            <a:off x="10349947" y="4828209"/>
            <a:ext cx="246315" cy="1676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248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7DA67-A86A-6D4C-B81B-87C813A01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448F0-79BE-8A4B-BF6E-81CC44BABE0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Uses EOS disk storage system</a:t>
            </a:r>
          </a:p>
          <a:p>
            <a:pPr lvl="1"/>
            <a:r>
              <a:rPr lang="en-US" dirty="0"/>
              <a:t>All experiment data potentially available  </a:t>
            </a:r>
          </a:p>
          <a:p>
            <a:r>
              <a:rPr lang="en-US" dirty="0"/>
              <a:t>CERNBox is SWAN's home directory</a:t>
            </a:r>
          </a:p>
          <a:p>
            <a:pPr lvl="1"/>
            <a:r>
              <a:rPr lang="en-US" dirty="0"/>
              <a:t>Storage for your notebooks and data</a:t>
            </a:r>
          </a:p>
          <a:p>
            <a:r>
              <a:rPr lang="en-US" dirty="0"/>
              <a:t>Sync&amp;Share </a:t>
            </a:r>
          </a:p>
          <a:p>
            <a:pPr lvl="1"/>
            <a:r>
              <a:rPr lang="en-US" dirty="0"/>
              <a:t>Files synced across devices and the Cloud</a:t>
            </a:r>
          </a:p>
          <a:p>
            <a:pPr lvl="1"/>
            <a:r>
              <a:rPr lang="en-US" dirty="0"/>
              <a:t>Collaborative analysis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4 Imagen">
            <a:extLst>
              <a:ext uri="{FF2B5EF4-FFF2-40B4-BE49-F238E27FC236}">
                <a16:creationId xmlns:a16="http://schemas.microsoft.com/office/drawing/2014/main" id="{FF67FE11-4795-B749-86F5-0D6DE1B7683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8737" y="1985145"/>
            <a:ext cx="4734501" cy="31915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25275C5-4897-EF43-AE47-00886DE292F9}"/>
              </a:ext>
            </a:extLst>
          </p:cNvPr>
          <p:cNvSpPr/>
          <p:nvPr/>
        </p:nvSpPr>
        <p:spPr>
          <a:xfrm>
            <a:off x="8088922" y="3244362"/>
            <a:ext cx="79131" cy="158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DFCB3-6355-BB49-B774-172AD2CC9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13 Imagen">
            <a:extLst>
              <a:ext uri="{FF2B5EF4-FFF2-40B4-BE49-F238E27FC236}">
                <a16:creationId xmlns:a16="http://schemas.microsoft.com/office/drawing/2014/main" id="{ACF91529-90DD-6C4E-A403-B8C0499709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7590" y="5446351"/>
            <a:ext cx="2096706" cy="9808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8286CC-5A51-D847-B5BC-2D44ACA867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786" y="5587308"/>
            <a:ext cx="1521923" cy="67067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862FE36-AEF4-7548-AEB8-BC5F8782335F}"/>
              </a:ext>
            </a:extLst>
          </p:cNvPr>
          <p:cNvSpPr/>
          <p:nvPr/>
        </p:nvSpPr>
        <p:spPr>
          <a:xfrm>
            <a:off x="4125191" y="6120245"/>
            <a:ext cx="238991" cy="259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47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5FD0F-6087-CA4F-87B9-A440873D7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Software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FD233-1989-F04B-AEC2-1BC8E309B9C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Software distributed through CVMFS</a:t>
            </a:r>
          </a:p>
          <a:p>
            <a:pPr lvl="1"/>
            <a:r>
              <a:rPr lang="en-GB" dirty="0"/>
              <a:t>”LCG Releases” - pack a series of compatible packages</a:t>
            </a:r>
            <a:endParaRPr lang="en-US" dirty="0"/>
          </a:p>
          <a:p>
            <a:pPr lvl="1"/>
            <a:r>
              <a:rPr lang="en-US" dirty="0"/>
              <a:t>Reduced Docker Images size</a:t>
            </a:r>
            <a:endParaRPr lang="en-GB" dirty="0"/>
          </a:p>
          <a:p>
            <a:pPr lvl="1"/>
            <a:r>
              <a:rPr lang="en-US" dirty="0"/>
              <a:t>Lazy fetching of software</a:t>
            </a:r>
          </a:p>
          <a:p>
            <a:r>
              <a:rPr lang="en-GB" dirty="0"/>
              <a:t>Possibility to install libraries in user cloud storage</a:t>
            </a:r>
          </a:p>
          <a:p>
            <a:pPr lvl="1"/>
            <a:r>
              <a:rPr lang="en-US" dirty="0"/>
              <a:t>Good way to use custom/not mainstream packages</a:t>
            </a:r>
          </a:p>
          <a:p>
            <a:pPr lvl="1"/>
            <a:r>
              <a:rPr lang="en-GB" dirty="0"/>
              <a:t>Configurable environment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8199-8474-F24E-A218-BBA02B453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44840" y="6221897"/>
            <a:ext cx="2743200" cy="363600"/>
          </a:xfrm>
        </p:spPr>
        <p:txBody>
          <a:bodyPr/>
          <a:lstStyle/>
          <a:p>
            <a:fld id="{7C3710C0-9C75-C84A-BA2F-B05E136A69D5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5C0711A-096C-A24C-9547-1218FA775DE3}"/>
              </a:ext>
            </a:extLst>
          </p:cNvPr>
          <p:cNvSpPr/>
          <p:nvPr/>
        </p:nvSpPr>
        <p:spPr>
          <a:xfrm>
            <a:off x="8004943" y="3899905"/>
            <a:ext cx="3772690" cy="1567542"/>
          </a:xfrm>
          <a:prstGeom prst="roundRect">
            <a:avLst>
              <a:gd name="adj" fmla="val 370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3 Redondear rectángulo de esquina sencilla">
            <a:extLst>
              <a:ext uri="{FF2B5EF4-FFF2-40B4-BE49-F238E27FC236}">
                <a16:creationId xmlns:a16="http://schemas.microsoft.com/office/drawing/2014/main" id="{32096009-9FC2-9748-B031-A1AEB67CE249}"/>
              </a:ext>
            </a:extLst>
          </p:cNvPr>
          <p:cNvSpPr/>
          <p:nvPr/>
        </p:nvSpPr>
        <p:spPr>
          <a:xfrm>
            <a:off x="10428005" y="4307860"/>
            <a:ext cx="1255765" cy="694800"/>
          </a:xfrm>
          <a:prstGeom prst="round1Rect">
            <a:avLst/>
          </a:prstGeom>
          <a:gradFill flip="none" rotWithShape="1">
            <a:gsLst>
              <a:gs pos="0">
                <a:srgbClr val="F9D2B6"/>
              </a:gs>
              <a:gs pos="100000">
                <a:srgbClr val="FFFEFD"/>
              </a:gs>
            </a:gsLst>
            <a:lin ang="13500000" scaled="1"/>
            <a:tileRect/>
          </a:gradFill>
          <a:ln>
            <a:solidFill>
              <a:srgbClr val="FD6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>
                <a:solidFill>
                  <a:srgbClr val="FD6500"/>
                </a:solidFill>
              </a:rPr>
              <a:t>LCG Release</a:t>
            </a:r>
          </a:p>
        </p:txBody>
      </p:sp>
      <p:sp>
        <p:nvSpPr>
          <p:cNvPr id="21" name="3 Redondear rectángulo de esquina sencilla">
            <a:extLst>
              <a:ext uri="{FF2B5EF4-FFF2-40B4-BE49-F238E27FC236}">
                <a16:creationId xmlns:a16="http://schemas.microsoft.com/office/drawing/2014/main" id="{27360F6B-9CC2-0144-A007-33BCA5AD7FE2}"/>
              </a:ext>
            </a:extLst>
          </p:cNvPr>
          <p:cNvSpPr/>
          <p:nvPr/>
        </p:nvSpPr>
        <p:spPr>
          <a:xfrm>
            <a:off x="10085057" y="4666825"/>
            <a:ext cx="1227052" cy="694800"/>
          </a:xfrm>
          <a:prstGeom prst="round1Rect">
            <a:avLst/>
          </a:prstGeom>
          <a:gradFill flip="none" rotWithShape="1">
            <a:gsLst>
              <a:gs pos="0">
                <a:srgbClr val="F9D2B6"/>
              </a:gs>
              <a:gs pos="100000">
                <a:srgbClr val="FFFEFD"/>
              </a:gs>
            </a:gsLst>
            <a:lin ang="13500000" scaled="1"/>
            <a:tileRect/>
          </a:gradFill>
          <a:ln>
            <a:solidFill>
              <a:srgbClr val="FD6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1600" dirty="0">
                <a:solidFill>
                  <a:srgbClr val="FD6500"/>
                </a:solidFill>
              </a:rPr>
              <a:t>CERN Software</a:t>
            </a:r>
            <a:endParaRPr lang="en-US" sz="1600" dirty="0">
              <a:solidFill>
                <a:srgbClr val="FD6500"/>
              </a:solidFill>
            </a:endParaRPr>
          </a:p>
        </p:txBody>
      </p:sp>
      <p:pic>
        <p:nvPicPr>
          <p:cNvPr id="22" name="Picture 24">
            <a:extLst>
              <a:ext uri="{FF2B5EF4-FFF2-40B4-BE49-F238E27FC236}">
                <a16:creationId xmlns:a16="http://schemas.microsoft.com/office/drawing/2014/main" id="{6929CAF2-798D-6E45-B1C7-A488635B8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6722" y="4050101"/>
            <a:ext cx="1805979" cy="515518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C2F1468-BE4B-C04C-AD90-C347727E5F00}"/>
              </a:ext>
            </a:extLst>
          </p:cNvPr>
          <p:cNvSpPr/>
          <p:nvPr/>
        </p:nvSpPr>
        <p:spPr>
          <a:xfrm>
            <a:off x="8004943" y="1943550"/>
            <a:ext cx="3772690" cy="885600"/>
          </a:xfrm>
          <a:prstGeom prst="roundRect">
            <a:avLst>
              <a:gd name="adj" fmla="val 370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3 Redondear rectángulo de esquina sencilla">
            <a:extLst>
              <a:ext uri="{FF2B5EF4-FFF2-40B4-BE49-F238E27FC236}">
                <a16:creationId xmlns:a16="http://schemas.microsoft.com/office/drawing/2014/main" id="{0726DF9D-A363-FF4F-ABB4-754CD43366E1}"/>
              </a:ext>
            </a:extLst>
          </p:cNvPr>
          <p:cNvSpPr/>
          <p:nvPr/>
        </p:nvSpPr>
        <p:spPr>
          <a:xfrm>
            <a:off x="10424693" y="2037033"/>
            <a:ext cx="1255764" cy="694800"/>
          </a:xfrm>
          <a:prstGeom prst="round1Rect">
            <a:avLst/>
          </a:prstGeom>
          <a:gradFill flip="none" rotWithShape="1">
            <a:gsLst>
              <a:gs pos="0">
                <a:srgbClr val="F9D2B6"/>
              </a:gs>
              <a:gs pos="100000">
                <a:srgbClr val="FFFEFD"/>
              </a:gs>
            </a:gsLst>
            <a:lin ang="13500000" scaled="1"/>
            <a:tileRect/>
          </a:gradFill>
          <a:ln>
            <a:solidFill>
              <a:srgbClr val="FD6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1600" dirty="0">
                <a:solidFill>
                  <a:srgbClr val="FD6500"/>
                </a:solidFill>
              </a:rPr>
              <a:t>User Software</a:t>
            </a:r>
            <a:endParaRPr lang="en-US" sz="1600" dirty="0">
              <a:solidFill>
                <a:srgbClr val="FD6500"/>
              </a:solidFill>
            </a:endParaRPr>
          </a:p>
        </p:txBody>
      </p:sp>
      <p:pic>
        <p:nvPicPr>
          <p:cNvPr id="27" name="2 Imagen">
            <a:extLst>
              <a:ext uri="{FF2B5EF4-FFF2-40B4-BE49-F238E27FC236}">
                <a16:creationId xmlns:a16="http://schemas.microsoft.com/office/drawing/2014/main" id="{AC88D9CE-D4E7-264E-A631-61C48A1F9B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6722" y="2006367"/>
            <a:ext cx="1688848" cy="756132"/>
          </a:xfrm>
          <a:prstGeom prst="rect">
            <a:avLst/>
          </a:prstGeom>
        </p:spPr>
      </p:pic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90AC2AA5-92C3-2141-814A-CD907F918950}"/>
              </a:ext>
            </a:extLst>
          </p:cNvPr>
          <p:cNvSpPr/>
          <p:nvPr/>
        </p:nvSpPr>
        <p:spPr>
          <a:xfrm>
            <a:off x="7913225" y="1851949"/>
            <a:ext cx="3955802" cy="3690000"/>
          </a:xfrm>
          <a:prstGeom prst="roundRect">
            <a:avLst>
              <a:gd name="adj" fmla="val 1398"/>
            </a:avLst>
          </a:prstGeom>
          <a:noFill/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23A351D-3DE4-104F-B95E-1152DA741C0B}"/>
              </a:ext>
            </a:extLst>
          </p:cNvPr>
          <p:cNvSpPr/>
          <p:nvPr/>
        </p:nvSpPr>
        <p:spPr>
          <a:xfrm>
            <a:off x="8004943" y="2918501"/>
            <a:ext cx="3772690" cy="885600"/>
          </a:xfrm>
          <a:prstGeom prst="roundRect">
            <a:avLst>
              <a:gd name="adj" fmla="val 370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22 Imagen">
            <a:extLst>
              <a:ext uri="{FF2B5EF4-FFF2-40B4-BE49-F238E27FC236}">
                <a16:creationId xmlns:a16="http://schemas.microsoft.com/office/drawing/2014/main" id="{54440CC5-8D88-E244-8C3E-4B52FCDE5F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8539" y="3023941"/>
            <a:ext cx="761135" cy="671022"/>
          </a:xfrm>
          <a:prstGeom prst="rect">
            <a:avLst/>
          </a:prstGeom>
        </p:spPr>
      </p:pic>
      <p:sp>
        <p:nvSpPr>
          <p:cNvPr id="25" name="3 Redondear rectángulo de esquina sencilla">
            <a:extLst>
              <a:ext uri="{FF2B5EF4-FFF2-40B4-BE49-F238E27FC236}">
                <a16:creationId xmlns:a16="http://schemas.microsoft.com/office/drawing/2014/main" id="{393DAE5B-34CA-4D49-A0CB-1ED5488BB7E9}"/>
              </a:ext>
            </a:extLst>
          </p:cNvPr>
          <p:cNvSpPr/>
          <p:nvPr/>
        </p:nvSpPr>
        <p:spPr>
          <a:xfrm>
            <a:off x="10423064" y="3019950"/>
            <a:ext cx="1257393" cy="694800"/>
          </a:xfrm>
          <a:prstGeom prst="round1Rect">
            <a:avLst/>
          </a:prstGeom>
          <a:gradFill flip="none" rotWithShape="1">
            <a:gsLst>
              <a:gs pos="0">
                <a:srgbClr val="F9D2B6"/>
              </a:gs>
              <a:gs pos="100000">
                <a:srgbClr val="FFFEFD"/>
              </a:gs>
            </a:gsLst>
            <a:lin ang="13500000" scaled="1"/>
            <a:tileRect/>
          </a:gradFill>
          <a:ln>
            <a:solidFill>
              <a:srgbClr val="FD6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1600" dirty="0">
                <a:solidFill>
                  <a:srgbClr val="FD6500"/>
                </a:solidFill>
              </a:rPr>
              <a:t>Jupyter modules</a:t>
            </a:r>
            <a:endParaRPr lang="en-US" sz="1600" dirty="0">
              <a:solidFill>
                <a:srgbClr val="FD65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188D69-C4A5-024E-BD76-6CDC1D2B5584}"/>
              </a:ext>
            </a:extLst>
          </p:cNvPr>
          <p:cNvSpPr/>
          <p:nvPr/>
        </p:nvSpPr>
        <p:spPr>
          <a:xfrm>
            <a:off x="8817988" y="2494684"/>
            <a:ext cx="246315" cy="1676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254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45B273D-3906-A440-B0F8-78A96B913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Previously on last CS3 conference…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DED082-66DF-B94E-A17A-47AED835EB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9103A9-C448-CD4B-AEB0-F482927A5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83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678AA-B1B5-4348-8D2A-F5BEA9FAF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User Interface</a:t>
            </a:r>
          </a:p>
        </p:txBody>
      </p:sp>
      <p:pic>
        <p:nvPicPr>
          <p:cNvPr id="91" name="Content Placeholder 90">
            <a:extLst>
              <a:ext uri="{FF2B5EF4-FFF2-40B4-BE49-F238E27FC236}">
                <a16:creationId xmlns:a16="http://schemas.microsoft.com/office/drawing/2014/main" id="{77DBF514-9174-194C-A41F-0AE7A1B9387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925" y="1693193"/>
            <a:ext cx="5537200" cy="4043115"/>
          </a:xfr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90" name="Content Placeholder 89">
            <a:extLst>
              <a:ext uri="{FF2B5EF4-FFF2-40B4-BE49-F238E27FC236}">
                <a16:creationId xmlns:a16="http://schemas.microsoft.com/office/drawing/2014/main" id="{E38E513F-5CD6-9B4A-87A8-B5E6956F530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0475" y="1729977"/>
            <a:ext cx="5521325" cy="3969547"/>
          </a:xfr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F3D23F-A908-AC49-9F46-4365E4D47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68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BD9D1-9D80-1046-9A0F-28F7BE0B6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User Interface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11DD377-0C43-0A48-BE01-153179A0481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925" y="1698834"/>
            <a:ext cx="5537200" cy="4031833"/>
          </a:xfr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A67E387-FA25-D64B-9C97-E35D91E929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0475" y="1699467"/>
            <a:ext cx="5521325" cy="4030567"/>
          </a:xfr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C045A4-653A-8247-BD2B-604B8018A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641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17644</TotalTime>
  <Words>789</Words>
  <Application>Microsoft Macintosh PowerPoint</Application>
  <PresentationFormat>Widescreen</PresentationFormat>
  <Paragraphs>191</Paragraphs>
  <Slides>30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Roboto</vt:lpstr>
      <vt:lpstr>Calibri</vt:lpstr>
      <vt:lpstr>Roboto Light</vt:lpstr>
      <vt:lpstr>Wingdings</vt:lpstr>
      <vt:lpstr>Arial</vt:lpstr>
      <vt:lpstr>PingFangSC-Regular</vt:lpstr>
      <vt:lpstr>Office Theme</vt:lpstr>
      <vt:lpstr>SWAN and its analysis ecosystem</vt:lpstr>
      <vt:lpstr>Introduction</vt:lpstr>
      <vt:lpstr>SWAN in a Nutshell</vt:lpstr>
      <vt:lpstr>Integrating services</vt:lpstr>
      <vt:lpstr>Storage</vt:lpstr>
      <vt:lpstr>Software</vt:lpstr>
      <vt:lpstr>Previously on last CS3 conference…</vt:lpstr>
      <vt:lpstr>New User Interface</vt:lpstr>
      <vt:lpstr>New User Interface</vt:lpstr>
      <vt:lpstr>Sharing made easy</vt:lpstr>
      <vt:lpstr>The Share tab</vt:lpstr>
      <vt:lpstr>Integration with Spark</vt:lpstr>
      <vt:lpstr>Spark Connector/Monitor</vt:lpstr>
      <vt:lpstr>The result</vt:lpstr>
      <vt:lpstr>Stats</vt:lpstr>
      <vt:lpstr>New developments</vt:lpstr>
      <vt:lpstr>Inspecting a Project</vt:lpstr>
      <vt:lpstr>Spark improvements</vt:lpstr>
      <vt:lpstr>PowerPoint Presentation</vt:lpstr>
      <vt:lpstr>Connecting More Resources</vt:lpstr>
      <vt:lpstr>Outreach, Education</vt:lpstr>
      <vt:lpstr>Science Box: SWAN on Premises</vt:lpstr>
      <vt:lpstr>Science Box: SWAN on Premises</vt:lpstr>
      <vt:lpstr>Looking ahead</vt:lpstr>
      <vt:lpstr>Future work/challenges</vt:lpstr>
      <vt:lpstr>Where to find us</vt:lpstr>
      <vt:lpstr>Where to find us</vt:lpstr>
      <vt:lpstr>Conclusion</vt:lpstr>
      <vt:lpstr>Conclusion</vt:lpstr>
      <vt:lpstr>SWAN and its analysis ecosystem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Pre-design document</dc:title>
  <dc:creator>Diogo Castro</dc:creator>
  <cp:lastModifiedBy>Diogo Castro</cp:lastModifiedBy>
  <cp:revision>301</cp:revision>
  <cp:lastPrinted>2018-08-20T13:33:14Z</cp:lastPrinted>
  <dcterms:created xsi:type="dcterms:W3CDTF">2017-12-04T13:21:05Z</dcterms:created>
  <dcterms:modified xsi:type="dcterms:W3CDTF">2019-01-29T07:58:02Z</dcterms:modified>
</cp:coreProperties>
</file>