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5" r:id="rId4"/>
    <p:sldMasterId id="2147483765" r:id="rId5"/>
  </p:sldMasterIdLst>
  <p:notesMasterIdLst>
    <p:notesMasterId r:id="rId48"/>
  </p:notesMasterIdLst>
  <p:sldIdLst>
    <p:sldId id="377" r:id="rId6"/>
    <p:sldId id="487" r:id="rId7"/>
    <p:sldId id="553" r:id="rId8"/>
    <p:sldId id="587" r:id="rId9"/>
    <p:sldId id="588" r:id="rId10"/>
    <p:sldId id="559" r:id="rId11"/>
    <p:sldId id="558" r:id="rId12"/>
    <p:sldId id="557" r:id="rId13"/>
    <p:sldId id="623" r:id="rId14"/>
    <p:sldId id="556" r:id="rId15"/>
    <p:sldId id="533" r:id="rId16"/>
    <p:sldId id="583" r:id="rId17"/>
    <p:sldId id="611" r:id="rId18"/>
    <p:sldId id="590" r:id="rId19"/>
    <p:sldId id="581" r:id="rId20"/>
    <p:sldId id="573" r:id="rId21"/>
    <p:sldId id="562" r:id="rId22"/>
    <p:sldId id="591" r:id="rId23"/>
    <p:sldId id="595" r:id="rId24"/>
    <p:sldId id="592" r:id="rId25"/>
    <p:sldId id="612" r:id="rId26"/>
    <p:sldId id="613" r:id="rId27"/>
    <p:sldId id="614" r:id="rId28"/>
    <p:sldId id="608" r:id="rId29"/>
    <p:sldId id="609" r:id="rId30"/>
    <p:sldId id="615" r:id="rId31"/>
    <p:sldId id="616" r:id="rId32"/>
    <p:sldId id="617" r:id="rId33"/>
    <p:sldId id="593" r:id="rId34"/>
    <p:sldId id="594" r:id="rId35"/>
    <p:sldId id="618" r:id="rId36"/>
    <p:sldId id="619" r:id="rId37"/>
    <p:sldId id="620" r:id="rId38"/>
    <p:sldId id="621" r:id="rId39"/>
    <p:sldId id="622" r:id="rId40"/>
    <p:sldId id="602" r:id="rId41"/>
    <p:sldId id="606" r:id="rId42"/>
    <p:sldId id="607" r:id="rId43"/>
    <p:sldId id="572" r:id="rId44"/>
    <p:sldId id="603" r:id="rId45"/>
    <p:sldId id="499" r:id="rId46"/>
    <p:sldId id="502" r:id="rId47"/>
  </p:sldIdLst>
  <p:sldSz cx="9144000" cy="5143500" type="screen16x9"/>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181">
          <p15:clr>
            <a:srgbClr val="A4A3A4"/>
          </p15:clr>
        </p15:guide>
        <p15:guide id="4" orient="horz" pos="1603">
          <p15:clr>
            <a:srgbClr val="A4A3A4"/>
          </p15:clr>
        </p15:guide>
        <p15:guide id="5" orient="horz" pos="3077">
          <p15:clr>
            <a:srgbClr val="A4A3A4"/>
          </p15:clr>
        </p15:guide>
        <p15:guide id="6" pos="5617">
          <p15:clr>
            <a:srgbClr val="A4A3A4"/>
          </p15:clr>
        </p15:guide>
        <p15:guide id="7" pos="14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talano, Alec" initials="" lastIdx="23" clrIdx="0"/>
  <p:cmAuthor id="1" name="Alec Catalano" initials="" lastIdx="1" clrIdx="1"/>
  <p:cmAuthor id="2" name="Wallach, Allison" initials="WA" lastIdx="4"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A52C"/>
    <a:srgbClr val="3E984D"/>
    <a:srgbClr val="089FE2"/>
    <a:srgbClr val="5BAED3"/>
    <a:srgbClr val="FDD645"/>
    <a:srgbClr val="286332"/>
    <a:srgbClr val="94C9E2"/>
    <a:srgbClr val="E98E31"/>
    <a:srgbClr val="474746"/>
    <a:srgbClr val="1B50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58" autoAdjust="0"/>
    <p:restoredTop sz="92979" autoAdjust="0"/>
  </p:normalViewPr>
  <p:slideViewPr>
    <p:cSldViewPr snapToGrid="0" snapToObjects="1" showGuides="1">
      <p:cViewPr varScale="1">
        <p:scale>
          <a:sx n="53" d="100"/>
          <a:sy n="53" d="100"/>
        </p:scale>
        <p:origin x="72" y="858"/>
      </p:cViewPr>
      <p:guideLst>
        <p:guide orient="horz" pos="1620"/>
        <p:guide pos="2880"/>
        <p:guide orient="horz" pos="181"/>
        <p:guide orient="horz" pos="1603"/>
        <p:guide orient="horz" pos="3077"/>
        <p:guide pos="5617"/>
        <p:guide pos="143"/>
      </p:guideLst>
    </p:cSldViewPr>
  </p:slideViewPr>
  <p:outlineViewPr>
    <p:cViewPr>
      <p:scale>
        <a:sx n="33" d="100"/>
        <a:sy n="33" d="100"/>
      </p:scale>
      <p:origin x="0" y="21264"/>
    </p:cViewPr>
  </p:outlineViewPr>
  <p:notesTextViewPr>
    <p:cViewPr>
      <p:scale>
        <a:sx n="70" d="100"/>
        <a:sy n="70" d="100"/>
      </p:scale>
      <p:origin x="0" y="0"/>
    </p:cViewPr>
  </p:notesTextViewPr>
  <p:sorterViewPr>
    <p:cViewPr varScale="1">
      <p:scale>
        <a:sx n="100" d="100"/>
        <a:sy n="100" d="100"/>
      </p:scale>
      <p:origin x="0" y="-398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hpcscott\Documents\F1\OpenFoam\Scotts%20manipulation.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599877207931095"/>
          <c:y val="2.1742352444859819E-2"/>
          <c:w val="0.46206421436426021"/>
          <c:h val="0.7903336575617802"/>
        </c:manualLayout>
      </c:layout>
      <c:scatterChart>
        <c:scatterStyle val="lineMarker"/>
        <c:varyColors val="0"/>
        <c:ser>
          <c:idx val="0"/>
          <c:order val="0"/>
          <c:tx>
            <c:v>z1d (medium mesh)</c:v>
          </c:tx>
          <c:spPr>
            <a:ln w="31750" cap="rnd">
              <a:solidFill>
                <a:srgbClr val="FF0000"/>
              </a:solidFill>
              <a:prstDash val="dashDot"/>
              <a:round/>
            </a:ln>
            <a:effectLst/>
          </c:spPr>
          <c:marker>
            <c:symbol val="circle"/>
            <c:size val="12"/>
            <c:spPr>
              <a:solidFill>
                <a:srgbClr val="FF0000"/>
              </a:solidFill>
              <a:ln w="9525">
                <a:solidFill>
                  <a:srgbClr val="FF0000"/>
                </a:solidFill>
              </a:ln>
              <a:effectLst/>
            </c:spPr>
          </c:marker>
          <c:xVal>
            <c:numRef>
              <c:f>(Sheet1!$B$13,Sheet1!$B$15,Sheet1!$B$17)</c:f>
              <c:numCache>
                <c:formatCode>General</c:formatCode>
                <c:ptCount val="3"/>
                <c:pt idx="0">
                  <c:v>480</c:v>
                </c:pt>
                <c:pt idx="1">
                  <c:v>960</c:v>
                </c:pt>
                <c:pt idx="2">
                  <c:v>1920</c:v>
                </c:pt>
              </c:numCache>
            </c:numRef>
          </c:xVal>
          <c:yVal>
            <c:numRef>
              <c:f>(Sheet1!$I$13,Sheet1!$I$15,Sheet1!$I$17)</c:f>
              <c:numCache>
                <c:formatCode>0.00E+00</c:formatCode>
                <c:ptCount val="3"/>
                <c:pt idx="0">
                  <c:v>5.4904934423006712E-8</c:v>
                </c:pt>
                <c:pt idx="1">
                  <c:v>3.0581908051787574E-8</c:v>
                </c:pt>
                <c:pt idx="2">
                  <c:v>1.868228157384784E-8</c:v>
                </c:pt>
              </c:numCache>
            </c:numRef>
          </c:yVal>
          <c:smooth val="0"/>
          <c:extLst>
            <c:ext xmlns:c16="http://schemas.microsoft.com/office/drawing/2014/chart" uri="{C3380CC4-5D6E-409C-BE32-E72D297353CC}">
              <c16:uniqueId val="{00000000-06FE-4E53-B832-0EE9FBA33DF1}"/>
            </c:ext>
          </c:extLst>
        </c:ser>
        <c:ser>
          <c:idx val="1"/>
          <c:order val="1"/>
          <c:tx>
            <c:v>z1d (fine Mesh)</c:v>
          </c:tx>
          <c:spPr>
            <a:ln w="31750" cap="rnd">
              <a:solidFill>
                <a:srgbClr val="FF0000"/>
              </a:solidFill>
              <a:prstDash val="dashDot"/>
              <a:round/>
            </a:ln>
            <a:effectLst/>
          </c:spPr>
          <c:marker>
            <c:symbol val="triangle"/>
            <c:size val="12"/>
            <c:spPr>
              <a:solidFill>
                <a:srgbClr val="FF0000"/>
              </a:solidFill>
              <a:ln w="9525">
                <a:solidFill>
                  <a:srgbClr val="FF0000"/>
                </a:solidFill>
              </a:ln>
              <a:effectLst/>
            </c:spPr>
          </c:marker>
          <c:xVal>
            <c:numRef>
              <c:f>(Sheet1!$B$14,Sheet1!$B$16,Sheet1!$B$18)</c:f>
              <c:numCache>
                <c:formatCode>General</c:formatCode>
                <c:ptCount val="3"/>
                <c:pt idx="0">
                  <c:v>480</c:v>
                </c:pt>
                <c:pt idx="1">
                  <c:v>960</c:v>
                </c:pt>
                <c:pt idx="2">
                  <c:v>1920</c:v>
                </c:pt>
              </c:numCache>
            </c:numRef>
          </c:xVal>
          <c:yVal>
            <c:numRef>
              <c:f>(Sheet1!$I$14,Sheet1!$I$16,Sheet1!$I$18)</c:f>
              <c:numCache>
                <c:formatCode>0.00E+00</c:formatCode>
                <c:ptCount val="3"/>
                <c:pt idx="0">
                  <c:v>4.2498565691336776E-8</c:v>
                </c:pt>
                <c:pt idx="1">
                  <c:v>2.2489959839357431E-8</c:v>
                </c:pt>
                <c:pt idx="2">
                  <c:v>1.2751004016064257E-8</c:v>
                </c:pt>
              </c:numCache>
            </c:numRef>
          </c:yVal>
          <c:smooth val="0"/>
          <c:extLst>
            <c:ext xmlns:c16="http://schemas.microsoft.com/office/drawing/2014/chart" uri="{C3380CC4-5D6E-409C-BE32-E72D297353CC}">
              <c16:uniqueId val="{00000001-06FE-4E53-B832-0EE9FBA33DF1}"/>
            </c:ext>
          </c:extLst>
        </c:ser>
        <c:ser>
          <c:idx val="3"/>
          <c:order val="2"/>
          <c:tx>
            <c:v>c5n (medium mesh)</c:v>
          </c:tx>
          <c:spPr>
            <a:ln w="31750" cap="rnd">
              <a:solidFill>
                <a:srgbClr val="00B050"/>
              </a:solidFill>
              <a:prstDash val="sysDash"/>
              <a:round/>
            </a:ln>
            <a:effectLst/>
          </c:spPr>
          <c:marker>
            <c:symbol val="circle"/>
            <c:size val="12"/>
            <c:spPr>
              <a:solidFill>
                <a:srgbClr val="00B050"/>
              </a:solidFill>
              <a:ln w="9525">
                <a:solidFill>
                  <a:srgbClr val="3E984D"/>
                </a:solidFill>
              </a:ln>
              <a:effectLst/>
            </c:spPr>
          </c:marker>
          <c:xVal>
            <c:numRef>
              <c:f>(Sheet1!$B$21,Sheet1!$B$23,Sheet1!$B$25)</c:f>
              <c:numCache>
                <c:formatCode>General</c:formatCode>
                <c:ptCount val="3"/>
                <c:pt idx="0">
                  <c:v>480</c:v>
                </c:pt>
                <c:pt idx="1">
                  <c:v>960</c:v>
                </c:pt>
                <c:pt idx="2">
                  <c:v>1920</c:v>
                </c:pt>
              </c:numCache>
            </c:numRef>
          </c:xVal>
          <c:yVal>
            <c:numRef>
              <c:f>(Sheet1!$I$21,Sheet1!$I$23,Sheet1!$I$25)</c:f>
              <c:numCache>
                <c:formatCode>0.00E+00</c:formatCode>
                <c:ptCount val="3"/>
                <c:pt idx="0">
                  <c:v>8.180975650855169E-8</c:v>
                </c:pt>
                <c:pt idx="1">
                  <c:v>4.1873788861740669E-8</c:v>
                </c:pt>
                <c:pt idx="2">
                  <c:v>2.3057264021119444E-8</c:v>
                </c:pt>
              </c:numCache>
            </c:numRef>
          </c:yVal>
          <c:smooth val="0"/>
          <c:extLst>
            <c:ext xmlns:c16="http://schemas.microsoft.com/office/drawing/2014/chart" uri="{C3380CC4-5D6E-409C-BE32-E72D297353CC}">
              <c16:uniqueId val="{00000002-06FE-4E53-B832-0EE9FBA33DF1}"/>
            </c:ext>
          </c:extLst>
        </c:ser>
        <c:ser>
          <c:idx val="4"/>
          <c:order val="3"/>
          <c:tx>
            <c:v>c5n (fine mesh)</c:v>
          </c:tx>
          <c:spPr>
            <a:ln w="31750" cap="rnd">
              <a:solidFill>
                <a:srgbClr val="00B050"/>
              </a:solidFill>
              <a:prstDash val="sysDash"/>
              <a:round/>
            </a:ln>
            <a:effectLst/>
          </c:spPr>
          <c:marker>
            <c:symbol val="triangle"/>
            <c:size val="12"/>
            <c:spPr>
              <a:solidFill>
                <a:srgbClr val="00B050"/>
              </a:solidFill>
              <a:ln w="9525">
                <a:solidFill>
                  <a:srgbClr val="00B050"/>
                </a:solidFill>
              </a:ln>
              <a:effectLst/>
            </c:spPr>
          </c:marker>
          <c:xVal>
            <c:numRef>
              <c:f>(Sheet1!$B$22,Sheet1!$B$24,Sheet1!$B$26)</c:f>
              <c:numCache>
                <c:formatCode>General</c:formatCode>
                <c:ptCount val="3"/>
                <c:pt idx="0">
                  <c:v>480</c:v>
                </c:pt>
                <c:pt idx="1">
                  <c:v>960</c:v>
                </c:pt>
                <c:pt idx="2">
                  <c:v>1920</c:v>
                </c:pt>
              </c:numCache>
            </c:numRef>
          </c:xVal>
          <c:yVal>
            <c:numRef>
              <c:f>(Sheet1!$I$22,Sheet1!$I$24,Sheet1!$I$26)</c:f>
              <c:numCache>
                <c:formatCode>0.00E+00</c:formatCode>
                <c:ptCount val="3"/>
                <c:pt idx="0">
                  <c:v>6.0800344234079175E-8</c:v>
                </c:pt>
                <c:pt idx="1">
                  <c:v>3.1540447504302926E-8</c:v>
                </c:pt>
                <c:pt idx="2">
                  <c:v>1.7871485943775102E-8</c:v>
                </c:pt>
              </c:numCache>
            </c:numRef>
          </c:yVal>
          <c:smooth val="0"/>
          <c:extLst>
            <c:ext xmlns:c16="http://schemas.microsoft.com/office/drawing/2014/chart" uri="{C3380CC4-5D6E-409C-BE32-E72D297353CC}">
              <c16:uniqueId val="{00000003-06FE-4E53-B832-0EE9FBA33DF1}"/>
            </c:ext>
          </c:extLst>
        </c:ser>
        <c:ser>
          <c:idx val="6"/>
          <c:order val="4"/>
          <c:tx>
            <c:v>Archer (medium mesh)</c:v>
          </c:tx>
          <c:spPr>
            <a:ln w="31750" cap="rnd">
              <a:solidFill>
                <a:srgbClr val="0070C0"/>
              </a:solidFill>
              <a:round/>
            </a:ln>
            <a:effectLst/>
          </c:spPr>
          <c:marker>
            <c:symbol val="diamond"/>
            <c:size val="12"/>
            <c:spPr>
              <a:solidFill>
                <a:srgbClr val="0070C0"/>
              </a:solidFill>
              <a:ln w="9525">
                <a:solidFill>
                  <a:srgbClr val="0070C0"/>
                </a:solidFill>
              </a:ln>
              <a:effectLst/>
            </c:spPr>
          </c:marker>
          <c:xVal>
            <c:numRef>
              <c:f>(Sheet1!$B$29,Sheet1!$B$31,Sheet1!$B$33)</c:f>
              <c:numCache>
                <c:formatCode>General</c:formatCode>
                <c:ptCount val="3"/>
                <c:pt idx="0">
                  <c:v>480</c:v>
                </c:pt>
                <c:pt idx="1">
                  <c:v>960</c:v>
                </c:pt>
                <c:pt idx="2">
                  <c:v>1920</c:v>
                </c:pt>
              </c:numCache>
            </c:numRef>
          </c:xVal>
          <c:yVal>
            <c:numRef>
              <c:f>(Sheet1!$I$29,Sheet1!$I$31,Sheet1!$I$33)</c:f>
              <c:numCache>
                <c:formatCode>0.00E+00</c:formatCode>
                <c:ptCount val="3"/>
                <c:pt idx="0">
                  <c:v>1.0722554553879853E-7</c:v>
                </c:pt>
                <c:pt idx="1">
                  <c:v>5.4303929002724192E-8</c:v>
                </c:pt>
                <c:pt idx="2">
                  <c:v>2.4553037324121664E-8</c:v>
                </c:pt>
              </c:numCache>
            </c:numRef>
          </c:yVal>
          <c:smooth val="0"/>
          <c:extLst>
            <c:ext xmlns:c16="http://schemas.microsoft.com/office/drawing/2014/chart" uri="{C3380CC4-5D6E-409C-BE32-E72D297353CC}">
              <c16:uniqueId val="{00000004-06FE-4E53-B832-0EE9FBA33DF1}"/>
            </c:ext>
          </c:extLst>
        </c:ser>
        <c:ser>
          <c:idx val="7"/>
          <c:order val="5"/>
          <c:tx>
            <c:v>Archer (fine mesh)</c:v>
          </c:tx>
          <c:spPr>
            <a:ln w="31750" cap="rnd">
              <a:solidFill>
                <a:srgbClr val="0070C0"/>
              </a:solidFill>
              <a:round/>
            </a:ln>
            <a:effectLst/>
          </c:spPr>
          <c:marker>
            <c:symbol val="diamond"/>
            <c:size val="12"/>
            <c:spPr>
              <a:solidFill>
                <a:srgbClr val="0070C0"/>
              </a:solidFill>
              <a:ln w="9525">
                <a:solidFill>
                  <a:schemeClr val="accent5"/>
                </a:solidFill>
              </a:ln>
              <a:effectLst/>
            </c:spPr>
          </c:marker>
          <c:xVal>
            <c:numRef>
              <c:f>(Sheet1!$B$32,Sheet1!$B$34)</c:f>
              <c:numCache>
                <c:formatCode>General</c:formatCode>
                <c:ptCount val="2"/>
                <c:pt idx="0">
                  <c:v>960</c:v>
                </c:pt>
                <c:pt idx="1">
                  <c:v>1920</c:v>
                </c:pt>
              </c:numCache>
            </c:numRef>
          </c:xVal>
          <c:yVal>
            <c:numRef>
              <c:f>(Sheet1!$I$32,Sheet1!$I$34)</c:f>
              <c:numCache>
                <c:formatCode>0.00E+00</c:formatCode>
                <c:ptCount val="2"/>
                <c:pt idx="0">
                  <c:v>3.9266781411359721E-8</c:v>
                </c:pt>
                <c:pt idx="1">
                  <c:v>1.9210699942627655E-8</c:v>
                </c:pt>
              </c:numCache>
            </c:numRef>
          </c:yVal>
          <c:smooth val="0"/>
          <c:extLst>
            <c:ext xmlns:c16="http://schemas.microsoft.com/office/drawing/2014/chart" uri="{C3380CC4-5D6E-409C-BE32-E72D297353CC}">
              <c16:uniqueId val="{00000005-06FE-4E53-B832-0EE9FBA33DF1}"/>
            </c:ext>
          </c:extLst>
        </c:ser>
        <c:dLbls>
          <c:showLegendKey val="0"/>
          <c:showVal val="0"/>
          <c:showCatName val="0"/>
          <c:showSerName val="0"/>
          <c:showPercent val="0"/>
          <c:showBubbleSize val="0"/>
        </c:dLbls>
        <c:axId val="554965760"/>
        <c:axId val="554969040"/>
      </c:scatterChart>
      <c:valAx>
        <c:axId val="55496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Cores</a:t>
                </a:r>
              </a:p>
            </c:rich>
          </c:tx>
          <c:layout>
            <c:manualLayout>
              <c:xMode val="edge"/>
              <c:yMode val="edge"/>
              <c:x val="0.46756006389538385"/>
              <c:y val="0.89156627297320545"/>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sec/time-step/cell </a:t>
                </a:r>
                <a:endParaRPr lang="en-US" sz="2000" b="1" dirty="0"/>
              </a:p>
            </c:rich>
          </c:tx>
          <c:layout>
            <c:manualLayout>
              <c:xMode val="edge"/>
              <c:yMode val="edge"/>
              <c:x val="1.9219216946960709E-2"/>
              <c:y val="0.22963846448384956"/>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z1d (medium)</c:v>
          </c:tx>
          <c:spPr>
            <a:ln w="31750" cap="rnd">
              <a:solidFill>
                <a:srgbClr val="FF0000"/>
              </a:solidFill>
              <a:prstDash val="dashDot"/>
              <a:round/>
            </a:ln>
            <a:effectLst/>
          </c:spPr>
          <c:marker>
            <c:symbol val="circle"/>
            <c:size val="10"/>
            <c:spPr>
              <a:solidFill>
                <a:srgbClr val="FF0000"/>
              </a:solidFill>
              <a:ln w="9525">
                <a:solidFill>
                  <a:srgbClr val="FF0000"/>
                </a:solidFill>
              </a:ln>
              <a:effectLst/>
            </c:spPr>
          </c:marker>
          <c:xVal>
            <c:numRef>
              <c:f>(Sheet1!$B$13,Sheet1!$B$15,Sheet1!$B$17)</c:f>
              <c:numCache>
                <c:formatCode>General</c:formatCode>
                <c:ptCount val="3"/>
                <c:pt idx="0">
                  <c:v>480</c:v>
                </c:pt>
                <c:pt idx="1">
                  <c:v>960</c:v>
                </c:pt>
                <c:pt idx="2">
                  <c:v>1920</c:v>
                </c:pt>
              </c:numCache>
            </c:numRef>
          </c:xVal>
          <c:yVal>
            <c:numRef>
              <c:f>(Sheet1!$F$13,Sheet1!$F$15,Sheet1!$F$17)</c:f>
              <c:numCache>
                <c:formatCode>0.00</c:formatCode>
                <c:ptCount val="3"/>
                <c:pt idx="0">
                  <c:v>7.8514056224899598</c:v>
                </c:pt>
                <c:pt idx="1">
                  <c:v>4.373212851405623</c:v>
                </c:pt>
                <c:pt idx="2">
                  <c:v>2.6715662650602412</c:v>
                </c:pt>
              </c:numCache>
            </c:numRef>
          </c:yVal>
          <c:smooth val="0"/>
          <c:extLst>
            <c:ext xmlns:c16="http://schemas.microsoft.com/office/drawing/2014/chart" uri="{C3380CC4-5D6E-409C-BE32-E72D297353CC}">
              <c16:uniqueId val="{00000000-82B4-4670-91DC-652A475C34F9}"/>
            </c:ext>
          </c:extLst>
        </c:ser>
        <c:ser>
          <c:idx val="2"/>
          <c:order val="1"/>
          <c:tx>
            <c:v>z1d (fine)</c:v>
          </c:tx>
          <c:spPr>
            <a:ln w="31750" cap="rnd">
              <a:solidFill>
                <a:srgbClr val="FF0000"/>
              </a:solidFill>
              <a:prstDash val="dashDot"/>
              <a:round/>
            </a:ln>
            <a:effectLst/>
          </c:spPr>
          <c:marker>
            <c:symbol val="x"/>
            <c:size val="10"/>
            <c:spPr>
              <a:solidFill>
                <a:srgbClr val="FF0000"/>
              </a:solidFill>
              <a:ln w="9525">
                <a:solidFill>
                  <a:srgbClr val="FF0000"/>
                </a:solidFill>
              </a:ln>
              <a:effectLst/>
            </c:spPr>
          </c:marker>
          <c:xVal>
            <c:numRef>
              <c:f>(Sheet1!$B$14,Sheet1!$B$16,Sheet1!$B$18)</c:f>
              <c:numCache>
                <c:formatCode>General</c:formatCode>
                <c:ptCount val="3"/>
                <c:pt idx="0">
                  <c:v>480</c:v>
                </c:pt>
                <c:pt idx="1">
                  <c:v>960</c:v>
                </c:pt>
                <c:pt idx="2">
                  <c:v>1920</c:v>
                </c:pt>
              </c:numCache>
            </c:numRef>
          </c:xVal>
          <c:yVal>
            <c:numRef>
              <c:f>(Sheet1!$F$14,Sheet1!$F$16,Sheet1!$F$18)</c:f>
              <c:numCache>
                <c:formatCode>0.00</c:formatCode>
                <c:ptCount val="3"/>
                <c:pt idx="0">
                  <c:v>11.899598393574298</c:v>
                </c:pt>
                <c:pt idx="1">
                  <c:v>6.2971887550200805</c:v>
                </c:pt>
                <c:pt idx="2">
                  <c:v>3.570281124497992</c:v>
                </c:pt>
              </c:numCache>
            </c:numRef>
          </c:yVal>
          <c:smooth val="0"/>
          <c:extLst>
            <c:ext xmlns:c16="http://schemas.microsoft.com/office/drawing/2014/chart" uri="{C3380CC4-5D6E-409C-BE32-E72D297353CC}">
              <c16:uniqueId val="{00000001-82B4-4670-91DC-652A475C34F9}"/>
            </c:ext>
          </c:extLst>
        </c:ser>
        <c:ser>
          <c:idx val="1"/>
          <c:order val="2"/>
          <c:tx>
            <c:v>c5n (medium)</c:v>
          </c:tx>
          <c:spPr>
            <a:ln w="31750" cap="rnd">
              <a:solidFill>
                <a:srgbClr val="00B050"/>
              </a:solidFill>
              <a:prstDash val="sysDash"/>
              <a:round/>
            </a:ln>
            <a:effectLst/>
          </c:spPr>
          <c:marker>
            <c:symbol val="circle"/>
            <c:size val="10"/>
            <c:spPr>
              <a:solidFill>
                <a:srgbClr val="00B050"/>
              </a:solidFill>
              <a:ln w="9525">
                <a:solidFill>
                  <a:srgbClr val="00B050"/>
                </a:solidFill>
              </a:ln>
              <a:effectLst/>
            </c:spPr>
          </c:marker>
          <c:xVal>
            <c:numRef>
              <c:f>(Sheet1!$B$21,Sheet1!$B$23,Sheet1!$B$25)</c:f>
              <c:numCache>
                <c:formatCode>General</c:formatCode>
                <c:ptCount val="3"/>
                <c:pt idx="0">
                  <c:v>480</c:v>
                </c:pt>
                <c:pt idx="1">
                  <c:v>960</c:v>
                </c:pt>
                <c:pt idx="2">
                  <c:v>1920</c:v>
                </c:pt>
              </c:numCache>
            </c:numRef>
          </c:xVal>
          <c:yVal>
            <c:numRef>
              <c:f>(Sheet1!$F$21,Sheet1!$F$23,Sheet1!$F$25)</c:f>
              <c:numCache>
                <c:formatCode>0.00</c:formatCode>
                <c:ptCount val="3"/>
                <c:pt idx="0">
                  <c:v>11.698795180722891</c:v>
                </c:pt>
                <c:pt idx="1">
                  <c:v>5.9879518072289155</c:v>
                </c:pt>
                <c:pt idx="2">
                  <c:v>3.2971887550200805</c:v>
                </c:pt>
              </c:numCache>
            </c:numRef>
          </c:yVal>
          <c:smooth val="0"/>
          <c:extLst>
            <c:ext xmlns:c16="http://schemas.microsoft.com/office/drawing/2014/chart" uri="{C3380CC4-5D6E-409C-BE32-E72D297353CC}">
              <c16:uniqueId val="{00000002-82B4-4670-91DC-652A475C34F9}"/>
            </c:ext>
          </c:extLst>
        </c:ser>
        <c:ser>
          <c:idx val="3"/>
          <c:order val="3"/>
          <c:tx>
            <c:v>c5n (fine)</c:v>
          </c:tx>
          <c:spPr>
            <a:ln w="31750" cap="rnd">
              <a:solidFill>
                <a:srgbClr val="00B050"/>
              </a:solidFill>
              <a:prstDash val="sysDash"/>
              <a:round/>
            </a:ln>
            <a:effectLst/>
          </c:spPr>
          <c:marker>
            <c:symbol val="square"/>
            <c:size val="10"/>
            <c:spPr>
              <a:solidFill>
                <a:srgbClr val="00B050"/>
              </a:solidFill>
              <a:ln w="9525">
                <a:solidFill>
                  <a:srgbClr val="00B050"/>
                </a:solidFill>
              </a:ln>
              <a:effectLst/>
            </c:spPr>
          </c:marker>
          <c:xVal>
            <c:numRef>
              <c:f>(Sheet1!$B$22,Sheet1!$B$24,Sheet1!$B$26)</c:f>
              <c:numCache>
                <c:formatCode>General</c:formatCode>
                <c:ptCount val="3"/>
                <c:pt idx="0">
                  <c:v>480</c:v>
                </c:pt>
                <c:pt idx="1">
                  <c:v>960</c:v>
                </c:pt>
                <c:pt idx="2">
                  <c:v>1920</c:v>
                </c:pt>
              </c:numCache>
            </c:numRef>
          </c:xVal>
          <c:yVal>
            <c:numRef>
              <c:f>(Sheet1!$F$22,Sheet1!$F$24,Sheet1!$F$26)</c:f>
              <c:numCache>
                <c:formatCode>0.00</c:formatCode>
                <c:ptCount val="3"/>
                <c:pt idx="0">
                  <c:v>17.024096385542169</c:v>
                </c:pt>
                <c:pt idx="1">
                  <c:v>8.831325301204819</c:v>
                </c:pt>
                <c:pt idx="2">
                  <c:v>5.0040160642570282</c:v>
                </c:pt>
              </c:numCache>
            </c:numRef>
          </c:yVal>
          <c:smooth val="0"/>
          <c:extLst>
            <c:ext xmlns:c16="http://schemas.microsoft.com/office/drawing/2014/chart" uri="{C3380CC4-5D6E-409C-BE32-E72D297353CC}">
              <c16:uniqueId val="{00000003-82B4-4670-91DC-652A475C34F9}"/>
            </c:ext>
          </c:extLst>
        </c:ser>
        <c:ser>
          <c:idx val="4"/>
          <c:order val="4"/>
          <c:tx>
            <c:v>Archer (medium)</c:v>
          </c:tx>
          <c:spPr>
            <a:ln w="31750" cap="rnd">
              <a:solidFill>
                <a:schemeClr val="accent5"/>
              </a:solidFill>
              <a:round/>
            </a:ln>
            <a:effectLst/>
          </c:spPr>
          <c:marker>
            <c:symbol val="circle"/>
            <c:size val="10"/>
            <c:spPr>
              <a:solidFill>
                <a:schemeClr val="accent5"/>
              </a:solidFill>
              <a:ln w="9525">
                <a:solidFill>
                  <a:schemeClr val="accent5"/>
                </a:solidFill>
              </a:ln>
              <a:effectLst/>
            </c:spPr>
          </c:marker>
          <c:xVal>
            <c:numRef>
              <c:f>(Sheet1!$B$29,Sheet1!$B$31,Sheet1!$B$33)</c:f>
              <c:numCache>
                <c:formatCode>General</c:formatCode>
                <c:ptCount val="3"/>
                <c:pt idx="0">
                  <c:v>480</c:v>
                </c:pt>
                <c:pt idx="1">
                  <c:v>960</c:v>
                </c:pt>
                <c:pt idx="2">
                  <c:v>1920</c:v>
                </c:pt>
              </c:numCache>
            </c:numRef>
          </c:xVal>
          <c:yVal>
            <c:numRef>
              <c:f>(Sheet1!$F$29,Sheet1!$F$31,Sheet1!$F$33)</c:f>
              <c:numCache>
                <c:formatCode>0.00</c:formatCode>
                <c:ptCount val="3"/>
                <c:pt idx="0">
                  <c:v>15.333253012048191</c:v>
                </c:pt>
                <c:pt idx="1">
                  <c:v>7.7654618473895596</c:v>
                </c:pt>
                <c:pt idx="2">
                  <c:v>3.5110843373493981</c:v>
                </c:pt>
              </c:numCache>
            </c:numRef>
          </c:yVal>
          <c:smooth val="0"/>
          <c:extLst>
            <c:ext xmlns:c16="http://schemas.microsoft.com/office/drawing/2014/chart" uri="{C3380CC4-5D6E-409C-BE32-E72D297353CC}">
              <c16:uniqueId val="{00000004-82B4-4670-91DC-652A475C34F9}"/>
            </c:ext>
          </c:extLst>
        </c:ser>
        <c:ser>
          <c:idx val="5"/>
          <c:order val="5"/>
          <c:tx>
            <c:v>Archer (fine)</c:v>
          </c:tx>
          <c:spPr>
            <a:ln w="31750" cap="rnd">
              <a:solidFill>
                <a:srgbClr val="0070C0"/>
              </a:solidFill>
              <a:round/>
            </a:ln>
            <a:effectLst/>
          </c:spPr>
          <c:marker>
            <c:symbol val="square"/>
            <c:size val="10"/>
            <c:spPr>
              <a:solidFill>
                <a:srgbClr val="0070C0"/>
              </a:solidFill>
              <a:ln w="9525">
                <a:solidFill>
                  <a:srgbClr val="0070C0"/>
                </a:solidFill>
              </a:ln>
              <a:effectLst/>
            </c:spPr>
          </c:marker>
          <c:xVal>
            <c:numRef>
              <c:f>(Sheet1!$B$32,Sheet1!$B$34)</c:f>
              <c:numCache>
                <c:formatCode>General</c:formatCode>
                <c:ptCount val="2"/>
                <c:pt idx="0">
                  <c:v>960</c:v>
                </c:pt>
                <c:pt idx="1">
                  <c:v>1920</c:v>
                </c:pt>
              </c:numCache>
            </c:numRef>
          </c:xVal>
          <c:yVal>
            <c:numRef>
              <c:f>(Sheet1!$F$32,Sheet1!$F$34)</c:f>
              <c:numCache>
                <c:formatCode>0.00</c:formatCode>
                <c:ptCount val="2"/>
                <c:pt idx="0">
                  <c:v>10.994698795180723</c:v>
                </c:pt>
                <c:pt idx="1">
                  <c:v>5.3789959839357433</c:v>
                </c:pt>
              </c:numCache>
            </c:numRef>
          </c:yVal>
          <c:smooth val="0"/>
          <c:extLst>
            <c:ext xmlns:c16="http://schemas.microsoft.com/office/drawing/2014/chart" uri="{C3380CC4-5D6E-409C-BE32-E72D297353CC}">
              <c16:uniqueId val="{00000005-82B4-4670-91DC-652A475C34F9}"/>
            </c:ext>
          </c:extLst>
        </c:ser>
        <c:dLbls>
          <c:showLegendKey val="0"/>
          <c:showVal val="0"/>
          <c:showCatName val="0"/>
          <c:showSerName val="0"/>
          <c:showPercent val="0"/>
          <c:showBubbleSize val="0"/>
        </c:dLbls>
        <c:axId val="554965760"/>
        <c:axId val="554969040"/>
      </c:scatterChart>
      <c:valAx>
        <c:axId val="55496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Cores</a:t>
                </a:r>
              </a:p>
            </c:rich>
          </c:tx>
          <c:layout>
            <c:manualLayout>
              <c:xMode val="edge"/>
              <c:yMode val="edge"/>
              <c:x val="0.47828450497741842"/>
              <c:y val="0.88407163914063847"/>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sec/time-step</a:t>
                </a:r>
                <a:endParaRPr lang="en-US" sz="2000" b="1" dirty="0"/>
              </a:p>
            </c:rich>
          </c:tx>
          <c:layout>
            <c:manualLayout>
              <c:xMode val="edge"/>
              <c:yMode val="edge"/>
              <c:x val="2.2522522522522521E-2"/>
              <c:y val="0.281267539814056"/>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z1d (medium)</c:v>
          </c:tx>
          <c:spPr>
            <a:ln w="31750" cap="rnd">
              <a:solidFill>
                <a:srgbClr val="FF0000"/>
              </a:solidFill>
              <a:prstDash val="dashDot"/>
              <a:round/>
            </a:ln>
            <a:effectLst/>
          </c:spPr>
          <c:marker>
            <c:symbol val="circle"/>
            <c:size val="10"/>
            <c:spPr>
              <a:solidFill>
                <a:srgbClr val="FF0000"/>
              </a:solidFill>
              <a:ln w="9525">
                <a:solidFill>
                  <a:srgbClr val="FF0000"/>
                </a:solidFill>
              </a:ln>
              <a:effectLst/>
            </c:spPr>
          </c:marker>
          <c:xVal>
            <c:numRef>
              <c:f>(Sheet1!$G$13,Sheet1!$G$15,Sheet1!$G$17)</c:f>
              <c:numCache>
                <c:formatCode>0</c:formatCode>
                <c:ptCount val="3"/>
                <c:pt idx="0">
                  <c:v>297916.66666666669</c:v>
                </c:pt>
                <c:pt idx="1">
                  <c:v>148958.33333333334</c:v>
                </c:pt>
                <c:pt idx="2">
                  <c:v>74479.166666666672</c:v>
                </c:pt>
              </c:numCache>
            </c:numRef>
          </c:xVal>
          <c:yVal>
            <c:numRef>
              <c:f>(Sheet1!$F$13,Sheet1!$F$15,Sheet1!$F$17)</c:f>
              <c:numCache>
                <c:formatCode>0.00</c:formatCode>
                <c:ptCount val="3"/>
                <c:pt idx="0">
                  <c:v>7.8514056224899598</c:v>
                </c:pt>
                <c:pt idx="1">
                  <c:v>4.373212851405623</c:v>
                </c:pt>
                <c:pt idx="2">
                  <c:v>2.6715662650602412</c:v>
                </c:pt>
              </c:numCache>
            </c:numRef>
          </c:yVal>
          <c:smooth val="0"/>
          <c:extLst>
            <c:ext xmlns:c16="http://schemas.microsoft.com/office/drawing/2014/chart" uri="{C3380CC4-5D6E-409C-BE32-E72D297353CC}">
              <c16:uniqueId val="{00000000-3757-4EFA-880A-B024AEDBA3ED}"/>
            </c:ext>
          </c:extLst>
        </c:ser>
        <c:ser>
          <c:idx val="2"/>
          <c:order val="1"/>
          <c:tx>
            <c:v>z1d (fine)</c:v>
          </c:tx>
          <c:spPr>
            <a:ln w="31750" cap="rnd">
              <a:solidFill>
                <a:srgbClr val="FF0000"/>
              </a:solidFill>
              <a:prstDash val="dashDot"/>
              <a:round/>
            </a:ln>
            <a:effectLst/>
          </c:spPr>
          <c:marker>
            <c:symbol val="x"/>
            <c:size val="10"/>
            <c:spPr>
              <a:solidFill>
                <a:srgbClr val="FF0000"/>
              </a:solidFill>
              <a:ln w="9525">
                <a:solidFill>
                  <a:srgbClr val="FF0000"/>
                </a:solidFill>
              </a:ln>
              <a:effectLst/>
            </c:spPr>
          </c:marker>
          <c:xVal>
            <c:numRef>
              <c:f>(Sheet1!$G$14,Sheet1!$G$16,Sheet1!$G$18)</c:f>
              <c:numCache>
                <c:formatCode>0</c:formatCode>
                <c:ptCount val="3"/>
                <c:pt idx="0">
                  <c:v>583333.33333333337</c:v>
                </c:pt>
                <c:pt idx="1">
                  <c:v>291666.66666666669</c:v>
                </c:pt>
                <c:pt idx="2">
                  <c:v>145833.33333333334</c:v>
                </c:pt>
              </c:numCache>
            </c:numRef>
          </c:xVal>
          <c:yVal>
            <c:numRef>
              <c:f>(Sheet1!$F$14,Sheet1!$F$16,Sheet1!$F$18)</c:f>
              <c:numCache>
                <c:formatCode>0.00</c:formatCode>
                <c:ptCount val="3"/>
                <c:pt idx="0">
                  <c:v>11.899598393574298</c:v>
                </c:pt>
                <c:pt idx="1">
                  <c:v>6.2971887550200805</c:v>
                </c:pt>
                <c:pt idx="2">
                  <c:v>3.570281124497992</c:v>
                </c:pt>
              </c:numCache>
            </c:numRef>
          </c:yVal>
          <c:smooth val="0"/>
          <c:extLst>
            <c:ext xmlns:c16="http://schemas.microsoft.com/office/drawing/2014/chart" uri="{C3380CC4-5D6E-409C-BE32-E72D297353CC}">
              <c16:uniqueId val="{00000001-3757-4EFA-880A-B024AEDBA3ED}"/>
            </c:ext>
          </c:extLst>
        </c:ser>
        <c:ser>
          <c:idx val="1"/>
          <c:order val="2"/>
          <c:tx>
            <c:v>c5n (medium)</c:v>
          </c:tx>
          <c:spPr>
            <a:ln w="31750" cap="rnd">
              <a:solidFill>
                <a:srgbClr val="00B050"/>
              </a:solidFill>
              <a:prstDash val="sysDash"/>
              <a:round/>
            </a:ln>
            <a:effectLst/>
          </c:spPr>
          <c:marker>
            <c:symbol val="circle"/>
            <c:size val="10"/>
            <c:spPr>
              <a:solidFill>
                <a:srgbClr val="00B050"/>
              </a:solidFill>
              <a:ln w="9525">
                <a:solidFill>
                  <a:srgbClr val="00B050"/>
                </a:solidFill>
              </a:ln>
              <a:effectLst/>
            </c:spPr>
          </c:marker>
          <c:xVal>
            <c:numRef>
              <c:f>(Sheet1!$G$21,Sheet1!$G$23,Sheet1!$G$25)</c:f>
              <c:numCache>
                <c:formatCode>0</c:formatCode>
                <c:ptCount val="3"/>
                <c:pt idx="0">
                  <c:v>297916.66666666669</c:v>
                </c:pt>
                <c:pt idx="1">
                  <c:v>148958.33333333334</c:v>
                </c:pt>
                <c:pt idx="2">
                  <c:v>74479.166666666672</c:v>
                </c:pt>
              </c:numCache>
            </c:numRef>
          </c:xVal>
          <c:yVal>
            <c:numRef>
              <c:f>(Sheet1!$F$21,Sheet1!$F$23,Sheet1!$F$25)</c:f>
              <c:numCache>
                <c:formatCode>0.00</c:formatCode>
                <c:ptCount val="3"/>
                <c:pt idx="0">
                  <c:v>11.698795180722891</c:v>
                </c:pt>
                <c:pt idx="1">
                  <c:v>5.9879518072289155</c:v>
                </c:pt>
                <c:pt idx="2">
                  <c:v>3.2971887550200805</c:v>
                </c:pt>
              </c:numCache>
            </c:numRef>
          </c:yVal>
          <c:smooth val="0"/>
          <c:extLst>
            <c:ext xmlns:c16="http://schemas.microsoft.com/office/drawing/2014/chart" uri="{C3380CC4-5D6E-409C-BE32-E72D297353CC}">
              <c16:uniqueId val="{00000002-3757-4EFA-880A-B024AEDBA3ED}"/>
            </c:ext>
          </c:extLst>
        </c:ser>
        <c:ser>
          <c:idx val="3"/>
          <c:order val="3"/>
          <c:tx>
            <c:v>c5n (fine)</c:v>
          </c:tx>
          <c:spPr>
            <a:ln w="31750" cap="rnd">
              <a:solidFill>
                <a:srgbClr val="00B050"/>
              </a:solidFill>
              <a:prstDash val="sysDash"/>
              <a:round/>
            </a:ln>
            <a:effectLst/>
          </c:spPr>
          <c:marker>
            <c:symbol val="square"/>
            <c:size val="10"/>
            <c:spPr>
              <a:solidFill>
                <a:srgbClr val="00B050"/>
              </a:solidFill>
              <a:ln w="9525">
                <a:solidFill>
                  <a:srgbClr val="00B050"/>
                </a:solidFill>
              </a:ln>
              <a:effectLst/>
            </c:spPr>
          </c:marker>
          <c:xVal>
            <c:numRef>
              <c:f>(Sheet1!$G$22,Sheet1!$G$24,Sheet1!$G$26)</c:f>
              <c:numCache>
                <c:formatCode>0</c:formatCode>
                <c:ptCount val="3"/>
                <c:pt idx="0">
                  <c:v>583333.33333333337</c:v>
                </c:pt>
                <c:pt idx="1">
                  <c:v>291666.66666666669</c:v>
                </c:pt>
                <c:pt idx="2">
                  <c:v>145833.33333333334</c:v>
                </c:pt>
              </c:numCache>
            </c:numRef>
          </c:xVal>
          <c:yVal>
            <c:numRef>
              <c:f>(Sheet1!$F$22,Sheet1!$F$24,Sheet1!$F$26)</c:f>
              <c:numCache>
                <c:formatCode>0.00</c:formatCode>
                <c:ptCount val="3"/>
                <c:pt idx="0">
                  <c:v>17.024096385542169</c:v>
                </c:pt>
                <c:pt idx="1">
                  <c:v>8.831325301204819</c:v>
                </c:pt>
                <c:pt idx="2">
                  <c:v>5.0040160642570282</c:v>
                </c:pt>
              </c:numCache>
            </c:numRef>
          </c:yVal>
          <c:smooth val="0"/>
          <c:extLst>
            <c:ext xmlns:c16="http://schemas.microsoft.com/office/drawing/2014/chart" uri="{C3380CC4-5D6E-409C-BE32-E72D297353CC}">
              <c16:uniqueId val="{00000003-3757-4EFA-880A-B024AEDBA3ED}"/>
            </c:ext>
          </c:extLst>
        </c:ser>
        <c:ser>
          <c:idx val="4"/>
          <c:order val="4"/>
          <c:tx>
            <c:v>Archer (medium)</c:v>
          </c:tx>
          <c:spPr>
            <a:ln w="31750" cap="rnd">
              <a:solidFill>
                <a:srgbClr val="0070C0"/>
              </a:solidFill>
              <a:round/>
            </a:ln>
            <a:effectLst/>
          </c:spPr>
          <c:marker>
            <c:symbol val="circle"/>
            <c:size val="10"/>
            <c:spPr>
              <a:solidFill>
                <a:srgbClr val="0070C0"/>
              </a:solidFill>
              <a:ln w="9525">
                <a:solidFill>
                  <a:srgbClr val="0070C0"/>
                </a:solidFill>
              </a:ln>
              <a:effectLst/>
            </c:spPr>
          </c:marker>
          <c:xVal>
            <c:numRef>
              <c:f>(Sheet1!$G$29,Sheet1!$G$31,Sheet1!$G$33)</c:f>
              <c:numCache>
                <c:formatCode>0</c:formatCode>
                <c:ptCount val="3"/>
                <c:pt idx="0">
                  <c:v>297916.66666666669</c:v>
                </c:pt>
                <c:pt idx="1">
                  <c:v>148958.33333333334</c:v>
                </c:pt>
                <c:pt idx="2">
                  <c:v>74479.166666666672</c:v>
                </c:pt>
              </c:numCache>
            </c:numRef>
          </c:xVal>
          <c:yVal>
            <c:numRef>
              <c:f>(Sheet1!$F$29,Sheet1!$F$31,Sheet1!$F$33)</c:f>
              <c:numCache>
                <c:formatCode>0.00</c:formatCode>
                <c:ptCount val="3"/>
                <c:pt idx="0">
                  <c:v>15.333253012048191</c:v>
                </c:pt>
                <c:pt idx="1">
                  <c:v>7.7654618473895596</c:v>
                </c:pt>
                <c:pt idx="2">
                  <c:v>3.5110843373493981</c:v>
                </c:pt>
              </c:numCache>
            </c:numRef>
          </c:yVal>
          <c:smooth val="0"/>
          <c:extLst>
            <c:ext xmlns:c16="http://schemas.microsoft.com/office/drawing/2014/chart" uri="{C3380CC4-5D6E-409C-BE32-E72D297353CC}">
              <c16:uniqueId val="{00000004-3757-4EFA-880A-B024AEDBA3ED}"/>
            </c:ext>
          </c:extLst>
        </c:ser>
        <c:ser>
          <c:idx val="5"/>
          <c:order val="5"/>
          <c:tx>
            <c:v>Archer (fine)</c:v>
          </c:tx>
          <c:spPr>
            <a:ln w="31750" cap="rnd">
              <a:solidFill>
                <a:srgbClr val="0070C0"/>
              </a:solidFill>
              <a:round/>
            </a:ln>
            <a:effectLst/>
          </c:spPr>
          <c:marker>
            <c:symbol val="square"/>
            <c:size val="10"/>
            <c:spPr>
              <a:solidFill>
                <a:srgbClr val="0070C0"/>
              </a:solidFill>
              <a:ln w="9525">
                <a:solidFill>
                  <a:srgbClr val="0070C0"/>
                </a:solidFill>
              </a:ln>
              <a:effectLst/>
            </c:spPr>
          </c:marker>
          <c:xVal>
            <c:numRef>
              <c:f>(Sheet1!$G$32,Sheet1!$G$34)</c:f>
              <c:numCache>
                <c:formatCode>0</c:formatCode>
                <c:ptCount val="2"/>
                <c:pt idx="0">
                  <c:v>291666.66666666669</c:v>
                </c:pt>
                <c:pt idx="1">
                  <c:v>145833.33333333334</c:v>
                </c:pt>
              </c:numCache>
            </c:numRef>
          </c:xVal>
          <c:yVal>
            <c:numRef>
              <c:f>(Sheet1!$F$32,Sheet1!$F$34)</c:f>
              <c:numCache>
                <c:formatCode>0.00</c:formatCode>
                <c:ptCount val="2"/>
                <c:pt idx="0">
                  <c:v>10.994698795180723</c:v>
                </c:pt>
                <c:pt idx="1">
                  <c:v>5.3789959839357433</c:v>
                </c:pt>
              </c:numCache>
            </c:numRef>
          </c:yVal>
          <c:smooth val="0"/>
          <c:extLst>
            <c:ext xmlns:c16="http://schemas.microsoft.com/office/drawing/2014/chart" uri="{C3380CC4-5D6E-409C-BE32-E72D297353CC}">
              <c16:uniqueId val="{00000005-3757-4EFA-880A-B024AEDBA3ED}"/>
            </c:ext>
          </c:extLst>
        </c:ser>
        <c:dLbls>
          <c:showLegendKey val="0"/>
          <c:showVal val="0"/>
          <c:showCatName val="0"/>
          <c:showSerName val="0"/>
          <c:showPercent val="0"/>
          <c:showBubbleSize val="0"/>
        </c:dLbls>
        <c:axId val="554965760"/>
        <c:axId val="554969040"/>
      </c:scatterChart>
      <c:valAx>
        <c:axId val="55496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Cells/core</a:t>
                </a:r>
              </a:p>
            </c:rich>
          </c:tx>
          <c:layout>
            <c:manualLayout>
              <c:xMode val="edge"/>
              <c:yMode val="edge"/>
              <c:x val="0.31952945275473588"/>
              <c:y val="0.89306991905775379"/>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sec/time-step</a:t>
                </a:r>
                <a:endParaRPr lang="en-US" sz="2000" b="1" dirty="0"/>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z1d (480 cores)</c:v>
          </c:tx>
          <c:spPr>
            <a:ln w="31750" cap="rnd">
              <a:solidFill>
                <a:srgbClr val="FF0000"/>
              </a:solidFill>
              <a:prstDash val="dashDot"/>
              <a:round/>
            </a:ln>
            <a:effectLst/>
          </c:spPr>
          <c:marker>
            <c:symbol val="circle"/>
            <c:size val="10"/>
            <c:spPr>
              <a:solidFill>
                <a:srgbClr val="FF0000"/>
              </a:solidFill>
              <a:ln w="9525">
                <a:solidFill>
                  <a:srgbClr val="FF0000"/>
                </a:solidFill>
              </a:ln>
              <a:effectLst/>
            </c:spPr>
          </c:marker>
          <c:xVal>
            <c:numRef>
              <c:f>Sheet1!$A$13:$A$14</c:f>
              <c:numCache>
                <c:formatCode>General</c:formatCode>
                <c:ptCount val="2"/>
                <c:pt idx="0">
                  <c:v>143000000</c:v>
                </c:pt>
                <c:pt idx="1">
                  <c:v>280000000</c:v>
                </c:pt>
              </c:numCache>
            </c:numRef>
          </c:xVal>
          <c:yVal>
            <c:numRef>
              <c:f>Sheet1!$I$13:$I$14</c:f>
              <c:numCache>
                <c:formatCode>0.00E+00</c:formatCode>
                <c:ptCount val="2"/>
                <c:pt idx="0">
                  <c:v>5.4904934423006712E-8</c:v>
                </c:pt>
                <c:pt idx="1">
                  <c:v>4.2498565691336776E-8</c:v>
                </c:pt>
              </c:numCache>
            </c:numRef>
          </c:yVal>
          <c:smooth val="0"/>
          <c:extLst>
            <c:ext xmlns:c16="http://schemas.microsoft.com/office/drawing/2014/chart" uri="{C3380CC4-5D6E-409C-BE32-E72D297353CC}">
              <c16:uniqueId val="{00000000-7EBC-43F9-B91E-12EDAC80F572}"/>
            </c:ext>
          </c:extLst>
        </c:ser>
        <c:ser>
          <c:idx val="1"/>
          <c:order val="1"/>
          <c:tx>
            <c:v>z1d (960)</c:v>
          </c:tx>
          <c:spPr>
            <a:ln w="31750" cap="rnd">
              <a:solidFill>
                <a:srgbClr val="FF0000"/>
              </a:solidFill>
              <a:prstDash val="dashDot"/>
              <a:round/>
            </a:ln>
            <a:effectLst/>
          </c:spPr>
          <c:marker>
            <c:symbol val="triangle"/>
            <c:size val="10"/>
            <c:spPr>
              <a:solidFill>
                <a:srgbClr val="FF0000"/>
              </a:solidFill>
              <a:ln w="9525">
                <a:solidFill>
                  <a:srgbClr val="FF0000"/>
                </a:solidFill>
              </a:ln>
              <a:effectLst/>
            </c:spPr>
          </c:marker>
          <c:xVal>
            <c:numRef>
              <c:f>Sheet1!$A$15:$A$16</c:f>
              <c:numCache>
                <c:formatCode>General</c:formatCode>
                <c:ptCount val="2"/>
                <c:pt idx="0">
                  <c:v>143000000</c:v>
                </c:pt>
                <c:pt idx="1">
                  <c:v>280000000</c:v>
                </c:pt>
              </c:numCache>
            </c:numRef>
          </c:xVal>
          <c:yVal>
            <c:numRef>
              <c:f>Sheet1!$I$15:$I$16</c:f>
              <c:numCache>
                <c:formatCode>0.00E+00</c:formatCode>
                <c:ptCount val="2"/>
                <c:pt idx="0">
                  <c:v>3.0581908051787574E-8</c:v>
                </c:pt>
                <c:pt idx="1">
                  <c:v>2.2489959839357431E-8</c:v>
                </c:pt>
              </c:numCache>
            </c:numRef>
          </c:yVal>
          <c:smooth val="0"/>
          <c:extLst>
            <c:ext xmlns:c16="http://schemas.microsoft.com/office/drawing/2014/chart" uri="{C3380CC4-5D6E-409C-BE32-E72D297353CC}">
              <c16:uniqueId val="{00000001-7EBC-43F9-B91E-12EDAC80F572}"/>
            </c:ext>
          </c:extLst>
        </c:ser>
        <c:ser>
          <c:idx val="2"/>
          <c:order val="2"/>
          <c:tx>
            <c:v>z1d (1920)</c:v>
          </c:tx>
          <c:spPr>
            <a:ln w="31750" cap="rnd">
              <a:solidFill>
                <a:srgbClr val="FF0000"/>
              </a:solidFill>
              <a:prstDash val="dashDot"/>
              <a:round/>
            </a:ln>
            <a:effectLst/>
          </c:spPr>
          <c:marker>
            <c:symbol val="diamond"/>
            <c:size val="10"/>
            <c:spPr>
              <a:solidFill>
                <a:srgbClr val="FF0000"/>
              </a:solidFill>
              <a:ln w="9525">
                <a:solidFill>
                  <a:srgbClr val="FF0000"/>
                </a:solidFill>
              </a:ln>
              <a:effectLst/>
            </c:spPr>
          </c:marker>
          <c:xVal>
            <c:numRef>
              <c:f>Sheet1!$A$17:$A$18</c:f>
              <c:numCache>
                <c:formatCode>General</c:formatCode>
                <c:ptCount val="2"/>
                <c:pt idx="0">
                  <c:v>143000000</c:v>
                </c:pt>
                <c:pt idx="1">
                  <c:v>280000000</c:v>
                </c:pt>
              </c:numCache>
            </c:numRef>
          </c:xVal>
          <c:yVal>
            <c:numRef>
              <c:f>Sheet1!$I$17:$I$18</c:f>
              <c:numCache>
                <c:formatCode>0.00E+00</c:formatCode>
                <c:ptCount val="2"/>
                <c:pt idx="0">
                  <c:v>1.868228157384784E-8</c:v>
                </c:pt>
                <c:pt idx="1">
                  <c:v>1.2751004016064257E-8</c:v>
                </c:pt>
              </c:numCache>
            </c:numRef>
          </c:yVal>
          <c:smooth val="0"/>
          <c:extLst>
            <c:ext xmlns:c16="http://schemas.microsoft.com/office/drawing/2014/chart" uri="{C3380CC4-5D6E-409C-BE32-E72D297353CC}">
              <c16:uniqueId val="{00000002-7EBC-43F9-B91E-12EDAC80F572}"/>
            </c:ext>
          </c:extLst>
        </c:ser>
        <c:ser>
          <c:idx val="3"/>
          <c:order val="3"/>
          <c:tx>
            <c:v>c5n (480)</c:v>
          </c:tx>
          <c:spPr>
            <a:ln w="31750" cap="rnd">
              <a:solidFill>
                <a:srgbClr val="00B050"/>
              </a:solidFill>
              <a:prstDash val="sysDash"/>
              <a:round/>
            </a:ln>
            <a:effectLst/>
          </c:spPr>
          <c:marker>
            <c:symbol val="circle"/>
            <c:size val="10"/>
            <c:spPr>
              <a:solidFill>
                <a:srgbClr val="00B050"/>
              </a:solidFill>
              <a:ln w="9525">
                <a:solidFill>
                  <a:srgbClr val="00B050"/>
                </a:solidFill>
              </a:ln>
              <a:effectLst/>
            </c:spPr>
          </c:marker>
          <c:xVal>
            <c:numRef>
              <c:f>Sheet1!$A$21:$A$22</c:f>
              <c:numCache>
                <c:formatCode>General</c:formatCode>
                <c:ptCount val="2"/>
                <c:pt idx="0">
                  <c:v>143000000</c:v>
                </c:pt>
                <c:pt idx="1">
                  <c:v>280000000</c:v>
                </c:pt>
              </c:numCache>
            </c:numRef>
          </c:xVal>
          <c:yVal>
            <c:numRef>
              <c:f>Sheet1!$I$21:$I$22</c:f>
              <c:numCache>
                <c:formatCode>0.00E+00</c:formatCode>
                <c:ptCount val="2"/>
                <c:pt idx="0">
                  <c:v>8.180975650855169E-8</c:v>
                </c:pt>
                <c:pt idx="1">
                  <c:v>6.0800344234079175E-8</c:v>
                </c:pt>
              </c:numCache>
            </c:numRef>
          </c:yVal>
          <c:smooth val="0"/>
          <c:extLst>
            <c:ext xmlns:c16="http://schemas.microsoft.com/office/drawing/2014/chart" uri="{C3380CC4-5D6E-409C-BE32-E72D297353CC}">
              <c16:uniqueId val="{00000003-7EBC-43F9-B91E-12EDAC80F572}"/>
            </c:ext>
          </c:extLst>
        </c:ser>
        <c:ser>
          <c:idx val="4"/>
          <c:order val="4"/>
          <c:tx>
            <c:v>c5n (960)</c:v>
          </c:tx>
          <c:spPr>
            <a:ln w="31750" cap="rnd">
              <a:solidFill>
                <a:srgbClr val="00B050"/>
              </a:solidFill>
              <a:prstDash val="sysDash"/>
              <a:round/>
            </a:ln>
            <a:effectLst/>
          </c:spPr>
          <c:marker>
            <c:symbol val="triangle"/>
            <c:size val="10"/>
            <c:spPr>
              <a:solidFill>
                <a:srgbClr val="00B050"/>
              </a:solidFill>
              <a:ln w="9525">
                <a:solidFill>
                  <a:srgbClr val="00B050"/>
                </a:solidFill>
              </a:ln>
              <a:effectLst/>
            </c:spPr>
          </c:marker>
          <c:xVal>
            <c:numRef>
              <c:f>Sheet1!$A$23:$A$24</c:f>
              <c:numCache>
                <c:formatCode>General</c:formatCode>
                <c:ptCount val="2"/>
                <c:pt idx="0">
                  <c:v>143000000</c:v>
                </c:pt>
                <c:pt idx="1">
                  <c:v>280000000</c:v>
                </c:pt>
              </c:numCache>
            </c:numRef>
          </c:xVal>
          <c:yVal>
            <c:numRef>
              <c:f>Sheet1!$I$23:$I$24</c:f>
              <c:numCache>
                <c:formatCode>0.00E+00</c:formatCode>
                <c:ptCount val="2"/>
                <c:pt idx="0">
                  <c:v>4.1873788861740669E-8</c:v>
                </c:pt>
                <c:pt idx="1">
                  <c:v>3.1540447504302926E-8</c:v>
                </c:pt>
              </c:numCache>
            </c:numRef>
          </c:yVal>
          <c:smooth val="0"/>
          <c:extLst>
            <c:ext xmlns:c16="http://schemas.microsoft.com/office/drawing/2014/chart" uri="{C3380CC4-5D6E-409C-BE32-E72D297353CC}">
              <c16:uniqueId val="{00000004-7EBC-43F9-B91E-12EDAC80F572}"/>
            </c:ext>
          </c:extLst>
        </c:ser>
        <c:ser>
          <c:idx val="5"/>
          <c:order val="5"/>
          <c:tx>
            <c:v>c5n (1920)</c:v>
          </c:tx>
          <c:spPr>
            <a:ln w="31750" cap="rnd">
              <a:solidFill>
                <a:srgbClr val="00B050"/>
              </a:solidFill>
              <a:prstDash val="sysDash"/>
              <a:round/>
            </a:ln>
            <a:effectLst/>
          </c:spPr>
          <c:marker>
            <c:symbol val="diamond"/>
            <c:size val="10"/>
            <c:spPr>
              <a:solidFill>
                <a:srgbClr val="00B050"/>
              </a:solidFill>
              <a:ln w="9525">
                <a:solidFill>
                  <a:srgbClr val="00B050"/>
                </a:solidFill>
              </a:ln>
              <a:effectLst/>
            </c:spPr>
          </c:marker>
          <c:xVal>
            <c:numRef>
              <c:f>Sheet1!$A$25:$A$26</c:f>
              <c:numCache>
                <c:formatCode>General</c:formatCode>
                <c:ptCount val="2"/>
                <c:pt idx="0">
                  <c:v>143000000</c:v>
                </c:pt>
                <c:pt idx="1">
                  <c:v>280000000</c:v>
                </c:pt>
              </c:numCache>
            </c:numRef>
          </c:xVal>
          <c:yVal>
            <c:numRef>
              <c:f>Sheet1!$I$25:$I$26</c:f>
              <c:numCache>
                <c:formatCode>0.00E+00</c:formatCode>
                <c:ptCount val="2"/>
                <c:pt idx="0">
                  <c:v>2.3057264021119444E-8</c:v>
                </c:pt>
                <c:pt idx="1">
                  <c:v>1.7871485943775102E-8</c:v>
                </c:pt>
              </c:numCache>
            </c:numRef>
          </c:yVal>
          <c:smooth val="0"/>
          <c:extLst>
            <c:ext xmlns:c16="http://schemas.microsoft.com/office/drawing/2014/chart" uri="{C3380CC4-5D6E-409C-BE32-E72D297353CC}">
              <c16:uniqueId val="{00000005-7EBC-43F9-B91E-12EDAC80F572}"/>
            </c:ext>
          </c:extLst>
        </c:ser>
        <c:ser>
          <c:idx val="6"/>
          <c:order val="6"/>
          <c:tx>
            <c:v>Archer (960)</c:v>
          </c:tx>
          <c:spPr>
            <a:ln w="31750" cap="rnd">
              <a:solidFill>
                <a:srgbClr val="0070C0"/>
              </a:solidFill>
              <a:round/>
            </a:ln>
            <a:effectLst/>
          </c:spPr>
          <c:marker>
            <c:symbol val="triangle"/>
            <c:size val="10"/>
            <c:spPr>
              <a:solidFill>
                <a:srgbClr val="0070C0"/>
              </a:solidFill>
              <a:ln w="9525">
                <a:solidFill>
                  <a:srgbClr val="0070C0"/>
                </a:solidFill>
              </a:ln>
              <a:effectLst/>
            </c:spPr>
          </c:marker>
          <c:xVal>
            <c:numRef>
              <c:f>Sheet1!$A$31:$A$32</c:f>
              <c:numCache>
                <c:formatCode>General</c:formatCode>
                <c:ptCount val="2"/>
                <c:pt idx="0">
                  <c:v>143000000</c:v>
                </c:pt>
                <c:pt idx="1">
                  <c:v>280000000</c:v>
                </c:pt>
              </c:numCache>
            </c:numRef>
          </c:xVal>
          <c:yVal>
            <c:numRef>
              <c:f>Sheet1!$I$31:$I$32</c:f>
              <c:numCache>
                <c:formatCode>0.00E+00</c:formatCode>
                <c:ptCount val="2"/>
                <c:pt idx="0">
                  <c:v>5.4303929002724192E-8</c:v>
                </c:pt>
                <c:pt idx="1">
                  <c:v>3.9266781411359721E-8</c:v>
                </c:pt>
              </c:numCache>
            </c:numRef>
          </c:yVal>
          <c:smooth val="0"/>
          <c:extLst>
            <c:ext xmlns:c16="http://schemas.microsoft.com/office/drawing/2014/chart" uri="{C3380CC4-5D6E-409C-BE32-E72D297353CC}">
              <c16:uniqueId val="{00000006-7EBC-43F9-B91E-12EDAC80F572}"/>
            </c:ext>
          </c:extLst>
        </c:ser>
        <c:ser>
          <c:idx val="7"/>
          <c:order val="7"/>
          <c:tx>
            <c:v>Archer (1920)</c:v>
          </c:tx>
          <c:spPr>
            <a:ln w="31750" cap="rnd">
              <a:solidFill>
                <a:srgbClr val="0070C0"/>
              </a:solidFill>
              <a:round/>
            </a:ln>
            <a:effectLst/>
          </c:spPr>
          <c:marker>
            <c:symbol val="diamond"/>
            <c:size val="10"/>
            <c:spPr>
              <a:solidFill>
                <a:srgbClr val="0070C0"/>
              </a:solidFill>
              <a:ln w="9525">
                <a:solidFill>
                  <a:schemeClr val="accent5"/>
                </a:solidFill>
              </a:ln>
              <a:effectLst/>
            </c:spPr>
          </c:marker>
          <c:xVal>
            <c:numRef>
              <c:f>Sheet1!$A$33:$A$34</c:f>
              <c:numCache>
                <c:formatCode>General</c:formatCode>
                <c:ptCount val="2"/>
                <c:pt idx="0">
                  <c:v>143000000</c:v>
                </c:pt>
                <c:pt idx="1">
                  <c:v>280000000</c:v>
                </c:pt>
              </c:numCache>
            </c:numRef>
          </c:xVal>
          <c:yVal>
            <c:numRef>
              <c:f>Sheet1!$I$33:$I$34</c:f>
              <c:numCache>
                <c:formatCode>0.00E+00</c:formatCode>
                <c:ptCount val="2"/>
                <c:pt idx="0">
                  <c:v>2.4553037324121664E-8</c:v>
                </c:pt>
                <c:pt idx="1">
                  <c:v>1.9210699942627655E-8</c:v>
                </c:pt>
              </c:numCache>
            </c:numRef>
          </c:yVal>
          <c:smooth val="0"/>
          <c:extLst>
            <c:ext xmlns:c16="http://schemas.microsoft.com/office/drawing/2014/chart" uri="{C3380CC4-5D6E-409C-BE32-E72D297353CC}">
              <c16:uniqueId val="{00000007-7EBC-43F9-B91E-12EDAC80F572}"/>
            </c:ext>
          </c:extLst>
        </c:ser>
        <c:dLbls>
          <c:showLegendKey val="0"/>
          <c:showVal val="0"/>
          <c:showCatName val="0"/>
          <c:showSerName val="0"/>
          <c:showPercent val="0"/>
          <c:showBubbleSize val="0"/>
        </c:dLbls>
        <c:axId val="554965760"/>
        <c:axId val="554969040"/>
      </c:scatterChart>
      <c:valAx>
        <c:axId val="554965760"/>
        <c:scaling>
          <c:orientation val="minMax"/>
          <c:min val="10000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Cells</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sec/time-step/cell </a:t>
                </a:r>
                <a:endParaRPr lang="en-US" sz="2000" b="1" dirty="0"/>
              </a:p>
            </c:rich>
          </c:tx>
          <c:layout>
            <c:manualLayout>
              <c:xMode val="edge"/>
              <c:yMode val="edge"/>
              <c:x val="1.759021816290993E-2"/>
              <c:y val="0.20965338294906322"/>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z1d (480 cores)</c:v>
          </c:tx>
          <c:spPr>
            <a:ln w="31750" cap="rnd">
              <a:solidFill>
                <a:srgbClr val="FF0000"/>
              </a:solidFill>
              <a:prstDash val="dashDot"/>
              <a:round/>
            </a:ln>
            <a:effectLst/>
          </c:spPr>
          <c:marker>
            <c:symbol val="circle"/>
            <c:size val="10"/>
            <c:spPr>
              <a:solidFill>
                <a:srgbClr val="FF0000"/>
              </a:solidFill>
              <a:ln w="9525">
                <a:solidFill>
                  <a:srgbClr val="FF0000"/>
                </a:solidFill>
              </a:ln>
              <a:effectLst/>
            </c:spPr>
          </c:marker>
          <c:xVal>
            <c:numRef>
              <c:f>Sheet1!$A$13:$A$14</c:f>
              <c:numCache>
                <c:formatCode>General</c:formatCode>
                <c:ptCount val="2"/>
                <c:pt idx="0">
                  <c:v>143000000</c:v>
                </c:pt>
                <c:pt idx="1">
                  <c:v>280000000</c:v>
                </c:pt>
              </c:numCache>
            </c:numRef>
          </c:xVal>
          <c:yVal>
            <c:numRef>
              <c:f>Sheet1!$F$13:$F$14</c:f>
              <c:numCache>
                <c:formatCode>0.00</c:formatCode>
                <c:ptCount val="2"/>
                <c:pt idx="0">
                  <c:v>7.8514056224899598</c:v>
                </c:pt>
                <c:pt idx="1">
                  <c:v>11.899598393574298</c:v>
                </c:pt>
              </c:numCache>
            </c:numRef>
          </c:yVal>
          <c:smooth val="0"/>
          <c:extLst>
            <c:ext xmlns:c16="http://schemas.microsoft.com/office/drawing/2014/chart" uri="{C3380CC4-5D6E-409C-BE32-E72D297353CC}">
              <c16:uniqueId val="{00000000-2C67-4C05-84C1-59CC7C43476C}"/>
            </c:ext>
          </c:extLst>
        </c:ser>
        <c:ser>
          <c:idx val="1"/>
          <c:order val="1"/>
          <c:tx>
            <c:v>z1d (960)</c:v>
          </c:tx>
          <c:spPr>
            <a:ln w="31750" cap="rnd">
              <a:solidFill>
                <a:srgbClr val="FF0000"/>
              </a:solidFill>
              <a:prstDash val="dashDot"/>
              <a:round/>
            </a:ln>
            <a:effectLst/>
          </c:spPr>
          <c:marker>
            <c:symbol val="triangle"/>
            <c:size val="10"/>
            <c:spPr>
              <a:solidFill>
                <a:srgbClr val="FF0000"/>
              </a:solidFill>
              <a:ln w="9525">
                <a:solidFill>
                  <a:srgbClr val="FF0000"/>
                </a:solidFill>
              </a:ln>
              <a:effectLst/>
            </c:spPr>
          </c:marker>
          <c:xVal>
            <c:numRef>
              <c:f>Sheet1!$A$15:$A$16</c:f>
              <c:numCache>
                <c:formatCode>General</c:formatCode>
                <c:ptCount val="2"/>
                <c:pt idx="0">
                  <c:v>143000000</c:v>
                </c:pt>
                <c:pt idx="1">
                  <c:v>280000000</c:v>
                </c:pt>
              </c:numCache>
            </c:numRef>
          </c:xVal>
          <c:yVal>
            <c:numRef>
              <c:f>Sheet1!$F$15:$F$16</c:f>
              <c:numCache>
                <c:formatCode>0.00</c:formatCode>
                <c:ptCount val="2"/>
                <c:pt idx="0">
                  <c:v>4.373212851405623</c:v>
                </c:pt>
                <c:pt idx="1">
                  <c:v>6.2971887550200805</c:v>
                </c:pt>
              </c:numCache>
            </c:numRef>
          </c:yVal>
          <c:smooth val="0"/>
          <c:extLst>
            <c:ext xmlns:c16="http://schemas.microsoft.com/office/drawing/2014/chart" uri="{C3380CC4-5D6E-409C-BE32-E72D297353CC}">
              <c16:uniqueId val="{00000001-2C67-4C05-84C1-59CC7C43476C}"/>
            </c:ext>
          </c:extLst>
        </c:ser>
        <c:ser>
          <c:idx val="2"/>
          <c:order val="2"/>
          <c:tx>
            <c:v>z1d (1920)</c:v>
          </c:tx>
          <c:spPr>
            <a:ln w="31750" cap="rnd">
              <a:solidFill>
                <a:srgbClr val="FF0000"/>
              </a:solidFill>
              <a:prstDash val="dashDot"/>
              <a:round/>
            </a:ln>
            <a:effectLst/>
          </c:spPr>
          <c:marker>
            <c:symbol val="diamond"/>
            <c:size val="10"/>
            <c:spPr>
              <a:solidFill>
                <a:srgbClr val="FF0000"/>
              </a:solidFill>
              <a:ln w="9525">
                <a:solidFill>
                  <a:srgbClr val="FF0000"/>
                </a:solidFill>
              </a:ln>
              <a:effectLst/>
            </c:spPr>
          </c:marker>
          <c:xVal>
            <c:numRef>
              <c:f>Sheet1!$A$17:$A$18</c:f>
              <c:numCache>
                <c:formatCode>General</c:formatCode>
                <c:ptCount val="2"/>
                <c:pt idx="0">
                  <c:v>143000000</c:v>
                </c:pt>
                <c:pt idx="1">
                  <c:v>280000000</c:v>
                </c:pt>
              </c:numCache>
            </c:numRef>
          </c:xVal>
          <c:yVal>
            <c:numRef>
              <c:f>Sheet1!$F$17:$F$18</c:f>
              <c:numCache>
                <c:formatCode>0.00</c:formatCode>
                <c:ptCount val="2"/>
                <c:pt idx="0">
                  <c:v>2.6715662650602412</c:v>
                </c:pt>
                <c:pt idx="1">
                  <c:v>3.570281124497992</c:v>
                </c:pt>
              </c:numCache>
            </c:numRef>
          </c:yVal>
          <c:smooth val="0"/>
          <c:extLst>
            <c:ext xmlns:c16="http://schemas.microsoft.com/office/drawing/2014/chart" uri="{C3380CC4-5D6E-409C-BE32-E72D297353CC}">
              <c16:uniqueId val="{00000002-2C67-4C05-84C1-59CC7C43476C}"/>
            </c:ext>
          </c:extLst>
        </c:ser>
        <c:ser>
          <c:idx val="3"/>
          <c:order val="3"/>
          <c:tx>
            <c:v>c5n (480)</c:v>
          </c:tx>
          <c:spPr>
            <a:ln w="31750" cap="rnd">
              <a:solidFill>
                <a:srgbClr val="00B050"/>
              </a:solidFill>
              <a:prstDash val="sysDash"/>
              <a:round/>
            </a:ln>
            <a:effectLst/>
          </c:spPr>
          <c:marker>
            <c:symbol val="circle"/>
            <c:size val="10"/>
            <c:spPr>
              <a:solidFill>
                <a:srgbClr val="00B050"/>
              </a:solidFill>
              <a:ln w="9525">
                <a:solidFill>
                  <a:srgbClr val="00B050"/>
                </a:solidFill>
              </a:ln>
              <a:effectLst/>
            </c:spPr>
          </c:marker>
          <c:xVal>
            <c:numRef>
              <c:f>Sheet1!$A$21:$A$22</c:f>
              <c:numCache>
                <c:formatCode>General</c:formatCode>
                <c:ptCount val="2"/>
                <c:pt idx="0">
                  <c:v>143000000</c:v>
                </c:pt>
                <c:pt idx="1">
                  <c:v>280000000</c:v>
                </c:pt>
              </c:numCache>
            </c:numRef>
          </c:xVal>
          <c:yVal>
            <c:numRef>
              <c:f>Sheet1!$F$21:$F$22</c:f>
              <c:numCache>
                <c:formatCode>0.00</c:formatCode>
                <c:ptCount val="2"/>
                <c:pt idx="0">
                  <c:v>11.698795180722891</c:v>
                </c:pt>
                <c:pt idx="1">
                  <c:v>17.024096385542169</c:v>
                </c:pt>
              </c:numCache>
            </c:numRef>
          </c:yVal>
          <c:smooth val="0"/>
          <c:extLst>
            <c:ext xmlns:c16="http://schemas.microsoft.com/office/drawing/2014/chart" uri="{C3380CC4-5D6E-409C-BE32-E72D297353CC}">
              <c16:uniqueId val="{00000003-2C67-4C05-84C1-59CC7C43476C}"/>
            </c:ext>
          </c:extLst>
        </c:ser>
        <c:ser>
          <c:idx val="4"/>
          <c:order val="4"/>
          <c:tx>
            <c:v>c5n (960)</c:v>
          </c:tx>
          <c:spPr>
            <a:ln w="31750" cap="rnd">
              <a:solidFill>
                <a:srgbClr val="00B050"/>
              </a:solidFill>
              <a:prstDash val="sysDash"/>
              <a:round/>
            </a:ln>
            <a:effectLst/>
          </c:spPr>
          <c:marker>
            <c:symbol val="triangle"/>
            <c:size val="10"/>
            <c:spPr>
              <a:solidFill>
                <a:srgbClr val="00B050"/>
              </a:solidFill>
              <a:ln w="9525">
                <a:solidFill>
                  <a:srgbClr val="00B050"/>
                </a:solidFill>
              </a:ln>
              <a:effectLst/>
            </c:spPr>
          </c:marker>
          <c:xVal>
            <c:numRef>
              <c:f>Sheet1!$A$23:$A$24</c:f>
              <c:numCache>
                <c:formatCode>General</c:formatCode>
                <c:ptCount val="2"/>
                <c:pt idx="0">
                  <c:v>143000000</c:v>
                </c:pt>
                <c:pt idx="1">
                  <c:v>280000000</c:v>
                </c:pt>
              </c:numCache>
            </c:numRef>
          </c:xVal>
          <c:yVal>
            <c:numRef>
              <c:f>Sheet1!$F$23:$F$24</c:f>
              <c:numCache>
                <c:formatCode>0.00</c:formatCode>
                <c:ptCount val="2"/>
                <c:pt idx="0">
                  <c:v>5.9879518072289155</c:v>
                </c:pt>
                <c:pt idx="1">
                  <c:v>8.831325301204819</c:v>
                </c:pt>
              </c:numCache>
            </c:numRef>
          </c:yVal>
          <c:smooth val="0"/>
          <c:extLst>
            <c:ext xmlns:c16="http://schemas.microsoft.com/office/drawing/2014/chart" uri="{C3380CC4-5D6E-409C-BE32-E72D297353CC}">
              <c16:uniqueId val="{00000004-2C67-4C05-84C1-59CC7C43476C}"/>
            </c:ext>
          </c:extLst>
        </c:ser>
        <c:ser>
          <c:idx val="5"/>
          <c:order val="5"/>
          <c:tx>
            <c:v>c5n (1920)</c:v>
          </c:tx>
          <c:spPr>
            <a:ln w="31750" cap="rnd">
              <a:solidFill>
                <a:srgbClr val="00B050"/>
              </a:solidFill>
              <a:prstDash val="sysDash"/>
              <a:round/>
            </a:ln>
            <a:effectLst/>
          </c:spPr>
          <c:marker>
            <c:symbol val="diamond"/>
            <c:size val="10"/>
            <c:spPr>
              <a:solidFill>
                <a:srgbClr val="00B050"/>
              </a:solidFill>
              <a:ln w="9525">
                <a:solidFill>
                  <a:srgbClr val="00B050"/>
                </a:solidFill>
              </a:ln>
              <a:effectLst/>
            </c:spPr>
          </c:marker>
          <c:xVal>
            <c:numRef>
              <c:f>Sheet1!$A$25:$A$26</c:f>
              <c:numCache>
                <c:formatCode>General</c:formatCode>
                <c:ptCount val="2"/>
                <c:pt idx="0">
                  <c:v>143000000</c:v>
                </c:pt>
                <c:pt idx="1">
                  <c:v>280000000</c:v>
                </c:pt>
              </c:numCache>
            </c:numRef>
          </c:xVal>
          <c:yVal>
            <c:numRef>
              <c:f>Sheet1!$F$25:$F$26</c:f>
              <c:numCache>
                <c:formatCode>0.00</c:formatCode>
                <c:ptCount val="2"/>
                <c:pt idx="0">
                  <c:v>3.2971887550200805</c:v>
                </c:pt>
                <c:pt idx="1">
                  <c:v>5.0040160642570282</c:v>
                </c:pt>
              </c:numCache>
            </c:numRef>
          </c:yVal>
          <c:smooth val="0"/>
          <c:extLst>
            <c:ext xmlns:c16="http://schemas.microsoft.com/office/drawing/2014/chart" uri="{C3380CC4-5D6E-409C-BE32-E72D297353CC}">
              <c16:uniqueId val="{00000005-2C67-4C05-84C1-59CC7C43476C}"/>
            </c:ext>
          </c:extLst>
        </c:ser>
        <c:ser>
          <c:idx val="6"/>
          <c:order val="6"/>
          <c:tx>
            <c:v>Archer (960)</c:v>
          </c:tx>
          <c:spPr>
            <a:ln w="31750" cap="rnd">
              <a:solidFill>
                <a:srgbClr val="0070C0"/>
              </a:solidFill>
              <a:round/>
            </a:ln>
            <a:effectLst/>
          </c:spPr>
          <c:marker>
            <c:symbol val="triangle"/>
            <c:size val="10"/>
            <c:spPr>
              <a:solidFill>
                <a:srgbClr val="0070C0"/>
              </a:solidFill>
              <a:ln w="9525">
                <a:solidFill>
                  <a:srgbClr val="0070C0"/>
                </a:solidFill>
              </a:ln>
              <a:effectLst/>
            </c:spPr>
          </c:marker>
          <c:xVal>
            <c:numRef>
              <c:f>Sheet1!$A$31:$A$32</c:f>
              <c:numCache>
                <c:formatCode>General</c:formatCode>
                <c:ptCount val="2"/>
                <c:pt idx="0">
                  <c:v>143000000</c:v>
                </c:pt>
                <c:pt idx="1">
                  <c:v>280000000</c:v>
                </c:pt>
              </c:numCache>
            </c:numRef>
          </c:xVal>
          <c:yVal>
            <c:numRef>
              <c:f>Sheet1!$F$31:$F$32</c:f>
              <c:numCache>
                <c:formatCode>0.00</c:formatCode>
                <c:ptCount val="2"/>
                <c:pt idx="0">
                  <c:v>7.7654618473895596</c:v>
                </c:pt>
                <c:pt idx="1">
                  <c:v>10.994698795180723</c:v>
                </c:pt>
              </c:numCache>
            </c:numRef>
          </c:yVal>
          <c:smooth val="0"/>
          <c:extLst>
            <c:ext xmlns:c16="http://schemas.microsoft.com/office/drawing/2014/chart" uri="{C3380CC4-5D6E-409C-BE32-E72D297353CC}">
              <c16:uniqueId val="{00000006-2C67-4C05-84C1-59CC7C43476C}"/>
            </c:ext>
          </c:extLst>
        </c:ser>
        <c:ser>
          <c:idx val="7"/>
          <c:order val="7"/>
          <c:tx>
            <c:v>Archer (1920)</c:v>
          </c:tx>
          <c:spPr>
            <a:ln w="31750" cap="rnd">
              <a:solidFill>
                <a:srgbClr val="0070C0"/>
              </a:solidFill>
              <a:round/>
            </a:ln>
            <a:effectLst/>
          </c:spPr>
          <c:marker>
            <c:symbol val="diamond"/>
            <c:size val="10"/>
            <c:spPr>
              <a:solidFill>
                <a:srgbClr val="0070C0"/>
              </a:solidFill>
              <a:ln w="9525">
                <a:solidFill>
                  <a:schemeClr val="accent5"/>
                </a:solidFill>
              </a:ln>
              <a:effectLst/>
            </c:spPr>
          </c:marker>
          <c:xVal>
            <c:numRef>
              <c:f>Sheet1!$A$33:$A$34</c:f>
              <c:numCache>
                <c:formatCode>General</c:formatCode>
                <c:ptCount val="2"/>
                <c:pt idx="0">
                  <c:v>143000000</c:v>
                </c:pt>
                <c:pt idx="1">
                  <c:v>280000000</c:v>
                </c:pt>
              </c:numCache>
            </c:numRef>
          </c:xVal>
          <c:yVal>
            <c:numRef>
              <c:f>Sheet1!$F$33:$F$34</c:f>
              <c:numCache>
                <c:formatCode>0.00</c:formatCode>
                <c:ptCount val="2"/>
                <c:pt idx="0">
                  <c:v>3.5110843373493981</c:v>
                </c:pt>
                <c:pt idx="1">
                  <c:v>5.3789959839357433</c:v>
                </c:pt>
              </c:numCache>
            </c:numRef>
          </c:yVal>
          <c:smooth val="0"/>
          <c:extLst>
            <c:ext xmlns:c16="http://schemas.microsoft.com/office/drawing/2014/chart" uri="{C3380CC4-5D6E-409C-BE32-E72D297353CC}">
              <c16:uniqueId val="{00000007-2C67-4C05-84C1-59CC7C43476C}"/>
            </c:ext>
          </c:extLst>
        </c:ser>
        <c:dLbls>
          <c:showLegendKey val="0"/>
          <c:showVal val="0"/>
          <c:showCatName val="0"/>
          <c:showSerName val="0"/>
          <c:showPercent val="0"/>
          <c:showBubbleSize val="0"/>
        </c:dLbls>
        <c:axId val="554965760"/>
        <c:axId val="554969040"/>
      </c:scatterChart>
      <c:valAx>
        <c:axId val="554965760"/>
        <c:scaling>
          <c:orientation val="minMax"/>
          <c:min val="10000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Cells</a:t>
                </a:r>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sec/time-step </a:t>
                </a:r>
                <a:endParaRPr lang="en-US" sz="2000" b="1" dirty="0"/>
              </a:p>
            </c:rich>
          </c:tx>
          <c:layout>
            <c:manualLayout>
              <c:xMode val="edge"/>
              <c:yMode val="edge"/>
              <c:x val="1.7690486951970882E-2"/>
              <c:y val="0.32932740044370479"/>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181544304321199"/>
          <c:y val="3.6998556998556996E-2"/>
          <c:w val="0.47040569296058293"/>
          <c:h val="0.78236652236652238"/>
        </c:manualLayout>
      </c:layout>
      <c:scatterChart>
        <c:scatterStyle val="lineMarker"/>
        <c:varyColors val="0"/>
        <c:ser>
          <c:idx val="0"/>
          <c:order val="0"/>
          <c:tx>
            <c:v>z1d (medium mesh)</c:v>
          </c:tx>
          <c:spPr>
            <a:ln w="31750" cap="rnd">
              <a:solidFill>
                <a:srgbClr val="FF0000"/>
              </a:solidFill>
              <a:round/>
            </a:ln>
            <a:effectLst/>
          </c:spPr>
          <c:marker>
            <c:symbol val="circle"/>
            <c:size val="12"/>
            <c:spPr>
              <a:solidFill>
                <a:srgbClr val="FF0000"/>
              </a:solidFill>
              <a:ln w="9525">
                <a:solidFill>
                  <a:srgbClr val="FF0000"/>
                </a:solidFill>
              </a:ln>
              <a:effectLst/>
            </c:spPr>
          </c:marker>
          <c:xVal>
            <c:numRef>
              <c:f>(Sheet1!$L$13,Sheet1!$L$15,Sheet1!$L$17)</c:f>
              <c:numCache>
                <c:formatCode>General</c:formatCode>
                <c:ptCount val="3"/>
                <c:pt idx="0">
                  <c:v>2.0833333333333333E-3</c:v>
                </c:pt>
                <c:pt idx="1">
                  <c:v>1.0416666666666667E-3</c:v>
                </c:pt>
                <c:pt idx="2">
                  <c:v>5.2083333333333333E-4</c:v>
                </c:pt>
              </c:numCache>
            </c:numRef>
          </c:xVal>
          <c:yVal>
            <c:numRef>
              <c:f>(Sheet1!$I$13,Sheet1!$I$15,Sheet1!$I$17)</c:f>
              <c:numCache>
                <c:formatCode>0.00E+00</c:formatCode>
                <c:ptCount val="3"/>
                <c:pt idx="0">
                  <c:v>5.4904934423006712E-8</c:v>
                </c:pt>
                <c:pt idx="1">
                  <c:v>3.0581908051787574E-8</c:v>
                </c:pt>
                <c:pt idx="2">
                  <c:v>1.868228157384784E-8</c:v>
                </c:pt>
              </c:numCache>
            </c:numRef>
          </c:yVal>
          <c:smooth val="0"/>
          <c:extLst>
            <c:ext xmlns:c16="http://schemas.microsoft.com/office/drawing/2014/chart" uri="{C3380CC4-5D6E-409C-BE32-E72D297353CC}">
              <c16:uniqueId val="{00000000-97F3-484A-9334-32193FA54627}"/>
            </c:ext>
          </c:extLst>
        </c:ser>
        <c:ser>
          <c:idx val="1"/>
          <c:order val="1"/>
          <c:tx>
            <c:v>z1d (fine Mesh)</c:v>
          </c:tx>
          <c:spPr>
            <a:ln w="31750" cap="rnd">
              <a:solidFill>
                <a:srgbClr val="FF0000"/>
              </a:solidFill>
              <a:round/>
            </a:ln>
            <a:effectLst/>
          </c:spPr>
          <c:marker>
            <c:symbol val="triangle"/>
            <c:size val="12"/>
            <c:spPr>
              <a:solidFill>
                <a:srgbClr val="FF0000"/>
              </a:solidFill>
              <a:ln w="9525">
                <a:solidFill>
                  <a:srgbClr val="FF0000"/>
                </a:solidFill>
              </a:ln>
              <a:effectLst/>
            </c:spPr>
          </c:marker>
          <c:xVal>
            <c:numRef>
              <c:f>(Sheet1!$L$14,Sheet1!$L$16,Sheet1!$L$18)</c:f>
              <c:numCache>
                <c:formatCode>General</c:formatCode>
                <c:ptCount val="3"/>
                <c:pt idx="0">
                  <c:v>2.0833333333333333E-3</c:v>
                </c:pt>
                <c:pt idx="1">
                  <c:v>1.0416666666666667E-3</c:v>
                </c:pt>
                <c:pt idx="2">
                  <c:v>5.2083333333333333E-4</c:v>
                </c:pt>
              </c:numCache>
            </c:numRef>
          </c:xVal>
          <c:yVal>
            <c:numRef>
              <c:f>(Sheet1!$I$14,Sheet1!$I$16,Sheet1!$I$18)</c:f>
              <c:numCache>
                <c:formatCode>0.00E+00</c:formatCode>
                <c:ptCount val="3"/>
                <c:pt idx="0">
                  <c:v>4.2498565691336776E-8</c:v>
                </c:pt>
                <c:pt idx="1">
                  <c:v>2.2489959839357431E-8</c:v>
                </c:pt>
                <c:pt idx="2">
                  <c:v>1.2751004016064257E-8</c:v>
                </c:pt>
              </c:numCache>
            </c:numRef>
          </c:yVal>
          <c:smooth val="0"/>
          <c:extLst>
            <c:ext xmlns:c16="http://schemas.microsoft.com/office/drawing/2014/chart" uri="{C3380CC4-5D6E-409C-BE32-E72D297353CC}">
              <c16:uniqueId val="{00000001-97F3-484A-9334-32193FA54627}"/>
            </c:ext>
          </c:extLst>
        </c:ser>
        <c:ser>
          <c:idx val="3"/>
          <c:order val="2"/>
          <c:tx>
            <c:v>c5n (medium mesh)</c:v>
          </c:tx>
          <c:spPr>
            <a:ln w="31750" cap="rnd">
              <a:solidFill>
                <a:srgbClr val="00B050"/>
              </a:solidFill>
              <a:round/>
            </a:ln>
            <a:effectLst/>
          </c:spPr>
          <c:marker>
            <c:symbol val="circle"/>
            <c:size val="12"/>
            <c:spPr>
              <a:solidFill>
                <a:srgbClr val="00B050"/>
              </a:solidFill>
              <a:ln w="9525">
                <a:solidFill>
                  <a:srgbClr val="00B050"/>
                </a:solidFill>
              </a:ln>
              <a:effectLst/>
            </c:spPr>
          </c:marker>
          <c:xVal>
            <c:numRef>
              <c:f>(Sheet1!$L$21,Sheet1!$L$23,Sheet1!$L$25)</c:f>
              <c:numCache>
                <c:formatCode>General</c:formatCode>
                <c:ptCount val="3"/>
                <c:pt idx="0">
                  <c:v>2.0833333333333333E-3</c:v>
                </c:pt>
                <c:pt idx="1">
                  <c:v>1.0416666666666667E-3</c:v>
                </c:pt>
                <c:pt idx="2">
                  <c:v>5.2083333333333333E-4</c:v>
                </c:pt>
              </c:numCache>
            </c:numRef>
          </c:xVal>
          <c:yVal>
            <c:numRef>
              <c:f>(Sheet1!$I$21,Sheet1!$I$23,Sheet1!$I$25)</c:f>
              <c:numCache>
                <c:formatCode>0.00E+00</c:formatCode>
                <c:ptCount val="3"/>
                <c:pt idx="0">
                  <c:v>8.180975650855169E-8</c:v>
                </c:pt>
                <c:pt idx="1">
                  <c:v>4.1873788861740669E-8</c:v>
                </c:pt>
                <c:pt idx="2">
                  <c:v>2.3057264021119444E-8</c:v>
                </c:pt>
              </c:numCache>
            </c:numRef>
          </c:yVal>
          <c:smooth val="0"/>
          <c:extLst>
            <c:ext xmlns:c16="http://schemas.microsoft.com/office/drawing/2014/chart" uri="{C3380CC4-5D6E-409C-BE32-E72D297353CC}">
              <c16:uniqueId val="{00000002-97F3-484A-9334-32193FA54627}"/>
            </c:ext>
          </c:extLst>
        </c:ser>
        <c:ser>
          <c:idx val="4"/>
          <c:order val="3"/>
          <c:tx>
            <c:v>c5n (fine mesh)</c:v>
          </c:tx>
          <c:spPr>
            <a:ln w="31750" cap="rnd">
              <a:solidFill>
                <a:srgbClr val="00B050"/>
              </a:solidFill>
              <a:round/>
            </a:ln>
            <a:effectLst/>
          </c:spPr>
          <c:marker>
            <c:symbol val="triangle"/>
            <c:size val="12"/>
            <c:spPr>
              <a:solidFill>
                <a:srgbClr val="00B050"/>
              </a:solidFill>
              <a:ln w="9525">
                <a:solidFill>
                  <a:srgbClr val="00B050"/>
                </a:solidFill>
              </a:ln>
              <a:effectLst/>
            </c:spPr>
          </c:marker>
          <c:xVal>
            <c:numRef>
              <c:f>(Sheet1!$L$22,Sheet1!$L$24,Sheet1!$L$26)</c:f>
              <c:numCache>
                <c:formatCode>General</c:formatCode>
                <c:ptCount val="3"/>
                <c:pt idx="0">
                  <c:v>2.0833333333333333E-3</c:v>
                </c:pt>
                <c:pt idx="1">
                  <c:v>1.0416666666666667E-3</c:v>
                </c:pt>
                <c:pt idx="2">
                  <c:v>5.2083333333333333E-4</c:v>
                </c:pt>
              </c:numCache>
            </c:numRef>
          </c:xVal>
          <c:yVal>
            <c:numRef>
              <c:f>(Sheet1!$I$22,Sheet1!$I$24,Sheet1!$I$26)</c:f>
              <c:numCache>
                <c:formatCode>0.00E+00</c:formatCode>
                <c:ptCount val="3"/>
                <c:pt idx="0">
                  <c:v>6.0800344234079175E-8</c:v>
                </c:pt>
                <c:pt idx="1">
                  <c:v>3.1540447504302926E-8</c:v>
                </c:pt>
                <c:pt idx="2">
                  <c:v>1.7871485943775102E-8</c:v>
                </c:pt>
              </c:numCache>
            </c:numRef>
          </c:yVal>
          <c:smooth val="0"/>
          <c:extLst>
            <c:ext xmlns:c16="http://schemas.microsoft.com/office/drawing/2014/chart" uri="{C3380CC4-5D6E-409C-BE32-E72D297353CC}">
              <c16:uniqueId val="{00000003-97F3-484A-9334-32193FA54627}"/>
            </c:ext>
          </c:extLst>
        </c:ser>
        <c:ser>
          <c:idx val="6"/>
          <c:order val="4"/>
          <c:tx>
            <c:v>Archer (medium mesh)</c:v>
          </c:tx>
          <c:spPr>
            <a:ln w="31750" cap="rnd">
              <a:solidFill>
                <a:srgbClr val="0070C0"/>
              </a:solidFill>
              <a:round/>
            </a:ln>
            <a:effectLst/>
          </c:spPr>
          <c:marker>
            <c:symbol val="diamond"/>
            <c:size val="12"/>
            <c:spPr>
              <a:solidFill>
                <a:srgbClr val="0070C0"/>
              </a:solidFill>
              <a:ln w="9525">
                <a:solidFill>
                  <a:srgbClr val="0070C0"/>
                </a:solidFill>
              </a:ln>
              <a:effectLst/>
            </c:spPr>
          </c:marker>
          <c:xVal>
            <c:numRef>
              <c:f>(Sheet1!$L$29,Sheet1!$L$31,Sheet1!$L$33)</c:f>
              <c:numCache>
                <c:formatCode>General</c:formatCode>
                <c:ptCount val="3"/>
                <c:pt idx="0">
                  <c:v>2.0833333333333333E-3</c:v>
                </c:pt>
                <c:pt idx="1">
                  <c:v>1.0416666666666667E-3</c:v>
                </c:pt>
                <c:pt idx="2">
                  <c:v>5.2083333333333333E-4</c:v>
                </c:pt>
              </c:numCache>
            </c:numRef>
          </c:xVal>
          <c:yVal>
            <c:numRef>
              <c:f>(Sheet1!$I$29,Sheet1!$I$31,Sheet1!$I$33)</c:f>
              <c:numCache>
                <c:formatCode>0.00E+00</c:formatCode>
                <c:ptCount val="3"/>
                <c:pt idx="0">
                  <c:v>1.0722554553879853E-7</c:v>
                </c:pt>
                <c:pt idx="1">
                  <c:v>5.4303929002724192E-8</c:v>
                </c:pt>
                <c:pt idx="2">
                  <c:v>2.4553037324121664E-8</c:v>
                </c:pt>
              </c:numCache>
            </c:numRef>
          </c:yVal>
          <c:smooth val="0"/>
          <c:extLst>
            <c:ext xmlns:c16="http://schemas.microsoft.com/office/drawing/2014/chart" uri="{C3380CC4-5D6E-409C-BE32-E72D297353CC}">
              <c16:uniqueId val="{00000004-97F3-484A-9334-32193FA54627}"/>
            </c:ext>
          </c:extLst>
        </c:ser>
        <c:ser>
          <c:idx val="7"/>
          <c:order val="5"/>
          <c:tx>
            <c:v>Archer (fine mesh)</c:v>
          </c:tx>
          <c:spPr>
            <a:ln w="31750" cap="rnd">
              <a:solidFill>
                <a:srgbClr val="0070C0"/>
              </a:solidFill>
              <a:round/>
            </a:ln>
            <a:effectLst/>
          </c:spPr>
          <c:marker>
            <c:symbol val="diamond"/>
            <c:size val="12"/>
            <c:spPr>
              <a:solidFill>
                <a:srgbClr val="0070C0"/>
              </a:solidFill>
              <a:ln w="9525">
                <a:solidFill>
                  <a:schemeClr val="accent5"/>
                </a:solidFill>
              </a:ln>
              <a:effectLst/>
            </c:spPr>
          </c:marker>
          <c:xVal>
            <c:numRef>
              <c:f>(Sheet1!$L$32,Sheet1!$L$34)</c:f>
              <c:numCache>
                <c:formatCode>General</c:formatCode>
                <c:ptCount val="2"/>
                <c:pt idx="0">
                  <c:v>1.0416666666666667E-3</c:v>
                </c:pt>
                <c:pt idx="1">
                  <c:v>5.2083333333333333E-4</c:v>
                </c:pt>
              </c:numCache>
            </c:numRef>
          </c:xVal>
          <c:yVal>
            <c:numRef>
              <c:f>(Sheet1!$I$32,Sheet1!$I$34)</c:f>
              <c:numCache>
                <c:formatCode>0.00E+00</c:formatCode>
                <c:ptCount val="2"/>
                <c:pt idx="0">
                  <c:v>3.9266781411359721E-8</c:v>
                </c:pt>
                <c:pt idx="1">
                  <c:v>1.9210699942627655E-8</c:v>
                </c:pt>
              </c:numCache>
            </c:numRef>
          </c:yVal>
          <c:smooth val="0"/>
          <c:extLst>
            <c:ext xmlns:c16="http://schemas.microsoft.com/office/drawing/2014/chart" uri="{C3380CC4-5D6E-409C-BE32-E72D297353CC}">
              <c16:uniqueId val="{00000005-97F3-484A-9334-32193FA54627}"/>
            </c:ext>
          </c:extLst>
        </c:ser>
        <c:dLbls>
          <c:showLegendKey val="0"/>
          <c:showVal val="0"/>
          <c:showCatName val="0"/>
          <c:showSerName val="0"/>
          <c:showPercent val="0"/>
          <c:showBubbleSize val="0"/>
        </c:dLbls>
        <c:axId val="554965760"/>
        <c:axId val="554969040"/>
      </c:scatterChart>
      <c:valAx>
        <c:axId val="55496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a:t>1/Cores</a:t>
                </a:r>
              </a:p>
            </c:rich>
          </c:tx>
          <c:layout>
            <c:manualLayout>
              <c:xMode val="edge"/>
              <c:yMode val="edge"/>
              <c:x val="0.40305568692276944"/>
              <c:y val="0.89321789321789313"/>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000" b="1" i="0" u="none" strike="noStrike" kern="1200" baseline="0">
                    <a:solidFill>
                      <a:sysClr val="windowText" lastClr="000000">
                        <a:lumMod val="65000"/>
                        <a:lumOff val="35000"/>
                      </a:sysClr>
                    </a:solidFill>
                    <a:latin typeface="+mn-lt"/>
                    <a:ea typeface="+mn-ea"/>
                    <a:cs typeface="+mn-cs"/>
                  </a:defRPr>
                </a:pPr>
                <a:r>
                  <a:rPr lang="en-US" sz="1800" b="1" i="0" baseline="0" dirty="0" smtClean="0">
                    <a:effectLst/>
                  </a:rPr>
                  <a:t>sec/time-step/cell </a:t>
                </a:r>
                <a:endParaRPr lang="en-GB" sz="2000" dirty="0">
                  <a:effectLst/>
                </a:endParaRPr>
              </a:p>
            </c:rich>
          </c:tx>
          <c:layout>
            <c:manualLayout>
              <c:xMode val="edge"/>
              <c:yMode val="edge"/>
              <c:x val="1.811380180212821E-2"/>
              <c:y val="0.17039323684425636"/>
            </c:manualLayout>
          </c:layout>
          <c:overlay val="0"/>
          <c:spPr>
            <a:noFill/>
            <a:ln>
              <a:noFill/>
            </a:ln>
            <a:effectLst/>
          </c:spPr>
          <c:txPr>
            <a:bodyPr rot="-540000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000" b="1" i="0" u="none" strike="noStrike" kern="1200" baseline="0">
                  <a:solidFill>
                    <a:sysClr val="windowText" lastClr="000000">
                      <a:lumMod val="65000"/>
                      <a:lumOff val="35000"/>
                    </a:sys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z1d (medium)</c:v>
          </c:tx>
          <c:spPr>
            <a:ln w="31750" cap="rnd">
              <a:solidFill>
                <a:srgbClr val="FF0000"/>
              </a:solidFill>
              <a:round/>
            </a:ln>
            <a:effectLst/>
          </c:spPr>
          <c:marker>
            <c:symbol val="circle"/>
            <c:size val="10"/>
            <c:spPr>
              <a:solidFill>
                <a:srgbClr val="FF0000"/>
              </a:solidFill>
              <a:ln w="9525">
                <a:solidFill>
                  <a:srgbClr val="FF0000"/>
                </a:solidFill>
              </a:ln>
              <a:effectLst/>
            </c:spPr>
          </c:marker>
          <c:xVal>
            <c:numRef>
              <c:f>(Sheet1!$G$13,Sheet1!$G$15,Sheet1!$G$17)</c:f>
              <c:numCache>
                <c:formatCode>0</c:formatCode>
                <c:ptCount val="3"/>
                <c:pt idx="0">
                  <c:v>297916.66666666669</c:v>
                </c:pt>
                <c:pt idx="1">
                  <c:v>148958.33333333334</c:v>
                </c:pt>
                <c:pt idx="2">
                  <c:v>74479.166666666672</c:v>
                </c:pt>
              </c:numCache>
            </c:numRef>
          </c:xVal>
          <c:yVal>
            <c:numRef>
              <c:f>(Sheet1!$M$13,Sheet1!$M$15,Sheet1!$M$17)</c:f>
              <c:numCache>
                <c:formatCode>0.00E+00</c:formatCode>
                <c:ptCount val="3"/>
                <c:pt idx="0">
                  <c:v>37944.373401534525</c:v>
                </c:pt>
                <c:pt idx="1">
                  <c:v>34061.532880901432</c:v>
                </c:pt>
                <c:pt idx="2">
                  <c:v>27878.465019091425</c:v>
                </c:pt>
              </c:numCache>
            </c:numRef>
          </c:yVal>
          <c:smooth val="0"/>
          <c:extLst>
            <c:ext xmlns:c16="http://schemas.microsoft.com/office/drawing/2014/chart" uri="{C3380CC4-5D6E-409C-BE32-E72D297353CC}">
              <c16:uniqueId val="{00000000-43E9-40E6-82EE-9BF1DFE276DA}"/>
            </c:ext>
          </c:extLst>
        </c:ser>
        <c:ser>
          <c:idx val="2"/>
          <c:order val="1"/>
          <c:tx>
            <c:v>z1d (fine)</c:v>
          </c:tx>
          <c:spPr>
            <a:ln w="31750" cap="rnd">
              <a:solidFill>
                <a:srgbClr val="FF0000"/>
              </a:solidFill>
              <a:round/>
            </a:ln>
            <a:effectLst/>
          </c:spPr>
          <c:marker>
            <c:symbol val="x"/>
            <c:size val="10"/>
            <c:spPr>
              <a:solidFill>
                <a:srgbClr val="FF0000"/>
              </a:solidFill>
              <a:ln w="9525">
                <a:solidFill>
                  <a:srgbClr val="FF0000"/>
                </a:solidFill>
              </a:ln>
              <a:effectLst/>
            </c:spPr>
          </c:marker>
          <c:xVal>
            <c:numRef>
              <c:f>(Sheet1!$G$14,Sheet1!$G$16,Sheet1!$G$18)</c:f>
              <c:numCache>
                <c:formatCode>0</c:formatCode>
                <c:ptCount val="3"/>
                <c:pt idx="0">
                  <c:v>583333.33333333337</c:v>
                </c:pt>
                <c:pt idx="1">
                  <c:v>291666.66666666669</c:v>
                </c:pt>
                <c:pt idx="2">
                  <c:v>145833.33333333334</c:v>
                </c:pt>
              </c:numCache>
            </c:numRef>
          </c:xVal>
          <c:yVal>
            <c:numRef>
              <c:f>(Sheet1!$M$14,Sheet1!$M$16,Sheet1!$M$18)</c:f>
              <c:numCache>
                <c:formatCode>0.00E+00</c:formatCode>
                <c:ptCount val="3"/>
                <c:pt idx="0">
                  <c:v>49021.262234222064</c:v>
                </c:pt>
                <c:pt idx="1">
                  <c:v>46316.96428571429</c:v>
                </c:pt>
                <c:pt idx="2">
                  <c:v>40846.456692913387</c:v>
                </c:pt>
              </c:numCache>
            </c:numRef>
          </c:yVal>
          <c:smooth val="0"/>
          <c:extLst>
            <c:ext xmlns:c16="http://schemas.microsoft.com/office/drawing/2014/chart" uri="{C3380CC4-5D6E-409C-BE32-E72D297353CC}">
              <c16:uniqueId val="{00000001-43E9-40E6-82EE-9BF1DFE276DA}"/>
            </c:ext>
          </c:extLst>
        </c:ser>
        <c:ser>
          <c:idx val="1"/>
          <c:order val="2"/>
          <c:tx>
            <c:v>c5n (medium)</c:v>
          </c:tx>
          <c:spPr>
            <a:ln w="31750" cap="rnd">
              <a:solidFill>
                <a:srgbClr val="00B050"/>
              </a:solidFill>
              <a:round/>
            </a:ln>
            <a:effectLst/>
          </c:spPr>
          <c:marker>
            <c:symbol val="circle"/>
            <c:size val="10"/>
            <c:spPr>
              <a:solidFill>
                <a:srgbClr val="00B050"/>
              </a:solidFill>
              <a:ln w="9525">
                <a:solidFill>
                  <a:srgbClr val="00B050"/>
                </a:solidFill>
              </a:ln>
              <a:effectLst/>
            </c:spPr>
          </c:marker>
          <c:xVal>
            <c:numRef>
              <c:f>(Sheet1!$G$21,Sheet1!$G$23,Sheet1!$G$25)</c:f>
              <c:numCache>
                <c:formatCode>0</c:formatCode>
                <c:ptCount val="3"/>
                <c:pt idx="0">
                  <c:v>297916.66666666669</c:v>
                </c:pt>
                <c:pt idx="1">
                  <c:v>148958.33333333334</c:v>
                </c:pt>
                <c:pt idx="2">
                  <c:v>74479.166666666672</c:v>
                </c:pt>
              </c:numCache>
            </c:numRef>
          </c:xVal>
          <c:yVal>
            <c:numRef>
              <c:f>(Sheet1!$M$21,Sheet1!$M$23,Sheet1!$M$25)</c:f>
              <c:numCache>
                <c:formatCode>0.00E+00</c:formatCode>
                <c:ptCount val="3"/>
                <c:pt idx="0">
                  <c:v>25465.585307243393</c:v>
                </c:pt>
                <c:pt idx="1">
                  <c:v>24876.341381623071</c:v>
                </c:pt>
                <c:pt idx="2">
                  <c:v>22588.687576126671</c:v>
                </c:pt>
              </c:numCache>
            </c:numRef>
          </c:yVal>
          <c:smooth val="0"/>
          <c:extLst>
            <c:ext xmlns:c16="http://schemas.microsoft.com/office/drawing/2014/chart" uri="{C3380CC4-5D6E-409C-BE32-E72D297353CC}">
              <c16:uniqueId val="{00000002-43E9-40E6-82EE-9BF1DFE276DA}"/>
            </c:ext>
          </c:extLst>
        </c:ser>
        <c:ser>
          <c:idx val="3"/>
          <c:order val="3"/>
          <c:tx>
            <c:v>c5n (fine)</c:v>
          </c:tx>
          <c:spPr>
            <a:ln w="31750" cap="rnd">
              <a:solidFill>
                <a:srgbClr val="00B050"/>
              </a:solidFill>
              <a:round/>
            </a:ln>
            <a:effectLst/>
          </c:spPr>
          <c:marker>
            <c:symbol val="square"/>
            <c:size val="10"/>
            <c:spPr>
              <a:solidFill>
                <a:srgbClr val="00B050"/>
              </a:solidFill>
              <a:ln w="9525">
                <a:solidFill>
                  <a:srgbClr val="00B050"/>
                </a:solidFill>
              </a:ln>
              <a:effectLst/>
            </c:spPr>
          </c:marker>
          <c:xVal>
            <c:numRef>
              <c:f>(Sheet1!$G$22,Sheet1!$G$24,Sheet1!$G$26)</c:f>
              <c:numCache>
                <c:formatCode>0</c:formatCode>
                <c:ptCount val="3"/>
                <c:pt idx="0">
                  <c:v>583333.33333333337</c:v>
                </c:pt>
                <c:pt idx="1">
                  <c:v>291666.66666666669</c:v>
                </c:pt>
                <c:pt idx="2">
                  <c:v>145833.33333333334</c:v>
                </c:pt>
              </c:numCache>
            </c:numRef>
          </c:xVal>
          <c:yVal>
            <c:numRef>
              <c:f>(Sheet1!$M$22,Sheet1!$M$24,Sheet1!$M$26)</c:f>
              <c:numCache>
                <c:formatCode>0.00E+00</c:formatCode>
                <c:ptCount val="3"/>
                <c:pt idx="0">
                  <c:v>34265.156876621848</c:v>
                </c:pt>
                <c:pt idx="1">
                  <c:v>33026.375625284221</c:v>
                </c:pt>
                <c:pt idx="2">
                  <c:v>29143.258426966295</c:v>
                </c:pt>
              </c:numCache>
            </c:numRef>
          </c:yVal>
          <c:smooth val="0"/>
          <c:extLst>
            <c:ext xmlns:c16="http://schemas.microsoft.com/office/drawing/2014/chart" uri="{C3380CC4-5D6E-409C-BE32-E72D297353CC}">
              <c16:uniqueId val="{00000003-43E9-40E6-82EE-9BF1DFE276DA}"/>
            </c:ext>
          </c:extLst>
        </c:ser>
        <c:ser>
          <c:idx val="4"/>
          <c:order val="4"/>
          <c:tx>
            <c:v>Archer (medium)</c:v>
          </c:tx>
          <c:spPr>
            <a:ln w="31750" cap="rnd">
              <a:solidFill>
                <a:srgbClr val="0070C0"/>
              </a:solidFill>
              <a:round/>
            </a:ln>
            <a:effectLst/>
          </c:spPr>
          <c:marker>
            <c:symbol val="circle"/>
            <c:size val="10"/>
            <c:spPr>
              <a:solidFill>
                <a:srgbClr val="0070C0"/>
              </a:solidFill>
              <a:ln w="9525">
                <a:solidFill>
                  <a:srgbClr val="0070C0"/>
                </a:solidFill>
              </a:ln>
              <a:effectLst/>
            </c:spPr>
          </c:marker>
          <c:xVal>
            <c:numRef>
              <c:f>(Sheet1!$G$29,Sheet1!$G$31,Sheet1!$G$33)</c:f>
              <c:numCache>
                <c:formatCode>0</c:formatCode>
                <c:ptCount val="3"/>
                <c:pt idx="0">
                  <c:v>297916.66666666669</c:v>
                </c:pt>
                <c:pt idx="1">
                  <c:v>148958.33333333334</c:v>
                </c:pt>
                <c:pt idx="2">
                  <c:v>74479.166666666672</c:v>
                </c:pt>
              </c:numCache>
            </c:numRef>
          </c:xVal>
          <c:yVal>
            <c:numRef>
              <c:f>(Sheet1!$M$29,Sheet1!$M$31,Sheet1!$M$33)</c:f>
              <c:numCache>
                <c:formatCode>0.00E+00</c:formatCode>
                <c:ptCount val="3"/>
                <c:pt idx="0">
                  <c:v>19429.449604240988</c:v>
                </c:pt>
                <c:pt idx="1">
                  <c:v>19182.160219280096</c:v>
                </c:pt>
                <c:pt idx="2">
                  <c:v>21212.58264131951</c:v>
                </c:pt>
              </c:numCache>
            </c:numRef>
          </c:yVal>
          <c:smooth val="0"/>
          <c:extLst>
            <c:ext xmlns:c16="http://schemas.microsoft.com/office/drawing/2014/chart" uri="{C3380CC4-5D6E-409C-BE32-E72D297353CC}">
              <c16:uniqueId val="{00000004-43E9-40E6-82EE-9BF1DFE276DA}"/>
            </c:ext>
          </c:extLst>
        </c:ser>
        <c:ser>
          <c:idx val="5"/>
          <c:order val="5"/>
          <c:tx>
            <c:v>Archer (fine)</c:v>
          </c:tx>
          <c:spPr>
            <a:ln w="31750" cap="rnd">
              <a:solidFill>
                <a:srgbClr val="0070C0"/>
              </a:solidFill>
              <a:round/>
            </a:ln>
            <a:effectLst/>
          </c:spPr>
          <c:marker>
            <c:symbol val="square"/>
            <c:size val="10"/>
            <c:spPr>
              <a:solidFill>
                <a:srgbClr val="0070C0"/>
              </a:solidFill>
              <a:ln w="9525">
                <a:solidFill>
                  <a:srgbClr val="0070C0"/>
                </a:solidFill>
              </a:ln>
              <a:effectLst/>
            </c:spPr>
          </c:marker>
          <c:xVal>
            <c:numRef>
              <c:f>(Sheet1!$G$32,Sheet1!$G$34)</c:f>
              <c:numCache>
                <c:formatCode>0</c:formatCode>
                <c:ptCount val="2"/>
                <c:pt idx="0">
                  <c:v>291666.66666666669</c:v>
                </c:pt>
                <c:pt idx="1">
                  <c:v>145833.33333333334</c:v>
                </c:pt>
              </c:numCache>
            </c:numRef>
          </c:xVal>
          <c:yVal>
            <c:numRef>
              <c:f>(Sheet1!$M$32,Sheet1!$M$34)</c:f>
              <c:numCache>
                <c:formatCode>0.00E+00</c:formatCode>
                <c:ptCount val="2"/>
                <c:pt idx="0">
                  <c:v>26527.936062651588</c:v>
                </c:pt>
                <c:pt idx="1">
                  <c:v>27111.627108267319</c:v>
                </c:pt>
              </c:numCache>
            </c:numRef>
          </c:yVal>
          <c:smooth val="0"/>
          <c:extLst>
            <c:ext xmlns:c16="http://schemas.microsoft.com/office/drawing/2014/chart" uri="{C3380CC4-5D6E-409C-BE32-E72D297353CC}">
              <c16:uniqueId val="{00000005-43E9-40E6-82EE-9BF1DFE276DA}"/>
            </c:ext>
          </c:extLst>
        </c:ser>
        <c:dLbls>
          <c:showLegendKey val="0"/>
          <c:showVal val="0"/>
          <c:showCatName val="0"/>
          <c:showSerName val="0"/>
          <c:showPercent val="0"/>
          <c:showBubbleSize val="0"/>
        </c:dLbls>
        <c:axId val="554965760"/>
        <c:axId val="554969040"/>
      </c:scatterChart>
      <c:valAx>
        <c:axId val="55496576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Cells/Cores (workload)</a:t>
                </a:r>
                <a:endParaRPr lang="en-US" sz="2000" b="1" dirty="0"/>
              </a:p>
            </c:rich>
          </c:tx>
          <c:layout>
            <c:manualLayout>
              <c:xMode val="edge"/>
              <c:yMode val="edge"/>
              <c:x val="0.36497751983765819"/>
              <c:y val="0.89321789321789313"/>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9040"/>
        <c:crosses val="autoZero"/>
        <c:crossBetween val="midCat"/>
      </c:valAx>
      <c:valAx>
        <c:axId val="554969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cells/sec/core (workload/sec)</a:t>
                </a:r>
                <a:endParaRPr lang="en-US" sz="2000" b="1" dirty="0"/>
              </a:p>
            </c:rich>
          </c:tx>
          <c:layout>
            <c:manualLayout>
              <c:xMode val="edge"/>
              <c:yMode val="edge"/>
              <c:x val="1.7331929906052753E-2"/>
              <c:y val="0.28093783731579008"/>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55496576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475277847178003E-2"/>
          <c:y val="0.13438405797101449"/>
          <c:w val="0.67201555538446234"/>
          <c:h val="0.70518686522880303"/>
        </c:manualLayout>
      </c:layout>
      <c:scatterChart>
        <c:scatterStyle val="lineMarker"/>
        <c:varyColors val="0"/>
        <c:ser>
          <c:idx val="0"/>
          <c:order val="0"/>
          <c:tx>
            <c:v>z1d</c:v>
          </c:tx>
          <c:spPr>
            <a:ln w="31750" cap="rnd">
              <a:solidFill>
                <a:srgbClr val="FF0000"/>
              </a:solidFill>
              <a:prstDash val="dashDot"/>
              <a:round/>
            </a:ln>
            <a:effectLst/>
          </c:spPr>
          <c:marker>
            <c:symbol val="circle"/>
            <c:size val="10"/>
            <c:spPr>
              <a:solidFill>
                <a:srgbClr val="FF0000"/>
              </a:solidFill>
              <a:ln w="9525">
                <a:solidFill>
                  <a:srgbClr val="FF0000"/>
                </a:solidFill>
              </a:ln>
              <a:effectLst/>
            </c:spPr>
          </c:marker>
          <c:xVal>
            <c:numRef>
              <c:f>motorBike400M!$I$4:$I$9</c:f>
              <c:numCache>
                <c:formatCode>General</c:formatCode>
                <c:ptCount val="6"/>
                <c:pt idx="0">
                  <c:v>2083333.3333333333</c:v>
                </c:pt>
                <c:pt idx="1">
                  <c:v>1041666.6666666666</c:v>
                </c:pt>
                <c:pt idx="2">
                  <c:v>520833.33333333331</c:v>
                </c:pt>
                <c:pt idx="3">
                  <c:v>396825.39682539681</c:v>
                </c:pt>
                <c:pt idx="4">
                  <c:v>260416.66666666666</c:v>
                </c:pt>
                <c:pt idx="5">
                  <c:v>198412.6984126984</c:v>
                </c:pt>
              </c:numCache>
            </c:numRef>
          </c:xVal>
          <c:yVal>
            <c:numRef>
              <c:f>motorBike400M!$L$4:$L$9</c:f>
              <c:numCache>
                <c:formatCode>General</c:formatCode>
                <c:ptCount val="6"/>
                <c:pt idx="0">
                  <c:v>18.21</c:v>
                </c:pt>
                <c:pt idx="1">
                  <c:v>9.66</c:v>
                </c:pt>
                <c:pt idx="2">
                  <c:v>5.03</c:v>
                </c:pt>
                <c:pt idx="3">
                  <c:v>4.4800000000000004</c:v>
                </c:pt>
                <c:pt idx="4">
                  <c:v>3.01</c:v>
                </c:pt>
                <c:pt idx="5">
                  <c:v>3.2</c:v>
                </c:pt>
              </c:numCache>
            </c:numRef>
          </c:yVal>
          <c:smooth val="0"/>
          <c:extLst>
            <c:ext xmlns:c16="http://schemas.microsoft.com/office/drawing/2014/chart" uri="{C3380CC4-5D6E-409C-BE32-E72D297353CC}">
              <c16:uniqueId val="{00000000-DC43-44C2-B3A4-D75E9D093FA2}"/>
            </c:ext>
          </c:extLst>
        </c:ser>
        <c:ser>
          <c:idx val="1"/>
          <c:order val="1"/>
          <c:tx>
            <c:v>m5</c:v>
          </c:tx>
          <c:spPr>
            <a:ln w="31750" cap="rnd">
              <a:solidFill>
                <a:schemeClr val="accent2"/>
              </a:solidFill>
              <a:round/>
            </a:ln>
            <a:effectLst/>
          </c:spPr>
          <c:marker>
            <c:symbol val="circle"/>
            <c:size val="10"/>
            <c:spPr>
              <a:solidFill>
                <a:schemeClr val="accent2"/>
              </a:solidFill>
              <a:ln w="9525">
                <a:solidFill>
                  <a:schemeClr val="accent2"/>
                </a:solidFill>
              </a:ln>
              <a:effectLst/>
            </c:spPr>
          </c:marker>
          <c:xVal>
            <c:numRef>
              <c:f>motorBike400M!$I$29:$I$34</c:f>
              <c:numCache>
                <c:formatCode>General</c:formatCode>
                <c:ptCount val="6"/>
                <c:pt idx="0">
                  <c:v>2083333.3333333333</c:v>
                </c:pt>
                <c:pt idx="1">
                  <c:v>1041666.6666666666</c:v>
                </c:pt>
                <c:pt idx="2">
                  <c:v>520833.33333333331</c:v>
                </c:pt>
                <c:pt idx="3">
                  <c:v>396825.39682539681</c:v>
                </c:pt>
                <c:pt idx="4">
                  <c:v>260416.66666666666</c:v>
                </c:pt>
                <c:pt idx="5">
                  <c:v>198412.6984126984</c:v>
                </c:pt>
              </c:numCache>
            </c:numRef>
          </c:xVal>
          <c:yVal>
            <c:numRef>
              <c:f>motorBike400M!$L$29:$L$34</c:f>
              <c:numCache>
                <c:formatCode>0.00</c:formatCode>
                <c:ptCount val="6"/>
                <c:pt idx="0">
                  <c:v>31.49</c:v>
                </c:pt>
                <c:pt idx="1">
                  <c:v>16.22</c:v>
                </c:pt>
                <c:pt idx="2">
                  <c:v>8.5500000000000007</c:v>
                </c:pt>
                <c:pt idx="3">
                  <c:v>7.09</c:v>
                </c:pt>
                <c:pt idx="4">
                  <c:v>4.99</c:v>
                </c:pt>
                <c:pt idx="5">
                  <c:v>4.71</c:v>
                </c:pt>
              </c:numCache>
            </c:numRef>
          </c:yVal>
          <c:smooth val="0"/>
          <c:extLst>
            <c:ext xmlns:c16="http://schemas.microsoft.com/office/drawing/2014/chart" uri="{C3380CC4-5D6E-409C-BE32-E72D297353CC}">
              <c16:uniqueId val="{00000001-DC43-44C2-B3A4-D75E9D093FA2}"/>
            </c:ext>
          </c:extLst>
        </c:ser>
        <c:ser>
          <c:idx val="2"/>
          <c:order val="2"/>
          <c:tx>
            <c:v>C5n</c:v>
          </c:tx>
          <c:spPr>
            <a:ln w="31750" cap="rnd">
              <a:solidFill>
                <a:srgbClr val="00B050"/>
              </a:solidFill>
              <a:prstDash val="sysDash"/>
              <a:round/>
            </a:ln>
            <a:effectLst/>
          </c:spPr>
          <c:marker>
            <c:symbol val="circle"/>
            <c:size val="10"/>
            <c:spPr>
              <a:solidFill>
                <a:srgbClr val="00B050"/>
              </a:solidFill>
              <a:ln w="9525">
                <a:solidFill>
                  <a:srgbClr val="00B050"/>
                </a:solidFill>
              </a:ln>
              <a:effectLst/>
            </c:spPr>
          </c:marker>
          <c:xVal>
            <c:numRef>
              <c:f>motorBike400M!$I$38:$I$43</c:f>
              <c:numCache>
                <c:formatCode>General</c:formatCode>
                <c:ptCount val="6"/>
                <c:pt idx="0">
                  <c:v>2083333.3333333333</c:v>
                </c:pt>
                <c:pt idx="1">
                  <c:v>1041666.6666666666</c:v>
                </c:pt>
                <c:pt idx="2">
                  <c:v>520833.33333333331</c:v>
                </c:pt>
                <c:pt idx="3">
                  <c:v>396825.39682539681</c:v>
                </c:pt>
                <c:pt idx="4">
                  <c:v>260416.66666666666</c:v>
                </c:pt>
                <c:pt idx="5">
                  <c:v>198412.6984126984</c:v>
                </c:pt>
              </c:numCache>
            </c:numRef>
          </c:xVal>
          <c:yVal>
            <c:numRef>
              <c:f>motorBike400M!$L$38:$L$43</c:f>
              <c:numCache>
                <c:formatCode>0.00</c:formatCode>
                <c:ptCount val="6"/>
                <c:pt idx="0">
                  <c:v>32.414141414141397</c:v>
                </c:pt>
                <c:pt idx="1">
                  <c:v>12.989898989898901</c:v>
                </c:pt>
                <c:pt idx="2" formatCode="General">
                  <c:v>6.41</c:v>
                </c:pt>
                <c:pt idx="3">
                  <c:v>4.8989898989898899</c:v>
                </c:pt>
                <c:pt idx="4" formatCode="General">
                  <c:v>3.39</c:v>
                </c:pt>
                <c:pt idx="5">
                  <c:v>2.71717171717171</c:v>
                </c:pt>
              </c:numCache>
            </c:numRef>
          </c:yVal>
          <c:smooth val="0"/>
          <c:extLst>
            <c:ext xmlns:c16="http://schemas.microsoft.com/office/drawing/2014/chart" uri="{C3380CC4-5D6E-409C-BE32-E72D297353CC}">
              <c16:uniqueId val="{00000002-DC43-44C2-B3A4-D75E9D093FA2}"/>
            </c:ext>
          </c:extLst>
        </c:ser>
        <c:dLbls>
          <c:showLegendKey val="0"/>
          <c:showVal val="0"/>
          <c:showCatName val="0"/>
          <c:showSerName val="0"/>
          <c:showPercent val="0"/>
          <c:showBubbleSize val="0"/>
        </c:dLbls>
        <c:axId val="115209520"/>
        <c:axId val="71571312"/>
      </c:scatterChart>
      <c:valAx>
        <c:axId val="11520952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smtClean="0"/>
                  <a:t>Cells/Core</a:t>
                </a:r>
                <a:endParaRPr lang="en-US" sz="2000" b="1" dirty="0"/>
              </a:p>
            </c:rich>
          </c:tx>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71571312"/>
        <c:crosses val="autoZero"/>
        <c:crossBetween val="midCat"/>
        <c:majorUnit val="1000000"/>
      </c:valAx>
      <c:valAx>
        <c:axId val="715713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r>
                  <a:rPr lang="en-US" sz="2000" b="1" dirty="0"/>
                  <a:t>Iteration</a:t>
                </a:r>
                <a:r>
                  <a:rPr lang="en-US" sz="2000" b="1" baseline="0" dirty="0"/>
                  <a:t> Time (s)</a:t>
                </a:r>
                <a:endParaRPr lang="en-US" sz="2000" b="1" dirty="0"/>
              </a:p>
            </c:rich>
          </c:tx>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it-IT"/>
          </a:p>
        </c:txPr>
        <c:crossAx val="115209520"/>
        <c:crosses val="autoZero"/>
        <c:crossBetween val="midCat"/>
      </c:valAx>
      <c:spPr>
        <a:noFill/>
        <a:ln>
          <a:noFill/>
        </a:ln>
        <a:effectLst/>
      </c:spPr>
    </c:plotArea>
    <c:legend>
      <c:legendPos val="b"/>
      <c:layout>
        <c:manualLayout>
          <c:xMode val="edge"/>
          <c:yMode val="edge"/>
          <c:x val="0.80646520666719734"/>
          <c:y val="0.30080304764481858"/>
          <c:w val="0.1384499954818475"/>
          <c:h val="0.4137402342406065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atin typeface="Arial"/>
              </a:defRPr>
            </a:lvl1pPr>
          </a:lstStyle>
          <a:p>
            <a:endParaRPr lang="en-US" dirty="0"/>
          </a:p>
        </p:txBody>
      </p:sp>
      <p:sp>
        <p:nvSpPr>
          <p:cNvPr id="3" name="Date Placehold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atin typeface="Arial"/>
              </a:defRPr>
            </a:lvl1pPr>
          </a:lstStyle>
          <a:p>
            <a:fld id="{0B25AC41-3BEC-9247-8322-91B80C013F2D}" type="datetimeFigureOut">
              <a:rPr lang="en-US" smtClean="0"/>
              <a:pPr/>
              <a:t>1/30/2019</a:t>
            </a:fld>
            <a:endParaRPr lang="en-US" dirty="0"/>
          </a:p>
        </p:txBody>
      </p:sp>
      <p:sp>
        <p:nvSpPr>
          <p:cNvPr id="4" name="Slide Image Placehold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en-US" dirty="0"/>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atin typeface="Arial"/>
              </a:defRPr>
            </a:lvl1pPr>
          </a:lstStyle>
          <a:p>
            <a:endParaRPr lang="en-US" dirty="0"/>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atin typeface="Arial"/>
              </a:defRPr>
            </a:lvl1pPr>
          </a:lstStyle>
          <a:p>
            <a:fld id="{69C3F2ED-74C5-7D4F-8560-0CC253E9A436}" type="slidenum">
              <a:rPr lang="en-US" smtClean="0"/>
              <a:pPr/>
              <a:t>‹N›</a:t>
            </a:fld>
            <a:endParaRPr lang="en-US" dirty="0"/>
          </a:p>
        </p:txBody>
      </p:sp>
    </p:spTree>
    <p:extLst>
      <p:ext uri="{BB962C8B-B14F-4D97-AF65-F5344CB8AC3E}">
        <p14:creationId xmlns:p14="http://schemas.microsoft.com/office/powerpoint/2010/main" val="9435360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1</a:t>
            </a:fld>
            <a:endParaRPr lang="en-US" dirty="0"/>
          </a:p>
        </p:txBody>
      </p:sp>
    </p:spTree>
    <p:extLst>
      <p:ext uri="{BB962C8B-B14F-4D97-AF65-F5344CB8AC3E}">
        <p14:creationId xmlns:p14="http://schemas.microsoft.com/office/powerpoint/2010/main" val="34650389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3F2ED-74C5-7D4F-8560-0CC253E9A436}" type="slidenum">
              <a:rPr lang="en-US" smtClean="0"/>
              <a:pPr/>
              <a:t>11</a:t>
            </a:fld>
            <a:endParaRPr lang="en-US" dirty="0"/>
          </a:p>
        </p:txBody>
      </p:sp>
    </p:spTree>
    <p:extLst>
      <p:ext uri="{BB962C8B-B14F-4D97-AF65-F5344CB8AC3E}">
        <p14:creationId xmlns:p14="http://schemas.microsoft.com/office/powerpoint/2010/main" val="405262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13</a:t>
            </a:fld>
            <a:endParaRPr lang="en-US">
              <a:solidFill>
                <a:prstClr val="black"/>
              </a:solidFill>
              <a:latin typeface="Calibri" panose="020F0502020204030204"/>
            </a:endParaRPr>
          </a:p>
        </p:txBody>
      </p:sp>
    </p:spTree>
    <p:extLst>
      <p:ext uri="{BB962C8B-B14F-4D97-AF65-F5344CB8AC3E}">
        <p14:creationId xmlns:p14="http://schemas.microsoft.com/office/powerpoint/2010/main" val="3943070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t>The flexibility and number of options available with AWS means that picking an architecture to get started can be confusing at first. We know that HPC applications are not “one size fits all”. They vary in what works best and this makes the HPC architecture an opportunity for optimization. This can mean optimizing for typical computing criteria, such as memory and disk size, but it also means optimizing for the desired user experience. Is an end to end automation desired. Are the users experienced? Is there only one user or are there many users, say all students with limited experience. These are also considerations that are required when picking an architecture for AWS. The terrific thing about optimizing on AWS is that it is easy to try different ideas and to pick the set up that works best. Many of our HPC customers start with a simple architecture and then trade it out for a more flexible architecture after gaining experience with running on AWS.</a:t>
            </a:r>
          </a:p>
        </p:txBody>
      </p:sp>
      <p:sp>
        <p:nvSpPr>
          <p:cNvPr id="4" name="Slide Number Placeholder 3"/>
          <p:cNvSpPr>
            <a:spLocks noGrp="1"/>
          </p:cNvSpPr>
          <p:nvPr>
            <p:ph type="sldNum" sz="quarter" idx="10"/>
          </p:nvPr>
        </p:nvSpPr>
        <p:spPr/>
        <p:txBody>
          <a:bodyPr/>
          <a:lstStyle/>
          <a:p>
            <a:pPr defTabSz="495376">
              <a:defRPr/>
            </a:pPr>
            <a:fld id="{69C3F2ED-74C5-7D4F-8560-0CC253E9A436}" type="slidenum">
              <a:rPr lang="en-US">
                <a:solidFill>
                  <a:prstClr val="black"/>
                </a:solidFill>
              </a:rPr>
              <a:pPr defTabSz="495376">
                <a:defRPr/>
              </a:pPr>
              <a:t>14</a:t>
            </a:fld>
            <a:endParaRPr lang="en-US" dirty="0">
              <a:solidFill>
                <a:prstClr val="black"/>
              </a:solidFill>
            </a:endParaRPr>
          </a:p>
        </p:txBody>
      </p:sp>
    </p:spTree>
    <p:extLst>
      <p:ext uri="{BB962C8B-B14F-4D97-AF65-F5344CB8AC3E}">
        <p14:creationId xmlns:p14="http://schemas.microsoft.com/office/powerpoint/2010/main" val="2056284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dirty="0">
              <a:latin typeface="Amazon Ember Regular" charset="0"/>
            </a:endParaRPr>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15</a:t>
            </a:fld>
            <a:endParaRPr lang="en-US">
              <a:solidFill>
                <a:prstClr val="black"/>
              </a:solidFill>
              <a:latin typeface="Calibri" panose="020F0502020204030204"/>
            </a:endParaRPr>
          </a:p>
        </p:txBody>
      </p:sp>
    </p:spTree>
    <p:extLst>
      <p:ext uri="{BB962C8B-B14F-4D97-AF65-F5344CB8AC3E}">
        <p14:creationId xmlns:p14="http://schemas.microsoft.com/office/powerpoint/2010/main" val="2904032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16</a:t>
            </a:fld>
            <a:endParaRPr lang="en-US">
              <a:solidFill>
                <a:prstClr val="black"/>
              </a:solidFill>
              <a:latin typeface="Calibri" panose="020F0502020204030204"/>
            </a:endParaRPr>
          </a:p>
        </p:txBody>
      </p:sp>
    </p:spTree>
    <p:extLst>
      <p:ext uri="{BB962C8B-B14F-4D97-AF65-F5344CB8AC3E}">
        <p14:creationId xmlns:p14="http://schemas.microsoft.com/office/powerpoint/2010/main" val="1522313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21</a:t>
            </a:fld>
            <a:endParaRPr lang="en-US">
              <a:solidFill>
                <a:prstClr val="black"/>
              </a:solidFill>
              <a:latin typeface="Calibri" panose="020F0502020204030204"/>
            </a:endParaRPr>
          </a:p>
        </p:txBody>
      </p:sp>
    </p:spTree>
    <p:extLst>
      <p:ext uri="{BB962C8B-B14F-4D97-AF65-F5344CB8AC3E}">
        <p14:creationId xmlns:p14="http://schemas.microsoft.com/office/powerpoint/2010/main" val="1209692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22</a:t>
            </a:fld>
            <a:endParaRPr lang="en-US">
              <a:solidFill>
                <a:prstClr val="black"/>
              </a:solidFill>
              <a:latin typeface="Calibri" panose="020F0502020204030204"/>
            </a:endParaRPr>
          </a:p>
        </p:txBody>
      </p:sp>
    </p:spTree>
    <p:extLst>
      <p:ext uri="{BB962C8B-B14F-4D97-AF65-F5344CB8AC3E}">
        <p14:creationId xmlns:p14="http://schemas.microsoft.com/office/powerpoint/2010/main" val="26113213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23</a:t>
            </a:fld>
            <a:endParaRPr lang="en-US">
              <a:solidFill>
                <a:prstClr val="black"/>
              </a:solidFill>
              <a:latin typeface="Calibri" panose="020F0502020204030204"/>
            </a:endParaRPr>
          </a:p>
        </p:txBody>
      </p:sp>
    </p:spTree>
    <p:extLst>
      <p:ext uri="{BB962C8B-B14F-4D97-AF65-F5344CB8AC3E}">
        <p14:creationId xmlns:p14="http://schemas.microsoft.com/office/powerpoint/2010/main" val="25000679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41</a:t>
            </a:fld>
            <a:endParaRPr lang="en-US" dirty="0"/>
          </a:p>
        </p:txBody>
      </p:sp>
    </p:spTree>
    <p:extLst>
      <p:ext uri="{BB962C8B-B14F-4D97-AF65-F5344CB8AC3E}">
        <p14:creationId xmlns:p14="http://schemas.microsoft.com/office/powerpoint/2010/main" val="3777879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2</a:t>
            </a:fld>
            <a:endParaRPr lang="en-US" dirty="0"/>
          </a:p>
        </p:txBody>
      </p:sp>
    </p:spTree>
    <p:extLst>
      <p:ext uri="{BB962C8B-B14F-4D97-AF65-F5344CB8AC3E}">
        <p14:creationId xmlns:p14="http://schemas.microsoft.com/office/powerpoint/2010/main" val="2309905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baseline="30000" dirty="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897C626E-ED3A-4248-BCBB-2587166644DF}" type="slidenum">
              <a:rPr lang="en-US" smtClean="0"/>
              <a:t>3</a:t>
            </a:fld>
            <a:endParaRPr lang="en-US"/>
          </a:p>
        </p:txBody>
      </p:sp>
    </p:spTree>
    <p:extLst>
      <p:ext uri="{BB962C8B-B14F-4D97-AF65-F5344CB8AC3E}">
        <p14:creationId xmlns:p14="http://schemas.microsoft.com/office/powerpoint/2010/main" val="3364636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Regions,</a:t>
            </a:r>
            <a:r>
              <a:rPr lang="en-US" baseline="0" dirty="0" smtClean="0"/>
              <a:t> availability zones, etc.</a:t>
            </a:r>
          </a:p>
          <a:p>
            <a:r>
              <a:rPr lang="en-US" baseline="0" dirty="0" smtClean="0"/>
              <a:t>Compute: EC2, Storage: EFS, EBS, Security? Network?</a:t>
            </a: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4</a:t>
            </a:fld>
            <a:endParaRPr lang="en-US" dirty="0"/>
          </a:p>
        </p:txBody>
      </p:sp>
    </p:spTree>
    <p:extLst>
      <p:ext uri="{BB962C8B-B14F-4D97-AF65-F5344CB8AC3E}">
        <p14:creationId xmlns:p14="http://schemas.microsoft.com/office/powerpoint/2010/main" val="19363424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Regions,</a:t>
            </a:r>
            <a:r>
              <a:rPr lang="en-US" baseline="0" dirty="0" smtClean="0"/>
              <a:t> availability zones, etc.</a:t>
            </a:r>
          </a:p>
          <a:p>
            <a:r>
              <a:rPr lang="en-US" baseline="0" dirty="0" smtClean="0"/>
              <a:t>Compute: EC2, Storage: EFS, EBS, Security? Network?</a:t>
            </a:r>
            <a:endParaRPr lang="en-US" dirty="0"/>
          </a:p>
        </p:txBody>
      </p:sp>
      <p:sp>
        <p:nvSpPr>
          <p:cNvPr id="4" name="Slide Number Placeholder 3"/>
          <p:cNvSpPr>
            <a:spLocks noGrp="1"/>
          </p:cNvSpPr>
          <p:nvPr>
            <p:ph type="sldNum" sz="quarter" idx="10"/>
          </p:nvPr>
        </p:nvSpPr>
        <p:spPr/>
        <p:txBody>
          <a:bodyPr/>
          <a:lstStyle/>
          <a:p>
            <a:fld id="{69C3F2ED-74C5-7D4F-8560-0CC253E9A436}" type="slidenum">
              <a:rPr lang="en-US" smtClean="0"/>
              <a:pPr/>
              <a:t>5</a:t>
            </a:fld>
            <a:endParaRPr lang="en-US" dirty="0"/>
          </a:p>
        </p:txBody>
      </p:sp>
    </p:spTree>
    <p:extLst>
      <p:ext uri="{BB962C8B-B14F-4D97-AF65-F5344CB8AC3E}">
        <p14:creationId xmlns:p14="http://schemas.microsoft.com/office/powerpoint/2010/main" val="3803781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6</a:t>
            </a:fld>
            <a:endParaRPr lang="en-US">
              <a:solidFill>
                <a:prstClr val="black"/>
              </a:solidFill>
              <a:latin typeface="Calibri" panose="020F0502020204030204"/>
            </a:endParaRPr>
          </a:p>
        </p:txBody>
      </p:sp>
    </p:spTree>
    <p:extLst>
      <p:ext uri="{BB962C8B-B14F-4D97-AF65-F5344CB8AC3E}">
        <p14:creationId xmlns:p14="http://schemas.microsoft.com/office/powerpoint/2010/main" val="5214453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pPr defTabSz="990752">
              <a:defRPr/>
            </a:pPr>
            <a:fld id="{897C626E-ED3A-4248-BCBB-2587166644DF}" type="slidenum">
              <a:rPr lang="en-US">
                <a:solidFill>
                  <a:prstClr val="black"/>
                </a:solidFill>
                <a:latin typeface="Calibri" panose="020F0502020204030204"/>
              </a:rPr>
              <a:pPr defTabSz="990752">
                <a:defRPr/>
              </a:pPr>
              <a:t>7</a:t>
            </a:fld>
            <a:endParaRPr lang="en-US">
              <a:solidFill>
                <a:prstClr val="black"/>
              </a:solidFill>
              <a:latin typeface="Calibri" panose="020F0502020204030204"/>
            </a:endParaRPr>
          </a:p>
        </p:txBody>
      </p:sp>
    </p:spTree>
    <p:extLst>
      <p:ext uri="{BB962C8B-B14F-4D97-AF65-F5344CB8AC3E}">
        <p14:creationId xmlns:p14="http://schemas.microsoft.com/office/powerpoint/2010/main" val="3462506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95376">
              <a:defRPr/>
            </a:pPr>
            <a:endParaRPr lang="en-US" dirty="0" smtClean="0"/>
          </a:p>
        </p:txBody>
      </p:sp>
      <p:sp>
        <p:nvSpPr>
          <p:cNvPr id="4" name="Slide Number Placeholder 3"/>
          <p:cNvSpPr>
            <a:spLocks noGrp="1"/>
          </p:cNvSpPr>
          <p:nvPr>
            <p:ph type="sldNum" sz="quarter" idx="10"/>
          </p:nvPr>
        </p:nvSpPr>
        <p:spPr/>
        <p:txBody>
          <a:bodyPr/>
          <a:lstStyle/>
          <a:p>
            <a:fld id="{897C626E-ED3A-4248-BCBB-2587166644DF}" type="slidenum">
              <a:rPr lang="en-US" smtClean="0"/>
              <a:t>8</a:t>
            </a:fld>
            <a:endParaRPr lang="en-US"/>
          </a:p>
        </p:txBody>
      </p:sp>
    </p:spTree>
    <p:extLst>
      <p:ext uri="{BB962C8B-B14F-4D97-AF65-F5344CB8AC3E}">
        <p14:creationId xmlns:p14="http://schemas.microsoft.com/office/powerpoint/2010/main" val="1513261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300" baseline="30000" dirty="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897C626E-ED3A-4248-BCBB-2587166644DF}" type="slidenum">
              <a:rPr lang="en-US" smtClean="0"/>
              <a:t>10</a:t>
            </a:fld>
            <a:endParaRPr lang="en-US"/>
          </a:p>
        </p:txBody>
      </p:sp>
    </p:spTree>
    <p:extLst>
      <p:ext uri="{BB962C8B-B14F-4D97-AF65-F5344CB8AC3E}">
        <p14:creationId xmlns:p14="http://schemas.microsoft.com/office/powerpoint/2010/main" val="2442043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Walkin Slide">
    <p:spTree>
      <p:nvGrpSpPr>
        <p:cNvPr id="1" name=""/>
        <p:cNvGrpSpPr/>
        <p:nvPr/>
      </p:nvGrpSpPr>
      <p:grpSpPr>
        <a:xfrm>
          <a:off x="0" y="0"/>
          <a:ext cx="0" cy="0"/>
          <a:chOff x="0" y="0"/>
          <a:chExt cx="0" cy="0"/>
        </a:xfrm>
      </p:grpSpPr>
      <p:sp>
        <p:nvSpPr>
          <p:cNvPr id="6" name="Content Placeholder 3"/>
          <p:cNvSpPr>
            <a:spLocks noGrp="1"/>
          </p:cNvSpPr>
          <p:nvPr>
            <p:ph sz="half" idx="2"/>
          </p:nvPr>
        </p:nvSpPr>
        <p:spPr>
          <a:xfrm>
            <a:off x="2531389" y="3988272"/>
            <a:ext cx="6273944" cy="820820"/>
          </a:xfrm>
        </p:spPr>
        <p:txBody>
          <a:bodyPr anchor="ctr"/>
          <a:lstStyle>
            <a:lvl1pPr marL="0" indent="0">
              <a:buNone/>
              <a:defRPr sz="2000" b="1"/>
            </a:lvl1pPr>
            <a:lvl2pPr marL="457200" indent="0">
              <a:buNone/>
              <a:defRPr sz="1200"/>
            </a:lvl2pPr>
            <a:lvl3pPr marL="914400" indent="0">
              <a:buNone/>
              <a:defRPr sz="1200"/>
            </a:lvl3pPr>
            <a:lvl4pPr marL="1371600" indent="0">
              <a:buNone/>
              <a:defRPr sz="1100" b="1"/>
            </a:lvl4pPr>
            <a:lvl5pPr marL="1828800" indent="0">
              <a:buNone/>
              <a:defRPr sz="1200"/>
            </a:lvl5pPr>
            <a:lvl6pPr>
              <a:defRPr sz="1800"/>
            </a:lvl6pPr>
            <a:lvl7pPr>
              <a:defRPr sz="1800"/>
            </a:lvl7pPr>
            <a:lvl8pPr>
              <a:defRPr sz="1800"/>
            </a:lvl8pPr>
            <a:lvl9pPr>
              <a:defRPr sz="1800"/>
            </a:lvl9pPr>
          </a:lstStyle>
          <a:p>
            <a:pPr lvl="0"/>
            <a:r>
              <a:rPr lang="en-US"/>
              <a:t>Click to edit Master text styles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5425"/>
            <a:ext cx="8430702" cy="2617406"/>
          </a:xfrm>
          <a:prstGeom prst="rect">
            <a:avLst/>
          </a:prstGeom>
        </p:spPr>
      </p:pic>
      <p:cxnSp>
        <p:nvCxnSpPr>
          <p:cNvPr id="4" name="Straight Connector 3"/>
          <p:cNvCxnSpPr/>
          <p:nvPr/>
        </p:nvCxnSpPr>
        <p:spPr>
          <a:xfrm>
            <a:off x="2370966" y="3835625"/>
            <a:ext cx="0" cy="1084333"/>
          </a:xfrm>
          <a:prstGeom prst="line">
            <a:avLst/>
          </a:prstGeom>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29" y="3988272"/>
            <a:ext cx="1224015" cy="734409"/>
          </a:xfrm>
          <a:prstGeom prst="rect">
            <a:avLst/>
          </a:prstGeom>
        </p:spPr>
      </p:pic>
    </p:spTree>
    <p:extLst>
      <p:ext uri="{BB962C8B-B14F-4D97-AF65-F5344CB8AC3E}">
        <p14:creationId xmlns:p14="http://schemas.microsoft.com/office/powerpoint/2010/main" val="19164844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 Top">
    <p:bg>
      <p:bgPr>
        <a:solidFill>
          <a:srgbClr val="000000"/>
        </a:solidFill>
        <a:effectLst/>
      </p:bgPr>
    </p:bg>
    <p:spTree>
      <p:nvGrpSpPr>
        <p:cNvPr id="1" name=""/>
        <p:cNvGrpSpPr/>
        <p:nvPr/>
      </p:nvGrpSpPr>
      <p:grpSpPr>
        <a:xfrm>
          <a:off x="0" y="0"/>
          <a:ext cx="0" cy="0"/>
          <a:chOff x="0" y="0"/>
          <a:chExt cx="0" cy="0"/>
        </a:xfrm>
      </p:grpSpPr>
      <p:pic>
        <p:nvPicPr>
          <p:cNvPr id="16" name="AWS_SanFran_bkgd-darker10.png"/>
          <p:cNvPicPr/>
          <p:nvPr/>
        </p:nvPicPr>
        <p:blipFill>
          <a:blip r:embed="rId2" cstate="print">
            <a:extLst>
              <a:ext uri="{28A0092B-C50C-407E-A947-70E740481C1C}">
                <a14:useLocalDpi xmlns:a14="http://schemas.microsoft.com/office/drawing/2010/main" val="0"/>
              </a:ext>
            </a:extLst>
          </a:blip>
          <a:srcRect/>
          <a:stretch>
            <a:fillRect/>
          </a:stretch>
        </p:blipFill>
        <p:spPr>
          <a:xfrm>
            <a:off x="1" y="446"/>
            <a:ext cx="9143999" cy="5142608"/>
          </a:xfrm>
          <a:prstGeom prst="rect">
            <a:avLst/>
          </a:prstGeom>
          <a:ln w="3175">
            <a:miter lim="400000"/>
          </a:ln>
        </p:spPr>
      </p:pic>
      <p:sp>
        <p:nvSpPr>
          <p:cNvPr id="17" name="Shape 17"/>
          <p:cNvSpPr>
            <a:spLocks noGrp="1"/>
          </p:cNvSpPr>
          <p:nvPr>
            <p:ph type="title"/>
          </p:nvPr>
        </p:nvSpPr>
        <p:spPr>
          <a:xfrm>
            <a:off x="2446624" y="1255919"/>
            <a:ext cx="4250752" cy="462597"/>
          </a:xfrm>
          <a:prstGeom prst="rect">
            <a:avLst/>
          </a:prstGeom>
        </p:spPr>
        <p:txBody>
          <a:bodyPr lIns="0" tIns="0" rIns="0" bIns="0" anchor="ctr"/>
          <a:lstStyle>
            <a:lvl1pPr defTabSz="309563">
              <a:lnSpc>
                <a:spcPct val="100000"/>
              </a:lnSpc>
              <a:defRPr sz="4200">
                <a:solidFill>
                  <a:srgbClr val="FFFFFF"/>
                </a:solidFill>
                <a:latin typeface="Helvetica"/>
                <a:ea typeface="Helvetica"/>
                <a:cs typeface="Helvetica"/>
                <a:sym typeface="Helvetica"/>
              </a:defRPr>
            </a:lvl1pPr>
          </a:lstStyle>
          <a:p>
            <a:pPr lvl="0">
              <a:defRPr sz="1800">
                <a:solidFill>
                  <a:srgbClr val="000000"/>
                </a:solidFill>
              </a:defRPr>
            </a:pPr>
            <a:r>
              <a:rPr sz="4200">
                <a:solidFill>
                  <a:srgbClr val="FFFFFF"/>
                </a:solidFill>
              </a:rPr>
              <a:t>Title Text</a:t>
            </a:r>
          </a:p>
        </p:txBody>
      </p:sp>
    </p:spTree>
    <p:extLst>
      <p:ext uri="{BB962C8B-B14F-4D97-AF65-F5344CB8AC3E}">
        <p14:creationId xmlns:p14="http://schemas.microsoft.com/office/powerpoint/2010/main" val="257986545"/>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endParaRPr 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CB7B4F2-D5A0-CC44-BC49-47BE319CB054}" type="slidenum">
              <a:rPr lang="en-US" smtClean="0"/>
              <a:t>‹N›</a:t>
            </a:fld>
            <a:endParaRPr lang="en-US"/>
          </a:p>
        </p:txBody>
      </p:sp>
    </p:spTree>
    <p:extLst>
      <p:ext uri="{BB962C8B-B14F-4D97-AF65-F5344CB8AC3E}">
        <p14:creationId xmlns:p14="http://schemas.microsoft.com/office/powerpoint/2010/main" val="21811836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32F3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2975" y="1531739"/>
            <a:ext cx="8351951" cy="1790700"/>
          </a:xfrm>
        </p:spPr>
        <p:txBody>
          <a:bodyPr anchor="b"/>
          <a:lstStyle>
            <a:lvl1pPr algn="l">
              <a:defRPr sz="4500" b="0" i="0">
                <a:solidFill>
                  <a:schemeClr val="bg1"/>
                </a:solidFill>
                <a:latin typeface="Amazon Ember Light" charset="0"/>
                <a:ea typeface="Amazon Ember Light" charset="0"/>
                <a:cs typeface="Amazon Ember Light" charset="0"/>
              </a:defRPr>
            </a:lvl1pPr>
          </a:lstStyle>
          <a:p>
            <a:r>
              <a:rPr lang="en-US" smtClean="0"/>
              <a:t>Click to edit Master title style</a:t>
            </a:r>
            <a:endParaRPr lang="en-US"/>
          </a:p>
        </p:txBody>
      </p:sp>
      <p:sp>
        <p:nvSpPr>
          <p:cNvPr id="3" name="Subtitle 2"/>
          <p:cNvSpPr>
            <a:spLocks noGrp="1"/>
          </p:cNvSpPr>
          <p:nvPr>
            <p:ph type="subTitle" idx="1"/>
          </p:nvPr>
        </p:nvSpPr>
        <p:spPr>
          <a:xfrm>
            <a:off x="381368" y="3478849"/>
            <a:ext cx="8353557" cy="744235"/>
          </a:xfrm>
        </p:spPr>
        <p:txBody>
          <a:bodyPr/>
          <a:lstStyle>
            <a:lvl1pPr marL="0" indent="0" algn="l">
              <a:buNone/>
              <a:defRPr sz="1800" b="0" i="0">
                <a:solidFill>
                  <a:schemeClr val="bg1"/>
                </a:solidFill>
                <a:latin typeface="Amazon Ember Light" charset="0"/>
                <a:ea typeface="Amazon Ember Light" charset="0"/>
                <a:cs typeface="Amazon Ember Light"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8" name="Footer Placeholder 4"/>
          <p:cNvSpPr>
            <a:spLocks noGrp="1"/>
          </p:cNvSpPr>
          <p:nvPr>
            <p:ph type="ftr" sz="quarter" idx="11"/>
          </p:nvPr>
        </p:nvSpPr>
        <p:spPr>
          <a:xfrm>
            <a:off x="564928" y="4755231"/>
            <a:ext cx="3086100" cy="273844"/>
          </a:xfrm>
        </p:spPr>
        <p:txBody>
          <a:bodyPr/>
          <a:lstStyle>
            <a:lvl1pPr>
              <a:defRPr>
                <a:solidFill>
                  <a:schemeClr val="bg1"/>
                </a:solidFill>
              </a:defRPr>
            </a:lvl1pPr>
          </a:lstStyle>
          <a:p>
            <a:endParaRPr lang="en-US" dirty="0">
              <a:latin typeface="Amazon Ember Regular" charset="0"/>
            </a:endParaRP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369" y="842058"/>
            <a:ext cx="1007260" cy="604356"/>
          </a:xfrm>
          <a:prstGeom prst="rect">
            <a:avLst/>
          </a:prstGeom>
        </p:spPr>
      </p:pic>
    </p:spTree>
    <p:extLst>
      <p:ext uri="{BB962C8B-B14F-4D97-AF65-F5344CB8AC3E}">
        <p14:creationId xmlns:p14="http://schemas.microsoft.com/office/powerpoint/2010/main" val="138086720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5F7F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10"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80934192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232F3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74791" y="1379963"/>
            <a:ext cx="5457941" cy="1423001"/>
          </a:xfrm>
        </p:spPr>
        <p:txBody>
          <a:bodyPr anchor="b">
            <a:normAutofit/>
          </a:bodyPr>
          <a:lstStyle>
            <a:lvl1pPr>
              <a:defRPr sz="33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874790" y="2915202"/>
            <a:ext cx="5457941" cy="1125140"/>
          </a:xfrm>
        </p:spPr>
        <p:txBody>
          <a:bodyPr/>
          <a:lstStyle>
            <a:lvl1pPr marL="0" indent="0">
              <a:buNone/>
              <a:defRPr sz="1800" b="0" i="0">
                <a:solidFill>
                  <a:schemeClr val="bg1"/>
                </a:solidFill>
                <a:latin typeface="Amazon Ember Light" charset="0"/>
                <a:ea typeface="Amazon Ember Light" charset="0"/>
                <a:cs typeface="Amazon Ember Light" charset="0"/>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1" y="4754755"/>
            <a:ext cx="457199" cy="274320"/>
          </a:xfrm>
          <a:prstGeom prst="rect">
            <a:avLst/>
          </a:prstGeom>
        </p:spPr>
      </p:pic>
      <p:sp>
        <p:nvSpPr>
          <p:cNvPr id="11" name="Footer Placeholder 4"/>
          <p:cNvSpPr>
            <a:spLocks noGrp="1"/>
          </p:cNvSpPr>
          <p:nvPr>
            <p:ph type="ftr" sz="quarter" idx="11"/>
          </p:nvPr>
        </p:nvSpPr>
        <p:spPr>
          <a:xfrm>
            <a:off x="564928" y="4755231"/>
            <a:ext cx="3086100" cy="273844"/>
          </a:xfrm>
        </p:spPr>
        <p:txBody>
          <a:bodyPr/>
          <a:lstStyle>
            <a:lvl1pPr>
              <a:defRPr>
                <a:solidFill>
                  <a:schemeClr val="bg1"/>
                </a:solidFill>
              </a:defRPr>
            </a:lvl1pPr>
          </a:lstStyle>
          <a:p>
            <a:endParaRPr lang="en-US" dirty="0">
              <a:latin typeface="Amazon Ember Regular" charset="0"/>
            </a:endParaRPr>
          </a:p>
        </p:txBody>
      </p:sp>
    </p:spTree>
    <p:extLst>
      <p:ext uri="{BB962C8B-B14F-4D97-AF65-F5344CB8AC3E}">
        <p14:creationId xmlns:p14="http://schemas.microsoft.com/office/powerpoint/2010/main" val="259437087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rgbClr val="F5F7F7"/>
        </a:solidFill>
        <a:effectLst/>
      </p:bgPr>
    </p:bg>
    <p:spTree>
      <p:nvGrpSpPr>
        <p:cNvPr id="1" name=""/>
        <p:cNvGrpSpPr/>
        <p:nvPr/>
      </p:nvGrpSpPr>
      <p:grpSpPr>
        <a:xfrm>
          <a:off x="0" y="0"/>
          <a:ext cx="0" cy="0"/>
          <a:chOff x="0" y="0"/>
          <a:chExt cx="0" cy="0"/>
        </a:xfrm>
      </p:grpSpPr>
      <p:sp>
        <p:nvSpPr>
          <p:cNvPr id="11" name="Rectangle 10"/>
          <p:cNvSpPr/>
          <p:nvPr userDrawn="1"/>
        </p:nvSpPr>
        <p:spPr>
          <a:xfrm>
            <a:off x="6220327" y="0"/>
            <a:ext cx="2923674"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426409" y="454119"/>
            <a:ext cx="5302919" cy="657487"/>
          </a:xfrm>
        </p:spPr>
        <p:txBody>
          <a:bodyPr/>
          <a:lstStyle>
            <a:lvl1pPr>
              <a:defRPr b="1" i="0">
                <a:latin typeface="Amazon Ember Heavy" charset="0"/>
                <a:ea typeface="Amazon Ember Heavy" charset="0"/>
                <a:cs typeface="Amazon Ember Heavy"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26409" y="1212808"/>
            <a:ext cx="5302919" cy="3263504"/>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2"/>
          <p:cNvSpPr>
            <a:spLocks noGrp="1"/>
          </p:cNvSpPr>
          <p:nvPr>
            <p:ph sz="half" idx="13" hasCustomPrompt="1"/>
          </p:nvPr>
        </p:nvSpPr>
        <p:spPr>
          <a:xfrm>
            <a:off x="6521116" y="1212809"/>
            <a:ext cx="2322095" cy="3172984"/>
          </a:xfrm>
        </p:spPr>
        <p:txBody>
          <a:bodyPr>
            <a:normAutofit/>
          </a:bodyPr>
          <a:lstStyle>
            <a:lvl1pPr marL="0" indent="0">
              <a:buNone/>
              <a:defRPr sz="1350" b="0" i="0">
                <a:solidFill>
                  <a:srgbClr val="879196"/>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10"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225110056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wo Content">
    <p:bg>
      <p:bgPr>
        <a:solidFill>
          <a:srgbClr val="F5F7F7"/>
        </a:solidFill>
        <a:effectLst/>
      </p:bgPr>
    </p:bg>
    <p:spTree>
      <p:nvGrpSpPr>
        <p:cNvPr id="1" name=""/>
        <p:cNvGrpSpPr/>
        <p:nvPr/>
      </p:nvGrpSpPr>
      <p:grpSpPr>
        <a:xfrm>
          <a:off x="0" y="0"/>
          <a:ext cx="0" cy="0"/>
          <a:chOff x="0" y="0"/>
          <a:chExt cx="0" cy="0"/>
        </a:xfrm>
      </p:grpSpPr>
      <p:sp>
        <p:nvSpPr>
          <p:cNvPr id="11" name="Rectangle 10"/>
          <p:cNvSpPr/>
          <p:nvPr userDrawn="1"/>
        </p:nvSpPr>
        <p:spPr>
          <a:xfrm>
            <a:off x="6220327" y="0"/>
            <a:ext cx="2923674" cy="514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2" name="Title 1"/>
          <p:cNvSpPr>
            <a:spLocks noGrp="1"/>
          </p:cNvSpPr>
          <p:nvPr>
            <p:ph type="title"/>
          </p:nvPr>
        </p:nvSpPr>
        <p:spPr>
          <a:xfrm>
            <a:off x="426409" y="947412"/>
            <a:ext cx="5302919" cy="657487"/>
          </a:xfrm>
        </p:spPr>
        <p:txBody>
          <a:bodyPr/>
          <a:lstStyle>
            <a:lvl1pPr>
              <a:defRPr b="0"/>
            </a:lvl1pPr>
          </a:lstStyle>
          <a:p>
            <a:r>
              <a:rPr lang="en-US" smtClean="0"/>
              <a:t>Click to edit Master title style</a:t>
            </a:r>
            <a:endParaRPr lang="en-US"/>
          </a:p>
        </p:txBody>
      </p:sp>
      <p:sp>
        <p:nvSpPr>
          <p:cNvPr id="3" name="Content Placeholder 2"/>
          <p:cNvSpPr>
            <a:spLocks noGrp="1"/>
          </p:cNvSpPr>
          <p:nvPr>
            <p:ph sz="half" idx="1"/>
          </p:nvPr>
        </p:nvSpPr>
        <p:spPr>
          <a:xfrm>
            <a:off x="426409" y="1706102"/>
            <a:ext cx="5302919" cy="2733551"/>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3" hasCustomPrompt="1"/>
          </p:nvPr>
        </p:nvSpPr>
        <p:spPr>
          <a:xfrm>
            <a:off x="426409" y="541422"/>
            <a:ext cx="5302919" cy="333802"/>
          </a:xfrm>
        </p:spPr>
        <p:txBody>
          <a:bodyPr/>
          <a:lstStyle>
            <a:lvl1pPr marL="0" indent="0">
              <a:buNone/>
              <a:defRPr>
                <a:solidFill>
                  <a:srgbClr val="FF9900"/>
                </a:solidFill>
              </a:defRPr>
            </a:lvl1pPr>
          </a:lstStyle>
          <a:p>
            <a:pPr lvl="0"/>
            <a:r>
              <a:rPr lang="en-US" dirty="0" smtClean="0"/>
              <a:t>Click to edit Master title style</a:t>
            </a:r>
            <a:endParaRPr lang="en-US" dirty="0"/>
          </a:p>
        </p:txBody>
      </p:sp>
      <p:sp>
        <p:nvSpPr>
          <p:cNvPr id="17" name="Content Placeholder 2"/>
          <p:cNvSpPr>
            <a:spLocks noGrp="1"/>
          </p:cNvSpPr>
          <p:nvPr>
            <p:ph sz="half" idx="14" hasCustomPrompt="1"/>
          </p:nvPr>
        </p:nvSpPr>
        <p:spPr>
          <a:xfrm>
            <a:off x="6521116" y="1212809"/>
            <a:ext cx="2322095" cy="3172984"/>
          </a:xfrm>
        </p:spPr>
        <p:txBody>
          <a:bodyPr>
            <a:normAutofit/>
          </a:bodyPr>
          <a:lstStyle>
            <a:lvl1pPr marL="0" indent="0">
              <a:buNone/>
              <a:defRPr sz="1350" b="0" i="0">
                <a:solidFill>
                  <a:srgbClr val="879196"/>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13"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349537363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rgbClr val="F5F7F7"/>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15605" y="0"/>
            <a:ext cx="2928395" cy="5143500"/>
          </a:xfrm>
          <a:prstGeom prst="rect">
            <a:avLst/>
          </a:prstGeom>
        </p:spPr>
      </p:pic>
      <p:sp>
        <p:nvSpPr>
          <p:cNvPr id="13" name="Title 1"/>
          <p:cNvSpPr>
            <a:spLocks noGrp="1"/>
          </p:cNvSpPr>
          <p:nvPr>
            <p:ph type="title"/>
          </p:nvPr>
        </p:nvSpPr>
        <p:spPr>
          <a:xfrm>
            <a:off x="426409" y="454119"/>
            <a:ext cx="5302919" cy="657487"/>
          </a:xfrm>
        </p:spPr>
        <p:txBody>
          <a:bodyPr/>
          <a:lstStyle>
            <a:lvl1pPr>
              <a:defRPr b="1" i="0">
                <a:latin typeface="Amazon Ember Heavy" charset="0"/>
                <a:ea typeface="Amazon Ember Heavy" charset="0"/>
                <a:cs typeface="Amazon Ember Heavy" charset="0"/>
              </a:defRPr>
            </a:lvl1pPr>
          </a:lstStyle>
          <a:p>
            <a:r>
              <a:rPr lang="en-US" smtClean="0"/>
              <a:t>Click to edit Master title style</a:t>
            </a:r>
            <a:endParaRPr lang="en-US"/>
          </a:p>
        </p:txBody>
      </p:sp>
      <p:sp>
        <p:nvSpPr>
          <p:cNvPr id="14" name="Content Placeholder 2"/>
          <p:cNvSpPr>
            <a:spLocks noGrp="1"/>
          </p:cNvSpPr>
          <p:nvPr>
            <p:ph sz="half" idx="1"/>
          </p:nvPr>
        </p:nvSpPr>
        <p:spPr>
          <a:xfrm>
            <a:off x="426409" y="1212808"/>
            <a:ext cx="5302919" cy="3263504"/>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Content Placeholder 2"/>
          <p:cNvSpPr>
            <a:spLocks noGrp="1"/>
          </p:cNvSpPr>
          <p:nvPr>
            <p:ph sz="half" idx="13" hasCustomPrompt="1"/>
          </p:nvPr>
        </p:nvSpPr>
        <p:spPr>
          <a:xfrm>
            <a:off x="6521116" y="1212809"/>
            <a:ext cx="2322095" cy="3172984"/>
          </a:xfrm>
        </p:spPr>
        <p:txBody>
          <a:bodyPr>
            <a:normAutofit/>
          </a:bodyPr>
          <a:lstStyle>
            <a:lvl1pPr marL="0" indent="0">
              <a:buNone/>
              <a:defRPr sz="1350" b="0" i="0">
                <a:solidFill>
                  <a:schemeClr val="bg1"/>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15351" y="4754755"/>
            <a:ext cx="457199" cy="274320"/>
          </a:xfrm>
          <a:prstGeom prst="rect">
            <a:avLst/>
          </a:prstGeom>
        </p:spPr>
      </p:pic>
      <p:sp>
        <p:nvSpPr>
          <p:cNvPr id="11"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31846459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wo Content">
    <p:bg>
      <p:bgPr>
        <a:solidFill>
          <a:srgbClr val="F5F7F7"/>
        </a:solidFill>
        <a:effectLst/>
      </p:bgPr>
    </p:bg>
    <p:spTree>
      <p:nvGrpSpPr>
        <p:cNvPr id="1" name=""/>
        <p:cNvGrpSpPr/>
        <p:nvPr/>
      </p:nvGrpSpPr>
      <p:grpSpPr>
        <a:xfrm>
          <a:off x="0" y="0"/>
          <a:ext cx="0" cy="0"/>
          <a:chOff x="0" y="0"/>
          <a:chExt cx="0" cy="0"/>
        </a:xfrm>
      </p:grpSpPr>
      <p:sp>
        <p:nvSpPr>
          <p:cNvPr id="11" name="Rectangle 10"/>
          <p:cNvSpPr/>
          <p:nvPr userDrawn="1"/>
        </p:nvSpPr>
        <p:spPr>
          <a:xfrm>
            <a:off x="6220327" y="0"/>
            <a:ext cx="2923674" cy="5143500"/>
          </a:xfrm>
          <a:prstGeom prst="rect">
            <a:avLst/>
          </a:prstGeom>
          <a:solidFill>
            <a:srgbClr val="232F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4" name="Content Placeholder 2"/>
          <p:cNvSpPr>
            <a:spLocks noGrp="1"/>
          </p:cNvSpPr>
          <p:nvPr>
            <p:ph sz="half" idx="1"/>
          </p:nvPr>
        </p:nvSpPr>
        <p:spPr>
          <a:xfrm>
            <a:off x="426409" y="1212808"/>
            <a:ext cx="5302919" cy="3263504"/>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Content Placeholder 2"/>
          <p:cNvSpPr>
            <a:spLocks noGrp="1"/>
          </p:cNvSpPr>
          <p:nvPr>
            <p:ph sz="half" idx="13" hasCustomPrompt="1"/>
          </p:nvPr>
        </p:nvSpPr>
        <p:spPr>
          <a:xfrm>
            <a:off x="6521116" y="1212809"/>
            <a:ext cx="2322095" cy="3172984"/>
          </a:xfrm>
        </p:spPr>
        <p:txBody>
          <a:bodyPr>
            <a:normAutofit/>
          </a:bodyPr>
          <a:lstStyle>
            <a:lvl1pPr marL="0" indent="0">
              <a:buNone/>
              <a:defRPr sz="1350" b="0" i="0">
                <a:solidFill>
                  <a:schemeClr val="bg1"/>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1" y="4754755"/>
            <a:ext cx="457199" cy="274320"/>
          </a:xfrm>
          <a:prstGeom prst="rect">
            <a:avLst/>
          </a:prstGeom>
        </p:spPr>
      </p:pic>
      <p:sp>
        <p:nvSpPr>
          <p:cNvPr id="10"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
        <p:nvSpPr>
          <p:cNvPr id="12" name="Title 1"/>
          <p:cNvSpPr>
            <a:spLocks noGrp="1"/>
          </p:cNvSpPr>
          <p:nvPr>
            <p:ph type="title"/>
          </p:nvPr>
        </p:nvSpPr>
        <p:spPr>
          <a:xfrm>
            <a:off x="426409" y="454119"/>
            <a:ext cx="5302919" cy="657487"/>
          </a:xfrm>
        </p:spPr>
        <p:txBody>
          <a:bodyPr/>
          <a:lstStyle>
            <a:lvl1pPr>
              <a:defRPr b="1" i="0">
                <a:latin typeface="Amazon Ember Heavy" charset="0"/>
                <a:ea typeface="Amazon Ember Heavy" charset="0"/>
                <a:cs typeface="Amazon Ember Heavy" charset="0"/>
              </a:defRPr>
            </a:lvl1pPr>
          </a:lstStyle>
          <a:p>
            <a:r>
              <a:rPr lang="en-US" smtClean="0"/>
              <a:t>Click to edit Master title style</a:t>
            </a:r>
            <a:endParaRPr lang="en-US"/>
          </a:p>
        </p:txBody>
      </p:sp>
    </p:spTree>
    <p:extLst>
      <p:ext uri="{BB962C8B-B14F-4D97-AF65-F5344CB8AC3E}">
        <p14:creationId xmlns:p14="http://schemas.microsoft.com/office/powerpoint/2010/main" val="31009889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p:bg>
      <p:bgPr>
        <a:solidFill>
          <a:srgbClr val="F5F7F7"/>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15605" y="0"/>
            <a:ext cx="2928395" cy="5143500"/>
          </a:xfrm>
          <a:prstGeom prst="rect">
            <a:avLst/>
          </a:prstGeom>
        </p:spPr>
      </p:pic>
      <p:sp>
        <p:nvSpPr>
          <p:cNvPr id="11" name="Rectangle 10"/>
          <p:cNvSpPr/>
          <p:nvPr userDrawn="1"/>
        </p:nvSpPr>
        <p:spPr>
          <a:xfrm>
            <a:off x="6220327" y="0"/>
            <a:ext cx="2923674" cy="5143500"/>
          </a:xfrm>
          <a:prstGeom prst="rect">
            <a:avLst/>
          </a:prstGeom>
          <a:solidFill>
            <a:srgbClr val="232F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3" name="Title 1"/>
          <p:cNvSpPr>
            <a:spLocks noGrp="1"/>
          </p:cNvSpPr>
          <p:nvPr>
            <p:ph type="title"/>
          </p:nvPr>
        </p:nvSpPr>
        <p:spPr>
          <a:xfrm>
            <a:off x="426409" y="947412"/>
            <a:ext cx="5302919" cy="657487"/>
          </a:xfrm>
        </p:spPr>
        <p:txBody>
          <a:bodyPr/>
          <a:lstStyle>
            <a:lvl1pPr>
              <a:defRPr b="0"/>
            </a:lvl1pPr>
          </a:lstStyle>
          <a:p>
            <a:r>
              <a:rPr lang="en-US" smtClean="0"/>
              <a:t>Click to edit Master title style</a:t>
            </a:r>
            <a:endParaRPr lang="en-US"/>
          </a:p>
        </p:txBody>
      </p:sp>
      <p:sp>
        <p:nvSpPr>
          <p:cNvPr id="14" name="Content Placeholder 2"/>
          <p:cNvSpPr>
            <a:spLocks noGrp="1"/>
          </p:cNvSpPr>
          <p:nvPr>
            <p:ph sz="half" idx="1"/>
          </p:nvPr>
        </p:nvSpPr>
        <p:spPr>
          <a:xfrm>
            <a:off x="426409" y="1706102"/>
            <a:ext cx="5302919" cy="2733551"/>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Text Placeholder 15"/>
          <p:cNvSpPr>
            <a:spLocks noGrp="1"/>
          </p:cNvSpPr>
          <p:nvPr>
            <p:ph type="body" sz="quarter" idx="13" hasCustomPrompt="1"/>
          </p:nvPr>
        </p:nvSpPr>
        <p:spPr>
          <a:xfrm>
            <a:off x="426409" y="541422"/>
            <a:ext cx="5302919" cy="333802"/>
          </a:xfrm>
        </p:spPr>
        <p:txBody>
          <a:bodyPr/>
          <a:lstStyle>
            <a:lvl1pPr marL="0" indent="0">
              <a:buNone/>
              <a:defRPr>
                <a:solidFill>
                  <a:srgbClr val="FF9900"/>
                </a:solidFill>
              </a:defRPr>
            </a:lvl1pPr>
          </a:lstStyle>
          <a:p>
            <a:pPr lvl="0"/>
            <a:r>
              <a:rPr lang="en-US" dirty="0" smtClean="0"/>
              <a:t>Click to edit Master title style</a:t>
            </a:r>
            <a:endParaRPr lang="en-US" dirty="0"/>
          </a:p>
        </p:txBody>
      </p:sp>
      <p:sp>
        <p:nvSpPr>
          <p:cNvPr id="17" name="Content Placeholder 2"/>
          <p:cNvSpPr>
            <a:spLocks noGrp="1"/>
          </p:cNvSpPr>
          <p:nvPr>
            <p:ph sz="half" idx="14" hasCustomPrompt="1"/>
          </p:nvPr>
        </p:nvSpPr>
        <p:spPr>
          <a:xfrm>
            <a:off x="6521116" y="1212809"/>
            <a:ext cx="2322095" cy="3172984"/>
          </a:xfrm>
        </p:spPr>
        <p:txBody>
          <a:bodyPr>
            <a:normAutofit/>
          </a:bodyPr>
          <a:lstStyle>
            <a:lvl1pPr marL="0" indent="0">
              <a:buNone/>
              <a:defRPr sz="1350" b="0" i="0">
                <a:solidFill>
                  <a:schemeClr val="bg1"/>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15351" y="4754755"/>
            <a:ext cx="457199" cy="274320"/>
          </a:xfrm>
          <a:prstGeom prst="rect">
            <a:avLst/>
          </a:prstGeom>
        </p:spPr>
      </p:pic>
      <p:sp>
        <p:nvSpPr>
          <p:cNvPr id="20"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28410969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850" y="171450"/>
            <a:ext cx="8458201" cy="600075"/>
          </a:xfrm>
        </p:spPr>
        <p:txBody>
          <a:bodyPr>
            <a:normAutofit/>
          </a:bodyPr>
          <a:lstStyle>
            <a:lvl1pPr>
              <a:defRPr sz="2800" b="1"/>
            </a:lvl1pPr>
          </a:lstStyle>
          <a:p>
            <a:r>
              <a:rPr lang="en-US" dirty="0"/>
              <a:t>Click to edit Master title style</a:t>
            </a:r>
          </a:p>
        </p:txBody>
      </p:sp>
      <p:sp>
        <p:nvSpPr>
          <p:cNvPr id="3" name="Content Placeholder 2"/>
          <p:cNvSpPr>
            <a:spLocks noGrp="1"/>
          </p:cNvSpPr>
          <p:nvPr>
            <p:ph idx="1"/>
          </p:nvPr>
        </p:nvSpPr>
        <p:spPr>
          <a:xfrm>
            <a:off x="342899" y="900114"/>
            <a:ext cx="8458201" cy="3274234"/>
          </a:xfrm>
        </p:spPr>
        <p:txBody>
          <a:bodyPr/>
          <a:lstStyle>
            <a:lvl1pPr marL="342900" indent="-342900">
              <a:buClr>
                <a:schemeClr val="accent1"/>
              </a:buClr>
              <a:buFont typeface="Wingdings" panose="05000000000000000000" pitchFamily="2" charset="2"/>
              <a:buChar char="§"/>
              <a:defRPr/>
            </a:lvl1pPr>
            <a:lvl2pPr>
              <a:buClr>
                <a:schemeClr val="accent1"/>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034519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0" pos="216" userDrawn="1">
          <p15:clr>
            <a:srgbClr val="FBAE40"/>
          </p15:clr>
        </p15:guide>
        <p15:guide id="1" pos="5544" userDrawn="1">
          <p15:clr>
            <a:srgbClr val="FBAE40"/>
          </p15:clr>
        </p15:guide>
        <p15:guide id="2" orient="horz" pos="108" userDrawn="1">
          <p15:clr>
            <a:srgbClr val="FBAE40"/>
          </p15:clr>
        </p15:guide>
        <p15:guide id="3" orient="horz" pos="684" userDrawn="1">
          <p15:clr>
            <a:srgbClr val="FBAE40"/>
          </p15:clr>
        </p15:guide>
        <p15:guide id="4" orient="horz" pos="306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p:bg>
      <p:bgPr>
        <a:solidFill>
          <a:srgbClr val="F5F7F7"/>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15605" y="0"/>
            <a:ext cx="2928395" cy="5143500"/>
          </a:xfrm>
          <a:prstGeom prst="rect">
            <a:avLst/>
          </a:prstGeom>
        </p:spPr>
      </p:pic>
      <p:sp>
        <p:nvSpPr>
          <p:cNvPr id="13" name="Title 1"/>
          <p:cNvSpPr>
            <a:spLocks noGrp="1"/>
          </p:cNvSpPr>
          <p:nvPr>
            <p:ph type="title"/>
          </p:nvPr>
        </p:nvSpPr>
        <p:spPr>
          <a:xfrm>
            <a:off x="426409" y="947412"/>
            <a:ext cx="5302919" cy="657487"/>
          </a:xfrm>
        </p:spPr>
        <p:txBody>
          <a:bodyPr/>
          <a:lstStyle>
            <a:lvl1pPr>
              <a:defRPr b="0"/>
            </a:lvl1pPr>
          </a:lstStyle>
          <a:p>
            <a:r>
              <a:rPr lang="en-US" smtClean="0"/>
              <a:t>Click to edit Master title style</a:t>
            </a:r>
            <a:endParaRPr lang="en-US"/>
          </a:p>
        </p:txBody>
      </p:sp>
      <p:sp>
        <p:nvSpPr>
          <p:cNvPr id="14" name="Content Placeholder 2"/>
          <p:cNvSpPr>
            <a:spLocks noGrp="1"/>
          </p:cNvSpPr>
          <p:nvPr>
            <p:ph sz="half" idx="1"/>
          </p:nvPr>
        </p:nvSpPr>
        <p:spPr>
          <a:xfrm>
            <a:off x="426409" y="1706102"/>
            <a:ext cx="5302919" cy="2733551"/>
          </a:xfrm>
        </p:spPr>
        <p:txBody>
          <a:bodyPr/>
          <a:lstStyle>
            <a:lvl1pPr>
              <a:defRPr b="0" i="0">
                <a:latin typeface="Amazon Ember Light" charset="0"/>
                <a:ea typeface="Amazon Ember Light" charset="0"/>
                <a:cs typeface="Amazon Ember Light" charset="0"/>
              </a:defRPr>
            </a:lvl1pPr>
            <a:lvl2pPr>
              <a:defRPr b="0" i="0">
                <a:latin typeface="Amazon Ember Light" charset="0"/>
                <a:ea typeface="Amazon Ember Light" charset="0"/>
                <a:cs typeface="Amazon Ember Light" charset="0"/>
              </a:defRPr>
            </a:lvl2pPr>
            <a:lvl3pPr>
              <a:defRPr b="0" i="0">
                <a:latin typeface="Amazon Ember Light" charset="0"/>
                <a:ea typeface="Amazon Ember Light" charset="0"/>
                <a:cs typeface="Amazon Ember Light" charset="0"/>
              </a:defRPr>
            </a:lvl3pPr>
            <a:lvl4pPr>
              <a:defRPr b="0" i="0">
                <a:latin typeface="Amazon Ember Light" charset="0"/>
                <a:ea typeface="Amazon Ember Light" charset="0"/>
                <a:cs typeface="Amazon Ember Light" charset="0"/>
              </a:defRPr>
            </a:lvl4pPr>
            <a:lvl5pPr>
              <a:defRPr b="0" i="0">
                <a:latin typeface="Amazon Ember Light" charset="0"/>
                <a:ea typeface="Amazon Ember Light" charset="0"/>
                <a:cs typeface="Amazon Ember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Text Placeholder 15"/>
          <p:cNvSpPr>
            <a:spLocks noGrp="1"/>
          </p:cNvSpPr>
          <p:nvPr>
            <p:ph type="body" sz="quarter" idx="13" hasCustomPrompt="1"/>
          </p:nvPr>
        </p:nvSpPr>
        <p:spPr>
          <a:xfrm>
            <a:off x="426409" y="541422"/>
            <a:ext cx="5302919" cy="333802"/>
          </a:xfrm>
        </p:spPr>
        <p:txBody>
          <a:bodyPr/>
          <a:lstStyle>
            <a:lvl1pPr marL="0" indent="0">
              <a:buNone/>
              <a:defRPr>
                <a:solidFill>
                  <a:srgbClr val="FF9900"/>
                </a:solidFill>
              </a:defRPr>
            </a:lvl1pPr>
          </a:lstStyle>
          <a:p>
            <a:pPr lvl="0"/>
            <a:r>
              <a:rPr lang="en-US" dirty="0" smtClean="0"/>
              <a:t>Click to edit Master title style</a:t>
            </a:r>
            <a:endParaRPr lang="en-US" dirty="0"/>
          </a:p>
        </p:txBody>
      </p:sp>
      <p:sp>
        <p:nvSpPr>
          <p:cNvPr id="17" name="Content Placeholder 2"/>
          <p:cNvSpPr>
            <a:spLocks noGrp="1"/>
          </p:cNvSpPr>
          <p:nvPr>
            <p:ph sz="half" idx="14" hasCustomPrompt="1"/>
          </p:nvPr>
        </p:nvSpPr>
        <p:spPr>
          <a:xfrm>
            <a:off x="6521116" y="1212809"/>
            <a:ext cx="2322095" cy="3172984"/>
          </a:xfrm>
        </p:spPr>
        <p:txBody>
          <a:bodyPr>
            <a:normAutofit/>
          </a:bodyPr>
          <a:lstStyle>
            <a:lvl1pPr marL="0" indent="0">
              <a:buNone/>
              <a:defRPr sz="1350" b="0" i="0">
                <a:solidFill>
                  <a:schemeClr val="bg1"/>
                </a:solidFill>
                <a:latin typeface="Amazon Ember Light" charset="0"/>
                <a:ea typeface="Amazon Ember Light" charset="0"/>
                <a:cs typeface="Amazon Ember Light" charset="0"/>
              </a:defRPr>
            </a:lvl1pPr>
            <a:lvl2pPr marL="342900" indent="0">
              <a:buNone/>
              <a:defRPr sz="1050" b="0" i="0">
                <a:solidFill>
                  <a:srgbClr val="879196"/>
                </a:solidFill>
                <a:latin typeface="Amazon Ember Light" charset="0"/>
                <a:ea typeface="Amazon Ember Light" charset="0"/>
                <a:cs typeface="Amazon Ember Light" charset="0"/>
              </a:defRPr>
            </a:lvl2pPr>
            <a:lvl3pPr marL="685800" indent="0">
              <a:buNone/>
              <a:defRPr sz="1050" b="0" i="0">
                <a:solidFill>
                  <a:srgbClr val="879196"/>
                </a:solidFill>
                <a:latin typeface="Amazon Ember Light" charset="0"/>
                <a:ea typeface="Amazon Ember Light" charset="0"/>
                <a:cs typeface="Amazon Ember Light" charset="0"/>
              </a:defRPr>
            </a:lvl3pPr>
            <a:lvl4pPr marL="1028700" indent="0">
              <a:buNone/>
              <a:defRPr sz="1050" b="0" i="0">
                <a:solidFill>
                  <a:srgbClr val="879196"/>
                </a:solidFill>
                <a:latin typeface="Amazon Ember Light" charset="0"/>
                <a:ea typeface="Amazon Ember Light" charset="0"/>
                <a:cs typeface="Amazon Ember Light" charset="0"/>
              </a:defRPr>
            </a:lvl4pPr>
            <a:lvl5pPr marL="1371600" indent="0">
              <a:buNone/>
              <a:defRPr sz="1050" b="0" i="0">
                <a:solidFill>
                  <a:srgbClr val="879196"/>
                </a:solidFill>
                <a:latin typeface="Amazon Ember Light" charset="0"/>
                <a:ea typeface="Amazon Ember Light" charset="0"/>
                <a:cs typeface="Amazon Ember Light" charset="0"/>
              </a:defRPr>
            </a:lvl5pPr>
          </a:lstStyle>
          <a:p>
            <a:pPr lvl="0"/>
            <a:r>
              <a:rPr lang="en-US" dirty="0" smtClean="0"/>
              <a:t>Add a quote here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15351" y="4754755"/>
            <a:ext cx="457199" cy="274320"/>
          </a:xfrm>
          <a:prstGeom prst="rect">
            <a:avLst/>
          </a:prstGeom>
        </p:spPr>
      </p:pic>
      <p:sp>
        <p:nvSpPr>
          <p:cNvPr id="16"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228689872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rgbClr val="F5F7F7"/>
        </a:solidFill>
        <a:effectLst/>
      </p:bgPr>
    </p:bg>
    <p:spTree>
      <p:nvGrpSpPr>
        <p:cNvPr id="1" name=""/>
        <p:cNvGrpSpPr/>
        <p:nvPr/>
      </p:nvGrpSpPr>
      <p:grpSpPr>
        <a:xfrm>
          <a:off x="0" y="0"/>
          <a:ext cx="0" cy="0"/>
          <a:chOff x="0" y="0"/>
          <a:chExt cx="0" cy="0"/>
        </a:xfrm>
      </p:grpSpPr>
      <p:sp>
        <p:nvSpPr>
          <p:cNvPr id="11" name="Rectangle 10"/>
          <p:cNvSpPr/>
          <p:nvPr userDrawn="1"/>
        </p:nvSpPr>
        <p:spPr>
          <a:xfrm>
            <a:off x="0" y="0"/>
            <a:ext cx="4522305" cy="5143500"/>
          </a:xfrm>
          <a:prstGeom prst="rect">
            <a:avLst/>
          </a:prstGeom>
          <a:solidFill>
            <a:srgbClr val="232F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3" name="Title 1"/>
          <p:cNvSpPr>
            <a:spLocks noGrp="1"/>
          </p:cNvSpPr>
          <p:nvPr>
            <p:ph type="title"/>
          </p:nvPr>
        </p:nvSpPr>
        <p:spPr>
          <a:xfrm>
            <a:off x="426409" y="947412"/>
            <a:ext cx="3817600" cy="657487"/>
          </a:xfrm>
        </p:spPr>
        <p:txBody>
          <a:bodyPr/>
          <a:lstStyle>
            <a:lvl1pPr>
              <a:defRPr b="1" i="0">
                <a:solidFill>
                  <a:schemeClr val="bg1"/>
                </a:solidFill>
                <a:latin typeface="Amazon Ember Heavy" charset="0"/>
                <a:ea typeface="Amazon Ember Heavy" charset="0"/>
                <a:cs typeface="Amazon Ember Heavy" charset="0"/>
              </a:defRPr>
            </a:lvl1pPr>
          </a:lstStyle>
          <a:p>
            <a:r>
              <a:rPr lang="en-US" dirty="0" smtClean="0"/>
              <a:t>Click to edit Master title style</a:t>
            </a:r>
            <a:endParaRPr lang="en-US" dirty="0"/>
          </a:p>
        </p:txBody>
      </p:sp>
      <p:sp>
        <p:nvSpPr>
          <p:cNvPr id="14" name="Content Placeholder 2"/>
          <p:cNvSpPr>
            <a:spLocks noGrp="1"/>
          </p:cNvSpPr>
          <p:nvPr>
            <p:ph sz="half" idx="1"/>
          </p:nvPr>
        </p:nvSpPr>
        <p:spPr>
          <a:xfrm>
            <a:off x="426409" y="1706102"/>
            <a:ext cx="3817600" cy="2733551"/>
          </a:xfrm>
        </p:spPr>
        <p:txBody>
          <a:bodyPr/>
          <a:lstStyle>
            <a:lvl1pPr>
              <a:defRPr b="0" i="0">
                <a:solidFill>
                  <a:schemeClr val="bg1"/>
                </a:solidFill>
                <a:latin typeface="Amazon Ember Light" charset="0"/>
                <a:ea typeface="Amazon Ember Light" charset="0"/>
                <a:cs typeface="Amazon Ember Light" charset="0"/>
              </a:defRPr>
            </a:lvl1pPr>
            <a:lvl2pPr>
              <a:defRPr b="0" i="0">
                <a:solidFill>
                  <a:schemeClr val="bg1"/>
                </a:solidFill>
                <a:latin typeface="Amazon Ember Light" charset="0"/>
                <a:ea typeface="Amazon Ember Light" charset="0"/>
                <a:cs typeface="Amazon Ember Light" charset="0"/>
              </a:defRPr>
            </a:lvl2pPr>
            <a:lvl3pPr>
              <a:defRPr b="0" i="0">
                <a:solidFill>
                  <a:schemeClr val="bg1"/>
                </a:solidFill>
                <a:latin typeface="Amazon Ember Light" charset="0"/>
                <a:ea typeface="Amazon Ember Light" charset="0"/>
                <a:cs typeface="Amazon Ember Light" charset="0"/>
              </a:defRPr>
            </a:lvl3pPr>
            <a:lvl4pPr>
              <a:defRPr b="0" i="0">
                <a:solidFill>
                  <a:schemeClr val="bg1"/>
                </a:solidFill>
                <a:latin typeface="Amazon Ember Light" charset="0"/>
                <a:ea typeface="Amazon Ember Light" charset="0"/>
                <a:cs typeface="Amazon Ember Light" charset="0"/>
              </a:defRPr>
            </a:lvl4pPr>
            <a:lvl5pPr>
              <a:defRPr b="0" i="0">
                <a:solidFill>
                  <a:schemeClr val="bg1"/>
                </a:solidFill>
                <a:latin typeface="Amazon Ember Light" charset="0"/>
                <a:ea typeface="Amazon Ember Light" charset="0"/>
                <a:cs typeface="Amazon Ember Light"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0"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Tree>
    <p:extLst>
      <p:ext uri="{BB962C8B-B14F-4D97-AF65-F5344CB8AC3E}">
        <p14:creationId xmlns:p14="http://schemas.microsoft.com/office/powerpoint/2010/main" val="282395105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p:bg>
      <p:bgPr>
        <a:solidFill>
          <a:srgbClr val="F5F7F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369" y="1149974"/>
            <a:ext cx="4095080" cy="449869"/>
          </a:xfrm>
        </p:spPr>
        <p:txBody>
          <a:bodyPr>
            <a:noAutofit/>
          </a:bodyPr>
          <a:lstStyle>
            <a:lvl1pPr>
              <a:defRPr sz="1200" b="0" i="0" spc="217" baseline="0">
                <a:solidFill>
                  <a:srgbClr val="879196"/>
                </a:solidFill>
                <a:latin typeface="Amazon Ember Light" charset="0"/>
                <a:ea typeface="Amazon Ember Light" charset="0"/>
                <a:cs typeface="Amazon Ember Light" charset="0"/>
              </a:defRPr>
            </a:lvl1pPr>
          </a:lstStyle>
          <a:p>
            <a:r>
              <a:rPr lang="en-US" dirty="0" smtClean="0"/>
              <a:t>TITLE</a:t>
            </a:r>
            <a:endParaRPr lang="en-US" dirty="0"/>
          </a:p>
        </p:txBody>
      </p:sp>
      <p:sp>
        <p:nvSpPr>
          <p:cNvPr id="3" name="Content Placeholder 2"/>
          <p:cNvSpPr>
            <a:spLocks noGrp="1"/>
          </p:cNvSpPr>
          <p:nvPr>
            <p:ph idx="1" hasCustomPrompt="1"/>
          </p:nvPr>
        </p:nvSpPr>
        <p:spPr>
          <a:xfrm>
            <a:off x="381369" y="1599843"/>
            <a:ext cx="4095080"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12" name="Content Placeholder 2"/>
          <p:cNvSpPr>
            <a:spLocks noGrp="1"/>
          </p:cNvSpPr>
          <p:nvPr>
            <p:ph idx="13" hasCustomPrompt="1"/>
          </p:nvPr>
        </p:nvSpPr>
        <p:spPr>
          <a:xfrm>
            <a:off x="4590444" y="1599843"/>
            <a:ext cx="4095080"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5" name="Text Placeholder 4"/>
          <p:cNvSpPr>
            <a:spLocks noGrp="1"/>
          </p:cNvSpPr>
          <p:nvPr>
            <p:ph type="body" sz="quarter" idx="14" hasCustomPrompt="1"/>
          </p:nvPr>
        </p:nvSpPr>
        <p:spPr>
          <a:xfrm>
            <a:off x="381369" y="469232"/>
            <a:ext cx="8304155" cy="575186"/>
          </a:xfrm>
        </p:spPr>
        <p:txBody>
          <a:bodyPr anchor="ctr">
            <a:normAutofit/>
          </a:bodyPr>
          <a:lstStyle>
            <a:lvl1pPr marL="0" indent="0">
              <a:buNone/>
              <a:defRPr sz="2700" baseline="0"/>
            </a:lvl1pPr>
          </a:lstStyle>
          <a:p>
            <a:pPr lvl="0"/>
            <a:r>
              <a:rPr lang="en-US" dirty="0" smtClean="0"/>
              <a:t>Title</a:t>
            </a:r>
            <a:endParaRPr lang="en-US" dirty="0"/>
          </a:p>
        </p:txBody>
      </p:sp>
      <p:sp>
        <p:nvSpPr>
          <p:cNvPr id="13" name="Text Placeholder 4"/>
          <p:cNvSpPr>
            <a:spLocks noGrp="1"/>
          </p:cNvSpPr>
          <p:nvPr>
            <p:ph type="body" sz="quarter" idx="15" hasCustomPrompt="1"/>
          </p:nvPr>
        </p:nvSpPr>
        <p:spPr>
          <a:xfrm>
            <a:off x="4590444" y="1149974"/>
            <a:ext cx="4095082"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17"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302336071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bg>
      <p:bgPr>
        <a:solidFill>
          <a:srgbClr val="F5F7F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369" y="1149974"/>
            <a:ext cx="2589279" cy="449869"/>
          </a:xfrm>
        </p:spPr>
        <p:txBody>
          <a:bodyPr>
            <a:noAutofit/>
          </a:bodyPr>
          <a:lstStyle>
            <a:lvl1pPr>
              <a:defRPr sz="1200" b="0" i="0" spc="217" baseline="0">
                <a:solidFill>
                  <a:srgbClr val="879196"/>
                </a:solidFill>
                <a:latin typeface="Amazon Ember Light" charset="0"/>
                <a:ea typeface="Amazon Ember Light" charset="0"/>
                <a:cs typeface="Amazon Ember Light" charset="0"/>
              </a:defRPr>
            </a:lvl1pPr>
          </a:lstStyle>
          <a:p>
            <a:r>
              <a:rPr lang="en-US" dirty="0" smtClean="0"/>
              <a:t>TITLE</a:t>
            </a:r>
            <a:endParaRPr lang="en-US" dirty="0"/>
          </a:p>
        </p:txBody>
      </p:sp>
      <p:sp>
        <p:nvSpPr>
          <p:cNvPr id="3" name="Content Placeholder 2"/>
          <p:cNvSpPr>
            <a:spLocks noGrp="1"/>
          </p:cNvSpPr>
          <p:nvPr>
            <p:ph idx="1" hasCustomPrompt="1"/>
          </p:nvPr>
        </p:nvSpPr>
        <p:spPr>
          <a:xfrm>
            <a:off x="381369" y="1599843"/>
            <a:ext cx="2589279"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12" name="Content Placeholder 2"/>
          <p:cNvSpPr>
            <a:spLocks noGrp="1"/>
          </p:cNvSpPr>
          <p:nvPr>
            <p:ph idx="13" hasCustomPrompt="1"/>
          </p:nvPr>
        </p:nvSpPr>
        <p:spPr>
          <a:xfrm>
            <a:off x="3238806" y="1599843"/>
            <a:ext cx="2589279"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5" name="Text Placeholder 4"/>
          <p:cNvSpPr>
            <a:spLocks noGrp="1"/>
          </p:cNvSpPr>
          <p:nvPr>
            <p:ph type="body" sz="quarter" idx="14" hasCustomPrompt="1"/>
          </p:nvPr>
        </p:nvSpPr>
        <p:spPr>
          <a:xfrm>
            <a:off x="381369" y="469232"/>
            <a:ext cx="8304155" cy="575186"/>
          </a:xfrm>
        </p:spPr>
        <p:txBody>
          <a:bodyPr anchor="ctr">
            <a:normAutofit/>
          </a:bodyPr>
          <a:lstStyle>
            <a:lvl1pPr marL="0" indent="0">
              <a:buNone/>
              <a:defRPr sz="2700" baseline="0"/>
            </a:lvl1pPr>
          </a:lstStyle>
          <a:p>
            <a:pPr lvl="0"/>
            <a:r>
              <a:rPr lang="en-US" dirty="0" smtClean="0"/>
              <a:t>Title</a:t>
            </a:r>
            <a:endParaRPr lang="en-US" dirty="0"/>
          </a:p>
        </p:txBody>
      </p:sp>
      <p:sp>
        <p:nvSpPr>
          <p:cNvPr id="13" name="Text Placeholder 4"/>
          <p:cNvSpPr>
            <a:spLocks noGrp="1"/>
          </p:cNvSpPr>
          <p:nvPr>
            <p:ph type="body" sz="quarter" idx="15" hasCustomPrompt="1"/>
          </p:nvPr>
        </p:nvSpPr>
        <p:spPr>
          <a:xfrm>
            <a:off x="3238806" y="1149974"/>
            <a:ext cx="2589280"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sp>
        <p:nvSpPr>
          <p:cNvPr id="18" name="Content Placeholder 2"/>
          <p:cNvSpPr>
            <a:spLocks noGrp="1"/>
          </p:cNvSpPr>
          <p:nvPr>
            <p:ph idx="16" hasCustomPrompt="1"/>
          </p:nvPr>
        </p:nvSpPr>
        <p:spPr>
          <a:xfrm>
            <a:off x="6096245" y="1599843"/>
            <a:ext cx="2589279"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19" name="Text Placeholder 4"/>
          <p:cNvSpPr>
            <a:spLocks noGrp="1"/>
          </p:cNvSpPr>
          <p:nvPr>
            <p:ph type="body" sz="quarter" idx="17" hasCustomPrompt="1"/>
          </p:nvPr>
        </p:nvSpPr>
        <p:spPr>
          <a:xfrm>
            <a:off x="6096244" y="1149974"/>
            <a:ext cx="2589280"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17"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296921602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lumn">
    <p:bg>
      <p:bgPr>
        <a:solidFill>
          <a:srgbClr val="F5F7F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369" y="1149974"/>
            <a:ext cx="1949754" cy="449869"/>
          </a:xfrm>
        </p:spPr>
        <p:txBody>
          <a:bodyPr>
            <a:noAutofit/>
          </a:bodyPr>
          <a:lstStyle>
            <a:lvl1pPr>
              <a:defRPr sz="1200" b="0" i="0" spc="217" baseline="0">
                <a:solidFill>
                  <a:srgbClr val="879196"/>
                </a:solidFill>
                <a:latin typeface="Amazon Ember Light" charset="0"/>
                <a:ea typeface="Amazon Ember Light" charset="0"/>
                <a:cs typeface="Amazon Ember Light" charset="0"/>
              </a:defRPr>
            </a:lvl1pPr>
          </a:lstStyle>
          <a:p>
            <a:r>
              <a:rPr lang="en-US" dirty="0" smtClean="0"/>
              <a:t>TITLE</a:t>
            </a:r>
            <a:endParaRPr lang="en-US" dirty="0"/>
          </a:p>
        </p:txBody>
      </p:sp>
      <p:sp>
        <p:nvSpPr>
          <p:cNvPr id="3" name="Content Placeholder 2"/>
          <p:cNvSpPr>
            <a:spLocks noGrp="1"/>
          </p:cNvSpPr>
          <p:nvPr>
            <p:ph idx="1" hasCustomPrompt="1"/>
          </p:nvPr>
        </p:nvSpPr>
        <p:spPr>
          <a:xfrm>
            <a:off x="381369" y="1599843"/>
            <a:ext cx="1949754"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12" name="Content Placeholder 2"/>
          <p:cNvSpPr>
            <a:spLocks noGrp="1"/>
          </p:cNvSpPr>
          <p:nvPr>
            <p:ph idx="13" hasCustomPrompt="1"/>
          </p:nvPr>
        </p:nvSpPr>
        <p:spPr>
          <a:xfrm>
            <a:off x="2499503" y="1599843"/>
            <a:ext cx="1949754"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5" name="Text Placeholder 4"/>
          <p:cNvSpPr>
            <a:spLocks noGrp="1"/>
          </p:cNvSpPr>
          <p:nvPr>
            <p:ph type="body" sz="quarter" idx="14" hasCustomPrompt="1"/>
          </p:nvPr>
        </p:nvSpPr>
        <p:spPr>
          <a:xfrm>
            <a:off x="381369" y="469232"/>
            <a:ext cx="8304155" cy="575186"/>
          </a:xfrm>
        </p:spPr>
        <p:txBody>
          <a:bodyPr anchor="ctr">
            <a:normAutofit/>
          </a:bodyPr>
          <a:lstStyle>
            <a:lvl1pPr marL="0" indent="0">
              <a:buNone/>
              <a:defRPr sz="2700" baseline="0"/>
            </a:lvl1pPr>
          </a:lstStyle>
          <a:p>
            <a:pPr lvl="0"/>
            <a:r>
              <a:rPr lang="en-US" dirty="0" smtClean="0"/>
              <a:t>Title</a:t>
            </a:r>
            <a:endParaRPr lang="en-US" dirty="0"/>
          </a:p>
        </p:txBody>
      </p:sp>
      <p:sp>
        <p:nvSpPr>
          <p:cNvPr id="13" name="Text Placeholder 4"/>
          <p:cNvSpPr>
            <a:spLocks noGrp="1"/>
          </p:cNvSpPr>
          <p:nvPr>
            <p:ph type="body" sz="quarter" idx="15" hasCustomPrompt="1"/>
          </p:nvPr>
        </p:nvSpPr>
        <p:spPr>
          <a:xfrm>
            <a:off x="2499503" y="1149974"/>
            <a:ext cx="1949755"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sp>
        <p:nvSpPr>
          <p:cNvPr id="18" name="Content Placeholder 2"/>
          <p:cNvSpPr>
            <a:spLocks noGrp="1"/>
          </p:cNvSpPr>
          <p:nvPr>
            <p:ph idx="16" hasCustomPrompt="1"/>
          </p:nvPr>
        </p:nvSpPr>
        <p:spPr>
          <a:xfrm>
            <a:off x="4617637" y="1599843"/>
            <a:ext cx="1949754"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19" name="Text Placeholder 4"/>
          <p:cNvSpPr>
            <a:spLocks noGrp="1"/>
          </p:cNvSpPr>
          <p:nvPr>
            <p:ph type="body" sz="quarter" idx="17" hasCustomPrompt="1"/>
          </p:nvPr>
        </p:nvSpPr>
        <p:spPr>
          <a:xfrm>
            <a:off x="4617636" y="1149974"/>
            <a:ext cx="1949755"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sp>
        <p:nvSpPr>
          <p:cNvPr id="20" name="Content Placeholder 2"/>
          <p:cNvSpPr>
            <a:spLocks noGrp="1"/>
          </p:cNvSpPr>
          <p:nvPr>
            <p:ph idx="18" hasCustomPrompt="1"/>
          </p:nvPr>
        </p:nvSpPr>
        <p:spPr>
          <a:xfrm>
            <a:off x="6735770" y="1599843"/>
            <a:ext cx="1949754" cy="3049832"/>
          </a:xfrm>
        </p:spPr>
        <p:txBody>
          <a:bodyPr>
            <a:normAutofit/>
          </a:bodyPr>
          <a:lstStyle>
            <a:lvl1pPr marL="0" indent="0">
              <a:buNone/>
              <a:defRPr sz="1200" b="0" i="0">
                <a:latin typeface="Amazon Ember Light" charset="0"/>
                <a:ea typeface="Amazon Ember Light" charset="0"/>
                <a:cs typeface="Amazon Ember Light" charset="0"/>
              </a:defRPr>
            </a:lvl1pPr>
            <a:lvl2pPr marL="342900" indent="0">
              <a:buNone/>
              <a:defRPr sz="1050" b="0" i="0">
                <a:latin typeface="Amazon Ember Light" charset="0"/>
                <a:ea typeface="Amazon Ember Light" charset="0"/>
                <a:cs typeface="Amazon Ember Light" charset="0"/>
              </a:defRPr>
            </a:lvl2pPr>
            <a:lvl3pPr marL="685800" indent="0">
              <a:buNone/>
              <a:defRPr sz="900" b="0" i="0">
                <a:latin typeface="Amazon Ember Light" charset="0"/>
                <a:ea typeface="Amazon Ember Light" charset="0"/>
                <a:cs typeface="Amazon Ember Light" charset="0"/>
              </a:defRPr>
            </a:lvl3pPr>
            <a:lvl4pPr marL="1028700" indent="0">
              <a:buNone/>
              <a:defRPr sz="825" b="0" i="0">
                <a:latin typeface="Amazon Ember Light" charset="0"/>
                <a:ea typeface="Amazon Ember Light" charset="0"/>
                <a:cs typeface="Amazon Ember Light" charset="0"/>
              </a:defRPr>
            </a:lvl4pPr>
            <a:lvl5pPr marL="1371600" indent="0">
              <a:buNone/>
              <a:defRPr sz="825" b="0" i="0">
                <a:latin typeface="Amazon Ember Light" charset="0"/>
                <a:ea typeface="Amazon Ember Light" charset="0"/>
                <a:cs typeface="Amazon Ember Light" charset="0"/>
              </a:defRPr>
            </a:lvl5pPr>
          </a:lstStyle>
          <a:p>
            <a:pPr lvl="0"/>
            <a:r>
              <a:rPr lang="en-US" dirty="0" smtClean="0"/>
              <a:t>Description</a:t>
            </a:r>
          </a:p>
        </p:txBody>
      </p:sp>
      <p:sp>
        <p:nvSpPr>
          <p:cNvPr id="21" name="Text Placeholder 4"/>
          <p:cNvSpPr>
            <a:spLocks noGrp="1"/>
          </p:cNvSpPr>
          <p:nvPr>
            <p:ph type="body" sz="quarter" idx="19" hasCustomPrompt="1"/>
          </p:nvPr>
        </p:nvSpPr>
        <p:spPr>
          <a:xfrm>
            <a:off x="6735769" y="1149974"/>
            <a:ext cx="1949755" cy="449869"/>
          </a:xfrm>
        </p:spPr>
        <p:txBody>
          <a:bodyPr anchor="ctr">
            <a:normAutofit/>
          </a:bodyPr>
          <a:lstStyle>
            <a:lvl1pPr marL="0" indent="0">
              <a:buNone/>
              <a:defRPr sz="1200" b="0" i="0" spc="150" baseline="0">
                <a:solidFill>
                  <a:srgbClr val="879196"/>
                </a:solidFill>
                <a:latin typeface="Amazon Ember Light" charset="0"/>
                <a:ea typeface="Amazon Ember Light" charset="0"/>
                <a:cs typeface="Amazon Ember Light" charset="0"/>
              </a:defRPr>
            </a:lvl1pPr>
          </a:lstStyle>
          <a:p>
            <a:pPr lvl="0"/>
            <a:r>
              <a:rPr lang="en-US" dirty="0" smtClean="0"/>
              <a:t>TITLE</a:t>
            </a:r>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15350" y="4754755"/>
            <a:ext cx="457200" cy="274320"/>
          </a:xfrm>
          <a:prstGeom prst="rect">
            <a:avLst/>
          </a:prstGeom>
        </p:spPr>
      </p:pic>
      <p:sp>
        <p:nvSpPr>
          <p:cNvPr id="23" name="Footer Placeholder 4"/>
          <p:cNvSpPr>
            <a:spLocks noGrp="1"/>
          </p:cNvSpPr>
          <p:nvPr>
            <p:ph type="ftr" sz="quarter" idx="11"/>
          </p:nvPr>
        </p:nvSpPr>
        <p:spPr>
          <a:xfrm>
            <a:off x="564928" y="4755231"/>
            <a:ext cx="3086100" cy="273844"/>
          </a:xfrm>
        </p:spPr>
        <p:txBody>
          <a:bodyPr/>
          <a:lstStyle>
            <a:lvl1pPr>
              <a:defRPr>
                <a:solidFill>
                  <a:srgbClr val="879196"/>
                </a:solidFill>
              </a:defRPr>
            </a:lvl1pPr>
          </a:lstStyle>
          <a:p>
            <a:endParaRPr lang="en-US" dirty="0">
              <a:latin typeface="Amazon Ember Regular" charset="0"/>
            </a:endParaRPr>
          </a:p>
        </p:txBody>
      </p:sp>
    </p:spTree>
    <p:extLst>
      <p:ext uri="{BB962C8B-B14F-4D97-AF65-F5344CB8AC3E}">
        <p14:creationId xmlns:p14="http://schemas.microsoft.com/office/powerpoint/2010/main" val="297270738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1_Blank">
    <p:bg>
      <p:bgPr>
        <a:solidFill>
          <a:srgbClr val="F5F7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0065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 Blu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771650"/>
            <a:ext cx="8229600" cy="1021556"/>
          </a:xfrm>
        </p:spPr>
        <p:txBody>
          <a:bodyPr anchor="ctr">
            <a:noAutofit/>
          </a:bodyPr>
          <a:lstStyle>
            <a:lvl1pPr algn="ctr">
              <a:defRPr sz="5400" b="1" cap="none">
                <a:solidFill>
                  <a:schemeClr val="tx2"/>
                </a:solidFill>
              </a:defRPr>
            </a:lvl1pPr>
          </a:lstStyle>
          <a:p>
            <a:r>
              <a:rPr lang="en-US" dirty="0"/>
              <a:t>Section 1</a:t>
            </a:r>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62764" y="2823334"/>
            <a:ext cx="5598402" cy="1194714"/>
          </a:xfrm>
          <a:prstGeom prst="rect">
            <a:avLst/>
          </a:prstGeom>
        </p:spPr>
      </p:pic>
    </p:spTree>
    <p:extLst>
      <p:ext uri="{BB962C8B-B14F-4D97-AF65-F5344CB8AC3E}">
        <p14:creationId xmlns:p14="http://schemas.microsoft.com/office/powerpoint/2010/main" val="17091728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0" pos="288" userDrawn="1">
          <p15:clr>
            <a:srgbClr val="FBAE40"/>
          </p15:clr>
        </p15:guide>
        <p15:guide id="1" pos="5472" userDrawn="1">
          <p15:clr>
            <a:srgbClr val="FBAE40"/>
          </p15:clr>
        </p15:guide>
        <p15:guide id="2" orient="horz" pos="1116"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171450"/>
            <a:ext cx="8458200" cy="85725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342900" y="1085850"/>
            <a:ext cx="41910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342900" y="1572432"/>
            <a:ext cx="4191000" cy="262014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10101" y="1085850"/>
            <a:ext cx="4191000" cy="47982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10101" y="1572432"/>
            <a:ext cx="4191000" cy="262014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674081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1" pos="2904">
          <p15:clr>
            <a:srgbClr val="FBAE40"/>
          </p15:clr>
        </p15:guide>
        <p15:guide id="0" pos="216" userDrawn="1">
          <p15:clr>
            <a:srgbClr val="FBAE40"/>
          </p15:clr>
        </p15:guide>
        <p15:guide id="2" pos="5544" userDrawn="1">
          <p15:clr>
            <a:srgbClr val="FBAE40"/>
          </p15:clr>
        </p15:guide>
        <p15:guide id="3" orient="horz" pos="108" userDrawn="1">
          <p15:clr>
            <a:srgbClr val="FBAE40"/>
          </p15:clr>
        </p15:guide>
        <p15:guide id="4" orient="horz" pos="3060" userDrawn="1">
          <p15:clr>
            <a:srgbClr val="FBAE40"/>
          </p15:clr>
        </p15:guide>
        <p15:guide id="5" orient="horz" pos="684" userDrawn="1">
          <p15:clr>
            <a:srgbClr val="FBAE40"/>
          </p15:clr>
        </p15:guide>
        <p15:guide id="6" pos="2856" userDrawn="1">
          <p15:clr>
            <a:srgbClr val="FBAE40"/>
          </p15:clr>
        </p15:guide>
        <p15:guide id="7" pos="292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2900" y="171450"/>
            <a:ext cx="8458200" cy="571500"/>
          </a:xfrm>
        </p:spPr>
        <p:txBody>
          <a:bodyPr/>
          <a:lstStyle/>
          <a:p>
            <a:r>
              <a:rPr lang="en-US" dirty="0"/>
              <a:t>Click to edit Master title style</a:t>
            </a:r>
          </a:p>
        </p:txBody>
      </p:sp>
    </p:spTree>
    <p:extLst>
      <p:ext uri="{BB962C8B-B14F-4D97-AF65-F5344CB8AC3E}">
        <p14:creationId xmlns:p14="http://schemas.microsoft.com/office/powerpoint/2010/main" val="27530100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0" pos="216" userDrawn="1">
          <p15:clr>
            <a:srgbClr val="FBAE40"/>
          </p15:clr>
        </p15:guide>
        <p15:guide id="1" pos="5544" userDrawn="1">
          <p15:clr>
            <a:srgbClr val="FBAE40"/>
          </p15:clr>
        </p15:guide>
        <p15:guide id="2" orient="horz" pos="108" userDrawn="1">
          <p15:clr>
            <a:srgbClr val="FBAE40"/>
          </p15:clr>
        </p15:guide>
        <p15:guide id="3" orient="horz" pos="684" userDrawn="1">
          <p15:clr>
            <a:srgbClr val="FBAE40"/>
          </p15:clr>
        </p15:guide>
        <p15:guide id="4" orient="horz" pos="30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95760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60">
          <p15:clr>
            <a:srgbClr val="FBAE40"/>
          </p15:clr>
        </p15:guide>
        <p15:guide id="0" pos="216" userDrawn="1">
          <p15:clr>
            <a:srgbClr val="FBAE40"/>
          </p15:clr>
        </p15:guide>
        <p15:guide id="2" pos="5544" userDrawn="1">
          <p15:clr>
            <a:srgbClr val="FBAE40"/>
          </p15:clr>
        </p15:guide>
        <p15:guide id="3" orient="horz" pos="108" userDrawn="1">
          <p15:clr>
            <a:srgbClr val="FBAE40"/>
          </p15:clr>
        </p15:guide>
        <p15:guide id="4" orient="horz" pos="308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01906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1" orient="horz" pos="3060">
          <p15:clr>
            <a:srgbClr val="FBAE40"/>
          </p15:clr>
        </p15:guide>
        <p15:guide id="0" pos="216">
          <p15:clr>
            <a:srgbClr val="FBAE40"/>
          </p15:clr>
        </p15:guide>
        <p15:guide id="2" pos="5544">
          <p15:clr>
            <a:srgbClr val="FBAE40"/>
          </p15:clr>
        </p15:guide>
        <p15:guide id="3" orient="horz" pos="108">
          <p15:clr>
            <a:srgbClr val="FBAE40"/>
          </p15:clr>
        </p15:guide>
        <p15:guide id="4" orient="horz" pos="30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2601" y="171450"/>
            <a:ext cx="3238500" cy="87153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42900" y="171450"/>
            <a:ext cx="5143500" cy="3954287"/>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5562601" y="1123951"/>
            <a:ext cx="3238500" cy="30017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09703974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extLst mod="1">
    <p:ext uri="{DCECCB84-F9BA-43D5-87BE-67443E8EF086}">
      <p15:sldGuideLst xmlns:p15="http://schemas.microsoft.com/office/powerpoint/2012/main">
        <p15:guide id="0" pos="216" userDrawn="1">
          <p15:clr>
            <a:srgbClr val="FBAE40"/>
          </p15:clr>
        </p15:guide>
        <p15:guide id="1" pos="5544" userDrawn="1">
          <p15:clr>
            <a:srgbClr val="FBAE40"/>
          </p15:clr>
        </p15:guide>
        <p15:guide id="2" orient="horz" pos="3060" userDrawn="1">
          <p15:clr>
            <a:srgbClr val="FBAE40"/>
          </p15:clr>
        </p15:guide>
        <p15:guide id="3" orient="horz" pos="108" userDrawn="1">
          <p15:clr>
            <a:srgbClr val="FBAE40"/>
          </p15:clr>
        </p15:guide>
        <p15:guide id="4" pos="3456" userDrawn="1">
          <p15:clr>
            <a:srgbClr val="FBAE40"/>
          </p15:clr>
        </p15:guide>
        <p15:guide id="5" pos="3504" userDrawn="1">
          <p15:clr>
            <a:srgbClr val="FBAE40"/>
          </p15:clr>
        </p15:guide>
        <p15:guide id="6" orient="horz" pos="70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gold_brigh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alphaModFix amt="50000"/>
            <a:extLst>
              <a:ext uri="{28A0092B-C50C-407E-A947-70E740481C1C}">
                <a14:useLocalDpi xmlns:a14="http://schemas.microsoft.com/office/drawing/2010/main" val="0"/>
              </a:ext>
            </a:extLst>
          </a:blip>
          <a:stretch>
            <a:fillRect/>
          </a:stretch>
        </p:blipFill>
        <p:spPr>
          <a:xfrm>
            <a:off x="0" y="0"/>
            <a:ext cx="9144000" cy="5142663"/>
          </a:xfrm>
          <a:prstGeom prst="rect">
            <a:avLst/>
          </a:prstGeom>
        </p:spPr>
      </p:pic>
      <p:sp>
        <p:nvSpPr>
          <p:cNvPr id="5" name="Title 8"/>
          <p:cNvSpPr>
            <a:spLocks noGrp="1"/>
          </p:cNvSpPr>
          <p:nvPr>
            <p:ph type="title" hasCustomPrompt="1"/>
          </p:nvPr>
        </p:nvSpPr>
        <p:spPr>
          <a:xfrm>
            <a:off x="628691" y="497927"/>
            <a:ext cx="7886618" cy="994447"/>
          </a:xfrm>
          <a:prstGeom prst="rect">
            <a:avLst/>
          </a:prstGeom>
        </p:spPr>
        <p:txBody>
          <a:bodyPr/>
          <a:lstStyle>
            <a:lvl1pPr>
              <a:defRPr sz="1582" spc="263" baseline="0"/>
            </a:lvl1pPr>
          </a:lstStyle>
          <a:p>
            <a:r>
              <a:rPr lang="en-US" dirty="0"/>
              <a:t>CLICK TO EDIT MASTER TITLE STYLE</a:t>
            </a:r>
          </a:p>
        </p:txBody>
      </p:sp>
    </p:spTree>
    <p:extLst>
      <p:ext uri="{BB962C8B-B14F-4D97-AF65-F5344CB8AC3E}">
        <p14:creationId xmlns:p14="http://schemas.microsoft.com/office/powerpoint/2010/main" val="1429925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36789" y="190445"/>
            <a:ext cx="8205304" cy="522538"/>
          </a:xfrm>
          <a:prstGeom prst="rect">
            <a:avLst/>
          </a:prstGeom>
        </p:spPr>
        <p:txBody>
          <a:bodyPr vert="horz" lIns="91440" tIns="45720" rIns="91440" bIns="45720" rtlCol="0" anchor="t" anchorCtr="0">
            <a:noAutofit/>
          </a:bodyPr>
          <a:lstStyle/>
          <a:p>
            <a:r>
              <a:rPr lang="en-US" dirty="0"/>
              <a:t>Click to edit Master title style</a:t>
            </a:r>
          </a:p>
        </p:txBody>
      </p:sp>
      <p:sp>
        <p:nvSpPr>
          <p:cNvPr id="3" name="Text Placeholder 2"/>
          <p:cNvSpPr>
            <a:spLocks noGrp="1"/>
          </p:cNvSpPr>
          <p:nvPr>
            <p:ph type="body" idx="1"/>
          </p:nvPr>
        </p:nvSpPr>
        <p:spPr>
          <a:xfrm>
            <a:off x="336789" y="950119"/>
            <a:ext cx="8205304" cy="368864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421148" y="4685403"/>
            <a:ext cx="635000" cy="381000"/>
          </a:xfrm>
          <a:prstGeom prst="rect">
            <a:avLst/>
          </a:prstGeom>
        </p:spPr>
      </p:pic>
    </p:spTree>
    <p:extLst>
      <p:ext uri="{BB962C8B-B14F-4D97-AF65-F5344CB8AC3E}">
        <p14:creationId xmlns:p14="http://schemas.microsoft.com/office/powerpoint/2010/main" val="170176073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40" r:id="rId3"/>
    <p:sldLayoutId id="2147483742" r:id="rId4"/>
    <p:sldLayoutId id="2147483743" r:id="rId5"/>
    <p:sldLayoutId id="2147483744" r:id="rId6"/>
    <p:sldLayoutId id="2147483759" r:id="rId7"/>
    <p:sldLayoutId id="2147483745" r:id="rId8"/>
    <p:sldLayoutId id="2147483761" r:id="rId9"/>
    <p:sldLayoutId id="2147483764" r:id="rId10"/>
    <p:sldLayoutId id="2147483802" r:id="rId11"/>
  </p:sldLayoutIdLst>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hf sldNum="0" hdr="0" ftr="0" dt="0"/>
  <p:txStyles>
    <p:titleStyle>
      <a:lvl1pPr algn="l" defTabSz="457200" rtl="0" eaLnBrk="1" latinLnBrk="0" hangingPunct="1">
        <a:spcBef>
          <a:spcPct val="0"/>
        </a:spcBef>
        <a:buNone/>
        <a:defRPr sz="2800" b="1" i="0" kern="1200" spc="-100" baseline="0">
          <a:gradFill>
            <a:gsLst>
              <a:gs pos="0">
                <a:srgbClr val="FFFFFF"/>
              </a:gs>
              <a:gs pos="100000">
                <a:srgbClr val="FFFFFF"/>
              </a:gs>
            </a:gsLst>
            <a:lin ang="5400000" scaled="1"/>
          </a:gradFill>
          <a:latin typeface="+mj-lt"/>
          <a:ea typeface="+mj-ea"/>
          <a:cs typeface="Arial"/>
        </a:defRPr>
      </a:lvl1pPr>
    </p:titleStyle>
    <p:bodyStyle>
      <a:lvl1pPr marL="342900" indent="-342900" algn="l" defTabSz="457200" rtl="0" eaLnBrk="1" latinLnBrk="0" hangingPunct="1">
        <a:spcBef>
          <a:spcPct val="20000"/>
        </a:spcBef>
        <a:buFont typeface="Wingdings" panose="05000000000000000000" pitchFamily="2" charset="2"/>
        <a:buChar char="§"/>
        <a:defRPr sz="2000" b="0" i="0" kern="1200">
          <a:gradFill>
            <a:gsLst>
              <a:gs pos="0">
                <a:srgbClr val="FFFFFF"/>
              </a:gs>
              <a:gs pos="100000">
                <a:srgbClr val="FFFFFF"/>
              </a:gs>
            </a:gsLst>
            <a:lin ang="5400000" scaled="1"/>
          </a:gradFill>
          <a:latin typeface="+mn-lt"/>
          <a:ea typeface="+mn-ea"/>
          <a:cs typeface="Arial"/>
        </a:defRPr>
      </a:lvl1pPr>
      <a:lvl2pPr marL="742950" indent="-285750" algn="l" defTabSz="457200" rtl="0" eaLnBrk="1" latinLnBrk="0" hangingPunct="1">
        <a:spcBef>
          <a:spcPct val="20000"/>
        </a:spcBef>
        <a:buFont typeface="Arial"/>
        <a:buChar char="–"/>
        <a:defRPr sz="1800" b="0" i="0" kern="1200">
          <a:gradFill>
            <a:gsLst>
              <a:gs pos="0">
                <a:srgbClr val="FFFFFF"/>
              </a:gs>
              <a:gs pos="100000">
                <a:srgbClr val="FFFFFF"/>
              </a:gs>
            </a:gsLst>
            <a:lin ang="5400000" scaled="1"/>
          </a:gradFill>
          <a:latin typeface="+mn-lt"/>
          <a:ea typeface="+mn-ea"/>
          <a:cs typeface="Arial"/>
        </a:defRPr>
      </a:lvl2pPr>
      <a:lvl3pPr marL="1143000" indent="-228600" algn="l" defTabSz="457200" rtl="0" eaLnBrk="1" latinLnBrk="0" hangingPunct="1">
        <a:spcBef>
          <a:spcPct val="20000"/>
        </a:spcBef>
        <a:buFont typeface="Arial"/>
        <a:buChar char="•"/>
        <a:defRPr sz="1600" b="0" i="0" kern="1200">
          <a:gradFill>
            <a:gsLst>
              <a:gs pos="0">
                <a:srgbClr val="FFFFFF"/>
              </a:gs>
              <a:gs pos="100000">
                <a:srgbClr val="FFFFFF"/>
              </a:gs>
            </a:gsLst>
            <a:lin ang="5400000" scaled="1"/>
          </a:gradFill>
          <a:latin typeface="+mn-lt"/>
          <a:ea typeface="+mn-ea"/>
          <a:cs typeface="Arial"/>
        </a:defRPr>
      </a:lvl3pPr>
      <a:lvl4pPr marL="1600200" indent="-228600" algn="l" defTabSz="457200" rtl="0" eaLnBrk="1" latinLnBrk="0" hangingPunct="1">
        <a:spcBef>
          <a:spcPct val="20000"/>
        </a:spcBef>
        <a:buFont typeface="Arial"/>
        <a:buChar char="–"/>
        <a:defRPr sz="1400" b="0" i="0" kern="1200">
          <a:gradFill>
            <a:gsLst>
              <a:gs pos="0">
                <a:srgbClr val="FFFFFF"/>
              </a:gs>
              <a:gs pos="100000">
                <a:srgbClr val="FFFFFF"/>
              </a:gs>
            </a:gsLst>
            <a:lin ang="5400000" scaled="1"/>
          </a:gradFill>
          <a:latin typeface="+mn-lt"/>
          <a:ea typeface="+mn-ea"/>
          <a:cs typeface="Arial"/>
        </a:defRPr>
      </a:lvl4pPr>
      <a:lvl5pPr marL="2057400" indent="-228600" algn="l" defTabSz="457200" rtl="0" eaLnBrk="1" latinLnBrk="0" hangingPunct="1">
        <a:spcBef>
          <a:spcPct val="20000"/>
        </a:spcBef>
        <a:buFont typeface="Arial"/>
        <a:buChar char="»"/>
        <a:defRPr sz="1400" b="0" i="0" kern="1200">
          <a:gradFill>
            <a:gsLst>
              <a:gs pos="0">
                <a:srgbClr val="FFFFFF"/>
              </a:gs>
              <a:gs pos="100000">
                <a:srgbClr val="FFFFFF"/>
              </a:gs>
            </a:gsLst>
            <a:lin ang="5400000" scaled="1"/>
          </a:gradFill>
          <a:latin typeface="+mn-lt"/>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610530"/>
            <a:ext cx="7886700" cy="657487"/>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369219"/>
            <a:ext cx="7886700" cy="315538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168662" y="4767263"/>
            <a:ext cx="3086100" cy="273844"/>
          </a:xfrm>
          <a:prstGeom prst="rect">
            <a:avLst/>
          </a:prstGeom>
        </p:spPr>
        <p:txBody>
          <a:bodyPr vert="horz" lIns="91440" tIns="45720" rIns="91440" bIns="45720" rtlCol="0" anchor="ctr"/>
          <a:lstStyle>
            <a:lvl1pPr algn="l">
              <a:defRPr sz="675">
                <a:solidFill>
                  <a:srgbClr val="879196"/>
                </a:solidFill>
                <a:latin typeface="Amazon Ember" charset="0"/>
                <a:ea typeface="Amazon Ember" charset="0"/>
                <a:cs typeface="Amazon Ember" charset="0"/>
              </a:defRPr>
            </a:lvl1pPr>
          </a:lstStyle>
          <a:p>
            <a:endParaRPr lang="en-US" dirty="0">
              <a:latin typeface="Amazon Ember Regular" charset="0"/>
            </a:endParaRPr>
          </a:p>
        </p:txBody>
      </p:sp>
      <p:sp>
        <p:nvSpPr>
          <p:cNvPr id="6" name="Slide Number Placeholder 5"/>
          <p:cNvSpPr>
            <a:spLocks noGrp="1"/>
          </p:cNvSpPr>
          <p:nvPr>
            <p:ph type="sldNum" sz="quarter" idx="4"/>
          </p:nvPr>
        </p:nvSpPr>
        <p:spPr>
          <a:xfrm>
            <a:off x="6951392" y="4767263"/>
            <a:ext cx="2057400" cy="273844"/>
          </a:xfrm>
          <a:prstGeom prst="rect">
            <a:avLst/>
          </a:prstGeom>
        </p:spPr>
        <p:txBody>
          <a:bodyPr vert="horz" lIns="91440" tIns="45720" rIns="91440" bIns="45720" rtlCol="0" anchor="ctr"/>
          <a:lstStyle>
            <a:lvl1pPr algn="r">
              <a:defRPr sz="900">
                <a:solidFill>
                  <a:srgbClr val="879196"/>
                </a:solidFill>
                <a:latin typeface="Amazon Ember" charset="0"/>
                <a:ea typeface="Amazon Ember" charset="0"/>
                <a:cs typeface="Amazon Ember" charset="0"/>
              </a:defRPr>
            </a:lvl1pPr>
          </a:lstStyle>
          <a:p>
            <a:fld id="{BB5BD99C-2712-9047-820E-F0032D5CE0D9}" type="slidenum">
              <a:rPr lang="en-US" smtClean="0"/>
              <a:pPr/>
              <a:t>‹N›</a:t>
            </a:fld>
            <a:endParaRPr lang="en-US"/>
          </a:p>
        </p:txBody>
      </p:sp>
    </p:spTree>
    <p:extLst>
      <p:ext uri="{BB962C8B-B14F-4D97-AF65-F5344CB8AC3E}">
        <p14:creationId xmlns:p14="http://schemas.microsoft.com/office/powerpoint/2010/main" val="1283951697"/>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Lst>
  <p:timing>
    <p:tnLst>
      <p:par>
        <p:cTn id="1" dur="indefinite" restart="never" nodeType="tmRoot"/>
      </p:par>
    </p:tnLst>
  </p:timing>
  <p:hf sldNum="0" hdr="0" ftr="0" dt="0"/>
  <p:txStyles>
    <p:titleStyle>
      <a:lvl1pPr algn="l" defTabSz="685800" rtl="0" eaLnBrk="1" latinLnBrk="0" hangingPunct="1">
        <a:lnSpc>
          <a:spcPct val="90000"/>
        </a:lnSpc>
        <a:spcBef>
          <a:spcPct val="0"/>
        </a:spcBef>
        <a:buNone/>
        <a:defRPr sz="2700" b="1" i="0" kern="1200">
          <a:solidFill>
            <a:srgbClr val="232F3E"/>
          </a:solidFill>
          <a:latin typeface="Amazon Ember Heavy" charset="0"/>
          <a:ea typeface="Amazon Ember Heavy" charset="0"/>
          <a:cs typeface="Amazon Ember Heavy" charset="0"/>
        </a:defRPr>
      </a:lvl1pPr>
    </p:titleStyle>
    <p:bodyStyle>
      <a:lvl1pPr marL="171450" indent="-171450" algn="l" defTabSz="685800" rtl="0" eaLnBrk="1" latinLnBrk="0" hangingPunct="1">
        <a:lnSpc>
          <a:spcPct val="90000"/>
        </a:lnSpc>
        <a:spcBef>
          <a:spcPts val="750"/>
        </a:spcBef>
        <a:buFont typeface="Arial"/>
        <a:buChar char="•"/>
        <a:defRPr sz="1800" kern="1200">
          <a:solidFill>
            <a:srgbClr val="232F3E"/>
          </a:solidFill>
          <a:latin typeface="Amazon Ember" charset="0"/>
          <a:ea typeface="Amazon Ember" charset="0"/>
          <a:cs typeface="Amazon Ember" charset="0"/>
        </a:defRPr>
      </a:lvl1pPr>
      <a:lvl2pPr marL="514350" indent="-171450" algn="l" defTabSz="685800" rtl="0" eaLnBrk="1" latinLnBrk="0" hangingPunct="1">
        <a:lnSpc>
          <a:spcPct val="90000"/>
        </a:lnSpc>
        <a:spcBef>
          <a:spcPts val="375"/>
        </a:spcBef>
        <a:buFont typeface="Arial"/>
        <a:buChar char="•"/>
        <a:defRPr sz="1500" kern="1200">
          <a:solidFill>
            <a:srgbClr val="232F3E"/>
          </a:solidFill>
          <a:latin typeface="Amazon Ember" charset="0"/>
          <a:ea typeface="Amazon Ember" charset="0"/>
          <a:cs typeface="Amazon Ember" charset="0"/>
        </a:defRPr>
      </a:lvl2pPr>
      <a:lvl3pPr marL="857250" indent="-171450" algn="l" defTabSz="685800" rtl="0" eaLnBrk="1" latinLnBrk="0" hangingPunct="1">
        <a:lnSpc>
          <a:spcPct val="90000"/>
        </a:lnSpc>
        <a:spcBef>
          <a:spcPts val="375"/>
        </a:spcBef>
        <a:buFont typeface="Arial"/>
        <a:buChar char="•"/>
        <a:defRPr sz="1350" kern="1200">
          <a:solidFill>
            <a:srgbClr val="232F3E"/>
          </a:solidFill>
          <a:latin typeface="Amazon Ember" charset="0"/>
          <a:ea typeface="Amazon Ember" charset="0"/>
          <a:cs typeface="Amazon Ember" charset="0"/>
        </a:defRPr>
      </a:lvl3pPr>
      <a:lvl4pPr marL="1200150" indent="-171450" algn="l" defTabSz="685800" rtl="0" eaLnBrk="1" latinLnBrk="0" hangingPunct="1">
        <a:lnSpc>
          <a:spcPct val="90000"/>
        </a:lnSpc>
        <a:spcBef>
          <a:spcPts val="375"/>
        </a:spcBef>
        <a:buFont typeface="Arial"/>
        <a:buChar char="•"/>
        <a:defRPr sz="1200" kern="1200">
          <a:solidFill>
            <a:srgbClr val="232F3E"/>
          </a:solidFill>
          <a:latin typeface="Amazon Ember" charset="0"/>
          <a:ea typeface="Amazon Ember" charset="0"/>
          <a:cs typeface="Amazon Ember" charset="0"/>
        </a:defRPr>
      </a:lvl4pPr>
      <a:lvl5pPr marL="1543050" indent="-171450" algn="l" defTabSz="685800" rtl="0" eaLnBrk="1" latinLnBrk="0" hangingPunct="1">
        <a:lnSpc>
          <a:spcPct val="90000"/>
        </a:lnSpc>
        <a:spcBef>
          <a:spcPts val="375"/>
        </a:spcBef>
        <a:buFont typeface="Arial"/>
        <a:buChar char="•"/>
        <a:defRPr sz="1200" kern="1200">
          <a:solidFill>
            <a:srgbClr val="232F3E"/>
          </a:solidFill>
          <a:latin typeface="Amazon Ember" charset="0"/>
          <a:ea typeface="Amazon Ember" charset="0"/>
          <a:cs typeface="Amazon Ember"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openxmlformats.org/officeDocument/2006/relationships/image" Target="../media/image16.png"/><Relationship Id="rId5" Type="http://schemas.openxmlformats.org/officeDocument/2006/relationships/image" Target="../media/image34.pn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38" Type="http://schemas.openxmlformats.org/officeDocument/2006/relationships/image" Target="../media/image52.sv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2531389" y="3732407"/>
            <a:ext cx="6456494" cy="1318760"/>
          </a:xfrm>
        </p:spPr>
        <p:txBody>
          <a:bodyPr/>
          <a:lstStyle/>
          <a:p>
            <a:r>
              <a:rPr lang="en-US" dirty="0">
                <a:solidFill>
                  <a:schemeClr val="accent1"/>
                </a:solidFill>
                <a:latin typeface="Amazon Ember" panose="020B0603020204020204" pitchFamily="34" charset="0"/>
                <a:ea typeface="Amazon Ember" panose="020B0603020204020204" pitchFamily="34" charset="0"/>
                <a:cs typeface="Amazon Ember" panose="020B0603020204020204" pitchFamily="34" charset="0"/>
              </a:rPr>
              <a:t>Research Computing @ AWS</a:t>
            </a:r>
          </a:p>
          <a:p>
            <a:r>
              <a:rPr lang="en-US" sz="1200" dirty="0">
                <a:solidFill>
                  <a:srgbClr val="00B0F0"/>
                </a:solidFill>
                <a:latin typeface="Amazon Ember" panose="020B0603020204020204" pitchFamily="34" charset="0"/>
                <a:ea typeface="Amazon Ember" panose="020B0603020204020204" pitchFamily="34" charset="0"/>
                <a:cs typeface="Amazon Ember" panose="020B0603020204020204" pitchFamily="34" charset="0"/>
              </a:rPr>
              <a:t>AWS Worldwide Research &amp; Technical Computing</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1557" y="3685421"/>
            <a:ext cx="1518111" cy="1365746"/>
          </a:xfrm>
          <a:prstGeom prst="rect">
            <a:avLst/>
          </a:prstGeom>
        </p:spPr>
      </p:pic>
      <p:sp>
        <p:nvSpPr>
          <p:cNvPr id="2" name="TextBox 1"/>
          <p:cNvSpPr txBox="1"/>
          <p:nvPr/>
        </p:nvSpPr>
        <p:spPr>
          <a:xfrm>
            <a:off x="2018270" y="247135"/>
            <a:ext cx="5010859" cy="369332"/>
          </a:xfrm>
          <a:prstGeom prst="rect">
            <a:avLst/>
          </a:prstGeom>
          <a:noFill/>
        </p:spPr>
        <p:txBody>
          <a:bodyPr wrap="none" rtlCol="0">
            <a:spAutoFit/>
          </a:bodyPr>
          <a:lstStyle/>
          <a:p>
            <a:r>
              <a:rPr lang="en-GB" b="1" dirty="0">
                <a:latin typeface="Amazon Ember" panose="02000000000000000000" pitchFamily="2" charset="0"/>
                <a:ea typeface="Amazon Ember" panose="02000000000000000000" pitchFamily="2" charset="0"/>
              </a:rPr>
              <a:t>Scaling Tightly Coupled Algorithms on AWS</a:t>
            </a:r>
            <a:endParaRPr lang="en-GB" sz="27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endParaRPr>
          </a:p>
        </p:txBody>
      </p:sp>
      <p:sp>
        <p:nvSpPr>
          <p:cNvPr id="3" name="TextBox 2"/>
          <p:cNvSpPr txBox="1"/>
          <p:nvPr/>
        </p:nvSpPr>
        <p:spPr>
          <a:xfrm>
            <a:off x="2145161" y="3177836"/>
            <a:ext cx="4623600" cy="800219"/>
          </a:xfrm>
          <a:prstGeom prst="rect">
            <a:avLst/>
          </a:prstGeom>
          <a:noFill/>
        </p:spPr>
        <p:txBody>
          <a:bodyPr wrap="square" rtlCol="0">
            <a:spAutoFit/>
          </a:bodyPr>
          <a:lstStyle/>
          <a:p>
            <a:pPr algn="ctr"/>
            <a:r>
              <a:rPr lang="en-US" dirty="0" smtClean="0">
                <a:solidFill>
                  <a:srgbClr val="FF0000"/>
                </a:solidFill>
                <a:latin typeface="Amazon Ember" panose="02000000000000000000" pitchFamily="2" charset="0"/>
                <a:ea typeface="Amazon Ember" panose="02000000000000000000" pitchFamily="2" charset="0"/>
              </a:rPr>
              <a:t>Dr. Scott Eberhardt</a:t>
            </a:r>
          </a:p>
          <a:p>
            <a:pPr algn="ctr"/>
            <a:r>
              <a:rPr lang="en-US" sz="1400" dirty="0" smtClean="0">
                <a:solidFill>
                  <a:srgbClr val="FFC000"/>
                </a:solidFill>
                <a:latin typeface="Amazon Ember" panose="02000000000000000000" pitchFamily="2" charset="0"/>
                <a:ea typeface="Amazon Ember" panose="02000000000000000000" pitchFamily="2" charset="0"/>
              </a:rPr>
              <a:t>Principle Solutions Architect – HPC, AWS</a:t>
            </a:r>
          </a:p>
          <a:p>
            <a:pPr algn="ctr"/>
            <a:r>
              <a:rPr lang="en-US" sz="1400" dirty="0" smtClean="0">
                <a:solidFill>
                  <a:srgbClr val="FFC000"/>
                </a:solidFill>
                <a:latin typeface="Amazon Ember" panose="02000000000000000000" pitchFamily="2" charset="0"/>
                <a:ea typeface="Amazon Ember" panose="02000000000000000000" pitchFamily="2" charset="0"/>
              </a:rPr>
              <a:t>Visiting Reader, Imperial College</a:t>
            </a:r>
            <a:endParaRPr lang="en-GB" sz="1400" dirty="0" err="1" smtClean="0">
              <a:solidFill>
                <a:srgbClr val="FFC000"/>
              </a:solidFill>
              <a:latin typeface="Amazon Ember" panose="02000000000000000000" pitchFamily="2" charset="0"/>
              <a:ea typeface="Amazon Ember" panose="02000000000000000000" pitchFamily="2" charset="0"/>
            </a:endParaRPr>
          </a:p>
        </p:txBody>
      </p:sp>
    </p:spTree>
    <p:extLst>
      <p:ext uri="{BB962C8B-B14F-4D97-AF65-F5344CB8AC3E}">
        <p14:creationId xmlns:p14="http://schemas.microsoft.com/office/powerpoint/2010/main" val="3050452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a:spLocks noChangeArrowheads="1"/>
          </p:cNvSpPr>
          <p:nvPr/>
        </p:nvSpPr>
        <p:spPr bwMode="auto">
          <a:xfrm>
            <a:off x="6008418" y="2307539"/>
            <a:ext cx="2310062" cy="2537534"/>
          </a:xfrm>
          <a:prstGeom prst="ellipse">
            <a:avLst/>
          </a:prstGeom>
          <a:noFill/>
          <a:ln w="9525">
            <a:noFill/>
            <a:round/>
            <a:headEnd/>
            <a:tailEnd/>
          </a:ln>
          <a:effectLst>
            <a:outerShdw blurRad="40000" dist="23000" dir="5400000" rotWithShape="0">
              <a:srgbClr val="000000">
                <a:alpha val="34998"/>
              </a:srgbClr>
            </a:outerShdw>
          </a:effectLst>
        </p:spPr>
        <p:txBody>
          <a:bodyPr anchor="ctr"/>
          <a:lstStyle/>
          <a:p>
            <a:pPr algn="ctr">
              <a:defRPr/>
            </a:pPr>
            <a:endParaRPr lang="en-US" sz="1350" dirty="0">
              <a:solidFill>
                <a:srgbClr val="FFFFFF"/>
              </a:solidFill>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266820" y="200601"/>
            <a:ext cx="7886700" cy="657487"/>
          </a:xfrm>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Important enablers for HPC on the cloud</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sp>
        <p:nvSpPr>
          <p:cNvPr id="8" name="TextBox 7"/>
          <p:cNvSpPr txBox="1"/>
          <p:nvPr/>
        </p:nvSpPr>
        <p:spPr>
          <a:xfrm>
            <a:off x="730528" y="897765"/>
            <a:ext cx="6504662" cy="3857466"/>
          </a:xfrm>
          <a:prstGeom prst="rect">
            <a:avLst/>
          </a:prstGeom>
          <a:noFill/>
        </p:spPr>
        <p:txBody>
          <a:bodyPr wrap="square" rtlCol="0">
            <a:spAutoFit/>
          </a:bodyPr>
          <a:lstStyle/>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Compute performance – CPUs, GPUs, FPGAs</a:t>
            </a:r>
          </a:p>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Memory performance – high RAM requirements in many applications</a:t>
            </a:r>
          </a:p>
          <a:p>
            <a:pPr marL="257175" indent="-257175">
              <a:spcBef>
                <a:spcPts val="750"/>
              </a:spcBef>
              <a:buClr>
                <a:srgbClr val="00A1C9"/>
              </a:buClr>
              <a:buFont typeface="Wingdings" panose="05000000000000000000" pitchFamily="2" charset="2"/>
              <a:buChar char="§"/>
            </a:pPr>
            <a:r>
              <a:rPr lang="en-US" sz="2000" dirty="0">
                <a:latin typeface="Amazon Ember" panose="02000000000000000000" pitchFamily="2" charset="0"/>
                <a:ea typeface="Amazon Ember" panose="02000000000000000000" pitchFamily="2" charset="0"/>
                <a:cs typeface="Arial" panose="020B0604020202020204" pitchFamily="34" charset="0"/>
              </a:rPr>
              <a:t>Network</a:t>
            </a:r>
            <a:r>
              <a:rPr lang="en-US" dirty="0">
                <a:latin typeface="Amazon Ember" panose="02000000000000000000" pitchFamily="2" charset="0"/>
                <a:ea typeface="Amazon Ember" panose="02000000000000000000" pitchFamily="2" charset="0"/>
                <a:cs typeface="Arial" panose="020B0604020202020204" pitchFamily="34" charset="0"/>
              </a:rPr>
              <a:t> performance – throughput, latency, and consistency</a:t>
            </a:r>
          </a:p>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Storage performance – including shared filesystems</a:t>
            </a:r>
          </a:p>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Automation and cluster/job management</a:t>
            </a:r>
          </a:p>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Remote graphics for interactive applications</a:t>
            </a:r>
          </a:p>
          <a:p>
            <a:pPr marL="257175" indent="-257175">
              <a:spcBef>
                <a:spcPts val="750"/>
              </a:spcBef>
              <a:buClr>
                <a:srgbClr val="00A1C9"/>
              </a:buClr>
              <a:buFont typeface="Wingdings" panose="05000000000000000000" pitchFamily="2" charset="2"/>
              <a:buChar char="§"/>
            </a:pPr>
            <a:r>
              <a:rPr lang="en-US" dirty="0">
                <a:latin typeface="Amazon Ember" panose="02000000000000000000" pitchFamily="2" charset="0"/>
                <a:ea typeface="Amazon Ember" panose="02000000000000000000" pitchFamily="2" charset="0"/>
                <a:cs typeface="Arial" panose="020B0604020202020204" pitchFamily="34" charset="0"/>
              </a:rPr>
              <a:t>ISV support – including license management</a:t>
            </a:r>
          </a:p>
          <a:p>
            <a:pPr marL="257175" indent="-257175">
              <a:spcBef>
                <a:spcPts val="750"/>
              </a:spcBef>
              <a:buClr>
                <a:srgbClr val="00A1C9"/>
              </a:buClr>
              <a:buFont typeface="Wingdings" panose="05000000000000000000" pitchFamily="2" charset="2"/>
              <a:buChar char="§"/>
            </a:pPr>
            <a:endParaRPr lang="en-US" dirty="0">
              <a:latin typeface="Amazon Ember" panose="02000000000000000000" pitchFamily="2" charset="0"/>
              <a:ea typeface="Amazon Ember" panose="02000000000000000000" pitchFamily="2" charset="0"/>
              <a:cs typeface="Arial" panose="020B0604020202020204" pitchFamily="34" charset="0"/>
            </a:endParaRPr>
          </a:p>
          <a:p>
            <a:r>
              <a:rPr lang="en-US" dirty="0">
                <a:latin typeface="Amazon Ember" panose="02000000000000000000" pitchFamily="2" charset="0"/>
                <a:ea typeface="Amazon Ember" panose="02000000000000000000" pitchFamily="2" charset="0"/>
                <a:cs typeface="Arial" panose="020B0604020202020204" pitchFamily="34" charset="0"/>
              </a:rPr>
              <a:t>	…and </a:t>
            </a:r>
            <a:r>
              <a:rPr lang="en-US" dirty="0">
                <a:solidFill>
                  <a:srgbClr val="00A1C9"/>
                </a:solidFill>
                <a:latin typeface="Amazon Ember" panose="02000000000000000000" pitchFamily="2" charset="0"/>
                <a:ea typeface="Amazon Ember" panose="02000000000000000000" pitchFamily="2" charset="0"/>
                <a:cs typeface="Arial" panose="020B0604020202020204" pitchFamily="34" charset="0"/>
              </a:rPr>
              <a:t>SCALE</a:t>
            </a:r>
          </a:p>
        </p:txBody>
      </p:sp>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2516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4" name="Rectangle 3"/>
          <p:cNvSpPr/>
          <p:nvPr/>
        </p:nvSpPr>
        <p:spPr>
          <a:xfrm>
            <a:off x="7413433" y="629121"/>
            <a:ext cx="1148071" cy="261610"/>
          </a:xfrm>
          <a:prstGeom prst="rect">
            <a:avLst/>
          </a:prstGeom>
        </p:spPr>
        <p:txBody>
          <a:bodyPr wrap="none">
            <a:spAutoFit/>
          </a:bodyPr>
          <a:lstStyle/>
          <a:p>
            <a:r>
              <a:rPr lang="en-US" sz="1100" dirty="0"/>
              <a:t>Credit: Aristotle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4613" y="582121"/>
            <a:ext cx="4714817" cy="4226262"/>
          </a:xfrm>
          <a:prstGeom prst="rect">
            <a:avLst/>
          </a:prstGeom>
        </p:spPr>
      </p:pic>
      <p:sp>
        <p:nvSpPr>
          <p:cNvPr id="7" name="Title 6"/>
          <p:cNvSpPr>
            <a:spLocks noGrp="1"/>
          </p:cNvSpPr>
          <p:nvPr>
            <p:ph type="title"/>
          </p:nvPr>
        </p:nvSpPr>
        <p:spPr>
          <a:xfrm>
            <a:off x="242416" y="171450"/>
            <a:ext cx="8458200" cy="571500"/>
          </a:xfrm>
        </p:spPr>
        <p:txBody>
          <a:bodyPr/>
          <a:lstStyle/>
          <a:p>
            <a:r>
              <a:rPr lang="en-US" dirty="0">
                <a:latin typeface="Amazon Ember" panose="02000000000000000000" pitchFamily="2" charset="0"/>
                <a:ea typeface="Amazon Ember" panose="02000000000000000000" pitchFamily="2" charset="0"/>
                <a:cs typeface="Amazon Ember" panose="020B0603020204020204" pitchFamily="34" charset="0"/>
              </a:rPr>
              <a:t>The Scientific </a:t>
            </a:r>
            <a:r>
              <a:rPr lang="en-US" dirty="0">
                <a:solidFill>
                  <a:srgbClr val="00B0F0"/>
                </a:solidFill>
                <a:latin typeface="Amazon Ember" panose="02000000000000000000" pitchFamily="2" charset="0"/>
                <a:ea typeface="Amazon Ember" panose="02000000000000000000" pitchFamily="2" charset="0"/>
                <a:cs typeface="Amazon Ember" panose="020B0603020204020204" pitchFamily="34" charset="0"/>
              </a:rPr>
              <a:t>Computing</a:t>
            </a:r>
            <a:r>
              <a:rPr lang="en-US" dirty="0">
                <a:latin typeface="Amazon Ember" panose="02000000000000000000" pitchFamily="2" charset="0"/>
                <a:ea typeface="Amazon Ember" panose="02000000000000000000" pitchFamily="2" charset="0"/>
                <a:cs typeface="Amazon Ember" panose="020B0603020204020204" pitchFamily="34" charset="0"/>
              </a:rPr>
              <a:t> Method</a:t>
            </a:r>
            <a:endParaRPr lang="en-GB" dirty="0">
              <a:latin typeface="Amazon Ember" panose="02000000000000000000" pitchFamily="2" charset="0"/>
              <a:ea typeface="Amazon Ember" panose="02000000000000000000" pitchFamily="2" charset="0"/>
              <a:cs typeface="Amazon Ember" panose="020B0603020204020204" pitchFamily="34" charset="0"/>
            </a:endParaRPr>
          </a:p>
        </p:txBody>
      </p:sp>
      <p:sp>
        <p:nvSpPr>
          <p:cNvPr id="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0137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9845" y="268357"/>
            <a:ext cx="2477190" cy="4596848"/>
          </a:xfrm>
          <a:prstGeom prst="rect">
            <a:avLst/>
          </a:prstGeom>
        </p:spPr>
      </p:pic>
      <p:cxnSp>
        <p:nvCxnSpPr>
          <p:cNvPr id="4" name="Straight Arrow Connector 3"/>
          <p:cNvCxnSpPr/>
          <p:nvPr/>
        </p:nvCxnSpPr>
        <p:spPr>
          <a:xfrm flipV="1">
            <a:off x="4889846" y="4865206"/>
            <a:ext cx="2864333" cy="1297"/>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flipH="1" flipV="1">
            <a:off x="4889846" y="101601"/>
            <a:ext cx="1" cy="4764902"/>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324574" y="4527810"/>
            <a:ext cx="1267951" cy="307777"/>
          </a:xfrm>
          <a:prstGeom prst="rect">
            <a:avLst/>
          </a:prstGeom>
          <a:noFill/>
        </p:spPr>
        <p:txBody>
          <a:bodyPr wrap="square" rtlCol="0">
            <a:spAutoFit/>
          </a:bodyPr>
          <a:lstStyle/>
          <a:p>
            <a:pPr defTabSz="457189"/>
            <a:r>
              <a:rPr lang="en-US" sz="1400" dirty="0">
                <a:solidFill>
                  <a:srgbClr val="FFFFFF"/>
                </a:solidFill>
                <a:latin typeface="Arial"/>
              </a:rPr>
              <a:t>Time (days)</a:t>
            </a:r>
          </a:p>
        </p:txBody>
      </p:sp>
      <p:sp>
        <p:nvSpPr>
          <p:cNvPr id="7" name="TextBox 6"/>
          <p:cNvSpPr txBox="1"/>
          <p:nvPr/>
        </p:nvSpPr>
        <p:spPr>
          <a:xfrm rot="16200000">
            <a:off x="4287473" y="2222958"/>
            <a:ext cx="850996" cy="307777"/>
          </a:xfrm>
          <a:prstGeom prst="rect">
            <a:avLst/>
          </a:prstGeom>
          <a:noFill/>
        </p:spPr>
        <p:txBody>
          <a:bodyPr wrap="square" rtlCol="0">
            <a:spAutoFit/>
          </a:bodyPr>
          <a:lstStyle/>
          <a:p>
            <a:pPr algn="ctr" defTabSz="457189"/>
            <a:r>
              <a:rPr lang="en-US" sz="1400" dirty="0">
                <a:solidFill>
                  <a:srgbClr val="FFFFFF"/>
                </a:solidFill>
                <a:latin typeface="Arial"/>
              </a:rPr>
              <a:t>Cores</a:t>
            </a:r>
          </a:p>
        </p:txBody>
      </p:sp>
      <p:cxnSp>
        <p:nvCxnSpPr>
          <p:cNvPr id="13" name="Straight Connector 12"/>
          <p:cNvCxnSpPr/>
          <p:nvPr/>
        </p:nvCxnSpPr>
        <p:spPr>
          <a:xfrm>
            <a:off x="393700" y="3022600"/>
            <a:ext cx="6883400"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146" y="3022601"/>
            <a:ext cx="2472829" cy="1843901"/>
          </a:xfrm>
          <a:prstGeom prst="rect">
            <a:avLst/>
          </a:prstGeom>
        </p:spPr>
      </p:pic>
      <p:cxnSp>
        <p:nvCxnSpPr>
          <p:cNvPr id="18" name="Straight Arrow Connector 17"/>
          <p:cNvCxnSpPr/>
          <p:nvPr/>
        </p:nvCxnSpPr>
        <p:spPr>
          <a:xfrm flipV="1">
            <a:off x="923146" y="4865206"/>
            <a:ext cx="2966798" cy="1297"/>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923146" y="101601"/>
            <a:ext cx="1" cy="4764902"/>
          </a:xfrm>
          <a:prstGeom prst="straightConnector1">
            <a:avLst/>
          </a:prstGeom>
          <a:ln w="38100">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378692" y="4508925"/>
            <a:ext cx="1374822" cy="307777"/>
          </a:xfrm>
          <a:prstGeom prst="rect">
            <a:avLst/>
          </a:prstGeom>
          <a:noFill/>
        </p:spPr>
        <p:txBody>
          <a:bodyPr wrap="square" rtlCol="0">
            <a:spAutoFit/>
          </a:bodyPr>
          <a:lstStyle/>
          <a:p>
            <a:pPr defTabSz="457189"/>
            <a:r>
              <a:rPr lang="en-US" sz="1400">
                <a:solidFill>
                  <a:srgbClr val="FFFFFF"/>
                </a:solidFill>
                <a:latin typeface="Arial"/>
              </a:rPr>
              <a:t>Time (days)</a:t>
            </a:r>
          </a:p>
        </p:txBody>
      </p:sp>
      <p:sp>
        <p:nvSpPr>
          <p:cNvPr id="21" name="TextBox 20"/>
          <p:cNvSpPr txBox="1"/>
          <p:nvPr/>
        </p:nvSpPr>
        <p:spPr>
          <a:xfrm rot="16200000">
            <a:off x="320774" y="2222959"/>
            <a:ext cx="850996" cy="307777"/>
          </a:xfrm>
          <a:prstGeom prst="rect">
            <a:avLst/>
          </a:prstGeom>
          <a:noFill/>
        </p:spPr>
        <p:txBody>
          <a:bodyPr wrap="square" rtlCol="0">
            <a:spAutoFit/>
          </a:bodyPr>
          <a:lstStyle/>
          <a:p>
            <a:pPr algn="ctr" defTabSz="457189"/>
            <a:r>
              <a:rPr lang="en-US" sz="1400">
                <a:solidFill>
                  <a:srgbClr val="FFFFFF"/>
                </a:solidFill>
                <a:latin typeface="Arial"/>
              </a:rPr>
              <a:t>Cores</a:t>
            </a:r>
            <a:endParaRPr lang="en-US" sz="1400" dirty="0">
              <a:solidFill>
                <a:srgbClr val="FFFFFF"/>
              </a:solidFill>
              <a:latin typeface="Arial"/>
            </a:endParaRPr>
          </a:p>
        </p:txBody>
      </p:sp>
      <p:sp>
        <p:nvSpPr>
          <p:cNvPr id="22" name="TextBox 21"/>
          <p:cNvSpPr txBox="1"/>
          <p:nvPr/>
        </p:nvSpPr>
        <p:spPr>
          <a:xfrm>
            <a:off x="3578447" y="2559095"/>
            <a:ext cx="940040" cy="954107"/>
          </a:xfrm>
          <a:prstGeom prst="rect">
            <a:avLst/>
          </a:prstGeom>
          <a:noFill/>
        </p:spPr>
        <p:txBody>
          <a:bodyPr wrap="square" rtlCol="0">
            <a:spAutoFit/>
          </a:bodyPr>
          <a:lstStyle/>
          <a:p>
            <a:pPr algn="ctr" defTabSz="457189"/>
            <a:r>
              <a:rPr lang="en-US" sz="1400" dirty="0">
                <a:solidFill>
                  <a:srgbClr val="FFFFFF"/>
                </a:solidFill>
                <a:latin typeface="Arial"/>
              </a:rPr>
              <a:t>Data Centre</a:t>
            </a:r>
          </a:p>
          <a:p>
            <a:pPr algn="ctr" defTabSz="457189"/>
            <a:r>
              <a:rPr lang="en-US" sz="1400" dirty="0">
                <a:solidFill>
                  <a:srgbClr val="FFFFFF"/>
                </a:solidFill>
                <a:latin typeface="Arial"/>
              </a:rPr>
              <a:t>Capacity Limit</a:t>
            </a:r>
          </a:p>
        </p:txBody>
      </p:sp>
      <p:sp>
        <p:nvSpPr>
          <p:cNvPr id="23"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3011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Deploy </a:t>
            </a:r>
            <a:r>
              <a:rPr lang="en-US" dirty="0" smtClean="0">
                <a:latin typeface="Amazon Ember" panose="02000000000000000000" pitchFamily="2" charset="0"/>
                <a:ea typeface="Amazon Ember" panose="02000000000000000000" pitchFamily="2" charset="0"/>
                <a:cs typeface="Arial" panose="020B0604020202020204" pitchFamily="34" charset="0"/>
              </a:rPr>
              <a:t>multiple</a:t>
            </a:r>
            <a:r>
              <a:rPr lang="en-US" dirty="0" smtClean="0">
                <a:latin typeface="Arial" panose="020B0604020202020204" pitchFamily="34" charset="0"/>
                <a:cs typeface="Arial" panose="020B0604020202020204" pitchFamily="34" charset="0"/>
              </a:rPr>
              <a:t> </a:t>
            </a:r>
            <a:r>
              <a:rPr lang="en-US" dirty="0" smtClean="0">
                <a:latin typeface="Amazon Ember" panose="02000000000000000000" pitchFamily="2" charset="0"/>
                <a:ea typeface="Amazon Ember" panose="02000000000000000000" pitchFamily="2" charset="0"/>
                <a:cs typeface="Arial" panose="020B0604020202020204" pitchFamily="34" charset="0"/>
              </a:rPr>
              <a:t>HPC</a:t>
            </a:r>
            <a:r>
              <a:rPr lang="en-US" dirty="0" smtClean="0">
                <a:latin typeface="Arial" panose="020B0604020202020204" pitchFamily="34" charset="0"/>
                <a:cs typeface="Arial" panose="020B0604020202020204" pitchFamily="34" charset="0"/>
              </a:rPr>
              <a:t> clusters </a:t>
            </a:r>
            <a:endParaRPr lang="en-US" dirty="0">
              <a:latin typeface="Arial" panose="020B0604020202020204" pitchFamily="34" charset="0"/>
              <a:cs typeface="Arial" panose="020B0604020202020204" pitchFamily="34" charset="0"/>
            </a:endParaRPr>
          </a:p>
        </p:txBody>
      </p:sp>
      <p:sp>
        <p:nvSpPr>
          <p:cNvPr id="3" name="TextBox 2"/>
          <p:cNvSpPr txBox="1"/>
          <p:nvPr/>
        </p:nvSpPr>
        <p:spPr>
          <a:xfrm>
            <a:off x="342900" y="742950"/>
            <a:ext cx="7500746" cy="400110"/>
          </a:xfrm>
          <a:prstGeom prst="rect">
            <a:avLst/>
          </a:prstGeom>
          <a:noFill/>
        </p:spPr>
        <p:txBody>
          <a:bodyPr wrap="square" rtlCol="0">
            <a:spAutoFit/>
          </a:bodyPr>
          <a:lstStyle/>
          <a:p>
            <a:pPr defTabSz="685800">
              <a:defRPr/>
            </a:pPr>
            <a:r>
              <a:rPr lang="en-US" sz="2000" dirty="0">
                <a:latin typeface="Amazon Ember" panose="02000000000000000000" pitchFamily="2" charset="0"/>
                <a:ea typeface="Amazon Ember" panose="02000000000000000000" pitchFamily="2" charset="0"/>
                <a:cs typeface="Arial" panose="020B0604020202020204" pitchFamily="34" charset="0"/>
              </a:rPr>
              <a:t>Running at the same time, and tuned for each workload</a:t>
            </a:r>
          </a:p>
        </p:txBody>
      </p:sp>
      <p:pic>
        <p:nvPicPr>
          <p:cNvPr id="43" name="Picture 42" descr="Scale_pg10.png"/>
          <p:cNvPicPr>
            <a:picLocks noChangeAspect="1"/>
          </p:cNvPicPr>
          <p:nvPr/>
        </p:nvPicPr>
        <p:blipFill>
          <a:blip r:embed="rId3" cstate="print">
            <a:alphaModFix amt="80000"/>
            <a:extLst>
              <a:ext uri="{28A0092B-C50C-407E-A947-70E740481C1C}">
                <a14:useLocalDpi xmlns:a14="http://schemas.microsoft.com/office/drawing/2010/main" val="0"/>
              </a:ext>
            </a:extLst>
          </a:blip>
          <a:stretch>
            <a:fillRect/>
          </a:stretch>
        </p:blipFill>
        <p:spPr>
          <a:xfrm>
            <a:off x="708405" y="2736041"/>
            <a:ext cx="2090671" cy="1352074"/>
          </a:xfrm>
          <a:prstGeom prst="rect">
            <a:avLst/>
          </a:prstGeom>
        </p:spPr>
      </p:pic>
      <p:pic>
        <p:nvPicPr>
          <p:cNvPr id="44" name="Picture 43" descr="Scale_pg9.png"/>
          <p:cNvPicPr>
            <a:picLocks noChangeAspect="1"/>
          </p:cNvPicPr>
          <p:nvPr/>
        </p:nvPicPr>
        <p:blipFill>
          <a:blip r:embed="rId4" cstate="print">
            <a:alphaModFix amt="80000"/>
            <a:extLst>
              <a:ext uri="{28A0092B-C50C-407E-A947-70E740481C1C}">
                <a14:useLocalDpi xmlns:a14="http://schemas.microsoft.com/office/drawing/2010/main" val="0"/>
              </a:ext>
            </a:extLst>
          </a:blip>
          <a:stretch>
            <a:fillRect/>
          </a:stretch>
        </p:blipFill>
        <p:spPr>
          <a:xfrm>
            <a:off x="6235286" y="2736041"/>
            <a:ext cx="2090671" cy="1352074"/>
          </a:xfrm>
          <a:prstGeom prst="rect">
            <a:avLst/>
          </a:prstGeom>
        </p:spPr>
      </p:pic>
      <p:pic>
        <p:nvPicPr>
          <p:cNvPr id="45" name="Picture 44" descr="Scale_pg11.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20124" y="1145645"/>
            <a:ext cx="3703752" cy="2395282"/>
          </a:xfrm>
          <a:prstGeom prst="rect">
            <a:avLst/>
          </a:prstGeom>
        </p:spPr>
      </p:pic>
      <p:sp>
        <p:nvSpPr>
          <p:cNvPr id="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5801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Which architecture Do I choose?</a:t>
            </a:r>
            <a:endParaRPr lang="en-US" dirty="0">
              <a:latin typeface="Amazon Ember" panose="02000000000000000000" pitchFamily="2" charset="0"/>
              <a:ea typeface="Amazon Ember" panose="02000000000000000000" pitchFamily="2" charset="0"/>
            </a:endParaRPr>
          </a:p>
        </p:txBody>
      </p:sp>
      <p:sp>
        <p:nvSpPr>
          <p:cNvPr id="3" name="Content Placeholder 2"/>
          <p:cNvSpPr>
            <a:spLocks noGrp="1"/>
          </p:cNvSpPr>
          <p:nvPr>
            <p:ph idx="4294967295"/>
          </p:nvPr>
        </p:nvSpPr>
        <p:spPr>
          <a:xfrm>
            <a:off x="301784" y="831053"/>
            <a:ext cx="6967538" cy="2595563"/>
          </a:xfrm>
        </p:spPr>
        <p:txBody>
          <a:bodyPr>
            <a:noAutofit/>
          </a:bodyPr>
          <a:lstStyle/>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One size does not fit all</a:t>
            </a:r>
          </a:p>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Architectures are an opportunity for optimization</a:t>
            </a:r>
          </a:p>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The chosen architecture depends on: </a:t>
            </a:r>
          </a:p>
          <a:p>
            <a:pPr lvl="1">
              <a:buSzPct val="125000"/>
              <a:buFont typeface="Wingdings" panose="05000000000000000000" pitchFamily="2" charset="2"/>
              <a:buChar char="Ø"/>
            </a:pPr>
            <a:r>
              <a:rPr lang="en-US" dirty="0">
                <a:latin typeface="Amazon Ember" panose="02000000000000000000" pitchFamily="2" charset="0"/>
                <a:ea typeface="Amazon Ember" panose="02000000000000000000" pitchFamily="2" charset="0"/>
              </a:rPr>
              <a:t>T</a:t>
            </a:r>
            <a:r>
              <a:rPr lang="en-US" dirty="0" smtClean="0">
                <a:latin typeface="Amazon Ember" panose="02000000000000000000" pitchFamily="2" charset="0"/>
                <a:ea typeface="Amazon Ember" panose="02000000000000000000" pitchFamily="2" charset="0"/>
              </a:rPr>
              <a:t>he desired </a:t>
            </a:r>
            <a:r>
              <a:rPr lang="en-US" dirty="0">
                <a:latin typeface="Amazon Ember" panose="02000000000000000000" pitchFamily="2" charset="0"/>
                <a:ea typeface="Amazon Ember" panose="02000000000000000000" pitchFamily="2" charset="0"/>
              </a:rPr>
              <a:t>user </a:t>
            </a:r>
            <a:r>
              <a:rPr lang="en-US" dirty="0" smtClean="0">
                <a:latin typeface="Amazon Ember" panose="02000000000000000000" pitchFamily="2" charset="0"/>
                <a:ea typeface="Amazon Ember" panose="02000000000000000000" pitchFamily="2" charset="0"/>
              </a:rPr>
              <a:t>experience</a:t>
            </a:r>
          </a:p>
          <a:p>
            <a:pPr lvl="1">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The desired deployment method</a:t>
            </a:r>
          </a:p>
          <a:p>
            <a:pPr lvl="1">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The characteristics of the application</a:t>
            </a:r>
          </a:p>
        </p:txBody>
      </p:sp>
      <p:cxnSp>
        <p:nvCxnSpPr>
          <p:cNvPr id="5" name="Straight Connector 4"/>
          <p:cNvCxnSpPr>
            <a:stCxn id="27" idx="1"/>
            <a:endCxn id="28" idx="3"/>
          </p:cNvCxnSpPr>
          <p:nvPr/>
        </p:nvCxnSpPr>
        <p:spPr>
          <a:xfrm flipH="1">
            <a:off x="5542242" y="2694601"/>
            <a:ext cx="1280426" cy="1382983"/>
          </a:xfrm>
          <a:prstGeom prst="line">
            <a:avLst/>
          </a:prstGeom>
          <a:ln w="19050" cmpd="sng">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a:endCxn id="28" idx="3"/>
          </p:cNvCxnSpPr>
          <p:nvPr/>
        </p:nvCxnSpPr>
        <p:spPr>
          <a:xfrm flipH="1" flipV="1">
            <a:off x="5542238" y="4077586"/>
            <a:ext cx="2060324" cy="216457"/>
          </a:xfrm>
          <a:prstGeom prst="line">
            <a:avLst/>
          </a:prstGeom>
          <a:ln w="19050" cmpd="sng">
            <a:solidFill>
              <a:srgbClr val="4F81BD"/>
            </a:solidFill>
          </a:ln>
          <a:effectLst/>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6447588" y="2413291"/>
            <a:ext cx="2561204" cy="1920903"/>
          </a:xfrm>
          <a:prstGeom prst="ellipse">
            <a:avLst/>
          </a:prstGeom>
          <a:solidFill>
            <a:srgbClr val="FFFFFF"/>
          </a:solidFill>
          <a:ln w="28575" cmpd="sng">
            <a:solidFill>
              <a:srgbClr val="4F81BD"/>
            </a:solidFill>
          </a:ln>
          <a:effectLst/>
        </p:spPr>
        <p:style>
          <a:lnRef idx="1">
            <a:schemeClr val="accent1"/>
          </a:lnRef>
          <a:fillRef idx="3">
            <a:schemeClr val="accent1"/>
          </a:fillRef>
          <a:effectRef idx="2">
            <a:schemeClr val="accent1"/>
          </a:effectRef>
          <a:fontRef idx="minor">
            <a:schemeClr val="lt1"/>
          </a:fontRef>
        </p:style>
        <p:txBody>
          <a:bodyPr lIns="91434" tIns="45717" rIns="91434" bIns="45717"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pic>
        <p:nvPicPr>
          <p:cNvPr id="8" name="Picture 7"/>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
          <a:stretch/>
        </p:blipFill>
        <p:spPr>
          <a:xfrm>
            <a:off x="2844381" y="3398844"/>
            <a:ext cx="2688169" cy="1448460"/>
          </a:xfrm>
          <a:prstGeom prst="rect">
            <a:avLst/>
          </a:prstGeom>
        </p:spPr>
      </p:pic>
      <p:cxnSp>
        <p:nvCxnSpPr>
          <p:cNvPr id="9" name="Straight Connector 8"/>
          <p:cNvCxnSpPr/>
          <p:nvPr/>
        </p:nvCxnSpPr>
        <p:spPr>
          <a:xfrm>
            <a:off x="7354441" y="2947162"/>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7954117" y="2947162"/>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353076" y="3408687"/>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7952752" y="3408687"/>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353076" y="3853824"/>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7952752" y="3853824"/>
            <a:ext cx="248122" cy="0"/>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178664" y="3078995"/>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778339" y="3078995"/>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8387435" y="3077276"/>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174280" y="3535176"/>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773955" y="3535176"/>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8383051" y="3533456"/>
            <a:ext cx="0" cy="191659"/>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7174281" y="2943861"/>
            <a:ext cx="1208771" cy="909964"/>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7178664" y="2943861"/>
            <a:ext cx="1204386" cy="909964"/>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178665" y="2953707"/>
            <a:ext cx="602193" cy="454982"/>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7785243" y="3408690"/>
            <a:ext cx="602193" cy="454982"/>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174280" y="3408690"/>
            <a:ext cx="606578" cy="454982"/>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7773955" y="2932511"/>
            <a:ext cx="606578" cy="454982"/>
          </a:xfrm>
          <a:prstGeom prst="line">
            <a:avLst/>
          </a:prstGeom>
          <a:ln>
            <a:solidFill>
              <a:srgbClr val="4F81BD"/>
            </a:solidFill>
          </a:ln>
          <a:effectLst/>
        </p:spPr>
        <p:style>
          <a:lnRef idx="2">
            <a:schemeClr val="accent1"/>
          </a:lnRef>
          <a:fillRef idx="0">
            <a:schemeClr val="accent1"/>
          </a:fillRef>
          <a:effectRef idx="1">
            <a:schemeClr val="accent1"/>
          </a:effectRef>
          <a:fontRef idx="minor">
            <a:schemeClr val="tx1"/>
          </a:fontRef>
        </p:style>
      </p:cxnSp>
      <p:sp>
        <p:nvSpPr>
          <p:cNvPr id="27" name="AutoShape 3"/>
          <p:cNvSpPr>
            <a:spLocks/>
          </p:cNvSpPr>
          <p:nvPr/>
        </p:nvSpPr>
        <p:spPr bwMode="auto">
          <a:xfrm>
            <a:off x="7002890" y="2815332"/>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28" name="AutoShape 3"/>
          <p:cNvSpPr>
            <a:spLocks/>
          </p:cNvSpPr>
          <p:nvPr/>
        </p:nvSpPr>
        <p:spPr bwMode="auto">
          <a:xfrm>
            <a:off x="7602565" y="2815332"/>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29" name="AutoShape 3"/>
          <p:cNvSpPr>
            <a:spLocks/>
          </p:cNvSpPr>
          <p:nvPr/>
        </p:nvSpPr>
        <p:spPr bwMode="auto">
          <a:xfrm>
            <a:off x="8202242" y="2815332"/>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0" name="AutoShape 3"/>
          <p:cNvSpPr>
            <a:spLocks/>
          </p:cNvSpPr>
          <p:nvPr/>
        </p:nvSpPr>
        <p:spPr bwMode="auto">
          <a:xfrm>
            <a:off x="7002890" y="327065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1" name="AutoShape 3"/>
          <p:cNvSpPr>
            <a:spLocks/>
          </p:cNvSpPr>
          <p:nvPr/>
        </p:nvSpPr>
        <p:spPr bwMode="auto">
          <a:xfrm>
            <a:off x="7602565" y="327065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2" name="AutoShape 3"/>
          <p:cNvSpPr>
            <a:spLocks/>
          </p:cNvSpPr>
          <p:nvPr/>
        </p:nvSpPr>
        <p:spPr bwMode="auto">
          <a:xfrm>
            <a:off x="8202242" y="327065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3" name="AutoShape 3"/>
          <p:cNvSpPr>
            <a:spLocks/>
          </p:cNvSpPr>
          <p:nvPr/>
        </p:nvSpPr>
        <p:spPr bwMode="auto">
          <a:xfrm>
            <a:off x="7002890" y="372511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4" name="AutoShape 3"/>
          <p:cNvSpPr>
            <a:spLocks/>
          </p:cNvSpPr>
          <p:nvPr/>
        </p:nvSpPr>
        <p:spPr bwMode="auto">
          <a:xfrm>
            <a:off x="7602565" y="372511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sp>
        <p:nvSpPr>
          <p:cNvPr id="35" name="AutoShape 3"/>
          <p:cNvSpPr>
            <a:spLocks/>
          </p:cNvSpPr>
          <p:nvPr/>
        </p:nvSpPr>
        <p:spPr bwMode="auto">
          <a:xfrm>
            <a:off x="8202242" y="3725116"/>
            <a:ext cx="351554" cy="263665"/>
          </a:xfrm>
          <a:prstGeom prst="roundRect">
            <a:avLst>
              <a:gd name="adj" fmla="val 6667"/>
            </a:avLst>
          </a:prstGeom>
          <a:solidFill>
            <a:srgbClr val="F29826"/>
          </a:solidFill>
          <a:ln w="25400" cap="flat">
            <a:solidFill>
              <a:srgbClr val="F19726"/>
            </a:solidFill>
            <a:prstDash val="solid"/>
            <a:miter lim="800000"/>
            <a:headEnd type="none" w="med" len="med"/>
            <a:tailEnd type="none" w="med" len="med"/>
          </a:ln>
        </p:spPr>
        <p:txBody>
          <a:bodyPr lIns="0" tIns="0" rIns="0" bIns="0" anchor="b"/>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dirty="0">
              <a:ln>
                <a:noFill/>
              </a:ln>
              <a:solidFill>
                <a:srgbClr val="474746"/>
              </a:solidFill>
              <a:effectLst/>
              <a:uLnTx/>
              <a:uFillTx/>
              <a:latin typeface="Arial" charset="0"/>
              <a:ea typeface="ＭＳ Ｐゴシック" charset="0"/>
              <a:cs typeface="Lucida Grande" charset="0"/>
              <a:sym typeface="Arial" charset="0"/>
            </a:endParaRPr>
          </a:p>
        </p:txBody>
      </p:sp>
      <p:cxnSp>
        <p:nvCxnSpPr>
          <p:cNvPr id="36" name="Straight Connector 35"/>
          <p:cNvCxnSpPr>
            <a:stCxn id="38" idx="2"/>
          </p:cNvCxnSpPr>
          <p:nvPr/>
        </p:nvCxnSpPr>
        <p:spPr>
          <a:xfrm flipH="1">
            <a:off x="8083737" y="2360932"/>
            <a:ext cx="330680" cy="575734"/>
          </a:xfrm>
          <a:prstGeom prst="line">
            <a:avLst/>
          </a:prstGeom>
          <a:ln w="19050" cmpd="sng">
            <a:solidFill>
              <a:srgbClr val="4F81BD"/>
            </a:solidFill>
          </a:ln>
          <a:effectLst/>
        </p:spPr>
        <p:style>
          <a:lnRef idx="2">
            <a:schemeClr val="accent1"/>
          </a:lnRef>
          <a:fillRef idx="0">
            <a:schemeClr val="accent1"/>
          </a:fillRef>
          <a:effectRef idx="1">
            <a:schemeClr val="accent1"/>
          </a:effectRef>
          <a:fontRef idx="minor">
            <a:schemeClr val="tx1"/>
          </a:fontRef>
        </p:style>
      </p:cxnSp>
      <p:sp>
        <p:nvSpPr>
          <p:cNvPr id="38" name="Rectangle 4"/>
          <p:cNvSpPr>
            <a:spLocks/>
          </p:cNvSpPr>
          <p:nvPr/>
        </p:nvSpPr>
        <p:spPr bwMode="auto">
          <a:xfrm>
            <a:off x="7952752" y="2114711"/>
            <a:ext cx="92333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rgbClr val="000000"/>
                </a:solidFill>
                <a:miter lim="800000"/>
                <a:headEnd type="none" w="med" len="med"/>
                <a:tailEnd type="none" w="med" len="med"/>
              </a14:hiddenLine>
            </a:ext>
          </a:ex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474746"/>
                </a:solidFill>
                <a:effectLst/>
                <a:uLnTx/>
                <a:uFillTx/>
                <a:latin typeface="Arial"/>
                <a:ea typeface="ＭＳ Ｐゴシック" charset="0"/>
                <a:cs typeface="Arial"/>
              </a:rPr>
              <a:t>100 </a:t>
            </a:r>
            <a:r>
              <a:rPr kumimoji="0" lang="en-US" sz="1600" b="1" i="0" u="none" strike="noStrike" kern="1200" cap="none" spc="0" normalizeH="0" baseline="0" noProof="0" dirty="0" err="1" smtClean="0">
                <a:ln>
                  <a:noFill/>
                </a:ln>
                <a:solidFill>
                  <a:srgbClr val="474746"/>
                </a:solidFill>
                <a:effectLst/>
                <a:uLnTx/>
                <a:uFillTx/>
                <a:latin typeface="Arial"/>
                <a:ea typeface="ＭＳ Ｐゴシック" charset="0"/>
                <a:cs typeface="Arial"/>
              </a:rPr>
              <a:t>Gbps</a:t>
            </a:r>
            <a:endParaRPr kumimoji="0" lang="en-US" sz="1600" b="1" i="0" u="none" strike="noStrike" kern="1200" cap="none" spc="0" normalizeH="0" baseline="0" noProof="0" dirty="0">
              <a:ln>
                <a:noFill/>
              </a:ln>
              <a:solidFill>
                <a:srgbClr val="474746"/>
              </a:solidFill>
              <a:effectLst/>
              <a:uLnTx/>
              <a:uFillTx/>
              <a:latin typeface="Arial"/>
              <a:ea typeface="ＭＳ Ｐゴシック" charset="0"/>
              <a:cs typeface="Arial"/>
            </a:endParaRPr>
          </a:p>
        </p:txBody>
      </p:sp>
      <p:sp>
        <p:nvSpPr>
          <p:cNvPr id="3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2309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526896" y="0"/>
            <a:ext cx="4614029"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273291" y="114195"/>
            <a:ext cx="3817600" cy="657487"/>
          </a:xfrm>
        </p:spPr>
        <p:txBody>
          <a:bodyPr>
            <a:noAutofit/>
          </a:bodyPr>
          <a:lstStyle/>
          <a:p>
            <a:r>
              <a:rPr lang="en-US" sz="2800" dirty="0">
                <a:latin typeface="Amazon Ember" panose="02000000000000000000" pitchFamily="2" charset="0"/>
                <a:ea typeface="Amazon Ember" panose="02000000000000000000" pitchFamily="2" charset="0"/>
                <a:cs typeface="Arial" panose="020B0604020202020204" pitchFamily="34" charset="0"/>
              </a:rPr>
              <a:t>Example in aerospace</a:t>
            </a:r>
          </a:p>
        </p:txBody>
      </p:sp>
      <p:sp>
        <p:nvSpPr>
          <p:cNvPr id="25" name="Content Placeholder 2"/>
          <p:cNvSpPr txBox="1">
            <a:spLocks/>
          </p:cNvSpPr>
          <p:nvPr/>
        </p:nvSpPr>
        <p:spPr>
          <a:xfrm>
            <a:off x="64563" y="771512"/>
            <a:ext cx="4462333" cy="3430579"/>
          </a:xfrm>
          <a:prstGeom prst="rect">
            <a:avLst/>
          </a:prstGeom>
        </p:spPr>
        <p:txBody>
          <a:bodyPr vert="horz" lIns="57148" tIns="28574" rIns="57148" bIns="28574" rtlCol="0">
            <a:noAutofit/>
          </a:bodyPr>
          <a:lstStyle>
            <a:lvl1pPr marL="342900" indent="-342900" algn="l" defTabSz="457200" rtl="0" eaLnBrk="1" latinLnBrk="0" hangingPunct="1">
              <a:spcBef>
                <a:spcPct val="20000"/>
              </a:spcBef>
              <a:buSzPct val="100000"/>
              <a:buFontTx/>
              <a:buBlip>
                <a:blip r:embed="rId3"/>
              </a:buBlip>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57175" indent="-257175" defTabSz="342900">
              <a:spcBef>
                <a:spcPts val="0"/>
              </a:spcBef>
              <a:spcAft>
                <a:spcPts val="600"/>
              </a:spcAft>
              <a:buClr>
                <a:srgbClr val="00A1C9"/>
              </a:buClr>
              <a:buFont typeface="Wingdings" panose="05000000000000000000" pitchFamily="2" charset="2"/>
              <a:buChar char="§"/>
            </a:pPr>
            <a:r>
              <a:rPr lang="en-US" sz="1800" dirty="0">
                <a:solidFill>
                  <a:prstClr val="white"/>
                </a:solidFill>
                <a:latin typeface="Amazon Ember" panose="02000000000000000000" pitchFamily="2" charset="0"/>
                <a:ea typeface="Amazon Ember" panose="02000000000000000000" pitchFamily="2" charset="0"/>
                <a:cs typeface="Arial" panose="020B0604020202020204" pitchFamily="34" charset="0"/>
              </a:rPr>
              <a:t>Running parallel CFD studies using Siemens STAR-CCM+</a:t>
            </a:r>
          </a:p>
          <a:p>
            <a:pPr marL="557213" lvl="1" indent="-214313" defTabSz="342900">
              <a:spcBef>
                <a:spcPts val="0"/>
              </a:spcBef>
              <a:spcAft>
                <a:spcPts val="600"/>
              </a:spcAft>
              <a:buClr>
                <a:srgbClr val="00A1C9"/>
              </a:buClr>
              <a:buFont typeface="Wingdings" panose="05000000000000000000" pitchFamily="2" charset="2"/>
              <a:buChar char="§"/>
            </a:pPr>
            <a:r>
              <a:rPr lang="en-US" sz="1350" dirty="0">
                <a:solidFill>
                  <a:prstClr val="white"/>
                </a:solidFill>
                <a:latin typeface="Amazon Ember" panose="02000000000000000000" pitchFamily="2" charset="0"/>
                <a:ea typeface="Amazon Ember" panose="02000000000000000000" pitchFamily="2" charset="0"/>
                <a:cs typeface="Arial" panose="020B0604020202020204" pitchFamily="34" charset="0"/>
              </a:rPr>
              <a:t>Goal: shorten the time between Design Requirements and Configuration, and Flight Testing</a:t>
            </a:r>
          </a:p>
          <a:p>
            <a:pPr marL="257175" indent="-257175" defTabSz="342900">
              <a:spcBef>
                <a:spcPts val="0"/>
              </a:spcBef>
              <a:spcAft>
                <a:spcPts val="600"/>
              </a:spcAft>
              <a:buClr>
                <a:srgbClr val="00A1C9"/>
              </a:buClr>
              <a:buFont typeface="Wingdings" panose="05000000000000000000" pitchFamily="2" charset="2"/>
              <a:buChar char="§"/>
            </a:pPr>
            <a:r>
              <a:rPr lang="en-US" sz="1800" dirty="0">
                <a:solidFill>
                  <a:prstClr val="white"/>
                </a:solidFill>
                <a:latin typeface="Amazon Ember" panose="02000000000000000000" pitchFamily="2" charset="0"/>
                <a:ea typeface="Amazon Ember" panose="02000000000000000000" pitchFamily="2" charset="0"/>
                <a:cs typeface="Arial" panose="020B0604020202020204" pitchFamily="34" charset="0"/>
              </a:rPr>
              <a:t>1000+ cores per CFD study, multiple studies required for each workflow iteration</a:t>
            </a:r>
          </a:p>
          <a:p>
            <a:pPr marL="257175" indent="-257175" defTabSz="342900">
              <a:spcBef>
                <a:spcPts val="0"/>
              </a:spcBef>
              <a:spcAft>
                <a:spcPts val="600"/>
              </a:spcAft>
              <a:buClr>
                <a:srgbClr val="00A1C9"/>
              </a:buClr>
              <a:buFont typeface="Wingdings" panose="05000000000000000000" pitchFamily="2" charset="2"/>
              <a:buChar char="§"/>
            </a:pPr>
            <a:r>
              <a:rPr lang="en-US" sz="1800" dirty="0">
                <a:solidFill>
                  <a:prstClr val="white"/>
                </a:solidFill>
                <a:latin typeface="Amazon Ember" panose="02000000000000000000" pitchFamily="2" charset="0"/>
                <a:ea typeface="Amazon Ember" panose="02000000000000000000" pitchFamily="2" charset="0"/>
                <a:cs typeface="Arial" panose="020B0604020202020204" pitchFamily="34" charset="0"/>
              </a:rPr>
              <a:t>Job-level optimizations:</a:t>
            </a:r>
          </a:p>
          <a:p>
            <a:pPr marL="557213" lvl="1" indent="-214313" defTabSz="342900">
              <a:spcBef>
                <a:spcPts val="0"/>
              </a:spcBef>
              <a:spcAft>
                <a:spcPts val="600"/>
              </a:spcAft>
              <a:buClr>
                <a:srgbClr val="00A1C9"/>
              </a:buClr>
              <a:buFont typeface="Wingdings" panose="05000000000000000000" pitchFamily="2" charset="2"/>
              <a:buChar char="§"/>
            </a:pPr>
            <a:r>
              <a:rPr lang="en-US" sz="1350" dirty="0">
                <a:solidFill>
                  <a:prstClr val="white"/>
                </a:solidFill>
                <a:latin typeface="Amazon Ember" panose="02000000000000000000" pitchFamily="2" charset="0"/>
                <a:ea typeface="Amazon Ember" panose="02000000000000000000" pitchFamily="2" charset="0"/>
                <a:cs typeface="Arial" panose="020B0604020202020204" pitchFamily="34" charset="0"/>
              </a:rPr>
              <a:t>Enhanced Networking, Placement Groups</a:t>
            </a:r>
          </a:p>
          <a:p>
            <a:pPr marL="557213" lvl="1" indent="-214313" defTabSz="342900">
              <a:spcBef>
                <a:spcPts val="0"/>
              </a:spcBef>
              <a:spcAft>
                <a:spcPts val="600"/>
              </a:spcAft>
              <a:buClr>
                <a:srgbClr val="00A1C9"/>
              </a:buClr>
              <a:buFont typeface="Wingdings" panose="05000000000000000000" pitchFamily="2" charset="2"/>
              <a:buChar char="§"/>
            </a:pPr>
            <a:r>
              <a:rPr lang="en-US" sz="1350" dirty="0">
                <a:solidFill>
                  <a:prstClr val="white"/>
                </a:solidFill>
                <a:latin typeface="Amazon Ember" panose="02000000000000000000" pitchFamily="2" charset="0"/>
                <a:ea typeface="Amazon Ember" panose="02000000000000000000" pitchFamily="2" charset="0"/>
                <a:cs typeface="Arial" panose="020B0604020202020204" pitchFamily="34" charset="0"/>
              </a:rPr>
              <a:t>Amazon Linux, Hyper-threading disabled</a:t>
            </a:r>
          </a:p>
          <a:p>
            <a:pPr marL="257175" indent="-257175" defTabSz="342900">
              <a:spcBef>
                <a:spcPts val="0"/>
              </a:spcBef>
              <a:spcAft>
                <a:spcPts val="600"/>
              </a:spcAft>
              <a:buClr>
                <a:srgbClr val="00A1C9"/>
              </a:buClr>
              <a:buFont typeface="Wingdings" panose="05000000000000000000" pitchFamily="2" charset="2"/>
              <a:buChar char="§"/>
            </a:pPr>
            <a:r>
              <a:rPr lang="en-US" sz="1800" dirty="0">
                <a:solidFill>
                  <a:prstClr val="white"/>
                </a:solidFill>
                <a:latin typeface="Amazon Ember" panose="02000000000000000000" pitchFamily="2" charset="0"/>
                <a:ea typeface="Amazon Ember" panose="02000000000000000000" pitchFamily="2" charset="0"/>
                <a:cs typeface="Arial" panose="020B0604020202020204" pitchFamily="34" charset="0"/>
              </a:rPr>
              <a:t>Workflow optimizations:</a:t>
            </a:r>
          </a:p>
          <a:p>
            <a:pPr marL="557213" lvl="1" indent="-214313" defTabSz="342900">
              <a:spcBef>
                <a:spcPts val="0"/>
              </a:spcBef>
              <a:spcAft>
                <a:spcPts val="600"/>
              </a:spcAft>
              <a:buClr>
                <a:srgbClr val="00A1C9"/>
              </a:buClr>
              <a:buFont typeface="Wingdings" panose="05000000000000000000" pitchFamily="2" charset="2"/>
              <a:buChar char="§"/>
            </a:pPr>
            <a:r>
              <a:rPr lang="en-US" sz="1350" dirty="0">
                <a:solidFill>
                  <a:prstClr val="white"/>
                </a:solidFill>
                <a:latin typeface="Amazon Ember" panose="02000000000000000000" pitchFamily="2" charset="0"/>
                <a:ea typeface="Amazon Ember" panose="02000000000000000000" pitchFamily="2" charset="0"/>
                <a:cs typeface="Arial" panose="020B0604020202020204" pitchFamily="34" charset="0"/>
              </a:rPr>
              <a:t>Spot instances, multiple clusters</a:t>
            </a:r>
          </a:p>
          <a:p>
            <a:pPr marL="557213" lvl="1" indent="-214313" defTabSz="342900">
              <a:spcBef>
                <a:spcPts val="0"/>
              </a:spcBef>
              <a:spcAft>
                <a:spcPts val="600"/>
              </a:spcAft>
              <a:buClr>
                <a:srgbClr val="00A1C9"/>
              </a:buClr>
              <a:buFont typeface="Wingdings" panose="05000000000000000000" pitchFamily="2" charset="2"/>
              <a:buChar char="§"/>
            </a:pPr>
            <a:r>
              <a:rPr lang="en-US" sz="1350" dirty="0">
                <a:solidFill>
                  <a:prstClr val="white"/>
                </a:solidFill>
                <a:latin typeface="Amazon Ember" panose="02000000000000000000" pitchFamily="2" charset="0"/>
                <a:ea typeface="Amazon Ember" panose="02000000000000000000" pitchFamily="2" charset="0"/>
                <a:cs typeface="Arial" panose="020B0604020202020204" pitchFamily="34" charset="0"/>
              </a:rPr>
              <a:t>Multiple parallel studies for faster throughput </a:t>
            </a:r>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02819" y="316511"/>
            <a:ext cx="3256599" cy="1977691"/>
          </a:xfrm>
          <a:prstGeom prst="rect">
            <a:avLst/>
          </a:prstGeom>
        </p:spPr>
      </p:pic>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2820" y="2406289"/>
            <a:ext cx="3232109" cy="2483495"/>
          </a:xfrm>
          <a:prstGeom prst="rect">
            <a:avLst/>
          </a:prstGeom>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07507" y="4755231"/>
            <a:ext cx="476275" cy="285765"/>
          </a:xfrm>
          <a:prstGeom prst="rect">
            <a:avLst/>
          </a:prstGeom>
        </p:spPr>
      </p:pic>
      <p:pic>
        <p:nvPicPr>
          <p:cNvPr id="26" name="Picture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1892" y="2011498"/>
            <a:ext cx="1298652" cy="394791"/>
          </a:xfrm>
          <a:prstGeom prst="rect">
            <a:avLst/>
          </a:prstGeom>
          <a:ln>
            <a:solidFill>
              <a:srgbClr val="00A1C9"/>
            </a:solidFill>
          </a:ln>
        </p:spPr>
      </p:pic>
      <p:sp>
        <p:nvSpPr>
          <p:cNvPr id="10"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solidFill>
                  <a:schemeClr val="bg1"/>
                </a:solidFill>
                <a:latin typeface="Arial" panose="020B0604020202020204" pitchFamily="34" charset="0"/>
                <a:cs typeface="Arial" panose="020B0604020202020204" pitchFamily="34" charset="0"/>
              </a:rPr>
              <a:t>© 2019, Amazon Web Services, Inc. or its Affiliates. All rights reserved.</a:t>
            </a:r>
            <a:endParaRPr lang="en-US" sz="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6841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Performance considerations</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sp>
        <p:nvSpPr>
          <p:cNvPr id="3" name="TextBox 2"/>
          <p:cNvSpPr txBox="1"/>
          <p:nvPr/>
        </p:nvSpPr>
        <p:spPr>
          <a:xfrm>
            <a:off x="0" y="555328"/>
            <a:ext cx="7245493" cy="369332"/>
          </a:xfrm>
          <a:prstGeom prst="rect">
            <a:avLst/>
          </a:prstGeom>
          <a:noFill/>
        </p:spPr>
        <p:txBody>
          <a:bodyPr wrap="square" rtlCol="0">
            <a:spAutoFit/>
          </a:bodyPr>
          <a:lstStyle/>
          <a:p>
            <a:pPr defTabSz="685800"/>
            <a:r>
              <a:rPr lang="en-US" dirty="0">
                <a:solidFill>
                  <a:prstClr val="black"/>
                </a:solidFill>
                <a:latin typeface="Amazon Ember" panose="02000000000000000000" pitchFamily="2" charset="0"/>
                <a:ea typeface="Amazon Ember" panose="02000000000000000000" pitchFamily="2" charset="0"/>
                <a:cs typeface="Arial" panose="020B0604020202020204" pitchFamily="34" charset="0"/>
              </a:rPr>
              <a:t>For </a:t>
            </a:r>
            <a:r>
              <a:rPr lang="en-US" dirty="0">
                <a:latin typeface="Amazon Ember" panose="02000000000000000000" pitchFamily="2" charset="0"/>
                <a:ea typeface="Amazon Ember" panose="02000000000000000000" pitchFamily="2" charset="0"/>
                <a:cs typeface="Arial" panose="020B0604020202020204" pitchFamily="34" charset="0"/>
              </a:rPr>
              <a:t>tightly-coupled</a:t>
            </a:r>
            <a:r>
              <a:rPr lang="en-US" dirty="0">
                <a:solidFill>
                  <a:prstClr val="black"/>
                </a:solidFill>
                <a:latin typeface="Amazon Ember" panose="02000000000000000000" pitchFamily="2" charset="0"/>
                <a:ea typeface="Amazon Ember" panose="02000000000000000000" pitchFamily="2" charset="0"/>
                <a:cs typeface="Arial" panose="020B0604020202020204" pitchFamily="34" charset="0"/>
              </a:rPr>
              <a:t> cluster workloads</a:t>
            </a:r>
          </a:p>
        </p:txBody>
      </p:sp>
      <p:graphicFrame>
        <p:nvGraphicFramePr>
          <p:cNvPr id="6" name="Table 5"/>
          <p:cNvGraphicFramePr>
            <a:graphicFrameLocks noGrp="1"/>
          </p:cNvGraphicFramePr>
          <p:nvPr>
            <p:extLst>
              <p:ext uri="{D42A27DB-BD31-4B8C-83A1-F6EECF244321}">
                <p14:modId xmlns:p14="http://schemas.microsoft.com/office/powerpoint/2010/main" val="2724601927"/>
              </p:ext>
            </p:extLst>
          </p:nvPr>
        </p:nvGraphicFramePr>
        <p:xfrm>
          <a:off x="373250" y="859782"/>
          <a:ext cx="7981864" cy="4615180"/>
        </p:xfrm>
        <a:graphic>
          <a:graphicData uri="http://schemas.openxmlformats.org/drawingml/2006/table">
            <a:tbl>
              <a:tblPr firstRow="1" bandRow="1">
                <a:tableStyleId>{5C22544A-7EE6-4342-B048-85BDC9FD1C3A}</a:tableStyleId>
              </a:tblPr>
              <a:tblGrid>
                <a:gridCol w="3990932">
                  <a:extLst>
                    <a:ext uri="{9D8B030D-6E8A-4147-A177-3AD203B41FA5}">
                      <a16:colId xmlns:a16="http://schemas.microsoft.com/office/drawing/2014/main" val="2342389028"/>
                    </a:ext>
                  </a:extLst>
                </a:gridCol>
                <a:gridCol w="3990932">
                  <a:extLst>
                    <a:ext uri="{9D8B030D-6E8A-4147-A177-3AD203B41FA5}">
                      <a16:colId xmlns:a16="http://schemas.microsoft.com/office/drawing/2014/main" val="1539090801"/>
                    </a:ext>
                  </a:extLst>
                </a:gridCol>
              </a:tblGrid>
              <a:tr h="1152304">
                <a:tc>
                  <a:txBody>
                    <a:bodyPr/>
                    <a:lstStyle/>
                    <a:p>
                      <a:pPr>
                        <a:spcAft>
                          <a:spcPts val="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Test using real-world</a:t>
                      </a:r>
                      <a:r>
                        <a:rPr lang="en-US" sz="2000" b="0" baseline="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 examples</a:t>
                      </a:r>
                    </a:p>
                    <a:p>
                      <a:pPr marL="342900" indent="-342900">
                        <a:spcAft>
                          <a:spcPts val="800"/>
                        </a:spcAft>
                        <a:buClr>
                          <a:srgbClr val="00A1C9"/>
                        </a:buClr>
                        <a:buFont typeface="Wingdings" panose="05000000000000000000" pitchFamily="2" charset="2"/>
                        <a:buChar char="§"/>
                      </a:pP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Use large cases for testing: do not benchmark scalability using only small examples </a:t>
                      </a:r>
                      <a:endParaRPr lang="en-US" sz="1800" b="0" dirty="0">
                        <a:solidFill>
                          <a:schemeClr val="tx1"/>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spcAft>
                          <a:spcPts val="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MPI libraries</a:t>
                      </a:r>
                      <a:r>
                        <a:rPr lang="en-US" sz="2000" b="0" baseline="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 </a:t>
                      </a:r>
                    </a:p>
                    <a:p>
                      <a:pPr marL="342900" indent="-342900">
                        <a:spcAft>
                          <a:spcPts val="800"/>
                        </a:spcAft>
                        <a:buClr>
                          <a:srgbClr val="00A1C9"/>
                        </a:buClr>
                        <a:buFont typeface="Wingdings" panose="05000000000000000000" pitchFamily="2" charset="2"/>
                        <a:buChar char="§"/>
                      </a:pP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Test with Intel MPI and </a:t>
                      </a:r>
                      <a:r>
                        <a:rPr lang="en-US" sz="1800" b="0" baseline="0" dirty="0" err="1" smtClean="0">
                          <a:solidFill>
                            <a:schemeClr val="tx1"/>
                          </a:solidFill>
                          <a:latin typeface="Amazon Ember" panose="02000000000000000000" pitchFamily="2" charset="0"/>
                          <a:ea typeface="Amazon Ember" panose="02000000000000000000" pitchFamily="2" charset="0"/>
                          <a:cs typeface="Arial" panose="020B0604020202020204" pitchFamily="34" charset="0"/>
                        </a:rPr>
                        <a:t>OpenMPI</a:t>
                      </a: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 4.0, and make use of available tunings </a:t>
                      </a:r>
                      <a:endParaRPr lang="en-US" sz="1800" b="0" dirty="0">
                        <a:solidFill>
                          <a:schemeClr val="tx1"/>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0508629"/>
                  </a:ext>
                </a:extLst>
              </a:tr>
              <a:tr h="1152304">
                <a:tc>
                  <a:txBody>
                    <a:bodyPr/>
                    <a:lstStyle/>
                    <a:p>
                      <a:pPr>
                        <a:spcAft>
                          <a:spcPts val="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Domain</a:t>
                      </a:r>
                      <a:r>
                        <a:rPr lang="en-US" sz="2000" b="0" baseline="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 decomposition </a:t>
                      </a:r>
                    </a:p>
                    <a:p>
                      <a:pPr marL="342900" indent="-342900">
                        <a:spcAft>
                          <a:spcPts val="800"/>
                        </a:spcAft>
                        <a:buClr>
                          <a:srgbClr val="00A1C9"/>
                        </a:buClr>
                        <a:buFont typeface="Wingdings" panose="05000000000000000000" pitchFamily="2" charset="2"/>
                        <a:buChar char="§"/>
                      </a:pP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Choose number of cells per core for either pre-core efficiency or for faster results</a:t>
                      </a:r>
                      <a:endParaRPr lang="en-US" sz="1800" b="0" dirty="0">
                        <a:solidFill>
                          <a:schemeClr val="tx1"/>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spcAft>
                          <a:spcPts val="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Network</a:t>
                      </a:r>
                    </a:p>
                    <a:p>
                      <a:pPr marL="342900" indent="-342900">
                        <a:spcAft>
                          <a:spcPts val="800"/>
                        </a:spcAft>
                        <a:buClr>
                          <a:srgbClr val="00A1C9"/>
                        </a:buClr>
                        <a:buFont typeface="Wingdings" panose="05000000000000000000" pitchFamily="2" charset="2"/>
                        <a:buChar char="§"/>
                      </a:pPr>
                      <a:r>
                        <a:rPr lang="en-US" sz="1800" b="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Use a placement group</a:t>
                      </a:r>
                    </a:p>
                    <a:p>
                      <a:pPr marL="342900" indent="-342900">
                        <a:spcAft>
                          <a:spcPts val="800"/>
                        </a:spcAft>
                        <a:buClr>
                          <a:srgbClr val="00A1C9"/>
                        </a:buClr>
                        <a:buFont typeface="Wingdings" panose="05000000000000000000" pitchFamily="2" charset="2"/>
                        <a:buChar char="§"/>
                      </a:pPr>
                      <a:r>
                        <a:rPr lang="en-US" sz="1800" b="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Enable enhanced networking </a:t>
                      </a:r>
                      <a:endParaRPr lang="en-US" sz="1800" b="0" dirty="0">
                        <a:solidFill>
                          <a:schemeClr val="tx1"/>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8799663"/>
                  </a:ext>
                </a:extLst>
              </a:tr>
              <a:tr h="2066902">
                <a:tc>
                  <a:txBody>
                    <a:bodyPr/>
                    <a:lstStyle/>
                    <a:p>
                      <a:pPr>
                        <a:spcAft>
                          <a:spcPts val="100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Processor states</a:t>
                      </a:r>
                      <a:endParaRPr lang="en-US" sz="2000" b="0" baseline="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endParaRPr>
                    </a:p>
                    <a:p>
                      <a:pPr marL="342900" indent="-342900">
                        <a:spcAft>
                          <a:spcPts val="800"/>
                        </a:spcAft>
                        <a:buClr>
                          <a:srgbClr val="00A1C9"/>
                        </a:buClr>
                        <a:buFont typeface="Wingdings" panose="05000000000000000000" pitchFamily="2" charset="2"/>
                        <a:buChar char="§"/>
                      </a:pP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Use P-states to reduce processor variability </a:t>
                      </a:r>
                      <a:endParaRPr lang="en-US" sz="1800" b="0" dirty="0" smtClean="0">
                        <a:solidFill>
                          <a:schemeClr val="tx1"/>
                        </a:solidFill>
                        <a:latin typeface="Amazon Ember" panose="02000000000000000000" pitchFamily="2" charset="0"/>
                        <a:ea typeface="Amazon Ember" panose="02000000000000000000" pitchFamily="2" charset="0"/>
                        <a:cs typeface="Arial" panose="020B0604020202020204" pitchFamily="34" charset="0"/>
                      </a:endParaRPr>
                    </a:p>
                    <a:p>
                      <a:pPr marL="342900" indent="-342900">
                        <a:spcAft>
                          <a:spcPts val="800"/>
                        </a:spcAft>
                        <a:buClr>
                          <a:srgbClr val="00A1C9"/>
                        </a:buClr>
                        <a:buFont typeface="Wingdings" panose="05000000000000000000" pitchFamily="2" charset="2"/>
                        <a:buChar char="§"/>
                      </a:pPr>
                      <a:endParaRPr lang="en-US" sz="1800" b="0" dirty="0">
                        <a:solidFill>
                          <a:schemeClr val="bg2">
                            <a:lumMod val="25000"/>
                          </a:schemeClr>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spcAft>
                          <a:spcPts val="0"/>
                        </a:spcAft>
                      </a:pPr>
                      <a:r>
                        <a:rPr lang="en-US" sz="2000" b="0"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Hyper-threading and affinity </a:t>
                      </a:r>
                    </a:p>
                    <a:p>
                      <a:pPr marL="342900" indent="-342900">
                        <a:spcAft>
                          <a:spcPts val="800"/>
                        </a:spcAft>
                        <a:buClr>
                          <a:srgbClr val="00A1C9"/>
                        </a:buClr>
                        <a:buFont typeface="Wingdings" panose="05000000000000000000" pitchFamily="2" charset="2"/>
                        <a:buChar char="§"/>
                      </a:pPr>
                      <a:r>
                        <a:rPr lang="en-US" sz="1800" b="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Test with Hyper-threading</a:t>
                      </a: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 (HT) on and off – usually off is best, but not always </a:t>
                      </a:r>
                    </a:p>
                    <a:p>
                      <a:pPr marL="342900" indent="-342900">
                        <a:spcAft>
                          <a:spcPts val="800"/>
                        </a:spcAft>
                        <a:buClr>
                          <a:srgbClr val="00A1C9"/>
                        </a:buClr>
                        <a:buFont typeface="Wingdings" panose="05000000000000000000" pitchFamily="2" charset="2"/>
                        <a:buChar char="§"/>
                      </a:pPr>
                      <a:r>
                        <a:rPr lang="en-US" sz="1800" b="0" baseline="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Use CPU affinity to pin threads to CPU cores when HT is off </a:t>
                      </a:r>
                      <a:r>
                        <a:rPr lang="en-US" sz="1800" b="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 </a:t>
                      </a:r>
                    </a:p>
                    <a:p>
                      <a:pPr marL="342900" indent="-342900">
                        <a:spcAft>
                          <a:spcPts val="800"/>
                        </a:spcAft>
                        <a:buClr>
                          <a:srgbClr val="00A1C9"/>
                        </a:buClr>
                        <a:buFont typeface="Wingdings" panose="05000000000000000000" pitchFamily="2" charset="2"/>
                        <a:buChar char="§"/>
                      </a:pPr>
                      <a:endParaRPr lang="en-US" sz="1800" b="0" dirty="0">
                        <a:solidFill>
                          <a:schemeClr val="bg2">
                            <a:lumMod val="25000"/>
                          </a:schemeClr>
                        </a:solidFill>
                        <a:latin typeface="Amazon Ember" panose="02000000000000000000" pitchFamily="2" charset="0"/>
                        <a:ea typeface="Amazon Ember" panose="02000000000000000000" pitchFamily="2" charset="0"/>
                        <a:cs typeface="Arial" panose="020B0604020202020204" pitchFamily="34" charset="0"/>
                      </a:endParaRPr>
                    </a:p>
                  </a:txBody>
                  <a:tcPr marL="68580" marR="205740" marT="34290" marB="3429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93153455"/>
                  </a:ext>
                </a:extLst>
              </a:tr>
            </a:tbl>
          </a:graphicData>
        </a:graphic>
      </p:graphicFrame>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7672" y="171450"/>
            <a:ext cx="1384516" cy="1004243"/>
          </a:xfrm>
          <a:prstGeom prst="rect">
            <a:avLst/>
          </a:prstGeom>
          <a:ln w="3175">
            <a:solidFill>
              <a:schemeClr val="accent1"/>
            </a:solidFill>
          </a:ln>
        </p:spPr>
      </p:pic>
      <p:sp>
        <p:nvSpPr>
          <p:cNvPr id="7"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80266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Scaling</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sp>
        <p:nvSpPr>
          <p:cNvPr id="3" name="Text Placeholder 2"/>
          <p:cNvSpPr>
            <a:spLocks noGrp="1"/>
          </p:cNvSpPr>
          <p:nvPr>
            <p:ph type="body" idx="4294967295"/>
          </p:nvPr>
        </p:nvSpPr>
        <p:spPr>
          <a:xfrm>
            <a:off x="728663" y="2306823"/>
            <a:ext cx="8072437" cy="1125538"/>
          </a:xfrm>
        </p:spPr>
        <p:txBody>
          <a:bodyPr>
            <a:normAutofit/>
          </a:bodyPr>
          <a:lstStyle/>
          <a:p>
            <a:pPr marL="0" indent="0">
              <a:buNone/>
            </a:pPr>
            <a:r>
              <a:rPr lang="en-US" sz="2800" dirty="0" smtClean="0">
                <a:latin typeface="Amazon Ember" panose="02000000000000000000" pitchFamily="2" charset="0"/>
                <a:ea typeface="Amazon Ember" panose="02000000000000000000" pitchFamily="2" charset="0"/>
                <a:cs typeface="Arial" panose="020B0604020202020204" pitchFamily="34" charset="0"/>
              </a:rPr>
              <a:t>Amdahl’s Scaling</a:t>
            </a:r>
            <a:endParaRPr lang="en-US" sz="2800" dirty="0">
              <a:latin typeface="Amazon Ember" panose="02000000000000000000" pitchFamily="2" charset="0"/>
              <a:ea typeface="Amazon Ember" panose="02000000000000000000" pitchFamily="2" charset="0"/>
              <a:cs typeface="Arial" panose="020B0604020202020204" pitchFamily="34" charset="0"/>
            </a:endParaRPr>
          </a:p>
        </p:txBody>
      </p:sp>
      <p:grpSp>
        <p:nvGrpSpPr>
          <p:cNvPr id="6" name="Group 5"/>
          <p:cNvGrpSpPr/>
          <p:nvPr/>
        </p:nvGrpSpPr>
        <p:grpSpPr>
          <a:xfrm>
            <a:off x="6804642" y="2306823"/>
            <a:ext cx="1233396" cy="992282"/>
            <a:chOff x="4324536" y="1624766"/>
            <a:chExt cx="1644528" cy="1323043"/>
          </a:xfrm>
        </p:grpSpPr>
        <p:sp>
          <p:nvSpPr>
            <p:cNvPr id="7" name="Oval 6"/>
            <p:cNvSpPr/>
            <p:nvPr/>
          </p:nvSpPr>
          <p:spPr>
            <a:xfrm>
              <a:off x="4608412" y="1656107"/>
              <a:ext cx="238856" cy="23885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8" name="Oval 7"/>
            <p:cNvSpPr/>
            <p:nvPr/>
          </p:nvSpPr>
          <p:spPr>
            <a:xfrm>
              <a:off x="5632466" y="1624766"/>
              <a:ext cx="238856" cy="23885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9" name="Oval 8"/>
            <p:cNvSpPr/>
            <p:nvPr/>
          </p:nvSpPr>
          <p:spPr>
            <a:xfrm>
              <a:off x="4772957" y="2537878"/>
              <a:ext cx="238856" cy="23885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0" name="Oval 9"/>
            <p:cNvSpPr/>
            <p:nvPr/>
          </p:nvSpPr>
          <p:spPr>
            <a:xfrm>
              <a:off x="5548018" y="2613038"/>
              <a:ext cx="323267" cy="323267"/>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1" name="Oval 10"/>
            <p:cNvSpPr/>
            <p:nvPr/>
          </p:nvSpPr>
          <p:spPr>
            <a:xfrm>
              <a:off x="5123792" y="2170176"/>
              <a:ext cx="238856" cy="23885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2" name="Straight Connector 11"/>
            <p:cNvCxnSpPr>
              <a:stCxn id="7" idx="5"/>
              <a:endCxn id="11" idx="1"/>
            </p:cNvCxnSpPr>
            <p:nvPr/>
          </p:nvCxnSpPr>
          <p:spPr>
            <a:xfrm>
              <a:off x="4812288" y="1859983"/>
              <a:ext cx="346485" cy="345173"/>
            </a:xfrm>
            <a:prstGeom prst="line">
              <a:avLst/>
            </a:prstGeom>
            <a:ln/>
          </p:spPr>
          <p:style>
            <a:lnRef idx="2">
              <a:schemeClr val="accent6"/>
            </a:lnRef>
            <a:fillRef idx="1">
              <a:schemeClr val="lt1"/>
            </a:fillRef>
            <a:effectRef idx="0">
              <a:schemeClr val="accent6"/>
            </a:effectRef>
            <a:fontRef idx="minor">
              <a:schemeClr val="dk1"/>
            </a:fontRef>
          </p:style>
        </p:cxnSp>
        <p:cxnSp>
          <p:nvCxnSpPr>
            <p:cNvPr id="13" name="Straight Connector 12"/>
            <p:cNvCxnSpPr>
              <a:stCxn id="9" idx="7"/>
              <a:endCxn id="11" idx="3"/>
            </p:cNvCxnSpPr>
            <p:nvPr/>
          </p:nvCxnSpPr>
          <p:spPr>
            <a:xfrm flipV="1">
              <a:off x="4976833" y="2374052"/>
              <a:ext cx="181939" cy="198806"/>
            </a:xfrm>
            <a:prstGeom prst="line">
              <a:avLst/>
            </a:prstGeom>
            <a:ln/>
          </p:spPr>
          <p:style>
            <a:lnRef idx="2">
              <a:schemeClr val="accent6"/>
            </a:lnRef>
            <a:fillRef idx="1">
              <a:schemeClr val="lt1"/>
            </a:fillRef>
            <a:effectRef idx="0">
              <a:schemeClr val="accent6"/>
            </a:effectRef>
            <a:fontRef idx="minor">
              <a:schemeClr val="dk1"/>
            </a:fontRef>
          </p:style>
        </p:cxnSp>
        <p:cxnSp>
          <p:nvCxnSpPr>
            <p:cNvPr id="14" name="Straight Connector 13"/>
            <p:cNvCxnSpPr>
              <a:stCxn id="8" idx="3"/>
              <a:endCxn id="11" idx="7"/>
            </p:cNvCxnSpPr>
            <p:nvPr/>
          </p:nvCxnSpPr>
          <p:spPr>
            <a:xfrm flipH="1">
              <a:off x="5327668" y="1828642"/>
              <a:ext cx="339778" cy="376514"/>
            </a:xfrm>
            <a:prstGeom prst="line">
              <a:avLst/>
            </a:prstGeom>
            <a:ln/>
          </p:spPr>
          <p:style>
            <a:lnRef idx="2">
              <a:schemeClr val="accent6"/>
            </a:lnRef>
            <a:fillRef idx="1">
              <a:schemeClr val="lt1"/>
            </a:fillRef>
            <a:effectRef idx="0">
              <a:schemeClr val="accent6"/>
            </a:effectRef>
            <a:fontRef idx="minor">
              <a:schemeClr val="dk1"/>
            </a:fontRef>
          </p:style>
        </p:cxnSp>
        <p:cxnSp>
          <p:nvCxnSpPr>
            <p:cNvPr id="15" name="Straight Connector 14"/>
            <p:cNvCxnSpPr>
              <a:stCxn id="10" idx="1"/>
              <a:endCxn id="11" idx="5"/>
            </p:cNvCxnSpPr>
            <p:nvPr/>
          </p:nvCxnSpPr>
          <p:spPr>
            <a:xfrm flipH="1" flipV="1">
              <a:off x="5327668" y="2374052"/>
              <a:ext cx="267691" cy="286327"/>
            </a:xfrm>
            <a:prstGeom prst="line">
              <a:avLst/>
            </a:prstGeom>
            <a:ln/>
          </p:spPr>
          <p:style>
            <a:lnRef idx="2">
              <a:schemeClr val="accent6"/>
            </a:lnRef>
            <a:fillRef idx="1">
              <a:schemeClr val="lt1"/>
            </a:fillRef>
            <a:effectRef idx="0">
              <a:schemeClr val="accent6"/>
            </a:effectRef>
            <a:fontRef idx="minor">
              <a:schemeClr val="dk1"/>
            </a:fontRef>
          </p:style>
        </p:cxnSp>
        <p:sp>
          <p:nvSpPr>
            <p:cNvPr id="16" name="Oval 15"/>
            <p:cNvSpPr/>
            <p:nvPr/>
          </p:nvSpPr>
          <p:spPr>
            <a:xfrm>
              <a:off x="4324536" y="2115072"/>
              <a:ext cx="343662" cy="343662"/>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7" name="Straight Connector 16"/>
            <p:cNvCxnSpPr>
              <a:stCxn id="16" idx="6"/>
              <a:endCxn id="11" idx="2"/>
            </p:cNvCxnSpPr>
            <p:nvPr/>
          </p:nvCxnSpPr>
          <p:spPr>
            <a:xfrm>
              <a:off x="4668198" y="2286904"/>
              <a:ext cx="455594" cy="2700"/>
            </a:xfrm>
            <a:prstGeom prst="line">
              <a:avLst/>
            </a:prstGeom>
            <a:ln/>
          </p:spPr>
          <p:style>
            <a:lnRef idx="2">
              <a:schemeClr val="accent6"/>
            </a:lnRef>
            <a:fillRef idx="1">
              <a:schemeClr val="lt1"/>
            </a:fillRef>
            <a:effectRef idx="0">
              <a:schemeClr val="accent6"/>
            </a:effectRef>
            <a:fontRef idx="minor">
              <a:schemeClr val="dk1"/>
            </a:fontRef>
          </p:style>
        </p:cxnSp>
        <p:sp>
          <p:nvSpPr>
            <p:cNvPr id="18" name="Oval 17"/>
            <p:cNvSpPr/>
            <p:nvPr/>
          </p:nvSpPr>
          <p:spPr>
            <a:xfrm>
              <a:off x="5730208" y="2161108"/>
              <a:ext cx="238856" cy="238856"/>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9" name="Straight Connector 18"/>
            <p:cNvCxnSpPr>
              <a:stCxn id="11" idx="6"/>
              <a:endCxn id="18" idx="2"/>
            </p:cNvCxnSpPr>
            <p:nvPr/>
          </p:nvCxnSpPr>
          <p:spPr>
            <a:xfrm flipV="1">
              <a:off x="5362648" y="2280535"/>
              <a:ext cx="367561" cy="9068"/>
            </a:xfrm>
            <a:prstGeom prst="line">
              <a:avLst/>
            </a:prstGeom>
            <a:ln/>
          </p:spPr>
          <p:style>
            <a:lnRef idx="2">
              <a:schemeClr val="accent6"/>
            </a:lnRef>
            <a:fillRef idx="1">
              <a:schemeClr val="lt1"/>
            </a:fillRef>
            <a:effectRef idx="0">
              <a:schemeClr val="accent6"/>
            </a:effectRef>
            <a:fontRef idx="minor">
              <a:schemeClr val="dk1"/>
            </a:fontRef>
          </p:style>
        </p:cxnSp>
        <p:sp>
          <p:nvSpPr>
            <p:cNvPr id="20" name="Oval 19"/>
            <p:cNvSpPr/>
            <p:nvPr/>
          </p:nvSpPr>
          <p:spPr>
            <a:xfrm>
              <a:off x="5149448" y="1766515"/>
              <a:ext cx="190609" cy="190609"/>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21" name="Straight Connector 20"/>
            <p:cNvCxnSpPr>
              <a:stCxn id="20" idx="4"/>
              <a:endCxn id="11" idx="0"/>
            </p:cNvCxnSpPr>
            <p:nvPr/>
          </p:nvCxnSpPr>
          <p:spPr>
            <a:xfrm flipH="1">
              <a:off x="5243220" y="1957123"/>
              <a:ext cx="1533" cy="213053"/>
            </a:xfrm>
            <a:prstGeom prst="line">
              <a:avLst/>
            </a:prstGeom>
            <a:ln/>
          </p:spPr>
          <p:style>
            <a:lnRef idx="2">
              <a:schemeClr val="accent6"/>
            </a:lnRef>
            <a:fillRef idx="1">
              <a:schemeClr val="lt1"/>
            </a:fillRef>
            <a:effectRef idx="0">
              <a:schemeClr val="accent6"/>
            </a:effectRef>
            <a:fontRef idx="minor">
              <a:schemeClr val="dk1"/>
            </a:fontRef>
          </p:style>
        </p:cxnSp>
        <p:sp>
          <p:nvSpPr>
            <p:cNvPr id="22" name="Oval 21"/>
            <p:cNvSpPr/>
            <p:nvPr/>
          </p:nvSpPr>
          <p:spPr>
            <a:xfrm>
              <a:off x="5144323" y="2757200"/>
              <a:ext cx="190609" cy="190609"/>
            </a:xfrm>
            <a:prstGeom prst="ellipse">
              <a:avLst/>
            </a:prstGeom>
            <a:ln/>
          </p:spPr>
          <p:style>
            <a:lnRef idx="2">
              <a:schemeClr val="accent6"/>
            </a:lnRef>
            <a:fillRef idx="1">
              <a:schemeClr val="lt1"/>
            </a:fillRef>
            <a:effectRef idx="0">
              <a:schemeClr val="accent6"/>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23" name="Straight Connector 22"/>
            <p:cNvCxnSpPr>
              <a:stCxn id="11" idx="4"/>
              <a:endCxn id="22" idx="0"/>
            </p:cNvCxnSpPr>
            <p:nvPr/>
          </p:nvCxnSpPr>
          <p:spPr>
            <a:xfrm flipH="1">
              <a:off x="5239628" y="2409032"/>
              <a:ext cx="3592" cy="348169"/>
            </a:xfrm>
            <a:prstGeom prst="line">
              <a:avLst/>
            </a:prstGeom>
            <a:ln/>
          </p:spPr>
          <p:style>
            <a:lnRef idx="2">
              <a:schemeClr val="accent6"/>
            </a:lnRef>
            <a:fillRef idx="1">
              <a:schemeClr val="lt1"/>
            </a:fillRef>
            <a:effectRef idx="0">
              <a:schemeClr val="accent6"/>
            </a:effectRef>
            <a:fontRef idx="minor">
              <a:schemeClr val="dk1"/>
            </a:fontRef>
          </p:style>
        </p:cxnSp>
      </p:grpSp>
      <p:sp>
        <p:nvSpPr>
          <p:cNvPr id="2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8110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What is Amdahl’s Law?</a:t>
            </a:r>
            <a:endParaRPr lang="en-GB" dirty="0">
              <a:latin typeface="Amazon Ember" panose="02000000000000000000" pitchFamily="2" charset="0"/>
              <a:ea typeface="Amazon Ember" panose="02000000000000000000" pitchFamily="2" charset="0"/>
            </a:endParaRPr>
          </a:p>
        </p:txBody>
      </p:sp>
      <mc:AlternateContent xmlns:mc="http://schemas.openxmlformats.org/markup-compatibility/2006" xmlns:a14="http://schemas.microsoft.com/office/drawing/2010/main">
        <mc:Choice Requires="a14">
          <p:sp>
            <p:nvSpPr>
              <p:cNvPr id="6" name="Rectangle 5"/>
              <p:cNvSpPr/>
              <p:nvPr/>
            </p:nvSpPr>
            <p:spPr>
              <a:xfrm>
                <a:off x="2751266" y="924743"/>
                <a:ext cx="2690224" cy="8100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𝑆𝑝𝑒𝑒𝑑𝑢𝑝</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𝑝</m:t>
                              </m:r>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m:t>
                              </m:r>
                            </m:num>
                            <m:den>
                              <m:r>
                                <a:rPr lang="en-US" b="0" i="1" smtClean="0">
                                  <a:latin typeface="Cambria Math" panose="02040503050406030204" pitchFamily="18" charset="0"/>
                                </a:rPr>
                                <m:t>𝑛</m:t>
                              </m:r>
                            </m:den>
                          </m:f>
                        </m:den>
                      </m:f>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2751266" y="924743"/>
                <a:ext cx="2690224" cy="810094"/>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1132890" y="1790620"/>
            <a:ext cx="7668210" cy="707886"/>
          </a:xfrm>
          <a:prstGeom prst="rect">
            <a:avLst/>
          </a:prstGeom>
          <a:noFill/>
        </p:spPr>
        <p:txBody>
          <a:bodyPr wrap="square" rtlCol="0">
            <a:spAutoFit/>
          </a:bodyPr>
          <a:lstStyle/>
          <a:p>
            <a:r>
              <a:rPr lang="en-US" sz="2000" i="1" dirty="0" smtClean="0">
                <a:gradFill>
                  <a:gsLst>
                    <a:gs pos="0">
                      <a:srgbClr val="FEFEFE"/>
                    </a:gs>
                    <a:gs pos="100000">
                      <a:srgbClr val="FEFEFE"/>
                    </a:gs>
                  </a:gsLst>
                  <a:lin ang="5400000" scaled="1"/>
                </a:gradFill>
              </a:rPr>
              <a:t>p</a:t>
            </a:r>
            <a:r>
              <a:rPr lang="en-US" sz="2000" dirty="0" smtClean="0">
                <a:gradFill>
                  <a:gsLst>
                    <a:gs pos="0">
                      <a:srgbClr val="FEFEFE"/>
                    </a:gs>
                    <a:gs pos="100000">
                      <a:srgbClr val="FEFEFE"/>
                    </a:gs>
                  </a:gsLst>
                  <a:lin ang="5400000" scaled="1"/>
                </a:gradFill>
              </a:rPr>
              <a:t> – fraction of code that can be run in parallel</a:t>
            </a:r>
          </a:p>
          <a:p>
            <a:r>
              <a:rPr lang="en-US" sz="2000" i="1" dirty="0" smtClean="0">
                <a:gradFill>
                  <a:gsLst>
                    <a:gs pos="0">
                      <a:srgbClr val="FEFEFE"/>
                    </a:gs>
                    <a:gs pos="100000">
                      <a:srgbClr val="FEFEFE"/>
                    </a:gs>
                  </a:gsLst>
                  <a:lin ang="5400000" scaled="1"/>
                </a:gradFill>
              </a:rPr>
              <a:t>n</a:t>
            </a:r>
            <a:r>
              <a:rPr lang="en-US" sz="2000" dirty="0" smtClean="0">
                <a:gradFill>
                  <a:gsLst>
                    <a:gs pos="0">
                      <a:srgbClr val="FEFEFE"/>
                    </a:gs>
                    <a:gs pos="100000">
                      <a:srgbClr val="FEFEFE"/>
                    </a:gs>
                  </a:gsLst>
                  <a:lin ang="5400000" scaled="1"/>
                </a:gradFill>
              </a:rPr>
              <a:t> – system </a:t>
            </a:r>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resource</a:t>
            </a:r>
            <a:r>
              <a:rPr lang="en-US" sz="2000" dirty="0" smtClean="0">
                <a:gradFill>
                  <a:gsLst>
                    <a:gs pos="0">
                      <a:srgbClr val="FEFEFE"/>
                    </a:gs>
                    <a:gs pos="100000">
                      <a:srgbClr val="FEFEFE"/>
                    </a:gs>
                  </a:gsLst>
                  <a:lin ang="5400000" scaled="1"/>
                </a:gradFill>
              </a:rPr>
              <a:t> improvement (number of processors)</a:t>
            </a:r>
            <a:endParaRPr lang="en-GB" sz="2000" dirty="0" err="1" smtClean="0">
              <a:gradFill>
                <a:gsLst>
                  <a:gs pos="0">
                    <a:srgbClr val="FEFEFE"/>
                  </a:gs>
                  <a:gs pos="100000">
                    <a:srgbClr val="FEFEFE"/>
                  </a:gs>
                </a:gsLst>
                <a:lin ang="5400000" scaled="1"/>
              </a:gradFill>
            </a:endParaRPr>
          </a:p>
        </p:txBody>
      </p:sp>
      <mc:AlternateContent xmlns:mc="http://schemas.openxmlformats.org/markup-compatibility/2006" xmlns:a14="http://schemas.microsoft.com/office/drawing/2010/main">
        <mc:Choice Requires="a14">
          <p:sp>
            <p:nvSpPr>
              <p:cNvPr id="8" name="TextBox 7"/>
              <p:cNvSpPr txBox="1"/>
              <p:nvPr/>
            </p:nvSpPr>
            <p:spPr>
              <a:xfrm>
                <a:off x="2011403" y="2812481"/>
                <a:ext cx="4013022" cy="1467389"/>
              </a:xfrm>
              <a:prstGeom prst="rect">
                <a:avLst/>
              </a:prstGeom>
              <a:noFill/>
            </p:spPr>
            <p:txBody>
              <a:bodyPr wrap="none" rtlCol="0">
                <a:spAutoFit/>
              </a:bodyPr>
              <a:lstStyle/>
              <a:p>
                <a:pPr>
                  <a:spcAft>
                    <a:spcPts val="1200"/>
                  </a:spcAft>
                </a:pPr>
                <a:r>
                  <a:rPr lang="en-US" sz="27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Ideal</a:t>
                </a:r>
                <a:r>
                  <a:rPr lang="en-US" sz="2700" dirty="0" smtClean="0">
                    <a:gradFill>
                      <a:gsLst>
                        <a:gs pos="0">
                          <a:srgbClr val="FEFEFE"/>
                        </a:gs>
                        <a:gs pos="100000">
                          <a:srgbClr val="FEFEFE"/>
                        </a:gs>
                      </a:gsLst>
                      <a:lin ang="5400000" scaled="1"/>
                    </a:gradFill>
                  </a:rPr>
                  <a:t>:</a:t>
                </a:r>
                <a14:m>
                  <m:oMath xmlns:m="http://schemas.openxmlformats.org/officeDocument/2006/math">
                    <m:func>
                      <m:funcPr>
                        <m:ctrlPr>
                          <a:rPr lang="en-US" sz="2700" i="1">
                            <a:gradFill>
                              <a:gsLst>
                                <a:gs pos="0">
                                  <a:srgbClr val="FEFEFE"/>
                                </a:gs>
                                <a:gs pos="100000">
                                  <a:srgbClr val="FEFEFE"/>
                                </a:gs>
                              </a:gsLst>
                              <a:lin ang="5400000" scaled="1"/>
                            </a:gradFill>
                            <a:latin typeface="Cambria Math" panose="02040503050406030204" pitchFamily="18" charset="0"/>
                          </a:rPr>
                        </m:ctrlPr>
                      </m:funcPr>
                      <m:fName>
                        <m:limLow>
                          <m:limLowPr>
                            <m:ctrlPr>
                              <a:rPr lang="en-US" sz="2700" i="1">
                                <a:gradFill>
                                  <a:gsLst>
                                    <a:gs pos="0">
                                      <a:srgbClr val="FEFEFE"/>
                                    </a:gs>
                                    <a:gs pos="100000">
                                      <a:srgbClr val="FEFEFE"/>
                                    </a:gs>
                                  </a:gsLst>
                                  <a:lin ang="5400000" scaled="1"/>
                                </a:gradFill>
                                <a:latin typeface="Cambria Math" panose="02040503050406030204" pitchFamily="18" charset="0"/>
                              </a:rPr>
                            </m:ctrlPr>
                          </m:limLowPr>
                          <m:e>
                            <m:r>
                              <m:rPr>
                                <m:sty m:val="p"/>
                              </m:rPr>
                              <a:rPr lang="en-US" sz="2700">
                                <a:gradFill>
                                  <a:gsLst>
                                    <a:gs pos="0">
                                      <a:srgbClr val="FEFEFE"/>
                                    </a:gs>
                                    <a:gs pos="100000">
                                      <a:srgbClr val="FEFEFE"/>
                                    </a:gs>
                                  </a:gsLst>
                                  <a:lin ang="5400000" scaled="1"/>
                                </a:gradFill>
                                <a:latin typeface="Cambria Math" panose="02040503050406030204" pitchFamily="18" charset="0"/>
                              </a:rPr>
                              <m:t>lim</m:t>
                            </m:r>
                          </m:e>
                          <m:lim>
                            <m:r>
                              <a:rPr lang="en-US" sz="2700" b="0" i="1" smtClean="0">
                                <a:gradFill>
                                  <a:gsLst>
                                    <a:gs pos="0">
                                      <a:srgbClr val="FEFEFE"/>
                                    </a:gs>
                                    <a:gs pos="100000">
                                      <a:srgbClr val="FEFEFE"/>
                                    </a:gs>
                                  </a:gsLst>
                                  <a:lin ang="5400000" scaled="1"/>
                                </a:gradFill>
                                <a:latin typeface="Cambria Math" panose="02040503050406030204" pitchFamily="18" charset="0"/>
                              </a:rPr>
                              <m:t>𝑛</m:t>
                            </m:r>
                            <m:r>
                              <a:rPr lang="en-US" sz="2700" i="1">
                                <a:gradFill>
                                  <a:gsLst>
                                    <a:gs pos="0">
                                      <a:srgbClr val="FEFEFE"/>
                                    </a:gs>
                                    <a:gs pos="100000">
                                      <a:srgbClr val="FEFEFE"/>
                                    </a:gs>
                                  </a:gsLst>
                                  <a:lin ang="5400000" scaled="1"/>
                                </a:gradFill>
                                <a:latin typeface="Cambria Math" panose="02040503050406030204" pitchFamily="18" charset="0"/>
                                <a:ea typeface="Cambria Math" panose="02040503050406030204" pitchFamily="18" charset="0"/>
                              </a:rPr>
                              <m:t>→∞</m:t>
                            </m:r>
                          </m:lim>
                        </m:limLow>
                      </m:fName>
                      <m:e>
                        <m:r>
                          <a:rPr lang="en-US" sz="2700" i="1">
                            <a:gradFill>
                              <a:gsLst>
                                <a:gs pos="0">
                                  <a:srgbClr val="FEFEFE"/>
                                </a:gs>
                                <a:gs pos="100000">
                                  <a:srgbClr val="FEFEFE"/>
                                </a:gs>
                              </a:gsLst>
                              <a:lin ang="5400000" scaled="1"/>
                            </a:gradFill>
                            <a:latin typeface="Cambria Math" panose="02040503050406030204" pitchFamily="18" charset="0"/>
                          </a:rPr>
                          <m:t>𝑠𝑝𝑒𝑒𝑑𝑢𝑝</m:t>
                        </m:r>
                      </m:e>
                    </m:func>
                    <m:r>
                      <a:rPr lang="en-US" sz="2700">
                        <a:gradFill>
                          <a:gsLst>
                            <a:gs pos="0">
                              <a:srgbClr val="FEFEFE"/>
                            </a:gs>
                            <a:gs pos="100000">
                              <a:srgbClr val="FEFEFE"/>
                            </a:gs>
                          </a:gsLst>
                          <a:lin ang="5400000" scaled="1"/>
                        </a:gradFill>
                        <a:latin typeface="Cambria Math" panose="02040503050406030204" pitchFamily="18" charset="0"/>
                      </a:rPr>
                      <m:t> </m:t>
                    </m:r>
                    <m:r>
                      <a:rPr lang="en-US" sz="2700" i="1">
                        <a:gradFill>
                          <a:gsLst>
                            <a:gs pos="0">
                              <a:srgbClr val="FEFEFE"/>
                            </a:gs>
                            <a:gs pos="100000">
                              <a:srgbClr val="FEFEFE"/>
                            </a:gs>
                          </a:gsLst>
                          <a:lin ang="5400000" scaled="1"/>
                        </a:gradFill>
                        <a:latin typeface="Cambria Math" panose="02040503050406030204" pitchFamily="18" charset="0"/>
                      </a:rPr>
                      <m:t>=</m:t>
                    </m:r>
                    <m:f>
                      <m:fPr>
                        <m:ctrlPr>
                          <a:rPr lang="en-US" sz="2700" i="1">
                            <a:gradFill>
                              <a:gsLst>
                                <a:gs pos="0">
                                  <a:srgbClr val="FEFEFE"/>
                                </a:gs>
                                <a:gs pos="100000">
                                  <a:srgbClr val="FEFEFE"/>
                                </a:gs>
                              </a:gsLst>
                              <a:lin ang="5400000" scaled="1"/>
                            </a:gradFill>
                            <a:latin typeface="Cambria Math" panose="02040503050406030204" pitchFamily="18" charset="0"/>
                          </a:rPr>
                        </m:ctrlPr>
                      </m:fPr>
                      <m:num>
                        <m:r>
                          <a:rPr lang="en-US" sz="2700" i="1">
                            <a:gradFill>
                              <a:gsLst>
                                <a:gs pos="0">
                                  <a:srgbClr val="FEFEFE"/>
                                </a:gs>
                                <a:gs pos="100000">
                                  <a:srgbClr val="FEFEFE"/>
                                </a:gs>
                              </a:gsLst>
                              <a:lin ang="5400000" scaled="1"/>
                            </a:gradFill>
                            <a:latin typeface="Cambria Math" panose="02040503050406030204" pitchFamily="18" charset="0"/>
                          </a:rPr>
                          <m:t>1</m:t>
                        </m:r>
                      </m:num>
                      <m:den>
                        <m:r>
                          <a:rPr lang="en-US" sz="2700" i="1">
                            <a:gradFill>
                              <a:gsLst>
                                <a:gs pos="0">
                                  <a:srgbClr val="FEFEFE"/>
                                </a:gs>
                                <a:gs pos="100000">
                                  <a:srgbClr val="FEFEFE"/>
                                </a:gs>
                              </a:gsLst>
                              <a:lin ang="5400000" scaled="1"/>
                            </a:gradFill>
                            <a:latin typeface="Cambria Math" panose="02040503050406030204" pitchFamily="18" charset="0"/>
                          </a:rPr>
                          <m:t>1−</m:t>
                        </m:r>
                        <m:r>
                          <a:rPr lang="en-US" sz="2700" i="1">
                            <a:gradFill>
                              <a:gsLst>
                                <a:gs pos="0">
                                  <a:srgbClr val="FEFEFE"/>
                                </a:gs>
                                <a:gs pos="100000">
                                  <a:srgbClr val="FEFEFE"/>
                                </a:gs>
                              </a:gsLst>
                              <a:lin ang="5400000" scaled="1"/>
                            </a:gradFill>
                            <a:latin typeface="Cambria Math" panose="02040503050406030204" pitchFamily="18" charset="0"/>
                          </a:rPr>
                          <m:t>𝑝</m:t>
                        </m:r>
                      </m:den>
                    </m:f>
                  </m:oMath>
                </a14:m>
                <a:endParaRPr lang="en-GB" sz="2700" dirty="0" smtClean="0">
                  <a:gradFill>
                    <a:gsLst>
                      <a:gs pos="0">
                        <a:srgbClr val="FEFEFE"/>
                      </a:gs>
                      <a:gs pos="100000">
                        <a:srgbClr val="FEFEFE"/>
                      </a:gs>
                    </a:gsLst>
                    <a:lin ang="5400000" scaled="1"/>
                  </a:gradFill>
                </a:endParaRPr>
              </a:p>
              <a:p>
                <a:r>
                  <a:rPr lang="en-US" sz="2700" dirty="0" smtClean="0">
                    <a:gradFill>
                      <a:gsLst>
                        <a:gs pos="0">
                          <a:srgbClr val="FEFEFE"/>
                        </a:gs>
                        <a:gs pos="100000">
                          <a:srgbClr val="FEFEFE"/>
                        </a:gs>
                      </a:gsLst>
                      <a:lin ang="5400000" scaled="1"/>
                    </a:gradFill>
                  </a:rPr>
                  <a:t>Or: </a:t>
                </a:r>
                <a14:m>
                  <m:oMath xmlns:m="http://schemas.openxmlformats.org/officeDocument/2006/math">
                    <m:func>
                      <m:funcPr>
                        <m:ctrlPr>
                          <a:rPr lang="en-US" sz="2700" i="1">
                            <a:gradFill>
                              <a:gsLst>
                                <a:gs pos="0">
                                  <a:srgbClr val="FEFEFE"/>
                                </a:gs>
                                <a:gs pos="100000">
                                  <a:srgbClr val="FEFEFE"/>
                                </a:gs>
                              </a:gsLst>
                              <a:lin ang="5400000" scaled="1"/>
                            </a:gradFill>
                            <a:latin typeface="Cambria Math" panose="02040503050406030204" pitchFamily="18" charset="0"/>
                          </a:rPr>
                        </m:ctrlPr>
                      </m:funcPr>
                      <m:fName>
                        <m:limLow>
                          <m:limLowPr>
                            <m:ctrlPr>
                              <a:rPr lang="en-US" sz="2700" i="1">
                                <a:gradFill>
                                  <a:gsLst>
                                    <a:gs pos="0">
                                      <a:srgbClr val="FEFEFE"/>
                                    </a:gs>
                                    <a:gs pos="100000">
                                      <a:srgbClr val="FEFEFE"/>
                                    </a:gs>
                                  </a:gsLst>
                                  <a:lin ang="5400000" scaled="1"/>
                                </a:gradFill>
                                <a:latin typeface="Cambria Math" panose="02040503050406030204" pitchFamily="18" charset="0"/>
                              </a:rPr>
                            </m:ctrlPr>
                          </m:limLowPr>
                          <m:e>
                            <m:r>
                              <m:rPr>
                                <m:sty m:val="p"/>
                              </m:rPr>
                              <a:rPr lang="en-US" sz="2700">
                                <a:gradFill>
                                  <a:gsLst>
                                    <a:gs pos="0">
                                      <a:srgbClr val="FEFEFE"/>
                                    </a:gs>
                                    <a:gs pos="100000">
                                      <a:srgbClr val="FEFEFE"/>
                                    </a:gs>
                                  </a:gsLst>
                                  <a:lin ang="5400000" scaled="1"/>
                                </a:gradFill>
                                <a:latin typeface="Cambria Math" panose="02040503050406030204" pitchFamily="18" charset="0"/>
                              </a:rPr>
                              <m:t>lim</m:t>
                            </m:r>
                          </m:e>
                          <m:lim>
                            <m:r>
                              <a:rPr lang="en-US" sz="2700" b="0" i="1" smtClean="0">
                                <a:gradFill>
                                  <a:gsLst>
                                    <a:gs pos="0">
                                      <a:srgbClr val="FEFEFE"/>
                                    </a:gs>
                                    <a:gs pos="100000">
                                      <a:srgbClr val="FEFEFE"/>
                                    </a:gs>
                                  </a:gsLst>
                                  <a:lin ang="5400000" scaled="1"/>
                                </a:gradFill>
                                <a:latin typeface="Cambria Math" panose="02040503050406030204" pitchFamily="18" charset="0"/>
                              </a:rPr>
                              <m:t>𝑝</m:t>
                            </m:r>
                            <m:r>
                              <a:rPr lang="en-US" sz="2700" i="1">
                                <a:gradFill>
                                  <a:gsLst>
                                    <a:gs pos="0">
                                      <a:srgbClr val="FEFEFE"/>
                                    </a:gs>
                                    <a:gs pos="100000">
                                      <a:srgbClr val="FEFEFE"/>
                                    </a:gs>
                                  </a:gsLst>
                                  <a:lin ang="5400000" scaled="1"/>
                                </a:gradFill>
                                <a:latin typeface="Cambria Math" panose="02040503050406030204" pitchFamily="18" charset="0"/>
                                <a:ea typeface="Cambria Math" panose="02040503050406030204" pitchFamily="18" charset="0"/>
                              </a:rPr>
                              <m:t>→</m:t>
                            </m:r>
                            <m:r>
                              <a:rPr lang="en-US" sz="2700" b="0" i="1" smtClean="0">
                                <a:gradFill>
                                  <a:gsLst>
                                    <a:gs pos="0">
                                      <a:srgbClr val="FEFEFE"/>
                                    </a:gs>
                                    <a:gs pos="100000">
                                      <a:srgbClr val="FEFEFE"/>
                                    </a:gs>
                                  </a:gsLst>
                                  <a:lin ang="5400000" scaled="1"/>
                                </a:gradFill>
                                <a:latin typeface="Cambria Math" panose="02040503050406030204" pitchFamily="18" charset="0"/>
                                <a:ea typeface="Cambria Math" panose="02040503050406030204" pitchFamily="18" charset="0"/>
                              </a:rPr>
                              <m:t>1</m:t>
                            </m:r>
                          </m:lim>
                        </m:limLow>
                      </m:fName>
                      <m:e>
                        <m:r>
                          <a:rPr lang="en-US" sz="2700" i="1">
                            <a:gradFill>
                              <a:gsLst>
                                <a:gs pos="0">
                                  <a:srgbClr val="FEFEFE"/>
                                </a:gs>
                                <a:gs pos="100000">
                                  <a:srgbClr val="FEFEFE"/>
                                </a:gs>
                              </a:gsLst>
                              <a:lin ang="5400000" scaled="1"/>
                            </a:gradFill>
                            <a:latin typeface="Cambria Math" panose="02040503050406030204" pitchFamily="18" charset="0"/>
                          </a:rPr>
                          <m:t>𝑠𝑝𝑒𝑒𝑑𝑢𝑝</m:t>
                        </m:r>
                      </m:e>
                    </m:func>
                    <m:r>
                      <a:rPr lang="en-US" sz="2700">
                        <a:gradFill>
                          <a:gsLst>
                            <a:gs pos="0">
                              <a:srgbClr val="FEFEFE"/>
                            </a:gs>
                            <a:gs pos="100000">
                              <a:srgbClr val="FEFEFE"/>
                            </a:gs>
                          </a:gsLst>
                          <a:lin ang="5400000" scaled="1"/>
                        </a:gradFill>
                        <a:latin typeface="Cambria Math" panose="02040503050406030204" pitchFamily="18" charset="0"/>
                      </a:rPr>
                      <m:t> </m:t>
                    </m:r>
                    <m:r>
                      <a:rPr lang="en-US" sz="2700" i="1">
                        <a:gradFill>
                          <a:gsLst>
                            <a:gs pos="0">
                              <a:srgbClr val="FEFEFE"/>
                            </a:gs>
                            <a:gs pos="100000">
                              <a:srgbClr val="FEFEFE"/>
                            </a:gs>
                          </a:gsLst>
                          <a:lin ang="5400000" scaled="1"/>
                        </a:gradFill>
                        <a:latin typeface="Cambria Math" panose="02040503050406030204" pitchFamily="18" charset="0"/>
                      </a:rPr>
                      <m:t>=</m:t>
                    </m:r>
                    <m:r>
                      <a:rPr lang="en-US" sz="2700" b="0" i="1" smtClean="0">
                        <a:gradFill>
                          <a:gsLst>
                            <a:gs pos="0">
                              <a:srgbClr val="FEFEFE"/>
                            </a:gs>
                            <a:gs pos="100000">
                              <a:srgbClr val="FEFEFE"/>
                            </a:gs>
                          </a:gsLst>
                          <a:lin ang="5400000" scaled="1"/>
                        </a:gradFill>
                        <a:latin typeface="Cambria Math" panose="02040503050406030204" pitchFamily="18" charset="0"/>
                      </a:rPr>
                      <m:t>𝑛</m:t>
                    </m:r>
                  </m:oMath>
                </a14:m>
                <a:endParaRPr lang="en-GB" sz="2700" dirty="0" err="1" smtClean="0">
                  <a:gradFill>
                    <a:gsLst>
                      <a:gs pos="0">
                        <a:srgbClr val="FEFEFE"/>
                      </a:gs>
                      <a:gs pos="100000">
                        <a:srgbClr val="FEFEFE"/>
                      </a:gs>
                    </a:gsLst>
                    <a:lin ang="5400000" scaled="1"/>
                  </a:gra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011403" y="2812481"/>
                <a:ext cx="4013022" cy="1467389"/>
              </a:xfrm>
              <a:prstGeom prst="rect">
                <a:avLst/>
              </a:prstGeom>
              <a:blipFill>
                <a:blip r:embed="rId3"/>
                <a:stretch>
                  <a:fillRect/>
                </a:stretch>
              </a:blipFill>
            </p:spPr>
            <p:txBody>
              <a:bodyPr/>
              <a:lstStyle/>
              <a:p>
                <a:r>
                  <a:rPr lang="en-GB">
                    <a:noFill/>
                  </a:rPr>
                  <a:t> </a:t>
                </a:r>
              </a:p>
            </p:txBody>
          </p:sp>
        </mc:Fallback>
      </mc:AlternateContent>
      <p:sp>
        <p:nvSpPr>
          <p:cNvPr id="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5417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How is it used?</a:t>
            </a:r>
            <a:endParaRPr lang="en-GB" dirty="0">
              <a:latin typeface="Amazon Ember" panose="02000000000000000000" pitchFamily="2" charset="0"/>
              <a:ea typeface="Amazon Ember" panose="02000000000000000000" pitchFamily="2" charset="0"/>
            </a:endParaRPr>
          </a:p>
        </p:txBody>
      </p:sp>
      <p:sp>
        <p:nvSpPr>
          <p:cNvPr id="4" name="Content Placeholder 3"/>
          <p:cNvSpPr>
            <a:spLocks noGrp="1"/>
          </p:cNvSpPr>
          <p:nvPr>
            <p:ph idx="4294967295"/>
          </p:nvPr>
        </p:nvSpPr>
        <p:spPr>
          <a:xfrm>
            <a:off x="0" y="1009650"/>
            <a:ext cx="8204200" cy="3552825"/>
          </a:xfrm>
        </p:spPr>
        <p:txBody>
          <a:bodyPr/>
          <a:lstStyle/>
          <a:p>
            <a:pPr>
              <a:spcAft>
                <a:spcPts val="1200"/>
              </a:spcAft>
            </a:pP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Amdahl’s Law assumes a fixed problem size. </a:t>
            </a:r>
          </a:p>
          <a:p>
            <a:pPr>
              <a:spcAft>
                <a:spcPts val="1200"/>
              </a:spcAft>
            </a:pPr>
            <a:r>
              <a:rPr lang="en-US"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Example</a:t>
            </a: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  a CFD calculation with a fixed number of cells – </a:t>
            </a:r>
            <a:r>
              <a:rPr lang="en-US" dirty="0" err="1">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eg</a:t>
            </a: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 40M</a:t>
            </a:r>
          </a:p>
          <a:p>
            <a:pPr>
              <a:spcAft>
                <a:spcPts val="1200"/>
              </a:spcAft>
            </a:pPr>
            <a:r>
              <a:rPr lang="en-US"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As </a:t>
            </a: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the number of processors increases, the number of CFD mesh cells per compute core decreases.   At some point communication between nodes and cores becomes a bottleneck.  This is the driver for low-latency networks.</a:t>
            </a:r>
          </a:p>
          <a:p>
            <a:pPr>
              <a:spcAft>
                <a:spcPts val="1200"/>
              </a:spcAft>
            </a:pPr>
            <a:r>
              <a:rPr lang="en-US"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Note</a:t>
            </a: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 The lower the latency the fewer CFD mesh cells per compute node are necessary for good scaling.   Lower </a:t>
            </a:r>
            <a:r>
              <a:rPr lang="en-US"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latency usually means </a:t>
            </a:r>
            <a:r>
              <a:rPr lang="en-US"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better speedup when considering Amdahl’s law.</a:t>
            </a:r>
            <a:endParaRPr lang="en-GB"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endParaRPr>
          </a:p>
          <a:p>
            <a:pPr>
              <a:spcAft>
                <a:spcPts val="1200"/>
              </a:spcAft>
            </a:pPr>
            <a:endParaRPr lang="en-GB" dirty="0">
              <a:latin typeface="Amazon Ember" panose="02000000000000000000" pitchFamily="2" charset="0"/>
              <a:ea typeface="Amazon Ember" panose="02000000000000000000" pitchFamily="2" charset="0"/>
            </a:endParaRPr>
          </a:p>
        </p:txBody>
      </p:sp>
      <p:sp>
        <p:nvSpPr>
          <p:cNvPr id="3" name="TextBox 2"/>
          <p:cNvSpPr txBox="1"/>
          <p:nvPr/>
        </p:nvSpPr>
        <p:spPr>
          <a:xfrm>
            <a:off x="342900" y="975609"/>
            <a:ext cx="8458200" cy="400110"/>
          </a:xfrm>
          <a:prstGeom prst="rect">
            <a:avLst/>
          </a:prstGeom>
          <a:noFill/>
        </p:spPr>
        <p:txBody>
          <a:bodyPr wrap="square" rtlCol="0">
            <a:spAutoFit/>
          </a:bodyPr>
          <a:lstStyle/>
          <a:p>
            <a:endParaRPr lang="en-GB" sz="2000" dirty="0" err="1"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endParaRPr>
          </a:p>
        </p:txBody>
      </p:sp>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2756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8939" y="0"/>
            <a:ext cx="4798820" cy="4154984"/>
          </a:xfrm>
          <a:prstGeom prst="rect">
            <a:avLst/>
          </a:prstGeom>
          <a:noFill/>
        </p:spPr>
        <p:txBody>
          <a:bodyPr wrap="square" rtlCol="0">
            <a:spAutoFit/>
          </a:bodyPr>
          <a:lstStyle/>
          <a:p>
            <a:r>
              <a:rPr lang="en-US" sz="6600" b="1" dirty="0">
                <a:latin typeface="Amazon Ember" panose="020B0603020204020204" pitchFamily="34" charset="0"/>
                <a:ea typeface="Amazon Ember" panose="020B0603020204020204" pitchFamily="34" charset="0"/>
                <a:cs typeface="Amazon Ember" panose="020B0603020204020204" pitchFamily="34" charset="0"/>
              </a:rPr>
              <a:t>IT’S ABOUT </a:t>
            </a:r>
            <a:r>
              <a:rPr lang="en-US" sz="6600" b="1" dirty="0">
                <a:solidFill>
                  <a:srgbClr val="49A8F2"/>
                </a:solidFill>
                <a:latin typeface="Amazon Ember" panose="020B0603020204020204" pitchFamily="34" charset="0"/>
                <a:ea typeface="Amazon Ember" panose="020B0603020204020204" pitchFamily="34" charset="0"/>
                <a:cs typeface="Amazon Ember" panose="020B0603020204020204" pitchFamily="34" charset="0"/>
              </a:rPr>
              <a:t>SCIENCE</a:t>
            </a:r>
            <a:r>
              <a:rPr lang="en-US" sz="6600" b="1" dirty="0">
                <a:latin typeface="Amazon Ember" panose="020B0603020204020204" pitchFamily="34" charset="0"/>
                <a:ea typeface="Amazon Ember" panose="020B0603020204020204" pitchFamily="34" charset="0"/>
                <a:cs typeface="Amazon Ember" panose="020B0603020204020204" pitchFamily="34" charset="0"/>
              </a:rPr>
              <a:t>, NOT SERVERS.</a:t>
            </a:r>
          </a:p>
        </p:txBody>
      </p:sp>
      <p:sp>
        <p:nvSpPr>
          <p:cNvPr id="6" name="TextBox 5"/>
          <p:cNvSpPr txBox="1"/>
          <p:nvPr/>
        </p:nvSpPr>
        <p:spPr>
          <a:xfrm>
            <a:off x="5636260" y="4725914"/>
            <a:ext cx="1945571" cy="276999"/>
          </a:xfrm>
          <a:prstGeom prst="rect">
            <a:avLst/>
          </a:prstGeom>
          <a:noFill/>
        </p:spPr>
        <p:txBody>
          <a:bodyPr wrap="square" rtlCol="0">
            <a:spAutoFit/>
          </a:bodyPr>
          <a:lstStyle/>
          <a:p>
            <a:pPr algn="r"/>
            <a:r>
              <a:rPr lang="en-US" sz="1200" b="1" dirty="0">
                <a:latin typeface="Amazon Ember" panose="020B0603020204020204" pitchFamily="34" charset="0"/>
                <a:ea typeface="Amazon Ember" panose="020B0603020204020204" pitchFamily="34" charset="0"/>
                <a:cs typeface="Amazon Ember" panose="020B0603020204020204" pitchFamily="34" charset="0"/>
              </a:rPr>
              <a:t>#AWSresearchcloud</a:t>
            </a:r>
          </a:p>
        </p:txBody>
      </p:sp>
      <p:sp>
        <p:nvSpPr>
          <p:cNvPr id="7" name="Rectangle 6"/>
          <p:cNvSpPr/>
          <p:nvPr/>
        </p:nvSpPr>
        <p:spPr>
          <a:xfrm>
            <a:off x="6033009" y="4464304"/>
            <a:ext cx="1548822" cy="261610"/>
          </a:xfrm>
          <a:prstGeom prst="rect">
            <a:avLst/>
          </a:prstGeom>
        </p:spPr>
        <p:txBody>
          <a:bodyPr wrap="none">
            <a:spAutoFit/>
          </a:bodyPr>
          <a:lstStyle/>
          <a:p>
            <a:r>
              <a:rPr lang="en-US" sz="1100" dirty="0">
                <a:latin typeface="Amazon Ember" panose="020B0603020204020204" pitchFamily="34" charset="0"/>
                <a:ea typeface="Amazon Ember" panose="020B0603020204020204" pitchFamily="34" charset="0"/>
                <a:cs typeface="Amazon Ember" panose="020B0603020204020204" pitchFamily="34" charset="0"/>
              </a:rPr>
              <a:t>aws.amazon.com/rcp</a:t>
            </a:r>
          </a:p>
        </p:txBody>
      </p:sp>
      <p:sp>
        <p:nvSpPr>
          <p:cNvPr id="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406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Coding Goals</a:t>
            </a:r>
            <a:endParaRPr lang="en-GB" dirty="0"/>
          </a:p>
        </p:txBody>
      </p:sp>
      <p:sp>
        <p:nvSpPr>
          <p:cNvPr id="3" name="Content Placeholder 2"/>
          <p:cNvSpPr>
            <a:spLocks noGrp="1"/>
          </p:cNvSpPr>
          <p:nvPr>
            <p:ph idx="4294967295"/>
          </p:nvPr>
        </p:nvSpPr>
        <p:spPr>
          <a:xfrm>
            <a:off x="0" y="1009650"/>
            <a:ext cx="8204200" cy="3552825"/>
          </a:xfrm>
        </p:spPr>
        <p:txBody>
          <a:bodyPr/>
          <a:lstStyle/>
          <a:p>
            <a:r>
              <a:rPr lang="en-US" sz="2000" dirty="0" smtClean="0"/>
              <a:t>The following have been routine in code architectures since the first vector computers:</a:t>
            </a:r>
          </a:p>
          <a:p>
            <a:endParaRPr lang="en-US" sz="2000" dirty="0"/>
          </a:p>
          <a:p>
            <a:r>
              <a:rPr lang="en-US" sz="2000" dirty="0" smtClean="0"/>
              <a:t>Choose algorithms where </a:t>
            </a:r>
            <a:r>
              <a:rPr lang="en-US" sz="2000" i="1" dirty="0" smtClean="0"/>
              <a:t>p</a:t>
            </a:r>
            <a:r>
              <a:rPr lang="en-US" sz="2000" dirty="0" smtClean="0"/>
              <a:t> is maximized</a:t>
            </a:r>
          </a:p>
          <a:p>
            <a:r>
              <a:rPr lang="en-US" sz="2000" dirty="0"/>
              <a:t>	</a:t>
            </a:r>
            <a:endParaRPr lang="en-US" sz="2000" dirty="0" smtClean="0"/>
          </a:p>
          <a:p>
            <a:r>
              <a:rPr lang="en-US" sz="2000" dirty="0" smtClean="0"/>
              <a:t>Reprogram codes</a:t>
            </a:r>
          </a:p>
          <a:p>
            <a:r>
              <a:rPr lang="en-US" sz="2000" dirty="0"/>
              <a:t>	 Look for ways to </a:t>
            </a:r>
            <a:r>
              <a:rPr lang="en-US" sz="2000" dirty="0" smtClean="0"/>
              <a:t>avoid/reduce dependencies</a:t>
            </a:r>
          </a:p>
          <a:p>
            <a:r>
              <a:rPr lang="en-US" sz="2000" dirty="0"/>
              <a:t>	</a:t>
            </a:r>
            <a:r>
              <a:rPr lang="en-US" sz="2000" dirty="0" smtClean="0"/>
              <a:t>Consider tradeoffs between recalculating and storing</a:t>
            </a:r>
          </a:p>
          <a:p>
            <a:r>
              <a:rPr lang="en-US" sz="2000" dirty="0"/>
              <a:t>	</a:t>
            </a:r>
            <a:r>
              <a:rPr lang="en-US" sz="2000" dirty="0" smtClean="0"/>
              <a:t>Monitor code execution to find bottlenecks</a:t>
            </a:r>
            <a:endParaRPr lang="en-GB" sz="2000" dirty="0"/>
          </a:p>
        </p:txBody>
      </p:sp>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511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Structural simulation </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1535" y="1162856"/>
            <a:ext cx="4393277" cy="3177567"/>
          </a:xfrm>
          <a:prstGeom prst="rect">
            <a:avLst/>
          </a:prstGeom>
          <a:ln w="19050">
            <a:solidFill>
              <a:schemeClr val="bg1"/>
            </a:solidFill>
          </a:ln>
        </p:spPr>
        <p:style>
          <a:lnRef idx="2">
            <a:schemeClr val="accent1"/>
          </a:lnRef>
          <a:fillRef idx="1">
            <a:schemeClr val="lt1"/>
          </a:fillRef>
          <a:effectRef idx="0">
            <a:schemeClr val="accent1"/>
          </a:effectRef>
          <a:fontRef idx="minor">
            <a:schemeClr val="dk1"/>
          </a:fontRef>
        </p:style>
      </p:pic>
      <p:pic>
        <p:nvPicPr>
          <p:cNvPr id="8" name="Picture 7"/>
          <p:cNvPicPr>
            <a:picLocks noChangeAspect="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91186" y="1051872"/>
            <a:ext cx="4181809" cy="3288551"/>
          </a:xfrm>
          <a:prstGeom prst="rect">
            <a:avLst/>
          </a:prstGeom>
        </p:spPr>
      </p:pic>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05535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085" y="161727"/>
            <a:ext cx="7886700" cy="657487"/>
          </a:xfrm>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Fluid dynamics – </a:t>
            </a:r>
            <a:r>
              <a:rPr lang="en-US" dirty="0" err="1" smtClean="0">
                <a:latin typeface="Amazon Ember" panose="02000000000000000000" pitchFamily="2" charset="0"/>
                <a:ea typeface="Amazon Ember" panose="02000000000000000000" pitchFamily="2" charset="0"/>
                <a:cs typeface="Arial" panose="020B0604020202020204" pitchFamily="34" charset="0"/>
              </a:rPr>
              <a:t>Ansys</a:t>
            </a:r>
            <a:r>
              <a:rPr lang="en-US" dirty="0" smtClean="0">
                <a:latin typeface="Amazon Ember" panose="02000000000000000000" pitchFamily="2" charset="0"/>
                <a:ea typeface="Amazon Ember" panose="02000000000000000000" pitchFamily="2" charset="0"/>
                <a:cs typeface="Arial" panose="020B0604020202020204" pitchFamily="34" charset="0"/>
              </a:rPr>
              <a:t> Fluent </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1629" y="1173895"/>
            <a:ext cx="4324731" cy="3141371"/>
          </a:xfrm>
          <a:prstGeom prst="rect">
            <a:avLst/>
          </a:prstGeom>
          <a:ln>
            <a:solidFill>
              <a:schemeClr val="bg1"/>
            </a:solidFill>
          </a:ln>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1950" y="2247784"/>
            <a:ext cx="2793893" cy="2067482"/>
          </a:xfrm>
          <a:prstGeom prst="rect">
            <a:avLst/>
          </a:prstGeom>
        </p:spPr>
      </p:pic>
      <p:sp>
        <p:nvSpPr>
          <p:cNvPr id="11" name="TextBox 10"/>
          <p:cNvSpPr txBox="1"/>
          <p:nvPr/>
        </p:nvSpPr>
        <p:spPr>
          <a:xfrm>
            <a:off x="564928" y="1048497"/>
            <a:ext cx="3429680" cy="1143903"/>
          </a:xfrm>
          <a:prstGeom prst="rect">
            <a:avLst/>
          </a:prstGeom>
          <a:noFill/>
        </p:spPr>
        <p:txBody>
          <a:bodyPr wrap="square" rtlCol="0">
            <a:spAutoFit/>
          </a:bodyPr>
          <a:lstStyle/>
          <a:p>
            <a:pPr marL="214313" indent="-214313" defTabSz="685800">
              <a:spcAft>
                <a:spcPts val="450"/>
              </a:spcAft>
              <a:buClr>
                <a:srgbClr val="00A1C9"/>
              </a:buClr>
              <a:buFont typeface="Wingdings" panose="05000000000000000000" pitchFamily="2" charset="2"/>
              <a:buChar char="§"/>
            </a:pPr>
            <a:r>
              <a:rPr lang="en-US" sz="2000" dirty="0">
                <a:latin typeface="Arial" panose="020B0604020202020204" pitchFamily="34" charset="0"/>
                <a:ea typeface="Amazon Ember Light" panose="020B0403020204020204" pitchFamily="34" charset="0"/>
                <a:cs typeface="Arial" panose="020B0604020202020204" pitchFamily="34" charset="0"/>
              </a:rPr>
              <a:t>C4.8xlarge instance type</a:t>
            </a:r>
          </a:p>
          <a:p>
            <a:pPr marL="214313" indent="-214313" defTabSz="685800">
              <a:spcAft>
                <a:spcPts val="450"/>
              </a:spcAft>
              <a:buClr>
                <a:srgbClr val="00A1C9"/>
              </a:buClr>
              <a:buFont typeface="Wingdings" panose="05000000000000000000" pitchFamily="2" charset="2"/>
              <a:buChar char="§"/>
            </a:pPr>
            <a:r>
              <a:rPr lang="en-US" sz="2000" dirty="0">
                <a:latin typeface="Arial" panose="020B0604020202020204" pitchFamily="34" charset="0"/>
                <a:ea typeface="Amazon Ember Light" panose="020B0403020204020204" pitchFamily="34" charset="0"/>
                <a:cs typeface="Arial" panose="020B0604020202020204" pitchFamily="34" charset="0"/>
              </a:rPr>
              <a:t>140M cell model</a:t>
            </a:r>
          </a:p>
          <a:p>
            <a:pPr marL="214313" indent="-214313" defTabSz="685800">
              <a:spcAft>
                <a:spcPts val="450"/>
              </a:spcAft>
              <a:buClr>
                <a:srgbClr val="00A1C9"/>
              </a:buClr>
              <a:buFont typeface="Wingdings" panose="05000000000000000000" pitchFamily="2" charset="2"/>
              <a:buChar char="§"/>
            </a:pPr>
            <a:r>
              <a:rPr lang="en-US" sz="2000" dirty="0">
                <a:latin typeface="Arial" panose="020B0604020202020204" pitchFamily="34" charset="0"/>
                <a:ea typeface="Amazon Ember Light" panose="020B0403020204020204" pitchFamily="34" charset="0"/>
                <a:cs typeface="Arial" panose="020B0604020202020204" pitchFamily="34" charset="0"/>
              </a:rPr>
              <a:t>F1 car CFD benchmark</a:t>
            </a:r>
          </a:p>
        </p:txBody>
      </p:sp>
      <p:sp>
        <p:nvSpPr>
          <p:cNvPr id="7"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1375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809" y="181392"/>
            <a:ext cx="7886700" cy="657487"/>
          </a:xfrm>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Tightly-coupled HPC – weather </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pic>
        <p:nvPicPr>
          <p:cNvPr id="13" name="Picture 4" descr="ow accurate are weather forecasts? | The Why Files"/>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4935983" y="1164192"/>
            <a:ext cx="3562435" cy="294041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215" y="1164192"/>
            <a:ext cx="4311858" cy="2940412"/>
          </a:xfrm>
          <a:prstGeom prst="rect">
            <a:avLst/>
          </a:prstGeom>
          <a:ln>
            <a:solidFill>
              <a:schemeClr val="bg1"/>
            </a:solidFill>
          </a:ln>
        </p:spPr>
      </p:pic>
      <p:sp>
        <p:nvSpPr>
          <p:cNvPr id="3" name="Rectangle 2"/>
          <p:cNvSpPr/>
          <p:nvPr/>
        </p:nvSpPr>
        <p:spPr>
          <a:xfrm>
            <a:off x="4441195" y="2387084"/>
            <a:ext cx="261610"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r</a:t>
            </a:r>
            <a:endParaRPr lang="en-GB" dirty="0"/>
          </a:p>
        </p:txBody>
      </p:sp>
      <p:sp>
        <p:nvSpPr>
          <p:cNvPr id="7"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0620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Resources used in this study</a:t>
            </a:r>
            <a:endParaRPr lang="en-GB" dirty="0">
              <a:latin typeface="Amazon Ember" panose="02000000000000000000" pitchFamily="2" charset="0"/>
              <a:ea typeface="Amazon Ember" panose="02000000000000000000" pitchFamily="2" charset="0"/>
            </a:endParaRPr>
          </a:p>
        </p:txBody>
      </p:sp>
      <p:sp>
        <p:nvSpPr>
          <p:cNvPr id="6" name="Content Placeholder 5"/>
          <p:cNvSpPr>
            <a:spLocks noGrp="1"/>
          </p:cNvSpPr>
          <p:nvPr>
            <p:ph idx="1"/>
          </p:nvPr>
        </p:nvSpPr>
        <p:spPr/>
        <p:txBody>
          <a:bodyPr/>
          <a:lstStyle/>
          <a:p>
            <a:r>
              <a:rPr lang="en-US" dirty="0" smtClean="0">
                <a:latin typeface="Amazon Ember" panose="02000000000000000000" pitchFamily="2" charset="0"/>
                <a:ea typeface="Amazon Ember" panose="02000000000000000000" pitchFamily="2" charset="0"/>
              </a:rPr>
              <a:t>Archer: </a:t>
            </a:r>
            <a:r>
              <a:rPr lang="en-GB" dirty="0">
                <a:latin typeface="Amazon Ember" panose="02000000000000000000" pitchFamily="2" charset="0"/>
                <a:ea typeface="Amazon Ember" panose="02000000000000000000" pitchFamily="2" charset="0"/>
              </a:rPr>
              <a:t>Cray XC30 supercomputer </a:t>
            </a:r>
            <a:endParaRPr lang="en-GB" dirty="0" smtClean="0">
              <a:latin typeface="Amazon Ember" panose="02000000000000000000" pitchFamily="2" charset="0"/>
              <a:ea typeface="Amazon Ember" panose="02000000000000000000" pitchFamily="2" charset="0"/>
            </a:endParaRPr>
          </a:p>
          <a:p>
            <a:pPr lvl="1"/>
            <a:r>
              <a:rPr lang="en-GB" dirty="0" smtClean="0">
                <a:latin typeface="Amazon Ember" panose="02000000000000000000" pitchFamily="2" charset="0"/>
                <a:ea typeface="Amazon Ember" panose="02000000000000000000" pitchFamily="2" charset="0"/>
              </a:rPr>
              <a:t>two </a:t>
            </a:r>
            <a:r>
              <a:rPr lang="en-GB" dirty="0">
                <a:latin typeface="Amazon Ember" panose="02000000000000000000" pitchFamily="2" charset="0"/>
                <a:ea typeface="Amazon Ember" panose="02000000000000000000" pitchFamily="2" charset="0"/>
              </a:rPr>
              <a:t>2.7 GHz, 12-core </a:t>
            </a:r>
            <a:r>
              <a:rPr lang="en-GB" dirty="0" smtClean="0">
                <a:latin typeface="Amazon Ember" panose="02000000000000000000" pitchFamily="2" charset="0"/>
                <a:ea typeface="Amazon Ember" panose="02000000000000000000" pitchFamily="2" charset="0"/>
              </a:rPr>
              <a:t>Intel E5-2697 </a:t>
            </a:r>
            <a:r>
              <a:rPr lang="en-GB" dirty="0">
                <a:latin typeface="Amazon Ember" panose="02000000000000000000" pitchFamily="2" charset="0"/>
                <a:ea typeface="Amazon Ember" panose="02000000000000000000" pitchFamily="2" charset="0"/>
              </a:rPr>
              <a:t>v2 (Ivy Bridge</a:t>
            </a:r>
            <a:r>
              <a:rPr lang="en-GB" dirty="0" smtClean="0">
                <a:latin typeface="Amazon Ember" panose="02000000000000000000" pitchFamily="2" charset="0"/>
                <a:ea typeface="Amazon Ember" panose="02000000000000000000" pitchFamily="2" charset="0"/>
              </a:rPr>
              <a:t>)</a:t>
            </a:r>
          </a:p>
          <a:p>
            <a:r>
              <a:rPr lang="en-US" dirty="0" smtClean="0">
                <a:latin typeface="Amazon Ember" panose="02000000000000000000" pitchFamily="2" charset="0"/>
                <a:ea typeface="Amazon Ember" panose="02000000000000000000" pitchFamily="2" charset="0"/>
              </a:rPr>
              <a:t>AWS:</a:t>
            </a:r>
          </a:p>
          <a:p>
            <a:pPr lvl="1"/>
            <a:r>
              <a:rPr lang="en-US" dirty="0" smtClean="0">
                <a:latin typeface="Amazon Ember" panose="02000000000000000000" pitchFamily="2" charset="0"/>
                <a:ea typeface="Amazon Ember" panose="02000000000000000000" pitchFamily="2" charset="0"/>
              </a:rPr>
              <a:t>z1d: 4.0 GHZ </a:t>
            </a:r>
            <a:r>
              <a:rPr lang="en-GB" dirty="0" err="1">
                <a:latin typeface="Amazon Ember" panose="02000000000000000000" pitchFamily="2" charset="0"/>
                <a:ea typeface="Amazon Ember" panose="02000000000000000000" pitchFamily="2" charset="0"/>
              </a:rPr>
              <a:t>Intel</a:t>
            </a:r>
            <a:r>
              <a:rPr lang="en-GB" baseline="30000" dirty="0" err="1">
                <a:latin typeface="Amazon Ember" panose="02000000000000000000" pitchFamily="2" charset="0"/>
                <a:ea typeface="Amazon Ember" panose="02000000000000000000" pitchFamily="2" charset="0"/>
              </a:rPr>
              <a:t>®</a:t>
            </a:r>
            <a:r>
              <a:rPr lang="en-GB" dirty="0" err="1">
                <a:latin typeface="Amazon Ember" panose="02000000000000000000" pitchFamily="2" charset="0"/>
                <a:ea typeface="Amazon Ember" panose="02000000000000000000" pitchFamily="2" charset="0"/>
              </a:rPr>
              <a:t>Xeon</a:t>
            </a:r>
            <a:r>
              <a:rPr lang="en-GB" baseline="30000" dirty="0" err="1">
                <a:latin typeface="Amazon Ember" panose="02000000000000000000" pitchFamily="2" charset="0"/>
                <a:ea typeface="Amazon Ember" panose="02000000000000000000" pitchFamily="2" charset="0"/>
              </a:rPr>
              <a:t>®</a:t>
            </a:r>
            <a:r>
              <a:rPr lang="en-GB" dirty="0" err="1">
                <a:latin typeface="Amazon Ember" panose="02000000000000000000" pitchFamily="2" charset="0"/>
                <a:ea typeface="Amazon Ember" panose="02000000000000000000" pitchFamily="2" charset="0"/>
              </a:rPr>
              <a:t>Scalable</a:t>
            </a:r>
            <a:r>
              <a:rPr lang="en-GB" dirty="0">
                <a:latin typeface="Amazon Ember" panose="02000000000000000000" pitchFamily="2" charset="0"/>
                <a:ea typeface="Amazon Ember" panose="02000000000000000000" pitchFamily="2" charset="0"/>
              </a:rPr>
              <a:t> </a:t>
            </a:r>
            <a:r>
              <a:rPr lang="en-GB" dirty="0" smtClean="0">
                <a:latin typeface="Amazon Ember" panose="02000000000000000000" pitchFamily="2" charset="0"/>
                <a:ea typeface="Amazon Ember" panose="02000000000000000000" pitchFamily="2" charset="0"/>
              </a:rPr>
              <a:t>Processors; 24 core per instance; 16GB Ram per core; 25 Gigabit network bandwidth</a:t>
            </a:r>
          </a:p>
          <a:p>
            <a:pPr lvl="1"/>
            <a:r>
              <a:rPr lang="en-US" dirty="0" smtClean="0">
                <a:latin typeface="Amazon Ember" panose="02000000000000000000" pitchFamily="2" charset="0"/>
                <a:ea typeface="Amazon Ember" panose="02000000000000000000" pitchFamily="2" charset="0"/>
              </a:rPr>
              <a:t>c5n: 3.0/3.5 </a:t>
            </a:r>
            <a:r>
              <a:rPr lang="en-US" dirty="0">
                <a:latin typeface="Amazon Ember" panose="02000000000000000000" pitchFamily="2" charset="0"/>
                <a:ea typeface="Amazon Ember" panose="02000000000000000000" pitchFamily="2" charset="0"/>
              </a:rPr>
              <a:t>GHZ </a:t>
            </a:r>
            <a:r>
              <a:rPr lang="en-GB" dirty="0" err="1">
                <a:latin typeface="Amazon Ember" panose="02000000000000000000" pitchFamily="2" charset="0"/>
                <a:ea typeface="Amazon Ember" panose="02000000000000000000" pitchFamily="2" charset="0"/>
              </a:rPr>
              <a:t>Intel</a:t>
            </a:r>
            <a:r>
              <a:rPr lang="en-GB" baseline="30000" dirty="0" err="1">
                <a:latin typeface="Amazon Ember" panose="02000000000000000000" pitchFamily="2" charset="0"/>
                <a:ea typeface="Amazon Ember" panose="02000000000000000000" pitchFamily="2" charset="0"/>
              </a:rPr>
              <a:t>®</a:t>
            </a:r>
            <a:r>
              <a:rPr lang="en-GB" dirty="0" err="1">
                <a:latin typeface="Amazon Ember" panose="02000000000000000000" pitchFamily="2" charset="0"/>
                <a:ea typeface="Amazon Ember" panose="02000000000000000000" pitchFamily="2" charset="0"/>
              </a:rPr>
              <a:t>Xeon</a:t>
            </a:r>
            <a:r>
              <a:rPr lang="en-GB" baseline="30000" dirty="0" err="1">
                <a:latin typeface="Amazon Ember" panose="02000000000000000000" pitchFamily="2" charset="0"/>
                <a:ea typeface="Amazon Ember" panose="02000000000000000000" pitchFamily="2" charset="0"/>
              </a:rPr>
              <a:t>®</a:t>
            </a:r>
            <a:r>
              <a:rPr lang="en-GB" dirty="0" err="1">
                <a:latin typeface="Amazon Ember" panose="02000000000000000000" pitchFamily="2" charset="0"/>
                <a:ea typeface="Amazon Ember" panose="02000000000000000000" pitchFamily="2" charset="0"/>
              </a:rPr>
              <a:t>Scalable</a:t>
            </a:r>
            <a:r>
              <a:rPr lang="en-GB" dirty="0">
                <a:latin typeface="Amazon Ember" panose="02000000000000000000" pitchFamily="2" charset="0"/>
                <a:ea typeface="Amazon Ember" panose="02000000000000000000" pitchFamily="2" charset="0"/>
              </a:rPr>
              <a:t> Processors; </a:t>
            </a:r>
            <a:r>
              <a:rPr lang="en-GB" dirty="0" smtClean="0">
                <a:latin typeface="Amazon Ember" panose="02000000000000000000" pitchFamily="2" charset="0"/>
                <a:ea typeface="Amazon Ember" panose="02000000000000000000" pitchFamily="2" charset="0"/>
              </a:rPr>
              <a:t>36 </a:t>
            </a:r>
            <a:r>
              <a:rPr lang="en-GB" dirty="0">
                <a:latin typeface="Amazon Ember" panose="02000000000000000000" pitchFamily="2" charset="0"/>
                <a:ea typeface="Amazon Ember" panose="02000000000000000000" pitchFamily="2" charset="0"/>
              </a:rPr>
              <a:t>core per instance; </a:t>
            </a:r>
            <a:r>
              <a:rPr lang="en-GB" dirty="0" smtClean="0">
                <a:latin typeface="Amazon Ember" panose="02000000000000000000" pitchFamily="2" charset="0"/>
                <a:ea typeface="Amazon Ember" panose="02000000000000000000" pitchFamily="2" charset="0"/>
              </a:rPr>
              <a:t>5.3 GB </a:t>
            </a:r>
            <a:r>
              <a:rPr lang="en-GB" dirty="0">
                <a:latin typeface="Amazon Ember" panose="02000000000000000000" pitchFamily="2" charset="0"/>
                <a:ea typeface="Amazon Ember" panose="02000000000000000000" pitchFamily="2" charset="0"/>
              </a:rPr>
              <a:t>Ram per core; </a:t>
            </a:r>
            <a:r>
              <a:rPr lang="en-GB" dirty="0" smtClean="0">
                <a:latin typeface="Amazon Ember" panose="02000000000000000000" pitchFamily="2" charset="0"/>
                <a:ea typeface="Amazon Ember" panose="02000000000000000000" pitchFamily="2" charset="0"/>
              </a:rPr>
              <a:t>100 </a:t>
            </a:r>
            <a:r>
              <a:rPr lang="en-GB" dirty="0">
                <a:latin typeface="Amazon Ember" panose="02000000000000000000" pitchFamily="2" charset="0"/>
                <a:ea typeface="Amazon Ember" panose="02000000000000000000" pitchFamily="2" charset="0"/>
              </a:rPr>
              <a:t>Gigabit network </a:t>
            </a:r>
            <a:r>
              <a:rPr lang="en-GB" dirty="0" smtClean="0">
                <a:latin typeface="Amazon Ember" panose="02000000000000000000" pitchFamily="2" charset="0"/>
                <a:ea typeface="Amazon Ember" panose="02000000000000000000" pitchFamily="2" charset="0"/>
              </a:rPr>
              <a:t>bandwidth; New Elastic Fabric Adaptor (EFA) for fast networking</a:t>
            </a:r>
            <a:endParaRPr lang="en-GB" dirty="0">
              <a:latin typeface="Amazon Ember" panose="02000000000000000000" pitchFamily="2" charset="0"/>
              <a:ea typeface="Amazon Ember" panose="02000000000000000000" pitchFamily="2" charset="0"/>
            </a:endParaRPr>
          </a:p>
        </p:txBody>
      </p:sp>
      <p:sp>
        <p:nvSpPr>
          <p:cNvPr id="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7024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Methodology</a:t>
            </a:r>
            <a:endParaRPr lang="en-GB" dirty="0">
              <a:latin typeface="Amazon Ember" panose="02000000000000000000" pitchFamily="2" charset="0"/>
              <a:ea typeface="Amazon Ember" panose="02000000000000000000" pitchFamily="2" charset="0"/>
            </a:endParaRPr>
          </a:p>
        </p:txBody>
      </p:sp>
      <p:sp>
        <p:nvSpPr>
          <p:cNvPr id="3" name="Content Placeholder 2"/>
          <p:cNvSpPr>
            <a:spLocks noGrp="1"/>
          </p:cNvSpPr>
          <p:nvPr>
            <p:ph idx="1"/>
          </p:nvPr>
        </p:nvSpPr>
        <p:spPr/>
        <p:txBody>
          <a:bodyPr/>
          <a:lstStyle/>
          <a:p>
            <a:pPr marL="285750" indent="-285750">
              <a:buFont typeface="Arial" charset="0"/>
              <a:buChar char="•"/>
            </a:pPr>
            <a:r>
              <a:rPr lang="en-GB" dirty="0" err="1">
                <a:latin typeface="Amazon Ember" panose="02000000000000000000" pitchFamily="2" charset="0"/>
                <a:ea typeface="Amazon Ember" panose="02000000000000000000" pitchFamily="2" charset="0"/>
              </a:rPr>
              <a:t>OpenFOAM</a:t>
            </a:r>
            <a:r>
              <a:rPr lang="en-GB" dirty="0"/>
              <a:t> v1806 in Double </a:t>
            </a:r>
            <a:r>
              <a:rPr lang="en-GB" dirty="0" smtClean="0"/>
              <a:t>Precision (</a:t>
            </a:r>
            <a:r>
              <a:rPr lang="en-GB" dirty="0" err="1" smtClean="0"/>
              <a:t>pimpleFoam</a:t>
            </a:r>
            <a:r>
              <a:rPr lang="en-GB" dirty="0" smtClean="0"/>
              <a:t>)</a:t>
            </a:r>
            <a:endParaRPr lang="en-GB" dirty="0"/>
          </a:p>
          <a:p>
            <a:pPr marL="285750" indent="-285750">
              <a:buFont typeface="Arial" charset="0"/>
              <a:buChar char="•"/>
            </a:pPr>
            <a:r>
              <a:rPr lang="en-GB" dirty="0"/>
              <a:t>Scotch decomposition for solving, hierarchical (</a:t>
            </a:r>
            <a:r>
              <a:rPr lang="en-GB" dirty="0" err="1"/>
              <a:t>i.e</a:t>
            </a:r>
            <a:r>
              <a:rPr lang="en-GB" dirty="0"/>
              <a:t> constant x/y/z loading) for meshing</a:t>
            </a:r>
          </a:p>
          <a:p>
            <a:pPr marL="285750" indent="-285750">
              <a:buFont typeface="Arial" charset="0"/>
              <a:buChar char="•"/>
            </a:pPr>
            <a:r>
              <a:rPr lang="en-GB" dirty="0"/>
              <a:t>SST-DDES Turbulence Model</a:t>
            </a:r>
          </a:p>
          <a:p>
            <a:pPr marL="285750" indent="-285750">
              <a:buFont typeface="Arial" charset="0"/>
              <a:buChar char="•"/>
            </a:pPr>
            <a:r>
              <a:rPr lang="en-GB" dirty="0"/>
              <a:t>ANSA generated 143/280M cell unstructured </a:t>
            </a:r>
            <a:r>
              <a:rPr lang="en-GB" dirty="0" smtClean="0"/>
              <a:t>mesh</a:t>
            </a:r>
            <a:endParaRPr lang="en-GB" dirty="0"/>
          </a:p>
          <a:p>
            <a:pPr marL="285750" indent="-285750">
              <a:buFont typeface="Arial" charset="0"/>
              <a:buChar char="•"/>
            </a:pPr>
            <a:r>
              <a:rPr lang="en-US" dirty="0"/>
              <a:t>Time Step=5e-</a:t>
            </a:r>
            <a:r>
              <a:rPr lang="en-US" baseline="30000" dirty="0"/>
              <a:t>4</a:t>
            </a:r>
            <a:r>
              <a:rPr lang="en-US" dirty="0"/>
              <a:t>s with 5 inner iterations</a:t>
            </a:r>
          </a:p>
          <a:p>
            <a:pPr marL="285750" indent="-285750">
              <a:buFont typeface="Arial" charset="0"/>
              <a:buChar char="•"/>
            </a:pPr>
            <a:r>
              <a:rPr lang="en-US" dirty="0"/>
              <a:t>Preconditioned Conjugant Gradient Linear </a:t>
            </a:r>
            <a:r>
              <a:rPr lang="en-US" dirty="0" smtClean="0"/>
              <a:t>Solver</a:t>
            </a:r>
            <a:endParaRPr lang="en-US" dirty="0"/>
          </a:p>
          <a:p>
            <a:endParaRPr lang="en-GB" dirty="0"/>
          </a:p>
        </p:txBody>
      </p:sp>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41083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42901" y="91440"/>
            <a:ext cx="8458200" cy="571500"/>
          </a:xfrm>
        </p:spPr>
        <p:txBody>
          <a:bodyPr/>
          <a:lstStyle/>
          <a:p>
            <a:r>
              <a:rPr lang="en-US" dirty="0" smtClean="0">
                <a:latin typeface="Amazon Ember" panose="02000000000000000000" pitchFamily="2" charset="0"/>
                <a:ea typeface="Amazon Ember" panose="02000000000000000000" pitchFamily="2" charset="0"/>
              </a:rPr>
              <a:t>Amdahl Scaling: </a:t>
            </a:r>
            <a:r>
              <a:rPr lang="en-US" dirty="0" err="1" smtClean="0">
                <a:latin typeface="Amazon Ember" panose="02000000000000000000" pitchFamily="2" charset="0"/>
                <a:ea typeface="Amazon Ember" panose="02000000000000000000" pitchFamily="2" charset="0"/>
              </a:rPr>
              <a:t>openFoam</a:t>
            </a:r>
            <a:r>
              <a:rPr lang="en-US" dirty="0" smtClean="0">
                <a:latin typeface="Amazon Ember" panose="02000000000000000000" pitchFamily="2" charset="0"/>
                <a:ea typeface="Amazon Ember" panose="02000000000000000000" pitchFamily="2" charset="0"/>
              </a:rPr>
              <a:t> (</a:t>
            </a:r>
            <a:r>
              <a:rPr lang="en-US" dirty="0" err="1" smtClean="0">
                <a:latin typeface="Amazon Ember" panose="02000000000000000000" pitchFamily="2" charset="0"/>
                <a:ea typeface="Amazon Ember" panose="02000000000000000000" pitchFamily="2" charset="0"/>
              </a:rPr>
              <a:t>pimpleFoam</a:t>
            </a:r>
            <a:r>
              <a:rPr lang="en-US" dirty="0" smtClean="0">
                <a:latin typeface="Amazon Ember" panose="02000000000000000000" pitchFamily="2" charset="0"/>
                <a:ea typeface="Amazon Ember" panose="02000000000000000000" pitchFamily="2" charset="0"/>
              </a:rPr>
              <a:t>)</a:t>
            </a:r>
            <a:endParaRPr lang="en-GB" dirty="0">
              <a:latin typeface="Amazon Ember" panose="02000000000000000000" pitchFamily="2" charset="0"/>
              <a:ea typeface="Amazon Ember" panose="02000000000000000000" pitchFamily="2" charset="0"/>
            </a:endParaRPr>
          </a:p>
        </p:txBody>
      </p:sp>
      <p:graphicFrame>
        <p:nvGraphicFramePr>
          <p:cNvPr id="9" name="Chart 8"/>
          <p:cNvGraphicFramePr>
            <a:graphicFrameLocks noGrp="1"/>
          </p:cNvGraphicFramePr>
          <p:nvPr>
            <p:extLst>
              <p:ext uri="{D42A27DB-BD31-4B8C-83A1-F6EECF244321}">
                <p14:modId xmlns:p14="http://schemas.microsoft.com/office/powerpoint/2010/main" val="3289645203"/>
              </p:ext>
            </p:extLst>
          </p:nvPr>
        </p:nvGraphicFramePr>
        <p:xfrm>
          <a:off x="560070" y="662940"/>
          <a:ext cx="8241031" cy="4480560"/>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05881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80433"/>
            <a:ext cx="8458200" cy="571500"/>
          </a:xfrm>
        </p:spPr>
        <p:txBody>
          <a:bodyPr/>
          <a:lstStyle/>
          <a:p>
            <a:r>
              <a:rPr lang="en-US" dirty="0">
                <a:latin typeface="Amazon Ember" panose="02000000000000000000" pitchFamily="2" charset="0"/>
                <a:ea typeface="Amazon Ember" panose="02000000000000000000" pitchFamily="2" charset="0"/>
              </a:rPr>
              <a:t>Amdahl Scaling, Alternate View</a:t>
            </a:r>
            <a:endParaRPr lang="en-GB" dirty="0">
              <a:latin typeface="Amazon Ember" panose="02000000000000000000" pitchFamily="2" charset="0"/>
              <a:ea typeface="Amazon Ember" panose="02000000000000000000" pitchFamily="2" charset="0"/>
            </a:endParaRPr>
          </a:p>
        </p:txBody>
      </p:sp>
      <p:graphicFrame>
        <p:nvGraphicFramePr>
          <p:cNvPr id="3" name="Chart 2"/>
          <p:cNvGraphicFramePr>
            <a:graphicFrameLocks noGrp="1"/>
          </p:cNvGraphicFramePr>
          <p:nvPr>
            <p:extLst>
              <p:ext uri="{D42A27DB-BD31-4B8C-83A1-F6EECF244321}">
                <p14:modId xmlns:p14="http://schemas.microsoft.com/office/powerpoint/2010/main" val="2812856604"/>
              </p:ext>
            </p:extLst>
          </p:nvPr>
        </p:nvGraphicFramePr>
        <p:xfrm>
          <a:off x="458515" y="651933"/>
          <a:ext cx="8458200" cy="4491567"/>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63762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Amdahl Scaling, 2</a:t>
            </a:r>
            <a:r>
              <a:rPr lang="en-US" baseline="30000" dirty="0" smtClean="0">
                <a:latin typeface="Amazon Ember" panose="02000000000000000000" pitchFamily="2" charset="0"/>
                <a:ea typeface="Amazon Ember" panose="02000000000000000000" pitchFamily="2" charset="0"/>
              </a:rPr>
              <a:t>nd</a:t>
            </a:r>
            <a:r>
              <a:rPr lang="en-US" dirty="0" smtClean="0">
                <a:latin typeface="Amazon Ember" panose="02000000000000000000" pitchFamily="2" charset="0"/>
                <a:ea typeface="Amazon Ember" panose="02000000000000000000" pitchFamily="2" charset="0"/>
              </a:rPr>
              <a:t> Alternate View</a:t>
            </a:r>
            <a:endParaRPr lang="en-GB" dirty="0">
              <a:latin typeface="Amazon Ember" panose="02000000000000000000" pitchFamily="2" charset="0"/>
              <a:ea typeface="Amazon Ember" panose="02000000000000000000" pitchFamily="2" charset="0"/>
            </a:endParaRPr>
          </a:p>
        </p:txBody>
      </p:sp>
      <p:graphicFrame>
        <p:nvGraphicFramePr>
          <p:cNvPr id="5" name="Chart 4"/>
          <p:cNvGraphicFramePr>
            <a:graphicFrameLocks noGrp="1"/>
          </p:cNvGraphicFramePr>
          <p:nvPr>
            <p:extLst>
              <p:ext uri="{D42A27DB-BD31-4B8C-83A1-F6EECF244321}">
                <p14:modId xmlns:p14="http://schemas.microsoft.com/office/powerpoint/2010/main" val="3362974136"/>
              </p:ext>
            </p:extLst>
          </p:nvPr>
        </p:nvGraphicFramePr>
        <p:xfrm>
          <a:off x="949008" y="645637"/>
          <a:ext cx="7714932" cy="4017803"/>
        </p:xfrm>
        <a:graphic>
          <a:graphicData uri="http://schemas.openxmlformats.org/drawingml/2006/chart">
            <c:chart xmlns:c="http://schemas.openxmlformats.org/drawingml/2006/chart" xmlns:r="http://schemas.openxmlformats.org/officeDocument/2006/relationships" r:id="rId2"/>
          </a:graphicData>
        </a:graphic>
      </p:graphicFrame>
      <p:sp>
        <p:nvSpPr>
          <p:cNvPr id="7"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34681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713" y="171450"/>
            <a:ext cx="8458200" cy="571500"/>
          </a:xfrm>
        </p:spPr>
        <p:txBody>
          <a:bodyPr/>
          <a:lstStyle/>
          <a:p>
            <a:r>
              <a:rPr lang="en-US" dirty="0" smtClean="0">
                <a:solidFill>
                  <a:srgbClr val="00A1C9"/>
                </a:solidFill>
                <a:latin typeface="Amazon Ember" panose="02000000000000000000" pitchFamily="2" charset="0"/>
                <a:ea typeface="Amazon Ember" panose="02000000000000000000" pitchFamily="2" charset="0"/>
                <a:cs typeface="Arial" panose="020B0604020202020204" pitchFamily="34" charset="0"/>
              </a:rPr>
              <a:t>Scaling</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sp>
        <p:nvSpPr>
          <p:cNvPr id="3" name="Text Placeholder 2"/>
          <p:cNvSpPr>
            <a:spLocks noGrp="1"/>
          </p:cNvSpPr>
          <p:nvPr>
            <p:ph type="body" idx="4294967295"/>
          </p:nvPr>
        </p:nvSpPr>
        <p:spPr>
          <a:xfrm>
            <a:off x="366713" y="2235881"/>
            <a:ext cx="8072437" cy="1125538"/>
          </a:xfrm>
        </p:spPr>
        <p:txBody>
          <a:bodyPr>
            <a:normAutofit/>
          </a:bodyPr>
          <a:lstStyle/>
          <a:p>
            <a:pPr marL="0" indent="0">
              <a:buNone/>
            </a:pPr>
            <a:r>
              <a:rPr lang="en-US" dirty="0" smtClean="0">
                <a:latin typeface="Amazon Ember" panose="02000000000000000000" pitchFamily="2" charset="0"/>
                <a:ea typeface="Amazon Ember" panose="02000000000000000000" pitchFamily="2" charset="0"/>
                <a:cs typeface="Arial" panose="020B0604020202020204" pitchFamily="34" charset="0"/>
              </a:rPr>
              <a:t>Gustafson-</a:t>
            </a:r>
            <a:r>
              <a:rPr lang="en-US" dirty="0" err="1" smtClean="0">
                <a:latin typeface="Amazon Ember" panose="02000000000000000000" pitchFamily="2" charset="0"/>
                <a:ea typeface="Amazon Ember" panose="02000000000000000000" pitchFamily="2" charset="0"/>
                <a:cs typeface="Arial" panose="020B0604020202020204" pitchFamily="34" charset="0"/>
              </a:rPr>
              <a:t>Barsis</a:t>
            </a:r>
            <a:r>
              <a:rPr lang="en-US" dirty="0" smtClean="0">
                <a:latin typeface="Amazon Ember" panose="02000000000000000000" pitchFamily="2" charset="0"/>
                <a:ea typeface="Amazon Ember" panose="02000000000000000000" pitchFamily="2" charset="0"/>
                <a:cs typeface="Arial" panose="020B0604020202020204" pitchFamily="34" charset="0"/>
              </a:rPr>
              <a:t> Scaling (aka Gustafson’s Law)</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grpSp>
        <p:nvGrpSpPr>
          <p:cNvPr id="6" name="Group 5"/>
          <p:cNvGrpSpPr/>
          <p:nvPr/>
        </p:nvGrpSpPr>
        <p:grpSpPr>
          <a:xfrm>
            <a:off x="6848984" y="2306823"/>
            <a:ext cx="1233396" cy="992282"/>
            <a:chOff x="4324536" y="1624766"/>
            <a:chExt cx="1644528" cy="1323043"/>
          </a:xfrm>
        </p:grpSpPr>
        <p:sp>
          <p:nvSpPr>
            <p:cNvPr id="7" name="Oval 6"/>
            <p:cNvSpPr/>
            <p:nvPr/>
          </p:nvSpPr>
          <p:spPr>
            <a:xfrm>
              <a:off x="4608412" y="1656107"/>
              <a:ext cx="238856" cy="23885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8" name="Oval 7"/>
            <p:cNvSpPr/>
            <p:nvPr/>
          </p:nvSpPr>
          <p:spPr>
            <a:xfrm>
              <a:off x="5632466" y="1624766"/>
              <a:ext cx="238856" cy="23885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9" name="Oval 8"/>
            <p:cNvSpPr/>
            <p:nvPr/>
          </p:nvSpPr>
          <p:spPr>
            <a:xfrm>
              <a:off x="4772957" y="2537878"/>
              <a:ext cx="238856" cy="23885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0" name="Oval 9"/>
            <p:cNvSpPr/>
            <p:nvPr/>
          </p:nvSpPr>
          <p:spPr>
            <a:xfrm>
              <a:off x="5548018" y="2613038"/>
              <a:ext cx="323267" cy="323267"/>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1" name="Oval 10"/>
            <p:cNvSpPr/>
            <p:nvPr/>
          </p:nvSpPr>
          <p:spPr>
            <a:xfrm>
              <a:off x="5123792" y="2170176"/>
              <a:ext cx="238856" cy="23885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2" name="Straight Connector 11"/>
            <p:cNvCxnSpPr>
              <a:stCxn id="7" idx="5"/>
              <a:endCxn id="11" idx="1"/>
            </p:cNvCxnSpPr>
            <p:nvPr/>
          </p:nvCxnSpPr>
          <p:spPr>
            <a:xfrm>
              <a:off x="4812288" y="1859983"/>
              <a:ext cx="346485" cy="345173"/>
            </a:xfrm>
            <a:prstGeom prst="line">
              <a:avLst/>
            </a:prstGeom>
            <a:ln/>
          </p:spPr>
          <p:style>
            <a:lnRef idx="2">
              <a:schemeClr val="accent2"/>
            </a:lnRef>
            <a:fillRef idx="1">
              <a:schemeClr val="lt1"/>
            </a:fillRef>
            <a:effectRef idx="0">
              <a:schemeClr val="accent2"/>
            </a:effectRef>
            <a:fontRef idx="minor">
              <a:schemeClr val="dk1"/>
            </a:fontRef>
          </p:style>
        </p:cxnSp>
        <p:cxnSp>
          <p:nvCxnSpPr>
            <p:cNvPr id="13" name="Straight Connector 12"/>
            <p:cNvCxnSpPr>
              <a:stCxn id="9" idx="7"/>
              <a:endCxn id="11" idx="3"/>
            </p:cNvCxnSpPr>
            <p:nvPr/>
          </p:nvCxnSpPr>
          <p:spPr>
            <a:xfrm flipV="1">
              <a:off x="4976833" y="2374052"/>
              <a:ext cx="181939" cy="198806"/>
            </a:xfrm>
            <a:prstGeom prst="line">
              <a:avLst/>
            </a:prstGeom>
            <a:ln/>
          </p:spPr>
          <p:style>
            <a:lnRef idx="2">
              <a:schemeClr val="accent2"/>
            </a:lnRef>
            <a:fillRef idx="1">
              <a:schemeClr val="lt1"/>
            </a:fillRef>
            <a:effectRef idx="0">
              <a:schemeClr val="accent2"/>
            </a:effectRef>
            <a:fontRef idx="minor">
              <a:schemeClr val="dk1"/>
            </a:fontRef>
          </p:style>
        </p:cxnSp>
        <p:cxnSp>
          <p:nvCxnSpPr>
            <p:cNvPr id="14" name="Straight Connector 13"/>
            <p:cNvCxnSpPr>
              <a:stCxn id="8" idx="3"/>
              <a:endCxn id="11" idx="7"/>
            </p:cNvCxnSpPr>
            <p:nvPr/>
          </p:nvCxnSpPr>
          <p:spPr>
            <a:xfrm flipH="1">
              <a:off x="5327668" y="1828642"/>
              <a:ext cx="339778" cy="376514"/>
            </a:xfrm>
            <a:prstGeom prst="line">
              <a:avLst/>
            </a:prstGeom>
            <a:ln/>
          </p:spPr>
          <p:style>
            <a:lnRef idx="2">
              <a:schemeClr val="accent2"/>
            </a:lnRef>
            <a:fillRef idx="1">
              <a:schemeClr val="lt1"/>
            </a:fillRef>
            <a:effectRef idx="0">
              <a:schemeClr val="accent2"/>
            </a:effectRef>
            <a:fontRef idx="minor">
              <a:schemeClr val="dk1"/>
            </a:fontRef>
          </p:style>
        </p:cxnSp>
        <p:cxnSp>
          <p:nvCxnSpPr>
            <p:cNvPr id="15" name="Straight Connector 14"/>
            <p:cNvCxnSpPr>
              <a:stCxn id="10" idx="1"/>
              <a:endCxn id="11" idx="5"/>
            </p:cNvCxnSpPr>
            <p:nvPr/>
          </p:nvCxnSpPr>
          <p:spPr>
            <a:xfrm flipH="1" flipV="1">
              <a:off x="5327668" y="2374052"/>
              <a:ext cx="267691" cy="286327"/>
            </a:xfrm>
            <a:prstGeom prst="line">
              <a:avLst/>
            </a:prstGeom>
            <a:ln/>
          </p:spPr>
          <p:style>
            <a:lnRef idx="2">
              <a:schemeClr val="accent2"/>
            </a:lnRef>
            <a:fillRef idx="1">
              <a:schemeClr val="lt1"/>
            </a:fillRef>
            <a:effectRef idx="0">
              <a:schemeClr val="accent2"/>
            </a:effectRef>
            <a:fontRef idx="minor">
              <a:schemeClr val="dk1"/>
            </a:fontRef>
          </p:style>
        </p:cxnSp>
        <p:sp>
          <p:nvSpPr>
            <p:cNvPr id="16" name="Oval 15"/>
            <p:cNvSpPr/>
            <p:nvPr/>
          </p:nvSpPr>
          <p:spPr>
            <a:xfrm>
              <a:off x="4324536" y="2115072"/>
              <a:ext cx="343662" cy="343662"/>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7" name="Straight Connector 16"/>
            <p:cNvCxnSpPr>
              <a:stCxn id="16" idx="6"/>
              <a:endCxn id="11" idx="2"/>
            </p:cNvCxnSpPr>
            <p:nvPr/>
          </p:nvCxnSpPr>
          <p:spPr>
            <a:xfrm>
              <a:off x="4668198" y="2286904"/>
              <a:ext cx="455594" cy="2700"/>
            </a:xfrm>
            <a:prstGeom prst="line">
              <a:avLst/>
            </a:prstGeom>
            <a:ln/>
          </p:spPr>
          <p:style>
            <a:lnRef idx="2">
              <a:schemeClr val="accent2"/>
            </a:lnRef>
            <a:fillRef idx="1">
              <a:schemeClr val="lt1"/>
            </a:fillRef>
            <a:effectRef idx="0">
              <a:schemeClr val="accent2"/>
            </a:effectRef>
            <a:fontRef idx="minor">
              <a:schemeClr val="dk1"/>
            </a:fontRef>
          </p:style>
        </p:cxnSp>
        <p:sp>
          <p:nvSpPr>
            <p:cNvPr id="18" name="Oval 17"/>
            <p:cNvSpPr/>
            <p:nvPr/>
          </p:nvSpPr>
          <p:spPr>
            <a:xfrm>
              <a:off x="5730208" y="2161108"/>
              <a:ext cx="238856" cy="23885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19" name="Straight Connector 18"/>
            <p:cNvCxnSpPr>
              <a:stCxn id="11" idx="6"/>
              <a:endCxn id="18" idx="2"/>
            </p:cNvCxnSpPr>
            <p:nvPr/>
          </p:nvCxnSpPr>
          <p:spPr>
            <a:xfrm flipV="1">
              <a:off x="5362648" y="2280535"/>
              <a:ext cx="367561" cy="9068"/>
            </a:xfrm>
            <a:prstGeom prst="line">
              <a:avLst/>
            </a:prstGeom>
            <a:ln/>
          </p:spPr>
          <p:style>
            <a:lnRef idx="2">
              <a:schemeClr val="accent2"/>
            </a:lnRef>
            <a:fillRef idx="1">
              <a:schemeClr val="lt1"/>
            </a:fillRef>
            <a:effectRef idx="0">
              <a:schemeClr val="accent2"/>
            </a:effectRef>
            <a:fontRef idx="minor">
              <a:schemeClr val="dk1"/>
            </a:fontRef>
          </p:style>
        </p:cxnSp>
        <p:sp>
          <p:nvSpPr>
            <p:cNvPr id="20" name="Oval 19"/>
            <p:cNvSpPr/>
            <p:nvPr/>
          </p:nvSpPr>
          <p:spPr>
            <a:xfrm>
              <a:off x="5149448" y="1766515"/>
              <a:ext cx="190609" cy="190609"/>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21" name="Straight Connector 20"/>
            <p:cNvCxnSpPr>
              <a:stCxn id="20" idx="4"/>
              <a:endCxn id="11" idx="0"/>
            </p:cNvCxnSpPr>
            <p:nvPr/>
          </p:nvCxnSpPr>
          <p:spPr>
            <a:xfrm flipH="1">
              <a:off x="5243220" y="1957123"/>
              <a:ext cx="1533" cy="213053"/>
            </a:xfrm>
            <a:prstGeom prst="line">
              <a:avLst/>
            </a:prstGeom>
            <a:ln/>
          </p:spPr>
          <p:style>
            <a:lnRef idx="2">
              <a:schemeClr val="accent2"/>
            </a:lnRef>
            <a:fillRef idx="1">
              <a:schemeClr val="lt1"/>
            </a:fillRef>
            <a:effectRef idx="0">
              <a:schemeClr val="accent2"/>
            </a:effectRef>
            <a:fontRef idx="minor">
              <a:schemeClr val="dk1"/>
            </a:fontRef>
          </p:style>
        </p:cxnSp>
        <p:sp>
          <p:nvSpPr>
            <p:cNvPr id="22" name="Oval 21"/>
            <p:cNvSpPr/>
            <p:nvPr/>
          </p:nvSpPr>
          <p:spPr>
            <a:xfrm>
              <a:off x="5144323" y="2757200"/>
              <a:ext cx="190609" cy="190609"/>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cxnSp>
          <p:nvCxnSpPr>
            <p:cNvPr id="23" name="Straight Connector 22"/>
            <p:cNvCxnSpPr>
              <a:stCxn id="11" idx="4"/>
              <a:endCxn id="22" idx="0"/>
            </p:cNvCxnSpPr>
            <p:nvPr/>
          </p:nvCxnSpPr>
          <p:spPr>
            <a:xfrm flipH="1">
              <a:off x="5239628" y="2409032"/>
              <a:ext cx="3592" cy="348169"/>
            </a:xfrm>
            <a:prstGeom prst="line">
              <a:avLst/>
            </a:prstGeom>
            <a:ln/>
          </p:spPr>
          <p:style>
            <a:lnRef idx="2">
              <a:schemeClr val="accent2"/>
            </a:lnRef>
            <a:fillRef idx="1">
              <a:schemeClr val="lt1"/>
            </a:fillRef>
            <a:effectRef idx="0">
              <a:schemeClr val="accent2"/>
            </a:effectRef>
            <a:fontRef idx="minor">
              <a:schemeClr val="dk1"/>
            </a:fontRef>
          </p:style>
        </p:cxnSp>
      </p:grpSp>
      <p:sp>
        <p:nvSpPr>
          <p:cNvPr id="2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1878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p:cNvSpPr txBox="1">
            <a:spLocks/>
          </p:cNvSpPr>
          <p:nvPr/>
        </p:nvSpPr>
        <p:spPr>
          <a:xfrm>
            <a:off x="1485900" y="1790539"/>
            <a:ext cx="6172200" cy="2360365"/>
          </a:xfrm>
          <a:prstGeom prst="rect">
            <a:avLst/>
          </a:prstGeom>
        </p:spPr>
        <p:txBody>
          <a:bodyPr lIns="67733" tIns="33861" rIns="67733" bIns="33861"/>
          <a:lstStyle>
            <a:lvl1pPr marL="252767" indent="-252767" algn="l" defTabSz="337062" rtl="0" eaLnBrk="1" latinLnBrk="0" hangingPunct="1">
              <a:spcBef>
                <a:spcPct val="20000"/>
              </a:spcBef>
              <a:buFont typeface="Arial"/>
              <a:buChar char="•"/>
              <a:defRPr sz="2400" kern="1200">
                <a:solidFill>
                  <a:schemeClr val="tx1"/>
                </a:solidFill>
                <a:latin typeface="+mn-lt"/>
                <a:ea typeface="+mn-ea"/>
                <a:cs typeface="+mn-cs"/>
              </a:defRPr>
            </a:lvl1pPr>
            <a:lvl2pPr marL="547672" indent="-210588" algn="l" defTabSz="337062" rtl="0" eaLnBrk="1" latinLnBrk="0" hangingPunct="1">
              <a:spcBef>
                <a:spcPct val="20000"/>
              </a:spcBef>
              <a:buFont typeface="Arial"/>
              <a:buChar char="–"/>
              <a:defRPr sz="2100" kern="1200">
                <a:solidFill>
                  <a:schemeClr val="tx1"/>
                </a:solidFill>
                <a:latin typeface="+mn-lt"/>
                <a:ea typeface="+mn-ea"/>
                <a:cs typeface="+mn-cs"/>
              </a:defRPr>
            </a:lvl2pPr>
            <a:lvl3pPr marL="842558" indent="-168545" algn="l" defTabSz="337062" rtl="0" eaLnBrk="1" latinLnBrk="0" hangingPunct="1">
              <a:spcBef>
                <a:spcPct val="20000"/>
              </a:spcBef>
              <a:buFont typeface="Arial"/>
              <a:buChar char="•"/>
              <a:defRPr sz="1800" kern="1200">
                <a:solidFill>
                  <a:schemeClr val="tx1"/>
                </a:solidFill>
                <a:latin typeface="+mn-lt"/>
                <a:ea typeface="+mn-ea"/>
                <a:cs typeface="+mn-cs"/>
              </a:defRPr>
            </a:lvl3pPr>
            <a:lvl4pPr marL="1179573" indent="-168545" algn="l" defTabSz="337062" rtl="0" eaLnBrk="1" latinLnBrk="0" hangingPunct="1">
              <a:spcBef>
                <a:spcPct val="20000"/>
              </a:spcBef>
              <a:buFont typeface="Arial"/>
              <a:buChar char="–"/>
              <a:defRPr sz="1500" kern="1200">
                <a:solidFill>
                  <a:schemeClr val="tx1"/>
                </a:solidFill>
                <a:latin typeface="+mn-lt"/>
                <a:ea typeface="+mn-ea"/>
                <a:cs typeface="+mn-cs"/>
              </a:defRPr>
            </a:lvl4pPr>
            <a:lvl5pPr marL="1516593" indent="-168545" algn="l" defTabSz="337062" rtl="0" eaLnBrk="1" latinLnBrk="0" hangingPunct="1">
              <a:spcBef>
                <a:spcPct val="20000"/>
              </a:spcBef>
              <a:buFont typeface="Arial"/>
              <a:buChar char="»"/>
              <a:defRPr sz="1500" kern="1200">
                <a:solidFill>
                  <a:schemeClr val="tx1"/>
                </a:solidFill>
                <a:latin typeface="+mn-lt"/>
                <a:ea typeface="+mn-ea"/>
                <a:cs typeface="+mn-cs"/>
              </a:defRPr>
            </a:lvl5pPr>
            <a:lvl6pPr marL="1853616" indent="-168545" algn="l" defTabSz="337062" rtl="0" eaLnBrk="1" latinLnBrk="0" hangingPunct="1">
              <a:spcBef>
                <a:spcPct val="20000"/>
              </a:spcBef>
              <a:buFont typeface="Arial"/>
              <a:buChar char="•"/>
              <a:defRPr sz="1500" kern="1200">
                <a:solidFill>
                  <a:schemeClr val="tx1"/>
                </a:solidFill>
                <a:latin typeface="+mn-lt"/>
                <a:ea typeface="+mn-ea"/>
                <a:cs typeface="+mn-cs"/>
              </a:defRPr>
            </a:lvl6pPr>
            <a:lvl7pPr marL="2190641" indent="-168545" algn="l" defTabSz="337062" rtl="0" eaLnBrk="1" latinLnBrk="0" hangingPunct="1">
              <a:spcBef>
                <a:spcPct val="20000"/>
              </a:spcBef>
              <a:buFont typeface="Arial"/>
              <a:buChar char="•"/>
              <a:defRPr sz="1500" kern="1200">
                <a:solidFill>
                  <a:schemeClr val="tx1"/>
                </a:solidFill>
                <a:latin typeface="+mn-lt"/>
                <a:ea typeface="+mn-ea"/>
                <a:cs typeface="+mn-cs"/>
              </a:defRPr>
            </a:lvl7pPr>
            <a:lvl8pPr marL="2527662" indent="-168545" algn="l" defTabSz="337062" rtl="0" eaLnBrk="1" latinLnBrk="0" hangingPunct="1">
              <a:spcBef>
                <a:spcPct val="20000"/>
              </a:spcBef>
              <a:buFont typeface="Arial"/>
              <a:buChar char="•"/>
              <a:defRPr sz="1500" kern="1200">
                <a:solidFill>
                  <a:schemeClr val="tx1"/>
                </a:solidFill>
                <a:latin typeface="+mn-lt"/>
                <a:ea typeface="+mn-ea"/>
                <a:cs typeface="+mn-cs"/>
              </a:defRPr>
            </a:lvl8pPr>
            <a:lvl9pPr marL="2864682" indent="-168545" algn="l" defTabSz="337062"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a:buNone/>
            </a:pPr>
            <a:endParaRPr lang="en-US" sz="2000" dirty="0">
              <a:solidFill>
                <a:schemeClr val="accent1"/>
              </a:solidFill>
              <a:latin typeface="Amazon Ember" panose="02000000000000000000" pitchFamily="2" charset="0"/>
              <a:ea typeface="Amazon Ember" panose="02000000000000000000" pitchFamily="2" charset="0"/>
              <a:cs typeface="Arial" panose="020B0604020202020204" pitchFamily="34" charset="0"/>
            </a:endParaRPr>
          </a:p>
          <a:p>
            <a:pPr marL="0" indent="0" algn="ctr">
              <a:buNone/>
            </a:pPr>
            <a:r>
              <a:rPr lang="en-US" sz="2100" dirty="0">
                <a:solidFill>
                  <a:srgbClr val="00A1C9"/>
                </a:solidFill>
                <a:latin typeface="Amazon Ember" panose="02000000000000000000" pitchFamily="2" charset="0"/>
                <a:ea typeface="Amazon Ember" panose="02000000000000000000" pitchFamily="2" charset="0"/>
                <a:cs typeface="Arial" panose="020B0604020202020204" pitchFamily="34" charset="0"/>
              </a:rPr>
              <a:t>Why AWS for HPC?</a:t>
            </a:r>
          </a:p>
        </p:txBody>
      </p:sp>
      <p:sp>
        <p:nvSpPr>
          <p:cNvPr id="15" name="TextBox 14"/>
          <p:cNvSpPr txBox="1"/>
          <p:nvPr/>
        </p:nvSpPr>
        <p:spPr>
          <a:xfrm>
            <a:off x="580997" y="1264448"/>
            <a:ext cx="3576620" cy="400110"/>
          </a:xfrm>
          <a:prstGeom prst="rect">
            <a:avLst/>
          </a:prstGeom>
          <a:noFill/>
        </p:spPr>
        <p:txBody>
          <a:bodyPr wrap="none" rtlCol="0">
            <a:spAutoFit/>
          </a:bodyPr>
          <a:lstStyle/>
          <a:p>
            <a:r>
              <a:rPr lang="en-US" sz="2000" dirty="0">
                <a:latin typeface="Amazon Ember" panose="02000000000000000000" pitchFamily="2" charset="0"/>
                <a:ea typeface="Amazon Ember" panose="02000000000000000000" pitchFamily="2" charset="0"/>
                <a:cs typeface="Arial" panose="020B0604020202020204" pitchFamily="34" charset="0"/>
              </a:rPr>
              <a:t>Low cost with </a:t>
            </a: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flexible</a:t>
            </a:r>
            <a:r>
              <a:rPr lang="en-US" sz="2000" dirty="0">
                <a:latin typeface="Amazon Ember" panose="02000000000000000000" pitchFamily="2" charset="0"/>
                <a:ea typeface="Amazon Ember" panose="02000000000000000000" pitchFamily="2" charset="0"/>
                <a:cs typeface="Arial" panose="020B0604020202020204" pitchFamily="34" charset="0"/>
              </a:rPr>
              <a:t> pricing</a:t>
            </a:r>
          </a:p>
        </p:txBody>
      </p:sp>
      <p:sp>
        <p:nvSpPr>
          <p:cNvPr id="16" name="TextBox 15"/>
          <p:cNvSpPr txBox="1"/>
          <p:nvPr/>
        </p:nvSpPr>
        <p:spPr>
          <a:xfrm>
            <a:off x="5735262" y="1247719"/>
            <a:ext cx="2114682" cy="400110"/>
          </a:xfrm>
          <a:prstGeom prst="rect">
            <a:avLst/>
          </a:prstGeom>
          <a:noFill/>
        </p:spPr>
        <p:txBody>
          <a:bodyPr wrap="none" rtlCol="0">
            <a:spAutoFit/>
          </a:bodyPr>
          <a:lstStyle/>
          <a:p>
            <a:pPr algn="ct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Efficient</a:t>
            </a:r>
            <a:r>
              <a:rPr lang="en-US" sz="2000" dirty="0">
                <a:latin typeface="Amazon Ember" panose="02000000000000000000" pitchFamily="2" charset="0"/>
                <a:ea typeface="Amazon Ember" panose="02000000000000000000" pitchFamily="2" charset="0"/>
                <a:cs typeface="Arial" panose="020B0604020202020204" pitchFamily="34" charset="0"/>
              </a:rPr>
              <a:t> clusters</a:t>
            </a:r>
          </a:p>
        </p:txBody>
      </p:sp>
      <p:sp>
        <p:nvSpPr>
          <p:cNvPr id="17" name="TextBox 16"/>
          <p:cNvSpPr txBox="1"/>
          <p:nvPr/>
        </p:nvSpPr>
        <p:spPr>
          <a:xfrm>
            <a:off x="3074636" y="450330"/>
            <a:ext cx="2994731" cy="400110"/>
          </a:xfrm>
          <a:prstGeom prst="rect">
            <a:avLst/>
          </a:prstGeom>
          <a:noFill/>
        </p:spPr>
        <p:txBody>
          <a:bodyPr wrap="none" rtlCol="0">
            <a:spAutoFit/>
          </a:bodyPr>
          <a:lstStyle/>
          <a:p>
            <a:pPr algn="ct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Unlimited</a:t>
            </a:r>
            <a:r>
              <a:rPr lang="en-US" sz="2000" dirty="0">
                <a:latin typeface="Amazon Ember" panose="02000000000000000000" pitchFamily="2" charset="0"/>
                <a:ea typeface="Amazon Ember" panose="02000000000000000000" pitchFamily="2" charset="0"/>
                <a:cs typeface="Arial" panose="020B0604020202020204" pitchFamily="34" charset="0"/>
              </a:rPr>
              <a:t> infrastructure</a:t>
            </a:r>
          </a:p>
        </p:txBody>
      </p:sp>
      <p:sp>
        <p:nvSpPr>
          <p:cNvPr id="18" name="TextBox 17"/>
          <p:cNvSpPr txBox="1"/>
          <p:nvPr/>
        </p:nvSpPr>
        <p:spPr>
          <a:xfrm>
            <a:off x="1054181" y="3048185"/>
            <a:ext cx="2645276" cy="400110"/>
          </a:xfrm>
          <a:prstGeom prst="rect">
            <a:avLst/>
          </a:prstGeom>
          <a:noFill/>
        </p:spPr>
        <p:txBody>
          <a:bodyPr wrap="none" rtlCol="0">
            <a:spAutoFit/>
          </a:bodyPr>
          <a:lstStyle>
            <a:defPPr>
              <a:defRPr lang="en-US"/>
            </a:defPPr>
            <a:lvl1pPr>
              <a:defRPr>
                <a:solidFill>
                  <a:schemeClr val="bg1">
                    <a:lumMod val="50000"/>
                  </a:schemeClr>
                </a:solidFill>
                <a:latin typeface="+mj-lt"/>
              </a:defRPr>
            </a:lvl1pPr>
          </a:lstStyle>
          <a:p>
            <a:r>
              <a:rPr lang="en-US" sz="2000" dirty="0">
                <a:solidFill>
                  <a:schemeClr val="tx1"/>
                </a:solidFill>
                <a:latin typeface="Amazon Ember" panose="02000000000000000000" pitchFamily="2" charset="0"/>
                <a:ea typeface="Amazon Ember" panose="02000000000000000000" pitchFamily="2" charset="0"/>
                <a:cs typeface="Arial" panose="020B0604020202020204" pitchFamily="34" charset="0"/>
              </a:rPr>
              <a:t>Faster time to </a:t>
            </a: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results</a:t>
            </a:r>
          </a:p>
        </p:txBody>
      </p:sp>
      <p:sp>
        <p:nvSpPr>
          <p:cNvPr id="19" name="TextBox 18"/>
          <p:cNvSpPr txBox="1"/>
          <p:nvPr/>
        </p:nvSpPr>
        <p:spPr>
          <a:xfrm>
            <a:off x="2847850" y="4038747"/>
            <a:ext cx="3860352" cy="400110"/>
          </a:xfrm>
          <a:prstGeom prst="rect">
            <a:avLst/>
          </a:prstGeom>
          <a:noFill/>
        </p:spPr>
        <p:txBody>
          <a:bodyPr wrap="none" rtlCol="0">
            <a:spAutoFit/>
          </a:bodyPr>
          <a:lstStyle>
            <a:defPPr>
              <a:defRPr lang="en-US"/>
            </a:defPPr>
            <a:lvl1pPr>
              <a:defRPr>
                <a:solidFill>
                  <a:schemeClr val="bg1">
                    <a:lumMod val="50000"/>
                  </a:schemeClr>
                </a:solidFill>
                <a:latin typeface="+mj-lt"/>
              </a:defRPr>
            </a:lvl1pPr>
          </a:lstStyle>
          <a:p>
            <a:r>
              <a:rPr lang="en-US" sz="2000" dirty="0">
                <a:solidFill>
                  <a:schemeClr val="tx1"/>
                </a:solidFill>
                <a:latin typeface="Amazon Ember" panose="02000000000000000000" pitchFamily="2" charset="0"/>
                <a:ea typeface="Amazon Ember" panose="02000000000000000000" pitchFamily="2" charset="0"/>
                <a:cs typeface="Arial" panose="020B0604020202020204" pitchFamily="34" charset="0"/>
              </a:rPr>
              <a:t>Concurrent clusters </a:t>
            </a: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on-demand</a:t>
            </a:r>
          </a:p>
        </p:txBody>
      </p:sp>
      <p:sp>
        <p:nvSpPr>
          <p:cNvPr id="20" name="TextBox 19"/>
          <p:cNvSpPr txBox="1"/>
          <p:nvPr/>
        </p:nvSpPr>
        <p:spPr>
          <a:xfrm>
            <a:off x="5500662" y="3094816"/>
            <a:ext cx="2901756" cy="400110"/>
          </a:xfrm>
          <a:prstGeom prst="rect">
            <a:avLst/>
          </a:prstGeom>
          <a:noFill/>
        </p:spPr>
        <p:txBody>
          <a:bodyPr wrap="none" rtlCol="0">
            <a:spAutoFit/>
          </a:bodyPr>
          <a:lstStyle>
            <a:defPPr>
              <a:defRPr lang="en-US"/>
            </a:defPPr>
            <a:lvl1pPr>
              <a:defRPr>
                <a:solidFill>
                  <a:schemeClr val="bg1">
                    <a:lumMod val="50000"/>
                  </a:schemeClr>
                </a:solidFill>
                <a:latin typeface="+mj-lt"/>
              </a:defRPr>
            </a:lvl1pPr>
          </a:lstStyle>
          <a:p>
            <a:r>
              <a:rPr lang="en-US" sz="2000" dirty="0">
                <a:solidFill>
                  <a:schemeClr val="tx1"/>
                </a:solidFill>
                <a:latin typeface="Amazon Ember" panose="02000000000000000000" pitchFamily="2" charset="0"/>
                <a:ea typeface="Amazon Ember" panose="02000000000000000000" pitchFamily="2" charset="0"/>
                <a:cs typeface="Arial" panose="020B0604020202020204" pitchFamily="34" charset="0"/>
              </a:rPr>
              <a:t>Increased </a:t>
            </a:r>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collaboration</a:t>
            </a:r>
          </a:p>
        </p:txBody>
      </p:sp>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0563" y="902738"/>
            <a:ext cx="142875" cy="1300077"/>
          </a:xfrm>
          <a:prstGeom prst="rect">
            <a:avLst/>
          </a:prstGeom>
          <a:ln>
            <a:noFill/>
          </a:ln>
        </p:spPr>
      </p:pic>
      <p:grpSp>
        <p:nvGrpSpPr>
          <p:cNvPr id="3" name="Group 2"/>
          <p:cNvGrpSpPr/>
          <p:nvPr/>
        </p:nvGrpSpPr>
        <p:grpSpPr>
          <a:xfrm>
            <a:off x="2152375" y="1685606"/>
            <a:ext cx="4839251" cy="1340873"/>
            <a:chOff x="2960660" y="2247474"/>
            <a:chExt cx="6452335" cy="1787831"/>
          </a:xfrm>
        </p:grpSpPr>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60660" y="2248251"/>
              <a:ext cx="909738" cy="909738"/>
            </a:xfrm>
            <a:prstGeom prst="rect">
              <a:avLst/>
            </a:prstGeom>
          </p:spPr>
        </p:pic>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2960660" y="3125567"/>
              <a:ext cx="909738" cy="909738"/>
            </a:xfrm>
            <a:prstGeom prst="rect">
              <a:avLst/>
            </a:prstGeom>
          </p:spPr>
        </p:pic>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503257" y="2247474"/>
              <a:ext cx="909738" cy="909738"/>
            </a:xfrm>
            <a:prstGeom prst="rect">
              <a:avLst/>
            </a:prstGeom>
          </p:spPr>
        </p:pic>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503257" y="3124791"/>
              <a:ext cx="909738" cy="909738"/>
            </a:xfrm>
            <a:prstGeom prst="rect">
              <a:avLst/>
            </a:prstGeom>
          </p:spPr>
        </p:pic>
      </p:gr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V="1">
            <a:off x="4500563" y="2617904"/>
            <a:ext cx="142875" cy="1300074"/>
          </a:xfrm>
          <a:prstGeom prst="rect">
            <a:avLst/>
          </a:prstGeom>
        </p:spPr>
      </p:pic>
      <p:sp>
        <p:nvSpPr>
          <p:cNvPr id="2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4196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What is Gustafson’s Law?</a:t>
            </a:r>
            <a:endParaRPr lang="en-GB" dirty="0">
              <a:latin typeface="Amazon Ember" panose="02000000000000000000" pitchFamily="2" charset="0"/>
              <a:ea typeface="Amazon Ember" panose="02000000000000000000" pitchFamily="2" charset="0"/>
            </a:endParaRPr>
          </a:p>
        </p:txBody>
      </p:sp>
      <mc:AlternateContent xmlns:mc="http://schemas.openxmlformats.org/markup-compatibility/2006" xmlns:a14="http://schemas.microsoft.com/office/drawing/2010/main">
        <mc:Choice Requires="a14">
          <p:sp>
            <p:nvSpPr>
              <p:cNvPr id="6" name="Rectangle 5"/>
              <p:cNvSpPr/>
              <p:nvPr/>
            </p:nvSpPr>
            <p:spPr>
              <a:xfrm>
                <a:off x="2751266" y="924743"/>
                <a:ext cx="2564356" cy="5666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𝑆𝑝𝑒𝑒𝑑𝑢𝑝</m:t>
                      </m:r>
                      <m:r>
                        <a:rPr lang="en-US" b="0" i="1" smtClean="0">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r>
                            <a:rPr lang="en-US" i="1">
                              <a:latin typeface="Cambria Math" panose="02040503050406030204" pitchFamily="18" charset="0"/>
                            </a:rPr>
                            <m:t>𝑝</m:t>
                          </m:r>
                        </m:e>
                      </m:d>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𝑝</m:t>
                          </m:r>
                        </m:num>
                        <m:den>
                          <m:r>
                            <a:rPr lang="en-US" i="1">
                              <a:latin typeface="Cambria Math" panose="02040503050406030204" pitchFamily="18" charset="0"/>
                            </a:rPr>
                            <m:t>𝑛</m:t>
                          </m:r>
                        </m:den>
                      </m:f>
                    </m:oMath>
                  </m:oMathPara>
                </a14:m>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2751266" y="924743"/>
                <a:ext cx="2564356" cy="566694"/>
              </a:xfrm>
              <a:prstGeom prst="rect">
                <a:avLst/>
              </a:prstGeom>
              <a:blipFill>
                <a:blip r:embed="rId2"/>
                <a:stretch>
                  <a:fillRect/>
                </a:stretch>
              </a:blipFill>
            </p:spPr>
            <p:txBody>
              <a:bodyPr/>
              <a:lstStyle/>
              <a:p>
                <a:r>
                  <a:rPr lang="en-GB">
                    <a:noFill/>
                  </a:rPr>
                  <a:t> </a:t>
                </a:r>
              </a:p>
            </p:txBody>
          </p:sp>
        </mc:Fallback>
      </mc:AlternateContent>
      <p:sp>
        <p:nvSpPr>
          <p:cNvPr id="7" name="TextBox 6"/>
          <p:cNvSpPr txBox="1"/>
          <p:nvPr/>
        </p:nvSpPr>
        <p:spPr>
          <a:xfrm>
            <a:off x="342900" y="1691730"/>
            <a:ext cx="8175024" cy="1323439"/>
          </a:xfrm>
          <a:prstGeom prst="rect">
            <a:avLst/>
          </a:prstGeom>
          <a:noFill/>
        </p:spPr>
        <p:txBody>
          <a:bodyPr wrap="square" rtlCol="0">
            <a:spAutoFit/>
          </a:bodyPr>
          <a:lstStyle/>
          <a:p>
            <a:r>
              <a:rPr lang="en-US" sz="2000" dirty="0" smtClean="0">
                <a:gradFill>
                  <a:gsLst>
                    <a:gs pos="0">
                      <a:srgbClr val="FEFEFE"/>
                    </a:gs>
                    <a:gs pos="100000">
                      <a:srgbClr val="FEFEFE"/>
                    </a:gs>
                  </a:gsLst>
                  <a:lin ang="5400000" scaled="1"/>
                </a:gradFill>
              </a:rPr>
              <a:t>Gustafson’s </a:t>
            </a:r>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Law</a:t>
            </a:r>
            <a:r>
              <a:rPr lang="en-US" sz="2000" dirty="0" smtClean="0">
                <a:gradFill>
                  <a:gsLst>
                    <a:gs pos="0">
                      <a:srgbClr val="FEFEFE"/>
                    </a:gs>
                    <a:gs pos="100000">
                      <a:srgbClr val="FEFEFE"/>
                    </a:gs>
                  </a:gsLst>
                  <a:lin ang="5400000" scaled="1"/>
                </a:gradFill>
              </a:rPr>
              <a:t> </a:t>
            </a:r>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assumes</a:t>
            </a:r>
            <a:r>
              <a:rPr lang="en-US" sz="2000" dirty="0" smtClean="0">
                <a:gradFill>
                  <a:gsLst>
                    <a:gs pos="0">
                      <a:srgbClr val="FEFEFE"/>
                    </a:gs>
                    <a:gs pos="100000">
                      <a:srgbClr val="FEFEFE"/>
                    </a:gs>
                  </a:gsLst>
                  <a:lin ang="5400000" scaled="1"/>
                </a:gradFill>
              </a:rPr>
              <a:t> a workload will increase in size linearly with the number of processors.  (scalable workload)</a:t>
            </a:r>
          </a:p>
          <a:p>
            <a:endParaRPr lang="en-US" sz="2000" dirty="0" err="1" smtClean="0">
              <a:gradFill>
                <a:gsLst>
                  <a:gs pos="0">
                    <a:srgbClr val="FEFEFE"/>
                  </a:gs>
                  <a:gs pos="100000">
                    <a:srgbClr val="FEFEFE"/>
                  </a:gs>
                </a:gsLst>
                <a:lin ang="5400000" scaled="1"/>
              </a:gradFill>
            </a:endParaRPr>
          </a:p>
          <a:p>
            <a:r>
              <a:rPr lang="en-US" sz="2000" dirty="0" smtClean="0">
                <a:gradFill>
                  <a:gsLst>
                    <a:gs pos="0">
                      <a:srgbClr val="FEFEFE"/>
                    </a:gs>
                    <a:gs pos="100000">
                      <a:srgbClr val="FEFEFE"/>
                    </a:gs>
                  </a:gsLst>
                  <a:lin ang="5400000" scaled="1"/>
                </a:gradFill>
              </a:rPr>
              <a:t>For example, scaling is measured at constant CFD mesh cells per core</a:t>
            </a:r>
            <a:endParaRPr lang="en-US" sz="2000" dirty="0">
              <a:gradFill>
                <a:gsLst>
                  <a:gs pos="0">
                    <a:srgbClr val="FEFEFE"/>
                  </a:gs>
                  <a:gs pos="100000">
                    <a:srgbClr val="FEFEFE"/>
                  </a:gs>
                </a:gsLst>
                <a:lin ang="5400000" scaled="1"/>
              </a:gradFill>
            </a:endParaRPr>
          </a:p>
        </p:txBody>
      </p:sp>
      <mc:AlternateContent xmlns:mc="http://schemas.openxmlformats.org/markup-compatibility/2006" xmlns:a14="http://schemas.microsoft.com/office/drawing/2010/main">
        <mc:Choice Requires="a14">
          <p:sp>
            <p:nvSpPr>
              <p:cNvPr id="8" name="TextBox 7"/>
              <p:cNvSpPr txBox="1"/>
              <p:nvPr/>
            </p:nvSpPr>
            <p:spPr>
              <a:xfrm>
                <a:off x="2110257" y="3215463"/>
                <a:ext cx="4321952" cy="1202637"/>
              </a:xfrm>
              <a:prstGeom prst="rect">
                <a:avLst/>
              </a:prstGeom>
              <a:noFill/>
            </p:spPr>
            <p:txBody>
              <a:bodyPr wrap="none" rtlCol="0">
                <a:spAutoFit/>
              </a:bodyPr>
              <a:lstStyle/>
              <a:p>
                <a:pPr>
                  <a:spcAft>
                    <a:spcPts val="1200"/>
                  </a:spcAft>
                </a:pPr>
                <a:r>
                  <a:rPr lang="en-US" sz="27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Ideal</a:t>
                </a:r>
                <a:r>
                  <a:rPr lang="en-US" sz="2700" dirty="0" smtClean="0">
                    <a:gradFill>
                      <a:gsLst>
                        <a:gs pos="0">
                          <a:srgbClr val="FEFEFE"/>
                        </a:gs>
                        <a:gs pos="100000">
                          <a:srgbClr val="FEFEFE"/>
                        </a:gs>
                      </a:gsLst>
                      <a:lin ang="5400000" scaled="1"/>
                    </a:gradFill>
                  </a:rPr>
                  <a:t>:</a:t>
                </a:r>
                <a14:m>
                  <m:oMath xmlns:m="http://schemas.openxmlformats.org/officeDocument/2006/math">
                    <m:func>
                      <m:funcPr>
                        <m:ctrlPr>
                          <a:rPr lang="en-US" sz="2700" i="1">
                            <a:gradFill>
                              <a:gsLst>
                                <a:gs pos="0">
                                  <a:srgbClr val="FEFEFE"/>
                                </a:gs>
                                <a:gs pos="100000">
                                  <a:srgbClr val="FEFEFE"/>
                                </a:gs>
                              </a:gsLst>
                              <a:lin ang="5400000" scaled="1"/>
                            </a:gradFill>
                            <a:latin typeface="Cambria Math" panose="02040503050406030204" pitchFamily="18" charset="0"/>
                          </a:rPr>
                        </m:ctrlPr>
                      </m:funcPr>
                      <m:fName>
                        <m:limLow>
                          <m:limLowPr>
                            <m:ctrlPr>
                              <a:rPr lang="en-US" sz="2700" i="1">
                                <a:gradFill>
                                  <a:gsLst>
                                    <a:gs pos="0">
                                      <a:srgbClr val="FEFEFE"/>
                                    </a:gs>
                                    <a:gs pos="100000">
                                      <a:srgbClr val="FEFEFE"/>
                                    </a:gs>
                                  </a:gsLst>
                                  <a:lin ang="5400000" scaled="1"/>
                                </a:gradFill>
                                <a:latin typeface="Cambria Math" panose="02040503050406030204" pitchFamily="18" charset="0"/>
                              </a:rPr>
                            </m:ctrlPr>
                          </m:limLowPr>
                          <m:e>
                            <m:r>
                              <m:rPr>
                                <m:sty m:val="p"/>
                              </m:rPr>
                              <a:rPr lang="en-US" sz="2700">
                                <a:gradFill>
                                  <a:gsLst>
                                    <a:gs pos="0">
                                      <a:srgbClr val="FEFEFE"/>
                                    </a:gs>
                                    <a:gs pos="100000">
                                      <a:srgbClr val="FEFEFE"/>
                                    </a:gs>
                                  </a:gsLst>
                                  <a:lin ang="5400000" scaled="1"/>
                                </a:gradFill>
                                <a:latin typeface="Cambria Math" panose="02040503050406030204" pitchFamily="18" charset="0"/>
                              </a:rPr>
                              <m:t>lim</m:t>
                            </m:r>
                          </m:e>
                          <m:lim>
                            <m:r>
                              <a:rPr lang="en-US" sz="2700" b="0" i="1" smtClean="0">
                                <a:gradFill>
                                  <a:gsLst>
                                    <a:gs pos="0">
                                      <a:srgbClr val="FEFEFE"/>
                                    </a:gs>
                                    <a:gs pos="100000">
                                      <a:srgbClr val="FEFEFE"/>
                                    </a:gs>
                                  </a:gsLst>
                                  <a:lin ang="5400000" scaled="1"/>
                                </a:gradFill>
                                <a:latin typeface="Cambria Math" panose="02040503050406030204" pitchFamily="18" charset="0"/>
                              </a:rPr>
                              <m:t>𝑛</m:t>
                            </m:r>
                            <m:r>
                              <a:rPr lang="en-US" sz="2700" i="1">
                                <a:gradFill>
                                  <a:gsLst>
                                    <a:gs pos="0">
                                      <a:srgbClr val="FEFEFE"/>
                                    </a:gs>
                                    <a:gs pos="100000">
                                      <a:srgbClr val="FEFEFE"/>
                                    </a:gs>
                                  </a:gsLst>
                                  <a:lin ang="5400000" scaled="1"/>
                                </a:gradFill>
                                <a:latin typeface="Cambria Math" panose="02040503050406030204" pitchFamily="18" charset="0"/>
                                <a:ea typeface="Cambria Math" panose="02040503050406030204" pitchFamily="18" charset="0"/>
                              </a:rPr>
                              <m:t>→∞</m:t>
                            </m:r>
                          </m:lim>
                        </m:limLow>
                      </m:fName>
                      <m:e>
                        <m:r>
                          <a:rPr lang="en-US" sz="2700" i="1">
                            <a:gradFill>
                              <a:gsLst>
                                <a:gs pos="0">
                                  <a:srgbClr val="FEFEFE"/>
                                </a:gs>
                                <a:gs pos="100000">
                                  <a:srgbClr val="FEFEFE"/>
                                </a:gs>
                              </a:gsLst>
                              <a:lin ang="5400000" scaled="1"/>
                            </a:gradFill>
                            <a:latin typeface="Cambria Math" panose="02040503050406030204" pitchFamily="18" charset="0"/>
                          </a:rPr>
                          <m:t>𝑠𝑝𝑒𝑒𝑑𝑢𝑝</m:t>
                        </m:r>
                      </m:e>
                    </m:func>
                    <m:r>
                      <a:rPr lang="en-US" sz="2700">
                        <a:gradFill>
                          <a:gsLst>
                            <a:gs pos="0">
                              <a:srgbClr val="FEFEFE"/>
                            </a:gs>
                            <a:gs pos="100000">
                              <a:srgbClr val="FEFEFE"/>
                            </a:gs>
                          </a:gsLst>
                          <a:lin ang="5400000" scaled="1"/>
                        </a:gradFill>
                        <a:latin typeface="Cambria Math" panose="02040503050406030204" pitchFamily="18" charset="0"/>
                      </a:rPr>
                      <m:t> </m:t>
                    </m:r>
                    <m:r>
                      <a:rPr lang="en-US" sz="2700" i="1">
                        <a:gradFill>
                          <a:gsLst>
                            <a:gs pos="0">
                              <a:srgbClr val="FEFEFE"/>
                            </a:gs>
                            <a:gs pos="100000">
                              <a:srgbClr val="FEFEFE"/>
                            </a:gs>
                          </a:gsLst>
                          <a:lin ang="5400000" scaled="1"/>
                        </a:gradFill>
                        <a:latin typeface="Cambria Math" panose="02040503050406030204" pitchFamily="18" charset="0"/>
                      </a:rPr>
                      <m:t>=</m:t>
                    </m:r>
                    <m:r>
                      <a:rPr lang="en-US" sz="2700" b="0" i="1" smtClean="0">
                        <a:gradFill>
                          <a:gsLst>
                            <a:gs pos="0">
                              <a:srgbClr val="FEFEFE"/>
                            </a:gs>
                            <a:gs pos="100000">
                              <a:srgbClr val="FEFEFE"/>
                            </a:gs>
                          </a:gsLst>
                          <a:lin ang="5400000" scaled="1"/>
                        </a:gradFill>
                        <a:latin typeface="Cambria Math" panose="02040503050406030204" pitchFamily="18" charset="0"/>
                      </a:rPr>
                      <m:t>1−</m:t>
                    </m:r>
                    <m:r>
                      <a:rPr lang="en-US" sz="2700" b="0" i="1" smtClean="0">
                        <a:gradFill>
                          <a:gsLst>
                            <a:gs pos="0">
                              <a:srgbClr val="FEFEFE"/>
                            </a:gs>
                            <a:gs pos="100000">
                              <a:srgbClr val="FEFEFE"/>
                            </a:gs>
                          </a:gsLst>
                          <a:lin ang="5400000" scaled="1"/>
                        </a:gradFill>
                        <a:latin typeface="Cambria Math" panose="02040503050406030204" pitchFamily="18" charset="0"/>
                      </a:rPr>
                      <m:t>𝑝</m:t>
                    </m:r>
                  </m:oMath>
                </a14:m>
                <a:endParaRPr lang="en-GB" sz="2700" dirty="0" smtClean="0">
                  <a:gradFill>
                    <a:gsLst>
                      <a:gs pos="0">
                        <a:srgbClr val="FEFEFE"/>
                      </a:gs>
                      <a:gs pos="100000">
                        <a:srgbClr val="FEFEFE"/>
                      </a:gs>
                    </a:gsLst>
                    <a:lin ang="5400000" scaled="1"/>
                  </a:gradFill>
                </a:endParaRPr>
              </a:p>
              <a:p>
                <a:endParaRPr lang="en-GB" sz="2700" dirty="0" err="1" smtClean="0">
                  <a:gradFill>
                    <a:gsLst>
                      <a:gs pos="0">
                        <a:srgbClr val="FEFEFE"/>
                      </a:gs>
                      <a:gs pos="100000">
                        <a:srgbClr val="FEFEFE"/>
                      </a:gs>
                    </a:gsLst>
                    <a:lin ang="5400000" scaled="1"/>
                  </a:gra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10257" y="3215463"/>
                <a:ext cx="4321952" cy="1202637"/>
              </a:xfrm>
              <a:prstGeom prst="rect">
                <a:avLst/>
              </a:prstGeom>
              <a:blipFill>
                <a:blip r:embed="rId3"/>
                <a:stretch>
                  <a:fillRect/>
                </a:stretch>
              </a:blipFill>
            </p:spPr>
            <p:txBody>
              <a:bodyPr/>
              <a:lstStyle/>
              <a:p>
                <a:r>
                  <a:rPr lang="en-GB">
                    <a:noFill/>
                  </a:rPr>
                  <a:t> </a:t>
                </a:r>
              </a:p>
            </p:txBody>
          </p:sp>
        </mc:Fallback>
      </mc:AlternateContent>
      <p:sp>
        <p:nvSpPr>
          <p:cNvPr id="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1015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Gustafson Scaling: </a:t>
            </a:r>
            <a:r>
              <a:rPr lang="en-US" dirty="0" err="1" smtClean="0">
                <a:latin typeface="Amazon Ember" panose="02000000000000000000" pitchFamily="2" charset="0"/>
                <a:ea typeface="Amazon Ember" panose="02000000000000000000" pitchFamily="2" charset="0"/>
              </a:rPr>
              <a:t>openFoam</a:t>
            </a:r>
            <a:r>
              <a:rPr lang="en-US" dirty="0" smtClean="0">
                <a:latin typeface="Amazon Ember" panose="02000000000000000000" pitchFamily="2" charset="0"/>
                <a:ea typeface="Amazon Ember" panose="02000000000000000000" pitchFamily="2" charset="0"/>
              </a:rPr>
              <a:t> (</a:t>
            </a:r>
            <a:r>
              <a:rPr lang="en-US" dirty="0" err="1" smtClean="0">
                <a:latin typeface="Amazon Ember" panose="02000000000000000000" pitchFamily="2" charset="0"/>
                <a:ea typeface="Amazon Ember" panose="02000000000000000000" pitchFamily="2" charset="0"/>
              </a:rPr>
              <a:t>pimpleFoam</a:t>
            </a:r>
            <a:r>
              <a:rPr lang="en-US" dirty="0" smtClean="0">
                <a:latin typeface="Amazon Ember" panose="02000000000000000000" pitchFamily="2" charset="0"/>
                <a:ea typeface="Amazon Ember" panose="02000000000000000000" pitchFamily="2" charset="0"/>
              </a:rPr>
              <a:t>)</a:t>
            </a:r>
            <a:endParaRPr lang="en-GB" dirty="0">
              <a:latin typeface="Amazon Ember" panose="02000000000000000000" pitchFamily="2" charset="0"/>
              <a:ea typeface="Amazon Ember" panose="02000000000000000000" pitchFamily="2" charset="0"/>
            </a:endParaRPr>
          </a:p>
        </p:txBody>
      </p:sp>
      <p:graphicFrame>
        <p:nvGraphicFramePr>
          <p:cNvPr id="9" name="Chart 8"/>
          <p:cNvGraphicFramePr>
            <a:graphicFrameLocks noGrp="1"/>
          </p:cNvGraphicFramePr>
          <p:nvPr>
            <p:extLst>
              <p:ext uri="{D42A27DB-BD31-4B8C-83A1-F6EECF244321}">
                <p14:modId xmlns:p14="http://schemas.microsoft.com/office/powerpoint/2010/main" val="1535979287"/>
              </p:ext>
            </p:extLst>
          </p:nvPr>
        </p:nvGraphicFramePr>
        <p:xfrm>
          <a:off x="635000" y="550333"/>
          <a:ext cx="8225367" cy="4593167"/>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96319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Gustafson Scaling: Alternate View</a:t>
            </a:r>
            <a:endParaRPr lang="en-GB" dirty="0">
              <a:latin typeface="Amazon Ember" panose="02000000000000000000" pitchFamily="2" charset="0"/>
              <a:ea typeface="Amazon Ember" panose="02000000000000000000" pitchFamily="2" charset="0"/>
            </a:endParaRPr>
          </a:p>
        </p:txBody>
      </p:sp>
      <p:graphicFrame>
        <p:nvGraphicFramePr>
          <p:cNvPr id="4" name="Chart 3"/>
          <p:cNvGraphicFramePr>
            <a:graphicFrameLocks noGrp="1"/>
          </p:cNvGraphicFramePr>
          <p:nvPr>
            <p:extLst>
              <p:ext uri="{D42A27DB-BD31-4B8C-83A1-F6EECF244321}">
                <p14:modId xmlns:p14="http://schemas.microsoft.com/office/powerpoint/2010/main" val="102067219"/>
              </p:ext>
            </p:extLst>
          </p:nvPr>
        </p:nvGraphicFramePr>
        <p:xfrm>
          <a:off x="465667" y="626532"/>
          <a:ext cx="8407400" cy="4516967"/>
        </p:xfrm>
        <a:graphic>
          <a:graphicData uri="http://schemas.openxmlformats.org/drawingml/2006/chart">
            <c:chart xmlns:c="http://schemas.openxmlformats.org/drawingml/2006/chart" xmlns:r="http://schemas.openxmlformats.org/officeDocument/2006/relationships" r:id="rId2"/>
          </a:graphicData>
        </a:graphic>
      </p:graphicFrame>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82964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Gustafson: Speedup </a:t>
            </a:r>
            <a:r>
              <a:rPr lang="en-US" dirty="0" smtClean="0">
                <a:latin typeface="Amazon Ember" panose="02000000000000000000" pitchFamily="2" charset="0"/>
                <a:ea typeface="Amazon Ember" panose="02000000000000000000" pitchFamily="2" charset="0"/>
                <a:sym typeface="Symbol" panose="05050102010706020507" pitchFamily="18" charset="2"/>
              </a:rPr>
              <a:t> </a:t>
            </a:r>
            <a:r>
              <a:rPr lang="en-US" dirty="0" err="1" smtClean="0">
                <a:latin typeface="Amazon Ember" panose="02000000000000000000" pitchFamily="2" charset="0"/>
                <a:ea typeface="Amazon Ember" panose="02000000000000000000" pitchFamily="2" charset="0"/>
                <a:sym typeface="Symbol" panose="05050102010706020507" pitchFamily="18" charset="2"/>
              </a:rPr>
              <a:t>p/n</a:t>
            </a:r>
            <a:endParaRPr lang="en-GB" dirty="0">
              <a:latin typeface="Amazon Ember" panose="02000000000000000000" pitchFamily="2" charset="0"/>
              <a:ea typeface="Amazon Ember" panose="02000000000000000000" pitchFamily="2" charset="0"/>
            </a:endParaRPr>
          </a:p>
        </p:txBody>
      </p:sp>
      <p:graphicFrame>
        <p:nvGraphicFramePr>
          <p:cNvPr id="3" name="Chart 2"/>
          <p:cNvGraphicFramePr>
            <a:graphicFrameLocks noGrp="1"/>
          </p:cNvGraphicFramePr>
          <p:nvPr>
            <p:extLst>
              <p:ext uri="{D42A27DB-BD31-4B8C-83A1-F6EECF244321}">
                <p14:modId xmlns:p14="http://schemas.microsoft.com/office/powerpoint/2010/main" val="3961892047"/>
              </p:ext>
            </p:extLst>
          </p:nvPr>
        </p:nvGraphicFramePr>
        <p:xfrm>
          <a:off x="716455" y="628650"/>
          <a:ext cx="8314268" cy="4400550"/>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3411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Gustafson: workload</a:t>
            </a:r>
            <a:endParaRPr lang="en-GB" dirty="0">
              <a:latin typeface="Amazon Ember" panose="02000000000000000000" pitchFamily="2" charset="0"/>
              <a:ea typeface="Amazon Ember" panose="02000000000000000000" pitchFamily="2" charset="0"/>
            </a:endParaRPr>
          </a:p>
        </p:txBody>
      </p:sp>
      <p:graphicFrame>
        <p:nvGraphicFramePr>
          <p:cNvPr id="3" name="Chart 2"/>
          <p:cNvGraphicFramePr>
            <a:graphicFrameLocks noGrp="1"/>
          </p:cNvGraphicFramePr>
          <p:nvPr>
            <p:extLst>
              <p:ext uri="{D42A27DB-BD31-4B8C-83A1-F6EECF244321}">
                <p14:modId xmlns:p14="http://schemas.microsoft.com/office/powerpoint/2010/main" val="2728349870"/>
              </p:ext>
            </p:extLst>
          </p:nvPr>
        </p:nvGraphicFramePr>
        <p:xfrm>
          <a:off x="451944" y="658867"/>
          <a:ext cx="8674537" cy="4400550"/>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78604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63" y="171450"/>
            <a:ext cx="8458200" cy="571500"/>
          </a:xfrm>
        </p:spPr>
        <p:txBody>
          <a:bodyPr/>
          <a:lstStyle/>
          <a:p>
            <a:r>
              <a:rPr lang="en-US" dirty="0" smtClean="0">
                <a:latin typeface="Amazon Ember" panose="02000000000000000000" pitchFamily="2" charset="0"/>
                <a:ea typeface="Amazon Ember" panose="02000000000000000000" pitchFamily="2" charset="0"/>
              </a:rPr>
              <a:t>400 Cell scaling</a:t>
            </a:r>
            <a:endParaRPr lang="en-GB" dirty="0">
              <a:latin typeface="Amazon Ember" panose="02000000000000000000" pitchFamily="2" charset="0"/>
              <a:ea typeface="Amazon Ember" panose="02000000000000000000" pitchFamily="2" charset="0"/>
            </a:endParaRPr>
          </a:p>
        </p:txBody>
      </p:sp>
      <p:graphicFrame>
        <p:nvGraphicFramePr>
          <p:cNvPr id="4" name="Chart 3"/>
          <p:cNvGraphicFramePr>
            <a:graphicFrameLocks noGrp="1"/>
          </p:cNvGraphicFramePr>
          <p:nvPr>
            <p:extLst>
              <p:ext uri="{D42A27DB-BD31-4B8C-83A1-F6EECF244321}">
                <p14:modId xmlns:p14="http://schemas.microsoft.com/office/powerpoint/2010/main" val="1372949605"/>
              </p:ext>
            </p:extLst>
          </p:nvPr>
        </p:nvGraphicFramePr>
        <p:xfrm>
          <a:off x="639763" y="417514"/>
          <a:ext cx="8128000" cy="4337049"/>
        </p:xfrm>
        <a:graphic>
          <a:graphicData uri="http://schemas.openxmlformats.org/drawingml/2006/chart">
            <c:chart xmlns:c="http://schemas.openxmlformats.org/drawingml/2006/chart" xmlns:r="http://schemas.openxmlformats.org/officeDocument/2006/relationships" r:id="rId2"/>
          </a:graphicData>
        </a:graphic>
      </p:graphicFrame>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26411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Obvious Question:</a:t>
            </a:r>
            <a:endParaRPr lang="en-GB" dirty="0">
              <a:latin typeface="Amazon Ember" panose="02000000000000000000" pitchFamily="2" charset="0"/>
              <a:ea typeface="Amazon Ember" panose="02000000000000000000" pitchFamily="2" charset="0"/>
            </a:endParaRPr>
          </a:p>
        </p:txBody>
      </p:sp>
      <p:sp>
        <p:nvSpPr>
          <p:cNvPr id="4" name="TextBox 3"/>
          <p:cNvSpPr txBox="1"/>
          <p:nvPr/>
        </p:nvSpPr>
        <p:spPr>
          <a:xfrm>
            <a:off x="524933" y="1320800"/>
            <a:ext cx="8276167" cy="1631216"/>
          </a:xfrm>
          <a:prstGeom prst="rect">
            <a:avLst/>
          </a:prstGeom>
          <a:noFill/>
        </p:spPr>
        <p:txBody>
          <a:bodyPr wrap="square" rtlCol="0">
            <a:spAutoFit/>
          </a:bodyPr>
          <a:lstStyle/>
          <a:p>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Why not include 400M cell case with others?</a:t>
            </a:r>
          </a:p>
          <a:p>
            <a:endParaRPr lang="en-US" sz="2000" dirty="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endParaRPr>
          </a:p>
          <a:p>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Answer:</a:t>
            </a:r>
          </a:p>
          <a:p>
            <a:r>
              <a:rPr lang="en-US" sz="2000" dirty="0"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rPr>
              <a:t>They were done by two different people and two different workloads and, therefore, do not follow a consistent process</a:t>
            </a:r>
            <a:endParaRPr lang="en-GB" sz="2000" dirty="0" err="1" smtClean="0">
              <a:gradFill>
                <a:gsLst>
                  <a:gs pos="0">
                    <a:srgbClr val="FEFEFE"/>
                  </a:gs>
                  <a:gs pos="100000">
                    <a:srgbClr val="FEFEFE"/>
                  </a:gs>
                </a:gsLst>
                <a:lin ang="5400000" scaled="1"/>
              </a:gradFill>
              <a:latin typeface="Amazon Ember" panose="02000000000000000000" pitchFamily="2" charset="0"/>
              <a:ea typeface="Amazon Ember" panose="02000000000000000000" pitchFamily="2" charset="0"/>
            </a:endParaRPr>
          </a:p>
        </p:txBody>
      </p:sp>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6659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Latency</a:t>
            </a:r>
            <a:endParaRPr lang="en-GB" dirty="0">
              <a:latin typeface="Amazon Ember" panose="02000000000000000000" pitchFamily="2" charset="0"/>
              <a:ea typeface="Amazon Ember" panose="02000000000000000000" pitchFamily="2" charset="0"/>
            </a:endParaRPr>
          </a:p>
        </p:txBody>
      </p:sp>
      <p:sp>
        <p:nvSpPr>
          <p:cNvPr id="2" name="Content Placeholder 1"/>
          <p:cNvSpPr>
            <a:spLocks noGrp="1"/>
          </p:cNvSpPr>
          <p:nvPr>
            <p:ph idx="1"/>
          </p:nvPr>
        </p:nvSpPr>
        <p:spPr/>
        <p:txBody>
          <a:bodyPr/>
          <a:lstStyle/>
          <a:p>
            <a:r>
              <a:rPr lang="en-US" dirty="0" smtClean="0">
                <a:latin typeface="Amazon Ember" panose="02000000000000000000" pitchFamily="2" charset="0"/>
                <a:ea typeface="Amazon Ember" panose="02000000000000000000" pitchFamily="2" charset="0"/>
              </a:rPr>
              <a:t>Amdahl and Gustafson scaling both measure latency.   Latency includes:</a:t>
            </a:r>
          </a:p>
          <a:p>
            <a:pPr lvl="1"/>
            <a:r>
              <a:rPr lang="en-US" dirty="0" smtClean="0">
                <a:latin typeface="Amazon Ember" panose="02000000000000000000" pitchFamily="2" charset="0"/>
                <a:ea typeface="Amazon Ember" panose="02000000000000000000" pitchFamily="2" charset="0"/>
              </a:rPr>
              <a:t>Non parallel code</a:t>
            </a:r>
          </a:p>
          <a:p>
            <a:pPr lvl="1"/>
            <a:r>
              <a:rPr lang="en-US" dirty="0" smtClean="0">
                <a:latin typeface="Amazon Ember" panose="02000000000000000000" pitchFamily="2" charset="0"/>
                <a:ea typeface="Amazon Ember" panose="02000000000000000000" pitchFamily="2" charset="0"/>
              </a:rPr>
              <a:t>Memory latency</a:t>
            </a:r>
          </a:p>
          <a:p>
            <a:pPr lvl="1"/>
            <a:r>
              <a:rPr lang="en-US" dirty="0" smtClean="0">
                <a:latin typeface="Amazon Ember" panose="02000000000000000000" pitchFamily="2" charset="0"/>
                <a:ea typeface="Amazon Ember" panose="02000000000000000000" pitchFamily="2" charset="0"/>
              </a:rPr>
              <a:t>Cache latency</a:t>
            </a:r>
          </a:p>
          <a:p>
            <a:pPr lvl="1"/>
            <a:r>
              <a:rPr lang="en-US" dirty="0" smtClean="0">
                <a:latin typeface="Amazon Ember" panose="02000000000000000000" pitchFamily="2" charset="0"/>
                <a:ea typeface="Amazon Ember" panose="02000000000000000000" pitchFamily="2" charset="0"/>
              </a:rPr>
              <a:t>Network latency</a:t>
            </a:r>
          </a:p>
          <a:p>
            <a:pPr lvl="1"/>
            <a:r>
              <a:rPr lang="en-US" dirty="0" smtClean="0">
                <a:latin typeface="Amazon Ember" panose="02000000000000000000" pitchFamily="2" charset="0"/>
                <a:ea typeface="Amazon Ember" panose="02000000000000000000" pitchFamily="2" charset="0"/>
              </a:rPr>
              <a:t>Storage latency</a:t>
            </a:r>
          </a:p>
          <a:p>
            <a:pPr lvl="1"/>
            <a:endParaRPr lang="en-GB" dirty="0">
              <a:latin typeface="Amazon Ember" panose="02000000000000000000" pitchFamily="2" charset="0"/>
              <a:ea typeface="Amazon Ember" panose="02000000000000000000" pitchFamily="2" charset="0"/>
            </a:endParaRPr>
          </a:p>
        </p:txBody>
      </p:sp>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69812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Comments</a:t>
            </a:r>
            <a:endParaRPr lang="en-GB" dirty="0">
              <a:latin typeface="Amazon Ember" panose="02000000000000000000" pitchFamily="2" charset="0"/>
              <a:ea typeface="Amazon Ember" panose="02000000000000000000" pitchFamily="2" charset="0"/>
            </a:endParaRPr>
          </a:p>
        </p:txBody>
      </p:sp>
      <p:sp>
        <p:nvSpPr>
          <p:cNvPr id="4" name="Content Placeholder 3"/>
          <p:cNvSpPr>
            <a:spLocks noGrp="1"/>
          </p:cNvSpPr>
          <p:nvPr>
            <p:ph idx="1"/>
          </p:nvPr>
        </p:nvSpPr>
        <p:spPr/>
        <p:txBody>
          <a:bodyPr/>
          <a:lstStyle/>
          <a:p>
            <a:r>
              <a:rPr lang="en-US" dirty="0" smtClean="0">
                <a:latin typeface="Amazon Ember" panose="02000000000000000000" pitchFamily="2" charset="0"/>
                <a:ea typeface="Amazon Ember" panose="02000000000000000000" pitchFamily="2" charset="0"/>
              </a:rPr>
              <a:t>At high cell/core, or low core count, memory or cache more likely to slow processing  (possibly see this in Archer)</a:t>
            </a:r>
          </a:p>
          <a:p>
            <a:r>
              <a:rPr lang="en-US" dirty="0" smtClean="0">
                <a:latin typeface="Amazon Ember" panose="02000000000000000000" pitchFamily="2" charset="0"/>
                <a:ea typeface="Amazon Ember" panose="02000000000000000000" pitchFamily="2" charset="0"/>
              </a:rPr>
              <a:t>At low cell/core, or high core count, network latency more likely to slow processing (see in AWS-z1d and AWS-c5n)</a:t>
            </a:r>
          </a:p>
          <a:p>
            <a:r>
              <a:rPr lang="en-US" dirty="0" smtClean="0">
                <a:latin typeface="Amazon Ember" panose="02000000000000000000" pitchFamily="2" charset="0"/>
                <a:ea typeface="Amazon Ember" panose="02000000000000000000" pitchFamily="2" charset="0"/>
              </a:rPr>
              <a:t>Total execution scaling based on processor workload (cells/core) is linear in all cases</a:t>
            </a:r>
          </a:p>
          <a:p>
            <a:r>
              <a:rPr lang="en-US" dirty="0" smtClean="0">
                <a:latin typeface="Amazon Ember" panose="02000000000000000000" pitchFamily="2" charset="0"/>
                <a:ea typeface="Amazon Ember" panose="02000000000000000000" pitchFamily="2" charset="0"/>
              </a:rPr>
              <a:t>Slope of processor workload (cells/core) seems to follow network latency – faster network </a:t>
            </a:r>
            <a:r>
              <a:rPr lang="en-US" dirty="0" smtClean="0">
                <a:latin typeface="Amazon Ember" panose="02000000000000000000" pitchFamily="2" charset="0"/>
                <a:ea typeface="Amazon Ember" panose="02000000000000000000" pitchFamily="2" charset="0"/>
                <a:sym typeface="Symbol" panose="05050102010706020507" pitchFamily="18" charset="2"/>
              </a:rPr>
              <a:t> </a:t>
            </a:r>
            <a:r>
              <a:rPr lang="en-US" dirty="0" smtClean="0">
                <a:latin typeface="Amazon Ember" panose="02000000000000000000" pitchFamily="2" charset="0"/>
                <a:ea typeface="Amazon Ember" panose="02000000000000000000" pitchFamily="2" charset="0"/>
              </a:rPr>
              <a:t>steeper slope = better scaling</a:t>
            </a:r>
          </a:p>
          <a:p>
            <a:r>
              <a:rPr lang="en-US" dirty="0" smtClean="0">
                <a:latin typeface="Amazon Ember" panose="02000000000000000000" pitchFamily="2" charset="0"/>
                <a:ea typeface="Amazon Ember" panose="02000000000000000000" pitchFamily="2" charset="0"/>
              </a:rPr>
              <a:t>Faster network does not mean faster execution time</a:t>
            </a:r>
          </a:p>
          <a:p>
            <a:r>
              <a:rPr lang="en-US" dirty="0" smtClean="0">
                <a:latin typeface="Amazon Ember" panose="02000000000000000000" pitchFamily="2" charset="0"/>
                <a:ea typeface="Amazon Ember" panose="02000000000000000000" pitchFamily="2" charset="0"/>
              </a:rPr>
              <a:t>Coarser mesh has better scaling than finer mesh in all cases, but AWS-c5n has largest difference  (best guess: PCG routines) </a:t>
            </a:r>
            <a:endParaRPr lang="en-GB" dirty="0">
              <a:latin typeface="Amazon Ember" panose="02000000000000000000" pitchFamily="2" charset="0"/>
              <a:ea typeface="Amazon Ember" panose="02000000000000000000" pitchFamily="2" charset="0"/>
            </a:endParaRPr>
          </a:p>
        </p:txBody>
      </p:sp>
      <p:sp>
        <p:nvSpPr>
          <p:cNvPr id="6"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024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004" y="2128273"/>
            <a:ext cx="8458200" cy="571500"/>
          </a:xfrm>
        </p:spPr>
        <p:txBody>
          <a:bodyPr/>
          <a:lstStyle/>
          <a:p>
            <a:r>
              <a:rPr lang="en-US" sz="2000" dirty="0" smtClean="0">
                <a:latin typeface="Amazon Ember" panose="02000000000000000000" pitchFamily="2" charset="0"/>
                <a:ea typeface="Amazon Ember" panose="02000000000000000000" pitchFamily="2" charset="0"/>
                <a:cs typeface="Arial" panose="020B0604020202020204" pitchFamily="34" charset="0"/>
              </a:rPr>
              <a:t>Discussion?</a:t>
            </a:r>
            <a:endParaRPr lang="en-US" sz="2000" dirty="0">
              <a:latin typeface="Amazon Ember" panose="02000000000000000000" pitchFamily="2" charset="0"/>
              <a:ea typeface="Amazon Ember" panose="02000000000000000000" pitchFamily="2" charset="0"/>
              <a:cs typeface="Arial" panose="020B0604020202020204" pitchFamily="34" charset="0"/>
            </a:endParaRPr>
          </a:p>
        </p:txBody>
      </p:sp>
      <p:pic>
        <p:nvPicPr>
          <p:cNvPr id="24" name="Picture 23"/>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973290" y="2128273"/>
            <a:ext cx="845227" cy="800741"/>
          </a:xfrm>
          <a:prstGeom prst="rect">
            <a:avLst/>
          </a:prstGeom>
          <a:ln w="228600" cap="sq" cmpd="thickThin">
            <a:solidFill>
              <a:srgbClr val="000000"/>
            </a:solidFill>
            <a:prstDash val="solid"/>
            <a:miter lim="800000"/>
          </a:ln>
          <a:effectLst>
            <a:innerShdw blurRad="76200">
              <a:srgbClr val="000000"/>
            </a:innerShdw>
          </a:effectLst>
        </p:spPr>
      </p:pic>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2295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875643" y="240627"/>
            <a:ext cx="8205304" cy="857250"/>
          </a:xfrm>
        </p:spPr>
        <p:txBody>
          <a:bodyPr/>
          <a:lstStyle/>
          <a:p>
            <a:r>
              <a:rPr lang="en-US" dirty="0" smtClean="0">
                <a:latin typeface="Amazon Ember" panose="02000000000000000000" pitchFamily="2" charset="0"/>
                <a:ea typeface="Amazon Ember" panose="02000000000000000000" pitchFamily="2" charset="0"/>
              </a:rPr>
              <a:t>Great Features for HPC Workloads</a:t>
            </a:r>
            <a:endParaRPr lang="en-US" dirty="0">
              <a:latin typeface="Amazon Ember" panose="02000000000000000000" pitchFamily="2" charset="0"/>
              <a:ea typeface="Amazon Ember" panose="02000000000000000000" pitchFamily="2" charset="0"/>
            </a:endParaRPr>
          </a:p>
        </p:txBody>
      </p:sp>
      <p:sp>
        <p:nvSpPr>
          <p:cNvPr id="5" name="Content Placeholder 4"/>
          <p:cNvSpPr>
            <a:spLocks noGrp="1"/>
          </p:cNvSpPr>
          <p:nvPr>
            <p:ph idx="1"/>
          </p:nvPr>
        </p:nvSpPr>
        <p:spPr>
          <a:xfrm>
            <a:off x="461143" y="1337881"/>
            <a:ext cx="4851511" cy="2727601"/>
          </a:xfrm>
        </p:spPr>
        <p:txBody>
          <a:bodyPr>
            <a:noAutofit/>
          </a:bodyPr>
          <a:lstStyle/>
          <a:p>
            <a:pPr>
              <a:buSzPct val="125000"/>
              <a:buFont typeface="Wingdings" panose="05000000000000000000" pitchFamily="2" charset="2"/>
              <a:buChar char="Ø"/>
            </a:pPr>
            <a:r>
              <a:rPr lang="en-US" dirty="0">
                <a:latin typeface="Amazon Ember" panose="02000000000000000000" pitchFamily="2" charset="0"/>
                <a:ea typeface="Amazon Ember" panose="02000000000000000000" pitchFamily="2" charset="0"/>
              </a:rPr>
              <a:t>Experimentation without </a:t>
            </a:r>
            <a:r>
              <a:rPr lang="en-US" dirty="0" smtClean="0">
                <a:latin typeface="Amazon Ember" panose="02000000000000000000" pitchFamily="2" charset="0"/>
                <a:ea typeface="Amazon Ember" panose="02000000000000000000" pitchFamily="2" charset="0"/>
              </a:rPr>
              <a:t>Fear!</a:t>
            </a:r>
          </a:p>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Start and stop instances!</a:t>
            </a:r>
          </a:p>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Spot Pricing</a:t>
            </a:r>
          </a:p>
          <a:p>
            <a:pPr>
              <a:buSzPct val="125000"/>
              <a:buFont typeface="Wingdings" panose="05000000000000000000" pitchFamily="2" charset="2"/>
              <a:buChar char="Ø"/>
            </a:pPr>
            <a:r>
              <a:rPr lang="en-US" dirty="0" smtClean="0">
                <a:latin typeface="Amazon Ember" panose="02000000000000000000" pitchFamily="2" charset="0"/>
                <a:ea typeface="Amazon Ember" panose="02000000000000000000" pitchFamily="2" charset="0"/>
              </a:rPr>
              <a:t>Continuous Updates</a:t>
            </a:r>
          </a:p>
          <a:p>
            <a:pPr lvl="1">
              <a:buSzPct val="125000"/>
              <a:buFont typeface="Wingdings" panose="05000000000000000000" pitchFamily="2" charset="2"/>
              <a:buChar char="Ø"/>
            </a:pPr>
            <a:r>
              <a:rPr lang="en-US" sz="1800" dirty="0" smtClean="0">
                <a:latin typeface="Amazon Ember" panose="02000000000000000000" pitchFamily="2" charset="0"/>
                <a:ea typeface="Amazon Ember" panose="02000000000000000000" pitchFamily="2" charset="0"/>
              </a:rPr>
              <a:t>Compute</a:t>
            </a:r>
          </a:p>
          <a:p>
            <a:pPr lvl="1">
              <a:buSzPct val="125000"/>
              <a:buFont typeface="Wingdings" panose="05000000000000000000" pitchFamily="2" charset="2"/>
              <a:buChar char="Ø"/>
            </a:pPr>
            <a:r>
              <a:rPr lang="en-US" sz="1800" dirty="0" smtClean="0">
                <a:latin typeface="Amazon Ember" panose="02000000000000000000" pitchFamily="2" charset="0"/>
                <a:ea typeface="Amazon Ember" panose="02000000000000000000" pitchFamily="2" charset="0"/>
              </a:rPr>
              <a:t>Network</a:t>
            </a:r>
          </a:p>
          <a:p>
            <a:pPr lvl="1">
              <a:buSzPct val="125000"/>
              <a:buFont typeface="Wingdings" panose="05000000000000000000" pitchFamily="2" charset="2"/>
              <a:buChar char="Ø"/>
            </a:pPr>
            <a:r>
              <a:rPr lang="en-US" sz="1800" dirty="0" smtClean="0">
                <a:latin typeface="Amazon Ember" panose="02000000000000000000" pitchFamily="2" charset="0"/>
                <a:ea typeface="Amazon Ember" panose="02000000000000000000" pitchFamily="2" charset="0"/>
              </a:rPr>
              <a:t>Storage</a:t>
            </a:r>
          </a:p>
          <a:p>
            <a:pPr lvl="1">
              <a:buSzPct val="125000"/>
              <a:buFont typeface="Wingdings" panose="05000000000000000000" pitchFamily="2" charset="2"/>
              <a:buChar char="Ø"/>
            </a:pPr>
            <a:r>
              <a:rPr lang="en-US" sz="1800" dirty="0" smtClean="0">
                <a:latin typeface="Amazon Ember" panose="02000000000000000000" pitchFamily="2" charset="0"/>
                <a:ea typeface="Amazon Ember" panose="02000000000000000000" pitchFamily="2" charset="0"/>
              </a:rPr>
              <a:t>Services</a:t>
            </a:r>
          </a:p>
        </p:txBody>
      </p:sp>
      <p:pic>
        <p:nvPicPr>
          <p:cNvPr id="168" name="Picture 167" descr="cloud.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0955" y="50970"/>
            <a:ext cx="1423714" cy="806902"/>
          </a:xfrm>
          <a:prstGeom prst="rect">
            <a:avLst/>
          </a:prstGeom>
        </p:spPr>
      </p:pic>
      <p:pic>
        <p:nvPicPr>
          <p:cNvPr id="169" name="Picture 16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128" y="280632"/>
            <a:ext cx="718110" cy="533400"/>
          </a:xfrm>
          <a:prstGeom prst="rect">
            <a:avLst/>
          </a:prstGeom>
        </p:spPr>
      </p:pic>
      <p:pic>
        <p:nvPicPr>
          <p:cNvPr id="170" name="Picture 3"/>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62161" y="1671627"/>
            <a:ext cx="5406497" cy="273150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6376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rPr>
              <a:t>Acknowledgement</a:t>
            </a:r>
            <a:endParaRPr lang="en-GB" dirty="0">
              <a:latin typeface="Amazon Ember" panose="02000000000000000000" pitchFamily="2" charset="0"/>
              <a:ea typeface="Amazon Ember" panose="02000000000000000000" pitchFamily="2" charset="0"/>
            </a:endParaRPr>
          </a:p>
        </p:txBody>
      </p:sp>
      <p:sp>
        <p:nvSpPr>
          <p:cNvPr id="6" name="TextBox 5"/>
          <p:cNvSpPr txBox="1"/>
          <p:nvPr/>
        </p:nvSpPr>
        <p:spPr>
          <a:xfrm>
            <a:off x="575733" y="1388533"/>
            <a:ext cx="8225367" cy="1015663"/>
          </a:xfrm>
          <a:prstGeom prst="rect">
            <a:avLst/>
          </a:prstGeom>
          <a:noFill/>
        </p:spPr>
        <p:txBody>
          <a:bodyPr wrap="square" rtlCol="0">
            <a:spAutoFit/>
          </a:bodyPr>
          <a:lstStyle/>
          <a:p>
            <a:r>
              <a:rPr lang="en-US" sz="2000" dirty="0" smtClean="0">
                <a:gradFill>
                  <a:gsLst>
                    <a:gs pos="0">
                      <a:srgbClr val="FEFEFE"/>
                    </a:gs>
                    <a:gs pos="100000">
                      <a:srgbClr val="FEFEFE"/>
                    </a:gs>
                  </a:gsLst>
                  <a:lin ang="5400000" scaled="1"/>
                </a:gradFill>
              </a:rPr>
              <a:t>Special thanks to Dr. Neil Ashton of Oxford University for providing his </a:t>
            </a:r>
            <a:r>
              <a:rPr lang="en-US" sz="2000" dirty="0" err="1" smtClean="0">
                <a:gradFill>
                  <a:gsLst>
                    <a:gs pos="0">
                      <a:srgbClr val="FEFEFE"/>
                    </a:gs>
                    <a:gs pos="100000">
                      <a:srgbClr val="FEFEFE"/>
                    </a:gs>
                  </a:gsLst>
                  <a:lin ang="5400000" scaled="1"/>
                </a:gradFill>
              </a:rPr>
              <a:t>openFoam</a:t>
            </a:r>
            <a:r>
              <a:rPr lang="en-US" sz="2000" dirty="0" smtClean="0">
                <a:gradFill>
                  <a:gsLst>
                    <a:gs pos="0">
                      <a:srgbClr val="FEFEFE"/>
                    </a:gs>
                    <a:gs pos="100000">
                      <a:srgbClr val="FEFEFE"/>
                    </a:gs>
                  </a:gsLst>
                  <a:lin ang="5400000" scaled="1"/>
                </a:gradFill>
              </a:rPr>
              <a:t> benchmarking data for the 143M cell and 282M cell cases, and Stephen Sachs, of AWS for the 400M cell cases</a:t>
            </a:r>
            <a:endParaRPr lang="en-GB" sz="2000" dirty="0" err="1" smtClean="0">
              <a:gradFill>
                <a:gsLst>
                  <a:gs pos="0">
                    <a:srgbClr val="FEFEFE"/>
                  </a:gs>
                  <a:gs pos="100000">
                    <a:srgbClr val="FEFEFE"/>
                  </a:gs>
                </a:gsLst>
                <a:lin ang="5400000" scaled="1"/>
              </a:gradFill>
            </a:endParaRPr>
          </a:p>
        </p:txBody>
      </p:sp>
      <p:sp>
        <p:nvSpPr>
          <p:cNvPr id="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9348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mazon Ember" panose="020B0603020204020204" pitchFamily="34" charset="0"/>
                <a:ea typeface="Amazon Ember" panose="020B0603020204020204" pitchFamily="34" charset="0"/>
                <a:cs typeface="Amazon Ember" panose="020B0603020204020204" pitchFamily="34" charset="0"/>
              </a:rPr>
              <a:t>AWS Researcher’s Handbook</a:t>
            </a:r>
          </a:p>
        </p:txBody>
      </p:sp>
      <p:sp>
        <p:nvSpPr>
          <p:cNvPr id="5" name="TextBox 4"/>
          <p:cNvSpPr txBox="1"/>
          <p:nvPr/>
        </p:nvSpPr>
        <p:spPr>
          <a:xfrm>
            <a:off x="342900" y="639017"/>
            <a:ext cx="6289128" cy="307777"/>
          </a:xfrm>
          <a:prstGeom prst="rect">
            <a:avLst/>
          </a:prstGeom>
          <a:noFill/>
        </p:spPr>
        <p:txBody>
          <a:bodyPr wrap="square" rtlCol="0">
            <a:spAutoFit/>
          </a:bodyPr>
          <a:lstStyle/>
          <a:p>
            <a:r>
              <a:rPr lang="en-US" sz="1400" dirty="0">
                <a:gradFill>
                  <a:gsLst>
                    <a:gs pos="0">
                      <a:srgbClr val="FEFEFE"/>
                    </a:gs>
                    <a:gs pos="100000">
                      <a:srgbClr val="FEFEFE"/>
                    </a:gs>
                  </a:gsLst>
                  <a:lin ang="5400000" scaled="1"/>
                </a:gradFill>
                <a:latin typeface="Amazon Ember" panose="020B0603020204020204" pitchFamily="34" charset="0"/>
                <a:ea typeface="Amazon Ember" panose="020B0603020204020204" pitchFamily="34" charset="0"/>
                <a:cs typeface="Amazon Ember" panose="020B0603020204020204" pitchFamily="34" charset="0"/>
              </a:rPr>
              <a:t>The 200-page “</a:t>
            </a:r>
            <a:r>
              <a:rPr lang="en-US" sz="1400" dirty="0">
                <a:solidFill>
                  <a:srgbClr val="FFC000"/>
                </a:solidFill>
                <a:latin typeface="Amazon Ember" panose="020B0603020204020204" pitchFamily="34" charset="0"/>
                <a:ea typeface="Amazon Ember" panose="020B0603020204020204" pitchFamily="34" charset="0"/>
                <a:cs typeface="Amazon Ember" panose="020B0603020204020204" pitchFamily="34" charset="0"/>
              </a:rPr>
              <a:t>missing manual</a:t>
            </a:r>
            <a:r>
              <a:rPr lang="en-US" sz="1400" dirty="0">
                <a:gradFill>
                  <a:gsLst>
                    <a:gs pos="0">
                      <a:srgbClr val="FEFEFE"/>
                    </a:gs>
                    <a:gs pos="100000">
                      <a:srgbClr val="FEFEFE"/>
                    </a:gs>
                  </a:gsLst>
                  <a:lin ang="5400000" scaled="1"/>
                </a:gradFill>
                <a:latin typeface="Amazon Ember" panose="020B0603020204020204" pitchFamily="34" charset="0"/>
                <a:ea typeface="Amazon Ember" panose="020B0603020204020204" pitchFamily="34" charset="0"/>
                <a:cs typeface="Amazon Ember" panose="020B0603020204020204" pitchFamily="34" charset="0"/>
              </a:rPr>
              <a:t>” for science in the cloud.</a:t>
            </a:r>
          </a:p>
        </p:txBody>
      </p:sp>
      <p:sp>
        <p:nvSpPr>
          <p:cNvPr id="9" name="Rectangle 8"/>
          <p:cNvSpPr/>
          <p:nvPr/>
        </p:nvSpPr>
        <p:spPr>
          <a:xfrm>
            <a:off x="4240923" y="996368"/>
            <a:ext cx="4209395" cy="3508653"/>
          </a:xfrm>
          <a:prstGeom prst="rect">
            <a:avLst/>
          </a:prstGeom>
        </p:spPr>
        <p:txBody>
          <a:bodyPr wrap="square">
            <a:spAutoFit/>
          </a:bodyPr>
          <a:lstStyle/>
          <a:p>
            <a:pPr>
              <a:spcBef>
                <a:spcPts val="600"/>
              </a:spcBef>
              <a:spcAft>
                <a:spcPts val="600"/>
              </a:spcAft>
            </a:pPr>
            <a:r>
              <a:rPr lang="en-US" sz="1400" dirty="0">
                <a:latin typeface="Amazon Ember" panose="020B0603020204020204" pitchFamily="34" charset="0"/>
                <a:ea typeface="Amazon Ember" panose="020B0603020204020204" pitchFamily="34" charset="0"/>
                <a:cs typeface="Amazon Ember" panose="020B0603020204020204" pitchFamily="34" charset="0"/>
              </a:rPr>
              <a:t>Written by Amazon’s Research Computing community </a:t>
            </a:r>
            <a:r>
              <a:rPr lang="en-US" sz="1400" dirty="0">
                <a:solidFill>
                  <a:srgbClr val="FFC000"/>
                </a:solidFill>
                <a:latin typeface="Amazon Ember" panose="020B0603020204020204" pitchFamily="34" charset="0"/>
                <a:ea typeface="Amazon Ember" panose="020B0603020204020204" pitchFamily="34" charset="0"/>
                <a:cs typeface="Amazon Ember" panose="020B0603020204020204" pitchFamily="34" charset="0"/>
              </a:rPr>
              <a:t>for scientists</a:t>
            </a:r>
            <a:r>
              <a:rPr lang="en-US" sz="1400" dirty="0">
                <a:latin typeface="Amazon Ember" panose="020B0603020204020204" pitchFamily="34" charset="0"/>
                <a:ea typeface="Amazon Ember" panose="020B0603020204020204" pitchFamily="34" charset="0"/>
                <a:cs typeface="Amazon Ember" panose="020B0603020204020204" pitchFamily="34" charset="0"/>
              </a:rPr>
              <a:t>.</a:t>
            </a:r>
          </a:p>
          <a:p>
            <a:pPr marL="171450" indent="-171450">
              <a:spcBef>
                <a:spcPts val="600"/>
              </a:spcBef>
              <a:spcAft>
                <a:spcPts val="600"/>
              </a:spcAft>
              <a:buFont typeface="Arial" charset="0"/>
              <a:buChar char="•"/>
            </a:pPr>
            <a:r>
              <a:rPr lang="en-US" sz="1400" dirty="0">
                <a:solidFill>
                  <a:srgbClr val="00B0F0"/>
                </a:solidFill>
                <a:latin typeface="Amazon Ember" panose="020B0603020204020204" pitchFamily="34" charset="0"/>
                <a:ea typeface="Amazon Ember" panose="020B0603020204020204" pitchFamily="34" charset="0"/>
                <a:cs typeface="Amazon Ember" panose="020B0603020204020204" pitchFamily="34" charset="0"/>
              </a:rPr>
              <a:t>Explains </a:t>
            </a:r>
            <a:r>
              <a:rPr lang="en-US" sz="1400" dirty="0">
                <a:latin typeface="Amazon Ember" panose="020B0603020204020204" pitchFamily="34" charset="0"/>
                <a:ea typeface="Amazon Ember" panose="020B0603020204020204" pitchFamily="34" charset="0"/>
                <a:cs typeface="Amazon Ember" panose="020B0603020204020204" pitchFamily="34" charset="0"/>
              </a:rPr>
              <a:t>foundational concepts about how AWS can accelerate time-to-science in the cloud.</a:t>
            </a:r>
          </a:p>
          <a:p>
            <a:pPr marL="171450" indent="-171450">
              <a:spcBef>
                <a:spcPts val="600"/>
              </a:spcBef>
              <a:spcAft>
                <a:spcPts val="600"/>
              </a:spcAft>
              <a:buFont typeface="Arial" charset="0"/>
              <a:buChar char="•"/>
            </a:pPr>
            <a:r>
              <a:rPr lang="en-US" sz="1400" dirty="0">
                <a:solidFill>
                  <a:srgbClr val="00B0F0"/>
                </a:solidFill>
                <a:latin typeface="Amazon Ember" panose="020B0603020204020204" pitchFamily="34" charset="0"/>
                <a:ea typeface="Amazon Ember" panose="020B0603020204020204" pitchFamily="34" charset="0"/>
                <a:cs typeface="Amazon Ember" panose="020B0603020204020204" pitchFamily="34" charset="0"/>
              </a:rPr>
              <a:t>Step-by-step best practices </a:t>
            </a:r>
            <a:r>
              <a:rPr lang="en-US" sz="1400" dirty="0">
                <a:latin typeface="Amazon Ember" panose="020B0603020204020204" pitchFamily="34" charset="0"/>
                <a:ea typeface="Amazon Ember" panose="020B0603020204020204" pitchFamily="34" charset="0"/>
                <a:cs typeface="Amazon Ember" panose="020B0603020204020204" pitchFamily="34" charset="0"/>
              </a:rPr>
              <a:t>for securing your environment to ensure your research data is safe and your privacy is protected.</a:t>
            </a:r>
          </a:p>
          <a:p>
            <a:pPr marL="171450" indent="-171450">
              <a:spcBef>
                <a:spcPts val="600"/>
              </a:spcBef>
              <a:spcAft>
                <a:spcPts val="600"/>
              </a:spcAft>
              <a:buFont typeface="Arial" charset="0"/>
              <a:buChar char="•"/>
            </a:pPr>
            <a:r>
              <a:rPr lang="en-US" sz="1400" dirty="0">
                <a:solidFill>
                  <a:srgbClr val="00B0F0"/>
                </a:solidFill>
                <a:latin typeface="Amazon Ember" panose="020B0603020204020204" pitchFamily="34" charset="0"/>
                <a:ea typeface="Amazon Ember" panose="020B0603020204020204" pitchFamily="34" charset="0"/>
                <a:cs typeface="Amazon Ember" panose="020B0603020204020204" pitchFamily="34" charset="0"/>
              </a:rPr>
              <a:t>Tools for budget management </a:t>
            </a:r>
            <a:r>
              <a:rPr lang="en-US" sz="1400" dirty="0">
                <a:latin typeface="Amazon Ember" panose="020B0603020204020204" pitchFamily="34" charset="0"/>
                <a:ea typeface="Amazon Ember" panose="020B0603020204020204" pitchFamily="34" charset="0"/>
                <a:cs typeface="Amazon Ember" panose="020B0603020204020204" pitchFamily="34" charset="0"/>
              </a:rPr>
              <a:t>that will help you control your spending and limit costs (and preventing any over-runs).</a:t>
            </a:r>
          </a:p>
          <a:p>
            <a:pPr marL="171450" indent="-171450">
              <a:spcBef>
                <a:spcPts val="600"/>
              </a:spcBef>
              <a:spcAft>
                <a:spcPts val="600"/>
              </a:spcAft>
              <a:buFont typeface="Arial" charset="0"/>
              <a:buChar char="•"/>
            </a:pPr>
            <a:r>
              <a:rPr lang="en-US" sz="1400" dirty="0">
                <a:solidFill>
                  <a:srgbClr val="00B0F0"/>
                </a:solidFill>
                <a:latin typeface="Amazon Ember" panose="020B0603020204020204" pitchFamily="34" charset="0"/>
                <a:ea typeface="Amazon Ember" panose="020B0603020204020204" pitchFamily="34" charset="0"/>
                <a:cs typeface="Amazon Ember" panose="020B0603020204020204" pitchFamily="34" charset="0"/>
              </a:rPr>
              <a:t>Catalogue of scientific solutions </a:t>
            </a:r>
            <a:r>
              <a:rPr lang="en-US" sz="1400" dirty="0">
                <a:latin typeface="Amazon Ember" panose="020B0603020204020204" pitchFamily="34" charset="0"/>
                <a:ea typeface="Amazon Ember" panose="020B0603020204020204" pitchFamily="34" charset="0"/>
                <a:cs typeface="Amazon Ember" panose="020B0603020204020204" pitchFamily="34" charset="0"/>
              </a:rPr>
              <a:t>from partners chosen for their outstanding work with scientists.</a:t>
            </a:r>
          </a:p>
        </p:txBody>
      </p:sp>
      <p:sp>
        <p:nvSpPr>
          <p:cNvPr id="7" name="Rectangle 6"/>
          <p:cNvSpPr/>
          <p:nvPr/>
        </p:nvSpPr>
        <p:spPr>
          <a:xfrm>
            <a:off x="4429181" y="4643521"/>
            <a:ext cx="2159566" cy="338554"/>
          </a:xfrm>
          <a:prstGeom prst="rect">
            <a:avLst/>
          </a:prstGeom>
        </p:spPr>
        <p:txBody>
          <a:bodyPr wrap="none">
            <a:spAutoFit/>
          </a:bodyPr>
          <a:lstStyle/>
          <a:p>
            <a:r>
              <a:rPr lang="en-US" sz="1600" dirty="0">
                <a:latin typeface="Amazon Ember" panose="020B0603020204020204" pitchFamily="34" charset="0"/>
                <a:ea typeface="Amazon Ember" panose="020B0603020204020204" pitchFamily="34" charset="0"/>
                <a:cs typeface="Amazon Ember" panose="020B0603020204020204" pitchFamily="34" charset="0"/>
              </a:rPr>
              <a:t>aws.amazon.com/rcp</a:t>
            </a:r>
          </a:p>
        </p:txBody>
      </p:sp>
      <p:grpSp>
        <p:nvGrpSpPr>
          <p:cNvPr id="6" name="Group 5">
            <a:extLst>
              <a:ext uri="{FF2B5EF4-FFF2-40B4-BE49-F238E27FC236}">
                <a16:creationId xmlns:a16="http://schemas.microsoft.com/office/drawing/2014/main" id="{B6225EAA-1CE4-3A4D-8F80-4224B0C4AFEE}"/>
              </a:ext>
            </a:extLst>
          </p:cNvPr>
          <p:cNvGrpSpPr/>
          <p:nvPr/>
        </p:nvGrpSpPr>
        <p:grpSpPr>
          <a:xfrm rot="21261589">
            <a:off x="774746" y="1195642"/>
            <a:ext cx="2644184" cy="3560579"/>
            <a:chOff x="425123" y="1102937"/>
            <a:chExt cx="2846706" cy="3833289"/>
          </a:xfrm>
        </p:grpSpPr>
        <p:pic>
          <p:nvPicPr>
            <p:cNvPr id="4" name="Picture 3">
              <a:extLst>
                <a:ext uri="{FF2B5EF4-FFF2-40B4-BE49-F238E27FC236}">
                  <a16:creationId xmlns:a16="http://schemas.microsoft.com/office/drawing/2014/main" id="{037591E3-B4B4-874F-B2C0-D49F74263A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123" y="1102937"/>
              <a:ext cx="2479324" cy="3538818"/>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DE06195D-43D2-3344-990D-4D64F081786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06162">
              <a:off x="635709" y="1254655"/>
              <a:ext cx="2479324" cy="3538818"/>
            </a:xfrm>
            <a:prstGeom prst="rect">
              <a:avLst/>
            </a:prstGeom>
            <a:ln>
              <a:noFill/>
            </a:ln>
            <a:effectLst>
              <a:outerShdw blurRad="292100" dist="139700" dir="2700000" algn="tl" rotWithShape="0">
                <a:srgbClr val="333333">
                  <a:alpha val="65000"/>
                </a:srgbClr>
              </a:outerShdw>
            </a:effectLst>
          </p:spPr>
        </p:pic>
        <p:pic>
          <p:nvPicPr>
            <p:cNvPr id="13" name="Picture 12">
              <a:extLst>
                <a:ext uri="{FF2B5EF4-FFF2-40B4-BE49-F238E27FC236}">
                  <a16:creationId xmlns:a16="http://schemas.microsoft.com/office/drawing/2014/main" id="{473C13E5-4AC8-774F-A706-AFB6B2ADBD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28640">
              <a:off x="792505" y="1397408"/>
              <a:ext cx="2479324" cy="3538818"/>
            </a:xfrm>
            <a:prstGeom prst="rect">
              <a:avLst/>
            </a:prstGeom>
            <a:ln>
              <a:noFill/>
            </a:ln>
            <a:effectLst>
              <a:outerShdw blurRad="292100" dist="139700" dir="2700000" algn="tl" rotWithShape="0">
                <a:srgbClr val="333333">
                  <a:alpha val="65000"/>
                </a:srgbClr>
              </a:outerShdw>
            </a:effectLst>
          </p:spPr>
        </p:pic>
      </p:grpSp>
      <p:sp>
        <p:nvSpPr>
          <p:cNvPr id="12"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5093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4028" y="730991"/>
            <a:ext cx="4046436" cy="3640316"/>
          </a:xfrm>
          <a:prstGeom prst="rect">
            <a:avLst/>
          </a:prstGeom>
        </p:spPr>
      </p:pic>
      <p:sp>
        <p:nvSpPr>
          <p:cNvPr id="3" name="TextBox 2"/>
          <p:cNvSpPr txBox="1"/>
          <p:nvPr/>
        </p:nvSpPr>
        <p:spPr>
          <a:xfrm>
            <a:off x="5129561" y="2297233"/>
            <a:ext cx="3746810" cy="507831"/>
          </a:xfrm>
          <a:prstGeom prst="rect">
            <a:avLst/>
          </a:prstGeom>
          <a:noFill/>
        </p:spPr>
        <p:txBody>
          <a:bodyPr wrap="square" rtlCol="0">
            <a:spAutoFit/>
          </a:bodyPr>
          <a:lstStyle/>
          <a:p>
            <a:r>
              <a:rPr lang="en-US" sz="2700" dirty="0" err="1">
                <a:gradFill>
                  <a:gsLst>
                    <a:gs pos="0">
                      <a:srgbClr val="FEFEFE"/>
                    </a:gs>
                    <a:gs pos="100000">
                      <a:srgbClr val="FEFEFE"/>
                    </a:gs>
                  </a:gsLst>
                  <a:lin ang="5400000" scaled="1"/>
                </a:gradFill>
              </a:rPr>
              <a:t>aws.amazon.com</a:t>
            </a:r>
            <a:r>
              <a:rPr lang="en-US" sz="2700" dirty="0">
                <a:gradFill>
                  <a:gsLst>
                    <a:gs pos="0">
                      <a:srgbClr val="FEFEFE"/>
                    </a:gs>
                    <a:gs pos="100000">
                      <a:srgbClr val="FEFEFE"/>
                    </a:gs>
                  </a:gsLst>
                  <a:lin ang="5400000" scaled="1"/>
                </a:gradFill>
              </a:rPr>
              <a:t>/</a:t>
            </a:r>
            <a:r>
              <a:rPr lang="en-US" sz="2700" dirty="0" err="1">
                <a:gradFill>
                  <a:gsLst>
                    <a:gs pos="0">
                      <a:srgbClr val="FEFEFE"/>
                    </a:gs>
                    <a:gs pos="100000">
                      <a:srgbClr val="FEFEFE"/>
                    </a:gs>
                  </a:gsLst>
                  <a:lin ang="5400000" scaled="1"/>
                </a:gradFill>
              </a:rPr>
              <a:t>rcp</a:t>
            </a:r>
            <a:endParaRPr lang="en-US" sz="2700" dirty="0">
              <a:gradFill>
                <a:gsLst>
                  <a:gs pos="0">
                    <a:srgbClr val="FEFEFE"/>
                  </a:gs>
                  <a:gs pos="100000">
                    <a:srgbClr val="FEFEFE"/>
                  </a:gs>
                </a:gsLst>
                <a:lin ang="5400000" scaled="1"/>
              </a:gradFill>
            </a:endParaRPr>
          </a:p>
        </p:txBody>
      </p:sp>
      <p:sp>
        <p:nvSpPr>
          <p:cNvPr id="5"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02651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31965" y="1351902"/>
            <a:ext cx="5231682" cy="2912939"/>
          </a:xfrm>
        </p:spPr>
        <p:txBody>
          <a:bodyPr>
            <a:noAutofit/>
          </a:bodyPr>
          <a:lstStyle/>
          <a:p>
            <a:pPr>
              <a:buSzPct val="125000"/>
              <a:buFont typeface="Wingdings" panose="05000000000000000000" pitchFamily="2" charset="2"/>
              <a:buChar char="Ø"/>
            </a:pPr>
            <a:r>
              <a:rPr lang="en-US" sz="200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Run many Jobs in Parallel</a:t>
            </a:r>
          </a:p>
          <a:p>
            <a:pPr lvl="1">
              <a:buSzPct val="125000"/>
              <a:buFont typeface="Wingdings" panose="05000000000000000000" pitchFamily="2" charset="2"/>
              <a:buChar char="Ø"/>
            </a:pP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Eliminate HPC </a:t>
            </a:r>
            <a:r>
              <a:rPr lang="en-US" dirty="0">
                <a:solidFill>
                  <a:schemeClr val="tx1"/>
                </a:solidFill>
                <a:latin typeface="Amazon Ember" panose="02000000000000000000" pitchFamily="2" charset="0"/>
                <a:ea typeface="Amazon Ember" panose="02000000000000000000" pitchFamily="2" charset="0"/>
                <a:cs typeface="Arial" panose="020B0604020202020204" pitchFamily="34" charset="0"/>
              </a:rPr>
              <a:t>resource </a:t>
            </a: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contention</a:t>
            </a:r>
          </a:p>
          <a:p>
            <a:pPr lvl="1">
              <a:buSzPct val="125000"/>
              <a:buFont typeface="Wingdings" panose="05000000000000000000" pitchFamily="2" charset="2"/>
              <a:buChar char="Ø"/>
            </a:pP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Eliminate queue </a:t>
            </a:r>
            <a:r>
              <a:rPr lang="en-US" dirty="0">
                <a:solidFill>
                  <a:schemeClr val="tx1"/>
                </a:solidFill>
                <a:latin typeface="Amazon Ember" panose="02000000000000000000" pitchFamily="2" charset="0"/>
                <a:ea typeface="Amazon Ember" panose="02000000000000000000" pitchFamily="2" charset="0"/>
                <a:cs typeface="Arial" panose="020B0604020202020204" pitchFamily="34" charset="0"/>
              </a:rPr>
              <a:t>wait </a:t>
            </a:r>
            <a:endPar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endParaRPr>
          </a:p>
          <a:p>
            <a:pPr lvl="1">
              <a:buSzPct val="125000"/>
              <a:buFont typeface="Wingdings" panose="05000000000000000000" pitchFamily="2" charset="2"/>
              <a:buChar char="Ø"/>
            </a:pP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Use it when you need it</a:t>
            </a:r>
          </a:p>
          <a:p>
            <a:pPr>
              <a:buSzPct val="125000"/>
              <a:buFont typeface="Wingdings" panose="05000000000000000000" pitchFamily="2" charset="2"/>
              <a:buChar char="Ø"/>
            </a:pPr>
            <a:r>
              <a:rPr lang="en-US" sz="200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Right-size </a:t>
            </a:r>
            <a:r>
              <a:rPr lang="en-US" sz="2000" dirty="0">
                <a:solidFill>
                  <a:schemeClr val="tx1"/>
                </a:solidFill>
                <a:latin typeface="Amazon Ember" panose="02000000000000000000" pitchFamily="2" charset="0"/>
                <a:ea typeface="Amazon Ember" panose="02000000000000000000" pitchFamily="2" charset="0"/>
                <a:cs typeface="Arial" panose="020B0604020202020204" pitchFamily="34" charset="0"/>
              </a:rPr>
              <a:t>clusters </a:t>
            </a:r>
            <a:r>
              <a:rPr lang="en-US" sz="2000"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and </a:t>
            </a:r>
            <a:r>
              <a:rPr lang="en-US" sz="2000" dirty="0">
                <a:solidFill>
                  <a:schemeClr val="tx1"/>
                </a:solidFill>
                <a:latin typeface="Amazon Ember" panose="02000000000000000000" pitchFamily="2" charset="0"/>
                <a:ea typeface="Amazon Ember" panose="02000000000000000000" pitchFamily="2" charset="0"/>
                <a:cs typeface="Arial" panose="020B0604020202020204" pitchFamily="34" charset="0"/>
              </a:rPr>
              <a:t>resources</a:t>
            </a:r>
            <a:r>
              <a:rPr lang="en-US" sz="2000" dirty="0">
                <a:solidFill>
                  <a:schemeClr val="tx1"/>
                </a:solidFill>
                <a:latin typeface="Arial" panose="020B0604020202020204" pitchFamily="34" charset="0"/>
                <a:cs typeface="Arial" panose="020B0604020202020204" pitchFamily="34" charset="0"/>
              </a:rPr>
              <a:t> </a:t>
            </a:r>
            <a:endParaRPr lang="en-US" sz="2000" dirty="0" smtClean="0">
              <a:solidFill>
                <a:schemeClr val="tx1"/>
              </a:solidFill>
              <a:latin typeface="Arial" panose="020B0604020202020204" pitchFamily="34" charset="0"/>
              <a:cs typeface="Arial" panose="020B0604020202020204" pitchFamily="34" charset="0"/>
            </a:endParaRPr>
          </a:p>
          <a:p>
            <a:pPr lvl="1">
              <a:buSzPct val="125000"/>
              <a:buFont typeface="Wingdings" panose="05000000000000000000" pitchFamily="2" charset="2"/>
              <a:buChar char="Ø"/>
            </a:pP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Optimize each workload for performance</a:t>
            </a:r>
          </a:p>
          <a:p>
            <a:pPr lvl="1">
              <a:buSzPct val="125000"/>
              <a:buFont typeface="Wingdings" panose="05000000000000000000" pitchFamily="2" charset="2"/>
              <a:buChar char="Ø"/>
            </a:pPr>
            <a:r>
              <a:rPr lang="en-US" dirty="0" smtClean="0">
                <a:solidFill>
                  <a:schemeClr val="tx1"/>
                </a:solidFill>
                <a:latin typeface="Amazon Ember" panose="02000000000000000000" pitchFamily="2" charset="0"/>
                <a:ea typeface="Amazon Ember" panose="02000000000000000000" pitchFamily="2" charset="0"/>
                <a:cs typeface="Arial" panose="020B0604020202020204" pitchFamily="34" charset="0"/>
              </a:rPr>
              <a:t>Pay for only what you use</a:t>
            </a:r>
          </a:p>
        </p:txBody>
      </p:sp>
      <p:grpSp>
        <p:nvGrpSpPr>
          <p:cNvPr id="6" name="Group 5"/>
          <p:cNvGrpSpPr/>
          <p:nvPr/>
        </p:nvGrpSpPr>
        <p:grpSpPr>
          <a:xfrm>
            <a:off x="5525379" y="1234623"/>
            <a:ext cx="3166331" cy="2717402"/>
            <a:chOff x="5671993" y="774891"/>
            <a:chExt cx="3166331" cy="2717402"/>
          </a:xfrm>
        </p:grpSpPr>
        <p:sp>
          <p:nvSpPr>
            <p:cNvPr id="7" name="Oval 6"/>
            <p:cNvSpPr/>
            <p:nvPr/>
          </p:nvSpPr>
          <p:spPr>
            <a:xfrm>
              <a:off x="7102320" y="1833887"/>
              <a:ext cx="283780" cy="283780"/>
            </a:xfrm>
            <a:prstGeom prst="ellipse">
              <a:avLst/>
            </a:prstGeom>
            <a:pattFill prst="pct5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626917" y="774891"/>
              <a:ext cx="1186007" cy="129455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652317" y="2197291"/>
              <a:ext cx="1186007" cy="129455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675452" y="774891"/>
              <a:ext cx="1186007" cy="129455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13" idx="1"/>
            </p:cNvCxnSpPr>
            <p:nvPr/>
          </p:nvCxnSpPr>
          <p:spPr>
            <a:xfrm flipH="1" flipV="1">
              <a:off x="6869296" y="1588702"/>
              <a:ext cx="274583" cy="286744"/>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13" idx="7"/>
            </p:cNvCxnSpPr>
            <p:nvPr/>
          </p:nvCxnSpPr>
          <p:spPr>
            <a:xfrm flipH="1">
              <a:off x="7344541" y="1598021"/>
              <a:ext cx="283780" cy="277425"/>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endCxn id="13" idx="5"/>
            </p:cNvCxnSpPr>
            <p:nvPr/>
          </p:nvCxnSpPr>
          <p:spPr>
            <a:xfrm flipH="1" flipV="1">
              <a:off x="7344541" y="2076108"/>
              <a:ext cx="314042" cy="313243"/>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671993" y="2197742"/>
              <a:ext cx="1186007" cy="1294551"/>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a:endCxn id="13" idx="3"/>
            </p:cNvCxnSpPr>
            <p:nvPr/>
          </p:nvCxnSpPr>
          <p:spPr>
            <a:xfrm flipV="1">
              <a:off x="6869296" y="2076108"/>
              <a:ext cx="274583" cy="286744"/>
            </a:xfrm>
            <a:prstGeom prst="line">
              <a:avLst/>
            </a:prstGeom>
            <a:ln w="22225">
              <a:prstDash val="sysDash"/>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5721294" y="884500"/>
              <a:ext cx="1057714" cy="1073870"/>
              <a:chOff x="503973" y="831709"/>
              <a:chExt cx="1488308" cy="1511041"/>
            </a:xfrm>
          </p:grpSpPr>
          <p:sp>
            <p:nvSpPr>
              <p:cNvPr id="131" name="Oval 130"/>
              <p:cNvSpPr/>
              <p:nvPr/>
            </p:nvSpPr>
            <p:spPr>
              <a:xfrm>
                <a:off x="677915" y="103964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p:cNvSpPr/>
              <p:nvPr/>
            </p:nvSpPr>
            <p:spPr>
              <a:xfrm>
                <a:off x="1524004" y="1009690"/>
                <a:ext cx="283780" cy="312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677915" y="186520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1524002" y="1865203"/>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p:cNvSpPr/>
              <p:nvPr/>
            </p:nvSpPr>
            <p:spPr>
              <a:xfrm>
                <a:off x="1093076" y="1468191"/>
                <a:ext cx="283780" cy="283780"/>
              </a:xfrm>
              <a:prstGeom prst="ellipse">
                <a:avLst/>
              </a:prstGeom>
              <a:pattFill prst="pct5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6" name="Straight Connector 135"/>
              <p:cNvCxnSpPr>
                <a:stCxn id="138" idx="5"/>
                <a:endCxn id="142" idx="1"/>
              </p:cNvCxnSpPr>
              <p:nvPr/>
            </p:nvCxnSpPr>
            <p:spPr>
              <a:xfrm>
                <a:off x="920136" y="1281866"/>
                <a:ext cx="214499" cy="2278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7" name="Straight Connector 136"/>
              <p:cNvCxnSpPr>
                <a:stCxn id="140" idx="7"/>
                <a:endCxn id="142" idx="3"/>
              </p:cNvCxnSpPr>
              <p:nvPr/>
            </p:nvCxnSpPr>
            <p:spPr>
              <a:xfrm flipV="1">
                <a:off x="920136" y="1710412"/>
                <a:ext cx="214499" cy="19635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139" idx="3"/>
                <a:endCxn id="142" idx="7"/>
              </p:cNvCxnSpPr>
              <p:nvPr/>
            </p:nvCxnSpPr>
            <p:spPr>
              <a:xfrm flipH="1">
                <a:off x="1335297" y="1276134"/>
                <a:ext cx="230266" cy="2336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9" name="Straight Connector 138"/>
              <p:cNvCxnSpPr>
                <a:stCxn id="138" idx="6"/>
                <a:endCxn id="139" idx="2"/>
              </p:cNvCxnSpPr>
              <p:nvPr/>
            </p:nvCxnSpPr>
            <p:spPr>
              <a:xfrm flipV="1">
                <a:off x="961695" y="1165769"/>
                <a:ext cx="562309" cy="1576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140" idx="6"/>
                <a:endCxn id="141" idx="2"/>
              </p:cNvCxnSpPr>
              <p:nvPr/>
            </p:nvCxnSpPr>
            <p:spPr>
              <a:xfrm flipV="1">
                <a:off x="961695" y="2007093"/>
                <a:ext cx="562307" cy="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1" name="Straight Connector 140"/>
              <p:cNvCxnSpPr>
                <a:stCxn id="138" idx="4"/>
                <a:endCxn id="140" idx="0"/>
              </p:cNvCxnSpPr>
              <p:nvPr/>
            </p:nvCxnSpPr>
            <p:spPr>
              <a:xfrm>
                <a:off x="819805" y="1323425"/>
                <a:ext cx="0" cy="54178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139" idx="4"/>
                <a:endCxn id="141" idx="0"/>
              </p:cNvCxnSpPr>
              <p:nvPr/>
            </p:nvCxnSpPr>
            <p:spPr>
              <a:xfrm flipH="1">
                <a:off x="1665892" y="1321848"/>
                <a:ext cx="2" cy="543355"/>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43" name="Oval 142"/>
              <p:cNvSpPr/>
              <p:nvPr/>
            </p:nvSpPr>
            <p:spPr>
              <a:xfrm>
                <a:off x="503973" y="1446651"/>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1708501" y="1462582"/>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a:off x="1108842" y="831709"/>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1089050" y="2058970"/>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7" name="Straight Connector 146"/>
              <p:cNvCxnSpPr/>
              <p:nvPr/>
            </p:nvCxnSpPr>
            <p:spPr>
              <a:xfrm>
                <a:off x="631098" y="1596307"/>
                <a:ext cx="172941" cy="4070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808509" y="2007929"/>
                <a:ext cx="423849" cy="1840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31098" y="1196182"/>
                <a:ext cx="178198" cy="40012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819804" y="977053"/>
                <a:ext cx="430926" cy="21913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1250730" y="973599"/>
                <a:ext cx="415162" cy="19718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1675888" y="1165769"/>
                <a:ext cx="176606" cy="4513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214859" y="2007094"/>
                <a:ext cx="447008" cy="2059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1663790" y="1598022"/>
                <a:ext cx="175041" cy="41519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5" name="Straight Connector 154"/>
              <p:cNvCxnSpPr>
                <a:stCxn id="142" idx="5"/>
                <a:endCxn id="141" idx="1"/>
              </p:cNvCxnSpPr>
              <p:nvPr/>
            </p:nvCxnSpPr>
            <p:spPr>
              <a:xfrm>
                <a:off x="1335297" y="1710412"/>
                <a:ext cx="230264" cy="19635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H="1">
                <a:off x="819806" y="973599"/>
                <a:ext cx="430926" cy="10021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250732" y="988603"/>
                <a:ext cx="415160" cy="9871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819805" y="1181535"/>
                <a:ext cx="430927" cy="101575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250732" y="1165769"/>
                <a:ext cx="415160" cy="103152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H="1" flipV="1">
                <a:off x="819805" y="1181535"/>
                <a:ext cx="1030587" cy="42479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H="1">
                <a:off x="819805" y="1588702"/>
                <a:ext cx="987977" cy="38700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H="1">
                <a:off x="645863" y="1165769"/>
                <a:ext cx="1020029" cy="42293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flipH="1" flipV="1">
                <a:off x="645863" y="1579383"/>
                <a:ext cx="1020029" cy="4277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4" name="Straight Connector 163"/>
              <p:cNvCxnSpPr>
                <a:stCxn id="142" idx="4"/>
                <a:endCxn id="153" idx="0"/>
              </p:cNvCxnSpPr>
              <p:nvPr/>
            </p:nvCxnSpPr>
            <p:spPr>
              <a:xfrm flipH="1">
                <a:off x="1230940" y="1751971"/>
                <a:ext cx="4026" cy="30699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5" name="Straight Connector 164"/>
              <p:cNvCxnSpPr>
                <a:stCxn id="150" idx="6"/>
                <a:endCxn id="142" idx="2"/>
              </p:cNvCxnSpPr>
              <p:nvPr/>
            </p:nvCxnSpPr>
            <p:spPr>
              <a:xfrm>
                <a:off x="787753" y="1588541"/>
                <a:ext cx="305323" cy="215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6" name="Straight Connector 165"/>
              <p:cNvCxnSpPr>
                <a:stCxn id="142" idx="6"/>
                <a:endCxn id="151" idx="2"/>
              </p:cNvCxnSpPr>
              <p:nvPr/>
            </p:nvCxnSpPr>
            <p:spPr>
              <a:xfrm flipV="1">
                <a:off x="1376856" y="1604472"/>
                <a:ext cx="331645" cy="56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152" idx="4"/>
                <a:endCxn id="142" idx="0"/>
              </p:cNvCxnSpPr>
              <p:nvPr/>
            </p:nvCxnSpPr>
            <p:spPr>
              <a:xfrm flipH="1">
                <a:off x="1234966" y="1115489"/>
                <a:ext cx="15766" cy="352702"/>
              </a:xfrm>
              <a:prstGeom prst="line">
                <a:avLst/>
              </a:prstGeom>
              <a:ln w="22225"/>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7713440" y="892170"/>
              <a:ext cx="1057714" cy="1073870"/>
              <a:chOff x="503973" y="831709"/>
              <a:chExt cx="1488308" cy="1511041"/>
            </a:xfrm>
          </p:grpSpPr>
          <p:sp>
            <p:nvSpPr>
              <p:cNvPr id="94" name="Oval 93"/>
              <p:cNvSpPr/>
              <p:nvPr/>
            </p:nvSpPr>
            <p:spPr>
              <a:xfrm>
                <a:off x="677915" y="103964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p:cNvSpPr/>
              <p:nvPr/>
            </p:nvSpPr>
            <p:spPr>
              <a:xfrm>
                <a:off x="1524004" y="1009690"/>
                <a:ext cx="283780" cy="312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p:cNvSpPr/>
              <p:nvPr/>
            </p:nvSpPr>
            <p:spPr>
              <a:xfrm>
                <a:off x="677915" y="186520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p:cNvSpPr/>
              <p:nvPr/>
            </p:nvSpPr>
            <p:spPr>
              <a:xfrm>
                <a:off x="1524002" y="1865203"/>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p:cNvSpPr/>
              <p:nvPr/>
            </p:nvSpPr>
            <p:spPr>
              <a:xfrm>
                <a:off x="1093076" y="1468191"/>
                <a:ext cx="283780" cy="283780"/>
              </a:xfrm>
              <a:prstGeom prst="ellipse">
                <a:avLst/>
              </a:prstGeom>
              <a:pattFill prst="pct5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Connector 98"/>
              <p:cNvCxnSpPr>
                <a:stCxn id="101" idx="5"/>
                <a:endCxn id="105" idx="1"/>
              </p:cNvCxnSpPr>
              <p:nvPr/>
            </p:nvCxnSpPr>
            <p:spPr>
              <a:xfrm>
                <a:off x="920136" y="1281866"/>
                <a:ext cx="214499" cy="2278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103" idx="7"/>
                <a:endCxn id="105" idx="3"/>
              </p:cNvCxnSpPr>
              <p:nvPr/>
            </p:nvCxnSpPr>
            <p:spPr>
              <a:xfrm flipV="1">
                <a:off x="920136" y="1710412"/>
                <a:ext cx="214499" cy="19635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102" idx="3"/>
                <a:endCxn id="105" idx="7"/>
              </p:cNvCxnSpPr>
              <p:nvPr/>
            </p:nvCxnSpPr>
            <p:spPr>
              <a:xfrm flipH="1">
                <a:off x="1335297" y="1276134"/>
                <a:ext cx="230266" cy="2336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01" idx="6"/>
                <a:endCxn id="102" idx="2"/>
              </p:cNvCxnSpPr>
              <p:nvPr/>
            </p:nvCxnSpPr>
            <p:spPr>
              <a:xfrm flipV="1">
                <a:off x="961695" y="1165769"/>
                <a:ext cx="562309" cy="1576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3" name="Straight Connector 102"/>
              <p:cNvCxnSpPr>
                <a:stCxn id="103" idx="6"/>
                <a:endCxn id="104" idx="2"/>
              </p:cNvCxnSpPr>
              <p:nvPr/>
            </p:nvCxnSpPr>
            <p:spPr>
              <a:xfrm flipV="1">
                <a:off x="961695" y="2007093"/>
                <a:ext cx="562307" cy="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101" idx="4"/>
                <a:endCxn id="103" idx="0"/>
              </p:cNvCxnSpPr>
              <p:nvPr/>
            </p:nvCxnSpPr>
            <p:spPr>
              <a:xfrm>
                <a:off x="819805" y="1323425"/>
                <a:ext cx="0" cy="54178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102" idx="4"/>
                <a:endCxn id="104" idx="0"/>
              </p:cNvCxnSpPr>
              <p:nvPr/>
            </p:nvCxnSpPr>
            <p:spPr>
              <a:xfrm flipH="1">
                <a:off x="1665892" y="1321848"/>
                <a:ext cx="2" cy="543355"/>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06" name="Oval 105"/>
              <p:cNvSpPr/>
              <p:nvPr/>
            </p:nvSpPr>
            <p:spPr>
              <a:xfrm>
                <a:off x="503973" y="1446651"/>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p:cNvSpPr/>
              <p:nvPr/>
            </p:nvSpPr>
            <p:spPr>
              <a:xfrm>
                <a:off x="1708501" y="1462582"/>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1108842" y="831709"/>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p:cNvSpPr/>
              <p:nvPr/>
            </p:nvSpPr>
            <p:spPr>
              <a:xfrm>
                <a:off x="1089050" y="2058970"/>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a:xfrm>
                <a:off x="631098" y="1596307"/>
                <a:ext cx="172941" cy="4070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808509" y="2007929"/>
                <a:ext cx="423849" cy="1840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V="1">
                <a:off x="631098" y="1196182"/>
                <a:ext cx="178198" cy="40012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V="1">
                <a:off x="819804" y="977053"/>
                <a:ext cx="430926" cy="21913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250730" y="973599"/>
                <a:ext cx="415162" cy="19718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675888" y="1165769"/>
                <a:ext cx="176606" cy="4513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1214859" y="2007094"/>
                <a:ext cx="447008" cy="2059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1663790" y="1598022"/>
                <a:ext cx="175041" cy="41519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105" idx="5"/>
                <a:endCxn id="104" idx="1"/>
              </p:cNvCxnSpPr>
              <p:nvPr/>
            </p:nvCxnSpPr>
            <p:spPr>
              <a:xfrm>
                <a:off x="1335297" y="1710412"/>
                <a:ext cx="230264" cy="19635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819806" y="973599"/>
                <a:ext cx="430926" cy="10021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1250732" y="988603"/>
                <a:ext cx="415160" cy="9871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819805" y="1181535"/>
                <a:ext cx="430927" cy="101575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1250732" y="1165769"/>
                <a:ext cx="415160" cy="103152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flipV="1">
                <a:off x="819805" y="1181535"/>
                <a:ext cx="1030587" cy="42479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819805" y="1588702"/>
                <a:ext cx="987977" cy="38700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645863" y="1165769"/>
                <a:ext cx="1020029" cy="42293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flipV="1">
                <a:off x="645863" y="1579383"/>
                <a:ext cx="1020029" cy="4277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7" name="Straight Connector 126"/>
              <p:cNvCxnSpPr>
                <a:stCxn id="105" idx="4"/>
                <a:endCxn id="116" idx="0"/>
              </p:cNvCxnSpPr>
              <p:nvPr/>
            </p:nvCxnSpPr>
            <p:spPr>
              <a:xfrm flipH="1">
                <a:off x="1230940" y="1751971"/>
                <a:ext cx="4026" cy="30699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113" idx="6"/>
                <a:endCxn id="105" idx="2"/>
              </p:cNvCxnSpPr>
              <p:nvPr/>
            </p:nvCxnSpPr>
            <p:spPr>
              <a:xfrm>
                <a:off x="787753" y="1588541"/>
                <a:ext cx="305323" cy="215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29" name="Straight Connector 128"/>
              <p:cNvCxnSpPr>
                <a:stCxn id="105" idx="6"/>
                <a:endCxn id="114" idx="2"/>
              </p:cNvCxnSpPr>
              <p:nvPr/>
            </p:nvCxnSpPr>
            <p:spPr>
              <a:xfrm flipV="1">
                <a:off x="1376856" y="1604472"/>
                <a:ext cx="331645" cy="56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115" idx="4"/>
                <a:endCxn id="105" idx="0"/>
              </p:cNvCxnSpPr>
              <p:nvPr/>
            </p:nvCxnSpPr>
            <p:spPr>
              <a:xfrm flipH="1">
                <a:off x="1234966" y="1115489"/>
                <a:ext cx="15766" cy="352702"/>
              </a:xfrm>
              <a:prstGeom prst="line">
                <a:avLst/>
              </a:prstGeom>
              <a:ln w="22225"/>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5736139" y="2312435"/>
              <a:ext cx="1057714" cy="1073870"/>
              <a:chOff x="503973" y="831709"/>
              <a:chExt cx="1488308" cy="1511041"/>
            </a:xfrm>
          </p:grpSpPr>
          <p:sp>
            <p:nvSpPr>
              <p:cNvPr id="57" name="Oval 56"/>
              <p:cNvSpPr/>
              <p:nvPr/>
            </p:nvSpPr>
            <p:spPr>
              <a:xfrm>
                <a:off x="677915" y="103964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1524004" y="1009690"/>
                <a:ext cx="283780" cy="312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677915" y="186520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1524002" y="1865203"/>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1093076" y="1468191"/>
                <a:ext cx="283780" cy="283780"/>
              </a:xfrm>
              <a:prstGeom prst="ellipse">
                <a:avLst/>
              </a:prstGeom>
              <a:pattFill prst="pct5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p:cNvCxnSpPr>
                <a:stCxn id="64" idx="5"/>
                <a:endCxn id="68" idx="1"/>
              </p:cNvCxnSpPr>
              <p:nvPr/>
            </p:nvCxnSpPr>
            <p:spPr>
              <a:xfrm>
                <a:off x="920136" y="1281866"/>
                <a:ext cx="214499" cy="2278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66" idx="7"/>
                <a:endCxn id="68" idx="3"/>
              </p:cNvCxnSpPr>
              <p:nvPr/>
            </p:nvCxnSpPr>
            <p:spPr>
              <a:xfrm flipV="1">
                <a:off x="920136" y="1710412"/>
                <a:ext cx="214499" cy="19635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65" idx="3"/>
                <a:endCxn id="68" idx="7"/>
              </p:cNvCxnSpPr>
              <p:nvPr/>
            </p:nvCxnSpPr>
            <p:spPr>
              <a:xfrm flipH="1">
                <a:off x="1335297" y="1276134"/>
                <a:ext cx="230266" cy="2336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5" name="Straight Connector 64"/>
              <p:cNvCxnSpPr>
                <a:stCxn id="64" idx="6"/>
                <a:endCxn id="65" idx="2"/>
              </p:cNvCxnSpPr>
              <p:nvPr/>
            </p:nvCxnSpPr>
            <p:spPr>
              <a:xfrm flipV="1">
                <a:off x="961695" y="1165769"/>
                <a:ext cx="562309" cy="1576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6" idx="6"/>
                <a:endCxn id="67" idx="2"/>
              </p:cNvCxnSpPr>
              <p:nvPr/>
            </p:nvCxnSpPr>
            <p:spPr>
              <a:xfrm flipV="1">
                <a:off x="961695" y="2007093"/>
                <a:ext cx="562307" cy="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4" idx="4"/>
                <a:endCxn id="66" idx="0"/>
              </p:cNvCxnSpPr>
              <p:nvPr/>
            </p:nvCxnSpPr>
            <p:spPr>
              <a:xfrm>
                <a:off x="819805" y="1323425"/>
                <a:ext cx="0" cy="54178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65" idx="4"/>
                <a:endCxn id="67" idx="0"/>
              </p:cNvCxnSpPr>
              <p:nvPr/>
            </p:nvCxnSpPr>
            <p:spPr>
              <a:xfrm flipH="1">
                <a:off x="1665892" y="1321848"/>
                <a:ext cx="2" cy="543355"/>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503973" y="1446651"/>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1708501" y="1462582"/>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1108842" y="831709"/>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1089050" y="2058970"/>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p:cNvCxnSpPr/>
              <p:nvPr/>
            </p:nvCxnSpPr>
            <p:spPr>
              <a:xfrm>
                <a:off x="631098" y="1596307"/>
                <a:ext cx="172941" cy="4070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808509" y="2007929"/>
                <a:ext cx="423849" cy="1840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631098" y="1196182"/>
                <a:ext cx="178198" cy="40012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819804" y="977053"/>
                <a:ext cx="430926" cy="21913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250730" y="973599"/>
                <a:ext cx="415162" cy="19718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675888" y="1165769"/>
                <a:ext cx="176606" cy="4513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1214859" y="2007094"/>
                <a:ext cx="447008" cy="2059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1663790" y="1598022"/>
                <a:ext cx="175041" cy="41519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1" name="Straight Connector 80"/>
              <p:cNvCxnSpPr>
                <a:stCxn id="68" idx="5"/>
                <a:endCxn id="67" idx="1"/>
              </p:cNvCxnSpPr>
              <p:nvPr/>
            </p:nvCxnSpPr>
            <p:spPr>
              <a:xfrm>
                <a:off x="1335297" y="1710412"/>
                <a:ext cx="230264" cy="19635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819806" y="973599"/>
                <a:ext cx="430926" cy="10021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250732" y="988603"/>
                <a:ext cx="415160" cy="9871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819805" y="1181535"/>
                <a:ext cx="430927" cy="101575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1250732" y="1165769"/>
                <a:ext cx="415160" cy="103152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819805" y="1181535"/>
                <a:ext cx="1030587" cy="42479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819805" y="1588702"/>
                <a:ext cx="987977" cy="38700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645863" y="1165769"/>
                <a:ext cx="1020029" cy="42293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flipV="1">
                <a:off x="645863" y="1579383"/>
                <a:ext cx="1020029" cy="4277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68" idx="4"/>
                <a:endCxn id="79" idx="0"/>
              </p:cNvCxnSpPr>
              <p:nvPr/>
            </p:nvCxnSpPr>
            <p:spPr>
              <a:xfrm flipH="1">
                <a:off x="1230940" y="1751971"/>
                <a:ext cx="4026" cy="30699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76" idx="6"/>
                <a:endCxn id="68" idx="2"/>
              </p:cNvCxnSpPr>
              <p:nvPr/>
            </p:nvCxnSpPr>
            <p:spPr>
              <a:xfrm>
                <a:off x="787753" y="1588541"/>
                <a:ext cx="305323" cy="215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68" idx="6"/>
                <a:endCxn id="77" idx="2"/>
              </p:cNvCxnSpPr>
              <p:nvPr/>
            </p:nvCxnSpPr>
            <p:spPr>
              <a:xfrm flipV="1">
                <a:off x="1376856" y="1604472"/>
                <a:ext cx="331645" cy="56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78" idx="4"/>
                <a:endCxn id="68" idx="0"/>
              </p:cNvCxnSpPr>
              <p:nvPr/>
            </p:nvCxnSpPr>
            <p:spPr>
              <a:xfrm flipH="1">
                <a:off x="1234966" y="1115489"/>
                <a:ext cx="15766" cy="352702"/>
              </a:xfrm>
              <a:prstGeom prst="line">
                <a:avLst/>
              </a:prstGeom>
              <a:ln w="22225"/>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7715289" y="2312435"/>
              <a:ext cx="1057714" cy="1073870"/>
              <a:chOff x="503973" y="831709"/>
              <a:chExt cx="1488308" cy="1511041"/>
            </a:xfrm>
          </p:grpSpPr>
          <p:sp>
            <p:nvSpPr>
              <p:cNvPr id="20" name="Oval 19"/>
              <p:cNvSpPr/>
              <p:nvPr/>
            </p:nvSpPr>
            <p:spPr>
              <a:xfrm>
                <a:off x="677915" y="103964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524004" y="1009690"/>
                <a:ext cx="283780" cy="312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677915" y="1865205"/>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1524002" y="1865203"/>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093076" y="1468191"/>
                <a:ext cx="283780" cy="283780"/>
              </a:xfrm>
              <a:prstGeom prst="ellipse">
                <a:avLst/>
              </a:prstGeom>
              <a:pattFill prst="pct5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27" idx="5"/>
                <a:endCxn id="31" idx="1"/>
              </p:cNvCxnSpPr>
              <p:nvPr/>
            </p:nvCxnSpPr>
            <p:spPr>
              <a:xfrm>
                <a:off x="920136" y="1281866"/>
                <a:ext cx="214499" cy="22788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9" idx="7"/>
                <a:endCxn id="31" idx="3"/>
              </p:cNvCxnSpPr>
              <p:nvPr/>
            </p:nvCxnSpPr>
            <p:spPr>
              <a:xfrm flipV="1">
                <a:off x="920136" y="1710412"/>
                <a:ext cx="214499" cy="19635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8" idx="3"/>
                <a:endCxn id="31" idx="7"/>
              </p:cNvCxnSpPr>
              <p:nvPr/>
            </p:nvCxnSpPr>
            <p:spPr>
              <a:xfrm flipH="1">
                <a:off x="1335297" y="1276134"/>
                <a:ext cx="230266" cy="23361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7" idx="6"/>
                <a:endCxn id="28" idx="2"/>
              </p:cNvCxnSpPr>
              <p:nvPr/>
            </p:nvCxnSpPr>
            <p:spPr>
              <a:xfrm flipV="1">
                <a:off x="961695" y="1165769"/>
                <a:ext cx="562309" cy="1576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9" idx="6"/>
                <a:endCxn id="30" idx="2"/>
              </p:cNvCxnSpPr>
              <p:nvPr/>
            </p:nvCxnSpPr>
            <p:spPr>
              <a:xfrm flipV="1">
                <a:off x="961695" y="2007093"/>
                <a:ext cx="562307" cy="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7" idx="4"/>
                <a:endCxn id="29" idx="0"/>
              </p:cNvCxnSpPr>
              <p:nvPr/>
            </p:nvCxnSpPr>
            <p:spPr>
              <a:xfrm>
                <a:off x="819805" y="1323425"/>
                <a:ext cx="0" cy="54178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8" idx="4"/>
                <a:endCxn id="30" idx="0"/>
              </p:cNvCxnSpPr>
              <p:nvPr/>
            </p:nvCxnSpPr>
            <p:spPr>
              <a:xfrm flipH="1">
                <a:off x="1665892" y="1321848"/>
                <a:ext cx="2" cy="543355"/>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503973" y="1446651"/>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1708501" y="1462582"/>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108842" y="831709"/>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089050" y="2058970"/>
                <a:ext cx="283780" cy="2837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p:cNvCxnSpPr/>
              <p:nvPr/>
            </p:nvCxnSpPr>
            <p:spPr>
              <a:xfrm>
                <a:off x="631098" y="1596307"/>
                <a:ext cx="172941" cy="4070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808509" y="2007929"/>
                <a:ext cx="423849" cy="1840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631098" y="1196182"/>
                <a:ext cx="178198" cy="40012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819804" y="977053"/>
                <a:ext cx="430926" cy="21913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250730" y="973599"/>
                <a:ext cx="415162" cy="19718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675888" y="1165769"/>
                <a:ext cx="176606" cy="45131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1214859" y="2007094"/>
                <a:ext cx="447008" cy="205963"/>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1663790" y="1598022"/>
                <a:ext cx="175041" cy="41519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31" idx="5"/>
                <a:endCxn id="30" idx="1"/>
              </p:cNvCxnSpPr>
              <p:nvPr/>
            </p:nvCxnSpPr>
            <p:spPr>
              <a:xfrm>
                <a:off x="1335297" y="1710412"/>
                <a:ext cx="230264" cy="19635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819806" y="973599"/>
                <a:ext cx="430926" cy="10021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250732" y="988603"/>
                <a:ext cx="415160" cy="98710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19805" y="1181535"/>
                <a:ext cx="430927" cy="101575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1250732" y="1165769"/>
                <a:ext cx="415160" cy="1031522"/>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819805" y="1181535"/>
                <a:ext cx="1030587" cy="424798"/>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819805" y="1588702"/>
                <a:ext cx="987977" cy="387007"/>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45863" y="1165769"/>
                <a:ext cx="1020029" cy="422934"/>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645863" y="1579383"/>
                <a:ext cx="1020029" cy="42771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31" idx="4"/>
                <a:endCxn id="42" idx="0"/>
              </p:cNvCxnSpPr>
              <p:nvPr/>
            </p:nvCxnSpPr>
            <p:spPr>
              <a:xfrm flipH="1">
                <a:off x="1230940" y="1751971"/>
                <a:ext cx="4026" cy="30699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9" idx="6"/>
                <a:endCxn id="31" idx="2"/>
              </p:cNvCxnSpPr>
              <p:nvPr/>
            </p:nvCxnSpPr>
            <p:spPr>
              <a:xfrm>
                <a:off x="787753" y="1588541"/>
                <a:ext cx="305323" cy="215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31" idx="6"/>
                <a:endCxn id="40" idx="2"/>
              </p:cNvCxnSpPr>
              <p:nvPr/>
            </p:nvCxnSpPr>
            <p:spPr>
              <a:xfrm flipV="1">
                <a:off x="1376856" y="1604472"/>
                <a:ext cx="331645" cy="5609"/>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41" idx="4"/>
                <a:endCxn id="31" idx="0"/>
              </p:cNvCxnSpPr>
              <p:nvPr/>
            </p:nvCxnSpPr>
            <p:spPr>
              <a:xfrm flipH="1">
                <a:off x="1234966" y="1115489"/>
                <a:ext cx="15766" cy="352702"/>
              </a:xfrm>
              <a:prstGeom prst="line">
                <a:avLst/>
              </a:prstGeom>
              <a:ln w="22225"/>
            </p:spPr>
            <p:style>
              <a:lnRef idx="1">
                <a:schemeClr val="accent1"/>
              </a:lnRef>
              <a:fillRef idx="0">
                <a:schemeClr val="accent1"/>
              </a:fillRef>
              <a:effectRef idx="0">
                <a:schemeClr val="accent1"/>
              </a:effectRef>
              <a:fontRef idx="minor">
                <a:schemeClr val="tx1"/>
              </a:fontRef>
            </p:style>
          </p:cxnSp>
        </p:grpSp>
      </p:grpSp>
      <p:pic>
        <p:nvPicPr>
          <p:cNvPr id="168" name="Picture 167" descr="cloud.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0955" y="50970"/>
            <a:ext cx="1423714" cy="806902"/>
          </a:xfrm>
          <a:prstGeom prst="rect">
            <a:avLst/>
          </a:prstGeom>
        </p:spPr>
      </p:pic>
      <p:pic>
        <p:nvPicPr>
          <p:cNvPr id="169" name="Picture 16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128" y="280632"/>
            <a:ext cx="718110" cy="533400"/>
          </a:xfrm>
          <a:prstGeom prst="rect">
            <a:avLst/>
          </a:prstGeom>
        </p:spPr>
      </p:pic>
      <p:sp>
        <p:nvSpPr>
          <p:cNvPr id="170" name="Content Placeholder 2"/>
          <p:cNvSpPr txBox="1">
            <a:spLocks/>
          </p:cNvSpPr>
          <p:nvPr/>
        </p:nvSpPr>
        <p:spPr>
          <a:xfrm>
            <a:off x="259473" y="2261013"/>
            <a:ext cx="5201024" cy="2362200"/>
          </a:xfrm>
          <a:prstGeom prst="rect">
            <a:avLst/>
          </a:prstGeom>
        </p:spPr>
        <p:txBody>
          <a:bodyPr vert="horz" lIns="76197" tIns="38098" rIns="76197" bIns="38098" rtlCol="0">
            <a:noAutofit/>
          </a:bodyPr>
          <a:lstStyle>
            <a:lvl1pPr marL="342900" indent="-342900" algn="l" defTabSz="457200" rtl="0" eaLnBrk="1" latinLnBrk="0" hangingPunct="1">
              <a:spcBef>
                <a:spcPct val="20000"/>
              </a:spcBef>
              <a:buSzPct val="100000"/>
              <a:buFontTx/>
              <a:buBlip>
                <a:blip r:embed="rId5"/>
              </a:buBlip>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00"/>
              </a:spcBef>
              <a:buNone/>
            </a:pPr>
            <a:endParaRPr lang="en-US" sz="1800" dirty="0" smtClean="0">
              <a:solidFill>
                <a:schemeClr val="tx1">
                  <a:lumMod val="60000"/>
                  <a:lumOff val="40000"/>
                </a:schemeClr>
              </a:solidFill>
              <a:latin typeface="Arial" panose="020B0604020202020204" pitchFamily="34" charset="0"/>
              <a:cs typeface="Arial" panose="020B0604020202020204" pitchFamily="34" charset="0"/>
            </a:endParaRPr>
          </a:p>
          <a:p>
            <a:pPr>
              <a:spcBef>
                <a:spcPts val="600"/>
              </a:spcBef>
              <a:buFont typeface="Arial" pitchFamily="34" charset="0"/>
              <a:buChar char="•"/>
            </a:pPr>
            <a:endParaRPr lang="en-US" sz="1800" b="1" i="1" dirty="0">
              <a:solidFill>
                <a:schemeClr val="tx1">
                  <a:lumMod val="60000"/>
                  <a:lumOff val="40000"/>
                </a:schemeClr>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1928644" y="253509"/>
            <a:ext cx="8205304" cy="857250"/>
          </a:xfrm>
        </p:spPr>
        <p:txBody>
          <a:bodyPr/>
          <a:lstStyle/>
          <a:p>
            <a:r>
              <a:rPr lang="en-US" dirty="0" smtClean="0">
                <a:latin typeface="Amazon Ember" panose="02000000000000000000" pitchFamily="2" charset="0"/>
                <a:ea typeface="Amazon Ember" panose="02000000000000000000" pitchFamily="2" charset="0"/>
              </a:rPr>
              <a:t>Cloud Improves Workload Throughput</a:t>
            </a:r>
            <a:endParaRPr lang="en-US" dirty="0">
              <a:latin typeface="Amazon Ember" panose="02000000000000000000" pitchFamily="2" charset="0"/>
              <a:ea typeface="Amazon Ember" panose="02000000000000000000" pitchFamily="2" charset="0"/>
            </a:endParaRPr>
          </a:p>
        </p:txBody>
      </p:sp>
      <p:sp>
        <p:nvSpPr>
          <p:cNvPr id="171"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8324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Cost advantages</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sp>
        <p:nvSpPr>
          <p:cNvPr id="9" name="TextBox 8"/>
          <p:cNvSpPr txBox="1"/>
          <p:nvPr/>
        </p:nvSpPr>
        <p:spPr>
          <a:xfrm>
            <a:off x="1119426" y="1282420"/>
            <a:ext cx="2926189" cy="707886"/>
          </a:xfrm>
          <a:prstGeom prst="rect">
            <a:avLst/>
          </a:prstGeom>
          <a:noFill/>
        </p:spPr>
        <p:txBody>
          <a:bodyPr wrap="square" rtlCol="0">
            <a:spAutoFit/>
          </a:bodyPr>
          <a:lstStyle/>
          <a:p>
            <a:pPr defTabSz="685800"/>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On Premises </a:t>
            </a:r>
          </a:p>
          <a:p>
            <a:pPr defTabSz="685800"/>
            <a:r>
              <a:rPr lang="en-US" sz="2000" dirty="0">
                <a:latin typeface="Amazon Ember" panose="02000000000000000000" pitchFamily="2" charset="0"/>
                <a:ea typeface="Amazon Ember" panose="02000000000000000000" pitchFamily="2" charset="0"/>
                <a:cs typeface="Arial" panose="020B0604020202020204" pitchFamily="34" charset="0"/>
              </a:rPr>
              <a:t>Capital Expense Model </a:t>
            </a:r>
          </a:p>
        </p:txBody>
      </p:sp>
      <p:sp>
        <p:nvSpPr>
          <p:cNvPr id="10" name="TextBox 9"/>
          <p:cNvSpPr txBox="1"/>
          <p:nvPr/>
        </p:nvSpPr>
        <p:spPr>
          <a:xfrm>
            <a:off x="4728668" y="1276732"/>
            <a:ext cx="2926189" cy="707886"/>
          </a:xfrm>
          <a:prstGeom prst="rect">
            <a:avLst/>
          </a:prstGeom>
          <a:noFill/>
        </p:spPr>
        <p:txBody>
          <a:bodyPr wrap="square" rtlCol="0">
            <a:spAutoFit/>
          </a:bodyPr>
          <a:lstStyle/>
          <a:p>
            <a:pPr defTabSz="685800"/>
            <a:r>
              <a:rPr lang="en-US" sz="2000" dirty="0">
                <a:solidFill>
                  <a:srgbClr val="00A1C9"/>
                </a:solidFill>
                <a:latin typeface="Amazon Ember" panose="02000000000000000000" pitchFamily="2" charset="0"/>
                <a:ea typeface="Amazon Ember" panose="02000000000000000000" pitchFamily="2" charset="0"/>
                <a:cs typeface="Arial" panose="020B0604020202020204" pitchFamily="34" charset="0"/>
              </a:rPr>
              <a:t>Amazon Web Services</a:t>
            </a:r>
          </a:p>
          <a:p>
            <a:pPr defTabSz="685800"/>
            <a:r>
              <a:rPr lang="en-US" sz="2000" dirty="0">
                <a:latin typeface="Amazon Ember" panose="02000000000000000000" pitchFamily="2" charset="0"/>
                <a:ea typeface="Amazon Ember" panose="02000000000000000000" pitchFamily="2" charset="0"/>
                <a:cs typeface="Arial" panose="020B0604020202020204" pitchFamily="34" charset="0"/>
              </a:rPr>
              <a:t>Pay As You Go Model </a:t>
            </a:r>
          </a:p>
        </p:txBody>
      </p:sp>
      <p:pic>
        <p:nvPicPr>
          <p:cNvPr id="11" name="Picture 10"/>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61537" y="2379873"/>
            <a:ext cx="476275" cy="285765"/>
          </a:xfrm>
          <a:prstGeom prst="rect">
            <a:avLst/>
          </a:prstGeom>
        </p:spPr>
      </p:pic>
      <p:grpSp>
        <p:nvGrpSpPr>
          <p:cNvPr id="30" name="Group 29"/>
          <p:cNvGrpSpPr/>
          <p:nvPr/>
        </p:nvGrpSpPr>
        <p:grpSpPr>
          <a:xfrm>
            <a:off x="5344936" y="2254474"/>
            <a:ext cx="2082002" cy="464668"/>
            <a:chOff x="7393109" y="3030933"/>
            <a:chExt cx="2776003" cy="619557"/>
          </a:xfrm>
        </p:grpSpPr>
        <p:cxnSp>
          <p:nvCxnSpPr>
            <p:cNvPr id="13" name="Straight Connector 12"/>
            <p:cNvCxnSpPr/>
            <p:nvPr/>
          </p:nvCxnSpPr>
          <p:spPr>
            <a:xfrm>
              <a:off x="7393109" y="3420979"/>
              <a:ext cx="2776003" cy="0"/>
            </a:xfrm>
            <a:prstGeom prst="line">
              <a:avLst/>
            </a:prstGeom>
            <a:ln/>
          </p:spPr>
          <p:style>
            <a:lnRef idx="1">
              <a:schemeClr val="dk1"/>
            </a:lnRef>
            <a:fillRef idx="0">
              <a:schemeClr val="dk1"/>
            </a:fillRef>
            <a:effectRef idx="0">
              <a:schemeClr val="dk1"/>
            </a:effectRef>
            <a:fontRef idx="minor">
              <a:schemeClr val="tx1"/>
            </a:fontRef>
          </p:style>
        </p:cxnSp>
        <p:sp>
          <p:nvSpPr>
            <p:cNvPr id="17" name="Oval 16"/>
            <p:cNvSpPr/>
            <p:nvPr/>
          </p:nvSpPr>
          <p:spPr>
            <a:xfrm>
              <a:off x="7656728" y="3282836"/>
              <a:ext cx="213224" cy="213224"/>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ln w="0"/>
                <a:solidFill>
                  <a:schemeClr val="tx1"/>
                </a:solidFill>
                <a:effectLst>
                  <a:outerShdw blurRad="38100" dist="19050" dir="2700000" algn="tl" rotWithShape="0">
                    <a:schemeClr val="dk1">
                      <a:alpha val="40000"/>
                    </a:schemeClr>
                  </a:outerShdw>
                </a:effectLst>
                <a:latin typeface="Amazon Ember" panose="02000000000000000000" pitchFamily="2" charset="0"/>
                <a:ea typeface="Amazon Ember" panose="02000000000000000000" pitchFamily="2" charset="0"/>
                <a:cs typeface="Arial" panose="020B0604020202020204" pitchFamily="34" charset="0"/>
              </a:endParaRPr>
            </a:p>
          </p:txBody>
        </p:sp>
        <p:sp>
          <p:nvSpPr>
            <p:cNvPr id="18" name="Oval 17"/>
            <p:cNvSpPr/>
            <p:nvPr/>
          </p:nvSpPr>
          <p:spPr>
            <a:xfrm>
              <a:off x="8566797" y="3191467"/>
              <a:ext cx="459023" cy="459023"/>
            </a:xfrm>
            <a:prstGeom prst="ellipse">
              <a:avLst/>
            </a:prstGeom>
            <a:solidFill>
              <a:schemeClr val="tx1"/>
            </a:solidFill>
            <a:ln>
              <a:solidFill>
                <a:srgbClr val="00A1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chemeClr val="tx1"/>
                </a:solidFill>
                <a:latin typeface="Amazon Ember" panose="02000000000000000000" pitchFamily="2" charset="0"/>
                <a:ea typeface="Amazon Ember" panose="02000000000000000000" pitchFamily="2" charset="0"/>
                <a:cs typeface="Arial" panose="020B0604020202020204" pitchFamily="34" charset="0"/>
              </a:endParaRPr>
            </a:p>
          </p:txBody>
        </p:sp>
        <p:sp>
          <p:nvSpPr>
            <p:cNvPr id="19" name="Oval 18"/>
            <p:cNvSpPr/>
            <p:nvPr/>
          </p:nvSpPr>
          <p:spPr>
            <a:xfrm>
              <a:off x="9637657" y="3226534"/>
              <a:ext cx="276437" cy="276439"/>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ln w="0"/>
                <a:solidFill>
                  <a:schemeClr val="tx1"/>
                </a:solidFill>
                <a:effectLst>
                  <a:outerShdw blurRad="38100" dist="19050" dir="2700000" algn="tl" rotWithShape="0">
                    <a:schemeClr val="dk1">
                      <a:alpha val="40000"/>
                    </a:schemeClr>
                  </a:outerShdw>
                </a:effectLst>
                <a:latin typeface="Amazon Ember" panose="02000000000000000000" pitchFamily="2" charset="0"/>
                <a:ea typeface="Amazon Ember" panose="02000000000000000000" pitchFamily="2" charset="0"/>
                <a:cs typeface="Arial" panose="020B0604020202020204" pitchFamily="34" charset="0"/>
              </a:endParaRPr>
            </a:p>
          </p:txBody>
        </p:sp>
        <p:grpSp>
          <p:nvGrpSpPr>
            <p:cNvPr id="28" name="Group 27"/>
            <p:cNvGrpSpPr/>
            <p:nvPr/>
          </p:nvGrpSpPr>
          <p:grpSpPr>
            <a:xfrm>
              <a:off x="7754448" y="3030933"/>
              <a:ext cx="2083721" cy="242428"/>
              <a:chOff x="7754448" y="2965328"/>
              <a:chExt cx="2083721" cy="242428"/>
            </a:xfrm>
          </p:grpSpPr>
          <p:sp>
            <p:nvSpPr>
              <p:cNvPr id="27" name="Freeform 26"/>
              <p:cNvSpPr/>
              <p:nvPr/>
            </p:nvSpPr>
            <p:spPr>
              <a:xfrm>
                <a:off x="7780338" y="2987057"/>
                <a:ext cx="2038350" cy="191118"/>
              </a:xfrm>
              <a:custGeom>
                <a:avLst/>
                <a:gdLst>
                  <a:gd name="connsiteX0" fmla="*/ 0 w 2038350"/>
                  <a:gd name="connsiteY0" fmla="*/ 191118 h 191118"/>
                  <a:gd name="connsiteX1" fmla="*/ 1009650 w 2038350"/>
                  <a:gd name="connsiteY1" fmla="*/ 618 h 191118"/>
                  <a:gd name="connsiteX2" fmla="*/ 2038350 w 2038350"/>
                  <a:gd name="connsiteY2" fmla="*/ 141906 h 191118"/>
                </a:gdLst>
                <a:ahLst/>
                <a:cxnLst>
                  <a:cxn ang="0">
                    <a:pos x="connsiteX0" y="connsiteY0"/>
                  </a:cxn>
                  <a:cxn ang="0">
                    <a:pos x="connsiteX1" y="connsiteY1"/>
                  </a:cxn>
                  <a:cxn ang="0">
                    <a:pos x="connsiteX2" y="connsiteY2"/>
                  </a:cxn>
                </a:cxnLst>
                <a:rect l="l" t="t" r="r" b="b"/>
                <a:pathLst>
                  <a:path w="2038350" h="191118">
                    <a:moveTo>
                      <a:pt x="0" y="191118"/>
                    </a:moveTo>
                    <a:cubicBezTo>
                      <a:pt x="334962" y="99969"/>
                      <a:pt x="669925" y="8820"/>
                      <a:pt x="1009650" y="618"/>
                    </a:cubicBezTo>
                    <a:cubicBezTo>
                      <a:pt x="1349375" y="-7584"/>
                      <a:pt x="1693862" y="67161"/>
                      <a:pt x="2038350" y="141906"/>
                    </a:cubicBez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ln w="0"/>
                  <a:solidFill>
                    <a:schemeClr val="tx1"/>
                  </a:solidFill>
                  <a:effectLst>
                    <a:outerShdw blurRad="38100" dist="19050" dir="2700000" algn="tl" rotWithShape="0">
                      <a:schemeClr val="dk1">
                        <a:alpha val="40000"/>
                      </a:schemeClr>
                    </a:outerShdw>
                  </a:effectLst>
                  <a:latin typeface="Amazon Ember" panose="02000000000000000000" pitchFamily="2" charset="0"/>
                  <a:ea typeface="Amazon Ember" panose="02000000000000000000" pitchFamily="2" charset="0"/>
                  <a:cs typeface="Arial" panose="020B0604020202020204" pitchFamily="34" charset="0"/>
                </a:endParaRPr>
              </a:p>
            </p:txBody>
          </p:sp>
          <p:sp>
            <p:nvSpPr>
              <p:cNvPr id="24" name="Oval 23"/>
              <p:cNvSpPr/>
              <p:nvPr/>
            </p:nvSpPr>
            <p:spPr>
              <a:xfrm>
                <a:off x="7754448" y="3150349"/>
                <a:ext cx="57407" cy="57407"/>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chemeClr val="tx1"/>
                  </a:solidFill>
                  <a:latin typeface="Amazon Ember" panose="02000000000000000000" pitchFamily="2" charset="0"/>
                  <a:ea typeface="Amazon Ember" panose="02000000000000000000" pitchFamily="2" charset="0"/>
                  <a:cs typeface="Arial" panose="020B0604020202020204" pitchFamily="34" charset="0"/>
                </a:endParaRPr>
              </a:p>
            </p:txBody>
          </p:sp>
          <p:sp>
            <p:nvSpPr>
              <p:cNvPr id="25" name="Oval 24"/>
              <p:cNvSpPr/>
              <p:nvPr/>
            </p:nvSpPr>
            <p:spPr>
              <a:xfrm>
                <a:off x="8752406" y="2965328"/>
                <a:ext cx="57407" cy="57407"/>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chemeClr val="tx1"/>
                  </a:solidFill>
                  <a:latin typeface="Amazon Ember" panose="02000000000000000000" pitchFamily="2" charset="0"/>
                  <a:ea typeface="Amazon Ember" panose="02000000000000000000" pitchFamily="2" charset="0"/>
                  <a:cs typeface="Arial" panose="020B0604020202020204" pitchFamily="34" charset="0"/>
                </a:endParaRPr>
              </a:p>
            </p:txBody>
          </p:sp>
          <p:sp>
            <p:nvSpPr>
              <p:cNvPr id="26" name="Oval 25"/>
              <p:cNvSpPr/>
              <p:nvPr/>
            </p:nvSpPr>
            <p:spPr>
              <a:xfrm>
                <a:off x="9780762" y="3098278"/>
                <a:ext cx="57407" cy="57407"/>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chemeClr val="tx1"/>
                  </a:solidFill>
                  <a:latin typeface="Amazon Ember" panose="02000000000000000000" pitchFamily="2" charset="0"/>
                  <a:ea typeface="Amazon Ember" panose="02000000000000000000" pitchFamily="2" charset="0"/>
                  <a:cs typeface="Arial" panose="020B0604020202020204" pitchFamily="34" charset="0"/>
                </a:endParaRPr>
              </a:p>
            </p:txBody>
          </p:sp>
        </p:grpSp>
        <p:sp>
          <p:nvSpPr>
            <p:cNvPr id="34" name="Oval 33"/>
            <p:cNvSpPr/>
            <p:nvPr/>
          </p:nvSpPr>
          <p:spPr>
            <a:xfrm>
              <a:off x="7647836" y="3273361"/>
              <a:ext cx="213224" cy="21322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ln w="0"/>
                <a:solidFill>
                  <a:schemeClr val="tx1"/>
                </a:solidFill>
                <a:effectLst>
                  <a:outerShdw blurRad="38100" dist="19050" dir="2700000" algn="tl" rotWithShape="0">
                    <a:schemeClr val="dk1">
                      <a:alpha val="40000"/>
                    </a:schemeClr>
                  </a:outerShdw>
                </a:effectLst>
                <a:latin typeface="Amazon Ember" panose="02000000000000000000" pitchFamily="2" charset="0"/>
                <a:ea typeface="Amazon Ember" panose="02000000000000000000" pitchFamily="2" charset="0"/>
                <a:cs typeface="Arial" panose="020B0604020202020204" pitchFamily="34" charset="0"/>
              </a:endParaRPr>
            </a:p>
          </p:txBody>
        </p:sp>
        <p:sp>
          <p:nvSpPr>
            <p:cNvPr id="40" name="Oval 39"/>
            <p:cNvSpPr/>
            <p:nvPr/>
          </p:nvSpPr>
          <p:spPr>
            <a:xfrm>
              <a:off x="9641333" y="3241753"/>
              <a:ext cx="276437" cy="27643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ln w="0"/>
                <a:solidFill>
                  <a:schemeClr val="tx1"/>
                </a:solidFill>
                <a:effectLst>
                  <a:outerShdw blurRad="38100" dist="19050" dir="2700000" algn="tl" rotWithShape="0">
                    <a:schemeClr val="dk1">
                      <a:alpha val="40000"/>
                    </a:schemeClr>
                  </a:outerShdw>
                </a:effectLst>
                <a:latin typeface="Amazon Ember" panose="02000000000000000000" pitchFamily="2" charset="0"/>
                <a:ea typeface="Amazon Ember" panose="02000000000000000000" pitchFamily="2" charset="0"/>
                <a:cs typeface="Arial" panose="020B0604020202020204" pitchFamily="34" charset="0"/>
              </a:endParaRPr>
            </a:p>
          </p:txBody>
        </p:sp>
      </p:grpSp>
      <p:sp>
        <p:nvSpPr>
          <p:cNvPr id="29" name="TextBox 28"/>
          <p:cNvSpPr txBox="1"/>
          <p:nvPr/>
        </p:nvSpPr>
        <p:spPr>
          <a:xfrm>
            <a:off x="4693477" y="2998454"/>
            <a:ext cx="3940062" cy="772006"/>
          </a:xfrm>
          <a:prstGeom prst="rect">
            <a:avLst/>
          </a:prstGeom>
          <a:noFill/>
        </p:spPr>
        <p:txBody>
          <a:bodyPr wrap="square" rtlCol="0">
            <a:spAutoFit/>
          </a:bodyPr>
          <a:lstStyle/>
          <a:p>
            <a:pPr marL="257175" indent="-257175" defTabSz="685800">
              <a:spcAft>
                <a:spcPts val="450"/>
              </a:spcAft>
              <a:buClr>
                <a:srgbClr val="00B0F0"/>
              </a:buClr>
              <a:buFont typeface="Wingdings" panose="05000000000000000000" pitchFamily="2" charset="2"/>
              <a:buChar char="§"/>
            </a:pPr>
            <a:r>
              <a:rPr lang="en-US" sz="2000" dirty="0">
                <a:latin typeface="Amazon Ember" panose="02000000000000000000" pitchFamily="2" charset="0"/>
                <a:ea typeface="Amazon Ember" panose="02000000000000000000" pitchFamily="2" charset="0"/>
                <a:cs typeface="Arial" panose="020B0604020202020204" pitchFamily="34" charset="0"/>
              </a:rPr>
              <a:t>Use only what you need</a:t>
            </a:r>
          </a:p>
          <a:p>
            <a:pPr marL="257175" indent="-257175" defTabSz="685800">
              <a:spcAft>
                <a:spcPts val="450"/>
              </a:spcAft>
              <a:buClr>
                <a:srgbClr val="00B0F0"/>
              </a:buClr>
              <a:buFont typeface="Wingdings" panose="05000000000000000000" pitchFamily="2" charset="2"/>
              <a:buChar char="§"/>
            </a:pPr>
            <a:r>
              <a:rPr lang="en-US" sz="2000" dirty="0">
                <a:latin typeface="Amazon Ember" panose="02000000000000000000" pitchFamily="2" charset="0"/>
                <a:ea typeface="Amazon Ember" panose="02000000000000000000" pitchFamily="2" charset="0"/>
                <a:cs typeface="Arial" panose="020B0604020202020204" pitchFamily="34" charset="0"/>
              </a:rPr>
              <a:t>Multiple pricing models</a:t>
            </a:r>
          </a:p>
        </p:txBody>
      </p:sp>
      <p:grpSp>
        <p:nvGrpSpPr>
          <p:cNvPr id="36" name="Group 35"/>
          <p:cNvGrpSpPr/>
          <p:nvPr/>
        </p:nvGrpSpPr>
        <p:grpSpPr>
          <a:xfrm>
            <a:off x="1229141" y="2266491"/>
            <a:ext cx="1641786" cy="409699"/>
            <a:chOff x="1999690" y="2939749"/>
            <a:chExt cx="2189048" cy="546265"/>
          </a:xfrm>
        </p:grpSpPr>
        <p:pic>
          <p:nvPicPr>
            <p:cNvPr id="31" name="Graphic 3">
              <a:extLst>
                <a:ext uri="{FF2B5EF4-FFF2-40B4-BE49-F238E27FC236}">
                  <a16:creationId xmlns:a16="http://schemas.microsoft.com/office/drawing/2014/main" id="{8A3A9055-E553-4183-85FC-7A1B9D431A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38"/>
                </a:ext>
              </a:extLst>
            </a:blip>
            <a:stretch>
              <a:fillRect/>
            </a:stretch>
          </p:blipFill>
          <p:spPr>
            <a:xfrm>
              <a:off x="1999690" y="2939751"/>
              <a:ext cx="532606" cy="546263"/>
            </a:xfrm>
            <a:prstGeom prst="rect">
              <a:avLst/>
            </a:prstGeom>
          </p:spPr>
        </p:pic>
        <p:pic>
          <p:nvPicPr>
            <p:cNvPr id="32" name="Graphic 3">
              <a:extLst>
                <a:ext uri="{FF2B5EF4-FFF2-40B4-BE49-F238E27FC236}">
                  <a16:creationId xmlns:a16="http://schemas.microsoft.com/office/drawing/2014/main" id="{8A3A9055-E553-4183-85FC-7A1B9D431A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38"/>
                </a:ext>
              </a:extLst>
            </a:blip>
            <a:stretch>
              <a:fillRect/>
            </a:stretch>
          </p:blipFill>
          <p:spPr>
            <a:xfrm>
              <a:off x="2552992" y="2939750"/>
              <a:ext cx="532606" cy="546263"/>
            </a:xfrm>
            <a:prstGeom prst="rect">
              <a:avLst/>
            </a:prstGeom>
          </p:spPr>
        </p:pic>
        <p:pic>
          <p:nvPicPr>
            <p:cNvPr id="33" name="Graphic 3">
              <a:extLst>
                <a:ext uri="{FF2B5EF4-FFF2-40B4-BE49-F238E27FC236}">
                  <a16:creationId xmlns:a16="http://schemas.microsoft.com/office/drawing/2014/main" id="{8A3A9055-E553-4183-85FC-7A1B9D431A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38"/>
                </a:ext>
              </a:extLst>
            </a:blip>
            <a:stretch>
              <a:fillRect/>
            </a:stretch>
          </p:blipFill>
          <p:spPr>
            <a:xfrm>
              <a:off x="3107388" y="2939751"/>
              <a:ext cx="532606" cy="546263"/>
            </a:xfrm>
            <a:prstGeom prst="rect">
              <a:avLst/>
            </a:prstGeom>
          </p:spPr>
        </p:pic>
        <p:pic>
          <p:nvPicPr>
            <p:cNvPr id="35" name="Graphic 3">
              <a:extLst>
                <a:ext uri="{FF2B5EF4-FFF2-40B4-BE49-F238E27FC236}">
                  <a16:creationId xmlns:a16="http://schemas.microsoft.com/office/drawing/2014/main" id="{8A3A9055-E553-4183-85FC-7A1B9D431A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38"/>
                </a:ext>
              </a:extLst>
            </a:blip>
            <a:stretch>
              <a:fillRect/>
            </a:stretch>
          </p:blipFill>
          <p:spPr>
            <a:xfrm>
              <a:off x="3656132" y="2939749"/>
              <a:ext cx="532606" cy="546263"/>
            </a:xfrm>
            <a:prstGeom prst="rect">
              <a:avLst/>
            </a:prstGeom>
          </p:spPr>
        </p:pic>
      </p:grpSp>
      <p:sp>
        <p:nvSpPr>
          <p:cNvPr id="37" name="TextBox 36"/>
          <p:cNvSpPr txBox="1"/>
          <p:nvPr/>
        </p:nvSpPr>
        <p:spPr>
          <a:xfrm>
            <a:off x="1119425" y="2936537"/>
            <a:ext cx="3307102" cy="1079783"/>
          </a:xfrm>
          <a:prstGeom prst="rect">
            <a:avLst/>
          </a:prstGeom>
          <a:noFill/>
        </p:spPr>
        <p:txBody>
          <a:bodyPr wrap="square" rtlCol="0">
            <a:spAutoFit/>
          </a:bodyPr>
          <a:lstStyle/>
          <a:p>
            <a:pPr marL="257175" indent="-257175" defTabSz="685800">
              <a:spcAft>
                <a:spcPts val="450"/>
              </a:spcAft>
              <a:buClr>
                <a:srgbClr val="00B0F0"/>
              </a:buClr>
              <a:buFont typeface="Wingdings" panose="05000000000000000000" pitchFamily="2" charset="2"/>
              <a:buChar char="§"/>
            </a:pPr>
            <a:r>
              <a:rPr lang="en-US" sz="2000" dirty="0">
                <a:latin typeface="Amazon Ember" panose="02000000000000000000" pitchFamily="2" charset="0"/>
                <a:ea typeface="Amazon Ember" panose="02000000000000000000" pitchFamily="2" charset="0"/>
                <a:cs typeface="Arial" panose="020B0604020202020204" pitchFamily="34" charset="0"/>
              </a:rPr>
              <a:t>High upfront capital cost</a:t>
            </a:r>
          </a:p>
          <a:p>
            <a:pPr marL="257175" indent="-257175" defTabSz="685800">
              <a:spcAft>
                <a:spcPts val="450"/>
              </a:spcAft>
              <a:buClr>
                <a:srgbClr val="00B0F0"/>
              </a:buClr>
              <a:buFont typeface="Wingdings" panose="05000000000000000000" pitchFamily="2" charset="2"/>
              <a:buChar char="§"/>
            </a:pPr>
            <a:r>
              <a:rPr lang="en-US" sz="2000" dirty="0">
                <a:latin typeface="Amazon Ember" panose="02000000000000000000" pitchFamily="2" charset="0"/>
                <a:ea typeface="Amazon Ember" panose="02000000000000000000" pitchFamily="2" charset="0"/>
                <a:cs typeface="Arial" panose="020B0604020202020204" pitchFamily="34" charset="0"/>
              </a:rPr>
              <a:t>High cost of ongoing support</a:t>
            </a:r>
          </a:p>
        </p:txBody>
      </p:sp>
      <p:sp>
        <p:nvSpPr>
          <p:cNvPr id="38"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89524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4622744" y="3168317"/>
            <a:ext cx="83034" cy="47980"/>
          </a:xfrm>
          <a:prstGeom prst="rect">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29" name="Oval 28"/>
          <p:cNvSpPr/>
          <p:nvPr/>
        </p:nvSpPr>
        <p:spPr>
          <a:xfrm>
            <a:off x="4379071" y="3215262"/>
            <a:ext cx="52281" cy="52281"/>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28" name="Oval 27"/>
          <p:cNvSpPr/>
          <p:nvPr/>
        </p:nvSpPr>
        <p:spPr>
          <a:xfrm>
            <a:off x="4381630" y="3082511"/>
            <a:ext cx="52281" cy="52281"/>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23" name="Oval 22"/>
          <p:cNvSpPr/>
          <p:nvPr/>
        </p:nvSpPr>
        <p:spPr>
          <a:xfrm>
            <a:off x="7131819" y="1624288"/>
            <a:ext cx="52281" cy="52281"/>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21" name="Diamond 20"/>
          <p:cNvSpPr/>
          <p:nvPr/>
        </p:nvSpPr>
        <p:spPr>
          <a:xfrm>
            <a:off x="4504344" y="1519842"/>
            <a:ext cx="159918" cy="109411"/>
          </a:xfrm>
          <a:prstGeom prst="diamond">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8" name="Rectangle 17"/>
          <p:cNvSpPr/>
          <p:nvPr/>
        </p:nvSpPr>
        <p:spPr>
          <a:xfrm rot="18210042">
            <a:off x="1984186" y="1688083"/>
            <a:ext cx="34289" cy="60354"/>
          </a:xfrm>
          <a:prstGeom prst="rect">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9" name="Rectangle 18"/>
          <p:cNvSpPr/>
          <p:nvPr/>
        </p:nvSpPr>
        <p:spPr>
          <a:xfrm rot="18210042">
            <a:off x="1873768" y="1657130"/>
            <a:ext cx="34289" cy="60354"/>
          </a:xfrm>
          <a:prstGeom prst="rect">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6" name="Rectangle 15"/>
          <p:cNvSpPr/>
          <p:nvPr/>
        </p:nvSpPr>
        <p:spPr>
          <a:xfrm rot="18210042">
            <a:off x="1962187" y="1516634"/>
            <a:ext cx="34289" cy="60354"/>
          </a:xfrm>
          <a:prstGeom prst="rect">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sp>
        <p:nvSpPr>
          <p:cNvPr id="17" name="Rectangle 16"/>
          <p:cNvSpPr/>
          <p:nvPr/>
        </p:nvSpPr>
        <p:spPr>
          <a:xfrm rot="18210042">
            <a:off x="2074105" y="1555925"/>
            <a:ext cx="34289" cy="60354"/>
          </a:xfrm>
          <a:prstGeom prst="rect">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892941680"/>
              </p:ext>
            </p:extLst>
          </p:nvPr>
        </p:nvGraphicFramePr>
        <p:xfrm>
          <a:off x="756947" y="987623"/>
          <a:ext cx="7895562" cy="2941534"/>
        </p:xfrm>
        <a:graphic>
          <a:graphicData uri="http://schemas.openxmlformats.org/drawingml/2006/table">
            <a:tbl>
              <a:tblPr firstRow="1" bandRow="1">
                <a:tableStyleId>{5C22544A-7EE6-4342-B048-85BDC9FD1C3A}</a:tableStyleId>
              </a:tblPr>
              <a:tblGrid>
                <a:gridCol w="2631854">
                  <a:extLst>
                    <a:ext uri="{9D8B030D-6E8A-4147-A177-3AD203B41FA5}">
                      <a16:colId xmlns:a16="http://schemas.microsoft.com/office/drawing/2014/main" val="1912295967"/>
                    </a:ext>
                  </a:extLst>
                </a:gridCol>
                <a:gridCol w="2631854">
                  <a:extLst>
                    <a:ext uri="{9D8B030D-6E8A-4147-A177-3AD203B41FA5}">
                      <a16:colId xmlns:a16="http://schemas.microsoft.com/office/drawing/2014/main" val="2300103065"/>
                    </a:ext>
                  </a:extLst>
                </a:gridCol>
                <a:gridCol w="2631854">
                  <a:extLst>
                    <a:ext uri="{9D8B030D-6E8A-4147-A177-3AD203B41FA5}">
                      <a16:colId xmlns:a16="http://schemas.microsoft.com/office/drawing/2014/main" val="1649379822"/>
                    </a:ext>
                  </a:extLst>
                </a:gridCol>
              </a:tblGrid>
              <a:tr h="1470767">
                <a:tc>
                  <a:txBody>
                    <a:bodyPr/>
                    <a:lstStyle/>
                    <a:p>
                      <a:pPr algn="ct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Genomics </a:t>
                      </a:r>
                      <a:b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Processing</a:t>
                      </a:r>
                      <a:endParaRPr lang="en-US" sz="2000" b="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Modeling and </a:t>
                      </a:r>
                      <a:b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Simulation</a:t>
                      </a:r>
                      <a:endParaRPr lang="en-US" sz="2000" b="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Government and </a:t>
                      </a:r>
                      <a:b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Educational Research </a:t>
                      </a:r>
                      <a:endParaRPr lang="en-US" sz="2000" b="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03427784"/>
                  </a:ext>
                </a:extLst>
              </a:tr>
              <a:tr h="1470767">
                <a:tc>
                  <a:txBody>
                    <a:bodyPr/>
                    <a:lstStyle/>
                    <a:p>
                      <a:pPr algn="ctr"/>
                      <a:r>
                        <a:rPr lang="en-US" sz="200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Monte Carlo </a:t>
                      </a:r>
                      <a:br>
                        <a:rPr lang="en-US" sz="200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Simulations</a:t>
                      </a:r>
                      <a:endParaRPr lang="en-US" sz="200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Transcoding and </a:t>
                      </a:r>
                      <a:b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Encoding</a:t>
                      </a:r>
                      <a:endParaRPr lang="en-US" sz="2000" b="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Computational </a:t>
                      </a:r>
                      <a:b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br>
                      <a:r>
                        <a:rPr lang="en-US" sz="2000" b="0" baseline="0" dirty="0" smtClean="0">
                          <a:solidFill>
                            <a:schemeClr val="tx1"/>
                          </a:solidFill>
                          <a:latin typeface="Amazon Ember" panose="02000000000000000000" pitchFamily="2" charset="0"/>
                          <a:ea typeface="Amazon Ember" panose="02000000000000000000" pitchFamily="2" charset="0"/>
                          <a:cs typeface="Amazon Ember Light" panose="020B0403020204020204" pitchFamily="34" charset="0"/>
                        </a:rPr>
                        <a:t>Chemistry</a:t>
                      </a:r>
                      <a:endParaRPr lang="en-US" sz="2000" b="0" baseline="0" dirty="0">
                        <a:solidFill>
                          <a:schemeClr val="tx1"/>
                        </a:solidFill>
                        <a:latin typeface="Amazon Ember" panose="02000000000000000000" pitchFamily="2" charset="0"/>
                        <a:ea typeface="Amazon Ember" panose="02000000000000000000" pitchFamily="2" charset="0"/>
                        <a:cs typeface="Amazon Ember Light" panose="020B0403020204020204" pitchFamily="34" charset="0"/>
                      </a:endParaRPr>
                    </a:p>
                  </a:txBody>
                  <a:tcPr marL="68580" marR="68580" marT="34290" marB="34290" anchor="b">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73930561"/>
                  </a:ext>
                </a:extLst>
              </a:tr>
            </a:tbl>
          </a:graphicData>
        </a:graphic>
      </p:graphicFrame>
      <p:sp>
        <p:nvSpPr>
          <p:cNvPr id="2" name="Title 1"/>
          <p:cNvSpPr>
            <a:spLocks noGrp="1"/>
          </p:cNvSpPr>
          <p:nvPr>
            <p:ph type="title"/>
          </p:nvPr>
        </p:nvSpPr>
        <p:spPr/>
        <p:txBody>
          <a:bodyPr/>
          <a:lstStyle/>
          <a:p>
            <a:r>
              <a:rPr lang="en-US" dirty="0" smtClean="0">
                <a:latin typeface="Amazon Ember" panose="02000000000000000000" pitchFamily="2" charset="0"/>
                <a:ea typeface="Amazon Ember" panose="02000000000000000000" pitchFamily="2" charset="0"/>
                <a:cs typeface="Arial" panose="020B0604020202020204" pitchFamily="34" charset="0"/>
              </a:rPr>
              <a:t>Popular HPC workloads on AWS </a:t>
            </a:r>
            <a:endParaRPr lang="en-US" dirty="0">
              <a:latin typeface="Amazon Ember" panose="02000000000000000000" pitchFamily="2" charset="0"/>
              <a:ea typeface="Amazon Ember" panose="02000000000000000000" pitchFamily="2" charset="0"/>
              <a:cs typeface="Arial" panose="020B0604020202020204" pitchFamily="34" charset="0"/>
            </a:endParaRPr>
          </a:p>
        </p:txBody>
      </p:sp>
      <p:grpSp>
        <p:nvGrpSpPr>
          <p:cNvPr id="13" name="Group 12"/>
          <p:cNvGrpSpPr/>
          <p:nvPr/>
        </p:nvGrpSpPr>
        <p:grpSpPr>
          <a:xfrm>
            <a:off x="1858427" y="1352984"/>
            <a:ext cx="311064" cy="458652"/>
            <a:chOff x="2417290" y="1861379"/>
            <a:chExt cx="414752" cy="611536"/>
          </a:xfrm>
        </p:grpSpPr>
        <p:pic>
          <p:nvPicPr>
            <p:cNvPr id="10" name="Picture 9"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24354">
              <a:off x="2417290" y="1861379"/>
              <a:ext cx="262352" cy="56879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2" name="Picture 11"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24354">
              <a:off x="2569690" y="1904116"/>
              <a:ext cx="262352" cy="56879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grpSp>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04344" y="1357611"/>
            <a:ext cx="339338" cy="33933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2"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15074" y="1333299"/>
            <a:ext cx="447718" cy="44771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4" name="Picture 23" descr="Molecul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15074" y="2739625"/>
            <a:ext cx="652897" cy="47667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5" name="Picture 24" descr="MonteCarlo_Simulation.png"/>
          <p:cNvPicPr>
            <a:picLocks noChangeAspect="1"/>
          </p:cNvPicPr>
          <p:nvPr/>
        </p:nvPicPr>
        <p:blipFill>
          <a:blip r:embed="rId7" cstate="print">
            <a:grayscl/>
            <a:extLst>
              <a:ext uri="{28A0092B-C50C-407E-A947-70E740481C1C}">
                <a14:useLocalDpi xmlns:a14="http://schemas.microsoft.com/office/drawing/2010/main" val="0"/>
              </a:ext>
            </a:extLst>
          </a:blip>
          <a:stretch>
            <a:fillRect/>
          </a:stretch>
        </p:blipFill>
        <p:spPr>
          <a:xfrm>
            <a:off x="1653736" y="2842375"/>
            <a:ext cx="720446" cy="463295"/>
          </a:xfrm>
          <a:prstGeom prst="rect">
            <a:avLst/>
          </a:prstGeom>
        </p:spPr>
      </p:pic>
      <p:pic>
        <p:nvPicPr>
          <p:cNvPr id="26" name="Picture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36313" y="3021747"/>
            <a:ext cx="245796" cy="24579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7" name="Picture 2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69461" y="2955737"/>
            <a:ext cx="236570" cy="23657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1" name="TextBox 30"/>
          <p:cNvSpPr txBox="1"/>
          <p:nvPr/>
        </p:nvSpPr>
        <p:spPr>
          <a:xfrm>
            <a:off x="2543304" y="4301745"/>
            <a:ext cx="4057392" cy="369332"/>
          </a:xfrm>
          <a:prstGeom prst="rect">
            <a:avLst/>
          </a:prstGeom>
          <a:noFill/>
        </p:spPr>
        <p:txBody>
          <a:bodyPr wrap="square" rtlCol="0">
            <a:spAutoFit/>
          </a:bodyPr>
          <a:lstStyle/>
          <a:p>
            <a:pPr algn="ctr" defTabSz="685800"/>
            <a:r>
              <a:rPr lang="en-US" dirty="0">
                <a:solidFill>
                  <a:srgbClr val="00A1C9"/>
                </a:solidFill>
                <a:latin typeface="Amazon Ember" panose="02000000000000000000" pitchFamily="2" charset="0"/>
                <a:ea typeface="Amazon Ember" panose="02000000000000000000" pitchFamily="2" charset="0"/>
                <a:cs typeface="Arial" panose="020B0604020202020204" pitchFamily="34" charset="0"/>
              </a:rPr>
              <a:t>…  and many more</a:t>
            </a:r>
          </a:p>
        </p:txBody>
      </p:sp>
      <p:sp>
        <p:nvSpPr>
          <p:cNvPr id="32"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5371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928" y="119664"/>
            <a:ext cx="7886700" cy="657487"/>
          </a:xfrm>
        </p:spPr>
        <p:txBody>
          <a:bodyPr/>
          <a:lstStyle/>
          <a:p>
            <a:r>
              <a:rPr lang="en-US" dirty="0" smtClean="0">
                <a:latin typeface="Arial" panose="020B0604020202020204" pitchFamily="34" charset="0"/>
                <a:cs typeface="Arial" panose="020B0604020202020204" pitchFamily="34" charset="0"/>
              </a:rPr>
              <a:t>Defining HPC – example use cases </a:t>
            </a:r>
            <a:endParaRPr lang="en-US" dirty="0">
              <a:latin typeface="Arial" panose="020B0604020202020204" pitchFamily="34" charset="0"/>
              <a:cs typeface="Arial" panose="020B0604020202020204" pitchFamily="34" charset="0"/>
            </a:endParaRPr>
          </a:p>
        </p:txBody>
      </p:sp>
      <p:cxnSp>
        <p:nvCxnSpPr>
          <p:cNvPr id="6" name="Straight Arrow Connector 5"/>
          <p:cNvCxnSpPr/>
          <p:nvPr/>
        </p:nvCxnSpPr>
        <p:spPr>
          <a:xfrm>
            <a:off x="4572000" y="1116387"/>
            <a:ext cx="0" cy="3413624"/>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139925" y="2681733"/>
            <a:ext cx="6864151"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9247" y="2072824"/>
            <a:ext cx="1290922" cy="1331134"/>
          </a:xfrm>
          <a:prstGeom prst="rect">
            <a:avLst/>
          </a:prstGeom>
          <a:noFill/>
        </p:spPr>
        <p:txBody>
          <a:bodyPr wrap="square" rtlCol="0">
            <a:spAutoFit/>
          </a:bodyPr>
          <a:lstStyle/>
          <a:p>
            <a:pPr>
              <a:spcAft>
                <a:spcPts val="300"/>
              </a:spcAft>
            </a:pPr>
            <a:r>
              <a:rPr lang="en-US" dirty="0">
                <a:solidFill>
                  <a:srgbClr val="00A1C9"/>
                </a:solidFill>
                <a:latin typeface="Amazon Ember" panose="02000000000000000000" pitchFamily="2" charset="0"/>
                <a:ea typeface="Amazon Ember" panose="02000000000000000000" pitchFamily="2" charset="0"/>
                <a:cs typeface="Arial" panose="020B0604020202020204" pitchFamily="34" charset="0"/>
              </a:rPr>
              <a:t>Data Light</a:t>
            </a:r>
          </a:p>
          <a:p>
            <a:r>
              <a:rPr lang="en-US" sz="1200" dirty="0">
                <a:latin typeface="Amazon Ember" panose="02000000000000000000" pitchFamily="2" charset="0"/>
                <a:ea typeface="Amazon Ember" panose="02000000000000000000" pitchFamily="2" charset="0"/>
                <a:cs typeface="Arial" panose="020B0604020202020204" pitchFamily="34" charset="0"/>
              </a:rPr>
              <a:t>Minimal requirements for high performance storage</a:t>
            </a:r>
          </a:p>
        </p:txBody>
      </p:sp>
      <p:sp>
        <p:nvSpPr>
          <p:cNvPr id="31" name="TextBox 30"/>
          <p:cNvSpPr txBox="1"/>
          <p:nvPr/>
        </p:nvSpPr>
        <p:spPr>
          <a:xfrm>
            <a:off x="7633444" y="1902831"/>
            <a:ext cx="1488872" cy="1146468"/>
          </a:xfrm>
          <a:prstGeom prst="rect">
            <a:avLst/>
          </a:prstGeom>
          <a:noFill/>
        </p:spPr>
        <p:txBody>
          <a:bodyPr wrap="square" rtlCol="0">
            <a:spAutoFit/>
          </a:bodyPr>
          <a:lstStyle/>
          <a:p>
            <a:pPr algn="r">
              <a:spcAft>
                <a:spcPts val="300"/>
              </a:spcAft>
            </a:pPr>
            <a:r>
              <a:rPr lang="en-US" dirty="0">
                <a:solidFill>
                  <a:srgbClr val="00A1C9"/>
                </a:solidFill>
                <a:latin typeface="Arial" panose="020B0604020202020204" pitchFamily="34" charset="0"/>
                <a:ea typeface="Amazon Ember" panose="02000000000000000000" pitchFamily="2" charset="0"/>
                <a:cs typeface="Arial" panose="020B0604020202020204" pitchFamily="34" charset="0"/>
              </a:rPr>
              <a:t>Data Heavy</a:t>
            </a:r>
          </a:p>
          <a:p>
            <a:pPr algn="r"/>
            <a:r>
              <a:rPr lang="en-US" sz="1200" dirty="0">
                <a:latin typeface="Arial" panose="020B0604020202020204" pitchFamily="34" charset="0"/>
                <a:ea typeface="Amazon Ember Light" panose="020B0403020204020204" pitchFamily="34" charset="0"/>
                <a:cs typeface="Arial" panose="020B0604020202020204" pitchFamily="34" charset="0"/>
              </a:rPr>
              <a:t>Benefits from access to high </a:t>
            </a:r>
            <a:r>
              <a:rPr lang="en-US" sz="1200" dirty="0">
                <a:latin typeface="Amazon Ember" panose="02000000000000000000" pitchFamily="2" charset="0"/>
                <a:ea typeface="Amazon Ember" panose="02000000000000000000" pitchFamily="2" charset="0"/>
                <a:cs typeface="Arial" panose="020B0604020202020204" pitchFamily="34" charset="0"/>
              </a:rPr>
              <a:t>performance</a:t>
            </a:r>
            <a:r>
              <a:rPr lang="en-US" sz="1200" dirty="0">
                <a:latin typeface="Arial" panose="020B0604020202020204" pitchFamily="34" charset="0"/>
                <a:ea typeface="Amazon Ember Light" panose="020B0403020204020204" pitchFamily="34" charset="0"/>
                <a:cs typeface="Arial" panose="020B0604020202020204" pitchFamily="34" charset="0"/>
              </a:rPr>
              <a:t> storage</a:t>
            </a:r>
          </a:p>
        </p:txBody>
      </p:sp>
      <p:sp>
        <p:nvSpPr>
          <p:cNvPr id="32" name="TextBox 31"/>
          <p:cNvSpPr txBox="1"/>
          <p:nvPr/>
        </p:nvSpPr>
        <p:spPr>
          <a:xfrm>
            <a:off x="3056232" y="725499"/>
            <a:ext cx="2529365" cy="369332"/>
          </a:xfrm>
          <a:prstGeom prst="rect">
            <a:avLst/>
          </a:prstGeom>
          <a:noFill/>
        </p:spPr>
        <p:txBody>
          <a:bodyPr wrap="square" rtlCol="0">
            <a:spAutoFit/>
          </a:bodyPr>
          <a:lstStyle/>
          <a:p>
            <a:pPr>
              <a:spcAft>
                <a:spcPts val="300"/>
              </a:spcAft>
            </a:pPr>
            <a:r>
              <a:rPr lang="en-US" dirty="0">
                <a:solidFill>
                  <a:srgbClr val="00A1C9"/>
                </a:solidFill>
                <a:latin typeface="Arial" panose="020B0604020202020204" pitchFamily="34" charset="0"/>
                <a:ea typeface="Amazon Ember" panose="02000000000000000000" pitchFamily="2" charset="0"/>
                <a:cs typeface="Arial" panose="020B0604020202020204" pitchFamily="34" charset="0"/>
              </a:rPr>
              <a:t>Clustered</a:t>
            </a:r>
            <a:r>
              <a:rPr lang="en-US" sz="1200" dirty="0">
                <a:solidFill>
                  <a:srgbClr val="00A1C9"/>
                </a:solidFill>
                <a:latin typeface="Arial" panose="020B0604020202020204" pitchFamily="34" charset="0"/>
                <a:ea typeface="Amazon Ember" panose="02000000000000000000" pitchFamily="2" charset="0"/>
                <a:cs typeface="Arial" panose="020B0604020202020204" pitchFamily="34" charset="0"/>
              </a:rPr>
              <a:t> </a:t>
            </a:r>
            <a:r>
              <a:rPr lang="en-US" sz="1200" dirty="0">
                <a:latin typeface="Arial" panose="020B0604020202020204" pitchFamily="34" charset="0"/>
                <a:ea typeface="Amazon Ember Light" panose="020B0403020204020204" pitchFamily="34" charset="0"/>
                <a:cs typeface="Arial" panose="020B0604020202020204" pitchFamily="34" charset="0"/>
              </a:rPr>
              <a:t>(Tightly coupled)</a:t>
            </a:r>
          </a:p>
        </p:txBody>
      </p:sp>
      <p:sp>
        <p:nvSpPr>
          <p:cNvPr id="33" name="TextBox 32"/>
          <p:cNvSpPr txBox="1"/>
          <p:nvPr/>
        </p:nvSpPr>
        <p:spPr>
          <a:xfrm>
            <a:off x="2479184" y="4445311"/>
            <a:ext cx="3454831" cy="369332"/>
          </a:xfrm>
          <a:prstGeom prst="rect">
            <a:avLst/>
          </a:prstGeom>
          <a:noFill/>
        </p:spPr>
        <p:txBody>
          <a:bodyPr wrap="square" rtlCol="0">
            <a:spAutoFit/>
          </a:bodyPr>
          <a:lstStyle/>
          <a:p>
            <a:pPr>
              <a:spcAft>
                <a:spcPts val="300"/>
              </a:spcAft>
            </a:pPr>
            <a:r>
              <a:rPr lang="en-US" dirty="0">
                <a:solidFill>
                  <a:srgbClr val="00A1C9"/>
                </a:solidFill>
                <a:latin typeface="Amazon Ember" panose="02000000000000000000" pitchFamily="2" charset="0"/>
                <a:ea typeface="Amazon Ember" panose="02000000000000000000" pitchFamily="2" charset="0"/>
                <a:cs typeface="Arial" panose="020B0604020202020204" pitchFamily="34" charset="0"/>
              </a:rPr>
              <a:t>Distributed / Grid </a:t>
            </a:r>
            <a:r>
              <a:rPr lang="en-US" sz="1200" dirty="0">
                <a:latin typeface="Arial" panose="020B0604020202020204" pitchFamily="34" charset="0"/>
                <a:ea typeface="Amazon Ember Light" panose="020B0403020204020204" pitchFamily="34" charset="0"/>
                <a:cs typeface="Arial" panose="020B0604020202020204" pitchFamily="34" charset="0"/>
              </a:rPr>
              <a:t>(Loosely coupled)</a:t>
            </a:r>
          </a:p>
        </p:txBody>
      </p:sp>
      <p:sp>
        <p:nvSpPr>
          <p:cNvPr id="34" name="TextBox 33"/>
          <p:cNvSpPr txBox="1"/>
          <p:nvPr/>
        </p:nvSpPr>
        <p:spPr>
          <a:xfrm>
            <a:off x="1531425" y="1238480"/>
            <a:ext cx="2624758" cy="1315745"/>
          </a:xfrm>
          <a:prstGeom prst="rect">
            <a:avLst/>
          </a:prstGeom>
          <a:noFill/>
        </p:spPr>
        <p:txBody>
          <a:bodyPr wrap="none" rtlCol="0">
            <a:spAutoFit/>
          </a:bodyPr>
          <a:lstStyle/>
          <a:p>
            <a:pPr marL="214313" indent="-214313">
              <a:spcAft>
                <a:spcPts val="300"/>
              </a:spcAft>
              <a:buClr>
                <a:srgbClr val="00A1C9"/>
              </a:buClr>
              <a:buSzPct val="80000"/>
              <a:buFont typeface="Wingdings" panose="05000000000000000000" pitchFamily="2" charset="2"/>
              <a:buChar char="§"/>
            </a:pPr>
            <a:r>
              <a:rPr lang="en-US" dirty="0">
                <a:solidFill>
                  <a:schemeClr val="tx1">
                    <a:lumMod val="50000"/>
                  </a:schemeClr>
                </a:solidFill>
                <a:latin typeface="Amazon Ember" panose="02000000000000000000" pitchFamily="2" charset="0"/>
                <a:ea typeface="Amazon Ember" panose="02000000000000000000" pitchFamily="2" charset="0"/>
                <a:cs typeface="Arial" panose="020B0604020202020204" pitchFamily="34" charset="0"/>
              </a:rPr>
              <a:t>Fluid dynamics</a:t>
            </a:r>
          </a:p>
          <a:p>
            <a:pPr marL="214313" indent="-214313">
              <a:spcAft>
                <a:spcPts val="300"/>
              </a:spcAft>
              <a:buClr>
                <a:srgbClr val="00A1C9"/>
              </a:buClr>
              <a:buSzPct val="80000"/>
              <a:buFont typeface="Wingdings" panose="05000000000000000000" pitchFamily="2" charset="2"/>
              <a:buChar char="§"/>
            </a:pPr>
            <a:r>
              <a:rPr lang="en-US" dirty="0">
                <a:solidFill>
                  <a:schemeClr val="tx1">
                    <a:lumMod val="50000"/>
                  </a:schemeClr>
                </a:solidFill>
                <a:latin typeface="Amazon Ember" panose="02000000000000000000" pitchFamily="2" charset="0"/>
                <a:ea typeface="Amazon Ember" panose="02000000000000000000" pitchFamily="2" charset="0"/>
                <a:cs typeface="Arial" panose="020B0604020202020204" pitchFamily="34" charset="0"/>
              </a:rPr>
              <a:t>Weather forecasting</a:t>
            </a:r>
          </a:p>
          <a:p>
            <a:pPr marL="214313" indent="-214313">
              <a:spcAft>
                <a:spcPts val="300"/>
              </a:spcAft>
              <a:buClr>
                <a:srgbClr val="00A1C9"/>
              </a:buClr>
              <a:buSzPct val="80000"/>
              <a:buFont typeface="Wingdings" panose="05000000000000000000" pitchFamily="2" charset="2"/>
              <a:buChar char="§"/>
            </a:pPr>
            <a:r>
              <a:rPr lang="en-US" dirty="0">
                <a:solidFill>
                  <a:schemeClr val="tx1">
                    <a:lumMod val="50000"/>
                  </a:schemeClr>
                </a:solidFill>
                <a:latin typeface="Amazon Ember" panose="02000000000000000000" pitchFamily="2" charset="0"/>
                <a:ea typeface="Amazon Ember" panose="02000000000000000000" pitchFamily="2" charset="0"/>
                <a:cs typeface="Arial" panose="020B0604020202020204" pitchFamily="34" charset="0"/>
              </a:rPr>
              <a:t>Materials simulations</a:t>
            </a:r>
          </a:p>
          <a:p>
            <a:pPr marL="214313" indent="-214313">
              <a:spcAft>
                <a:spcPts val="300"/>
              </a:spcAft>
              <a:buClr>
                <a:srgbClr val="00A1C9"/>
              </a:buClr>
              <a:buSzPct val="80000"/>
              <a:buFont typeface="Wingdings" panose="05000000000000000000" pitchFamily="2" charset="2"/>
              <a:buChar char="§"/>
            </a:pPr>
            <a:r>
              <a:rPr lang="en-US" dirty="0">
                <a:solidFill>
                  <a:schemeClr val="tx1">
                    <a:lumMod val="50000"/>
                  </a:schemeClr>
                </a:solidFill>
                <a:latin typeface="Amazon Ember" panose="02000000000000000000" pitchFamily="2" charset="0"/>
                <a:ea typeface="Amazon Ember" panose="02000000000000000000" pitchFamily="2" charset="0"/>
                <a:cs typeface="Arial" panose="020B0604020202020204" pitchFamily="34" charset="0"/>
              </a:rPr>
              <a:t>Crash simulations</a:t>
            </a:r>
          </a:p>
        </p:txBody>
      </p:sp>
      <p:sp>
        <p:nvSpPr>
          <p:cNvPr id="35" name="TextBox 34"/>
          <p:cNvSpPr txBox="1"/>
          <p:nvPr/>
        </p:nvSpPr>
        <p:spPr>
          <a:xfrm>
            <a:off x="1625414" y="2900381"/>
            <a:ext cx="2638864" cy="1354217"/>
          </a:xfrm>
          <a:prstGeom prst="rect">
            <a:avLst/>
          </a:prstGeom>
          <a:noFill/>
        </p:spPr>
        <p:txBody>
          <a:bodyPr wrap="none" rtlCol="0">
            <a:spAutoFit/>
          </a:bodyPr>
          <a:lstStyle>
            <a:defPPr>
              <a:defRPr lang="en-US"/>
            </a:defPPr>
            <a:lvl1pPr marL="285750" indent="-285750">
              <a:spcAft>
                <a:spcPts val="400"/>
              </a:spcAft>
              <a:buClr>
                <a:srgbClr val="00A1C9"/>
              </a:buClr>
              <a:buSzPct val="80000"/>
              <a:buFont typeface="Wingdings" panose="05000000000000000000" pitchFamily="2" charset="2"/>
              <a:buChar char="§"/>
              <a:defRPr>
                <a:solidFill>
                  <a:schemeClr val="tx1">
                    <a:lumMod val="50000"/>
                  </a:schemeClr>
                </a:solidFill>
                <a:latin typeface="Amazon Ember"/>
                <a:cs typeface="Arial" panose="020B0604020202020204" pitchFamily="34" charset="0"/>
              </a:defRPr>
            </a:lvl1pPr>
          </a:lstStyle>
          <a:p>
            <a:r>
              <a:rPr lang="en-US" dirty="0">
                <a:latin typeface="Amazon Ember" panose="02000000000000000000" pitchFamily="2" charset="0"/>
                <a:ea typeface="Amazon Ember" panose="02000000000000000000" pitchFamily="2" charset="0"/>
              </a:rPr>
              <a:t>Risk </a:t>
            </a:r>
            <a:r>
              <a:rPr lang="en-US" dirty="0" smtClean="0">
                <a:latin typeface="Amazon Ember" panose="02000000000000000000" pitchFamily="2" charset="0"/>
                <a:ea typeface="Amazon Ember" panose="02000000000000000000" pitchFamily="2" charset="0"/>
              </a:rPr>
              <a:t>modeling</a:t>
            </a:r>
            <a:endParaRPr lang="en-US" dirty="0">
              <a:latin typeface="Amazon Ember" panose="02000000000000000000" pitchFamily="2" charset="0"/>
              <a:ea typeface="Amazon Ember" panose="02000000000000000000" pitchFamily="2" charset="0"/>
            </a:endParaRPr>
          </a:p>
          <a:p>
            <a:r>
              <a:rPr lang="en-US" dirty="0">
                <a:latin typeface="Amazon Ember" panose="02000000000000000000" pitchFamily="2" charset="0"/>
                <a:ea typeface="Amazon Ember" panose="02000000000000000000" pitchFamily="2" charset="0"/>
              </a:rPr>
              <a:t>Molecular modeling</a:t>
            </a:r>
          </a:p>
          <a:p>
            <a:r>
              <a:rPr lang="en-US" dirty="0">
                <a:latin typeface="Amazon Ember" panose="02000000000000000000" pitchFamily="2" charset="0"/>
                <a:ea typeface="Amazon Ember" panose="02000000000000000000" pitchFamily="2" charset="0"/>
              </a:rPr>
              <a:t>Contextual search</a:t>
            </a:r>
          </a:p>
          <a:p>
            <a:r>
              <a:rPr lang="en-US" dirty="0">
                <a:latin typeface="Amazon Ember" panose="02000000000000000000" pitchFamily="2" charset="0"/>
                <a:ea typeface="Amazon Ember" panose="02000000000000000000" pitchFamily="2" charset="0"/>
              </a:rPr>
              <a:t>Logistics simulations</a:t>
            </a:r>
          </a:p>
        </p:txBody>
      </p:sp>
      <p:sp>
        <p:nvSpPr>
          <p:cNvPr id="36" name="TextBox 35"/>
          <p:cNvSpPr txBox="1"/>
          <p:nvPr/>
        </p:nvSpPr>
        <p:spPr>
          <a:xfrm>
            <a:off x="4908629" y="2900381"/>
            <a:ext cx="3291286" cy="1354217"/>
          </a:xfrm>
          <a:prstGeom prst="rect">
            <a:avLst/>
          </a:prstGeom>
          <a:noFill/>
        </p:spPr>
        <p:txBody>
          <a:bodyPr wrap="none" rtlCol="0">
            <a:spAutoFit/>
          </a:bodyPr>
          <a:lstStyle>
            <a:defPPr>
              <a:defRPr lang="en-US"/>
            </a:defPPr>
            <a:lvl1pPr marL="285750" indent="-285750">
              <a:spcAft>
                <a:spcPts val="400"/>
              </a:spcAft>
              <a:buClr>
                <a:srgbClr val="00A1C9"/>
              </a:buClr>
              <a:buSzPct val="80000"/>
              <a:buFont typeface="Wingdings" panose="05000000000000000000" pitchFamily="2" charset="2"/>
              <a:buChar char="§"/>
              <a:defRPr>
                <a:solidFill>
                  <a:schemeClr val="tx1">
                    <a:lumMod val="50000"/>
                  </a:schemeClr>
                </a:solidFill>
                <a:latin typeface="Amazon Ember"/>
                <a:cs typeface="Arial" panose="020B0604020202020204" pitchFamily="34" charset="0"/>
              </a:defRPr>
            </a:lvl1pPr>
          </a:lstStyle>
          <a:p>
            <a:r>
              <a:rPr lang="en-US" dirty="0">
                <a:latin typeface="Amazon Ember" panose="02000000000000000000" pitchFamily="2" charset="0"/>
                <a:ea typeface="Amazon Ember" panose="02000000000000000000" pitchFamily="2" charset="0"/>
              </a:rPr>
              <a:t>Animation and VFX</a:t>
            </a:r>
          </a:p>
          <a:p>
            <a:r>
              <a:rPr lang="en-US" dirty="0">
                <a:latin typeface="Amazon Ember" panose="02000000000000000000" pitchFamily="2" charset="0"/>
                <a:ea typeface="Amazon Ember" panose="02000000000000000000" pitchFamily="2" charset="0"/>
              </a:rPr>
              <a:t>Semiconductor verification</a:t>
            </a:r>
          </a:p>
          <a:p>
            <a:r>
              <a:rPr lang="en-US" dirty="0">
                <a:latin typeface="Amazon Ember" panose="02000000000000000000" pitchFamily="2" charset="0"/>
                <a:ea typeface="Amazon Ember" panose="02000000000000000000" pitchFamily="2" charset="0"/>
              </a:rPr>
              <a:t>Image processing/GIS</a:t>
            </a:r>
          </a:p>
          <a:p>
            <a:r>
              <a:rPr lang="en-US" dirty="0">
                <a:latin typeface="Amazon Ember" panose="02000000000000000000" pitchFamily="2" charset="0"/>
                <a:ea typeface="Amazon Ember" panose="02000000000000000000" pitchFamily="2" charset="0"/>
              </a:rPr>
              <a:t>Genomics</a:t>
            </a:r>
          </a:p>
        </p:txBody>
      </p:sp>
      <p:sp>
        <p:nvSpPr>
          <p:cNvPr id="37" name="TextBox 36"/>
          <p:cNvSpPr txBox="1"/>
          <p:nvPr/>
        </p:nvSpPr>
        <p:spPr>
          <a:xfrm>
            <a:off x="4974513" y="1254274"/>
            <a:ext cx="2432076" cy="1354217"/>
          </a:xfrm>
          <a:prstGeom prst="rect">
            <a:avLst/>
          </a:prstGeom>
          <a:noFill/>
        </p:spPr>
        <p:txBody>
          <a:bodyPr wrap="none" rtlCol="0">
            <a:spAutoFit/>
          </a:bodyPr>
          <a:lstStyle>
            <a:defPPr>
              <a:defRPr lang="en-US"/>
            </a:defPPr>
            <a:lvl1pPr marL="285750" indent="-285750">
              <a:spcAft>
                <a:spcPts val="400"/>
              </a:spcAft>
              <a:buClr>
                <a:srgbClr val="00A1C9"/>
              </a:buClr>
              <a:buSzPct val="80000"/>
              <a:buFont typeface="Wingdings" panose="05000000000000000000" pitchFamily="2" charset="2"/>
              <a:buChar char="§"/>
              <a:defRPr>
                <a:solidFill>
                  <a:schemeClr val="tx1">
                    <a:lumMod val="50000"/>
                  </a:schemeClr>
                </a:solidFill>
                <a:latin typeface="Amazon Ember"/>
                <a:cs typeface="Arial" panose="020B0604020202020204" pitchFamily="34" charset="0"/>
              </a:defRPr>
            </a:lvl1pPr>
          </a:lstStyle>
          <a:p>
            <a:r>
              <a:rPr lang="en-US" dirty="0">
                <a:latin typeface="Amazon Ember" panose="02000000000000000000" pitchFamily="2" charset="0"/>
                <a:ea typeface="Amazon Ember" panose="02000000000000000000" pitchFamily="2" charset="0"/>
              </a:rPr>
              <a:t>Seismic processing</a:t>
            </a:r>
          </a:p>
          <a:p>
            <a:r>
              <a:rPr lang="en-US" dirty="0">
                <a:latin typeface="Amazon Ember" panose="02000000000000000000" pitchFamily="2" charset="0"/>
                <a:ea typeface="Amazon Ember" panose="02000000000000000000" pitchFamily="2" charset="0"/>
              </a:rPr>
              <a:t>Metagenomics</a:t>
            </a:r>
          </a:p>
          <a:p>
            <a:r>
              <a:rPr lang="en-US" dirty="0">
                <a:latin typeface="Amazon Ember" panose="02000000000000000000" pitchFamily="2" charset="0"/>
                <a:ea typeface="Amazon Ember" panose="02000000000000000000" pitchFamily="2" charset="0"/>
              </a:rPr>
              <a:t>Astrophysics</a:t>
            </a:r>
          </a:p>
          <a:p>
            <a:r>
              <a:rPr lang="en-US" dirty="0">
                <a:latin typeface="Amazon Ember" panose="02000000000000000000" pitchFamily="2" charset="0"/>
                <a:ea typeface="Amazon Ember" panose="02000000000000000000" pitchFamily="2" charset="0"/>
              </a:rPr>
              <a:t>Deep learning</a:t>
            </a:r>
          </a:p>
        </p:txBody>
      </p:sp>
      <p:grpSp>
        <p:nvGrpSpPr>
          <p:cNvPr id="38" name="Group 37"/>
          <p:cNvGrpSpPr/>
          <p:nvPr/>
        </p:nvGrpSpPr>
        <p:grpSpPr>
          <a:xfrm>
            <a:off x="5431688" y="713971"/>
            <a:ext cx="453652" cy="460581"/>
            <a:chOff x="964246" y="1533311"/>
            <a:chExt cx="1488308" cy="1511041"/>
          </a:xfrm>
        </p:grpSpPr>
        <p:sp>
          <p:nvSpPr>
            <p:cNvPr id="39" name="Oval 38"/>
            <p:cNvSpPr/>
            <p:nvPr/>
          </p:nvSpPr>
          <p:spPr>
            <a:xfrm>
              <a:off x="1138188" y="1741247"/>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40" name="Oval 39"/>
            <p:cNvSpPr/>
            <p:nvPr/>
          </p:nvSpPr>
          <p:spPr>
            <a:xfrm>
              <a:off x="1984277" y="1711292"/>
              <a:ext cx="283780" cy="31215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41" name="Oval 40"/>
            <p:cNvSpPr/>
            <p:nvPr/>
          </p:nvSpPr>
          <p:spPr>
            <a:xfrm>
              <a:off x="1138188" y="2566807"/>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42" name="Oval 41"/>
            <p:cNvSpPr/>
            <p:nvPr/>
          </p:nvSpPr>
          <p:spPr>
            <a:xfrm>
              <a:off x="1984275" y="2566805"/>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43" name="Oval 42"/>
            <p:cNvSpPr/>
            <p:nvPr/>
          </p:nvSpPr>
          <p:spPr>
            <a:xfrm>
              <a:off x="1553349" y="2169793"/>
              <a:ext cx="283780" cy="283780"/>
            </a:xfrm>
            <a:prstGeom prst="ellipse">
              <a:avLst/>
            </a:prstGeom>
            <a:solidFill>
              <a:srgbClr val="00A1C9"/>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44" name="Straight Connector 43"/>
            <p:cNvCxnSpPr>
              <a:stCxn id="39" idx="5"/>
              <a:endCxn id="43" idx="1"/>
            </p:cNvCxnSpPr>
            <p:nvPr/>
          </p:nvCxnSpPr>
          <p:spPr>
            <a:xfrm>
              <a:off x="1380409" y="1983468"/>
              <a:ext cx="214499" cy="227884"/>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7"/>
              <a:endCxn id="43" idx="3"/>
            </p:cNvCxnSpPr>
            <p:nvPr/>
          </p:nvCxnSpPr>
          <p:spPr>
            <a:xfrm flipV="1">
              <a:off x="1380409" y="2412014"/>
              <a:ext cx="214499" cy="196352"/>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0" idx="3"/>
              <a:endCxn id="43" idx="7"/>
            </p:cNvCxnSpPr>
            <p:nvPr/>
          </p:nvCxnSpPr>
          <p:spPr>
            <a:xfrm flipH="1">
              <a:off x="1795570" y="1977736"/>
              <a:ext cx="230266" cy="23361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39" idx="6"/>
              <a:endCxn id="40" idx="2"/>
            </p:cNvCxnSpPr>
            <p:nvPr/>
          </p:nvCxnSpPr>
          <p:spPr>
            <a:xfrm flipV="1">
              <a:off x="1421968" y="1867371"/>
              <a:ext cx="562309" cy="1576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1" idx="6"/>
              <a:endCxn id="42" idx="2"/>
            </p:cNvCxnSpPr>
            <p:nvPr/>
          </p:nvCxnSpPr>
          <p:spPr>
            <a:xfrm flipV="1">
              <a:off x="1421968" y="2708695"/>
              <a:ext cx="562307" cy="2"/>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9" idx="4"/>
              <a:endCxn id="41" idx="0"/>
            </p:cNvCxnSpPr>
            <p:nvPr/>
          </p:nvCxnSpPr>
          <p:spPr>
            <a:xfrm>
              <a:off x="1280078" y="2025027"/>
              <a:ext cx="0" cy="54178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0" idx="4"/>
              <a:endCxn id="42" idx="0"/>
            </p:cNvCxnSpPr>
            <p:nvPr/>
          </p:nvCxnSpPr>
          <p:spPr>
            <a:xfrm flipH="1">
              <a:off x="2126165" y="2023450"/>
              <a:ext cx="2" cy="543355"/>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964246" y="2148253"/>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52" name="Oval 51"/>
            <p:cNvSpPr/>
            <p:nvPr/>
          </p:nvSpPr>
          <p:spPr>
            <a:xfrm>
              <a:off x="2168774" y="2164184"/>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53" name="Oval 52"/>
            <p:cNvSpPr/>
            <p:nvPr/>
          </p:nvSpPr>
          <p:spPr>
            <a:xfrm>
              <a:off x="1569115" y="1533311"/>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54" name="Oval 53"/>
            <p:cNvSpPr/>
            <p:nvPr/>
          </p:nvSpPr>
          <p:spPr>
            <a:xfrm>
              <a:off x="1549323" y="2760572"/>
              <a:ext cx="283780" cy="28378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55" name="Straight Connector 54"/>
            <p:cNvCxnSpPr/>
            <p:nvPr/>
          </p:nvCxnSpPr>
          <p:spPr>
            <a:xfrm>
              <a:off x="1091371" y="2297909"/>
              <a:ext cx="172941" cy="40700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268782" y="2709531"/>
              <a:ext cx="423849" cy="184009"/>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1091371" y="1897784"/>
              <a:ext cx="178198" cy="40012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1280077" y="1678655"/>
              <a:ext cx="430926" cy="21913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711003" y="1675201"/>
              <a:ext cx="415162" cy="197183"/>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2136161" y="1867371"/>
              <a:ext cx="176606" cy="451317"/>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675132" y="2708696"/>
              <a:ext cx="447008" cy="205963"/>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2124063" y="2299624"/>
              <a:ext cx="175041" cy="415194"/>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43" idx="5"/>
              <a:endCxn id="42" idx="1"/>
            </p:cNvCxnSpPr>
            <p:nvPr/>
          </p:nvCxnSpPr>
          <p:spPr>
            <a:xfrm>
              <a:off x="1795570" y="2412014"/>
              <a:ext cx="230264" cy="19635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280079" y="1675201"/>
              <a:ext cx="430926" cy="100211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711005" y="1690205"/>
              <a:ext cx="415160" cy="98710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280078" y="1883137"/>
              <a:ext cx="430927" cy="1015756"/>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1711005" y="1867371"/>
              <a:ext cx="415160" cy="1031522"/>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flipV="1">
              <a:off x="1280078" y="1883137"/>
              <a:ext cx="1030587" cy="424798"/>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1280078" y="2290304"/>
              <a:ext cx="987977" cy="387007"/>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1106136" y="1867371"/>
              <a:ext cx="1020029" cy="422934"/>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flipV="1">
              <a:off x="1106136" y="2280985"/>
              <a:ext cx="1020029" cy="42771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43" idx="4"/>
              <a:endCxn id="54" idx="0"/>
            </p:cNvCxnSpPr>
            <p:nvPr/>
          </p:nvCxnSpPr>
          <p:spPr>
            <a:xfrm flipH="1">
              <a:off x="1691213" y="2453573"/>
              <a:ext cx="4026" cy="306999"/>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1" idx="6"/>
              <a:endCxn id="43" idx="2"/>
            </p:cNvCxnSpPr>
            <p:nvPr/>
          </p:nvCxnSpPr>
          <p:spPr>
            <a:xfrm>
              <a:off x="1248026" y="2290143"/>
              <a:ext cx="305323" cy="21540"/>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43" idx="6"/>
              <a:endCxn id="52" idx="2"/>
            </p:cNvCxnSpPr>
            <p:nvPr/>
          </p:nvCxnSpPr>
          <p:spPr>
            <a:xfrm flipV="1">
              <a:off x="1837129" y="2306074"/>
              <a:ext cx="331645" cy="5609"/>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53" idx="4"/>
              <a:endCxn id="43" idx="0"/>
            </p:cNvCxnSpPr>
            <p:nvPr/>
          </p:nvCxnSpPr>
          <p:spPr>
            <a:xfrm flipH="1">
              <a:off x="1695239" y="1817091"/>
              <a:ext cx="15766" cy="352702"/>
            </a:xfrm>
            <a:prstGeom prst="line">
              <a:avLst/>
            </a:prstGeom>
            <a:ln w="952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5954945" y="4445311"/>
            <a:ext cx="510481" cy="410688"/>
            <a:chOff x="4324536" y="1624766"/>
            <a:chExt cx="1644528" cy="1323043"/>
          </a:xfrm>
        </p:grpSpPr>
        <p:sp>
          <p:nvSpPr>
            <p:cNvPr id="77" name="Oval 76"/>
            <p:cNvSpPr/>
            <p:nvPr/>
          </p:nvSpPr>
          <p:spPr>
            <a:xfrm>
              <a:off x="4608412" y="1656107"/>
              <a:ext cx="238856" cy="23885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78" name="Oval 77"/>
            <p:cNvSpPr/>
            <p:nvPr/>
          </p:nvSpPr>
          <p:spPr>
            <a:xfrm>
              <a:off x="5632466" y="1624766"/>
              <a:ext cx="238856" cy="23885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79" name="Oval 78"/>
            <p:cNvSpPr/>
            <p:nvPr/>
          </p:nvSpPr>
          <p:spPr>
            <a:xfrm>
              <a:off x="4772957" y="2537878"/>
              <a:ext cx="238856" cy="23885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80" name="Oval 79"/>
            <p:cNvSpPr/>
            <p:nvPr/>
          </p:nvSpPr>
          <p:spPr>
            <a:xfrm>
              <a:off x="5548018" y="2613038"/>
              <a:ext cx="323267" cy="32326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sp>
          <p:nvSpPr>
            <p:cNvPr id="81" name="Oval 80"/>
            <p:cNvSpPr/>
            <p:nvPr/>
          </p:nvSpPr>
          <p:spPr>
            <a:xfrm>
              <a:off x="5123792" y="2170176"/>
              <a:ext cx="238856" cy="238856"/>
            </a:xfrm>
            <a:prstGeom prst="ellipse">
              <a:avLst/>
            </a:prstGeom>
            <a:solidFill>
              <a:srgbClr val="00A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82" name="Straight Connector 81"/>
            <p:cNvCxnSpPr>
              <a:stCxn id="77" idx="5"/>
              <a:endCxn id="81" idx="1"/>
            </p:cNvCxnSpPr>
            <p:nvPr/>
          </p:nvCxnSpPr>
          <p:spPr>
            <a:xfrm>
              <a:off x="4812288" y="1859983"/>
              <a:ext cx="346485" cy="345173"/>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79" idx="7"/>
              <a:endCxn id="81" idx="3"/>
            </p:cNvCxnSpPr>
            <p:nvPr/>
          </p:nvCxnSpPr>
          <p:spPr>
            <a:xfrm flipV="1">
              <a:off x="4976833" y="2374052"/>
              <a:ext cx="181939" cy="198806"/>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78" idx="3"/>
              <a:endCxn id="81" idx="7"/>
            </p:cNvCxnSpPr>
            <p:nvPr/>
          </p:nvCxnSpPr>
          <p:spPr>
            <a:xfrm flipH="1">
              <a:off x="5327668" y="1828642"/>
              <a:ext cx="339778" cy="376514"/>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80" idx="1"/>
              <a:endCxn id="81" idx="5"/>
            </p:cNvCxnSpPr>
            <p:nvPr/>
          </p:nvCxnSpPr>
          <p:spPr>
            <a:xfrm flipH="1" flipV="1">
              <a:off x="5327668" y="2374052"/>
              <a:ext cx="267691" cy="286327"/>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4324536" y="2115072"/>
              <a:ext cx="343662" cy="34366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87" name="Straight Connector 86"/>
            <p:cNvCxnSpPr>
              <a:stCxn id="86" idx="6"/>
              <a:endCxn id="81" idx="2"/>
            </p:cNvCxnSpPr>
            <p:nvPr/>
          </p:nvCxnSpPr>
          <p:spPr>
            <a:xfrm>
              <a:off x="4668198" y="2286904"/>
              <a:ext cx="455594" cy="2700"/>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5730208" y="2161108"/>
              <a:ext cx="238856" cy="23885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89" name="Straight Connector 88"/>
            <p:cNvCxnSpPr>
              <a:stCxn id="81" idx="6"/>
              <a:endCxn id="88" idx="2"/>
            </p:cNvCxnSpPr>
            <p:nvPr/>
          </p:nvCxnSpPr>
          <p:spPr>
            <a:xfrm flipV="1">
              <a:off x="5362648" y="2280535"/>
              <a:ext cx="367561" cy="9068"/>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0" name="Oval 89"/>
            <p:cNvSpPr/>
            <p:nvPr/>
          </p:nvSpPr>
          <p:spPr>
            <a:xfrm>
              <a:off x="5149448" y="1766515"/>
              <a:ext cx="190609" cy="1906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91" name="Straight Connector 90"/>
            <p:cNvCxnSpPr>
              <a:stCxn id="90" idx="4"/>
              <a:endCxn id="81" idx="0"/>
            </p:cNvCxnSpPr>
            <p:nvPr/>
          </p:nvCxnSpPr>
          <p:spPr>
            <a:xfrm flipH="1">
              <a:off x="5243220" y="1957123"/>
              <a:ext cx="1533" cy="213053"/>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5144323" y="2757200"/>
              <a:ext cx="190609" cy="190609"/>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solidFill>
                <a:latin typeface="Arial" panose="020B0604020202020204" pitchFamily="34" charset="0"/>
                <a:cs typeface="Arial" panose="020B0604020202020204" pitchFamily="34" charset="0"/>
              </a:endParaRPr>
            </a:p>
          </p:txBody>
        </p:sp>
        <p:cxnSp>
          <p:nvCxnSpPr>
            <p:cNvPr id="93" name="Straight Connector 92"/>
            <p:cNvCxnSpPr>
              <a:stCxn id="81" idx="4"/>
              <a:endCxn id="92" idx="0"/>
            </p:cNvCxnSpPr>
            <p:nvPr/>
          </p:nvCxnSpPr>
          <p:spPr>
            <a:xfrm flipH="1">
              <a:off x="5239628" y="2409032"/>
              <a:ext cx="3592" cy="348169"/>
            </a:xfrm>
            <a:prstGeom prst="line">
              <a:avLst/>
            </a:prstGeom>
            <a:ln w="12700">
              <a:solidFill>
                <a:schemeClr val="bg2">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94"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465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42900" y="171450"/>
            <a:ext cx="3517900" cy="450850"/>
          </a:xfrm>
          <a:solidFill>
            <a:schemeClr val="tx1"/>
          </a:solidFill>
        </p:spPr>
        <p:txBody>
          <a:bodyPr/>
          <a:lstStyle/>
          <a:p>
            <a:r>
              <a:rPr lang="en-US" dirty="0" smtClean="0">
                <a:solidFill>
                  <a:schemeClr val="bg1"/>
                </a:solidFill>
                <a:latin typeface="Amazon Ember" panose="02000000000000000000" pitchFamily="2" charset="0"/>
                <a:ea typeface="Amazon Ember" panose="02000000000000000000" pitchFamily="2" charset="0"/>
              </a:rPr>
              <a:t>Global Infrastructure</a:t>
            </a:r>
            <a:endParaRPr lang="en-GB" dirty="0">
              <a:solidFill>
                <a:schemeClr val="bg1"/>
              </a:solidFill>
              <a:latin typeface="Amazon Ember" panose="02000000000000000000" pitchFamily="2" charset="0"/>
              <a:ea typeface="Amazon Ember" panose="02000000000000000000" pitchFamily="2" charset="0"/>
            </a:endParaRPr>
          </a:p>
        </p:txBody>
      </p:sp>
      <p:sp>
        <p:nvSpPr>
          <p:cNvPr id="9" name="Footer Placeholder 3"/>
          <p:cNvSpPr txBox="1">
            <a:spLocks/>
          </p:cNvSpPr>
          <p:nvPr/>
        </p:nvSpPr>
        <p:spPr>
          <a:xfrm>
            <a:off x="0" y="4883070"/>
            <a:ext cx="4364182" cy="2746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en-US" sz="800" dirty="0" smtClean="0">
                <a:latin typeface="Arial" panose="020B0604020202020204" pitchFamily="34" charset="0"/>
                <a:cs typeface="Arial" panose="020B0604020202020204" pitchFamily="34" charset="0"/>
              </a:rPr>
              <a:t>© 2019, Amazon Web Services, Inc. or its Affiliates. All rights reserved.</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73027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re:Invent Speaker - Dark">
  <a:themeElements>
    <a:clrScheme name="AWS">
      <a:dk1>
        <a:srgbClr val="FFFFFF"/>
      </a:dk1>
      <a:lt1>
        <a:srgbClr val="2E2D2F"/>
      </a:lt1>
      <a:dk2>
        <a:srgbClr val="146EB4"/>
      </a:dk2>
      <a:lt2>
        <a:srgbClr val="F2F2F2"/>
      </a:lt2>
      <a:accent1>
        <a:srgbClr val="F2A52C"/>
      </a:accent1>
      <a:accent2>
        <a:srgbClr val="146EB4"/>
      </a:accent2>
      <a:accent3>
        <a:srgbClr val="A4D7F4"/>
      </a:accent3>
      <a:accent4>
        <a:srgbClr val="347F46"/>
      </a:accent4>
      <a:accent5>
        <a:srgbClr val="595959"/>
      </a:accent5>
      <a:accent6>
        <a:srgbClr val="FCDD53"/>
      </a:accent6>
      <a:hlink>
        <a:srgbClr val="146EB4"/>
      </a:hlink>
      <a:folHlink>
        <a:srgbClr val="A4D7F4"/>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2"/>
        </a:lnRef>
        <a:fillRef idx="3">
          <a:schemeClr val="accent2"/>
        </a:fillRef>
        <a:effectRef idx="2">
          <a:schemeClr val="accent2"/>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700" dirty="0" err="1" smtClean="0">
            <a:gradFill>
              <a:gsLst>
                <a:gs pos="0">
                  <a:srgbClr val="FEFEFE"/>
                </a:gs>
                <a:gs pos="100000">
                  <a:srgbClr val="FEFEFE"/>
                </a:gs>
              </a:gsLst>
              <a:lin ang="5400000" scaled="1"/>
            </a:gradFill>
          </a:defRPr>
        </a:defPPr>
      </a:lstStyle>
    </a:txDef>
  </a:objectDefaults>
  <a:extraClrSchemeLst/>
  <a:extLst>
    <a:ext uri="{05A4C25C-085E-4340-85A3-A5531E510DB2}">
      <thm15:themeFamily xmlns:thm15="http://schemas.microsoft.com/office/thememl/2012/main" name="AWS Black Lines" id="{86A2D410-8DCD-4C65-ACD3-AD37E1BD475A}" vid="{17878DF2-4C05-489D-BF01-BF8DEE83635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669E359C7A5040AD87E734F753AB83" ma:contentTypeVersion="0" ma:contentTypeDescription="Create a new document." ma:contentTypeScope="" ma:versionID="3cd5395e74d04dcfede6baaa02eec1b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66EB86D-10BF-48D5-84CF-8F61DB9686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05B35A6-8B52-46A5-AE45-B98C6459DC10}">
  <ds:schemaRefs>
    <ds:schemaRef ds:uri="http://schemas.microsoft.com/sharepoint/v3/contenttype/forms"/>
  </ds:schemaRefs>
</ds:datastoreItem>
</file>

<file path=customXml/itemProps3.xml><?xml version="1.0" encoding="utf-8"?>
<ds:datastoreItem xmlns:ds="http://schemas.openxmlformats.org/officeDocument/2006/customXml" ds:itemID="{C597C89A-FD0C-431E-81F6-90225B937683}">
  <ds:schemaRef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26085</TotalTime>
  <Words>2203</Words>
  <Application>Microsoft Office PowerPoint</Application>
  <PresentationFormat>Presentazione su schermo (16:9)</PresentationFormat>
  <Paragraphs>352</Paragraphs>
  <Slides>42</Slides>
  <Notes>18</Notes>
  <HiddenSlides>0</HiddenSlides>
  <MMClips>0</MMClips>
  <ScaleCrop>false</ScaleCrop>
  <HeadingPairs>
    <vt:vector size="6" baseType="variant">
      <vt:variant>
        <vt:lpstr>Caratteri utilizzati</vt:lpstr>
      </vt:variant>
      <vt:variant>
        <vt:i4>12</vt:i4>
      </vt:variant>
      <vt:variant>
        <vt:lpstr>Tema</vt:lpstr>
      </vt:variant>
      <vt:variant>
        <vt:i4>2</vt:i4>
      </vt:variant>
      <vt:variant>
        <vt:lpstr>Titoli diapositive</vt:lpstr>
      </vt:variant>
      <vt:variant>
        <vt:i4>42</vt:i4>
      </vt:variant>
    </vt:vector>
  </HeadingPairs>
  <TitlesOfParts>
    <vt:vector size="56" baseType="lpstr">
      <vt:lpstr>ＭＳ Ｐゴシック</vt:lpstr>
      <vt:lpstr>Amazon Ember</vt:lpstr>
      <vt:lpstr>Amazon Ember Heavy</vt:lpstr>
      <vt:lpstr>Amazon Ember Light</vt:lpstr>
      <vt:lpstr>Amazon Ember Regular</vt:lpstr>
      <vt:lpstr>Arial</vt:lpstr>
      <vt:lpstr>Calibri</vt:lpstr>
      <vt:lpstr>Cambria Math</vt:lpstr>
      <vt:lpstr>Helvetica</vt:lpstr>
      <vt:lpstr>Lucida Grande</vt:lpstr>
      <vt:lpstr>Symbol</vt:lpstr>
      <vt:lpstr>Wingdings</vt:lpstr>
      <vt:lpstr>re:Invent Speaker - Dark</vt:lpstr>
      <vt:lpstr>Office Theme</vt:lpstr>
      <vt:lpstr>Presentazione standard di PowerPoint</vt:lpstr>
      <vt:lpstr>Presentazione standard di PowerPoint</vt:lpstr>
      <vt:lpstr>Presentazione standard di PowerPoint</vt:lpstr>
      <vt:lpstr>Great Features for HPC Workloads</vt:lpstr>
      <vt:lpstr>Cloud Improves Workload Throughput</vt:lpstr>
      <vt:lpstr>Cost advantages</vt:lpstr>
      <vt:lpstr>Popular HPC workloads on AWS </vt:lpstr>
      <vt:lpstr>Defining HPC – example use cases </vt:lpstr>
      <vt:lpstr>Global Infrastructure</vt:lpstr>
      <vt:lpstr>Important enablers for HPC on the cloud</vt:lpstr>
      <vt:lpstr>The Scientific Computing Method</vt:lpstr>
      <vt:lpstr>Presentazione standard di PowerPoint</vt:lpstr>
      <vt:lpstr>Deploy multiple HPC clusters </vt:lpstr>
      <vt:lpstr>Which architecture Do I choose?</vt:lpstr>
      <vt:lpstr>Example in aerospace</vt:lpstr>
      <vt:lpstr>Performance considerations</vt:lpstr>
      <vt:lpstr>Scaling</vt:lpstr>
      <vt:lpstr>What is Amdahl’s Law?</vt:lpstr>
      <vt:lpstr>How is it used?</vt:lpstr>
      <vt:lpstr>Coding Goals</vt:lpstr>
      <vt:lpstr>Structural simulation </vt:lpstr>
      <vt:lpstr>Fluid dynamics – Ansys Fluent </vt:lpstr>
      <vt:lpstr>Tightly-coupled HPC – weather </vt:lpstr>
      <vt:lpstr>Resources used in this study</vt:lpstr>
      <vt:lpstr>Methodology</vt:lpstr>
      <vt:lpstr>Amdahl Scaling: openFoam (pimpleFoam)</vt:lpstr>
      <vt:lpstr>Amdahl Scaling, Alternate View</vt:lpstr>
      <vt:lpstr>Amdahl Scaling, 2nd Alternate View</vt:lpstr>
      <vt:lpstr>Scaling</vt:lpstr>
      <vt:lpstr>What is Gustafson’s Law?</vt:lpstr>
      <vt:lpstr>Gustafson Scaling: openFoam (pimpleFoam)</vt:lpstr>
      <vt:lpstr>Gustafson Scaling: Alternate View</vt:lpstr>
      <vt:lpstr>Gustafson: Speedup  p/n</vt:lpstr>
      <vt:lpstr>Gustafson: workload</vt:lpstr>
      <vt:lpstr>400 Cell scaling</vt:lpstr>
      <vt:lpstr>Obvious Question:</vt:lpstr>
      <vt:lpstr>Latency</vt:lpstr>
      <vt:lpstr>Comments</vt:lpstr>
      <vt:lpstr>Discussion?</vt:lpstr>
      <vt:lpstr>Acknowledgement</vt:lpstr>
      <vt:lpstr>AWS Researcher’s Handbook</vt:lpstr>
      <vt:lpstr>Presentazione standard di PowerPoint</vt:lpstr>
    </vt:vector>
  </TitlesOfParts>
  <Company>Amazon.com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Wallach, Allison</dc:creator>
  <cp:lastModifiedBy>Gestione Aule</cp:lastModifiedBy>
  <cp:revision>342</cp:revision>
  <cp:lastPrinted>2019-01-24T11:28:56Z</cp:lastPrinted>
  <dcterms:created xsi:type="dcterms:W3CDTF">2016-01-05T17:37:12Z</dcterms:created>
  <dcterms:modified xsi:type="dcterms:W3CDTF">2019-01-30T09:48:09Z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0x0101006D669E359C7A5040AD87E734F753AB83</vt:lpwstr>
  </property>
</Properties>
</file>