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71" r:id="rId6"/>
    <p:sldId id="272" r:id="rId7"/>
    <p:sldId id="257" r:id="rId8"/>
    <p:sldId id="261" r:id="rId9"/>
    <p:sldId id="262" r:id="rId10"/>
    <p:sldId id="265" r:id="rId11"/>
    <p:sldId id="263" r:id="rId12"/>
    <p:sldId id="264" r:id="rId13"/>
    <p:sldId id="266" r:id="rId14"/>
    <p:sldId id="270" r:id="rId1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2B7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C10B5-1350-4CE0-A42F-0C28A57037E9}" type="datetimeFigureOut">
              <a:rPr lang="el-GR" smtClean="0"/>
              <a:pPr/>
              <a:t>24/11/2009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AA650-DCA3-4C34-BE04-D79E22A56123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AA650-DCA3-4C34-BE04-D79E22A56123}" type="slidenum">
              <a:rPr lang="el-GR" smtClean="0"/>
              <a:pPr/>
              <a:t>2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- Ορθογώνιο τρίγωνο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grpSp>
        <p:nvGrpSpPr>
          <p:cNvPr id="2" name="1 - Ομάδα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- Ελεύθερη σχεδίαση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- Ελεύθερη σχεδίαση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- Ελεύθερη σχεδίαση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- Ευθεία γραμμή σύνδεσης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8B89CA1-6088-4FC0-A251-BE415981D13C}" type="datetime1">
              <a:rPr lang="el-GR" smtClean="0"/>
              <a:pPr/>
              <a:t>24/11/2009</a:t>
            </a:fld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Eleni Ntomari</a:t>
            </a:r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90740-8FD8-4B56-9F2A-AB621932BECF}" type="datetime1">
              <a:rPr lang="el-GR" smtClean="0"/>
              <a:pPr/>
              <a:t>24/11/2009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Eleni Ntomari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3EC8A-179E-4A33-831C-2C6B5A3A0BC4}" type="datetime1">
              <a:rPr lang="el-GR" smtClean="0"/>
              <a:pPr/>
              <a:t>24/11/2009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Eleni Ntomari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8620A9-FDA0-4145-AA78-84056A05D1F7}" type="datetime1">
              <a:rPr lang="el-GR" smtClean="0"/>
              <a:pPr/>
              <a:t>24/11/2009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Eleni Ntomari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6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C3B40-4ABC-4CBC-ADD0-3E2CE585BCCE}" type="datetime1">
              <a:rPr lang="el-GR" smtClean="0"/>
              <a:pPr/>
              <a:t>24/11/2009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Eleni Ntomari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6 - Διάσημα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- Διάσημα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132A2-98BE-4D7B-9859-94AF25390435}" type="datetime1">
              <a:rPr lang="el-GR" smtClean="0"/>
              <a:pPr/>
              <a:t>24/11/2009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Eleni Ntomari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7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60B9D-3E5C-4211-8FEF-78CAF37824B0}" type="datetime1">
              <a:rPr lang="el-GR" smtClean="0"/>
              <a:pPr/>
              <a:t>24/11/2009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Eleni Ntomari</a:t>
            </a:r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20F771-B1D3-4DD0-86AC-3559FF0A559D}" type="datetime1">
              <a:rPr lang="el-GR" smtClean="0"/>
              <a:pPr/>
              <a:t>24/11/2009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Eleni Ntomari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6" name="5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13FCD8-99AA-42FE-9648-6D99BE3619F8}" type="datetime1">
              <a:rPr lang="el-GR" smtClean="0"/>
              <a:pPr/>
              <a:t>24/11/2009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Eleni Ntomari</a:t>
            </a:r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874F376-BAAB-4264-BC8F-56903B21E293}" type="datetime1">
              <a:rPr lang="el-GR" smtClean="0"/>
              <a:pPr/>
              <a:t>24/11/2009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Eleni Ntomari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8A222E8-8745-4984-8E5D-87FF87E64D11}" type="datetime1">
              <a:rPr lang="el-GR" smtClean="0"/>
              <a:pPr/>
              <a:t>24/11/2009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Eleni Ntomari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- Ελεύθερη σχεδίαση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- Ορθογώνιο τρίγωνο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- Ευθεία γραμμή σύνδεσης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- Διάσημα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- Διάσημα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- Ελεύθερη σχεδίαση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- Ορθογώνιο τρίγωνο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- Ευθεία γραμμή σύνδεσης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5E88495-84C8-4B57-89F6-CFCF758735AF}" type="datetime1">
              <a:rPr lang="el-GR" smtClean="0"/>
              <a:pPr/>
              <a:t>24/11/2009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Eleni Ntomari</a:t>
            </a:r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Run6266-6262/c1_Run6266-6262_g3_e10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Run6230-6219/c7_Run6230-6219_g3_e10_b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Run6230-6219/c7_Run6230-6219_g3_e10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efficiency_g3_e10_500ns_strsz_nozoom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gif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Run6266-0/Run6266-0_150ev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Run6266-6262/hitmap_Run6266-6262_zoom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1643042" y="1391762"/>
            <a:ext cx="6172200" cy="26087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RD51 Test Beam</a:t>
            </a:r>
            <a:br>
              <a:rPr lang="en-US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October 2009</a:t>
            </a:r>
            <a:br>
              <a:rPr lang="en-US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Very Preliminary Data Analysis</a:t>
            </a:r>
            <a:endParaRPr lang="el-GR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000100" y="4286256"/>
            <a:ext cx="7215206" cy="2214578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en-US" sz="3300" dirty="0" smtClean="0">
                <a:solidFill>
                  <a:schemeClr val="tx1"/>
                </a:solidFill>
                <a:latin typeface="Book Antiqua" pitchFamily="18" charset="0"/>
              </a:rPr>
              <a:t>Alexopoulos Theodoros</a:t>
            </a:r>
            <a:r>
              <a:rPr lang="en-US" sz="3300" baseline="30000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r>
              <a:rPr lang="en-US" sz="3300" dirty="0" smtClean="0">
                <a:solidFill>
                  <a:schemeClr val="tx1"/>
                </a:solidFill>
                <a:latin typeface="Book Antiqua" pitchFamily="18" charset="0"/>
              </a:rPr>
              <a:t>, Fanourakis George, Geralis Theodoros</a:t>
            </a:r>
            <a:r>
              <a:rPr lang="en-US" sz="3300" baseline="30000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r>
              <a:rPr lang="en-US" sz="3300" dirty="0" smtClean="0">
                <a:solidFill>
                  <a:schemeClr val="tx1"/>
                </a:solidFill>
                <a:latin typeface="Book Antiqua" pitchFamily="18" charset="0"/>
              </a:rPr>
              <a:t>, Karakostas  Kostantinos</a:t>
            </a:r>
            <a:r>
              <a:rPr lang="en-US" sz="3300" u="sng" baseline="30000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r>
              <a:rPr lang="en-US" sz="3300" dirty="0" smtClean="0">
                <a:solidFill>
                  <a:schemeClr val="tx1"/>
                </a:solidFill>
                <a:latin typeface="Book Antiqua" pitchFamily="18" charset="0"/>
              </a:rPr>
              <a:t>, Megariotis Menelaos</a:t>
            </a:r>
            <a:r>
              <a:rPr lang="en-US" sz="3300" u="sng" baseline="30000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r>
              <a:rPr lang="en-US" sz="3300" dirty="0" smtClean="0">
                <a:solidFill>
                  <a:schemeClr val="tx1"/>
                </a:solidFill>
                <a:latin typeface="Book Antiqua" pitchFamily="18" charset="0"/>
              </a:rPr>
              <a:t>, </a:t>
            </a:r>
            <a:r>
              <a:rPr lang="en-US" sz="3300" u="sng" dirty="0" smtClean="0">
                <a:solidFill>
                  <a:schemeClr val="tx1"/>
                </a:solidFill>
                <a:latin typeface="Book Antiqua" pitchFamily="18" charset="0"/>
              </a:rPr>
              <a:t>Ntomari Eleni</a:t>
            </a:r>
            <a:r>
              <a:rPr lang="en-US" sz="3300" baseline="30000" dirty="0" smtClean="0">
                <a:solidFill>
                  <a:schemeClr val="tx1"/>
                </a:solidFill>
                <a:latin typeface="Book Antiqua" pitchFamily="18" charset="0"/>
              </a:rPr>
              <a:t> 1, 2</a:t>
            </a:r>
            <a:r>
              <a:rPr lang="en-US" sz="3300" dirty="0" smtClean="0">
                <a:solidFill>
                  <a:schemeClr val="tx1"/>
                </a:solidFill>
                <a:latin typeface="Book Antiqua" pitchFamily="18" charset="0"/>
              </a:rPr>
              <a:t>, Tsipolitis Yorgos</a:t>
            </a:r>
            <a:r>
              <a:rPr lang="en-US" sz="3300" baseline="30000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r>
              <a:rPr lang="en-US" sz="3300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</a:p>
          <a:p>
            <a:pPr algn="ctr"/>
            <a:endParaRPr lang="en-US" sz="33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algn="ctr"/>
            <a:endParaRPr lang="en-US" sz="33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algn="ctr"/>
            <a:r>
              <a:rPr lang="en-US" sz="3300" baseline="30000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r>
              <a:rPr lang="en-US" sz="3300" dirty="0" smtClean="0">
                <a:solidFill>
                  <a:schemeClr val="tx1"/>
                </a:solidFill>
                <a:latin typeface="Book Antiqua" pitchFamily="18" charset="0"/>
              </a:rPr>
              <a:t>NCSR Demokritos</a:t>
            </a:r>
          </a:p>
          <a:p>
            <a:pPr algn="ctr"/>
            <a:r>
              <a:rPr lang="en-US" sz="3300" baseline="30000" dirty="0" smtClean="0">
                <a:solidFill>
                  <a:schemeClr val="tx1"/>
                </a:solidFill>
                <a:latin typeface="Book Antiqua" pitchFamily="18" charset="0"/>
              </a:rPr>
              <a:t>2 </a:t>
            </a:r>
            <a:r>
              <a:rPr lang="en-US" sz="3300" dirty="0" smtClean="0">
                <a:solidFill>
                  <a:schemeClr val="tx1"/>
                </a:solidFill>
                <a:latin typeface="Book Antiqua" pitchFamily="18" charset="0"/>
              </a:rPr>
              <a:t>National Technical university of Athens                                   </a:t>
            </a:r>
          </a:p>
          <a:p>
            <a:pPr algn="ctr"/>
            <a:r>
              <a:rPr lang="en-US" sz="3300" dirty="0" smtClean="0">
                <a:solidFill>
                  <a:schemeClr val="tx1"/>
                </a:solidFill>
                <a:latin typeface="Book Antiqua" pitchFamily="18" charset="0"/>
              </a:rPr>
              <a:t>                     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dirty="0" smtClean="0">
                <a:solidFill>
                  <a:srgbClr val="C52B7C"/>
                </a:solidFill>
                <a:latin typeface="Book Antiqua" pitchFamily="18" charset="0"/>
              </a:rPr>
              <a:t>                     </a:t>
            </a:r>
            <a:endParaRPr lang="el-GR" dirty="0">
              <a:solidFill>
                <a:srgbClr val="C52B7C"/>
              </a:solidFill>
              <a:latin typeface="Book Antiqua" pitchFamily="18" charset="0"/>
            </a:endParaRPr>
          </a:p>
        </p:txBody>
      </p:sp>
      <p:pic>
        <p:nvPicPr>
          <p:cNvPr id="4" name="Picture 247" descr="C:\Users\Demokritos\Entypa\Letters\Demokrito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1285884" cy="12908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8" descr="gpyrforo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3517" y="214290"/>
            <a:ext cx="1274763" cy="12747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142984"/>
            <a:ext cx="4614866" cy="5116654"/>
          </a:xfrm>
        </p:spPr>
        <p:txBody>
          <a:bodyPr>
            <a:normAutofit fontScale="92500" lnSpcReduction="10000"/>
          </a:bodyPr>
          <a:lstStyle/>
          <a:p>
            <a:pPr marL="342900" indent="-342900" algn="just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GB" sz="2000" spc="-100" dirty="0" smtClean="0">
                <a:latin typeface="Book Antiqua" pitchFamily="18" charset="0"/>
              </a:rPr>
              <a:t>After pedestal subtraction, the channels  with nonzero ADC value (or ADC value over a certain threshold that is defined-for the moment- using a pedestal run) create a cluster</a:t>
            </a:r>
          </a:p>
          <a:p>
            <a:pPr marL="342900" indent="-342900" algn="just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GB" sz="2000" spc="-100" dirty="0" smtClean="0">
                <a:latin typeface="Book Antiqua" pitchFamily="18" charset="0"/>
              </a:rPr>
              <a:t>Neighbouring  channels  with ADC value greater than the over-threshold channels belong to the same cluster</a:t>
            </a:r>
          </a:p>
          <a:p>
            <a:pPr marL="342900" indent="-342900" algn="just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GB" sz="2000" spc="-100" dirty="0" smtClean="0">
                <a:latin typeface="Book Antiqua" pitchFamily="18" charset="0"/>
              </a:rPr>
              <a:t>The charge of the cluster (ADC value)  is the total charge of all the strips in the cluster </a:t>
            </a:r>
          </a:p>
          <a:p>
            <a:pPr marL="342900" indent="-342900" algn="just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GB" sz="2000" spc="-100" dirty="0" smtClean="0">
                <a:latin typeface="Book Antiqua" pitchFamily="18" charset="0"/>
              </a:rPr>
              <a:t>The cluster position is the centre of gravity of the charge</a:t>
            </a:r>
          </a:p>
          <a:p>
            <a:pPr marL="342900" indent="-342900" algn="just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GB" sz="2000" spc="-100" dirty="0" smtClean="0">
                <a:latin typeface="Book Antiqua" pitchFamily="18" charset="0"/>
              </a:rPr>
              <a:t>Two  parameters to be optimized:</a:t>
            </a:r>
          </a:p>
          <a:p>
            <a:pPr marL="800100" lvl="1" indent="-342900" algn="just">
              <a:buFont typeface="Arial" charset="0"/>
              <a:buChar char="•"/>
              <a:defRPr/>
            </a:pPr>
            <a:r>
              <a:rPr lang="en-GB" sz="2000" spc="-100" dirty="0" smtClean="0">
                <a:latin typeface="Book Antiqua" pitchFamily="18" charset="0"/>
              </a:rPr>
              <a:t>Threshold defined by the calculation of the pedestals from test beam events</a:t>
            </a:r>
          </a:p>
          <a:p>
            <a:pPr marL="800100" lvl="1" indent="-342900" algn="just">
              <a:buFont typeface="Arial" charset="0"/>
              <a:buChar char="•"/>
              <a:defRPr/>
            </a:pPr>
            <a:r>
              <a:rPr lang="en-GB" sz="2000" spc="-100" dirty="0" smtClean="0">
                <a:latin typeface="Book Antiqua" pitchFamily="18" charset="0"/>
              </a:rPr>
              <a:t>Maximum distance (gap) between two channels of the same cluster</a:t>
            </a:r>
          </a:p>
          <a:p>
            <a:pPr algn="just">
              <a:buNone/>
            </a:pPr>
            <a:endParaRPr lang="el-GR" dirty="0">
              <a:latin typeface="Book Antiqua" pitchFamily="18" charset="0"/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0" y="6492240"/>
            <a:ext cx="3200400" cy="365760"/>
          </a:xfrm>
        </p:spPr>
        <p:txBody>
          <a:bodyPr/>
          <a:lstStyle/>
          <a:p>
            <a:pPr algn="l"/>
            <a:r>
              <a:rPr lang="en-US" b="1" dirty="0" smtClean="0"/>
              <a:t>Eleni Ntomari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10</a:t>
            </a:fld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Clusterization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 Algorithm</a:t>
            </a:r>
            <a:endParaRPr lang="el-GR" dirty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</p:txBody>
      </p:sp>
      <p:grpSp>
        <p:nvGrpSpPr>
          <p:cNvPr id="19" name="18 - Ομάδα"/>
          <p:cNvGrpSpPr/>
          <p:nvPr/>
        </p:nvGrpSpPr>
        <p:grpSpPr>
          <a:xfrm>
            <a:off x="5143504" y="1623567"/>
            <a:ext cx="3571900" cy="3739130"/>
            <a:chOff x="5143504" y="1623567"/>
            <a:chExt cx="3571900" cy="3739130"/>
          </a:xfrm>
        </p:grpSpPr>
        <p:grpSp>
          <p:nvGrpSpPr>
            <p:cNvPr id="18" name="17 - Ομάδα"/>
            <p:cNvGrpSpPr/>
            <p:nvPr/>
          </p:nvGrpSpPr>
          <p:grpSpPr>
            <a:xfrm>
              <a:off x="5143504" y="1623567"/>
              <a:ext cx="3571900" cy="3739130"/>
              <a:chOff x="5143504" y="1623567"/>
              <a:chExt cx="3571900" cy="3739130"/>
            </a:xfrm>
          </p:grpSpPr>
          <p:pic>
            <p:nvPicPr>
              <p:cNvPr id="12291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214942" y="1623567"/>
                <a:ext cx="3500462" cy="3739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15 - TextBox"/>
              <p:cNvSpPr txBox="1"/>
              <p:nvPr/>
            </p:nvSpPr>
            <p:spPr>
              <a:xfrm>
                <a:off x="7786710" y="5050049"/>
                <a:ext cx="72006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strips</a:t>
                </a:r>
                <a:endParaRPr lang="el-GR" sz="1400" b="1" dirty="0"/>
              </a:p>
            </p:txBody>
          </p:sp>
          <p:sp>
            <p:nvSpPr>
              <p:cNvPr id="17" name="16 - TextBox"/>
              <p:cNvSpPr txBox="1"/>
              <p:nvPr/>
            </p:nvSpPr>
            <p:spPr>
              <a:xfrm rot="16200000">
                <a:off x="4713739" y="2277824"/>
                <a:ext cx="11673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ADC value</a:t>
                </a:r>
                <a:endParaRPr lang="el-GR" sz="1400" b="1" dirty="0"/>
              </a:p>
            </p:txBody>
          </p:sp>
        </p:grpSp>
        <p:cxnSp>
          <p:nvCxnSpPr>
            <p:cNvPr id="9" name="8 - Ευθεία γραμμή σύνδεσης"/>
            <p:cNvCxnSpPr/>
            <p:nvPr/>
          </p:nvCxnSpPr>
          <p:spPr>
            <a:xfrm>
              <a:off x="5572132" y="3786190"/>
              <a:ext cx="2786082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3" name="12 - TextBox"/>
            <p:cNvSpPr txBox="1"/>
            <p:nvPr/>
          </p:nvSpPr>
          <p:spPr>
            <a:xfrm>
              <a:off x="6500826" y="2345288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cluster</a:t>
              </a:r>
              <a:endParaRPr lang="el-GR" dirty="0"/>
            </a:p>
          </p:txBody>
        </p:sp>
      </p:grpSp>
      <p:sp>
        <p:nvSpPr>
          <p:cNvPr id="14" name="13 - Επεξήγηση με παραλληλόγραμμο"/>
          <p:cNvSpPr/>
          <p:nvPr/>
        </p:nvSpPr>
        <p:spPr>
          <a:xfrm>
            <a:off x="6429388" y="2357430"/>
            <a:ext cx="1000132" cy="285752"/>
          </a:xfrm>
          <a:prstGeom prst="wedgeRectCallout">
            <a:avLst>
              <a:gd name="adj1" fmla="val 69070"/>
              <a:gd name="adj2" fmla="val 25807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142844" y="6492240"/>
            <a:ext cx="3200400" cy="365760"/>
          </a:xfrm>
        </p:spPr>
        <p:txBody>
          <a:bodyPr/>
          <a:lstStyle/>
          <a:p>
            <a:pPr algn="l"/>
            <a:r>
              <a:rPr lang="en-US" b="1" dirty="0" smtClean="0"/>
              <a:t>Eleni Ntomari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15338" y="5786454"/>
            <a:ext cx="500066" cy="357190"/>
          </a:xfr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fld id="{D3F1D1C4-C2D9-4231-9FB2-B2D9D97AA41D}" type="slidenum">
              <a:rPr lang="el-GR" smtClean="0"/>
              <a:pPr/>
              <a:t>11</a:t>
            </a:fld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29642" cy="57150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Data after </a:t>
            </a:r>
            <a:r>
              <a:rPr lang="en-US" sz="2800" dirty="0" err="1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clusterization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 reconstruction</a:t>
            </a:r>
            <a:endParaRPr lang="el-GR" sz="2800" dirty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357158" y="961049"/>
          <a:ext cx="8358245" cy="4894069"/>
        </p:xfrm>
        <a:graphic>
          <a:graphicData uri="http://schemas.openxmlformats.org/presentationml/2006/ole">
            <p:oleObj spid="_x0000_s7170" name="Acrobat Document" r:id="rId3" imgW="5400675" imgH="3162300" progId="AcroExch.Document.7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214282" y="936986"/>
          <a:ext cx="8143932" cy="5420972"/>
        </p:xfrm>
        <a:graphic>
          <a:graphicData uri="http://schemas.openxmlformats.org/presentationml/2006/ole">
            <p:oleObj spid="_x0000_s6146" name="Acrobat Document" r:id="rId3" imgW="5400675" imgH="3305175" progId="AcroExch.Document.7">
              <p:link updateAutomatic="1"/>
            </p:oleObj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401421" y="785794"/>
          <a:ext cx="8171107" cy="5500726"/>
        </p:xfrm>
        <a:graphic>
          <a:graphicData uri="http://schemas.openxmlformats.org/presentationml/2006/ole">
            <p:oleObj spid="_x0000_s6149" name="Acrobat Document" r:id="rId4" imgW="5400675" imgH="3305175" progId="AcroExch.Document.7">
              <p:link updateAutomatic="1"/>
            </p:oleObj>
          </a:graphicData>
        </a:graphic>
      </p:graphicFrame>
      <p:graphicFrame>
        <p:nvGraphicFramePr>
          <p:cNvPr id="7" name="Group 57"/>
          <p:cNvGraphicFramePr>
            <a:graphicFrameLocks noGrp="1"/>
          </p:cNvGraphicFramePr>
          <p:nvPr>
            <p:ph idx="1"/>
          </p:nvPr>
        </p:nvGraphicFramePr>
        <p:xfrm>
          <a:off x="755651" y="2786058"/>
          <a:ext cx="7531125" cy="3163891"/>
        </p:xfrm>
        <a:graphic>
          <a:graphicData uri="http://schemas.openxmlformats.org/drawingml/2006/table">
            <a:tbl>
              <a:tblPr/>
              <a:tblGrid>
                <a:gridCol w="1511099"/>
                <a:gridCol w="1506529"/>
                <a:gridCol w="1503484"/>
                <a:gridCol w="1506529"/>
                <a:gridCol w="1503484"/>
              </a:tblGrid>
              <a:tr h="758701"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x</a:t>
                      </a:r>
                      <a:r>
                        <a:rPr kumimoji="0" lang="en-US" sz="2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i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-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x</a:t>
                      </a:r>
                      <a:r>
                        <a:rPr kumimoji="0" lang="en-US" sz="26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j</a:t>
                      </a:r>
                      <a:endParaRPr kumimoji="0" lang="en-US" sz="26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strips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l-GR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itchFamily="34" charset="0"/>
                        </a:rPr>
                        <a:t>σ(</a:t>
                      </a: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x</a:t>
                      </a:r>
                      <a:r>
                        <a:rPr kumimoji="0" lang="en-US" sz="2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i</a:t>
                      </a: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-x</a:t>
                      </a:r>
                      <a:r>
                        <a:rPr kumimoji="0" lang="en-US" sz="2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j</a:t>
                      </a: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l-GR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itchFamily="34" charset="0"/>
                        </a:rPr>
                        <a:t>σ</a:t>
                      </a:r>
                      <a:r>
                        <a:rPr kumimoji="0" lang="el-GR" sz="2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itchFamily="34" charset="0"/>
                        </a:rPr>
                        <a:t>xi</a:t>
                      </a: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itchFamily="34" charset="0"/>
                        </a:rPr>
                        <a:t>[</a:t>
                      </a:r>
                      <a:r>
                        <a:rPr kumimoji="0" lang="el-GR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itchFamily="34" charset="0"/>
                        </a:rPr>
                        <a:t>μ</a:t>
                      </a: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itchFamily="34" charset="0"/>
                        </a:rPr>
                        <a:t>m]</a:t>
                      </a:r>
                      <a:endParaRPr kumimoji="0" lang="en-US" sz="2600" b="1" i="0" u="none" strike="noStrike" cap="none" normalizeH="0" baseline="-2500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956"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x</a:t>
                      </a:r>
                      <a:r>
                        <a:rPr kumimoji="0" lang="en-US" sz="2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-x</a:t>
                      </a:r>
                      <a:r>
                        <a:rPr kumimoji="0" lang="en-US" sz="2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0.794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0.20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0.2278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40.3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639"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x</a:t>
                      </a:r>
                      <a:r>
                        <a:rPr kumimoji="0" lang="en-US" sz="2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-x</a:t>
                      </a:r>
                      <a:r>
                        <a:rPr kumimoji="0" lang="en-US" sz="2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5.756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1.44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0.3144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55.6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956"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y</a:t>
                      </a:r>
                      <a:r>
                        <a:rPr kumimoji="0" lang="en-US" sz="2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-y</a:t>
                      </a:r>
                      <a:r>
                        <a:rPr kumimoji="0" lang="en-US" sz="2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0.846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0.21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0.3233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57.2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639"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y</a:t>
                      </a:r>
                      <a:r>
                        <a:rPr kumimoji="0" lang="en-US" sz="2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-y</a:t>
                      </a:r>
                      <a:r>
                        <a:rPr kumimoji="0" lang="en-US" sz="2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0.685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0.17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0.2937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alibri" pitchFamily="34" charset="0"/>
                        </a:rPr>
                        <a:t>51.9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0" y="6492240"/>
            <a:ext cx="3200400" cy="365760"/>
          </a:xfrm>
        </p:spPr>
        <p:txBody>
          <a:bodyPr/>
          <a:lstStyle/>
          <a:p>
            <a:pPr algn="l"/>
            <a:r>
              <a:rPr lang="en-US" b="1" dirty="0" smtClean="0"/>
              <a:t>Eleni Ntomari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12</a:t>
            </a:fld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57150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X-Y Detectors alignment </a:t>
            </a:r>
            <a:endParaRPr lang="el-GR" dirty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9" name="Text Box 58"/>
          <p:cNvSpPr txBox="1">
            <a:spLocks noChangeArrowheads="1"/>
          </p:cNvSpPr>
          <p:nvPr/>
        </p:nvSpPr>
        <p:spPr bwMode="auto">
          <a:xfrm>
            <a:off x="684213" y="765175"/>
            <a:ext cx="77978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000" b="1" dirty="0" smtClean="0">
                <a:solidFill>
                  <a:srgbClr val="333333"/>
                </a:solidFill>
                <a:latin typeface="Book Antiqua" pitchFamily="18" charset="0"/>
              </a:rPr>
              <a:t>We used only the events with one and only one cluster</a:t>
            </a:r>
          </a:p>
          <a:p>
            <a:pPr>
              <a:buFontTx/>
              <a:buChar char="•"/>
            </a:pPr>
            <a:r>
              <a:rPr lang="en-US" sz="2000" b="1" dirty="0" smtClean="0">
                <a:solidFill>
                  <a:srgbClr val="333333"/>
                </a:solidFill>
                <a:latin typeface="Book Antiqua" pitchFamily="18" charset="0"/>
              </a:rPr>
              <a:t>Preliminary </a:t>
            </a:r>
            <a:r>
              <a:rPr lang="en-US" sz="2000" b="1" dirty="0">
                <a:solidFill>
                  <a:srgbClr val="333333"/>
                </a:solidFill>
                <a:latin typeface="Book Antiqua" pitchFamily="18" charset="0"/>
              </a:rPr>
              <a:t>analysis shows that the telescope micromegas detector are </a:t>
            </a:r>
            <a:r>
              <a:rPr lang="en-US" sz="2000" b="1" dirty="0" smtClean="0">
                <a:solidFill>
                  <a:srgbClr val="333333"/>
                </a:solidFill>
                <a:latin typeface="Book Antiqua" pitchFamily="18" charset="0"/>
              </a:rPr>
              <a:t>adequately aligned </a:t>
            </a:r>
            <a:r>
              <a:rPr lang="en-US" sz="2000" b="1" dirty="0">
                <a:solidFill>
                  <a:srgbClr val="333333"/>
                </a:solidFill>
                <a:latin typeface="Book Antiqua" pitchFamily="18" charset="0"/>
              </a:rPr>
              <a:t>(see table).</a:t>
            </a:r>
          </a:p>
          <a:p>
            <a:pPr>
              <a:buFontTx/>
              <a:buChar char="•"/>
            </a:pPr>
            <a:r>
              <a:rPr lang="en-US" sz="2000" b="1" dirty="0">
                <a:solidFill>
                  <a:srgbClr val="333333"/>
                </a:solidFill>
                <a:latin typeface="Book Antiqua" pitchFamily="18" charset="0"/>
              </a:rPr>
              <a:t>The resolution for a single detector is approximately </a:t>
            </a:r>
            <a:r>
              <a:rPr lang="en-US" sz="2000" b="1" dirty="0" smtClean="0">
                <a:solidFill>
                  <a:srgbClr val="333333"/>
                </a:solidFill>
                <a:latin typeface="Book Antiqua" pitchFamily="18" charset="0"/>
              </a:rPr>
              <a:t>51.3 </a:t>
            </a:r>
            <a:r>
              <a:rPr lang="el-GR" sz="2000" b="1" dirty="0">
                <a:solidFill>
                  <a:srgbClr val="333333"/>
                </a:solidFill>
                <a:latin typeface="Book Antiqua" pitchFamily="18" charset="0"/>
              </a:rPr>
              <a:t>μ</a:t>
            </a:r>
            <a:r>
              <a:rPr lang="en-US" sz="2000" b="1" dirty="0">
                <a:solidFill>
                  <a:srgbClr val="333333"/>
                </a:solidFill>
                <a:latin typeface="Book Antiqua" pitchFamily="18" charset="0"/>
              </a:rPr>
              <a:t>m</a:t>
            </a:r>
          </a:p>
          <a:p>
            <a:pPr>
              <a:buFontTx/>
              <a:buChar char="•"/>
            </a:pPr>
            <a:r>
              <a:rPr lang="en-US" sz="2000" b="1" dirty="0">
                <a:solidFill>
                  <a:srgbClr val="333333"/>
                </a:solidFill>
                <a:latin typeface="Book Antiqua" pitchFamily="18" charset="0"/>
              </a:rPr>
              <a:t>We are currently studying in more details the data for other effects like tilting or x/y perpendicularity, etc.</a:t>
            </a:r>
          </a:p>
          <a:p>
            <a:pPr>
              <a:buFontTx/>
              <a:buChar char="•"/>
            </a:pPr>
            <a:endParaRPr lang="en-US" b="1" dirty="0">
              <a:solidFill>
                <a:srgbClr val="333333"/>
              </a:solidFill>
              <a:latin typeface="Book Antiqua" pitchFamily="18" charset="0"/>
            </a:endParaRPr>
          </a:p>
          <a:p>
            <a:endParaRPr lang="en-US" b="1" dirty="0">
              <a:solidFill>
                <a:srgbClr val="333333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857488" y="6000768"/>
            <a:ext cx="6253186" cy="571504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Book Antiqua" pitchFamily="18" charset="0"/>
              </a:rPr>
              <a:t>T&amp;H delay: 500 ns, </a:t>
            </a:r>
            <a:r>
              <a:rPr lang="en-US" dirty="0" err="1" smtClean="0">
                <a:latin typeface="Book Antiqua" pitchFamily="18" charset="0"/>
              </a:rPr>
              <a:t>Vdrift-Vmesh</a:t>
            </a:r>
            <a:r>
              <a:rPr lang="en-US" dirty="0" smtClean="0">
                <a:latin typeface="Book Antiqua" pitchFamily="18" charset="0"/>
              </a:rPr>
              <a:t>=300 V</a:t>
            </a:r>
            <a:endParaRPr lang="el-GR" dirty="0">
              <a:latin typeface="Book Antiqua" pitchFamily="18" charset="0"/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85716" y="6492240"/>
            <a:ext cx="3200400" cy="365760"/>
          </a:xfrm>
        </p:spPr>
        <p:txBody>
          <a:bodyPr/>
          <a:lstStyle/>
          <a:p>
            <a:pPr algn="l"/>
            <a:r>
              <a:rPr lang="en-US" b="1" dirty="0" smtClean="0"/>
              <a:t>Eleni Ntomari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13</a:t>
            </a:fld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0"/>
            <a:ext cx="8472518" cy="71435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Efficiency of the Telescope </a:t>
            </a:r>
            <a:r>
              <a:rPr lang="en-US" sz="2800" dirty="0" err="1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vs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 Mesh Voltage</a:t>
            </a:r>
            <a:endParaRPr lang="el-GR" sz="2800" dirty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285720" y="830144"/>
          <a:ext cx="8072494" cy="5027748"/>
        </p:xfrm>
        <a:graphic>
          <a:graphicData uri="http://schemas.openxmlformats.org/presentationml/2006/ole">
            <p:oleObj spid="_x0000_s11267" name="Acrobat Document" r:id="rId3" imgW="5400675" imgH="3305175" progId="AcroExch.Document.7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357298"/>
            <a:ext cx="7686700" cy="4500594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latin typeface="Book Antiqua" pitchFamily="18" charset="0"/>
              </a:rPr>
              <a:t>We made a scan on the high voltage (</a:t>
            </a:r>
            <a:r>
              <a:rPr lang="en-US" sz="2400" dirty="0" err="1" smtClean="0">
                <a:latin typeface="Book Antiqua" pitchFamily="18" charset="0"/>
              </a:rPr>
              <a:t>Vdrift-Vmesh</a:t>
            </a:r>
            <a:r>
              <a:rPr lang="en-US" sz="2400" dirty="0" smtClean="0">
                <a:latin typeface="Book Antiqua" pitchFamily="18" charset="0"/>
              </a:rPr>
              <a:t>=const), for different T&amp;H delay signals. </a:t>
            </a:r>
          </a:p>
          <a:p>
            <a:pPr algn="just"/>
            <a:r>
              <a:rPr lang="en-US" sz="2400" dirty="0" smtClean="0">
                <a:latin typeface="Book Antiqua" pitchFamily="18" charset="0"/>
              </a:rPr>
              <a:t>Second drift high voltage scan with </a:t>
            </a:r>
            <a:r>
              <a:rPr lang="en-US" sz="2400" dirty="0" err="1" smtClean="0">
                <a:latin typeface="Book Antiqua" pitchFamily="18" charset="0"/>
              </a:rPr>
              <a:t>Vmesh</a:t>
            </a:r>
            <a:r>
              <a:rPr lang="en-US" sz="2400" dirty="0" smtClean="0">
                <a:latin typeface="Book Antiqua" pitchFamily="18" charset="0"/>
              </a:rPr>
              <a:t>=const </a:t>
            </a:r>
          </a:p>
          <a:p>
            <a:pPr lvl="1" algn="just"/>
            <a:r>
              <a:rPr lang="en-US" sz="2400" dirty="0" smtClean="0">
                <a:latin typeface="Book Antiqua" pitchFamily="18" charset="0"/>
              </a:rPr>
              <a:t>Considering the efficiency of the telescope the T&amp;H delay should be between 800 ns and 1100 ns</a:t>
            </a:r>
          </a:p>
          <a:p>
            <a:pPr lvl="1" algn="just"/>
            <a:r>
              <a:rPr lang="en-US" sz="2400" dirty="0" smtClean="0">
                <a:latin typeface="Book Antiqua" pitchFamily="18" charset="0"/>
              </a:rPr>
              <a:t>For the gas mixture </a:t>
            </a:r>
            <a:r>
              <a:rPr lang="en-US" sz="2400" dirty="0" err="1" smtClean="0">
                <a:latin typeface="Book Antiqua" pitchFamily="18" charset="0"/>
              </a:rPr>
              <a:t>Ar</a:t>
            </a:r>
            <a:r>
              <a:rPr lang="en-US" sz="2400" dirty="0" smtClean="0">
                <a:latin typeface="Book Antiqua" pitchFamily="18" charset="0"/>
              </a:rPr>
              <a:t>/CO</a:t>
            </a:r>
            <a:r>
              <a:rPr lang="en-US" sz="2400" baseline="-25000" dirty="0" smtClean="0">
                <a:latin typeface="Book Antiqua" pitchFamily="18" charset="0"/>
              </a:rPr>
              <a:t>2</a:t>
            </a:r>
            <a:r>
              <a:rPr lang="en-US" sz="2400" dirty="0" smtClean="0">
                <a:latin typeface="Book Antiqua" pitchFamily="18" charset="0"/>
              </a:rPr>
              <a:t> (90%/10%) the “best” difference between the Drift and the Mesh Voltage is 300V</a:t>
            </a:r>
          </a:p>
          <a:p>
            <a:pPr lvl="1" algn="just">
              <a:buNone/>
            </a:pPr>
            <a:endParaRPr lang="en-US" sz="2400" dirty="0" smtClean="0">
              <a:latin typeface="Book Antiqua" pitchFamily="18" charset="0"/>
            </a:endParaRPr>
          </a:p>
          <a:p>
            <a:pPr marL="639763" lvl="1" indent="-639763" algn="just">
              <a:buSzPct val="90000"/>
              <a:buFont typeface="Wingdings" pitchFamily="2" charset="2"/>
              <a:buChar char="Ø"/>
            </a:pPr>
            <a:r>
              <a:rPr lang="en-US" sz="2400" dirty="0" smtClean="0">
                <a:latin typeface="Book Antiqua" pitchFamily="18" charset="0"/>
              </a:rPr>
              <a:t>Work in progress….</a:t>
            </a:r>
          </a:p>
          <a:p>
            <a:pPr algn="just">
              <a:buNone/>
            </a:pPr>
            <a:endParaRPr lang="el-GR" dirty="0">
              <a:latin typeface="Book Antiqua" pitchFamily="18" charset="0"/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214282" y="6492240"/>
            <a:ext cx="3200400" cy="365760"/>
          </a:xfrm>
        </p:spPr>
        <p:txBody>
          <a:bodyPr/>
          <a:lstStyle/>
          <a:p>
            <a:pPr algn="l"/>
            <a:r>
              <a:rPr lang="en-US" b="1" dirty="0" smtClean="0"/>
              <a:t>Eleni Ntomari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14</a:t>
            </a:fld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Efficiency of the Micromegas Telescope</a:t>
            </a:r>
            <a:endParaRPr lang="el-GR" sz="2800" dirty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214422"/>
            <a:ext cx="7467600" cy="5259530"/>
          </a:xfrm>
        </p:spPr>
        <p:txBody>
          <a:bodyPr>
            <a:normAutofit/>
          </a:bodyPr>
          <a:lstStyle/>
          <a:p>
            <a:pPr>
              <a:buClr>
                <a:schemeClr val="accent3"/>
              </a:buClr>
            </a:pPr>
            <a:r>
              <a:rPr lang="en-US" dirty="0" smtClean="0">
                <a:latin typeface="Book Antiqua" pitchFamily="18" charset="0"/>
              </a:rPr>
              <a:t>The goal of the October test beam was:</a:t>
            </a:r>
          </a:p>
          <a:p>
            <a:pPr lvl="1">
              <a:buClr>
                <a:schemeClr val="accent2"/>
              </a:buClr>
            </a:pPr>
            <a:r>
              <a:rPr lang="en-US" dirty="0" smtClean="0">
                <a:latin typeface="Book Antiqua" pitchFamily="18" charset="0"/>
              </a:rPr>
              <a:t>Provide a micromegas telescope for testing different gaseous detectors</a:t>
            </a:r>
          </a:p>
          <a:p>
            <a:pPr lvl="2"/>
            <a:r>
              <a:rPr lang="en-US" dirty="0" smtClean="0">
                <a:latin typeface="Book Antiqua" pitchFamily="18" charset="0"/>
              </a:rPr>
              <a:t>Micromegas detectors</a:t>
            </a:r>
          </a:p>
          <a:p>
            <a:pPr lvl="2"/>
            <a:r>
              <a:rPr lang="en-US" dirty="0" smtClean="0">
                <a:latin typeface="Book Antiqua" pitchFamily="18" charset="0"/>
              </a:rPr>
              <a:t>Readout system</a:t>
            </a:r>
          </a:p>
          <a:p>
            <a:pPr lvl="1">
              <a:buClr>
                <a:schemeClr val="accent2"/>
              </a:buClr>
            </a:pPr>
            <a:r>
              <a:rPr lang="en-US" dirty="0" smtClean="0">
                <a:latin typeface="Book Antiqua" pitchFamily="18" charset="0"/>
              </a:rPr>
              <a:t>Provide a High Voltage Power Supply control and  monitoring of the voltage (mesh and drift High Voltage for each channel)</a:t>
            </a:r>
          </a:p>
          <a:p>
            <a:pPr>
              <a:buNone/>
              <a:defRPr/>
            </a:pPr>
            <a:endParaRPr lang="it-IT" sz="2800" dirty="0" smtClean="0">
              <a:latin typeface="Book Antiqua" pitchFamily="18" charset="0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it-IT" sz="2800" dirty="0" smtClean="0">
                <a:latin typeface="Book Antiqua" pitchFamily="18" charset="0"/>
              </a:rPr>
              <a:t> Very preliminary Data analysis</a:t>
            </a:r>
          </a:p>
          <a:p>
            <a:endParaRPr lang="el-GR" dirty="0">
              <a:latin typeface="Book Antiqua" pitchFamily="18" charset="0"/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142844" y="6420826"/>
            <a:ext cx="3200400" cy="365760"/>
          </a:xfrm>
        </p:spPr>
        <p:txBody>
          <a:bodyPr/>
          <a:lstStyle/>
          <a:p>
            <a:pPr algn="l"/>
            <a:r>
              <a:rPr lang="en-US" b="1" dirty="0" smtClean="0"/>
              <a:t>Eleni Ntomari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2</a:t>
            </a:fld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O</a:t>
            </a:r>
            <a:r>
              <a:rPr lang="en-US" cap="none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utlook</a:t>
            </a:r>
            <a:endParaRPr lang="el-GR" dirty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6" name="Picture 1"/>
          <p:cNvPicPr/>
          <p:nvPr/>
        </p:nvPicPr>
        <p:blipFill>
          <a:blip r:embed="rId3" cstate="print"/>
          <a:srcRect r="35056" b="16433"/>
          <a:stretch>
            <a:fillRect/>
          </a:stretch>
        </p:blipFill>
        <p:spPr bwMode="auto">
          <a:xfrm>
            <a:off x="4572000" y="3857604"/>
            <a:ext cx="385765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571480"/>
            <a:ext cx="8186766" cy="6286520"/>
          </a:xfrm>
        </p:spPr>
        <p:txBody>
          <a:bodyPr>
            <a:normAutofit/>
          </a:bodyPr>
          <a:lstStyle/>
          <a:p>
            <a:pPr>
              <a:buClr>
                <a:schemeClr val="accent3"/>
              </a:buClr>
              <a:defRPr/>
            </a:pPr>
            <a:r>
              <a:rPr lang="en-GB" sz="2400" dirty="0" smtClean="0">
                <a:latin typeface="Book Antiqua" pitchFamily="18" charset="0"/>
              </a:rPr>
              <a:t>Gas mixture: Ar/CO</a:t>
            </a:r>
            <a:r>
              <a:rPr lang="en-GB" sz="2400" baseline="-25000" dirty="0" smtClean="0">
                <a:latin typeface="Book Antiqua" pitchFamily="18" charset="0"/>
              </a:rPr>
              <a:t>2</a:t>
            </a:r>
            <a:r>
              <a:rPr lang="en-GB" sz="2400" dirty="0" smtClean="0">
                <a:latin typeface="Book Antiqua" pitchFamily="18" charset="0"/>
              </a:rPr>
              <a:t> (90%/10%)</a:t>
            </a:r>
          </a:p>
          <a:p>
            <a:pPr>
              <a:buClr>
                <a:schemeClr val="accent3"/>
              </a:buClr>
              <a:defRPr/>
            </a:pPr>
            <a:r>
              <a:rPr lang="en-GB" sz="2400" dirty="0" smtClean="0">
                <a:latin typeface="Book Antiqua" pitchFamily="18" charset="0"/>
              </a:rPr>
              <a:t>The telescope consists of 3 micromegas detectors to reconstruct the track (three (X,Y) points)</a:t>
            </a:r>
          </a:p>
          <a:p>
            <a:pPr>
              <a:buClr>
                <a:schemeClr val="accent3"/>
              </a:buClr>
              <a:defRPr/>
            </a:pPr>
            <a:r>
              <a:rPr lang="en-GB" sz="2400" dirty="0" smtClean="0">
                <a:latin typeface="Book Antiqua" pitchFamily="18" charset="0"/>
              </a:rPr>
              <a:t>Different gaseous detectors (GEM, CMS micromegas) using the tracking information of the telescope</a:t>
            </a:r>
          </a:p>
          <a:p>
            <a:pPr>
              <a:buClr>
                <a:schemeClr val="accent3"/>
              </a:buClr>
              <a:defRPr/>
            </a:pPr>
            <a:endParaRPr lang="en-GB" sz="2400" dirty="0" smtClean="0">
              <a:latin typeface="Book Antiqua" pitchFamily="18" charset="0"/>
            </a:endParaRPr>
          </a:p>
          <a:p>
            <a:pPr>
              <a:buClr>
                <a:schemeClr val="accent3"/>
              </a:buClr>
              <a:defRPr/>
            </a:pPr>
            <a:endParaRPr lang="en-GB" sz="2400" dirty="0" smtClean="0">
              <a:latin typeface="Book Antiqua" pitchFamily="18" charset="0"/>
            </a:endParaRPr>
          </a:p>
          <a:p>
            <a:pPr>
              <a:buClr>
                <a:schemeClr val="accent3"/>
              </a:buClr>
              <a:buNone/>
              <a:defRPr/>
            </a:pPr>
            <a:endParaRPr lang="en-GB" sz="2400" dirty="0" smtClean="0">
              <a:latin typeface="Book Antiqua" pitchFamily="18" charset="0"/>
            </a:endParaRPr>
          </a:p>
          <a:p>
            <a:pPr>
              <a:buClr>
                <a:schemeClr val="accent3"/>
              </a:buClr>
              <a:defRPr/>
            </a:pPr>
            <a:endParaRPr lang="en-GB" sz="2400" dirty="0" smtClean="0">
              <a:latin typeface="Book Antiqua" pitchFamily="18" charset="0"/>
            </a:endParaRPr>
          </a:p>
          <a:p>
            <a:pPr>
              <a:buClr>
                <a:schemeClr val="accent3"/>
              </a:buClr>
              <a:defRPr/>
            </a:pPr>
            <a:endParaRPr lang="en-GB" sz="2400" dirty="0" smtClean="0">
              <a:latin typeface="Book Antiqua" pitchFamily="18" charset="0"/>
            </a:endParaRPr>
          </a:p>
          <a:p>
            <a:pPr>
              <a:buClr>
                <a:schemeClr val="accent3"/>
              </a:buClr>
              <a:defRPr/>
            </a:pPr>
            <a:endParaRPr lang="en-GB" sz="2400" dirty="0" smtClean="0">
              <a:latin typeface="Book Antiqua" pitchFamily="18" charset="0"/>
            </a:endParaRPr>
          </a:p>
          <a:p>
            <a:pPr>
              <a:buClr>
                <a:schemeClr val="accent3"/>
              </a:buClr>
              <a:defRPr/>
            </a:pPr>
            <a:r>
              <a:rPr lang="en-GB" sz="2400" dirty="0" smtClean="0">
                <a:latin typeface="Book Antiqua" pitchFamily="18" charset="0"/>
              </a:rPr>
              <a:t>All the detectors  were read out with </a:t>
            </a:r>
            <a:r>
              <a:rPr lang="en-GB" sz="2400" dirty="0" err="1" smtClean="0">
                <a:latin typeface="Book Antiqua" pitchFamily="18" charset="0"/>
              </a:rPr>
              <a:t>Gassiplex</a:t>
            </a:r>
            <a:r>
              <a:rPr lang="en-GB" sz="2400" dirty="0" smtClean="0">
                <a:latin typeface="Book Antiqua" pitchFamily="18" charset="0"/>
              </a:rPr>
              <a:t> FEE </a:t>
            </a:r>
          </a:p>
          <a:p>
            <a:pPr>
              <a:buClr>
                <a:schemeClr val="accent3"/>
              </a:buClr>
            </a:pPr>
            <a:endParaRPr lang="el-GR" sz="2400" dirty="0">
              <a:latin typeface="Book Antiqua" pitchFamily="18" charset="0"/>
            </a:endParaRPr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71406" y="6420826"/>
            <a:ext cx="3200400" cy="365760"/>
          </a:xfrm>
        </p:spPr>
        <p:txBody>
          <a:bodyPr/>
          <a:lstStyle/>
          <a:p>
            <a:pPr algn="l"/>
            <a:r>
              <a:rPr lang="en-US" b="1" dirty="0" smtClean="0"/>
              <a:t>Eleni Ntomari</a:t>
            </a:r>
            <a:endParaRPr lang="el-GR" b="1" dirty="0"/>
          </a:p>
        </p:txBody>
      </p:sp>
      <p:sp>
        <p:nvSpPr>
          <p:cNvPr id="16" name="1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3</a:t>
            </a:fld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78579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Overview of the set up</a:t>
            </a:r>
            <a:endParaRPr lang="el-GR" sz="2800" dirty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4" name="3 - Ορθογώνιο"/>
          <p:cNvSpPr/>
          <p:nvPr/>
        </p:nvSpPr>
        <p:spPr>
          <a:xfrm>
            <a:off x="428596" y="2643182"/>
            <a:ext cx="83582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</p:txBody>
      </p:sp>
      <p:sp>
        <p:nvSpPr>
          <p:cNvPr id="6" name="Rectangle 6"/>
          <p:cNvSpPr/>
          <p:nvPr/>
        </p:nvSpPr>
        <p:spPr bwMode="auto">
          <a:xfrm>
            <a:off x="2428875" y="3714759"/>
            <a:ext cx="142875" cy="928687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7"/>
          <p:cNvSpPr/>
          <p:nvPr/>
        </p:nvSpPr>
        <p:spPr bwMode="auto">
          <a:xfrm>
            <a:off x="3857625" y="3714759"/>
            <a:ext cx="142875" cy="928687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8"/>
          <p:cNvSpPr/>
          <p:nvPr/>
        </p:nvSpPr>
        <p:spPr bwMode="auto">
          <a:xfrm>
            <a:off x="5429250" y="3714759"/>
            <a:ext cx="142875" cy="928687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9" name="Straight Arrow Connector 11"/>
          <p:cNvCxnSpPr/>
          <p:nvPr/>
        </p:nvCxnSpPr>
        <p:spPr bwMode="auto">
          <a:xfrm rot="10800000">
            <a:off x="1214438" y="4143384"/>
            <a:ext cx="6286500" cy="158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7358082" y="3429000"/>
            <a:ext cx="1214437" cy="64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latin typeface="Candara" pitchFamily="34" charset="0"/>
              </a:rPr>
              <a:t>Beam direction</a:t>
            </a:r>
          </a:p>
        </p:txBody>
      </p:sp>
      <p:sp>
        <p:nvSpPr>
          <p:cNvPr id="11" name="Rectangle 14"/>
          <p:cNvSpPr/>
          <p:nvPr/>
        </p:nvSpPr>
        <p:spPr bwMode="auto">
          <a:xfrm>
            <a:off x="2143125" y="3071942"/>
            <a:ext cx="78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spc="-100" dirty="0">
                <a:solidFill>
                  <a:prstClr val="black"/>
                </a:solidFill>
                <a:latin typeface="Candara" pitchFamily="34" charset="0"/>
              </a:rPr>
              <a:t>µM </a:t>
            </a:r>
            <a:r>
              <a:rPr lang="en-GB" sz="2400" spc="-100" dirty="0" smtClean="0">
                <a:solidFill>
                  <a:prstClr val="black"/>
                </a:solidFill>
                <a:latin typeface="Candara" pitchFamily="34" charset="0"/>
              </a:rPr>
              <a:t>3</a:t>
            </a:r>
            <a:endParaRPr lang="en-GB" dirty="0"/>
          </a:p>
        </p:txBody>
      </p:sp>
      <p:sp>
        <p:nvSpPr>
          <p:cNvPr id="12" name="Rectangle 15"/>
          <p:cNvSpPr/>
          <p:nvPr/>
        </p:nvSpPr>
        <p:spPr bwMode="auto">
          <a:xfrm>
            <a:off x="3500438" y="3071942"/>
            <a:ext cx="776287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spc="-100" dirty="0">
                <a:solidFill>
                  <a:prstClr val="black"/>
                </a:solidFill>
                <a:latin typeface="Candara" pitchFamily="34" charset="0"/>
              </a:rPr>
              <a:t>µM 2</a:t>
            </a:r>
            <a:endParaRPr lang="en-GB" dirty="0"/>
          </a:p>
        </p:txBody>
      </p:sp>
      <p:sp>
        <p:nvSpPr>
          <p:cNvPr id="13" name="Rectangle 16"/>
          <p:cNvSpPr/>
          <p:nvPr/>
        </p:nvSpPr>
        <p:spPr bwMode="auto">
          <a:xfrm>
            <a:off x="5143500" y="3000505"/>
            <a:ext cx="7409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spc="-100" dirty="0">
                <a:solidFill>
                  <a:prstClr val="black"/>
                </a:solidFill>
                <a:latin typeface="Candara" pitchFamily="34" charset="0"/>
              </a:rPr>
              <a:t>µM </a:t>
            </a:r>
            <a:r>
              <a:rPr lang="en-GB" sz="2400" spc="-100" dirty="0" smtClean="0">
                <a:solidFill>
                  <a:prstClr val="black"/>
                </a:solidFill>
                <a:latin typeface="Candara" pitchFamily="34" charset="0"/>
              </a:rPr>
              <a:t>1</a:t>
            </a:r>
            <a:endParaRPr lang="en-GB" dirty="0"/>
          </a:p>
        </p:txBody>
      </p:sp>
      <p:pic>
        <p:nvPicPr>
          <p:cNvPr id="2050" name="Picture 2" descr="C:\Documents and Settings\eleni\Επιφάνεια εργασίας\fwto\set_up_Oct09\DSC009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214422"/>
            <a:ext cx="6000792" cy="4638516"/>
          </a:xfrm>
          <a:prstGeom prst="rect">
            <a:avLst/>
          </a:prstGeom>
          <a:noFill/>
        </p:spPr>
      </p:pic>
      <p:pic>
        <p:nvPicPr>
          <p:cNvPr id="2051" name="Picture 3" descr="C:\Documents and Settings\eleni\Επιφάνεια εργασίας\fwto\set_up_Oct09\DSC009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752969"/>
            <a:ext cx="7663820" cy="57478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  <p:bldP spid="8" grpId="0" animBg="1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31 - Ομάδα"/>
          <p:cNvGrpSpPr/>
          <p:nvPr/>
        </p:nvGrpSpPr>
        <p:grpSpPr>
          <a:xfrm>
            <a:off x="500034" y="1643050"/>
            <a:ext cx="8102748" cy="4214842"/>
            <a:chOff x="500034" y="1643050"/>
            <a:chExt cx="8102748" cy="4214842"/>
          </a:xfrm>
        </p:grpSpPr>
        <p:grpSp>
          <p:nvGrpSpPr>
            <p:cNvPr id="37" name="36 - Ομάδα"/>
            <p:cNvGrpSpPr/>
            <p:nvPr/>
          </p:nvGrpSpPr>
          <p:grpSpPr>
            <a:xfrm>
              <a:off x="500034" y="1643050"/>
              <a:ext cx="8102748" cy="4214842"/>
              <a:chOff x="541218" y="1643050"/>
              <a:chExt cx="8102748" cy="4214842"/>
            </a:xfrm>
          </p:grpSpPr>
          <p:grpSp>
            <p:nvGrpSpPr>
              <p:cNvPr id="36" name="35 - Ομάδα"/>
              <p:cNvGrpSpPr/>
              <p:nvPr/>
            </p:nvGrpSpPr>
            <p:grpSpPr>
              <a:xfrm>
                <a:off x="541218" y="1643050"/>
                <a:ext cx="8102748" cy="4214842"/>
                <a:chOff x="541218" y="1643050"/>
                <a:chExt cx="8102748" cy="4214842"/>
              </a:xfrm>
            </p:grpSpPr>
            <p:pic>
              <p:nvPicPr>
                <p:cNvPr id="15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r="2960" b="6792"/>
                <a:stretch>
                  <a:fillRect/>
                </a:stretch>
              </p:blipFill>
              <p:spPr bwMode="auto">
                <a:xfrm>
                  <a:off x="541218" y="1643050"/>
                  <a:ext cx="8102748" cy="4214842"/>
                </a:xfrm>
                <a:prstGeom prst="rect">
                  <a:avLst/>
                </a:prstGeom>
                <a:noFill/>
                <a:ln w="12700" cmpd="thinThick">
                  <a:solidFill>
                    <a:srgbClr val="D60093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16" name="Text Box 123"/>
                <p:cNvSpPr txBox="1">
                  <a:spLocks noChangeArrowheads="1"/>
                </p:cNvSpPr>
                <p:nvPr/>
              </p:nvSpPr>
              <p:spPr bwMode="auto">
                <a:xfrm rot="21170706">
                  <a:off x="2429999" y="3756309"/>
                  <a:ext cx="1996430" cy="515526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100" b="1" dirty="0">
                      <a:latin typeface="Book Antiqua" pitchFamily="18" charset="0"/>
                    </a:rPr>
                    <a:t>            3 control signals :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n-US" sz="1100" b="1" dirty="0">
                      <a:latin typeface="Book Antiqua" pitchFamily="18" charset="0"/>
                    </a:rPr>
                    <a:t>Clock, Track/Hold, Clear</a:t>
                  </a:r>
                  <a:endParaRPr lang="en-GB" sz="1100" b="1" dirty="0">
                    <a:latin typeface="Book Antiqua" pitchFamily="18" charset="0"/>
                  </a:endParaRPr>
                </a:p>
              </p:txBody>
            </p:sp>
          </p:grpSp>
          <p:sp>
            <p:nvSpPr>
              <p:cNvPr id="27" name="26 - TextBox"/>
              <p:cNvSpPr txBox="1"/>
              <p:nvPr/>
            </p:nvSpPr>
            <p:spPr>
              <a:xfrm>
                <a:off x="7072330" y="5000635"/>
                <a:ext cx="6543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V2718</a:t>
                </a:r>
                <a:endParaRPr lang="el-GR" sz="1200" b="1" dirty="0"/>
              </a:p>
            </p:txBody>
          </p:sp>
        </p:grpSp>
        <p:cxnSp>
          <p:nvCxnSpPr>
            <p:cNvPr id="31" name="30 - Ευθεία γραμμή σύνδεσης"/>
            <p:cNvCxnSpPr/>
            <p:nvPr/>
          </p:nvCxnSpPr>
          <p:spPr>
            <a:xfrm>
              <a:off x="7358082" y="4500570"/>
              <a:ext cx="500066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12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214282" y="6420826"/>
            <a:ext cx="3200400" cy="365760"/>
          </a:xfrm>
        </p:spPr>
        <p:txBody>
          <a:bodyPr/>
          <a:lstStyle/>
          <a:p>
            <a:pPr algn="l"/>
            <a:r>
              <a:rPr lang="en-US" b="1" dirty="0" smtClean="0"/>
              <a:t>Eleni Ntomari</a:t>
            </a:r>
            <a:endParaRPr lang="el-GR" b="1" dirty="0"/>
          </a:p>
        </p:txBody>
      </p:sp>
      <p:sp>
        <p:nvSpPr>
          <p:cNvPr id="12" name="11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4</a:t>
            </a:fld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Data Acquisition system- Trigger logic</a:t>
            </a:r>
            <a:b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</a:br>
            <a:endParaRPr lang="el-GR" sz="2400" dirty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20" name="Text Box 122"/>
          <p:cNvSpPr txBox="1">
            <a:spLocks noChangeArrowheads="1"/>
          </p:cNvSpPr>
          <p:nvPr/>
        </p:nvSpPr>
        <p:spPr bwMode="auto">
          <a:xfrm rot="1739201">
            <a:off x="2221519" y="2938769"/>
            <a:ext cx="1865435" cy="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01" tIns="351" rIns="701" bIns="351">
            <a:spAutoFit/>
          </a:bodyPr>
          <a:lstStyle/>
          <a:p>
            <a:pPr defTabSz="628650"/>
            <a:r>
              <a:rPr lang="en-US" sz="1400" b="1" dirty="0">
                <a:solidFill>
                  <a:schemeClr val="bg1"/>
                </a:solidFill>
              </a:rPr>
              <a:t>Trigger to Sequencer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5" name="24 - TextBox"/>
          <p:cNvSpPr txBox="1"/>
          <p:nvPr/>
        </p:nvSpPr>
        <p:spPr>
          <a:xfrm>
            <a:off x="285720" y="857232"/>
            <a:ext cx="1571636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4"/>
                </a:solidFill>
              </a:rPr>
              <a:t> Scintillators coincidence</a:t>
            </a:r>
          </a:p>
        </p:txBody>
      </p:sp>
      <p:sp>
        <p:nvSpPr>
          <p:cNvPr id="19" name="Line 124"/>
          <p:cNvSpPr>
            <a:spLocks noChangeShapeType="1"/>
          </p:cNvSpPr>
          <p:nvPr/>
        </p:nvSpPr>
        <p:spPr bwMode="auto">
          <a:xfrm>
            <a:off x="1785918" y="1285861"/>
            <a:ext cx="2500330" cy="142876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l-GR"/>
          </a:p>
        </p:txBody>
      </p:sp>
      <p:sp>
        <p:nvSpPr>
          <p:cNvPr id="34" name="33 - Ορθογώνιο"/>
          <p:cNvSpPr/>
          <p:nvPr/>
        </p:nvSpPr>
        <p:spPr>
          <a:xfrm>
            <a:off x="6715140" y="1714488"/>
            <a:ext cx="357190" cy="3429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34 - TextBox"/>
          <p:cNvSpPr txBox="1"/>
          <p:nvPr/>
        </p:nvSpPr>
        <p:spPr>
          <a:xfrm rot="1557147">
            <a:off x="3000364" y="1857364"/>
            <a:ext cx="6479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trigger</a:t>
            </a:r>
            <a:endParaRPr lang="el-GR" sz="1100" dirty="0"/>
          </a:p>
        </p:txBody>
      </p: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3" cstate="print"/>
          <a:srcRect l="5245" r="73290"/>
          <a:stretch>
            <a:fillRect/>
          </a:stretch>
        </p:blipFill>
        <p:spPr bwMode="auto">
          <a:xfrm>
            <a:off x="6429388" y="1785926"/>
            <a:ext cx="28575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3" cstate="print"/>
          <a:srcRect l="5245" r="73290"/>
          <a:stretch>
            <a:fillRect/>
          </a:stretch>
        </p:blipFill>
        <p:spPr bwMode="auto">
          <a:xfrm>
            <a:off x="6786578" y="1785926"/>
            <a:ext cx="28575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40 - Ορθογώνιο"/>
          <p:cNvSpPr/>
          <p:nvPr/>
        </p:nvSpPr>
        <p:spPr>
          <a:xfrm>
            <a:off x="5857884" y="2143116"/>
            <a:ext cx="500066" cy="33575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 l="5245" r="73290"/>
          <a:stretch>
            <a:fillRect/>
          </a:stretch>
        </p:blipFill>
        <p:spPr bwMode="auto">
          <a:xfrm>
            <a:off x="5572132" y="1785926"/>
            <a:ext cx="28575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3" cstate="print"/>
          <a:srcRect l="5245" r="73290"/>
          <a:stretch>
            <a:fillRect/>
          </a:stretch>
        </p:blipFill>
        <p:spPr bwMode="auto">
          <a:xfrm>
            <a:off x="6000760" y="1785926"/>
            <a:ext cx="28575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3" name="42 - Ευθεία γραμμή σύνδεσης"/>
          <p:cNvCxnSpPr/>
          <p:nvPr/>
        </p:nvCxnSpPr>
        <p:spPr>
          <a:xfrm>
            <a:off x="1928794" y="5500702"/>
            <a:ext cx="4500594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- Ευθύγραμμο βέλος σύνδεσης"/>
          <p:cNvCxnSpPr/>
          <p:nvPr/>
        </p:nvCxnSpPr>
        <p:spPr>
          <a:xfrm rot="5400000" flipH="1" flipV="1">
            <a:off x="6215074" y="5357826"/>
            <a:ext cx="286546" cy="794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- Ευθεία γραμμή σύνδεσης"/>
          <p:cNvCxnSpPr/>
          <p:nvPr/>
        </p:nvCxnSpPr>
        <p:spPr>
          <a:xfrm rot="16200000" flipV="1">
            <a:off x="1254897" y="4817278"/>
            <a:ext cx="1357322" cy="952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57 - Αριστερό άγκιστρο"/>
          <p:cNvSpPr/>
          <p:nvPr/>
        </p:nvSpPr>
        <p:spPr>
          <a:xfrm rot="5400000" flipH="1">
            <a:off x="6143636" y="4500570"/>
            <a:ext cx="428628" cy="1285884"/>
          </a:xfrm>
          <a:prstGeom prst="lef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2" name="61 - Αριστερό άγκιστρο"/>
          <p:cNvSpPr/>
          <p:nvPr/>
        </p:nvSpPr>
        <p:spPr>
          <a:xfrm rot="16200000" flipH="1">
            <a:off x="5929322" y="1071546"/>
            <a:ext cx="428628" cy="1000132"/>
          </a:xfrm>
          <a:prstGeom prst="leftBrac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3" name="62 - TextBox"/>
          <p:cNvSpPr txBox="1"/>
          <p:nvPr/>
        </p:nvSpPr>
        <p:spPr>
          <a:xfrm>
            <a:off x="5726463" y="1049521"/>
            <a:ext cx="917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Book Antiqua" pitchFamily="18" charset="0"/>
              </a:rPr>
              <a:t>telescope</a:t>
            </a:r>
            <a:endParaRPr lang="el-GR" sz="1400" dirty="0">
              <a:latin typeface="Book Antiqua" pitchFamily="18" charset="0"/>
            </a:endParaRPr>
          </a:p>
        </p:txBody>
      </p:sp>
      <p:sp>
        <p:nvSpPr>
          <p:cNvPr id="64" name="63 - TextBox"/>
          <p:cNvSpPr txBox="1"/>
          <p:nvPr/>
        </p:nvSpPr>
        <p:spPr>
          <a:xfrm>
            <a:off x="6572264" y="1192397"/>
            <a:ext cx="1758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Book Antiqua" pitchFamily="18" charset="0"/>
              </a:rPr>
              <a:t>detectors under test</a:t>
            </a:r>
            <a:endParaRPr lang="el-GR" sz="1400" dirty="0">
              <a:latin typeface="Book Antiqua" pitchFamily="18" charset="0"/>
            </a:endParaRPr>
          </a:p>
        </p:txBody>
      </p:sp>
      <p:cxnSp>
        <p:nvCxnSpPr>
          <p:cNvPr id="66" name="65 - Ευθύγραμμο βέλος σύνδεσης"/>
          <p:cNvCxnSpPr>
            <a:endCxn id="40" idx="0"/>
          </p:cNvCxnSpPr>
          <p:nvPr/>
        </p:nvCxnSpPr>
        <p:spPr>
          <a:xfrm rot="10800000" flipV="1">
            <a:off x="6929454" y="1428736"/>
            <a:ext cx="428628" cy="357190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68 - Ορθογώνιο"/>
          <p:cNvSpPr/>
          <p:nvPr/>
        </p:nvSpPr>
        <p:spPr>
          <a:xfrm>
            <a:off x="6429388" y="5500702"/>
            <a:ext cx="45719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 cstate="print"/>
          <a:srcRect l="67934" b="60872"/>
          <a:stretch>
            <a:fillRect/>
          </a:stretch>
        </p:blipFill>
        <p:spPr bwMode="auto">
          <a:xfrm>
            <a:off x="6360194" y="1928802"/>
            <a:ext cx="2490971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" descr="C:\Documents and Settings\eleni\Επιφάνεια εργασίας\fwto\set_up_Oct09\rd51_a.jpg"/>
          <p:cNvPicPr>
            <a:picLocks noChangeAspect="1" noChangeArrowheads="1"/>
          </p:cNvPicPr>
          <p:nvPr/>
        </p:nvPicPr>
        <p:blipFill>
          <a:blip r:embed="rId3" cstate="print"/>
          <a:srcRect l="4102" r="47851" b="41748"/>
          <a:stretch>
            <a:fillRect/>
          </a:stretch>
        </p:blipFill>
        <p:spPr bwMode="auto">
          <a:xfrm>
            <a:off x="3714744" y="1928802"/>
            <a:ext cx="2643206" cy="2563675"/>
          </a:xfrm>
          <a:prstGeom prst="rect">
            <a:avLst/>
          </a:prstGeom>
          <a:noFill/>
        </p:spPr>
      </p:pic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5</a:t>
            </a:fld>
            <a:endParaRPr lang="el-GR"/>
          </a:p>
        </p:txBody>
      </p:sp>
      <p:sp>
        <p:nvSpPr>
          <p:cNvPr id="6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Data acquisition system- data monitoring</a:t>
            </a:r>
            <a:b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</a:br>
            <a:endParaRPr lang="el-GR" sz="2800" dirty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2" name="Picture 5" descr="C:\Documents and Settings\eleni\Επιφάνεια εργασίας\fwto\set_up_Oct09\rd51_20091027_7.jpg"/>
          <p:cNvPicPr>
            <a:picLocks noChangeAspect="1" noChangeArrowheads="1"/>
          </p:cNvPicPr>
          <p:nvPr/>
        </p:nvPicPr>
        <p:blipFill>
          <a:blip r:embed="rId4" cstate="print"/>
          <a:srcRect l="11719" t="28565" r="9765" b="18139"/>
          <a:stretch>
            <a:fillRect/>
          </a:stretch>
        </p:blipFill>
        <p:spPr bwMode="auto">
          <a:xfrm>
            <a:off x="3500430" y="2714620"/>
            <a:ext cx="5357818" cy="3858050"/>
          </a:xfrm>
          <a:prstGeom prst="rect">
            <a:avLst/>
          </a:prstGeom>
          <a:noFill/>
        </p:spPr>
      </p:pic>
      <p:pic>
        <p:nvPicPr>
          <p:cNvPr id="9" name="Picture 2" descr="C:\Documents and Settings\eleni\Επιφάνεια εργασίας\fwto\set_up_Oct09\rd51_20091025_1.jpg"/>
          <p:cNvPicPr>
            <a:picLocks noChangeAspect="1" noChangeArrowheads="1"/>
          </p:cNvPicPr>
          <p:nvPr/>
        </p:nvPicPr>
        <p:blipFill>
          <a:blip r:embed="rId5" cstate="print"/>
          <a:srcRect l="17187" t="11181" r="16601" b="39746"/>
          <a:stretch>
            <a:fillRect/>
          </a:stretch>
        </p:blipFill>
        <p:spPr bwMode="auto">
          <a:xfrm>
            <a:off x="3643306" y="2557054"/>
            <a:ext cx="5357850" cy="4015218"/>
          </a:xfrm>
          <a:prstGeom prst="rect">
            <a:avLst/>
          </a:prstGeom>
          <a:noFill/>
        </p:spPr>
      </p:pic>
      <p:sp>
        <p:nvSpPr>
          <p:cNvPr id="13" name="11 - Θέση αριθμού διαφάνειας"/>
          <p:cNvSpPr txBox="1">
            <a:spLocks/>
          </p:cNvSpPr>
          <p:nvPr/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F1D1C4-C2D9-4231-9FB2-B2D9D97AA41D}" type="slidenum">
              <a:rPr kumimoji="0" lang="el-GR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l-GR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12 - Θέση υποσέλιδου"/>
          <p:cNvSpPr txBox="1">
            <a:spLocks/>
          </p:cNvSpPr>
          <p:nvPr/>
        </p:nvSpPr>
        <p:spPr>
          <a:xfrm>
            <a:off x="142844" y="6286520"/>
            <a:ext cx="32004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Eleni Ntomari</a:t>
            </a:r>
            <a:endParaRPr kumimoji="0" lang="el-GR" sz="1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3" descr="C:\Documents and Settings\eleni\Επιφάνεια εργασίας\fwto\set_up_Oct09\rd51_20091025_3.jpg"/>
          <p:cNvPicPr>
            <a:picLocks noChangeAspect="1" noChangeArrowheads="1"/>
          </p:cNvPicPr>
          <p:nvPr/>
        </p:nvPicPr>
        <p:blipFill>
          <a:blip r:embed="rId6" cstate="print"/>
          <a:srcRect l="17187" t="11181" r="3711" b="14844"/>
          <a:stretch>
            <a:fillRect/>
          </a:stretch>
        </p:blipFill>
        <p:spPr bwMode="auto">
          <a:xfrm>
            <a:off x="3714744" y="2571744"/>
            <a:ext cx="5143504" cy="3848090"/>
          </a:xfrm>
          <a:prstGeom prst="rect">
            <a:avLst/>
          </a:prstGeom>
          <a:noFill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7" cstate="print"/>
          <a:srcRect l="7617" r="9765" b="4784"/>
          <a:stretch>
            <a:fillRect/>
          </a:stretch>
        </p:blipFill>
        <p:spPr bwMode="auto">
          <a:xfrm>
            <a:off x="3929058" y="2643182"/>
            <a:ext cx="4429156" cy="408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8" cstate="print"/>
          <a:srcRect l="7617" r="10351" b="4532"/>
          <a:stretch>
            <a:fillRect/>
          </a:stretch>
        </p:blipFill>
        <p:spPr bwMode="auto">
          <a:xfrm>
            <a:off x="4143372" y="2428868"/>
            <a:ext cx="4500625" cy="419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9" cstate="print"/>
          <a:srcRect l="5859" r="17968" b="14154"/>
          <a:stretch>
            <a:fillRect/>
          </a:stretch>
        </p:blipFill>
        <p:spPr bwMode="auto">
          <a:xfrm>
            <a:off x="3857620" y="2428868"/>
            <a:ext cx="4714908" cy="4250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- Θέση περιεχομένου"/>
          <p:cNvSpPr txBox="1">
            <a:spLocks/>
          </p:cNvSpPr>
          <p:nvPr/>
        </p:nvSpPr>
        <p:spPr>
          <a:xfrm>
            <a:off x="0" y="928670"/>
            <a:ext cx="6000760" cy="3714776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The Data acquisition performs 3 tasks: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recording the events (from the strips), 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displaying the events 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online monitoring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  <a:p>
            <a:pPr marL="914400" marR="0" lvl="2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Hit maps</a:t>
            </a:r>
          </a:p>
          <a:p>
            <a:pPr marR="0" lvl="2" indent="682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80000"/>
              <a:buBlip>
                <a:blip r:embed="rId10"/>
              </a:buBlip>
              <a:tabLst/>
              <a:defRPr/>
            </a:pPr>
            <a:r>
              <a:rPr lang="en-US" dirty="0" smtClean="0">
                <a:latin typeface="Book Antiqua" pitchFamily="18" charset="0"/>
              </a:rPr>
              <a:t>Pedestal subtraction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  <a:p>
            <a:pPr marL="1077913" marR="0" lvl="2" indent="177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Energies</a:t>
            </a:r>
          </a:p>
          <a:p>
            <a:pPr marL="1077913" marR="0" lvl="2" indent="177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X,Y distributions</a:t>
            </a:r>
          </a:p>
          <a:p>
            <a:pPr marL="1077913" marR="0" lvl="2" indent="177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XY 2 dimensions plot</a:t>
            </a:r>
          </a:p>
          <a:p>
            <a:pPr marL="1077913" marR="0" lvl="2" indent="177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Alignment</a:t>
            </a:r>
          </a:p>
          <a:p>
            <a:pPr marL="1077913" marR="0" lvl="2" indent="177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Trigger Rate History</a:t>
            </a:r>
          </a:p>
          <a:p>
            <a:pPr marL="914400" marR="0" lvl="2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 pitchFamily="2" charset="2"/>
              <a:buChar char="Ø"/>
              <a:tabLst/>
              <a:defRPr/>
            </a:pPr>
            <a:endParaRPr lang="en-US" dirty="0" smtClean="0">
              <a:latin typeface="Book Antiqua" pitchFamily="18" charset="0"/>
            </a:endParaRPr>
          </a:p>
          <a:p>
            <a:pPr indent="-18288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100000"/>
              <a:buFont typeface="Wingdings" pitchFamily="2" charset="2"/>
              <a:buChar char="ü"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Maximum readout rate up to </a:t>
            </a:r>
          </a:p>
          <a:p>
            <a:pPr indent="-18288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100000"/>
              <a:defRPr/>
            </a:pPr>
            <a:r>
              <a:rPr lang="en-US" dirty="0" smtClean="0">
                <a:latin typeface="Book Antiqua" pitchFamily="18" charset="0"/>
              </a:rPr>
              <a:t>   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120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 events per second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4 - Θέση περιεχομένου"/>
          <p:cNvSpPr>
            <a:spLocks noGrp="1"/>
          </p:cNvSpPr>
          <p:nvPr>
            <p:ph idx="1"/>
          </p:nvPr>
        </p:nvSpPr>
        <p:spPr>
          <a:xfrm>
            <a:off x="457200" y="928670"/>
            <a:ext cx="7901014" cy="5545282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sz="1900" dirty="0" smtClean="0">
                <a:latin typeface="Book Antiqua" pitchFamily="18" charset="0"/>
              </a:rPr>
              <a:t>All the analysis is performed with the ROOT analysis CERN package</a:t>
            </a:r>
          </a:p>
          <a:p>
            <a:pPr>
              <a:defRPr/>
            </a:pPr>
            <a:r>
              <a:rPr lang="en-GB" sz="1900" dirty="0" smtClean="0">
                <a:latin typeface="Book Antiqua" pitchFamily="18" charset="0"/>
              </a:rPr>
              <a:t>Raw data are converted from the binary DAQ format to  ROOT trees </a:t>
            </a:r>
          </a:p>
          <a:p>
            <a:pPr lvl="1">
              <a:defRPr/>
            </a:pPr>
            <a:r>
              <a:rPr lang="en-GB" i="1" dirty="0" smtClean="0">
                <a:latin typeface="Book Antiqua" pitchFamily="18" charset="0"/>
              </a:rPr>
              <a:t>mmraw: </a:t>
            </a:r>
            <a:r>
              <a:rPr lang="en-GB" dirty="0" smtClean="0">
                <a:latin typeface="Book Antiqua" pitchFamily="18" charset="0"/>
              </a:rPr>
              <a:t>raw data tree</a:t>
            </a:r>
          </a:p>
          <a:p>
            <a:pPr marL="900113" lvl="3" indent="-176213">
              <a:buClr>
                <a:schemeClr val="accent1"/>
              </a:buClr>
              <a:buSzPct val="70000"/>
              <a:buFont typeface="Wingdings" pitchFamily="2" charset="2"/>
              <a:buChar char="v"/>
              <a:defRPr/>
            </a:pPr>
            <a:r>
              <a:rPr lang="en-GB" dirty="0" smtClean="0">
                <a:latin typeface="Book Antiqua" pitchFamily="18" charset="0"/>
              </a:rPr>
              <a:t>ADC value</a:t>
            </a:r>
          </a:p>
          <a:p>
            <a:pPr lvl="1">
              <a:defRPr/>
            </a:pPr>
            <a:r>
              <a:rPr lang="en-GB" i="1" dirty="0" err="1" smtClean="0">
                <a:latin typeface="Book Antiqua" pitchFamily="18" charset="0"/>
              </a:rPr>
              <a:t>mmraw_no_ped</a:t>
            </a:r>
            <a:r>
              <a:rPr lang="en-GB" i="1" dirty="0" smtClean="0">
                <a:latin typeface="Book Antiqua" pitchFamily="18" charset="0"/>
              </a:rPr>
              <a:t>: </a:t>
            </a:r>
            <a:r>
              <a:rPr lang="en-GB" dirty="0" smtClean="0">
                <a:latin typeface="Book Antiqua" pitchFamily="18" charset="0"/>
              </a:rPr>
              <a:t>raw data tree after pedestal subtraction:  use of pedestal run</a:t>
            </a:r>
          </a:p>
          <a:p>
            <a:pPr lvl="2">
              <a:buFont typeface="Wingdings" pitchFamily="2" charset="2"/>
              <a:buChar char="v"/>
              <a:defRPr/>
            </a:pPr>
            <a:r>
              <a:rPr lang="en-GB" dirty="0" smtClean="0">
                <a:latin typeface="Book Antiqua" pitchFamily="18" charset="0"/>
              </a:rPr>
              <a:t>ADC value without pedesta</a:t>
            </a:r>
            <a:r>
              <a:rPr lang="en-GB" i="1" dirty="0" smtClean="0">
                <a:latin typeface="Book Antiqua" pitchFamily="18" charset="0"/>
              </a:rPr>
              <a:t>ls</a:t>
            </a:r>
          </a:p>
          <a:p>
            <a:pPr lvl="1">
              <a:defRPr/>
            </a:pPr>
            <a:r>
              <a:rPr lang="en-GB" i="1" dirty="0" err="1" smtClean="0">
                <a:latin typeface="Book Antiqua" pitchFamily="18" charset="0"/>
              </a:rPr>
              <a:t>mmreco</a:t>
            </a:r>
            <a:r>
              <a:rPr lang="en-GB" i="1" dirty="0" smtClean="0">
                <a:latin typeface="Book Antiqua" pitchFamily="18" charset="0"/>
              </a:rPr>
              <a:t>: </a:t>
            </a:r>
            <a:r>
              <a:rPr lang="en-GB" dirty="0" smtClean="0">
                <a:latin typeface="Book Antiqua" pitchFamily="18" charset="0"/>
              </a:rPr>
              <a:t>data reconstructed using a </a:t>
            </a:r>
            <a:r>
              <a:rPr lang="en-GB" dirty="0" err="1" smtClean="0">
                <a:latin typeface="Book Antiqua" pitchFamily="18" charset="0"/>
              </a:rPr>
              <a:t>clusterization</a:t>
            </a:r>
            <a:r>
              <a:rPr lang="en-GB" dirty="0" smtClean="0">
                <a:latin typeface="Book Antiqua" pitchFamily="18" charset="0"/>
              </a:rPr>
              <a:t> algorithm </a:t>
            </a:r>
          </a:p>
          <a:p>
            <a:pPr marL="804863" lvl="3" indent="200025">
              <a:buClr>
                <a:schemeClr val="accent2"/>
              </a:buClr>
              <a:buFont typeface="Wingdings" pitchFamily="2" charset="2"/>
              <a:buChar char="v"/>
              <a:defRPr/>
            </a:pPr>
            <a:r>
              <a:rPr lang="en-GB" dirty="0" smtClean="0">
                <a:latin typeface="Book Antiqua" pitchFamily="18" charset="0"/>
              </a:rPr>
              <a:t>Number of clusters</a:t>
            </a:r>
          </a:p>
          <a:p>
            <a:pPr marL="1160463" lvl="4" indent="190500">
              <a:buClr>
                <a:schemeClr val="accent2"/>
              </a:buClr>
              <a:buSzPct val="75000"/>
              <a:buFont typeface="Wingdings" pitchFamily="2" charset="2"/>
              <a:buChar char="Ø"/>
              <a:defRPr/>
            </a:pPr>
            <a:r>
              <a:rPr lang="en-GB" dirty="0" smtClean="0">
                <a:latin typeface="Book Antiqua" pitchFamily="18" charset="0"/>
              </a:rPr>
              <a:t>For each cluster:	</a:t>
            </a:r>
          </a:p>
          <a:p>
            <a:pPr marL="1609725" lvl="5" indent="-176213">
              <a:buClr>
                <a:schemeClr val="accent2"/>
              </a:buClr>
              <a:buSzPct val="70000"/>
              <a:buFont typeface="Wingdings" pitchFamily="2" charset="2"/>
              <a:buChar char="ü"/>
              <a:defRPr/>
            </a:pPr>
            <a:r>
              <a:rPr lang="en-GB" dirty="0" smtClean="0">
                <a:solidFill>
                  <a:schemeClr val="tx1"/>
                </a:solidFill>
                <a:latin typeface="Book Antiqua" pitchFamily="18" charset="0"/>
              </a:rPr>
              <a:t>Centre of gravity of the cluster</a:t>
            </a:r>
          </a:p>
          <a:p>
            <a:pPr marL="1609725" lvl="5" indent="-176213">
              <a:buClr>
                <a:schemeClr val="accent2"/>
              </a:buClr>
              <a:buSzPct val="70000"/>
              <a:buFont typeface="Wingdings" pitchFamily="2" charset="2"/>
              <a:buChar char="ü"/>
              <a:defRPr/>
            </a:pPr>
            <a:r>
              <a:rPr lang="en-GB" dirty="0" smtClean="0">
                <a:solidFill>
                  <a:schemeClr val="tx1"/>
                </a:solidFill>
                <a:latin typeface="Book Antiqua" pitchFamily="18" charset="0"/>
              </a:rPr>
              <a:t>Energy of the cluster</a:t>
            </a:r>
          </a:p>
          <a:p>
            <a:pPr marL="1609725" lvl="5" indent="-176213">
              <a:buClr>
                <a:schemeClr val="accent2"/>
              </a:buClr>
              <a:buSzPct val="70000"/>
              <a:buFont typeface="Wingdings" pitchFamily="2" charset="2"/>
              <a:buChar char="ü"/>
              <a:defRPr/>
            </a:pPr>
            <a:r>
              <a:rPr lang="en-GB" dirty="0" smtClean="0">
                <a:solidFill>
                  <a:schemeClr val="tx1"/>
                </a:solidFill>
                <a:latin typeface="Book Antiqua" pitchFamily="18" charset="0"/>
              </a:rPr>
              <a:t> Number of strips in the cluster</a:t>
            </a:r>
          </a:p>
          <a:p>
            <a:pPr marL="1609725" lvl="5" indent="-176213">
              <a:buClr>
                <a:schemeClr val="accent2"/>
              </a:buClr>
              <a:buSzPct val="70000"/>
              <a:buFont typeface="Wingdings" pitchFamily="2" charset="2"/>
              <a:buChar char="ü"/>
              <a:defRPr/>
            </a:pPr>
            <a:r>
              <a:rPr lang="en-GB" dirty="0" smtClean="0">
                <a:solidFill>
                  <a:schemeClr val="tx1"/>
                </a:solidFill>
                <a:latin typeface="Book Antiqua" pitchFamily="18" charset="0"/>
              </a:rPr>
              <a:t>The first strip of the cluster</a:t>
            </a:r>
          </a:p>
          <a:p>
            <a:pPr marL="1609725" lvl="5" indent="-176213">
              <a:buClr>
                <a:schemeClr val="accent2"/>
              </a:buClr>
              <a:buSzPct val="70000"/>
              <a:buFont typeface="Wingdings" pitchFamily="2" charset="2"/>
              <a:buChar char="ü"/>
              <a:defRPr/>
            </a:pPr>
            <a:r>
              <a:rPr lang="en-GB" dirty="0" smtClean="0">
                <a:solidFill>
                  <a:schemeClr val="tx1"/>
                </a:solidFill>
                <a:latin typeface="Book Antiqua" pitchFamily="18" charset="0"/>
              </a:rPr>
              <a:t>The last strip of the cluster</a:t>
            </a:r>
          </a:p>
          <a:p>
            <a:pPr marL="1609725" lvl="5" indent="-176213">
              <a:buClr>
                <a:schemeClr val="accent2"/>
              </a:buClr>
              <a:buSzPct val="70000"/>
              <a:buFont typeface="Wingdings" pitchFamily="2" charset="2"/>
              <a:buChar char="ü"/>
              <a:defRPr/>
            </a:pPr>
            <a:r>
              <a:rPr lang="en-GB" dirty="0" smtClean="0">
                <a:solidFill>
                  <a:schemeClr val="tx1"/>
                </a:solidFill>
                <a:latin typeface="Book Antiqua" pitchFamily="18" charset="0"/>
              </a:rPr>
              <a:t>The position of the most energetic strip of the cluster</a:t>
            </a:r>
          </a:p>
          <a:p>
            <a:pPr marL="1609725" lvl="5" indent="-176213">
              <a:buClr>
                <a:schemeClr val="accent2"/>
              </a:buClr>
              <a:buSzPct val="70000"/>
              <a:buFont typeface="Wingdings" pitchFamily="2" charset="2"/>
              <a:buChar char="ü"/>
              <a:defRPr/>
            </a:pPr>
            <a:r>
              <a:rPr lang="en-GB" dirty="0" smtClean="0">
                <a:solidFill>
                  <a:schemeClr val="tx1"/>
                </a:solidFill>
                <a:latin typeface="Book Antiqua" pitchFamily="18" charset="0"/>
              </a:rPr>
              <a:t>The energy of the most energetic strip of the cluster</a:t>
            </a:r>
          </a:p>
          <a:p>
            <a:pPr lvl="3">
              <a:defRPr/>
            </a:pPr>
            <a:endParaRPr lang="en-GB" dirty="0" smtClean="0">
              <a:latin typeface="Book Antiqua" pitchFamily="18" charset="0"/>
            </a:endParaRPr>
          </a:p>
          <a:p>
            <a:pPr>
              <a:buNone/>
              <a:defRPr/>
            </a:pPr>
            <a:endParaRPr lang="en-GB" dirty="0" smtClean="0">
              <a:latin typeface="Book Antiqua" pitchFamily="18" charset="0"/>
            </a:endParaRPr>
          </a:p>
          <a:p>
            <a:endParaRPr lang="el-GR" dirty="0">
              <a:latin typeface="Book Antiqua" pitchFamily="18" charset="0"/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0" y="6492240"/>
            <a:ext cx="3200400" cy="365760"/>
          </a:xfrm>
        </p:spPr>
        <p:txBody>
          <a:bodyPr/>
          <a:lstStyle/>
          <a:p>
            <a:pPr algn="l"/>
            <a:r>
              <a:rPr lang="en-US" b="1" dirty="0" smtClean="0">
                <a:latin typeface="+mj-lt"/>
              </a:rPr>
              <a:t>Eleni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  <a:r>
              <a:rPr lang="en-US" b="1" dirty="0" smtClean="0">
                <a:latin typeface="+mj-lt"/>
              </a:rPr>
              <a:t>Ntomari</a:t>
            </a:r>
            <a:endParaRPr lang="el-GR" b="1" dirty="0">
              <a:latin typeface="+mj-lt"/>
            </a:endParaRPr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6</a:t>
            </a:fld>
            <a:endParaRPr lang="el-GR"/>
          </a:p>
        </p:txBody>
      </p:sp>
      <p:sp>
        <p:nvSpPr>
          <p:cNvPr id="6" name="3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Data analysis - Decoding</a:t>
            </a:r>
            <a:endParaRPr lang="el-GR" dirty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>
          <a:xfrm>
            <a:off x="71438" y="526924"/>
            <a:ext cx="4786314" cy="5831034"/>
          </a:xfrm>
        </p:spPr>
        <p:txBody>
          <a:bodyPr>
            <a:noAutofit/>
          </a:bodyPr>
          <a:lstStyle/>
          <a:p>
            <a:pPr>
              <a:buNone/>
              <a:defRPr/>
            </a:pPr>
            <a:endParaRPr lang="en-GB" sz="1400" dirty="0" smtClean="0">
              <a:latin typeface="Book Antiqua" pitchFamily="18" charset="0"/>
            </a:endParaRPr>
          </a:p>
          <a:p>
            <a:pPr>
              <a:defRPr/>
            </a:pPr>
            <a:r>
              <a:rPr lang="en-GB" sz="1400" dirty="0" smtClean="0">
                <a:latin typeface="Book Antiqua" pitchFamily="18" charset="0"/>
              </a:rPr>
              <a:t>Raw data are converted from the binary DAQ format to a ROOT file with 3 root trees: </a:t>
            </a:r>
          </a:p>
          <a:p>
            <a:pPr lvl="1">
              <a:defRPr/>
            </a:pPr>
            <a:r>
              <a:rPr lang="en-GB" sz="1400" i="1" dirty="0" smtClean="0">
                <a:latin typeface="Book Antiqua" pitchFamily="18" charset="0"/>
              </a:rPr>
              <a:t>mmraw: </a:t>
            </a:r>
            <a:r>
              <a:rPr lang="en-GB" sz="1400" dirty="0" smtClean="0">
                <a:latin typeface="Book Antiqua" pitchFamily="18" charset="0"/>
              </a:rPr>
              <a:t>raw data tree</a:t>
            </a:r>
          </a:p>
          <a:p>
            <a:pPr lvl="2">
              <a:buFont typeface="Wingdings" pitchFamily="2" charset="2"/>
              <a:buChar char="v"/>
              <a:defRPr/>
            </a:pPr>
            <a:r>
              <a:rPr lang="en-GB" sz="1400" dirty="0" smtClean="0">
                <a:latin typeface="Book Antiqua" pitchFamily="18" charset="0"/>
              </a:rPr>
              <a:t>Run Number</a:t>
            </a:r>
          </a:p>
          <a:p>
            <a:pPr lvl="2">
              <a:buFont typeface="Wingdings" pitchFamily="2" charset="2"/>
              <a:buChar char="v"/>
              <a:defRPr/>
            </a:pPr>
            <a:r>
              <a:rPr lang="en-GB" sz="1400" dirty="0" smtClean="0">
                <a:latin typeface="Book Antiqua" pitchFamily="18" charset="0"/>
              </a:rPr>
              <a:t>Run Type</a:t>
            </a:r>
          </a:p>
          <a:p>
            <a:pPr lvl="2">
              <a:buFont typeface="Wingdings" pitchFamily="2" charset="2"/>
              <a:buChar char="v"/>
              <a:defRPr/>
            </a:pPr>
            <a:r>
              <a:rPr lang="en-GB" sz="1400" dirty="0" smtClean="0">
                <a:latin typeface="Book Antiqua" pitchFamily="18" charset="0"/>
              </a:rPr>
              <a:t>Run date</a:t>
            </a:r>
          </a:p>
          <a:p>
            <a:pPr lvl="2">
              <a:buFont typeface="Wingdings" pitchFamily="2" charset="2"/>
              <a:buChar char="v"/>
              <a:defRPr/>
            </a:pPr>
            <a:r>
              <a:rPr lang="en-GB" sz="1400" dirty="0" smtClean="0">
                <a:latin typeface="Book Antiqua" pitchFamily="18" charset="0"/>
              </a:rPr>
              <a:t>Run start time</a:t>
            </a:r>
          </a:p>
          <a:p>
            <a:pPr lvl="2">
              <a:buFont typeface="Wingdings" pitchFamily="2" charset="2"/>
              <a:buChar char="v"/>
              <a:defRPr/>
            </a:pPr>
            <a:r>
              <a:rPr lang="en-GB" sz="1400" dirty="0" smtClean="0">
                <a:latin typeface="Book Antiqua" pitchFamily="18" charset="0"/>
              </a:rPr>
              <a:t>Run end time</a:t>
            </a:r>
          </a:p>
          <a:p>
            <a:pPr lvl="2">
              <a:buFont typeface="Wingdings" pitchFamily="2" charset="2"/>
              <a:buChar char="v"/>
              <a:defRPr/>
            </a:pPr>
            <a:r>
              <a:rPr lang="en-GB" sz="1400" dirty="0" smtClean="0">
                <a:latin typeface="Book Antiqua" pitchFamily="18" charset="0"/>
              </a:rPr>
              <a:t>For each event:</a:t>
            </a:r>
          </a:p>
          <a:p>
            <a:pPr lvl="3">
              <a:buClr>
                <a:schemeClr val="accent1"/>
              </a:buClr>
              <a:buSzPct val="70000"/>
              <a:buFont typeface="Wingdings" pitchFamily="2" charset="2"/>
              <a:buChar char="Ø"/>
              <a:defRPr/>
            </a:pPr>
            <a:r>
              <a:rPr lang="en-GB" sz="1400" dirty="0" smtClean="0">
                <a:latin typeface="Book Antiqua" pitchFamily="18" charset="0"/>
              </a:rPr>
              <a:t>Time stamp</a:t>
            </a:r>
          </a:p>
          <a:p>
            <a:pPr lvl="3">
              <a:buClr>
                <a:schemeClr val="accent1"/>
              </a:buClr>
              <a:buSzPct val="70000"/>
              <a:buFont typeface="Wingdings" pitchFamily="2" charset="2"/>
              <a:buChar char="Ø"/>
              <a:defRPr/>
            </a:pPr>
            <a:r>
              <a:rPr lang="en-GB" sz="1400" dirty="0" smtClean="0">
                <a:latin typeface="Book Antiqua" pitchFamily="18" charset="0"/>
              </a:rPr>
              <a:t>ADC value</a:t>
            </a:r>
          </a:p>
          <a:p>
            <a:pPr lvl="1">
              <a:defRPr/>
            </a:pPr>
            <a:r>
              <a:rPr lang="en-GB" sz="1400" i="1" dirty="0" err="1" smtClean="0">
                <a:latin typeface="Book Antiqua" pitchFamily="18" charset="0"/>
              </a:rPr>
              <a:t>mmraw_no_ped</a:t>
            </a:r>
            <a:r>
              <a:rPr lang="en-GB" sz="1400" i="1" dirty="0" smtClean="0">
                <a:latin typeface="Book Antiqua" pitchFamily="18" charset="0"/>
              </a:rPr>
              <a:t>: </a:t>
            </a:r>
            <a:r>
              <a:rPr lang="en-GB" sz="1400" dirty="0" smtClean="0">
                <a:latin typeface="Book Antiqua" pitchFamily="18" charset="0"/>
              </a:rPr>
              <a:t>raw data tree after pedestal subtraction: calculation of the pedestals for each event </a:t>
            </a:r>
          </a:p>
          <a:p>
            <a:pPr lvl="2">
              <a:buFont typeface="Wingdings" pitchFamily="2" charset="2"/>
              <a:buChar char="v"/>
              <a:defRPr/>
            </a:pPr>
            <a:r>
              <a:rPr lang="en-GB" sz="1400" dirty="0" smtClean="0">
                <a:latin typeface="Book Antiqua" pitchFamily="18" charset="0"/>
              </a:rPr>
              <a:t>Event average energy</a:t>
            </a:r>
          </a:p>
          <a:p>
            <a:pPr lvl="2">
              <a:buFont typeface="Wingdings" pitchFamily="2" charset="2"/>
              <a:buChar char="v"/>
              <a:defRPr/>
            </a:pPr>
            <a:r>
              <a:rPr lang="en-GB" sz="1400" dirty="0" smtClean="0">
                <a:latin typeface="Book Antiqua" pitchFamily="18" charset="0"/>
              </a:rPr>
              <a:t>Event Sigma</a:t>
            </a:r>
          </a:p>
          <a:p>
            <a:pPr lvl="2">
              <a:buFont typeface="Wingdings" pitchFamily="2" charset="2"/>
              <a:buChar char="v"/>
              <a:defRPr/>
            </a:pPr>
            <a:r>
              <a:rPr lang="en-GB" sz="1400" dirty="0" smtClean="0">
                <a:latin typeface="Book Antiqua" pitchFamily="18" charset="0"/>
              </a:rPr>
              <a:t>Sigma Multiplier</a:t>
            </a:r>
          </a:p>
          <a:p>
            <a:pPr lvl="2">
              <a:buFont typeface="Wingdings" pitchFamily="2" charset="2"/>
              <a:buChar char="v"/>
              <a:defRPr/>
            </a:pPr>
            <a:r>
              <a:rPr lang="en-GB" sz="1400" dirty="0" smtClean="0">
                <a:latin typeface="Book Antiqua" pitchFamily="18" charset="0"/>
              </a:rPr>
              <a:t>Offset</a:t>
            </a:r>
          </a:p>
          <a:p>
            <a:pPr lvl="2">
              <a:buFont typeface="Wingdings" pitchFamily="2" charset="2"/>
              <a:buChar char="v"/>
              <a:defRPr/>
            </a:pPr>
            <a:r>
              <a:rPr lang="en-GB" sz="1400" dirty="0" smtClean="0">
                <a:latin typeface="Book Antiqua" pitchFamily="18" charset="0"/>
              </a:rPr>
              <a:t>ADC value without pedestals</a:t>
            </a:r>
          </a:p>
          <a:p>
            <a:pPr lvl="3">
              <a:defRPr/>
            </a:pPr>
            <a:endParaRPr lang="en-GB" sz="1400" dirty="0" smtClean="0">
              <a:latin typeface="Book Antiqua" pitchFamily="18" charset="0"/>
            </a:endParaRPr>
          </a:p>
          <a:p>
            <a:pPr>
              <a:buNone/>
              <a:defRPr/>
            </a:pPr>
            <a:endParaRPr lang="en-GB" sz="1400" dirty="0" smtClean="0">
              <a:latin typeface="Book Antiqua" pitchFamily="18" charset="0"/>
            </a:endParaRPr>
          </a:p>
          <a:p>
            <a:endParaRPr lang="el-GR" sz="1400" dirty="0">
              <a:latin typeface="Book Antiqua" pitchFamily="18" charset="0"/>
            </a:endParaRPr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142844" y="6492264"/>
            <a:ext cx="3200400" cy="365760"/>
          </a:xfrm>
        </p:spPr>
        <p:txBody>
          <a:bodyPr/>
          <a:lstStyle/>
          <a:p>
            <a:pPr algn="l"/>
            <a:r>
              <a:rPr lang="en-US" b="1" dirty="0" smtClean="0"/>
              <a:t>Eleni Ntomari</a:t>
            </a:r>
            <a:endParaRPr lang="el-GR" b="1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7</a:t>
            </a:fld>
            <a:endParaRPr lang="el-GR"/>
          </a:p>
        </p:txBody>
      </p:sp>
      <p:sp>
        <p:nvSpPr>
          <p:cNvPr id="4" name="3 - Τίτλος"/>
          <p:cNvSpPr>
            <a:spLocks noGrp="1"/>
          </p:cNvSpPr>
          <p:nvPr>
            <p:ph type="title"/>
          </p:nvPr>
        </p:nvSpPr>
        <p:spPr>
          <a:xfrm>
            <a:off x="928662" y="71414"/>
            <a:ext cx="7467600" cy="428628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Data analysis – New data format</a:t>
            </a:r>
            <a:endParaRPr lang="el-GR" sz="2000" dirty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6" name="4 - Θέση περιεχομένου"/>
          <p:cNvSpPr txBox="1">
            <a:spLocks/>
          </p:cNvSpPr>
          <p:nvPr/>
        </p:nvSpPr>
        <p:spPr>
          <a:xfrm>
            <a:off x="4214810" y="1026990"/>
            <a:ext cx="4643438" cy="583103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mmreco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: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data reconstructed using a </a:t>
            </a:r>
            <a:r>
              <a:rPr kumimoji="0" lang="en-GB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clusterization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 algorithm </a:t>
            </a:r>
          </a:p>
          <a:p>
            <a:pPr marL="859536" marR="0" lvl="2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Cluster gap</a:t>
            </a:r>
          </a:p>
          <a:p>
            <a:pPr marL="859536" marR="0" lvl="2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Minimum cluster energy</a:t>
            </a:r>
          </a:p>
          <a:p>
            <a:pPr marL="859536" marR="0" lvl="2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For each event and for each detector:</a:t>
            </a:r>
          </a:p>
          <a:p>
            <a:pPr marL="1143000" marR="0" lvl="3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Blip>
                <a:blip r:embed="rId2"/>
              </a:buBlip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Number of clusters</a:t>
            </a:r>
          </a:p>
          <a:p>
            <a:pPr marL="1371600" marR="0" lvl="4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Wingdings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For each cluster:	</a:t>
            </a:r>
          </a:p>
          <a:p>
            <a:pPr marL="1600200" marR="0" lvl="5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Centre of gravity of the cluster</a:t>
            </a:r>
          </a:p>
          <a:p>
            <a:pPr marL="1600200" marR="0" lvl="5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Energy of the cluster</a:t>
            </a:r>
          </a:p>
          <a:p>
            <a:pPr marL="1600200" marR="0" lvl="5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 Number of strips in the cluster</a:t>
            </a:r>
          </a:p>
          <a:p>
            <a:pPr marL="1600200" marR="0" lvl="5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The first strip of the cluster</a:t>
            </a:r>
          </a:p>
          <a:p>
            <a:pPr marL="1600200" marR="0" lvl="5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The last strip of the cluster</a:t>
            </a:r>
          </a:p>
          <a:p>
            <a:pPr marL="1600200" marR="0" lvl="5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The position of the most energetic strip of the cluster</a:t>
            </a:r>
          </a:p>
          <a:p>
            <a:pPr marL="1600200" marR="0" lvl="5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The energy of the most energetic strip of the cluster</a:t>
            </a:r>
          </a:p>
          <a:p>
            <a:pPr marL="1143000" marR="0" lvl="3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Char char=""/>
              <a:tabLst/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142844" y="6492240"/>
            <a:ext cx="3200400" cy="365760"/>
          </a:xfrm>
        </p:spPr>
        <p:txBody>
          <a:bodyPr/>
          <a:lstStyle/>
          <a:p>
            <a:pPr algn="l"/>
            <a:r>
              <a:rPr lang="en-US" b="1" dirty="0" smtClean="0"/>
              <a:t>Eleni Ntomari</a:t>
            </a:r>
            <a:endParaRPr lang="el-GR" b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8</a:t>
            </a:fld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-24"/>
            <a:ext cx="7467600" cy="58259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Examples of raw data</a:t>
            </a:r>
            <a:endParaRPr lang="el-GR" dirty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000100" y="714356"/>
          <a:ext cx="7598665" cy="5378721"/>
        </p:xfrm>
        <a:graphic>
          <a:graphicData uri="http://schemas.openxmlformats.org/presentationml/2006/ole">
            <p:oleObj spid="_x0000_s5122" name="Acrobat Document" r:id="rId3" imgW="5400675" imgH="3857625" progId="AcroExch.Document.7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0" y="6492240"/>
            <a:ext cx="3200400" cy="365760"/>
          </a:xfrm>
        </p:spPr>
        <p:txBody>
          <a:bodyPr/>
          <a:lstStyle/>
          <a:p>
            <a:pPr algn="l"/>
            <a:r>
              <a:rPr lang="en-US" b="1" dirty="0" smtClean="0"/>
              <a:t>Eleni Ntomari</a:t>
            </a:r>
            <a:endParaRPr lang="el-GR" b="1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9</a:t>
            </a:fld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50004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Raw data after pedestal subtraction</a:t>
            </a:r>
            <a:endParaRPr lang="el-GR" sz="2800" dirty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785786" y="571480"/>
          <a:ext cx="7715304" cy="5491320"/>
        </p:xfrm>
        <a:graphic>
          <a:graphicData uri="http://schemas.openxmlformats.org/presentationml/2006/ole">
            <p:oleObj spid="_x0000_s4099" name="Acrobat Document" r:id="rId3" imgW="5400675" imgH="3857625" progId="AcroExch.Document.7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Συγκέντρωση">
  <a:themeElements>
    <a:clrScheme name="Προσαρμοσμένος 1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8D004C"/>
      </a:accent1>
      <a:accent2>
        <a:srgbClr val="8D004C"/>
      </a:accent2>
      <a:accent3>
        <a:srgbClr val="8D004C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Συγκέντρωση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1313</TotalTime>
  <Words>745</Words>
  <Application>Microsoft Office PowerPoint</Application>
  <PresentationFormat>Προβολή στην οθόνη (4:3)</PresentationFormat>
  <Paragraphs>192</Paragraphs>
  <Slides>14</Slides>
  <Notes>1</Notes>
  <HiddenSlides>0</HiddenSlides>
  <MMClips>0</MMClips>
  <ScaleCrop>false</ScaleCrop>
  <HeadingPairs>
    <vt:vector size="6" baseType="variant">
      <vt:variant>
        <vt:lpstr>Θέμα</vt:lpstr>
      </vt:variant>
      <vt:variant>
        <vt:i4>1</vt:i4>
      </vt:variant>
      <vt:variant>
        <vt:lpstr>Συνδέσεις</vt:lpstr>
      </vt:variant>
      <vt:variant>
        <vt:i4>6</vt:i4>
      </vt:variant>
      <vt:variant>
        <vt:lpstr>Τίτλοι διαφανειών</vt:lpstr>
      </vt:variant>
      <vt:variant>
        <vt:i4>14</vt:i4>
      </vt:variant>
    </vt:vector>
  </HeadingPairs>
  <TitlesOfParts>
    <vt:vector size="21" baseType="lpstr">
      <vt:lpstr>Συγκέντρωση</vt:lpstr>
      <vt:lpstr>Run6266-0\Run6266-0_150ev.pdf</vt:lpstr>
      <vt:lpstr>Run6266-6262\hitmap_Run6266-6262_zoom.pdf</vt:lpstr>
      <vt:lpstr>Run6266-6262\c1_Run6266-6262_g3_e10.pdf</vt:lpstr>
      <vt:lpstr>Run6230-6219\c7_Run6230-6219_g3_e10_b.pdf</vt:lpstr>
      <vt:lpstr>Run6230-6219\c7_Run6230-6219_g3_e10.pdf</vt:lpstr>
      <vt:lpstr>efficiency_g3_e10_500ns_strsz_nozoom.pdf</vt:lpstr>
      <vt:lpstr>RD51 Test Beam  October 2009 Very Preliminary Data Analysis</vt:lpstr>
      <vt:lpstr>Outlook</vt:lpstr>
      <vt:lpstr>Overview of the set up</vt:lpstr>
      <vt:lpstr>Data Acquisition system- Trigger logic </vt:lpstr>
      <vt:lpstr>Data acquisition system- data monitoring </vt:lpstr>
      <vt:lpstr>Data analysis - Decoding</vt:lpstr>
      <vt:lpstr>Data analysis – New data format</vt:lpstr>
      <vt:lpstr>Examples of raw data</vt:lpstr>
      <vt:lpstr>Raw data after pedestal subtraction</vt:lpstr>
      <vt:lpstr>Clusterization Algorithm</vt:lpstr>
      <vt:lpstr>Data after clusterization reconstruction</vt:lpstr>
      <vt:lpstr>X-Y Detectors alignment </vt:lpstr>
      <vt:lpstr>Efficiency of the Telescope vs Mesh Voltage</vt:lpstr>
      <vt:lpstr>Efficiency of the Micromegas Telescope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RD51 Test Beam  October 2009 Very Preliminary Data Analysis</dc:title>
  <cp:lastModifiedBy>eleni</cp:lastModifiedBy>
  <cp:revision>61</cp:revision>
  <dcterms:modified xsi:type="dcterms:W3CDTF">2009-11-24T08:26:36Z</dcterms:modified>
</cp:coreProperties>
</file>