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7" r:id="rId10"/>
    <p:sldId id="266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6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43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6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9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3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2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35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85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95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0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7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0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5774B-1A0A-4A6E-B28C-21AB588A8DA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F92F1-6C0D-4C91-8D34-C5D218622C7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2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3284984"/>
            <a:ext cx="7772400" cy="1470025"/>
          </a:xfrm>
        </p:spPr>
        <p:txBody>
          <a:bodyPr/>
          <a:lstStyle/>
          <a:p>
            <a:r>
              <a:rPr lang="it-IT" smtClean="0"/>
              <a:t>AMVA4NewPhysics</a:t>
            </a:r>
            <a:br>
              <a:rPr lang="it-IT" smtClean="0"/>
            </a:br>
            <a:r>
              <a:rPr lang="it-IT" smtClean="0"/>
              <a:t>SB Meeting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03648" y="5733256"/>
            <a:ext cx="6400800" cy="769640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May 2, 2018</a:t>
            </a:r>
            <a:endParaRPr lang="en-US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0648"/>
            <a:ext cx="2911227" cy="2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8842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Sustainability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/>
              <a:t>R</a:t>
            </a:r>
            <a:r>
              <a:rPr lang="it-IT" smtClean="0"/>
              <a:t>emaining funds: RTN – 48780 euro; M/O INFN – 9400 euro</a:t>
            </a:r>
          </a:p>
          <a:p>
            <a:r>
              <a:rPr lang="it-IT" smtClean="0"/>
              <a:t>With proposed costs, 10k + 5k plus CERN and UOXF events, we should be left with well over 35k earmarked for common events</a:t>
            </a:r>
          </a:p>
          <a:p>
            <a:r>
              <a:rPr lang="it-IT" smtClean="0"/>
              <a:t>We have only two other events afterwards to organize (2 network workshops), plus anything else we can think of that is worthwhile </a:t>
            </a:r>
          </a:p>
          <a:p>
            <a:r>
              <a:rPr lang="it-IT" smtClean="0"/>
              <a:t>Other expenses: blog (100 euro/y, plus final cost to keep it alive for some more years), others?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76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For reference: past expenses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335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11511" y="5245377"/>
            <a:ext cx="87209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Plus: 2k euro for SOS school 2018; 2k euro for Yandex school 2018</a:t>
            </a:r>
          </a:p>
          <a:p>
            <a:r>
              <a:rPr lang="it-IT" smtClean="0"/>
              <a:t>Remaining in INFN M/O pocket: 9400 euro</a:t>
            </a:r>
          </a:p>
          <a:p>
            <a:endParaRPr lang="it-IT"/>
          </a:p>
          <a:p>
            <a:r>
              <a:rPr lang="it-IT" smtClean="0"/>
              <a:t>We allocated 10% of RTN funds from second period payments for new events = 48780 euro</a:t>
            </a:r>
          </a:p>
          <a:p>
            <a:r>
              <a:rPr lang="it-IT" smtClean="0"/>
              <a:t>In 2019 we expect two more network workshops, and little else.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02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mtClean="0"/>
              <a:t>For reference: </a:t>
            </a:r>
            <a:br>
              <a:rPr lang="it-IT" smtClean="0"/>
            </a:br>
            <a:r>
              <a:rPr lang="it-IT" smtClean="0"/>
              <a:t>foreseen budget for network events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065325"/>
            <a:ext cx="9108504" cy="27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98584"/>
            <a:ext cx="6696744" cy="2414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a destra 3"/>
          <p:cNvSpPr/>
          <p:nvPr/>
        </p:nvSpPr>
        <p:spPr>
          <a:xfrm>
            <a:off x="8100392" y="2564904"/>
            <a:ext cx="50405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1043608" y="2564904"/>
            <a:ext cx="698477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tangolo 7"/>
          <p:cNvSpPr/>
          <p:nvPr/>
        </p:nvSpPr>
        <p:spPr>
          <a:xfrm>
            <a:off x="35496" y="5085184"/>
            <a:ext cx="900100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1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Delegated voters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smtClean="0"/>
              <a:t>Andrey and Giovanna delegate Tommaso</a:t>
            </a:r>
          </a:p>
          <a:p>
            <a:r>
              <a:rPr lang="it-IT" smtClean="0"/>
              <a:t>Maurizio delegates Pietro</a:t>
            </a:r>
          </a:p>
          <a:p>
            <a:r>
              <a:rPr lang="it-IT" smtClean="0"/>
              <a:t>Kostas delegates Daniela</a:t>
            </a:r>
          </a:p>
          <a:p>
            <a:r>
              <a:rPr lang="it-IT" smtClean="0"/>
              <a:t>Michel and Fabio delegate Andrea</a:t>
            </a:r>
          </a:p>
          <a:p>
            <a:endParaRPr lang="it-IT" smtClean="0"/>
          </a:p>
          <a:p>
            <a:r>
              <a:rPr lang="it-IT"/>
              <a:t>P</a:t>
            </a:r>
            <a:r>
              <a:rPr lang="it-IT" smtClean="0"/>
              <a:t>resent at the meeting:</a:t>
            </a:r>
            <a:endParaRPr lang="it-IT"/>
          </a:p>
          <a:p>
            <a:endParaRPr lang="it-IT" smtClean="0"/>
          </a:p>
          <a:p>
            <a:r>
              <a:rPr lang="it-IT" smtClean="0"/>
              <a:t>We have xx/18 eligible votes - quorum for votes is 10 </a:t>
            </a:r>
            <a:r>
              <a:rPr lang="it-IT" smtClean="0">
                <a:sym typeface="Wingdings" panose="05000000000000000000" pitchFamily="2" charset="2"/>
              </a:rPr>
              <a:t> we are ok</a:t>
            </a:r>
            <a:endParaRPr lang="it-IT" smtClean="0"/>
          </a:p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8042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Topics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31640" y="2204864"/>
            <a:ext cx="7355160" cy="3921299"/>
          </a:xfrm>
        </p:spPr>
        <p:txBody>
          <a:bodyPr/>
          <a:lstStyle/>
          <a:p>
            <a:r>
              <a:rPr lang="it-IT" smtClean="0"/>
              <a:t>Organizational issues for 2018 events</a:t>
            </a:r>
          </a:p>
          <a:p>
            <a:pPr lvl="1"/>
            <a:r>
              <a:rPr lang="it-IT" smtClean="0"/>
              <a:t>Athens workshop</a:t>
            </a:r>
          </a:p>
          <a:p>
            <a:pPr lvl="1"/>
            <a:r>
              <a:rPr lang="it-IT" smtClean="0"/>
              <a:t>CERN outreach workshop</a:t>
            </a:r>
          </a:p>
          <a:p>
            <a:pPr lvl="1"/>
            <a:r>
              <a:rPr lang="it-IT" smtClean="0"/>
              <a:t>UNIPD statistics workshop</a:t>
            </a:r>
          </a:p>
          <a:p>
            <a:pPr lvl="1"/>
            <a:r>
              <a:rPr lang="it-IT" smtClean="0"/>
              <a:t>UOXF soft skills training event</a:t>
            </a:r>
          </a:p>
          <a:p>
            <a:r>
              <a:rPr lang="it-IT" smtClean="0"/>
              <a:t>Budget proposals for 2018 events</a:t>
            </a:r>
          </a:p>
          <a:p>
            <a:r>
              <a:rPr lang="it-IT" smtClean="0"/>
              <a:t>AOB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01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Budget proposals - 1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 fontScale="77500" lnSpcReduction="20000"/>
          </a:bodyPr>
          <a:lstStyle/>
          <a:p>
            <a:r>
              <a:rPr lang="it-IT" smtClean="0"/>
              <a:t>Athens workshop: will run Jun 20 to Jun 22</a:t>
            </a:r>
          </a:p>
          <a:p>
            <a:pPr lvl="1"/>
            <a:r>
              <a:rPr lang="it-IT" smtClean="0"/>
              <a:t>Inviting two speakers – 1.5-2k euro</a:t>
            </a:r>
          </a:p>
          <a:p>
            <a:pPr lvl="1"/>
            <a:r>
              <a:rPr lang="it-IT" smtClean="0"/>
              <a:t>Inviting Pietro Vischia (outreach officer) – 550 euro</a:t>
            </a:r>
          </a:p>
          <a:p>
            <a:pPr lvl="1"/>
            <a:r>
              <a:rPr lang="it-IT" smtClean="0"/>
              <a:t>expenses for meals (1000 euro), daily bus transportations to-from IASA (800 euro), social dinner (1000 euro)</a:t>
            </a:r>
          </a:p>
          <a:p>
            <a:pPr lvl="1"/>
            <a:r>
              <a:rPr lang="it-IT" smtClean="0"/>
              <a:t>Total estimated budget: euro 5000 </a:t>
            </a:r>
            <a:r>
              <a:rPr lang="it-IT" smtClean="0">
                <a:sym typeface="Wingdings" panose="05000000000000000000" pitchFamily="2" charset="2"/>
              </a:rPr>
              <a:t> max 6000 to vote including 20% contingency</a:t>
            </a:r>
            <a:endParaRPr lang="it-IT" smtClean="0"/>
          </a:p>
          <a:p>
            <a:pPr lvl="1"/>
            <a:endParaRPr lang="it-IT"/>
          </a:p>
          <a:p>
            <a:pPr lvl="1"/>
            <a:r>
              <a:rPr lang="it-IT" smtClean="0"/>
              <a:t>We propose to approve the expense with common network funds</a:t>
            </a:r>
          </a:p>
          <a:p>
            <a:pPr lvl="1"/>
            <a:endParaRPr lang="it-IT"/>
          </a:p>
          <a:p>
            <a:pPr lvl="1"/>
            <a:endParaRPr lang="it-IT" smtClean="0"/>
          </a:p>
          <a:p>
            <a:pPr marL="457200" lvl="1" indent="0">
              <a:buNone/>
            </a:pPr>
            <a:r>
              <a:rPr lang="it-IT" smtClean="0"/>
              <a:t>** quoted numbers are approximate, as I did not have the time to fetch the detailed forecast by Costas – apologies for this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08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Budget proposals - 2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fontScale="77500" lnSpcReduction="20000"/>
          </a:bodyPr>
          <a:lstStyle/>
          <a:p>
            <a:r>
              <a:rPr lang="it-IT" smtClean="0"/>
              <a:t>Statistics Workshop in Padova: the biggest event we promised in the proposal</a:t>
            </a:r>
          </a:p>
          <a:p>
            <a:pPr lvl="1"/>
            <a:r>
              <a:rPr lang="it-IT" smtClean="0"/>
              <a:t>Taking place September 24-25 in Padova</a:t>
            </a:r>
          </a:p>
          <a:p>
            <a:pPr lvl="1"/>
            <a:r>
              <a:rPr lang="it-IT" smtClean="0"/>
              <a:t>inviting 8 statisticians to give lectures; student poster session, dinner</a:t>
            </a:r>
          </a:p>
          <a:p>
            <a:pPr lvl="1"/>
            <a:r>
              <a:rPr lang="it-IT" smtClean="0"/>
              <a:t>should be our "showcase" of ESR results and discussion with experts</a:t>
            </a:r>
          </a:p>
          <a:p>
            <a:r>
              <a:rPr lang="it-IT" smtClean="0"/>
              <a:t>INSIGHTS will contribute with 1/3 of the expenses, up to euro 5000 (not formally voted yet, but assurances from Glen)</a:t>
            </a:r>
          </a:p>
          <a:p>
            <a:pPr lvl="1"/>
            <a:r>
              <a:rPr lang="it-IT" smtClean="0"/>
              <a:t>all 13 ESRS from that network should participate </a:t>
            </a:r>
          </a:p>
          <a:p>
            <a:r>
              <a:rPr lang="it-IT" smtClean="0"/>
              <a:t>We estimate a need for up to 15000 euro for everything, 20% contingency included (speaker costs alone are about 8-10k euro; three of them come from the US)</a:t>
            </a:r>
          </a:p>
          <a:p>
            <a:pPr lvl="1"/>
            <a:r>
              <a:rPr lang="it-IT" smtClean="0"/>
              <a:t>probably going to be less, 20% contingency thought of to keep broad with request from INSIGHTS</a:t>
            </a:r>
          </a:p>
        </p:txBody>
      </p:sp>
    </p:spTree>
    <p:extLst>
      <p:ext uri="{BB962C8B-B14F-4D97-AF65-F5344CB8AC3E}">
        <p14:creationId xmlns:p14="http://schemas.microsoft.com/office/powerpoint/2010/main" val="1999696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Budget proposals – 3 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For the outreach event at CERN I did not receive an estimate of required funding yet</a:t>
            </a:r>
          </a:p>
          <a:p>
            <a:pPr lvl="1"/>
            <a:r>
              <a:rPr lang="it-IT" smtClean="0"/>
              <a:t>let us discuss the needs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0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Budget proposals - 4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For the soft skills workshop at UOXF, we need to allocate money to ensure good trainers</a:t>
            </a:r>
          </a:p>
          <a:p>
            <a:pPr lvl="1"/>
            <a:r>
              <a:rPr lang="it-IT" smtClean="0"/>
              <a:t>Daniela has proposals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88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Voting on budget expenses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There is urgency to vote for the Athens and Padova events </a:t>
            </a:r>
          </a:p>
          <a:p>
            <a:pPr lvl="1"/>
            <a:r>
              <a:rPr lang="it-IT" smtClean="0"/>
              <a:t>inviting people, some tickets already bought to get cheap flights</a:t>
            </a:r>
          </a:p>
          <a:p>
            <a:pPr lvl="1"/>
            <a:endParaRPr lang="it-IT"/>
          </a:p>
          <a:p>
            <a:pPr lvl="1"/>
            <a:r>
              <a:rPr lang="it-IT" smtClean="0"/>
              <a:t>Proposal for Athens: up to 6k euro from common pocket (including 20% contingency)</a:t>
            </a:r>
          </a:p>
          <a:p>
            <a:pPr lvl="1"/>
            <a:r>
              <a:rPr lang="it-IT" smtClean="0"/>
              <a:t>Proposal for Padova: up to 10k euro from common pocket (up to 5k additional provided by INSIGHTS)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03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Votes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it-IT" smtClean="0"/>
              <a:t>Do you approve the use of a maximum amount of euro 6,000 from common funds to organize</a:t>
            </a:r>
            <a:r>
              <a:rPr lang="it-IT" smtClean="0"/>
              <a:t> the Athens workshop in June 2018? </a:t>
            </a:r>
            <a:endParaRPr lang="it-IT" smtClean="0"/>
          </a:p>
          <a:p>
            <a:pPr marL="514350" indent="-514350">
              <a:buAutoNum type="arabicParenR"/>
            </a:pPr>
            <a:r>
              <a:rPr lang="it-IT" smtClean="0"/>
              <a:t>Do you approve the use of a maximum amount of euro 10,000 from common funds to organize the Statistics Workshop in Padova in September 2018?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715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610</Words>
  <Application>Microsoft Office PowerPoint</Application>
  <PresentationFormat>Presentazione su schermo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AMVA4NewPhysics SB Meeting</vt:lpstr>
      <vt:lpstr>Delegated voters</vt:lpstr>
      <vt:lpstr>Topics</vt:lpstr>
      <vt:lpstr>Budget proposals - 1</vt:lpstr>
      <vt:lpstr>Budget proposals - 2</vt:lpstr>
      <vt:lpstr>Budget proposals – 3 </vt:lpstr>
      <vt:lpstr>Budget proposals - 4</vt:lpstr>
      <vt:lpstr>Voting on budget expenses</vt:lpstr>
      <vt:lpstr>Votes</vt:lpstr>
      <vt:lpstr>Sustainability</vt:lpstr>
      <vt:lpstr>For reference: past expenses</vt:lpstr>
      <vt:lpstr>For reference:  foreseen budget for network events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AMVA4NewPhysics SB Meeting</dc:title>
  <dc:creator>Tommaso</dc:creator>
  <cp:lastModifiedBy>Tommaso</cp:lastModifiedBy>
  <cp:revision>9</cp:revision>
  <dcterms:created xsi:type="dcterms:W3CDTF">2018-05-02T07:46:42Z</dcterms:created>
  <dcterms:modified xsi:type="dcterms:W3CDTF">2018-05-02T09:37:57Z</dcterms:modified>
</cp:coreProperties>
</file>