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audio1.bin" ContentType="audio/unknown"/>
  <Override PartName="/ppt/media/audio2.bin" ContentType="audio/unknown"/>
  <Override PartName="/ppt/media/audio3.bin" ContentType="audio/unknown"/>
  <Override PartName="/ppt/media/audio4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59" r:id="rId5"/>
    <p:sldId id="261" r:id="rId6"/>
    <p:sldId id="258" r:id="rId7"/>
    <p:sldId id="260" r:id="rId8"/>
    <p:sldId id="264" r:id="rId9"/>
    <p:sldId id="265" r:id="rId10"/>
    <p:sldId id="263" r:id="rId11"/>
    <p:sldId id="268" r:id="rId12"/>
    <p:sldId id="269" r:id="rId13"/>
    <p:sldId id="270" r:id="rId14"/>
    <p:sldId id="272" r:id="rId15"/>
    <p:sldId id="273" r:id="rId16"/>
    <p:sldId id="271" r:id="rId17"/>
    <p:sldId id="266" r:id="rId18"/>
    <p:sldId id="267" r:id="rId19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770" autoAdjust="0"/>
  </p:normalViewPr>
  <p:slideViewPr>
    <p:cSldViewPr snapToGrid="0" snapToObjects="1">
      <p:cViewPr varScale="1">
        <p:scale>
          <a:sx n="124" d="100"/>
          <a:sy n="124" d="100"/>
        </p:scale>
        <p:origin x="-304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805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8482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894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4972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317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765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19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437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649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5923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450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DFC11-20B2-BD42-84B1-EFE7A9B31691}" type="datetimeFigureOut">
              <a:rPr lang="es-ES" smtClean="0"/>
              <a:t>01/08/17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EE1B0-8CB2-124F-ABD4-0AB968BA0E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2791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microsoft.com/office/2007/relationships/hdphoto" Target="../media/hdphoto4.wdp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2.jpeg"/><Relationship Id="rId5" Type="http://schemas.microsoft.com/office/2007/relationships/hdphoto" Target="../media/hdphoto5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3.jpeg"/><Relationship Id="rId5" Type="http://schemas.microsoft.com/office/2007/relationships/hdphoto" Target="../media/hdphoto6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emf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5.png"/><Relationship Id="rId5" Type="http://schemas.microsoft.com/office/2007/relationships/hdphoto" Target="../media/hdphoto2.wdp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4" Type="http://schemas.openxmlformats.org/officeDocument/2006/relationships/image" Target="../media/image7.emf"/><Relationship Id="rId5" Type="http://schemas.openxmlformats.org/officeDocument/2006/relationships/image" Target="../media/image8.jpg"/><Relationship Id="rId6" Type="http://schemas.openxmlformats.org/officeDocument/2006/relationships/image" Target="../media/image9.png"/><Relationship Id="rId7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audio" Target="../media/audio3.bin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4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the-big-picture.jpg"/>
          <p:cNvPicPr>
            <a:picLocks noChangeAspect="1"/>
          </p:cNvPicPr>
          <p:nvPr/>
        </p:nvPicPr>
        <p:blipFill>
          <a:blip r:embed="rId2">
            <a:alphaModFix amt="9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1" cy="5153217"/>
          </a:xfrm>
          <a:prstGeom prst="rect">
            <a:avLst/>
          </a:prstGeom>
        </p:spPr>
      </p:pic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925127" y="3314067"/>
            <a:ext cx="6400800" cy="80588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s-ES" sz="2400" dirty="0" smtClean="0"/>
              <a:t>Salvador Carrillo  &amp; Fabiola Vázquez</a:t>
            </a:r>
          </a:p>
          <a:p>
            <a:pPr algn="l"/>
            <a:r>
              <a:rPr lang="es-ES" sz="2400" dirty="0" smtClean="0"/>
              <a:t>Universidad Iberoamericana, </a:t>
            </a:r>
            <a:r>
              <a:rPr lang="es-ES" sz="2400" dirty="0" err="1" smtClean="0"/>
              <a:t>Mexico</a:t>
            </a:r>
            <a:r>
              <a:rPr lang="es-ES" sz="2400" dirty="0" smtClean="0"/>
              <a:t> </a:t>
            </a:r>
            <a:r>
              <a:rPr lang="es-ES" sz="2400" dirty="0" err="1" smtClean="0"/>
              <a:t>city</a:t>
            </a:r>
            <a:endParaRPr lang="es-ES" sz="2400" dirty="0" smtClean="0"/>
          </a:p>
        </p:txBody>
      </p:sp>
      <p:pic>
        <p:nvPicPr>
          <p:cNvPr id="7" name="Imagen 6" descr="CERN-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207" y="3968941"/>
            <a:ext cx="1043584" cy="1041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 descr="SCoolLAB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0" y="91748"/>
            <a:ext cx="594640" cy="67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111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_-_Particles (arrastrado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6858000" cy="5143500"/>
          </a:xfrm>
          <a:prstGeom prst="rect">
            <a:avLst/>
          </a:prstGeom>
        </p:spPr>
      </p:pic>
      <p:sp>
        <p:nvSpPr>
          <p:cNvPr id="4" name="Flecha derecha 3"/>
          <p:cNvSpPr/>
          <p:nvPr/>
        </p:nvSpPr>
        <p:spPr>
          <a:xfrm>
            <a:off x="396864" y="2837793"/>
            <a:ext cx="2847501" cy="1928657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dirty="0" err="1">
                <a:latin typeface="Abadi MT Condensed Light"/>
                <a:cs typeface="Abadi MT Condensed Light"/>
              </a:rPr>
              <a:t>We</a:t>
            </a:r>
            <a:r>
              <a:rPr lang="es-ES" dirty="0">
                <a:latin typeface="Abadi MT Condensed Light"/>
                <a:cs typeface="Abadi MT Condensed Light"/>
              </a:rPr>
              <a:t> are </a:t>
            </a:r>
            <a:r>
              <a:rPr lang="es-ES" dirty="0" err="1">
                <a:latin typeface="Abadi MT Condensed Light"/>
                <a:cs typeface="Abadi MT Condensed Light"/>
              </a:rPr>
              <a:t>going</a:t>
            </a:r>
            <a:r>
              <a:rPr lang="es-ES" dirty="0">
                <a:latin typeface="Abadi MT Condensed Light"/>
                <a:cs typeface="Abadi MT Condensed Light"/>
              </a:rPr>
              <a:t> </a:t>
            </a:r>
            <a:r>
              <a:rPr lang="es-ES" dirty="0" err="1">
                <a:latin typeface="Abadi MT Condensed Light"/>
                <a:cs typeface="Abadi MT Condensed Light"/>
              </a:rPr>
              <a:t>to</a:t>
            </a:r>
            <a:r>
              <a:rPr lang="es-ES" dirty="0">
                <a:latin typeface="Abadi MT Condensed Light"/>
                <a:cs typeface="Abadi MT Condensed Light"/>
              </a:rPr>
              <a:t> </a:t>
            </a:r>
            <a:r>
              <a:rPr lang="es-ES" dirty="0" err="1">
                <a:latin typeface="Abadi MT Condensed Light"/>
                <a:cs typeface="Abadi MT Condensed Light"/>
              </a:rPr>
              <a:t>concentrate</a:t>
            </a:r>
            <a:r>
              <a:rPr lang="es-ES" dirty="0">
                <a:latin typeface="Abadi MT Condensed Light"/>
                <a:cs typeface="Abadi MT Condensed Light"/>
              </a:rPr>
              <a:t> </a:t>
            </a:r>
            <a:r>
              <a:rPr lang="es-ES" dirty="0" err="1">
                <a:latin typeface="Abadi MT Condensed Light"/>
                <a:cs typeface="Abadi MT Condensed Light"/>
              </a:rPr>
              <a:t>our</a:t>
            </a:r>
            <a:r>
              <a:rPr lang="es-ES" dirty="0">
                <a:latin typeface="Abadi MT Condensed Light"/>
                <a:cs typeface="Abadi MT Condensed Light"/>
              </a:rPr>
              <a:t> </a:t>
            </a:r>
            <a:r>
              <a:rPr lang="es-ES" dirty="0" err="1">
                <a:latin typeface="Abadi MT Condensed Light"/>
                <a:cs typeface="Abadi MT Condensed Light"/>
              </a:rPr>
              <a:t>work</a:t>
            </a:r>
            <a:r>
              <a:rPr lang="es-ES" dirty="0">
                <a:latin typeface="Abadi MT Condensed Light"/>
                <a:cs typeface="Abadi MT Condensed Light"/>
              </a:rPr>
              <a:t> </a:t>
            </a:r>
            <a:r>
              <a:rPr lang="es-ES" dirty="0" err="1">
                <a:latin typeface="Abadi MT Condensed Light"/>
                <a:cs typeface="Abadi MT Condensed Light"/>
              </a:rPr>
              <a:t>on</a:t>
            </a:r>
            <a:r>
              <a:rPr lang="es-ES" dirty="0">
                <a:latin typeface="Abadi MT Condensed Light"/>
                <a:cs typeface="Abadi MT Condensed Light"/>
              </a:rPr>
              <a:t>:</a:t>
            </a:r>
            <a:endParaRPr lang="es-ES" sz="1600" dirty="0">
              <a:latin typeface="Abadi MT Condensed Light"/>
              <a:cs typeface="Abadi MT Condensed Light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343581" y="3611735"/>
            <a:ext cx="5010411" cy="34728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3137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4-03-15 a las 04.58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788" y="19846"/>
            <a:ext cx="6616212" cy="5143500"/>
          </a:xfrm>
          <a:prstGeom prst="rect">
            <a:avLst/>
          </a:prstGeom>
        </p:spPr>
      </p:pic>
      <p:sp>
        <p:nvSpPr>
          <p:cNvPr id="3" name="Elipse 2"/>
          <p:cNvSpPr/>
          <p:nvPr/>
        </p:nvSpPr>
        <p:spPr>
          <a:xfrm>
            <a:off x="3629091" y="39692"/>
            <a:ext cx="2589540" cy="2103539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err="1">
                <a:latin typeface="Abadi MT Condensed Light"/>
                <a:cs typeface="Abadi MT Condensed Light"/>
              </a:rPr>
              <a:t>It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>
                <a:latin typeface="Abadi MT Condensed Light"/>
                <a:cs typeface="Abadi MT Condensed Light"/>
              </a:rPr>
              <a:t>does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>
                <a:latin typeface="Abadi MT Condensed Light"/>
                <a:cs typeface="Abadi MT Condensed Light"/>
              </a:rPr>
              <a:t>not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>
                <a:latin typeface="Abadi MT Condensed Light"/>
                <a:cs typeface="Abadi MT Condensed Light"/>
              </a:rPr>
              <a:t>matter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>
                <a:latin typeface="Abadi MT Condensed Light"/>
                <a:cs typeface="Abadi MT Condensed Light"/>
              </a:rPr>
              <a:t>wich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>
                <a:latin typeface="Abadi MT Condensed Light"/>
                <a:cs typeface="Abadi MT Condensed Light"/>
              </a:rPr>
              <a:t>experiment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 smtClean="0">
                <a:latin typeface="Abadi MT Condensed Light"/>
                <a:cs typeface="Abadi MT Condensed Light"/>
              </a:rPr>
              <a:t>we</a:t>
            </a:r>
            <a:r>
              <a:rPr lang="es-ES" sz="1600" dirty="0" smtClean="0">
                <a:latin typeface="Abadi MT Condensed Light"/>
                <a:cs typeface="Abadi MT Condensed Light"/>
              </a:rPr>
              <a:t> </a:t>
            </a:r>
            <a:r>
              <a:rPr lang="es-ES" sz="1600" dirty="0">
                <a:latin typeface="Abadi MT Condensed Light"/>
                <a:cs typeface="Abadi MT Condensed Light"/>
              </a:rPr>
              <a:t>are </a:t>
            </a:r>
            <a:r>
              <a:rPr lang="es-ES" sz="1600" dirty="0" err="1">
                <a:latin typeface="Abadi MT Condensed Light"/>
                <a:cs typeface="Abadi MT Condensed Light"/>
              </a:rPr>
              <a:t>going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>
                <a:latin typeface="Abadi MT Condensed Light"/>
                <a:cs typeface="Abadi MT Condensed Light"/>
              </a:rPr>
              <a:t>to</a:t>
            </a:r>
            <a:r>
              <a:rPr lang="es-ES" sz="1600" dirty="0">
                <a:latin typeface="Abadi MT Condensed Light"/>
                <a:cs typeface="Abadi MT Condensed Light"/>
              </a:rPr>
              <a:t> use, </a:t>
            </a:r>
            <a:r>
              <a:rPr lang="es-ES" sz="1600" dirty="0" err="1">
                <a:latin typeface="Abadi MT Condensed Light"/>
                <a:cs typeface="Abadi MT Condensed Light"/>
              </a:rPr>
              <a:t>what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>
                <a:latin typeface="Abadi MT Condensed Light"/>
                <a:cs typeface="Abadi MT Condensed Light"/>
              </a:rPr>
              <a:t>matters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>
                <a:latin typeface="Abadi MT Condensed Light"/>
                <a:cs typeface="Abadi MT Condensed Light"/>
              </a:rPr>
              <a:t>is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>
                <a:latin typeface="Abadi MT Condensed Light"/>
                <a:cs typeface="Abadi MT Condensed Light"/>
              </a:rPr>
              <a:t>that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>
                <a:latin typeface="Abadi MT Condensed Light"/>
                <a:cs typeface="Abadi MT Condensed Light"/>
              </a:rPr>
              <a:t>we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 smtClean="0">
                <a:latin typeface="Abadi MT Condensed Light"/>
                <a:cs typeface="Abadi MT Condensed Light"/>
              </a:rPr>
              <a:t>will</a:t>
            </a:r>
            <a:r>
              <a:rPr lang="es-ES" sz="1600" dirty="0" smtClean="0">
                <a:latin typeface="Abadi MT Condensed Light"/>
                <a:cs typeface="Abadi MT Condensed Light"/>
              </a:rPr>
              <a:t> “look” </a:t>
            </a:r>
            <a:r>
              <a:rPr lang="es-ES" sz="1600" dirty="0" err="1" smtClean="0">
                <a:latin typeface="Abadi MT Condensed Light"/>
                <a:cs typeface="Abadi MT Condensed Light"/>
              </a:rPr>
              <a:t>for</a:t>
            </a:r>
            <a:r>
              <a:rPr lang="es-ES" sz="1600" dirty="0" smtClean="0">
                <a:latin typeface="Abadi MT Condensed Light"/>
                <a:cs typeface="Abadi MT Condensed Light"/>
              </a:rPr>
              <a:t> </a:t>
            </a:r>
            <a:r>
              <a:rPr lang="es-ES" sz="1600" dirty="0" err="1" smtClean="0">
                <a:latin typeface="Abadi MT Condensed Light"/>
                <a:cs typeface="Abadi MT Condensed Light"/>
              </a:rPr>
              <a:t>the</a:t>
            </a:r>
            <a:r>
              <a:rPr lang="es-ES" sz="1600" dirty="0">
                <a:latin typeface="Abadi MT Condensed Light"/>
                <a:cs typeface="Abadi MT Condensed Light"/>
              </a:rPr>
              <a:t> </a:t>
            </a:r>
            <a:r>
              <a:rPr lang="es-ES" sz="1600" dirty="0" err="1" smtClean="0">
                <a:latin typeface="Abadi MT Condensed Light"/>
                <a:cs typeface="Abadi MT Condensed Light"/>
              </a:rPr>
              <a:t>fingerprints</a:t>
            </a:r>
            <a:r>
              <a:rPr lang="es-ES" sz="1600" dirty="0" smtClean="0">
                <a:latin typeface="Abadi MT Condensed Light"/>
                <a:cs typeface="Abadi MT Condensed Light"/>
              </a:rPr>
              <a:t> of </a:t>
            </a:r>
            <a:r>
              <a:rPr lang="es-ES" sz="1600" dirty="0" err="1" smtClean="0">
                <a:latin typeface="Abadi MT Condensed Light"/>
                <a:cs typeface="Abadi MT Condensed Light"/>
              </a:rPr>
              <a:t>particles</a:t>
            </a:r>
            <a:r>
              <a:rPr lang="es-ES" sz="1600" dirty="0" smtClean="0">
                <a:latin typeface="Abadi MT Condensed Light"/>
                <a:cs typeface="Abadi MT Condensed Light"/>
              </a:rPr>
              <a:t> </a:t>
            </a:r>
            <a:r>
              <a:rPr lang="es-ES" sz="1600" dirty="0" err="1" smtClean="0">
                <a:latin typeface="Abadi MT Condensed Light"/>
                <a:cs typeface="Abadi MT Condensed Light"/>
              </a:rPr>
              <a:t>that</a:t>
            </a:r>
            <a:r>
              <a:rPr lang="es-ES" sz="1600" dirty="0" smtClean="0">
                <a:latin typeface="Abadi MT Condensed Light"/>
                <a:cs typeface="Abadi MT Condensed Light"/>
              </a:rPr>
              <a:t> </a:t>
            </a:r>
            <a:r>
              <a:rPr lang="es-ES" sz="1600" dirty="0" err="1" smtClean="0">
                <a:latin typeface="Abadi MT Condensed Light"/>
                <a:cs typeface="Abadi MT Condensed Light"/>
              </a:rPr>
              <a:t>decay</a:t>
            </a:r>
            <a:r>
              <a:rPr lang="es-ES" sz="1600" dirty="0" smtClean="0">
                <a:latin typeface="Abadi MT Condensed Light"/>
                <a:cs typeface="Abadi MT Condensed Light"/>
              </a:rPr>
              <a:t> </a:t>
            </a:r>
            <a:r>
              <a:rPr lang="es-ES" sz="1600" dirty="0" err="1" smtClean="0">
                <a:latin typeface="Abadi MT Condensed Light"/>
                <a:cs typeface="Abadi MT Condensed Light"/>
              </a:rPr>
              <a:t>inside</a:t>
            </a:r>
            <a:r>
              <a:rPr lang="es-ES" sz="1600" dirty="0" smtClean="0">
                <a:latin typeface="Abadi MT Condensed Light"/>
                <a:cs typeface="Abadi MT Condensed Light"/>
              </a:rPr>
              <a:t> a detector</a:t>
            </a:r>
            <a:endParaRPr lang="es-ES" sz="1600" dirty="0">
              <a:latin typeface="Abadi MT Condensed Light"/>
              <a:cs typeface="Abadi MT Condensed Light"/>
            </a:endParaRPr>
          </a:p>
        </p:txBody>
      </p:sp>
      <p:pic>
        <p:nvPicPr>
          <p:cNvPr id="5" name="Imagen 4" descr="Logo_IMC_print_colour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22" y="0"/>
            <a:ext cx="2560877" cy="1022002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>
            <a:off x="158746" y="2143232"/>
            <a:ext cx="2579617" cy="24210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Today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/>
              <a:t> </a:t>
            </a:r>
            <a:r>
              <a:rPr lang="es-ES" dirty="0" smtClean="0"/>
              <a:t>be a Experimental </a:t>
            </a:r>
            <a:r>
              <a:rPr lang="es-ES" dirty="0" err="1" smtClean="0"/>
              <a:t>Particle</a:t>
            </a:r>
            <a:r>
              <a:rPr lang="es-ES" dirty="0" smtClean="0"/>
              <a:t> </a:t>
            </a:r>
            <a:r>
              <a:rPr lang="es-ES" dirty="0" err="1" smtClean="0"/>
              <a:t>Physics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47918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gm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41" t="-1350" r="1882" b="1350"/>
          <a:stretch/>
        </p:blipFill>
        <p:spPr>
          <a:xfrm>
            <a:off x="4209673" y="0"/>
            <a:ext cx="2343126" cy="5143500"/>
          </a:xfrm>
          <a:prstGeom prst="rect">
            <a:avLst/>
          </a:prstGeom>
        </p:spPr>
      </p:pic>
      <p:pic>
        <p:nvPicPr>
          <p:cNvPr id="3" name="Imagen 2" descr="SCoolLAB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87" y="336940"/>
            <a:ext cx="973772" cy="1111723"/>
          </a:xfrm>
          <a:prstGeom prst="rect">
            <a:avLst/>
          </a:prstGeom>
        </p:spPr>
      </p:pic>
      <p:pic>
        <p:nvPicPr>
          <p:cNvPr id="4" name="Imagen 3" descr="Unknow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002" y="3703052"/>
            <a:ext cx="1231900" cy="1206500"/>
          </a:xfrm>
          <a:prstGeom prst="rect">
            <a:avLst/>
          </a:prstGeom>
        </p:spPr>
      </p:pic>
      <p:pic>
        <p:nvPicPr>
          <p:cNvPr id="5" name="Imagen 4" descr="gm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76" b="4549"/>
          <a:stretch/>
        </p:blipFill>
        <p:spPr>
          <a:xfrm>
            <a:off x="1700258" y="92169"/>
            <a:ext cx="2490323" cy="490955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302556" y="4266612"/>
            <a:ext cx="1448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Abadi MT Condensed Light"/>
                <a:cs typeface="Abadi MT Condensed Light"/>
              </a:rPr>
              <a:t>Salvador Carrillo</a:t>
            </a:r>
            <a:endParaRPr lang="es-ES" dirty="0">
              <a:latin typeface="Abadi MT Condensed Light"/>
              <a:cs typeface="Abadi MT Condensed Light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743185" y="4266612"/>
            <a:ext cx="1449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Abadi MT Condensed Light"/>
                <a:cs typeface="Abadi MT Condensed Light"/>
              </a:rPr>
              <a:t>Fabiola V</a:t>
            </a:r>
            <a:r>
              <a:rPr lang="es-ES" dirty="0" smtClean="0">
                <a:latin typeface="Abadi MT Condensed Light"/>
                <a:cs typeface="Abadi MT Condensed Light"/>
              </a:rPr>
              <a:t>ázquez</a:t>
            </a:r>
            <a:endParaRPr lang="es-ES" dirty="0">
              <a:latin typeface="Abadi MT Condensed Light"/>
              <a:cs typeface="Abadi MT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1520834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Captura de pantalla 2017-08-01 a la(s) 13.06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369143"/>
            <a:ext cx="3001055" cy="2774357"/>
          </a:xfrm>
          <a:prstGeom prst="rect">
            <a:avLst/>
          </a:prstGeom>
        </p:spPr>
      </p:pic>
      <p:pic>
        <p:nvPicPr>
          <p:cNvPr id="4" name="Imagen 3" descr="Captura de pantalla 2017-08-01 a la(s) 13.00.20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418" y="256021"/>
            <a:ext cx="6112217" cy="37210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agen 4" descr="SCoolLAB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94" y="162845"/>
            <a:ext cx="973772" cy="111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406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Captura de pantalla 2017-08-01 a la(s) 13.06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369143"/>
            <a:ext cx="3001055" cy="2774357"/>
          </a:xfrm>
          <a:prstGeom prst="rect">
            <a:avLst/>
          </a:prstGeom>
        </p:spPr>
      </p:pic>
      <p:pic>
        <p:nvPicPr>
          <p:cNvPr id="5" name="Imagen 4" descr="SCoolLAB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94" y="162845"/>
            <a:ext cx="973772" cy="1111723"/>
          </a:xfrm>
          <a:prstGeom prst="rect">
            <a:avLst/>
          </a:prstGeom>
        </p:spPr>
      </p:pic>
      <p:pic>
        <p:nvPicPr>
          <p:cNvPr id="2" name="Imagen 1" descr="Captura de pantalla 2017-08-01 a la(s) 13.07.44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761" y="272633"/>
            <a:ext cx="7249136" cy="23281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uadroTexto 6"/>
          <p:cNvSpPr txBox="1"/>
          <p:nvPr/>
        </p:nvSpPr>
        <p:spPr>
          <a:xfrm>
            <a:off x="6984428" y="2610974"/>
            <a:ext cx="16396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 smtClean="0">
                <a:latin typeface="Abadi MT Condensed Light"/>
                <a:cs typeface="Abadi MT Condensed Light"/>
              </a:rPr>
              <a:t>Invarian</a:t>
            </a:r>
            <a:r>
              <a:rPr lang="es-ES" sz="1600" dirty="0" smtClean="0">
                <a:latin typeface="Abadi MT Condensed Light"/>
                <a:cs typeface="Abadi MT Condensed Light"/>
              </a:rPr>
              <a:t> </a:t>
            </a:r>
            <a:r>
              <a:rPr lang="es-ES" sz="1600" dirty="0" err="1" smtClean="0">
                <a:latin typeface="Abadi MT Condensed Light"/>
                <a:cs typeface="Abadi MT Condensed Light"/>
              </a:rPr>
              <a:t>mass</a:t>
            </a:r>
            <a:r>
              <a:rPr lang="es-ES" sz="1600" dirty="0" smtClean="0">
                <a:latin typeface="Abadi MT Condensed Light"/>
                <a:cs typeface="Abadi MT Condensed Light"/>
              </a:rPr>
              <a:t> </a:t>
            </a:r>
            <a:r>
              <a:rPr lang="es-ES" sz="1600" dirty="0" err="1" smtClean="0">
                <a:latin typeface="Abadi MT Condensed Light"/>
                <a:cs typeface="Abadi MT Condensed Light"/>
              </a:rPr>
              <a:t>GeV</a:t>
            </a:r>
            <a:r>
              <a:rPr lang="es-ES" sz="1600" dirty="0" smtClean="0">
                <a:latin typeface="Abadi MT Condensed Light"/>
                <a:cs typeface="Abadi MT Condensed Light"/>
              </a:rPr>
              <a:t>/c</a:t>
            </a:r>
            <a:r>
              <a:rPr lang="es-ES" sz="1600" baseline="30000" dirty="0" smtClean="0">
                <a:latin typeface="Abadi MT Condensed Light"/>
                <a:cs typeface="Abadi MT Condensed Light"/>
              </a:rPr>
              <a:t>2</a:t>
            </a:r>
            <a:endParaRPr lang="es-ES" sz="1600" baseline="30000" dirty="0">
              <a:latin typeface="Abadi MT Condensed Light"/>
              <a:cs typeface="Abadi MT Condensed Light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205904" y="2846975"/>
            <a:ext cx="55411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We</a:t>
            </a:r>
            <a:r>
              <a:rPr lang="es-ES" dirty="0" smtClean="0"/>
              <a:t> do </a:t>
            </a:r>
            <a:r>
              <a:rPr lang="es-ES" dirty="0" err="1" smtClean="0"/>
              <a:t>have</a:t>
            </a:r>
            <a:r>
              <a:rPr lang="es-ES" dirty="0" smtClean="0"/>
              <a:t> “</a:t>
            </a:r>
            <a:r>
              <a:rPr lang="es-ES" dirty="0" err="1" smtClean="0"/>
              <a:t>clean</a:t>
            </a:r>
            <a:r>
              <a:rPr lang="es-ES" dirty="0" smtClean="0"/>
              <a:t>” </a:t>
            </a:r>
            <a:r>
              <a:rPr lang="es-ES" dirty="0" err="1" smtClean="0"/>
              <a:t>events</a:t>
            </a:r>
            <a:r>
              <a:rPr lang="es-ES" dirty="0" smtClean="0"/>
              <a:t> in CMS</a:t>
            </a:r>
          </a:p>
          <a:p>
            <a:pPr marL="285750" indent="-285750">
              <a:buFont typeface="Wingdings" charset="2"/>
              <a:buChar char="§"/>
            </a:pPr>
            <a:r>
              <a:rPr lang="es-ES" dirty="0" err="1" smtClean="0"/>
              <a:t>What</a:t>
            </a:r>
            <a:r>
              <a:rPr lang="es-ES" dirty="0" smtClean="0"/>
              <a:t> are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excess</a:t>
            </a:r>
            <a:r>
              <a:rPr lang="es-ES" dirty="0" smtClean="0"/>
              <a:t> </a:t>
            </a:r>
            <a:r>
              <a:rPr lang="es-ES" dirty="0" err="1" smtClean="0"/>
              <a:t>seen</a:t>
            </a:r>
            <a:r>
              <a:rPr lang="es-ES" dirty="0" smtClean="0"/>
              <a:t> in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mass</a:t>
            </a:r>
            <a:r>
              <a:rPr lang="es-ES" dirty="0" smtClean="0"/>
              <a:t> </a:t>
            </a:r>
            <a:r>
              <a:rPr lang="es-ES" dirty="0" err="1" smtClean="0"/>
              <a:t>histogram</a:t>
            </a:r>
            <a:endParaRPr lang="es-ES" dirty="0" smtClean="0"/>
          </a:p>
          <a:p>
            <a:pPr marL="285750" indent="-285750">
              <a:buFont typeface="Wingdings" charset="2"/>
              <a:buChar char="§"/>
            </a:pPr>
            <a:r>
              <a:rPr lang="es-ES" dirty="0" smtClean="0"/>
              <a:t>Can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find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J/Psi? </a:t>
            </a:r>
            <a:r>
              <a:rPr lang="es-ES" dirty="0" err="1" smtClean="0"/>
              <a:t>Upsilon</a:t>
            </a:r>
            <a:r>
              <a:rPr lang="es-ES" dirty="0" smtClean="0"/>
              <a:t>?  Z</a:t>
            </a:r>
            <a:r>
              <a:rPr lang="es-ES" baseline="30000" dirty="0" smtClean="0"/>
              <a:t>0</a:t>
            </a:r>
            <a:r>
              <a:rPr lang="es-ES" dirty="0" smtClean="0"/>
              <a:t>?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s-ES" dirty="0" err="1" smtClean="0"/>
              <a:t>Any</a:t>
            </a:r>
            <a:r>
              <a:rPr lang="es-ES" dirty="0" smtClean="0"/>
              <a:t> </a:t>
            </a:r>
            <a:r>
              <a:rPr lang="es-ES" dirty="0" err="1" smtClean="0"/>
              <a:t>other</a:t>
            </a:r>
            <a:r>
              <a:rPr lang="es-ES" dirty="0" smtClean="0"/>
              <a:t>?</a:t>
            </a:r>
          </a:p>
          <a:p>
            <a:pPr marL="285750" indent="-285750">
              <a:buFont typeface="Wingdings" charset="2"/>
              <a:buChar char="§"/>
            </a:pPr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Higgs?</a:t>
            </a:r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3707788" y="536069"/>
            <a:ext cx="4442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/>
              <a:t>Actual data </a:t>
            </a:r>
            <a:r>
              <a:rPr lang="es-ES" dirty="0" err="1" smtClean="0"/>
              <a:t>taken</a:t>
            </a:r>
            <a:r>
              <a:rPr lang="es-ES" dirty="0" smtClean="0"/>
              <a:t> in </a:t>
            </a:r>
            <a:r>
              <a:rPr lang="es-ES" dirty="0" err="1" smtClean="0"/>
              <a:t>S’Cool</a:t>
            </a:r>
            <a:r>
              <a:rPr lang="es-ES" dirty="0" smtClean="0"/>
              <a:t> LAB @ CERN 2017</a:t>
            </a:r>
          </a:p>
          <a:p>
            <a:pPr algn="ctr"/>
            <a:r>
              <a:rPr lang="es-ES" dirty="0" err="1" smtClean="0"/>
              <a:t>Excellent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students</a:t>
            </a:r>
            <a:r>
              <a:rPr lang="es-ES" dirty="0" smtClean="0"/>
              <a:t> !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68470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Captura de pantalla 2017-08-01 a la(s) 13.06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369143"/>
            <a:ext cx="3001055" cy="2774357"/>
          </a:xfrm>
          <a:prstGeom prst="rect">
            <a:avLst/>
          </a:prstGeom>
        </p:spPr>
      </p:pic>
      <p:pic>
        <p:nvPicPr>
          <p:cNvPr id="5" name="Imagen 4" descr="SCoolLAB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94" y="162845"/>
            <a:ext cx="973772" cy="1111723"/>
          </a:xfrm>
          <a:prstGeom prst="rect">
            <a:avLst/>
          </a:prstGeom>
        </p:spPr>
      </p:pic>
      <p:pic>
        <p:nvPicPr>
          <p:cNvPr id="3" name="Imagen 2" descr="Captura de pantalla 2017-08-01 a la(s) 13.08.04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808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598" y="518612"/>
            <a:ext cx="6296582" cy="10613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3001054" y="2130111"/>
            <a:ext cx="55411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there</a:t>
            </a:r>
            <a:r>
              <a:rPr lang="es-ES" dirty="0" smtClean="0"/>
              <a:t> a </a:t>
            </a:r>
            <a:r>
              <a:rPr lang="es-ES" dirty="0" err="1" smtClean="0"/>
              <a:t>preference</a:t>
            </a:r>
            <a:r>
              <a:rPr lang="es-ES" dirty="0" smtClean="0"/>
              <a:t> </a:t>
            </a:r>
            <a:r>
              <a:rPr lang="es-ES" dirty="0" err="1" smtClean="0"/>
              <a:t>Electrons</a:t>
            </a:r>
            <a:r>
              <a:rPr lang="es-ES" dirty="0" smtClean="0"/>
              <a:t> vs </a:t>
            </a:r>
            <a:r>
              <a:rPr lang="es-ES" dirty="0" err="1" smtClean="0"/>
              <a:t>Muons</a:t>
            </a:r>
            <a:r>
              <a:rPr lang="es-ES" dirty="0" smtClean="0"/>
              <a:t> in </a:t>
            </a:r>
            <a:r>
              <a:rPr lang="es-ES" dirty="0" err="1" smtClean="0"/>
              <a:t>Nature</a:t>
            </a:r>
            <a:r>
              <a:rPr lang="es-ES" dirty="0" smtClean="0"/>
              <a:t>?</a:t>
            </a:r>
          </a:p>
          <a:p>
            <a:pPr marL="285750" indent="-285750">
              <a:buFont typeface="Wingdings" charset="2"/>
              <a:buChar char="§"/>
            </a:pPr>
            <a:r>
              <a:rPr lang="es-ES" dirty="0" err="1" smtClean="0"/>
              <a:t>How</a:t>
            </a:r>
            <a:r>
              <a:rPr lang="es-ES" dirty="0" smtClean="0"/>
              <a:t> </a:t>
            </a:r>
            <a:r>
              <a:rPr lang="es-ES" dirty="0" err="1" smtClean="0"/>
              <a:t>many</a:t>
            </a:r>
            <a:r>
              <a:rPr lang="es-ES" dirty="0" smtClean="0"/>
              <a:t> Higgs </a:t>
            </a:r>
            <a:r>
              <a:rPr lang="es-ES" dirty="0" err="1" smtClean="0"/>
              <a:t>candidates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found</a:t>
            </a:r>
            <a:r>
              <a:rPr lang="es-ES" dirty="0" smtClean="0"/>
              <a:t>?</a:t>
            </a:r>
          </a:p>
          <a:p>
            <a:pPr marL="285750" indent="-285750">
              <a:buFont typeface="Wingdings" charset="2"/>
              <a:buChar char="§"/>
            </a:pPr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ratio of W+ vs W- and </a:t>
            </a:r>
            <a:r>
              <a:rPr lang="es-ES" dirty="0" err="1" smtClean="0"/>
              <a:t>why</a:t>
            </a:r>
            <a:r>
              <a:rPr lang="es-ES" dirty="0" smtClean="0"/>
              <a:t>?</a:t>
            </a:r>
          </a:p>
          <a:p>
            <a:pPr marL="285750" indent="-285750">
              <a:buFont typeface="Wingdings" charset="2"/>
              <a:buChar char="§"/>
            </a:pPr>
            <a:r>
              <a:rPr lang="es-ES" dirty="0" err="1" smtClean="0"/>
              <a:t>What</a:t>
            </a:r>
            <a:r>
              <a:rPr lang="es-ES" dirty="0" smtClean="0"/>
              <a:t> can </a:t>
            </a:r>
            <a:r>
              <a:rPr lang="es-ES" dirty="0" err="1" smtClean="0"/>
              <a:t>we</a:t>
            </a:r>
            <a:r>
              <a:rPr lang="es-ES" dirty="0" smtClean="0"/>
              <a:t> do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Zoo </a:t>
            </a:r>
            <a:r>
              <a:rPr lang="es-ES" dirty="0" err="1" smtClean="0"/>
              <a:t>events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4506704" y="4079426"/>
            <a:ext cx="444221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ES" dirty="0" smtClean="0"/>
              <a:t>Actual data </a:t>
            </a:r>
            <a:r>
              <a:rPr lang="es-ES" dirty="0" err="1" smtClean="0"/>
              <a:t>taken</a:t>
            </a:r>
            <a:r>
              <a:rPr lang="es-ES" dirty="0" smtClean="0"/>
              <a:t> in </a:t>
            </a:r>
            <a:r>
              <a:rPr lang="es-ES" dirty="0" err="1" smtClean="0"/>
              <a:t>S’Cool</a:t>
            </a:r>
            <a:r>
              <a:rPr lang="es-ES" dirty="0" smtClean="0"/>
              <a:t> LAB @ CERN 2017</a:t>
            </a:r>
          </a:p>
          <a:p>
            <a:pPr algn="ctr"/>
            <a:r>
              <a:rPr lang="es-ES" dirty="0" err="1" smtClean="0"/>
              <a:t>Excellent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students</a:t>
            </a:r>
            <a:r>
              <a:rPr lang="es-ES" dirty="0" smtClean="0"/>
              <a:t> !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68541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2012-INSPIRE-wordclou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648" y="149769"/>
            <a:ext cx="6022097" cy="338958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510471" y="3583662"/>
            <a:ext cx="2357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Thanks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your</a:t>
            </a:r>
            <a:r>
              <a:rPr lang="es-ES" dirty="0" smtClean="0"/>
              <a:t> time …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74596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backup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94578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pp2014-rev-quark-model (arrastrado) 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0" t="7717" r="22615" b="35761"/>
          <a:stretch/>
        </p:blipFill>
        <p:spPr>
          <a:xfrm>
            <a:off x="5258449" y="0"/>
            <a:ext cx="3510280" cy="5092025"/>
          </a:xfrm>
          <a:prstGeom prst="rect">
            <a:avLst/>
          </a:prstGeom>
        </p:spPr>
      </p:pic>
      <p:pic>
        <p:nvPicPr>
          <p:cNvPr id="3" name="Imagen 2" descr="I_-_Particles (arrastrado) 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58449" cy="394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449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ER_loop_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4072"/>
            <a:ext cx="9144000" cy="2400300"/>
          </a:xfrm>
          <a:prstGeom prst="rect">
            <a:avLst/>
          </a:prstGeom>
        </p:spPr>
      </p:pic>
      <p:pic>
        <p:nvPicPr>
          <p:cNvPr id="3" name="Imagen 2" descr="SCoolLAB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38" y="139666"/>
            <a:ext cx="1167646" cy="1333063"/>
          </a:xfrm>
          <a:prstGeom prst="rect">
            <a:avLst/>
          </a:prstGeom>
        </p:spPr>
      </p:pic>
      <p:pic>
        <p:nvPicPr>
          <p:cNvPr id="4" name="Imagen 3" descr="cern-logo-large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459" y="241108"/>
            <a:ext cx="1003515" cy="980177"/>
          </a:xfrm>
          <a:prstGeom prst="rect">
            <a:avLst/>
          </a:prstGeom>
        </p:spPr>
      </p:pic>
      <p:pic>
        <p:nvPicPr>
          <p:cNvPr id="5" name="Imagen 4" descr="Captura de pantalla 2017-07-31 a la(s) 23.08.3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738" y="1179304"/>
            <a:ext cx="5212022" cy="58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12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6911"/>
            <a:ext cx="8229600" cy="607654"/>
          </a:xfrm>
        </p:spPr>
        <p:txBody>
          <a:bodyPr>
            <a:normAutofit fontScale="90000"/>
          </a:bodyPr>
          <a:lstStyle/>
          <a:p>
            <a:r>
              <a:rPr lang="es-ES" dirty="0" err="1" smtClean="0">
                <a:latin typeface="Abadi MT Condensed Light"/>
                <a:cs typeface="Abadi MT Condensed Light"/>
              </a:rPr>
              <a:t>Why</a:t>
            </a:r>
            <a:r>
              <a:rPr lang="es-ES" dirty="0" smtClean="0">
                <a:latin typeface="Abadi MT Condensed Light"/>
                <a:cs typeface="Abadi MT Condensed Light"/>
              </a:rPr>
              <a:t> are </a:t>
            </a:r>
            <a:r>
              <a:rPr lang="es-ES" dirty="0" err="1" smtClean="0">
                <a:latin typeface="Abadi MT Condensed Light"/>
                <a:cs typeface="Abadi MT Condensed Light"/>
              </a:rPr>
              <a:t>we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learning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all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things</a:t>
            </a:r>
            <a:r>
              <a:rPr lang="es-ES" dirty="0" smtClean="0">
                <a:latin typeface="Abadi MT Condensed Light"/>
                <a:cs typeface="Abadi MT Condensed Light"/>
              </a:rPr>
              <a:t>?</a:t>
            </a:r>
            <a:endParaRPr lang="es-ES" dirty="0">
              <a:latin typeface="Abadi MT Condensed Light"/>
              <a:cs typeface="Abadi MT Condensed Ligh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197" y="902934"/>
            <a:ext cx="8691327" cy="412769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²"/>
            </a:pPr>
            <a:r>
              <a:rPr lang="es-ES" dirty="0" err="1" smtClean="0">
                <a:latin typeface="Abadi MT Condensed Light"/>
                <a:cs typeface="Abadi MT Condensed Light"/>
              </a:rPr>
              <a:t>You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have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been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learning</a:t>
            </a:r>
            <a:r>
              <a:rPr lang="es-ES" dirty="0" smtClean="0">
                <a:latin typeface="Abadi MT Condensed Light"/>
                <a:cs typeface="Abadi MT Condensed Light"/>
              </a:rPr>
              <a:t> a </a:t>
            </a:r>
            <a:r>
              <a:rPr lang="es-ES" dirty="0" err="1" smtClean="0">
                <a:latin typeface="Abadi MT Condensed Light"/>
                <a:cs typeface="Abadi MT Condensed Light"/>
              </a:rPr>
              <a:t>lot</a:t>
            </a:r>
            <a:r>
              <a:rPr lang="es-ES" dirty="0" smtClean="0">
                <a:latin typeface="Abadi MT Condensed Light"/>
                <a:cs typeface="Abadi MT Condensed Light"/>
              </a:rPr>
              <a:t> of </a:t>
            </a:r>
            <a:r>
              <a:rPr lang="es-ES" dirty="0" err="1" smtClean="0">
                <a:latin typeface="Abadi MT Condensed Light"/>
                <a:cs typeface="Abadi MT Condensed Light"/>
              </a:rPr>
              <a:t>what</a:t>
            </a:r>
            <a:r>
              <a:rPr lang="es-ES" dirty="0" smtClean="0">
                <a:latin typeface="Abadi MT Condensed Light"/>
                <a:cs typeface="Abadi MT Condensed Light"/>
              </a:rPr>
              <a:t> CERN </a:t>
            </a:r>
            <a:r>
              <a:rPr lang="es-ES" dirty="0" err="1" smtClean="0">
                <a:latin typeface="Abadi MT Condensed Light"/>
                <a:cs typeface="Abadi MT Condensed Light"/>
              </a:rPr>
              <a:t>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all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about</a:t>
            </a:r>
            <a:r>
              <a:rPr lang="es-ES" dirty="0" smtClean="0">
                <a:latin typeface="Abadi MT Condensed Light"/>
                <a:cs typeface="Abadi MT Condensed Light"/>
              </a:rPr>
              <a:t>, and </a:t>
            </a:r>
            <a:r>
              <a:rPr lang="es-ES" dirty="0" err="1" smtClean="0">
                <a:latin typeface="Abadi MT Condensed Light"/>
                <a:cs typeface="Abadi MT Condensed Light"/>
              </a:rPr>
              <a:t>about</a:t>
            </a:r>
            <a:r>
              <a:rPr lang="es-ES" dirty="0" smtClean="0">
                <a:latin typeface="Abadi MT Condensed Light"/>
                <a:cs typeface="Abadi MT Condensed Light"/>
              </a:rPr>
              <a:t> CERN </a:t>
            </a:r>
            <a:r>
              <a:rPr lang="es-ES" dirty="0" err="1" smtClean="0">
                <a:latin typeface="Abadi MT Condensed Light"/>
                <a:cs typeface="Abadi MT Condensed Light"/>
              </a:rPr>
              <a:t>future</a:t>
            </a:r>
            <a:r>
              <a:rPr lang="es-ES" dirty="0" smtClean="0">
                <a:latin typeface="Abadi MT Condensed Light"/>
                <a:cs typeface="Abadi MT Condensed Light"/>
              </a:rPr>
              <a:t>: </a:t>
            </a:r>
            <a:r>
              <a:rPr lang="es-ES" dirty="0" err="1" smtClean="0">
                <a:latin typeface="Abadi MT Condensed Light"/>
                <a:cs typeface="Abadi MT Condensed Light"/>
              </a:rPr>
              <a:t>The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Science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behind</a:t>
            </a:r>
            <a:endParaRPr lang="es-ES" dirty="0" smtClean="0">
              <a:latin typeface="Abadi MT Condensed Light"/>
              <a:cs typeface="Abadi MT Condensed Light"/>
            </a:endParaRPr>
          </a:p>
          <a:p>
            <a:pPr>
              <a:buFont typeface="Wingdings" charset="2"/>
              <a:buChar char="²"/>
            </a:pPr>
            <a:r>
              <a:rPr lang="es-ES" dirty="0" err="1" smtClean="0">
                <a:latin typeface="Abadi MT Condensed Light"/>
                <a:cs typeface="Abadi MT Condensed Light"/>
              </a:rPr>
              <a:t>How</a:t>
            </a:r>
            <a:r>
              <a:rPr lang="es-ES" dirty="0" smtClean="0">
                <a:latin typeface="Abadi MT Condensed Light"/>
                <a:cs typeface="Abadi MT Condensed Light"/>
              </a:rPr>
              <a:t> can </a:t>
            </a:r>
            <a:r>
              <a:rPr lang="es-ES" dirty="0" err="1" smtClean="0">
                <a:latin typeface="Abadi MT Condensed Light"/>
                <a:cs typeface="Abadi MT Condensed Light"/>
              </a:rPr>
              <a:t>we</a:t>
            </a:r>
            <a:r>
              <a:rPr lang="es-ES" dirty="0" smtClean="0">
                <a:latin typeface="Abadi MT Condensed Light"/>
                <a:cs typeface="Abadi MT Condensed Light"/>
              </a:rPr>
              <a:t> use </a:t>
            </a:r>
            <a:r>
              <a:rPr lang="es-ES" dirty="0" err="1" smtClean="0">
                <a:latin typeface="Abadi MT Condensed Light"/>
                <a:cs typeface="Abadi MT Condensed Light"/>
              </a:rPr>
              <a:t>this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information</a:t>
            </a:r>
            <a:r>
              <a:rPr lang="es-ES" dirty="0" smtClean="0">
                <a:latin typeface="Abadi MT Condensed Light"/>
                <a:cs typeface="Abadi MT Condensed Light"/>
              </a:rPr>
              <a:t>?</a:t>
            </a:r>
          </a:p>
          <a:p>
            <a:pPr>
              <a:buFont typeface="Wingdings" charset="2"/>
              <a:buChar char="ü"/>
            </a:pPr>
            <a:r>
              <a:rPr lang="es-ES" dirty="0" err="1" smtClean="0">
                <a:latin typeface="Abadi MT Condensed Light"/>
                <a:cs typeface="Abadi MT Condensed Light"/>
              </a:rPr>
              <a:t>This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morning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activity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designed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to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put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together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many</a:t>
            </a:r>
            <a:r>
              <a:rPr lang="es-ES" dirty="0" smtClean="0">
                <a:latin typeface="Abadi MT Condensed Light"/>
                <a:cs typeface="Abadi MT Condensed Light"/>
              </a:rPr>
              <a:t> of </a:t>
            </a:r>
            <a:r>
              <a:rPr lang="es-ES" dirty="0" err="1" smtClean="0">
                <a:latin typeface="Abadi MT Condensed Light"/>
                <a:cs typeface="Abadi MT Condensed Light"/>
              </a:rPr>
              <a:t>what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you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have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learn</a:t>
            </a:r>
            <a:r>
              <a:rPr lang="es-ES" dirty="0" smtClean="0">
                <a:latin typeface="Abadi MT Condensed Light"/>
                <a:cs typeface="Abadi MT Condensed Light"/>
              </a:rPr>
              <a:t> up </a:t>
            </a:r>
            <a:r>
              <a:rPr lang="es-ES" dirty="0" err="1" smtClean="0">
                <a:latin typeface="Abadi MT Condensed Light"/>
                <a:cs typeface="Abadi MT Condensed Light"/>
              </a:rPr>
              <a:t>to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now</a:t>
            </a:r>
            <a:r>
              <a:rPr lang="es-ES" dirty="0" smtClean="0">
                <a:latin typeface="Abadi MT Condensed Light"/>
                <a:cs typeface="Abadi MT Condensed Light"/>
              </a:rPr>
              <a:t> and </a:t>
            </a:r>
            <a:r>
              <a:rPr lang="es-ES" dirty="0" err="1" smtClean="0">
                <a:latin typeface="Abadi MT Condensed Light"/>
                <a:cs typeface="Abadi MT Condensed Light"/>
              </a:rPr>
              <a:t>work</a:t>
            </a:r>
            <a:r>
              <a:rPr lang="es-ES" dirty="0" smtClean="0">
                <a:latin typeface="Abadi MT Condensed Light"/>
                <a:cs typeface="Abadi MT Condensed Light"/>
              </a:rPr>
              <a:t> as a </a:t>
            </a:r>
            <a:r>
              <a:rPr lang="es-ES" dirty="0" err="1" smtClean="0">
                <a:latin typeface="Abadi MT Condensed Light"/>
                <a:cs typeface="Abadi MT Condensed Light"/>
              </a:rPr>
              <a:t>Particle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Physics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analysing</a:t>
            </a:r>
            <a:r>
              <a:rPr lang="es-ES" dirty="0" smtClean="0">
                <a:latin typeface="Abadi MT Condensed Light"/>
                <a:cs typeface="Abadi MT Condensed Light"/>
              </a:rPr>
              <a:t> real data and </a:t>
            </a:r>
            <a:r>
              <a:rPr lang="es-ES" dirty="0" err="1" smtClean="0">
                <a:latin typeface="Abadi MT Condensed Light"/>
                <a:cs typeface="Abadi MT Condensed Light"/>
              </a:rPr>
              <a:t>getting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some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answers</a:t>
            </a:r>
            <a:r>
              <a:rPr lang="es-ES" dirty="0" smtClean="0">
                <a:latin typeface="Abadi MT Condensed Light"/>
                <a:cs typeface="Abadi MT Condensed Light"/>
              </a:rPr>
              <a:t> and </a:t>
            </a:r>
            <a:r>
              <a:rPr lang="es-ES" dirty="0" err="1" smtClean="0">
                <a:latin typeface="Abadi MT Condensed Light"/>
                <a:cs typeface="Abadi MT Condensed Light"/>
              </a:rPr>
              <a:t>many</a:t>
            </a:r>
            <a:r>
              <a:rPr lang="es-ES" dirty="0" smtClean="0">
                <a:latin typeface="Abadi MT Condensed Light"/>
                <a:cs typeface="Abadi MT Condensed Light"/>
              </a:rPr>
              <a:t> more </a:t>
            </a:r>
            <a:r>
              <a:rPr lang="es-ES" dirty="0" err="1" smtClean="0">
                <a:latin typeface="Abadi MT Condensed Light"/>
                <a:cs typeface="Abadi MT Condensed Light"/>
              </a:rPr>
              <a:t>questions</a:t>
            </a:r>
            <a:r>
              <a:rPr lang="es-ES" dirty="0" smtClean="0">
                <a:latin typeface="Abadi MT Condensed Light"/>
                <a:cs typeface="Abadi MT Condensed Light"/>
              </a:rPr>
              <a:t> …</a:t>
            </a:r>
          </a:p>
          <a:p>
            <a:pPr>
              <a:buFont typeface="Wingdings" charset="2"/>
              <a:buChar char="Ø"/>
            </a:pPr>
            <a:r>
              <a:rPr lang="es-ES" dirty="0" err="1" smtClean="0">
                <a:latin typeface="Abadi MT Condensed Light"/>
                <a:cs typeface="Abadi MT Condensed Light"/>
              </a:rPr>
              <a:t>The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most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important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point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that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will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work</a:t>
            </a:r>
            <a:r>
              <a:rPr lang="es-ES" dirty="0" smtClean="0">
                <a:latin typeface="Abadi MT Condensed Light"/>
                <a:cs typeface="Abadi MT Condensed Light"/>
              </a:rPr>
              <a:t> as a </a:t>
            </a:r>
            <a:r>
              <a:rPr lang="es-ES" dirty="0" err="1" smtClean="0">
                <a:latin typeface="Abadi MT Condensed Light"/>
                <a:cs typeface="Abadi MT Condensed Light"/>
              </a:rPr>
              <a:t>collaborative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group</a:t>
            </a:r>
            <a:endParaRPr lang="es-ES" dirty="0">
              <a:latin typeface="Abadi MT Condensed Light"/>
              <a:cs typeface="Abadi MT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4039618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Scool_2017 (arrastrado)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85" t="17556" r="3127" b="9139"/>
          <a:stretch/>
        </p:blipFill>
        <p:spPr>
          <a:xfrm>
            <a:off x="4787608" y="694565"/>
            <a:ext cx="3899192" cy="43582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6911"/>
            <a:ext cx="8229600" cy="607654"/>
          </a:xfrm>
        </p:spPr>
        <p:txBody>
          <a:bodyPr>
            <a:normAutofit fontScale="90000"/>
          </a:bodyPr>
          <a:lstStyle/>
          <a:p>
            <a:r>
              <a:rPr lang="es-ES" dirty="0" err="1" smtClean="0">
                <a:latin typeface="Abadi MT Condensed Light"/>
                <a:cs typeface="Abadi MT Condensed Light"/>
              </a:rPr>
              <a:t>Today’s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activity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meant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for</a:t>
            </a:r>
            <a:r>
              <a:rPr lang="es-ES" dirty="0" smtClean="0">
                <a:latin typeface="Abadi MT Condensed Light"/>
                <a:cs typeface="Abadi MT Condensed Light"/>
              </a:rPr>
              <a:t> …</a:t>
            </a:r>
            <a:endParaRPr lang="es-ES" dirty="0">
              <a:latin typeface="Abadi MT Condensed Light"/>
              <a:cs typeface="Abadi MT Condensed Light"/>
            </a:endParaRPr>
          </a:p>
        </p:txBody>
      </p:sp>
      <p:pic>
        <p:nvPicPr>
          <p:cNvPr id="4" name="Imagen 3" descr="camping-cartoon-cartoon-0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10300"/>
            <a:ext cx="3791618" cy="346662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 rot="21068030">
            <a:off x="1690082" y="2190054"/>
            <a:ext cx="16700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ES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S'Cool</a:t>
            </a:r>
            <a:r>
              <a:rPr lang="es-E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LAB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911847" y="2602918"/>
            <a:ext cx="1292955" cy="369332"/>
          </a:xfrm>
          <a:prstGeom prst="rect">
            <a:avLst/>
          </a:prstGeom>
          <a:noFill/>
        </p:spPr>
        <p:txBody>
          <a:bodyPr wrap="none" rtlCol="0">
            <a:prstTxWarp prst="textSlantUp">
              <a:avLst/>
            </a:prstTxWarp>
            <a:spAutoFit/>
          </a:bodyPr>
          <a:lstStyle/>
          <a:p>
            <a:r>
              <a:rPr lang="es-ES" dirty="0" err="1" smtClean="0">
                <a:latin typeface="Abadi MT Condensed Light"/>
                <a:cs typeface="Abadi MT Condensed Light"/>
              </a:rPr>
              <a:t>Summer</a:t>
            </a:r>
            <a:r>
              <a:rPr lang="es-ES" dirty="0" smtClean="0">
                <a:latin typeface="Abadi MT Condensed Light"/>
                <a:cs typeface="Abadi MT Condensed Light"/>
              </a:rPr>
              <a:t> Camp</a:t>
            </a:r>
            <a:endParaRPr lang="es-ES" dirty="0">
              <a:latin typeface="Abadi MT Condensed Light"/>
              <a:cs typeface="Abadi MT Condensed Light"/>
            </a:endParaRPr>
          </a:p>
        </p:txBody>
      </p:sp>
      <p:pic>
        <p:nvPicPr>
          <p:cNvPr id="7" name="Imagen 6" descr="cern-logo-blue.png"/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8950">
            <a:off x="2644230" y="1873551"/>
            <a:ext cx="381122" cy="38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738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364" fill="hold">
                                          <p:stCondLst>
                                            <p:cond delay="3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decel="50000" autoRev="1" fill="hold">
                                          <p:stCondLst>
                                            <p:cond delay="3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9" fill="hold">
                                          <p:stCondLst>
                                            <p:cond delay="69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́quina de escribi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zo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Scool_2017 (arrastrado)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" t="17556" r="3127" b="9139"/>
          <a:stretch/>
        </p:blipFill>
        <p:spPr>
          <a:xfrm>
            <a:off x="892951" y="574492"/>
            <a:ext cx="7942680" cy="452793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6911"/>
            <a:ext cx="8229600" cy="607654"/>
          </a:xfrm>
        </p:spPr>
        <p:txBody>
          <a:bodyPr>
            <a:normAutofit fontScale="90000"/>
          </a:bodyPr>
          <a:lstStyle/>
          <a:p>
            <a:r>
              <a:rPr lang="es-ES" dirty="0" err="1" smtClean="0">
                <a:latin typeface="Abadi MT Condensed Light"/>
                <a:cs typeface="Abadi MT Condensed Light"/>
              </a:rPr>
              <a:t>Today’s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activity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meant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for</a:t>
            </a:r>
            <a:r>
              <a:rPr lang="es-ES" dirty="0" smtClean="0">
                <a:latin typeface="Abadi MT Condensed Light"/>
                <a:cs typeface="Abadi MT Condensed Light"/>
              </a:rPr>
              <a:t> …</a:t>
            </a:r>
            <a:endParaRPr lang="es-ES" dirty="0">
              <a:latin typeface="Abadi MT Condensed Light"/>
              <a:cs typeface="Abadi MT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15220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Burbujas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Burbujas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6911"/>
            <a:ext cx="8229600" cy="607654"/>
          </a:xfrm>
        </p:spPr>
        <p:txBody>
          <a:bodyPr>
            <a:normAutofit fontScale="90000"/>
          </a:bodyPr>
          <a:lstStyle/>
          <a:p>
            <a:r>
              <a:rPr lang="es-ES" dirty="0" err="1" smtClean="0">
                <a:latin typeface="Abadi MT Condensed Light"/>
                <a:cs typeface="Abadi MT Condensed Light"/>
              </a:rPr>
              <a:t>Today’s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activity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meant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for</a:t>
            </a:r>
            <a:r>
              <a:rPr lang="es-ES" dirty="0" smtClean="0">
                <a:latin typeface="Abadi MT Condensed Light"/>
                <a:cs typeface="Abadi MT Condensed Light"/>
              </a:rPr>
              <a:t> …</a:t>
            </a:r>
            <a:endParaRPr lang="es-ES" dirty="0">
              <a:latin typeface="Abadi MT Condensed Light"/>
              <a:cs typeface="Abadi MT Condensed Ligh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197" y="902934"/>
            <a:ext cx="8691327" cy="412769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Ø"/>
            </a:pPr>
            <a:r>
              <a:rPr lang="es-ES" dirty="0" smtClean="0">
                <a:latin typeface="Abadi MT Condensed Light"/>
                <a:cs typeface="Abadi MT Condensed Light"/>
              </a:rPr>
              <a:t>CERN </a:t>
            </a:r>
            <a:r>
              <a:rPr lang="es-ES" dirty="0" err="1" smtClean="0">
                <a:latin typeface="Abadi MT Condensed Light"/>
                <a:cs typeface="Abadi MT Condensed Light"/>
              </a:rPr>
              <a:t>Masterclasses</a:t>
            </a:r>
            <a:r>
              <a:rPr lang="es-ES" dirty="0" smtClean="0">
                <a:latin typeface="Abadi MT Condensed Light"/>
                <a:cs typeface="Abadi MT Condensed Light"/>
              </a:rPr>
              <a:t> are </a:t>
            </a:r>
            <a:r>
              <a:rPr lang="es-ES" dirty="0" err="1" smtClean="0">
                <a:latin typeface="Abadi MT Condensed Light"/>
                <a:cs typeface="Abadi MT Condensed Light"/>
              </a:rPr>
              <a:t>designed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to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give</a:t>
            </a:r>
            <a:r>
              <a:rPr lang="es-ES" dirty="0" smtClean="0">
                <a:latin typeface="Abadi MT Condensed Light"/>
                <a:cs typeface="Abadi MT Condensed Light"/>
              </a:rPr>
              <a:t>  </a:t>
            </a:r>
            <a:r>
              <a:rPr lang="es-ES" dirty="0" err="1" smtClean="0">
                <a:latin typeface="Abadi MT Condensed Light"/>
                <a:cs typeface="Abadi MT Condensed Light"/>
              </a:rPr>
              <a:t>you</a:t>
            </a:r>
            <a:r>
              <a:rPr lang="es-ES" dirty="0" smtClean="0">
                <a:latin typeface="Abadi MT Condensed Light"/>
                <a:cs typeface="Abadi MT Condensed Light"/>
              </a:rPr>
              <a:t> a </a:t>
            </a:r>
            <a:r>
              <a:rPr lang="es-ES" dirty="0" err="1" smtClean="0">
                <a:latin typeface="Abadi MT Condensed Light"/>
                <a:cs typeface="Abadi MT Condensed Light"/>
              </a:rPr>
              <a:t>brief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passage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through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what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analyzing</a:t>
            </a:r>
            <a:r>
              <a:rPr lang="es-ES" dirty="0" smtClean="0">
                <a:latin typeface="Abadi MT Condensed Light"/>
                <a:cs typeface="Abadi MT Condensed Light"/>
              </a:rPr>
              <a:t> data </a:t>
            </a:r>
            <a:r>
              <a:rPr lang="es-ES" dirty="0" err="1" smtClean="0">
                <a:latin typeface="Abadi MT Condensed Light"/>
                <a:cs typeface="Abadi MT Condensed Light"/>
              </a:rPr>
              <a:t>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all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about</a:t>
            </a:r>
            <a:r>
              <a:rPr lang="es-ES" dirty="0" smtClean="0">
                <a:latin typeface="Abadi MT Condensed Light"/>
                <a:cs typeface="Abadi MT Condensed Light"/>
              </a:rPr>
              <a:t>:</a:t>
            </a:r>
          </a:p>
          <a:p>
            <a:pPr lvl="1">
              <a:buFont typeface="Wingdings" charset="2"/>
              <a:buChar char="q"/>
            </a:pPr>
            <a:r>
              <a:rPr lang="es-ES" dirty="0" smtClean="0">
                <a:latin typeface="Abadi MT Condensed Light"/>
                <a:cs typeface="Abadi MT Condensed Light"/>
              </a:rPr>
              <a:t>At </a:t>
            </a:r>
            <a:r>
              <a:rPr lang="es-ES" dirty="0" err="1" smtClean="0">
                <a:latin typeface="Abadi MT Condensed Light"/>
                <a:cs typeface="Abadi MT Condensed Light"/>
              </a:rPr>
              <a:t>the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beginning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there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will</a:t>
            </a:r>
            <a:r>
              <a:rPr lang="es-ES" dirty="0" smtClean="0">
                <a:latin typeface="Abadi MT Condensed Light"/>
                <a:cs typeface="Abadi MT Condensed Light"/>
              </a:rPr>
              <a:t> be </a:t>
            </a:r>
            <a:r>
              <a:rPr lang="es-ES" dirty="0" err="1" smtClean="0">
                <a:latin typeface="Abadi MT Condensed Light"/>
                <a:cs typeface="Abadi MT Condensed Light"/>
              </a:rPr>
              <a:t>many</a:t>
            </a:r>
            <a:r>
              <a:rPr lang="es-ES" dirty="0" smtClean="0">
                <a:latin typeface="Abadi MT Condensed Light"/>
                <a:cs typeface="Abadi MT Condensed Light"/>
              </a:rPr>
              <a:t>, </a:t>
            </a:r>
            <a:r>
              <a:rPr lang="es-ES" dirty="0" err="1" smtClean="0">
                <a:latin typeface="Abadi MT Condensed Light"/>
                <a:cs typeface="Abadi MT Condensed Light"/>
              </a:rPr>
              <a:t>many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questions</a:t>
            </a:r>
            <a:r>
              <a:rPr lang="es-ES" dirty="0" smtClean="0">
                <a:latin typeface="Abadi MT Condensed Light"/>
                <a:cs typeface="Abadi MT Condensed Light"/>
              </a:rPr>
              <a:t> and </a:t>
            </a:r>
            <a:r>
              <a:rPr lang="es-ES" dirty="0" err="1" smtClean="0">
                <a:latin typeface="Abadi MT Condensed Light"/>
                <a:cs typeface="Abadi MT Condensed Light"/>
              </a:rPr>
              <a:t>doubts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smtClean="0">
                <a:latin typeface="Abadi MT Condensed Light"/>
                <a:cs typeface="Abadi MT Condensed Light"/>
              </a:rPr>
              <a:t>(So </a:t>
            </a:r>
            <a:r>
              <a:rPr lang="es-ES" dirty="0" err="1" smtClean="0">
                <a:latin typeface="Abadi MT Condensed Light"/>
                <a:cs typeface="Abadi MT Condensed Light"/>
              </a:rPr>
              <a:t>you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will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need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some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help</a:t>
            </a:r>
            <a:r>
              <a:rPr lang="es-ES" dirty="0" smtClean="0">
                <a:latin typeface="Abadi MT Condensed Light"/>
                <a:cs typeface="Abadi MT Condensed Light"/>
              </a:rPr>
              <a:t>) </a:t>
            </a:r>
            <a:r>
              <a:rPr lang="es-ES" dirty="0" err="1" smtClean="0">
                <a:latin typeface="Abadi MT Condensed Light"/>
                <a:cs typeface="Abadi MT Condensed Light"/>
              </a:rPr>
              <a:t>Please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feel</a:t>
            </a:r>
            <a:r>
              <a:rPr lang="es-ES" dirty="0" smtClean="0">
                <a:latin typeface="Abadi MT Condensed Light"/>
                <a:cs typeface="Abadi MT Condensed Light"/>
              </a:rPr>
              <a:t> free </a:t>
            </a:r>
            <a:r>
              <a:rPr lang="es-ES" dirty="0" err="1" smtClean="0">
                <a:latin typeface="Abadi MT Condensed Light"/>
                <a:cs typeface="Abadi MT Condensed Light"/>
              </a:rPr>
              <a:t>to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make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any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question</a:t>
            </a:r>
            <a:r>
              <a:rPr lang="es-ES" dirty="0" smtClean="0">
                <a:latin typeface="Abadi MT Condensed Light"/>
                <a:cs typeface="Abadi MT Condensed Light"/>
              </a:rPr>
              <a:t>.</a:t>
            </a:r>
          </a:p>
          <a:p>
            <a:pPr lvl="1">
              <a:buFont typeface="Wingdings" charset="2"/>
              <a:buChar char="q"/>
            </a:pPr>
            <a:r>
              <a:rPr lang="es-ES" dirty="0" err="1" smtClean="0">
                <a:latin typeface="Abadi MT Condensed Light"/>
                <a:cs typeface="Abadi MT Condensed Light"/>
              </a:rPr>
              <a:t>Later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you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will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get</a:t>
            </a:r>
            <a:r>
              <a:rPr lang="es-ES" dirty="0" smtClean="0">
                <a:latin typeface="Abadi MT Condensed Light"/>
                <a:cs typeface="Abadi MT Condensed Light"/>
              </a:rPr>
              <a:t> more </a:t>
            </a:r>
            <a:r>
              <a:rPr lang="es-ES" dirty="0" err="1" smtClean="0">
                <a:latin typeface="Abadi MT Condensed Light"/>
                <a:cs typeface="Abadi MT Condensed Light"/>
              </a:rPr>
              <a:t>confident</a:t>
            </a:r>
            <a:r>
              <a:rPr lang="es-ES" dirty="0" smtClean="0">
                <a:latin typeface="Abadi MT Condensed Light"/>
                <a:cs typeface="Abadi MT Condensed Light"/>
              </a:rPr>
              <a:t> and </a:t>
            </a:r>
            <a:r>
              <a:rPr lang="es-ES" dirty="0" err="1" smtClean="0">
                <a:latin typeface="Abadi MT Condensed Light"/>
                <a:cs typeface="Abadi MT Condensed Light"/>
              </a:rPr>
              <a:t>you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will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get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into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the</a:t>
            </a:r>
            <a:r>
              <a:rPr lang="es-ES" dirty="0" smtClean="0">
                <a:latin typeface="Abadi MT Condensed Light"/>
                <a:cs typeface="Abadi MT Condensed Light"/>
              </a:rPr>
              <a:t> “</a:t>
            </a:r>
            <a:r>
              <a:rPr lang="es-ES" dirty="0" err="1" smtClean="0">
                <a:latin typeface="Abadi MT Condensed Light"/>
                <a:cs typeface="Abadi MT Condensed Light"/>
              </a:rPr>
              <a:t>feeling</a:t>
            </a:r>
            <a:r>
              <a:rPr lang="es-ES" dirty="0" smtClean="0">
                <a:latin typeface="Abadi MT Condensed Light"/>
                <a:cs typeface="Abadi MT Condensed Light"/>
              </a:rPr>
              <a:t>” </a:t>
            </a:r>
            <a:r>
              <a:rPr lang="es-ES" dirty="0" smtClean="0">
                <a:latin typeface="Abadi MT Condensed Light"/>
                <a:cs typeface="Abadi MT Condensed Light"/>
              </a:rPr>
              <a:t>of </a:t>
            </a:r>
            <a:r>
              <a:rPr lang="es-ES" dirty="0" err="1" smtClean="0">
                <a:latin typeface="Abadi MT Condensed Light"/>
                <a:cs typeface="Abadi MT Condensed Light"/>
              </a:rPr>
              <a:t>what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want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you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to</a:t>
            </a:r>
            <a:r>
              <a:rPr lang="es-ES" dirty="0" smtClean="0">
                <a:latin typeface="Abadi MT Condensed Light"/>
                <a:cs typeface="Abadi MT Condensed Light"/>
              </a:rPr>
              <a:t> be </a:t>
            </a:r>
            <a:r>
              <a:rPr lang="es-ES" dirty="0" err="1" smtClean="0">
                <a:latin typeface="Abadi MT Condensed Light"/>
                <a:cs typeface="Abadi MT Condensed Light"/>
              </a:rPr>
              <a:t>measure</a:t>
            </a:r>
            <a:r>
              <a:rPr lang="es-ES" dirty="0" smtClean="0">
                <a:latin typeface="Abadi MT Condensed Light"/>
                <a:cs typeface="Abadi MT Condensed Light"/>
              </a:rPr>
              <a:t>. </a:t>
            </a:r>
          </a:p>
          <a:p>
            <a:pPr lvl="1">
              <a:buFont typeface="Wingdings" charset="2"/>
              <a:buChar char="q"/>
            </a:pPr>
            <a:r>
              <a:rPr lang="es-ES" dirty="0" err="1" smtClean="0">
                <a:latin typeface="Abadi MT Condensed Light"/>
                <a:cs typeface="Abadi MT Condensed Light"/>
              </a:rPr>
              <a:t>Later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you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will</a:t>
            </a:r>
            <a:r>
              <a:rPr lang="es-ES" dirty="0" smtClean="0">
                <a:latin typeface="Abadi MT Condensed Light"/>
                <a:cs typeface="Abadi MT Condensed Light"/>
              </a:rPr>
              <a:t> be </a:t>
            </a:r>
            <a:r>
              <a:rPr lang="es-ES" dirty="0" err="1" smtClean="0">
                <a:latin typeface="Abadi MT Condensed Light"/>
                <a:cs typeface="Abadi MT Condensed Light"/>
              </a:rPr>
              <a:t>able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to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analize</a:t>
            </a:r>
            <a:r>
              <a:rPr lang="es-ES" dirty="0" smtClean="0">
                <a:latin typeface="Abadi MT Condensed Light"/>
                <a:cs typeface="Abadi MT Condensed Light"/>
              </a:rPr>
              <a:t> data </a:t>
            </a:r>
            <a:r>
              <a:rPr lang="es-ES" dirty="0" err="1" smtClean="0">
                <a:latin typeface="Abadi MT Condensed Light"/>
                <a:cs typeface="Abadi MT Condensed Light"/>
              </a:rPr>
              <a:t>very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fast</a:t>
            </a:r>
            <a:r>
              <a:rPr lang="es-ES" dirty="0" smtClean="0">
                <a:latin typeface="Abadi MT Condensed Light"/>
                <a:cs typeface="Abadi MT Condensed Light"/>
              </a:rPr>
              <a:t> … </a:t>
            </a:r>
            <a:r>
              <a:rPr lang="es-ES" dirty="0" err="1" smtClean="0">
                <a:latin typeface="Abadi MT Condensed Light"/>
                <a:cs typeface="Abadi MT Condensed Light"/>
              </a:rPr>
              <a:t>but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here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were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you</a:t>
            </a:r>
            <a:r>
              <a:rPr lang="es-ES" dirty="0" smtClean="0">
                <a:latin typeface="Abadi MT Condensed Light"/>
                <a:cs typeface="Abadi MT Condensed Light"/>
              </a:rPr>
              <a:t> can stop, and </a:t>
            </a:r>
            <a:r>
              <a:rPr lang="es-ES" dirty="0" err="1" smtClean="0">
                <a:latin typeface="Abadi MT Condensed Light"/>
                <a:cs typeface="Abadi MT Condensed Light"/>
              </a:rPr>
              <a:t>get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some</a:t>
            </a:r>
            <a:r>
              <a:rPr lang="es-ES" dirty="0" smtClean="0">
                <a:latin typeface="Abadi MT Condensed Light"/>
                <a:cs typeface="Abadi MT Condensed Light"/>
              </a:rPr>
              <a:t> time </a:t>
            </a:r>
            <a:r>
              <a:rPr lang="es-ES" dirty="0" err="1" smtClean="0">
                <a:latin typeface="Abadi MT Condensed Light"/>
                <a:cs typeface="Abadi MT Condensed Light"/>
              </a:rPr>
              <a:t>to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think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about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whole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process</a:t>
            </a:r>
            <a:r>
              <a:rPr lang="es-ES" dirty="0" smtClean="0">
                <a:latin typeface="Abadi MT Condensed Light"/>
                <a:cs typeface="Abadi MT Condensed Light"/>
              </a:rPr>
              <a:t>: “</a:t>
            </a:r>
            <a:r>
              <a:rPr lang="es-ES" dirty="0" err="1" smtClean="0">
                <a:latin typeface="Abadi MT Condensed Light"/>
                <a:cs typeface="Abadi MT Condensed Light"/>
              </a:rPr>
              <a:t>The</a:t>
            </a:r>
            <a:r>
              <a:rPr lang="es-ES" dirty="0" smtClean="0">
                <a:latin typeface="Abadi MT Condensed Light"/>
                <a:cs typeface="Abadi MT Condensed Light"/>
              </a:rPr>
              <a:t> Big Picture”.  </a:t>
            </a:r>
            <a:r>
              <a:rPr lang="es-ES" dirty="0" err="1" smtClean="0">
                <a:latin typeface="Abadi MT Condensed Light"/>
                <a:cs typeface="Abadi MT Condensed Light"/>
              </a:rPr>
              <a:t>This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the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very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good</a:t>
            </a:r>
            <a:r>
              <a:rPr lang="es-ES" dirty="0" smtClean="0">
                <a:latin typeface="Abadi MT Condensed Light"/>
                <a:cs typeface="Abadi MT Condensed Light"/>
              </a:rPr>
              <a:t> time </a:t>
            </a:r>
            <a:r>
              <a:rPr lang="es-ES" dirty="0" err="1" smtClean="0">
                <a:latin typeface="Abadi MT Condensed Light"/>
                <a:cs typeface="Abadi MT Condensed Light"/>
              </a:rPr>
              <a:t>to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start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to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think</a:t>
            </a:r>
            <a:r>
              <a:rPr lang="es-ES" dirty="0" smtClean="0">
                <a:latin typeface="Abadi MT Condensed Light"/>
                <a:cs typeface="Abadi MT Condensed Light"/>
              </a:rPr>
              <a:t>: </a:t>
            </a:r>
            <a:r>
              <a:rPr lang="es-ES" dirty="0" err="1" smtClean="0">
                <a:latin typeface="Abadi MT Condensed Light"/>
                <a:cs typeface="Abadi MT Condensed Light"/>
              </a:rPr>
              <a:t>why</a:t>
            </a:r>
            <a:r>
              <a:rPr lang="es-ES" dirty="0" smtClean="0">
                <a:latin typeface="Abadi MT Condensed Light"/>
                <a:cs typeface="Abadi MT Condensed Light"/>
              </a:rPr>
              <a:t> am I </a:t>
            </a:r>
            <a:r>
              <a:rPr lang="es-ES" dirty="0" err="1" smtClean="0">
                <a:latin typeface="Abadi MT Condensed Light"/>
                <a:cs typeface="Abadi MT Condensed Light"/>
              </a:rPr>
              <a:t>doing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all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meassurments</a:t>
            </a:r>
            <a:r>
              <a:rPr lang="es-ES" dirty="0" smtClean="0">
                <a:latin typeface="Abadi MT Condensed Light"/>
                <a:cs typeface="Abadi MT Condensed Light"/>
              </a:rPr>
              <a:t>? </a:t>
            </a:r>
            <a:r>
              <a:rPr lang="es-ES" dirty="0" err="1" smtClean="0">
                <a:latin typeface="Abadi MT Condensed Light"/>
                <a:cs typeface="Abadi MT Condensed Light"/>
              </a:rPr>
              <a:t>What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this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all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about</a:t>
            </a:r>
            <a:r>
              <a:rPr lang="es-ES" dirty="0" smtClean="0">
                <a:latin typeface="Abadi MT Condensed Light"/>
                <a:cs typeface="Abadi MT Condensed Light"/>
              </a:rPr>
              <a:t>?</a:t>
            </a:r>
            <a:endParaRPr lang="es-ES" dirty="0">
              <a:latin typeface="Abadi MT Condensed Light"/>
              <a:cs typeface="Abadi MT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2958710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6911"/>
            <a:ext cx="8229600" cy="607654"/>
          </a:xfrm>
        </p:spPr>
        <p:txBody>
          <a:bodyPr>
            <a:normAutofit fontScale="90000"/>
          </a:bodyPr>
          <a:lstStyle/>
          <a:p>
            <a:r>
              <a:rPr lang="es-ES" dirty="0" err="1" smtClean="0">
                <a:latin typeface="Abadi MT Condensed Light"/>
                <a:cs typeface="Abadi MT Condensed Light"/>
              </a:rPr>
              <a:t>Today’s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activity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is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meant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for</a:t>
            </a:r>
            <a:r>
              <a:rPr lang="es-ES" dirty="0" smtClean="0">
                <a:latin typeface="Abadi MT Condensed Light"/>
                <a:cs typeface="Abadi MT Condensed Light"/>
              </a:rPr>
              <a:t> …</a:t>
            </a:r>
            <a:endParaRPr lang="es-ES" dirty="0">
              <a:latin typeface="Abadi MT Condensed Light"/>
              <a:cs typeface="Abadi MT Condensed Ligh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9060" y="823557"/>
            <a:ext cx="3036010" cy="30362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dirty="0" err="1" smtClean="0">
                <a:latin typeface="Abadi MT Condensed Light"/>
                <a:cs typeface="Abadi MT Condensed Light"/>
              </a:rPr>
              <a:t>Now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we</a:t>
            </a:r>
            <a:r>
              <a:rPr lang="es-ES" dirty="0" smtClean="0">
                <a:latin typeface="Abadi MT Condensed Light"/>
                <a:cs typeface="Abadi MT Condensed Light"/>
              </a:rPr>
              <a:t> are </a:t>
            </a:r>
            <a:r>
              <a:rPr lang="es-ES" dirty="0" err="1" smtClean="0">
                <a:latin typeface="Abadi MT Condensed Light"/>
                <a:cs typeface="Abadi MT Condensed Light"/>
              </a:rPr>
              <a:t>going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to</a:t>
            </a:r>
            <a:r>
              <a:rPr lang="es-ES" dirty="0" smtClean="0">
                <a:latin typeface="Abadi MT Condensed Light"/>
                <a:cs typeface="Abadi MT Condensed Light"/>
              </a:rPr>
              <a:t> </a:t>
            </a:r>
            <a:r>
              <a:rPr lang="es-ES" dirty="0" err="1" smtClean="0">
                <a:latin typeface="Abadi MT Condensed Light"/>
                <a:cs typeface="Abadi MT Condensed Light"/>
              </a:rPr>
              <a:t>work</a:t>
            </a:r>
            <a:r>
              <a:rPr lang="es-ES" dirty="0" smtClean="0">
                <a:latin typeface="Abadi MT Condensed Light"/>
                <a:cs typeface="Abadi MT Condensed Light"/>
              </a:rPr>
              <a:t> as </a:t>
            </a:r>
            <a:r>
              <a:rPr lang="es-ES" dirty="0" err="1" smtClean="0">
                <a:latin typeface="Abadi MT Condensed Light"/>
                <a:cs typeface="Abadi MT Condensed Light"/>
              </a:rPr>
              <a:t>hadrons</a:t>
            </a:r>
            <a:r>
              <a:rPr lang="es-ES" dirty="0" smtClean="0">
                <a:latin typeface="Abadi MT Condensed Light"/>
                <a:cs typeface="Abadi MT Condensed Light"/>
              </a:rPr>
              <a:t>:</a:t>
            </a:r>
          </a:p>
          <a:p>
            <a:pPr>
              <a:buFont typeface="Wingdings" charset="2"/>
              <a:buChar char="ü"/>
            </a:pPr>
            <a:r>
              <a:rPr lang="es-ES" sz="2800" dirty="0" err="1" smtClean="0">
                <a:latin typeface="Abadi MT Condensed Light"/>
                <a:cs typeface="Abadi MT Condensed Light"/>
              </a:rPr>
              <a:t>Since</a:t>
            </a:r>
            <a:r>
              <a:rPr lang="es-ES" sz="2800" dirty="0" smtClean="0">
                <a:latin typeface="Abadi MT Condensed Light"/>
                <a:cs typeface="Abadi MT Condensed Light"/>
              </a:rPr>
              <a:t>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we</a:t>
            </a:r>
            <a:r>
              <a:rPr lang="es-ES" sz="2800" dirty="0" smtClean="0">
                <a:latin typeface="Abadi MT Condensed Light"/>
                <a:cs typeface="Abadi MT Condensed Light"/>
              </a:rPr>
              <a:t>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will</a:t>
            </a:r>
            <a:r>
              <a:rPr lang="es-ES" sz="2800" dirty="0" smtClean="0">
                <a:latin typeface="Abadi MT Condensed Light"/>
                <a:cs typeface="Abadi MT Condensed Light"/>
              </a:rPr>
              <a:t>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work</a:t>
            </a:r>
            <a:r>
              <a:rPr lang="es-ES" sz="2800" dirty="0" smtClean="0">
                <a:latin typeface="Abadi MT Condensed Light"/>
                <a:cs typeface="Abadi MT Condensed Light"/>
              </a:rPr>
              <a:t> in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pairs</a:t>
            </a:r>
            <a:r>
              <a:rPr lang="es-ES" sz="2800" dirty="0" smtClean="0">
                <a:latin typeface="Abadi MT Condensed Light"/>
                <a:cs typeface="Abadi MT Condensed Light"/>
              </a:rPr>
              <a:t>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we</a:t>
            </a:r>
            <a:r>
              <a:rPr lang="es-ES" sz="2800" dirty="0" smtClean="0">
                <a:latin typeface="Abadi MT Condensed Light"/>
                <a:cs typeface="Abadi MT Condensed Light"/>
              </a:rPr>
              <a:t>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need</a:t>
            </a:r>
            <a:r>
              <a:rPr lang="es-ES" sz="2800" dirty="0" smtClean="0">
                <a:latin typeface="Abadi MT Condensed Light"/>
                <a:cs typeface="Abadi MT Condensed Light"/>
              </a:rPr>
              <a:t>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to</a:t>
            </a:r>
            <a:r>
              <a:rPr lang="es-ES" sz="2800" dirty="0" smtClean="0">
                <a:latin typeface="Abadi MT Condensed Light"/>
                <a:cs typeface="Abadi MT Condensed Light"/>
              </a:rPr>
              <a:t>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choose</a:t>
            </a:r>
            <a:r>
              <a:rPr lang="es-ES" sz="2800" dirty="0" smtClean="0">
                <a:latin typeface="Abadi MT Condensed Light"/>
                <a:cs typeface="Abadi MT Condensed Light"/>
              </a:rPr>
              <a:t> a “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meson</a:t>
            </a:r>
            <a:r>
              <a:rPr lang="es-ES" sz="2800" dirty="0" smtClean="0">
                <a:latin typeface="Abadi MT Condensed Light"/>
                <a:cs typeface="Abadi MT Condensed Light"/>
              </a:rPr>
              <a:t>”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team</a:t>
            </a:r>
            <a:r>
              <a:rPr lang="es-ES" sz="2800" dirty="0" smtClean="0">
                <a:latin typeface="Abadi MT Condensed Light"/>
                <a:cs typeface="Abadi MT Condensed Light"/>
              </a:rPr>
              <a:t>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named</a:t>
            </a:r>
            <a:r>
              <a:rPr lang="es-ES" sz="2800" dirty="0" smtClean="0">
                <a:latin typeface="Abadi MT Condensed Light"/>
                <a:cs typeface="Abadi MT Condensed Light"/>
              </a:rPr>
              <a:t>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by</a:t>
            </a:r>
            <a:r>
              <a:rPr lang="es-ES" sz="2800" dirty="0" smtClean="0">
                <a:latin typeface="Abadi MT Condensed Light"/>
                <a:cs typeface="Abadi MT Condensed Light"/>
              </a:rPr>
              <a:t>:</a:t>
            </a:r>
            <a:r>
              <a:rPr lang="es-ES" sz="2800" dirty="0">
                <a:latin typeface="Abadi MT Condensed Light"/>
                <a:cs typeface="Abadi MT Condensed Light"/>
              </a:rPr>
              <a:t> </a:t>
            </a:r>
          </a:p>
          <a:p>
            <a:pPr>
              <a:buFont typeface="Wingdings" charset="2"/>
              <a:buChar char="ü"/>
            </a:pPr>
            <a:endParaRPr lang="es-ES" sz="2800" dirty="0" smtClean="0">
              <a:latin typeface="Abadi MT Condensed Light"/>
              <a:cs typeface="Abadi MT Condensed Light"/>
            </a:endParaRPr>
          </a:p>
          <a:p>
            <a:pPr marL="0" indent="0" algn="ctr">
              <a:buNone/>
            </a:pPr>
            <a:r>
              <a:rPr lang="es-ES" sz="2800" dirty="0" smtClean="0">
                <a:latin typeface="Abadi MT Condensed Light"/>
                <a:cs typeface="Abadi MT Condensed Light"/>
              </a:rPr>
              <a:t>quark-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antiquark</a:t>
            </a:r>
            <a:r>
              <a:rPr lang="es-ES" sz="2800" dirty="0" smtClean="0">
                <a:latin typeface="Abadi MT Condensed Light"/>
                <a:cs typeface="Abadi MT Condensed Light"/>
              </a:rPr>
              <a:t> </a:t>
            </a:r>
            <a:r>
              <a:rPr lang="es-ES" sz="2800" dirty="0" err="1" smtClean="0">
                <a:latin typeface="Abadi MT Condensed Light"/>
                <a:cs typeface="Abadi MT Condensed Light"/>
              </a:rPr>
              <a:t>pair</a:t>
            </a:r>
            <a:endParaRPr lang="es-ES" sz="2800" dirty="0" smtClean="0">
              <a:latin typeface="Abadi MT Condensed Light"/>
              <a:cs typeface="Abadi MT Condensed Light"/>
            </a:endParaRPr>
          </a:p>
        </p:txBody>
      </p:sp>
      <p:pic>
        <p:nvPicPr>
          <p:cNvPr id="4" name="Imagen 3" descr="camping-cartoon-cartoon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516" y="1150993"/>
            <a:ext cx="3791618" cy="346662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 rot="21068030">
            <a:off x="6594398" y="2330747"/>
            <a:ext cx="16700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ES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S'Cool</a:t>
            </a:r>
            <a:r>
              <a:rPr lang="es-E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LAB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816163" y="2743611"/>
            <a:ext cx="1292955" cy="369332"/>
          </a:xfrm>
          <a:prstGeom prst="rect">
            <a:avLst/>
          </a:prstGeom>
          <a:noFill/>
        </p:spPr>
        <p:txBody>
          <a:bodyPr wrap="none" rtlCol="0">
            <a:prstTxWarp prst="textSlantUp">
              <a:avLst/>
            </a:prstTxWarp>
            <a:spAutoFit/>
          </a:bodyPr>
          <a:lstStyle/>
          <a:p>
            <a:r>
              <a:rPr lang="es-ES" dirty="0" err="1" smtClean="0">
                <a:latin typeface="Abadi MT Condensed Light"/>
                <a:cs typeface="Abadi MT Condensed Light"/>
              </a:rPr>
              <a:t>Summer</a:t>
            </a:r>
            <a:r>
              <a:rPr lang="es-ES" dirty="0" smtClean="0">
                <a:latin typeface="Abadi MT Condensed Light"/>
                <a:cs typeface="Abadi MT Condensed Light"/>
              </a:rPr>
              <a:t> Camp</a:t>
            </a:r>
            <a:endParaRPr lang="es-ES" dirty="0">
              <a:latin typeface="Abadi MT Condensed Light"/>
              <a:cs typeface="Abadi MT Condensed Light"/>
            </a:endParaRPr>
          </a:p>
        </p:txBody>
      </p:sp>
      <p:pic>
        <p:nvPicPr>
          <p:cNvPr id="7" name="Imagen 6" descr="cern-logo-blue.png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8950">
            <a:off x="7588234" y="2014245"/>
            <a:ext cx="381122" cy="381122"/>
          </a:xfrm>
          <a:prstGeom prst="rect">
            <a:avLst/>
          </a:prstGeom>
        </p:spPr>
      </p:pic>
      <p:pic>
        <p:nvPicPr>
          <p:cNvPr id="9" name="Imagen 8" descr="ParticleQuestSprites_image.jpe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558"/>
          <a:stretch/>
        </p:blipFill>
        <p:spPr>
          <a:xfrm>
            <a:off x="3105460" y="741709"/>
            <a:ext cx="2146914" cy="4313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ángulo redondeado 9"/>
          <p:cNvSpPr/>
          <p:nvPr/>
        </p:nvSpPr>
        <p:spPr>
          <a:xfrm>
            <a:off x="337335" y="3353755"/>
            <a:ext cx="2579617" cy="506042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457200" y="4216999"/>
            <a:ext cx="2252205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Any</a:t>
            </a:r>
            <a:r>
              <a:rPr lang="es-ES" dirty="0" smtClean="0"/>
              <a:t> </a:t>
            </a:r>
            <a:r>
              <a:rPr lang="es-ES" dirty="0" err="1" smtClean="0"/>
              <a:t>combination</a:t>
            </a:r>
            <a:r>
              <a:rPr lang="es-ES" dirty="0" smtClean="0"/>
              <a:t> ! </a:t>
            </a:r>
            <a:r>
              <a:rPr lang="es-ES" dirty="0" err="1" smtClean="0"/>
              <a:t>You</a:t>
            </a:r>
            <a:r>
              <a:rPr lang="es-ES" dirty="0" smtClean="0"/>
              <a:t> can </a:t>
            </a:r>
            <a:r>
              <a:rPr lang="es-ES" dirty="0" err="1" smtClean="0"/>
              <a:t>repeat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0180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scala ascendent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_-_Particles-2 (arrastrado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sp>
        <p:nvSpPr>
          <p:cNvPr id="5" name="Flecha izquierda 4"/>
          <p:cNvSpPr/>
          <p:nvPr/>
        </p:nvSpPr>
        <p:spPr>
          <a:xfrm>
            <a:off x="6339907" y="2024161"/>
            <a:ext cx="2539931" cy="2232529"/>
          </a:xfrm>
          <a:prstGeom prst="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err="1">
                <a:latin typeface="Abadi MT Condensed Light"/>
                <a:cs typeface="Abadi MT Condensed Light"/>
              </a:rPr>
              <a:t>Remember</a:t>
            </a:r>
            <a:r>
              <a:rPr lang="es-ES" dirty="0">
                <a:latin typeface="Abadi MT Condensed Light"/>
                <a:cs typeface="Abadi MT Condensed Light"/>
              </a:rPr>
              <a:t> </a:t>
            </a:r>
            <a:r>
              <a:rPr lang="es-ES" dirty="0" err="1">
                <a:latin typeface="Abadi MT Condensed Light"/>
                <a:cs typeface="Abadi MT Condensed Light"/>
              </a:rPr>
              <a:t>that</a:t>
            </a:r>
            <a:r>
              <a:rPr lang="es-ES" dirty="0">
                <a:latin typeface="Abadi MT Condensed Light"/>
                <a:cs typeface="Abadi MT Condensed Light"/>
              </a:rPr>
              <a:t> </a:t>
            </a:r>
            <a:r>
              <a:rPr lang="es-ES" dirty="0" err="1">
                <a:latin typeface="Abadi MT Condensed Light"/>
                <a:cs typeface="Abadi MT Condensed Light"/>
              </a:rPr>
              <a:t>the</a:t>
            </a:r>
            <a:r>
              <a:rPr lang="es-ES" dirty="0">
                <a:latin typeface="Abadi MT Condensed Light"/>
                <a:cs typeface="Abadi MT Condensed Light"/>
              </a:rPr>
              <a:t> </a:t>
            </a:r>
            <a:r>
              <a:rPr lang="es-ES" dirty="0" err="1">
                <a:latin typeface="Abadi MT Condensed Light"/>
                <a:cs typeface="Abadi MT Condensed Light"/>
              </a:rPr>
              <a:t>Mesons</a:t>
            </a:r>
            <a:r>
              <a:rPr lang="es-ES" dirty="0">
                <a:latin typeface="Abadi MT Condensed Light"/>
                <a:cs typeface="Abadi MT Condensed Light"/>
              </a:rPr>
              <a:t> are </a:t>
            </a:r>
            <a:r>
              <a:rPr lang="es-ES" dirty="0" err="1">
                <a:latin typeface="Abadi MT Condensed Light"/>
                <a:cs typeface="Abadi MT Condensed Light"/>
              </a:rPr>
              <a:t>organised</a:t>
            </a:r>
            <a:r>
              <a:rPr lang="es-ES" dirty="0">
                <a:latin typeface="Abadi MT Condensed Light"/>
                <a:cs typeface="Abadi MT Condensed Light"/>
              </a:rPr>
              <a:t> in </a:t>
            </a:r>
            <a:r>
              <a:rPr lang="es-ES" dirty="0" err="1">
                <a:latin typeface="Abadi MT Condensed Light"/>
                <a:cs typeface="Abadi MT Condensed Light"/>
              </a:rPr>
              <a:t>nonet</a:t>
            </a:r>
            <a:endParaRPr lang="es-ES" sz="1600" dirty="0">
              <a:latin typeface="Abadi MT Condensed Light"/>
              <a:cs typeface="Abadi MT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753830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eson-octet-small.sv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"/>
          <a:stretch/>
        </p:blipFill>
        <p:spPr>
          <a:xfrm>
            <a:off x="30721" y="217619"/>
            <a:ext cx="5904196" cy="4925881"/>
          </a:xfrm>
          <a:prstGeom prst="rect">
            <a:avLst/>
          </a:prstGeom>
        </p:spPr>
      </p:pic>
      <p:pic>
        <p:nvPicPr>
          <p:cNvPr id="4" name="Imagen 3" descr="rpp2014-rev-quark-model (arrastrado)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8" t="7330" r="29530" b="48107"/>
          <a:stretch/>
        </p:blipFill>
        <p:spPr>
          <a:xfrm>
            <a:off x="5781604" y="0"/>
            <a:ext cx="3319814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045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468</Words>
  <Application>Microsoft Macintosh PowerPoint</Application>
  <PresentationFormat>Presentación en pantalla (16:9)</PresentationFormat>
  <Paragraphs>46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Presentación de PowerPoint</vt:lpstr>
      <vt:lpstr>Presentación de PowerPoint</vt:lpstr>
      <vt:lpstr>Why are we learning all this things?</vt:lpstr>
      <vt:lpstr>Today’s activity is meant for …</vt:lpstr>
      <vt:lpstr>Today’s activity is meant for …</vt:lpstr>
      <vt:lpstr>Today’s activity is meant for …</vt:lpstr>
      <vt:lpstr>Today’s activity is meant for …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backup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Office 2004 Test Drive</dc:creator>
  <cp:lastModifiedBy>Usuario de Office 2004 Test Drive</cp:lastModifiedBy>
  <cp:revision>33</cp:revision>
  <dcterms:created xsi:type="dcterms:W3CDTF">2017-07-31T19:25:52Z</dcterms:created>
  <dcterms:modified xsi:type="dcterms:W3CDTF">2017-08-01T11:18:57Z</dcterms:modified>
</cp:coreProperties>
</file>