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7" r:id="rId2"/>
    <p:sldId id="260" r:id="rId3"/>
    <p:sldId id="261" r:id="rId4"/>
    <p:sldId id="263" r:id="rId5"/>
    <p:sldId id="262" r:id="rId6"/>
    <p:sldId id="311" r:id="rId7"/>
    <p:sldId id="264" r:id="rId8"/>
    <p:sldId id="267" r:id="rId9"/>
    <p:sldId id="313" r:id="rId10"/>
    <p:sldId id="266" r:id="rId11"/>
    <p:sldId id="307" r:id="rId12"/>
    <p:sldId id="308" r:id="rId13"/>
    <p:sldId id="309" r:id="rId14"/>
    <p:sldId id="315" r:id="rId15"/>
    <p:sldId id="310" r:id="rId16"/>
    <p:sldId id="265" r:id="rId17"/>
    <p:sldId id="269" r:id="rId18"/>
    <p:sldId id="277" r:id="rId19"/>
    <p:sldId id="278" r:id="rId20"/>
    <p:sldId id="279" r:id="rId21"/>
    <p:sldId id="259" r:id="rId22"/>
    <p:sldId id="280" r:id="rId23"/>
    <p:sldId id="304" r:id="rId24"/>
    <p:sldId id="272" r:id="rId25"/>
    <p:sldId id="274" r:id="rId26"/>
    <p:sldId id="273" r:id="rId27"/>
    <p:sldId id="285" r:id="rId28"/>
    <p:sldId id="286" r:id="rId29"/>
    <p:sldId id="287" r:id="rId30"/>
    <p:sldId id="288" r:id="rId31"/>
    <p:sldId id="291" r:id="rId32"/>
    <p:sldId id="292" r:id="rId33"/>
    <p:sldId id="314" r:id="rId34"/>
    <p:sldId id="290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5" r:id="rId47"/>
    <p:sldId id="306" r:id="rId48"/>
    <p:sldId id="275" r:id="rId49"/>
    <p:sldId id="276" r:id="rId50"/>
    <p:sldId id="281" r:id="rId51"/>
    <p:sldId id="282" r:id="rId52"/>
    <p:sldId id="283" r:id="rId53"/>
    <p:sldId id="271" r:id="rId54"/>
    <p:sldId id="284" r:id="rId55"/>
    <p:sldId id="289" r:id="rId56"/>
    <p:sldId id="268" r:id="rId5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8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7BD65-706D-4003-85DA-5176CD4EF85D}" type="datetimeFigureOut">
              <a:rPr lang="it-IT" smtClean="0"/>
              <a:t>03/08/18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0819D-AF8F-4644-8E60-36C3A7EDD95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979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17E8B-B6CC-401F-8C9E-65CBB5C00A1F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3635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17E8B-B6CC-401F-8C9E-65CBB5C00A1F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3147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17E8B-B6CC-401F-8C9E-65CBB5C00A1F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4560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17E8B-B6CC-401F-8C9E-65CBB5C00A1F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6614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17E8B-B6CC-401F-8C9E-65CBB5C00A1F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5952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17E8B-B6CC-401F-8C9E-65CBB5C00A1F}" type="slidenum">
              <a:rPr lang="it-IT" smtClean="0"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7717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17E8B-B6CC-401F-8C9E-65CBB5C00A1F}" type="slidenum">
              <a:rPr lang="it-IT" smtClean="0"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962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17E8B-B6CC-401F-8C9E-65CBB5C00A1F}" type="slidenum">
              <a:rPr lang="it-IT" smtClean="0"/>
              <a:t>53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4612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6126-3DED-428F-BF46-E9C5E89DAF68}" type="datetime1">
              <a:rPr lang="it-IT" smtClean="0"/>
              <a:t>03/08/18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819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4235D-8234-4264-A440-8436C42E8E29}" type="datetime1">
              <a:rPr lang="it-IT" smtClean="0"/>
              <a:t>03/08/18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520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893F-5D25-452B-B8BA-C423C61387B1}" type="datetime1">
              <a:rPr lang="it-IT" smtClean="0"/>
              <a:t>03/08/18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5032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9844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BE786-DC47-4E89-86C0-2D3472CCA9ED}" type="datetime1">
              <a:rPr lang="it-IT" smtClean="0"/>
              <a:t>03/08/18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6557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C5CA-4EA4-43B7-BCB0-DD7475AE448E}" type="datetime1">
              <a:rPr lang="it-IT" smtClean="0"/>
              <a:t>03/08/18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4704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EA54-E594-4C2A-A12A-915A53F3ECA0}" type="datetime1">
              <a:rPr lang="it-IT" smtClean="0"/>
              <a:t>03/08/18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5882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F0F7-53A4-4CFF-BD70-ACAFE6B162E0}" type="datetime1">
              <a:rPr lang="it-IT" smtClean="0"/>
              <a:t>03/08/18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433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C7CE-16B7-4BCC-BDFC-A1B7B3BCE6A5}" type="datetime1">
              <a:rPr lang="it-IT" smtClean="0"/>
              <a:t>03/08/18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183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CF37-6EC6-4460-AA98-B4E85B4A9B16}" type="datetime1">
              <a:rPr lang="it-IT" smtClean="0"/>
              <a:t>03/08/18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669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B491-F060-4327-9208-13509D8C4248}" type="datetime1">
              <a:rPr lang="it-IT" smtClean="0"/>
              <a:t>03/08/18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274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52E2F-3E59-4BCB-A1E3-0E2DE4DEA7E3}" type="datetime1">
              <a:rPr lang="it-IT" smtClean="0"/>
              <a:t>03/08/18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3866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ECD3-185B-4195-9470-0B64F2C87EA8}" type="datetime1">
              <a:rPr lang="it-IT" smtClean="0"/>
              <a:t>03/08/18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906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5284E-D4F2-43DE-BD81-0C270FE17AB7}" type="datetime1">
              <a:rPr lang="it-IT" smtClean="0"/>
              <a:t>03/08/18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E8235-357B-4BFD-8B19-31B0A7B7483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8568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28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7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6.jpeg"/><Relationship Id="rId5" Type="http://schemas.openxmlformats.org/officeDocument/2006/relationships/image" Target="../media/image35.JPG"/><Relationship Id="rId4" Type="http://schemas.openxmlformats.org/officeDocument/2006/relationships/notesSlide" Target="../notesSlides/notesSlide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42.png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42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G"/><Relationship Id="rId5" Type="http://schemas.openxmlformats.org/officeDocument/2006/relationships/image" Target="../media/image47.jpeg"/><Relationship Id="rId4" Type="http://schemas.openxmlformats.org/officeDocument/2006/relationships/image" Target="../media/image4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5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58.png"/><Relationship Id="rId5" Type="http://schemas.openxmlformats.org/officeDocument/2006/relationships/image" Target="../media/image77.png"/><Relationship Id="rId4" Type="http://schemas.openxmlformats.org/officeDocument/2006/relationships/image" Target="../media/image5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0.jpeg"/><Relationship Id="rId4" Type="http://schemas.openxmlformats.org/officeDocument/2006/relationships/image" Target="../media/image7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81.png"/><Relationship Id="rId4" Type="http://schemas.openxmlformats.org/officeDocument/2006/relationships/image" Target="../media/image28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theories</a:t>
            </a:r>
            <a:r>
              <a:rPr lang="it-IT" dirty="0"/>
              <a:t> and </a:t>
            </a:r>
            <a:r>
              <a:rPr lang="it-IT" dirty="0" err="1"/>
              <a:t>gravitational</a:t>
            </a:r>
            <a:r>
              <a:rPr lang="it-IT" dirty="0"/>
              <a:t> </a:t>
            </a:r>
            <a:r>
              <a:rPr lang="it-IT" dirty="0" err="1"/>
              <a:t>waves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938500" y="4099387"/>
            <a:ext cx="3989832" cy="175189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Alessandra </a:t>
            </a:r>
            <a:r>
              <a:rPr lang="en-US" dirty="0" err="1"/>
              <a:t>Gnecchi</a:t>
            </a:r>
            <a:endParaRPr lang="en-US" dirty="0"/>
          </a:p>
          <a:p>
            <a:r>
              <a:rPr lang="en-US" i="1" dirty="0"/>
              <a:t>CERN, Theoretical Physics Department</a:t>
            </a:r>
          </a:p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r>
              <a:rPr lang="en-US" dirty="0"/>
              <a:t>3 August 2018</a:t>
            </a:r>
          </a:p>
        </p:txBody>
      </p:sp>
      <p:pic>
        <p:nvPicPr>
          <p:cNvPr id="4" name="LogoOutline.pdf" descr="LogoOutlin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00" y="758374"/>
            <a:ext cx="972312" cy="97231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" name="Group 6"/>
          <p:cNvGrpSpPr/>
          <p:nvPr/>
        </p:nvGrpSpPr>
        <p:grpSpPr>
          <a:xfrm>
            <a:off x="7536027" y="5869545"/>
            <a:ext cx="4042712" cy="680866"/>
            <a:chOff x="4663440" y="6037892"/>
            <a:chExt cx="3769154" cy="606642"/>
          </a:xfrm>
        </p:grpSpPr>
        <p:pic>
          <p:nvPicPr>
            <p:cNvPr id="5" name="logo-ce-horizontal-en-quadri-hr.jpg" descr="logo-ce-horizontal-en-quadri-hr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663440" y="6037892"/>
              <a:ext cx="2047456" cy="53719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6" name="H2020-MSCA-IF-2015…"/>
            <p:cNvSpPr txBox="1"/>
            <p:nvPr/>
          </p:nvSpPr>
          <p:spPr>
            <a:xfrm>
              <a:off x="5922226" y="6141832"/>
              <a:ext cx="2510368" cy="50270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/>
            <a:p>
              <a:pPr algn="r">
                <a:defRPr sz="1700"/>
              </a:pPr>
              <a:r>
                <a:rPr sz="1200"/>
                <a:t>H2020-MSCA-IF-2015</a:t>
              </a:r>
            </a:p>
            <a:p>
              <a:pPr algn="r">
                <a:defRPr sz="1700"/>
              </a:pPr>
              <a:r>
                <a:rPr sz="1400" i="1"/>
                <a:t>702548</a:t>
              </a:r>
              <a:r>
                <a:rPr sz="1400"/>
                <a:t> </a:t>
              </a:r>
              <a:r>
                <a:rPr sz="1400" i="1" err="1"/>
                <a:t>GaugedBH</a:t>
              </a:r>
              <a:r>
                <a:rPr sz="140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2742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367281"/>
            <a:ext cx="10969139" cy="1139898"/>
          </a:xfrm>
        </p:spPr>
        <p:txBody>
          <a:bodyPr>
            <a:normAutofit fontScale="90000"/>
          </a:bodyPr>
          <a:lstStyle/>
          <a:p>
            <a:r>
              <a:rPr lang="en-US" dirty="0"/>
              <a:t>Unexplained observations </a:t>
            </a:r>
            <a:br>
              <a:rPr lang="en-US" i="1" dirty="0"/>
            </a:br>
            <a:r>
              <a:rPr lang="en-US" i="1" dirty="0"/>
              <a:t>aka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Why are we looking for new theories?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5598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0F806-46AB-E342-9A79-3D9CE5568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A7635D-A940-A148-86BD-7A62E2976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49" y="1369149"/>
            <a:ext cx="5248283" cy="364230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9D2757C-B946-A047-83D6-7A7F3D967B9F}"/>
              </a:ext>
            </a:extLst>
          </p:cNvPr>
          <p:cNvGrpSpPr/>
          <p:nvPr/>
        </p:nvGrpSpPr>
        <p:grpSpPr>
          <a:xfrm>
            <a:off x="6039677" y="1240728"/>
            <a:ext cx="3225800" cy="1456267"/>
            <a:chOff x="7095067" y="1549400"/>
            <a:chExt cx="3225800" cy="145626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07FF158-7BDE-614E-BC5C-174DD9864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87811" y="1690688"/>
              <a:ext cx="2397767" cy="891478"/>
            </a:xfrm>
            <a:prstGeom prst="rect">
              <a:avLst/>
            </a:prstGeom>
          </p:spPr>
        </p:pic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1652310-EB9A-124E-8E2E-A57B01EE16A7}"/>
                </a:ext>
              </a:extLst>
            </p:cNvPr>
            <p:cNvSpPr/>
            <p:nvPr/>
          </p:nvSpPr>
          <p:spPr>
            <a:xfrm>
              <a:off x="7713133" y="1549400"/>
              <a:ext cx="2607734" cy="1134533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C1D5D6E-D033-8349-B609-44C73937B8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95067" y="2683933"/>
              <a:ext cx="787400" cy="321734"/>
            </a:xfrm>
            <a:prstGeom prst="straightConnector1">
              <a:avLst/>
            </a:prstGeom>
            <a:ln w="38100">
              <a:headEnd w="lg" len="lg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7FDC9E-B85B-DA4F-B90B-05909AA4806F}"/>
              </a:ext>
            </a:extLst>
          </p:cNvPr>
          <p:cNvGrpSpPr/>
          <p:nvPr/>
        </p:nvGrpSpPr>
        <p:grpSpPr>
          <a:xfrm>
            <a:off x="6538962" y="3313921"/>
            <a:ext cx="4929141" cy="3251870"/>
            <a:chOff x="6339993" y="3355834"/>
            <a:chExt cx="4929141" cy="325187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9109E91-D78E-C640-8784-95AC227437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997" r="12888"/>
            <a:stretch/>
          </p:blipFill>
          <p:spPr>
            <a:xfrm>
              <a:off x="6383866" y="3355834"/>
              <a:ext cx="4885268" cy="325187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CCA323-84A2-2649-BEAF-76A26175A423}"/>
                </a:ext>
              </a:extLst>
            </p:cNvPr>
            <p:cNvSpPr txBox="1"/>
            <p:nvPr/>
          </p:nvSpPr>
          <p:spPr>
            <a:xfrm>
              <a:off x="8646007" y="4123266"/>
              <a:ext cx="2192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D28023"/>
                  </a:solidFill>
                </a:rPr>
                <a:t>Visible Matter “Disk”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1A3FA95-20CF-7D4E-918E-B34B3A4C748A}"/>
                </a:ext>
              </a:extLst>
            </p:cNvPr>
            <p:cNvSpPr txBox="1"/>
            <p:nvPr/>
          </p:nvSpPr>
          <p:spPr>
            <a:xfrm>
              <a:off x="6339993" y="6045199"/>
              <a:ext cx="21808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21A120"/>
                  </a:solidFill>
                </a:rPr>
                <a:t>Dark Matter “Halo”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2B8A568-FBAE-114F-BCE9-4196193D75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66623" y="4418708"/>
              <a:ext cx="279688" cy="281135"/>
            </a:xfrm>
            <a:prstGeom prst="straightConnector1">
              <a:avLst/>
            </a:prstGeom>
            <a:ln w="38100">
              <a:solidFill>
                <a:srgbClr val="D2802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1495446-28E1-BE4E-8966-F0894D2126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22017" y="5805846"/>
              <a:ext cx="416791" cy="269821"/>
            </a:xfrm>
            <a:prstGeom prst="straightConnector1">
              <a:avLst/>
            </a:prstGeom>
            <a:ln w="38100">
              <a:solidFill>
                <a:srgbClr val="21A12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5E8E6C1-E9FF-FD41-8BB3-F9BF83C96E2B}"/>
              </a:ext>
            </a:extLst>
          </p:cNvPr>
          <p:cNvSpPr txBox="1"/>
          <p:nvPr/>
        </p:nvSpPr>
        <p:spPr>
          <a:xfrm>
            <a:off x="603904" y="4981769"/>
            <a:ext cx="4682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1"/>
                </a:solidFill>
              </a:rPr>
              <a:t>learner.org</a:t>
            </a:r>
            <a:r>
              <a:rPr lang="en-US" sz="1200" dirty="0">
                <a:solidFill>
                  <a:schemeClr val="accent1"/>
                </a:solidFill>
              </a:rPr>
              <a:t>/courses/physics/visual/</a:t>
            </a:r>
            <a:r>
              <a:rPr lang="en-US" sz="1200" dirty="0" err="1">
                <a:solidFill>
                  <a:schemeClr val="accent1"/>
                </a:solidFill>
              </a:rPr>
              <a:t>img_lrg</a:t>
            </a:r>
            <a:r>
              <a:rPr lang="en-US" sz="1200" dirty="0">
                <a:solidFill>
                  <a:schemeClr val="accent1"/>
                </a:solidFill>
              </a:rPr>
              <a:t>/</a:t>
            </a:r>
            <a:r>
              <a:rPr lang="en-US" sz="1200" dirty="0" err="1">
                <a:solidFill>
                  <a:schemeClr val="accent1"/>
                </a:solidFill>
              </a:rPr>
              <a:t>andromeda.jpg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DF1778-86F2-1E4C-BEAB-99DA120AFB14}"/>
              </a:ext>
            </a:extLst>
          </p:cNvPr>
          <p:cNvSpPr txBox="1"/>
          <p:nvPr/>
        </p:nvSpPr>
        <p:spPr>
          <a:xfrm>
            <a:off x="6538962" y="6565791"/>
            <a:ext cx="4682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1"/>
                </a:solidFill>
              </a:rPr>
              <a:t>phys.org</a:t>
            </a:r>
            <a:r>
              <a:rPr lang="en-US" sz="1200" dirty="0">
                <a:solidFill>
                  <a:schemeClr val="accent1"/>
                </a:solidFill>
              </a:rPr>
              <a:t>/news/2017-12-dark-energy-survey-view-halos.html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30188" y="6422257"/>
            <a:ext cx="2743200" cy="365125"/>
          </a:xfrm>
        </p:spPr>
        <p:txBody>
          <a:bodyPr/>
          <a:lstStyle/>
          <a:p>
            <a:r>
              <a:rPr lang="it-IT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799189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0F806-46AB-E342-9A79-3D9CE5568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– What We Know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3082CD-7DD6-1843-9110-9123B08F8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69291"/>
            <a:ext cx="4239490" cy="30471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2E964B7-2BFE-5B45-9C3A-91D68305D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617" y="4446158"/>
            <a:ext cx="4417291" cy="22086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771EEC-6537-5B43-BAAD-64ADDB306A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5800" y="3491347"/>
            <a:ext cx="3240796" cy="314498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8A1BB31-FA5B-2842-B0E8-71DB302C29E3}"/>
              </a:ext>
            </a:extLst>
          </p:cNvPr>
          <p:cNvSpPr txBox="1"/>
          <p:nvPr/>
        </p:nvSpPr>
        <p:spPr>
          <a:xfrm>
            <a:off x="5598390" y="1794310"/>
            <a:ext cx="523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Majority</a:t>
            </a:r>
            <a:r>
              <a:rPr lang="en-US" sz="2400" dirty="0"/>
              <a:t> of mass in galaxies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Weak</a:t>
            </a:r>
            <a:r>
              <a:rPr lang="en-US" sz="2400" dirty="0"/>
              <a:t> self-interactions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Weak</a:t>
            </a:r>
            <a:r>
              <a:rPr lang="en-US" sz="2400" dirty="0"/>
              <a:t> interactions with normal matter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F018FF7-6994-1D47-931B-69C07054B1EA}"/>
              </a:ext>
            </a:extLst>
          </p:cNvPr>
          <p:cNvCxnSpPr>
            <a:cxnSpLocks/>
          </p:cNvCxnSpPr>
          <p:nvPr/>
        </p:nvCxnSpPr>
        <p:spPr>
          <a:xfrm>
            <a:off x="6391563" y="5550481"/>
            <a:ext cx="452582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3B5ADF3-CBC1-DB49-8B41-ABDBEFB6C3DA}"/>
              </a:ext>
            </a:extLst>
          </p:cNvPr>
          <p:cNvSpPr txBox="1"/>
          <p:nvPr/>
        </p:nvSpPr>
        <p:spPr>
          <a:xfrm rot="16200000">
            <a:off x="-1641718" y="2006789"/>
            <a:ext cx="4682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1"/>
                </a:solidFill>
              </a:rPr>
              <a:t>apod.nasa.gov</a:t>
            </a:r>
            <a:r>
              <a:rPr lang="en-US" sz="1200" dirty="0">
                <a:solidFill>
                  <a:schemeClr val="accent1"/>
                </a:solidFill>
              </a:rPr>
              <a:t>/</a:t>
            </a:r>
            <a:r>
              <a:rPr lang="en-US" sz="1200" dirty="0" err="1">
                <a:solidFill>
                  <a:schemeClr val="accent1"/>
                </a:solidFill>
              </a:rPr>
              <a:t>apod</a:t>
            </a:r>
            <a:r>
              <a:rPr lang="en-US" sz="1200" dirty="0">
                <a:solidFill>
                  <a:schemeClr val="accent1"/>
                </a:solidFill>
              </a:rPr>
              <a:t>/ap060824.html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A6CCEB-4394-4845-A85A-A8671692E56A}"/>
              </a:ext>
            </a:extLst>
          </p:cNvPr>
          <p:cNvSpPr txBox="1"/>
          <p:nvPr/>
        </p:nvSpPr>
        <p:spPr>
          <a:xfrm>
            <a:off x="0" y="6601495"/>
            <a:ext cx="4682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1"/>
                </a:solidFill>
              </a:rPr>
              <a:t>esa.int</a:t>
            </a:r>
            <a:r>
              <a:rPr lang="en-US" sz="1200" dirty="0">
                <a:solidFill>
                  <a:schemeClr val="accent1"/>
                </a:solidFill>
              </a:rPr>
              <a:t>/</a:t>
            </a:r>
            <a:r>
              <a:rPr lang="en-US" sz="1200" dirty="0" err="1">
                <a:solidFill>
                  <a:schemeClr val="accent1"/>
                </a:solidFill>
              </a:rPr>
              <a:t>spaceinimages</a:t>
            </a:r>
            <a:r>
              <a:rPr lang="en-US" sz="1200" dirty="0">
                <a:solidFill>
                  <a:schemeClr val="accent1"/>
                </a:solidFill>
              </a:rPr>
              <a:t>/Images/2013/03/</a:t>
            </a:r>
            <a:r>
              <a:rPr lang="en-US" sz="1200" dirty="0" err="1">
                <a:solidFill>
                  <a:schemeClr val="accent1"/>
                </a:solidFill>
              </a:rPr>
              <a:t>Planck_CMB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05202C8-523C-8F4E-BD28-474A083D24A7}"/>
              </a:ext>
            </a:extLst>
          </p:cNvPr>
          <p:cNvSpPr txBox="1"/>
          <p:nvPr/>
        </p:nvSpPr>
        <p:spPr>
          <a:xfrm>
            <a:off x="8297795" y="6601495"/>
            <a:ext cx="4682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1"/>
                </a:solidFill>
              </a:rPr>
              <a:t>ned.ipac.caltech.edu</a:t>
            </a:r>
            <a:r>
              <a:rPr lang="en-US" sz="1200" dirty="0">
                <a:solidFill>
                  <a:schemeClr val="accent1"/>
                </a:solidFill>
              </a:rPr>
              <a:t>/level5/March10/Garrett/Garrett3.html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0092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0F806-46AB-E342-9A79-3D9CE5568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Energy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F2EF99-78BE-2F4A-AECF-23B3CBC2E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76218"/>
            <a:ext cx="3662795" cy="34525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E7EF9C-4AD7-F54D-8E08-19740D17C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184" y="1690568"/>
            <a:ext cx="4157274" cy="2314251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18A8C1E7-5A74-F548-AD7E-E750A5E7F97F}"/>
              </a:ext>
            </a:extLst>
          </p:cNvPr>
          <p:cNvGrpSpPr/>
          <p:nvPr/>
        </p:nvGrpSpPr>
        <p:grpSpPr>
          <a:xfrm>
            <a:off x="4054764" y="971771"/>
            <a:ext cx="3412078" cy="1004710"/>
            <a:chOff x="4049454" y="1486887"/>
            <a:chExt cx="3412078" cy="100471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B8BA463-8F19-8F48-92DD-FA66CC7C271C}"/>
                </a:ext>
              </a:extLst>
            </p:cNvPr>
            <p:cNvGrpSpPr/>
            <p:nvPr/>
          </p:nvGrpSpPr>
          <p:grpSpPr>
            <a:xfrm>
              <a:off x="4049454" y="1486887"/>
              <a:ext cx="3412078" cy="1004710"/>
              <a:chOff x="7202683" y="2175767"/>
              <a:chExt cx="3412078" cy="1004710"/>
            </a:xfrm>
          </p:grpSpPr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D8350557-C010-4E41-ACB6-B94FC402C091}"/>
                  </a:ext>
                </a:extLst>
              </p:cNvPr>
              <p:cNvSpPr/>
              <p:nvPr/>
            </p:nvSpPr>
            <p:spPr>
              <a:xfrm>
                <a:off x="7713133" y="2175767"/>
                <a:ext cx="2901628" cy="508166"/>
              </a:xfrm>
              <a:prstGeom prst="round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tx1"/>
                    </a:solidFill>
                  </a:ln>
                  <a:noFill/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D3AF3AE0-B4C3-7740-B5AC-FF68EE2029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02683" y="2683933"/>
                <a:ext cx="679784" cy="496544"/>
              </a:xfrm>
              <a:prstGeom prst="straightConnector1">
                <a:avLst/>
              </a:prstGeom>
              <a:ln w="38100">
                <a:headEnd w="lg" len="lg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24D2E35-2195-044A-B902-78EB8F8907CE}"/>
                </a:ext>
              </a:extLst>
            </p:cNvPr>
            <p:cNvSpPr txBox="1"/>
            <p:nvPr/>
          </p:nvSpPr>
          <p:spPr>
            <a:xfrm>
              <a:off x="4559904" y="1500201"/>
              <a:ext cx="29016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Universe is expanding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9BF422-FA4C-5B4E-83D2-717D6C82D249}"/>
              </a:ext>
            </a:extLst>
          </p:cNvPr>
          <p:cNvGrpSpPr/>
          <p:nvPr/>
        </p:nvGrpSpPr>
        <p:grpSpPr>
          <a:xfrm>
            <a:off x="5619184" y="4588436"/>
            <a:ext cx="6114537" cy="881386"/>
            <a:chOff x="701965" y="4930002"/>
            <a:chExt cx="6114537" cy="88138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F0286B0-104A-D447-BA32-8F6005191F37}"/>
                </a:ext>
              </a:extLst>
            </p:cNvPr>
            <p:cNvSpPr txBox="1"/>
            <p:nvPr/>
          </p:nvSpPr>
          <p:spPr>
            <a:xfrm>
              <a:off x="701965" y="4930002"/>
              <a:ext cx="61145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Gravity should cause expansion to </a:t>
              </a:r>
              <a:r>
                <a:rPr lang="en-US" sz="2400" b="1" dirty="0"/>
                <a:t>slow down</a:t>
              </a:r>
              <a:r>
                <a:rPr lang="en-US" sz="2400" dirty="0"/>
                <a:t>…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CAB1C9C-CC3D-7541-AA72-04D152CC7234}"/>
                </a:ext>
              </a:extLst>
            </p:cNvPr>
            <p:cNvSpPr txBox="1"/>
            <p:nvPr/>
          </p:nvSpPr>
          <p:spPr>
            <a:xfrm>
              <a:off x="701965" y="5349723"/>
              <a:ext cx="5867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…but it’s actually </a:t>
              </a:r>
              <a:r>
                <a:rPr lang="en-US" sz="2400" b="1" dirty="0"/>
                <a:t>speeding up!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227FF9B-BC61-C244-AB57-2407F52DC7D2}"/>
              </a:ext>
            </a:extLst>
          </p:cNvPr>
          <p:cNvSpPr txBox="1"/>
          <p:nvPr/>
        </p:nvSpPr>
        <p:spPr>
          <a:xfrm>
            <a:off x="3171629" y="5835749"/>
            <a:ext cx="5688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There must be some </a:t>
            </a:r>
            <a:r>
              <a:rPr lang="en-US" sz="2400" b="1" dirty="0"/>
              <a:t>source</a:t>
            </a:r>
            <a:r>
              <a:rPr lang="en-US" sz="2400" dirty="0"/>
              <a:t> of energy </a:t>
            </a:r>
            <a:r>
              <a:rPr lang="en-US" sz="2400" b="1" dirty="0"/>
              <a:t>causing</a:t>
            </a:r>
            <a:r>
              <a:rPr lang="en-US" sz="2400" dirty="0"/>
              <a:t> this acceleration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F8A00F1-9AD7-3C44-8E30-09728E757924}"/>
              </a:ext>
            </a:extLst>
          </p:cNvPr>
          <p:cNvSpPr/>
          <p:nvPr/>
        </p:nvSpPr>
        <p:spPr>
          <a:xfrm>
            <a:off x="3522210" y="5889543"/>
            <a:ext cx="4987636" cy="811364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AA5E6-8092-4448-BB14-AFD18AA24F5F}"/>
              </a:ext>
            </a:extLst>
          </p:cNvPr>
          <p:cNvSpPr txBox="1"/>
          <p:nvPr/>
        </p:nvSpPr>
        <p:spPr>
          <a:xfrm>
            <a:off x="722513" y="4735692"/>
            <a:ext cx="5293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1"/>
                </a:solidFill>
              </a:rPr>
              <a:t>atnf.csiro.au</a:t>
            </a:r>
            <a:r>
              <a:rPr lang="en-US" sz="1200" dirty="0">
                <a:solidFill>
                  <a:schemeClr val="accent1"/>
                </a:solidFill>
              </a:rPr>
              <a:t>/outreach/education/senior/</a:t>
            </a:r>
            <a:r>
              <a:rPr lang="en-US" sz="1200" dirty="0" err="1">
                <a:solidFill>
                  <a:schemeClr val="accent1"/>
                </a:solidFill>
              </a:rPr>
              <a:t>cosmicengine</a:t>
            </a:r>
            <a:r>
              <a:rPr lang="en-US" sz="1200" dirty="0">
                <a:solidFill>
                  <a:schemeClr val="accent1"/>
                </a:solidFill>
              </a:rPr>
              <a:t>/</a:t>
            </a:r>
            <a:r>
              <a:rPr lang="en-US" sz="1200" dirty="0" err="1">
                <a:solidFill>
                  <a:schemeClr val="accent1"/>
                </a:solidFill>
              </a:rPr>
              <a:t>hubble.html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0DB951-899E-7648-B587-4DF956275981}"/>
              </a:ext>
            </a:extLst>
          </p:cNvPr>
          <p:cNvSpPr txBox="1"/>
          <p:nvPr/>
        </p:nvSpPr>
        <p:spPr>
          <a:xfrm>
            <a:off x="5564320" y="1466466"/>
            <a:ext cx="5081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p1repair.com/blog/</a:t>
            </a:r>
            <a:r>
              <a:rPr lang="en-US" sz="1200" dirty="0" err="1">
                <a:solidFill>
                  <a:schemeClr val="accent1"/>
                </a:solidFill>
              </a:rPr>
              <a:t>wp</a:t>
            </a:r>
            <a:r>
              <a:rPr lang="en-US" sz="1200" dirty="0">
                <a:solidFill>
                  <a:schemeClr val="accent1"/>
                </a:solidFill>
              </a:rPr>
              <a:t>-content/uploads/2017/07/expanding-</a:t>
            </a:r>
            <a:r>
              <a:rPr lang="en-US" sz="1200" dirty="0" err="1">
                <a:solidFill>
                  <a:schemeClr val="accent1"/>
                </a:solidFill>
              </a:rPr>
              <a:t>universe.jpg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972873" y="6386491"/>
            <a:ext cx="2743200" cy="365125"/>
          </a:xfrm>
        </p:spPr>
        <p:txBody>
          <a:bodyPr/>
          <a:lstStyle/>
          <a:p>
            <a:r>
              <a:rPr lang="it-IT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588933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0F806-46AB-E342-9A79-3D9CE5568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Energy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F2EF99-78BE-2F4A-AECF-23B3CBC2E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76218"/>
            <a:ext cx="3662795" cy="34525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E7EF9C-4AD7-F54D-8E08-19740D17C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184" y="1690568"/>
            <a:ext cx="4157274" cy="2314251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18A8C1E7-5A74-F548-AD7E-E750A5E7F97F}"/>
              </a:ext>
            </a:extLst>
          </p:cNvPr>
          <p:cNvGrpSpPr/>
          <p:nvPr/>
        </p:nvGrpSpPr>
        <p:grpSpPr>
          <a:xfrm>
            <a:off x="4054764" y="971771"/>
            <a:ext cx="3412078" cy="1004710"/>
            <a:chOff x="4049454" y="1486887"/>
            <a:chExt cx="3412078" cy="100471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B8BA463-8F19-8F48-92DD-FA66CC7C271C}"/>
                </a:ext>
              </a:extLst>
            </p:cNvPr>
            <p:cNvGrpSpPr/>
            <p:nvPr/>
          </p:nvGrpSpPr>
          <p:grpSpPr>
            <a:xfrm>
              <a:off x="4049454" y="1486887"/>
              <a:ext cx="3412078" cy="1004710"/>
              <a:chOff x="7202683" y="2175767"/>
              <a:chExt cx="3412078" cy="1004710"/>
            </a:xfrm>
          </p:grpSpPr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D8350557-C010-4E41-ACB6-B94FC402C091}"/>
                  </a:ext>
                </a:extLst>
              </p:cNvPr>
              <p:cNvSpPr/>
              <p:nvPr/>
            </p:nvSpPr>
            <p:spPr>
              <a:xfrm>
                <a:off x="7713133" y="2175767"/>
                <a:ext cx="2901628" cy="508166"/>
              </a:xfrm>
              <a:prstGeom prst="round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tx1"/>
                    </a:solidFill>
                  </a:ln>
                  <a:noFill/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D3AF3AE0-B4C3-7740-B5AC-FF68EE2029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02683" y="2683933"/>
                <a:ext cx="679784" cy="496544"/>
              </a:xfrm>
              <a:prstGeom prst="straightConnector1">
                <a:avLst/>
              </a:prstGeom>
              <a:ln w="38100">
                <a:headEnd w="lg" len="lg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24D2E35-2195-044A-B902-78EB8F8907CE}"/>
                </a:ext>
              </a:extLst>
            </p:cNvPr>
            <p:cNvSpPr txBox="1"/>
            <p:nvPr/>
          </p:nvSpPr>
          <p:spPr>
            <a:xfrm>
              <a:off x="4559904" y="1500201"/>
              <a:ext cx="29016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Universe is expanding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34DDD96-FE76-104E-BECF-4170DD45AD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6502" y="4072360"/>
            <a:ext cx="4537298" cy="2722379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F9BF422-FA4C-5B4E-83D2-717D6C82D249}"/>
              </a:ext>
            </a:extLst>
          </p:cNvPr>
          <p:cNvGrpSpPr/>
          <p:nvPr/>
        </p:nvGrpSpPr>
        <p:grpSpPr>
          <a:xfrm>
            <a:off x="701965" y="4889657"/>
            <a:ext cx="6114537" cy="881386"/>
            <a:chOff x="701965" y="4930002"/>
            <a:chExt cx="6114537" cy="88138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F0286B0-104A-D447-BA32-8F6005191F37}"/>
                </a:ext>
              </a:extLst>
            </p:cNvPr>
            <p:cNvSpPr txBox="1"/>
            <p:nvPr/>
          </p:nvSpPr>
          <p:spPr>
            <a:xfrm>
              <a:off x="701965" y="4930002"/>
              <a:ext cx="61145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Gravity should cause expansion to </a:t>
              </a:r>
              <a:r>
                <a:rPr lang="en-US" sz="2400" b="1" dirty="0"/>
                <a:t>slow down</a:t>
              </a:r>
              <a:r>
                <a:rPr lang="en-US" sz="2400" dirty="0"/>
                <a:t>…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CAB1C9C-CC3D-7541-AA72-04D152CC7234}"/>
                </a:ext>
              </a:extLst>
            </p:cNvPr>
            <p:cNvSpPr txBox="1"/>
            <p:nvPr/>
          </p:nvSpPr>
          <p:spPr>
            <a:xfrm>
              <a:off x="701965" y="5349723"/>
              <a:ext cx="5867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…but it’s actually </a:t>
              </a:r>
              <a:r>
                <a:rPr lang="en-US" sz="2400" b="1" dirty="0"/>
                <a:t>speeding up!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227FF9B-BC61-C244-AB57-2407F52DC7D2}"/>
              </a:ext>
            </a:extLst>
          </p:cNvPr>
          <p:cNvSpPr txBox="1"/>
          <p:nvPr/>
        </p:nvSpPr>
        <p:spPr>
          <a:xfrm>
            <a:off x="838200" y="5895271"/>
            <a:ext cx="5688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There must be some </a:t>
            </a:r>
            <a:r>
              <a:rPr lang="en-US" sz="2400" b="1" dirty="0"/>
              <a:t>source</a:t>
            </a:r>
            <a:r>
              <a:rPr lang="en-US" sz="2400" dirty="0"/>
              <a:t> of energy </a:t>
            </a:r>
            <a:r>
              <a:rPr lang="en-US" sz="2400" b="1" dirty="0"/>
              <a:t>causing</a:t>
            </a:r>
            <a:r>
              <a:rPr lang="en-US" sz="2400" dirty="0"/>
              <a:t> this acceleration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F8A00F1-9AD7-3C44-8E30-09728E757924}"/>
              </a:ext>
            </a:extLst>
          </p:cNvPr>
          <p:cNvSpPr/>
          <p:nvPr/>
        </p:nvSpPr>
        <p:spPr>
          <a:xfrm>
            <a:off x="1219200" y="5914904"/>
            <a:ext cx="4987636" cy="811364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CAA5E6-8092-4448-BB14-AFD18AA24F5F}"/>
              </a:ext>
            </a:extLst>
          </p:cNvPr>
          <p:cNvSpPr txBox="1"/>
          <p:nvPr/>
        </p:nvSpPr>
        <p:spPr>
          <a:xfrm>
            <a:off x="22839" y="4746586"/>
            <a:ext cx="5293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1"/>
                </a:solidFill>
              </a:rPr>
              <a:t>atnf.csiro.au</a:t>
            </a:r>
            <a:r>
              <a:rPr lang="en-US" sz="1200" dirty="0">
                <a:solidFill>
                  <a:schemeClr val="accent1"/>
                </a:solidFill>
              </a:rPr>
              <a:t>/outreach/education/senior/</a:t>
            </a:r>
            <a:r>
              <a:rPr lang="en-US" sz="1200" dirty="0" err="1">
                <a:solidFill>
                  <a:schemeClr val="accent1"/>
                </a:solidFill>
              </a:rPr>
              <a:t>cosmicengine</a:t>
            </a:r>
            <a:r>
              <a:rPr lang="en-US" sz="1200" dirty="0">
                <a:solidFill>
                  <a:schemeClr val="accent1"/>
                </a:solidFill>
              </a:rPr>
              <a:t>/</a:t>
            </a:r>
            <a:r>
              <a:rPr lang="en-US" sz="1200" dirty="0" err="1">
                <a:solidFill>
                  <a:schemeClr val="accent1"/>
                </a:solidFill>
              </a:rPr>
              <a:t>hubble.html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0DB951-899E-7648-B587-4DF956275981}"/>
              </a:ext>
            </a:extLst>
          </p:cNvPr>
          <p:cNvSpPr txBox="1"/>
          <p:nvPr/>
        </p:nvSpPr>
        <p:spPr>
          <a:xfrm>
            <a:off x="5564320" y="1466466"/>
            <a:ext cx="5081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p1repair.com/blog/</a:t>
            </a:r>
            <a:r>
              <a:rPr lang="en-US" sz="1200" dirty="0" err="1">
                <a:solidFill>
                  <a:schemeClr val="accent1"/>
                </a:solidFill>
              </a:rPr>
              <a:t>wp</a:t>
            </a:r>
            <a:r>
              <a:rPr lang="en-US" sz="1200" dirty="0">
                <a:solidFill>
                  <a:schemeClr val="accent1"/>
                </a:solidFill>
              </a:rPr>
              <a:t>-content/uploads/2017/07/expanding-</a:t>
            </a:r>
            <a:r>
              <a:rPr lang="en-US" sz="1200" dirty="0" err="1">
                <a:solidFill>
                  <a:schemeClr val="accent1"/>
                </a:solidFill>
              </a:rPr>
              <a:t>universe.jpg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AB7C652-2615-AC4E-B961-71E39BC1F915}"/>
              </a:ext>
            </a:extLst>
          </p:cNvPr>
          <p:cNvSpPr txBox="1"/>
          <p:nvPr/>
        </p:nvSpPr>
        <p:spPr>
          <a:xfrm>
            <a:off x="6743732" y="6573483"/>
            <a:ext cx="4682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1"/>
                </a:solidFill>
              </a:rPr>
              <a:t>images.iop.org</a:t>
            </a:r>
            <a:r>
              <a:rPr lang="en-US" sz="1200" dirty="0">
                <a:solidFill>
                  <a:schemeClr val="accent1"/>
                </a:solidFill>
              </a:rPr>
              <a:t>/objects/</a:t>
            </a:r>
            <a:r>
              <a:rPr lang="en-US" sz="1200" dirty="0" err="1">
                <a:solidFill>
                  <a:schemeClr val="accent1"/>
                </a:solidFill>
              </a:rPr>
              <a:t>ccr</a:t>
            </a:r>
            <a:r>
              <a:rPr lang="en-US" sz="1200" dirty="0">
                <a:solidFill>
                  <a:schemeClr val="accent1"/>
                </a:solidFill>
              </a:rPr>
              <a:t>/</a:t>
            </a:r>
            <a:r>
              <a:rPr lang="en-US" sz="1200" dirty="0" err="1">
                <a:solidFill>
                  <a:schemeClr val="accent1"/>
                </a:solidFill>
              </a:rPr>
              <a:t>cern</a:t>
            </a:r>
            <a:r>
              <a:rPr lang="en-US" sz="1200" dirty="0">
                <a:solidFill>
                  <a:schemeClr val="accent1"/>
                </a:solidFill>
              </a:rPr>
              <a:t>/49/2/15/CCdar2_03_09.jpg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972873" y="6386491"/>
            <a:ext cx="2743200" cy="365125"/>
          </a:xfrm>
        </p:spPr>
        <p:txBody>
          <a:bodyPr/>
          <a:lstStyle/>
          <a:p>
            <a:fld id="{329E8235-357B-4BFD-8B19-31B0A7B74839}" type="slidenum">
              <a:rPr lang="it-IT" smtClean="0"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75788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0F806-46AB-E342-9A79-3D9CE5568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Unknown Universe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EAA9BAE-C77E-DC4A-85C3-1AC065152792}"/>
              </a:ext>
            </a:extLst>
          </p:cNvPr>
          <p:cNvGrpSpPr/>
          <p:nvPr/>
        </p:nvGrpSpPr>
        <p:grpSpPr>
          <a:xfrm>
            <a:off x="1746202" y="1183518"/>
            <a:ext cx="8413591" cy="4178409"/>
            <a:chOff x="1173547" y="1220463"/>
            <a:chExt cx="8413591" cy="417840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09381B0-E832-6041-86B4-07B180A3E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73547" y="1496508"/>
              <a:ext cx="4259672" cy="390236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7BAFD23-8146-044A-A212-57E416D93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44436" y="1220463"/>
              <a:ext cx="3742702" cy="3747871"/>
            </a:xfrm>
            <a:prstGeom prst="rect">
              <a:avLst/>
            </a:prstGeom>
          </p:spPr>
        </p:pic>
        <p:sp>
          <p:nvSpPr>
            <p:cNvPr id="11" name="Left Brace 10">
              <a:extLst>
                <a:ext uri="{FF2B5EF4-FFF2-40B4-BE49-F238E27FC236}">
                  <a16:creationId xmlns:a16="http://schemas.microsoft.com/office/drawing/2014/main" id="{4C1C6DD2-7FF7-1A45-9B39-D842F325D0AD}"/>
                </a:ext>
              </a:extLst>
            </p:cNvPr>
            <p:cNvSpPr/>
            <p:nvPr/>
          </p:nvSpPr>
          <p:spPr>
            <a:xfrm>
              <a:off x="4920401" y="1524217"/>
              <a:ext cx="1025635" cy="3140364"/>
            </a:xfrm>
            <a:prstGeom prst="leftBrac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B86B9B6-B681-5A40-A869-CCBE4AA12BFE}"/>
              </a:ext>
            </a:extLst>
          </p:cNvPr>
          <p:cNvGrpSpPr/>
          <p:nvPr/>
        </p:nvGrpSpPr>
        <p:grpSpPr>
          <a:xfrm>
            <a:off x="4697269" y="3343564"/>
            <a:ext cx="2449012" cy="1967887"/>
            <a:chOff x="4477343" y="1093896"/>
            <a:chExt cx="2449012" cy="196788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73C4498-AD46-4343-8D54-E2E0B5D8436C}"/>
                </a:ext>
              </a:extLst>
            </p:cNvPr>
            <p:cNvGrpSpPr/>
            <p:nvPr/>
          </p:nvGrpSpPr>
          <p:grpSpPr>
            <a:xfrm>
              <a:off x="4477343" y="1093896"/>
              <a:ext cx="2449012" cy="1967887"/>
              <a:chOff x="7630572" y="1782776"/>
              <a:chExt cx="2449012" cy="1967887"/>
            </a:xfrm>
          </p:grpSpPr>
          <p:sp>
            <p:nvSpPr>
              <p:cNvPr id="27" name="Rounded Rectangle 26">
                <a:extLst>
                  <a:ext uri="{FF2B5EF4-FFF2-40B4-BE49-F238E27FC236}">
                    <a16:creationId xmlns:a16="http://schemas.microsoft.com/office/drawing/2014/main" id="{D14968CA-8CC2-AA40-82CF-92E00239C825}"/>
                  </a:ext>
                </a:extLst>
              </p:cNvPr>
              <p:cNvSpPr/>
              <p:nvPr/>
            </p:nvSpPr>
            <p:spPr>
              <a:xfrm>
                <a:off x="7798767" y="3242497"/>
                <a:ext cx="2280817" cy="508166"/>
              </a:xfrm>
              <a:prstGeom prst="round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tx1"/>
                    </a:solidFill>
                  </a:ln>
                  <a:noFill/>
                </a:endParaRPr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410AA1B-8828-CB4A-BB4C-B7D0C866A2C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630572" y="1782776"/>
                <a:ext cx="899967" cy="1459721"/>
              </a:xfrm>
              <a:prstGeom prst="straightConnector1">
                <a:avLst/>
              </a:prstGeom>
              <a:ln w="38100">
                <a:headEnd w="lg" len="lg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6403C07-35D8-A94B-B669-3BA34C16D6C4}"/>
                </a:ext>
              </a:extLst>
            </p:cNvPr>
            <p:cNvSpPr txBox="1"/>
            <p:nvPr/>
          </p:nvSpPr>
          <p:spPr>
            <a:xfrm>
              <a:off x="4645538" y="2576868"/>
              <a:ext cx="22808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Well-understood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40C740-B5A5-ED46-B440-031E153F7D99}"/>
              </a:ext>
            </a:extLst>
          </p:cNvPr>
          <p:cNvGrpSpPr/>
          <p:nvPr/>
        </p:nvGrpSpPr>
        <p:grpSpPr>
          <a:xfrm>
            <a:off x="1420572" y="2785128"/>
            <a:ext cx="2346604" cy="3164026"/>
            <a:chOff x="2786104" y="-1477767"/>
            <a:chExt cx="2346604" cy="3164026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C7B63B2-B5B2-DF43-9D40-41015321F297}"/>
                </a:ext>
              </a:extLst>
            </p:cNvPr>
            <p:cNvGrpSpPr/>
            <p:nvPr/>
          </p:nvGrpSpPr>
          <p:grpSpPr>
            <a:xfrm>
              <a:off x="2786104" y="-1477767"/>
              <a:ext cx="2346604" cy="3164026"/>
              <a:chOff x="5939333" y="-788887"/>
              <a:chExt cx="2346604" cy="3164026"/>
            </a:xfrm>
          </p:grpSpPr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id="{4A27B88D-62D9-F049-BC62-8442DC99A123}"/>
                  </a:ext>
                </a:extLst>
              </p:cNvPr>
              <p:cNvSpPr/>
              <p:nvPr/>
            </p:nvSpPr>
            <p:spPr>
              <a:xfrm>
                <a:off x="5939333" y="1866973"/>
                <a:ext cx="2346604" cy="508166"/>
              </a:xfrm>
              <a:prstGeom prst="round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tx1"/>
                    </a:solidFill>
                  </a:ln>
                  <a:noFill/>
                </a:endParaRP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13FA3C2D-4D41-994D-AA9A-2C5D6B3EB9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94106" y="-788887"/>
                <a:ext cx="975193" cy="2655860"/>
              </a:xfrm>
              <a:prstGeom prst="straightConnector1">
                <a:avLst/>
              </a:prstGeom>
              <a:ln w="38100">
                <a:headEnd w="lg" len="lg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080FA3E-1799-FE4E-9064-F97EA01888FE}"/>
                </a:ext>
              </a:extLst>
            </p:cNvPr>
            <p:cNvSpPr txBox="1"/>
            <p:nvPr/>
          </p:nvSpPr>
          <p:spPr>
            <a:xfrm>
              <a:off x="2786104" y="1201344"/>
              <a:ext cx="23466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What are </a:t>
              </a:r>
              <a:r>
                <a:rPr lang="en-US" sz="2400" b="1" dirty="0"/>
                <a:t>these</a:t>
              </a:r>
              <a:r>
                <a:rPr lang="en-US" sz="2400" dirty="0"/>
                <a:t>?!</a:t>
              </a: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991FF8A-7997-D044-9824-5EC912E95F82}"/>
              </a:ext>
            </a:extLst>
          </p:cNvPr>
          <p:cNvCxnSpPr>
            <a:cxnSpLocks/>
          </p:cNvCxnSpPr>
          <p:nvPr/>
        </p:nvCxnSpPr>
        <p:spPr>
          <a:xfrm flipV="1">
            <a:off x="2475345" y="4839855"/>
            <a:ext cx="849746" cy="601133"/>
          </a:xfrm>
          <a:prstGeom prst="straightConnector1">
            <a:avLst/>
          </a:prstGeom>
          <a:ln w="38100"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FA8907B-A0B5-E54B-9F30-8A7B3BC8F832}"/>
              </a:ext>
            </a:extLst>
          </p:cNvPr>
          <p:cNvSpPr txBox="1"/>
          <p:nvPr/>
        </p:nvSpPr>
        <p:spPr>
          <a:xfrm>
            <a:off x="7557498" y="4872565"/>
            <a:ext cx="4682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1"/>
                </a:solidFill>
              </a:rPr>
              <a:t>symmetrymagazine.org</a:t>
            </a:r>
            <a:r>
              <a:rPr lang="en-US" sz="1200" dirty="0">
                <a:solidFill>
                  <a:schemeClr val="accent1"/>
                </a:solidFill>
              </a:rPr>
              <a:t>/standard-model/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11961A-9FD3-2B43-80E0-C62753C1CF1F}"/>
              </a:ext>
            </a:extLst>
          </p:cNvPr>
          <p:cNvSpPr txBox="1"/>
          <p:nvPr/>
        </p:nvSpPr>
        <p:spPr>
          <a:xfrm rot="16200000">
            <a:off x="-304623" y="2531146"/>
            <a:ext cx="4682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1"/>
                </a:solidFill>
              </a:rPr>
              <a:t>physics.ox.ac.uk</a:t>
            </a:r>
            <a:r>
              <a:rPr lang="en-US" sz="1200" dirty="0">
                <a:solidFill>
                  <a:schemeClr val="accent1"/>
                </a:solidFill>
              </a:rPr>
              <a:t>/research/dark-matter-dark-energy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7945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Gravity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000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>
          <a:xfrm>
            <a:off x="1698517" y="4121951"/>
            <a:ext cx="3373863" cy="1637026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112960" y="1537528"/>
                <a:ext cx="7145400" cy="481882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Electromagnetism</a:t>
                </a:r>
              </a:p>
              <a:p>
                <a:pPr lvl="1"/>
                <a:r>
                  <a:rPr lang="en-US" dirty="0"/>
                  <a:t>Interaction between two charged </a:t>
                </a:r>
                <a:br>
                  <a:rPr lang="en-US" dirty="0"/>
                </a:br>
                <a:r>
                  <a:rPr lang="en-US" dirty="0"/>
                  <a:t>particles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448056" lvl="1" indent="0">
                  <a:buNone/>
                </a:pPr>
                <a:endParaRPr lang="en-US" dirty="0"/>
              </a:p>
              <a:p>
                <a:pPr marL="448056" lvl="1" indent="0">
                  <a:buNone/>
                </a:pPr>
                <a:r>
                  <a:rPr lang="en-US" dirty="0">
                    <a:solidFill>
                      <a:srgbClr val="FF0000"/>
                    </a:solidFill>
                  </a:rPr>
                  <a:t>				Comparing the two forces</a:t>
                </a:r>
              </a:p>
              <a:p>
                <a:pPr marL="448056" lvl="1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36576" indent="0">
                  <a:buNone/>
                </a:pPr>
                <a:r>
                  <a:rPr lang="en-US" dirty="0"/>
                  <a:t>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</m:d>
                  </m:oMath>
                </a14:m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b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br>
                  <a:rPr lang="en-US" dirty="0"/>
                </a:br>
                <a:endParaRPr lang="en-US" dirty="0"/>
              </a:p>
              <a:p>
                <a:pPr marL="448056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112960" y="1537528"/>
                <a:ext cx="7145400" cy="4818822"/>
              </a:xfrm>
              <a:blipFill>
                <a:blip r:embed="rId3"/>
                <a:stretch>
                  <a:fillRect l="-1536" t="-27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Maxwell &amp; Einstein: energy scales</a:t>
            </a:r>
            <a:endParaRPr lang="it-IT" sz="400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999424" y="1598315"/>
            <a:ext cx="4354376" cy="2287568"/>
          </a:xfrm>
        </p:spPr>
        <p:txBody>
          <a:bodyPr>
            <a:normAutofit lnSpcReduction="10000"/>
          </a:bodyPr>
          <a:lstStyle/>
          <a:p>
            <a:r>
              <a:rPr lang="en-US"/>
              <a:t>(Newtonian) gravity</a:t>
            </a:r>
          </a:p>
          <a:p>
            <a:pPr lvl="1"/>
            <a:r>
              <a:rPr lang="en-US"/>
              <a:t>Interaction between two </a:t>
            </a:r>
            <a:br>
              <a:rPr lang="en-US"/>
            </a:br>
            <a:r>
              <a:rPr lang="en-US"/>
              <a:t>massive particles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393" y="2545450"/>
            <a:ext cx="2192414" cy="8867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484" y="2753361"/>
            <a:ext cx="2244467" cy="868826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091680" y="4161155"/>
            <a:ext cx="3273818" cy="1949686"/>
            <a:chOff x="6588312" y="4211903"/>
            <a:chExt cx="2913586" cy="167881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8312" y="4211903"/>
              <a:ext cx="2860488" cy="970266"/>
            </a:xfrm>
            <a:prstGeom prst="rect">
              <a:avLst/>
            </a:prstGeom>
          </p:spPr>
        </p:pic>
        <p:sp>
          <p:nvSpPr>
            <p:cNvPr id="12" name="Left Brace 11"/>
            <p:cNvSpPr/>
            <p:nvPr/>
          </p:nvSpPr>
          <p:spPr>
            <a:xfrm rot="16200000">
              <a:off x="7723633" y="4702444"/>
              <a:ext cx="374904" cy="1236585"/>
            </a:xfrm>
            <a:prstGeom prst="leftBrace">
              <a:avLst>
                <a:gd name="adj1" fmla="val 61992"/>
                <a:gd name="adj2" fmla="val 51479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Left Brace 13"/>
            <p:cNvSpPr/>
            <p:nvPr/>
          </p:nvSpPr>
          <p:spPr>
            <a:xfrm rot="16200000">
              <a:off x="8794840" y="5038543"/>
              <a:ext cx="359097" cy="580196"/>
            </a:xfrm>
            <a:prstGeom prst="leftBrace">
              <a:avLst>
                <a:gd name="adj1" fmla="val 61992"/>
                <a:gd name="adj2" fmla="val 51479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7578212" y="5613722"/>
                  <a:ext cx="665746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it-IT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8212" y="5613722"/>
                  <a:ext cx="665746" cy="27699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8552386" y="5613722"/>
                  <a:ext cx="949512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𝑷𝒍</m:t>
                            </m:r>
                          </m:sub>
                        </m:sSub>
                      </m:oMath>
                    </m:oMathPara>
                  </a14:m>
                  <a:endParaRPr lang="it-IT" b="1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52386" y="5613722"/>
                  <a:ext cx="949512" cy="276999"/>
                </a:xfrm>
                <a:prstGeom prst="rect">
                  <a:avLst/>
                </a:prstGeom>
                <a:blipFill>
                  <a:blip r:embed="rId8"/>
                  <a:stretch>
                    <a:fillRect b="-1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20381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Gravity: Planck scale</a:t>
            </a:r>
            <a:endParaRPr lang="it-IT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838200" y="1290320"/>
                <a:ext cx="9895840" cy="5567680"/>
              </a:xfrm>
            </p:spPr>
            <p:txBody>
              <a:bodyPr>
                <a:normAutofit/>
              </a:bodyPr>
              <a:lstStyle/>
              <a:p>
                <a:pPr marL="457200" lvl="1" indent="0">
                  <a:lnSpc>
                    <a:spcPct val="100000"/>
                  </a:lnSpc>
                  <a:buNone/>
                </a:pPr>
                <a:r>
                  <a:rPr lang="en-US" sz="2200" u="sng" dirty="0"/>
                  <a:t>A fundamental scale</a:t>
                </a:r>
              </a:p>
              <a:p>
                <a:pPr marL="457200" lvl="1" indent="0">
                  <a:lnSpc>
                    <a:spcPct val="100000"/>
                  </a:lnSpc>
                  <a:buNone/>
                </a:pPr>
                <a:br>
                  <a:rPr lang="en-US" sz="22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200" b="1" i="1">
                              <a:latin typeface="Cambria Math" panose="02040503050406030204" pitchFamily="18" charset="0"/>
                            </a:rPr>
                            <m:t>𝑷𝒍</m:t>
                          </m:r>
                        </m:sub>
                      </m:sSub>
                      <m:r>
                        <a:rPr lang="en-US" sz="2200" b="1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≈1.22 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19</m:t>
                          </m:r>
                        </m:sup>
                      </m:sSup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2.176 ∗ 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Kg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it-IT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𝑷𝒍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𝑷𝒍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 1.616∗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35</m:t>
                          </m:r>
                        </m:sup>
                      </m:sSup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dirty="0"/>
              </a:p>
              <a:p>
                <a:pPr lvl="1">
                  <a:lnSpc>
                    <a:spcPct val="160000"/>
                  </a:lnSpc>
                  <a:buFont typeface="Wingdings" panose="05000000000000000000" pitchFamily="2" charset="2"/>
                  <a:buChar char="Ø"/>
                </a:pPr>
                <a:r>
                  <a:rPr lang="en-US" sz="2200" dirty="0"/>
                  <a:t>At this scale gravity cannot be neglected in quantum particle interactions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2200" dirty="0"/>
                  <a:t>There is no consistent picture to describe particle interactions at a distance equal to the Planck length</a:t>
                </a:r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r>
                  <a:rPr lang="en-US" dirty="0"/>
                  <a:t>The theory of general relativity is not compatible with the description of fundamental particles as quantum fields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</a:rPr>
                  <a:t>What is quantum gravity? </a:t>
                </a:r>
                <a:br>
                  <a:rPr lang="en-US" i="1" dirty="0">
                    <a:solidFill>
                      <a:srgbClr val="FF0000"/>
                    </a:solidFill>
                  </a:rPr>
                </a:br>
                <a:r>
                  <a:rPr lang="en-US" i="1" dirty="0">
                    <a:solidFill>
                      <a:srgbClr val="FF0000"/>
                    </a:solidFill>
                  </a:rPr>
                  <a:t>     What happens to space time at the Planck scale?</a:t>
                </a:r>
              </a:p>
              <a:p>
                <a:pPr marL="448056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38200" y="1290320"/>
                <a:ext cx="9895840" cy="5567680"/>
              </a:xfrm>
              <a:blipFill>
                <a:blip r:embed="rId3"/>
                <a:stretch>
                  <a:fillRect t="-767" b="-2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Rounded Rectangle 1"/>
          <p:cNvSpPr/>
          <p:nvPr/>
        </p:nvSpPr>
        <p:spPr>
          <a:xfrm>
            <a:off x="2275840" y="1869440"/>
            <a:ext cx="6334760" cy="19710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71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experiments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493776" indent="-457200">
                  <a:lnSpc>
                    <a:spcPct val="160000"/>
                  </a:lnSpc>
                  <a:buFont typeface="Wingdings" panose="05000000000000000000" pitchFamily="2" charset="2"/>
                  <a:buChar char="§"/>
                </a:pPr>
                <a:r>
                  <a:rPr lang="en-US" dirty="0"/>
                  <a:t>Tests of standard model of particle physics</a:t>
                </a:r>
                <a:endParaRPr lang="en-GB" dirty="0"/>
              </a:p>
              <a:p>
                <a:pPr>
                  <a:lnSpc>
                    <a:spcPct val="160000"/>
                  </a:lnSpc>
                  <a:buFont typeface="Wingdings" panose="05000000000000000000" pitchFamily="2" charset="2"/>
                  <a:buChar char="§"/>
                </a:pPr>
                <a:r>
                  <a:rPr lang="en-US" dirty="0"/>
                  <a:t>    Experiments can be made</a:t>
                </a:r>
              </a:p>
              <a:p>
                <a:pPr marL="1207008" lvl="2" indent="-457200">
                  <a:buFont typeface="+mj-lt"/>
                  <a:buAutoNum type="arabicPeriod"/>
                </a:pPr>
                <a:r>
                  <a:rPr lang="en-US" sz="2300" dirty="0"/>
                  <a:t>In laboratories (particle accelerators)</a:t>
                </a:r>
              </a:p>
              <a:p>
                <a:pPr marL="1207008" lvl="2" indent="-457200">
                  <a:buFont typeface="+mj-lt"/>
                  <a:buAutoNum type="arabicPeriod"/>
                </a:pPr>
                <a:r>
                  <a:rPr lang="en-GB" sz="2300" dirty="0"/>
                  <a:t>Through Earth-based telescopes</a:t>
                </a:r>
              </a:p>
              <a:p>
                <a:pPr marL="1207008" lvl="2" indent="-457200">
                  <a:buFont typeface="+mj-lt"/>
                  <a:buAutoNum type="arabicPeriod"/>
                </a:pPr>
                <a:r>
                  <a:rPr lang="en-GB" sz="2300" dirty="0"/>
                  <a:t>Through satellites</a:t>
                </a:r>
              </a:p>
              <a:p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    Accelerator physics: </a:t>
                </a:r>
                <a:r>
                  <a:rPr lang="en-US" dirty="0" err="1"/>
                  <a:t>LHC</a:t>
                </a:r>
                <a:endParaRPr lang="en-US" dirty="0"/>
              </a:p>
              <a:p>
                <a:pPr marL="928116" lvl="3" indent="0">
                  <a:buNone/>
                </a:pPr>
                <a:r>
                  <a:rPr lang="en-US" sz="2500" dirty="0"/>
                  <a:t>Energy </a:t>
                </a:r>
                <a14:m>
                  <m:oMath xmlns:m="http://schemas.openxmlformats.org/officeDocument/2006/math">
                    <m:r>
                      <a:rPr lang="en-US" sz="2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sz="2500" dirty="0"/>
                  <a:t> 1-10 </a:t>
                </a:r>
                <a:r>
                  <a:rPr lang="en-US" sz="2500" dirty="0" err="1"/>
                  <a:t>TeV</a:t>
                </a:r>
                <a:r>
                  <a:rPr lang="en-US" sz="2500" dirty="0"/>
                  <a:t> = 1-10 </a:t>
                </a:r>
                <a14:m>
                  <m:oMath xmlns:m="http://schemas.openxmlformats.org/officeDocument/2006/math">
                    <m:r>
                      <a:rPr lang="en-US" sz="2500" b="0" i="0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sz="2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sz="2500" dirty="0"/>
                  <a:t> eV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5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5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500" dirty="0"/>
                  <a:t> GeV </a:t>
                </a:r>
              </a:p>
              <a:p>
                <a:pPr marL="448056" lvl="1" indent="0">
                  <a:buNone/>
                </a:pPr>
                <a:r>
                  <a:rPr lang="en-GB" dirty="0"/>
                  <a:t>Looking for interaction and possible production of intermediate states (particles) at scales much lower than the Planck scale</a:t>
                </a: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39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3946" y="1279830"/>
            <a:ext cx="8226854" cy="4999050"/>
          </a:xfrm>
        </p:spPr>
        <p:txBody>
          <a:bodyPr>
            <a:normAutofit fontScale="77500" lnSpcReduction="20000"/>
          </a:bodyPr>
          <a:lstStyle/>
          <a:p>
            <a:pPr marL="550926" indent="-514350">
              <a:lnSpc>
                <a:spcPct val="200000"/>
              </a:lnSpc>
              <a:buFont typeface="+mj-lt"/>
              <a:buAutoNum type="arabicPeriod"/>
            </a:pPr>
            <a:r>
              <a:rPr lang="it-IT" sz="2600" u="sng" dirty="0"/>
              <a:t>Introduction</a:t>
            </a:r>
          </a:p>
          <a:p>
            <a:pPr marL="1008126" lvl="1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500" dirty="0"/>
              <a:t>Physical principles and equations of motion </a:t>
            </a:r>
          </a:p>
          <a:p>
            <a:pPr marL="1008126" lvl="1" indent="-514350">
              <a:lnSpc>
                <a:spcPct val="200000"/>
              </a:lnSpc>
              <a:buFont typeface="+mj-lt"/>
              <a:buAutoNum type="arabicPeriod"/>
            </a:pPr>
            <a:r>
              <a:rPr lang="it-IT" sz="2500" dirty="0"/>
              <a:t>What is a theory?</a:t>
            </a:r>
          </a:p>
          <a:p>
            <a:pPr marL="1008126" lvl="1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500" dirty="0"/>
              <a:t>Why a new theory? Dark matter, dark energy</a:t>
            </a:r>
            <a:endParaRPr lang="it-IT" sz="2500" dirty="0"/>
          </a:p>
          <a:p>
            <a:pPr marL="550926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600" u="sng" dirty="0"/>
              <a:t>Gravity and its issues</a:t>
            </a:r>
            <a:endParaRPr lang="it-IT" sz="2600" u="sng" dirty="0"/>
          </a:p>
          <a:p>
            <a:pPr marL="962406" lvl="1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500" dirty="0"/>
              <a:t>The Planck scale</a:t>
            </a:r>
          </a:p>
          <a:p>
            <a:pPr marL="962406" lvl="1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500" dirty="0"/>
              <a:t>Gravity as a wave</a:t>
            </a:r>
            <a:endParaRPr lang="it-IT" sz="2500" dirty="0"/>
          </a:p>
          <a:p>
            <a:pPr marL="962406" lvl="1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500" dirty="0"/>
              <a:t>Detection of gravitational waves</a:t>
            </a:r>
            <a:endParaRPr lang="it-IT" sz="2500" dirty="0"/>
          </a:p>
          <a:p>
            <a:pPr marL="749808" lvl="2" indent="0">
              <a:lnSpc>
                <a:spcPct val="110000"/>
              </a:lnSpc>
              <a:buNone/>
            </a:pP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20825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Universe as a laboratory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1459992" y="1468576"/>
                <a:ext cx="8522208" cy="4771002"/>
              </a:xfrm>
            </p:spPr>
            <p:txBody>
              <a:bodyPr>
                <a:normAutofit fontScale="77500" lnSpcReduction="20000"/>
              </a:bodyPr>
              <a:lstStyle/>
              <a:p>
                <a:pPr marL="36576" indent="0">
                  <a:buNone/>
                </a:pPr>
                <a:r>
                  <a:rPr lang="en-US" sz="3400" dirty="0">
                    <a:solidFill>
                      <a:schemeClr val="accent5">
                        <a:lumMod val="75000"/>
                      </a:schemeClr>
                    </a:solidFill>
                  </a:rPr>
                  <a:t>Electromagnetic radiation</a:t>
                </a: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US" u="sng" dirty="0"/>
                  <a:t>Sources</a:t>
                </a:r>
                <a:r>
                  <a:rPr lang="en-US" dirty="0"/>
                  <a:t>: </a:t>
                </a:r>
                <a:br>
                  <a:rPr lang="en-US" dirty="0"/>
                </a:br>
                <a:r>
                  <a:rPr lang="en-US" sz="2700" i="1" dirty="0"/>
                  <a:t>Stellar explosions (high energy radiation)</a:t>
                </a:r>
                <a:br>
                  <a:rPr lang="en-US" sz="2700" i="1" dirty="0"/>
                </a:br>
                <a:r>
                  <a:rPr lang="en-US" sz="2700" i="1" dirty="0"/>
                  <a:t>Cosmic microwave background (</a:t>
                </a:r>
                <a:r>
                  <a:rPr lang="en-US" sz="2700" i="1" dirty="0" err="1"/>
                  <a:t>CMB</a:t>
                </a:r>
                <a:r>
                  <a:rPr lang="en-US" sz="2700" i="1" dirty="0"/>
                  <a:t>, 240 </a:t>
                </a:r>
                <a14:m>
                  <m:oMath xmlns:m="http://schemas.openxmlformats.org/officeDocument/2006/math">
                    <m:r>
                      <a:rPr lang="en-US" sz="2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700" i="1" dirty="0"/>
                  <a:t>eV)  (inflation)</a:t>
                </a:r>
                <a:br>
                  <a:rPr lang="en-US" sz="2700" i="1" dirty="0"/>
                </a:br>
                <a:r>
                  <a:rPr lang="en-US" sz="2700" i="1" dirty="0"/>
                  <a:t>Galaxies (dark matter)</a:t>
                </a:r>
                <a:endParaRPr lang="en-GB" sz="2700" i="1" dirty="0"/>
              </a:p>
              <a:p>
                <a:pPr>
                  <a:lnSpc>
                    <a:spcPct val="17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/>
                  <a:t> Distances  ~ </a:t>
                </a:r>
                <a:r>
                  <a:rPr lang="en-US" sz="2600" dirty="0"/>
                  <a:t>15 </a:t>
                </a:r>
                <a:r>
                  <a:rPr lang="en-US" sz="2600" dirty="0" err="1"/>
                  <a:t>Mpc</a:t>
                </a:r>
                <a:endParaRPr lang="en-US" dirty="0"/>
              </a:p>
              <a:p>
                <a:pPr>
                  <a:lnSpc>
                    <a:spcPct val="17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/>
                  <a:t> Energies </a:t>
                </a:r>
              </a:p>
              <a:p>
                <a:pPr lvl="1"/>
                <a:r>
                  <a:rPr lang="en-US" dirty="0"/>
                  <a:t>solar radiation  ~ 100 MeV – 1.6,3.4eV (visible light)</a:t>
                </a:r>
              </a:p>
              <a:p>
                <a:pPr lvl="1"/>
                <a:r>
                  <a:rPr lang="en-US" dirty="0"/>
                  <a:t>Gamma ray bursts  ~ </a:t>
                </a:r>
                <a:r>
                  <a:rPr lang="en-US" dirty="0" err="1"/>
                  <a:t>TeV</a:t>
                </a:r>
                <a:r>
                  <a:rPr lang="en-US" dirty="0"/>
                  <a:t> </a:t>
                </a:r>
              </a:p>
              <a:p>
                <a:pPr>
                  <a:lnSpc>
                    <a:spcPct val="17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/>
                  <a:t> Beyond Newtonian gravity</a:t>
                </a:r>
              </a:p>
              <a:p>
                <a:pPr lvl="1"/>
                <a:r>
                  <a:rPr lang="en-US" dirty="0"/>
                  <a:t>GR tests, nonlinear regimes</a:t>
                </a: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9992" y="1468576"/>
                <a:ext cx="8522208" cy="4771002"/>
              </a:xfrm>
              <a:blipFill>
                <a:blip r:embed="rId2"/>
                <a:stretch>
                  <a:fillRect l="-858" t="-31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926008" y="5667940"/>
                <a:ext cx="22847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𝑒𝑉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=1.06 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−19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6008" y="5667940"/>
                <a:ext cx="2284793" cy="276999"/>
              </a:xfrm>
              <a:prstGeom prst="rect">
                <a:avLst/>
              </a:prstGeom>
              <a:blipFill>
                <a:blip r:embed="rId3"/>
                <a:stretch>
                  <a:fillRect l="-1600" t="-4444" r="-2667" b="-3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6482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912" y="38645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Black holes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/>
              <a:t>21</a:t>
            </a:r>
          </a:p>
        </p:txBody>
      </p:sp>
      <p:sp>
        <p:nvSpPr>
          <p:cNvPr id="8" name="Animation created by Prof. Andrea Ghez and her research team at UCLA and are from data sets obtained with the W. M. Keck Telescopes."/>
          <p:cNvSpPr/>
          <p:nvPr/>
        </p:nvSpPr>
        <p:spPr>
          <a:xfrm>
            <a:off x="7514082" y="4193548"/>
            <a:ext cx="3724274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b">
            <a:spAutoFit/>
          </a:bodyPr>
          <a:lstStyle>
            <a:lvl1pPr algn="l" defTabSz="457200">
              <a:lnSpc>
                <a:spcPts val="4400"/>
              </a:lnSpc>
              <a:defRPr sz="1700" i="1">
                <a:solidFill>
                  <a:srgbClr val="11112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lnSpc>
                <a:spcPct val="100000"/>
              </a:lnSpc>
            </a:pPr>
            <a:r>
              <a:rPr sz="1000"/>
              <a:t>Animation created by Prof. Andrea Ghez and her research team </a:t>
            </a:r>
            <a:endParaRPr lang="en-US" sz="1000"/>
          </a:p>
          <a:p>
            <a:pPr>
              <a:lnSpc>
                <a:spcPct val="100000"/>
              </a:lnSpc>
            </a:pPr>
            <a:r>
              <a:rPr sz="1000"/>
              <a:t>at UCLA and are from data sets obtained with the W. M. Keck Telescopes.</a:t>
            </a:r>
          </a:p>
        </p:txBody>
      </p:sp>
      <p:pic>
        <p:nvPicPr>
          <p:cNvPr id="13" name="2013orbits_animful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8674" y="897007"/>
            <a:ext cx="3181351" cy="3181351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750125" y="1475822"/>
            <a:ext cx="6346699" cy="2602536"/>
          </a:xfrm>
        </p:spPr>
        <p:txBody>
          <a:bodyPr>
            <a:normAutofit/>
          </a:bodyPr>
          <a:lstStyle/>
          <a:p>
            <a:r>
              <a:rPr lang="en-US" sz="1800" dirty="0"/>
              <a:t>Final point of gravitational collapse</a:t>
            </a:r>
          </a:p>
          <a:p>
            <a:pPr lvl="3"/>
            <a:endParaRPr lang="en-US" dirty="0"/>
          </a:p>
          <a:p>
            <a:r>
              <a:rPr lang="en-US" sz="1800" dirty="0"/>
              <a:t>Classically do not emit radiation but can be nonetheless studied</a:t>
            </a:r>
          </a:p>
          <a:p>
            <a:pPr lvl="1"/>
            <a:r>
              <a:rPr lang="en-US" sz="1800" i="1" dirty="0"/>
              <a:t>Their gravitational attraction influences the orbit </a:t>
            </a:r>
            <a:br>
              <a:rPr lang="en-US" sz="1800" i="1" dirty="0"/>
            </a:br>
            <a:r>
              <a:rPr lang="en-US" sz="1800" i="1" dirty="0"/>
              <a:t>of nearby stars</a:t>
            </a:r>
          </a:p>
          <a:p>
            <a:pPr lvl="1"/>
            <a:r>
              <a:rPr lang="en-US" sz="1800" b="1" u="sng" dirty="0"/>
              <a:t>We can now detect gravitational waves!!</a:t>
            </a:r>
          </a:p>
          <a:p>
            <a:pPr lvl="1"/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15" name="dnews-files-2014-10-binterstellar-black-hole-670x440-141029-jpg.jpg" descr="dnews-files-2014-10-binterstellar-black-hole-670x440-141029-jpg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07453" y="3643612"/>
            <a:ext cx="3355010" cy="2203289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ctangle 6"/>
          <p:cNvSpPr/>
          <p:nvPr/>
        </p:nvSpPr>
        <p:spPr>
          <a:xfrm>
            <a:off x="5886451" y="4985127"/>
            <a:ext cx="486727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Black holes are the harmonic oscillator of quantum gravity</a:t>
            </a:r>
          </a:p>
          <a:p>
            <a:r>
              <a:rPr lang="en-US"/>
              <a:t>(A. Strominger)</a:t>
            </a:r>
            <a:endParaRPr lang="en-US" b="1" i="1"/>
          </a:p>
          <a:p>
            <a:endParaRPr lang="en-US" sz="1400"/>
          </a:p>
        </p:txBody>
      </p:sp>
      <p:sp>
        <p:nvSpPr>
          <p:cNvPr id="16" name="Rectangle 15"/>
          <p:cNvSpPr/>
          <p:nvPr/>
        </p:nvSpPr>
        <p:spPr>
          <a:xfrm>
            <a:off x="707453" y="6035379"/>
            <a:ext cx="172996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00" i="1">
                <a:solidFill>
                  <a:srgbClr val="0055A0"/>
                </a:solidFill>
              </a:rPr>
              <a:t>From the Movie «Interstellar»</a:t>
            </a:r>
            <a:endParaRPr lang="it-IT" i="1"/>
          </a:p>
        </p:txBody>
      </p:sp>
    </p:spTree>
    <p:extLst>
      <p:ext uri="{BB962C8B-B14F-4D97-AF65-F5344CB8AC3E}">
        <p14:creationId xmlns:p14="http://schemas.microsoft.com/office/powerpoint/2010/main" val="329837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 phenomena for gravity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07001" y="1642267"/>
            <a:ext cx="5996380" cy="4864882"/>
          </a:xfrm>
        </p:spPr>
        <p:txBody>
          <a:bodyPr>
            <a:normAutofit/>
          </a:bodyPr>
          <a:lstStyle/>
          <a:p>
            <a:r>
              <a:rPr lang="en-US" sz="2400" i="1" dirty="0"/>
              <a:t>Source: </a:t>
            </a:r>
            <a:r>
              <a:rPr lang="en-US" sz="2400" dirty="0"/>
              <a:t>matter distribution determines the </a:t>
            </a:r>
            <a:r>
              <a:rPr lang="en-US" sz="2400" i="1" dirty="0"/>
              <a:t>shape </a:t>
            </a:r>
            <a:r>
              <a:rPr lang="en-US" sz="2400" dirty="0"/>
              <a:t>of space-time</a:t>
            </a:r>
          </a:p>
          <a:p>
            <a:r>
              <a:rPr lang="en-US" sz="2400" dirty="0"/>
              <a:t>Far from the source, where the mass density of the region is much smaller than the source, we are in a region of </a:t>
            </a:r>
            <a:r>
              <a:rPr lang="en-US" sz="2400" i="1" dirty="0"/>
              <a:t>weak field</a:t>
            </a:r>
          </a:p>
          <a:p>
            <a:r>
              <a:rPr lang="en-US" sz="2400" dirty="0"/>
              <a:t>There, changes in the distribution of matter are perceived as perturbation over a fixed background</a:t>
            </a:r>
            <a:endParaRPr lang="en-US" sz="2400" i="1" dirty="0"/>
          </a:p>
          <a:p>
            <a:r>
              <a:rPr lang="en-US" sz="2400" dirty="0"/>
              <a:t>Gravitational systems can be studied by an approximation called </a:t>
            </a:r>
            <a:r>
              <a:rPr lang="en-US" sz="2400" i="1" dirty="0"/>
              <a:t>linearized gravity </a:t>
            </a:r>
            <a:r>
              <a:rPr lang="en-US" sz="2400" dirty="0"/>
              <a:t>(around a fixed background)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243993" y="1278877"/>
            <a:ext cx="3203526" cy="4645621"/>
            <a:chOff x="5719993" y="1278876"/>
            <a:chExt cx="3203526" cy="4645621"/>
          </a:xfrm>
        </p:grpSpPr>
        <p:cxnSp>
          <p:nvCxnSpPr>
            <p:cNvPr id="18" name="Curved Connector 17"/>
            <p:cNvCxnSpPr/>
            <p:nvPr/>
          </p:nvCxnSpPr>
          <p:spPr>
            <a:xfrm rot="16200000" flipH="1">
              <a:off x="7857183" y="3895387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urved Connector 18"/>
            <p:cNvCxnSpPr/>
            <p:nvPr/>
          </p:nvCxnSpPr>
          <p:spPr>
            <a:xfrm rot="16200000" flipH="1">
              <a:off x="7620465" y="4858162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urved Connector 19"/>
            <p:cNvCxnSpPr/>
            <p:nvPr/>
          </p:nvCxnSpPr>
          <p:spPr>
            <a:xfrm rot="16200000" flipH="1">
              <a:off x="6325160" y="4825945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6821758" y="4418696"/>
                  <a:ext cx="81035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≫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it-IT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21758" y="4418696"/>
                  <a:ext cx="810350" cy="369332"/>
                </a:xfrm>
                <a:prstGeom prst="rect">
                  <a:avLst/>
                </a:prstGeom>
                <a:blipFill>
                  <a:blip r:embed="rId2"/>
                  <a:stretch>
                    <a:fillRect r="-30075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Curved Connector 21"/>
            <p:cNvCxnSpPr/>
            <p:nvPr/>
          </p:nvCxnSpPr>
          <p:spPr>
            <a:xfrm rot="16200000" flipH="1">
              <a:off x="7857183" y="3895387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urved Connector 22"/>
            <p:cNvCxnSpPr/>
            <p:nvPr/>
          </p:nvCxnSpPr>
          <p:spPr>
            <a:xfrm rot="16200000" flipH="1">
              <a:off x="7620465" y="4858162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urved Connector 23"/>
            <p:cNvCxnSpPr/>
            <p:nvPr/>
          </p:nvCxnSpPr>
          <p:spPr>
            <a:xfrm rot="16200000" flipH="1">
              <a:off x="6325160" y="4825945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719993" y="4026341"/>
              <a:ext cx="1795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weak field region</a:t>
              </a:r>
              <a:endParaRPr lang="it-IT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6281082" y="1278876"/>
              <a:ext cx="2385056" cy="1982668"/>
              <a:chOff x="6281082" y="1278876"/>
              <a:chExt cx="2385056" cy="1982668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6623697" y="1584945"/>
                <a:ext cx="407092" cy="43418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7921512" y="2892212"/>
                    <a:ext cx="74462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~ 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oMath>
                      </m:oMathPara>
                    </a14:m>
                    <a:endParaRPr lang="it-IT"/>
                  </a:p>
                </p:txBody>
              </p:sp>
            </mc:Choice>
            <mc:Fallback xmlns="">
              <p:sp>
                <p:nvSpPr>
                  <p:cNvPr id="32" name="Rectangle 3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21512" y="2892212"/>
                    <a:ext cx="744626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r="-31707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9" name="Oval 28"/>
              <p:cNvSpPr/>
              <p:nvPr/>
            </p:nvSpPr>
            <p:spPr>
              <a:xfrm>
                <a:off x="7402530" y="2061702"/>
                <a:ext cx="407092" cy="43418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7849632" y="1675886"/>
                <a:ext cx="407092" cy="43418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6910105" y="2235546"/>
                <a:ext cx="253455" cy="260341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7020070" y="2805561"/>
                <a:ext cx="204623" cy="276841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7816736" y="2662914"/>
                <a:ext cx="209551" cy="195654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281082" y="2414329"/>
                <a:ext cx="527310" cy="44423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7224694" y="1278876"/>
                <a:ext cx="584927" cy="65382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495803" y="5678790"/>
                <a:ext cx="3018775" cy="4914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48056"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 </m:t>
                      </m:r>
                      <m:bar>
                        <m:barPr>
                          <m:pos m:val="top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b>
                          </m:sSub>
                        </m:e>
                      </m:ba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803" y="5678790"/>
                <a:ext cx="3018775" cy="491417"/>
              </a:xfrm>
              <a:prstGeom prst="rect">
                <a:avLst/>
              </a:prstGeom>
              <a:blipFill>
                <a:blip r:embed="rId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834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Wave phenomena for gravity</a:t>
            </a:r>
            <a:endParaRPr lang="it-IT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094" y="1814051"/>
            <a:ext cx="4047755" cy="40577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207192" y="5871850"/>
            <a:ext cx="2007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[</a:t>
            </a:r>
            <a:r>
              <a:rPr lang="en-US" sz="1400" dirty="0" err="1"/>
              <a:t>ArXiv:astro</a:t>
            </a:r>
            <a:r>
              <a:rPr lang="en-US" sz="1400" dirty="0"/>
              <a:t>/</a:t>
            </a:r>
            <a:r>
              <a:rPr lang="en-US" sz="1400" dirty="0" err="1"/>
              <a:t>ph</a:t>
            </a:r>
            <a:r>
              <a:rPr lang="en-US" sz="1400" dirty="0"/>
              <a:t>/0407149</a:t>
            </a:r>
          </a:p>
          <a:p>
            <a:r>
              <a:rPr lang="en-US" sz="1400" dirty="0"/>
              <a:t>Weisberg-Taylor]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4933131"/>
            <a:ext cx="70914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PSR</a:t>
            </a:r>
            <a:r>
              <a:rPr lang="en-US" dirty="0"/>
              <a:t> B1913+16 - </a:t>
            </a:r>
            <a:r>
              <a:rPr lang="en-US" dirty="0" err="1"/>
              <a:t>Hulse&amp;Taylor</a:t>
            </a:r>
            <a:r>
              <a:rPr lang="en-US" dirty="0"/>
              <a:t>, 1974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Pulsar + NS with period ~8h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1993 Physics Nobel Prize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idx="1"/>
          </p:nvPr>
        </p:nvSpPr>
        <p:spPr>
          <a:xfrm>
            <a:off x="674781" y="1829206"/>
            <a:ext cx="6487732" cy="2881312"/>
          </a:xfrm>
        </p:spPr>
        <p:txBody>
          <a:bodyPr>
            <a:normAutofit/>
          </a:bodyPr>
          <a:lstStyle/>
          <a:p>
            <a:r>
              <a:rPr lang="en-US" sz="2400" dirty="0"/>
              <a:t>In general, gravitational systems emit gravitational energy by </a:t>
            </a:r>
            <a:r>
              <a:rPr lang="en-US" sz="2400" b="1" dirty="0"/>
              <a:t>radiation</a:t>
            </a:r>
          </a:p>
          <a:p>
            <a:r>
              <a:rPr lang="en-US" sz="2400" dirty="0"/>
              <a:t>Gravitational </a:t>
            </a:r>
            <a:r>
              <a:rPr lang="en-US" sz="2400" b="1" dirty="0"/>
              <a:t>energy loss</a:t>
            </a:r>
            <a:r>
              <a:rPr lang="en-US" sz="2400" dirty="0"/>
              <a:t> affects e.g. the orbit period of a system of binary stars</a:t>
            </a:r>
          </a:p>
          <a:p>
            <a:r>
              <a:rPr lang="en-US" sz="2400" dirty="0"/>
              <a:t>The effect of emitting gravitational waves has been observed in the past in </a:t>
            </a:r>
            <a:r>
              <a:rPr lang="en-US" sz="2400" b="1" dirty="0"/>
              <a:t>binary systems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69372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960" y="5201665"/>
            <a:ext cx="3901440" cy="130048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Mechanical waves</a:t>
            </a:r>
            <a:endParaRPr lang="it-IT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983946" y="1449238"/>
            <a:ext cx="8224109" cy="46132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Acoustic waves</a:t>
            </a:r>
          </a:p>
          <a:p>
            <a:pPr marL="1042416" lvl="3" indent="0">
              <a:buNone/>
            </a:pPr>
            <a:br>
              <a:rPr lang="en-US" sz="2200" dirty="0"/>
            </a:br>
            <a:endParaRPr lang="en-US" sz="2200" dirty="0"/>
          </a:p>
          <a:p>
            <a:r>
              <a:rPr lang="en-US" sz="2200" dirty="0"/>
              <a:t>System of springs</a:t>
            </a:r>
          </a:p>
          <a:p>
            <a:endParaRPr lang="en-US" sz="2200" dirty="0"/>
          </a:p>
          <a:p>
            <a:pPr marL="36576" indent="0">
              <a:buNone/>
            </a:pPr>
            <a:br>
              <a:rPr lang="en-US" sz="2200" dirty="0"/>
            </a:br>
            <a:br>
              <a:rPr lang="en-US" sz="2200" dirty="0"/>
            </a:br>
            <a:endParaRPr lang="en-US" sz="2200" dirty="0"/>
          </a:p>
          <a:p>
            <a:r>
              <a:rPr lang="en-US" sz="2200" dirty="0"/>
              <a:t>Tension is an elastic force among the components of a rope</a:t>
            </a:r>
          </a:p>
          <a:p>
            <a:pPr marL="36576" indent="0">
              <a:buNone/>
            </a:pP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575" y="3375819"/>
            <a:ext cx="4514850" cy="647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866" y="1213199"/>
            <a:ext cx="3758189" cy="165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6666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Maxwell &amp; Einstein: waves in vacuum</a:t>
            </a:r>
            <a:endParaRPr lang="it-IT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535176" y="1538448"/>
                <a:ext cx="4078224" cy="4350384"/>
              </a:xfrm>
            </p:spPr>
            <p:txBody>
              <a:bodyPr/>
              <a:lstStyle/>
              <a:p>
                <a:r>
                  <a:rPr lang="en-US" dirty="0" err="1"/>
                  <a:t>E&amp;M</a:t>
                </a:r>
                <a:endParaRPr lang="en-US" dirty="0"/>
              </a:p>
              <a:p>
                <a:pPr lvl="1"/>
                <a:r>
                  <a:rPr lang="en-US" dirty="0"/>
                  <a:t>Electromagnetic potentials:</a:t>
                </a:r>
              </a:p>
              <a:p>
                <a:pPr marL="448056" lvl="1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535176" y="1538448"/>
                <a:ext cx="4078224" cy="4350384"/>
              </a:xfrm>
              <a:blipFill>
                <a:blip r:embed="rId3"/>
                <a:stretch>
                  <a:fillRect l="-2691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409576" y="1600200"/>
                <a:ext cx="4227576" cy="4350385"/>
              </a:xfrm>
            </p:spPr>
            <p:txBody>
              <a:bodyPr/>
              <a:lstStyle/>
              <a:p>
                <a:r>
                  <a:rPr lang="en-US" dirty="0"/>
                  <a:t>Gravity (GR)</a:t>
                </a:r>
              </a:p>
              <a:p>
                <a:pPr lvl="1"/>
                <a:r>
                  <a:rPr lang="en-US" dirty="0"/>
                  <a:t>Space-time geometry,</a:t>
                </a:r>
                <a:br>
                  <a:rPr lang="en-US" dirty="0"/>
                </a:br>
                <a:r>
                  <a:rPr lang="en-US" i="1" dirty="0"/>
                  <a:t>metric tensor</a:t>
                </a:r>
                <a:r>
                  <a:rPr lang="en-US" dirty="0"/>
                  <a:t> </a:t>
                </a:r>
              </a:p>
              <a:p>
                <a:pPr marL="448056" lvl="1" indent="0">
                  <a:lnSpc>
                    <a:spcPct val="200000"/>
                  </a:lnSpc>
                  <a:buNone/>
                </a:pPr>
                <a:r>
                  <a:rPr lang="en-US" sz="2600" dirty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≈ </m:t>
                    </m:r>
                    <m:bar>
                      <m:barPr>
                        <m:pos m:val="top"/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𝜇𝜈</m:t>
                            </m:r>
                          </m:sub>
                        </m:sSub>
                      </m:e>
                    </m:ba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endParaRPr lang="it-IT" sz="2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409576" y="1600200"/>
                <a:ext cx="4227576" cy="4350385"/>
              </a:xfrm>
              <a:blipFill>
                <a:blip r:embed="rId4"/>
                <a:stretch>
                  <a:fillRect l="-2594" t="-2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384" y="3596640"/>
            <a:ext cx="3526130" cy="1906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76" y="3864413"/>
            <a:ext cx="4122280" cy="152603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27760" y="1422400"/>
            <a:ext cx="4775200" cy="4528185"/>
          </a:xfrm>
          <a:prstGeom prst="rect">
            <a:avLst/>
          </a:prstGeom>
          <a:noFill/>
          <a:ln w="25400" cap="rnd"/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96000" y="1422400"/>
            <a:ext cx="4775200" cy="4528185"/>
          </a:xfrm>
          <a:prstGeom prst="rect">
            <a:avLst/>
          </a:prstGeom>
          <a:noFill/>
          <a:ln w="25400" cap="rnd"/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46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Wave equation</a:t>
            </a:r>
            <a:endParaRPr lang="it-IT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20346" y="1530519"/>
            <a:ext cx="9369854" cy="4476073"/>
            <a:chOff x="1983946" y="1449239"/>
            <a:chExt cx="9369854" cy="4476073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1983946" y="1449239"/>
              <a:ext cx="8455455" cy="4476073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200" dirty="0"/>
                <a:t>All previous examples are described by the same equation. In vacuum it is expressed as</a:t>
              </a:r>
            </a:p>
            <a:p>
              <a:endParaRPr lang="en-US" sz="2200" dirty="0"/>
            </a:p>
            <a:p>
              <a:endParaRPr lang="en-US" sz="2200" dirty="0"/>
            </a:p>
            <a:p>
              <a:endParaRPr lang="en-US" sz="2200" dirty="0"/>
            </a:p>
            <a:p>
              <a:endParaRPr lang="en-US" sz="2200" dirty="0"/>
            </a:p>
            <a:p>
              <a:endParaRPr lang="en-US" sz="2200" dirty="0"/>
            </a:p>
            <a:p>
              <a:r>
                <a:rPr lang="en-US" sz="2200" dirty="0"/>
                <a:t>Waves are solutions of these equations, e.g.</a:t>
              </a:r>
            </a:p>
            <a:p>
              <a:pPr marL="36576" indent="0">
                <a:buNone/>
              </a:pPr>
              <a:endParaRPr lang="en-US" sz="2400" dirty="0"/>
            </a:p>
            <a:p>
              <a:endParaRPr lang="en-US" sz="2400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5738" y="4675775"/>
              <a:ext cx="5077220" cy="9705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0082" y="3127645"/>
              <a:ext cx="3713871" cy="1037253"/>
            </a:xfrm>
            <a:prstGeom prst="rect">
              <a:avLst/>
            </a:prstGeom>
          </p:spPr>
        </p:pic>
        <p:pic>
          <p:nvPicPr>
            <p:cNvPr id="6" name="wavy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7"/>
            <a:stretch>
              <a:fillRect/>
            </a:stretch>
          </p:blipFill>
          <p:spPr>
            <a:xfrm>
              <a:off x="8674637" y="2639965"/>
              <a:ext cx="2679163" cy="167447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0082" y="2250867"/>
              <a:ext cx="3461639" cy="961179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5797637" y="5534287"/>
              <a:ext cx="4555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(dispersion relation for light waves in vacuum)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2992072779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 phenomena - light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1524000" y="1325606"/>
                <a:ext cx="5842092" cy="466371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100" dirty="0"/>
                  <a:t> Irradiation 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f>
                      <m:fPr>
                        <m:ctrlPr>
                          <a:rPr lang="en-US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100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1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100" dirty="0"/>
                  <a:t> The electric field depends on the details of the </a:t>
                </a:r>
                <a:r>
                  <a:rPr lang="en-US" sz="2100" i="1" dirty="0"/>
                  <a:t>sources 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100" i="1" dirty="0"/>
                  <a:t> </a:t>
                </a:r>
                <a:r>
                  <a:rPr lang="en-US" sz="2100" dirty="0"/>
                  <a:t>Far from the source,</a:t>
                </a:r>
                <a:r>
                  <a:rPr lang="en-US" sz="2100" i="1" dirty="0"/>
                  <a:t> multiple expansion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100" dirty="0"/>
                  <a:t> Charge conservation prevents radiation from a </a:t>
                </a:r>
                <a:r>
                  <a:rPr lang="en-US" sz="2100" i="1" dirty="0"/>
                  <a:t>monopole </a:t>
                </a:r>
                <a:r>
                  <a:rPr lang="en-US" sz="2100" dirty="0"/>
                  <a:t>distribution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100" i="1" dirty="0"/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100" i="1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0" y="1325606"/>
                <a:ext cx="5842092" cy="4663714"/>
              </a:xfrm>
              <a:blipFill>
                <a:blip r:embed="rId2"/>
                <a:stretch>
                  <a:fillRect l="-10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027906"/>
            <a:ext cx="2889250" cy="2349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510" y="3660775"/>
            <a:ext cx="2413884" cy="23285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930" y="4590256"/>
            <a:ext cx="1831340" cy="115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410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 phenomena - gravity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1879600" y="1595121"/>
                <a:ext cx="6827520" cy="3708400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dirty="0"/>
                  <a:t> </a:t>
                </a:r>
                <a:r>
                  <a:rPr lang="en-US" sz="2100" dirty="0"/>
                  <a:t>Radiation 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f>
                      <m:fPr>
                        <m:ctrlPr>
                          <a:rPr lang="en-US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100" dirty="0"/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1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100" dirty="0"/>
                  <a:t> Not only</a:t>
                </a:r>
                <a:r>
                  <a:rPr lang="en-US" sz="2100" dirty="0">
                    <a:solidFill>
                      <a:srgbClr val="C00000"/>
                    </a:solidFill>
                  </a:rPr>
                  <a:t> energy, </a:t>
                </a:r>
                <a:r>
                  <a:rPr lang="en-US" sz="2100" dirty="0"/>
                  <a:t>but also </a:t>
                </a:r>
                <a:r>
                  <a:rPr lang="en-US" sz="2100" dirty="0">
                    <a:solidFill>
                      <a:srgbClr val="C00000"/>
                    </a:solidFill>
                  </a:rPr>
                  <a:t>momentum is conserved</a:t>
                </a:r>
                <a:r>
                  <a:rPr lang="en-US" sz="2100" dirty="0"/>
                  <a:t>: no radiation from dipole distribution 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1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100" dirty="0"/>
                  <a:t> The effect of </a:t>
                </a:r>
                <a:r>
                  <a:rPr lang="en-US" sz="2100" dirty="0">
                    <a:solidFill>
                      <a:srgbClr val="C00000"/>
                    </a:solidFill>
                  </a:rPr>
                  <a:t>quadrupole moment radiation </a:t>
                </a:r>
                <a:r>
                  <a:rPr lang="en-US" sz="2100" dirty="0"/>
                  <a:t>can be measured by two test masses</a:t>
                </a:r>
                <a:endParaRPr lang="en-US" sz="2100" dirty="0">
                  <a:solidFill>
                    <a:srgbClr val="C00000"/>
                  </a:solidFill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400" dirty="0"/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400" dirty="0"/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400" dirty="0"/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400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79600" y="1595121"/>
                <a:ext cx="6827520" cy="3708400"/>
              </a:xfrm>
              <a:blipFill>
                <a:blip r:embed="rId4"/>
                <a:stretch>
                  <a:fillRect l="-1161" t="-8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0" name="gravitationalwave_polarization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97320" y="4089400"/>
            <a:ext cx="3810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02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Gravitational waves</a:t>
            </a:r>
            <a:endParaRPr lang="it-IT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>
              <a:xfrm>
                <a:off x="1320800" y="1046480"/>
                <a:ext cx="10033000" cy="3749040"/>
              </a:xfrm>
            </p:spPr>
            <p:txBody>
              <a:bodyPr>
                <a:no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endParaRPr lang="en-US" sz="210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100" dirty="0"/>
                  <a:t>The metric tensor satisfies a wave equation</a:t>
                </a:r>
                <a:br>
                  <a:rPr lang="en-US" sz="2100" dirty="0"/>
                </a:b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300" dirty="0" smtClean="0">
                        <a:solidFill>
                          <a:schemeClr val="tx1"/>
                        </a:solidFill>
                      </a:rPr>
                      <m:t>□</m:t>
                    </m:r>
                    <m:sSub>
                      <m:sSubPr>
                        <m:ctrlPr>
                          <a:rPr lang="en-US" sz="2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box>
                          <m:boxPr>
                            <m:ctrlPr>
                              <a:rPr lang="en-US" sz="23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oxPr>
                          <m:e>
                            <m:r>
                              <a:rPr lang="en-US" sz="23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</m:box>
                      </m:e>
                      <m:sub>
                        <m:r>
                          <a:rPr lang="en-US" sz="2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𝛼𝛽</m:t>
                        </m:r>
                      </m:sub>
                    </m:sSub>
                    <m:r>
                      <a:rPr lang="en-US" sz="23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3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16 </m:t>
                        </m:r>
                        <m:r>
                          <a:rPr lang="en-US" sz="2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23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3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3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23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3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3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sz="23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endParaRPr lang="en-US" sz="2300" dirty="0"/>
              </a:p>
              <a:p>
                <a:pPr marL="0" indent="0">
                  <a:buNone/>
                </a:pPr>
                <a:r>
                  <a:rPr lang="en-US" sz="2100" dirty="0"/>
                  <a:t>a generic solution is a wave</a:t>
                </a: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ox>
                            <m:boxPr>
                              <m:ctrlP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boxPr>
                            <m:e>
                              <m: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</m:box>
                        </m:e>
                        <m:sub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𝛼𝛽</m:t>
                          </m:r>
                        </m:sub>
                      </m:sSub>
                      <m:r>
                        <a:rPr lang="en-US" sz="23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𝛼𝛽</m:t>
                          </m:r>
                        </m:sub>
                      </m:sSub>
                      <m:sSup>
                        <m:sSupPr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sz="2300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100" dirty="0" err="1"/>
                  <a:t>GW</a:t>
                </a:r>
                <a:r>
                  <a:rPr lang="en-US" sz="2100" dirty="0"/>
                  <a:t> propagate at the speed of light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𝛼𝛽</m:t>
                        </m:r>
                      </m:sub>
                    </m:sSub>
                  </m:oMath>
                </a14:m>
                <a:r>
                  <a:rPr lang="en-US" sz="2100" dirty="0"/>
                  <a:t> is a </a:t>
                </a:r>
                <a:r>
                  <a:rPr lang="en-US" sz="2100" dirty="0" err="1"/>
                  <a:t>tensorial</a:t>
                </a:r>
                <a:r>
                  <a:rPr lang="en-US" sz="2100" dirty="0"/>
                  <a:t> amplitude </a:t>
                </a:r>
              </a:p>
              <a:p>
                <a:r>
                  <a:rPr lang="en-US" sz="2100" dirty="0"/>
                  <a:t>Two are the possible polarizations transverse to the direction of propagation</a:t>
                </a:r>
              </a:p>
              <a:p>
                <a:pPr marL="36576" indent="0">
                  <a:buNone/>
                </a:pPr>
                <a:endParaRPr lang="en-US" sz="2100" dirty="0"/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20800" y="1046480"/>
                <a:ext cx="10033000" cy="3749040"/>
              </a:xfrm>
              <a:blipFill>
                <a:blip r:embed="rId4"/>
                <a:stretch>
                  <a:fillRect l="-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gravitationalwave_polarization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45000" y="4638040"/>
            <a:ext cx="3810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6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 theory?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040" y="1508430"/>
            <a:ext cx="5933441" cy="4667421"/>
          </a:xfrm>
        </p:spPr>
        <p:txBody>
          <a:bodyPr>
            <a:normAutofit/>
          </a:bodyPr>
          <a:lstStyle/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00" dirty="0"/>
              <a:t>The work of a physicists is to find laws that govern phenomena we observe.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79476" indent="-342900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Look for principles that explain fundamental forces. 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79476" indent="-342900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Physicists describe these principle through the language of mathematics. It is easy to check the consistency of the mathematics language and follow its logic to make new predictions. 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We need this mathematical setup to derive the equations that nature obeys.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3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331" y="3379212"/>
            <a:ext cx="4096703" cy="26769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983" y="1207082"/>
            <a:ext cx="4365051" cy="187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194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>
              <a:xfrm>
                <a:off x="431226" y="1450303"/>
                <a:ext cx="10922574" cy="4622799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Plane wave with frequency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sz="1800" dirty="0"/>
                  <a:t> propagating along z-direction has a wave vector     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,0,0,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</a:p>
              <a:p>
                <a:r>
                  <a:rPr lang="en-US" sz="1800" dirty="0"/>
                  <a:t>The metric fluctuation above the reference background are described by a traceless matrix with only two degrees of freedom</a:t>
                </a:r>
                <a:endParaRPr lang="en-US" sz="1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1800" i="1" dirty="0">
                    <a:latin typeface="Cambria Math" panose="02040503050406030204" pitchFamily="18" charset="0"/>
                  </a:rPr>
                  <a:t>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box>
                          <m:boxPr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ox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</m:box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𝛼𝛽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×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×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endParaRPr lang="en-US" sz="1800" i="1" dirty="0"/>
              </a:p>
              <a:p>
                <a:endParaRPr lang="en-US" sz="1800" i="1" dirty="0"/>
              </a:p>
              <a:p>
                <a:r>
                  <a:rPr lang="en-US" sz="1800" i="1" dirty="0"/>
                  <a:t>The metric tensor determines the distance between two</a:t>
                </a:r>
                <a:br>
                  <a:rPr lang="en-US" sz="1800" dirty="0"/>
                </a:br>
                <a:r>
                  <a:rPr lang="en-US" sz="1800" dirty="0"/>
                  <a:t> points in space-time</a:t>
                </a:r>
                <a:endParaRPr lang="en-US" sz="1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1800" i="1" dirty="0">
                    <a:latin typeface="Cambria Math" panose="020405030504060302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nor/>
                      </m:rPr>
                      <a:rPr lang="en-US" sz="1800"/>
                      <m:t> 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800" dirty="0"/>
              </a:p>
              <a:p>
                <a:endParaRPr lang="en-US" sz="1800" dirty="0"/>
              </a:p>
              <a:p>
                <a:r>
                  <a:rPr lang="en-US" sz="1800" dirty="0"/>
                  <a:t>A </a:t>
                </a:r>
                <a:r>
                  <a:rPr lang="en-US" sz="1800" dirty="0" err="1"/>
                  <a:t>GW</a:t>
                </a:r>
                <a:r>
                  <a:rPr lang="en-US" sz="1800" dirty="0"/>
                  <a:t> passing through the laboratory modifies (temporarily) </a:t>
                </a:r>
                <a:br>
                  <a:rPr lang="en-US" sz="1800" dirty="0"/>
                </a:br>
                <a:r>
                  <a:rPr lang="en-US" sz="1800" dirty="0"/>
                  <a:t>the distance between the two masses</a:t>
                </a:r>
              </a:p>
              <a:p>
                <a:pPr marL="36576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1226" y="1450303"/>
                <a:ext cx="10922574" cy="4622799"/>
              </a:xfrm>
              <a:blipFill>
                <a:blip r:embed="rId2"/>
                <a:stretch>
                  <a:fillRect l="-391" t="-13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623" y="2850731"/>
            <a:ext cx="3978593" cy="2148248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Gravitational waves</a:t>
            </a:r>
            <a:endParaRPr lang="it-IT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124264" y="5482078"/>
            <a:ext cx="1511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/>
              <a:t> arXiv:1209.0667 </a:t>
            </a:r>
          </a:p>
        </p:txBody>
      </p:sp>
    </p:spTree>
    <p:extLst>
      <p:ext uri="{BB962C8B-B14F-4D97-AF65-F5344CB8AC3E}">
        <p14:creationId xmlns:p14="http://schemas.microsoft.com/office/powerpoint/2010/main" val="29079221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780503" y="1504302"/>
                <a:ext cx="7834264" cy="4698503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sz="2200" dirty="0"/>
                  <a:t>Binary system</a:t>
                </a:r>
              </a:p>
              <a:p>
                <a:r>
                  <a:rPr lang="en-US" sz="2000" dirty="0"/>
                  <a:t>Metric fluctuations are given by derivatives of the quadrupole moment of mass distribution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𝑇𝑇</m:t>
                        </m:r>
                      </m:sup>
                    </m:sSubSup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acc>
                          <m:accPr>
                            <m:chr m:val="⃗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̈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For two masses rotating with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/>
                  <a:t>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>
                  <a:buFont typeface="Wingdings" panose="05000000000000000000" pitchFamily="2" charset="2"/>
                  <a:buChar char="ü"/>
                </a:pPr>
                <a:endParaRPr lang="en-US" sz="2000" dirty="0"/>
              </a:p>
              <a:p>
                <a:r>
                  <a:rPr lang="en-US" sz="2000" dirty="0"/>
                  <a:t>An observer at distance </a:t>
                </a:r>
                <a:r>
                  <a:rPr lang="en-US" sz="2000" b="1" i="1" dirty="0"/>
                  <a:t>r</a:t>
                </a:r>
                <a:r>
                  <a:rPr lang="en-US" sz="2000" dirty="0"/>
                  <a:t> perceives a wave with amplitude</a:t>
                </a:r>
                <a:br>
                  <a:rPr lang="en-US" sz="2000" dirty="0"/>
                </a:br>
                <a:br>
                  <a:rPr lang="en-US" sz="20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sz="2000" dirty="0"/>
              </a:p>
              <a:p>
                <a:pPr>
                  <a:lnSpc>
                    <a:spcPct val="200000"/>
                  </a:lnSpc>
                </a:pPr>
                <a:r>
                  <a:rPr lang="en-US" sz="2000" dirty="0"/>
                  <a:t>Kepler’s III law</a:t>
                </a:r>
              </a:p>
              <a:p>
                <a:endParaRPr lang="en-US" sz="2000" dirty="0"/>
              </a:p>
              <a:p>
                <a:pPr marL="36576" indent="0">
                  <a:buNone/>
                </a:pPr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0503" y="1504302"/>
                <a:ext cx="7834264" cy="4698503"/>
              </a:xfrm>
              <a:blipFill>
                <a:blip r:embed="rId2"/>
                <a:stretch>
                  <a:fillRect l="-700" t="-1686" r="-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2840" y="814738"/>
            <a:ext cx="3232150" cy="2965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Gravitational waves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9" y="5434615"/>
            <a:ext cx="1852093" cy="974786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>
            <a:off x="5382617" y="5877767"/>
            <a:ext cx="528225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704571" y="3668438"/>
            <a:ext cx="895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Image by </a:t>
            </a:r>
          </a:p>
          <a:p>
            <a:r>
              <a:rPr lang="en-US" sz="1400" i="1" dirty="0" err="1"/>
              <a:t>P.Sutton</a:t>
            </a:r>
            <a:endParaRPr lang="it-IT" sz="1400" i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360" y="5481314"/>
            <a:ext cx="1429159" cy="8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833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061" y="803485"/>
            <a:ext cx="3232150" cy="29654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78451" y="1417998"/>
                <a:ext cx="7183054" cy="5120914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Neutron stars binary system</a:t>
                </a:r>
                <a:br>
                  <a:rPr lang="en-US" sz="2000" dirty="0"/>
                </a:br>
                <a:br>
                  <a:rPr lang="en-US" sz="2000" dirty="0"/>
                </a:b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≈1.4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,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kpc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h𝑜𝑢𝑟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000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2000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000" dirty="0">
                    <a:ea typeface="Cambria Math" panose="02040503050406030204" pitchFamily="18" charset="0"/>
                  </a:rPr>
                  <a:t>Detectable amplitude:</a:t>
                </a:r>
                <a:br>
                  <a:rPr lang="en-US" sz="2000" dirty="0"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−22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Interferometers can detect a signal at low noise around a frequency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~100 </m:t>
                    </m:r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𝐻𝑧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</a:rPr>
                  <a:t> </a:t>
                </a:r>
                <a:r>
                  <a:rPr lang="en-US" sz="2000" dirty="0"/>
                  <a:t>, which, for the same amplitude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−22</m:t>
                        </m:r>
                      </m:sup>
                    </m:sSup>
                  </m:oMath>
                </a14:m>
                <a:r>
                  <a:rPr lang="en-US" sz="2000" dirty="0"/>
                  <a:t> gives a distance of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=15 </m:t>
                    </m:r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𝑀𝑝𝑐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</a:rPr>
                  <a:t>  </a:t>
                </a:r>
                <a:r>
                  <a:rPr lang="en-US" sz="2000" dirty="0"/>
                  <a:t>(~ Virgo galaxy cluster)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The corresponding period being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~0.02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, the resulting orbital separation is:</a:t>
                </a:r>
                <a:br>
                  <a:rPr lang="en-US" sz="2000" dirty="0"/>
                </a:br>
                <a:r>
                  <a:rPr lang="en-US" sz="2000" dirty="0"/>
                  <a:t>                                               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~100 </m:t>
                    </m:r>
                    <m:r>
                      <m:rPr>
                        <m:nor/>
                      </m:rPr>
                      <a:rPr lang="en-US" sz="2000" i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km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</a:rPr>
                  <a:t> </a:t>
                </a:r>
                <a:br>
                  <a:rPr lang="en-US" sz="2000" dirty="0"/>
                </a:br>
                <a:br>
                  <a:rPr lang="en-US" sz="2000" dirty="0"/>
                </a:br>
                <a:r>
                  <a:rPr lang="en-US" sz="2000" b="1" dirty="0">
                    <a:solidFill>
                      <a:srgbClr val="C00000"/>
                    </a:solidFill>
                  </a:rPr>
                  <a:t>Very compact objects!!! </a:t>
                </a:r>
                <a:r>
                  <a:rPr lang="en-US" sz="2000" dirty="0"/>
                  <a:t>(NS-NS, NS-</a:t>
                </a:r>
                <a:r>
                  <a:rPr lang="en-US" sz="2000" dirty="0" err="1"/>
                  <a:t>BH</a:t>
                </a:r>
                <a:r>
                  <a:rPr lang="en-US" sz="2000" dirty="0"/>
                  <a:t>, </a:t>
                </a:r>
                <a:r>
                  <a:rPr lang="en-US" sz="2000" dirty="0" err="1"/>
                  <a:t>BH-BH</a:t>
                </a:r>
                <a:r>
                  <a:rPr lang="en-US" sz="2000" dirty="0"/>
                  <a:t>)  (e.g.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7 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km</m:t>
                    </m:r>
                  </m:oMath>
                </a14:m>
                <a:r>
                  <a:rPr lang="en-US" sz="2000" dirty="0"/>
                  <a:t>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8451" y="1417998"/>
                <a:ext cx="7183054" cy="5120914"/>
              </a:xfrm>
              <a:blipFill>
                <a:blip r:embed="rId3"/>
                <a:stretch>
                  <a:fillRect l="-764" t="-1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715" y="4110649"/>
            <a:ext cx="1568450" cy="825500"/>
          </a:xfrm>
          <a:prstGeom prst="rect">
            <a:avLst/>
          </a:prstGeom>
        </p:spPr>
      </p:pic>
      <p:sp>
        <p:nvSpPr>
          <p:cNvPr id="8" name="Content Placeholder 7"/>
          <p:cNvSpPr txBox="1">
            <a:spLocks/>
          </p:cNvSpPr>
          <p:nvPr/>
        </p:nvSpPr>
        <p:spPr>
          <a:xfrm>
            <a:off x="1768093" y="1272529"/>
            <a:ext cx="6367019" cy="469850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sz="200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715" y="5443936"/>
            <a:ext cx="1974850" cy="52705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Sources of Gravitational waves</a:t>
            </a:r>
            <a:endParaRPr lang="it-IT" dirty="0"/>
          </a:p>
        </p:txBody>
      </p:sp>
      <p:sp>
        <p:nvSpPr>
          <p:cNvPr id="16" name="Rounded Rectangle 15"/>
          <p:cNvSpPr/>
          <p:nvPr/>
        </p:nvSpPr>
        <p:spPr>
          <a:xfrm>
            <a:off x="8618704" y="3962400"/>
            <a:ext cx="2516655" cy="2393950"/>
          </a:xfrm>
          <a:prstGeom prst="roundRect">
            <a:avLst/>
          </a:prstGeom>
          <a:noFill/>
          <a:ln w="158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005" y="4793818"/>
            <a:ext cx="1369661" cy="70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9862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of Gravitational Waves</a:t>
            </a:r>
          </a:p>
        </p:txBody>
      </p:sp>
    </p:spTree>
    <p:extLst>
      <p:ext uri="{BB962C8B-B14F-4D97-AF65-F5344CB8AC3E}">
        <p14:creationId xmlns:p14="http://schemas.microsoft.com/office/powerpoint/2010/main" val="11574288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983946" y="233493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/>
              <a:t>Gravitational waves interferometers</a:t>
            </a:r>
            <a:endParaRPr lang="it-IT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350" y="1173935"/>
            <a:ext cx="7604554" cy="484810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858185" y="5652710"/>
            <a:ext cx="2464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200" i="1"/>
              <a:t>Image by LIGO&amp;Virgo Collaborations</a:t>
            </a:r>
          </a:p>
          <a:p>
            <a:pPr algn="ctr"/>
            <a:r>
              <a:rPr lang="it-IT" sz="1200" i="1"/>
              <a:t>arxiv:</a:t>
            </a:r>
            <a:r>
              <a:rPr lang="en-US" sz="1200" i="1"/>
              <a:t>1602.03837</a:t>
            </a:r>
          </a:p>
        </p:txBody>
      </p:sp>
    </p:spTree>
    <p:extLst>
      <p:ext uri="{BB962C8B-B14F-4D97-AF65-F5344CB8AC3E}">
        <p14:creationId xmlns:p14="http://schemas.microsoft.com/office/powerpoint/2010/main" val="28079171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775118" y="0"/>
            <a:ext cx="5425782" cy="6057900"/>
            <a:chOff x="114300" y="233492"/>
            <a:chExt cx="5166756" cy="585990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" y="233492"/>
              <a:ext cx="5166756" cy="5182413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14300" y="5447070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/>
                <a:t>LIGO &amp; Virgo </a:t>
              </a:r>
            </a:p>
            <a:p>
              <a:pPr algn="ctr"/>
              <a:r>
                <a:rPr lang="en-US"/>
                <a:t>Scientific Collaborations</a:t>
              </a: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244590" y="3689439"/>
            <a:ext cx="420486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ArXiv:1602.03837</a:t>
            </a:r>
          </a:p>
          <a:p>
            <a:pPr algn="ctr"/>
            <a:r>
              <a:rPr lang="it-IT" dirty="0"/>
              <a:t>PRL 116, 061102 (2016)</a:t>
            </a:r>
          </a:p>
          <a:p>
            <a:pPr algn="ctr"/>
            <a:endParaRPr lang="en-US" dirty="0"/>
          </a:p>
          <a:p>
            <a:pPr algn="ctr"/>
            <a:r>
              <a:rPr lang="en-GB" sz="1400" dirty="0"/>
              <a:t>“On September 14, 2015 at 09:50:45 </a:t>
            </a:r>
            <a:r>
              <a:rPr lang="en-GB" sz="1400" dirty="0" err="1"/>
              <a:t>UTC</a:t>
            </a:r>
            <a:r>
              <a:rPr lang="en-GB" sz="1400" dirty="0"/>
              <a:t> the two detectors of the Laser Interferometer Gravitational-Wave Observatory simultaneously observed a transient gravitational-wave signal.”</a:t>
            </a:r>
            <a:endParaRPr lang="en-US" sz="1400" dirty="0"/>
          </a:p>
          <a:p>
            <a:pPr algn="ctr"/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6832025" y="1492974"/>
            <a:ext cx="3029995" cy="2196465"/>
            <a:chOff x="4963056" y="1436883"/>
            <a:chExt cx="3029995" cy="219646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3056" y="1436883"/>
              <a:ext cx="3029995" cy="2196465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5182755" y="2948940"/>
              <a:ext cx="454671" cy="32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>
                <a:schemeClr val="accent1">
                  <a:tint val="30000"/>
                  <a:shade val="95000"/>
                  <a:satMod val="30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Title 7"/>
          <p:cNvSpPr>
            <a:spLocks noGrp="1"/>
          </p:cNvSpPr>
          <p:nvPr>
            <p:ph type="title"/>
          </p:nvPr>
        </p:nvSpPr>
        <p:spPr>
          <a:xfrm>
            <a:off x="1983946" y="233493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/>
              <a:t>Gravitational waves interferometers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8680120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53384" y="2980312"/>
            <a:ext cx="2253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i="1"/>
              <a:t>Hanford Interferometer</a:t>
            </a:r>
          </a:p>
          <a:p>
            <a:pPr algn="r"/>
            <a:r>
              <a:rPr lang="en-US" sz="1400" i="1"/>
              <a:t>Image by LIGO collaboration</a:t>
            </a:r>
            <a:endParaRPr lang="it-IT" sz="1400" i="1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976" y="1299848"/>
            <a:ext cx="3305527" cy="220368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981200" y="1372493"/>
            <a:ext cx="47255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Laser Interferometer Gravitational-Wave Observatory (</a:t>
            </a:r>
            <a:r>
              <a:rPr lang="en-GB" b="1"/>
              <a:t>LIGO</a:t>
            </a:r>
            <a:r>
              <a:rPr lang="en-GB"/>
              <a:t>)</a:t>
            </a: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LIGO Hanford, Washington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LIGO Livingston, Louisiana</a:t>
            </a:r>
          </a:p>
          <a:p>
            <a:pPr lvl="1"/>
            <a:r>
              <a:rPr lang="en-US"/>
              <a:t>http://www.ligo.org/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Virgo</a:t>
            </a:r>
            <a:r>
              <a:rPr lang="en-US"/>
              <a:t> interferometer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Cascina (Pisa)</a:t>
            </a:r>
          </a:p>
          <a:p>
            <a:pPr lvl="1"/>
            <a:r>
              <a:rPr lang="en-US"/>
              <a:t>http://www.virgo-gw.eu/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419" y="3833240"/>
            <a:ext cx="3029632" cy="22722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72051" y="5634330"/>
            <a:ext cx="2291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Image by Virgo collaboration</a:t>
            </a:r>
            <a:endParaRPr lang="it-IT" sz="1400" i="1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1983946" y="233493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/>
              <a:t>Gravitational waves interferometers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6620328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GW</a:t>
            </a:r>
            <a:r>
              <a:rPr lang="en-US" dirty="0"/>
              <a:t> detection</a:t>
            </a:r>
            <a:endParaRPr lang="it-IT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435" y="1355090"/>
            <a:ext cx="4797894" cy="385699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81329" y="1496952"/>
            <a:ext cx="39977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Black hole mergers</a:t>
            </a:r>
          </a:p>
          <a:p>
            <a:endParaRPr lang="en-US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GW150914: </a:t>
            </a:r>
            <a:br>
              <a:rPr lang="en-US" dirty="0"/>
            </a:br>
            <a:r>
              <a:rPr lang="it-IT" dirty="0"/>
              <a:t>36 + 29 Solar masses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GW151226:</a:t>
            </a:r>
            <a:br>
              <a:rPr lang="en-US" dirty="0"/>
            </a:br>
            <a:r>
              <a:rPr lang="en-US" dirty="0"/>
              <a:t>14 + 7.5 </a:t>
            </a:r>
            <a:r>
              <a:rPr lang="it-IT" dirty="0"/>
              <a:t>Solar masses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GW170104</a:t>
            </a:r>
            <a:br>
              <a:rPr lang="en-US" dirty="0"/>
            </a:br>
            <a:r>
              <a:rPr lang="en-US" dirty="0"/>
              <a:t>31 + 19 </a:t>
            </a:r>
            <a:r>
              <a:rPr lang="it-IT" dirty="0"/>
              <a:t>Solar masses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GW170814</a:t>
            </a:r>
            <a:br>
              <a:rPr lang="en-US" dirty="0"/>
            </a:br>
            <a:r>
              <a:rPr lang="en-US" dirty="0"/>
              <a:t>30 + 25 </a:t>
            </a:r>
            <a:r>
              <a:rPr lang="it-IT" dirty="0"/>
              <a:t>Solar masses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438400" y="4359274"/>
            <a:ext cx="971550" cy="51435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extBox 2"/>
          <p:cNvSpPr txBox="1"/>
          <p:nvPr/>
        </p:nvSpPr>
        <p:spPr>
          <a:xfrm>
            <a:off x="7667348" y="4740676"/>
            <a:ext cx="24243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Rivelatori sensibili </a:t>
            </a:r>
          </a:p>
          <a:p>
            <a:r>
              <a:rPr lang="en-US"/>
              <a:t>alle frequenze intorno a</a:t>
            </a:r>
          </a:p>
          <a:p>
            <a:r>
              <a:rPr lang="en-US"/>
              <a:t> ~100Hz : </a:t>
            </a:r>
            <a:r>
              <a:rPr lang="en-US" i="1"/>
              <a:t>chirp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51430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GW</a:t>
            </a:r>
            <a:r>
              <a:rPr lang="en-US" dirty="0"/>
              <a:t> detection: Neutron stars</a:t>
            </a:r>
            <a:endParaRPr lang="it-IT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533" y="1719072"/>
            <a:ext cx="4031570" cy="36667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12001" y="1969496"/>
            <a:ext cx="475437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 October 2016: </a:t>
            </a:r>
          </a:p>
          <a:p>
            <a:r>
              <a:rPr lang="en-US" dirty="0"/>
              <a:t>announcement of event GW170817 – </a:t>
            </a:r>
          </a:p>
          <a:p>
            <a:r>
              <a:rPr lang="en-US" dirty="0"/>
              <a:t>neutron stars </a:t>
            </a:r>
            <a:r>
              <a:rPr lang="en-US" dirty="0" err="1"/>
              <a:t>mergere</a:t>
            </a:r>
            <a:endParaRPr lang="en-US" dirty="0"/>
          </a:p>
          <a:p>
            <a:endParaRPr lang="en-US" dirty="0"/>
          </a:p>
          <a:p>
            <a:r>
              <a:rPr lang="en-US" dirty="0"/>
              <a:t>Emitted energy is not only gravitational radiation</a:t>
            </a:r>
          </a:p>
          <a:p>
            <a:r>
              <a:rPr lang="en-US" dirty="0"/>
              <a:t>but also light (photons) and matter (elementary</a:t>
            </a:r>
          </a:p>
          <a:p>
            <a:r>
              <a:rPr lang="en-US" dirty="0"/>
              <a:t>massive particles). </a:t>
            </a:r>
          </a:p>
          <a:p>
            <a:endParaRPr lang="en-US" dirty="0"/>
          </a:p>
          <a:p>
            <a:r>
              <a:rPr lang="en-US" dirty="0"/>
              <a:t>Detection of the emitted radiation by studying </a:t>
            </a:r>
          </a:p>
          <a:p>
            <a:r>
              <a:rPr lang="en-US" dirty="0"/>
              <a:t>decays into lighter particles through spectral </a:t>
            </a:r>
          </a:p>
          <a:p>
            <a:r>
              <a:rPr lang="en-US" dirty="0"/>
              <a:t>lines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044452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34" y="1393752"/>
            <a:ext cx="4123950" cy="41239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81520" y="1557481"/>
            <a:ext cx="37185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LIGO</a:t>
            </a:r>
            <a:r>
              <a:rPr lang="en-US" sz="2000" dirty="0"/>
              <a:t>-Virgo triangulation</a:t>
            </a:r>
          </a:p>
          <a:p>
            <a:endParaRPr lang="en-US" sz="2000" dirty="0"/>
          </a:p>
          <a:p>
            <a:r>
              <a:rPr lang="en-US" sz="2000" dirty="0"/>
              <a:t>The event was in the </a:t>
            </a:r>
            <a:r>
              <a:rPr lang="en-US" sz="2000" i="1" dirty="0"/>
              <a:t>black spot</a:t>
            </a:r>
            <a:r>
              <a:rPr lang="en-US" sz="2000" dirty="0"/>
              <a:t> of the Virgo detector, still an important information to determine the position of the event with enough accuracy. </a:t>
            </a:r>
          </a:p>
          <a:p>
            <a:endParaRPr lang="en-US" sz="2000" dirty="0"/>
          </a:p>
          <a:p>
            <a:r>
              <a:rPr lang="en-US" sz="2000" dirty="0"/>
              <a:t>With the precise location available, astronomical telescopes could be directed towards the event to receive the radiation throughout the following days</a:t>
            </a:r>
            <a:endParaRPr lang="it-IT" sz="2000" dirty="0"/>
          </a:p>
        </p:txBody>
      </p:sp>
      <p:sp>
        <p:nvSpPr>
          <p:cNvPr id="11" name="Title 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err="1"/>
              <a:t>GW</a:t>
            </a:r>
            <a:r>
              <a:rPr lang="en-US" dirty="0"/>
              <a:t> detection: Neutron stars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599610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theory?</a:t>
            </a:r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61034" y="1353311"/>
                <a:ext cx="8846971" cy="4667421"/>
              </a:xfrm>
            </p:spPr>
            <p:txBody>
              <a:bodyPr>
                <a:normAutofit/>
              </a:bodyPr>
              <a:lstStyle/>
              <a:p>
                <a:pPr marL="36576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2000" dirty="0"/>
                  <a:t>Equations of motion</a:t>
                </a:r>
              </a:p>
              <a:p>
                <a:pPr marL="36576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2000" dirty="0"/>
                  <a:t>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tot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000" dirty="0"/>
                  <a:t>      </a:t>
                </a:r>
              </a:p>
              <a:p>
                <a:pPr marL="379476" indent="-342900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/>
                  <a:t>Theory: classical mechanics 	            </a:t>
                </a:r>
              </a:p>
              <a:p>
                <a:pPr marL="379476" indent="-342900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/>
                  <a:t>A physical system is a </a:t>
                </a:r>
                <a:r>
                  <a:rPr lang="en-US" sz="2000" i="1" dirty="0"/>
                  <a:t>solution</a:t>
                </a:r>
                <a:r>
                  <a:rPr lang="en-US" sz="2000" dirty="0"/>
                  <a:t> of the </a:t>
                </a:r>
                <a:r>
                  <a:rPr lang="en-US" sz="2000" i="1" dirty="0"/>
                  <a:t>equations of motion</a:t>
                </a:r>
                <a:r>
                  <a:rPr lang="en-US" sz="2000" dirty="0"/>
                  <a:t> if its physical parameters obey the corresponding equation derived from a law, expressed through a mathematical principle.</a:t>
                </a:r>
              </a:p>
              <a:p>
                <a:pPr marL="36576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36576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2000" u="sng" dirty="0"/>
                  <a:t>Example</a:t>
                </a:r>
                <a:r>
                  <a:rPr lang="en-US" sz="2000" dirty="0"/>
                  <a:t>:  </a:t>
                </a:r>
              </a:p>
              <a:p>
                <a:pPr marL="36576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379476" indent="-342900">
                  <a:lnSpc>
                    <a:spcPct val="100000"/>
                  </a:lnSpc>
                  <a:spcBef>
                    <a:spcPts val="0"/>
                  </a:spcBef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A box on a table  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  </m:t>
                    </m:r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dirty="0"/>
              </a:p>
              <a:p>
                <a:pPr marL="379476" indent="-342900">
                  <a:lnSpc>
                    <a:spcPct val="100000"/>
                  </a:lnSpc>
                  <a:spcBef>
                    <a:spcPts val="0"/>
                  </a:spcBef>
                  <a:buFont typeface="Wingdings" panose="05000000000000000000" pitchFamily="2" charset="2"/>
                  <a:buChar char="Ø"/>
                </a:pPr>
                <a:endParaRPr lang="en-US" sz="2000" dirty="0"/>
              </a:p>
              <a:p>
                <a:pPr marL="379476" indent="-342900">
                  <a:lnSpc>
                    <a:spcPct val="100000"/>
                  </a:lnSpc>
                  <a:spcBef>
                    <a:spcPts val="0"/>
                  </a:spcBef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A free falling box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acc>
                  </m:oMath>
                </a14:m>
                <a:endParaRPr lang="en-US" sz="2000" dirty="0"/>
              </a:p>
              <a:p>
                <a:pPr marL="36576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36576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2000" dirty="0"/>
                  <a:t>They are solutions of the equation.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61034" y="1353311"/>
                <a:ext cx="8846971" cy="4667421"/>
              </a:xfrm>
              <a:blipFill>
                <a:blip r:embed="rId2"/>
                <a:stretch>
                  <a:fillRect l="-287" t="-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756" y="3674786"/>
            <a:ext cx="2268279" cy="18429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680" y="3507432"/>
            <a:ext cx="1229181" cy="217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7881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Multimessenger astronomy</a:t>
            </a:r>
            <a:endParaRPr lang="it-IT" sz="400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New signals received, a new way to look at the Universe!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047014"/>
              </p:ext>
            </p:extLst>
          </p:nvPr>
        </p:nvGraphicFramePr>
        <p:xfrm>
          <a:off x="2266400" y="2835829"/>
          <a:ext cx="7830848" cy="3026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5424">
                  <a:extLst>
                    <a:ext uri="{9D8B030D-6E8A-4147-A177-3AD203B41FA5}">
                      <a16:colId xmlns:a16="http://schemas.microsoft.com/office/drawing/2014/main" val="1770072698"/>
                    </a:ext>
                  </a:extLst>
                </a:gridCol>
                <a:gridCol w="3915424">
                  <a:extLst>
                    <a:ext uri="{9D8B030D-6E8A-4147-A177-3AD203B41FA5}">
                      <a16:colId xmlns:a16="http://schemas.microsoft.com/office/drawing/2014/main" val="2866100592"/>
                    </a:ext>
                  </a:extLst>
                </a:gridCol>
              </a:tblGrid>
              <a:tr h="3375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Electromagnetic waves</a:t>
                      </a:r>
                      <a:endParaRPr lang="it-IT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Gravitational</a:t>
                      </a:r>
                      <a:r>
                        <a:rPr lang="en-US" baseline="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waves</a:t>
                      </a:r>
                      <a:endParaRPr lang="it-IT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302742"/>
                  </a:ext>
                </a:extLst>
              </a:tr>
              <a:tr h="810743">
                <a:tc>
                  <a:txBody>
                    <a:bodyPr/>
                    <a:lstStyle/>
                    <a:p>
                      <a:r>
                        <a:rPr lang="en-US" baseline="0" dirty="0"/>
                        <a:t>Accelerated charges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Acceleration of matter</a:t>
                      </a:r>
                      <a:r>
                        <a:rPr lang="en-US" baseline="0" dirty="0"/>
                        <a:t> distribution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106254"/>
                  </a:ext>
                </a:extLst>
              </a:tr>
              <a:tr h="843877">
                <a:tc>
                  <a:txBody>
                    <a:bodyPr/>
                    <a:lstStyle/>
                    <a:p>
                      <a:r>
                        <a:rPr lang="en-US" dirty="0"/>
                        <a:t>Continued emission in the days</a:t>
                      </a:r>
                      <a:r>
                        <a:rPr lang="en-US" baseline="0" dirty="0"/>
                        <a:t> (and months following the merger)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Instantaneous</a:t>
                      </a:r>
                      <a:r>
                        <a:rPr lang="en-US" baseline="0" dirty="0"/>
                        <a:t> emission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934963"/>
                  </a:ext>
                </a:extLst>
              </a:tr>
              <a:tr h="567520">
                <a:tc>
                  <a:txBody>
                    <a:bodyPr/>
                    <a:lstStyle/>
                    <a:p>
                      <a:r>
                        <a:rPr lang="en-US" dirty="0"/>
                        <a:t>Highly interacted with interstellar medium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Transparent to matter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870243"/>
                  </a:ext>
                </a:extLst>
              </a:tr>
              <a:tr h="337551">
                <a:tc>
                  <a:txBody>
                    <a:bodyPr/>
                    <a:lstStyle/>
                    <a:p>
                      <a:r>
                        <a:rPr lang="en-US" dirty="0"/>
                        <a:t>Frequency &gt; 10</a:t>
                      </a:r>
                      <a:r>
                        <a:rPr lang="en-US" baseline="0" dirty="0"/>
                        <a:t> MHz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Frequency &lt; 10 kHz  (we can hear it!)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019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86405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Multimessenger astronomy</a:t>
            </a:r>
            <a:endParaRPr lang="it-IT" sz="400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36320" y="1690688"/>
            <a:ext cx="9171734" cy="42931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New discoveries!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534999"/>
              </p:ext>
            </p:extLst>
          </p:nvPr>
        </p:nvGraphicFramePr>
        <p:xfrm>
          <a:off x="3170788" y="2331893"/>
          <a:ext cx="5850424" cy="3747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0424">
                  <a:extLst>
                    <a:ext uri="{9D8B030D-6E8A-4147-A177-3AD203B41FA5}">
                      <a16:colId xmlns:a16="http://schemas.microsoft.com/office/drawing/2014/main" val="1770072698"/>
                    </a:ext>
                  </a:extLst>
                </a:gridCol>
              </a:tblGrid>
              <a:tr h="4479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EM waves following</a:t>
                      </a:r>
                      <a:r>
                        <a:rPr lang="en-US" baseline="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the merger</a:t>
                      </a:r>
                      <a:endParaRPr lang="it-IT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302742"/>
                  </a:ext>
                </a:extLst>
              </a:tr>
              <a:tr h="699103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Origin of a class of Gamma ray bursts (&lt; 2’’)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4106254"/>
                  </a:ext>
                </a:extLst>
              </a:tr>
              <a:tr h="10834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Observation of a new state of a</a:t>
                      </a:r>
                      <a:r>
                        <a:rPr lang="en-US" baseline="0" dirty="0"/>
                        <a:t> neutron star, where heavy nuclei are expelled</a:t>
                      </a:r>
                      <a:r>
                        <a:rPr lang="en-US" dirty="0"/>
                        <a:t>:</a:t>
                      </a:r>
                      <a:br>
                        <a:rPr lang="en-US" baseline="0" dirty="0"/>
                      </a:br>
                      <a:r>
                        <a:rPr lang="en-US" i="1" baseline="0" dirty="0" err="1"/>
                        <a:t>kilonova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934963"/>
                  </a:ext>
                </a:extLst>
              </a:tr>
              <a:tr h="75841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Confirmation of theoretical</a:t>
                      </a:r>
                      <a:r>
                        <a:rPr lang="en-US" baseline="0" dirty="0"/>
                        <a:t> hypothesis on the origin of heavier than iron elements (gold, silver..)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870243"/>
                  </a:ext>
                </a:extLst>
              </a:tr>
              <a:tr h="75841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Successive more precise position detection</a:t>
                      </a:r>
                      <a:endParaRPr kumimoji="0" lang="it-IT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2988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8558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dirty="0"/>
              <a:t>...is this all?</a:t>
            </a:r>
            <a:br>
              <a:rPr lang="en-US" dirty="0"/>
            </a:br>
            <a:r>
              <a:rPr lang="en-US" dirty="0"/>
              <a:t>where are the puzzles coming from?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82779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324" y="1345692"/>
            <a:ext cx="3197352" cy="4591397"/>
          </a:xfrm>
          <a:prstGeom prst="rect">
            <a:avLst/>
          </a:prstGeom>
        </p:spPr>
      </p:pic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1981200" y="233493"/>
            <a:ext cx="8226854" cy="940443"/>
          </a:xfrm>
        </p:spPr>
        <p:txBody>
          <a:bodyPr>
            <a:normAutofit/>
          </a:bodyPr>
          <a:lstStyle/>
          <a:p>
            <a:r>
              <a:rPr lang="en-US" sz="3000"/>
              <a:t>Stephen Hawking,  1942 -2018</a:t>
            </a:r>
            <a:endParaRPr lang="it-IT" sz="3000"/>
          </a:p>
        </p:txBody>
      </p:sp>
    </p:spTree>
    <p:extLst>
      <p:ext uri="{BB962C8B-B14F-4D97-AF65-F5344CB8AC3E}">
        <p14:creationId xmlns:p14="http://schemas.microsoft.com/office/powerpoint/2010/main" val="12323252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Black hole thermodynamics</a:t>
            </a:r>
            <a:endParaRPr lang="it-IT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7080" y="3921333"/>
            <a:ext cx="5565346" cy="1008623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000" u="sng" dirty="0"/>
              <a:t>Hawking radiation</a:t>
            </a:r>
            <a:br>
              <a:rPr lang="en-US" sz="2000" u="sng" dirty="0"/>
            </a:br>
            <a:endParaRPr lang="en-US" sz="2000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2" name="Hrad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43138" y="1704941"/>
            <a:ext cx="4300020" cy="32250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7080" y="5731217"/>
            <a:ext cx="5896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Hints of a thermodynamics/statistical nature of black holes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083594" y="3362295"/>
                <a:ext cx="2897510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𝑑𝑀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𝑑𝑆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+ </m:t>
                      </m:r>
                      <m:r>
                        <m:rPr>
                          <m:sty m:val="p"/>
                        </m:rPr>
                        <a:rPr lang="el-GR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𝑑𝑄</m:t>
                      </m:r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3594" y="3362295"/>
                <a:ext cx="2897510" cy="338554"/>
              </a:xfrm>
              <a:prstGeom prst="rect">
                <a:avLst/>
              </a:prstGeom>
              <a:blipFill>
                <a:blip r:embed="rId5"/>
                <a:stretch>
                  <a:fillRect b="-3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439612" y="4664173"/>
                <a:ext cx="1834412" cy="6932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2200" i="1">
                          <a:latin typeface="Cambria Math" panose="02040503050406030204" pitchFamily="18" charset="0"/>
                        </a:rPr>
                        <m:t> ~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2 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612" y="4664173"/>
                <a:ext cx="1834412" cy="69320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7315200" y="5089155"/>
            <a:ext cx="422148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1500" i="1" dirty="0"/>
              <a:t>Particle-antiparticle production from the quantum vacuum in the near horizon region</a:t>
            </a: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767080" y="2712304"/>
            <a:ext cx="5565346" cy="443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US" sz="2000" u="sng" dirty="0"/>
              <a:t>Black holes first law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8200" y="1877967"/>
            <a:ext cx="5896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Study light quantum fields on a fixed black hole background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082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34990" y="1605896"/>
            <a:ext cx="4708786" cy="44162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u="sng" dirty="0"/>
              <a:t>Bekenstein - Hawking entropy</a:t>
            </a:r>
          </a:p>
          <a:p>
            <a:pPr marL="36576" indent="0">
              <a:buNone/>
            </a:pPr>
            <a:endParaRPr lang="en-US" sz="2000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13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15378" y="2283600"/>
            <a:ext cx="2051418" cy="933750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38200" y="3754570"/>
                <a:ext cx="7838274" cy="1724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             #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𝑑𝑜𝑓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~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1000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What’s the </a:t>
                </a:r>
                <a:r>
                  <a:rPr lang="en-US" b="1" dirty="0"/>
                  <a:t>microscopic</a:t>
                </a:r>
                <a:r>
                  <a:rPr lang="en-US" dirty="0"/>
                  <a:t> origin of entropy for black holes?</a:t>
                </a: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GR NO-Hair theorem: </a:t>
                </a:r>
                <a:br>
                  <a:rPr lang="it-IT" dirty="0"/>
                </a:br>
                <a:r>
                  <a:rPr lang="it-IT" b="1" dirty="0"/>
                  <a:t>uniqueness</a:t>
                </a:r>
                <a:r>
                  <a:rPr lang="it-IT" dirty="0"/>
                  <a:t> of black hole solution (given Q,M,J)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754570"/>
                <a:ext cx="7838274" cy="1724959"/>
              </a:xfrm>
              <a:prstGeom prst="rect">
                <a:avLst/>
              </a:prstGeom>
              <a:blipFill>
                <a:blip r:embed="rId5"/>
                <a:stretch>
                  <a:fillRect l="-545" b="-4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742460" y="5506920"/>
            <a:ext cx="6707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chemeClr val="accent5">
                    <a:lumMod val="75000"/>
                  </a:schemeClr>
                </a:solidFill>
              </a:rPr>
              <a:t>Microstates might be described by a theory that extends GR </a:t>
            </a:r>
          </a:p>
          <a:p>
            <a:pPr algn="ctr"/>
            <a:r>
              <a:rPr lang="en-US" i="1" dirty="0">
                <a:solidFill>
                  <a:schemeClr val="accent5">
                    <a:lumMod val="75000"/>
                  </a:schemeClr>
                </a:solidFill>
              </a:rPr>
              <a:t>and possibly allows a quantum description of gravity</a:t>
            </a:r>
            <a:endParaRPr lang="it-IT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Title 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Black hole thermodynamics</a:t>
            </a:r>
            <a:endParaRPr lang="it-IT" sz="4000" dirty="0"/>
          </a:p>
        </p:txBody>
      </p:sp>
      <p:pic>
        <p:nvPicPr>
          <p:cNvPr id="16" name="Hrad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43138" y="1704941"/>
            <a:ext cx="4300020" cy="322501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849120" y="3637280"/>
            <a:ext cx="1917676" cy="66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412240" y="2164809"/>
            <a:ext cx="2885440" cy="1269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48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26440" y="1960881"/>
            <a:ext cx="10515600" cy="4145280"/>
          </a:xfrm>
        </p:spPr>
        <p:txBody>
          <a:bodyPr>
            <a:normAutofit/>
          </a:bodyPr>
          <a:lstStyle/>
          <a:p>
            <a:r>
              <a:rPr lang="en-US" sz="2200" dirty="0"/>
              <a:t>The interplay between observations, unexplained phenomena, and mathematical consistency of the physical laws is what keeps the theorists busy (...excited).</a:t>
            </a:r>
          </a:p>
          <a:p>
            <a:endParaRPr lang="en-US" sz="2200" dirty="0"/>
          </a:p>
          <a:p>
            <a:r>
              <a:rPr lang="en-US" sz="2200" dirty="0"/>
              <a:t>The visible Universe offers a rich window to unexplained phenomena</a:t>
            </a:r>
          </a:p>
          <a:p>
            <a:endParaRPr lang="en-US" sz="2200" dirty="0"/>
          </a:p>
          <a:p>
            <a:r>
              <a:rPr lang="en-US" sz="2200" dirty="0"/>
              <a:t>Recent detection of gravitational waves has opened a new era of investigations that may give precious hints on the unification of interactions and the quantum nature of gravity</a:t>
            </a:r>
          </a:p>
          <a:p>
            <a:endParaRPr lang="en-US" sz="2200" dirty="0"/>
          </a:p>
          <a:p>
            <a:r>
              <a:rPr lang="en-US" sz="2200" dirty="0"/>
              <a:t>The future generation of physicists will face </a:t>
            </a:r>
            <a:r>
              <a:rPr lang="en-US" sz="2200"/>
              <a:t>interesting challenges... </a:t>
            </a:r>
            <a:r>
              <a:rPr lang="en-US" sz="2200" dirty="0"/>
              <a:t>We’re waiting for you!!!! </a:t>
            </a:r>
            <a:r>
              <a:rPr lang="en-US" sz="2200" dirty="0">
                <a:sym typeface="Wingdings" panose="05000000000000000000" pitchFamily="2" charset="2"/>
              </a:rPr>
              <a:t> </a:t>
            </a:r>
            <a:endParaRPr lang="en-US" sz="2200" dirty="0"/>
          </a:p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endParaRPr lang="en-US" sz="2200" dirty="0"/>
          </a:p>
          <a:p>
            <a:endParaRPr lang="en-US" sz="2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04639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28204993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>
          <a:xfrm>
            <a:off x="2149276" y="4128913"/>
            <a:ext cx="3013138" cy="1484809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Maxwell &amp; Einstein: scale di energia</a:t>
            </a:r>
            <a:endParaRPr lang="it-IT" sz="4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981200" y="1600201"/>
                <a:ext cx="6518775" cy="459943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/>
                  <a:t>Elettromagnetismo</a:t>
                </a:r>
              </a:p>
              <a:p>
                <a:pPr lvl="1"/>
                <a:r>
                  <a:rPr lang="en-US"/>
                  <a:t>Forza tra due cariche</a:t>
                </a:r>
              </a:p>
              <a:p>
                <a:pPr lvl="1"/>
                <a:endParaRPr lang="en-US"/>
              </a:p>
              <a:p>
                <a:pPr lvl="1"/>
                <a:endParaRPr lang="en-US"/>
              </a:p>
              <a:p>
                <a:pPr lvl="1"/>
                <a:endParaRPr lang="en-US"/>
              </a:p>
              <a:p>
                <a:pPr marL="448056" lvl="1" indent="0">
                  <a:buNone/>
                </a:pPr>
                <a:endParaRPr lang="en-US"/>
              </a:p>
              <a:p>
                <a:pPr marL="448056" lvl="1" indent="0">
                  <a:buNone/>
                </a:pPr>
                <a:r>
                  <a:rPr lang="en-US">
                    <a:solidFill>
                      <a:srgbClr val="FF0000"/>
                    </a:solidFill>
                  </a:rPr>
                  <a:t>			Le due forze a confronto</a:t>
                </a:r>
              </a:p>
              <a:p>
                <a:pPr marL="448056" lvl="1" indent="0">
                  <a:buNone/>
                </a:pPr>
                <a:endParaRPr lang="en-US" i="1">
                  <a:latin typeface="Cambria Math" panose="02040503050406030204" pitchFamily="18" charset="0"/>
                </a:endParaRPr>
              </a:p>
              <a:p>
                <a:pPr marL="36576" indent="0">
                  <a:buNone/>
                </a:pPr>
                <a:r>
                  <a:rPr lang="en-US"/>
                  <a:t>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</m:d>
                  </m:oMath>
                </a14:m>
                <a:r>
                  <a:rPr lang="en-US" i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br>
                  <a:rPr lang="en-US" i="1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US" i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</m:t>
                    </m:r>
                  </m:oMath>
                </a14:m>
                <a:r>
                  <a:rPr lang="en-US"/>
                  <a:t> </a:t>
                </a:r>
                <a:br>
                  <a:rPr lang="en-US"/>
                </a:br>
                <a:br>
                  <a:rPr lang="en-US"/>
                </a:br>
                <a:endParaRPr lang="en-US"/>
              </a:p>
              <a:p>
                <a:pPr marL="448056" lvl="1" indent="0">
                  <a:buNone/>
                </a:pPr>
                <a:endParaRPr lang="en-US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981200" y="1600201"/>
                <a:ext cx="6518775" cy="4599431"/>
              </a:xfrm>
              <a:blipFill>
                <a:blip r:embed="rId3"/>
                <a:stretch>
                  <a:fillRect l="-1403" t="-27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111240" y="1600201"/>
            <a:ext cx="4227576" cy="4350385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Gravità (newtoniana)</a:t>
            </a:r>
          </a:p>
          <a:p>
            <a:pPr lvl="1"/>
            <a:r>
              <a:rPr lang="en-US"/>
              <a:t>Forza tra due corpi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924" y="2337291"/>
            <a:ext cx="2192414" cy="8867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142" y="2520161"/>
            <a:ext cx="1993773" cy="7717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312" y="4211903"/>
            <a:ext cx="2860488" cy="970266"/>
          </a:xfrm>
          <a:prstGeom prst="rect">
            <a:avLst/>
          </a:prstGeom>
        </p:spPr>
      </p:pic>
      <p:sp>
        <p:nvSpPr>
          <p:cNvPr id="12" name="Left Brace 11"/>
          <p:cNvSpPr/>
          <p:nvPr/>
        </p:nvSpPr>
        <p:spPr>
          <a:xfrm rot="16200000">
            <a:off x="7723633" y="4702444"/>
            <a:ext cx="374904" cy="1236585"/>
          </a:xfrm>
          <a:prstGeom prst="leftBrace">
            <a:avLst>
              <a:gd name="adj1" fmla="val 61992"/>
              <a:gd name="adj2" fmla="val 51479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Left Brace 13"/>
          <p:cNvSpPr/>
          <p:nvPr/>
        </p:nvSpPr>
        <p:spPr>
          <a:xfrm rot="16200000">
            <a:off x="8794840" y="5038543"/>
            <a:ext cx="359097" cy="580196"/>
          </a:xfrm>
          <a:prstGeom prst="leftBrace">
            <a:avLst>
              <a:gd name="adj1" fmla="val 61992"/>
              <a:gd name="adj2" fmla="val 51479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578212" y="5613722"/>
                <a:ext cx="66574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8212" y="5613722"/>
                <a:ext cx="665746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8552386" y="5613722"/>
                <a:ext cx="94951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𝑷𝒍</m:t>
                          </m:r>
                        </m:sub>
                      </m:sSub>
                    </m:oMath>
                  </m:oMathPara>
                </a14:m>
                <a:endParaRPr lang="it-IT" b="1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2386" y="5613722"/>
                <a:ext cx="949512" cy="276999"/>
              </a:xfrm>
              <a:prstGeom prst="rect">
                <a:avLst/>
              </a:prstGeom>
              <a:blipFill>
                <a:blip r:embed="rId8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68532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Electromagnetism: energy scales</a:t>
            </a:r>
            <a:endParaRPr lang="it-IT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187641" y="1508373"/>
                <a:ext cx="5771959" cy="4500747"/>
              </a:xfrm>
            </p:spPr>
            <p:txBody>
              <a:bodyPr>
                <a:noAutofit/>
              </a:bodyPr>
              <a:lstStyle/>
              <a:p>
                <a:pPr lvl="1"/>
                <a:r>
                  <a:rPr lang="en-US" sz="1900" dirty="0"/>
                  <a:t>The energy of light is quantized by its frequency</a:t>
                </a:r>
                <a:endParaRPr lang="en-US" sz="1900" i="1" dirty="0">
                  <a:latin typeface="Cambria Math" panose="02040503050406030204" pitchFamily="18" charset="0"/>
                </a:endParaRPr>
              </a:p>
              <a:p>
                <a:pPr marL="448056" lvl="1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=ℏ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900" dirty="0"/>
              </a:p>
              <a:p>
                <a:pPr lvl="1"/>
                <a:r>
                  <a:rPr lang="en-US" sz="1900" dirty="0"/>
                  <a:t>The coupling of a particle to EM field is described by a fundamental quantity</a:t>
                </a:r>
              </a:p>
              <a:p>
                <a:pPr marL="448056" lvl="1" indent="0">
                  <a:buNone/>
                </a:pPr>
                <a:endParaRPr lang="it-IT" sz="19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1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9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num>
                            <m:den>
                              <m:r>
                                <a:rPr lang="en-US" sz="19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  <m:r>
                                <a:rPr lang="en-US" sz="19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sz="19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4</m:t>
                              </m:r>
                              <m:r>
                                <a:rPr lang="en-US" sz="19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19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19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 </m:t>
                      </m:r>
                      <m:f>
                        <m:fPr>
                          <m:ctrlPr>
                            <a:rPr lang="en-US" sz="1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137</m:t>
                          </m:r>
                        </m:den>
                      </m:f>
                    </m:oMath>
                  </m:oMathPara>
                </a14:m>
                <a:endParaRPr lang="it-IT" sz="1900" dirty="0"/>
              </a:p>
              <a:p>
                <a:pPr marL="448056" lvl="1" indent="0">
                  <a:buNone/>
                </a:pPr>
                <a:endParaRPr lang="en-US" sz="1900" dirty="0"/>
              </a:p>
              <a:p>
                <a:pPr marL="448056" lvl="1" indent="0">
                  <a:buNone/>
                </a:pPr>
                <a:endParaRPr lang="en-US" sz="19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187641" y="1508373"/>
                <a:ext cx="5771959" cy="4500747"/>
              </a:xfrm>
              <a:blipFill>
                <a:blip r:embed="rId3"/>
                <a:stretch>
                  <a:fillRect t="-1218" r="-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7807629" y="1508373"/>
                <a:ext cx="3209544" cy="436344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Gamma rays</a:t>
                </a:r>
              </a:p>
              <a:p>
                <a:pPr marL="448056" lvl="1" indent="0">
                  <a:buNone/>
                </a:pP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1 MeV</a:t>
                </a:r>
              </a:p>
              <a:p>
                <a:r>
                  <a:rPr lang="en-GB" dirty="0"/>
                  <a:t>X-rays</a:t>
                </a:r>
              </a:p>
              <a:p>
                <a:pPr marL="448056" lvl="1" indent="0">
                  <a:buNone/>
                </a:pP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1-100 </a:t>
                </a:r>
                <a:r>
                  <a:rPr lang="en-GB" dirty="0" err="1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keV</a:t>
                </a:r>
                <a:endParaRPr lang="en-GB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GB" dirty="0"/>
                  <a:t>UV</a:t>
                </a:r>
              </a:p>
              <a:p>
                <a:pPr marL="448056" lvl="1" indent="0">
                  <a:buNone/>
                </a:pP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10-100 eV</a:t>
                </a:r>
              </a:p>
              <a:p>
                <a:r>
                  <a:rPr lang="en-GB" dirty="0"/>
                  <a:t>Visible</a:t>
                </a:r>
              </a:p>
              <a:p>
                <a:pPr marL="448056" lvl="1" indent="0">
                  <a:buNone/>
                </a:pP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1 eV</a:t>
                </a:r>
              </a:p>
              <a:p>
                <a:r>
                  <a:rPr lang="en-GB" dirty="0"/>
                  <a:t>IR</a:t>
                </a:r>
              </a:p>
              <a:p>
                <a:pPr marL="448056" lvl="1" indent="0">
                  <a:buNone/>
                </a:pPr>
                <a:r>
                  <a:rPr lang="en-GB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10-100 </a:t>
                </a:r>
                <a:r>
                  <a:rPr lang="en-GB" dirty="0" err="1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meV</a:t>
                </a:r>
                <a:r>
                  <a:rPr lang="en-GB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, 1eV</a:t>
                </a:r>
              </a:p>
              <a:p>
                <a:r>
                  <a:rPr lang="en-GB" dirty="0"/>
                  <a:t>Micro-radio waves</a:t>
                </a: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 eV, </a:t>
                </a:r>
                <a:r>
                  <a:rPr lang="en-GB" dirty="0" err="1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meV</a:t>
                </a:r>
                <a:endParaRPr lang="en-GB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pPr lvl="1"/>
                <a:endParaRPr lang="it-IT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7807629" y="1508373"/>
                <a:ext cx="3209544" cy="4363442"/>
              </a:xfrm>
              <a:blipFill>
                <a:blip r:embed="rId4"/>
                <a:stretch>
                  <a:fillRect l="-3042" t="-3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481419" y="6231135"/>
            <a:ext cx="109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image: Nasa</a:t>
            </a:r>
            <a:endParaRPr lang="it-IT" sz="14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333" y="4325192"/>
            <a:ext cx="5113909" cy="205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559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theory?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489520"/>
            <a:ext cx="5544312" cy="4455839"/>
          </a:xfrm>
        </p:spPr>
        <p:txBody>
          <a:bodyPr>
            <a:normAutofit/>
          </a:bodyPr>
          <a:lstStyle/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/>
              <a:t>A change of perspective: 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u="sng" dirty="0"/>
              <a:t>Before</a:t>
            </a:r>
            <a:r>
              <a:rPr lang="en-US" sz="2000" dirty="0"/>
              <a:t>:  A box, an apple... of course they obey Newton’s law (equation of motion), that’s why the law was formulated, by </a:t>
            </a:r>
            <a:r>
              <a:rPr lang="en-US" sz="2000" i="1" dirty="0"/>
              <a:t>observing</a:t>
            </a:r>
            <a:r>
              <a:rPr lang="en-US" sz="2000" dirty="0"/>
              <a:t> these phenomena.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u="sng" dirty="0"/>
              <a:t>After</a:t>
            </a:r>
            <a:r>
              <a:rPr lang="en-US" sz="2000" dirty="0"/>
              <a:t>: </a:t>
            </a:r>
            <a:r>
              <a:rPr lang="en-US" sz="2000" i="1" dirty="0"/>
              <a:t>With the knowledge</a:t>
            </a:r>
            <a:r>
              <a:rPr lang="en-US" sz="2000" dirty="0"/>
              <a:t> of Newton’s law (</a:t>
            </a:r>
            <a:r>
              <a:rPr lang="en-US" sz="2000" dirty="0" err="1"/>
              <a:t>eom</a:t>
            </a:r>
            <a:r>
              <a:rPr lang="en-US" sz="2000" dirty="0"/>
              <a:t>), if we don’t want the box to fall, we will not remove the table below it!!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1" y="2130234"/>
            <a:ext cx="1502747" cy="266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1964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Fenomeni</a:t>
            </a:r>
            <a:r>
              <a:rPr lang="en-US" dirty="0"/>
              <a:t> </a:t>
            </a:r>
            <a:r>
              <a:rPr lang="en-US" dirty="0" err="1"/>
              <a:t>ondulatori</a:t>
            </a:r>
            <a:r>
              <a:rPr lang="en-US" dirty="0"/>
              <a:t> in </a:t>
            </a:r>
            <a:r>
              <a:rPr lang="en-US" dirty="0" err="1"/>
              <a:t>gravità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871472" y="1271017"/>
            <a:ext cx="8266176" cy="437083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600" dirty="0"/>
              <a:t> In </a:t>
            </a:r>
            <a:r>
              <a:rPr lang="en-US" sz="2600" dirty="0" err="1"/>
              <a:t>presenza</a:t>
            </a:r>
            <a:r>
              <a:rPr lang="en-US" sz="2600" dirty="0"/>
              <a:t> di </a:t>
            </a:r>
            <a:r>
              <a:rPr lang="en-US" sz="2600" dirty="0" err="1"/>
              <a:t>fenomeni</a:t>
            </a:r>
            <a:r>
              <a:rPr lang="en-US" sz="2600" dirty="0"/>
              <a:t> </a:t>
            </a:r>
            <a:r>
              <a:rPr lang="en-US" sz="2600" dirty="0" err="1"/>
              <a:t>che</a:t>
            </a:r>
            <a:r>
              <a:rPr lang="en-US" sz="2600" dirty="0"/>
              <a:t> </a:t>
            </a:r>
            <a:r>
              <a:rPr lang="en-US" sz="2600" i="1" dirty="0" err="1"/>
              <a:t>perturbano</a:t>
            </a:r>
            <a:r>
              <a:rPr lang="en-US" sz="2600" i="1" dirty="0"/>
              <a:t> </a:t>
            </a:r>
            <a:r>
              <a:rPr lang="en-US" sz="2600" dirty="0" err="1"/>
              <a:t>il</a:t>
            </a:r>
            <a:r>
              <a:rPr lang="en-US" sz="2600" dirty="0"/>
              <a:t> background, </a:t>
            </a:r>
            <a:r>
              <a:rPr lang="en-US" sz="2600" dirty="0" err="1"/>
              <a:t>dall’equazione</a:t>
            </a:r>
            <a:r>
              <a:rPr lang="en-US" sz="2600" dirty="0"/>
              <a:t> </a:t>
            </a:r>
            <a:r>
              <a:rPr lang="en-US" sz="2600" dirty="0" err="1"/>
              <a:t>della</a:t>
            </a:r>
            <a:r>
              <a:rPr lang="en-US" sz="2600" dirty="0"/>
              <a:t> </a:t>
            </a:r>
            <a:r>
              <a:rPr lang="en-US" sz="2600" dirty="0" err="1"/>
              <a:t>relatività</a:t>
            </a:r>
            <a:r>
              <a:rPr lang="en-US" sz="2600" dirty="0"/>
              <a:t> </a:t>
            </a:r>
            <a:r>
              <a:rPr lang="en-US" sz="2600" dirty="0" err="1"/>
              <a:t>linearizzata</a:t>
            </a:r>
            <a:r>
              <a:rPr lang="en-US" sz="2600" dirty="0"/>
              <a:t> </a:t>
            </a:r>
            <a:r>
              <a:rPr lang="en-US" sz="2600" dirty="0" err="1"/>
              <a:t>si</a:t>
            </a:r>
            <a:r>
              <a:rPr lang="en-US" sz="2600" dirty="0"/>
              <a:t> </a:t>
            </a:r>
            <a:r>
              <a:rPr lang="en-US" sz="2600" dirty="0" err="1"/>
              <a:t>ottengono</a:t>
            </a:r>
            <a:r>
              <a:rPr lang="en-US" sz="2600" dirty="0"/>
              <a:t> le </a:t>
            </a:r>
            <a:r>
              <a:rPr lang="en-US" sz="2600" dirty="0" err="1"/>
              <a:t>equazioni</a:t>
            </a:r>
            <a:r>
              <a:rPr lang="en-US" sz="2600" dirty="0"/>
              <a:t> </a:t>
            </a:r>
            <a:r>
              <a:rPr lang="en-US" sz="2600" dirty="0" err="1"/>
              <a:t>delle</a:t>
            </a:r>
            <a:r>
              <a:rPr lang="en-US" sz="2600" dirty="0"/>
              <a:t> </a:t>
            </a:r>
            <a:r>
              <a:rPr lang="en-US" sz="2600" dirty="0" err="1"/>
              <a:t>onde</a:t>
            </a:r>
            <a:r>
              <a:rPr lang="en-US" sz="2600" dirty="0"/>
              <a:t> per </a:t>
            </a:r>
            <a:r>
              <a:rPr lang="en-US" sz="2600" dirty="0" err="1"/>
              <a:t>il</a:t>
            </a:r>
            <a:r>
              <a:rPr lang="en-US" sz="2600" dirty="0"/>
              <a:t> campo </a:t>
            </a:r>
            <a:r>
              <a:rPr lang="en-US" sz="2600" dirty="0" err="1"/>
              <a:t>gravitazionale</a:t>
            </a:r>
            <a:endParaRPr lang="en-US" sz="2600" dirty="0"/>
          </a:p>
          <a:p>
            <a:pPr marL="36576" indent="0">
              <a:buNone/>
            </a:pPr>
            <a:endParaRPr lang="en-US" sz="26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600" dirty="0"/>
              <a:t> La </a:t>
            </a:r>
            <a:r>
              <a:rPr lang="en-US" sz="2600" dirty="0" err="1"/>
              <a:t>rivelazione</a:t>
            </a:r>
            <a:r>
              <a:rPr lang="en-US" sz="2600" dirty="0"/>
              <a:t> di </a:t>
            </a:r>
            <a:r>
              <a:rPr lang="en-US" sz="2600" dirty="0" err="1"/>
              <a:t>onde</a:t>
            </a:r>
            <a:r>
              <a:rPr lang="en-US" sz="2600" dirty="0"/>
              <a:t> </a:t>
            </a:r>
            <a:r>
              <a:rPr lang="en-US" sz="2600" dirty="0" err="1"/>
              <a:t>gravitazionali</a:t>
            </a:r>
            <a:r>
              <a:rPr lang="en-US" sz="2600" dirty="0"/>
              <a:t> con </a:t>
            </a:r>
            <a:r>
              <a:rPr lang="en-US" sz="2600" dirty="0" err="1"/>
              <a:t>interferometri</a:t>
            </a:r>
            <a:r>
              <a:rPr lang="en-US" sz="2600" dirty="0"/>
              <a:t> </a:t>
            </a:r>
            <a:r>
              <a:rPr lang="en-US" sz="2600" dirty="0" err="1"/>
              <a:t>avviene</a:t>
            </a:r>
            <a:r>
              <a:rPr lang="en-US" sz="2600" dirty="0"/>
              <a:t> </a:t>
            </a:r>
            <a:r>
              <a:rPr lang="en-US" sz="2600" dirty="0" err="1"/>
              <a:t>quando</a:t>
            </a:r>
            <a:r>
              <a:rPr lang="en-US" sz="2600" dirty="0"/>
              <a:t> </a:t>
            </a:r>
            <a:r>
              <a:rPr lang="en-US" sz="2600" dirty="0" err="1"/>
              <a:t>si</a:t>
            </a:r>
            <a:r>
              <a:rPr lang="en-US" sz="2600" dirty="0"/>
              <a:t> </a:t>
            </a:r>
            <a:r>
              <a:rPr lang="en-US" sz="2600" dirty="0" err="1"/>
              <a:t>verificano</a:t>
            </a:r>
            <a:r>
              <a:rPr lang="en-US" sz="2600" dirty="0"/>
              <a:t> </a:t>
            </a:r>
            <a:r>
              <a:rPr lang="en-US" sz="2600" dirty="0" err="1"/>
              <a:t>fenomeni</a:t>
            </a:r>
            <a:r>
              <a:rPr lang="en-US" sz="2600" dirty="0"/>
              <a:t> di </a:t>
            </a:r>
            <a:r>
              <a:rPr lang="en-US" sz="2600" i="1" dirty="0" err="1"/>
              <a:t>fusione</a:t>
            </a:r>
            <a:r>
              <a:rPr lang="en-US" sz="2600" dirty="0"/>
              <a:t> </a:t>
            </a:r>
            <a:r>
              <a:rPr lang="en-US" sz="2600" dirty="0" err="1"/>
              <a:t>che</a:t>
            </a:r>
            <a:r>
              <a:rPr lang="en-US" sz="2600" dirty="0"/>
              <a:t> </a:t>
            </a:r>
            <a:r>
              <a:rPr lang="en-US" sz="2600" dirty="0" err="1"/>
              <a:t>coinvolgono</a:t>
            </a:r>
            <a:r>
              <a:rPr lang="en-US" sz="2600" dirty="0"/>
              <a:t> </a:t>
            </a:r>
            <a:r>
              <a:rPr lang="en-US" sz="2600" dirty="0" err="1"/>
              <a:t>corpi</a:t>
            </a:r>
            <a:r>
              <a:rPr lang="en-US" sz="2600" dirty="0"/>
              <a:t> </a:t>
            </a:r>
            <a:r>
              <a:rPr lang="en-US" sz="2600" dirty="0" err="1"/>
              <a:t>sufficientemente</a:t>
            </a:r>
            <a:r>
              <a:rPr lang="en-US" sz="2600" dirty="0"/>
              <a:t> </a:t>
            </a:r>
            <a:r>
              <a:rPr lang="en-US" sz="2600" dirty="0" err="1"/>
              <a:t>massivi</a:t>
            </a:r>
            <a:r>
              <a:rPr lang="en-US" sz="2600" dirty="0"/>
              <a:t>. </a:t>
            </a:r>
            <a:br>
              <a:rPr lang="en-US" sz="2600" dirty="0"/>
            </a:br>
            <a:endParaRPr lang="en-US" sz="2600" dirty="0"/>
          </a:p>
          <a:p>
            <a:pPr lvl="1"/>
            <a:r>
              <a:rPr lang="en-US" dirty="0"/>
              <a:t>È </a:t>
            </a:r>
            <a:r>
              <a:rPr lang="en-US" dirty="0" err="1"/>
              <a:t>necessario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avvengano</a:t>
            </a:r>
            <a:r>
              <a:rPr lang="en-US" dirty="0"/>
              <a:t> </a:t>
            </a:r>
            <a:r>
              <a:rPr lang="en-US" dirty="0" err="1"/>
              <a:t>fenomeni</a:t>
            </a:r>
            <a:r>
              <a:rPr lang="en-US" dirty="0"/>
              <a:t> </a:t>
            </a:r>
            <a:r>
              <a:rPr lang="en-US" dirty="0" err="1"/>
              <a:t>catastrofici</a:t>
            </a:r>
            <a:r>
              <a:rPr lang="en-US" dirty="0"/>
              <a:t> </a:t>
            </a:r>
            <a:r>
              <a:rPr lang="en-US" dirty="0" err="1"/>
              <a:t>perchè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producano</a:t>
            </a:r>
            <a:r>
              <a:rPr lang="en-US" dirty="0"/>
              <a:t> </a:t>
            </a:r>
            <a:r>
              <a:rPr lang="en-US" dirty="0" err="1"/>
              <a:t>onde</a:t>
            </a:r>
            <a:r>
              <a:rPr lang="en-US" dirty="0"/>
              <a:t> </a:t>
            </a:r>
            <a:r>
              <a:rPr lang="en-US" dirty="0" err="1"/>
              <a:t>gravitazionali</a:t>
            </a:r>
            <a:r>
              <a:rPr lang="en-US" dirty="0"/>
              <a:t>?</a:t>
            </a:r>
            <a:endParaRPr lang="it-IT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792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 phenomena for gravity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31520" y="1493520"/>
            <a:ext cx="6719358" cy="4696968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In general, gravitational systems emit gravitational energy by </a:t>
            </a:r>
            <a:r>
              <a:rPr lang="en-US" sz="2400" b="1" dirty="0"/>
              <a:t>radiation</a:t>
            </a:r>
          </a:p>
          <a:p>
            <a:r>
              <a:rPr lang="en-US" sz="2400" dirty="0"/>
              <a:t>Gravitational </a:t>
            </a:r>
            <a:r>
              <a:rPr lang="en-US" sz="2400" b="1" dirty="0"/>
              <a:t>energy loss</a:t>
            </a:r>
            <a:r>
              <a:rPr lang="en-US" sz="2400" dirty="0"/>
              <a:t> affects e.g. the orbit period of a system of binary stars</a:t>
            </a:r>
          </a:p>
          <a:p>
            <a:r>
              <a:rPr lang="en-US" sz="2400" dirty="0"/>
              <a:t>The effect of emitting gravitational waves has been observed in the past in </a:t>
            </a:r>
            <a:r>
              <a:rPr lang="en-US" sz="2400" b="1" dirty="0"/>
              <a:t>binary systems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559997" y="1278877"/>
            <a:ext cx="2887523" cy="4645621"/>
            <a:chOff x="6035996" y="1278876"/>
            <a:chExt cx="2887523" cy="4645621"/>
          </a:xfrm>
        </p:grpSpPr>
        <p:cxnSp>
          <p:nvCxnSpPr>
            <p:cNvPr id="18" name="Curved Connector 17"/>
            <p:cNvCxnSpPr/>
            <p:nvPr/>
          </p:nvCxnSpPr>
          <p:spPr>
            <a:xfrm rot="16200000" flipH="1">
              <a:off x="7857183" y="3895387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urved Connector 18"/>
            <p:cNvCxnSpPr/>
            <p:nvPr/>
          </p:nvCxnSpPr>
          <p:spPr>
            <a:xfrm rot="16200000" flipH="1">
              <a:off x="7620465" y="4858162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urved Connector 19"/>
            <p:cNvCxnSpPr/>
            <p:nvPr/>
          </p:nvCxnSpPr>
          <p:spPr>
            <a:xfrm rot="16200000" flipH="1">
              <a:off x="6325160" y="4825945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6821758" y="4418696"/>
                  <a:ext cx="81035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≫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it-IT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21758" y="4418696"/>
                  <a:ext cx="810350" cy="369332"/>
                </a:xfrm>
                <a:prstGeom prst="rect">
                  <a:avLst/>
                </a:prstGeom>
                <a:blipFill>
                  <a:blip r:embed="rId2"/>
                  <a:stretch>
                    <a:fillRect r="-30075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Curved Connector 21"/>
            <p:cNvCxnSpPr/>
            <p:nvPr/>
          </p:nvCxnSpPr>
          <p:spPr>
            <a:xfrm rot="16200000" flipH="1">
              <a:off x="7857183" y="3895387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urved Connector 22"/>
            <p:cNvCxnSpPr/>
            <p:nvPr/>
          </p:nvCxnSpPr>
          <p:spPr>
            <a:xfrm rot="16200000" flipH="1">
              <a:off x="7620465" y="4858162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urved Connector 23"/>
            <p:cNvCxnSpPr/>
            <p:nvPr/>
          </p:nvCxnSpPr>
          <p:spPr>
            <a:xfrm rot="16200000" flipH="1">
              <a:off x="6325160" y="4825945"/>
              <a:ext cx="1163775" cy="968896"/>
            </a:xfrm>
            <a:prstGeom prst="curvedConnector3">
              <a:avLst>
                <a:gd name="adj1" fmla="val 450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035996" y="4034690"/>
              <a:ext cx="1795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weak field region</a:t>
              </a:r>
              <a:endParaRPr lang="it-IT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6281082" y="1278876"/>
              <a:ext cx="2385056" cy="1982668"/>
              <a:chOff x="6281082" y="1278876"/>
              <a:chExt cx="2385056" cy="1982668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6623697" y="1584945"/>
                <a:ext cx="407092" cy="43418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7921512" y="2892212"/>
                    <a:ext cx="74462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~ 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oMath>
                      </m:oMathPara>
                    </a14:m>
                    <a:endParaRPr lang="it-IT"/>
                  </a:p>
                </p:txBody>
              </p:sp>
            </mc:Choice>
            <mc:Fallback xmlns="">
              <p:sp>
                <p:nvSpPr>
                  <p:cNvPr id="32" name="Rectangle 3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21512" y="2892212"/>
                    <a:ext cx="744626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r="-31707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9" name="Oval 28"/>
              <p:cNvSpPr/>
              <p:nvPr/>
            </p:nvSpPr>
            <p:spPr>
              <a:xfrm>
                <a:off x="7402530" y="2061702"/>
                <a:ext cx="407092" cy="43418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7849632" y="1675886"/>
                <a:ext cx="407092" cy="43418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6910105" y="2235546"/>
                <a:ext cx="253455" cy="260341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7020070" y="2805561"/>
                <a:ext cx="204623" cy="276841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7816736" y="2662914"/>
                <a:ext cx="209551" cy="195654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281082" y="2414329"/>
                <a:ext cx="527310" cy="44423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7224694" y="1278876"/>
                <a:ext cx="584927" cy="65382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cxnSp>
        <p:nvCxnSpPr>
          <p:cNvPr id="9" name="Curved Connector 8"/>
          <p:cNvCxnSpPr/>
          <p:nvPr/>
        </p:nvCxnSpPr>
        <p:spPr>
          <a:xfrm>
            <a:off x="7946600" y="2019130"/>
            <a:ext cx="1532023" cy="285158"/>
          </a:xfrm>
          <a:prstGeom prst="curvedConnector3">
            <a:avLst>
              <a:gd name="adj1" fmla="val -27591"/>
            </a:avLst>
          </a:prstGeom>
          <a:ln>
            <a:solidFill>
              <a:schemeClr val="tx2">
                <a:lumMod val="75000"/>
              </a:schemeClr>
            </a:solidFill>
            <a:tailEnd type="triangle"/>
          </a:ln>
          <a:scene3d>
            <a:camera prst="orthographicFront">
              <a:rot lat="3000000" lon="0" rev="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/>
          <p:nvPr/>
        </p:nvCxnSpPr>
        <p:spPr>
          <a:xfrm flipV="1">
            <a:off x="8444463" y="1323890"/>
            <a:ext cx="1039496" cy="264854"/>
          </a:xfrm>
          <a:prstGeom prst="curvedConnector3">
            <a:avLst>
              <a:gd name="adj1" fmla="val 142364"/>
            </a:avLst>
          </a:prstGeom>
          <a:ln>
            <a:solidFill>
              <a:schemeClr val="tx1"/>
            </a:solidFill>
            <a:tailEnd type="triangle"/>
          </a:ln>
          <a:scene3d>
            <a:camera prst="orthographicFront">
              <a:rot lat="3300000" lon="0" rev="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/>
          <p:nvPr/>
        </p:nvCxnSpPr>
        <p:spPr>
          <a:xfrm flipV="1">
            <a:off x="8324310" y="2910754"/>
            <a:ext cx="991570" cy="91507"/>
          </a:xfrm>
          <a:prstGeom prst="curvedConnector3">
            <a:avLst>
              <a:gd name="adj1" fmla="val 121930"/>
            </a:avLst>
          </a:prstGeom>
          <a:ln>
            <a:solidFill>
              <a:schemeClr val="tx1"/>
            </a:solidFill>
            <a:tailEnd type="triangle"/>
          </a:ln>
          <a:scene3d>
            <a:camera prst="orthographicFront">
              <a:rot lat="2100000" lon="0" rev="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2834690" y="1536724"/>
                <a:ext cx="3018775" cy="4914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48056"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 </m:t>
                      </m:r>
                      <m:bar>
                        <m:barPr>
                          <m:pos m:val="top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b>
                          </m:sSub>
                        </m:e>
                      </m:ba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4690" y="1536724"/>
                <a:ext cx="3018775" cy="491417"/>
              </a:xfrm>
              <a:prstGeom prst="rect">
                <a:avLst/>
              </a:prstGeom>
              <a:blipFill>
                <a:blip r:embed="rId5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589" y="2264516"/>
            <a:ext cx="3205722" cy="79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6143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Onde gravitazionali – rivelazione indiretta</a:t>
            </a:r>
            <a:endParaRPr lang="it-IT" sz="40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172070" y="1083077"/>
            <a:ext cx="80387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Sistemi binari di stelle con perdita di energia per irraggiamento di onde gravitazionali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71" y="1915358"/>
            <a:ext cx="4047755" cy="40577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616689" y="5325277"/>
            <a:ext cx="2007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/>
              <a:t>[ArXiv:astro/ph/0407149</a:t>
            </a:r>
          </a:p>
          <a:p>
            <a:r>
              <a:rPr lang="en-US" sz="1400"/>
              <a:t>Weisberg-Taylor]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4628" y="2134285"/>
            <a:ext cx="43828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prima osservazione PSR B1913+16 , Hulse&amp;Taylor, 1974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sistema binario di pulsar e stella di neutroni con periodo di rivoluzione di sole otto 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Nobel Prize 1993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10633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The physics of waves</a:t>
            </a:r>
            <a:endParaRPr lang="it-IT" sz="40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783080" y="1690688"/>
            <a:ext cx="8446009" cy="44697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/>
              <a:t>Mechanical waves: acoustics, fluid dynamics</a:t>
            </a:r>
          </a:p>
          <a:p>
            <a:pPr lvl="1"/>
            <a:r>
              <a:rPr lang="en-US" sz="2200"/>
              <a:t>Elastic forces</a:t>
            </a:r>
          </a:p>
          <a:p>
            <a:pPr lvl="3"/>
            <a:endParaRPr lang="en-US" sz="1600"/>
          </a:p>
          <a:p>
            <a:r>
              <a:rPr lang="en-US" sz="2400"/>
              <a:t>Waves in vacuum:</a:t>
            </a:r>
            <a:endParaRPr lang="en-US" sz="2200"/>
          </a:p>
          <a:p>
            <a:pPr lvl="1"/>
            <a:r>
              <a:rPr lang="en-US" sz="2200"/>
              <a:t>Electromagnetism</a:t>
            </a:r>
          </a:p>
          <a:p>
            <a:pPr marL="36576" indent="0">
              <a:buNone/>
            </a:pPr>
            <a:endParaRPr lang="en-US" sz="2400"/>
          </a:p>
          <a:p>
            <a:r>
              <a:rPr lang="en-US" sz="2400"/>
              <a:t>Fundamental forces </a:t>
            </a:r>
          </a:p>
          <a:p>
            <a:pPr lvl="1"/>
            <a:r>
              <a:rPr lang="en-US" sz="2000"/>
              <a:t>Quantum mechanics (wave-particle duality)</a:t>
            </a:r>
          </a:p>
          <a:p>
            <a:pPr lvl="1"/>
            <a:r>
              <a:rPr lang="en-US" sz="2000"/>
              <a:t>General relativity (gravitational waves)</a:t>
            </a:r>
          </a:p>
        </p:txBody>
      </p:sp>
    </p:spTree>
    <p:extLst>
      <p:ext uri="{BB962C8B-B14F-4D97-AF65-F5344CB8AC3E}">
        <p14:creationId xmlns:p14="http://schemas.microsoft.com/office/powerpoint/2010/main" val="28598728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Teoria delle onde gravitazionali</a:t>
            </a:r>
            <a:endParaRPr lang="it-IT" sz="40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>
              <a:xfrm>
                <a:off x="1981200" y="1331650"/>
                <a:ext cx="8362951" cy="5024698"/>
              </a:xfrm>
            </p:spPr>
            <p:txBody>
              <a:bodyPr>
                <a:normAutofit/>
              </a:bodyPr>
              <a:lstStyle/>
              <a:p>
                <a:r>
                  <a:rPr lang="en-US" sz="1800"/>
                  <a:t>Radiazione di quadrupolo (della distribuzione di materia): il primo contributo non nullo di un campo tensoriale di spin 2</a:t>
                </a:r>
              </a:p>
              <a:p>
                <a:r>
                  <a:rPr lang="en-US" sz="1800"/>
                  <a:t>Analogo irraggiamento di onde come in elettromagnetismo, ma il contributo principale non è di dipolo </a:t>
                </a:r>
              </a:p>
              <a:p>
                <a:r>
                  <a:rPr lang="en-US" sz="1800"/>
                  <a:t>Metrica come un campo fondamentale </a:t>
                </a:r>
              </a:p>
              <a:p>
                <a:pPr lvl="1"/>
                <a:r>
                  <a:rPr lang="en-US" sz="1400"/>
                  <a:t>spin ½ :  elettroni, muoni, quarks.. (materia)</a:t>
                </a:r>
              </a:p>
              <a:p>
                <a:pPr lvl="1"/>
                <a:r>
                  <a:rPr lang="en-US" sz="1400"/>
                  <a:t>spin 1:  fotoni (mediatori delle interazioni)</a:t>
                </a:r>
              </a:p>
              <a:p>
                <a:pPr lvl="1"/>
                <a:r>
                  <a:rPr lang="en-US" sz="1400"/>
                  <a:t>spin 0:  Higgs!</a:t>
                </a:r>
              </a:p>
              <a:p>
                <a:pPr lvl="1"/>
                <a:r>
                  <a:rPr lang="en-US" sz="1400"/>
                  <a:t>spin 2:  gravitone, la particella che corrisponde alla metrica</a:t>
                </a:r>
              </a:p>
              <a:p>
                <a:pPr lvl="1"/>
                <a:r>
                  <a:rPr lang="en-US" sz="1400"/>
                  <a:t>spin 3/2?, superpartners?.......  aspettiamo nuova fisica da LHC!</a:t>
                </a:r>
              </a:p>
              <a:p>
                <a:endParaRPr lang="en-US" sz="1800"/>
              </a:p>
              <a:p>
                <a:r>
                  <a:rPr lang="en-US" sz="1800"/>
                  <a:t>La teoria quantistica non è rinormalizzabile! </a:t>
                </a:r>
                <a:r>
                  <a:rPr lang="en-US" sz="1400"/>
                  <a:t>[Goroff,Sagnotti, 1985]</a:t>
                </a:r>
                <a:br>
                  <a:rPr lang="en-US" sz="1400"/>
                </a:br>
                <a:r>
                  <a:rPr lang="en-US" sz="1800" i="1"/>
                  <a:t>siamo in approssimazione semiclassica, non ci curiamo delle singolarità finché il fenomeno ha energia </a:t>
                </a:r>
                <a:endParaRPr lang="en-US" sz="1800" i="1">
                  <a:latin typeface="Cambria Math" panose="02040503050406030204" pitchFamily="18" charset="0"/>
                </a:endParaRPr>
              </a:p>
              <a:p>
                <a:pPr marL="36576" indent="0" algn="ctr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𝑃𝑙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ℏ 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den>
                        </m:f>
                      </m:e>
                    </m:rad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19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sz="1800"/>
                  <a:t>           (cfr. LHC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≈10 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US" sz="180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sz="1400"/>
                  <a:t> ordini di grand.</a:t>
                </a:r>
                <a:r>
                  <a:rPr lang="en-US" sz="1800"/>
                  <a:t>)</a:t>
                </a:r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81200" y="1331650"/>
                <a:ext cx="8362951" cy="5024698"/>
              </a:xfrm>
              <a:blipFill>
                <a:blip r:embed="rId2"/>
                <a:stretch>
                  <a:fillRect l="-437" t="-1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907344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>
              <a:xfrm>
                <a:off x="1858473" y="1821177"/>
                <a:ext cx="8606901" cy="2556769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The metric tensor determines the distance between two points in </a:t>
                </a:r>
                <a:r>
                  <a:rPr lang="en-US" sz="1800" dirty="0" err="1"/>
                  <a:t>spacetime</a:t>
                </a:r>
                <a:br>
                  <a:rPr lang="en-US" sz="1800" dirty="0"/>
                </a:br>
                <a:endParaRPr lang="en-US" sz="1800" dirty="0"/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nor/>
                        </m:rPr>
                        <a:rPr lang="en-US" sz="1800"/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800" dirty="0"/>
              </a:p>
              <a:p>
                <a:endParaRPr lang="en-US" sz="1800" dirty="0"/>
              </a:p>
              <a:p>
                <a:r>
                  <a:rPr lang="en-US" sz="1800" dirty="0"/>
                  <a:t>A </a:t>
                </a:r>
                <a:r>
                  <a:rPr lang="en-US" sz="1800" dirty="0" err="1"/>
                  <a:t>GW</a:t>
                </a:r>
                <a:r>
                  <a:rPr lang="en-US" sz="1800" dirty="0"/>
                  <a:t> passing through the laboratory modifies (temporarily) the distance between the two masses</a:t>
                </a:r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58473" y="1821177"/>
                <a:ext cx="8606901" cy="2556769"/>
              </a:xfrm>
              <a:blipFill>
                <a:blip r:embed="rId2"/>
                <a:stretch>
                  <a:fillRect l="-496" t="-2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720" y="3707180"/>
            <a:ext cx="4791393" cy="2476450"/>
          </a:xfrm>
          <a:prstGeom prst="rect">
            <a:avLst/>
          </a:prstGeom>
        </p:spPr>
      </p:pic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Gravitational waves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408226356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Predictions from theoretical physics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2514" y="1508430"/>
            <a:ext cx="8846971" cy="4667421"/>
          </a:xfrm>
        </p:spPr>
        <p:txBody>
          <a:bodyPr>
            <a:normAutofit/>
          </a:bodyPr>
          <a:lstStyle/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/>
              <a:t>How can we use the laws to predict new physical systems?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/>
              <a:t>The energy scale of gravity.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/>
              <a:t>Example: gravity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/>
              <a:t>The equations of motion of gravity.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/>
              <a:t>On earth: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/>
              <a:t>In the solar system: depending on the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8235-357B-4BFD-8B19-31B0A7B74839}" type="slidenum">
              <a:rPr lang="it-IT" smtClean="0"/>
              <a:t>56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494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theory?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9390"/>
            <a:ext cx="5868556" cy="4667421"/>
          </a:xfrm>
        </p:spPr>
        <p:txBody>
          <a:bodyPr>
            <a:normAutofit/>
          </a:bodyPr>
          <a:lstStyle/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Physicists keep looking for new (less conventional) phenomena.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Theoretical physicists are continuously moving between the two perspective, to 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understand the laws of fundamental forces</a:t>
            </a:r>
            <a:r>
              <a:rPr lang="en-US" sz="2000" dirty="0"/>
              <a:t> and apply them to 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predict new phenomena</a:t>
            </a:r>
            <a:r>
              <a:rPr lang="en-US" sz="2000" dirty="0"/>
              <a:t> or physical systems that can then be </a:t>
            </a:r>
            <a:r>
              <a:rPr lang="en-US" sz="2000" i="1" dirty="0"/>
              <a:t>discovered.</a:t>
            </a: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756" y="1569390"/>
            <a:ext cx="2286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195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are we looking for a new theory?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508430"/>
            <a:ext cx="5705855" cy="4847920"/>
          </a:xfrm>
        </p:spPr>
        <p:txBody>
          <a:bodyPr>
            <a:normAutofit/>
          </a:bodyPr>
          <a:lstStyle/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Experimental physicists look for “discrepancies” in the experiments, by tuning a </a:t>
            </a:r>
            <a:r>
              <a:rPr lang="en-US" sz="2000" b="1" dirty="0"/>
              <a:t>scale</a:t>
            </a:r>
            <a:r>
              <a:rPr lang="en-US" sz="2000" dirty="0"/>
              <a:t> in their experiments. (Energy of the interactions... density of nucleons....)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We say that at that scale, the theory breaks down and one needs a more refined one, which usually involves understanding a new fundamental principle.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992" y="1914144"/>
            <a:ext cx="4965062" cy="365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578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 works!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408" y="1508430"/>
            <a:ext cx="5806441" cy="4667421"/>
          </a:xfrm>
        </p:spPr>
        <p:txBody>
          <a:bodyPr>
            <a:normAutofit fontScale="85000" lnSpcReduction="10000"/>
          </a:bodyPr>
          <a:lstStyle/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How do we explain the masses of the fundamental particles?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Based on the already confirmed Standard Model of fundamental interactions, a mechanism was proposed by theorists... to obtain particle masses. Particles simply interact with a new fundamental one, not related to any force.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This particle is the Higgs boson.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Why didn’t we see this particle before </a:t>
            </a:r>
            <a:r>
              <a:rPr lang="en-US" sz="2000" dirty="0" err="1"/>
              <a:t>LHC</a:t>
            </a:r>
            <a:r>
              <a:rPr lang="en-US" sz="2000" dirty="0"/>
              <a:t>?   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At lower energies than its own mass (125GeV), this particle is inert. It is like a constant background that we perceive exactly by measuring the masses of the electron, the proton....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At high enough energies, this is no more just a background, but it behaves as a particle that, according to </a:t>
            </a:r>
            <a:r>
              <a:rPr lang="en-US" sz="2000" dirty="0" err="1"/>
              <a:t>QFT</a:t>
            </a:r>
            <a:r>
              <a:rPr lang="en-US" sz="2000" dirty="0"/>
              <a:t>, can decay in lighter particles. That’s what is observed.</a:t>
            </a:r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36576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498" y="1690688"/>
            <a:ext cx="28575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807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Scales: One theory to rule them all...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384" y="1690688"/>
            <a:ext cx="6851015" cy="4349851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9418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10989</TotalTime>
  <Words>2370</Words>
  <Application>Microsoft Macintosh PowerPoint</Application>
  <PresentationFormat>Widescreen</PresentationFormat>
  <Paragraphs>511</Paragraphs>
  <Slides>56</Slides>
  <Notes>8</Notes>
  <HiddenSlides>11</HiddenSlides>
  <MMClips>6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Arial</vt:lpstr>
      <vt:lpstr>Calibri</vt:lpstr>
      <vt:lpstr>Calibri Light</vt:lpstr>
      <vt:lpstr>Cambria Math</vt:lpstr>
      <vt:lpstr>Wingdings</vt:lpstr>
      <vt:lpstr>Office Theme</vt:lpstr>
      <vt:lpstr>Fundamental theories and gravitational waves</vt:lpstr>
      <vt:lpstr>Outline</vt:lpstr>
      <vt:lpstr>Why a theory?</vt:lpstr>
      <vt:lpstr>What is a theory?</vt:lpstr>
      <vt:lpstr>What is a theory?</vt:lpstr>
      <vt:lpstr>What is a theory?</vt:lpstr>
      <vt:lpstr>Why are we looking for a new theory?</vt:lpstr>
      <vt:lpstr>It works!</vt:lpstr>
      <vt:lpstr>Scales: One theory to rule them all...</vt:lpstr>
      <vt:lpstr>Unexplained observations  aka  Why are we looking for new theories?</vt:lpstr>
      <vt:lpstr>Dark Matter</vt:lpstr>
      <vt:lpstr>Dark Matter – What We Know</vt:lpstr>
      <vt:lpstr>Dark Energy</vt:lpstr>
      <vt:lpstr>Dark Energy</vt:lpstr>
      <vt:lpstr>The Unknown Universe</vt:lpstr>
      <vt:lpstr>Gravity </vt:lpstr>
      <vt:lpstr>Maxwell &amp; Einstein: energy scales</vt:lpstr>
      <vt:lpstr>Gravity: Planck scale</vt:lpstr>
      <vt:lpstr>Particle experiments</vt:lpstr>
      <vt:lpstr>The Universe as a laboratory</vt:lpstr>
      <vt:lpstr>Black holes</vt:lpstr>
      <vt:lpstr>Wave phenomena for gravity</vt:lpstr>
      <vt:lpstr>Wave phenomena for gravity</vt:lpstr>
      <vt:lpstr>Mechanical waves</vt:lpstr>
      <vt:lpstr>Maxwell &amp; Einstein: waves in vacuum</vt:lpstr>
      <vt:lpstr>Wave equation</vt:lpstr>
      <vt:lpstr>Wave phenomena - light</vt:lpstr>
      <vt:lpstr>Wave phenomena - gravity</vt:lpstr>
      <vt:lpstr>Gravitational waves</vt:lpstr>
      <vt:lpstr>Gravitational waves</vt:lpstr>
      <vt:lpstr>Sources of Gravitational waves</vt:lpstr>
      <vt:lpstr>Sources of Gravitational waves</vt:lpstr>
      <vt:lpstr>Detection of Gravitational Waves</vt:lpstr>
      <vt:lpstr>Gravitational waves interferometers</vt:lpstr>
      <vt:lpstr>Gravitational waves interferometers</vt:lpstr>
      <vt:lpstr>Gravitational waves interferometers</vt:lpstr>
      <vt:lpstr>GW detection</vt:lpstr>
      <vt:lpstr>GW detection: Neutron stars</vt:lpstr>
      <vt:lpstr>GW detection: Neutron stars</vt:lpstr>
      <vt:lpstr>Multimessenger astronomy</vt:lpstr>
      <vt:lpstr>Multimessenger astronomy</vt:lpstr>
      <vt:lpstr>...is this all? where are the puzzles coming from?</vt:lpstr>
      <vt:lpstr>Stephen Hawking,  1942 -2018</vt:lpstr>
      <vt:lpstr>Black hole thermodynamics</vt:lpstr>
      <vt:lpstr>Black hole thermodynamics</vt:lpstr>
      <vt:lpstr>Conclusions</vt:lpstr>
      <vt:lpstr>Thank you! </vt:lpstr>
      <vt:lpstr>Maxwell &amp; Einstein: scale di energia</vt:lpstr>
      <vt:lpstr>Electromagnetism: energy scales</vt:lpstr>
      <vt:lpstr>Fenomeni ondulatori in gravità</vt:lpstr>
      <vt:lpstr>Wave phenomena for gravity</vt:lpstr>
      <vt:lpstr>Onde gravitazionali – rivelazione indiretta</vt:lpstr>
      <vt:lpstr>The physics of waves</vt:lpstr>
      <vt:lpstr>Teoria delle onde gravitazionali</vt:lpstr>
      <vt:lpstr>Gravitational waves</vt:lpstr>
      <vt:lpstr>Predictions from theoretical physics</vt:lpstr>
    </vt:vector>
  </TitlesOfParts>
  <Company>CERN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Alessandra Gnecchi</dc:creator>
  <cp:lastModifiedBy>Alessandra Gnecchi</cp:lastModifiedBy>
  <cp:revision>96</cp:revision>
  <cp:lastPrinted>2018-08-02T13:56:51Z</cp:lastPrinted>
  <dcterms:created xsi:type="dcterms:W3CDTF">2018-07-03T16:09:34Z</dcterms:created>
  <dcterms:modified xsi:type="dcterms:W3CDTF">2018-08-03T08:41:52Z</dcterms:modified>
</cp:coreProperties>
</file>