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7" r:id="rId2"/>
    <p:sldId id="258" r:id="rId3"/>
    <p:sldId id="259" r:id="rId4"/>
    <p:sldId id="294" r:id="rId5"/>
    <p:sldId id="308" r:id="rId6"/>
    <p:sldId id="295" r:id="rId7"/>
    <p:sldId id="261" r:id="rId8"/>
    <p:sldId id="260" r:id="rId9"/>
    <p:sldId id="262" r:id="rId10"/>
    <p:sldId id="263" r:id="rId11"/>
    <p:sldId id="264" r:id="rId12"/>
    <p:sldId id="307" r:id="rId13"/>
    <p:sldId id="268" r:id="rId14"/>
    <p:sldId id="265" r:id="rId15"/>
    <p:sldId id="292" r:id="rId16"/>
    <p:sldId id="266" r:id="rId17"/>
    <p:sldId id="267" r:id="rId18"/>
    <p:sldId id="269" r:id="rId19"/>
    <p:sldId id="270" r:id="rId20"/>
    <p:sldId id="273" r:id="rId21"/>
    <p:sldId id="271" r:id="rId22"/>
    <p:sldId id="296" r:id="rId23"/>
    <p:sldId id="272" r:id="rId24"/>
    <p:sldId id="298" r:id="rId25"/>
    <p:sldId id="274" r:id="rId26"/>
    <p:sldId id="275" r:id="rId27"/>
    <p:sldId id="276" r:id="rId28"/>
    <p:sldId id="277" r:id="rId29"/>
    <p:sldId id="278" r:id="rId30"/>
    <p:sldId id="279" r:id="rId31"/>
    <p:sldId id="299" r:id="rId32"/>
    <p:sldId id="280" r:id="rId33"/>
    <p:sldId id="281" r:id="rId34"/>
    <p:sldId id="282" r:id="rId35"/>
    <p:sldId id="283" r:id="rId36"/>
    <p:sldId id="300" r:id="rId37"/>
    <p:sldId id="301" r:id="rId38"/>
    <p:sldId id="302" r:id="rId39"/>
    <p:sldId id="303" r:id="rId40"/>
    <p:sldId id="285" r:id="rId41"/>
    <p:sldId id="286" r:id="rId42"/>
    <p:sldId id="306" r:id="rId43"/>
    <p:sldId id="284" r:id="rId44"/>
    <p:sldId id="287"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97" autoAdjust="0"/>
    <p:restoredTop sz="86081" autoAdjust="0"/>
  </p:normalViewPr>
  <p:slideViewPr>
    <p:cSldViewPr snapToGrid="0">
      <p:cViewPr varScale="1">
        <p:scale>
          <a:sx n="87" d="100"/>
          <a:sy n="87" d="100"/>
        </p:scale>
        <p:origin x="1459"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12C9F6-192F-4A65-9D4D-70910069884F}" type="datetimeFigureOut">
              <a:rPr lang="en-GB" smtClean="0"/>
              <a:t>31/07/2017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BE1D30-BEBC-4BFC-BCC2-35F05BCA7556}" type="slidenum">
              <a:rPr lang="en-GB" smtClean="0"/>
              <a:t>‹#›</a:t>
            </a:fld>
            <a:endParaRPr lang="en-GB"/>
          </a:p>
        </p:txBody>
      </p:sp>
    </p:spTree>
    <p:extLst>
      <p:ext uri="{BB962C8B-B14F-4D97-AF65-F5344CB8AC3E}">
        <p14:creationId xmlns:p14="http://schemas.microsoft.com/office/powerpoint/2010/main" val="2949242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1949</a:t>
            </a:r>
            <a:r>
              <a:rPr lang="en-GB" sz="1200" kern="1200" baseline="0" dirty="0" smtClean="0">
                <a:solidFill>
                  <a:schemeClr val="tx1"/>
                </a:solidFill>
                <a:effectLst/>
                <a:latin typeface="+mn-lt"/>
                <a:ea typeface="+mn-ea"/>
                <a:cs typeface="+mn-cs"/>
              </a:rPr>
              <a:t> - A</a:t>
            </a:r>
            <a:r>
              <a:rPr lang="en-GB" sz="1200" kern="1200" dirty="0" smtClean="0">
                <a:solidFill>
                  <a:schemeClr val="tx1"/>
                </a:solidFill>
                <a:effectLst/>
                <a:latin typeface="+mn-lt"/>
                <a:ea typeface="+mn-ea"/>
                <a:cs typeface="+mn-cs"/>
              </a:rPr>
              <a:t> handful of visionary scientists imagined creating a European Atomic Physics Laboratory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1954</a:t>
            </a:r>
            <a:r>
              <a:rPr lang="en-US" sz="1200" kern="1200" baseline="0" dirty="0" smtClean="0">
                <a:solidFill>
                  <a:schemeClr val="tx1"/>
                </a:solidFill>
                <a:effectLst/>
                <a:latin typeface="+mn-lt"/>
                <a:ea typeface="+mn-ea"/>
                <a:cs typeface="+mn-cs"/>
              </a:rPr>
              <a:t> – First shovel of earth was dug in </a:t>
            </a:r>
            <a:r>
              <a:rPr lang="en-US" sz="1200" kern="1200" baseline="0" dirty="0" err="1" smtClean="0">
                <a:solidFill>
                  <a:schemeClr val="tx1"/>
                </a:solidFill>
                <a:effectLst/>
                <a:latin typeface="+mn-lt"/>
                <a:ea typeface="+mn-ea"/>
                <a:cs typeface="+mn-cs"/>
              </a:rPr>
              <a:t>Meyrin</a:t>
            </a: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1954 – September – Convention for </a:t>
            </a:r>
            <a:r>
              <a:rPr lang="en-GB" sz="1200" kern="1200" dirty="0" smtClean="0">
                <a:solidFill>
                  <a:schemeClr val="tx1"/>
                </a:solidFill>
                <a:effectLst/>
                <a:latin typeface="+mn-lt"/>
                <a:ea typeface="+mn-ea"/>
                <a:cs typeface="+mn-cs"/>
              </a:rPr>
              <a:t>European Organization for Nuclear Research officially came into being with 12 founding Member States.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(Belgium, Denmark, France, Germany, Greece, Italy, Netherlands, Norway, Sweden, Switzerland, the United Kingdom, and Yugoslavia).</a:t>
            </a:r>
          </a:p>
        </p:txBody>
      </p:sp>
      <p:sp>
        <p:nvSpPr>
          <p:cNvPr id="4" name="Slide Number Placeholder 3"/>
          <p:cNvSpPr>
            <a:spLocks noGrp="1"/>
          </p:cNvSpPr>
          <p:nvPr>
            <p:ph type="sldNum" sz="quarter" idx="10"/>
          </p:nvPr>
        </p:nvSpPr>
        <p:spPr/>
        <p:txBody>
          <a:bodyPr/>
          <a:lstStyle/>
          <a:p>
            <a:fld id="{7ABE1D30-BEBC-4BFC-BCC2-35F05BCA7556}" type="slidenum">
              <a:rPr lang="en-GB" smtClean="0"/>
              <a:t>7</a:t>
            </a:fld>
            <a:endParaRPr lang="en-GB"/>
          </a:p>
        </p:txBody>
      </p:sp>
    </p:spTree>
    <p:extLst>
      <p:ext uri="{BB962C8B-B14F-4D97-AF65-F5344CB8AC3E}">
        <p14:creationId xmlns:p14="http://schemas.microsoft.com/office/powerpoint/2010/main" val="1385989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BE1D30-BEBC-4BFC-BCC2-35F05BCA7556}" type="slidenum">
              <a:rPr lang="en-GB" smtClean="0"/>
              <a:t>25</a:t>
            </a:fld>
            <a:endParaRPr lang="en-GB"/>
          </a:p>
        </p:txBody>
      </p:sp>
    </p:spTree>
    <p:extLst>
      <p:ext uri="{BB962C8B-B14F-4D97-AF65-F5344CB8AC3E}">
        <p14:creationId xmlns:p14="http://schemas.microsoft.com/office/powerpoint/2010/main" val="3480830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smtClean="0">
                <a:solidFill>
                  <a:schemeClr val="tx2"/>
                </a:solidFill>
                <a:latin typeface="+mn-lt"/>
                <a:ea typeface="+mn-ea"/>
                <a:cs typeface="Optima"/>
              </a:rPr>
              <a:t>Linear Accelerators</a:t>
            </a:r>
            <a:endParaRPr lang="en-GB" sz="1200" kern="1200" dirty="0" smtClean="0">
              <a:solidFill>
                <a:schemeClr val="tx2"/>
              </a:solidFill>
              <a:latin typeface="+mn-lt"/>
              <a:ea typeface="+mn-ea"/>
              <a:cs typeface="Optima"/>
            </a:endParaRPr>
          </a:p>
          <a:p>
            <a:endParaRPr lang="en-GB" dirty="0"/>
          </a:p>
        </p:txBody>
      </p:sp>
      <p:sp>
        <p:nvSpPr>
          <p:cNvPr id="4" name="Slide Number Placeholder 3"/>
          <p:cNvSpPr>
            <a:spLocks noGrp="1"/>
          </p:cNvSpPr>
          <p:nvPr>
            <p:ph type="sldNum" sz="quarter" idx="10"/>
          </p:nvPr>
        </p:nvSpPr>
        <p:spPr/>
        <p:txBody>
          <a:bodyPr/>
          <a:lstStyle/>
          <a:p>
            <a:fld id="{7ABE1D30-BEBC-4BFC-BCC2-35F05BCA7556}" type="slidenum">
              <a:rPr lang="en-GB" smtClean="0"/>
              <a:t>29</a:t>
            </a:fld>
            <a:endParaRPr lang="en-GB"/>
          </a:p>
        </p:txBody>
      </p:sp>
    </p:spTree>
    <p:extLst>
      <p:ext uri="{BB962C8B-B14F-4D97-AF65-F5344CB8AC3E}">
        <p14:creationId xmlns:p14="http://schemas.microsoft.com/office/powerpoint/2010/main" val="3504063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Robert Wilson was the first person talking about having therapy with protons instead photons. After II World war, when he worked at Harvard, Wilson published a seminal paper called “Radiological use of fast protons” which founded the field of proton therapy.</a:t>
            </a:r>
          </a:p>
          <a:p>
            <a:endParaRPr lang="pt-PT" dirty="0" smtClean="0"/>
          </a:p>
          <a:p>
            <a:r>
              <a:rPr lang="en-GB" sz="1200" kern="1200" dirty="0" smtClean="0">
                <a:solidFill>
                  <a:schemeClr val="tx1"/>
                </a:solidFill>
                <a:effectLst/>
                <a:latin typeface="+mn-lt"/>
                <a:ea typeface="+mn-ea"/>
                <a:cs typeface="+mn-cs"/>
              </a:rPr>
              <a:t>Ernest Lawrence, actually he was a PhD student of Lawrence, which won the Nobel Prize in physics in 1939 for the invention of the cyclotron.</a:t>
            </a:r>
            <a:endParaRPr lang="pt-PT" dirty="0"/>
          </a:p>
        </p:txBody>
      </p:sp>
      <p:sp>
        <p:nvSpPr>
          <p:cNvPr id="4" name="Marcador de Posição do Número do Diapositivo 3"/>
          <p:cNvSpPr>
            <a:spLocks noGrp="1"/>
          </p:cNvSpPr>
          <p:nvPr>
            <p:ph type="sldNum" sz="quarter" idx="10"/>
          </p:nvPr>
        </p:nvSpPr>
        <p:spPr/>
        <p:txBody>
          <a:bodyPr/>
          <a:lstStyle/>
          <a:p>
            <a:fld id="{7ABE1D30-BEBC-4BFC-BCC2-35F05BCA7556}" type="slidenum">
              <a:rPr lang="en-GB" smtClean="0"/>
              <a:t>31</a:t>
            </a:fld>
            <a:endParaRPr lang="en-GB"/>
          </a:p>
        </p:txBody>
      </p:sp>
    </p:spTree>
    <p:extLst>
      <p:ext uri="{BB962C8B-B14F-4D97-AF65-F5344CB8AC3E}">
        <p14:creationId xmlns:p14="http://schemas.microsoft.com/office/powerpoint/2010/main" val="4221520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Radio Frequency Quadrupole (RFQ) </a:t>
            </a:r>
          </a:p>
          <a:p>
            <a:r>
              <a:rPr lang="en-GB" sz="1200" kern="1200" baseline="0" dirty="0" smtClean="0">
                <a:solidFill>
                  <a:schemeClr val="tx1"/>
                </a:solidFill>
                <a:effectLst/>
                <a:latin typeface="+mn-lt"/>
                <a:ea typeface="+mn-ea"/>
                <a:cs typeface="+mn-cs"/>
              </a:rPr>
              <a:t>Due to the High</a:t>
            </a:r>
            <a:r>
              <a:rPr lang="en-GB" sz="1200" kern="1200" dirty="0" smtClean="0">
                <a:solidFill>
                  <a:schemeClr val="tx1"/>
                </a:solidFill>
                <a:effectLst/>
                <a:latin typeface="+mn-lt"/>
                <a:ea typeface="+mn-ea"/>
                <a:cs typeface="+mn-cs"/>
              </a:rPr>
              <a:t> frequency and to an innovative Beam Optics design, the accelerating gradient is more than twice that of conventional RFQ’s</a:t>
            </a:r>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first application  - injector for proton therapy </a:t>
            </a:r>
            <a:r>
              <a:rPr lang="en-GB" sz="1200" kern="1200" dirty="0" err="1" smtClean="0">
                <a:solidFill>
                  <a:schemeClr val="tx1"/>
                </a:solidFill>
                <a:effectLst/>
                <a:latin typeface="+mn-lt"/>
                <a:ea typeface="+mn-ea"/>
                <a:cs typeface="+mn-cs"/>
              </a:rPr>
              <a:t>linacs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A.D.A.M. that will commercialize this accelerator as part of complete proton therapy systems, under a licence with CERN.</a:t>
            </a:r>
          </a:p>
          <a:p>
            <a:endParaRPr lang="en-US" dirty="0" smtClean="0"/>
          </a:p>
          <a:p>
            <a:r>
              <a:rPr lang="en-GB" sz="1200" kern="1200" dirty="0" smtClean="0">
                <a:solidFill>
                  <a:schemeClr val="tx1"/>
                </a:solidFill>
                <a:effectLst/>
                <a:latin typeface="+mn-lt"/>
                <a:ea typeface="+mn-ea"/>
                <a:cs typeface="+mn-cs"/>
              </a:rPr>
              <a:t>Due to their compactness, light-weight and low beam loss features, this RFQ design open other potential applications requiring operation in non-nuclear environments and/or portability.  </a:t>
            </a:r>
          </a:p>
          <a:p>
            <a:r>
              <a:rPr lang="en-GB" sz="1200" kern="1200" dirty="0" smtClean="0">
                <a:solidFill>
                  <a:schemeClr val="tx1"/>
                </a:solidFill>
                <a:effectLst/>
                <a:latin typeface="+mn-lt"/>
                <a:ea typeface="+mn-ea"/>
                <a:cs typeface="+mn-cs"/>
              </a:rPr>
              <a:t>Such as On-site radioisotope production for PET. The accelerator could be installed in a standard hospital room next to the scanner, the radiation shielding being limited to the isotope production target requiring.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Acceleration of alpha particles to generate the isotopes required by new advanced radiotherapy techniques for cancer treatment.</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Analysis of </a:t>
            </a:r>
            <a:r>
              <a:rPr lang="en-GB" sz="1200" kern="1200" dirty="0" err="1" smtClean="0">
                <a:solidFill>
                  <a:schemeClr val="tx1"/>
                </a:solidFill>
                <a:effectLst/>
                <a:latin typeface="+mn-lt"/>
                <a:ea typeface="+mn-ea"/>
                <a:cs typeface="+mn-cs"/>
              </a:rPr>
              <a:t>archeological</a:t>
            </a:r>
            <a:r>
              <a:rPr lang="en-GB" sz="1200" kern="1200" dirty="0" smtClean="0">
                <a:solidFill>
                  <a:schemeClr val="tx1"/>
                </a:solidFill>
                <a:effectLst/>
                <a:latin typeface="+mn-lt"/>
                <a:ea typeface="+mn-ea"/>
                <a:cs typeface="+mn-cs"/>
              </a:rPr>
              <a:t> materials. This application has being explored for spectrometric analysis of artworks. PIXE (Particle induced X-ray Emission) is a </a:t>
            </a:r>
            <a:r>
              <a:rPr lang="en-GB" sz="1200" kern="1200" dirty="0" err="1" smtClean="0">
                <a:solidFill>
                  <a:schemeClr val="tx1"/>
                </a:solidFill>
                <a:effectLst/>
                <a:latin typeface="+mn-lt"/>
                <a:ea typeface="+mn-ea"/>
                <a:cs typeface="+mn-cs"/>
              </a:rPr>
              <a:t>powerfull</a:t>
            </a:r>
            <a:r>
              <a:rPr lang="en-GB" sz="1200" kern="1200" dirty="0" smtClean="0">
                <a:solidFill>
                  <a:schemeClr val="tx1"/>
                </a:solidFill>
                <a:effectLst/>
                <a:latin typeface="+mn-lt"/>
                <a:ea typeface="+mn-ea"/>
                <a:cs typeface="+mn-cs"/>
              </a:rPr>
              <a:t> non-destructive elemental analysis technique now used routinely. The innovative CERN design would allow to reach the </a:t>
            </a:r>
            <a:r>
              <a:rPr lang="en-GB" sz="1200" b="1" kern="1200" dirty="0" smtClean="0">
                <a:solidFill>
                  <a:schemeClr val="tx1"/>
                </a:solidFill>
                <a:effectLst/>
                <a:latin typeface="+mn-lt"/>
                <a:ea typeface="+mn-ea"/>
                <a:cs typeface="+mn-cs"/>
              </a:rPr>
              <a:t>3 MeV</a:t>
            </a:r>
            <a:r>
              <a:rPr lang="en-GB" sz="1200" kern="1200" dirty="0" smtClean="0">
                <a:solidFill>
                  <a:schemeClr val="tx1"/>
                </a:solidFill>
                <a:effectLst/>
                <a:latin typeface="+mn-lt"/>
                <a:ea typeface="+mn-ea"/>
                <a:cs typeface="+mn-cs"/>
              </a:rPr>
              <a:t> energy required for PIXE analysis in about one metre. The portable accelerator could then be deployed in museums or used on site for the analysis of frescos and other non-transportable artefacts. </a:t>
            </a:r>
          </a:p>
        </p:txBody>
      </p:sp>
      <p:sp>
        <p:nvSpPr>
          <p:cNvPr id="4" name="Slide Number Placeholder 3"/>
          <p:cNvSpPr>
            <a:spLocks noGrp="1"/>
          </p:cNvSpPr>
          <p:nvPr>
            <p:ph type="sldNum" sz="quarter" idx="10"/>
          </p:nvPr>
        </p:nvSpPr>
        <p:spPr/>
        <p:txBody>
          <a:bodyPr/>
          <a:lstStyle/>
          <a:p>
            <a:fld id="{7ABE1D30-BEBC-4BFC-BCC2-35F05BCA7556}" type="slidenum">
              <a:rPr lang="en-GB" smtClean="0"/>
              <a:t>36</a:t>
            </a:fld>
            <a:endParaRPr lang="en-GB"/>
          </a:p>
        </p:txBody>
      </p:sp>
    </p:spTree>
    <p:extLst>
      <p:ext uri="{BB962C8B-B14F-4D97-AF65-F5344CB8AC3E}">
        <p14:creationId xmlns:p14="http://schemas.microsoft.com/office/powerpoint/2010/main" val="3618726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Around 90% of the PET clinical scans are currently performed with the isotope 18F, due to the suitability of the FDG radiotracer for a vast number of applications. But in the last years, other tracers have also been considered, including some based on 11C.</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delivery of FDG in large production centres is a cost-effective solution for populated areas, but the interest for other PET isotopes and tracers has raised expectations that cannot be met by this concept of centralized production.</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One of the goals of the AMIT project was to develop a compact cyclotron for in-situ single dose production of 18F and 11C, providing the minimum required energy and current in order to reduce the system footprint and shielding needs.</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CERN participated in the project as a scientific partner via a collaboration agreement with CIEMAT in order to provide consultancy and contribute in accelerator cryogenics.</a:t>
            </a:r>
          </a:p>
        </p:txBody>
      </p:sp>
      <p:sp>
        <p:nvSpPr>
          <p:cNvPr id="4" name="Slide Number Placeholder 3"/>
          <p:cNvSpPr>
            <a:spLocks noGrp="1"/>
          </p:cNvSpPr>
          <p:nvPr>
            <p:ph type="sldNum" sz="quarter" idx="10"/>
          </p:nvPr>
        </p:nvSpPr>
        <p:spPr/>
        <p:txBody>
          <a:bodyPr/>
          <a:lstStyle/>
          <a:p>
            <a:fld id="{7ABE1D30-BEBC-4BFC-BCC2-35F05BCA7556}" type="slidenum">
              <a:rPr lang="en-GB" smtClean="0"/>
              <a:t>37</a:t>
            </a:fld>
            <a:endParaRPr lang="en-GB"/>
          </a:p>
        </p:txBody>
      </p:sp>
    </p:spTree>
    <p:extLst>
      <p:ext uri="{BB962C8B-B14F-4D97-AF65-F5344CB8AC3E}">
        <p14:creationId xmlns:p14="http://schemas.microsoft.com/office/powerpoint/2010/main" val="1450763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CERN has a great background in big data.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With that, we have longstanding tradition of participation and support for IT infrastructure for health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Specially for help with architecture, data storage and sharing, analysis and computing technologies.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big challenge is transfer our tools and technologies for other communities to reuse the same tools and methods as high energy physics.</a:t>
            </a:r>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39</a:t>
            </a:fld>
            <a:endParaRPr lang="en-US"/>
          </a:p>
        </p:txBody>
      </p:sp>
    </p:spTree>
    <p:extLst>
      <p:ext uri="{BB962C8B-B14F-4D97-AF65-F5344CB8AC3E}">
        <p14:creationId xmlns:p14="http://schemas.microsoft.com/office/powerpoint/2010/main" val="2507263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convention that established CERN in 1954 clearly laid down the main mission for the Organization and today remains essentially the same.</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Research: Seeking and finding answers to questions about the universe</a:t>
            </a:r>
          </a:p>
          <a:p>
            <a:r>
              <a:rPr lang="en-GB" sz="1200" kern="1200" dirty="0" smtClean="0">
                <a:solidFill>
                  <a:schemeClr val="tx1"/>
                </a:solidFill>
                <a:effectLst/>
                <a:latin typeface="+mn-lt"/>
                <a:ea typeface="+mn-ea"/>
                <a:cs typeface="+mn-cs"/>
              </a:rPr>
              <a:t>Technology: Advancing the frontiers of technology</a:t>
            </a:r>
          </a:p>
          <a:p>
            <a:r>
              <a:rPr lang="en-GB" sz="1200" kern="1200" dirty="0" smtClean="0">
                <a:solidFill>
                  <a:schemeClr val="tx1"/>
                </a:solidFill>
                <a:effectLst/>
                <a:latin typeface="+mn-lt"/>
                <a:ea typeface="+mn-ea"/>
                <a:cs typeface="+mn-cs"/>
              </a:rPr>
              <a:t>Education: Training the scientists of tomorrow</a:t>
            </a:r>
          </a:p>
          <a:p>
            <a:r>
              <a:rPr lang="en-GB" sz="1200" kern="1200" dirty="0" smtClean="0">
                <a:solidFill>
                  <a:schemeClr val="tx1"/>
                </a:solidFill>
                <a:effectLst/>
                <a:latin typeface="+mn-lt"/>
                <a:ea typeface="+mn-ea"/>
                <a:cs typeface="+mn-cs"/>
              </a:rPr>
              <a:t>And finally Collaboration: Bringing nations together through science</a:t>
            </a:r>
          </a:p>
        </p:txBody>
      </p:sp>
      <p:sp>
        <p:nvSpPr>
          <p:cNvPr id="4" name="Slide Number Placeholder 3"/>
          <p:cNvSpPr>
            <a:spLocks noGrp="1"/>
          </p:cNvSpPr>
          <p:nvPr>
            <p:ph type="sldNum" sz="quarter" idx="10"/>
          </p:nvPr>
        </p:nvSpPr>
        <p:spPr/>
        <p:txBody>
          <a:bodyPr/>
          <a:lstStyle/>
          <a:p>
            <a:fld id="{7ABE1D30-BEBC-4BFC-BCC2-35F05BCA7556}" type="slidenum">
              <a:rPr lang="en-GB" smtClean="0"/>
              <a:t>8</a:t>
            </a:fld>
            <a:endParaRPr lang="en-GB"/>
          </a:p>
        </p:txBody>
      </p:sp>
    </p:spTree>
    <p:extLst>
      <p:ext uri="{BB962C8B-B14F-4D97-AF65-F5344CB8AC3E}">
        <p14:creationId xmlns:p14="http://schemas.microsoft.com/office/powerpoint/2010/main" val="3748985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GB" sz="1200" b="0" i="0" kern="1200" dirty="0" smtClean="0">
                <a:solidFill>
                  <a:schemeClr val="tx1"/>
                </a:solidFill>
                <a:effectLst/>
                <a:latin typeface="+mn-lt"/>
                <a:ea typeface="+mn-ea"/>
                <a:cs typeface="+mn-cs"/>
              </a:rPr>
              <a:t>Our daily</a:t>
            </a:r>
            <a:r>
              <a:rPr lang="en-GB" sz="1200" b="0" i="0" kern="1200" baseline="0" dirty="0" smtClean="0">
                <a:solidFill>
                  <a:schemeClr val="tx1"/>
                </a:solidFill>
                <a:effectLst/>
                <a:latin typeface="+mn-lt"/>
                <a:ea typeface="+mn-ea"/>
                <a:cs typeface="+mn-cs"/>
              </a:rPr>
              <a:t> work is p</a:t>
            </a:r>
            <a:r>
              <a:rPr lang="en-GB" sz="1200" b="0" i="0" kern="1200" dirty="0" smtClean="0">
                <a:solidFill>
                  <a:schemeClr val="tx1"/>
                </a:solidFill>
                <a:effectLst/>
                <a:latin typeface="+mn-lt"/>
                <a:ea typeface="+mn-ea"/>
                <a:cs typeface="+mn-cs"/>
              </a:rPr>
              <a:t>rovide an active service to the Organization managing and advising on every aspect related to technology transfer and intellectual property management (evaluate invention disclosures, protect intellectual property, manage the patent portfolio, negotiate licensing and contractual agreements, promote technologies, and provide legal advice on intellectual property issues).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Promote, design and coordinate multidisciplinary activities relevant to life sciences applications.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Communicate CERN’s positive impact on society by raising awareness on positive examples on knowledge transfer through technologies, networks and people.</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Promote within CERN a culture of inventiveness for technology applications, a motivation to establish intellectual property and a willingness to collaborate with industry and relevant research laboratories.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Create knowledge exchange opportunities with CERN’s key stakeholders (Member States’ governmental bodies, the European Commission, industry, public and private research institutes, universities, international Organizations.)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Create, organize and develop networks for providing information and maintaining relationships with industry, other research organizations, government agencies and academia.</a:t>
            </a:r>
          </a:p>
        </p:txBody>
      </p:sp>
      <p:sp>
        <p:nvSpPr>
          <p:cNvPr id="4" name="Marcador de Posição do Número do Diapositivo 3"/>
          <p:cNvSpPr>
            <a:spLocks noGrp="1"/>
          </p:cNvSpPr>
          <p:nvPr>
            <p:ph type="sldNum" sz="quarter" idx="10"/>
          </p:nvPr>
        </p:nvSpPr>
        <p:spPr/>
        <p:txBody>
          <a:bodyPr/>
          <a:lstStyle/>
          <a:p>
            <a:fld id="{7ABE1D30-BEBC-4BFC-BCC2-35F05BCA7556}" type="slidenum">
              <a:rPr lang="en-GB" smtClean="0"/>
              <a:t>12</a:t>
            </a:fld>
            <a:endParaRPr lang="en-GB"/>
          </a:p>
        </p:txBody>
      </p:sp>
    </p:spTree>
    <p:extLst>
      <p:ext uri="{BB962C8B-B14F-4D97-AF65-F5344CB8AC3E}">
        <p14:creationId xmlns:p14="http://schemas.microsoft.com/office/powerpoint/2010/main" val="1788449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1993 - </a:t>
            </a:r>
            <a:r>
              <a:rPr lang="en-GB" sz="1200" kern="1200" dirty="0" smtClean="0">
                <a:solidFill>
                  <a:schemeClr val="tx1"/>
                </a:solidFill>
                <a:effectLst/>
                <a:latin typeface="+mn-lt"/>
                <a:ea typeface="+mn-ea"/>
                <a:cs typeface="+mn-cs"/>
              </a:rPr>
              <a:t>Tim Berners Lee invented the World Wide Web. The web was conceived and developed at CERN to facilitate the information-sharing between scientists in universities and institutes around the world. In 1993 CERN put the world wide web software in the public domain. It was release an open license to more sure way to maximize its dissemination.</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1972 - </a:t>
            </a:r>
            <a:r>
              <a:rPr lang="en-GB" sz="1200" kern="1200" dirty="0" smtClean="0">
                <a:solidFill>
                  <a:schemeClr val="tx1"/>
                </a:solidFill>
                <a:effectLst/>
                <a:latin typeface="+mn-lt"/>
                <a:ea typeface="+mn-ea"/>
                <a:cs typeface="+mn-cs"/>
              </a:rPr>
              <a:t>Bent </a:t>
            </a:r>
            <a:r>
              <a:rPr lang="en-GB" sz="1200" kern="1200" dirty="0" err="1" smtClean="0">
                <a:solidFill>
                  <a:schemeClr val="tx1"/>
                </a:solidFill>
                <a:effectLst/>
                <a:latin typeface="+mn-lt"/>
                <a:ea typeface="+mn-ea"/>
                <a:cs typeface="+mn-cs"/>
              </a:rPr>
              <a:t>Stumpe</a:t>
            </a:r>
            <a:r>
              <a:rPr lang="en-GB" sz="1200" kern="1200" dirty="0" smtClean="0">
                <a:solidFill>
                  <a:schemeClr val="tx1"/>
                </a:solidFill>
                <a:effectLst/>
                <a:latin typeface="+mn-lt"/>
                <a:ea typeface="+mn-ea"/>
                <a:cs typeface="+mn-cs"/>
              </a:rPr>
              <a:t>, he invented the first capacitive touch screen! This screen that everyone has in smart phones. We use it every day, it was invented here.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1993 – First smartphone with touch screen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2007</a:t>
            </a:r>
            <a:r>
              <a:rPr lang="en-US" sz="1200" kern="1200" baseline="0" dirty="0" smtClean="0">
                <a:solidFill>
                  <a:schemeClr val="tx1"/>
                </a:solidFill>
                <a:effectLst/>
                <a:latin typeface="+mn-lt"/>
                <a:ea typeface="+mn-ea"/>
                <a:cs typeface="+mn-cs"/>
              </a:rPr>
              <a:t> – First iPhone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If these two technologies, originally developed for HEP, were not transfer to the world, probably our daily life today will be totally different! So you can understand the importance of knowledge transfer in a place like CERN!</a:t>
            </a:r>
          </a:p>
        </p:txBody>
      </p:sp>
      <p:sp>
        <p:nvSpPr>
          <p:cNvPr id="4" name="Slide Number Placeholder 3"/>
          <p:cNvSpPr>
            <a:spLocks noGrp="1"/>
          </p:cNvSpPr>
          <p:nvPr>
            <p:ph type="sldNum" sz="quarter" idx="10"/>
          </p:nvPr>
        </p:nvSpPr>
        <p:spPr/>
        <p:txBody>
          <a:bodyPr/>
          <a:lstStyle/>
          <a:p>
            <a:fld id="{7ABE1D30-BEBC-4BFC-BCC2-35F05BCA7556}" type="slidenum">
              <a:rPr lang="en-GB" smtClean="0"/>
              <a:t>13</a:t>
            </a:fld>
            <a:endParaRPr lang="en-GB"/>
          </a:p>
        </p:txBody>
      </p:sp>
    </p:spTree>
    <p:extLst>
      <p:ext uri="{BB962C8B-B14F-4D97-AF65-F5344CB8AC3E}">
        <p14:creationId xmlns:p14="http://schemas.microsoft.com/office/powerpoint/2010/main" val="3883022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50" kern="1200" dirty="0" smtClean="0">
                <a:solidFill>
                  <a:schemeClr val="tx1"/>
                </a:solidFill>
                <a:effectLst/>
                <a:latin typeface="+mn-lt"/>
                <a:ea typeface="+mn-ea"/>
                <a:cs typeface="+mn-cs"/>
              </a:rPr>
              <a:t>What I want to show you, that beyond research in fundamental physics, which is the primary mission of CERN, there are numerous applications from which we can derive benefits.</a:t>
            </a:r>
          </a:p>
          <a:p>
            <a:endParaRPr lang="en-GB" sz="1050" kern="1200" dirty="0" smtClean="0">
              <a:solidFill>
                <a:schemeClr val="tx1"/>
              </a:solidFill>
              <a:effectLst/>
              <a:latin typeface="+mn-lt"/>
              <a:ea typeface="+mn-ea"/>
              <a:cs typeface="+mn-cs"/>
            </a:endParaRPr>
          </a:p>
          <a:p>
            <a:r>
              <a:rPr lang="en-GB" sz="900" kern="1200" dirty="0" smtClean="0">
                <a:solidFill>
                  <a:schemeClr val="tx1"/>
                </a:solidFill>
                <a:effectLst/>
                <a:latin typeface="+mn-lt"/>
                <a:ea typeface="+mn-ea"/>
                <a:cs typeface="+mn-cs"/>
              </a:rPr>
              <a:t>Like Aerospatiale applications: The conditions in the space are similar to the conditions recreated in our experiments. Low temperature, high vacuum, high radiation level. That’s why we have agreements for ex with the ESA European Space Agency to test material.</a:t>
            </a:r>
          </a:p>
          <a:p>
            <a:endParaRPr lang="en-GB" sz="1050" kern="1200" dirty="0" smtClean="0">
              <a:solidFill>
                <a:schemeClr val="tx1"/>
              </a:solidFill>
              <a:effectLst/>
              <a:latin typeface="+mn-lt"/>
              <a:ea typeface="+mn-ea"/>
              <a:cs typeface="+mn-cs"/>
            </a:endParaRPr>
          </a:p>
          <a:p>
            <a:r>
              <a:rPr lang="en-GB" sz="1050" kern="1200" dirty="0" smtClean="0">
                <a:solidFill>
                  <a:schemeClr val="tx1"/>
                </a:solidFill>
                <a:effectLst/>
                <a:latin typeface="+mn-lt"/>
                <a:ea typeface="+mn-ea"/>
                <a:cs typeface="+mn-cs"/>
              </a:rPr>
              <a:t>Safety, at CERN we always said “Safety first”! Safety technologies developed for high energy physics could be applied to shielding and protection. To dosimetry measurements, etc.</a:t>
            </a:r>
          </a:p>
          <a:p>
            <a:endParaRPr lang="en-GB" sz="1050" kern="1200" dirty="0" smtClean="0">
              <a:solidFill>
                <a:schemeClr val="tx1"/>
              </a:solidFill>
              <a:effectLst/>
              <a:latin typeface="+mn-lt"/>
              <a:ea typeface="+mn-ea"/>
              <a:cs typeface="+mn-cs"/>
            </a:endParaRPr>
          </a:p>
          <a:p>
            <a:r>
              <a:rPr lang="en-GB" sz="1050" kern="1200" dirty="0" smtClean="0">
                <a:solidFill>
                  <a:schemeClr val="tx1"/>
                </a:solidFill>
                <a:effectLst/>
                <a:latin typeface="+mn-lt"/>
                <a:ea typeface="+mn-ea"/>
                <a:cs typeface="+mn-cs"/>
              </a:rPr>
              <a:t>Another application, sometimes difficult to understand is the global communities. </a:t>
            </a:r>
          </a:p>
          <a:p>
            <a:r>
              <a:rPr lang="en-GB" sz="1050" kern="1200" dirty="0" smtClean="0">
                <a:solidFill>
                  <a:schemeClr val="tx1"/>
                </a:solidFill>
                <a:effectLst/>
                <a:latin typeface="+mn-lt"/>
                <a:ea typeface="+mn-ea"/>
                <a:cs typeface="+mn-cs"/>
              </a:rPr>
              <a:t>SESAME (synchrotron-light for experimental science and applications in the Middle East) was founded in 2002 with statues similar to CERN. Is composed by 9 Middle East countries, (</a:t>
            </a:r>
            <a:r>
              <a:rPr lang="en-GB" sz="1050" dirty="0" smtClean="0"/>
              <a:t>Bahrain, Cyprus, Egypt, Iran, Israel, Jordan, Pakistan, the Palestinian Authority and Turkey) </a:t>
            </a:r>
          </a:p>
          <a:p>
            <a:endParaRPr lang="en-GB" sz="1050" dirty="0" smtClean="0"/>
          </a:p>
          <a:p>
            <a:r>
              <a:rPr lang="en-GB" sz="1050" dirty="0" smtClean="0"/>
              <a:t>SESAME is an important scientific project, it is also helping to build bridges between diverse cultures in a part of the world that usually hits the headlines for its conflicts.</a:t>
            </a:r>
            <a:endParaRPr lang="en-GB" sz="1050" kern="1200" dirty="0" smtClean="0">
              <a:solidFill>
                <a:schemeClr val="tx1"/>
              </a:solidFill>
              <a:effectLst/>
              <a:latin typeface="+mn-lt"/>
              <a:ea typeface="+mn-ea"/>
              <a:cs typeface="+mn-cs"/>
            </a:endParaRPr>
          </a:p>
          <a:p>
            <a:endParaRPr lang="en-GB" sz="1050" kern="1200" dirty="0" smtClean="0">
              <a:solidFill>
                <a:schemeClr val="tx1"/>
              </a:solidFill>
              <a:effectLst/>
              <a:latin typeface="+mn-lt"/>
              <a:ea typeface="+mn-ea"/>
              <a:cs typeface="+mn-cs"/>
            </a:endParaRPr>
          </a:p>
          <a:p>
            <a:r>
              <a:rPr lang="en-GB" sz="1050" kern="1200" dirty="0" smtClean="0">
                <a:solidFill>
                  <a:schemeClr val="tx1"/>
                </a:solidFill>
                <a:effectLst/>
                <a:latin typeface="+mn-lt"/>
                <a:ea typeface="+mn-ea"/>
                <a:cs typeface="+mn-cs"/>
              </a:rPr>
              <a:t>CERN signed a cooperation agreement in 2010 to support research and training. By example, CERN also made KT.</a:t>
            </a:r>
          </a:p>
          <a:p>
            <a:endParaRPr lang="en-GB" sz="1050" kern="1200" dirty="0" smtClean="0">
              <a:solidFill>
                <a:schemeClr val="tx1"/>
              </a:solidFill>
              <a:effectLst/>
              <a:latin typeface="+mn-lt"/>
              <a:ea typeface="+mn-ea"/>
              <a:cs typeface="+mn-cs"/>
            </a:endParaRPr>
          </a:p>
          <a:p>
            <a:r>
              <a:rPr lang="en-GB" sz="1050" kern="1200" dirty="0" smtClean="0">
                <a:solidFill>
                  <a:schemeClr val="tx1"/>
                </a:solidFill>
                <a:effectLst/>
                <a:latin typeface="+mn-lt"/>
                <a:ea typeface="+mn-ea"/>
                <a:cs typeface="+mn-cs"/>
              </a:rPr>
              <a:t>And last, my main area... medical application! HEP could be applied in several medical technologies and I will present you some of our projects and technologies.</a:t>
            </a:r>
          </a:p>
        </p:txBody>
      </p:sp>
      <p:sp>
        <p:nvSpPr>
          <p:cNvPr id="4" name="Slide Number Placeholder 3"/>
          <p:cNvSpPr>
            <a:spLocks noGrp="1"/>
          </p:cNvSpPr>
          <p:nvPr>
            <p:ph type="sldNum" sz="quarter" idx="10"/>
          </p:nvPr>
        </p:nvSpPr>
        <p:spPr/>
        <p:txBody>
          <a:bodyPr/>
          <a:lstStyle/>
          <a:p>
            <a:fld id="{7ABE1D30-BEBC-4BFC-BCC2-35F05BCA7556}" type="slidenum">
              <a:rPr lang="en-GB" smtClean="0"/>
              <a:t>14</a:t>
            </a:fld>
            <a:endParaRPr lang="en-GB"/>
          </a:p>
        </p:txBody>
      </p:sp>
    </p:spTree>
    <p:extLst>
      <p:ext uri="{BB962C8B-B14F-4D97-AF65-F5344CB8AC3E}">
        <p14:creationId xmlns:p14="http://schemas.microsoft.com/office/powerpoint/2010/main" val="2281141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Making a quick match, we can say that accelerators can be applied in radiotherapy, detectors in medical imaging and computing in data management and analysis.</a:t>
            </a:r>
          </a:p>
          <a:p>
            <a:endParaRPr lang="en-GB" dirty="0"/>
          </a:p>
        </p:txBody>
      </p:sp>
      <p:sp>
        <p:nvSpPr>
          <p:cNvPr id="4" name="Slide Number Placeholder 3"/>
          <p:cNvSpPr>
            <a:spLocks noGrp="1"/>
          </p:cNvSpPr>
          <p:nvPr>
            <p:ph type="sldNum" sz="quarter" idx="10"/>
          </p:nvPr>
        </p:nvSpPr>
        <p:spPr/>
        <p:txBody>
          <a:bodyPr/>
          <a:lstStyle/>
          <a:p>
            <a:fld id="{7ABE1D30-BEBC-4BFC-BCC2-35F05BCA7556}" type="slidenum">
              <a:rPr lang="en-GB" smtClean="0"/>
              <a:t>16</a:t>
            </a:fld>
            <a:endParaRPr lang="en-GB"/>
          </a:p>
        </p:txBody>
      </p:sp>
    </p:spTree>
    <p:extLst>
      <p:ext uri="{BB962C8B-B14F-4D97-AF65-F5344CB8AC3E}">
        <p14:creationId xmlns:p14="http://schemas.microsoft.com/office/powerpoint/2010/main" val="3894583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GB" sz="1200" kern="1200" dirty="0" smtClean="0">
                <a:solidFill>
                  <a:schemeClr val="tx1"/>
                </a:solidFill>
                <a:effectLst/>
                <a:latin typeface="+mn-lt"/>
                <a:ea typeface="+mn-ea"/>
                <a:cs typeface="+mn-cs"/>
              </a:rPr>
              <a:t>And Antimatter. Antimatter is no longer science fiction, or bombs, or angles and demons!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Antimatter is a material composed by antiparticle partners to the corresponding particle. So, usually, when matter in made, the same quantity of antimatter is also created. When this matter and antimatter collide, is expected the annihilation. This creates energy in form of photons (gamma rays).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Positrons are anti electrons. Are the antimatter of the electrons, they have positive charge. Positrons are used daily in PET scans!</a:t>
            </a:r>
          </a:p>
          <a:p>
            <a:endParaRPr lang="pt-PT" dirty="0"/>
          </a:p>
        </p:txBody>
      </p:sp>
      <p:sp>
        <p:nvSpPr>
          <p:cNvPr id="4" name="Marcador de Posição do Número do Diapositivo 3"/>
          <p:cNvSpPr>
            <a:spLocks noGrp="1"/>
          </p:cNvSpPr>
          <p:nvPr>
            <p:ph type="sldNum" sz="quarter" idx="10"/>
          </p:nvPr>
        </p:nvSpPr>
        <p:spPr/>
        <p:txBody>
          <a:bodyPr/>
          <a:lstStyle/>
          <a:p>
            <a:fld id="{7ABE1D30-BEBC-4BFC-BCC2-35F05BCA7556}" type="slidenum">
              <a:rPr lang="en-GB" smtClean="0"/>
              <a:t>21</a:t>
            </a:fld>
            <a:endParaRPr lang="en-GB"/>
          </a:p>
        </p:txBody>
      </p:sp>
    </p:spTree>
    <p:extLst>
      <p:ext uri="{BB962C8B-B14F-4D97-AF65-F5344CB8AC3E}">
        <p14:creationId xmlns:p14="http://schemas.microsoft.com/office/powerpoint/2010/main" val="382771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Quickly, the position emission tomography (PET system) is used to detect the gamma rays emitted.</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Radioactive trace is put together with sugar and is given to the patient in the blood current. The sugar will fix in the most active cells in the body. The brain, the heart, and the </a:t>
            </a:r>
            <a:r>
              <a:rPr lang="en-GB" sz="1200" kern="1200" dirty="0" err="1" smtClean="0">
                <a:solidFill>
                  <a:schemeClr val="tx1"/>
                </a:solidFill>
                <a:effectLst/>
                <a:latin typeface="+mn-lt"/>
                <a:ea typeface="+mn-ea"/>
                <a:cs typeface="+mn-cs"/>
              </a:rPr>
              <a:t>tumors</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And our body is full of electrons, so, when the emitted positrons, are in contact with electron, they emit gamma rays!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gamma rays are detected by crystal in the PET scan. Through image reconstructions, is possible to obtain images of the most active and non active parts of the body. At the same time, you have the information of position and size of the </a:t>
            </a:r>
            <a:r>
              <a:rPr lang="en-GB" sz="1200" kern="1200" dirty="0" err="1" smtClean="0">
                <a:solidFill>
                  <a:schemeClr val="tx1"/>
                </a:solidFill>
                <a:effectLst/>
                <a:latin typeface="+mn-lt"/>
                <a:ea typeface="+mn-ea"/>
                <a:cs typeface="+mn-cs"/>
              </a:rPr>
              <a:t>tumor</a:t>
            </a:r>
            <a:r>
              <a:rPr lang="en-GB" sz="120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7ABE1D30-BEBC-4BFC-BCC2-35F05BCA7556}" type="slidenum">
              <a:rPr lang="en-GB" smtClean="0"/>
              <a:t>23</a:t>
            </a:fld>
            <a:endParaRPr lang="en-GB"/>
          </a:p>
        </p:txBody>
      </p:sp>
    </p:spTree>
    <p:extLst>
      <p:ext uri="{BB962C8B-B14F-4D97-AF65-F5344CB8AC3E}">
        <p14:creationId xmlns:p14="http://schemas.microsoft.com/office/powerpoint/2010/main" val="2410870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BE1D30-BEBC-4BFC-BCC2-35F05BCA7556}" type="slidenum">
              <a:rPr lang="en-GB" smtClean="0"/>
              <a:t>24</a:t>
            </a:fld>
            <a:endParaRPr lang="en-GB"/>
          </a:p>
        </p:txBody>
      </p:sp>
    </p:spTree>
    <p:extLst>
      <p:ext uri="{BB962C8B-B14F-4D97-AF65-F5344CB8AC3E}">
        <p14:creationId xmlns:p14="http://schemas.microsoft.com/office/powerpoint/2010/main" val="3056245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DC23B1-BDE4-4FF5-98E9-2CC4E669A703}" type="datetimeFigureOut">
              <a:rPr lang="en-GB" smtClean="0"/>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1787901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C23B1-BDE4-4FF5-98E9-2CC4E669A703}" type="datetimeFigureOut">
              <a:rPr lang="en-GB" smtClean="0"/>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203853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C23B1-BDE4-4FF5-98E9-2CC4E669A703}" type="datetimeFigureOut">
              <a:rPr lang="en-GB" smtClean="0"/>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3251847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25374114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C23B1-BDE4-4FF5-98E9-2CC4E669A703}" type="datetimeFigureOut">
              <a:rPr lang="en-GB" smtClean="0"/>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6823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EDC23B1-BDE4-4FF5-98E9-2CC4E669A703}" type="datetimeFigureOut">
              <a:rPr lang="en-GB" smtClean="0"/>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471694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DC23B1-BDE4-4FF5-98E9-2CC4E669A703}" type="datetimeFigureOut">
              <a:rPr lang="en-GB" smtClean="0"/>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179524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DC23B1-BDE4-4FF5-98E9-2CC4E669A703}" type="datetimeFigureOut">
              <a:rPr lang="en-GB" smtClean="0"/>
              <a:t>31/07/2017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91460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DC23B1-BDE4-4FF5-98E9-2CC4E669A703}" type="datetimeFigureOut">
              <a:rPr lang="en-GB" smtClean="0"/>
              <a:t>31/07/2017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76467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C23B1-BDE4-4FF5-98E9-2CC4E669A703}" type="datetimeFigureOut">
              <a:rPr lang="en-GB" smtClean="0"/>
              <a:t>31/07/2017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1665930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EDC23B1-BDE4-4FF5-98E9-2CC4E669A703}" type="datetimeFigureOut">
              <a:rPr lang="en-GB" smtClean="0"/>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1152530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EDC23B1-BDE4-4FF5-98E9-2CC4E669A703}" type="datetimeFigureOut">
              <a:rPr lang="en-GB" smtClean="0"/>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B91640-EEA5-4F34-B741-B6A9637F6D66}" type="slidenum">
              <a:rPr lang="en-GB" smtClean="0"/>
              <a:t>‹#›</a:t>
            </a:fld>
            <a:endParaRPr lang="en-GB"/>
          </a:p>
        </p:txBody>
      </p:sp>
    </p:spTree>
    <p:extLst>
      <p:ext uri="{BB962C8B-B14F-4D97-AF65-F5344CB8AC3E}">
        <p14:creationId xmlns:p14="http://schemas.microsoft.com/office/powerpoint/2010/main" val="2674652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DC23B1-BDE4-4FF5-98E9-2CC4E669A703}" type="datetimeFigureOut">
              <a:rPr lang="en-GB" smtClean="0"/>
              <a:t>31/07/2017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91640-EEA5-4F34-B741-B6A9637F6D66}" type="slidenum">
              <a:rPr lang="en-GB" smtClean="0"/>
              <a:t>‹#›</a:t>
            </a:fld>
            <a:endParaRPr lang="en-GB"/>
          </a:p>
        </p:txBody>
      </p:sp>
    </p:spTree>
    <p:extLst>
      <p:ext uri="{BB962C8B-B14F-4D97-AF65-F5344CB8AC3E}">
        <p14:creationId xmlns:p14="http://schemas.microsoft.com/office/powerpoint/2010/main" val="39414046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5.png"/><Relationship Id="rId7"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tif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5.png"/><Relationship Id="rId7" Type="http://schemas.openxmlformats.org/officeDocument/2006/relationships/image" Target="../media/image40.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21.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5.png"/><Relationship Id="rId7"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1.gif"/><Relationship Id="rId5" Type="http://schemas.openxmlformats.org/officeDocument/2006/relationships/image" Target="../media/image60.png"/><Relationship Id="rId4" Type="http://schemas.openxmlformats.org/officeDocument/2006/relationships/image" Target="../media/image59.gif"/></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jpe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3.jpe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34.xml.rels><?xml version="1.0" encoding="UTF-8" standalone="yes"?>
<Relationships xmlns="http://schemas.openxmlformats.org/package/2006/relationships"><Relationship Id="rId3" Type="http://schemas.openxmlformats.org/officeDocument/2006/relationships/image" Target="../media/image76.tiff"/><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jpeg"/><Relationship Id="rId4" Type="http://schemas.openxmlformats.org/officeDocument/2006/relationships/image" Target="../media/image77.tiff"/></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83.png"/><Relationship Id="rId4" Type="http://schemas.openxmlformats.org/officeDocument/2006/relationships/image" Target="../media/image82.jpeg"/></Relationships>
</file>

<file path=ppt/slides/_rels/slide37.xml.rels><?xml version="1.0" encoding="UTF-8" standalone="yes"?>
<Relationships xmlns="http://schemas.openxmlformats.org/package/2006/relationships"><Relationship Id="rId3" Type="http://schemas.openxmlformats.org/officeDocument/2006/relationships/image" Target="../media/image84.tiff"/><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0.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8.jpeg"/><Relationship Id="rId4" Type="http://schemas.openxmlformats.org/officeDocument/2006/relationships/image" Target="../media/image87.jpeg"/></Relationships>
</file>

<file path=ppt/slides/_rels/slide4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s://cds.cern.ch/record/1611725"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l="17177"/>
          <a:stretch/>
        </p:blipFill>
        <p:spPr>
          <a:xfrm>
            <a:off x="4489939" y="-1"/>
            <a:ext cx="4630615" cy="399667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l="26866"/>
          <a:stretch/>
        </p:blipFill>
        <p:spPr>
          <a:xfrm>
            <a:off x="23445" y="0"/>
            <a:ext cx="4429219" cy="3993377"/>
          </a:xfrm>
          <a:prstGeom prst="rect">
            <a:avLst/>
          </a:prstGeom>
        </p:spPr>
      </p:pic>
      <p:sp>
        <p:nvSpPr>
          <p:cNvPr id="4" name="Rectangle 3"/>
          <p:cNvSpPr/>
          <p:nvPr/>
        </p:nvSpPr>
        <p:spPr>
          <a:xfrm>
            <a:off x="-1" y="4032173"/>
            <a:ext cx="9144001" cy="2825827"/>
          </a:xfrm>
          <a:prstGeom prst="rect">
            <a:avLst/>
          </a:prstGeom>
          <a:solidFill>
            <a:schemeClr val="tx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TextBox 4"/>
          <p:cNvSpPr txBox="1"/>
          <p:nvPr/>
        </p:nvSpPr>
        <p:spPr>
          <a:xfrm>
            <a:off x="-2" y="4249918"/>
            <a:ext cx="9144001" cy="2646878"/>
          </a:xfrm>
          <a:prstGeom prst="rect">
            <a:avLst/>
          </a:prstGeom>
          <a:noFill/>
        </p:spPr>
        <p:txBody>
          <a:bodyPr wrap="square" rtlCol="0">
            <a:spAutoFit/>
          </a:bodyPr>
          <a:lstStyle/>
          <a:p>
            <a:pPr algn="ctr"/>
            <a:r>
              <a:rPr lang="fr-CH" sz="3600" b="1" dirty="0" smtClean="0">
                <a:solidFill>
                  <a:schemeClr val="bg1"/>
                </a:solidFill>
                <a:latin typeface="Optima"/>
                <a:cs typeface="Optima"/>
              </a:rPr>
              <a:t>CERN: </a:t>
            </a:r>
            <a:r>
              <a:rPr lang="en-GB" sz="3600" b="1" dirty="0" smtClean="0">
                <a:solidFill>
                  <a:schemeClr val="bg1"/>
                </a:solidFill>
                <a:latin typeface="Optima"/>
                <a:cs typeface="Optima"/>
              </a:rPr>
              <a:t>history</a:t>
            </a:r>
            <a:r>
              <a:rPr lang="fr-CH" sz="3600" b="1" dirty="0" smtClean="0">
                <a:solidFill>
                  <a:schemeClr val="bg1"/>
                </a:solidFill>
                <a:latin typeface="Optima"/>
                <a:cs typeface="Optima"/>
              </a:rPr>
              <a:t> and applications</a:t>
            </a:r>
            <a:endParaRPr lang="it-IT" sz="3600" b="1" dirty="0">
              <a:solidFill>
                <a:schemeClr val="bg1"/>
              </a:solidFill>
              <a:latin typeface="Optima"/>
              <a:cs typeface="Optima"/>
            </a:endParaRPr>
          </a:p>
          <a:p>
            <a:pPr algn="ctr"/>
            <a:endParaRPr lang="it-IT" sz="1400" dirty="0">
              <a:solidFill>
                <a:srgbClr val="FFFFFF"/>
              </a:solidFill>
              <a:latin typeface="Helvetica Light"/>
              <a:cs typeface="Optima"/>
            </a:endParaRPr>
          </a:p>
          <a:p>
            <a:pPr algn="ctr"/>
            <a:r>
              <a:rPr lang="en-GB" sz="2000" dirty="0" smtClean="0">
                <a:solidFill>
                  <a:srgbClr val="FFFFFF"/>
                </a:solidFill>
                <a:latin typeface="Helvetica Light"/>
                <a:cs typeface="Optima"/>
              </a:rPr>
              <a:t>Rita Ferreira</a:t>
            </a:r>
          </a:p>
          <a:p>
            <a:endParaRPr lang="en-GB" sz="600" dirty="0" smtClean="0">
              <a:solidFill>
                <a:srgbClr val="FFFFFF"/>
              </a:solidFill>
              <a:latin typeface="Helvetica Light"/>
              <a:cs typeface="Optima"/>
            </a:endParaRPr>
          </a:p>
          <a:p>
            <a:pPr algn="ctr"/>
            <a:r>
              <a:rPr lang="en-GB" dirty="0" smtClean="0">
                <a:solidFill>
                  <a:srgbClr val="FFFFFF"/>
                </a:solidFill>
                <a:latin typeface="Helvetica Light"/>
                <a:cs typeface="Optima"/>
              </a:rPr>
              <a:t>CERN Knowledge Transfer, Medical Applications</a:t>
            </a:r>
          </a:p>
          <a:p>
            <a:pPr algn="ctr"/>
            <a:r>
              <a:rPr lang="en-GB" dirty="0">
                <a:solidFill>
                  <a:srgbClr val="FFFFFF"/>
                </a:solidFill>
                <a:latin typeface="Helvetica Light"/>
                <a:cs typeface="Optima"/>
              </a:rPr>
              <a:t>r</a:t>
            </a:r>
            <a:r>
              <a:rPr lang="en-GB" dirty="0" smtClean="0">
                <a:solidFill>
                  <a:srgbClr val="FFFFFF"/>
                </a:solidFill>
                <a:latin typeface="Helvetica Light"/>
                <a:cs typeface="Optima"/>
              </a:rPr>
              <a:t>ita.ferreira@cern.ch </a:t>
            </a:r>
          </a:p>
          <a:p>
            <a:pPr algn="ctr"/>
            <a:endParaRPr lang="en-GB" dirty="0" smtClean="0">
              <a:solidFill>
                <a:srgbClr val="FFFFFF"/>
              </a:solidFill>
              <a:latin typeface="Helvetica Light"/>
              <a:cs typeface="Optima"/>
            </a:endParaRPr>
          </a:p>
          <a:p>
            <a:endParaRPr lang="en-GB" dirty="0" smtClean="0">
              <a:solidFill>
                <a:srgbClr val="FFFFFF"/>
              </a:solidFill>
              <a:latin typeface="Helvetica Light"/>
              <a:cs typeface="Optima"/>
            </a:endParaRPr>
          </a:p>
          <a:p>
            <a:pPr algn="ctr"/>
            <a:r>
              <a:rPr lang="en-GB" dirty="0" smtClean="0">
                <a:solidFill>
                  <a:srgbClr val="FFFFFF"/>
                </a:solidFill>
                <a:latin typeface="Helvetica Light"/>
                <a:cs typeface="Optima"/>
              </a:rPr>
              <a:t>Credits: Manuela Cirilli, Giovanni Porcellana, CERN Knowledge Transfer </a:t>
            </a:r>
          </a:p>
        </p:txBody>
      </p:sp>
      <p:pic>
        <p:nvPicPr>
          <p:cNvPr id="6" name="Picture 5" descr="CERNwhit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83047" y="6042647"/>
            <a:ext cx="713890" cy="697429"/>
          </a:xfrm>
          <a:prstGeom prst="rect">
            <a:avLst/>
          </a:prstGeom>
        </p:spPr>
      </p:pic>
    </p:spTree>
    <p:extLst>
      <p:ext uri="{BB962C8B-B14F-4D97-AF65-F5344CB8AC3E}">
        <p14:creationId xmlns:p14="http://schemas.microsoft.com/office/powerpoint/2010/main" val="369803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The three pillars</a:t>
            </a:r>
            <a:endParaRPr lang="en-GB" sz="3200" b="1" dirty="0">
              <a:solidFill>
                <a:schemeClr val="tx2"/>
              </a:solidFill>
              <a:latin typeface="Optima"/>
              <a:cs typeface="Optima"/>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860944"/>
            <a:ext cx="9144000" cy="31750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4115693"/>
            <a:ext cx="4536831" cy="2726263"/>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07169" y="4115693"/>
            <a:ext cx="4536831" cy="2726263"/>
          </a:xfrm>
          <a:prstGeom prst="rect">
            <a:avLst/>
          </a:prstGeom>
        </p:spPr>
      </p:pic>
      <p:sp>
        <p:nvSpPr>
          <p:cNvPr id="10" name="TextBox 9"/>
          <p:cNvSpPr txBox="1"/>
          <p:nvPr/>
        </p:nvSpPr>
        <p:spPr>
          <a:xfrm>
            <a:off x="7368758" y="3614153"/>
            <a:ext cx="1763240"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Accelerators</a:t>
            </a:r>
            <a:endParaRPr lang="en-GB" sz="2400" b="1" dirty="0">
              <a:solidFill>
                <a:schemeClr val="bg1"/>
              </a:solidFill>
              <a:latin typeface="+mn-lt"/>
              <a:ea typeface="+mn-ea"/>
              <a:cs typeface="+mn-cs"/>
            </a:endParaRPr>
          </a:p>
        </p:txBody>
      </p:sp>
      <p:sp>
        <p:nvSpPr>
          <p:cNvPr id="11" name="TextBox 10"/>
          <p:cNvSpPr txBox="1"/>
          <p:nvPr/>
        </p:nvSpPr>
        <p:spPr>
          <a:xfrm>
            <a:off x="3120969" y="6460040"/>
            <a:ext cx="1417504"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Detectors</a:t>
            </a:r>
            <a:endParaRPr lang="en-GB" sz="2400" b="1" dirty="0">
              <a:solidFill>
                <a:schemeClr val="bg1"/>
              </a:solidFill>
              <a:latin typeface="+mn-lt"/>
              <a:ea typeface="+mn-ea"/>
              <a:cs typeface="+mn-cs"/>
            </a:endParaRPr>
          </a:p>
        </p:txBody>
      </p:sp>
      <p:sp>
        <p:nvSpPr>
          <p:cNvPr id="12" name="TextBox 11"/>
          <p:cNvSpPr txBox="1"/>
          <p:nvPr/>
        </p:nvSpPr>
        <p:spPr>
          <a:xfrm>
            <a:off x="7542773" y="6455680"/>
            <a:ext cx="1587294"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Computing</a:t>
            </a:r>
            <a:endParaRPr lang="en-GB" sz="2400" b="1" dirty="0">
              <a:solidFill>
                <a:schemeClr val="bg1"/>
              </a:solidFill>
              <a:latin typeface="+mn-lt"/>
              <a:ea typeface="+mn-ea"/>
              <a:cs typeface="+mn-cs"/>
            </a:endParaRPr>
          </a:p>
        </p:txBody>
      </p:sp>
    </p:spTree>
    <p:extLst>
      <p:ext uri="{BB962C8B-B14F-4D97-AF65-F5344CB8AC3E}">
        <p14:creationId xmlns:p14="http://schemas.microsoft.com/office/powerpoint/2010/main" val="3930625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Knowledge Transfer</a:t>
            </a:r>
            <a:endParaRPr lang="en-GB" sz="3200" b="1" dirty="0">
              <a:solidFill>
                <a:schemeClr val="tx2"/>
              </a:solidFill>
              <a:latin typeface="Optima"/>
              <a:cs typeface="Optima"/>
            </a:endParaRPr>
          </a:p>
        </p:txBody>
      </p:sp>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b="4682"/>
          <a:stretch/>
        </p:blipFill>
        <p:spPr>
          <a:xfrm>
            <a:off x="0" y="735416"/>
            <a:ext cx="9144000" cy="6122588"/>
          </a:xfrm>
          <a:prstGeom prst="rect">
            <a:avLst/>
          </a:prstGeom>
        </p:spPr>
      </p:pic>
      <p:sp>
        <p:nvSpPr>
          <p:cNvPr id="6" name="TextBox 5"/>
          <p:cNvSpPr txBox="1"/>
          <p:nvPr/>
        </p:nvSpPr>
        <p:spPr>
          <a:xfrm>
            <a:off x="5438274" y="6374074"/>
            <a:ext cx="3651577" cy="461665"/>
          </a:xfrm>
          <a:prstGeom prst="rect">
            <a:avLst/>
          </a:prstGeom>
          <a:noFill/>
          <a:ln>
            <a:noFill/>
          </a:ln>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Everyday, everywhere!</a:t>
            </a:r>
            <a:endParaRPr lang="en-GB" sz="2400" b="1" dirty="0">
              <a:solidFill>
                <a:schemeClr val="bg1"/>
              </a:solidFill>
              <a:latin typeface="+mn-lt"/>
              <a:ea typeface="+mn-ea"/>
              <a:cs typeface="+mn-cs"/>
            </a:endParaRPr>
          </a:p>
        </p:txBody>
      </p:sp>
    </p:spTree>
    <p:extLst>
      <p:ext uri="{BB962C8B-B14F-4D97-AF65-F5344CB8AC3E}">
        <p14:creationId xmlns:p14="http://schemas.microsoft.com/office/powerpoint/2010/main" val="2219120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7418" y="4661427"/>
            <a:ext cx="8961119" cy="178335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buFont typeface="Arial" panose="020B0604020202020204" pitchFamily="34" charset="0"/>
              <a:buNone/>
            </a:pPr>
            <a:r>
              <a:rPr lang="en-GB" sz="1800" smtClean="0">
                <a:solidFill>
                  <a:schemeClr val="tx2"/>
                </a:solidFill>
                <a:latin typeface="Gill Sans"/>
              </a:rPr>
              <a:t>Maximize the technological and knowledge return to the member states’ industry and society</a:t>
            </a:r>
          </a:p>
          <a:p>
            <a:pPr marL="36576" indent="0">
              <a:buFont typeface="Arial" panose="020B0604020202020204" pitchFamily="34" charset="0"/>
              <a:buNone/>
            </a:pPr>
            <a:endParaRPr lang="en-GB" sz="1800" smtClean="0">
              <a:solidFill>
                <a:schemeClr val="tx2"/>
              </a:solidFill>
              <a:latin typeface="Gill Sans"/>
            </a:endParaRPr>
          </a:p>
          <a:p>
            <a:pPr marL="36576" indent="0">
              <a:buFont typeface="Arial" panose="020B0604020202020204" pitchFamily="34" charset="0"/>
              <a:buNone/>
            </a:pPr>
            <a:r>
              <a:rPr lang="en-GB" sz="1800" smtClean="0">
                <a:solidFill>
                  <a:schemeClr val="tx2"/>
                </a:solidFill>
                <a:latin typeface="Gill Sans"/>
              </a:rPr>
              <a:t>Promote CERN’s image as a centre of excellence for technology</a:t>
            </a:r>
          </a:p>
          <a:p>
            <a:pPr marL="27432" indent="0" algn="ctr">
              <a:buFont typeface="Arial" panose="020B0604020202020204" pitchFamily="34" charset="0"/>
              <a:buNone/>
            </a:pPr>
            <a:endParaRPr lang="en-GB" sz="1800" dirty="0">
              <a:solidFill>
                <a:schemeClr val="tx2"/>
              </a:solidFill>
              <a:latin typeface="Gill Sans"/>
            </a:endParaRPr>
          </a:p>
        </p:txBody>
      </p:sp>
      <p:pic>
        <p:nvPicPr>
          <p:cNvPr id="3" name="Picture 2" descr="https://cds.cern.ch/record/1968153/files/_B1A8485-Edit_2.jpg?subformat=icon-144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094450"/>
            <a:ext cx="9144000" cy="3213100"/>
          </a:xfrm>
          <a:prstGeom prst="rect">
            <a:avLst/>
          </a:prstGeom>
          <a:noFill/>
          <a:ln>
            <a:noFill/>
          </a:ln>
          <a:extLst>
            <a:ext uri="{909E8E84-426E-40dd-AFC4-6F175D3DCCD1}">
              <a14:hiddenFill xmlns:a14="http://schemas.microsoft.com/office/drawing/2010/main" xmlns="">
                <a:solidFill>
                  <a:srgbClr val="FFFFFF"/>
                </a:solidFill>
              </a14:hiddenFill>
            </a:ext>
          </a:extLst>
        </p:spPr>
      </p:pic>
      <p:sp>
        <p:nvSpPr>
          <p:cNvPr id="4" name="TextBox 4"/>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Knowledge Transfer Mission</a:t>
            </a:r>
            <a:endParaRPr lang="en-GB" sz="3200" b="1" dirty="0">
              <a:solidFill>
                <a:schemeClr val="tx2"/>
              </a:solidFill>
              <a:latin typeface="Optima"/>
              <a:cs typeface="Optima"/>
            </a:endParaRPr>
          </a:p>
        </p:txBody>
      </p:sp>
      <p:pic>
        <p:nvPicPr>
          <p:cNvPr id="5" name="Picture 2" descr="C:\Giovanni\TERA\Lavoro\More\CERN-LogoPack\Outline\PNG\BLUE\LogoOutline-Blue-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6565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Knowledge Transfer</a:t>
            </a:r>
            <a:endParaRPr lang="en-GB" sz="3200" b="1" dirty="0">
              <a:solidFill>
                <a:schemeClr val="tx2"/>
              </a:solidFill>
              <a:latin typeface="Optima"/>
              <a:cs typeface="Optima"/>
            </a:endParaRPr>
          </a:p>
        </p:txBody>
      </p:sp>
      <p:pic>
        <p:nvPicPr>
          <p:cNvPr id="5" name="Picture 2" descr="C:\Giovanni\TERA\Lavoro\More\Presentazioni Adroterapia\Presentation CERN\Pics\timbernersle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22" y="2465053"/>
            <a:ext cx="5638433" cy="42288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Giovanni\TERA\Lavoro\More\Presentazioni Adroterapia\Presentation CERN\Pics\Bent_Stump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1561132"/>
            <a:ext cx="3115746" cy="467361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77422" y="2003388"/>
            <a:ext cx="2218428" cy="461665"/>
          </a:xfrm>
          <a:prstGeom prst="rect">
            <a:avLst/>
          </a:prstGeom>
          <a:solidFill>
            <a:srgbClr val="FFFFFF"/>
          </a:solid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defRPr/>
            </a:pPr>
            <a:r>
              <a:rPr lang="en-GB" sz="2400" dirty="0" smtClean="0">
                <a:solidFill>
                  <a:srgbClr val="333333"/>
                </a:solidFill>
                <a:latin typeface="+mn-lt"/>
                <a:cs typeface="Gill Sans"/>
              </a:rPr>
              <a:t>Tim Berners-Lee</a:t>
            </a:r>
          </a:p>
        </p:txBody>
      </p:sp>
      <p:sp>
        <p:nvSpPr>
          <p:cNvPr id="8" name="TextBox 7"/>
          <p:cNvSpPr txBox="1"/>
          <p:nvPr/>
        </p:nvSpPr>
        <p:spPr>
          <a:xfrm>
            <a:off x="7256930" y="6234751"/>
            <a:ext cx="1802416" cy="461665"/>
          </a:xfrm>
          <a:prstGeom prst="rect">
            <a:avLst/>
          </a:prstGeom>
          <a:solidFill>
            <a:srgbClr val="FFFFFF"/>
          </a:solid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defRPr/>
            </a:pPr>
            <a:r>
              <a:rPr lang="en-GB" sz="2400" dirty="0" smtClean="0">
                <a:solidFill>
                  <a:srgbClr val="333333"/>
                </a:solidFill>
                <a:latin typeface="+mn-lt"/>
                <a:cs typeface="Gill Sans"/>
              </a:rPr>
              <a:t>Bent </a:t>
            </a:r>
            <a:r>
              <a:rPr lang="en-GB" sz="2400" dirty="0" err="1" smtClean="0">
                <a:solidFill>
                  <a:srgbClr val="333333"/>
                </a:solidFill>
                <a:latin typeface="+mn-lt"/>
                <a:cs typeface="Gill Sans"/>
              </a:rPr>
              <a:t>Stumpe</a:t>
            </a:r>
            <a:endParaRPr lang="en-GB" sz="2400" dirty="0" smtClean="0">
              <a:solidFill>
                <a:srgbClr val="333333"/>
              </a:solidFill>
              <a:latin typeface="+mn-lt"/>
              <a:cs typeface="Gill Sans"/>
            </a:endParaRPr>
          </a:p>
        </p:txBody>
      </p:sp>
    </p:spTree>
    <p:extLst>
      <p:ext uri="{BB962C8B-B14F-4D97-AF65-F5344CB8AC3E}">
        <p14:creationId xmlns:p14="http://schemas.microsoft.com/office/powerpoint/2010/main" val="330904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From physics to…</a:t>
            </a:r>
          </a:p>
        </p:txBody>
      </p:sp>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2757" y="3809064"/>
            <a:ext cx="3740010" cy="2969596"/>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2700" y="735453"/>
            <a:ext cx="4526280" cy="3017520"/>
          </a:xfrm>
          <a:prstGeom prst="rect">
            <a:avLst/>
          </a:prstGeom>
        </p:spPr>
      </p:pic>
      <p:pic>
        <p:nvPicPr>
          <p:cNvPr id="13" name="Picture 12"/>
          <p:cNvPicPr preferRelativeResize="0">
            <a:picLocks noChangeAspect="1"/>
          </p:cNvPicPr>
          <p:nvPr/>
        </p:nvPicPr>
        <p:blipFill rotWithShape="1">
          <a:blip r:embed="rId6" cstate="screen">
            <a:extLst>
              <a:ext uri="{28A0092B-C50C-407E-A947-70E740481C1C}">
                <a14:useLocalDpi xmlns:a14="http://schemas.microsoft.com/office/drawing/2010/main"/>
              </a:ext>
            </a:extLst>
          </a:blip>
          <a:srcRect t="10981" b="8451"/>
          <a:stretch/>
        </p:blipFill>
        <p:spPr>
          <a:xfrm>
            <a:off x="4611624" y="742057"/>
            <a:ext cx="4517154" cy="3017520"/>
          </a:xfrm>
          <a:prstGeom prst="rect">
            <a:avLst/>
          </a:prstGeom>
        </p:spPr>
      </p:pic>
      <p:pic>
        <p:nvPicPr>
          <p:cNvPr id="14" name="Picture 13"/>
          <p:cNvPicPr>
            <a:picLocks noChangeAspect="1"/>
          </p:cNvPicPr>
          <p:nvPr/>
        </p:nvPicPr>
        <p:blipFill rotWithShape="1">
          <a:blip r:embed="rId7" cstate="hqprint">
            <a:extLst>
              <a:ext uri="{28A0092B-C50C-407E-A947-70E740481C1C}">
                <a14:useLocalDpi xmlns:a14="http://schemas.microsoft.com/office/drawing/2010/main"/>
              </a:ext>
            </a:extLst>
          </a:blip>
          <a:srcRect t="19248"/>
          <a:stretch/>
        </p:blipFill>
        <p:spPr>
          <a:xfrm>
            <a:off x="12730" y="3837301"/>
            <a:ext cx="4526280" cy="3017520"/>
          </a:xfrm>
          <a:prstGeom prst="rect">
            <a:avLst/>
          </a:prstGeom>
        </p:spPr>
      </p:pic>
      <p:sp>
        <p:nvSpPr>
          <p:cNvPr id="15" name="TextBox 14"/>
          <p:cNvSpPr txBox="1"/>
          <p:nvPr/>
        </p:nvSpPr>
        <p:spPr>
          <a:xfrm>
            <a:off x="3025872" y="3373700"/>
            <a:ext cx="1500732"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Medicine</a:t>
            </a:r>
            <a:endParaRPr lang="en-GB" sz="2400" b="1" dirty="0">
              <a:solidFill>
                <a:schemeClr val="bg1"/>
              </a:solidFill>
              <a:latin typeface="+mn-lt"/>
              <a:ea typeface="+mn-ea"/>
              <a:cs typeface="+mn-cs"/>
            </a:endParaRPr>
          </a:p>
        </p:txBody>
      </p:sp>
      <p:sp>
        <p:nvSpPr>
          <p:cNvPr id="16" name="TextBox 15"/>
          <p:cNvSpPr txBox="1"/>
          <p:nvPr/>
        </p:nvSpPr>
        <p:spPr>
          <a:xfrm>
            <a:off x="7402904" y="3317869"/>
            <a:ext cx="1760418"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accent6">
                    <a:lumMod val="50000"/>
                  </a:schemeClr>
                </a:solidFill>
                <a:latin typeface="+mn-lt"/>
                <a:ea typeface="+mn-ea"/>
                <a:cs typeface="+mn-cs"/>
              </a:rPr>
              <a:t>Aerospace</a:t>
            </a:r>
            <a:endParaRPr lang="en-GB" sz="2400" b="1" dirty="0">
              <a:solidFill>
                <a:schemeClr val="accent6">
                  <a:lumMod val="50000"/>
                </a:schemeClr>
              </a:solidFill>
              <a:latin typeface="+mn-lt"/>
              <a:ea typeface="+mn-ea"/>
              <a:cs typeface="+mn-cs"/>
            </a:endParaRPr>
          </a:p>
        </p:txBody>
      </p:sp>
      <p:sp>
        <p:nvSpPr>
          <p:cNvPr id="17" name="TextBox 16"/>
          <p:cNvSpPr txBox="1"/>
          <p:nvPr/>
        </p:nvSpPr>
        <p:spPr>
          <a:xfrm>
            <a:off x="3430933" y="6396321"/>
            <a:ext cx="1109599"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Safety</a:t>
            </a:r>
            <a:endParaRPr lang="en-GB" sz="2400" b="1" dirty="0">
              <a:solidFill>
                <a:schemeClr val="bg1"/>
              </a:solidFill>
              <a:latin typeface="+mn-lt"/>
              <a:ea typeface="+mn-ea"/>
              <a:cs typeface="+mn-cs"/>
            </a:endParaRPr>
          </a:p>
        </p:txBody>
      </p:sp>
      <p:pic>
        <p:nvPicPr>
          <p:cNvPr id="18" name="Picture 17"/>
          <p:cNvPicPr>
            <a:picLocks noChangeAspect="1"/>
          </p:cNvPicPr>
          <p:nvPr/>
        </p:nvPicPr>
        <p:blipFill>
          <a:blip r:embed="rId8"/>
          <a:stretch>
            <a:fillRect/>
          </a:stretch>
        </p:blipFill>
        <p:spPr>
          <a:xfrm>
            <a:off x="4608647" y="3826832"/>
            <a:ext cx="4526280" cy="3018454"/>
          </a:xfrm>
          <a:prstGeom prst="rect">
            <a:avLst/>
          </a:prstGeom>
        </p:spPr>
      </p:pic>
      <p:sp>
        <p:nvSpPr>
          <p:cNvPr id="19" name="TextBox 18"/>
          <p:cNvSpPr txBox="1"/>
          <p:nvPr/>
        </p:nvSpPr>
        <p:spPr>
          <a:xfrm>
            <a:off x="6019052" y="6448936"/>
            <a:ext cx="3174267"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Global Communities</a:t>
            </a:r>
            <a:endParaRPr lang="en-GB" sz="2400" b="1" dirty="0">
              <a:solidFill>
                <a:schemeClr val="bg1"/>
              </a:solidFill>
              <a:latin typeface="+mn-lt"/>
              <a:ea typeface="+mn-ea"/>
              <a:cs typeface="+mn-cs"/>
            </a:endParaRPr>
          </a:p>
        </p:txBody>
      </p:sp>
    </p:spTree>
    <p:extLst>
      <p:ext uri="{BB962C8B-B14F-4D97-AF65-F5344CB8AC3E}">
        <p14:creationId xmlns:p14="http://schemas.microsoft.com/office/powerpoint/2010/main" val="494288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The three pillars</a:t>
            </a:r>
            <a:endParaRPr lang="en-GB" sz="3200" b="1" dirty="0">
              <a:solidFill>
                <a:schemeClr val="tx2"/>
              </a:solidFill>
              <a:latin typeface="Optima"/>
              <a:cs typeface="Optima"/>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860944"/>
            <a:ext cx="9144000" cy="31750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4115693"/>
            <a:ext cx="4536831" cy="2726263"/>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07169" y="4115693"/>
            <a:ext cx="4536831" cy="2726263"/>
          </a:xfrm>
          <a:prstGeom prst="rect">
            <a:avLst/>
          </a:prstGeom>
        </p:spPr>
      </p:pic>
      <p:sp>
        <p:nvSpPr>
          <p:cNvPr id="10" name="TextBox 9"/>
          <p:cNvSpPr txBox="1"/>
          <p:nvPr/>
        </p:nvSpPr>
        <p:spPr>
          <a:xfrm>
            <a:off x="7368758" y="3614153"/>
            <a:ext cx="1763240"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Accelerators</a:t>
            </a:r>
            <a:endParaRPr lang="en-GB" sz="2400" b="1" dirty="0">
              <a:solidFill>
                <a:schemeClr val="bg1"/>
              </a:solidFill>
              <a:latin typeface="+mn-lt"/>
              <a:ea typeface="+mn-ea"/>
              <a:cs typeface="+mn-cs"/>
            </a:endParaRPr>
          </a:p>
        </p:txBody>
      </p:sp>
      <p:sp>
        <p:nvSpPr>
          <p:cNvPr id="11" name="TextBox 10"/>
          <p:cNvSpPr txBox="1"/>
          <p:nvPr/>
        </p:nvSpPr>
        <p:spPr>
          <a:xfrm>
            <a:off x="3120969" y="6460040"/>
            <a:ext cx="1417504"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Detectors</a:t>
            </a:r>
            <a:endParaRPr lang="en-GB" sz="2400" b="1" dirty="0">
              <a:solidFill>
                <a:schemeClr val="bg1"/>
              </a:solidFill>
              <a:latin typeface="+mn-lt"/>
              <a:ea typeface="+mn-ea"/>
              <a:cs typeface="+mn-cs"/>
            </a:endParaRPr>
          </a:p>
        </p:txBody>
      </p:sp>
      <p:sp>
        <p:nvSpPr>
          <p:cNvPr id="12" name="TextBox 11"/>
          <p:cNvSpPr txBox="1"/>
          <p:nvPr/>
        </p:nvSpPr>
        <p:spPr>
          <a:xfrm>
            <a:off x="7542773" y="6455680"/>
            <a:ext cx="1587294"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Computing</a:t>
            </a:r>
            <a:endParaRPr lang="en-GB" sz="2400" b="1" dirty="0">
              <a:solidFill>
                <a:schemeClr val="bg1"/>
              </a:solidFill>
              <a:latin typeface="+mn-lt"/>
              <a:ea typeface="+mn-ea"/>
              <a:cs typeface="+mn-cs"/>
            </a:endParaRPr>
          </a:p>
        </p:txBody>
      </p:sp>
    </p:spTree>
    <p:extLst>
      <p:ext uri="{BB962C8B-B14F-4D97-AF65-F5344CB8AC3E}">
        <p14:creationId xmlns:p14="http://schemas.microsoft.com/office/powerpoint/2010/main" val="2233281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8509378" cy="584775"/>
          </a:xfrm>
          <a:prstGeom prst="rect">
            <a:avLst/>
          </a:prstGeom>
          <a:noFill/>
        </p:spPr>
        <p:txBody>
          <a:bodyPr wrap="square" rtlCol="0">
            <a:spAutoFit/>
          </a:bodyPr>
          <a:lstStyle/>
          <a:p>
            <a:r>
              <a:rPr lang="en-GB" sz="3200" b="1" dirty="0" smtClean="0">
                <a:solidFill>
                  <a:schemeClr val="tx2"/>
                </a:solidFill>
                <a:latin typeface="Optima"/>
                <a:cs typeface="Optima"/>
              </a:rPr>
              <a:t>HEP technologies in Medical Application</a:t>
            </a:r>
            <a:endParaRPr lang="en-GB" sz="3200" b="1" dirty="0">
              <a:solidFill>
                <a:schemeClr val="tx2"/>
              </a:solidFill>
              <a:latin typeface="Optima"/>
              <a:cs typeface="Optima"/>
            </a:endParaRPr>
          </a:p>
        </p:txBody>
      </p:sp>
      <p:sp>
        <p:nvSpPr>
          <p:cNvPr id="23" name="Rectangle 22"/>
          <p:cNvSpPr/>
          <p:nvPr/>
        </p:nvSpPr>
        <p:spPr>
          <a:xfrm>
            <a:off x="4233552" y="6414630"/>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dirty="0" smtClean="0">
                <a:latin typeface="Helvetica Neue" charset="0"/>
                <a:ea typeface="Helvetica Neue" charset="0"/>
                <a:cs typeface="Helvetica Neue" charset="0"/>
              </a:rPr>
              <a:t>Rita Ferreira</a:t>
            </a:r>
            <a:r>
              <a:rPr lang="en-US" sz="1000" b="0" dirty="0" smtClean="0">
                <a:latin typeface="Helvetica Neue" charset="0"/>
                <a:ea typeface="Helvetica Neue" charset="0"/>
                <a:cs typeface="Helvetica Neue" charset="0"/>
              </a:rPr>
              <a:t>, 30 March 2017</a:t>
            </a:r>
          </a:p>
        </p:txBody>
      </p:sp>
      <p:pic>
        <p:nvPicPr>
          <p:cNvPr id="24" name="Picture 23"/>
          <p:cNvPicPr>
            <a:picLocks noChangeAspect="1"/>
          </p:cNvPicPr>
          <p:nvPr/>
        </p:nvPicPr>
        <p:blipFill rotWithShape="1">
          <a:blip r:embed="rId4">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0" y="872976"/>
            <a:ext cx="9144000" cy="3175000"/>
          </a:xfrm>
          <a:prstGeom prst="rect">
            <a:avLst/>
          </a:prstGeom>
        </p:spPr>
      </p:pic>
      <p:pic>
        <p:nvPicPr>
          <p:cNvPr id="25" name="Picture 24"/>
          <p:cNvPicPr>
            <a:picLocks noChangeAspect="1"/>
          </p:cNvPicPr>
          <p:nvPr/>
        </p:nvPicPr>
        <p:blipFill rotWithShape="1">
          <a:blip r:embed="rId5" cstate="print">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0" y="4127725"/>
            <a:ext cx="4536831" cy="2726263"/>
          </a:xfrm>
          <a:prstGeom prst="rect">
            <a:avLst/>
          </a:prstGeom>
        </p:spPr>
      </p:pic>
      <p:pic>
        <p:nvPicPr>
          <p:cNvPr id="26" name="Picture 25"/>
          <p:cNvPicPr>
            <a:picLocks noChangeAspect="1"/>
          </p:cNvPicPr>
          <p:nvPr/>
        </p:nvPicPr>
        <p:blipFill rotWithShape="1">
          <a:blip r:embed="rId6" cstate="print">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4607169" y="4127725"/>
            <a:ext cx="4536831" cy="2726263"/>
          </a:xfrm>
          <a:prstGeom prst="rect">
            <a:avLst/>
          </a:prstGeom>
        </p:spPr>
      </p:pic>
      <p:sp>
        <p:nvSpPr>
          <p:cNvPr id="27" name="TextBox 26"/>
          <p:cNvSpPr txBox="1"/>
          <p:nvPr/>
        </p:nvSpPr>
        <p:spPr>
          <a:xfrm>
            <a:off x="7164136" y="3626185"/>
            <a:ext cx="2052165"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Accelerators</a:t>
            </a:r>
            <a:endParaRPr lang="en-GB" sz="2400" b="1" dirty="0">
              <a:solidFill>
                <a:srgbClr val="274370"/>
              </a:solidFill>
              <a:latin typeface="+mn-lt"/>
              <a:ea typeface="+mn-ea"/>
              <a:cs typeface="+mn-cs"/>
            </a:endParaRPr>
          </a:p>
        </p:txBody>
      </p:sp>
      <p:sp>
        <p:nvSpPr>
          <p:cNvPr id="28" name="TextBox 27"/>
          <p:cNvSpPr txBox="1"/>
          <p:nvPr/>
        </p:nvSpPr>
        <p:spPr>
          <a:xfrm>
            <a:off x="3002392" y="6472072"/>
            <a:ext cx="1606530"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Detectors</a:t>
            </a:r>
            <a:endParaRPr lang="en-GB" sz="2400" b="1" dirty="0">
              <a:solidFill>
                <a:srgbClr val="274370"/>
              </a:solidFill>
              <a:latin typeface="+mn-lt"/>
              <a:ea typeface="+mn-ea"/>
              <a:cs typeface="+mn-cs"/>
            </a:endParaRPr>
          </a:p>
        </p:txBody>
      </p:sp>
      <p:sp>
        <p:nvSpPr>
          <p:cNvPr id="29" name="TextBox 28"/>
          <p:cNvSpPr txBox="1"/>
          <p:nvPr/>
        </p:nvSpPr>
        <p:spPr>
          <a:xfrm>
            <a:off x="7420936" y="6455680"/>
            <a:ext cx="1806905"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Computing</a:t>
            </a:r>
            <a:endParaRPr lang="en-GB" sz="2400" b="1" dirty="0">
              <a:solidFill>
                <a:srgbClr val="274370"/>
              </a:solidFill>
              <a:latin typeface="+mn-lt"/>
              <a:ea typeface="+mn-ea"/>
              <a:cs typeface="+mn-cs"/>
            </a:endParaRPr>
          </a:p>
        </p:txBody>
      </p:sp>
      <p:sp>
        <p:nvSpPr>
          <p:cNvPr id="30" name="TextBox 19"/>
          <p:cNvSpPr txBox="1">
            <a:spLocks noChangeArrowheads="1"/>
          </p:cNvSpPr>
          <p:nvPr/>
        </p:nvSpPr>
        <p:spPr bwMode="auto">
          <a:xfrm>
            <a:off x="4356840" y="2185272"/>
            <a:ext cx="197545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algn="ctr"/>
            <a:r>
              <a:rPr lang="en-US" sz="2000" dirty="0" smtClean="0">
                <a:latin typeface="+mn-lt"/>
                <a:cs typeface="Gill Sans"/>
              </a:rPr>
              <a:t>Cancer treatment</a:t>
            </a:r>
            <a:endParaRPr lang="en-GB" sz="2000" dirty="0">
              <a:latin typeface="+mn-lt"/>
              <a:cs typeface="Gill Sans"/>
            </a:endParaRPr>
          </a:p>
        </p:txBody>
      </p:sp>
      <p:sp>
        <p:nvSpPr>
          <p:cNvPr id="31" name="Rectangle 23"/>
          <p:cNvSpPr>
            <a:spLocks noChangeArrowheads="1"/>
          </p:cNvSpPr>
          <p:nvPr/>
        </p:nvSpPr>
        <p:spPr bwMode="auto">
          <a:xfrm>
            <a:off x="2978544" y="5133449"/>
            <a:ext cx="18589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2000" dirty="0" smtClean="0">
                <a:cs typeface="Gill Sans"/>
              </a:rPr>
              <a:t>Medical imaging</a:t>
            </a:r>
            <a:endParaRPr lang="en-GB" sz="2000" dirty="0">
              <a:cs typeface="Gill Sans"/>
            </a:endParaRPr>
          </a:p>
        </p:txBody>
      </p:sp>
      <p:pic>
        <p:nvPicPr>
          <p:cNvPr id="32" name="Picture 8" descr="cte_cspine_vr1"/>
          <p:cNvPicPr preferRelativeResize="0">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99831" y="4328232"/>
            <a:ext cx="2286000" cy="2286000"/>
          </a:xfrm>
          <a:prstGeom prst="rect">
            <a:avLst/>
          </a:prstGeom>
          <a:ln>
            <a:noFill/>
          </a:ln>
          <a:effectLst>
            <a:outerShdw blurRad="292100" dist="139700" dir="2700000" algn="tl" rotWithShape="0">
              <a:srgbClr val="333333">
                <a:alpha val="65000"/>
              </a:srgbClr>
            </a:outerShdw>
          </a:effectLst>
        </p:spPr>
      </p:pic>
      <p:pic>
        <p:nvPicPr>
          <p:cNvPr id="33" name="Picture 32"/>
          <p:cNvPicPr preferRelativeResize="0">
            <a:picLocks/>
          </p:cNvPicPr>
          <p:nvPr/>
        </p:nvPicPr>
        <p:blipFill rotWithShape="1">
          <a:blip r:embed="rId8"/>
          <a:srcRect l="13811" r="9234"/>
          <a:stretch/>
        </p:blipFill>
        <p:spPr>
          <a:xfrm>
            <a:off x="4825483" y="4328232"/>
            <a:ext cx="2286000" cy="2286000"/>
          </a:xfrm>
          <a:prstGeom prst="rect">
            <a:avLst/>
          </a:prstGeom>
          <a:ln>
            <a:noFill/>
          </a:ln>
          <a:effectLst>
            <a:outerShdw blurRad="292100" dist="139700" dir="2700000" algn="tl" rotWithShape="0">
              <a:srgbClr val="333333">
                <a:alpha val="65000"/>
              </a:srgbClr>
            </a:outerShdw>
          </a:effectLst>
        </p:spPr>
      </p:pic>
      <p:sp>
        <p:nvSpPr>
          <p:cNvPr id="34" name="Rectangle 24"/>
          <p:cNvSpPr>
            <a:spLocks noChangeArrowheads="1"/>
          </p:cNvSpPr>
          <p:nvPr/>
        </p:nvSpPr>
        <p:spPr bwMode="auto">
          <a:xfrm>
            <a:off x="7281401" y="4963400"/>
            <a:ext cx="1862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2000" dirty="0" smtClean="0">
                <a:cs typeface="Gill Sans"/>
              </a:rPr>
              <a:t>Medical data management and analysis</a:t>
            </a:r>
            <a:endParaRPr lang="en-GB" sz="2000" dirty="0">
              <a:cs typeface="Gill Sans"/>
            </a:endParaRPr>
          </a:p>
        </p:txBody>
      </p:sp>
      <p:pic>
        <p:nvPicPr>
          <p:cNvPr id="35" name="Picture 3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039694" y="1271686"/>
            <a:ext cx="2244845" cy="2286000"/>
          </a:xfrm>
          <a:prstGeom prst="rect">
            <a:avLst/>
          </a:prstGeom>
        </p:spPr>
      </p:pic>
    </p:spTree>
    <p:extLst>
      <p:ext uri="{BB962C8B-B14F-4D97-AF65-F5344CB8AC3E}">
        <p14:creationId xmlns:p14="http://schemas.microsoft.com/office/powerpoint/2010/main" val="2974089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Detectors for Medical Imaging</a:t>
            </a:r>
            <a:endParaRPr lang="en-GB" sz="3200" b="1" dirty="0">
              <a:solidFill>
                <a:schemeClr val="tx2"/>
              </a:solidFill>
              <a:latin typeface="Optima"/>
              <a:cs typeface="Optima"/>
            </a:endParaRPr>
          </a:p>
        </p:txBody>
      </p:sp>
      <p:pic>
        <p:nvPicPr>
          <p:cNvPr id="5" name="Picture 4"/>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a:ext>
            </a:extLst>
          </a:blip>
          <a:srcRect t="22876" b="12870"/>
          <a:stretch/>
        </p:blipFill>
        <p:spPr>
          <a:xfrm>
            <a:off x="0" y="860804"/>
            <a:ext cx="9144000" cy="3187172"/>
          </a:xfrm>
          <a:prstGeom prst="rect">
            <a:avLst/>
          </a:prstGeom>
        </p:spPr>
      </p:pic>
      <p:sp>
        <p:nvSpPr>
          <p:cNvPr id="6" name="TextBox 5"/>
          <p:cNvSpPr txBox="1"/>
          <p:nvPr/>
        </p:nvSpPr>
        <p:spPr>
          <a:xfrm>
            <a:off x="7537470" y="3586311"/>
            <a:ext cx="1606530"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Detectors</a:t>
            </a:r>
            <a:endParaRPr lang="en-GB" sz="2400" b="1" dirty="0">
              <a:solidFill>
                <a:srgbClr val="274370"/>
              </a:solidFill>
              <a:latin typeface="+mn-lt"/>
              <a:ea typeface="+mn-ea"/>
              <a:cs typeface="+mn-cs"/>
            </a:endParaRPr>
          </a:p>
        </p:txBody>
      </p:sp>
      <p:pic>
        <p:nvPicPr>
          <p:cNvPr id="7" name="Picture 8" descr="cte_cspine_vr1"/>
          <p:cNvPicPr preferRelativeResize="0">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19116" y="1271686"/>
            <a:ext cx="2286000" cy="2286000"/>
          </a:xfrm>
          <a:prstGeom prst="rect">
            <a:avLst/>
          </a:prstGeom>
          <a:ln>
            <a:noFill/>
          </a:ln>
          <a:effectLst>
            <a:outerShdw blurRad="292100" dist="139700" dir="2700000" algn="tl" rotWithShape="0">
              <a:srgbClr val="333333">
                <a:alpha val="65000"/>
              </a:srgbClr>
            </a:outerShdw>
          </a:effectLst>
        </p:spPr>
      </p:pic>
      <p:sp>
        <p:nvSpPr>
          <p:cNvPr id="8" name="TextBox 19"/>
          <p:cNvSpPr txBox="1">
            <a:spLocks noChangeArrowheads="1"/>
          </p:cNvSpPr>
          <p:nvPr/>
        </p:nvSpPr>
        <p:spPr bwMode="auto">
          <a:xfrm>
            <a:off x="4356840" y="2185272"/>
            <a:ext cx="197545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algn="ctr"/>
            <a:r>
              <a:rPr lang="en-US" sz="2000" dirty="0" smtClean="0">
                <a:latin typeface="+mn-lt"/>
                <a:cs typeface="Gill Sans"/>
              </a:rPr>
              <a:t>Medical imaging</a:t>
            </a:r>
            <a:endParaRPr lang="en-GB" sz="2000" dirty="0">
              <a:latin typeface="+mn-lt"/>
              <a:cs typeface="Gill Sans"/>
            </a:endParaRPr>
          </a:p>
        </p:txBody>
      </p:sp>
    </p:spTree>
    <p:extLst>
      <p:ext uri="{BB962C8B-B14F-4D97-AF65-F5344CB8AC3E}">
        <p14:creationId xmlns:p14="http://schemas.microsoft.com/office/powerpoint/2010/main" val="1655116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X-rays</a:t>
            </a:r>
            <a:endParaRPr lang="en-GB" sz="3200" b="1" dirty="0">
              <a:solidFill>
                <a:schemeClr val="tx2"/>
              </a:solidFill>
              <a:latin typeface="Optima"/>
              <a:cs typeface="Optima"/>
            </a:endParaRPr>
          </a:p>
        </p:txBody>
      </p:sp>
      <p:pic>
        <p:nvPicPr>
          <p:cNvPr id="10"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7517" y="999536"/>
            <a:ext cx="3236102" cy="5257778"/>
          </a:xfrm>
          <a:prstGeom prst="rect">
            <a:avLst/>
          </a:prstGeom>
        </p:spPr>
      </p:pic>
      <p:pic>
        <p:nvPicPr>
          <p:cNvPr id="5" name="Picture 3" descr="Roentgen_2_0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949091" y="1377443"/>
            <a:ext cx="2857700" cy="435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902785" y="6244726"/>
            <a:ext cx="2110834" cy="276999"/>
          </a:xfrm>
          <a:prstGeom prst="rect">
            <a:avLst/>
          </a:prstGeom>
        </p:spPr>
        <p:txBody>
          <a:bodyPr wrap="none">
            <a:spAutoFit/>
          </a:bodyPr>
          <a:lstStyle/>
          <a:p>
            <a:r>
              <a:rPr lang="en-GB" sz="1200" dirty="0" smtClean="0"/>
              <a:t>Courtesy of Roentgen museum</a:t>
            </a:r>
            <a:endParaRPr lang="en-GB" sz="1200" dirty="0"/>
          </a:p>
        </p:txBody>
      </p:sp>
      <p:sp>
        <p:nvSpPr>
          <p:cNvPr id="11" name="Rectangle 10"/>
          <p:cNvSpPr/>
          <p:nvPr/>
        </p:nvSpPr>
        <p:spPr>
          <a:xfrm>
            <a:off x="194794" y="1632705"/>
            <a:ext cx="2966619" cy="1938992"/>
          </a:xfrm>
          <a:prstGeom prst="rect">
            <a:avLst/>
          </a:prstGeom>
        </p:spPr>
        <p:txBody>
          <a:bodyPr wrap="square">
            <a:spAutoFit/>
          </a:bodyPr>
          <a:lstStyle/>
          <a:p>
            <a:pPr marL="285750" indent="-285750">
              <a:buFont typeface="Arial" panose="020B0604020202020204" pitchFamily="34" charset="0"/>
              <a:buChar char="•"/>
            </a:pPr>
            <a:r>
              <a:rPr lang="en-GB" sz="2400" dirty="0" smtClean="0"/>
              <a:t>8 November 1895: X-rays discovery</a:t>
            </a:r>
          </a:p>
          <a:p>
            <a:pPr marL="285750" indent="-285750">
              <a:buFont typeface="Arial" panose="020B0604020202020204" pitchFamily="34" charset="0"/>
              <a:buChar char="•"/>
            </a:pPr>
            <a:endParaRPr lang="en-GB" sz="2400" dirty="0" smtClean="0"/>
          </a:p>
          <a:p>
            <a:pPr marL="285750" indent="-285750">
              <a:buFont typeface="Arial" panose="020B0604020202020204" pitchFamily="34" charset="0"/>
              <a:buChar char="•"/>
            </a:pPr>
            <a:r>
              <a:rPr lang="en-US" sz="2400" dirty="0" smtClean="0"/>
              <a:t>22 December 1895: First radiography</a:t>
            </a:r>
            <a:endParaRPr lang="en-GB" sz="2400" dirty="0"/>
          </a:p>
        </p:txBody>
      </p:sp>
      <p:sp>
        <p:nvSpPr>
          <p:cNvPr id="12" name="Rectangle 11"/>
          <p:cNvSpPr/>
          <p:nvPr/>
        </p:nvSpPr>
        <p:spPr>
          <a:xfrm>
            <a:off x="2936671" y="4089581"/>
            <a:ext cx="224742" cy="307777"/>
          </a:xfrm>
          <a:prstGeom prst="rect">
            <a:avLst/>
          </a:prstGeom>
        </p:spPr>
        <p:txBody>
          <a:bodyPr wrap="none">
            <a:spAutoFit/>
          </a:bodyPr>
          <a:lstStyle/>
          <a:p>
            <a:r>
              <a:rPr lang="en-GB" sz="1400" dirty="0" smtClean="0"/>
              <a:t> </a:t>
            </a:r>
            <a:endParaRPr lang="en-GB" sz="1400" dirty="0"/>
          </a:p>
        </p:txBody>
      </p:sp>
      <p:pic>
        <p:nvPicPr>
          <p:cNvPr id="13" name="Picture 7"/>
          <p:cNvPicPr>
            <a:picLocks noChangeAspect="1" noChangeArrowheads="1"/>
          </p:cNvPicPr>
          <p:nvPr/>
        </p:nvPicPr>
        <p:blipFill>
          <a:blip r:embed="rId5" cstate="email">
            <a:extLst>
              <a:ext uri="{28A0092B-C50C-407E-A947-70E740481C1C}">
                <a14:useLocalDpi xmlns:a14="http://schemas.microsoft.com/office/drawing/2010/main" val="0"/>
              </a:ext>
            </a:extLst>
          </a:blip>
          <a:stretch>
            <a:fillRect/>
          </a:stretch>
        </p:blipFill>
        <p:spPr bwMode="auto">
          <a:xfrm>
            <a:off x="3071627" y="999536"/>
            <a:ext cx="2618299" cy="40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177422" y="5295961"/>
            <a:ext cx="7829440" cy="584775"/>
          </a:xfrm>
          <a:prstGeom prst="rect">
            <a:avLst/>
          </a:prstGeom>
          <a:noFill/>
        </p:spPr>
        <p:txBody>
          <a:bodyPr wrap="square" rtlCol="0">
            <a:spAutoFit/>
          </a:bodyPr>
          <a:lstStyle/>
          <a:p>
            <a:r>
              <a:rPr lang="en-GB" sz="3200" dirty="0"/>
              <a:t>Wilhelm </a:t>
            </a:r>
            <a:r>
              <a:rPr lang="en-GB" sz="3200" dirty="0" err="1"/>
              <a:t>Röntgen</a:t>
            </a:r>
            <a:r>
              <a:rPr lang="en-GB" sz="3200" dirty="0"/>
              <a:t> </a:t>
            </a:r>
          </a:p>
        </p:txBody>
      </p:sp>
      <p:sp>
        <p:nvSpPr>
          <p:cNvPr id="15" name="TextBox 14"/>
          <p:cNvSpPr txBox="1"/>
          <p:nvPr/>
        </p:nvSpPr>
        <p:spPr>
          <a:xfrm>
            <a:off x="177422" y="6033136"/>
            <a:ext cx="7829440" cy="400110"/>
          </a:xfrm>
          <a:prstGeom prst="rect">
            <a:avLst/>
          </a:prstGeom>
          <a:noFill/>
        </p:spPr>
        <p:txBody>
          <a:bodyPr wrap="square" rtlCol="0">
            <a:spAutoFit/>
          </a:bodyPr>
          <a:lstStyle/>
          <a:p>
            <a:r>
              <a:rPr lang="en-US" sz="2000" dirty="0" smtClean="0">
                <a:solidFill>
                  <a:schemeClr val="tx2"/>
                </a:solidFill>
                <a:latin typeface="+mj-lt"/>
                <a:cs typeface="Optima"/>
              </a:rPr>
              <a:t>Nobel Prize in PHYSICS 1901</a:t>
            </a:r>
            <a:endParaRPr lang="en-GB" sz="2000" dirty="0">
              <a:solidFill>
                <a:schemeClr val="tx2"/>
              </a:solidFill>
              <a:latin typeface="+mj-lt"/>
              <a:cs typeface="Optima"/>
            </a:endParaRPr>
          </a:p>
        </p:txBody>
      </p:sp>
    </p:spTree>
    <p:extLst>
      <p:ext uri="{BB962C8B-B14F-4D97-AF65-F5344CB8AC3E}">
        <p14:creationId xmlns:p14="http://schemas.microsoft.com/office/powerpoint/2010/main" val="42341036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More and more details</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4647"/>
          <a:stretch/>
        </p:blipFill>
        <p:spPr>
          <a:xfrm>
            <a:off x="0" y="1057493"/>
            <a:ext cx="9144000" cy="5807891"/>
          </a:xfrm>
          <a:prstGeom prst="rect">
            <a:avLst/>
          </a:prstGeom>
        </p:spPr>
      </p:pic>
      <p:sp>
        <p:nvSpPr>
          <p:cNvPr id="5" name="Rectangle 4"/>
          <p:cNvSpPr/>
          <p:nvPr/>
        </p:nvSpPr>
        <p:spPr>
          <a:xfrm>
            <a:off x="0" y="6566430"/>
            <a:ext cx="2256169" cy="276999"/>
          </a:xfrm>
          <a:prstGeom prst="rect">
            <a:avLst/>
          </a:prstGeom>
        </p:spPr>
        <p:txBody>
          <a:bodyPr wrap="square">
            <a:spAutoFit/>
          </a:bodyPr>
          <a:lstStyle/>
          <a:p>
            <a:r>
              <a:rPr lang="en-GB" sz="1200" dirty="0" smtClean="0"/>
              <a:t>Images courtesy of </a:t>
            </a:r>
            <a:r>
              <a:rPr lang="en-GB" sz="1200" dirty="0" err="1" smtClean="0"/>
              <a:t>Dr.</a:t>
            </a:r>
            <a:r>
              <a:rPr lang="en-GB" sz="1200" dirty="0" smtClean="0"/>
              <a:t> F. </a:t>
            </a:r>
            <a:r>
              <a:rPr lang="en-GB" sz="1200" dirty="0" err="1" smtClean="0"/>
              <a:t>Fellner</a:t>
            </a:r>
            <a:endParaRPr lang="en-GB" sz="1200" dirty="0"/>
          </a:p>
        </p:txBody>
      </p:sp>
    </p:spTree>
    <p:extLst>
      <p:ext uri="{BB962C8B-B14F-4D97-AF65-F5344CB8AC3E}">
        <p14:creationId xmlns:p14="http://schemas.microsoft.com/office/powerpoint/2010/main" val="2805282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50514" y="1559766"/>
            <a:ext cx="3958071" cy="15693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t>Chemical and Biochemical Engineer</a:t>
            </a:r>
          </a:p>
          <a:p>
            <a:r>
              <a:rPr lang="en-US" sz="2400" dirty="0" smtClean="0"/>
              <a:t>From Lisbon, Portugal</a:t>
            </a:r>
          </a:p>
        </p:txBody>
      </p:sp>
      <p:sp>
        <p:nvSpPr>
          <p:cNvPr id="3" name="Content Placeholder 2"/>
          <p:cNvSpPr txBox="1">
            <a:spLocks/>
          </p:cNvSpPr>
          <p:nvPr/>
        </p:nvSpPr>
        <p:spPr>
          <a:xfrm>
            <a:off x="92650" y="735913"/>
            <a:ext cx="4436818" cy="57826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rgbClr val="CC8C24"/>
              </a:buClr>
              <a:buSzPct val="90000"/>
              <a:buFont typeface="Wingdings" charset="2"/>
              <a:buChar char=""/>
              <a:defRPr sz="2400" b="0" i="0" kern="1200">
                <a:solidFill>
                  <a:srgbClr val="BBE0E3"/>
                </a:solidFill>
                <a:latin typeface="Gill Sans"/>
                <a:ea typeface="+mn-ea"/>
                <a:cs typeface="Gill Sans"/>
              </a:defRPr>
            </a:lvl1pPr>
            <a:lvl2pPr marL="742950" indent="-285750" algn="l" defTabSz="457200" rtl="0" eaLnBrk="1" latinLnBrk="0" hangingPunct="1">
              <a:spcBef>
                <a:spcPct val="20000"/>
              </a:spcBef>
              <a:buClr>
                <a:srgbClr val="BBE0E3"/>
              </a:buClr>
              <a:buSzPct val="90000"/>
              <a:buFont typeface="Wingdings" charset="2"/>
              <a:buChar char=""/>
              <a:defRPr sz="2000" b="0" i="0" kern="1200">
                <a:solidFill>
                  <a:schemeClr val="bg1"/>
                </a:solidFill>
                <a:latin typeface="Gill Sans"/>
                <a:ea typeface="+mn-ea"/>
                <a:cs typeface="Gill Sans"/>
              </a:defRPr>
            </a:lvl2pPr>
            <a:lvl3pPr marL="1143000" indent="-228600" algn="l" defTabSz="457200" rtl="0" eaLnBrk="1" latinLnBrk="0" hangingPunct="1">
              <a:spcBef>
                <a:spcPct val="20000"/>
              </a:spcBef>
              <a:buClr>
                <a:srgbClr val="CC8C24"/>
              </a:buClr>
              <a:buSzPct val="90000"/>
              <a:buFont typeface="Wingdings" charset="2"/>
              <a:buChar char=""/>
              <a:defRPr sz="1800" b="0" i="0" kern="1200">
                <a:solidFill>
                  <a:srgbClr val="BBE0E3"/>
                </a:solidFill>
                <a:latin typeface="Gill Sans"/>
                <a:ea typeface="+mn-ea"/>
                <a:cs typeface="Gill Sans"/>
              </a:defRPr>
            </a:lvl3pPr>
            <a:lvl4pPr marL="16002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4pPr>
            <a:lvl5pPr marL="20574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it-IT" sz="3200" dirty="0" smtClean="0">
                <a:solidFill>
                  <a:schemeClr val="tx1"/>
                </a:solidFill>
                <a:latin typeface="+mn-lt"/>
              </a:rPr>
              <a:t>Rita Ferreira</a:t>
            </a:r>
            <a:endParaRPr lang="it-IT" sz="3200" dirty="0">
              <a:solidFill>
                <a:schemeClr val="tx1"/>
              </a:solidFill>
              <a:latin typeface="+mn-lt"/>
            </a:endParaRPr>
          </a:p>
        </p:txBody>
      </p:sp>
      <p:sp>
        <p:nvSpPr>
          <p:cNvPr id="4" name="Content Placeholder 2"/>
          <p:cNvSpPr txBox="1">
            <a:spLocks/>
          </p:cNvSpPr>
          <p:nvPr/>
        </p:nvSpPr>
        <p:spPr>
          <a:xfrm>
            <a:off x="92649" y="3847049"/>
            <a:ext cx="9051351" cy="57826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rgbClr val="CC8C24"/>
              </a:buClr>
              <a:buSzPct val="90000"/>
              <a:buFont typeface="Wingdings" charset="2"/>
              <a:buChar char=""/>
              <a:defRPr sz="2400" b="0" i="0" kern="1200">
                <a:solidFill>
                  <a:srgbClr val="BBE0E3"/>
                </a:solidFill>
                <a:latin typeface="Gill Sans"/>
                <a:ea typeface="+mn-ea"/>
                <a:cs typeface="Gill Sans"/>
              </a:defRPr>
            </a:lvl1pPr>
            <a:lvl2pPr marL="742950" indent="-285750" algn="l" defTabSz="457200" rtl="0" eaLnBrk="1" latinLnBrk="0" hangingPunct="1">
              <a:spcBef>
                <a:spcPct val="20000"/>
              </a:spcBef>
              <a:buClr>
                <a:srgbClr val="BBE0E3"/>
              </a:buClr>
              <a:buSzPct val="90000"/>
              <a:buFont typeface="Wingdings" charset="2"/>
              <a:buChar char=""/>
              <a:defRPr sz="2000" b="0" i="0" kern="1200">
                <a:solidFill>
                  <a:schemeClr val="bg1"/>
                </a:solidFill>
                <a:latin typeface="Gill Sans"/>
                <a:ea typeface="+mn-ea"/>
                <a:cs typeface="Gill Sans"/>
              </a:defRPr>
            </a:lvl2pPr>
            <a:lvl3pPr marL="1143000" indent="-228600" algn="l" defTabSz="457200" rtl="0" eaLnBrk="1" latinLnBrk="0" hangingPunct="1">
              <a:spcBef>
                <a:spcPct val="20000"/>
              </a:spcBef>
              <a:buClr>
                <a:srgbClr val="CC8C24"/>
              </a:buClr>
              <a:buSzPct val="90000"/>
              <a:buFont typeface="Wingdings" charset="2"/>
              <a:buChar char=""/>
              <a:defRPr sz="1800" b="0" i="0" kern="1200">
                <a:solidFill>
                  <a:srgbClr val="BBE0E3"/>
                </a:solidFill>
                <a:latin typeface="Gill Sans"/>
                <a:ea typeface="+mn-ea"/>
                <a:cs typeface="Gill Sans"/>
              </a:defRPr>
            </a:lvl3pPr>
            <a:lvl4pPr marL="16002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4pPr>
            <a:lvl5pPr marL="20574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en-US" sz="3200" dirty="0" smtClean="0">
                <a:solidFill>
                  <a:schemeClr val="tx1"/>
                </a:solidFill>
                <a:latin typeface="+mn-lt"/>
              </a:rPr>
              <a:t>PhD/Researcher (before) and CERN (now)</a:t>
            </a:r>
            <a:endParaRPr lang="en-US" sz="3200" dirty="0">
              <a:solidFill>
                <a:schemeClr val="tx1"/>
              </a:solidFill>
              <a:latin typeface="+mn-lt"/>
            </a:endParaRPr>
          </a:p>
        </p:txBody>
      </p:sp>
      <p:sp>
        <p:nvSpPr>
          <p:cNvPr id="5" name="Title 1"/>
          <p:cNvSpPr txBox="1">
            <a:spLocks/>
          </p:cNvSpPr>
          <p:nvPr/>
        </p:nvSpPr>
        <p:spPr>
          <a:xfrm>
            <a:off x="145815" y="3313916"/>
            <a:ext cx="8177538" cy="57858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b="1" i="0" kern="1200">
                <a:solidFill>
                  <a:srgbClr val="CC8C24"/>
                </a:solidFill>
                <a:latin typeface="Gill Sans"/>
                <a:ea typeface="+mj-ea"/>
                <a:cs typeface="Gill Sans"/>
              </a:defRPr>
            </a:lvl1pPr>
          </a:lstStyle>
          <a:p>
            <a:r>
              <a:rPr lang="it-IT" dirty="0" err="1" smtClean="0">
                <a:solidFill>
                  <a:schemeClr val="tx2"/>
                </a:solidFill>
                <a:latin typeface="Optima"/>
                <a:ea typeface="+mn-ea"/>
                <a:cs typeface="Optima"/>
              </a:rPr>
              <a:t>What</a:t>
            </a:r>
            <a:r>
              <a:rPr lang="it-IT" dirty="0" smtClean="0">
                <a:solidFill>
                  <a:schemeClr val="tx2"/>
                </a:solidFill>
                <a:latin typeface="Optima"/>
                <a:ea typeface="+mn-ea"/>
                <a:cs typeface="Optima"/>
              </a:rPr>
              <a:t> (and </a:t>
            </a:r>
            <a:r>
              <a:rPr lang="it-IT" dirty="0" err="1" smtClean="0">
                <a:solidFill>
                  <a:schemeClr val="tx2"/>
                </a:solidFill>
                <a:latin typeface="Optima"/>
                <a:ea typeface="+mn-ea"/>
                <a:cs typeface="Optima"/>
              </a:rPr>
              <a:t>where</a:t>
            </a:r>
            <a:r>
              <a:rPr lang="it-IT" dirty="0" smtClean="0">
                <a:solidFill>
                  <a:schemeClr val="tx2"/>
                </a:solidFill>
                <a:latin typeface="Optima"/>
                <a:ea typeface="+mn-ea"/>
                <a:cs typeface="Optima"/>
              </a:rPr>
              <a:t>)?</a:t>
            </a:r>
            <a:endParaRPr lang="it-IT" dirty="0">
              <a:solidFill>
                <a:schemeClr val="tx2"/>
              </a:solidFill>
              <a:latin typeface="Optima"/>
              <a:ea typeface="+mn-ea"/>
              <a:cs typeface="Optima"/>
            </a:endParaRPr>
          </a:p>
        </p:txBody>
      </p:sp>
      <p:pic>
        <p:nvPicPr>
          <p:cNvPr id="6" name="Picture 2" descr="C:\Users\Giò\Dropbox\Ginevra\TERA\Lavoro\More\CERN-LogoPack\Outline\PNG\BLUE\LogoOutline-Blue-04.png"/>
          <p:cNvPicPr>
            <a:picLocks noChangeAspect="1" noChangeArrowheads="1"/>
          </p:cNvPicPr>
          <p:nvPr/>
        </p:nvPicPr>
        <p:blipFill>
          <a:blip r:embed="rId2"/>
          <a:srcRect/>
          <a:stretch>
            <a:fillRect/>
          </a:stretch>
        </p:blipFill>
        <p:spPr bwMode="auto">
          <a:xfrm>
            <a:off x="2574021" y="4788522"/>
            <a:ext cx="1426757" cy="1426757"/>
          </a:xfrm>
          <a:prstGeom prst="rect">
            <a:avLst/>
          </a:prstGeom>
          <a:noFill/>
        </p:spPr>
      </p:pic>
      <p:sp>
        <p:nvSpPr>
          <p:cNvPr id="7" name="TextBox 3"/>
          <p:cNvSpPr txBox="1"/>
          <p:nvPr/>
        </p:nvSpPr>
        <p:spPr>
          <a:xfrm>
            <a:off x="177422" y="7945"/>
            <a:ext cx="8966578" cy="584775"/>
          </a:xfrm>
          <a:prstGeom prst="rect">
            <a:avLst/>
          </a:prstGeom>
          <a:noFill/>
        </p:spPr>
        <p:txBody>
          <a:bodyPr wrap="square" rtlCol="0">
            <a:spAutoFit/>
          </a:bodyPr>
          <a:lstStyle/>
          <a:p>
            <a:r>
              <a:rPr lang="en-GB" sz="3200" b="1" dirty="0" smtClean="0">
                <a:solidFill>
                  <a:schemeClr val="tx2"/>
                </a:solidFill>
                <a:latin typeface="Optima"/>
                <a:cs typeface="Optima"/>
              </a:rPr>
              <a:t>Who?</a:t>
            </a:r>
          </a:p>
        </p:txBody>
      </p:sp>
      <p:sp>
        <p:nvSpPr>
          <p:cNvPr id="8" name="Content Placeholder 2"/>
          <p:cNvSpPr txBox="1">
            <a:spLocks/>
          </p:cNvSpPr>
          <p:nvPr/>
        </p:nvSpPr>
        <p:spPr>
          <a:xfrm>
            <a:off x="4580701" y="4627667"/>
            <a:ext cx="4586196" cy="2230333"/>
          </a:xfrm>
          <a:prstGeom prst="rect">
            <a:avLst/>
          </a:prstGeom>
        </p:spPr>
        <p:txBody>
          <a:bodyPr vert="horz" lIns="91440" tIns="45720" rIns="91440" bIns="45720" rtlCol="0">
            <a:no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smtClean="0">
                <a:ln>
                  <a:noFill/>
                </a:ln>
                <a:solidFill>
                  <a:schemeClr val="tx1"/>
                </a:solidFill>
                <a:effectLst/>
                <a:uLnTx/>
                <a:uFillTx/>
              </a:rPr>
              <a:t>Medical Applications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smtClean="0">
                <a:ln>
                  <a:noFill/>
                </a:ln>
                <a:solidFill>
                  <a:schemeClr val="tx1"/>
                </a:solidFill>
                <a:effectLst/>
                <a:uLnTx/>
                <a:uFillTx/>
              </a:rPr>
              <a:t>Accelerators for </a:t>
            </a:r>
            <a:r>
              <a:rPr lang="en-US" sz="2400" dirty="0" smtClean="0"/>
              <a:t>H</a:t>
            </a:r>
            <a:r>
              <a:rPr kumimoji="0" lang="en-US" sz="2400" b="0" i="0" u="none" strike="noStrike" kern="1200" cap="none" spc="0" normalizeH="0" baseline="0" noProof="0" dirty="0" err="1" smtClean="0">
                <a:ln>
                  <a:noFill/>
                </a:ln>
                <a:solidFill>
                  <a:schemeClr val="tx1"/>
                </a:solidFill>
                <a:effectLst/>
                <a:uLnTx/>
                <a:uFillTx/>
              </a:rPr>
              <a:t>adron</a:t>
            </a:r>
            <a:r>
              <a:rPr kumimoji="0" lang="en-US" sz="2400" b="0" i="0" u="none" strike="noStrike" kern="1200" cap="none" spc="0" normalizeH="0" noProof="0" dirty="0" smtClean="0">
                <a:ln>
                  <a:noFill/>
                </a:ln>
                <a:solidFill>
                  <a:schemeClr val="tx1"/>
                </a:solidFill>
                <a:effectLst/>
                <a:uLnTx/>
                <a:uFillTx/>
              </a:rPr>
              <a:t> T</a:t>
            </a:r>
            <a:r>
              <a:rPr kumimoji="0" lang="en-US" sz="2400" b="0" i="0" u="none" strike="noStrike" kern="1200" cap="none" spc="0" normalizeH="0" baseline="0" noProof="0" dirty="0" smtClean="0">
                <a:ln>
                  <a:noFill/>
                </a:ln>
                <a:solidFill>
                  <a:schemeClr val="tx1"/>
                </a:solidFill>
                <a:effectLst/>
                <a:uLnTx/>
                <a:uFillTx/>
              </a:rPr>
              <a:t>herapy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dirty="0" smtClean="0"/>
              <a:t>Magnets</a:t>
            </a:r>
            <a:endParaRPr kumimoji="0" lang="en-US" sz="2400" b="0" i="0" u="none" strike="noStrike" kern="1200" cap="none" spc="0" normalizeH="0" baseline="0" noProof="0" dirty="0" smtClean="0">
              <a:ln>
                <a:noFill/>
              </a:ln>
              <a:solidFill>
                <a:schemeClr val="tx1"/>
              </a:solidFill>
              <a:effectLst/>
              <a:uLnTx/>
              <a:uFillTx/>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smtClean="0">
                <a:ln>
                  <a:noFill/>
                </a:ln>
                <a:solidFill>
                  <a:schemeClr val="tx1"/>
                </a:solidFill>
                <a:effectLst/>
                <a:uLnTx/>
                <a:uFillTx/>
              </a:rPr>
              <a:t>Outreach</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dirty="0" smtClean="0"/>
              <a:t>…</a:t>
            </a:r>
            <a:endParaRPr kumimoji="0" lang="en-US" sz="2400" b="0" i="0" u="none" strike="noStrike" kern="1200" cap="none" spc="0" normalizeH="0" baseline="0" noProof="0" dirty="0" smtClean="0">
              <a:ln>
                <a:noFill/>
              </a:ln>
              <a:solidFill>
                <a:schemeClr val="tx1"/>
              </a:solidFill>
              <a:effectLst/>
              <a:uLnTx/>
              <a:uFillTx/>
            </a:endParaRPr>
          </a:p>
        </p:txBody>
      </p:sp>
      <p:pic>
        <p:nvPicPr>
          <p:cNvPr id="9"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stretch>
            <a:fillRect/>
          </a:stretch>
        </p:blipFill>
        <p:spPr>
          <a:xfrm>
            <a:off x="634494" y="4806631"/>
            <a:ext cx="1426464" cy="1426464"/>
          </a:xfrm>
          <a:prstGeom prst="rect">
            <a:avLst/>
          </a:prstGeom>
        </p:spPr>
      </p:pic>
      <p:pic>
        <p:nvPicPr>
          <p:cNvPr id="11" name="Picture 10"/>
          <p:cNvPicPr>
            <a:picLocks noChangeAspect="1"/>
          </p:cNvPicPr>
          <p:nvPr/>
        </p:nvPicPr>
        <p:blipFill>
          <a:blip r:embed="rId5"/>
          <a:stretch>
            <a:fillRect/>
          </a:stretch>
        </p:blipFill>
        <p:spPr>
          <a:xfrm>
            <a:off x="4729254" y="720376"/>
            <a:ext cx="3993647" cy="2996050"/>
          </a:xfrm>
          <a:prstGeom prst="rect">
            <a:avLst/>
          </a:prstGeom>
        </p:spPr>
      </p:pic>
    </p:spTree>
    <p:extLst>
      <p:ext uri="{BB962C8B-B14F-4D97-AF65-F5344CB8AC3E}">
        <p14:creationId xmlns:p14="http://schemas.microsoft.com/office/powerpoint/2010/main" val="5075945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0" y="7945"/>
            <a:ext cx="8006862" cy="1077218"/>
          </a:xfrm>
          <a:prstGeom prst="rect">
            <a:avLst/>
          </a:prstGeom>
          <a:noFill/>
        </p:spPr>
        <p:txBody>
          <a:bodyPr wrap="square" rtlCol="0">
            <a:spAutoFit/>
          </a:bodyPr>
          <a:lstStyle/>
          <a:p>
            <a:pPr algn="ctr"/>
            <a:r>
              <a:rPr lang="en-GB" sz="3200" b="1" dirty="0" smtClean="0">
                <a:solidFill>
                  <a:schemeClr val="tx2"/>
                </a:solidFill>
                <a:latin typeface="Optima"/>
                <a:cs typeface="Optima"/>
              </a:rPr>
              <a:t>Medical </a:t>
            </a:r>
            <a:r>
              <a:rPr lang="en-GB" sz="3200" b="1" dirty="0">
                <a:solidFill>
                  <a:schemeClr val="tx2"/>
                </a:solidFill>
                <a:latin typeface="Optima"/>
                <a:cs typeface="Optima"/>
              </a:rPr>
              <a:t>imaging and particle physics:</a:t>
            </a:r>
          </a:p>
          <a:p>
            <a:r>
              <a:rPr lang="en-GB" sz="3200" b="1" dirty="0" smtClean="0">
                <a:solidFill>
                  <a:schemeClr val="tx2"/>
                </a:solidFill>
                <a:latin typeface="Optima"/>
                <a:cs typeface="Optima"/>
              </a:rPr>
              <a:t>  The </a:t>
            </a:r>
            <a:r>
              <a:rPr lang="en-GB" sz="3200" b="1" dirty="0">
                <a:solidFill>
                  <a:schemeClr val="tx2"/>
                </a:solidFill>
                <a:latin typeface="Optima"/>
                <a:cs typeface="Optima"/>
              </a:rPr>
              <a:t>same challenge?</a:t>
            </a:r>
          </a:p>
        </p:txBody>
      </p:sp>
      <p:grpSp>
        <p:nvGrpSpPr>
          <p:cNvPr id="8" name="Group 1028"/>
          <p:cNvGrpSpPr>
            <a:grpSpLocks/>
          </p:cNvGrpSpPr>
          <p:nvPr/>
        </p:nvGrpSpPr>
        <p:grpSpPr bwMode="auto">
          <a:xfrm>
            <a:off x="183455" y="1696453"/>
            <a:ext cx="4304324" cy="4072311"/>
            <a:chOff x="4381" y="672"/>
            <a:chExt cx="1526" cy="1584"/>
          </a:xfrm>
        </p:grpSpPr>
        <p:pic>
          <p:nvPicPr>
            <p:cNvPr id="9" name="Picture 102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81" y="672"/>
              <a:ext cx="1526" cy="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030"/>
            <p:cNvSpPr txBox="1">
              <a:spLocks noChangeArrowheads="1"/>
            </p:cNvSpPr>
            <p:nvPr/>
          </p:nvSpPr>
          <p:spPr bwMode="auto">
            <a:xfrm>
              <a:off x="5090" y="1968"/>
              <a:ext cx="74"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a:lnSpc>
                  <a:spcPct val="90000"/>
                </a:lnSpc>
              </a:pPr>
              <a:endParaRPr lang="en-GB" sz="2400" b="1" dirty="0">
                <a:solidFill>
                  <a:srgbClr val="FEFF1B"/>
                </a:solidFill>
                <a:latin typeface="Arial" charset="0"/>
              </a:endParaRPr>
            </a:p>
          </p:txBody>
        </p:sp>
      </p:grpSp>
      <p:pic>
        <p:nvPicPr>
          <p:cNvPr id="11" name="Picture 1032" descr="hrrt-open"/>
          <p:cNvPicPr preferRelativeResize="0">
            <a:picLocks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668661" y="1696453"/>
            <a:ext cx="4303942" cy="407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25062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Antimatter – science fiction?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58627" y="762343"/>
            <a:ext cx="2563090" cy="178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5"/>
          <a:stretch>
            <a:fillRect/>
          </a:stretch>
        </p:blipFill>
        <p:spPr>
          <a:xfrm>
            <a:off x="396173" y="1106395"/>
            <a:ext cx="3615871" cy="1724492"/>
          </a:xfrm>
          <a:prstGeom prst="rect">
            <a:avLst/>
          </a:prstGeom>
        </p:spPr>
      </p:pic>
      <p:sp>
        <p:nvSpPr>
          <p:cNvPr id="6" name="Rectangle 5"/>
          <p:cNvSpPr/>
          <p:nvPr/>
        </p:nvSpPr>
        <p:spPr>
          <a:xfrm>
            <a:off x="4107486" y="2461555"/>
            <a:ext cx="4637744" cy="461665"/>
          </a:xfrm>
          <a:prstGeom prst="rect">
            <a:avLst/>
          </a:prstGeom>
        </p:spPr>
        <p:txBody>
          <a:bodyPr wrap="none">
            <a:spAutoFit/>
          </a:bodyPr>
          <a:lstStyle/>
          <a:p>
            <a:r>
              <a:rPr lang="en-GB" sz="2400" dirty="0"/>
              <a:t>Positrons are used daily in oncology</a:t>
            </a:r>
          </a:p>
        </p:txBody>
      </p:sp>
      <p:pic>
        <p:nvPicPr>
          <p:cNvPr id="7" name="Picture 12" descr="2297617F5FC6EB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369785" y="3724365"/>
            <a:ext cx="2438400" cy="24177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descr="gech_0001_0004_0_img0240"/>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938982" y="3727174"/>
            <a:ext cx="3017520" cy="241401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19742" y="6259340"/>
            <a:ext cx="8867240" cy="461665"/>
          </a:xfrm>
          <a:prstGeom prst="rect">
            <a:avLst/>
          </a:prstGeom>
        </p:spPr>
        <p:txBody>
          <a:bodyPr wrap="square">
            <a:spAutoFit/>
          </a:bodyPr>
          <a:lstStyle/>
          <a:p>
            <a:pPr algn="ctr"/>
            <a:r>
              <a:rPr lang="en-GB" sz="2400" dirty="0" smtClean="0"/>
              <a:t>PET - Positron Emission Tomography</a:t>
            </a:r>
            <a:endParaRPr lang="en-GB" sz="2400" dirty="0"/>
          </a:p>
        </p:txBody>
      </p:sp>
      <p:pic>
        <p:nvPicPr>
          <p:cNvPr id="10" name="Picture 14" descr="pet-enl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9742" y="3724364"/>
            <a:ext cx="3124200" cy="2417763"/>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2841457" y="83725"/>
            <a:ext cx="2746101" cy="539345"/>
          </a:xfrm>
          <a:prstGeom prst="line">
            <a:avLst/>
          </a:prstGeom>
          <a:ln w="381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993857" y="83725"/>
            <a:ext cx="2746101" cy="539345"/>
          </a:xfrm>
          <a:prstGeom prst="line">
            <a:avLst/>
          </a:prstGeom>
          <a:ln w="38100">
            <a:solidFill>
              <a:srgbClr val="595959"/>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66737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a:ext>
            </a:extLst>
          </a:blip>
          <a:srcRect t="20466"/>
          <a:stretch/>
        </p:blipFill>
        <p:spPr>
          <a:xfrm>
            <a:off x="0" y="1257522"/>
            <a:ext cx="9144000" cy="4490753"/>
          </a:xfrm>
          <a:prstGeom prst="rect">
            <a:avLst/>
          </a:prstGeom>
        </p:spPr>
      </p:pic>
      <p:sp>
        <p:nvSpPr>
          <p:cNvPr id="3" name="TextBox 2"/>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Scintillating Crystals </a:t>
            </a:r>
            <a:endParaRPr lang="en-GB" sz="3200" b="1" dirty="0">
              <a:solidFill>
                <a:schemeClr val="tx2"/>
              </a:solidFill>
              <a:latin typeface="Optima"/>
              <a:cs typeface="Optima"/>
            </a:endParaRPr>
          </a:p>
        </p:txBody>
      </p:sp>
      <p:sp>
        <p:nvSpPr>
          <p:cNvPr id="4" name="TextBox 3"/>
          <p:cNvSpPr txBox="1"/>
          <p:nvPr/>
        </p:nvSpPr>
        <p:spPr>
          <a:xfrm>
            <a:off x="1290496" y="5910716"/>
            <a:ext cx="7829440" cy="400110"/>
          </a:xfrm>
          <a:prstGeom prst="rect">
            <a:avLst/>
          </a:prstGeom>
          <a:noFill/>
        </p:spPr>
        <p:txBody>
          <a:bodyPr wrap="square" rtlCol="0">
            <a:spAutoFit/>
          </a:bodyPr>
          <a:lstStyle/>
          <a:p>
            <a:pPr algn="r"/>
            <a:r>
              <a:rPr lang="en-US" sz="2000" b="1" dirty="0" smtClean="0">
                <a:solidFill>
                  <a:schemeClr val="tx2"/>
                </a:solidFill>
                <a:latin typeface="+mj-lt"/>
                <a:cs typeface="Optima"/>
              </a:rPr>
              <a:t>From LHC experiments to PET</a:t>
            </a:r>
            <a:endParaRPr lang="en-GB" sz="2000" b="1" dirty="0">
              <a:solidFill>
                <a:schemeClr val="tx2"/>
              </a:solidFill>
              <a:latin typeface="+mj-lt"/>
              <a:cs typeface="Optima"/>
            </a:endParaRPr>
          </a:p>
        </p:txBody>
      </p:sp>
      <p:pic>
        <p:nvPicPr>
          <p:cNvPr id="5"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962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PET </a:t>
            </a:r>
            <a:r>
              <a:rPr lang="en-GB" sz="3200" b="1" dirty="0" smtClean="0">
                <a:solidFill>
                  <a:schemeClr val="tx2"/>
                </a:solidFill>
                <a:latin typeface="Optima"/>
                <a:cs typeface="Optima"/>
              </a:rPr>
              <a:t>Scan</a:t>
            </a:r>
            <a:endParaRPr lang="en-GB" sz="3200" b="1" dirty="0">
              <a:solidFill>
                <a:schemeClr val="tx2"/>
              </a:solidFill>
              <a:latin typeface="Optima"/>
              <a:cs typeface="Optima"/>
            </a:endParaRPr>
          </a:p>
        </p:txBody>
      </p:sp>
      <p:pic>
        <p:nvPicPr>
          <p:cNvPr id="6" name="Picture 5"/>
          <p:cNvPicPr>
            <a:picLocks noChangeAspect="1"/>
          </p:cNvPicPr>
          <p:nvPr/>
        </p:nvPicPr>
        <p:blipFill rotWithShape="1">
          <a:blip r:embed="rId4"/>
          <a:srcRect l="15778" t="31999" r="16667" b="56000"/>
          <a:stretch/>
        </p:blipFill>
        <p:spPr>
          <a:xfrm>
            <a:off x="5075699" y="1511300"/>
            <a:ext cx="3477264" cy="617672"/>
          </a:xfrm>
          <a:prstGeom prst="rect">
            <a:avLst/>
          </a:prstGeom>
        </p:spPr>
      </p:pic>
      <p:sp>
        <p:nvSpPr>
          <p:cNvPr id="7" name="Rectangle 6"/>
          <p:cNvSpPr/>
          <p:nvPr/>
        </p:nvSpPr>
        <p:spPr>
          <a:xfrm>
            <a:off x="4812083" y="2591770"/>
            <a:ext cx="3991945" cy="707886"/>
          </a:xfrm>
          <a:prstGeom prst="rect">
            <a:avLst/>
          </a:prstGeom>
        </p:spPr>
        <p:txBody>
          <a:bodyPr wrap="square">
            <a:spAutoFit/>
          </a:bodyPr>
          <a:lstStyle/>
          <a:p>
            <a:pPr algn="ctr"/>
            <a:r>
              <a:rPr lang="en-GB" sz="2000" b="1" dirty="0"/>
              <a:t>Positrons are used daily in oncology</a:t>
            </a:r>
          </a:p>
        </p:txBody>
      </p:sp>
      <p:pic>
        <p:nvPicPr>
          <p:cNvPr id="8" name="Picture 2" descr="brain scan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46217" y="4633191"/>
            <a:ext cx="4323679" cy="204338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ET-schema"/>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0" y="1354422"/>
            <a:ext cx="4479662" cy="3282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69621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739140"/>
            <a:ext cx="9178290" cy="6118860"/>
          </a:xfrm>
          <a:prstGeom prst="rect">
            <a:avLst/>
          </a:prstGeom>
        </p:spPr>
      </p:pic>
      <p:sp>
        <p:nvSpPr>
          <p:cNvPr id="3" name="TextBox 2"/>
          <p:cNvSpPr txBox="1"/>
          <p:nvPr/>
        </p:nvSpPr>
        <p:spPr>
          <a:xfrm>
            <a:off x="177422" y="7945"/>
            <a:ext cx="7829440" cy="584775"/>
          </a:xfrm>
          <a:prstGeom prst="rect">
            <a:avLst/>
          </a:prstGeom>
          <a:noFill/>
        </p:spPr>
        <p:txBody>
          <a:bodyPr wrap="square" rtlCol="0">
            <a:spAutoFit/>
          </a:bodyPr>
          <a:lstStyle/>
          <a:p>
            <a:r>
              <a:rPr lang="en-US" sz="3200" b="1" dirty="0" err="1" smtClean="0">
                <a:solidFill>
                  <a:schemeClr val="tx2"/>
                </a:solidFill>
                <a:latin typeface="Optima"/>
                <a:cs typeface="Optima"/>
              </a:rPr>
              <a:t>ClearPEM</a:t>
            </a:r>
            <a:endParaRPr lang="en-GB" sz="3200" b="1" dirty="0">
              <a:solidFill>
                <a:schemeClr val="tx2"/>
              </a:solidFill>
              <a:latin typeface="Optima"/>
              <a:cs typeface="Optima"/>
            </a:endParaRPr>
          </a:p>
        </p:txBody>
      </p:sp>
      <p:sp>
        <p:nvSpPr>
          <p:cNvPr id="4" name="TextBox 3"/>
          <p:cNvSpPr txBox="1"/>
          <p:nvPr/>
        </p:nvSpPr>
        <p:spPr>
          <a:xfrm>
            <a:off x="3886200" y="6374074"/>
            <a:ext cx="5203651" cy="461665"/>
          </a:xfrm>
          <a:prstGeom prst="rect">
            <a:avLst/>
          </a:prstGeom>
          <a:noFill/>
          <a:ln>
            <a:noFill/>
          </a:ln>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000000"/>
                </a:solidFill>
                <a:latin typeface="+mn-lt"/>
                <a:ea typeface="+mn-ea"/>
                <a:cs typeface="+mn-cs"/>
              </a:rPr>
              <a:t>Dedicated PET for breast imaging</a:t>
            </a:r>
            <a:endParaRPr lang="en-GB" sz="2400" b="1" dirty="0">
              <a:solidFill>
                <a:srgbClr val="000000"/>
              </a:solidFill>
              <a:latin typeface="+mn-lt"/>
              <a:ea typeface="+mn-ea"/>
              <a:cs typeface="+mn-cs"/>
            </a:endParaRPr>
          </a:p>
        </p:txBody>
      </p:sp>
      <p:sp>
        <p:nvSpPr>
          <p:cNvPr id="5" name="TextBox 4"/>
          <p:cNvSpPr txBox="1"/>
          <p:nvPr/>
        </p:nvSpPr>
        <p:spPr>
          <a:xfrm>
            <a:off x="0" y="6602392"/>
            <a:ext cx="1026243" cy="230832"/>
          </a:xfrm>
          <a:prstGeom prst="rect">
            <a:avLst/>
          </a:prstGeom>
          <a:noFill/>
        </p:spPr>
        <p:txBody>
          <a:bodyPr wrap="none" rtlCol="0">
            <a:spAutoFit/>
          </a:bodyPr>
          <a:lstStyle/>
          <a:p>
            <a:r>
              <a:rPr lang="en-US" sz="900" dirty="0" smtClean="0"/>
              <a:t>Photo: </a:t>
            </a:r>
            <a:r>
              <a:rPr lang="en-US" sz="900" dirty="0" err="1"/>
              <a:t>HealthHub</a:t>
            </a:r>
            <a:endParaRPr lang="en-US" sz="900" dirty="0"/>
          </a:p>
        </p:txBody>
      </p:sp>
    </p:spTree>
    <p:extLst>
      <p:ext uri="{BB962C8B-B14F-4D97-AF65-F5344CB8AC3E}">
        <p14:creationId xmlns:p14="http://schemas.microsoft.com/office/powerpoint/2010/main" val="20719945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Crystal PEM</a:t>
            </a:r>
            <a:endParaRPr lang="en-GB" sz="3200" b="1" dirty="0">
              <a:solidFill>
                <a:schemeClr val="tx2"/>
              </a:solidFill>
              <a:latin typeface="Optima"/>
              <a:cs typeface="Optima"/>
            </a:endParaRPr>
          </a:p>
        </p:txBody>
      </p:sp>
      <p:pic>
        <p:nvPicPr>
          <p:cNvPr id="5" name="Picture 2" descr="animacao"/>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177422" y="618360"/>
            <a:ext cx="382905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clear_pem"/>
          <p:cNvPicPr>
            <a:picLocks noChangeAspect="1" noChangeArrowheads="1"/>
          </p:cNvPicPr>
          <p:nvPr/>
        </p:nvPicPr>
        <p:blipFill>
          <a:blip r:embed="rId5">
            <a:lum bright="20000"/>
            <a:extLst>
              <a:ext uri="{28A0092B-C50C-407E-A947-70E740481C1C}">
                <a14:useLocalDpi xmlns:a14="http://schemas.microsoft.com/office/drawing/2010/main"/>
              </a:ext>
            </a:extLst>
          </a:blip>
          <a:srcRect/>
          <a:stretch>
            <a:fillRect/>
          </a:stretch>
        </p:blipFill>
        <p:spPr bwMode="auto">
          <a:xfrm rot="5400000">
            <a:off x="2015619" y="4777745"/>
            <a:ext cx="1757363" cy="213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Logoccc"/>
          <p:cNvPicPr>
            <a:picLocks noChangeAspect="1" noChangeArrowheads="1" noCrop="1"/>
          </p:cNvPicPr>
          <p:nvPr/>
        </p:nvPicPr>
        <p:blipFill>
          <a:blip r:embed="rId6">
            <a:extLst>
              <a:ext uri="{28A0092B-C50C-407E-A947-70E740481C1C}">
                <a14:useLocalDpi xmlns:a14="http://schemas.microsoft.com/office/drawing/2010/main"/>
              </a:ext>
            </a:extLst>
          </a:blip>
          <a:srcRect/>
          <a:stretch>
            <a:fillRect/>
          </a:stretch>
        </p:blipFill>
        <p:spPr bwMode="auto">
          <a:xfrm>
            <a:off x="698284" y="5845339"/>
            <a:ext cx="86042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5010779" y="1178885"/>
            <a:ext cx="4116614" cy="459412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smtClean="0"/>
              <a:t>PET detector dedicated to breast cancer screening</a:t>
            </a:r>
          </a:p>
          <a:p>
            <a:pPr lvl="1"/>
            <a:r>
              <a:rPr lang="en-GB" sz="1800" dirty="0"/>
              <a:t>e</a:t>
            </a:r>
            <a:r>
              <a:rPr lang="en-GB" sz="1800" dirty="0" smtClean="0"/>
              <a:t>xtremely sensitive to small tumour masses </a:t>
            </a:r>
          </a:p>
          <a:p>
            <a:pPr marL="457200" lvl="1" indent="0">
              <a:buNone/>
            </a:pPr>
            <a:endParaRPr lang="en-GB" sz="1800" dirty="0" smtClean="0"/>
          </a:p>
          <a:p>
            <a:r>
              <a:rPr lang="en-GB" sz="1800" dirty="0" smtClean="0"/>
              <a:t>Spatial resolution1-2 </a:t>
            </a:r>
            <a:r>
              <a:rPr lang="en-GB" sz="1800" dirty="0" err="1" smtClean="0"/>
              <a:t>mmLYSO:Ce</a:t>
            </a:r>
            <a:r>
              <a:rPr lang="en-GB" sz="1800" dirty="0" smtClean="0"/>
              <a:t> scintillating crystals</a:t>
            </a:r>
          </a:p>
          <a:p>
            <a:endParaRPr lang="en-GB" sz="1800" dirty="0" smtClean="0"/>
          </a:p>
          <a:p>
            <a:r>
              <a:rPr lang="en-GB" sz="1800" dirty="0" smtClean="0"/>
              <a:t>High counting sensitivity</a:t>
            </a:r>
          </a:p>
          <a:p>
            <a:endParaRPr lang="en-GB" sz="1800" dirty="0" smtClean="0"/>
          </a:p>
          <a:p>
            <a:r>
              <a:rPr lang="en-GB" sz="1800" dirty="0" smtClean="0"/>
              <a:t>Short PET exam</a:t>
            </a:r>
          </a:p>
          <a:p>
            <a:endParaRPr lang="en-GB" sz="1800" dirty="0" smtClean="0"/>
          </a:p>
          <a:p>
            <a:r>
              <a:rPr lang="en-GB" sz="1800" dirty="0" smtClean="0"/>
              <a:t>Coupled to ultrasound</a:t>
            </a:r>
          </a:p>
          <a:p>
            <a:endParaRPr lang="en-GB" sz="2400" dirty="0"/>
          </a:p>
        </p:txBody>
      </p:sp>
      <p:sp>
        <p:nvSpPr>
          <p:cNvPr id="9" name="Rectangle 8"/>
          <p:cNvSpPr/>
          <p:nvPr/>
        </p:nvSpPr>
        <p:spPr>
          <a:xfrm>
            <a:off x="307619" y="3788460"/>
            <a:ext cx="3958393" cy="646331"/>
          </a:xfrm>
          <a:prstGeom prst="rect">
            <a:avLst/>
          </a:prstGeom>
        </p:spPr>
        <p:txBody>
          <a:bodyPr wrap="square">
            <a:spAutoFit/>
          </a:bodyPr>
          <a:lstStyle/>
          <a:p>
            <a:pPr algn="ctr"/>
            <a:r>
              <a:rPr lang="en-GB" b="1" dirty="0" smtClean="0"/>
              <a:t>Detection </a:t>
            </a:r>
            <a:r>
              <a:rPr lang="en-GB" b="1" dirty="0"/>
              <a:t>of </a:t>
            </a:r>
            <a:r>
              <a:rPr lang="en-GB" b="1" dirty="0" smtClean="0"/>
              <a:t>3 mm </a:t>
            </a:r>
            <a:r>
              <a:rPr lang="en-GB" b="1" dirty="0"/>
              <a:t>breast lesions in less than 7 minutes exams</a:t>
            </a:r>
            <a:endParaRPr lang="en-US" b="1" dirty="0"/>
          </a:p>
        </p:txBody>
      </p:sp>
    </p:spTree>
    <p:extLst>
      <p:ext uri="{BB962C8B-B14F-4D97-AF65-F5344CB8AC3E}">
        <p14:creationId xmlns:p14="http://schemas.microsoft.com/office/powerpoint/2010/main" val="8338026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err="1" smtClean="0">
                <a:solidFill>
                  <a:schemeClr val="tx2"/>
                </a:solidFill>
                <a:latin typeface="Optima"/>
                <a:cs typeface="Optima"/>
              </a:rPr>
              <a:t>MediPix</a:t>
            </a:r>
            <a:endParaRPr lang="en-GB" sz="3200" b="1" dirty="0">
              <a:solidFill>
                <a:schemeClr val="tx2"/>
              </a:solidFill>
              <a:latin typeface="Optima"/>
              <a:cs typeface="Optima"/>
            </a:endParaRPr>
          </a:p>
        </p:txBody>
      </p:sp>
      <p:sp>
        <p:nvSpPr>
          <p:cNvPr id="4" name="Content Placeholder 2"/>
          <p:cNvSpPr txBox="1">
            <a:spLocks/>
          </p:cNvSpPr>
          <p:nvPr/>
        </p:nvSpPr>
        <p:spPr>
          <a:xfrm>
            <a:off x="104701" y="965245"/>
            <a:ext cx="4736930" cy="57403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smtClean="0"/>
              <a:t>High Energy Physics original development:</a:t>
            </a:r>
          </a:p>
          <a:p>
            <a:pPr lvl="1"/>
            <a:r>
              <a:rPr lang="en-GB" dirty="0"/>
              <a:t>P</a:t>
            </a:r>
            <a:r>
              <a:rPr lang="en-GB" dirty="0" smtClean="0"/>
              <a:t>article track detectors</a:t>
            </a:r>
          </a:p>
          <a:p>
            <a:pPr lvl="1"/>
            <a:endParaRPr lang="en-GB" dirty="0" smtClean="0"/>
          </a:p>
          <a:p>
            <a:r>
              <a:rPr lang="en-GB" sz="2400" dirty="0" smtClean="0"/>
              <a:t> Main properties:</a:t>
            </a:r>
          </a:p>
          <a:p>
            <a:pPr lvl="1"/>
            <a:r>
              <a:rPr lang="en-GB" dirty="0"/>
              <a:t>F</a:t>
            </a:r>
            <a:r>
              <a:rPr lang="en-GB" dirty="0" smtClean="0"/>
              <a:t>ast fully digital device similar to the electronic chip in a digital camera but sensitive to X-rays instead of visible light  </a:t>
            </a:r>
          </a:p>
          <a:p>
            <a:pPr lvl="1"/>
            <a:endParaRPr lang="en-GB" dirty="0" smtClean="0"/>
          </a:p>
          <a:p>
            <a:pPr lvl="1"/>
            <a:r>
              <a:rPr lang="en-GB" dirty="0"/>
              <a:t>G</a:t>
            </a:r>
            <a:r>
              <a:rPr lang="en-GB" dirty="0" smtClean="0"/>
              <a:t>ood conversion efficiency of low energy X-rays </a:t>
            </a:r>
          </a:p>
          <a:p>
            <a:pPr lvl="1"/>
            <a:endParaRPr lang="en-GB" dirty="0" smtClean="0"/>
          </a:p>
          <a:p>
            <a:pPr lvl="1"/>
            <a:r>
              <a:rPr lang="en-GB" dirty="0"/>
              <a:t>C</a:t>
            </a:r>
            <a:r>
              <a:rPr lang="en-GB" dirty="0" smtClean="0"/>
              <a:t>an create the first true colour images with X-rays</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997318" y="129342"/>
            <a:ext cx="4024762" cy="2683175"/>
          </a:xfrm>
          <a:prstGeom prst="rect">
            <a:avLst/>
          </a:prstGeom>
        </p:spPr>
      </p:pic>
      <p:pic>
        <p:nvPicPr>
          <p:cNvPr id="6" name="Picture 5"/>
          <p:cNvPicPr preferRelativeResize="0">
            <a:picLocks/>
          </p:cNvPicPr>
          <p:nvPr/>
        </p:nvPicPr>
        <p:blipFill>
          <a:blip r:embed="rId3"/>
          <a:stretch>
            <a:fillRect/>
          </a:stretch>
        </p:blipFill>
        <p:spPr>
          <a:xfrm>
            <a:off x="4997317" y="2931941"/>
            <a:ext cx="4024762" cy="3733800"/>
          </a:xfrm>
          <a:prstGeom prst="rect">
            <a:avLst/>
          </a:prstGeom>
        </p:spPr>
      </p:pic>
    </p:spTree>
    <p:extLst>
      <p:ext uri="{BB962C8B-B14F-4D97-AF65-F5344CB8AC3E}">
        <p14:creationId xmlns:p14="http://schemas.microsoft.com/office/powerpoint/2010/main" val="27229332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Accelerators for Cancer </a:t>
            </a:r>
            <a:r>
              <a:rPr lang="en-US" sz="3200" b="1" dirty="0">
                <a:solidFill>
                  <a:schemeClr val="tx2"/>
                </a:solidFill>
                <a:latin typeface="Optima"/>
                <a:cs typeface="Optima"/>
              </a:rPr>
              <a:t>T</a:t>
            </a:r>
            <a:r>
              <a:rPr lang="en-US" sz="3200" b="1" dirty="0" smtClean="0">
                <a:solidFill>
                  <a:schemeClr val="tx2"/>
                </a:solidFill>
                <a:latin typeface="Optima"/>
                <a:cs typeface="Optima"/>
              </a:rPr>
              <a:t>reatment</a:t>
            </a:r>
            <a:endParaRPr lang="en-GB" sz="3200" b="1" dirty="0">
              <a:solidFill>
                <a:schemeClr val="tx2"/>
              </a:solidFill>
              <a:latin typeface="Optima"/>
              <a:cs typeface="Optima"/>
            </a:endParaRPr>
          </a:p>
        </p:txBody>
      </p:sp>
      <p:pic>
        <p:nvPicPr>
          <p:cNvPr id="5" name="Picture 4"/>
          <p:cNvPicPr>
            <a:picLocks noChangeAspect="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0" y="872976"/>
            <a:ext cx="9144000" cy="3175000"/>
          </a:xfrm>
          <a:prstGeom prst="rect">
            <a:avLst/>
          </a:prstGeom>
        </p:spPr>
      </p:pic>
      <p:sp>
        <p:nvSpPr>
          <p:cNvPr id="6" name="TextBox 5"/>
          <p:cNvSpPr txBox="1"/>
          <p:nvPr/>
        </p:nvSpPr>
        <p:spPr>
          <a:xfrm>
            <a:off x="7164136" y="3626185"/>
            <a:ext cx="2052165"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Accelerators</a:t>
            </a:r>
            <a:endParaRPr lang="en-GB" sz="2400" b="1" dirty="0">
              <a:solidFill>
                <a:srgbClr val="274370"/>
              </a:solidFill>
              <a:latin typeface="+mn-lt"/>
              <a:ea typeface="+mn-ea"/>
              <a:cs typeface="+mn-cs"/>
            </a:endParaRPr>
          </a:p>
        </p:txBody>
      </p:sp>
      <p:sp>
        <p:nvSpPr>
          <p:cNvPr id="7" name="TextBox 19"/>
          <p:cNvSpPr txBox="1">
            <a:spLocks noChangeArrowheads="1"/>
          </p:cNvSpPr>
          <p:nvPr/>
        </p:nvSpPr>
        <p:spPr bwMode="auto">
          <a:xfrm>
            <a:off x="4356840" y="2185272"/>
            <a:ext cx="197545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algn="ctr"/>
            <a:r>
              <a:rPr lang="en-US" sz="2000" dirty="0" smtClean="0">
                <a:latin typeface="+mn-lt"/>
                <a:cs typeface="Gill Sans"/>
              </a:rPr>
              <a:t>Cancer treatment</a:t>
            </a:r>
            <a:endParaRPr lang="en-GB" sz="2000" dirty="0">
              <a:latin typeface="+mn-lt"/>
              <a:cs typeface="Gill Sans"/>
            </a:endParaRPr>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39694" y="1271686"/>
            <a:ext cx="2244845" cy="2286000"/>
          </a:xfrm>
          <a:prstGeom prst="rect">
            <a:avLst/>
          </a:prstGeom>
        </p:spPr>
      </p:pic>
    </p:spTree>
    <p:extLst>
      <p:ext uri="{BB962C8B-B14F-4D97-AF65-F5344CB8AC3E}">
        <p14:creationId xmlns:p14="http://schemas.microsoft.com/office/powerpoint/2010/main" val="39323070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Cancer and its treatments</a:t>
            </a:r>
            <a:endParaRPr lang="en-GB" sz="3200" b="1" dirty="0">
              <a:solidFill>
                <a:schemeClr val="tx2"/>
              </a:solidFill>
              <a:latin typeface="Optima"/>
              <a:cs typeface="Optima"/>
            </a:endParaRPr>
          </a:p>
        </p:txBody>
      </p:sp>
      <p:sp>
        <p:nvSpPr>
          <p:cNvPr id="5" name="Content Placeholder 2"/>
          <p:cNvSpPr txBox="1">
            <a:spLocks/>
          </p:cNvSpPr>
          <p:nvPr/>
        </p:nvSpPr>
        <p:spPr>
          <a:xfrm>
            <a:off x="177422" y="914399"/>
            <a:ext cx="8628991" cy="133465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Every year millions of new cases globally</a:t>
            </a:r>
          </a:p>
          <a:p>
            <a:r>
              <a:rPr lang="en-US" dirty="0" smtClean="0"/>
              <a:t>Second most common cause of death in Europe, Canada and US.</a:t>
            </a:r>
            <a:endParaRPr lang="en-GB" dirty="0" smtClean="0"/>
          </a:p>
          <a:p>
            <a:pPr marL="457200" lvl="1" indent="0">
              <a:buNone/>
            </a:pPr>
            <a:endParaRPr lang="en-GB" sz="2800" dirty="0" smtClean="0"/>
          </a:p>
        </p:txBody>
      </p:sp>
      <p:sp>
        <p:nvSpPr>
          <p:cNvPr id="7" name="Rectangle 4"/>
          <p:cNvSpPr txBox="1">
            <a:spLocks noChangeArrowheads="1"/>
          </p:cNvSpPr>
          <p:nvPr/>
        </p:nvSpPr>
        <p:spPr>
          <a:xfrm>
            <a:off x="177422" y="3614067"/>
            <a:ext cx="4496360" cy="88643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GB" b="1" dirty="0" smtClean="0">
                <a:solidFill>
                  <a:schemeClr val="tx2"/>
                </a:solidFill>
                <a:ea typeface="ＭＳ Ｐゴシック" charset="0"/>
              </a:rPr>
              <a:t>Conventional Treatment</a:t>
            </a:r>
            <a:endParaRPr lang="en-GB" b="1" dirty="0">
              <a:solidFill>
                <a:schemeClr val="tx2"/>
              </a:solidFill>
              <a:ea typeface="ＭＳ Ｐゴシック" charset="0"/>
            </a:endParaRPr>
          </a:p>
        </p:txBody>
      </p:sp>
      <p:pic>
        <p:nvPicPr>
          <p:cNvPr id="15" name="Picture 14"/>
          <p:cNvPicPr>
            <a:picLocks noChangeAspect="1"/>
          </p:cNvPicPr>
          <p:nvPr/>
        </p:nvPicPr>
        <p:blipFill rotWithShape="1">
          <a:blip r:embed="rId3" cstate="screen">
            <a:extLst>
              <a:ext uri="{28A0092B-C50C-407E-A947-70E740481C1C}">
                <a14:useLocalDpi xmlns:a14="http://schemas.microsoft.com/office/drawing/2010/main"/>
              </a:ext>
            </a:extLst>
          </a:blip>
          <a:srcRect r="22841" b="22918"/>
          <a:stretch/>
        </p:blipFill>
        <p:spPr>
          <a:xfrm>
            <a:off x="3040380" y="4309724"/>
            <a:ext cx="3063240" cy="1731314"/>
          </a:xfrm>
          <a:prstGeom prst="rect">
            <a:avLst/>
          </a:prstGeom>
        </p:spPr>
      </p:pic>
      <p:pic>
        <p:nvPicPr>
          <p:cNvPr id="16" name="Picture 15"/>
          <p:cNvPicPr>
            <a:picLocks noChangeAspect="1"/>
          </p:cNvPicPr>
          <p:nvPr/>
        </p:nvPicPr>
        <p:blipFill rotWithShape="1">
          <a:blip r:embed="rId4" cstate="screen">
            <a:extLst>
              <a:ext uri="{28A0092B-C50C-407E-A947-70E740481C1C}">
                <a14:useLocalDpi xmlns:a14="http://schemas.microsoft.com/office/drawing/2010/main"/>
              </a:ext>
            </a:extLst>
          </a:blip>
          <a:srcRect r="26028" b="25956"/>
          <a:stretch/>
        </p:blipFill>
        <p:spPr>
          <a:xfrm>
            <a:off x="0" y="4309724"/>
            <a:ext cx="3063240" cy="1724762"/>
          </a:xfrm>
          <a:prstGeom prst="rect">
            <a:avLst/>
          </a:prstGeom>
        </p:spPr>
      </p:pic>
      <p:pic>
        <p:nvPicPr>
          <p:cNvPr id="17" name="Picture 16"/>
          <p:cNvPicPr>
            <a:picLocks noChangeAspect="1"/>
          </p:cNvPicPr>
          <p:nvPr/>
        </p:nvPicPr>
        <p:blipFill rotWithShape="1">
          <a:blip r:embed="rId5"/>
          <a:srcRect t="9455"/>
          <a:stretch/>
        </p:blipFill>
        <p:spPr>
          <a:xfrm>
            <a:off x="6080760" y="4305641"/>
            <a:ext cx="3063240" cy="1728058"/>
          </a:xfrm>
          <a:prstGeom prst="rect">
            <a:avLst/>
          </a:prstGeom>
        </p:spPr>
      </p:pic>
      <p:sp>
        <p:nvSpPr>
          <p:cNvPr id="18" name="TextBox 17"/>
          <p:cNvSpPr txBox="1"/>
          <p:nvPr/>
        </p:nvSpPr>
        <p:spPr>
          <a:xfrm>
            <a:off x="2072548" y="5674739"/>
            <a:ext cx="1056700" cy="369332"/>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1800" b="1" dirty="0" smtClean="0">
                <a:solidFill>
                  <a:schemeClr val="bg1"/>
                </a:solidFill>
                <a:latin typeface="+mn-lt"/>
                <a:ea typeface="+mn-ea"/>
                <a:cs typeface="+mn-cs"/>
              </a:rPr>
              <a:t>Surgery</a:t>
            </a:r>
            <a:endParaRPr lang="en-GB" sz="1800" b="1" dirty="0">
              <a:solidFill>
                <a:schemeClr val="bg1"/>
              </a:solidFill>
              <a:latin typeface="+mn-lt"/>
              <a:ea typeface="+mn-ea"/>
              <a:cs typeface="+mn-cs"/>
            </a:endParaRPr>
          </a:p>
        </p:txBody>
      </p:sp>
      <p:sp>
        <p:nvSpPr>
          <p:cNvPr id="19" name="TextBox 18"/>
          <p:cNvSpPr txBox="1"/>
          <p:nvPr/>
        </p:nvSpPr>
        <p:spPr>
          <a:xfrm>
            <a:off x="4327397" y="4230888"/>
            <a:ext cx="1800494" cy="369332"/>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1800" b="1" dirty="0" smtClean="0">
                <a:solidFill>
                  <a:schemeClr val="bg1"/>
                </a:solidFill>
                <a:latin typeface="+mn-lt"/>
                <a:ea typeface="+mn-ea"/>
                <a:cs typeface="+mn-cs"/>
              </a:rPr>
              <a:t>Chemotherapy</a:t>
            </a:r>
            <a:endParaRPr lang="en-GB" sz="1800" b="1" dirty="0">
              <a:solidFill>
                <a:schemeClr val="bg1"/>
              </a:solidFill>
              <a:latin typeface="+mn-lt"/>
              <a:ea typeface="+mn-ea"/>
              <a:cs typeface="+mn-cs"/>
            </a:endParaRPr>
          </a:p>
        </p:txBody>
      </p:sp>
      <p:sp>
        <p:nvSpPr>
          <p:cNvPr id="20" name="TextBox 19"/>
          <p:cNvSpPr txBox="1"/>
          <p:nvPr/>
        </p:nvSpPr>
        <p:spPr>
          <a:xfrm>
            <a:off x="7510598" y="4230888"/>
            <a:ext cx="1659430" cy="369332"/>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1800" b="1" dirty="0" smtClean="0">
                <a:solidFill>
                  <a:schemeClr val="bg1"/>
                </a:solidFill>
                <a:latin typeface="+mn-lt"/>
                <a:ea typeface="+mn-ea"/>
                <a:cs typeface="+mn-cs"/>
              </a:rPr>
              <a:t>Radiotherapy</a:t>
            </a:r>
            <a:endParaRPr lang="en-GB" sz="1800" b="1" dirty="0">
              <a:solidFill>
                <a:schemeClr val="bg1"/>
              </a:solidFill>
              <a:latin typeface="+mn-lt"/>
              <a:ea typeface="+mn-ea"/>
              <a:cs typeface="+mn-cs"/>
            </a:endParaRPr>
          </a:p>
        </p:txBody>
      </p:sp>
    </p:spTree>
    <p:extLst>
      <p:ext uri="{BB962C8B-B14F-4D97-AF65-F5344CB8AC3E}">
        <p14:creationId xmlns:p14="http://schemas.microsoft.com/office/powerpoint/2010/main" val="9416779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The “3 Cs” of radiotherapy</a:t>
            </a:r>
            <a:endParaRPr lang="en-GB" sz="3200" b="1" dirty="0">
              <a:solidFill>
                <a:schemeClr val="tx2"/>
              </a:solidFill>
              <a:latin typeface="Optima"/>
              <a:cs typeface="Optima"/>
            </a:endParaRPr>
          </a:p>
        </p:txBody>
      </p:sp>
      <p:sp>
        <p:nvSpPr>
          <p:cNvPr id="4" name="Content Placeholder 2"/>
          <p:cNvSpPr txBox="1">
            <a:spLocks/>
          </p:cNvSpPr>
          <p:nvPr/>
        </p:nvSpPr>
        <p:spPr>
          <a:xfrm>
            <a:off x="135181" y="1203970"/>
            <a:ext cx="4136638" cy="515610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800" dirty="0" smtClean="0"/>
              <a:t>Cheap:  </a:t>
            </a:r>
          </a:p>
          <a:p>
            <a:pPr lvl="1">
              <a:buFont typeface="Arial" panose="020B0604020202020204" pitchFamily="34" charset="0"/>
              <a:buChar char="•"/>
            </a:pPr>
            <a:r>
              <a:rPr lang="en-GB" sz="2400" dirty="0"/>
              <a:t>T</a:t>
            </a:r>
            <a:r>
              <a:rPr lang="en-GB" sz="2400" dirty="0" smtClean="0"/>
              <a:t>he least expensive cancer treatment method (around 5% of total cost)</a:t>
            </a:r>
          </a:p>
          <a:p>
            <a:endParaRPr lang="en-GB" sz="2800" dirty="0" smtClean="0"/>
          </a:p>
          <a:p>
            <a:pPr marL="0" indent="0">
              <a:buNone/>
            </a:pPr>
            <a:r>
              <a:rPr lang="en-GB" sz="2800" dirty="0" smtClean="0"/>
              <a:t>Cure: </a:t>
            </a:r>
          </a:p>
          <a:p>
            <a:pPr lvl="1">
              <a:buFont typeface="Arial" panose="020B0604020202020204" pitchFamily="34" charset="0"/>
              <a:buChar char="•"/>
            </a:pPr>
            <a:r>
              <a:rPr lang="en-GB" sz="2400" dirty="0"/>
              <a:t>G</a:t>
            </a:r>
            <a:r>
              <a:rPr lang="en-GB" sz="2400" dirty="0" smtClean="0"/>
              <a:t>ood cure rate</a:t>
            </a:r>
          </a:p>
          <a:p>
            <a:endParaRPr lang="en-GB" sz="2800" dirty="0" smtClean="0"/>
          </a:p>
          <a:p>
            <a:pPr marL="0" indent="0">
              <a:buNone/>
            </a:pPr>
            <a:r>
              <a:rPr lang="en-GB" sz="2800" dirty="0" smtClean="0"/>
              <a:t>Conservative:   </a:t>
            </a:r>
          </a:p>
          <a:p>
            <a:pPr lvl="1">
              <a:buFont typeface="Arial" panose="020B0604020202020204" pitchFamily="34" charset="0"/>
              <a:buChar char="•"/>
            </a:pPr>
            <a:r>
              <a:rPr lang="en-GB" sz="2400" dirty="0"/>
              <a:t>G</a:t>
            </a:r>
            <a:r>
              <a:rPr lang="en-GB" sz="2400" dirty="0" smtClean="0"/>
              <a:t>enerally non-invasive, fewer side effects</a:t>
            </a:r>
          </a:p>
          <a:p>
            <a:endParaRPr lang="en-GB" sz="2800" dirty="0"/>
          </a:p>
        </p:txBody>
      </p:sp>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75667" y="1273196"/>
            <a:ext cx="4666731" cy="5200072"/>
          </a:xfrm>
          <a:prstGeom prst="rect">
            <a:avLst/>
          </a:prstGeom>
        </p:spPr>
      </p:pic>
    </p:spTree>
    <p:extLst>
      <p:ext uri="{BB962C8B-B14F-4D97-AF65-F5344CB8AC3E}">
        <p14:creationId xmlns:p14="http://schemas.microsoft.com/office/powerpoint/2010/main" val="2965006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824753" y="1223454"/>
            <a:ext cx="9144000" cy="118917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2400" b="1" i="1" dirty="0" smtClean="0">
                <a:solidFill>
                  <a:schemeClr val="accent1">
                    <a:lumMod val="50000"/>
                  </a:schemeClr>
                </a:solidFill>
              </a:rPr>
              <a:t>C</a:t>
            </a:r>
            <a:r>
              <a:rPr lang="fr-CH" sz="2400" i="1" dirty="0" smtClean="0">
                <a:solidFill>
                  <a:schemeClr val="accent1">
                    <a:lumMod val="50000"/>
                  </a:schemeClr>
                </a:solidFill>
              </a:rPr>
              <a:t>onseil </a:t>
            </a:r>
            <a:r>
              <a:rPr lang="fr-CH" sz="2400" b="1" i="1" dirty="0" smtClean="0">
                <a:solidFill>
                  <a:schemeClr val="accent1">
                    <a:lumMod val="50000"/>
                  </a:schemeClr>
                </a:solidFill>
              </a:rPr>
              <a:t>E</a:t>
            </a:r>
            <a:r>
              <a:rPr lang="fr-CH" sz="2400" i="1" dirty="0" smtClean="0">
                <a:solidFill>
                  <a:schemeClr val="accent1">
                    <a:lumMod val="50000"/>
                  </a:schemeClr>
                </a:solidFill>
              </a:rPr>
              <a:t>uropéen pour la </a:t>
            </a:r>
            <a:r>
              <a:rPr lang="fr-CH" sz="2400" b="1" i="1" dirty="0" smtClean="0">
                <a:solidFill>
                  <a:schemeClr val="accent1">
                    <a:lumMod val="50000"/>
                  </a:schemeClr>
                </a:solidFill>
              </a:rPr>
              <a:t>R</a:t>
            </a:r>
            <a:r>
              <a:rPr lang="fr-CH" sz="2400" i="1" dirty="0" smtClean="0">
                <a:solidFill>
                  <a:schemeClr val="accent1">
                    <a:lumMod val="50000"/>
                  </a:schemeClr>
                </a:solidFill>
              </a:rPr>
              <a:t>echerche </a:t>
            </a:r>
            <a:r>
              <a:rPr lang="fr-CH" sz="2400" b="1" i="1" dirty="0" smtClean="0">
                <a:solidFill>
                  <a:schemeClr val="accent1">
                    <a:lumMod val="50000"/>
                  </a:schemeClr>
                </a:solidFill>
              </a:rPr>
              <a:t>N</a:t>
            </a:r>
            <a:r>
              <a:rPr lang="fr-CH" sz="2400" i="1" dirty="0" smtClean="0">
                <a:solidFill>
                  <a:schemeClr val="accent1">
                    <a:lumMod val="50000"/>
                  </a:schemeClr>
                </a:solidFill>
              </a:rPr>
              <a:t>ucléaire</a:t>
            </a:r>
          </a:p>
          <a:p>
            <a:pPr marL="0" indent="0" algn="ctr">
              <a:buNone/>
            </a:pPr>
            <a:r>
              <a:rPr lang="en-US" sz="2400" dirty="0" smtClean="0">
                <a:solidFill>
                  <a:schemeClr val="accent1">
                    <a:lumMod val="50000"/>
                  </a:schemeClr>
                </a:solidFill>
              </a:rPr>
              <a:t>European Organization for Nuclear Research</a:t>
            </a:r>
          </a:p>
        </p:txBody>
      </p:sp>
      <p:pic>
        <p:nvPicPr>
          <p:cNvPr id="4"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Welcome to </a:t>
            </a:r>
            <a:r>
              <a:rPr lang="en-GB" sz="3200" b="1" dirty="0" smtClean="0">
                <a:solidFill>
                  <a:schemeClr val="tx2"/>
                </a:solidFill>
                <a:latin typeface="Optima"/>
                <a:cs typeface="Optima"/>
              </a:rPr>
              <a:t>CERN!</a:t>
            </a:r>
            <a:endParaRPr lang="en-GB" sz="3200" b="1" dirty="0">
              <a:solidFill>
                <a:schemeClr val="tx2"/>
              </a:solidFill>
              <a:latin typeface="Optima"/>
              <a:cs typeface="Optima"/>
            </a:endParaRPr>
          </a:p>
        </p:txBody>
      </p:sp>
      <p:pic>
        <p:nvPicPr>
          <p:cNvPr id="9" name="Picture 8"/>
          <p:cNvPicPr>
            <a:picLocks noChangeAspect="1"/>
          </p:cNvPicPr>
          <p:nvPr/>
        </p:nvPicPr>
        <p:blipFill>
          <a:blip r:embed="rId3"/>
          <a:stretch>
            <a:fillRect/>
          </a:stretch>
        </p:blipFill>
        <p:spPr>
          <a:xfrm>
            <a:off x="53698" y="3069004"/>
            <a:ext cx="6248490" cy="3735208"/>
          </a:xfrm>
          <a:prstGeom prst="rect">
            <a:avLst/>
          </a:prstGeom>
        </p:spPr>
      </p:pic>
      <p:pic>
        <p:nvPicPr>
          <p:cNvPr id="7" name="Picture 6" descr="C:\Giovanni\TERA\Lavoro\More\CERN-LogoPack\Badge\PNG\LogoBadge-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392" y="1058730"/>
            <a:ext cx="1353900" cy="13539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5"/>
          <a:stretch>
            <a:fillRect/>
          </a:stretch>
        </p:blipFill>
        <p:spPr>
          <a:xfrm>
            <a:off x="6358271" y="4867836"/>
            <a:ext cx="2696079" cy="1927410"/>
          </a:xfrm>
          <a:prstGeom prst="rect">
            <a:avLst/>
          </a:prstGeom>
        </p:spPr>
      </p:pic>
      <p:pic>
        <p:nvPicPr>
          <p:cNvPr id="12" name="Picture 11"/>
          <p:cNvPicPr>
            <a:picLocks noChangeAspect="1"/>
          </p:cNvPicPr>
          <p:nvPr/>
        </p:nvPicPr>
        <p:blipFill rotWithShape="1">
          <a:blip r:embed="rId6"/>
          <a:srcRect l="8394" r="2837"/>
          <a:stretch/>
        </p:blipFill>
        <p:spPr>
          <a:xfrm>
            <a:off x="6358271" y="3070259"/>
            <a:ext cx="2696079" cy="1755648"/>
          </a:xfrm>
          <a:prstGeom prst="rect">
            <a:avLst/>
          </a:prstGeom>
        </p:spPr>
      </p:pic>
    </p:spTree>
    <p:extLst>
      <p:ext uri="{BB962C8B-B14F-4D97-AF65-F5344CB8AC3E}">
        <p14:creationId xmlns:p14="http://schemas.microsoft.com/office/powerpoint/2010/main" val="28244974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Collateral Damage</a:t>
            </a:r>
            <a:endParaRPr lang="en-GB" sz="3200" b="1" dirty="0">
              <a:solidFill>
                <a:schemeClr val="tx2"/>
              </a:solidFill>
              <a:latin typeface="Optima"/>
              <a:cs typeface="Optima"/>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7422" y="964904"/>
            <a:ext cx="4490372" cy="3367779"/>
          </a:xfrm>
          <a:prstGeom prst="rect">
            <a:avLst/>
          </a:prstGeom>
        </p:spPr>
      </p:pic>
      <p:sp>
        <p:nvSpPr>
          <p:cNvPr id="6" name="TextBox 5"/>
          <p:cNvSpPr txBox="1"/>
          <p:nvPr/>
        </p:nvSpPr>
        <p:spPr>
          <a:xfrm>
            <a:off x="3540909" y="3854303"/>
            <a:ext cx="1127233"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X-rays</a:t>
            </a:r>
            <a:endParaRPr lang="en-GB" sz="2400" b="1" dirty="0">
              <a:solidFill>
                <a:schemeClr val="bg1"/>
              </a:solidFill>
              <a:latin typeface="+mn-lt"/>
              <a:ea typeface="+mn-ea"/>
              <a:cs typeface="+mn-cs"/>
            </a:endParaRPr>
          </a:p>
        </p:txBody>
      </p:sp>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815840" y="955591"/>
            <a:ext cx="4222416" cy="2637566"/>
          </a:xfrm>
          <a:prstGeom prst="rect">
            <a:avLst/>
          </a:prstGeom>
        </p:spPr>
      </p:pic>
      <p:pic>
        <p:nvPicPr>
          <p:cNvPr id="8" name="Picture 7"/>
          <p:cNvPicPr>
            <a:picLocks noChangeAspect="1"/>
          </p:cNvPicPr>
          <p:nvPr/>
        </p:nvPicPr>
        <p:blipFill>
          <a:blip r:embed="rId5"/>
          <a:stretch>
            <a:fillRect/>
          </a:stretch>
        </p:blipFill>
        <p:spPr>
          <a:xfrm>
            <a:off x="5514340" y="3747633"/>
            <a:ext cx="3009900" cy="2879535"/>
          </a:xfrm>
          <a:prstGeom prst="rect">
            <a:avLst/>
          </a:prstGeom>
        </p:spPr>
      </p:pic>
      <p:sp>
        <p:nvSpPr>
          <p:cNvPr id="9" name="Rectangle 8"/>
          <p:cNvSpPr/>
          <p:nvPr/>
        </p:nvSpPr>
        <p:spPr>
          <a:xfrm>
            <a:off x="5514340" y="6511752"/>
            <a:ext cx="2064989" cy="230832"/>
          </a:xfrm>
          <a:prstGeom prst="rect">
            <a:avLst/>
          </a:prstGeom>
        </p:spPr>
        <p:txBody>
          <a:bodyPr wrap="none">
            <a:spAutoFit/>
          </a:bodyPr>
          <a:lstStyle/>
          <a:p>
            <a:pPr lvl="0"/>
            <a:r>
              <a:rPr lang="en-GB" sz="900" dirty="0">
                <a:solidFill>
                  <a:schemeClr val="bg1">
                    <a:lumMod val="75000"/>
                  </a:schemeClr>
                </a:solidFill>
              </a:rPr>
              <a:t>Source: </a:t>
            </a:r>
            <a:r>
              <a:rPr lang="en-GB" sz="900" dirty="0" err="1" smtClean="0">
                <a:solidFill>
                  <a:schemeClr val="bg1">
                    <a:lumMod val="75000"/>
                  </a:schemeClr>
                </a:solidFill>
              </a:rPr>
              <a:t>Rinecker</a:t>
            </a:r>
            <a:r>
              <a:rPr lang="en-GB" sz="900" dirty="0" smtClean="0">
                <a:solidFill>
                  <a:schemeClr val="bg1">
                    <a:lumMod val="75000"/>
                  </a:schemeClr>
                </a:solidFill>
              </a:rPr>
              <a:t> Proton Therapy </a:t>
            </a:r>
            <a:r>
              <a:rPr lang="en-GB" sz="900" dirty="0" err="1" smtClean="0">
                <a:solidFill>
                  <a:schemeClr val="bg1">
                    <a:lumMod val="75000"/>
                  </a:schemeClr>
                </a:solidFill>
              </a:rPr>
              <a:t>Center</a:t>
            </a:r>
            <a:endParaRPr lang="en-GB" sz="900" dirty="0">
              <a:solidFill>
                <a:schemeClr val="bg1">
                  <a:lumMod val="75000"/>
                </a:schemeClr>
              </a:solidFill>
            </a:endParaRPr>
          </a:p>
        </p:txBody>
      </p:sp>
    </p:spTree>
    <p:extLst>
      <p:ext uri="{BB962C8B-B14F-4D97-AF65-F5344CB8AC3E}">
        <p14:creationId xmlns:p14="http://schemas.microsoft.com/office/powerpoint/2010/main" val="18316039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7422" y="7945"/>
            <a:ext cx="8497346" cy="584775"/>
          </a:xfrm>
          <a:prstGeom prst="rect">
            <a:avLst/>
          </a:prstGeom>
          <a:noFill/>
        </p:spPr>
        <p:txBody>
          <a:bodyPr wrap="square" rtlCol="0">
            <a:spAutoFit/>
          </a:bodyPr>
          <a:lstStyle/>
          <a:p>
            <a:r>
              <a:rPr lang="pt-PT" sz="3200" b="1" dirty="0" smtClean="0">
                <a:solidFill>
                  <a:schemeClr val="tx2"/>
                </a:solidFill>
                <a:latin typeface="Optima"/>
                <a:cs typeface="Optima"/>
              </a:rPr>
              <a:t>Accelerators for cancer treatment</a:t>
            </a:r>
            <a:endParaRPr lang="en-GB" sz="3200" b="1" dirty="0">
              <a:solidFill>
                <a:schemeClr val="tx2"/>
              </a:solidFill>
              <a:latin typeface="Optima"/>
              <a:cs typeface="Optima"/>
            </a:endParaRPr>
          </a:p>
        </p:txBody>
      </p:sp>
      <p:sp>
        <p:nvSpPr>
          <p:cNvPr id="4" name="TextBox 3"/>
          <p:cNvSpPr txBox="1"/>
          <p:nvPr/>
        </p:nvSpPr>
        <p:spPr>
          <a:xfrm>
            <a:off x="177422" y="1551258"/>
            <a:ext cx="8497346" cy="400110"/>
          </a:xfrm>
          <a:prstGeom prst="rect">
            <a:avLst/>
          </a:prstGeom>
          <a:noFill/>
        </p:spPr>
        <p:txBody>
          <a:bodyPr wrap="square" rtlCol="0">
            <a:spAutoFit/>
          </a:bodyPr>
          <a:lstStyle/>
          <a:p>
            <a:r>
              <a:rPr lang="pt-PT" sz="2000" dirty="0" smtClean="0">
                <a:solidFill>
                  <a:schemeClr val="tx2"/>
                </a:solidFill>
                <a:latin typeface="+mj-lt"/>
                <a:cs typeface="Optima"/>
              </a:rPr>
              <a:t>Innovative practice</a:t>
            </a:r>
            <a:endParaRPr lang="en-GB" sz="2000" dirty="0">
              <a:solidFill>
                <a:schemeClr val="tx2"/>
              </a:solidFill>
              <a:latin typeface="+mj-lt"/>
              <a:cs typeface="Optima"/>
            </a:endParaRPr>
          </a:p>
        </p:txBody>
      </p:sp>
      <p:sp>
        <p:nvSpPr>
          <p:cNvPr id="5" name="Rectangle 4"/>
          <p:cNvSpPr/>
          <p:nvPr/>
        </p:nvSpPr>
        <p:spPr>
          <a:xfrm>
            <a:off x="177422" y="2348971"/>
            <a:ext cx="2862957" cy="1015663"/>
          </a:xfrm>
          <a:prstGeom prst="rect">
            <a:avLst/>
          </a:prstGeom>
        </p:spPr>
        <p:txBody>
          <a:bodyPr wrap="square">
            <a:spAutoFit/>
          </a:bodyPr>
          <a:lstStyle/>
          <a:p>
            <a:pPr>
              <a:lnSpc>
                <a:spcPct val="150000"/>
              </a:lnSpc>
            </a:pPr>
            <a:r>
              <a:rPr lang="pt-PT" sz="2400" b="1" dirty="0" smtClean="0"/>
              <a:t>Hadron Therapy</a:t>
            </a:r>
          </a:p>
          <a:p>
            <a:endParaRPr lang="en-GB" sz="2400" dirty="0"/>
          </a:p>
        </p:txBody>
      </p:sp>
      <p:pic>
        <p:nvPicPr>
          <p:cNvPr id="6" name="Picture 5"/>
          <p:cNvPicPr>
            <a:picLocks noChangeAspect="1"/>
          </p:cNvPicPr>
          <p:nvPr/>
        </p:nvPicPr>
        <p:blipFill>
          <a:blip r:embed="rId4"/>
          <a:stretch>
            <a:fillRect/>
          </a:stretch>
        </p:blipFill>
        <p:spPr>
          <a:xfrm>
            <a:off x="3822700" y="1504310"/>
            <a:ext cx="5076224" cy="3324927"/>
          </a:xfrm>
          <a:prstGeom prst="rect">
            <a:avLst/>
          </a:prstGeom>
        </p:spPr>
      </p:pic>
      <p:sp>
        <p:nvSpPr>
          <p:cNvPr id="7" name="Rectangle 6"/>
          <p:cNvSpPr/>
          <p:nvPr/>
        </p:nvSpPr>
        <p:spPr>
          <a:xfrm>
            <a:off x="150528" y="5176575"/>
            <a:ext cx="8748396" cy="1077218"/>
          </a:xfrm>
          <a:prstGeom prst="rect">
            <a:avLst/>
          </a:prstGeom>
        </p:spPr>
        <p:txBody>
          <a:bodyPr wrap="square">
            <a:spAutoFit/>
          </a:bodyPr>
          <a:lstStyle/>
          <a:p>
            <a:pPr algn="just"/>
            <a:r>
              <a:rPr lang="en-GB" sz="1600" i="1" dirty="0">
                <a:solidFill>
                  <a:srgbClr val="44546A"/>
                </a:solidFill>
              </a:rPr>
              <a:t>"Hadron therapy is not a replacement for conventional radiotherapy or surgery, but is an additional tool in the toolbox of the </a:t>
            </a:r>
            <a:r>
              <a:rPr lang="en-GB" sz="1600" i="1" dirty="0" smtClean="0">
                <a:solidFill>
                  <a:srgbClr val="44546A"/>
                </a:solidFill>
              </a:rPr>
              <a:t>oncologists" </a:t>
            </a:r>
          </a:p>
          <a:p>
            <a:pPr algn="just"/>
            <a:endParaRPr lang="en-GB" sz="1600" i="1" dirty="0" smtClean="0">
              <a:solidFill>
                <a:srgbClr val="44546A"/>
              </a:solidFill>
            </a:endParaRPr>
          </a:p>
          <a:p>
            <a:pPr algn="just"/>
            <a:r>
              <a:rPr lang="en-GB" sz="1600" i="1" dirty="0" smtClean="0">
                <a:solidFill>
                  <a:srgbClr val="44546A"/>
                </a:solidFill>
              </a:rPr>
              <a:t>Robert </a:t>
            </a:r>
            <a:r>
              <a:rPr lang="en-GB" sz="1600" i="1" dirty="0">
                <a:solidFill>
                  <a:srgbClr val="44546A"/>
                </a:solidFill>
              </a:rPr>
              <a:t>Miller of the Mayo Clinic in the US</a:t>
            </a:r>
            <a:endParaRPr lang="en-GB" sz="1600" dirty="0">
              <a:solidFill>
                <a:srgbClr val="44546A"/>
              </a:solidFill>
            </a:endParaRPr>
          </a:p>
        </p:txBody>
      </p:sp>
    </p:spTree>
    <p:extLst>
      <p:ext uri="{BB962C8B-B14F-4D97-AF65-F5344CB8AC3E}">
        <p14:creationId xmlns:p14="http://schemas.microsoft.com/office/powerpoint/2010/main" val="42322509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Protons vs X-rays</a:t>
            </a:r>
            <a:endParaRPr lang="en-GB" sz="3200" b="1" dirty="0">
              <a:solidFill>
                <a:schemeClr val="tx2"/>
              </a:solidFill>
              <a:latin typeface="Optima"/>
              <a:cs typeface="Optima"/>
            </a:endParaRPr>
          </a:p>
        </p:txBody>
      </p:sp>
      <p:pic>
        <p:nvPicPr>
          <p:cNvPr id="10" name="Picture 9"/>
          <p:cNvPicPr>
            <a:picLocks noChangeAspect="1"/>
          </p:cNvPicPr>
          <p:nvPr/>
        </p:nvPicPr>
        <p:blipFill>
          <a:blip r:embed="rId3">
            <a:clrChange>
              <a:clrFrom>
                <a:srgbClr val="FDFBEF"/>
              </a:clrFrom>
              <a:clrTo>
                <a:srgbClr val="FDFBEF">
                  <a:alpha val="0"/>
                </a:srgbClr>
              </a:clrTo>
            </a:clrChange>
          </a:blip>
          <a:stretch>
            <a:fillRect/>
          </a:stretch>
        </p:blipFill>
        <p:spPr>
          <a:xfrm>
            <a:off x="177423" y="909761"/>
            <a:ext cx="5124020" cy="3153242"/>
          </a:xfrm>
          <a:prstGeom prst="rect">
            <a:avLst/>
          </a:prstGeom>
        </p:spPr>
      </p:pic>
      <p:pic>
        <p:nvPicPr>
          <p:cNvPr id="11" name="Picture 4" descr="Tumorbild"/>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90974" y="3101546"/>
            <a:ext cx="3673992" cy="3062980"/>
          </a:xfrm>
          <a:prstGeom prst="rect">
            <a:avLst/>
          </a:prstGeom>
          <a:noFill/>
          <a:ln>
            <a:solidFill>
              <a:schemeClr val="tx1">
                <a:alpha val="25000"/>
              </a:schemeClr>
            </a:solidFill>
          </a:ln>
          <a:extLst>
            <a:ext uri="{909E8E84-426E-40DD-AFC4-6F175D3DCCD1}">
              <a14:hiddenFill xmlns:a14="http://schemas.microsoft.com/office/drawing/2010/main">
                <a:solidFill>
                  <a:srgbClr val="FFFFFF"/>
                </a:solidFill>
              </a14:hiddenFill>
            </a:ext>
          </a:extLst>
        </p:spPr>
      </p:pic>
      <p:sp>
        <p:nvSpPr>
          <p:cNvPr id="12" name="Rectangle 3"/>
          <p:cNvSpPr>
            <a:spLocks noChangeArrowheads="1"/>
          </p:cNvSpPr>
          <p:nvPr/>
        </p:nvSpPr>
        <p:spPr bwMode="auto">
          <a:xfrm>
            <a:off x="7700278" y="6164526"/>
            <a:ext cx="1249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algn="ctr" eaLnBrk="1" hangingPunct="1">
              <a:spcBef>
                <a:spcPct val="50000"/>
              </a:spcBef>
            </a:pPr>
            <a:r>
              <a:rPr lang="en-GB" dirty="0" smtClean="0">
                <a:cs typeface="Gill Sans"/>
              </a:rPr>
              <a:t>Protons</a:t>
            </a:r>
            <a:endParaRPr lang="en-GB" dirty="0">
              <a:cs typeface="Gill Sans"/>
            </a:endParaRPr>
          </a:p>
        </p:txBody>
      </p:sp>
      <p:sp>
        <p:nvSpPr>
          <p:cNvPr id="13" name="Rectangle 3"/>
          <p:cNvSpPr>
            <a:spLocks noChangeArrowheads="1"/>
          </p:cNvSpPr>
          <p:nvPr/>
        </p:nvSpPr>
        <p:spPr bwMode="auto">
          <a:xfrm>
            <a:off x="5830893" y="2841141"/>
            <a:ext cx="32430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algn="r" eaLnBrk="1" hangingPunct="1">
              <a:spcBef>
                <a:spcPct val="50000"/>
              </a:spcBef>
            </a:pPr>
            <a:r>
              <a:rPr lang="en-GB" sz="1200" dirty="0">
                <a:cs typeface="Gill Sans"/>
              </a:rPr>
              <a:t>C</a:t>
            </a:r>
            <a:r>
              <a:rPr lang="en-GB" sz="1200" dirty="0" smtClean="0">
                <a:cs typeface="Gill Sans"/>
              </a:rPr>
              <a:t>ourtesy of </a:t>
            </a:r>
            <a:r>
              <a:rPr lang="en-GB" sz="1200" dirty="0" err="1" smtClean="0">
                <a:cs typeface="Gill Sans"/>
              </a:rPr>
              <a:t>MedAustron</a:t>
            </a:r>
            <a:endParaRPr lang="en-GB" sz="1200" dirty="0">
              <a:cs typeface="Gill Sans"/>
            </a:endParaRPr>
          </a:p>
        </p:txBody>
      </p:sp>
      <p:sp>
        <p:nvSpPr>
          <p:cNvPr id="14" name="Rectangle 3"/>
          <p:cNvSpPr>
            <a:spLocks noChangeArrowheads="1"/>
          </p:cNvSpPr>
          <p:nvPr/>
        </p:nvSpPr>
        <p:spPr bwMode="auto">
          <a:xfrm>
            <a:off x="5485888" y="6164526"/>
            <a:ext cx="1249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79413" indent="-379413" algn="ctr" eaLnBrk="1" hangingPunct="1">
              <a:spcBef>
                <a:spcPct val="50000"/>
              </a:spcBef>
            </a:pPr>
            <a:r>
              <a:rPr lang="en-GB" dirty="0" smtClean="0">
                <a:cs typeface="Gill Sans"/>
              </a:rPr>
              <a:t>X-rays</a:t>
            </a:r>
            <a:endParaRPr lang="en-GB" dirty="0">
              <a:cs typeface="Gill Sans"/>
            </a:endParaRPr>
          </a:p>
        </p:txBody>
      </p:sp>
      <p:sp>
        <p:nvSpPr>
          <p:cNvPr id="17" name="Rectangle 4"/>
          <p:cNvSpPr txBox="1">
            <a:spLocks noChangeArrowheads="1"/>
          </p:cNvSpPr>
          <p:nvPr/>
        </p:nvSpPr>
        <p:spPr>
          <a:xfrm>
            <a:off x="5748667" y="1403914"/>
            <a:ext cx="3022979" cy="88643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GB" b="1" dirty="0" smtClean="0">
                <a:solidFill>
                  <a:schemeClr val="tx2"/>
                </a:solidFill>
                <a:ea typeface="ＭＳ Ｐゴシック" charset="0"/>
              </a:rPr>
              <a:t>Hadron Therapy</a:t>
            </a:r>
            <a:endParaRPr lang="en-GB" b="1" dirty="0">
              <a:solidFill>
                <a:schemeClr val="tx2"/>
              </a:solidFill>
              <a:ea typeface="ＭＳ Ｐゴシック" charset="0"/>
            </a:endParaRPr>
          </a:p>
        </p:txBody>
      </p:sp>
    </p:spTree>
    <p:extLst>
      <p:ext uri="{BB962C8B-B14F-4D97-AF65-F5344CB8AC3E}">
        <p14:creationId xmlns:p14="http://schemas.microsoft.com/office/powerpoint/2010/main" val="3718713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PIMMS at CERN (1996-2000)</a:t>
            </a:r>
            <a:endParaRPr lang="en-GB" sz="3200" b="1" dirty="0">
              <a:solidFill>
                <a:schemeClr val="tx2"/>
              </a:solidFill>
              <a:latin typeface="Optima"/>
              <a:cs typeface="Optima"/>
            </a:endParaRPr>
          </a:p>
        </p:txBody>
      </p:sp>
      <p:grpSp>
        <p:nvGrpSpPr>
          <p:cNvPr id="47" name="Group 46"/>
          <p:cNvGrpSpPr/>
          <p:nvPr/>
        </p:nvGrpSpPr>
        <p:grpSpPr>
          <a:xfrm>
            <a:off x="941585" y="1514363"/>
            <a:ext cx="7453313" cy="5012518"/>
            <a:chOff x="863600" y="1483532"/>
            <a:chExt cx="7453313" cy="5012518"/>
          </a:xfrm>
        </p:grpSpPr>
        <p:grpSp>
          <p:nvGrpSpPr>
            <p:cNvPr id="48" name="Group 4"/>
            <p:cNvGrpSpPr>
              <a:grpSpLocks/>
            </p:cNvGrpSpPr>
            <p:nvPr/>
          </p:nvGrpSpPr>
          <p:grpSpPr bwMode="auto">
            <a:xfrm>
              <a:off x="1778000" y="1483532"/>
              <a:ext cx="6538913" cy="3676650"/>
              <a:chOff x="-336" y="670"/>
              <a:chExt cx="4896" cy="2676"/>
            </a:xfrm>
          </p:grpSpPr>
          <p:pic>
            <p:nvPicPr>
              <p:cNvPr id="85"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5400000">
                <a:off x="774" y="-440"/>
                <a:ext cx="2676" cy="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Text Box 6"/>
              <p:cNvSpPr txBox="1">
                <a:spLocks noChangeArrowheads="1"/>
              </p:cNvSpPr>
              <p:nvPr/>
            </p:nvSpPr>
            <p:spPr bwMode="auto">
              <a:xfrm>
                <a:off x="1103" y="1248"/>
                <a:ext cx="649" cy="172"/>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sz="1000">
                    <a:solidFill>
                      <a:srgbClr val="FFFFFF"/>
                    </a:solidFill>
                    <a:latin typeface="Trebuchet MS" charset="0"/>
                  </a:rPr>
                  <a:t>and protons</a:t>
                </a:r>
              </a:p>
            </p:txBody>
          </p:sp>
          <p:sp>
            <p:nvSpPr>
              <p:cNvPr id="87" name="Text Box 7"/>
              <p:cNvSpPr txBox="1">
                <a:spLocks noChangeArrowheads="1"/>
              </p:cNvSpPr>
              <p:nvPr/>
            </p:nvSpPr>
            <p:spPr bwMode="auto">
              <a:xfrm>
                <a:off x="1046" y="768"/>
                <a:ext cx="634" cy="289"/>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sz="1000">
                    <a:solidFill>
                      <a:srgbClr val="FFFFFF"/>
                    </a:solidFill>
                    <a:latin typeface="Trebuchet MS" charset="0"/>
                  </a:rPr>
                  <a:t>linacs for</a:t>
                </a:r>
              </a:p>
              <a:p>
                <a:pPr>
                  <a:defRPr/>
                </a:pPr>
                <a:r>
                  <a:rPr lang="en-US" sz="1000">
                    <a:solidFill>
                      <a:srgbClr val="FFFFFF"/>
                    </a:solidFill>
                    <a:latin typeface="Trebuchet MS" charset="0"/>
                  </a:rPr>
                  <a:t>carbon ions</a:t>
                </a:r>
              </a:p>
            </p:txBody>
          </p:sp>
        </p:grpSp>
        <p:grpSp>
          <p:nvGrpSpPr>
            <p:cNvPr id="49" name="Group 8"/>
            <p:cNvGrpSpPr>
              <a:grpSpLocks/>
            </p:cNvGrpSpPr>
            <p:nvPr/>
          </p:nvGrpSpPr>
          <p:grpSpPr bwMode="auto">
            <a:xfrm>
              <a:off x="4448175" y="3160713"/>
              <a:ext cx="2351088" cy="476250"/>
              <a:chOff x="6307" y="4551"/>
              <a:chExt cx="3455" cy="680"/>
            </a:xfrm>
          </p:grpSpPr>
          <p:sp>
            <p:nvSpPr>
              <p:cNvPr id="80" name="Text Box 9"/>
              <p:cNvSpPr txBox="1">
                <a:spLocks noChangeArrowheads="1"/>
              </p:cNvSpPr>
              <p:nvPr/>
            </p:nvSpPr>
            <p:spPr bwMode="auto">
              <a:xfrm>
                <a:off x="6307" y="4798"/>
                <a:ext cx="338" cy="3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a:solidFill>
                      <a:srgbClr val="FFFFFF"/>
                    </a:solidFill>
                    <a:latin typeface="Trebuchet MS" charset="0"/>
                  </a:rPr>
                  <a:t>p</a:t>
                </a:r>
              </a:p>
            </p:txBody>
          </p:sp>
          <p:sp>
            <p:nvSpPr>
              <p:cNvPr id="81" name="Text Box 10"/>
              <p:cNvSpPr txBox="1">
                <a:spLocks noChangeArrowheads="1"/>
              </p:cNvSpPr>
              <p:nvPr/>
            </p:nvSpPr>
            <p:spPr bwMode="auto">
              <a:xfrm>
                <a:off x="7534" y="4551"/>
                <a:ext cx="336" cy="3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a:solidFill>
                      <a:srgbClr val="FFFFFF"/>
                    </a:solidFill>
                    <a:latin typeface="Trebuchet MS" charset="0"/>
                  </a:rPr>
                  <a:t>p</a:t>
                </a:r>
              </a:p>
            </p:txBody>
          </p:sp>
          <p:sp>
            <p:nvSpPr>
              <p:cNvPr id="82" name="Text Box 11"/>
              <p:cNvSpPr txBox="1">
                <a:spLocks noChangeArrowheads="1"/>
              </p:cNvSpPr>
              <p:nvPr/>
            </p:nvSpPr>
            <p:spPr bwMode="auto">
              <a:xfrm>
                <a:off x="8288" y="4798"/>
                <a:ext cx="343" cy="3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a:solidFill>
                      <a:srgbClr val="FFFFFF"/>
                    </a:solidFill>
                    <a:latin typeface="Trebuchet MS" charset="0"/>
                  </a:rPr>
                  <a:t>C</a:t>
                </a:r>
              </a:p>
            </p:txBody>
          </p:sp>
          <p:sp>
            <p:nvSpPr>
              <p:cNvPr id="83" name="Text Box 12"/>
              <p:cNvSpPr txBox="1">
                <a:spLocks noChangeArrowheads="1"/>
              </p:cNvSpPr>
              <p:nvPr/>
            </p:nvSpPr>
            <p:spPr bwMode="auto">
              <a:xfrm>
                <a:off x="9419" y="4891"/>
                <a:ext cx="343" cy="3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a:solidFill>
                      <a:srgbClr val="FFFFFF"/>
                    </a:solidFill>
                    <a:latin typeface="Trebuchet MS" charset="0"/>
                  </a:rPr>
                  <a:t>C</a:t>
                </a:r>
              </a:p>
            </p:txBody>
          </p:sp>
          <p:sp>
            <p:nvSpPr>
              <p:cNvPr id="84" name="Text Box 13"/>
              <p:cNvSpPr txBox="1">
                <a:spLocks noChangeArrowheads="1"/>
              </p:cNvSpPr>
              <p:nvPr/>
            </p:nvSpPr>
            <p:spPr bwMode="auto">
              <a:xfrm>
                <a:off x="7100" y="4739"/>
                <a:ext cx="338" cy="3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8580" tIns="34290" rIns="68580" bIns="34290"/>
              <a:lstStyle/>
              <a:p>
                <a:pPr>
                  <a:defRPr/>
                </a:pPr>
                <a:r>
                  <a:rPr lang="en-US">
                    <a:solidFill>
                      <a:srgbClr val="FFFFFF"/>
                    </a:solidFill>
                    <a:latin typeface="Trebuchet MS" charset="0"/>
                  </a:rPr>
                  <a:t>p</a:t>
                </a:r>
              </a:p>
            </p:txBody>
          </p:sp>
        </p:grpSp>
        <p:pic>
          <p:nvPicPr>
            <p:cNvPr id="50" name="Picture 14"/>
            <p:cNvPicPr>
              <a:picLocks noChangeAspect="1" noChangeArrowheads="1"/>
            </p:cNvPicPr>
            <p:nvPr/>
          </p:nvPicPr>
          <p:blipFill>
            <a:blip r:embed="rId4" cstate="print">
              <a:extLst>
                <a:ext uri="{28A0092B-C50C-407E-A947-70E740481C1C}">
                  <a14:useLocalDpi xmlns:a14="http://schemas.microsoft.com/office/drawing/2010/main"/>
                </a:ext>
              </a:extLst>
            </a:blip>
            <a:srcRect t="554"/>
            <a:stretch>
              <a:fillRect/>
            </a:stretch>
          </p:blipFill>
          <p:spPr bwMode="auto">
            <a:xfrm>
              <a:off x="863600" y="3106738"/>
              <a:ext cx="3444875" cy="338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Line 15"/>
            <p:cNvSpPr>
              <a:spLocks noChangeShapeType="1"/>
            </p:cNvSpPr>
            <p:nvPr/>
          </p:nvSpPr>
          <p:spPr bwMode="auto">
            <a:xfrm flipV="1">
              <a:off x="1933575" y="6353175"/>
              <a:ext cx="655638" cy="90488"/>
            </a:xfrm>
            <a:prstGeom prst="line">
              <a:avLst/>
            </a:prstGeom>
            <a:noFill/>
            <a:ln w="12700">
              <a:solidFill>
                <a:srgbClr val="000000"/>
              </a:solidFill>
              <a:round/>
              <a:headEnd type="triangle" w="sm" len="lg"/>
              <a:tailEnd type="none" w="sm" len="lg"/>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52" name="Freeform 16"/>
            <p:cNvSpPr>
              <a:spLocks/>
            </p:cNvSpPr>
            <p:nvPr/>
          </p:nvSpPr>
          <p:spPr bwMode="auto">
            <a:xfrm>
              <a:off x="3605213" y="5846763"/>
              <a:ext cx="160337" cy="157162"/>
            </a:xfrm>
            <a:custGeom>
              <a:avLst/>
              <a:gdLst>
                <a:gd name="T0" fmla="*/ 2147483647 w 20000"/>
                <a:gd name="T1" fmla="*/ 0 h 20000"/>
                <a:gd name="T2" fmla="*/ 0 w 20000"/>
                <a:gd name="T3" fmla="*/ 2147483647 h 20000"/>
                <a:gd name="T4" fmla="*/ 2147483647 w 20000"/>
                <a:gd name="T5" fmla="*/ 2147483647 h 20000"/>
                <a:gd name="T6" fmla="*/ 2147483647 w 20000"/>
                <a:gd name="T7" fmla="*/ 2147483647 h 20000"/>
                <a:gd name="T8" fmla="*/ 2147483647 w 20000"/>
                <a:gd name="T9" fmla="*/ 0 h 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00" h="20000">
                  <a:moveTo>
                    <a:pt x="13537" y="0"/>
                  </a:moveTo>
                  <a:lnTo>
                    <a:pt x="0" y="13571"/>
                  </a:lnTo>
                  <a:lnTo>
                    <a:pt x="7118" y="19955"/>
                  </a:lnTo>
                  <a:lnTo>
                    <a:pt x="19956" y="7098"/>
                  </a:lnTo>
                  <a:lnTo>
                    <a:pt x="13537" y="0"/>
                  </a:lnTo>
                  <a:close/>
                </a:path>
              </a:pathLst>
            </a:custGeom>
            <a:pattFill prst="dkHorz">
              <a:fgClr>
                <a:srgbClr val="F2F2F2"/>
              </a:fgClr>
              <a:bgClr>
                <a:srgbClr val="FF0000"/>
              </a:bgClr>
            </a:pattFill>
            <a:ln w="3175">
              <a:solidFill>
                <a:srgbClr val="000000"/>
              </a:solidFill>
              <a:round/>
              <a:headEnd type="none" w="sm" len="lg"/>
              <a:tailEnd type="none" w="sm" len="lg"/>
            </a:ln>
          </p:spPr>
          <p:txBody>
            <a:bodyPr/>
            <a:lstStyle/>
            <a:p>
              <a:endParaRPr lang="en-US">
                <a:solidFill>
                  <a:srgbClr val="FFFFFF"/>
                </a:solidFill>
              </a:endParaRPr>
            </a:p>
          </p:txBody>
        </p:sp>
        <p:sp>
          <p:nvSpPr>
            <p:cNvPr id="53" name="Rectangle 17"/>
            <p:cNvSpPr>
              <a:spLocks noChangeArrowheads="1"/>
            </p:cNvSpPr>
            <p:nvPr/>
          </p:nvSpPr>
          <p:spPr bwMode="auto">
            <a:xfrm>
              <a:off x="2397125" y="3232150"/>
              <a:ext cx="293688" cy="90488"/>
            </a:xfrm>
            <a:prstGeom prst="rect">
              <a:avLst/>
            </a:prstGeom>
            <a:pattFill prst="dkVert">
              <a:fgClr>
                <a:srgbClr val="FFFFFF"/>
              </a:fgClr>
              <a:bgClr>
                <a:srgbClr val="000000"/>
              </a:bgClr>
            </a:pattFill>
            <a:ln w="3175">
              <a:solidFill>
                <a:srgbClr val="000000"/>
              </a:solidFill>
              <a:miter lim="800000"/>
              <a:headEnd/>
              <a:tailEnd/>
            </a:ln>
          </p:spPr>
          <p:txBody>
            <a:bodyPr/>
            <a:lstStyle/>
            <a:p>
              <a:endParaRPr lang="en-US">
                <a:solidFill>
                  <a:srgbClr val="FFFFFF"/>
                </a:solidFill>
              </a:endParaRPr>
            </a:p>
          </p:txBody>
        </p:sp>
        <p:sp>
          <p:nvSpPr>
            <p:cNvPr id="54" name="AutoShape 18"/>
            <p:cNvSpPr>
              <a:spLocks noChangeArrowheads="1"/>
            </p:cNvSpPr>
            <p:nvPr/>
          </p:nvSpPr>
          <p:spPr bwMode="auto">
            <a:xfrm>
              <a:off x="1917700" y="3544888"/>
              <a:ext cx="627063" cy="211137"/>
            </a:xfrm>
            <a:prstGeom prst="roundRect">
              <a:avLst>
                <a:gd name="adj" fmla="val 16667"/>
              </a:avLst>
            </a:prstGeom>
            <a:solidFill>
              <a:schemeClr val="bg1"/>
            </a:solidFill>
            <a:ln w="3175">
              <a:solidFill>
                <a:srgbClr val="000000"/>
              </a:solidFill>
              <a:round/>
              <a:headEnd/>
              <a:tailEnd/>
            </a:ln>
          </p:spPr>
          <p:txBody>
            <a:bodyPr lIns="12700" tIns="12700" rIns="12700" bIns="12700"/>
            <a:lstStyle/>
            <a:p>
              <a:pPr>
                <a:tabLst>
                  <a:tab pos="365125" algn="l"/>
                  <a:tab pos="2857500" algn="ctr"/>
                  <a:tab pos="5668963" algn="r"/>
                </a:tabLst>
              </a:pPr>
              <a:r>
                <a:rPr lang="en-GB" sz="1000" dirty="0">
                  <a:solidFill>
                    <a:srgbClr val="FFFFFF"/>
                  </a:solidFill>
                  <a:latin typeface="Times New Roman" charset="0"/>
                  <a:cs typeface="Times New Roman" charset="0"/>
                </a:rPr>
                <a:t>RF cavity</a:t>
              </a:r>
            </a:p>
            <a:p>
              <a:pPr>
                <a:tabLst>
                  <a:tab pos="365125" algn="l"/>
                  <a:tab pos="2857500" algn="ctr"/>
                  <a:tab pos="5668963" algn="r"/>
                </a:tabLst>
              </a:pPr>
              <a:endParaRPr lang="en-GB" sz="1000" dirty="0">
                <a:solidFill>
                  <a:srgbClr val="FFFFFF"/>
                </a:solidFill>
                <a:latin typeface="Times New Roman" charset="0"/>
              </a:endParaRPr>
            </a:p>
          </p:txBody>
        </p:sp>
        <p:sp>
          <p:nvSpPr>
            <p:cNvPr id="55" name="AutoShape 19"/>
            <p:cNvSpPr>
              <a:spLocks noChangeArrowheads="1"/>
            </p:cNvSpPr>
            <p:nvPr/>
          </p:nvSpPr>
          <p:spPr bwMode="auto">
            <a:xfrm>
              <a:off x="2574925" y="3492500"/>
              <a:ext cx="809625" cy="334963"/>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tabLst>
                  <a:tab pos="365125" algn="l"/>
                  <a:tab pos="2857500" algn="ctr"/>
                  <a:tab pos="5668963" algn="r"/>
                </a:tabLst>
              </a:pPr>
              <a:r>
                <a:rPr lang="en-GB" sz="1000" dirty="0">
                  <a:solidFill>
                    <a:srgbClr val="FFFFFF"/>
                  </a:solidFill>
                  <a:latin typeface="Times New Roman" charset="0"/>
                  <a:cs typeface="Times New Roman" charset="0"/>
                </a:rPr>
                <a:t>Resonance </a:t>
              </a:r>
              <a:r>
                <a:rPr lang="en-GB" sz="1000" dirty="0" err="1">
                  <a:solidFill>
                    <a:srgbClr val="FFFFFF"/>
                  </a:solidFill>
                  <a:latin typeface="Times New Roman" charset="0"/>
                  <a:cs typeface="Times New Roman" charset="0"/>
                </a:rPr>
                <a:t>sextupole</a:t>
              </a:r>
              <a:endParaRPr lang="en-GB" sz="1000" dirty="0">
                <a:solidFill>
                  <a:srgbClr val="FFFFFF"/>
                </a:solidFill>
                <a:latin typeface="Times New Roman" charset="0"/>
                <a:cs typeface="Times New Roman" charset="0"/>
              </a:endParaRPr>
            </a:p>
            <a:p>
              <a:pPr>
                <a:tabLst>
                  <a:tab pos="365125" algn="l"/>
                  <a:tab pos="2857500" algn="ctr"/>
                  <a:tab pos="5668963" algn="r"/>
                </a:tabLst>
              </a:pPr>
              <a:endParaRPr lang="en-GB" sz="1000" dirty="0">
                <a:solidFill>
                  <a:srgbClr val="FFFFFF"/>
                </a:solidFill>
                <a:latin typeface="Times New Roman" charset="0"/>
              </a:endParaRPr>
            </a:p>
          </p:txBody>
        </p:sp>
        <p:sp>
          <p:nvSpPr>
            <p:cNvPr id="56" name="Rectangle 20"/>
            <p:cNvSpPr>
              <a:spLocks noChangeArrowheads="1"/>
            </p:cNvSpPr>
            <p:nvPr/>
          </p:nvSpPr>
          <p:spPr bwMode="auto">
            <a:xfrm>
              <a:off x="955675" y="4654550"/>
              <a:ext cx="149225" cy="266700"/>
            </a:xfrm>
            <a:prstGeom prst="rect">
              <a:avLst/>
            </a:prstGeom>
            <a:pattFill prst="dkUpDiag">
              <a:fgClr>
                <a:srgbClr val="FF0000"/>
              </a:fgClr>
              <a:bgClr>
                <a:srgbClr val="FFFFFF"/>
              </a:bgClr>
            </a:pattFill>
            <a:ln w="3175">
              <a:solidFill>
                <a:srgbClr val="FF0000"/>
              </a:solidFill>
              <a:miter lim="800000"/>
              <a:headEnd/>
              <a:tailEnd/>
            </a:ln>
          </p:spPr>
          <p:txBody>
            <a:bodyPr/>
            <a:lstStyle/>
            <a:p>
              <a:endParaRPr lang="en-US">
                <a:solidFill>
                  <a:srgbClr val="FFFFFF"/>
                </a:solidFill>
              </a:endParaRPr>
            </a:p>
          </p:txBody>
        </p:sp>
        <p:sp>
          <p:nvSpPr>
            <p:cNvPr id="57" name="AutoShape 21"/>
            <p:cNvSpPr>
              <a:spLocks noChangeArrowheads="1"/>
            </p:cNvSpPr>
            <p:nvPr/>
          </p:nvSpPr>
          <p:spPr bwMode="auto">
            <a:xfrm>
              <a:off x="1223963" y="4549775"/>
              <a:ext cx="839787" cy="382588"/>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Betatron</a:t>
              </a:r>
            </a:p>
            <a:p>
              <a:pPr>
                <a:tabLst>
                  <a:tab pos="365125" algn="l"/>
                  <a:tab pos="2857500" algn="ctr"/>
                  <a:tab pos="5668963" algn="r"/>
                </a:tabLst>
              </a:pPr>
              <a:r>
                <a:rPr lang="en-GB" sz="1000">
                  <a:solidFill>
                    <a:srgbClr val="FFFFFF"/>
                  </a:solidFill>
                  <a:latin typeface="Times New Roman" charset="0"/>
                  <a:cs typeface="Times New Roman" charset="0"/>
                </a:rPr>
                <a:t>core</a:t>
              </a:r>
            </a:p>
            <a:p>
              <a:pPr>
                <a:tabLst>
                  <a:tab pos="365125" algn="l"/>
                  <a:tab pos="2857500" algn="ctr"/>
                  <a:tab pos="5668963" algn="r"/>
                </a:tabLst>
              </a:pPr>
              <a:endParaRPr lang="en-GB" sz="1000">
                <a:solidFill>
                  <a:srgbClr val="FFFFFF"/>
                </a:solidFill>
                <a:latin typeface="Times New Roman" charset="0"/>
              </a:endParaRPr>
            </a:p>
          </p:txBody>
        </p:sp>
        <p:sp>
          <p:nvSpPr>
            <p:cNvPr id="58" name="AutoShape 22"/>
            <p:cNvSpPr>
              <a:spLocks noChangeArrowheads="1"/>
            </p:cNvSpPr>
            <p:nvPr/>
          </p:nvSpPr>
          <p:spPr bwMode="auto">
            <a:xfrm>
              <a:off x="1847850" y="5868988"/>
              <a:ext cx="612775" cy="338137"/>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Injection septum</a:t>
              </a:r>
            </a:p>
            <a:p>
              <a:pPr>
                <a:tabLst>
                  <a:tab pos="365125" algn="l"/>
                  <a:tab pos="2857500" algn="ctr"/>
                  <a:tab pos="5668963" algn="r"/>
                </a:tabLst>
              </a:pPr>
              <a:endParaRPr lang="en-GB" sz="1000">
                <a:solidFill>
                  <a:srgbClr val="FFFFFF"/>
                </a:solidFill>
                <a:latin typeface="Times New Roman" charset="0"/>
              </a:endParaRPr>
            </a:p>
          </p:txBody>
        </p:sp>
        <p:sp>
          <p:nvSpPr>
            <p:cNvPr id="59" name="AutoShape 23"/>
            <p:cNvSpPr>
              <a:spLocks noChangeArrowheads="1"/>
            </p:cNvSpPr>
            <p:nvPr/>
          </p:nvSpPr>
          <p:spPr bwMode="auto">
            <a:xfrm>
              <a:off x="2892425" y="5426075"/>
              <a:ext cx="854075" cy="349250"/>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Electrostatic septum</a:t>
              </a:r>
            </a:p>
            <a:p>
              <a:pPr>
                <a:tabLst>
                  <a:tab pos="365125" algn="l"/>
                  <a:tab pos="2857500" algn="ctr"/>
                  <a:tab pos="5668963" algn="r"/>
                </a:tabLst>
              </a:pPr>
              <a:endParaRPr lang="en-GB" sz="1000">
                <a:solidFill>
                  <a:srgbClr val="FFFFFF"/>
                </a:solidFill>
                <a:latin typeface="Times New Roman" charset="0"/>
              </a:endParaRPr>
            </a:p>
          </p:txBody>
        </p:sp>
        <p:sp>
          <p:nvSpPr>
            <p:cNvPr id="60" name="Freeform 24"/>
            <p:cNvSpPr>
              <a:spLocks/>
            </p:cNvSpPr>
            <p:nvPr/>
          </p:nvSpPr>
          <p:spPr bwMode="auto">
            <a:xfrm>
              <a:off x="2298700" y="6237288"/>
              <a:ext cx="139700" cy="111125"/>
            </a:xfrm>
            <a:custGeom>
              <a:avLst/>
              <a:gdLst>
                <a:gd name="T0" fmla="*/ 2147483647 w 20000"/>
                <a:gd name="T1" fmla="*/ 0 h 20000"/>
                <a:gd name="T2" fmla="*/ 2147483647 w 20000"/>
                <a:gd name="T3" fmla="*/ 2147483647 h 20000"/>
                <a:gd name="T4" fmla="*/ 0 w 20000"/>
                <a:gd name="T5" fmla="*/ 2147483647 h 20000"/>
                <a:gd name="T6" fmla="*/ 0 w 20000"/>
                <a:gd name="T7" fmla="*/ 2147483647 h 20000"/>
                <a:gd name="T8" fmla="*/ 2147483647 w 20000"/>
                <a:gd name="T9" fmla="*/ 0 h 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00" h="20000">
                  <a:moveTo>
                    <a:pt x="19949" y="0"/>
                  </a:moveTo>
                  <a:lnTo>
                    <a:pt x="19949" y="19938"/>
                  </a:lnTo>
                  <a:lnTo>
                    <a:pt x="0" y="19938"/>
                  </a:lnTo>
                  <a:lnTo>
                    <a:pt x="0" y="8910"/>
                  </a:lnTo>
                  <a:lnTo>
                    <a:pt x="19949" y="0"/>
                  </a:lnTo>
                  <a:close/>
                </a:path>
              </a:pathLst>
            </a:custGeom>
            <a:pattFill prst="pct40">
              <a:fgClr>
                <a:srgbClr val="FFFFFF"/>
              </a:fgClr>
              <a:bgClr>
                <a:srgbClr val="FF0000"/>
              </a:bgClr>
            </a:pattFill>
            <a:ln w="3175">
              <a:solidFill>
                <a:srgbClr val="FF0000"/>
              </a:solidFill>
              <a:round/>
              <a:headEnd type="none" w="sm" len="sm"/>
              <a:tailEnd type="none" w="sm" len="sm"/>
            </a:ln>
          </p:spPr>
          <p:txBody>
            <a:bodyPr/>
            <a:lstStyle/>
            <a:p>
              <a:endParaRPr lang="en-US">
                <a:solidFill>
                  <a:srgbClr val="FFFFFF"/>
                </a:solidFill>
              </a:endParaRPr>
            </a:p>
          </p:txBody>
        </p:sp>
        <p:sp>
          <p:nvSpPr>
            <p:cNvPr id="61" name="Freeform 25"/>
            <p:cNvSpPr>
              <a:spLocks/>
            </p:cNvSpPr>
            <p:nvPr/>
          </p:nvSpPr>
          <p:spPr bwMode="auto">
            <a:xfrm>
              <a:off x="2557463" y="6243638"/>
              <a:ext cx="173037" cy="123825"/>
            </a:xfrm>
            <a:custGeom>
              <a:avLst/>
              <a:gdLst>
                <a:gd name="T0" fmla="*/ 2147483647 w 20000"/>
                <a:gd name="T1" fmla="*/ 0 h 20000"/>
                <a:gd name="T2" fmla="*/ 0 w 20000"/>
                <a:gd name="T3" fmla="*/ 0 h 20000"/>
                <a:gd name="T4" fmla="*/ 0 w 20000"/>
                <a:gd name="T5" fmla="*/ 2147483647 h 20000"/>
                <a:gd name="T6" fmla="*/ 2147483647 w 20000"/>
                <a:gd name="T7" fmla="*/ 2147483647 h 20000"/>
                <a:gd name="T8" fmla="*/ 2147483647 w 20000"/>
                <a:gd name="T9" fmla="*/ 0 h 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00" h="20000">
                  <a:moveTo>
                    <a:pt x="19959" y="0"/>
                  </a:moveTo>
                  <a:lnTo>
                    <a:pt x="0" y="0"/>
                  </a:lnTo>
                  <a:lnTo>
                    <a:pt x="0" y="19943"/>
                  </a:lnTo>
                  <a:lnTo>
                    <a:pt x="19959" y="13636"/>
                  </a:lnTo>
                  <a:lnTo>
                    <a:pt x="19959" y="0"/>
                  </a:lnTo>
                  <a:close/>
                </a:path>
              </a:pathLst>
            </a:custGeom>
            <a:pattFill prst="dkDnDiag">
              <a:fgClr>
                <a:srgbClr val="FFFFFF"/>
              </a:fgClr>
              <a:bgClr>
                <a:srgbClr val="FF0000"/>
              </a:bgClr>
            </a:pattFill>
            <a:ln w="3175">
              <a:solidFill>
                <a:srgbClr val="808080"/>
              </a:solidFill>
              <a:round/>
              <a:headEnd type="none" w="sm" len="sm"/>
              <a:tailEnd type="none" w="sm" len="sm"/>
            </a:ln>
          </p:spPr>
          <p:txBody>
            <a:bodyPr/>
            <a:lstStyle/>
            <a:p>
              <a:endParaRPr lang="en-US">
                <a:solidFill>
                  <a:srgbClr val="FFFFFF"/>
                </a:solidFill>
              </a:endParaRPr>
            </a:p>
          </p:txBody>
        </p:sp>
        <p:sp>
          <p:nvSpPr>
            <p:cNvPr id="62" name="AutoShape 26"/>
            <p:cNvSpPr>
              <a:spLocks noChangeArrowheads="1"/>
            </p:cNvSpPr>
            <p:nvPr/>
          </p:nvSpPr>
          <p:spPr bwMode="auto">
            <a:xfrm>
              <a:off x="2611438" y="5846763"/>
              <a:ext cx="642937" cy="360362"/>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Extraction septum</a:t>
              </a:r>
            </a:p>
            <a:p>
              <a:pPr>
                <a:tabLst>
                  <a:tab pos="365125" algn="l"/>
                  <a:tab pos="2857500" algn="ctr"/>
                  <a:tab pos="5668963" algn="r"/>
                </a:tabLst>
              </a:pPr>
              <a:endParaRPr lang="en-GB" sz="1000">
                <a:solidFill>
                  <a:srgbClr val="FFFFFF"/>
                </a:solidFill>
                <a:latin typeface="Times New Roman" charset="0"/>
              </a:endParaRPr>
            </a:p>
          </p:txBody>
        </p:sp>
        <p:sp>
          <p:nvSpPr>
            <p:cNvPr id="63" name="AutoShape 27"/>
            <p:cNvSpPr>
              <a:spLocks noChangeArrowheads="1"/>
            </p:cNvSpPr>
            <p:nvPr/>
          </p:nvSpPr>
          <p:spPr bwMode="auto">
            <a:xfrm>
              <a:off x="2551113" y="3900488"/>
              <a:ext cx="1195387" cy="36036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Sextupole horiz. chromaticity</a:t>
              </a:r>
            </a:p>
            <a:p>
              <a:pPr>
                <a:tabLst>
                  <a:tab pos="365125" algn="l"/>
                  <a:tab pos="2857500" algn="ctr"/>
                  <a:tab pos="5668963" algn="r"/>
                </a:tabLst>
              </a:pPr>
              <a:endParaRPr lang="en-GB" sz="800">
                <a:solidFill>
                  <a:srgbClr val="FFFFFF"/>
                </a:solidFill>
                <a:latin typeface="Times New Roman" charset="0"/>
              </a:endParaRPr>
            </a:p>
          </p:txBody>
        </p:sp>
        <p:sp>
          <p:nvSpPr>
            <p:cNvPr id="64" name="AutoShape 28"/>
            <p:cNvSpPr>
              <a:spLocks noChangeArrowheads="1"/>
            </p:cNvSpPr>
            <p:nvPr/>
          </p:nvSpPr>
          <p:spPr bwMode="auto">
            <a:xfrm>
              <a:off x="2832100" y="5053013"/>
              <a:ext cx="1125538" cy="34131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Sextupole vert.</a:t>
              </a:r>
            </a:p>
            <a:p>
              <a:pPr>
                <a:tabLst>
                  <a:tab pos="365125" algn="l"/>
                  <a:tab pos="2857500" algn="ctr"/>
                  <a:tab pos="5668963" algn="r"/>
                </a:tabLst>
              </a:pPr>
              <a:r>
                <a:rPr lang="en-GB" sz="1000">
                  <a:solidFill>
                    <a:srgbClr val="FFFFFF"/>
                  </a:solidFill>
                  <a:latin typeface="Times New Roman" charset="0"/>
                  <a:cs typeface="Times New Roman" charset="0"/>
                </a:rPr>
                <a:t>chromaticity</a:t>
              </a:r>
            </a:p>
            <a:p>
              <a:pPr>
                <a:tabLst>
                  <a:tab pos="365125" algn="l"/>
                  <a:tab pos="2857500" algn="ctr"/>
                  <a:tab pos="5668963" algn="r"/>
                </a:tabLst>
              </a:pPr>
              <a:endParaRPr lang="en-GB" sz="800">
                <a:solidFill>
                  <a:srgbClr val="FFFFFF"/>
                </a:solidFill>
                <a:latin typeface="Times New Roman" charset="0"/>
              </a:endParaRPr>
            </a:p>
          </p:txBody>
        </p:sp>
        <p:sp>
          <p:nvSpPr>
            <p:cNvPr id="65" name="AutoShape 29"/>
            <p:cNvSpPr>
              <a:spLocks noChangeArrowheads="1"/>
            </p:cNvSpPr>
            <p:nvPr/>
          </p:nvSpPr>
          <p:spPr bwMode="auto">
            <a:xfrm>
              <a:off x="1320800" y="4044950"/>
              <a:ext cx="1089025" cy="311150"/>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tabLst>
                  <a:tab pos="365125" algn="l"/>
                  <a:tab pos="2857500" algn="ctr"/>
                  <a:tab pos="5668963" algn="r"/>
                </a:tabLst>
              </a:pPr>
              <a:r>
                <a:rPr lang="en-GB" sz="1000">
                  <a:solidFill>
                    <a:srgbClr val="FFFFFF"/>
                  </a:solidFill>
                  <a:latin typeface="Times New Roman" charset="0"/>
                  <a:cs typeface="Times New Roman" charset="0"/>
                </a:rPr>
                <a:t>Sextupole vert. chromaticity</a:t>
              </a:r>
            </a:p>
            <a:p>
              <a:pPr>
                <a:tabLst>
                  <a:tab pos="365125" algn="l"/>
                  <a:tab pos="2857500" algn="ctr"/>
                  <a:tab pos="5668963" algn="r"/>
                </a:tabLst>
              </a:pPr>
              <a:endParaRPr lang="en-GB" sz="1000">
                <a:solidFill>
                  <a:srgbClr val="FFFFFF"/>
                </a:solidFill>
                <a:latin typeface="Times New Roman" charset="0"/>
              </a:endParaRPr>
            </a:p>
          </p:txBody>
        </p:sp>
        <p:sp>
          <p:nvSpPr>
            <p:cNvPr id="66" name="AutoShape 30"/>
            <p:cNvSpPr>
              <a:spLocks noChangeArrowheads="1"/>
            </p:cNvSpPr>
            <p:nvPr/>
          </p:nvSpPr>
          <p:spPr bwMode="auto">
            <a:xfrm>
              <a:off x="1468438" y="5414963"/>
              <a:ext cx="1012825" cy="32226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tabLst>
                  <a:tab pos="365125" algn="l"/>
                  <a:tab pos="2857500" algn="ctr"/>
                  <a:tab pos="5668963" algn="r"/>
                </a:tabLst>
              </a:pPr>
              <a:r>
                <a:rPr lang="en-GB" sz="1000" dirty="0" err="1">
                  <a:solidFill>
                    <a:srgbClr val="FFFFFF"/>
                  </a:solidFill>
                  <a:latin typeface="Times New Roman" charset="0"/>
                  <a:cs typeface="Times New Roman" charset="0"/>
                </a:rPr>
                <a:t>Sextupole</a:t>
              </a:r>
              <a:r>
                <a:rPr lang="en-GB" sz="1000" dirty="0">
                  <a:solidFill>
                    <a:srgbClr val="FFFFFF"/>
                  </a:solidFill>
                  <a:latin typeface="Times New Roman" charset="0"/>
                  <a:cs typeface="Times New Roman" charset="0"/>
                </a:rPr>
                <a:t> </a:t>
              </a:r>
              <a:r>
                <a:rPr lang="en-GB" sz="1000" dirty="0" err="1">
                  <a:solidFill>
                    <a:srgbClr val="FFFFFF"/>
                  </a:solidFill>
                  <a:latin typeface="Times New Roman" charset="0"/>
                  <a:cs typeface="Times New Roman" charset="0"/>
                </a:rPr>
                <a:t>horiz</a:t>
              </a:r>
              <a:r>
                <a:rPr lang="en-GB" sz="1000" dirty="0">
                  <a:solidFill>
                    <a:srgbClr val="FFFFFF"/>
                  </a:solidFill>
                  <a:latin typeface="Times New Roman" charset="0"/>
                  <a:cs typeface="Times New Roman" charset="0"/>
                </a:rPr>
                <a:t>. chromaticity</a:t>
              </a:r>
            </a:p>
            <a:p>
              <a:pPr>
                <a:tabLst>
                  <a:tab pos="365125" algn="l"/>
                  <a:tab pos="2857500" algn="ctr"/>
                  <a:tab pos="5668963" algn="r"/>
                </a:tabLst>
              </a:pPr>
              <a:endParaRPr lang="en-GB" sz="800" dirty="0">
                <a:solidFill>
                  <a:srgbClr val="FFFFFF"/>
                </a:solidFill>
                <a:latin typeface="Times New Roman" charset="0"/>
              </a:endParaRPr>
            </a:p>
          </p:txBody>
        </p:sp>
        <p:sp>
          <p:nvSpPr>
            <p:cNvPr id="67" name="Line 31"/>
            <p:cNvSpPr>
              <a:spLocks noChangeShapeType="1"/>
            </p:cNvSpPr>
            <p:nvPr/>
          </p:nvSpPr>
          <p:spPr bwMode="auto">
            <a:xfrm flipV="1">
              <a:off x="2762250" y="3327400"/>
              <a:ext cx="0" cy="139700"/>
            </a:xfrm>
            <a:prstGeom prst="line">
              <a:avLst/>
            </a:prstGeom>
            <a:noFill/>
            <a:ln w="19050">
              <a:solidFill>
                <a:srgbClr val="0000FF"/>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68" name="Line 32"/>
            <p:cNvSpPr>
              <a:spLocks noChangeShapeType="1"/>
            </p:cNvSpPr>
            <p:nvPr/>
          </p:nvSpPr>
          <p:spPr bwMode="auto">
            <a:xfrm flipV="1">
              <a:off x="2481263" y="3359150"/>
              <a:ext cx="0" cy="182563"/>
            </a:xfrm>
            <a:prstGeom prst="line">
              <a:avLst/>
            </a:prstGeom>
            <a:noFill/>
            <a:ln w="19050">
              <a:solidFill>
                <a:schemeClr val="bg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69" name="Line 33"/>
            <p:cNvSpPr>
              <a:spLocks noChangeShapeType="1"/>
            </p:cNvSpPr>
            <p:nvPr/>
          </p:nvSpPr>
          <p:spPr bwMode="auto">
            <a:xfrm flipH="1" flipV="1">
              <a:off x="1174750" y="4144963"/>
              <a:ext cx="111125" cy="42862"/>
            </a:xfrm>
            <a:prstGeom prst="line">
              <a:avLst/>
            </a:prstGeom>
            <a:noFill/>
            <a:ln w="19050">
              <a:solidFill>
                <a:srgbClr val="0000FF"/>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0" name="Line 34"/>
            <p:cNvSpPr>
              <a:spLocks noChangeShapeType="1"/>
            </p:cNvSpPr>
            <p:nvPr/>
          </p:nvSpPr>
          <p:spPr bwMode="auto">
            <a:xfrm flipH="1">
              <a:off x="1079500" y="4743450"/>
              <a:ext cx="142875" cy="1588"/>
            </a:xfrm>
            <a:prstGeom prst="line">
              <a:avLst/>
            </a:prstGeom>
            <a:noFill/>
            <a:ln w="19050">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1" name="Line 35"/>
            <p:cNvSpPr>
              <a:spLocks noChangeShapeType="1"/>
            </p:cNvSpPr>
            <p:nvPr/>
          </p:nvSpPr>
          <p:spPr bwMode="auto">
            <a:xfrm flipH="1">
              <a:off x="1406525" y="5722938"/>
              <a:ext cx="84138" cy="68262"/>
            </a:xfrm>
            <a:prstGeom prst="line">
              <a:avLst/>
            </a:prstGeom>
            <a:noFill/>
            <a:ln w="19050">
              <a:solidFill>
                <a:srgbClr val="0000FF"/>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2" name="Line 36"/>
            <p:cNvSpPr>
              <a:spLocks noChangeShapeType="1"/>
            </p:cNvSpPr>
            <p:nvPr/>
          </p:nvSpPr>
          <p:spPr bwMode="auto">
            <a:xfrm>
              <a:off x="2366963" y="6156325"/>
              <a:ext cx="0" cy="123825"/>
            </a:xfrm>
            <a:prstGeom prst="line">
              <a:avLst/>
            </a:prstGeom>
            <a:noFill/>
            <a:ln w="19050">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3" name="Line 37"/>
            <p:cNvSpPr>
              <a:spLocks noChangeShapeType="1"/>
            </p:cNvSpPr>
            <p:nvPr/>
          </p:nvSpPr>
          <p:spPr bwMode="auto">
            <a:xfrm flipV="1">
              <a:off x="3654425" y="3808413"/>
              <a:ext cx="92075" cy="74612"/>
            </a:xfrm>
            <a:prstGeom prst="line">
              <a:avLst/>
            </a:prstGeom>
            <a:noFill/>
            <a:ln w="19050">
              <a:solidFill>
                <a:srgbClr val="0000FF"/>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4" name="Line 38"/>
            <p:cNvSpPr>
              <a:spLocks noChangeShapeType="1"/>
            </p:cNvSpPr>
            <p:nvPr/>
          </p:nvSpPr>
          <p:spPr bwMode="auto">
            <a:xfrm>
              <a:off x="3886200" y="5407025"/>
              <a:ext cx="109538" cy="79375"/>
            </a:xfrm>
            <a:prstGeom prst="line">
              <a:avLst/>
            </a:prstGeom>
            <a:noFill/>
            <a:ln w="19050">
              <a:solidFill>
                <a:srgbClr val="0000FF"/>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5" name="Line 39"/>
            <p:cNvSpPr>
              <a:spLocks noChangeShapeType="1"/>
            </p:cNvSpPr>
            <p:nvPr/>
          </p:nvSpPr>
          <p:spPr bwMode="auto">
            <a:xfrm>
              <a:off x="3556000" y="5776913"/>
              <a:ext cx="119063" cy="106362"/>
            </a:xfrm>
            <a:prstGeom prst="line">
              <a:avLst/>
            </a:prstGeom>
            <a:noFill/>
            <a:ln w="19050">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6" name="Line 40"/>
            <p:cNvSpPr>
              <a:spLocks noChangeShapeType="1"/>
            </p:cNvSpPr>
            <p:nvPr/>
          </p:nvSpPr>
          <p:spPr bwMode="auto">
            <a:xfrm>
              <a:off x="2686050" y="6157913"/>
              <a:ext cx="0" cy="122237"/>
            </a:xfrm>
            <a:prstGeom prst="line">
              <a:avLst/>
            </a:prstGeom>
            <a:noFill/>
            <a:ln w="19050">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solidFill>
                  <a:srgbClr val="FFFFFF"/>
                </a:solidFill>
              </a:endParaRPr>
            </a:p>
          </p:txBody>
        </p:sp>
        <p:sp>
          <p:nvSpPr>
            <p:cNvPr id="77" name="AutoShape 41"/>
            <p:cNvSpPr>
              <a:spLocks noChangeArrowheads="1"/>
            </p:cNvSpPr>
            <p:nvPr/>
          </p:nvSpPr>
          <p:spPr bwMode="auto">
            <a:xfrm>
              <a:off x="2087563" y="4445000"/>
              <a:ext cx="2108200" cy="576263"/>
            </a:xfrm>
            <a:prstGeom prst="roundRect">
              <a:avLst>
                <a:gd name="adj" fmla="val 16667"/>
              </a:avLst>
            </a:prstGeom>
            <a:solidFill>
              <a:schemeClr val="tx1"/>
            </a:solidFill>
            <a:ln w="19050">
              <a:solidFill>
                <a:schemeClr val="bg2"/>
              </a:solidFill>
              <a:round/>
              <a:headEnd/>
              <a:tailEnd/>
            </a:ln>
          </p:spPr>
          <p:txBody>
            <a:bodyPr lIns="12700" tIns="12700" rIns="12700" bIns="12700"/>
            <a:lstStyle/>
            <a:p>
              <a:pPr>
                <a:tabLst>
                  <a:tab pos="365125" algn="l"/>
                  <a:tab pos="2857500" algn="ctr"/>
                  <a:tab pos="5668963" algn="r"/>
                </a:tabLst>
              </a:pPr>
              <a:r>
                <a:rPr lang="en-GB" sz="1000" dirty="0">
                  <a:solidFill>
                    <a:srgbClr val="FFFFFF"/>
                  </a:solidFill>
                  <a:latin typeface="Times New Roman" charset="0"/>
                  <a:cs typeface="Times New Roman" charset="0"/>
                </a:rPr>
                <a:t>Circumference         C = 76.84 m</a:t>
              </a:r>
            </a:p>
            <a:p>
              <a:pPr>
                <a:tabLst>
                  <a:tab pos="365125" algn="l"/>
                  <a:tab pos="2857500" algn="ctr"/>
                  <a:tab pos="5668963" algn="r"/>
                </a:tabLst>
              </a:pPr>
              <a:r>
                <a:rPr lang="en-GB" sz="1000" dirty="0">
                  <a:solidFill>
                    <a:srgbClr val="FFFFFF"/>
                  </a:solidFill>
                  <a:latin typeface="Times New Roman" charset="0"/>
                  <a:cs typeface="Times New Roman" charset="0"/>
                </a:rPr>
                <a:t>Tune horizontal       </a:t>
              </a:r>
              <a:r>
                <a:rPr lang="en-GB" sz="1000" dirty="0" err="1">
                  <a:solidFill>
                    <a:srgbClr val="FFFFFF"/>
                  </a:solidFill>
                  <a:latin typeface="Times New Roman" charset="0"/>
                  <a:cs typeface="Times New Roman" charset="0"/>
                </a:rPr>
                <a:t>Q</a:t>
              </a:r>
              <a:r>
                <a:rPr lang="en-GB" sz="1000" baseline="-30000" dirty="0" err="1">
                  <a:solidFill>
                    <a:srgbClr val="FFFFFF"/>
                  </a:solidFill>
                  <a:latin typeface="Times New Roman" charset="0"/>
                  <a:cs typeface="Times New Roman" charset="0"/>
                </a:rPr>
                <a:t>x</a:t>
              </a:r>
              <a:r>
                <a:rPr lang="en-GB" sz="1000" dirty="0">
                  <a:solidFill>
                    <a:srgbClr val="FFFFFF"/>
                  </a:solidFill>
                  <a:latin typeface="Times New Roman" charset="0"/>
                  <a:cs typeface="Times New Roman" charset="0"/>
                </a:rPr>
                <a:t> = 1.67</a:t>
              </a:r>
            </a:p>
            <a:p>
              <a:pPr>
                <a:tabLst>
                  <a:tab pos="365125" algn="l"/>
                  <a:tab pos="2857500" algn="ctr"/>
                  <a:tab pos="5668963" algn="r"/>
                </a:tabLst>
              </a:pPr>
              <a:r>
                <a:rPr lang="it-IT" sz="1000" dirty="0" err="1">
                  <a:solidFill>
                    <a:srgbClr val="FFFFFF"/>
                  </a:solidFill>
                  <a:latin typeface="Times New Roman" charset="0"/>
                  <a:cs typeface="Times New Roman" charset="0"/>
                </a:rPr>
                <a:t>Tune</a:t>
              </a:r>
              <a:r>
                <a:rPr lang="it-IT" sz="1000" dirty="0">
                  <a:solidFill>
                    <a:srgbClr val="FFFFFF"/>
                  </a:solidFill>
                  <a:latin typeface="Times New Roman" charset="0"/>
                  <a:cs typeface="Times New Roman" charset="0"/>
                </a:rPr>
                <a:t> </a:t>
              </a:r>
              <a:r>
                <a:rPr lang="it-IT" sz="1000" dirty="0" err="1">
                  <a:solidFill>
                    <a:srgbClr val="FFFFFF"/>
                  </a:solidFill>
                  <a:latin typeface="Times New Roman" charset="0"/>
                  <a:cs typeface="Times New Roman" charset="0"/>
                </a:rPr>
                <a:t>vertical</a:t>
              </a:r>
              <a:r>
                <a:rPr lang="it-IT" sz="1000" dirty="0">
                  <a:solidFill>
                    <a:srgbClr val="FFFFFF"/>
                  </a:solidFill>
                  <a:latin typeface="Times New Roman" charset="0"/>
                  <a:cs typeface="Times New Roman" charset="0"/>
                </a:rPr>
                <a:t>            </a:t>
              </a:r>
              <a:r>
                <a:rPr lang="it-IT" sz="1000" dirty="0" err="1">
                  <a:solidFill>
                    <a:srgbClr val="FFFFFF"/>
                  </a:solidFill>
                  <a:latin typeface="Times New Roman" charset="0"/>
                  <a:cs typeface="Times New Roman" charset="0"/>
                </a:rPr>
                <a:t>Q</a:t>
              </a:r>
              <a:r>
                <a:rPr lang="it-IT" sz="1000" baseline="-30000" dirty="0" err="1">
                  <a:solidFill>
                    <a:srgbClr val="FFFFFF"/>
                  </a:solidFill>
                  <a:latin typeface="Times New Roman" charset="0"/>
                  <a:cs typeface="Times New Roman" charset="0"/>
                </a:rPr>
                <a:t>z</a:t>
              </a:r>
              <a:r>
                <a:rPr lang="it-IT" sz="1000" dirty="0">
                  <a:solidFill>
                    <a:srgbClr val="FFFFFF"/>
                  </a:solidFill>
                  <a:latin typeface="Times New Roman" charset="0"/>
                  <a:cs typeface="Times New Roman" charset="0"/>
                </a:rPr>
                <a:t> = 1.72</a:t>
              </a:r>
              <a:endParaRPr lang="en-GB" sz="1000" dirty="0">
                <a:solidFill>
                  <a:srgbClr val="FFFFFF"/>
                </a:solidFill>
                <a:latin typeface="Times New Roman" charset="0"/>
                <a:cs typeface="Times New Roman" charset="0"/>
              </a:endParaRPr>
            </a:p>
            <a:p>
              <a:pPr>
                <a:tabLst>
                  <a:tab pos="365125" algn="l"/>
                  <a:tab pos="2857500" algn="ctr"/>
                  <a:tab pos="5668963" algn="r"/>
                </a:tabLst>
              </a:pPr>
              <a:endParaRPr lang="en-GB" sz="1000" dirty="0">
                <a:solidFill>
                  <a:srgbClr val="FFFFFF"/>
                </a:solidFill>
                <a:latin typeface="Times New Roman" charset="0"/>
              </a:endParaRPr>
            </a:p>
          </p:txBody>
        </p:sp>
        <p:sp>
          <p:nvSpPr>
            <p:cNvPr id="78" name="Line 42"/>
            <p:cNvSpPr>
              <a:spLocks noChangeShapeType="1"/>
            </p:cNvSpPr>
            <p:nvPr/>
          </p:nvSpPr>
          <p:spPr bwMode="auto">
            <a:xfrm flipV="1">
              <a:off x="2762250" y="2530475"/>
              <a:ext cx="0" cy="720725"/>
            </a:xfrm>
            <a:prstGeom prst="line">
              <a:avLst/>
            </a:prstGeom>
            <a:noFill/>
            <a:ln w="19050">
              <a:solidFill>
                <a:srgbClr val="CC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solidFill>
                  <a:srgbClr val="FFFFFF"/>
                </a:solidFill>
              </a:endParaRPr>
            </a:p>
          </p:txBody>
        </p:sp>
        <p:sp>
          <p:nvSpPr>
            <p:cNvPr id="79" name="Text Box 43"/>
            <p:cNvSpPr txBox="1">
              <a:spLocks noChangeArrowheads="1"/>
            </p:cNvSpPr>
            <p:nvPr/>
          </p:nvSpPr>
          <p:spPr bwMode="auto">
            <a:xfrm>
              <a:off x="1787525" y="2822575"/>
              <a:ext cx="1955800" cy="307975"/>
            </a:xfrm>
            <a:prstGeom prst="rect">
              <a:avLst/>
            </a:prstGeom>
            <a:solidFill>
              <a:schemeClr val="tx1"/>
            </a:solidFill>
            <a:ln w="19050">
              <a:solidFill>
                <a:schemeClr val="hlink"/>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a:solidFill>
                    <a:srgbClr val="FFFFFF"/>
                  </a:solidFill>
                  <a:latin typeface="Times New Roman" charset="0"/>
                </a:rPr>
                <a:t>400 MeV/u  synchrotron</a:t>
              </a:r>
            </a:p>
          </p:txBody>
        </p:sp>
      </p:grpSp>
      <p:sp>
        <p:nvSpPr>
          <p:cNvPr id="88" name="Content Placeholder 2"/>
          <p:cNvSpPr txBox="1">
            <a:spLocks/>
          </p:cNvSpPr>
          <p:nvPr/>
        </p:nvSpPr>
        <p:spPr>
          <a:xfrm>
            <a:off x="4567725" y="5337882"/>
            <a:ext cx="4470529" cy="362767"/>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rgbClr val="CC8C24"/>
              </a:buClr>
              <a:buSzPct val="90000"/>
              <a:buFont typeface="Wingdings" charset="2"/>
              <a:buChar char=""/>
              <a:defRPr sz="2400" b="0" i="0" kern="1200">
                <a:solidFill>
                  <a:srgbClr val="BBE0E3"/>
                </a:solidFill>
                <a:latin typeface="Gill Sans"/>
                <a:ea typeface="+mn-ea"/>
                <a:cs typeface="Gill Sans"/>
              </a:defRPr>
            </a:lvl1pPr>
            <a:lvl2pPr marL="742950" indent="-285750" algn="l" defTabSz="457200" rtl="0" eaLnBrk="1" latinLnBrk="0" hangingPunct="1">
              <a:spcBef>
                <a:spcPct val="20000"/>
              </a:spcBef>
              <a:buClr>
                <a:srgbClr val="BBE0E3"/>
              </a:buClr>
              <a:buSzPct val="90000"/>
              <a:buFont typeface="Wingdings" charset="2"/>
              <a:buChar char=""/>
              <a:defRPr sz="2000" b="0" i="0" kern="1200">
                <a:solidFill>
                  <a:schemeClr val="bg1"/>
                </a:solidFill>
                <a:latin typeface="Gill Sans"/>
                <a:ea typeface="+mn-ea"/>
                <a:cs typeface="Gill Sans"/>
              </a:defRPr>
            </a:lvl2pPr>
            <a:lvl3pPr marL="1143000" indent="-228600" algn="l" defTabSz="457200" rtl="0" eaLnBrk="1" latinLnBrk="0" hangingPunct="1">
              <a:spcBef>
                <a:spcPct val="20000"/>
              </a:spcBef>
              <a:buClr>
                <a:srgbClr val="CC8C24"/>
              </a:buClr>
              <a:buSzPct val="90000"/>
              <a:buFont typeface="Wingdings" charset="2"/>
              <a:buChar char=""/>
              <a:defRPr sz="1800" b="0" i="0" kern="1200">
                <a:solidFill>
                  <a:srgbClr val="BBE0E3"/>
                </a:solidFill>
                <a:latin typeface="Gill Sans"/>
                <a:ea typeface="+mn-ea"/>
                <a:cs typeface="Gill Sans"/>
              </a:defRPr>
            </a:lvl3pPr>
            <a:lvl4pPr marL="16002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4pPr>
            <a:lvl5pPr marL="2057400" indent="-228600" algn="l" defTabSz="457200" rtl="0" eaLnBrk="1" latinLnBrk="0" hangingPunct="1">
              <a:spcBef>
                <a:spcPct val="20000"/>
              </a:spcBef>
              <a:buClr>
                <a:srgbClr val="CC8C24"/>
              </a:buClr>
              <a:buSzPct val="90000"/>
              <a:buFont typeface="Wingdings" charset="2"/>
              <a:buChar char=""/>
              <a:defRPr sz="1600" b="0" i="0" kern="1200">
                <a:solidFill>
                  <a:srgbClr val="FFFFFF"/>
                </a:solidFill>
                <a:latin typeface="Gill Sans"/>
                <a:ea typeface="+mn-ea"/>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Tx/>
              <a:buNone/>
            </a:pPr>
            <a:r>
              <a:rPr lang="en-US" dirty="0" smtClean="0">
                <a:solidFill>
                  <a:schemeClr val="tx1"/>
                </a:solidFill>
                <a:latin typeface="+mn-lt"/>
              </a:rPr>
              <a:t>CERN - TERA - </a:t>
            </a:r>
            <a:r>
              <a:rPr lang="en-US" dirty="0" err="1" smtClean="0">
                <a:solidFill>
                  <a:schemeClr val="tx1"/>
                </a:solidFill>
                <a:latin typeface="+mn-lt"/>
              </a:rPr>
              <a:t>MedAustron</a:t>
            </a:r>
            <a:endParaRPr lang="en-US" dirty="0">
              <a:solidFill>
                <a:schemeClr val="tx1"/>
              </a:solidFill>
              <a:latin typeface="+mn-lt"/>
            </a:endParaRPr>
          </a:p>
        </p:txBody>
      </p:sp>
      <p:sp>
        <p:nvSpPr>
          <p:cNvPr id="89" name="Rectangle 88"/>
          <p:cNvSpPr/>
          <p:nvPr/>
        </p:nvSpPr>
        <p:spPr>
          <a:xfrm>
            <a:off x="177423" y="844696"/>
            <a:ext cx="4098016" cy="646331"/>
          </a:xfrm>
          <a:prstGeom prst="rect">
            <a:avLst/>
          </a:prstGeom>
        </p:spPr>
        <p:txBody>
          <a:bodyPr wrap="square">
            <a:spAutoFit/>
          </a:bodyPr>
          <a:lstStyle/>
          <a:p>
            <a:r>
              <a:rPr lang="en-GB" b="1" dirty="0"/>
              <a:t>Proton Ion Medical Machine Study</a:t>
            </a:r>
          </a:p>
          <a:p>
            <a:endParaRPr lang="en-GB" b="1" dirty="0" smtClean="0"/>
          </a:p>
        </p:txBody>
      </p:sp>
    </p:spTree>
    <p:extLst>
      <p:ext uri="{BB962C8B-B14F-4D97-AF65-F5344CB8AC3E}">
        <p14:creationId xmlns:p14="http://schemas.microsoft.com/office/powerpoint/2010/main" val="9473652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CNAO</a:t>
            </a:r>
            <a:r>
              <a:rPr lang="en-US" sz="3200" b="1" dirty="0">
                <a:solidFill>
                  <a:schemeClr val="tx2"/>
                </a:solidFill>
                <a:latin typeface="Optima"/>
                <a:cs typeface="Optima"/>
              </a:rPr>
              <a:t> </a:t>
            </a:r>
            <a:r>
              <a:rPr lang="en-US" sz="3200" b="1" dirty="0" smtClean="0">
                <a:solidFill>
                  <a:schemeClr val="tx2"/>
                </a:solidFill>
                <a:latin typeface="Optima"/>
                <a:cs typeface="Optima"/>
              </a:rPr>
              <a:t>– Italy </a:t>
            </a:r>
            <a:endParaRPr lang="en-GB" sz="3200" b="1" dirty="0">
              <a:solidFill>
                <a:schemeClr val="tx2"/>
              </a:solidFill>
              <a:latin typeface="Optima"/>
              <a:cs typeface="Optima"/>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l="8267" t="3061" r="8745" b="5594"/>
          <a:stretch/>
        </p:blipFill>
        <p:spPr>
          <a:xfrm>
            <a:off x="4652682" y="123799"/>
            <a:ext cx="4389120" cy="3228723"/>
          </a:xfrm>
          <a:prstGeom prst="rect">
            <a:avLst/>
          </a:prstGeom>
        </p:spPr>
      </p:pic>
      <p:pic>
        <p:nvPicPr>
          <p:cNvPr id="11" name="Picture 10"/>
          <p:cNvPicPr>
            <a:picLocks noChangeAspect="1"/>
          </p:cNvPicPr>
          <p:nvPr/>
        </p:nvPicPr>
        <p:blipFill rotWithShape="1">
          <a:blip r:embed="rId4"/>
          <a:srcRect r="4979"/>
          <a:stretch/>
        </p:blipFill>
        <p:spPr>
          <a:xfrm>
            <a:off x="4652682" y="3448504"/>
            <a:ext cx="4389120" cy="3333359"/>
          </a:xfrm>
          <a:prstGeom prst="rect">
            <a:avLst/>
          </a:prstGeom>
        </p:spPr>
      </p:pic>
      <p:sp>
        <p:nvSpPr>
          <p:cNvPr id="13" name="Rectangle 12"/>
          <p:cNvSpPr/>
          <p:nvPr/>
        </p:nvSpPr>
        <p:spPr>
          <a:xfrm>
            <a:off x="177423" y="1276496"/>
            <a:ext cx="4098016" cy="923330"/>
          </a:xfrm>
          <a:prstGeom prst="rect">
            <a:avLst/>
          </a:prstGeom>
        </p:spPr>
        <p:txBody>
          <a:bodyPr wrap="square">
            <a:spAutoFit/>
          </a:bodyPr>
          <a:lstStyle/>
          <a:p>
            <a:r>
              <a:rPr lang="en-GB" b="1" dirty="0" smtClean="0"/>
              <a:t>First Patient 2011</a:t>
            </a:r>
          </a:p>
          <a:p>
            <a:endParaRPr lang="en-GB" b="1" dirty="0" smtClean="0"/>
          </a:p>
          <a:p>
            <a:r>
              <a:rPr lang="en-GB" dirty="0" smtClean="0"/>
              <a:t>Collaboration agreement with CERN</a:t>
            </a:r>
            <a:endParaRPr lang="en-GB" dirty="0"/>
          </a:p>
        </p:txBody>
      </p:sp>
      <p:sp>
        <p:nvSpPr>
          <p:cNvPr id="14" name="Rectangle 13"/>
          <p:cNvSpPr/>
          <p:nvPr/>
        </p:nvSpPr>
        <p:spPr>
          <a:xfrm>
            <a:off x="177422" y="4696065"/>
            <a:ext cx="4098016" cy="1477328"/>
          </a:xfrm>
          <a:prstGeom prst="rect">
            <a:avLst/>
          </a:prstGeom>
        </p:spPr>
        <p:txBody>
          <a:bodyPr wrap="square">
            <a:spAutoFit/>
          </a:bodyPr>
          <a:lstStyle/>
          <a:p>
            <a:r>
              <a:rPr lang="en-GB" b="1" dirty="0" smtClean="0"/>
              <a:t>First Patient 2016</a:t>
            </a:r>
          </a:p>
          <a:p>
            <a:endParaRPr lang="en-GB" b="1" dirty="0" smtClean="0"/>
          </a:p>
          <a:p>
            <a:r>
              <a:rPr lang="en-GB" dirty="0" smtClean="0"/>
              <a:t>Collaboration agreement with CERN</a:t>
            </a:r>
          </a:p>
          <a:p>
            <a:r>
              <a:rPr lang="en-US" dirty="0" smtClean="0"/>
              <a:t>Exploitation of jointly developed know-how</a:t>
            </a:r>
            <a:endParaRPr lang="en-GB" dirty="0"/>
          </a:p>
        </p:txBody>
      </p:sp>
      <p:pic>
        <p:nvPicPr>
          <p:cNvPr id="15" name="Picture 2" descr="\\cern.ch\dfs\Users\g\gporcell\Desktop\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553533" y="1232769"/>
            <a:ext cx="609307" cy="3352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Image result for inf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433748" y="1169525"/>
            <a:ext cx="608910" cy="60383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3"/>
          <p:cNvSpPr txBox="1"/>
          <p:nvPr/>
        </p:nvSpPr>
        <p:spPr>
          <a:xfrm>
            <a:off x="177422" y="3453673"/>
            <a:ext cx="7829440" cy="584775"/>
          </a:xfrm>
          <a:prstGeom prst="rect">
            <a:avLst/>
          </a:prstGeom>
          <a:noFill/>
        </p:spPr>
        <p:txBody>
          <a:bodyPr wrap="square" rtlCol="0">
            <a:spAutoFit/>
          </a:bodyPr>
          <a:lstStyle/>
          <a:p>
            <a:r>
              <a:rPr lang="en-US" sz="3200" b="1" dirty="0" err="1" smtClean="0">
                <a:solidFill>
                  <a:schemeClr val="tx2"/>
                </a:solidFill>
                <a:latin typeface="Optima"/>
                <a:cs typeface="Optima"/>
              </a:rPr>
              <a:t>MedAustron</a:t>
            </a:r>
            <a:r>
              <a:rPr lang="en-US" sz="3200" b="1" dirty="0" smtClean="0">
                <a:solidFill>
                  <a:schemeClr val="tx2"/>
                </a:solidFill>
                <a:latin typeface="Optima"/>
                <a:cs typeface="Optima"/>
              </a:rPr>
              <a:t> – Austria  </a:t>
            </a:r>
            <a:endParaRPr lang="en-GB" sz="3200" b="1" dirty="0">
              <a:solidFill>
                <a:schemeClr val="tx2"/>
              </a:solidFill>
              <a:latin typeface="Optima"/>
              <a:cs typeface="Optima"/>
            </a:endParaRPr>
          </a:p>
        </p:txBody>
      </p:sp>
    </p:spTree>
    <p:extLst>
      <p:ext uri="{BB962C8B-B14F-4D97-AF65-F5344CB8AC3E}">
        <p14:creationId xmlns:p14="http://schemas.microsoft.com/office/powerpoint/2010/main" val="21344670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European Centers</a:t>
            </a:r>
            <a:endParaRPr lang="en-GB" sz="3200" b="1" dirty="0">
              <a:solidFill>
                <a:schemeClr val="tx2"/>
              </a:solidFill>
              <a:latin typeface="Optima"/>
              <a:cs typeface="Optima"/>
            </a:endParaRPr>
          </a:p>
        </p:txBody>
      </p:sp>
      <p:pic>
        <p:nvPicPr>
          <p:cNvPr id="4" name="Picture 2" descr="C:\Users\Giò\Dropbox\Ginevra\CERN\KT Report 2015\Chapters revision\Map_KT_ParticuleTherapy_2016_screenshot_2.png"/>
          <p:cNvPicPr>
            <a:picLocks noChangeAspect="1" noChangeArrowheads="1"/>
          </p:cNvPicPr>
          <p:nvPr/>
        </p:nvPicPr>
        <p:blipFill>
          <a:blip r:embed="rId3"/>
          <a:srcRect l="17844" t="1297" r="14569" b="1061"/>
          <a:stretch>
            <a:fillRect/>
          </a:stretch>
        </p:blipFill>
        <p:spPr bwMode="auto">
          <a:xfrm>
            <a:off x="0" y="908975"/>
            <a:ext cx="9144000" cy="5936776"/>
          </a:xfrm>
          <a:prstGeom prst="rect">
            <a:avLst/>
          </a:prstGeom>
          <a:noFill/>
        </p:spPr>
      </p:pic>
    </p:spTree>
    <p:extLst>
      <p:ext uri="{BB962C8B-B14F-4D97-AF65-F5344CB8AC3E}">
        <p14:creationId xmlns:p14="http://schemas.microsoft.com/office/powerpoint/2010/main" val="1836317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422" y="7945"/>
            <a:ext cx="8497346" cy="584775"/>
          </a:xfrm>
          <a:prstGeom prst="rect">
            <a:avLst/>
          </a:prstGeom>
          <a:noFill/>
        </p:spPr>
        <p:txBody>
          <a:bodyPr wrap="square" rtlCol="0">
            <a:spAutoFit/>
          </a:bodyPr>
          <a:lstStyle/>
          <a:p>
            <a:r>
              <a:rPr lang="en-GB" sz="3200" b="1" dirty="0" smtClean="0">
                <a:solidFill>
                  <a:schemeClr val="tx2"/>
                </a:solidFill>
                <a:latin typeface="Optima"/>
                <a:cs typeface="Optima"/>
              </a:rPr>
              <a:t>The Miniature Linear Accelerator</a:t>
            </a:r>
            <a:endParaRPr lang="en-GB" sz="3200" b="1" dirty="0">
              <a:solidFill>
                <a:schemeClr val="tx2"/>
              </a:solidFill>
              <a:latin typeface="Optima"/>
              <a:cs typeface="Optima"/>
            </a:endParaRPr>
          </a:p>
        </p:txBody>
      </p:sp>
      <p:pic>
        <p:nvPicPr>
          <p:cNvPr id="3" name="Picture 2" descr="ttps://cds.cern.ch/record/2026007/files/MAX_5372_image.jpg?subforma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08975" y="684208"/>
            <a:ext cx="4480560" cy="2990152"/>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txBox="1">
            <a:spLocks/>
          </p:cNvSpPr>
          <p:nvPr/>
        </p:nvSpPr>
        <p:spPr>
          <a:xfrm>
            <a:off x="177422" y="1257177"/>
            <a:ext cx="4570217" cy="1108071"/>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buClr>
                <a:srgbClr val="DDDDDD"/>
              </a:buClr>
              <a:buNone/>
            </a:pPr>
            <a:r>
              <a:rPr lang="en-US" sz="1800" b="1" dirty="0" smtClean="0"/>
              <a:t>A new high-frequency RFQ</a:t>
            </a:r>
          </a:p>
          <a:p>
            <a:pPr>
              <a:buClr>
                <a:srgbClr val="DDDDDD"/>
              </a:buClr>
            </a:pPr>
            <a:r>
              <a:rPr lang="en-GB" sz="1800" dirty="0" smtClean="0"/>
              <a:t>Compact, lightweight, low beam loss</a:t>
            </a:r>
          </a:p>
          <a:p>
            <a:pPr>
              <a:buClr>
                <a:srgbClr val="DDDDDD"/>
              </a:buClr>
            </a:pPr>
            <a:r>
              <a:rPr lang="en-US" sz="1800" dirty="0" smtClean="0"/>
              <a:t>2.5 MeV/m (vs &lt;1 MeV/m)</a:t>
            </a:r>
            <a:endParaRPr lang="en-US" sz="1800" dirty="0"/>
          </a:p>
        </p:txBody>
      </p:sp>
      <p:sp>
        <p:nvSpPr>
          <p:cNvPr id="5" name="Rectangle 4"/>
          <p:cNvSpPr/>
          <p:nvPr/>
        </p:nvSpPr>
        <p:spPr>
          <a:xfrm>
            <a:off x="177422" y="3285737"/>
            <a:ext cx="4150738" cy="2031325"/>
          </a:xfrm>
          <a:prstGeom prst="rect">
            <a:avLst/>
          </a:prstGeom>
        </p:spPr>
        <p:txBody>
          <a:bodyPr wrap="square">
            <a:spAutoFit/>
          </a:bodyPr>
          <a:lstStyle/>
          <a:p>
            <a:pPr marL="36576" lvl="0" indent="0">
              <a:buClr>
                <a:srgbClr val="DDDDDD"/>
              </a:buClr>
              <a:buNone/>
            </a:pPr>
            <a:r>
              <a:rPr lang="en-US" b="1" dirty="0"/>
              <a:t>First Application</a:t>
            </a:r>
          </a:p>
          <a:p>
            <a:pPr marL="285750" indent="-285750">
              <a:buClr>
                <a:srgbClr val="DDDDDD"/>
              </a:buClr>
              <a:buFont typeface="Arial" panose="020B0604020202020204" pitchFamily="34" charset="0"/>
              <a:buChar char="•"/>
            </a:pPr>
            <a:r>
              <a:rPr lang="en-GB" dirty="0"/>
              <a:t>Proton Therapy </a:t>
            </a:r>
          </a:p>
          <a:p>
            <a:pPr>
              <a:buClr>
                <a:srgbClr val="DDDDDD"/>
              </a:buClr>
            </a:pPr>
            <a:endParaRPr lang="en-US" dirty="0"/>
          </a:p>
          <a:p>
            <a:pPr marL="36576" lvl="0" indent="0">
              <a:buClr>
                <a:srgbClr val="DDDDDD"/>
              </a:buClr>
              <a:buNone/>
            </a:pPr>
            <a:r>
              <a:rPr lang="en-US" b="1" dirty="0"/>
              <a:t>Potential Applications</a:t>
            </a:r>
          </a:p>
          <a:p>
            <a:pPr marL="285750" indent="-285750">
              <a:buClr>
                <a:schemeClr val="bg1">
                  <a:lumMod val="85000"/>
                </a:schemeClr>
              </a:buClr>
              <a:buFont typeface="Arial" panose="020B0604020202020204" pitchFamily="34" charset="0"/>
              <a:buChar char="•"/>
            </a:pPr>
            <a:r>
              <a:rPr lang="en-GB" dirty="0"/>
              <a:t>On-site radioisotope production</a:t>
            </a:r>
          </a:p>
          <a:p>
            <a:pPr marL="285750" indent="-285750">
              <a:buClr>
                <a:schemeClr val="bg1">
                  <a:lumMod val="85000"/>
                </a:schemeClr>
              </a:buClr>
              <a:buFont typeface="Arial" panose="020B0604020202020204" pitchFamily="34" charset="0"/>
              <a:buChar char="•"/>
            </a:pPr>
            <a:r>
              <a:rPr lang="en-US" dirty="0"/>
              <a:t>Alpha-particle radiotherapy</a:t>
            </a:r>
          </a:p>
          <a:p>
            <a:pPr marL="285750" indent="-285750">
              <a:buClr>
                <a:schemeClr val="bg1">
                  <a:lumMod val="85000"/>
                </a:schemeClr>
              </a:buClr>
              <a:buFont typeface="Arial" panose="020B0604020202020204" pitchFamily="34" charset="0"/>
              <a:buChar char="•"/>
            </a:pPr>
            <a:r>
              <a:rPr lang="en-US" dirty="0"/>
              <a:t>Analysis of archeological materials</a:t>
            </a:r>
            <a:endParaRPr lang="en-GB" dirty="0"/>
          </a:p>
        </p:txBody>
      </p:sp>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08975" y="3816779"/>
            <a:ext cx="4480560" cy="2990287"/>
          </a:xfrm>
          <a:prstGeom prst="rect">
            <a:avLst/>
          </a:prstGeom>
        </p:spPr>
      </p:pic>
      <p:pic>
        <p:nvPicPr>
          <p:cNvPr id="7" name="Picture 6"/>
          <p:cNvPicPr>
            <a:picLocks noChangeAspect="1"/>
          </p:cNvPicPr>
          <p:nvPr/>
        </p:nvPicPr>
        <p:blipFill>
          <a:blip r:embed="rId5"/>
          <a:stretch>
            <a:fillRect/>
          </a:stretch>
        </p:blipFill>
        <p:spPr>
          <a:xfrm>
            <a:off x="177422" y="6237551"/>
            <a:ext cx="1721190" cy="400856"/>
          </a:xfrm>
          <a:prstGeom prst="rect">
            <a:avLst/>
          </a:prstGeom>
        </p:spPr>
      </p:pic>
      <p:pic>
        <p:nvPicPr>
          <p:cNvPr id="8" name="Picture 2" descr="C:\Giovanni\TERA\Lavoro\More\CERN-LogoPack\Outline\PNG\BLUE\LogoOutline-Blue-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246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422" y="7945"/>
            <a:ext cx="8966578" cy="584775"/>
          </a:xfrm>
          <a:prstGeom prst="rect">
            <a:avLst/>
          </a:prstGeom>
          <a:noFill/>
        </p:spPr>
        <p:txBody>
          <a:bodyPr wrap="square" rtlCol="0">
            <a:spAutoFit/>
          </a:bodyPr>
          <a:lstStyle/>
          <a:p>
            <a:r>
              <a:rPr lang="en-GB" sz="3200" b="1" dirty="0" smtClean="0">
                <a:solidFill>
                  <a:schemeClr val="tx2"/>
                </a:solidFill>
                <a:latin typeface="Optima"/>
                <a:cs typeface="Optima"/>
              </a:rPr>
              <a:t>AMIT – </a:t>
            </a:r>
            <a:r>
              <a:rPr lang="en-GB" sz="2800" b="1" dirty="0" smtClean="0">
                <a:solidFill>
                  <a:schemeClr val="tx2"/>
                </a:solidFill>
                <a:latin typeface="Optima"/>
                <a:cs typeface="Optima"/>
              </a:rPr>
              <a:t>Advanced Molecular Imaging Technologies </a:t>
            </a:r>
            <a:endParaRPr lang="en-GB" sz="2800" b="1" dirty="0">
              <a:solidFill>
                <a:schemeClr val="tx2"/>
              </a:solidFill>
              <a:latin typeface="Optima"/>
              <a:cs typeface="Optima"/>
            </a:endParaRPr>
          </a:p>
        </p:txBody>
      </p:sp>
      <p:sp>
        <p:nvSpPr>
          <p:cNvPr id="3" name="Rectangle 2"/>
          <p:cNvSpPr/>
          <p:nvPr/>
        </p:nvSpPr>
        <p:spPr>
          <a:xfrm>
            <a:off x="177422" y="1180169"/>
            <a:ext cx="4657344" cy="1569660"/>
          </a:xfrm>
          <a:prstGeom prst="rect">
            <a:avLst/>
          </a:prstGeom>
        </p:spPr>
        <p:txBody>
          <a:bodyPr wrap="square">
            <a:spAutoFit/>
          </a:bodyPr>
          <a:lstStyle/>
          <a:p>
            <a:pPr algn="ctr">
              <a:lnSpc>
                <a:spcPct val="150000"/>
              </a:lnSpc>
            </a:pPr>
            <a:r>
              <a:rPr lang="pt-PT" sz="2400" b="1" dirty="0" smtClean="0"/>
              <a:t>A cyclotron small enough to fit in a hospital lift</a:t>
            </a:r>
          </a:p>
          <a:p>
            <a:endParaRPr lang="en-GB"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98721" y="701051"/>
            <a:ext cx="4020510" cy="6030764"/>
          </a:xfrm>
          <a:prstGeom prst="rect">
            <a:avLst/>
          </a:prstGeom>
        </p:spPr>
      </p:pic>
      <p:sp>
        <p:nvSpPr>
          <p:cNvPr id="5" name="TextBox 4"/>
          <p:cNvSpPr txBox="1"/>
          <p:nvPr/>
        </p:nvSpPr>
        <p:spPr>
          <a:xfrm>
            <a:off x="7851293" y="6470204"/>
            <a:ext cx="1164101" cy="261610"/>
          </a:xfrm>
          <a:prstGeom prst="rect">
            <a:avLst/>
          </a:prstGeom>
          <a:noFill/>
        </p:spPr>
        <p:txBody>
          <a:bodyPr wrap="none" rtlCol="0">
            <a:spAutoFit/>
          </a:bodyPr>
          <a:lstStyle/>
          <a:p>
            <a:r>
              <a:rPr lang="en-US" sz="1100" dirty="0" smtClean="0">
                <a:solidFill>
                  <a:schemeClr val="bg1"/>
                </a:solidFill>
              </a:rPr>
              <a:t>Photo</a:t>
            </a:r>
            <a:r>
              <a:rPr lang="en-US" sz="1100" smtClean="0">
                <a:solidFill>
                  <a:schemeClr val="bg1"/>
                </a:solidFill>
              </a:rPr>
              <a:t>: CIEMAT</a:t>
            </a:r>
            <a:endParaRPr lang="en-US" sz="1100" dirty="0">
              <a:solidFill>
                <a:schemeClr val="bg1"/>
              </a:solidFill>
            </a:endParaRPr>
          </a:p>
        </p:txBody>
      </p:sp>
      <p:sp>
        <p:nvSpPr>
          <p:cNvPr id="6" name="Rectangle 5"/>
          <p:cNvSpPr/>
          <p:nvPr/>
        </p:nvSpPr>
        <p:spPr>
          <a:xfrm>
            <a:off x="177421" y="3054088"/>
            <a:ext cx="4417981" cy="2308324"/>
          </a:xfrm>
          <a:prstGeom prst="rect">
            <a:avLst/>
          </a:prstGeom>
        </p:spPr>
        <p:txBody>
          <a:bodyPr wrap="square">
            <a:spAutoFit/>
          </a:bodyPr>
          <a:lstStyle/>
          <a:p>
            <a:pPr marL="285750" indent="-285750">
              <a:buClr>
                <a:srgbClr val="DDDDDD"/>
              </a:buClr>
              <a:buFont typeface="Arial" panose="020B0604020202020204" pitchFamily="34" charset="0"/>
              <a:buChar char="•"/>
            </a:pPr>
            <a:r>
              <a:rPr lang="en-GB" dirty="0" smtClean="0"/>
              <a:t>Compact cyclotron for single dose production of radioisotopes for non-standard PET demands</a:t>
            </a:r>
          </a:p>
          <a:p>
            <a:pPr marL="285750" indent="-285750">
              <a:buClr>
                <a:srgbClr val="DDDDDD"/>
              </a:buClr>
              <a:buFont typeface="Arial" panose="020B0604020202020204" pitchFamily="34" charset="0"/>
              <a:buChar char="•"/>
            </a:pPr>
            <a:endParaRPr lang="en-GB" dirty="0" smtClean="0"/>
          </a:p>
          <a:p>
            <a:pPr marL="285750" indent="-285750">
              <a:buClr>
                <a:srgbClr val="DDDDDD"/>
              </a:buClr>
              <a:buFont typeface="Arial" panose="020B0604020202020204" pitchFamily="34" charset="0"/>
              <a:buChar char="•"/>
            </a:pPr>
            <a:r>
              <a:rPr lang="en-US" dirty="0" smtClean="0"/>
              <a:t>First prototype in 2016 and possibility of industrialization</a:t>
            </a:r>
          </a:p>
          <a:p>
            <a:pPr marL="285750" indent="-285750">
              <a:buClr>
                <a:srgbClr val="DDDDDD"/>
              </a:buClr>
              <a:buFont typeface="Arial" panose="020B0604020202020204" pitchFamily="34" charset="0"/>
              <a:buChar char="•"/>
            </a:pPr>
            <a:endParaRPr lang="en-US" dirty="0"/>
          </a:p>
          <a:p>
            <a:pPr marL="285750" indent="-285750">
              <a:buClr>
                <a:srgbClr val="DDDDDD"/>
              </a:buClr>
              <a:buFont typeface="Arial" panose="020B0604020202020204" pitchFamily="34" charset="0"/>
              <a:buChar char="•"/>
            </a:pPr>
            <a:r>
              <a:rPr lang="en-US" dirty="0" smtClean="0"/>
              <a:t>Collaboration agreement with CIEMAT</a:t>
            </a:r>
            <a:endParaRPr lang="en-GB" dirty="0"/>
          </a:p>
        </p:txBody>
      </p:sp>
      <p:pic>
        <p:nvPicPr>
          <p:cNvPr id="7" name="Picture 6"/>
          <p:cNvPicPr>
            <a:picLocks noChangeAspect="1"/>
          </p:cNvPicPr>
          <p:nvPr/>
        </p:nvPicPr>
        <p:blipFill>
          <a:blip r:embed="rId4"/>
          <a:stretch>
            <a:fillRect/>
          </a:stretch>
        </p:blipFill>
        <p:spPr>
          <a:xfrm>
            <a:off x="177421" y="6101069"/>
            <a:ext cx="1176308" cy="630745"/>
          </a:xfrm>
          <a:prstGeom prst="rect">
            <a:avLst/>
          </a:prstGeom>
        </p:spPr>
      </p:pic>
    </p:spTree>
    <p:extLst>
      <p:ext uri="{BB962C8B-B14F-4D97-AF65-F5344CB8AC3E}">
        <p14:creationId xmlns:p14="http://schemas.microsoft.com/office/powerpoint/2010/main" val="35174035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a:ext>
            </a:extLst>
          </a:blip>
          <a:srcRect t="16114" b="23100"/>
          <a:stretch/>
        </p:blipFill>
        <p:spPr>
          <a:xfrm>
            <a:off x="0" y="860804"/>
            <a:ext cx="9144000" cy="3177796"/>
          </a:xfrm>
          <a:prstGeom prst="rect">
            <a:avLst/>
          </a:prstGeom>
        </p:spPr>
      </p:pic>
      <p:pic>
        <p:nvPicPr>
          <p:cNvPr id="11" name="Picture 10"/>
          <p:cNvPicPr preferRelativeResize="0">
            <a:picLocks/>
          </p:cNvPicPr>
          <p:nvPr/>
        </p:nvPicPr>
        <p:blipFill rotWithShape="1">
          <a:blip r:embed="rId3"/>
          <a:srcRect l="13811" r="9234"/>
          <a:stretch/>
        </p:blipFill>
        <p:spPr>
          <a:xfrm>
            <a:off x="2019116" y="1271686"/>
            <a:ext cx="2286000" cy="228600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77422" y="7945"/>
            <a:ext cx="7829440" cy="584775"/>
          </a:xfrm>
          <a:prstGeom prst="rect">
            <a:avLst/>
          </a:prstGeom>
          <a:noFill/>
        </p:spPr>
        <p:txBody>
          <a:bodyPr wrap="square" rtlCol="0">
            <a:spAutoFit/>
          </a:bodyPr>
          <a:lstStyle/>
          <a:p>
            <a:r>
              <a:rPr lang="en-US" sz="3200" dirty="0" smtClean="0">
                <a:solidFill>
                  <a:schemeClr val="tx2"/>
                </a:solidFill>
                <a:cs typeface="Optima"/>
              </a:rPr>
              <a:t>Computing in Medical Field</a:t>
            </a:r>
            <a:endParaRPr lang="en-GB" sz="3200" dirty="0">
              <a:solidFill>
                <a:schemeClr val="tx2"/>
              </a:solidFill>
              <a:cs typeface="Optima"/>
            </a:endParaRPr>
          </a:p>
        </p:txBody>
      </p:sp>
      <p:sp>
        <p:nvSpPr>
          <p:cNvPr id="9" name="TextBox 8"/>
          <p:cNvSpPr txBox="1"/>
          <p:nvPr/>
        </p:nvSpPr>
        <p:spPr>
          <a:xfrm>
            <a:off x="7361085" y="3586311"/>
            <a:ext cx="1806905"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rgbClr val="274370"/>
                </a:solidFill>
                <a:latin typeface="+mn-lt"/>
                <a:ea typeface="+mn-ea"/>
                <a:cs typeface="+mn-cs"/>
              </a:rPr>
              <a:t>Computing</a:t>
            </a:r>
            <a:endParaRPr lang="en-GB" sz="2400" b="1" dirty="0">
              <a:solidFill>
                <a:srgbClr val="274370"/>
              </a:solidFill>
              <a:latin typeface="+mn-lt"/>
              <a:ea typeface="+mn-ea"/>
              <a:cs typeface="+mn-cs"/>
            </a:endParaRPr>
          </a:p>
        </p:txBody>
      </p:sp>
      <p:sp>
        <p:nvSpPr>
          <p:cNvPr id="17" name="TextBox 19"/>
          <p:cNvSpPr txBox="1">
            <a:spLocks noChangeArrowheads="1"/>
          </p:cNvSpPr>
          <p:nvPr/>
        </p:nvSpPr>
        <p:spPr bwMode="auto">
          <a:xfrm>
            <a:off x="4356840" y="1956672"/>
            <a:ext cx="197545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algn="ctr"/>
            <a:r>
              <a:rPr lang="en-GB" sz="2000" dirty="0">
                <a:latin typeface="+mn-lt"/>
                <a:cs typeface="Gill Sans"/>
              </a:rPr>
              <a:t>Medical data management and analysis</a:t>
            </a:r>
          </a:p>
        </p:txBody>
      </p:sp>
      <p:pic>
        <p:nvPicPr>
          <p:cNvPr id="7" name="Picture 2" descr="C:\Giovanni\TERA\Lavoro\More\CERN-LogoPack\Outline\PNG\BLUE\LogoOutline-Blue-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1242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8018" y="2494146"/>
            <a:ext cx="5166960" cy="3850148"/>
          </a:xfrm>
          <a:prstGeom prst="rect">
            <a:avLst/>
          </a:prstGeom>
        </p:spPr>
      </p:pic>
      <p:sp>
        <p:nvSpPr>
          <p:cNvPr id="4" name="TextBox 3"/>
          <p:cNvSpPr txBox="1"/>
          <p:nvPr/>
        </p:nvSpPr>
        <p:spPr>
          <a:xfrm>
            <a:off x="177422" y="7945"/>
            <a:ext cx="7829440" cy="584775"/>
          </a:xfrm>
          <a:prstGeom prst="rect">
            <a:avLst/>
          </a:prstGeom>
          <a:noFill/>
        </p:spPr>
        <p:txBody>
          <a:bodyPr wrap="square" rtlCol="0">
            <a:spAutoFit/>
          </a:bodyPr>
          <a:lstStyle/>
          <a:p>
            <a:r>
              <a:rPr lang="en-US" sz="3200" dirty="0" smtClean="0">
                <a:solidFill>
                  <a:schemeClr val="tx2"/>
                </a:solidFill>
                <a:cs typeface="Optima"/>
              </a:rPr>
              <a:t>Big Data</a:t>
            </a:r>
            <a:endParaRPr lang="en-GB" sz="3200" dirty="0">
              <a:solidFill>
                <a:schemeClr val="tx2"/>
              </a:solidFill>
              <a:cs typeface="Optima"/>
            </a:endParaRPr>
          </a:p>
        </p:txBody>
      </p:sp>
      <p:sp>
        <p:nvSpPr>
          <p:cNvPr id="3" name="Rectangle 2"/>
          <p:cNvSpPr/>
          <p:nvPr/>
        </p:nvSpPr>
        <p:spPr>
          <a:xfrm>
            <a:off x="169126" y="945416"/>
            <a:ext cx="8644674" cy="1477328"/>
          </a:xfrm>
          <a:prstGeom prst="rect">
            <a:avLst/>
          </a:prstGeom>
        </p:spPr>
        <p:txBody>
          <a:bodyPr wrap="square">
            <a:spAutoFit/>
          </a:bodyPr>
          <a:lstStyle/>
          <a:p>
            <a:pPr marL="342900" indent="-342900">
              <a:buClr>
                <a:schemeClr val="bg1">
                  <a:lumMod val="85000"/>
                </a:schemeClr>
              </a:buClr>
              <a:buFont typeface="Arial" panose="020B0604020202020204" pitchFamily="34" charset="0"/>
              <a:buChar char="•"/>
            </a:pPr>
            <a:r>
              <a:rPr lang="en-US" dirty="0" smtClean="0"/>
              <a:t>Longstanding tradition of participation and support for IT infrastructures for health research since 2001</a:t>
            </a:r>
          </a:p>
          <a:p>
            <a:pPr marL="342900" indent="-342900">
              <a:buClr>
                <a:schemeClr val="bg1">
                  <a:lumMod val="85000"/>
                </a:schemeClr>
              </a:buClr>
              <a:buFont typeface="Arial" panose="020B0604020202020204" pitchFamily="34" charset="0"/>
              <a:buChar char="•"/>
            </a:pPr>
            <a:endParaRPr lang="en-US" dirty="0"/>
          </a:p>
          <a:p>
            <a:pPr marL="285750" indent="-285750">
              <a:buClr>
                <a:schemeClr val="bg1">
                  <a:lumMod val="85000"/>
                </a:schemeClr>
              </a:buClr>
              <a:buFont typeface="Arial" panose="020B0604020202020204" pitchFamily="34" charset="0"/>
              <a:buChar char="•"/>
            </a:pPr>
            <a:r>
              <a:rPr lang="en-US" dirty="0" smtClean="0"/>
              <a:t>Many requests for “help” with architectures, data storage and sharing, analysis, computing technologies.</a:t>
            </a:r>
            <a:endParaRPr lang="en-GB" dirty="0"/>
          </a:p>
        </p:txBody>
      </p:sp>
      <p:sp>
        <p:nvSpPr>
          <p:cNvPr id="7" name="Rectangle 6"/>
          <p:cNvSpPr/>
          <p:nvPr/>
        </p:nvSpPr>
        <p:spPr>
          <a:xfrm>
            <a:off x="131122" y="3615450"/>
            <a:ext cx="3930345" cy="1815882"/>
          </a:xfrm>
          <a:prstGeom prst="rect">
            <a:avLst/>
          </a:prstGeom>
        </p:spPr>
        <p:txBody>
          <a:bodyPr wrap="square">
            <a:spAutoFit/>
          </a:bodyPr>
          <a:lstStyle/>
          <a:p>
            <a:r>
              <a:rPr lang="en-US" sz="2000" b="1" dirty="0" smtClean="0"/>
              <a:t>Challenge:</a:t>
            </a:r>
          </a:p>
          <a:p>
            <a:endParaRPr lang="en-US" sz="2000" dirty="0"/>
          </a:p>
          <a:p>
            <a:pPr marL="342900" indent="-342900">
              <a:buFont typeface="Arial" panose="020B0604020202020204" pitchFamily="34" charset="0"/>
              <a:buChar char="•"/>
            </a:pPr>
            <a:r>
              <a:rPr lang="en-US" dirty="0" smtClean="0"/>
              <a:t>Other communities reuse the same infrastructure, tools and methods as HEP</a:t>
            </a:r>
          </a:p>
          <a:p>
            <a:pPr marL="342900" indent="-342900">
              <a:buFont typeface="Arial" panose="020B0604020202020204" pitchFamily="34" charset="0"/>
              <a:buChar char="•"/>
            </a:pPr>
            <a:endParaRPr lang="en-US" dirty="0" smtClean="0"/>
          </a:p>
        </p:txBody>
      </p:sp>
      <p:sp>
        <p:nvSpPr>
          <p:cNvPr id="8" name="Rectangle 7"/>
          <p:cNvSpPr/>
          <p:nvPr/>
        </p:nvSpPr>
        <p:spPr>
          <a:xfrm>
            <a:off x="6717551" y="6604084"/>
            <a:ext cx="2578622" cy="230832"/>
          </a:xfrm>
          <a:prstGeom prst="rect">
            <a:avLst/>
          </a:prstGeom>
        </p:spPr>
        <p:txBody>
          <a:bodyPr wrap="square">
            <a:spAutoFit/>
          </a:bodyPr>
          <a:lstStyle/>
          <a:p>
            <a:r>
              <a:rPr lang="en-GB" sz="900" dirty="0" smtClean="0">
                <a:solidFill>
                  <a:schemeClr val="bg1">
                    <a:lumMod val="75000"/>
                  </a:schemeClr>
                </a:solidFill>
              </a:rPr>
              <a:t>Photo credits: http</a:t>
            </a:r>
            <a:r>
              <a:rPr lang="en-GB" sz="900" dirty="0">
                <a:solidFill>
                  <a:schemeClr val="bg1">
                    <a:lumMod val="75000"/>
                  </a:schemeClr>
                </a:solidFill>
              </a:rPr>
              <a:t>://</a:t>
            </a:r>
            <a:r>
              <a:rPr lang="en-GB" sz="900" dirty="0" smtClean="0">
                <a:solidFill>
                  <a:schemeClr val="bg1">
                    <a:lumMod val="75000"/>
                  </a:schemeClr>
                </a:solidFill>
              </a:rPr>
              <a:t>www.martingrandjean.ch</a:t>
            </a:r>
            <a:endParaRPr lang="en-GB" sz="900" dirty="0">
              <a:solidFill>
                <a:schemeClr val="bg1">
                  <a:lumMod val="75000"/>
                </a:schemeClr>
              </a:solidFill>
            </a:endParaRPr>
          </a:p>
        </p:txBody>
      </p:sp>
      <p:sp>
        <p:nvSpPr>
          <p:cNvPr id="13" name="TextBox 12"/>
          <p:cNvSpPr txBox="1"/>
          <p:nvPr/>
        </p:nvSpPr>
        <p:spPr>
          <a:xfrm rot="16200000">
            <a:off x="8168734" y="3342684"/>
            <a:ext cx="1704313" cy="246221"/>
          </a:xfrm>
          <a:prstGeom prst="rect">
            <a:avLst/>
          </a:prstGeom>
          <a:noFill/>
        </p:spPr>
        <p:txBody>
          <a:bodyPr wrap="none" rtlCol="0">
            <a:spAutoFit/>
          </a:bodyPr>
          <a:lstStyle/>
          <a:p>
            <a:r>
              <a:rPr lang="en-US" sz="1000" dirty="0" smtClean="0">
                <a:latin typeface="Gill Sans"/>
                <a:cs typeface="Gill Sans"/>
              </a:rPr>
              <a:t>Courtesy Alberto Di Meglio</a:t>
            </a:r>
            <a:endParaRPr lang="en-US" sz="1000" dirty="0">
              <a:latin typeface="Gill Sans"/>
              <a:cs typeface="Gill Sans"/>
            </a:endParaRPr>
          </a:p>
        </p:txBody>
      </p:sp>
      <p:pic>
        <p:nvPicPr>
          <p:cNvPr id="9" name="Picture 2" descr="C:\Giovanni\TERA\Lavoro\More\CERN-LogoPack\Outline\PNG\BLUE\LogoOutline-Blue-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604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LHC – Large Hadron Collider</a:t>
            </a:r>
            <a:endParaRPr lang="en-GB" sz="3200" b="1" dirty="0">
              <a:solidFill>
                <a:schemeClr val="tx2"/>
              </a:solidFill>
              <a:latin typeface="Optima"/>
              <a:cs typeface="Optima"/>
            </a:endParaRPr>
          </a:p>
        </p:txBody>
      </p:sp>
      <p:pic>
        <p:nvPicPr>
          <p:cNvPr id="3" name="Picture 2"/>
          <p:cNvPicPr>
            <a:picLocks noChangeAspect="1"/>
          </p:cNvPicPr>
          <p:nvPr/>
        </p:nvPicPr>
        <p:blipFill>
          <a:blip r:embed="rId2"/>
          <a:stretch>
            <a:fillRect/>
          </a:stretch>
        </p:blipFill>
        <p:spPr>
          <a:xfrm>
            <a:off x="92078" y="3634354"/>
            <a:ext cx="8966578" cy="3138302"/>
          </a:xfrm>
          <a:prstGeom prst="rect">
            <a:avLst/>
          </a:prstGeom>
        </p:spPr>
      </p:pic>
      <p:sp>
        <p:nvSpPr>
          <p:cNvPr id="4" name="TextBox 3"/>
          <p:cNvSpPr txBox="1"/>
          <p:nvPr/>
        </p:nvSpPr>
        <p:spPr>
          <a:xfrm>
            <a:off x="8181493" y="6541824"/>
            <a:ext cx="934871" cy="230832"/>
          </a:xfrm>
          <a:prstGeom prst="rect">
            <a:avLst/>
          </a:prstGeom>
          <a:noFill/>
        </p:spPr>
        <p:txBody>
          <a:bodyPr wrap="none" rtlCol="0">
            <a:spAutoFit/>
          </a:bodyPr>
          <a:lstStyle/>
          <a:p>
            <a:r>
              <a:rPr lang="en-US" sz="900" dirty="0" smtClean="0">
                <a:solidFill>
                  <a:schemeClr val="bg1"/>
                </a:solidFill>
              </a:rPr>
              <a:t>Photos: CERN</a:t>
            </a:r>
            <a:endParaRPr lang="en-US" sz="900" dirty="0">
              <a:solidFill>
                <a:schemeClr val="bg1"/>
              </a:solidFill>
            </a:endParaRPr>
          </a:p>
        </p:txBody>
      </p:sp>
      <p:sp>
        <p:nvSpPr>
          <p:cNvPr id="5" name="Rectangle 4"/>
          <p:cNvSpPr/>
          <p:nvPr/>
        </p:nvSpPr>
        <p:spPr>
          <a:xfrm>
            <a:off x="0" y="1024755"/>
            <a:ext cx="4584192" cy="1754326"/>
          </a:xfrm>
          <a:prstGeom prst="rect">
            <a:avLst/>
          </a:prstGeom>
        </p:spPr>
        <p:txBody>
          <a:bodyPr wrap="square">
            <a:spAutoFit/>
          </a:bodyPr>
          <a:lstStyle/>
          <a:p>
            <a:pPr marL="285750" indent="-285750">
              <a:buFont typeface="Arial" panose="020B0604020202020204" pitchFamily="34" charset="0"/>
              <a:buChar char="•"/>
            </a:pPr>
            <a:r>
              <a:rPr lang="en-GB" dirty="0" smtClean="0"/>
              <a:t>World’s </a:t>
            </a:r>
            <a:r>
              <a:rPr lang="en-GB" dirty="0"/>
              <a:t>largest and most powerful particle </a:t>
            </a:r>
            <a:r>
              <a:rPr lang="en-GB" dirty="0" smtClean="0"/>
              <a:t>accelerator</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27 </a:t>
            </a:r>
            <a:r>
              <a:rPr lang="en-GB" dirty="0" err="1" smtClean="0"/>
              <a:t>kilometer</a:t>
            </a:r>
            <a:r>
              <a:rPr lang="en-GB" dirty="0" smtClean="0"/>
              <a:t> ring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GB" dirty="0"/>
              <a:t>10 September </a:t>
            </a:r>
            <a:r>
              <a:rPr lang="en-GB" dirty="0" smtClean="0"/>
              <a:t>2008</a:t>
            </a:r>
          </a:p>
        </p:txBody>
      </p:sp>
      <p:pic>
        <p:nvPicPr>
          <p:cNvPr id="6" name="Picture 5"/>
          <p:cNvPicPr>
            <a:picLocks noChangeAspect="1"/>
          </p:cNvPicPr>
          <p:nvPr/>
        </p:nvPicPr>
        <p:blipFill>
          <a:blip r:embed="rId3"/>
          <a:stretch>
            <a:fillRect/>
          </a:stretch>
        </p:blipFill>
        <p:spPr>
          <a:xfrm>
            <a:off x="4803648" y="813692"/>
            <a:ext cx="4261103" cy="2775635"/>
          </a:xfrm>
          <a:prstGeom prst="rect">
            <a:avLst/>
          </a:prstGeom>
        </p:spPr>
      </p:pic>
      <p:sp>
        <p:nvSpPr>
          <p:cNvPr id="7" name="Rectangle 6"/>
          <p:cNvSpPr/>
          <p:nvPr/>
        </p:nvSpPr>
        <p:spPr>
          <a:xfrm>
            <a:off x="34370" y="2975885"/>
            <a:ext cx="4769278" cy="1015663"/>
          </a:xfrm>
          <a:prstGeom prst="rect">
            <a:avLst/>
          </a:prstGeom>
        </p:spPr>
        <p:txBody>
          <a:bodyPr wrap="square">
            <a:spAutoFit/>
          </a:bodyPr>
          <a:lstStyle/>
          <a:p>
            <a:pPr>
              <a:lnSpc>
                <a:spcPct val="150000"/>
              </a:lnSpc>
            </a:pPr>
            <a:r>
              <a:rPr lang="pt-PT" sz="2400" b="1" dirty="0" smtClean="0"/>
              <a:t>4 Particle Detectors</a:t>
            </a:r>
          </a:p>
          <a:p>
            <a:endParaRPr lang="en-GB" sz="2400" dirty="0"/>
          </a:p>
        </p:txBody>
      </p:sp>
      <p:pic>
        <p:nvPicPr>
          <p:cNvPr id="8" name="Picture 2" descr="C:\Giovanni\TERA\Lavoro\More\CERN-LogoPack\Outline\PNG\BLUE\LogoOutline-Blue-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175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The fourth pillar</a:t>
            </a:r>
            <a:endParaRPr lang="en-GB" sz="3200" b="1" dirty="0">
              <a:solidFill>
                <a:schemeClr val="tx2"/>
              </a:solidFill>
              <a:latin typeface="Optima"/>
              <a:cs typeface="Optima"/>
            </a:endParaRPr>
          </a:p>
        </p:txBody>
      </p:sp>
      <p:pic>
        <p:nvPicPr>
          <p:cNvPr id="4" name="Picture 3"/>
          <p:cNvPicPr>
            <a:picLocks noChangeAspect="1"/>
          </p:cNvPicPr>
          <p:nvPr/>
        </p:nvPicPr>
        <p:blipFill>
          <a:blip r:embed="rId3"/>
          <a:stretch>
            <a:fillRect/>
          </a:stretch>
        </p:blipFill>
        <p:spPr>
          <a:xfrm>
            <a:off x="0" y="762848"/>
            <a:ext cx="9144000" cy="6097886"/>
          </a:xfrm>
          <a:prstGeom prst="rect">
            <a:avLst/>
          </a:prstGeom>
        </p:spPr>
      </p:pic>
      <p:pic>
        <p:nvPicPr>
          <p:cNvPr id="5" name="Picture 2" descr="C:\Giovanni\TERA\Lavoro\More\Presentazioni Adroterapia\Presentation CERN\Pics\cms collaboration.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908"/>
          <a:stretch/>
        </p:blipFill>
        <p:spPr bwMode="auto">
          <a:xfrm>
            <a:off x="0" y="762848"/>
            <a:ext cx="3662904" cy="31180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Giovanni\TERA\Lavoro\More\Presentazioni Adroterapia\Presentation CERN\Pics\particle-fever-still.jpg"/>
          <p:cNvPicPr>
            <a:picLocks noChangeAspect="1" noChangeArrowheads="1"/>
          </p:cNvPicPr>
          <p:nvPr/>
        </p:nvPicPr>
        <p:blipFill rotWithShape="1">
          <a:blip r:embed="rId5">
            <a:extLst>
              <a:ext uri="{28A0092B-C50C-407E-A947-70E740481C1C}">
                <a14:useLocalDpi xmlns:a14="http://schemas.microsoft.com/office/drawing/2010/main" val="0"/>
              </a:ext>
            </a:extLst>
          </a:blip>
          <a:srcRect r="13387"/>
          <a:stretch/>
        </p:blipFill>
        <p:spPr bwMode="auto">
          <a:xfrm>
            <a:off x="5220182" y="3845380"/>
            <a:ext cx="3923818" cy="3012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9671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855785" y="7945"/>
            <a:ext cx="7537937" cy="1077218"/>
          </a:xfrm>
          <a:prstGeom prst="rect">
            <a:avLst/>
          </a:prstGeom>
          <a:noFill/>
        </p:spPr>
        <p:txBody>
          <a:bodyPr wrap="square" rtlCol="0">
            <a:spAutoFit/>
          </a:bodyPr>
          <a:lstStyle/>
          <a:p>
            <a:pPr algn="ctr"/>
            <a:r>
              <a:rPr lang="en-US" sz="3200" b="1" dirty="0">
                <a:solidFill>
                  <a:schemeClr val="tx2"/>
                </a:solidFill>
                <a:latin typeface="Optima"/>
                <a:cs typeface="Optima"/>
              </a:rPr>
              <a:t>The collaborative spirit of particle physics and medical applications</a:t>
            </a:r>
          </a:p>
        </p:txBody>
      </p:sp>
      <p:sp>
        <p:nvSpPr>
          <p:cNvPr id="4" name="Title 1"/>
          <p:cNvSpPr txBox="1">
            <a:spLocks/>
          </p:cNvSpPr>
          <p:nvPr/>
        </p:nvSpPr>
        <p:spPr>
          <a:xfrm>
            <a:off x="0" y="6048005"/>
            <a:ext cx="9144000" cy="1143000"/>
          </a:xfrm>
          <a:prstGeom prst="rect">
            <a:avLst/>
          </a:prstGeom>
        </p:spPr>
        <p:txBody>
          <a:bodyP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200" b="1" dirty="0">
              <a:solidFill>
                <a:schemeClr val="tx2"/>
              </a:solidFill>
              <a:latin typeface="Optima"/>
              <a:cs typeface="Optima"/>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5875" y="1308847"/>
            <a:ext cx="4472250" cy="4472250"/>
          </a:xfrm>
          <a:prstGeom prst="rect">
            <a:avLst/>
          </a:prstGeom>
        </p:spPr>
      </p:pic>
      <p:sp>
        <p:nvSpPr>
          <p:cNvPr id="6" name="Rectangle 5"/>
          <p:cNvSpPr/>
          <p:nvPr/>
        </p:nvSpPr>
        <p:spPr>
          <a:xfrm>
            <a:off x="2335875" y="5938691"/>
            <a:ext cx="4472250" cy="523220"/>
          </a:xfrm>
          <a:prstGeom prst="rect">
            <a:avLst/>
          </a:prstGeom>
        </p:spPr>
        <p:txBody>
          <a:bodyPr wrap="square">
            <a:spAutoFit/>
          </a:bodyPr>
          <a:lstStyle/>
          <a:p>
            <a:pPr algn="ctr"/>
            <a:r>
              <a:rPr lang="en-GB" sz="2800" dirty="0"/>
              <a:t>Thanks for your attention!!!</a:t>
            </a:r>
          </a:p>
        </p:txBody>
      </p:sp>
      <p:sp>
        <p:nvSpPr>
          <p:cNvPr id="7" name="Rectangle 6"/>
          <p:cNvSpPr/>
          <p:nvPr/>
        </p:nvSpPr>
        <p:spPr>
          <a:xfrm>
            <a:off x="1" y="4119916"/>
            <a:ext cx="2175164" cy="2246769"/>
          </a:xfrm>
          <a:prstGeom prst="rect">
            <a:avLst/>
          </a:prstGeom>
        </p:spPr>
        <p:txBody>
          <a:bodyPr wrap="square">
            <a:spAutoFit/>
          </a:bodyPr>
          <a:lstStyle/>
          <a:p>
            <a:pPr defTabSz="914400"/>
            <a:r>
              <a:rPr lang="en-US" sz="1400" dirty="0">
                <a:solidFill>
                  <a:schemeClr val="bg1">
                    <a:lumMod val="50000"/>
                  </a:schemeClr>
                </a:solidFill>
                <a:latin typeface="Arial"/>
              </a:rPr>
              <a:t>Creative Commons </a:t>
            </a:r>
            <a:r>
              <a:rPr lang="en-US" sz="1400" dirty="0" err="1">
                <a:solidFill>
                  <a:schemeClr val="bg1">
                    <a:lumMod val="50000"/>
                  </a:schemeClr>
                </a:solidFill>
                <a:latin typeface="Arial"/>
              </a:rPr>
              <a:t>Licence</a:t>
            </a:r>
            <a:endParaRPr lang="en-US" sz="1400" dirty="0">
              <a:solidFill>
                <a:schemeClr val="bg1">
                  <a:lumMod val="50000"/>
                </a:schemeClr>
              </a:solidFill>
              <a:latin typeface="Arial"/>
            </a:endParaRPr>
          </a:p>
          <a:p>
            <a:pPr defTabSz="914400"/>
            <a:r>
              <a:rPr lang="en-US" sz="1400" dirty="0">
                <a:solidFill>
                  <a:schemeClr val="bg1">
                    <a:lumMod val="50000"/>
                  </a:schemeClr>
                </a:solidFill>
                <a:latin typeface="Arial"/>
              </a:rPr>
              <a:t>This work is licensed under a Creative Commons Attribution-</a:t>
            </a:r>
            <a:r>
              <a:rPr lang="en-US" sz="1400" dirty="0" err="1">
                <a:solidFill>
                  <a:schemeClr val="bg1">
                    <a:lumMod val="50000"/>
                  </a:schemeClr>
                </a:solidFill>
                <a:latin typeface="Arial"/>
              </a:rPr>
              <a:t>NonCommercial</a:t>
            </a:r>
            <a:r>
              <a:rPr lang="en-US" sz="1400" dirty="0">
                <a:solidFill>
                  <a:schemeClr val="bg1">
                    <a:lumMod val="50000"/>
                  </a:schemeClr>
                </a:solidFill>
                <a:latin typeface="Arial"/>
              </a:rPr>
              <a:t>-</a:t>
            </a:r>
            <a:r>
              <a:rPr lang="en-US" sz="1400" dirty="0" err="1">
                <a:solidFill>
                  <a:schemeClr val="bg1">
                    <a:lumMod val="50000"/>
                  </a:schemeClr>
                </a:solidFill>
                <a:latin typeface="Arial"/>
              </a:rPr>
              <a:t>ShareAlike</a:t>
            </a:r>
            <a:r>
              <a:rPr lang="en-US" sz="1400" dirty="0">
                <a:solidFill>
                  <a:schemeClr val="bg1">
                    <a:lumMod val="50000"/>
                  </a:schemeClr>
                </a:solidFill>
                <a:latin typeface="Arial"/>
              </a:rPr>
              <a:t> 4.0 International License</a:t>
            </a:r>
          </a:p>
          <a:p>
            <a:pPr defTabSz="914400"/>
            <a:r>
              <a:rPr lang="en-US" sz="1400" dirty="0">
                <a:solidFill>
                  <a:schemeClr val="bg1">
                    <a:lumMod val="50000"/>
                  </a:schemeClr>
                </a:solidFill>
                <a:latin typeface="Arial"/>
              </a:rPr>
              <a:t>http://creativecommons.org/licenses/by-nc-sa/4.0/</a:t>
            </a:r>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6373045"/>
            <a:ext cx="1408842" cy="492920"/>
          </a:xfrm>
          <a:prstGeom prst="rect">
            <a:avLst/>
          </a:prstGeom>
        </p:spPr>
      </p:pic>
    </p:spTree>
    <p:extLst>
      <p:ext uri="{BB962C8B-B14F-4D97-AF65-F5344CB8AC3E}">
        <p14:creationId xmlns:p14="http://schemas.microsoft.com/office/powerpoint/2010/main" val="33047646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7422" y="1415931"/>
            <a:ext cx="5411165" cy="369332"/>
          </a:xfrm>
          <a:prstGeom prst="rect">
            <a:avLst/>
          </a:prstGeom>
        </p:spPr>
        <p:txBody>
          <a:bodyPr wrap="square">
            <a:spAutoFit/>
          </a:bodyPr>
          <a:lstStyle/>
          <a:p>
            <a:r>
              <a:rPr lang="en-GB" dirty="0"/>
              <a:t>https://www.youtube.com/watch?v=wgwDJiTYDI0</a:t>
            </a:r>
          </a:p>
        </p:txBody>
      </p:sp>
      <p:sp>
        <p:nvSpPr>
          <p:cNvPr id="5" name="TextBox 4"/>
          <p:cNvSpPr txBox="1"/>
          <p:nvPr/>
        </p:nvSpPr>
        <p:spPr>
          <a:xfrm>
            <a:off x="177422" y="7945"/>
            <a:ext cx="8497346" cy="584775"/>
          </a:xfrm>
          <a:prstGeom prst="rect">
            <a:avLst/>
          </a:prstGeom>
          <a:noFill/>
        </p:spPr>
        <p:txBody>
          <a:bodyPr wrap="square" rtlCol="0">
            <a:spAutoFit/>
          </a:bodyPr>
          <a:lstStyle/>
          <a:p>
            <a:r>
              <a:rPr lang="en-GB" sz="3200" b="1" dirty="0" err="1" smtClean="0">
                <a:solidFill>
                  <a:schemeClr val="tx2"/>
                </a:solidFill>
                <a:latin typeface="Optima"/>
                <a:cs typeface="Optima"/>
              </a:rPr>
              <a:t>Cern</a:t>
            </a:r>
            <a:r>
              <a:rPr lang="en-GB" sz="3200" b="1" dirty="0">
                <a:solidFill>
                  <a:schemeClr val="tx2"/>
                </a:solidFill>
                <a:latin typeface="Optima"/>
                <a:cs typeface="Optima"/>
              </a:rPr>
              <a:t>: Virtual particle therapy centre </a:t>
            </a:r>
          </a:p>
        </p:txBody>
      </p:sp>
      <p:pic>
        <p:nvPicPr>
          <p:cNvPr id="6" name="Picture 5"/>
          <p:cNvPicPr>
            <a:picLocks noChangeAspect="1"/>
          </p:cNvPicPr>
          <p:nvPr/>
        </p:nvPicPr>
        <p:blipFill rotWithShape="1">
          <a:blip r:embed="rId3"/>
          <a:srcRect t="14740" r="34463" b="10277"/>
          <a:stretch/>
        </p:blipFill>
        <p:spPr>
          <a:xfrm>
            <a:off x="1908208" y="2126377"/>
            <a:ext cx="6766560" cy="4354830"/>
          </a:xfrm>
          <a:prstGeom prst="rect">
            <a:avLst/>
          </a:prstGeom>
        </p:spPr>
      </p:pic>
    </p:spTree>
    <p:extLst>
      <p:ext uri="{BB962C8B-B14F-4D97-AF65-F5344CB8AC3E}">
        <p14:creationId xmlns:p14="http://schemas.microsoft.com/office/powerpoint/2010/main" val="18328380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ENVISION</a:t>
            </a:r>
            <a:endParaRPr lang="en-GB" sz="3200" b="1" dirty="0">
              <a:solidFill>
                <a:schemeClr val="tx2"/>
              </a:solidFill>
              <a:latin typeface="Optima"/>
              <a:cs typeface="Optima"/>
            </a:endParaRPr>
          </a:p>
        </p:txBody>
      </p:sp>
      <p:pic>
        <p:nvPicPr>
          <p:cNvPr id="4" name="Picture 2" descr="\\cern.ch\dfs\Users\g\gporcell\Desktop\Envis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0" y="1828794"/>
            <a:ext cx="9160379" cy="503820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txBox="1">
            <a:spLocks/>
          </p:cNvSpPr>
          <p:nvPr/>
        </p:nvSpPr>
        <p:spPr>
          <a:xfrm>
            <a:off x="-5" y="1108395"/>
            <a:ext cx="9144000" cy="714323"/>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a:solidFill>
                  <a:schemeClr val="tx2"/>
                </a:solidFill>
                <a:latin typeface="+mn-lt"/>
                <a:ea typeface="+mn-ea"/>
                <a:cs typeface="Optima"/>
                <a:hlinkClick r:id="rId4"/>
              </a:rPr>
              <a:t>https://</a:t>
            </a:r>
            <a:r>
              <a:rPr lang="en-US" sz="2800" dirty="0" smtClean="0">
                <a:solidFill>
                  <a:schemeClr val="tx2"/>
                </a:solidFill>
                <a:latin typeface="+mn-lt"/>
                <a:ea typeface="+mn-ea"/>
                <a:cs typeface="Optima"/>
                <a:hlinkClick r:id="rId4"/>
              </a:rPr>
              <a:t>cds.cern.ch/record/1611725</a:t>
            </a:r>
            <a:r>
              <a:rPr lang="en-US" sz="2800" dirty="0" smtClean="0">
                <a:solidFill>
                  <a:schemeClr val="tx2"/>
                </a:solidFill>
                <a:latin typeface="+mn-lt"/>
                <a:ea typeface="+mn-ea"/>
                <a:cs typeface="Optima"/>
              </a:rPr>
              <a:t> </a:t>
            </a:r>
            <a:endParaRPr lang="en-US" sz="2800" dirty="0">
              <a:solidFill>
                <a:schemeClr val="tx2"/>
              </a:solidFill>
              <a:latin typeface="+mn-lt"/>
              <a:ea typeface="+mn-ea"/>
              <a:cs typeface="Optima"/>
            </a:endParaRPr>
          </a:p>
        </p:txBody>
      </p:sp>
    </p:spTree>
    <p:extLst>
      <p:ext uri="{BB962C8B-B14F-4D97-AF65-F5344CB8AC3E}">
        <p14:creationId xmlns:p14="http://schemas.microsoft.com/office/powerpoint/2010/main" val="25728395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How to KT</a:t>
            </a:r>
            <a:r>
              <a:rPr lang="en-GB" sz="3200" b="1" dirty="0" smtClean="0">
                <a:solidFill>
                  <a:schemeClr val="tx2"/>
                </a:solidFill>
                <a:latin typeface="Optima"/>
                <a:cs typeface="Optima"/>
              </a:rPr>
              <a:t>?</a:t>
            </a:r>
            <a:endParaRPr lang="en-GB" sz="3200" b="1" dirty="0">
              <a:solidFill>
                <a:schemeClr val="tx2"/>
              </a:solidFill>
              <a:latin typeface="Optima"/>
              <a:cs typeface="Optima"/>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151" y="648028"/>
            <a:ext cx="7608467" cy="5913633"/>
          </a:xfrm>
          <a:prstGeom prst="rect">
            <a:avLst/>
          </a:prstGeom>
        </p:spPr>
      </p:pic>
    </p:spTree>
    <p:extLst>
      <p:ext uri="{BB962C8B-B14F-4D97-AF65-F5344CB8AC3E}">
        <p14:creationId xmlns:p14="http://schemas.microsoft.com/office/powerpoint/2010/main" val="351521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62191" t="30815" r="12632" b="23108"/>
          <a:stretch/>
        </p:blipFill>
        <p:spPr>
          <a:xfrm>
            <a:off x="10418" y="592720"/>
            <a:ext cx="5361682" cy="3066505"/>
          </a:xfrm>
          <a:prstGeom prst="rect">
            <a:avLst/>
          </a:prstGeom>
        </p:spPr>
      </p:pic>
      <p:pic>
        <p:nvPicPr>
          <p:cNvPr id="8" name="Picture 7"/>
          <p:cNvPicPr>
            <a:picLocks noChangeAspect="1"/>
          </p:cNvPicPr>
          <p:nvPr/>
        </p:nvPicPr>
        <p:blipFill rotWithShape="1">
          <a:blip r:embed="rId3"/>
          <a:srcRect l="62213" t="30819" r="12553" b="22794"/>
          <a:stretch/>
        </p:blipFill>
        <p:spPr>
          <a:xfrm>
            <a:off x="1929664" y="2119167"/>
            <a:ext cx="5361682" cy="3080115"/>
          </a:xfrm>
          <a:prstGeom prst="rect">
            <a:avLst/>
          </a:prstGeom>
        </p:spPr>
      </p:pic>
      <p:pic>
        <p:nvPicPr>
          <p:cNvPr id="9" name="Picture 8"/>
          <p:cNvPicPr>
            <a:picLocks noChangeAspect="1"/>
          </p:cNvPicPr>
          <p:nvPr/>
        </p:nvPicPr>
        <p:blipFill rotWithShape="1">
          <a:blip r:embed="rId4"/>
          <a:srcRect l="62246" t="30932" r="12804" b="23086"/>
          <a:stretch/>
        </p:blipFill>
        <p:spPr>
          <a:xfrm>
            <a:off x="3790482" y="3777301"/>
            <a:ext cx="5320861" cy="3064371"/>
          </a:xfrm>
          <a:prstGeom prst="rect">
            <a:avLst/>
          </a:prstGeom>
        </p:spPr>
      </p:pic>
      <p:sp>
        <p:nvSpPr>
          <p:cNvPr id="4"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LHC - What if…</a:t>
            </a:r>
            <a:endParaRPr lang="en-GB" sz="3200" b="1" dirty="0">
              <a:solidFill>
                <a:schemeClr val="tx2"/>
              </a:solidFill>
              <a:latin typeface="Optima"/>
              <a:cs typeface="Optima"/>
            </a:endParaRPr>
          </a:p>
        </p:txBody>
      </p:sp>
      <p:sp>
        <p:nvSpPr>
          <p:cNvPr id="2" name="Rettangolo 7"/>
          <p:cNvSpPr/>
          <p:nvPr/>
        </p:nvSpPr>
        <p:spPr>
          <a:xfrm rot="16200000">
            <a:off x="-2802340" y="3603620"/>
            <a:ext cx="5964071" cy="338554"/>
          </a:xfrm>
          <a:prstGeom prst="rect">
            <a:avLst/>
          </a:prstGeom>
        </p:spPr>
        <p:txBody>
          <a:bodyPr wrap="square">
            <a:spAutoFit/>
          </a:bodyPr>
          <a:lstStyle/>
          <a:p>
            <a:r>
              <a:rPr lang="it-IT" sz="1600" dirty="0" smtClean="0"/>
              <a:t>http://natronics.github.io/science-hack-day-2014/lhc-map/</a:t>
            </a:r>
            <a:endParaRPr lang="it-IT" sz="1600" dirty="0"/>
          </a:p>
        </p:txBody>
      </p:sp>
      <p:pic>
        <p:nvPicPr>
          <p:cNvPr id="6" name="Picture 2" descr="C:\Giovanni\TERA\Lavoro\More\CERN-LogoPack\Outline\PNG\BLUE\LogoOutline-Blue-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83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Group 1"/>
          <p:cNvGrpSpPr/>
          <p:nvPr/>
        </p:nvGrpSpPr>
        <p:grpSpPr>
          <a:xfrm>
            <a:off x="330200" y="756412"/>
            <a:ext cx="8483600" cy="5143500"/>
            <a:chOff x="0" y="914400"/>
            <a:chExt cx="9144000" cy="5943600"/>
          </a:xfrm>
        </p:grpSpPr>
        <p:pic>
          <p:nvPicPr>
            <p:cNvPr id="3" name="Picture 2" descr="CMB_Timeline150nt"/>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914400"/>
              <a:ext cx="9144000" cy="5943600"/>
            </a:xfrm>
            <a:prstGeom prst="rect">
              <a:avLst/>
            </a:prstGeom>
            <a:noFill/>
            <a:ln w="9525">
              <a:noFill/>
              <a:miter lim="800000"/>
              <a:headEnd/>
              <a:tailEnd/>
            </a:ln>
          </p:spPr>
        </p:pic>
        <p:grpSp>
          <p:nvGrpSpPr>
            <p:cNvPr id="4" name="Group 6"/>
            <p:cNvGrpSpPr>
              <a:grpSpLocks/>
            </p:cNvGrpSpPr>
            <p:nvPr/>
          </p:nvGrpSpPr>
          <p:grpSpPr bwMode="auto">
            <a:xfrm>
              <a:off x="2009775" y="5788025"/>
              <a:ext cx="6542091" cy="1038225"/>
              <a:chOff x="1152" y="3348"/>
              <a:chExt cx="4121" cy="654"/>
            </a:xfrm>
          </p:grpSpPr>
          <p:sp>
            <p:nvSpPr>
              <p:cNvPr id="5"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fr-CH" dirty="0"/>
              </a:p>
            </p:txBody>
          </p:sp>
          <p:sp>
            <p:nvSpPr>
              <p:cNvPr id="6" name="Rectangle 8"/>
              <p:cNvSpPr>
                <a:spLocks noChangeArrowheads="1"/>
              </p:cNvSpPr>
              <p:nvPr/>
            </p:nvSpPr>
            <p:spPr bwMode="auto">
              <a:xfrm>
                <a:off x="4770" y="3348"/>
                <a:ext cx="503" cy="234"/>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fr-CH"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endParaRPr lang="fr-CH"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7" name="Rectangle 9"/>
              <p:cNvSpPr>
                <a:spLocks noChangeArrowheads="1"/>
              </p:cNvSpPr>
              <p:nvPr/>
            </p:nvSpPr>
            <p:spPr bwMode="auto">
              <a:xfrm>
                <a:off x="2308" y="3384"/>
                <a:ext cx="1206" cy="234"/>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fr-CH"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billion years</a:t>
                </a:r>
                <a:endParaRPr lang="fr-CH"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8" name="Rectangle 10"/>
              <p:cNvSpPr>
                <a:spLocks noChangeArrowheads="1"/>
              </p:cNvSpPr>
              <p:nvPr/>
            </p:nvSpPr>
            <p:spPr bwMode="auto">
              <a:xfrm>
                <a:off x="2516" y="3710"/>
                <a:ext cx="786"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fr-CH"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fr-CH" baseline="30000"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fr-CH"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fr-CH"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9"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endParaRPr lang="fr-CH" dirty="0"/>
              </a:p>
            </p:txBody>
          </p:sp>
        </p:grpSp>
      </p:grpSp>
    </p:spTree>
    <p:extLst>
      <p:ext uri="{BB962C8B-B14F-4D97-AF65-F5344CB8AC3E}">
        <p14:creationId xmlns:p14="http://schemas.microsoft.com/office/powerpoint/2010/main" val="2764968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History</a:t>
            </a:r>
          </a:p>
        </p:txBody>
      </p:sp>
      <p:pic>
        <p:nvPicPr>
          <p:cNvPr id="4" name="Picture 2" descr="C:\Giovanni\TERA\Lavoro\More\Presentazioni Adroterapia\Presentation CERN\Pics\IRab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7" y="909241"/>
            <a:ext cx="1335677" cy="18875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Giovanni\TERA\Lavoro\More\Presentazioni Adroterapia\Presentation CERN\Pics\de-Broglie-physic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1492" y="909241"/>
            <a:ext cx="1447497" cy="18875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Giovanni\TERA\Lavoro\More\Presentazioni Adroterapia\Presentation CERN\Pics\Edoardo_Amaldi_mediu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8066" y="909241"/>
            <a:ext cx="1393825" cy="18875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Giovanni\TERA\Lavoro\More\Presentazioni Adroterapia\Presentation CERN\Pics\breaking-groun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7154" y="3054148"/>
            <a:ext cx="5348971" cy="37693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Giovanni\TERA\Lavoro\More\Presentazioni Adroterapia\Presentation CERN\Pics\conventio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264" y="3610708"/>
            <a:ext cx="3525635" cy="318701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8435373" y="6503037"/>
            <a:ext cx="652743" cy="369332"/>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1800" dirty="0" smtClean="0">
                <a:solidFill>
                  <a:schemeClr val="bg1"/>
                </a:solidFill>
                <a:latin typeface="+mn-lt"/>
                <a:ea typeface="+mn-ea"/>
                <a:cs typeface="+mn-cs"/>
              </a:rPr>
              <a:t>1954</a:t>
            </a:r>
            <a:endParaRPr lang="en-GB" sz="1800" dirty="0">
              <a:solidFill>
                <a:schemeClr val="bg1"/>
              </a:solidFill>
              <a:latin typeface="+mn-lt"/>
              <a:ea typeface="+mn-ea"/>
              <a:cs typeface="+mn-cs"/>
            </a:endParaRPr>
          </a:p>
        </p:txBody>
      </p:sp>
      <p:sp>
        <p:nvSpPr>
          <p:cNvPr id="12" name="TextBox 11"/>
          <p:cNvSpPr txBox="1"/>
          <p:nvPr/>
        </p:nvSpPr>
        <p:spPr>
          <a:xfrm>
            <a:off x="3665130" y="2545664"/>
            <a:ext cx="1346587" cy="307777"/>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1400" dirty="0" err="1" smtClean="0">
                <a:latin typeface="+mn-lt"/>
                <a:ea typeface="+mn-ea"/>
                <a:cs typeface="+mn-cs"/>
              </a:rPr>
              <a:t>Edoardo</a:t>
            </a:r>
            <a:r>
              <a:rPr lang="en-US" sz="1400" dirty="0" smtClean="0">
                <a:latin typeface="+mn-lt"/>
                <a:ea typeface="+mn-ea"/>
                <a:cs typeface="+mn-cs"/>
              </a:rPr>
              <a:t> </a:t>
            </a:r>
            <a:r>
              <a:rPr lang="en-US" sz="1400" dirty="0" err="1">
                <a:latin typeface="+mn-lt"/>
                <a:ea typeface="+mn-ea"/>
                <a:cs typeface="+mn-cs"/>
              </a:rPr>
              <a:t>Amaldi</a:t>
            </a:r>
            <a:endParaRPr lang="en-GB" sz="1400" dirty="0">
              <a:latin typeface="+mn-lt"/>
              <a:ea typeface="+mn-ea"/>
              <a:cs typeface="+mn-cs"/>
            </a:endParaRPr>
          </a:p>
        </p:txBody>
      </p:sp>
      <p:sp>
        <p:nvSpPr>
          <p:cNvPr id="13" name="Rectangle 12"/>
          <p:cNvSpPr/>
          <p:nvPr/>
        </p:nvSpPr>
        <p:spPr>
          <a:xfrm>
            <a:off x="1869256" y="2545739"/>
            <a:ext cx="1335943" cy="307777"/>
          </a:xfrm>
          <a:prstGeom prst="rect">
            <a:avLst/>
          </a:prstGeom>
        </p:spPr>
        <p:txBody>
          <a:bodyPr wrap="none">
            <a:spAutoFit/>
          </a:bodyPr>
          <a:lstStyle/>
          <a:p>
            <a:r>
              <a:rPr lang="en-GB" sz="1400" dirty="0">
                <a:solidFill>
                  <a:schemeClr val="bg1"/>
                </a:solidFill>
              </a:rPr>
              <a:t>Louis de Broglie</a:t>
            </a:r>
          </a:p>
        </p:txBody>
      </p:sp>
      <p:sp>
        <p:nvSpPr>
          <p:cNvPr id="14" name="Rectangle 13"/>
          <p:cNvSpPr/>
          <p:nvPr/>
        </p:nvSpPr>
        <p:spPr>
          <a:xfrm>
            <a:off x="224009" y="2559032"/>
            <a:ext cx="994183" cy="307777"/>
          </a:xfrm>
          <a:prstGeom prst="rect">
            <a:avLst/>
          </a:prstGeom>
        </p:spPr>
        <p:txBody>
          <a:bodyPr wrap="none">
            <a:spAutoFit/>
          </a:bodyPr>
          <a:lstStyle/>
          <a:p>
            <a:r>
              <a:rPr lang="en-GB" sz="1400" dirty="0" err="1">
                <a:solidFill>
                  <a:schemeClr val="bg1"/>
                </a:solidFill>
              </a:rPr>
              <a:t>Isidor</a:t>
            </a:r>
            <a:r>
              <a:rPr lang="en-GB" sz="1400" dirty="0">
                <a:solidFill>
                  <a:schemeClr val="bg1"/>
                </a:solidFill>
              </a:rPr>
              <a:t> Rabi </a:t>
            </a:r>
          </a:p>
        </p:txBody>
      </p:sp>
      <p:sp>
        <p:nvSpPr>
          <p:cNvPr id="15" name="Content Placeholder 2"/>
          <p:cNvSpPr txBox="1">
            <a:spLocks/>
          </p:cNvSpPr>
          <p:nvPr/>
        </p:nvSpPr>
        <p:spPr>
          <a:xfrm>
            <a:off x="5640256" y="1537231"/>
            <a:ext cx="2848681" cy="102180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12 founding Member States</a:t>
            </a:r>
            <a:endParaRPr lang="en-US" dirty="0" smtClean="0"/>
          </a:p>
        </p:txBody>
      </p:sp>
      <p:sp>
        <p:nvSpPr>
          <p:cNvPr id="16" name="Rectangle 15"/>
          <p:cNvSpPr/>
          <p:nvPr/>
        </p:nvSpPr>
        <p:spPr>
          <a:xfrm>
            <a:off x="2057891" y="6463561"/>
            <a:ext cx="1413400" cy="276999"/>
          </a:xfrm>
          <a:prstGeom prst="rect">
            <a:avLst/>
          </a:prstGeom>
        </p:spPr>
        <p:txBody>
          <a:bodyPr wrap="none">
            <a:spAutoFit/>
          </a:bodyPr>
          <a:lstStyle/>
          <a:p>
            <a:r>
              <a:rPr lang="en-GB" sz="1200" dirty="0"/>
              <a:t>29 September 1954</a:t>
            </a:r>
          </a:p>
        </p:txBody>
      </p:sp>
      <p:pic>
        <p:nvPicPr>
          <p:cNvPr id="17" name="Picture 2" descr="C:\Giovanni\TERA\Lavoro\More\CERN-LogoPack\Outline\PNG\BLUE\LogoOutline-Blue-0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127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GB" sz="3200" b="1" dirty="0">
                <a:solidFill>
                  <a:schemeClr val="tx2"/>
                </a:solidFill>
                <a:latin typeface="Optima"/>
                <a:cs typeface="Optima"/>
              </a:rPr>
              <a:t>CERN’s mission</a:t>
            </a:r>
          </a:p>
        </p:txBody>
      </p:sp>
      <p:sp>
        <p:nvSpPr>
          <p:cNvPr id="9" name="Rectangle 8"/>
          <p:cNvSpPr/>
          <p:nvPr/>
        </p:nvSpPr>
        <p:spPr>
          <a:xfrm>
            <a:off x="4233552" y="6414630"/>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dirty="0" smtClean="0">
                <a:latin typeface="Helvetica Neue" charset="0"/>
                <a:ea typeface="Helvetica Neue" charset="0"/>
                <a:cs typeface="Helvetica Neue" charset="0"/>
              </a:rPr>
              <a:t>Rita Ferreira</a:t>
            </a:r>
            <a:r>
              <a:rPr lang="en-US" sz="1000" b="0" dirty="0" smtClean="0">
                <a:latin typeface="Helvetica Neue" charset="0"/>
                <a:ea typeface="Helvetica Neue" charset="0"/>
                <a:cs typeface="Helvetica Neue" charset="0"/>
              </a:rPr>
              <a:t>, 30 March 2017</a:t>
            </a:r>
          </a:p>
        </p:txBody>
      </p:sp>
      <p:pic>
        <p:nvPicPr>
          <p:cNvPr id="10" name="Picture 9"/>
          <p:cNvPicPr>
            <a:picLocks noChangeAspect="1"/>
          </p:cNvPicPr>
          <p:nvPr/>
        </p:nvPicPr>
        <p:blipFill>
          <a:blip r:embed="rId4"/>
          <a:stretch>
            <a:fillRect/>
          </a:stretch>
        </p:blipFill>
        <p:spPr>
          <a:xfrm>
            <a:off x="4607088" y="3840480"/>
            <a:ext cx="4524880" cy="3017520"/>
          </a:xfrm>
          <a:prstGeom prst="rect">
            <a:avLst/>
          </a:prstGeom>
          <a:noFill/>
          <a:ln w="9525">
            <a:noFill/>
            <a:miter lim="800000"/>
            <a:headEnd/>
            <a:tailEnd/>
          </a:ln>
          <a:effectLst/>
        </p:spPr>
      </p:pic>
      <p:pic>
        <p:nvPicPr>
          <p:cNvPr id="11" name="Picture 10"/>
          <p:cNvPicPr>
            <a:picLocks noChangeAspect="1"/>
          </p:cNvPicPr>
          <p:nvPr/>
        </p:nvPicPr>
        <p:blipFill rotWithShape="1">
          <a:blip r:embed="rId5" cstate="email">
            <a:extLst>
              <a:ext uri="{28A0092B-C50C-407E-A947-70E740481C1C}">
                <a14:useLocalDpi xmlns:a14="http://schemas.microsoft.com/office/drawing/2010/main" val="0"/>
              </a:ext>
            </a:extLst>
          </a:blip>
          <a:srcRect l="10853" r="4842"/>
          <a:stretch/>
        </p:blipFill>
        <p:spPr>
          <a:xfrm>
            <a:off x="12033" y="767524"/>
            <a:ext cx="4522461" cy="3017520"/>
          </a:xfrm>
          <a:prstGeom prst="rect">
            <a:avLst/>
          </a:prstGeom>
        </p:spPr>
      </p:pic>
      <p:pic>
        <p:nvPicPr>
          <p:cNvPr id="12" name="Picture 1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032" y="3850607"/>
            <a:ext cx="4521569" cy="3017520"/>
          </a:xfrm>
          <a:prstGeom prst="rect">
            <a:avLst/>
          </a:prstGeom>
        </p:spPr>
      </p:pic>
      <p:sp>
        <p:nvSpPr>
          <p:cNvPr id="13" name="TextBox 12"/>
          <p:cNvSpPr txBox="1"/>
          <p:nvPr/>
        </p:nvSpPr>
        <p:spPr>
          <a:xfrm>
            <a:off x="2989806" y="3373700"/>
            <a:ext cx="1572866"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Research</a:t>
            </a:r>
            <a:endParaRPr lang="en-GB" sz="2400" b="1" dirty="0">
              <a:solidFill>
                <a:schemeClr val="bg1"/>
              </a:solidFill>
              <a:latin typeface="+mn-lt"/>
              <a:ea typeface="+mn-ea"/>
              <a:cs typeface="+mn-cs"/>
            </a:endParaRPr>
          </a:p>
        </p:txBody>
      </p:sp>
      <p:sp>
        <p:nvSpPr>
          <p:cNvPr id="14" name="TextBox 13"/>
          <p:cNvSpPr txBox="1"/>
          <p:nvPr/>
        </p:nvSpPr>
        <p:spPr>
          <a:xfrm>
            <a:off x="2906189" y="6455321"/>
            <a:ext cx="1670649"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Education</a:t>
            </a:r>
            <a:endParaRPr lang="en-GB" sz="2400" b="1" dirty="0">
              <a:solidFill>
                <a:schemeClr val="bg1"/>
              </a:solidFill>
              <a:latin typeface="+mn-lt"/>
              <a:ea typeface="+mn-ea"/>
              <a:cs typeface="+mn-cs"/>
            </a:endParaRPr>
          </a:p>
        </p:txBody>
      </p:sp>
      <p:pic>
        <p:nvPicPr>
          <p:cNvPr id="15" name="Picture 14"/>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598357" y="756753"/>
            <a:ext cx="4533298" cy="3017520"/>
          </a:xfrm>
          <a:prstGeom prst="rect">
            <a:avLst/>
          </a:prstGeom>
        </p:spPr>
      </p:pic>
      <p:sp>
        <p:nvSpPr>
          <p:cNvPr id="16" name="TextBox 15"/>
          <p:cNvSpPr txBox="1"/>
          <p:nvPr/>
        </p:nvSpPr>
        <p:spPr>
          <a:xfrm>
            <a:off x="7228187" y="3011235"/>
            <a:ext cx="1909498" cy="830997"/>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Technology</a:t>
            </a:r>
          </a:p>
          <a:p>
            <a:pPr algn="ctr">
              <a:defRPr/>
            </a:pPr>
            <a:r>
              <a:rPr lang="en-US" sz="2400" b="1" dirty="0" smtClean="0">
                <a:solidFill>
                  <a:schemeClr val="bg1"/>
                </a:solidFill>
                <a:latin typeface="+mn-lt"/>
                <a:ea typeface="+mn-ea"/>
                <a:cs typeface="+mn-cs"/>
              </a:rPr>
              <a:t>Innovation</a:t>
            </a:r>
            <a:endParaRPr lang="en-GB" sz="2400" b="1" dirty="0">
              <a:solidFill>
                <a:schemeClr val="bg1"/>
              </a:solidFill>
              <a:latin typeface="+mn-lt"/>
              <a:ea typeface="+mn-ea"/>
              <a:cs typeface="+mn-cs"/>
            </a:endParaRPr>
          </a:p>
        </p:txBody>
      </p:sp>
      <p:sp>
        <p:nvSpPr>
          <p:cNvPr id="17" name="TextBox 16"/>
          <p:cNvSpPr txBox="1"/>
          <p:nvPr/>
        </p:nvSpPr>
        <p:spPr>
          <a:xfrm>
            <a:off x="7043893" y="6461636"/>
            <a:ext cx="2165978" cy="461665"/>
          </a:xfrm>
          <a:prstGeom prst="rect">
            <a:avLst/>
          </a:prstGeom>
          <a:noFill/>
          <a:ln>
            <a:noFill/>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37931725" indent="-37474525">
              <a:defRPr sz="1200">
                <a:solidFill>
                  <a:schemeClr val="tx1"/>
                </a:solidFill>
                <a:latin typeface="Comic Sans MS" charset="0"/>
                <a:ea typeface="ＭＳ Ｐゴシック" charset="0"/>
              </a:defRPr>
            </a:lvl2pPr>
            <a:lvl3pPr>
              <a:defRPr sz="1200">
                <a:solidFill>
                  <a:schemeClr val="tx1"/>
                </a:solidFill>
                <a:latin typeface="Comic Sans MS" charset="0"/>
                <a:ea typeface="ＭＳ Ｐゴシック" charset="0"/>
              </a:defRPr>
            </a:lvl3pPr>
            <a:lvl4pPr>
              <a:defRPr sz="1200">
                <a:solidFill>
                  <a:schemeClr val="tx1"/>
                </a:solidFill>
                <a:latin typeface="Comic Sans MS" charset="0"/>
                <a:ea typeface="ＭＳ Ｐゴシック" charset="0"/>
              </a:defRPr>
            </a:lvl4pPr>
            <a:lvl5pPr>
              <a:defRPr sz="1200">
                <a:solidFill>
                  <a:schemeClr val="tx1"/>
                </a:solidFill>
                <a:latin typeface="Comic Sans MS" charset="0"/>
                <a:ea typeface="ＭＳ Ｐゴシック" charset="0"/>
              </a:defRPr>
            </a:lvl5pPr>
            <a:lvl6pPr marL="457200" eaLnBrk="0" fontAlgn="base" hangingPunct="0">
              <a:spcBef>
                <a:spcPct val="0"/>
              </a:spcBef>
              <a:spcAft>
                <a:spcPct val="0"/>
              </a:spcAft>
              <a:defRPr sz="1200">
                <a:solidFill>
                  <a:schemeClr val="tx1"/>
                </a:solidFill>
                <a:latin typeface="Comic Sans MS" charset="0"/>
                <a:ea typeface="ＭＳ Ｐゴシック" charset="0"/>
              </a:defRPr>
            </a:lvl6pPr>
            <a:lvl7pPr marL="914400" eaLnBrk="0" fontAlgn="base" hangingPunct="0">
              <a:spcBef>
                <a:spcPct val="0"/>
              </a:spcBef>
              <a:spcAft>
                <a:spcPct val="0"/>
              </a:spcAft>
              <a:defRPr sz="1200">
                <a:solidFill>
                  <a:schemeClr val="tx1"/>
                </a:solidFill>
                <a:latin typeface="Comic Sans MS" charset="0"/>
                <a:ea typeface="ＭＳ Ｐゴシック" charset="0"/>
              </a:defRPr>
            </a:lvl7pPr>
            <a:lvl8pPr marL="1371600" eaLnBrk="0" fontAlgn="base" hangingPunct="0">
              <a:spcBef>
                <a:spcPct val="0"/>
              </a:spcBef>
              <a:spcAft>
                <a:spcPct val="0"/>
              </a:spcAft>
              <a:defRPr sz="1200">
                <a:solidFill>
                  <a:schemeClr val="tx1"/>
                </a:solidFill>
                <a:latin typeface="Comic Sans MS" charset="0"/>
                <a:ea typeface="ＭＳ Ｐゴシック" charset="0"/>
              </a:defRPr>
            </a:lvl8pPr>
            <a:lvl9pPr marL="1828800" eaLnBrk="0" fontAlgn="base" hangingPunct="0">
              <a:spcBef>
                <a:spcPct val="0"/>
              </a:spcBef>
              <a:spcAft>
                <a:spcPct val="0"/>
              </a:spcAft>
              <a:defRPr sz="1200">
                <a:solidFill>
                  <a:schemeClr val="tx1"/>
                </a:solidFill>
                <a:latin typeface="Comic Sans MS" charset="0"/>
                <a:ea typeface="ＭＳ Ｐゴシック" charset="0"/>
              </a:defRPr>
            </a:lvl9pPr>
          </a:lstStyle>
          <a:p>
            <a:pPr algn="ctr">
              <a:defRPr/>
            </a:pPr>
            <a:r>
              <a:rPr lang="en-US" sz="2400" b="1" dirty="0" smtClean="0">
                <a:solidFill>
                  <a:schemeClr val="bg1"/>
                </a:solidFill>
                <a:latin typeface="+mn-lt"/>
                <a:ea typeface="+mn-ea"/>
                <a:cs typeface="+mn-cs"/>
              </a:rPr>
              <a:t>Collaboration</a:t>
            </a:r>
            <a:endParaRPr lang="en-GB" sz="2400" b="1" dirty="0">
              <a:solidFill>
                <a:schemeClr val="bg1"/>
              </a:solidFill>
              <a:latin typeface="+mn-lt"/>
              <a:ea typeface="+mn-ea"/>
              <a:cs typeface="+mn-cs"/>
            </a:endParaRPr>
          </a:p>
        </p:txBody>
      </p:sp>
    </p:spTree>
    <p:extLst>
      <p:ext uri="{BB962C8B-B14F-4D97-AF65-F5344CB8AC3E}">
        <p14:creationId xmlns:p14="http://schemas.microsoft.com/office/powerpoint/2010/main" val="14483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Giovanni\TERA\Lavoro\More\CERN-LogoPack\Outline\PNG\BLUE\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3946" y="42960"/>
            <a:ext cx="575400" cy="57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3"/>
          <p:cNvSpPr txBox="1"/>
          <p:nvPr/>
        </p:nvSpPr>
        <p:spPr>
          <a:xfrm>
            <a:off x="177422" y="7945"/>
            <a:ext cx="7829440" cy="584775"/>
          </a:xfrm>
          <a:prstGeom prst="rect">
            <a:avLst/>
          </a:prstGeom>
          <a:noFill/>
        </p:spPr>
        <p:txBody>
          <a:bodyPr wrap="square" rtlCol="0">
            <a:spAutoFit/>
          </a:bodyPr>
          <a:lstStyle/>
          <a:p>
            <a:r>
              <a:rPr lang="en-US" sz="3200" b="1" dirty="0" smtClean="0">
                <a:solidFill>
                  <a:schemeClr val="tx2"/>
                </a:solidFill>
                <a:latin typeface="Optima"/>
                <a:cs typeface="Optima"/>
              </a:rPr>
              <a:t>22 Member States</a:t>
            </a:r>
            <a:endParaRPr lang="en-GB" sz="3200" b="1" dirty="0">
              <a:solidFill>
                <a:schemeClr val="tx2"/>
              </a:solidFill>
              <a:latin typeface="Optima"/>
              <a:cs typeface="Optima"/>
            </a:endParaRPr>
          </a:p>
        </p:txBody>
      </p:sp>
      <p:pic>
        <p:nvPicPr>
          <p:cNvPr id="4" name="Picture 2" descr="C:\Users\Giò\Dropbox\Ginevra\CERN\More\Presentations\Presentation CERN\CERN_member_states_.svg.png"/>
          <p:cNvPicPr>
            <a:picLocks noChangeAspect="1" noChangeArrowheads="1"/>
          </p:cNvPicPr>
          <p:nvPr/>
        </p:nvPicPr>
        <p:blipFill>
          <a:blip r:embed="rId3"/>
          <a:srcRect/>
          <a:stretch>
            <a:fillRect/>
          </a:stretch>
        </p:blipFill>
        <p:spPr bwMode="auto">
          <a:xfrm>
            <a:off x="2990850" y="592720"/>
            <a:ext cx="6153150" cy="6238875"/>
          </a:xfrm>
          <a:prstGeom prst="rect">
            <a:avLst/>
          </a:prstGeom>
          <a:noFill/>
        </p:spPr>
      </p:pic>
      <p:sp>
        <p:nvSpPr>
          <p:cNvPr id="5" name="Rectangle 4"/>
          <p:cNvSpPr/>
          <p:nvPr/>
        </p:nvSpPr>
        <p:spPr>
          <a:xfrm>
            <a:off x="0" y="1792851"/>
            <a:ext cx="3327778" cy="1477328"/>
          </a:xfrm>
          <a:prstGeom prst="rect">
            <a:avLst/>
          </a:prstGeom>
        </p:spPr>
        <p:txBody>
          <a:bodyPr wrap="square">
            <a:spAutoFit/>
          </a:bodyPr>
          <a:lstStyle/>
          <a:p>
            <a:pPr marL="285750" indent="-285750">
              <a:buFont typeface="Arial" panose="020B0604020202020204" pitchFamily="34" charset="0"/>
              <a:buChar char="•"/>
            </a:pPr>
            <a:r>
              <a:rPr lang="en-GB" dirty="0" smtClean="0"/>
              <a:t>36 Non-member </a:t>
            </a:r>
            <a:r>
              <a:rPr lang="en-GB" dirty="0"/>
              <a:t>states with co-operation </a:t>
            </a:r>
            <a:r>
              <a:rPr lang="en-GB" dirty="0" smtClean="0"/>
              <a:t>agreements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US" dirty="0" smtClean="0"/>
              <a:t>19 Countries with </a:t>
            </a:r>
            <a:r>
              <a:rPr lang="en-GB" dirty="0" smtClean="0"/>
              <a:t>scientific </a:t>
            </a:r>
            <a:r>
              <a:rPr lang="en-GB" dirty="0"/>
              <a:t>contacts </a:t>
            </a:r>
          </a:p>
        </p:txBody>
      </p:sp>
    </p:spTree>
    <p:extLst>
      <p:ext uri="{BB962C8B-B14F-4D97-AF65-F5344CB8AC3E}">
        <p14:creationId xmlns:p14="http://schemas.microsoft.com/office/powerpoint/2010/main" val="1453059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1547</TotalTime>
  <Words>2357</Words>
  <Application>Microsoft Office PowerPoint</Application>
  <PresentationFormat>On-screen Show (4:3)</PresentationFormat>
  <Paragraphs>343</Paragraphs>
  <Slides>44</Slides>
  <Notes>15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ＭＳ Ｐゴシック</vt:lpstr>
      <vt:lpstr>Arial</vt:lpstr>
      <vt:lpstr>Calibri</vt:lpstr>
      <vt:lpstr>Calibri Light</vt:lpstr>
      <vt:lpstr>Gill Sans</vt:lpstr>
      <vt:lpstr>Helvetica Light</vt:lpstr>
      <vt:lpstr>Helvetica Neue</vt:lpstr>
      <vt:lpstr>Optima</vt:lpstr>
      <vt:lpstr>Times New Roman</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Ferreira</dc:creator>
  <cp:lastModifiedBy>Rita Ferreira</cp:lastModifiedBy>
  <cp:revision>49</cp:revision>
  <dcterms:created xsi:type="dcterms:W3CDTF">2017-03-09T12:12:20Z</dcterms:created>
  <dcterms:modified xsi:type="dcterms:W3CDTF">2017-07-31T09:52:51Z</dcterms:modified>
</cp:coreProperties>
</file>