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83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7" r:id="rId15"/>
    <p:sldId id="262" r:id="rId16"/>
    <p:sldId id="263" r:id="rId17"/>
    <p:sldId id="264" r:id="rId18"/>
    <p:sldId id="265" r:id="rId19"/>
    <p:sldId id="266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76" Type="http://schemas.openxmlformats.org/officeDocument/2006/relationships/slide" Target="slides/slide68.xml"/><Relationship Id="rId8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8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slide" Target="slides/slide6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slide" Target="slides/slide72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slide" Target="slides/slide73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31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31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31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31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2807FBCD-226A-4AD1-B77B-839818A21470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>
                <a:latin typeface="Arial"/>
              </a:rPr>
              <a:t>In the us 38% of all men and women are diagnosed with cancer at some point during their lifetime (https://www.cancer.gov/about-cancer/understanding/statistics)</a:t>
            </a:r>
          </a:p>
        </p:txBody>
      </p:sp>
      <p:sp>
        <p:nvSpPr>
          <p:cNvPr id="1019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882D911-6559-4DB9-B769-52F042EC900B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46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D84CC99-E416-4EFC-B7C4-C8C4F5985E24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49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2751C44F-332B-45B2-B79A-5423D041902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52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3AC03C3-1246-41B0-B489-404C46537B89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55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0A2E889-C47F-4A85-B619-8BD6DD70261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58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3150CBB5-CA7C-48ED-AD64-521FEE3F4B5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6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1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48973ECA-3ED4-42A6-BFDB-16419CAEF8F0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4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8AEAED0B-C3AC-4491-889E-94D2FA0DC6F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7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3131B54D-94A1-4B68-BEBE-69FD06730F4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69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70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634FBF6-93F6-4B81-88C0-4478DA9C7FF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73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494C968-21BB-47D7-B6A7-1FDAC70770F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71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22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A1B9C8C-47AF-4EA5-8C74-ADB0841F04FC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76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4661D2B-C793-45D7-8373-0F9EC2ACD9A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Cancer= malignant cells that </a:t>
            </a:r>
            <a:r>
              <a:rPr lang="en-US" sz="2000" b="0" strike="noStrike" spc="-1" dirty="0" err="1">
                <a:latin typeface="Arial"/>
              </a:rPr>
              <a:t>devide</a:t>
            </a:r>
            <a:r>
              <a:rPr lang="en-US" sz="2000" b="0" strike="noStrike" spc="-1" dirty="0">
                <a:latin typeface="Arial"/>
              </a:rPr>
              <a:t> in an uncontrolled way</a:t>
            </a:r>
          </a:p>
          <a:p>
            <a:pPr marL="216000" indent="-21528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Primary tumor, spread through circulatory system, invade new locations </a:t>
            </a:r>
          </a:p>
          <a:p>
            <a:pPr marL="216000" indent="-21528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Early diagnostic is key to success</a:t>
            </a:r>
          </a:p>
        </p:txBody>
      </p:sp>
      <p:sp>
        <p:nvSpPr>
          <p:cNvPr id="1025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0B43554-5966-4CBC-B488-F8C2B41B47AF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43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62F75BA-9C4E-439C-9F6D-9DB314CCB049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28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4C567C3-BF6B-48E8-945E-97F7CD3F9DB7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31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C44B6E3-BDDD-4403-B8C2-3DA359A3E6CA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0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34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1C6B7DBE-FBC2-4105-B524-9131624FB2C4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0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37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83453D8C-DE48-4CD1-9171-9D08646077C7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0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40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F163CC7-F5DC-4009-871F-68E64A55C531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080" cy="207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magine 5"/>
          <p:cNvPicPr/>
          <p:nvPr/>
        </p:nvPicPr>
        <p:blipFill>
          <a:blip r:embed="rId15"/>
          <a:stretch/>
        </p:blipFill>
        <p:spPr>
          <a:xfrm>
            <a:off x="9819360" y="6478560"/>
            <a:ext cx="2312280" cy="309960"/>
          </a:xfrm>
          <a:prstGeom prst="rect">
            <a:avLst/>
          </a:prstGeom>
          <a:ln>
            <a:noFill/>
          </a:ln>
        </p:spPr>
      </p:pic>
      <p:sp>
        <p:nvSpPr>
          <p:cNvPr id="77" name="Line 1"/>
          <p:cNvSpPr/>
          <p:nvPr/>
        </p:nvSpPr>
        <p:spPr>
          <a:xfrm>
            <a:off x="0" y="6335640"/>
            <a:ext cx="12191760" cy="360"/>
          </a:xfrm>
          <a:prstGeom prst="line">
            <a:avLst/>
          </a:prstGeom>
          <a:ln>
            <a:solidFill>
              <a:schemeClr val="accent2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78" name="Immagine 10"/>
          <p:cNvPicPr/>
          <p:nvPr/>
        </p:nvPicPr>
        <p:blipFill>
          <a:blip r:embed="rId16"/>
          <a:stretch/>
        </p:blipFill>
        <p:spPr>
          <a:xfrm>
            <a:off x="7833960" y="6588000"/>
            <a:ext cx="1713600" cy="236880"/>
          </a:xfrm>
          <a:prstGeom prst="rect">
            <a:avLst/>
          </a:prstGeom>
          <a:ln>
            <a:noFill/>
          </a:ln>
        </p:spPr>
      </p:pic>
      <p:sp>
        <p:nvSpPr>
          <p:cNvPr id="79" name="CustomShape 2"/>
          <p:cNvSpPr/>
          <p:nvPr/>
        </p:nvSpPr>
        <p:spPr>
          <a:xfrm>
            <a:off x="10549440" y="38160"/>
            <a:ext cx="1347120" cy="25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1" strike="noStrike" spc="-1">
                <a:solidFill>
                  <a:srgbClr val="FFFFFF"/>
                </a:solidFill>
                <a:latin typeface="Calibri"/>
                <a:ea typeface="DejaVu Sans"/>
              </a:rPr>
              <a:t>www.cnao.it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2573280" y="18255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838080" y="2909160"/>
            <a:ext cx="33850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0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838080" y="2909160"/>
            <a:ext cx="33850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2573280" y="18255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38080" y="29091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2573280" y="2909160"/>
            <a:ext cx="1651680" cy="98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grapher/share-of-deaths-by-cause-201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0.jpeg"/><Relationship Id="rId2" Type="http://schemas.openxmlformats.org/officeDocument/2006/relationships/hyperlink" Target="https://www.youtube.com/watch?v=4uFoo41bYis&amp;feature=youtu.be&amp;list=UU_0PJrnG43mn3nKkD5VzFcQ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Treatment methods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44" name="CustomShape 2"/>
          <p:cNvSpPr/>
          <p:nvPr/>
        </p:nvSpPr>
        <p:spPr>
          <a:xfrm>
            <a:off x="155520" y="-1143000"/>
            <a:ext cx="238032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45" name="Group 3"/>
          <p:cNvGrpSpPr/>
          <p:nvPr/>
        </p:nvGrpSpPr>
        <p:grpSpPr>
          <a:xfrm>
            <a:off x="6400440" y="236880"/>
            <a:ext cx="5120280" cy="2322720"/>
            <a:chOff x="6400440" y="236880"/>
            <a:chExt cx="5120280" cy="2322720"/>
          </a:xfrm>
        </p:grpSpPr>
        <p:pic>
          <p:nvPicPr>
            <p:cNvPr id="346" name="Picture 15"/>
            <p:cNvPicPr/>
            <p:nvPr/>
          </p:nvPicPr>
          <p:blipFill>
            <a:blip r:embed="rId3"/>
            <a:stretch/>
          </p:blipFill>
          <p:spPr>
            <a:xfrm>
              <a:off x="9117360" y="284040"/>
              <a:ext cx="2304000" cy="227556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347" name="Group 4"/>
            <p:cNvGrpSpPr/>
            <p:nvPr/>
          </p:nvGrpSpPr>
          <p:grpSpPr>
            <a:xfrm>
              <a:off x="6400440" y="841320"/>
              <a:ext cx="2969640" cy="1050840"/>
              <a:chOff x="6400440" y="841320"/>
              <a:chExt cx="2969640" cy="1050840"/>
            </a:xfrm>
          </p:grpSpPr>
          <p:pic>
            <p:nvPicPr>
              <p:cNvPr id="348" name="Picture 8"/>
              <p:cNvPicPr/>
              <p:nvPr/>
            </p:nvPicPr>
            <p:blipFill>
              <a:blip r:embed="rId4"/>
              <a:stretch/>
            </p:blipFill>
            <p:spPr>
              <a:xfrm>
                <a:off x="6997320" y="1044000"/>
                <a:ext cx="642960" cy="6192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49" name="Line 5"/>
              <p:cNvSpPr/>
              <p:nvPr/>
            </p:nvSpPr>
            <p:spPr>
              <a:xfrm flipV="1">
                <a:off x="7608600" y="1336320"/>
                <a:ext cx="725040" cy="4320"/>
              </a:xfrm>
              <a:prstGeom prst="line">
                <a:avLst/>
              </a:prstGeom>
              <a:ln w="38160">
                <a:solidFill>
                  <a:srgbClr val="1D3E9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50" name="CustomShape 6"/>
              <p:cNvSpPr/>
              <p:nvPr/>
            </p:nvSpPr>
            <p:spPr>
              <a:xfrm>
                <a:off x="8334000" y="1246680"/>
                <a:ext cx="349920" cy="178560"/>
              </a:xfrm>
              <a:prstGeom prst="flowChartOnlineStorage">
                <a:avLst/>
              </a:prstGeom>
              <a:solidFill>
                <a:srgbClr val="1D3E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51" name="CustomShape 7"/>
              <p:cNvSpPr/>
              <p:nvPr/>
            </p:nvSpPr>
            <p:spPr>
              <a:xfrm rot="10800000">
                <a:off x="8953560" y="1247760"/>
                <a:ext cx="252000" cy="178560"/>
              </a:xfrm>
              <a:prstGeom prst="flowChartDelay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52" name="CustomShape 8"/>
              <p:cNvSpPr/>
              <p:nvPr/>
            </p:nvSpPr>
            <p:spPr>
              <a:xfrm>
                <a:off x="6400440" y="1559160"/>
                <a:ext cx="27496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1D3E9B"/>
                    </a:solidFill>
                    <a:latin typeface="Calibri"/>
                    <a:ea typeface="DejaVu Sans"/>
                  </a:rPr>
                  <a:t>Radioisotope + Linker + Carrier </a:t>
                </a:r>
                <a:endParaRPr lang="en-US" sz="1600" b="0" strike="noStrike" spc="-1">
                  <a:latin typeface="Arial"/>
                </a:endParaRPr>
              </a:p>
            </p:txBody>
          </p:sp>
          <p:sp>
            <p:nvSpPr>
              <p:cNvPr id="353" name="CustomShape 9"/>
              <p:cNvSpPr/>
              <p:nvPr/>
            </p:nvSpPr>
            <p:spPr>
              <a:xfrm>
                <a:off x="8449200" y="841320"/>
                <a:ext cx="9208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FF0000"/>
                    </a:solidFill>
                    <a:latin typeface="Calibri"/>
                    <a:ea typeface="DejaVu Sans"/>
                  </a:rPr>
                  <a:t>Receptor</a:t>
                </a:r>
                <a:endParaRPr lang="en-US" sz="1600" b="0" strike="noStrike" spc="-1">
                  <a:latin typeface="Arial"/>
                </a:endParaRPr>
              </a:p>
            </p:txBody>
          </p:sp>
        </p:grpSp>
        <p:sp>
          <p:nvSpPr>
            <p:cNvPr id="354" name="CustomShape 10"/>
            <p:cNvSpPr/>
            <p:nvPr/>
          </p:nvSpPr>
          <p:spPr>
            <a:xfrm rot="10800000" flipH="1">
              <a:off x="11322720" y="17280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5" name="CustomShape 11"/>
            <p:cNvSpPr/>
            <p:nvPr/>
          </p:nvSpPr>
          <p:spPr>
            <a:xfrm rot="2700000" flipH="1">
              <a:off x="9305640" y="659160"/>
              <a:ext cx="19872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6" name="CustomShape 12"/>
            <p:cNvSpPr/>
            <p:nvPr/>
          </p:nvSpPr>
          <p:spPr>
            <a:xfrm rot="5100000" flipH="1">
              <a:off x="10098000" y="2538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7" name="CustomShape 13"/>
            <p:cNvSpPr/>
            <p:nvPr/>
          </p:nvSpPr>
          <p:spPr>
            <a:xfrm rot="6600000" flipH="1">
              <a:off x="10790280" y="48564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8" name="CustomShape 14"/>
            <p:cNvSpPr/>
            <p:nvPr/>
          </p:nvSpPr>
          <p:spPr>
            <a:xfrm rot="13800000" flipH="1">
              <a:off x="11106360" y="2097360"/>
              <a:ext cx="198000" cy="17820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9" name="CustomShape 15"/>
            <p:cNvSpPr/>
            <p:nvPr/>
          </p:nvSpPr>
          <p:spPr>
            <a:xfrm rot="18000000" flipH="1">
              <a:off x="9568080" y="2285280"/>
              <a:ext cx="198000" cy="17892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360" name="Picture 1"/>
          <p:cNvPicPr/>
          <p:nvPr/>
        </p:nvPicPr>
        <p:blipFill>
          <a:blip r:embed="rId5"/>
          <a:stretch/>
        </p:blipFill>
        <p:spPr>
          <a:xfrm>
            <a:off x="7240320" y="3200400"/>
            <a:ext cx="4829040" cy="2655360"/>
          </a:xfrm>
          <a:prstGeom prst="rect">
            <a:avLst/>
          </a:prstGeom>
          <a:ln>
            <a:noFill/>
          </a:ln>
        </p:spPr>
      </p:pic>
      <p:pic>
        <p:nvPicPr>
          <p:cNvPr id="361" name="Picture 6"/>
          <p:cNvPicPr/>
          <p:nvPr/>
        </p:nvPicPr>
        <p:blipFill>
          <a:blip r:embed="rId6"/>
          <a:stretch/>
        </p:blipFill>
        <p:spPr>
          <a:xfrm>
            <a:off x="4206240" y="4804560"/>
            <a:ext cx="2930400" cy="1595520"/>
          </a:xfrm>
          <a:prstGeom prst="rect">
            <a:avLst/>
          </a:prstGeom>
          <a:ln>
            <a:noFill/>
          </a:ln>
        </p:spPr>
      </p:pic>
      <p:sp>
        <p:nvSpPr>
          <p:cNvPr id="362" name="CustomShape 16"/>
          <p:cNvSpPr/>
          <p:nvPr/>
        </p:nvSpPr>
        <p:spPr>
          <a:xfrm>
            <a:off x="5120640" y="4013640"/>
            <a:ext cx="1258200" cy="46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Surgery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63" name="Picture 5"/>
          <p:cNvPicPr/>
          <p:nvPr/>
        </p:nvPicPr>
        <p:blipFill>
          <a:blip r:embed="rId7"/>
          <a:stretch/>
        </p:blipFill>
        <p:spPr>
          <a:xfrm>
            <a:off x="640080" y="1049760"/>
            <a:ext cx="4371480" cy="1875600"/>
          </a:xfrm>
          <a:prstGeom prst="rect">
            <a:avLst/>
          </a:prstGeom>
          <a:ln>
            <a:noFill/>
          </a:ln>
        </p:spPr>
      </p:pic>
      <p:sp>
        <p:nvSpPr>
          <p:cNvPr id="364" name="CustomShape 17"/>
          <p:cNvSpPr/>
          <p:nvPr/>
        </p:nvSpPr>
        <p:spPr>
          <a:xfrm>
            <a:off x="3383280" y="2872440"/>
            <a:ext cx="20833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Chemotherapy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(Systemic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5" name="CustomShape 18"/>
          <p:cNvSpPr/>
          <p:nvPr/>
        </p:nvSpPr>
        <p:spPr>
          <a:xfrm>
            <a:off x="5977800" y="2140920"/>
            <a:ext cx="27061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Radiopharmaceuticals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(Targeted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6" name="CustomShape 19"/>
          <p:cNvSpPr/>
          <p:nvPr/>
        </p:nvSpPr>
        <p:spPr>
          <a:xfrm>
            <a:off x="8229600" y="5908320"/>
            <a:ext cx="3199680" cy="85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Production of radioisotopes  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at CERN Medicis facility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Treatment methods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68" name="CustomShape 2"/>
          <p:cNvSpPr/>
          <p:nvPr/>
        </p:nvSpPr>
        <p:spPr>
          <a:xfrm>
            <a:off x="155520" y="-1143000"/>
            <a:ext cx="238032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69" name="Group 3"/>
          <p:cNvGrpSpPr/>
          <p:nvPr/>
        </p:nvGrpSpPr>
        <p:grpSpPr>
          <a:xfrm>
            <a:off x="6400440" y="236880"/>
            <a:ext cx="5120280" cy="2322720"/>
            <a:chOff x="6400440" y="236880"/>
            <a:chExt cx="5120280" cy="2322720"/>
          </a:xfrm>
        </p:grpSpPr>
        <p:pic>
          <p:nvPicPr>
            <p:cNvPr id="370" name="Picture 15"/>
            <p:cNvPicPr/>
            <p:nvPr/>
          </p:nvPicPr>
          <p:blipFill>
            <a:blip r:embed="rId3"/>
            <a:stretch/>
          </p:blipFill>
          <p:spPr>
            <a:xfrm>
              <a:off x="9117360" y="284040"/>
              <a:ext cx="2304000" cy="227556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371" name="Group 4"/>
            <p:cNvGrpSpPr/>
            <p:nvPr/>
          </p:nvGrpSpPr>
          <p:grpSpPr>
            <a:xfrm>
              <a:off x="6400440" y="841320"/>
              <a:ext cx="2969640" cy="1050840"/>
              <a:chOff x="6400440" y="841320"/>
              <a:chExt cx="2969640" cy="1050840"/>
            </a:xfrm>
          </p:grpSpPr>
          <p:pic>
            <p:nvPicPr>
              <p:cNvPr id="372" name="Picture 8"/>
              <p:cNvPicPr/>
              <p:nvPr/>
            </p:nvPicPr>
            <p:blipFill>
              <a:blip r:embed="rId4"/>
              <a:stretch/>
            </p:blipFill>
            <p:spPr>
              <a:xfrm>
                <a:off x="6997320" y="1044000"/>
                <a:ext cx="642960" cy="6192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73" name="Line 5"/>
              <p:cNvSpPr/>
              <p:nvPr/>
            </p:nvSpPr>
            <p:spPr>
              <a:xfrm flipV="1">
                <a:off x="7608600" y="1336320"/>
                <a:ext cx="725040" cy="4320"/>
              </a:xfrm>
              <a:prstGeom prst="line">
                <a:avLst/>
              </a:prstGeom>
              <a:ln w="38160">
                <a:solidFill>
                  <a:srgbClr val="1D3E9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74" name="CustomShape 6"/>
              <p:cNvSpPr/>
              <p:nvPr/>
            </p:nvSpPr>
            <p:spPr>
              <a:xfrm>
                <a:off x="8334000" y="1246680"/>
                <a:ext cx="349920" cy="178560"/>
              </a:xfrm>
              <a:prstGeom prst="flowChartOnlineStorage">
                <a:avLst/>
              </a:prstGeom>
              <a:solidFill>
                <a:srgbClr val="1D3E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75" name="CustomShape 7"/>
              <p:cNvSpPr/>
              <p:nvPr/>
            </p:nvSpPr>
            <p:spPr>
              <a:xfrm rot="10800000">
                <a:off x="8953560" y="1247760"/>
                <a:ext cx="252000" cy="178560"/>
              </a:xfrm>
              <a:prstGeom prst="flowChartDelay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76" name="CustomShape 8"/>
              <p:cNvSpPr/>
              <p:nvPr/>
            </p:nvSpPr>
            <p:spPr>
              <a:xfrm>
                <a:off x="6400440" y="1559160"/>
                <a:ext cx="27496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1D3E9B"/>
                    </a:solidFill>
                    <a:latin typeface="Calibri"/>
                    <a:ea typeface="DejaVu Sans"/>
                  </a:rPr>
                  <a:t>Radioisotope + Linker + Carrier </a:t>
                </a:r>
                <a:endParaRPr lang="en-US" sz="1600" b="0" strike="noStrike" spc="-1">
                  <a:latin typeface="Arial"/>
                </a:endParaRPr>
              </a:p>
            </p:txBody>
          </p:sp>
          <p:sp>
            <p:nvSpPr>
              <p:cNvPr id="377" name="CustomShape 9"/>
              <p:cNvSpPr/>
              <p:nvPr/>
            </p:nvSpPr>
            <p:spPr>
              <a:xfrm>
                <a:off x="8449200" y="841320"/>
                <a:ext cx="9208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FF0000"/>
                    </a:solidFill>
                    <a:latin typeface="Calibri"/>
                    <a:ea typeface="DejaVu Sans"/>
                  </a:rPr>
                  <a:t>Receptor</a:t>
                </a:r>
                <a:endParaRPr lang="en-US" sz="1600" b="0" strike="noStrike" spc="-1">
                  <a:latin typeface="Arial"/>
                </a:endParaRPr>
              </a:p>
            </p:txBody>
          </p:sp>
        </p:grpSp>
        <p:sp>
          <p:nvSpPr>
            <p:cNvPr id="378" name="CustomShape 10"/>
            <p:cNvSpPr/>
            <p:nvPr/>
          </p:nvSpPr>
          <p:spPr>
            <a:xfrm rot="10800000" flipH="1">
              <a:off x="11322720" y="17280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79" name="CustomShape 11"/>
            <p:cNvSpPr/>
            <p:nvPr/>
          </p:nvSpPr>
          <p:spPr>
            <a:xfrm rot="2700000" flipH="1">
              <a:off x="9305640" y="659160"/>
              <a:ext cx="19872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0" name="CustomShape 12"/>
            <p:cNvSpPr/>
            <p:nvPr/>
          </p:nvSpPr>
          <p:spPr>
            <a:xfrm rot="5100000" flipH="1">
              <a:off x="10098000" y="2538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1" name="CustomShape 13"/>
            <p:cNvSpPr/>
            <p:nvPr/>
          </p:nvSpPr>
          <p:spPr>
            <a:xfrm rot="6600000" flipH="1">
              <a:off x="10790280" y="48564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2" name="CustomShape 14"/>
            <p:cNvSpPr/>
            <p:nvPr/>
          </p:nvSpPr>
          <p:spPr>
            <a:xfrm rot="13800000" flipH="1">
              <a:off x="11106360" y="2097360"/>
              <a:ext cx="198000" cy="17820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3" name="CustomShape 15"/>
            <p:cNvSpPr/>
            <p:nvPr/>
          </p:nvSpPr>
          <p:spPr>
            <a:xfrm rot="18000000" flipH="1">
              <a:off x="9568080" y="2285280"/>
              <a:ext cx="198000" cy="17892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84" name="Group 16"/>
          <p:cNvGrpSpPr/>
          <p:nvPr/>
        </p:nvGrpSpPr>
        <p:grpSpPr>
          <a:xfrm>
            <a:off x="7716960" y="3483000"/>
            <a:ext cx="4260960" cy="3191400"/>
            <a:chOff x="7716960" y="3483000"/>
            <a:chExt cx="4260960" cy="3191400"/>
          </a:xfrm>
        </p:grpSpPr>
        <p:pic>
          <p:nvPicPr>
            <p:cNvPr id="385" name="Picture 23"/>
            <p:cNvPicPr/>
            <p:nvPr/>
          </p:nvPicPr>
          <p:blipFill>
            <a:blip r:embed="rId5"/>
            <a:srcRect b="9890"/>
            <a:stretch/>
          </p:blipFill>
          <p:spPr>
            <a:xfrm>
              <a:off x="7716960" y="3483000"/>
              <a:ext cx="4260960" cy="2979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86" name="CustomShape 17"/>
            <p:cNvSpPr/>
            <p:nvPr/>
          </p:nvSpPr>
          <p:spPr>
            <a:xfrm>
              <a:off x="7716960" y="6447600"/>
              <a:ext cx="4243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https://www.treatmesothelioma.org/treatment/complementary/immunotherapy/</a:t>
              </a:r>
              <a:endParaRPr lang="en-US" sz="900" b="0" strike="noStrike" spc="-1">
                <a:latin typeface="Arial"/>
              </a:endParaRPr>
            </a:p>
          </p:txBody>
        </p:sp>
      </p:grpSp>
      <p:pic>
        <p:nvPicPr>
          <p:cNvPr id="387" name="Picture 6"/>
          <p:cNvPicPr/>
          <p:nvPr/>
        </p:nvPicPr>
        <p:blipFill>
          <a:blip r:embed="rId6"/>
          <a:stretch/>
        </p:blipFill>
        <p:spPr>
          <a:xfrm>
            <a:off x="4206240" y="4804560"/>
            <a:ext cx="2930400" cy="1595520"/>
          </a:xfrm>
          <a:prstGeom prst="rect">
            <a:avLst/>
          </a:prstGeom>
          <a:ln>
            <a:noFill/>
          </a:ln>
        </p:spPr>
      </p:pic>
      <p:sp>
        <p:nvSpPr>
          <p:cNvPr id="388" name="CustomShape 18"/>
          <p:cNvSpPr/>
          <p:nvPr/>
        </p:nvSpPr>
        <p:spPr>
          <a:xfrm>
            <a:off x="5120640" y="4013640"/>
            <a:ext cx="1258200" cy="46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Surgery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89" name="Picture 5"/>
          <p:cNvPicPr/>
          <p:nvPr/>
        </p:nvPicPr>
        <p:blipFill>
          <a:blip r:embed="rId7"/>
          <a:stretch/>
        </p:blipFill>
        <p:spPr>
          <a:xfrm>
            <a:off x="640080" y="1049760"/>
            <a:ext cx="4371480" cy="1875600"/>
          </a:xfrm>
          <a:prstGeom prst="rect">
            <a:avLst/>
          </a:prstGeom>
          <a:ln>
            <a:noFill/>
          </a:ln>
        </p:spPr>
      </p:pic>
      <p:sp>
        <p:nvSpPr>
          <p:cNvPr id="390" name="CustomShape 19"/>
          <p:cNvSpPr/>
          <p:nvPr/>
        </p:nvSpPr>
        <p:spPr>
          <a:xfrm>
            <a:off x="3383280" y="2872440"/>
            <a:ext cx="20833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Chemotherapy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(Systemic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1" name="CustomShape 20"/>
          <p:cNvSpPr/>
          <p:nvPr/>
        </p:nvSpPr>
        <p:spPr>
          <a:xfrm>
            <a:off x="5977800" y="2140920"/>
            <a:ext cx="282816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Radiopharmaceuticals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(Targeted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2" name="CustomShape 21"/>
          <p:cNvSpPr/>
          <p:nvPr/>
        </p:nvSpPr>
        <p:spPr>
          <a:xfrm>
            <a:off x="7040880" y="3200400"/>
            <a:ext cx="207612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Immunotherapy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Treatment methods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55520" y="-1143000"/>
            <a:ext cx="238032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95" name="Group 3"/>
          <p:cNvGrpSpPr/>
          <p:nvPr/>
        </p:nvGrpSpPr>
        <p:grpSpPr>
          <a:xfrm>
            <a:off x="6400440" y="236880"/>
            <a:ext cx="5120280" cy="2322720"/>
            <a:chOff x="6400440" y="236880"/>
            <a:chExt cx="5120280" cy="2322720"/>
          </a:xfrm>
        </p:grpSpPr>
        <p:pic>
          <p:nvPicPr>
            <p:cNvPr id="396" name="Picture 15"/>
            <p:cNvPicPr/>
            <p:nvPr/>
          </p:nvPicPr>
          <p:blipFill>
            <a:blip r:embed="rId3"/>
            <a:stretch/>
          </p:blipFill>
          <p:spPr>
            <a:xfrm>
              <a:off x="9117360" y="284040"/>
              <a:ext cx="2304000" cy="227556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397" name="Group 4"/>
            <p:cNvGrpSpPr/>
            <p:nvPr/>
          </p:nvGrpSpPr>
          <p:grpSpPr>
            <a:xfrm>
              <a:off x="6400440" y="841320"/>
              <a:ext cx="2969640" cy="1050840"/>
              <a:chOff x="6400440" y="841320"/>
              <a:chExt cx="2969640" cy="1050840"/>
            </a:xfrm>
          </p:grpSpPr>
          <p:pic>
            <p:nvPicPr>
              <p:cNvPr id="398" name="Picture 8"/>
              <p:cNvPicPr/>
              <p:nvPr/>
            </p:nvPicPr>
            <p:blipFill>
              <a:blip r:embed="rId4"/>
              <a:stretch/>
            </p:blipFill>
            <p:spPr>
              <a:xfrm>
                <a:off x="6997320" y="1044000"/>
                <a:ext cx="642960" cy="6192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99" name="Line 5"/>
              <p:cNvSpPr/>
              <p:nvPr/>
            </p:nvSpPr>
            <p:spPr>
              <a:xfrm flipV="1">
                <a:off x="7608600" y="1336320"/>
                <a:ext cx="725040" cy="4320"/>
              </a:xfrm>
              <a:prstGeom prst="line">
                <a:avLst/>
              </a:prstGeom>
              <a:ln w="38160">
                <a:solidFill>
                  <a:srgbClr val="1D3E9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0" name="CustomShape 6"/>
              <p:cNvSpPr/>
              <p:nvPr/>
            </p:nvSpPr>
            <p:spPr>
              <a:xfrm>
                <a:off x="8334000" y="1246680"/>
                <a:ext cx="349920" cy="178560"/>
              </a:xfrm>
              <a:prstGeom prst="flowChartOnlineStorage">
                <a:avLst/>
              </a:prstGeom>
              <a:solidFill>
                <a:srgbClr val="1D3E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1" name="CustomShape 7"/>
              <p:cNvSpPr/>
              <p:nvPr/>
            </p:nvSpPr>
            <p:spPr>
              <a:xfrm rot="10800000">
                <a:off x="8953560" y="1247760"/>
                <a:ext cx="252000" cy="178560"/>
              </a:xfrm>
              <a:prstGeom prst="flowChartDelay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2" name="CustomShape 8"/>
              <p:cNvSpPr/>
              <p:nvPr/>
            </p:nvSpPr>
            <p:spPr>
              <a:xfrm>
                <a:off x="6400440" y="1559160"/>
                <a:ext cx="27496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1D3E9B"/>
                    </a:solidFill>
                    <a:latin typeface="Calibri"/>
                    <a:ea typeface="DejaVu Sans"/>
                  </a:rPr>
                  <a:t>Radioisotope + Linker + Carrier </a:t>
                </a:r>
                <a:endParaRPr lang="en-US" sz="1600" b="0" strike="noStrike" spc="-1">
                  <a:latin typeface="Arial"/>
                </a:endParaRPr>
              </a:p>
            </p:txBody>
          </p:sp>
          <p:sp>
            <p:nvSpPr>
              <p:cNvPr id="403" name="CustomShape 9"/>
              <p:cNvSpPr/>
              <p:nvPr/>
            </p:nvSpPr>
            <p:spPr>
              <a:xfrm>
                <a:off x="8449200" y="841320"/>
                <a:ext cx="920880" cy="33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600" b="0" strike="noStrike" spc="-1">
                    <a:solidFill>
                      <a:srgbClr val="FF0000"/>
                    </a:solidFill>
                    <a:latin typeface="Calibri"/>
                    <a:ea typeface="DejaVu Sans"/>
                  </a:rPr>
                  <a:t>Receptor</a:t>
                </a:r>
                <a:endParaRPr lang="en-US" sz="1600" b="0" strike="noStrike" spc="-1">
                  <a:latin typeface="Arial"/>
                </a:endParaRPr>
              </a:p>
            </p:txBody>
          </p:sp>
        </p:grpSp>
        <p:sp>
          <p:nvSpPr>
            <p:cNvPr id="404" name="CustomShape 10"/>
            <p:cNvSpPr/>
            <p:nvPr/>
          </p:nvSpPr>
          <p:spPr>
            <a:xfrm rot="10800000" flipH="1">
              <a:off x="11322720" y="17280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5" name="CustomShape 11"/>
            <p:cNvSpPr/>
            <p:nvPr/>
          </p:nvSpPr>
          <p:spPr>
            <a:xfrm rot="2700000" flipH="1">
              <a:off x="9305640" y="659160"/>
              <a:ext cx="19872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6" name="CustomShape 12"/>
            <p:cNvSpPr/>
            <p:nvPr/>
          </p:nvSpPr>
          <p:spPr>
            <a:xfrm rot="5100000" flipH="1">
              <a:off x="10098000" y="25380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7" name="CustomShape 13"/>
            <p:cNvSpPr/>
            <p:nvPr/>
          </p:nvSpPr>
          <p:spPr>
            <a:xfrm rot="6600000" flipH="1">
              <a:off x="10790280" y="485640"/>
              <a:ext cx="198000" cy="17856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8" name="CustomShape 14"/>
            <p:cNvSpPr/>
            <p:nvPr/>
          </p:nvSpPr>
          <p:spPr>
            <a:xfrm rot="13800000" flipH="1">
              <a:off x="11106360" y="2097360"/>
              <a:ext cx="198000" cy="17820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9" name="CustomShape 15"/>
            <p:cNvSpPr/>
            <p:nvPr/>
          </p:nvSpPr>
          <p:spPr>
            <a:xfrm rot="18000000" flipH="1">
              <a:off x="9568080" y="2285280"/>
              <a:ext cx="198000" cy="178920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10" name="Group 16"/>
          <p:cNvGrpSpPr/>
          <p:nvPr/>
        </p:nvGrpSpPr>
        <p:grpSpPr>
          <a:xfrm>
            <a:off x="7716960" y="3483000"/>
            <a:ext cx="4260960" cy="3191400"/>
            <a:chOff x="7716960" y="3483000"/>
            <a:chExt cx="4260960" cy="3191400"/>
          </a:xfrm>
        </p:grpSpPr>
        <p:pic>
          <p:nvPicPr>
            <p:cNvPr id="411" name="Picture 23"/>
            <p:cNvPicPr/>
            <p:nvPr/>
          </p:nvPicPr>
          <p:blipFill>
            <a:blip r:embed="rId5"/>
            <a:srcRect b="9890"/>
            <a:stretch/>
          </p:blipFill>
          <p:spPr>
            <a:xfrm>
              <a:off x="7716960" y="3483000"/>
              <a:ext cx="4260960" cy="2979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412" name="CustomShape 17"/>
            <p:cNvSpPr/>
            <p:nvPr/>
          </p:nvSpPr>
          <p:spPr>
            <a:xfrm>
              <a:off x="7716960" y="6447600"/>
              <a:ext cx="4243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https://www.treatmesothelioma.org/treatment/complementary/immunotherapy/</a:t>
              </a:r>
              <a:endParaRPr lang="en-US" sz="900" b="0" strike="noStrike" spc="-1">
                <a:latin typeface="Arial"/>
              </a:endParaRPr>
            </a:p>
          </p:txBody>
        </p:sp>
      </p:grpSp>
      <p:pic>
        <p:nvPicPr>
          <p:cNvPr id="413" name="Picture 6"/>
          <p:cNvPicPr/>
          <p:nvPr/>
        </p:nvPicPr>
        <p:blipFill>
          <a:blip r:embed="rId6"/>
          <a:stretch/>
        </p:blipFill>
        <p:spPr>
          <a:xfrm>
            <a:off x="4206240" y="4804560"/>
            <a:ext cx="2930400" cy="1595520"/>
          </a:xfrm>
          <a:prstGeom prst="rect">
            <a:avLst/>
          </a:prstGeom>
          <a:ln>
            <a:noFill/>
          </a:ln>
        </p:spPr>
      </p:pic>
      <p:sp>
        <p:nvSpPr>
          <p:cNvPr id="414" name="CustomShape 18"/>
          <p:cNvSpPr/>
          <p:nvPr/>
        </p:nvSpPr>
        <p:spPr>
          <a:xfrm>
            <a:off x="5120640" y="4013640"/>
            <a:ext cx="1258200" cy="46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Surgery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15" name="Picture 5"/>
          <p:cNvPicPr/>
          <p:nvPr/>
        </p:nvPicPr>
        <p:blipFill>
          <a:blip r:embed="rId7"/>
          <a:stretch/>
        </p:blipFill>
        <p:spPr>
          <a:xfrm>
            <a:off x="640080" y="1049760"/>
            <a:ext cx="4371480" cy="1875600"/>
          </a:xfrm>
          <a:prstGeom prst="rect">
            <a:avLst/>
          </a:prstGeom>
          <a:ln>
            <a:noFill/>
          </a:ln>
        </p:spPr>
      </p:pic>
      <p:sp>
        <p:nvSpPr>
          <p:cNvPr id="416" name="CustomShape 19"/>
          <p:cNvSpPr/>
          <p:nvPr/>
        </p:nvSpPr>
        <p:spPr>
          <a:xfrm>
            <a:off x="3383280" y="2872440"/>
            <a:ext cx="20833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Chemotherapy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(Systemic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17" name="CustomShape 20"/>
          <p:cNvSpPr/>
          <p:nvPr/>
        </p:nvSpPr>
        <p:spPr>
          <a:xfrm>
            <a:off x="5977800" y="2140920"/>
            <a:ext cx="260244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Radiopharmaceuticals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(Targeted therapy)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18" name="CustomShape 21"/>
          <p:cNvSpPr/>
          <p:nvPr/>
        </p:nvSpPr>
        <p:spPr>
          <a:xfrm>
            <a:off x="7040880" y="3200400"/>
            <a:ext cx="191196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Immunotherapy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19" name="CustomShape 22"/>
          <p:cNvSpPr/>
          <p:nvPr/>
        </p:nvSpPr>
        <p:spPr>
          <a:xfrm>
            <a:off x="942480" y="3749040"/>
            <a:ext cx="271440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External beam irradiation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20" name="Picture 5"/>
          <p:cNvPicPr/>
          <p:nvPr/>
        </p:nvPicPr>
        <p:blipFill>
          <a:blip r:embed="rId8"/>
          <a:stretch/>
        </p:blipFill>
        <p:spPr>
          <a:xfrm>
            <a:off x="1097280" y="4362840"/>
            <a:ext cx="1854360" cy="185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CustomShape 1"/>
          <p:cNvSpPr/>
          <p:nvPr/>
        </p:nvSpPr>
        <p:spPr>
          <a:xfrm>
            <a:off x="571680" y="393840"/>
            <a:ext cx="4329720" cy="94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Cell damage through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ionizing radiation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428" name="Group 2"/>
          <p:cNvGrpSpPr/>
          <p:nvPr/>
        </p:nvGrpSpPr>
        <p:grpSpPr>
          <a:xfrm>
            <a:off x="4332600" y="655200"/>
            <a:ext cx="7223760" cy="6201720"/>
            <a:chOff x="4332600" y="655200"/>
            <a:chExt cx="7223760" cy="6201720"/>
          </a:xfrm>
        </p:grpSpPr>
        <p:grpSp>
          <p:nvGrpSpPr>
            <p:cNvPr id="429" name="Group 3"/>
            <p:cNvGrpSpPr/>
            <p:nvPr/>
          </p:nvGrpSpPr>
          <p:grpSpPr>
            <a:xfrm>
              <a:off x="4332600" y="655200"/>
              <a:ext cx="7223760" cy="6201720"/>
              <a:chOff x="4332600" y="655200"/>
              <a:chExt cx="7223760" cy="6201720"/>
            </a:xfrm>
          </p:grpSpPr>
          <p:sp>
            <p:nvSpPr>
              <p:cNvPr id="430" name="CustomShape 4"/>
              <p:cNvSpPr/>
              <p:nvPr/>
            </p:nvSpPr>
            <p:spPr>
              <a:xfrm>
                <a:off x="7342920" y="2983320"/>
                <a:ext cx="2763720" cy="912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Chemical stage: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-&gt; chemical bonds break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-&gt; formation of free radicals</a:t>
                </a:r>
                <a:endParaRPr lang="en-US" sz="1800" b="0" strike="noStrike" spc="-1">
                  <a:latin typeface="Arial"/>
                </a:endParaRPr>
              </a:p>
            </p:txBody>
          </p:sp>
          <p:sp>
            <p:nvSpPr>
              <p:cNvPr id="431" name="CustomShape 5"/>
              <p:cNvSpPr/>
              <p:nvPr/>
            </p:nvSpPr>
            <p:spPr>
              <a:xfrm>
                <a:off x="7355520" y="4480200"/>
                <a:ext cx="4200840" cy="6382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Biological stage: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cell cycle stops while cell attempts to repair</a:t>
                </a:r>
                <a:endParaRPr lang="en-US" sz="1800" b="0" strike="noStrike" spc="-1">
                  <a:latin typeface="Arial"/>
                </a:endParaRPr>
              </a:p>
            </p:txBody>
          </p:sp>
          <p:grpSp>
            <p:nvGrpSpPr>
              <p:cNvPr id="432" name="Group 6"/>
              <p:cNvGrpSpPr/>
              <p:nvPr/>
            </p:nvGrpSpPr>
            <p:grpSpPr>
              <a:xfrm>
                <a:off x="4332600" y="655200"/>
                <a:ext cx="2748960" cy="5688360"/>
                <a:chOff x="4332600" y="655200"/>
                <a:chExt cx="2748960" cy="5688360"/>
              </a:xfrm>
            </p:grpSpPr>
            <p:pic>
              <p:nvPicPr>
                <p:cNvPr id="433" name="Picture 1"/>
                <p:cNvPicPr/>
                <p:nvPr/>
              </p:nvPicPr>
              <p:blipFill>
                <a:blip r:embed="rId2"/>
                <a:srcRect t="8669" r="71156"/>
                <a:stretch/>
              </p:blipFill>
              <p:spPr>
                <a:xfrm>
                  <a:off x="4332600" y="655200"/>
                  <a:ext cx="2748960" cy="568836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34" name="CustomShape 7"/>
                <p:cNvSpPr/>
                <p:nvPr/>
              </p:nvSpPr>
              <p:spPr>
                <a:xfrm>
                  <a:off x="6685200" y="655200"/>
                  <a:ext cx="396000" cy="1202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pic>
            <p:nvPicPr>
              <p:cNvPr id="435" name="Picture 11"/>
              <p:cNvPicPr/>
              <p:nvPr/>
            </p:nvPicPr>
            <p:blipFill>
              <a:blip r:embed="rId3"/>
              <a:stretch/>
            </p:blipFill>
            <p:spPr>
              <a:xfrm>
                <a:off x="7702560" y="5277600"/>
                <a:ext cx="1599120" cy="157932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436" name="CustomShape 8"/>
            <p:cNvSpPr/>
            <p:nvPr/>
          </p:nvSpPr>
          <p:spPr>
            <a:xfrm>
              <a:off x="7342560" y="1212120"/>
              <a:ext cx="244944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Physical stage: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Excitation and Ionization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437" name="Group 9"/>
          <p:cNvGrpSpPr/>
          <p:nvPr/>
        </p:nvGrpSpPr>
        <p:grpSpPr>
          <a:xfrm>
            <a:off x="882360" y="1547640"/>
            <a:ext cx="1860120" cy="2932200"/>
            <a:chOff x="882360" y="1547640"/>
            <a:chExt cx="1860120" cy="2932200"/>
          </a:xfrm>
        </p:grpSpPr>
        <p:pic>
          <p:nvPicPr>
            <p:cNvPr id="438" name="Picture 17"/>
            <p:cNvPicPr/>
            <p:nvPr/>
          </p:nvPicPr>
          <p:blipFill>
            <a:blip r:embed="rId4"/>
            <a:srcRect l="30778" t="71578" r="35850" b="8244"/>
            <a:stretch/>
          </p:blipFill>
          <p:spPr>
            <a:xfrm>
              <a:off x="974880" y="3097440"/>
              <a:ext cx="1767600" cy="1382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9" name="Picture 18"/>
            <p:cNvPicPr/>
            <p:nvPr/>
          </p:nvPicPr>
          <p:blipFill>
            <a:blip r:embed="rId4"/>
            <a:srcRect l="30092" t="2982" r="36786" b="74313"/>
            <a:stretch/>
          </p:blipFill>
          <p:spPr>
            <a:xfrm>
              <a:off x="882360" y="1547640"/>
              <a:ext cx="1753920" cy="155628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CustomShape 1"/>
          <p:cNvSpPr/>
          <p:nvPr/>
        </p:nvSpPr>
        <p:spPr>
          <a:xfrm>
            <a:off x="571680" y="393840"/>
            <a:ext cx="4329720" cy="94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Cell damage through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ionizing radiation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441" name="Group 2"/>
          <p:cNvGrpSpPr/>
          <p:nvPr/>
        </p:nvGrpSpPr>
        <p:grpSpPr>
          <a:xfrm>
            <a:off x="1490040" y="655200"/>
            <a:ext cx="10066320" cy="6201720"/>
            <a:chOff x="1490040" y="655200"/>
            <a:chExt cx="10066320" cy="6201720"/>
          </a:xfrm>
        </p:grpSpPr>
        <p:grpSp>
          <p:nvGrpSpPr>
            <p:cNvPr id="442" name="Group 3"/>
            <p:cNvGrpSpPr/>
            <p:nvPr/>
          </p:nvGrpSpPr>
          <p:grpSpPr>
            <a:xfrm>
              <a:off x="1490040" y="655200"/>
              <a:ext cx="10066320" cy="6201720"/>
              <a:chOff x="1490040" y="655200"/>
              <a:chExt cx="10066320" cy="6201720"/>
            </a:xfrm>
          </p:grpSpPr>
          <p:sp>
            <p:nvSpPr>
              <p:cNvPr id="443" name="CustomShape 4"/>
              <p:cNvSpPr/>
              <p:nvPr/>
            </p:nvSpPr>
            <p:spPr>
              <a:xfrm>
                <a:off x="7342920" y="2983320"/>
                <a:ext cx="2763720" cy="912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Chemical stage: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-&gt; chemical bonds break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-&gt; formation of free radicals</a:t>
                </a:r>
                <a:endParaRPr lang="en-US" sz="1800" b="0" strike="noStrike" spc="-1">
                  <a:latin typeface="Arial"/>
                </a:endParaRPr>
              </a:p>
            </p:txBody>
          </p:sp>
          <p:sp>
            <p:nvSpPr>
              <p:cNvPr id="444" name="CustomShape 5"/>
              <p:cNvSpPr/>
              <p:nvPr/>
            </p:nvSpPr>
            <p:spPr>
              <a:xfrm>
                <a:off x="7355520" y="4480200"/>
                <a:ext cx="4200840" cy="6382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Biological stage:</a:t>
                </a:r>
                <a:endParaRPr lang="en-US" sz="18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cell cycle stops while cell attempts to repair</a:t>
                </a:r>
                <a:endParaRPr lang="en-US" sz="1800" b="0" strike="noStrike" spc="-1">
                  <a:latin typeface="Arial"/>
                </a:endParaRPr>
              </a:p>
            </p:txBody>
          </p:sp>
          <p:grpSp>
            <p:nvGrpSpPr>
              <p:cNvPr id="445" name="Group 6"/>
              <p:cNvGrpSpPr/>
              <p:nvPr/>
            </p:nvGrpSpPr>
            <p:grpSpPr>
              <a:xfrm>
                <a:off x="4332600" y="655200"/>
                <a:ext cx="2748960" cy="5688360"/>
                <a:chOff x="4332600" y="655200"/>
                <a:chExt cx="2748960" cy="5688360"/>
              </a:xfrm>
            </p:grpSpPr>
            <p:pic>
              <p:nvPicPr>
                <p:cNvPr id="446" name="Picture 1"/>
                <p:cNvPicPr/>
                <p:nvPr/>
              </p:nvPicPr>
              <p:blipFill>
                <a:blip r:embed="rId2"/>
                <a:srcRect t="8669" r="71156"/>
                <a:stretch/>
              </p:blipFill>
              <p:spPr>
                <a:xfrm>
                  <a:off x="4332600" y="655200"/>
                  <a:ext cx="2748960" cy="568836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47" name="CustomShape 7"/>
                <p:cNvSpPr/>
                <p:nvPr/>
              </p:nvSpPr>
              <p:spPr>
                <a:xfrm>
                  <a:off x="6685200" y="655200"/>
                  <a:ext cx="396000" cy="1202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448" name="Group 8"/>
              <p:cNvGrpSpPr/>
              <p:nvPr/>
            </p:nvGrpSpPr>
            <p:grpSpPr>
              <a:xfrm>
                <a:off x="1490040" y="4288680"/>
                <a:ext cx="2951640" cy="2313720"/>
                <a:chOff x="1490040" y="4288680"/>
                <a:chExt cx="2951640" cy="2313720"/>
              </a:xfrm>
            </p:grpSpPr>
            <p:pic>
              <p:nvPicPr>
                <p:cNvPr id="449" name="Picture 9"/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2767320" y="4288680"/>
                  <a:ext cx="1674360" cy="167436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50" name="CustomShape 9"/>
                <p:cNvSpPr/>
                <p:nvPr/>
              </p:nvSpPr>
              <p:spPr>
                <a:xfrm>
                  <a:off x="1490040" y="5964120"/>
                  <a:ext cx="2492280" cy="6382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/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800" b="1" strike="noStrike" spc="-1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Irreversible DNA damage</a:t>
                  </a:r>
                  <a:endParaRPr lang="en-US" sz="1800" b="0" strike="noStrike" spc="-1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lang="en-US" sz="1800" b="1" strike="noStrike" spc="-1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-&gt; Apoptosis</a:t>
                  </a:r>
                  <a:endParaRPr lang="en-US" sz="1800" b="0" strike="noStrike" spc="-1">
                    <a:latin typeface="Arial"/>
                  </a:endParaRPr>
                </a:p>
              </p:txBody>
            </p:sp>
          </p:grpSp>
          <p:pic>
            <p:nvPicPr>
              <p:cNvPr id="451" name="Picture 11"/>
              <p:cNvPicPr/>
              <p:nvPr/>
            </p:nvPicPr>
            <p:blipFill>
              <a:blip r:embed="rId4"/>
              <a:stretch/>
            </p:blipFill>
            <p:spPr>
              <a:xfrm>
                <a:off x="7702560" y="5277600"/>
                <a:ext cx="1599120" cy="157932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452" name="CustomShape 10"/>
            <p:cNvSpPr/>
            <p:nvPr/>
          </p:nvSpPr>
          <p:spPr>
            <a:xfrm>
              <a:off x="7342560" y="1212120"/>
              <a:ext cx="244944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Physical stage: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Excitation and Ionization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453" name="Group 11"/>
          <p:cNvGrpSpPr/>
          <p:nvPr/>
        </p:nvGrpSpPr>
        <p:grpSpPr>
          <a:xfrm>
            <a:off x="882360" y="1547640"/>
            <a:ext cx="1860120" cy="2932200"/>
            <a:chOff x="882360" y="1547640"/>
            <a:chExt cx="1860120" cy="2932200"/>
          </a:xfrm>
        </p:grpSpPr>
        <p:pic>
          <p:nvPicPr>
            <p:cNvPr id="454" name="Picture 17"/>
            <p:cNvPicPr/>
            <p:nvPr/>
          </p:nvPicPr>
          <p:blipFill>
            <a:blip r:embed="rId5"/>
            <a:srcRect l="30778" t="71578" r="35850" b="8244"/>
            <a:stretch/>
          </p:blipFill>
          <p:spPr>
            <a:xfrm>
              <a:off x="974880" y="3097440"/>
              <a:ext cx="1767600" cy="1382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5" name="Picture 18"/>
            <p:cNvPicPr/>
            <p:nvPr/>
          </p:nvPicPr>
          <p:blipFill>
            <a:blip r:embed="rId5"/>
            <a:srcRect l="30092" t="2982" r="36786" b="74313"/>
            <a:stretch/>
          </p:blipFill>
          <p:spPr>
            <a:xfrm>
              <a:off x="882360" y="1547640"/>
              <a:ext cx="1753920" cy="155628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3711600" y="6482520"/>
            <a:ext cx="431208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http://radioactivityci2010.pbworks.com/w/page/30525316/Fast%20Neutron%20Therapy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457" name="Group 2"/>
          <p:cNvGrpSpPr/>
          <p:nvPr/>
        </p:nvGrpSpPr>
        <p:grpSpPr>
          <a:xfrm>
            <a:off x="3446280" y="0"/>
            <a:ext cx="5298120" cy="6856920"/>
            <a:chOff x="3446280" y="0"/>
            <a:chExt cx="5298120" cy="6856920"/>
          </a:xfrm>
        </p:grpSpPr>
        <p:pic>
          <p:nvPicPr>
            <p:cNvPr id="458" name="Picture 2"/>
            <p:cNvPicPr/>
            <p:nvPr/>
          </p:nvPicPr>
          <p:blipFill>
            <a:blip r:embed="rId2"/>
            <a:stretch/>
          </p:blipFill>
          <p:spPr>
            <a:xfrm>
              <a:off x="3446280" y="0"/>
              <a:ext cx="5298120" cy="6856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459" name="CustomShape 3"/>
            <p:cNvSpPr/>
            <p:nvPr/>
          </p:nvSpPr>
          <p:spPr>
            <a:xfrm>
              <a:off x="6581880" y="2171520"/>
              <a:ext cx="1970640" cy="770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60" name="CustomShape 4"/>
            <p:cNvSpPr/>
            <p:nvPr/>
          </p:nvSpPr>
          <p:spPr>
            <a:xfrm>
              <a:off x="6276960" y="4419720"/>
              <a:ext cx="1970640" cy="770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461" name="CustomShape 5"/>
          <p:cNvSpPr/>
          <p:nvPr/>
        </p:nvSpPr>
        <p:spPr>
          <a:xfrm>
            <a:off x="2651760" y="2122560"/>
            <a:ext cx="233352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low ionization density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2" name="CustomShape 6"/>
          <p:cNvSpPr/>
          <p:nvPr/>
        </p:nvSpPr>
        <p:spPr>
          <a:xfrm>
            <a:off x="2743200" y="5140080"/>
            <a:ext cx="242172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high ionization density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3" name="CustomShape 7"/>
          <p:cNvSpPr/>
          <p:nvPr/>
        </p:nvSpPr>
        <p:spPr>
          <a:xfrm>
            <a:off x="571680" y="393840"/>
            <a:ext cx="4329720" cy="94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Cell damage through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ionizing radiation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464" name="CustomShape 8"/>
          <p:cNvSpPr/>
          <p:nvPr/>
        </p:nvSpPr>
        <p:spPr>
          <a:xfrm>
            <a:off x="7980120" y="3017520"/>
            <a:ext cx="2809080" cy="137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More likely to cause severe DNA damage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e.g. through double- strand breaks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5" name="CustomShape 9"/>
          <p:cNvSpPr/>
          <p:nvPr/>
        </p:nvSpPr>
        <p:spPr>
          <a:xfrm>
            <a:off x="0" y="6630120"/>
            <a:ext cx="431208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http://radioactivityci2010.pbworks.com/w/page/30525316/Fast%20Neutron%20Therapy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Dose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467" name="CustomShape 2"/>
          <p:cNvSpPr/>
          <p:nvPr/>
        </p:nvSpPr>
        <p:spPr>
          <a:xfrm>
            <a:off x="2001204" y="1426055"/>
            <a:ext cx="87609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Dose			</a:t>
            </a:r>
            <a:r>
              <a:rPr lang="en-US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Equivalent </a:t>
            </a:r>
            <a:r>
              <a:rPr lang="en-US" spc="-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dose</a:t>
            </a:r>
            <a:r>
              <a:rPr lang="en-US" sz="1800" b="0" strike="noStrike" spc="-1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		     </a:t>
            </a:r>
            <a:r>
              <a:rPr lang="en-US" sz="1800" b="0" strike="noStrike" spc="-1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Effective </a:t>
            </a:r>
            <a:r>
              <a:rPr lang="en-US" sz="1800" b="0" strike="noStrike" spc="-1" dirty="0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dose					</a:t>
            </a:r>
            <a:endParaRPr lang="en-US" sz="1800" b="0" strike="noStrike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468" name="CustomShape 3"/>
          <p:cNvSpPr/>
          <p:nvPr/>
        </p:nvSpPr>
        <p:spPr>
          <a:xfrm>
            <a:off x="937291" y="2889720"/>
            <a:ext cx="72363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Energy deposited in tissue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9" name="CustomShape 4"/>
          <p:cNvSpPr/>
          <p:nvPr/>
        </p:nvSpPr>
        <p:spPr>
          <a:xfrm>
            <a:off x="1791324" y="2127335"/>
            <a:ext cx="87609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Gy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[J/kg]			</a:t>
            </a:r>
            <a:r>
              <a:rPr lang="en-US" spc="-1" dirty="0" smtClean="0">
                <a:solidFill>
                  <a:srgbClr val="000000"/>
                </a:solidFill>
                <a:latin typeface="Calibri"/>
              </a:rPr>
              <a:t>         </a:t>
            </a:r>
            <a:r>
              <a:rPr lang="en-US" spc="-1" dirty="0" err="1" smtClean="0">
                <a:solidFill>
                  <a:srgbClr val="000000"/>
                </a:solidFill>
                <a:latin typeface="Calibri"/>
              </a:rPr>
              <a:t>Sv</a:t>
            </a:r>
            <a:r>
              <a:rPr lang="en-US" spc="-1" dirty="0" smtClean="0">
                <a:solidFill>
                  <a:srgbClr val="000000"/>
                </a:solidFill>
                <a:latin typeface="Calibri"/>
              </a:rPr>
              <a:t> [J/kg]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en-US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Sv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[J/kg]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						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71" name="TextShape 6"/>
          <p:cNvSpPr txBox="1"/>
          <p:nvPr/>
        </p:nvSpPr>
        <p:spPr>
          <a:xfrm>
            <a:off x="7878577" y="2884225"/>
            <a:ext cx="2036665" cy="320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Damage to organ</a:t>
            </a:r>
          </a:p>
          <a:p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weighted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: tissue 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72" name="TextShape 7"/>
          <p:cNvSpPr txBox="1"/>
          <p:nvPr/>
        </p:nvSpPr>
        <p:spPr>
          <a:xfrm>
            <a:off x="5083070" y="3894024"/>
            <a:ext cx="1849979" cy="180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smtClean="0">
                <a:latin typeface="Calibri" panose="020F0502020204030204" pitchFamily="34" charset="0"/>
              </a:rPr>
              <a:t>Photons (1)</a:t>
            </a:r>
            <a:endParaRPr lang="en-US" sz="1800" b="0" strike="noStrike" spc="-1" dirty="0">
              <a:latin typeface="Calibri" panose="020F0502020204030204" pitchFamily="34" charset="0"/>
            </a:endParaRPr>
          </a:p>
          <a:p>
            <a:r>
              <a:rPr lang="en-US" sz="1800" b="0" strike="noStrike" spc="-1" dirty="0" smtClean="0">
                <a:latin typeface="Calibri" panose="020F0502020204030204" pitchFamily="34" charset="0"/>
              </a:rPr>
              <a:t>Electrons (1)</a:t>
            </a:r>
            <a:endParaRPr lang="en-US" sz="1800" b="0" strike="noStrike" spc="-1" dirty="0">
              <a:latin typeface="Calibri" panose="020F0502020204030204" pitchFamily="34" charset="0"/>
            </a:endParaRPr>
          </a:p>
          <a:p>
            <a:r>
              <a:rPr lang="en-US" sz="1800" b="0" strike="noStrike" spc="-1" dirty="0" smtClean="0">
                <a:latin typeface="Calibri" panose="020F0502020204030204" pitchFamily="34" charset="0"/>
              </a:rPr>
              <a:t>Protons (2)</a:t>
            </a:r>
            <a:endParaRPr lang="en-US" sz="1800" b="0" strike="noStrike" spc="-1" dirty="0">
              <a:latin typeface="Calibri" panose="020F0502020204030204" pitchFamily="34" charset="0"/>
            </a:endParaRPr>
          </a:p>
          <a:p>
            <a:r>
              <a:rPr lang="en-US" sz="1800" b="0" strike="noStrike" spc="-1" dirty="0">
                <a:latin typeface="Calibri" panose="020F0502020204030204" pitchFamily="34" charset="0"/>
              </a:rPr>
              <a:t>Heavy </a:t>
            </a:r>
            <a:r>
              <a:rPr lang="en-US" sz="1800" b="0" strike="noStrike" spc="-1" dirty="0" smtClean="0">
                <a:latin typeface="Calibri" panose="020F0502020204030204" pitchFamily="34" charset="0"/>
              </a:rPr>
              <a:t>ions (20)</a:t>
            </a:r>
            <a:endParaRPr lang="en-US" sz="1800" b="0" strike="noStrike" spc="-1" dirty="0">
              <a:latin typeface="Calibri" panose="020F0502020204030204" pitchFamily="34" charset="0"/>
            </a:endParaRPr>
          </a:p>
          <a:p>
            <a:r>
              <a:rPr lang="en-US" sz="1800" b="0" strike="noStrike" spc="-1" dirty="0" smtClean="0">
                <a:latin typeface="Calibri" panose="020F0502020204030204" pitchFamily="34" charset="0"/>
              </a:rPr>
              <a:t>Neutrons </a:t>
            </a:r>
            <a:endParaRPr lang="en-US" sz="1800" b="0" strike="noStrike" spc="-1" dirty="0">
              <a:latin typeface="Calibri" panose="020F0502020204030204" pitchFamily="34" charset="0"/>
            </a:endParaRPr>
          </a:p>
          <a:p>
            <a:r>
              <a:rPr lang="en-US" sz="1800" b="0" strike="noStrike" spc="-1" dirty="0">
                <a:latin typeface="Calibri" panose="020F0502020204030204" pitchFamily="34" charset="0"/>
              </a:rPr>
              <a:t>...</a:t>
            </a:r>
          </a:p>
        </p:txBody>
      </p:sp>
      <p:pic>
        <p:nvPicPr>
          <p:cNvPr id="473" name="Picture 2"/>
          <p:cNvPicPr/>
          <p:nvPr/>
        </p:nvPicPr>
        <p:blipFill>
          <a:blip r:embed="rId2"/>
          <a:srcRect l="13018" t="15278" r="14245"/>
          <a:stretch/>
        </p:blipFill>
        <p:spPr>
          <a:xfrm>
            <a:off x="866371" y="3685320"/>
            <a:ext cx="2232720" cy="1706760"/>
          </a:xfrm>
          <a:prstGeom prst="rect">
            <a:avLst/>
          </a:prstGeom>
          <a:ln>
            <a:noFill/>
          </a:ln>
        </p:spPr>
      </p:pic>
      <p:sp>
        <p:nvSpPr>
          <p:cNvPr id="474" name="CustomShape 8"/>
          <p:cNvSpPr/>
          <p:nvPr/>
        </p:nvSpPr>
        <p:spPr>
          <a:xfrm>
            <a:off x="2232211" y="5025600"/>
            <a:ext cx="1735200" cy="515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rebuchet MS"/>
                <a:ea typeface="ＭＳ Ｐゴシック"/>
              </a:rPr>
              <a:t>  CIRT  73.6 GyE 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rebuchet MS"/>
                <a:ea typeface="ＭＳ Ｐゴシック"/>
              </a:rPr>
              <a:t>16 fractions IMPT 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475" name="CustomShape 9"/>
          <p:cNvSpPr/>
          <p:nvPr/>
        </p:nvSpPr>
        <p:spPr>
          <a:xfrm>
            <a:off x="866371" y="3350615"/>
            <a:ext cx="207936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/>
          <p:cNvSpPr txBox="1"/>
          <p:nvPr/>
        </p:nvSpPr>
        <p:spPr>
          <a:xfrm>
            <a:off x="4687323" y="2869494"/>
            <a:ext cx="2014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Calibri" panose="020F0502020204030204" pitchFamily="34" charset="0"/>
              </a:rPr>
              <a:t>Damage to tissue</a:t>
            </a:r>
          </a:p>
          <a:p>
            <a:pPr algn="ctr"/>
            <a:r>
              <a:rPr lang="en-GB" dirty="0">
                <a:latin typeface="Calibri" panose="020F0502020204030204" pitchFamily="34" charset="0"/>
              </a:rPr>
              <a:t>w</a:t>
            </a:r>
            <a:r>
              <a:rPr lang="en-GB" dirty="0" smtClean="0">
                <a:latin typeface="Calibri" panose="020F0502020204030204" pitchFamily="34" charset="0"/>
              </a:rPr>
              <a:t>eighted: radiation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365"/>
          <a:stretch/>
        </p:blipFill>
        <p:spPr>
          <a:xfrm>
            <a:off x="9610882" y="3253680"/>
            <a:ext cx="2265618" cy="336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External Beam Irradiation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477" name="CustomShape 2"/>
          <p:cNvSpPr/>
          <p:nvPr/>
        </p:nvSpPr>
        <p:spPr>
          <a:xfrm>
            <a:off x="9720" y="6627240"/>
            <a:ext cx="114516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www.particlezoo.net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478" name="Group 3"/>
          <p:cNvGrpSpPr/>
          <p:nvPr/>
        </p:nvGrpSpPr>
        <p:grpSpPr>
          <a:xfrm>
            <a:off x="1155240" y="1390320"/>
            <a:ext cx="1568520" cy="1962000"/>
            <a:chOff x="1155240" y="1390320"/>
            <a:chExt cx="1568520" cy="1962000"/>
          </a:xfrm>
        </p:grpSpPr>
        <p:pic>
          <p:nvPicPr>
            <p:cNvPr id="479" name="Picture 2"/>
            <p:cNvPicPr/>
            <p:nvPr/>
          </p:nvPicPr>
          <p:blipFill>
            <a:blip r:embed="rId2"/>
            <a:stretch/>
          </p:blipFill>
          <p:spPr>
            <a:xfrm>
              <a:off x="1155240" y="1390320"/>
              <a:ext cx="1568520" cy="1568520"/>
            </a:xfrm>
            <a:prstGeom prst="rect">
              <a:avLst/>
            </a:prstGeom>
            <a:ln>
              <a:noFill/>
            </a:ln>
          </p:spPr>
        </p:pic>
        <p:sp>
          <p:nvSpPr>
            <p:cNvPr id="480" name="CustomShape 4"/>
            <p:cNvSpPr/>
            <p:nvPr/>
          </p:nvSpPr>
          <p:spPr>
            <a:xfrm>
              <a:off x="1443600" y="2987640"/>
              <a:ext cx="99180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electron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481" name="Group 5"/>
          <p:cNvGrpSpPr/>
          <p:nvPr/>
        </p:nvGrpSpPr>
        <p:grpSpPr>
          <a:xfrm>
            <a:off x="3859200" y="3550680"/>
            <a:ext cx="2085480" cy="1909440"/>
            <a:chOff x="3859200" y="3550680"/>
            <a:chExt cx="2085480" cy="1909440"/>
          </a:xfrm>
        </p:grpSpPr>
        <p:pic>
          <p:nvPicPr>
            <p:cNvPr id="482" name="Picture 3"/>
            <p:cNvPicPr/>
            <p:nvPr/>
          </p:nvPicPr>
          <p:blipFill>
            <a:blip r:embed="rId3"/>
            <a:stretch/>
          </p:blipFill>
          <p:spPr>
            <a:xfrm>
              <a:off x="4035240" y="3550680"/>
              <a:ext cx="1909440" cy="1909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483" name="CustomShape 6"/>
            <p:cNvSpPr/>
            <p:nvPr/>
          </p:nvSpPr>
          <p:spPr>
            <a:xfrm>
              <a:off x="3859200" y="3550680"/>
              <a:ext cx="8776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photon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484" name="CustomShape 7"/>
          <p:cNvSpPr/>
          <p:nvPr/>
        </p:nvSpPr>
        <p:spPr>
          <a:xfrm>
            <a:off x="3425400" y="5742000"/>
            <a:ext cx="46587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2E75B6"/>
                </a:solidFill>
                <a:latin typeface="Arial"/>
                <a:ea typeface="DejaVu Sans"/>
              </a:rPr>
              <a:t>How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do they deposit energy in the tissue?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2E75B6"/>
                </a:solidFill>
                <a:latin typeface="Arial"/>
                <a:ea typeface="DejaVu Sans"/>
              </a:rPr>
              <a:t>Where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do they deposit energy in the tissue?</a:t>
            </a:r>
            <a:endParaRPr lang="en-US" sz="1800" b="0" strike="noStrike" spc="-1">
              <a:latin typeface="Arial"/>
            </a:endParaRPr>
          </a:p>
        </p:txBody>
      </p:sp>
      <p:grpSp>
        <p:nvGrpSpPr>
          <p:cNvPr id="485" name="Group 8"/>
          <p:cNvGrpSpPr/>
          <p:nvPr/>
        </p:nvGrpSpPr>
        <p:grpSpPr>
          <a:xfrm>
            <a:off x="9278640" y="3241080"/>
            <a:ext cx="1808280" cy="2368440"/>
            <a:chOff x="9278640" y="3241080"/>
            <a:chExt cx="1808280" cy="2368440"/>
          </a:xfrm>
        </p:grpSpPr>
        <p:pic>
          <p:nvPicPr>
            <p:cNvPr id="486" name="Picture 33"/>
            <p:cNvPicPr/>
            <p:nvPr/>
          </p:nvPicPr>
          <p:blipFill>
            <a:blip r:embed="rId4"/>
            <a:srcRect r="74699" b="40317"/>
            <a:stretch/>
          </p:blipFill>
          <p:spPr>
            <a:xfrm>
              <a:off x="9278640" y="3834720"/>
              <a:ext cx="1808280" cy="1774800"/>
            </a:xfrm>
            <a:prstGeom prst="rect">
              <a:avLst/>
            </a:prstGeom>
            <a:ln>
              <a:noFill/>
            </a:ln>
          </p:spPr>
        </p:pic>
        <p:sp>
          <p:nvSpPr>
            <p:cNvPr id="487" name="CustomShape 9"/>
            <p:cNvSpPr/>
            <p:nvPr/>
          </p:nvSpPr>
          <p:spPr>
            <a:xfrm>
              <a:off x="9560520" y="3241080"/>
              <a:ext cx="12448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carbon ion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488" name="Group 10"/>
          <p:cNvGrpSpPr/>
          <p:nvPr/>
        </p:nvGrpSpPr>
        <p:grpSpPr>
          <a:xfrm>
            <a:off x="6537600" y="642960"/>
            <a:ext cx="2668320" cy="2593440"/>
            <a:chOff x="6537600" y="642960"/>
            <a:chExt cx="2668320" cy="2593440"/>
          </a:xfrm>
        </p:grpSpPr>
        <p:pic>
          <p:nvPicPr>
            <p:cNvPr id="489" name="Picture 5"/>
            <p:cNvPicPr/>
            <p:nvPr/>
          </p:nvPicPr>
          <p:blipFill>
            <a:blip r:embed="rId5"/>
            <a:stretch/>
          </p:blipFill>
          <p:spPr>
            <a:xfrm>
              <a:off x="6537600" y="642960"/>
              <a:ext cx="2668320" cy="2118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490" name="CustomShape 11"/>
            <p:cNvSpPr/>
            <p:nvPr/>
          </p:nvSpPr>
          <p:spPr>
            <a:xfrm>
              <a:off x="6698520" y="2871720"/>
              <a:ext cx="8272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proton</a:t>
              </a:r>
              <a:endParaRPr lang="en-US" sz="18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492" name="Picture 3"/>
          <p:cNvPicPr/>
          <p:nvPr/>
        </p:nvPicPr>
        <p:blipFill>
          <a:blip r:embed="rId2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grpSp>
        <p:nvGrpSpPr>
          <p:cNvPr id="493" name="Group 2"/>
          <p:cNvGrpSpPr/>
          <p:nvPr/>
        </p:nvGrpSpPr>
        <p:grpSpPr>
          <a:xfrm>
            <a:off x="5029200" y="1645920"/>
            <a:ext cx="6120720" cy="4611960"/>
            <a:chOff x="5029200" y="1645920"/>
            <a:chExt cx="6120720" cy="4611960"/>
          </a:xfrm>
        </p:grpSpPr>
        <p:grpSp>
          <p:nvGrpSpPr>
            <p:cNvPr id="494" name="Group 3"/>
            <p:cNvGrpSpPr/>
            <p:nvPr/>
          </p:nvGrpSpPr>
          <p:grpSpPr>
            <a:xfrm>
              <a:off x="5513760" y="1645920"/>
              <a:ext cx="5636160" cy="4611960"/>
              <a:chOff x="5513760" y="1645920"/>
              <a:chExt cx="5636160" cy="4611960"/>
            </a:xfrm>
          </p:grpSpPr>
          <p:pic>
            <p:nvPicPr>
              <p:cNvPr id="495" name="Picture 5"/>
              <p:cNvPicPr/>
              <p:nvPr/>
            </p:nvPicPr>
            <p:blipFill>
              <a:blip r:embed="rId3"/>
              <a:stretch/>
            </p:blipFill>
            <p:spPr>
              <a:xfrm>
                <a:off x="5513760" y="1645920"/>
                <a:ext cx="5519880" cy="46119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96" name="CustomShape 4"/>
              <p:cNvSpPr/>
              <p:nvPr/>
            </p:nvSpPr>
            <p:spPr>
              <a:xfrm rot="5400000">
                <a:off x="9292320" y="3276360"/>
                <a:ext cx="3488040" cy="22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900" b="0" strike="noStrike" spc="-1">
                    <a:solidFill>
                      <a:srgbClr val="A6A6A6"/>
                    </a:solidFill>
                    <a:latin typeface="Calibri"/>
                    <a:ea typeface="DejaVu Sans"/>
                  </a:rPr>
                  <a:t>http://www.sfowler.com/investigations/Mail%20Irradiation.htm</a:t>
                </a:r>
                <a:endParaRPr lang="en-US" sz="900" b="0" strike="noStrike" spc="-1">
                  <a:latin typeface="Arial"/>
                </a:endParaRPr>
              </a:p>
            </p:txBody>
          </p:sp>
        </p:grpSp>
        <p:sp>
          <p:nvSpPr>
            <p:cNvPr id="497" name="CustomShape 5"/>
            <p:cNvSpPr/>
            <p:nvPr/>
          </p:nvSpPr>
          <p:spPr>
            <a:xfrm rot="16200000">
              <a:off x="4291200" y="3372120"/>
              <a:ext cx="1839600" cy="363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C00000"/>
                  </a:solidFill>
                  <a:latin typeface="Calibri"/>
                  <a:ea typeface="DejaVu Sans"/>
                </a:rPr>
                <a:t>Relative Dose [%]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498" name="CustomShape 6"/>
          <p:cNvSpPr/>
          <p:nvPr/>
        </p:nvSpPr>
        <p:spPr>
          <a:xfrm>
            <a:off x="571680" y="1458360"/>
            <a:ext cx="4273920" cy="420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Energy loss: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- Inelastic scattering -&gt; excitation, ionization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- Radiative stopping  → ‘bremsstrahlung’ (goes up with electron energy and Z)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Scattering through collisions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-&gt; broadening of the beam </a:t>
            </a:r>
            <a:endParaRPr lang="en-US" sz="1800" b="0" strike="noStrike" spc="-1">
              <a:latin typeface="Arial"/>
            </a:endParaRPr>
          </a:p>
        </p:txBody>
      </p:sp>
      <p:grpSp>
        <p:nvGrpSpPr>
          <p:cNvPr id="499" name="Group 7"/>
          <p:cNvGrpSpPr/>
          <p:nvPr/>
        </p:nvGrpSpPr>
        <p:grpSpPr>
          <a:xfrm>
            <a:off x="1159200" y="3118320"/>
            <a:ext cx="2314800" cy="1178640"/>
            <a:chOff x="1159200" y="3118320"/>
            <a:chExt cx="2314800" cy="1178640"/>
          </a:xfrm>
        </p:grpSpPr>
        <p:pic>
          <p:nvPicPr>
            <p:cNvPr id="500" name="Grafik 14"/>
            <p:cNvPicPr/>
            <p:nvPr/>
          </p:nvPicPr>
          <p:blipFill>
            <a:blip r:embed="rId4"/>
            <a:stretch/>
          </p:blipFill>
          <p:spPr>
            <a:xfrm>
              <a:off x="1370160" y="3118320"/>
              <a:ext cx="2103840" cy="998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501" name="CustomShape 8"/>
            <p:cNvSpPr/>
            <p:nvPr/>
          </p:nvSpPr>
          <p:spPr>
            <a:xfrm>
              <a:off x="1159200" y="3933000"/>
              <a:ext cx="961560" cy="363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Nucleus</a:t>
              </a:r>
              <a:endParaRPr lang="en-US" sz="18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03" name="Picture 3"/>
          <p:cNvPicPr/>
          <p:nvPr/>
        </p:nvPicPr>
        <p:blipFill>
          <a:blip r:embed="rId2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pic>
        <p:nvPicPr>
          <p:cNvPr id="504" name="Picture 1"/>
          <p:cNvPicPr/>
          <p:nvPr/>
        </p:nvPicPr>
        <p:blipFill>
          <a:blip r:embed="rId3"/>
          <a:stretch/>
        </p:blipFill>
        <p:spPr>
          <a:xfrm>
            <a:off x="474120" y="1149840"/>
            <a:ext cx="7658280" cy="5288400"/>
          </a:xfrm>
          <a:prstGeom prst="rect">
            <a:avLst/>
          </a:prstGeom>
          <a:ln>
            <a:noFill/>
          </a:ln>
        </p:spPr>
      </p:pic>
      <p:pic>
        <p:nvPicPr>
          <p:cNvPr id="505" name="Picture 3"/>
          <p:cNvPicPr/>
          <p:nvPr/>
        </p:nvPicPr>
        <p:blipFill>
          <a:blip r:embed="rId4"/>
          <a:srcRect t="37563" r="37807"/>
          <a:stretch/>
        </p:blipFill>
        <p:spPr>
          <a:xfrm>
            <a:off x="8664480" y="2412360"/>
            <a:ext cx="2790360" cy="3821040"/>
          </a:xfrm>
          <a:prstGeom prst="rect">
            <a:avLst/>
          </a:prstGeom>
          <a:ln>
            <a:noFill/>
          </a:ln>
        </p:spPr>
      </p:pic>
      <p:sp>
        <p:nvSpPr>
          <p:cNvPr id="506" name="CustomShape 2"/>
          <p:cNvSpPr/>
          <p:nvPr/>
        </p:nvSpPr>
        <p:spPr>
          <a:xfrm>
            <a:off x="8773920" y="1879920"/>
            <a:ext cx="25700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LINAC – linear accelerator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1049120" y="6326280"/>
            <a:ext cx="11419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u="sng" strike="noStrike" spc="-1">
                <a:solidFill>
                  <a:srgbClr val="0563C1"/>
                </a:solidFill>
                <a:uFillTx/>
                <a:latin typeface="Calibri"/>
                <a:ea typeface="DejaVu Sans"/>
                <a:hlinkClick r:id="rId3"/>
              </a:rPr>
              <a:t>Statistic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21" name="Picture 1"/>
          <p:cNvPicPr/>
          <p:nvPr/>
        </p:nvPicPr>
        <p:blipFill>
          <a:blip r:embed="rId4"/>
          <a:srcRect r="696"/>
          <a:stretch/>
        </p:blipFill>
        <p:spPr>
          <a:xfrm>
            <a:off x="1465920" y="181080"/>
            <a:ext cx="9060840" cy="6328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08" name="Picture 3"/>
          <p:cNvPicPr/>
          <p:nvPr/>
        </p:nvPicPr>
        <p:blipFill>
          <a:blip r:embed="rId2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pic>
        <p:nvPicPr>
          <p:cNvPr id="509" name="Picture 1"/>
          <p:cNvPicPr/>
          <p:nvPr/>
        </p:nvPicPr>
        <p:blipFill>
          <a:blip r:embed="rId3"/>
          <a:stretch/>
        </p:blipFill>
        <p:spPr>
          <a:xfrm>
            <a:off x="474120" y="1149840"/>
            <a:ext cx="7658280" cy="5288400"/>
          </a:xfrm>
          <a:prstGeom prst="rect">
            <a:avLst/>
          </a:prstGeom>
          <a:ln>
            <a:noFill/>
          </a:ln>
        </p:spPr>
      </p:pic>
      <p:pic>
        <p:nvPicPr>
          <p:cNvPr id="510" name="Picture 3"/>
          <p:cNvPicPr/>
          <p:nvPr/>
        </p:nvPicPr>
        <p:blipFill>
          <a:blip r:embed="rId4"/>
          <a:srcRect t="37563" r="37807"/>
          <a:stretch/>
        </p:blipFill>
        <p:spPr>
          <a:xfrm>
            <a:off x="8664480" y="2412360"/>
            <a:ext cx="2790360" cy="3821040"/>
          </a:xfrm>
          <a:prstGeom prst="rect">
            <a:avLst/>
          </a:prstGeom>
          <a:ln>
            <a:noFill/>
          </a:ln>
        </p:spPr>
      </p:pic>
      <p:sp>
        <p:nvSpPr>
          <p:cNvPr id="511" name="CustomShape 2"/>
          <p:cNvSpPr/>
          <p:nvPr/>
        </p:nvSpPr>
        <p:spPr>
          <a:xfrm>
            <a:off x="8773920" y="1879920"/>
            <a:ext cx="25700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LINAC – linear accelerator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12" name="CustomShape 3"/>
          <p:cNvSpPr/>
          <p:nvPr/>
        </p:nvSpPr>
        <p:spPr>
          <a:xfrm>
            <a:off x="914400" y="1737360"/>
            <a:ext cx="167976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CE181E"/>
                </a:solidFill>
                <a:latin typeface="Arial"/>
                <a:ea typeface="DejaVu Sans"/>
              </a:rPr>
              <a:t>Proton LINAC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" name="Group 1"/>
          <p:cNvGrpSpPr/>
          <p:nvPr/>
        </p:nvGrpSpPr>
        <p:grpSpPr>
          <a:xfrm>
            <a:off x="731520" y="524520"/>
            <a:ext cx="6549840" cy="6333120"/>
            <a:chOff x="731520" y="524520"/>
            <a:chExt cx="6549840" cy="6333120"/>
          </a:xfrm>
        </p:grpSpPr>
        <p:grpSp>
          <p:nvGrpSpPr>
            <p:cNvPr id="514" name="Group 2"/>
            <p:cNvGrpSpPr/>
            <p:nvPr/>
          </p:nvGrpSpPr>
          <p:grpSpPr>
            <a:xfrm>
              <a:off x="731520" y="524520"/>
              <a:ext cx="6549840" cy="6333120"/>
              <a:chOff x="731520" y="524520"/>
              <a:chExt cx="6549840" cy="6333120"/>
            </a:xfrm>
          </p:grpSpPr>
          <p:pic>
            <p:nvPicPr>
              <p:cNvPr id="515" name="Picture 2"/>
              <p:cNvPicPr/>
              <p:nvPr/>
            </p:nvPicPr>
            <p:blipFill>
              <a:blip r:embed="rId2"/>
              <a:srcRect l="816" r="1626"/>
              <a:stretch/>
            </p:blipFill>
            <p:spPr>
              <a:xfrm>
                <a:off x="731520" y="524520"/>
                <a:ext cx="6549840" cy="62197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16" name="CustomShape 3"/>
              <p:cNvSpPr/>
              <p:nvPr/>
            </p:nvSpPr>
            <p:spPr>
              <a:xfrm>
                <a:off x="880920" y="6539040"/>
                <a:ext cx="6094800" cy="31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900" b="0" strike="noStrike" spc="-1">
                    <a:solidFill>
                      <a:srgbClr val="A6A6A6"/>
                    </a:solidFill>
                    <a:latin typeface="Arial"/>
                    <a:ea typeface="DejaVu Sans"/>
                  </a:rPr>
                  <a:t>http://tulectures.web.cern.ch/TULECTURES/Folien/06_Linearbeschleuniger_MB.pdf</a:t>
                </a:r>
                <a:endParaRPr lang="en-US" sz="900" b="0" strike="noStrike" spc="-1">
                  <a:latin typeface="Arial"/>
                </a:endParaRPr>
              </a:p>
            </p:txBody>
          </p:sp>
        </p:grpSp>
        <p:sp>
          <p:nvSpPr>
            <p:cNvPr id="517" name="CustomShape 4"/>
            <p:cNvSpPr/>
            <p:nvPr/>
          </p:nvSpPr>
          <p:spPr>
            <a:xfrm>
              <a:off x="5212080" y="1188720"/>
              <a:ext cx="63936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8" name="CustomShape 5"/>
            <p:cNvSpPr/>
            <p:nvPr/>
          </p:nvSpPr>
          <p:spPr>
            <a:xfrm>
              <a:off x="4572000" y="228600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9" name="CustomShape 6"/>
            <p:cNvSpPr/>
            <p:nvPr/>
          </p:nvSpPr>
          <p:spPr>
            <a:xfrm>
              <a:off x="4937760" y="292608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20" name="CustomShape 7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21" name="Picture 3"/>
          <p:cNvPicPr/>
          <p:nvPr/>
        </p:nvPicPr>
        <p:blipFill>
          <a:blip r:embed="rId3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sp>
        <p:nvSpPr>
          <p:cNvPr id="522" name="CustomShape 8"/>
          <p:cNvSpPr/>
          <p:nvPr/>
        </p:nvSpPr>
        <p:spPr>
          <a:xfrm>
            <a:off x="8160480" y="1935360"/>
            <a:ext cx="2147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Electron LINAC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4 – 25 MeV electrons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" name="Group 1"/>
          <p:cNvGrpSpPr/>
          <p:nvPr/>
        </p:nvGrpSpPr>
        <p:grpSpPr>
          <a:xfrm>
            <a:off x="731520" y="524520"/>
            <a:ext cx="6549840" cy="6333120"/>
            <a:chOff x="731520" y="524520"/>
            <a:chExt cx="6549840" cy="6333120"/>
          </a:xfrm>
        </p:grpSpPr>
        <p:grpSp>
          <p:nvGrpSpPr>
            <p:cNvPr id="524" name="Group 2"/>
            <p:cNvGrpSpPr/>
            <p:nvPr/>
          </p:nvGrpSpPr>
          <p:grpSpPr>
            <a:xfrm>
              <a:off x="731520" y="524520"/>
              <a:ext cx="6549840" cy="6333120"/>
              <a:chOff x="731520" y="524520"/>
              <a:chExt cx="6549840" cy="6333120"/>
            </a:xfrm>
          </p:grpSpPr>
          <p:pic>
            <p:nvPicPr>
              <p:cNvPr id="525" name="Picture 2"/>
              <p:cNvPicPr/>
              <p:nvPr/>
            </p:nvPicPr>
            <p:blipFill>
              <a:blip r:embed="rId2"/>
              <a:srcRect l="816" r="1626"/>
              <a:stretch/>
            </p:blipFill>
            <p:spPr>
              <a:xfrm>
                <a:off x="731520" y="524520"/>
                <a:ext cx="6549840" cy="62197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26" name="CustomShape 3"/>
              <p:cNvSpPr/>
              <p:nvPr/>
            </p:nvSpPr>
            <p:spPr>
              <a:xfrm>
                <a:off x="880920" y="6539040"/>
                <a:ext cx="6094800" cy="31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900" b="0" strike="noStrike" spc="-1">
                    <a:solidFill>
                      <a:srgbClr val="A6A6A6"/>
                    </a:solidFill>
                    <a:latin typeface="Arial"/>
                    <a:ea typeface="DejaVu Sans"/>
                  </a:rPr>
                  <a:t>http://tulectures.web.cern.ch/TULECTURES/Folien/06_Linearbeschleuniger_MB.pdf</a:t>
                </a:r>
                <a:endParaRPr lang="en-US" sz="900" b="0" strike="noStrike" spc="-1">
                  <a:latin typeface="Arial"/>
                </a:endParaRPr>
              </a:p>
            </p:txBody>
          </p:sp>
        </p:grpSp>
        <p:sp>
          <p:nvSpPr>
            <p:cNvPr id="527" name="CustomShape 4"/>
            <p:cNvSpPr/>
            <p:nvPr/>
          </p:nvSpPr>
          <p:spPr>
            <a:xfrm>
              <a:off x="5212080" y="1188720"/>
              <a:ext cx="63936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8" name="CustomShape 5"/>
            <p:cNvSpPr/>
            <p:nvPr/>
          </p:nvSpPr>
          <p:spPr>
            <a:xfrm>
              <a:off x="4572000" y="228600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9" name="CustomShape 6"/>
            <p:cNvSpPr/>
            <p:nvPr/>
          </p:nvSpPr>
          <p:spPr>
            <a:xfrm>
              <a:off x="4937760" y="292608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30" name="CustomShape 7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31" name="Picture 3"/>
          <p:cNvPicPr/>
          <p:nvPr/>
        </p:nvPicPr>
        <p:blipFill>
          <a:blip r:embed="rId3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sp>
        <p:nvSpPr>
          <p:cNvPr id="532" name="CustomShape 8"/>
          <p:cNvSpPr/>
          <p:nvPr/>
        </p:nvSpPr>
        <p:spPr>
          <a:xfrm>
            <a:off x="9101520" y="1596960"/>
            <a:ext cx="30722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Collimator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for transverse beam shaping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33" name="Picture 3"/>
          <p:cNvPicPr/>
          <p:nvPr/>
        </p:nvPicPr>
        <p:blipFill>
          <a:blip r:embed="rId4"/>
          <a:stretch/>
        </p:blipFill>
        <p:spPr>
          <a:xfrm>
            <a:off x="5578920" y="2562840"/>
            <a:ext cx="6169320" cy="4135320"/>
          </a:xfrm>
          <a:prstGeom prst="rect">
            <a:avLst/>
          </a:prstGeom>
          <a:ln>
            <a:noFill/>
          </a:ln>
        </p:spPr>
      </p:pic>
      <p:sp>
        <p:nvSpPr>
          <p:cNvPr id="534" name="CustomShape 9"/>
          <p:cNvSpPr/>
          <p:nvPr/>
        </p:nvSpPr>
        <p:spPr>
          <a:xfrm flipV="1">
            <a:off x="4708080" y="1096920"/>
            <a:ext cx="1685520" cy="54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35" name="Picture 7"/>
          <p:cNvPicPr/>
          <p:nvPr/>
        </p:nvPicPr>
        <p:blipFill>
          <a:blip r:embed="rId5"/>
          <a:stretch/>
        </p:blipFill>
        <p:spPr>
          <a:xfrm>
            <a:off x="6672960" y="109440"/>
            <a:ext cx="2381040" cy="2247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" name="Group 1"/>
          <p:cNvGrpSpPr/>
          <p:nvPr/>
        </p:nvGrpSpPr>
        <p:grpSpPr>
          <a:xfrm>
            <a:off x="731520" y="524520"/>
            <a:ext cx="6549840" cy="6333120"/>
            <a:chOff x="731520" y="524520"/>
            <a:chExt cx="6549840" cy="6333120"/>
          </a:xfrm>
        </p:grpSpPr>
        <p:grpSp>
          <p:nvGrpSpPr>
            <p:cNvPr id="537" name="Group 2"/>
            <p:cNvGrpSpPr/>
            <p:nvPr/>
          </p:nvGrpSpPr>
          <p:grpSpPr>
            <a:xfrm>
              <a:off x="731520" y="524520"/>
              <a:ext cx="6549840" cy="6333120"/>
              <a:chOff x="731520" y="524520"/>
              <a:chExt cx="6549840" cy="6333120"/>
            </a:xfrm>
          </p:grpSpPr>
          <p:pic>
            <p:nvPicPr>
              <p:cNvPr id="538" name="Picture 2"/>
              <p:cNvPicPr/>
              <p:nvPr/>
            </p:nvPicPr>
            <p:blipFill>
              <a:blip r:embed="rId2"/>
              <a:srcRect l="816" r="1626"/>
              <a:stretch/>
            </p:blipFill>
            <p:spPr>
              <a:xfrm>
                <a:off x="731520" y="524520"/>
                <a:ext cx="6549840" cy="62197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39" name="CustomShape 3"/>
              <p:cNvSpPr/>
              <p:nvPr/>
            </p:nvSpPr>
            <p:spPr>
              <a:xfrm>
                <a:off x="880920" y="6539040"/>
                <a:ext cx="6094800" cy="31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900" b="0" strike="noStrike" spc="-1">
                    <a:solidFill>
                      <a:srgbClr val="A6A6A6"/>
                    </a:solidFill>
                    <a:latin typeface="Arial"/>
                    <a:ea typeface="DejaVu Sans"/>
                  </a:rPr>
                  <a:t>http://tulectures.web.cern.ch/TULECTURES/Folien/06_Linearbeschleuniger_MB.pdf</a:t>
                </a:r>
                <a:endParaRPr lang="en-US" sz="900" b="0" strike="noStrike" spc="-1">
                  <a:latin typeface="Arial"/>
                </a:endParaRPr>
              </a:p>
            </p:txBody>
          </p:sp>
        </p:grpSp>
        <p:sp>
          <p:nvSpPr>
            <p:cNvPr id="540" name="CustomShape 4"/>
            <p:cNvSpPr/>
            <p:nvPr/>
          </p:nvSpPr>
          <p:spPr>
            <a:xfrm>
              <a:off x="5212080" y="1188720"/>
              <a:ext cx="63936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1" name="CustomShape 5"/>
            <p:cNvSpPr/>
            <p:nvPr/>
          </p:nvSpPr>
          <p:spPr>
            <a:xfrm>
              <a:off x="4572000" y="228600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2" name="CustomShape 6"/>
            <p:cNvSpPr/>
            <p:nvPr/>
          </p:nvSpPr>
          <p:spPr>
            <a:xfrm>
              <a:off x="4937760" y="2926080"/>
              <a:ext cx="1370880" cy="4564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43" name="CustomShape 7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Electrons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44" name="Picture 3"/>
          <p:cNvPicPr/>
          <p:nvPr/>
        </p:nvPicPr>
        <p:blipFill>
          <a:blip r:embed="rId3"/>
          <a:stretch/>
        </p:blipFill>
        <p:spPr>
          <a:xfrm>
            <a:off x="10622520" y="0"/>
            <a:ext cx="1568520" cy="1568520"/>
          </a:xfrm>
          <a:prstGeom prst="rect">
            <a:avLst/>
          </a:prstGeom>
          <a:ln>
            <a:noFill/>
          </a:ln>
        </p:spPr>
      </p:pic>
      <p:pic>
        <p:nvPicPr>
          <p:cNvPr id="545" name="Picture 5"/>
          <p:cNvPicPr/>
          <p:nvPr/>
        </p:nvPicPr>
        <p:blipFill>
          <a:blip r:embed="rId4"/>
          <a:stretch/>
        </p:blipFill>
        <p:spPr>
          <a:xfrm>
            <a:off x="8261640" y="2095560"/>
            <a:ext cx="3225960" cy="3225960"/>
          </a:xfrm>
          <a:prstGeom prst="rect">
            <a:avLst/>
          </a:prstGeom>
          <a:ln>
            <a:noFill/>
          </a:ln>
        </p:spPr>
      </p:pic>
      <p:sp>
        <p:nvSpPr>
          <p:cNvPr id="546" name="CustomShape 8"/>
          <p:cNvSpPr/>
          <p:nvPr/>
        </p:nvSpPr>
        <p:spPr>
          <a:xfrm>
            <a:off x="5257800" y="1962720"/>
            <a:ext cx="28544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Gantry allows for irradiation from all angles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47" name="CustomShape 9"/>
          <p:cNvSpPr/>
          <p:nvPr/>
        </p:nvSpPr>
        <p:spPr>
          <a:xfrm>
            <a:off x="5212080" y="1417320"/>
            <a:ext cx="3839040" cy="842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Photons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49" name="Picture 2"/>
          <p:cNvPicPr/>
          <p:nvPr/>
        </p:nvPicPr>
        <p:blipFill>
          <a:blip r:embed="rId2"/>
          <a:stretch/>
        </p:blipFill>
        <p:spPr>
          <a:xfrm>
            <a:off x="10764360" y="0"/>
            <a:ext cx="1426680" cy="1426680"/>
          </a:xfrm>
          <a:prstGeom prst="rect">
            <a:avLst/>
          </a:prstGeom>
          <a:ln>
            <a:noFill/>
          </a:ln>
        </p:spPr>
      </p:pic>
      <p:sp>
        <p:nvSpPr>
          <p:cNvPr id="550" name="CustomShape 2"/>
          <p:cNvSpPr/>
          <p:nvPr/>
        </p:nvSpPr>
        <p:spPr>
          <a:xfrm>
            <a:off x="331560" y="1037520"/>
            <a:ext cx="65340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Intensity of photons decreases exponentially with penetration depth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51" name="CustomShape 3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4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blipFill rotWithShape="0">
            <a:blip r:embed="rId3"/>
            <a:stretch>
              <a:fillRect l="-3156" r="-1158" b="-23626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553" name="CustomShape 5"/>
          <p:cNvSpPr/>
          <p:nvPr/>
        </p:nvSpPr>
        <p:spPr>
          <a:xfrm>
            <a:off x="14040" y="6615000"/>
            <a:ext cx="137664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www.radsafemedical.com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554" name="CustomShape 6"/>
          <p:cNvSpPr/>
          <p:nvPr/>
        </p:nvSpPr>
        <p:spPr>
          <a:xfrm>
            <a:off x="414000" y="2253600"/>
            <a:ext cx="3294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Interaction with matter through:  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Photons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56" name="Picture 2"/>
          <p:cNvPicPr/>
          <p:nvPr/>
        </p:nvPicPr>
        <p:blipFill>
          <a:blip r:embed="rId2"/>
          <a:stretch/>
        </p:blipFill>
        <p:spPr>
          <a:xfrm>
            <a:off x="10764360" y="0"/>
            <a:ext cx="1426680" cy="1426680"/>
          </a:xfrm>
          <a:prstGeom prst="rect">
            <a:avLst/>
          </a:prstGeom>
          <a:ln>
            <a:noFill/>
          </a:ln>
        </p:spPr>
      </p:pic>
      <p:sp>
        <p:nvSpPr>
          <p:cNvPr id="557" name="CustomShape 2"/>
          <p:cNvSpPr/>
          <p:nvPr/>
        </p:nvSpPr>
        <p:spPr>
          <a:xfrm>
            <a:off x="331560" y="1037520"/>
            <a:ext cx="65340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Intensity of photons decreases exponentially with penetration depth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58" name="CustomShape 3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9" name="CustomShape 4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blipFill rotWithShape="0">
            <a:blip r:embed="rId3"/>
            <a:stretch>
              <a:fillRect l="-3156" r="-1158" b="-23626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60" name="CustomShape 5"/>
          <p:cNvSpPr/>
          <p:nvPr/>
        </p:nvSpPr>
        <p:spPr>
          <a:xfrm>
            <a:off x="14040" y="6615000"/>
            <a:ext cx="137664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www.radsafemedical.com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561" name="Group 6"/>
          <p:cNvGrpSpPr/>
          <p:nvPr/>
        </p:nvGrpSpPr>
        <p:grpSpPr>
          <a:xfrm>
            <a:off x="388800" y="2943360"/>
            <a:ext cx="2413440" cy="1952640"/>
            <a:chOff x="388800" y="2943360"/>
            <a:chExt cx="2413440" cy="1952640"/>
          </a:xfrm>
        </p:grpSpPr>
        <p:grpSp>
          <p:nvGrpSpPr>
            <p:cNvPr id="562" name="Group 7"/>
            <p:cNvGrpSpPr/>
            <p:nvPr/>
          </p:nvGrpSpPr>
          <p:grpSpPr>
            <a:xfrm>
              <a:off x="388800" y="3226680"/>
              <a:ext cx="2413440" cy="1669320"/>
              <a:chOff x="388800" y="3226680"/>
              <a:chExt cx="2413440" cy="1669320"/>
            </a:xfrm>
          </p:grpSpPr>
          <p:pic>
            <p:nvPicPr>
              <p:cNvPr id="563" name="Picture 7"/>
              <p:cNvPicPr/>
              <p:nvPr/>
            </p:nvPicPr>
            <p:blipFill>
              <a:blip r:embed="rId4"/>
              <a:srcRect t="7834" r="42782" b="46473"/>
              <a:stretch/>
            </p:blipFill>
            <p:spPr>
              <a:xfrm>
                <a:off x="388800" y="3312720"/>
                <a:ext cx="2413440" cy="1583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64" name="CustomShape 8"/>
              <p:cNvSpPr/>
              <p:nvPr/>
            </p:nvSpPr>
            <p:spPr>
              <a:xfrm>
                <a:off x="1596240" y="3226680"/>
                <a:ext cx="220320" cy="18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565" name="CustomShape 9"/>
            <p:cNvSpPr/>
            <p:nvPr/>
          </p:nvSpPr>
          <p:spPr>
            <a:xfrm>
              <a:off x="583560" y="2943360"/>
              <a:ext cx="18878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Photoeletric Effect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566" name="Group 10"/>
          <p:cNvGrpSpPr/>
          <p:nvPr/>
        </p:nvGrpSpPr>
        <p:grpSpPr>
          <a:xfrm>
            <a:off x="5228640" y="2340000"/>
            <a:ext cx="2657160" cy="2556000"/>
            <a:chOff x="5228640" y="2340000"/>
            <a:chExt cx="2657160" cy="2556000"/>
          </a:xfrm>
        </p:grpSpPr>
        <p:pic>
          <p:nvPicPr>
            <p:cNvPr id="567" name="Picture 6"/>
            <p:cNvPicPr/>
            <p:nvPr/>
          </p:nvPicPr>
          <p:blipFill>
            <a:blip r:embed="rId5"/>
            <a:srcRect l="6821" t="7834" r="6591" b="4921"/>
            <a:stretch/>
          </p:blipFill>
          <p:spPr>
            <a:xfrm>
              <a:off x="5228640" y="2696760"/>
              <a:ext cx="2657160" cy="2199240"/>
            </a:xfrm>
            <a:prstGeom prst="rect">
              <a:avLst/>
            </a:prstGeom>
            <a:ln>
              <a:noFill/>
            </a:ln>
          </p:spPr>
        </p:pic>
        <p:sp>
          <p:nvSpPr>
            <p:cNvPr id="568" name="CustomShape 11"/>
            <p:cNvSpPr/>
            <p:nvPr/>
          </p:nvSpPr>
          <p:spPr>
            <a:xfrm>
              <a:off x="5306400" y="2340000"/>
              <a:ext cx="2016000" cy="364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Compton Scattering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569" name="Group 12"/>
          <p:cNvGrpSpPr/>
          <p:nvPr/>
        </p:nvGrpSpPr>
        <p:grpSpPr>
          <a:xfrm>
            <a:off x="2651040" y="4829040"/>
            <a:ext cx="3527640" cy="1781280"/>
            <a:chOff x="2651040" y="4829040"/>
            <a:chExt cx="3527640" cy="1781280"/>
          </a:xfrm>
        </p:grpSpPr>
        <p:grpSp>
          <p:nvGrpSpPr>
            <p:cNvPr id="570" name="Group 13"/>
            <p:cNvGrpSpPr/>
            <p:nvPr/>
          </p:nvGrpSpPr>
          <p:grpSpPr>
            <a:xfrm>
              <a:off x="2651040" y="4829040"/>
              <a:ext cx="3095280" cy="1656720"/>
              <a:chOff x="2651040" y="4829040"/>
              <a:chExt cx="3095280" cy="1656720"/>
            </a:xfrm>
          </p:grpSpPr>
          <p:pic>
            <p:nvPicPr>
              <p:cNvPr id="571" name="Picture 9"/>
              <p:cNvPicPr/>
              <p:nvPr/>
            </p:nvPicPr>
            <p:blipFill>
              <a:blip r:embed="rId4"/>
              <a:srcRect t="7834" r="42782" b="46473"/>
              <a:stretch/>
            </p:blipFill>
            <p:spPr>
              <a:xfrm>
                <a:off x="2651040" y="4902480"/>
                <a:ext cx="2413440" cy="1583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72" name="CustomShape 14"/>
              <p:cNvSpPr/>
              <p:nvPr/>
            </p:nvSpPr>
            <p:spPr>
              <a:xfrm>
                <a:off x="3858480" y="4829040"/>
                <a:ext cx="220320" cy="18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73" name="CustomShape 15"/>
              <p:cNvSpPr/>
              <p:nvPr/>
            </p:nvSpPr>
            <p:spPr>
              <a:xfrm>
                <a:off x="4449960" y="4902480"/>
                <a:ext cx="1296360" cy="3182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000" b="1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Electron</a:t>
                </a:r>
                <a:endParaRPr lang="en-US" sz="1000" b="0" strike="noStrike" spc="-1">
                  <a:latin typeface="Arial"/>
                </a:endParaRPr>
              </a:p>
            </p:txBody>
          </p:sp>
          <p:sp>
            <p:nvSpPr>
              <p:cNvPr id="574" name="CustomShape 16"/>
              <p:cNvSpPr/>
              <p:nvPr/>
            </p:nvSpPr>
            <p:spPr>
              <a:xfrm>
                <a:off x="3858480" y="5614200"/>
                <a:ext cx="1053720" cy="3798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2600">
                <a:solidFill>
                  <a:schemeClr val="accent3">
                    <a:lumMod val="75000"/>
                  </a:schemeClr>
                </a:solidFill>
                <a:custDash>
                  <a:ds d="400000" sp="300000"/>
                </a:custDash>
                <a:round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75" name="CustomShape 17"/>
              <p:cNvSpPr/>
              <p:nvPr/>
            </p:nvSpPr>
            <p:spPr>
              <a:xfrm>
                <a:off x="3847680" y="5614200"/>
                <a:ext cx="24120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000" b="1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Z</a:t>
                </a:r>
                <a:endParaRPr lang="en-US" sz="1000" b="0" strike="noStrike" spc="-1">
                  <a:latin typeface="Arial"/>
                </a:endParaRPr>
              </a:p>
            </p:txBody>
          </p:sp>
          <p:pic>
            <p:nvPicPr>
              <p:cNvPr id="576" name="Picture 17"/>
              <p:cNvPicPr/>
              <p:nvPr/>
            </p:nvPicPr>
            <p:blipFill>
              <a:blip r:embed="rId4"/>
              <a:srcRect l="39276" t="9126" r="56962" b="85376"/>
              <a:stretch/>
            </p:blipFill>
            <p:spPr>
              <a:xfrm>
                <a:off x="4941360" y="5923440"/>
                <a:ext cx="157680" cy="1893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77" name="Line 18"/>
              <p:cNvSpPr/>
              <p:nvPr/>
            </p:nvSpPr>
            <p:spPr>
              <a:xfrm>
                <a:off x="5004720" y="5968800"/>
                <a:ext cx="360" cy="110880"/>
              </a:xfrm>
              <a:prstGeom prst="line">
                <a:avLst/>
              </a:prstGeom>
              <a:ln w="19080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578" name="CustomShape 19"/>
            <p:cNvSpPr/>
            <p:nvPr/>
          </p:nvSpPr>
          <p:spPr>
            <a:xfrm>
              <a:off x="4503240" y="6245640"/>
              <a:ext cx="16059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Pair Production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579" name="CustomShape 20"/>
            <p:cNvSpPr/>
            <p:nvPr/>
          </p:nvSpPr>
          <p:spPr>
            <a:xfrm>
              <a:off x="4882320" y="5580720"/>
              <a:ext cx="1296360" cy="318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Positron</a:t>
              </a:r>
              <a:endParaRPr lang="en-US" sz="1000" b="0" strike="noStrike" spc="-1">
                <a:latin typeface="Arial"/>
              </a:endParaRPr>
            </a:p>
          </p:txBody>
        </p:sp>
      </p:grpSp>
      <p:sp>
        <p:nvSpPr>
          <p:cNvPr id="580" name="CustomShape 21"/>
          <p:cNvSpPr/>
          <p:nvPr/>
        </p:nvSpPr>
        <p:spPr>
          <a:xfrm>
            <a:off x="414000" y="2253600"/>
            <a:ext cx="3294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Interaction with matter through:  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Photons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582" name="Picture 2"/>
          <p:cNvPicPr/>
          <p:nvPr/>
        </p:nvPicPr>
        <p:blipFill>
          <a:blip r:embed="rId2"/>
          <a:stretch/>
        </p:blipFill>
        <p:spPr>
          <a:xfrm>
            <a:off x="10764360" y="0"/>
            <a:ext cx="1426680" cy="1426680"/>
          </a:xfrm>
          <a:prstGeom prst="rect">
            <a:avLst/>
          </a:prstGeom>
          <a:ln>
            <a:noFill/>
          </a:ln>
        </p:spPr>
      </p:pic>
      <p:pic>
        <p:nvPicPr>
          <p:cNvPr id="583" name="Picture 4"/>
          <p:cNvPicPr/>
          <p:nvPr/>
        </p:nvPicPr>
        <p:blipFill>
          <a:blip r:embed="rId3"/>
          <a:stretch/>
        </p:blipFill>
        <p:spPr>
          <a:xfrm>
            <a:off x="8615160" y="2176920"/>
            <a:ext cx="2951640" cy="4066200"/>
          </a:xfrm>
          <a:prstGeom prst="rect">
            <a:avLst/>
          </a:prstGeom>
          <a:ln>
            <a:noFill/>
          </a:ln>
        </p:spPr>
      </p:pic>
      <p:sp>
        <p:nvSpPr>
          <p:cNvPr id="584" name="CustomShape 2"/>
          <p:cNvSpPr/>
          <p:nvPr/>
        </p:nvSpPr>
        <p:spPr>
          <a:xfrm>
            <a:off x="331560" y="1037520"/>
            <a:ext cx="65340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Intensity of photons decreases exponentially with penetration depth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85" name="CustomShape 3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6" name="CustomShape 4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blipFill rotWithShape="0">
            <a:blip r:embed="rId4"/>
            <a:stretch>
              <a:fillRect l="-3156" r="-1158" b="-23626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7" name="CustomShape 5"/>
          <p:cNvSpPr/>
          <p:nvPr/>
        </p:nvSpPr>
        <p:spPr>
          <a:xfrm>
            <a:off x="14040" y="6615000"/>
            <a:ext cx="137664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www.radsafemedical.com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588" name="Group 6"/>
          <p:cNvGrpSpPr/>
          <p:nvPr/>
        </p:nvGrpSpPr>
        <p:grpSpPr>
          <a:xfrm>
            <a:off x="388800" y="2943360"/>
            <a:ext cx="2413440" cy="1952640"/>
            <a:chOff x="388800" y="2943360"/>
            <a:chExt cx="2413440" cy="1952640"/>
          </a:xfrm>
        </p:grpSpPr>
        <p:grpSp>
          <p:nvGrpSpPr>
            <p:cNvPr id="589" name="Group 7"/>
            <p:cNvGrpSpPr/>
            <p:nvPr/>
          </p:nvGrpSpPr>
          <p:grpSpPr>
            <a:xfrm>
              <a:off x="388800" y="3226680"/>
              <a:ext cx="2413440" cy="1669320"/>
              <a:chOff x="388800" y="3226680"/>
              <a:chExt cx="2413440" cy="1669320"/>
            </a:xfrm>
          </p:grpSpPr>
          <p:pic>
            <p:nvPicPr>
              <p:cNvPr id="590" name="Picture 7"/>
              <p:cNvPicPr/>
              <p:nvPr/>
            </p:nvPicPr>
            <p:blipFill>
              <a:blip r:embed="rId5"/>
              <a:srcRect t="7834" r="42782" b="46473"/>
              <a:stretch/>
            </p:blipFill>
            <p:spPr>
              <a:xfrm>
                <a:off x="388800" y="3312720"/>
                <a:ext cx="2413440" cy="1583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91" name="CustomShape 8"/>
              <p:cNvSpPr/>
              <p:nvPr/>
            </p:nvSpPr>
            <p:spPr>
              <a:xfrm>
                <a:off x="1596240" y="3226680"/>
                <a:ext cx="220320" cy="18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592" name="CustomShape 9"/>
            <p:cNvSpPr/>
            <p:nvPr/>
          </p:nvSpPr>
          <p:spPr>
            <a:xfrm>
              <a:off x="583560" y="2943360"/>
              <a:ext cx="18878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Photoeletric Effect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593" name="Group 10"/>
          <p:cNvGrpSpPr/>
          <p:nvPr/>
        </p:nvGrpSpPr>
        <p:grpSpPr>
          <a:xfrm>
            <a:off x="5228640" y="2340000"/>
            <a:ext cx="2657160" cy="2556000"/>
            <a:chOff x="5228640" y="2340000"/>
            <a:chExt cx="2657160" cy="2556000"/>
          </a:xfrm>
        </p:grpSpPr>
        <p:pic>
          <p:nvPicPr>
            <p:cNvPr id="594" name="Picture 6"/>
            <p:cNvPicPr/>
            <p:nvPr/>
          </p:nvPicPr>
          <p:blipFill>
            <a:blip r:embed="rId6"/>
            <a:srcRect l="6821" t="7834" r="6591" b="4921"/>
            <a:stretch/>
          </p:blipFill>
          <p:spPr>
            <a:xfrm>
              <a:off x="5228640" y="2696760"/>
              <a:ext cx="2657160" cy="2199240"/>
            </a:xfrm>
            <a:prstGeom prst="rect">
              <a:avLst/>
            </a:prstGeom>
            <a:ln>
              <a:noFill/>
            </a:ln>
          </p:spPr>
        </p:pic>
        <p:sp>
          <p:nvSpPr>
            <p:cNvPr id="595" name="CustomShape 11"/>
            <p:cNvSpPr/>
            <p:nvPr/>
          </p:nvSpPr>
          <p:spPr>
            <a:xfrm>
              <a:off x="5306400" y="2340000"/>
              <a:ext cx="2016000" cy="364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Compton Scattering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596" name="Group 12"/>
          <p:cNvGrpSpPr/>
          <p:nvPr/>
        </p:nvGrpSpPr>
        <p:grpSpPr>
          <a:xfrm>
            <a:off x="2651040" y="4829040"/>
            <a:ext cx="3527640" cy="1781280"/>
            <a:chOff x="2651040" y="4829040"/>
            <a:chExt cx="3527640" cy="1781280"/>
          </a:xfrm>
        </p:grpSpPr>
        <p:grpSp>
          <p:nvGrpSpPr>
            <p:cNvPr id="597" name="Group 13"/>
            <p:cNvGrpSpPr/>
            <p:nvPr/>
          </p:nvGrpSpPr>
          <p:grpSpPr>
            <a:xfrm>
              <a:off x="2651040" y="4829040"/>
              <a:ext cx="3095280" cy="1656720"/>
              <a:chOff x="2651040" y="4829040"/>
              <a:chExt cx="3095280" cy="1656720"/>
            </a:xfrm>
          </p:grpSpPr>
          <p:pic>
            <p:nvPicPr>
              <p:cNvPr id="598" name="Picture 9"/>
              <p:cNvPicPr/>
              <p:nvPr/>
            </p:nvPicPr>
            <p:blipFill>
              <a:blip r:embed="rId5"/>
              <a:srcRect t="7834" r="42782" b="46473"/>
              <a:stretch/>
            </p:blipFill>
            <p:spPr>
              <a:xfrm>
                <a:off x="2651040" y="4902480"/>
                <a:ext cx="2413440" cy="1583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99" name="CustomShape 14"/>
              <p:cNvSpPr/>
              <p:nvPr/>
            </p:nvSpPr>
            <p:spPr>
              <a:xfrm>
                <a:off x="3858480" y="4829040"/>
                <a:ext cx="220320" cy="18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00" name="CustomShape 15"/>
              <p:cNvSpPr/>
              <p:nvPr/>
            </p:nvSpPr>
            <p:spPr>
              <a:xfrm>
                <a:off x="4449960" y="4902480"/>
                <a:ext cx="1296360" cy="3182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000" b="1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Electron</a:t>
                </a:r>
                <a:endParaRPr lang="en-US" sz="1000" b="0" strike="noStrike" spc="-1">
                  <a:latin typeface="Arial"/>
                </a:endParaRPr>
              </a:p>
            </p:txBody>
          </p:sp>
          <p:sp>
            <p:nvSpPr>
              <p:cNvPr id="601" name="CustomShape 16"/>
              <p:cNvSpPr/>
              <p:nvPr/>
            </p:nvSpPr>
            <p:spPr>
              <a:xfrm>
                <a:off x="3858480" y="5614200"/>
                <a:ext cx="1053720" cy="3798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2600">
                <a:solidFill>
                  <a:schemeClr val="accent3">
                    <a:lumMod val="75000"/>
                  </a:schemeClr>
                </a:solidFill>
                <a:custDash>
                  <a:ds d="400000" sp="300000"/>
                </a:custDash>
                <a:round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02" name="CustomShape 17"/>
              <p:cNvSpPr/>
              <p:nvPr/>
            </p:nvSpPr>
            <p:spPr>
              <a:xfrm>
                <a:off x="3847680" y="5614200"/>
                <a:ext cx="24120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000" b="1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Z</a:t>
                </a:r>
                <a:endParaRPr lang="en-US" sz="1000" b="0" strike="noStrike" spc="-1">
                  <a:latin typeface="Arial"/>
                </a:endParaRPr>
              </a:p>
            </p:txBody>
          </p:sp>
          <p:pic>
            <p:nvPicPr>
              <p:cNvPr id="603" name="Picture 17"/>
              <p:cNvPicPr/>
              <p:nvPr/>
            </p:nvPicPr>
            <p:blipFill>
              <a:blip r:embed="rId5"/>
              <a:srcRect l="39276" t="9126" r="56962" b="85376"/>
              <a:stretch/>
            </p:blipFill>
            <p:spPr>
              <a:xfrm>
                <a:off x="4941360" y="5923440"/>
                <a:ext cx="157680" cy="1893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04" name="Line 18"/>
              <p:cNvSpPr/>
              <p:nvPr/>
            </p:nvSpPr>
            <p:spPr>
              <a:xfrm>
                <a:off x="5004720" y="5968800"/>
                <a:ext cx="360" cy="110880"/>
              </a:xfrm>
              <a:prstGeom prst="line">
                <a:avLst/>
              </a:prstGeom>
              <a:ln w="19080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605" name="CustomShape 19"/>
            <p:cNvSpPr/>
            <p:nvPr/>
          </p:nvSpPr>
          <p:spPr>
            <a:xfrm>
              <a:off x="4503240" y="6245640"/>
              <a:ext cx="16059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Pair Production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606" name="CustomShape 20"/>
            <p:cNvSpPr/>
            <p:nvPr/>
          </p:nvSpPr>
          <p:spPr>
            <a:xfrm>
              <a:off x="4882320" y="5580720"/>
              <a:ext cx="1296360" cy="318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0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Positron</a:t>
              </a:r>
              <a:endParaRPr lang="en-US" sz="1000" b="0" strike="noStrike" spc="-1">
                <a:latin typeface="Arial"/>
              </a:endParaRPr>
            </a:p>
          </p:txBody>
        </p:sp>
      </p:grpSp>
      <p:sp>
        <p:nvSpPr>
          <p:cNvPr id="607" name="CustomShape 21"/>
          <p:cNvSpPr/>
          <p:nvPr/>
        </p:nvSpPr>
        <p:spPr>
          <a:xfrm>
            <a:off x="414000" y="2253600"/>
            <a:ext cx="3294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Interaction with matter through:  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Photons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09" name="Picture 2"/>
          <p:cNvPicPr/>
          <p:nvPr/>
        </p:nvPicPr>
        <p:blipFill>
          <a:blip r:embed="rId2"/>
          <a:stretch/>
        </p:blipFill>
        <p:spPr>
          <a:xfrm>
            <a:off x="10764360" y="0"/>
            <a:ext cx="1426680" cy="1426680"/>
          </a:xfrm>
          <a:prstGeom prst="rect">
            <a:avLst/>
          </a:prstGeom>
          <a:ln>
            <a:noFill/>
          </a:ln>
        </p:spPr>
      </p:pic>
      <p:grpSp>
        <p:nvGrpSpPr>
          <p:cNvPr id="610" name="Group 2"/>
          <p:cNvGrpSpPr/>
          <p:nvPr/>
        </p:nvGrpSpPr>
        <p:grpSpPr>
          <a:xfrm>
            <a:off x="6345720" y="2005560"/>
            <a:ext cx="5845320" cy="4848480"/>
            <a:chOff x="6345720" y="2005560"/>
            <a:chExt cx="5845320" cy="4848480"/>
          </a:xfrm>
        </p:grpSpPr>
        <p:grpSp>
          <p:nvGrpSpPr>
            <p:cNvPr id="611" name="Group 3"/>
            <p:cNvGrpSpPr/>
            <p:nvPr/>
          </p:nvGrpSpPr>
          <p:grpSpPr>
            <a:xfrm>
              <a:off x="6345720" y="2374920"/>
              <a:ext cx="5845320" cy="4479120"/>
              <a:chOff x="6345720" y="2374920"/>
              <a:chExt cx="5845320" cy="4479120"/>
            </a:xfrm>
          </p:grpSpPr>
          <p:grpSp>
            <p:nvGrpSpPr>
              <p:cNvPr id="612" name="Group 4"/>
              <p:cNvGrpSpPr/>
              <p:nvPr/>
            </p:nvGrpSpPr>
            <p:grpSpPr>
              <a:xfrm>
                <a:off x="6345720" y="2374920"/>
                <a:ext cx="4240800" cy="3723120"/>
                <a:chOff x="6345720" y="2374920"/>
                <a:chExt cx="4240800" cy="3723120"/>
              </a:xfrm>
            </p:grpSpPr>
            <p:pic>
              <p:nvPicPr>
                <p:cNvPr id="613" name="Grafik 7"/>
                <p:cNvPicPr/>
                <p:nvPr/>
              </p:nvPicPr>
              <p:blipFill>
                <a:blip r:embed="rId3"/>
                <a:srcRect l="14775" r="17558"/>
                <a:stretch/>
              </p:blipFill>
              <p:spPr>
                <a:xfrm>
                  <a:off x="6689520" y="2374920"/>
                  <a:ext cx="3897000" cy="335808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614" name="CustomShape 5"/>
                <p:cNvSpPr/>
                <p:nvPr/>
              </p:nvSpPr>
              <p:spPr>
                <a:xfrm>
                  <a:off x="8434800" y="5734080"/>
                  <a:ext cx="2033640" cy="3639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/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800" b="0" strike="noStrike" spc="-1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Depth in water [cm]</a:t>
                  </a:r>
                  <a:endParaRPr lang="en-US" sz="1800" b="0" strike="noStrike" spc="-1">
                    <a:latin typeface="Arial"/>
                  </a:endParaRPr>
                </a:p>
              </p:txBody>
            </p:sp>
            <p:sp>
              <p:nvSpPr>
                <p:cNvPr id="615" name="CustomShape 6"/>
                <p:cNvSpPr/>
                <p:nvPr/>
              </p:nvSpPr>
              <p:spPr>
                <a:xfrm rot="16200000">
                  <a:off x="6027480" y="3103920"/>
                  <a:ext cx="1000080" cy="363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/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800" b="0" strike="noStrike" spc="-1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Dose [%]</a:t>
                  </a:r>
                  <a:endParaRPr lang="en-US" sz="1800" b="0" strike="noStrike" spc="-1">
                    <a:latin typeface="Arial"/>
                  </a:endParaRPr>
                </a:p>
              </p:txBody>
            </p:sp>
          </p:grpSp>
          <p:sp>
            <p:nvSpPr>
              <p:cNvPr id="616" name="CustomShape 7"/>
              <p:cNvSpPr/>
              <p:nvPr/>
            </p:nvSpPr>
            <p:spPr>
              <a:xfrm>
                <a:off x="8117280" y="6627240"/>
                <a:ext cx="4073760" cy="22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900" b="0" strike="noStrike" spc="-1">
                    <a:solidFill>
                      <a:srgbClr val="A6A6A6"/>
                    </a:solidFill>
                    <a:latin typeface="Times New Roman"/>
                    <a:ea typeface="Times New Roman"/>
                  </a:rPr>
                  <a:t>https://www.uniklinik-freiburg.de/roentgen/live/lehre/kursplan/strahlentherapie.pdf</a:t>
                </a:r>
                <a:endParaRPr lang="en-US" sz="900" b="0" strike="noStrike" spc="-1">
                  <a:latin typeface="Arial"/>
                </a:endParaRPr>
              </a:p>
            </p:txBody>
          </p:sp>
        </p:grpSp>
        <p:sp>
          <p:nvSpPr>
            <p:cNvPr id="617" name="CustomShape 8"/>
            <p:cNvSpPr/>
            <p:nvPr/>
          </p:nvSpPr>
          <p:spPr>
            <a:xfrm>
              <a:off x="7685280" y="2005560"/>
              <a:ext cx="1472760" cy="363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Dose build-up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618" name="CustomShape 9"/>
          <p:cNvSpPr/>
          <p:nvPr/>
        </p:nvSpPr>
        <p:spPr>
          <a:xfrm>
            <a:off x="365400" y="4054320"/>
            <a:ext cx="5709600" cy="106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Most of the biological effect comes from secondary electrons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Dose buid-up as electrons tend to move in forward direction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19" name="CustomShape 10"/>
          <p:cNvSpPr/>
          <p:nvPr/>
        </p:nvSpPr>
        <p:spPr>
          <a:xfrm>
            <a:off x="331560" y="1037520"/>
            <a:ext cx="65340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Intensity of photons decreases exponentially with penetration depth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20" name="CustomShape 11"/>
          <p:cNvSpPr/>
          <p:nvPr/>
        </p:nvSpPr>
        <p:spPr>
          <a:xfrm>
            <a:off x="2427840" y="1587960"/>
            <a:ext cx="1513800" cy="275760"/>
          </a:xfrm>
          <a:prstGeom prst="rect">
            <a:avLst/>
          </a:prstGeom>
          <a:blipFill rotWithShape="0">
            <a:blip r:embed="rId4"/>
            <a:stretch>
              <a:fillRect l="-3156" r="-1158" b="-23626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21" name="CustomShape 12"/>
          <p:cNvSpPr/>
          <p:nvPr/>
        </p:nvSpPr>
        <p:spPr>
          <a:xfrm>
            <a:off x="387360" y="2253600"/>
            <a:ext cx="329472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Interaction with matter through:  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Photoelectric effect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Compton scattering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Pair production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Photons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23" name="Picture 2"/>
          <p:cNvPicPr/>
          <p:nvPr/>
        </p:nvPicPr>
        <p:blipFill>
          <a:blip r:embed="rId2"/>
          <a:stretch/>
        </p:blipFill>
        <p:spPr>
          <a:xfrm>
            <a:off x="10764360" y="0"/>
            <a:ext cx="1426680" cy="1426680"/>
          </a:xfrm>
          <a:prstGeom prst="rect">
            <a:avLst/>
          </a:prstGeom>
          <a:ln>
            <a:noFill/>
          </a:ln>
        </p:spPr>
      </p:pic>
      <p:sp>
        <p:nvSpPr>
          <p:cNvPr id="624" name="CustomShape 2"/>
          <p:cNvSpPr/>
          <p:nvPr/>
        </p:nvSpPr>
        <p:spPr>
          <a:xfrm>
            <a:off x="8011440" y="2748240"/>
            <a:ext cx="320544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of photons from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bremsstrahlung of electrons on target </a:t>
            </a:r>
            <a:endParaRPr lang="en-US" sz="1800" b="0" strike="noStrike" spc="-1">
              <a:latin typeface="Arial"/>
            </a:endParaRPr>
          </a:p>
        </p:txBody>
      </p:sp>
      <p:grpSp>
        <p:nvGrpSpPr>
          <p:cNvPr id="625" name="Group 3"/>
          <p:cNvGrpSpPr/>
          <p:nvPr/>
        </p:nvGrpSpPr>
        <p:grpSpPr>
          <a:xfrm>
            <a:off x="446760" y="1427040"/>
            <a:ext cx="7311960" cy="5305320"/>
            <a:chOff x="446760" y="1427040"/>
            <a:chExt cx="7311960" cy="5305320"/>
          </a:xfrm>
        </p:grpSpPr>
        <p:sp>
          <p:nvSpPr>
            <p:cNvPr id="626" name="CustomShape 4"/>
            <p:cNvSpPr/>
            <p:nvPr/>
          </p:nvSpPr>
          <p:spPr>
            <a:xfrm>
              <a:off x="446760" y="2089440"/>
              <a:ext cx="4273920" cy="4203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Energy loss: </a:t>
              </a: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Inelastic scattering -&gt; excitation, ionization</a:t>
              </a: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 Radiative stopping  → ‘bremsstrahlung’ (goes up with electron energy and Z)</a:t>
              </a: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Scattering through collisions </a:t>
              </a:r>
              <a:endParaRPr lang="en-US" sz="16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-&gt; broadening of the beam </a:t>
              </a:r>
              <a:endParaRPr lang="en-US" sz="1600" b="0" strike="noStrike" spc="-1">
                <a:latin typeface="Arial"/>
              </a:endParaRPr>
            </a:p>
          </p:txBody>
        </p:sp>
        <p:grpSp>
          <p:nvGrpSpPr>
            <p:cNvPr id="627" name="Group 5"/>
            <p:cNvGrpSpPr/>
            <p:nvPr/>
          </p:nvGrpSpPr>
          <p:grpSpPr>
            <a:xfrm>
              <a:off x="817560" y="3582000"/>
              <a:ext cx="2314800" cy="1178640"/>
              <a:chOff x="817560" y="3582000"/>
              <a:chExt cx="2314800" cy="1178640"/>
            </a:xfrm>
          </p:grpSpPr>
          <p:pic>
            <p:nvPicPr>
              <p:cNvPr id="628" name="Grafik 14"/>
              <p:cNvPicPr/>
              <p:nvPr/>
            </p:nvPicPr>
            <p:blipFill>
              <a:blip r:embed="rId3"/>
              <a:stretch/>
            </p:blipFill>
            <p:spPr>
              <a:xfrm>
                <a:off x="1028520" y="3582000"/>
                <a:ext cx="2103840" cy="998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29" name="CustomShape 6"/>
              <p:cNvSpPr/>
              <p:nvPr/>
            </p:nvSpPr>
            <p:spPr>
              <a:xfrm>
                <a:off x="817560" y="4396680"/>
                <a:ext cx="961560" cy="3639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000000"/>
                    </a:solidFill>
                    <a:latin typeface="Calibri"/>
                    <a:ea typeface="DejaVu Sans"/>
                  </a:rPr>
                  <a:t>Nucleus</a:t>
                </a:r>
                <a:endParaRPr lang="en-US" sz="1800" b="0" strike="noStrike" spc="-1">
                  <a:latin typeface="Arial"/>
                </a:endParaRPr>
              </a:p>
            </p:txBody>
          </p:sp>
        </p:grpSp>
        <p:grpSp>
          <p:nvGrpSpPr>
            <p:cNvPr id="630" name="Group 7"/>
            <p:cNvGrpSpPr/>
            <p:nvPr/>
          </p:nvGrpSpPr>
          <p:grpSpPr>
            <a:xfrm>
              <a:off x="3981960" y="2828160"/>
              <a:ext cx="3776760" cy="3904200"/>
              <a:chOff x="3981960" y="2828160"/>
              <a:chExt cx="3776760" cy="3904200"/>
            </a:xfrm>
          </p:grpSpPr>
          <p:grpSp>
            <p:nvGrpSpPr>
              <p:cNvPr id="631" name="Group 8"/>
              <p:cNvGrpSpPr/>
              <p:nvPr/>
            </p:nvGrpSpPr>
            <p:grpSpPr>
              <a:xfrm>
                <a:off x="3981960" y="2837160"/>
                <a:ext cx="3776760" cy="3895200"/>
                <a:chOff x="3981960" y="2837160"/>
                <a:chExt cx="3776760" cy="3895200"/>
              </a:xfrm>
            </p:grpSpPr>
            <p:pic>
              <p:nvPicPr>
                <p:cNvPr id="632" name="Picture 13"/>
                <p:cNvPicPr/>
                <p:nvPr/>
              </p:nvPicPr>
              <p:blipFill>
                <a:blip r:embed="rId4"/>
                <a:srcRect l="816" r="1626"/>
                <a:stretch/>
              </p:blipFill>
              <p:spPr>
                <a:xfrm>
                  <a:off x="3981960" y="2837160"/>
                  <a:ext cx="3776760" cy="365220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633" name="CustomShape 9"/>
                <p:cNvSpPr/>
                <p:nvPr/>
              </p:nvSpPr>
              <p:spPr>
                <a:xfrm>
                  <a:off x="4068000" y="6369120"/>
                  <a:ext cx="3514680" cy="36324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634" name="CustomShape 10"/>
              <p:cNvSpPr/>
              <p:nvPr/>
            </p:nvSpPr>
            <p:spPr>
              <a:xfrm>
                <a:off x="6576120" y="2828160"/>
                <a:ext cx="812520" cy="1667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35" name="CustomShape 11"/>
              <p:cNvSpPr/>
              <p:nvPr/>
            </p:nvSpPr>
            <p:spPr>
              <a:xfrm>
                <a:off x="6206040" y="3842280"/>
                <a:ext cx="1376640" cy="3488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636" name="CustomShape 12"/>
            <p:cNvSpPr/>
            <p:nvPr/>
          </p:nvSpPr>
          <p:spPr>
            <a:xfrm>
              <a:off x="446760" y="1490040"/>
              <a:ext cx="4329720" cy="5162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2000" b="0" strike="noStrike" spc="-1">
                  <a:solidFill>
                    <a:srgbClr val="2E75B6"/>
                  </a:solidFill>
                  <a:latin typeface="Calibri"/>
                  <a:ea typeface="DejaVu Sans"/>
                </a:rPr>
                <a:t>Electrons</a:t>
              </a:r>
              <a:endParaRPr lang="en-US" sz="2000" b="0" strike="noStrike" spc="-1">
                <a:latin typeface="Arial"/>
              </a:endParaRPr>
            </a:p>
          </p:txBody>
        </p:sp>
        <p:pic>
          <p:nvPicPr>
            <p:cNvPr id="637" name="Picture 3"/>
            <p:cNvPicPr/>
            <p:nvPr/>
          </p:nvPicPr>
          <p:blipFill>
            <a:blip r:embed="rId5"/>
            <a:stretch/>
          </p:blipFill>
          <p:spPr>
            <a:xfrm>
              <a:off x="6744960" y="1490040"/>
              <a:ext cx="837720" cy="928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638" name="CustomShape 13"/>
            <p:cNvSpPr/>
            <p:nvPr/>
          </p:nvSpPr>
          <p:spPr>
            <a:xfrm>
              <a:off x="446760" y="1427040"/>
              <a:ext cx="7311960" cy="494856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40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641" name="Group 2"/>
          <p:cNvGrpSpPr/>
          <p:nvPr/>
        </p:nvGrpSpPr>
        <p:grpSpPr>
          <a:xfrm>
            <a:off x="2743200" y="1904040"/>
            <a:ext cx="6694920" cy="4039560"/>
            <a:chOff x="2743200" y="1904040"/>
            <a:chExt cx="6694920" cy="4039560"/>
          </a:xfrm>
        </p:grpSpPr>
        <p:pic>
          <p:nvPicPr>
            <p:cNvPr id="642" name="Picture 14"/>
            <p:cNvPicPr/>
            <p:nvPr/>
          </p:nvPicPr>
          <p:blipFill>
            <a:blip r:embed="rId3"/>
            <a:stretch/>
          </p:blipFill>
          <p:spPr>
            <a:xfrm>
              <a:off x="2743200" y="2134800"/>
              <a:ext cx="6694920" cy="38088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43" name="CustomShape 3"/>
            <p:cNvSpPr/>
            <p:nvPr/>
          </p:nvSpPr>
          <p:spPr>
            <a:xfrm>
              <a:off x="7637760" y="1904040"/>
              <a:ext cx="163872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DOI=10.3389/fonc.2015.00150 </a:t>
              </a:r>
              <a:endParaRPr lang="en-US" sz="900" b="0" strike="noStrike" spc="-1">
                <a:latin typeface="Arial"/>
              </a:endParaRPr>
            </a:p>
          </p:txBody>
        </p:sp>
      </p:grpSp>
      <p:pic>
        <p:nvPicPr>
          <p:cNvPr id="644" name="Picture 18"/>
          <p:cNvPicPr/>
          <p:nvPr/>
        </p:nvPicPr>
        <p:blipFill>
          <a:blip r:embed="rId4"/>
          <a:stretch/>
        </p:blipFill>
        <p:spPr>
          <a:xfrm>
            <a:off x="7973640" y="4207320"/>
            <a:ext cx="3913560" cy="456120"/>
          </a:xfrm>
          <a:prstGeom prst="rect">
            <a:avLst/>
          </a:prstGeom>
          <a:ln>
            <a:noFill/>
          </a:ln>
        </p:spPr>
      </p:pic>
      <p:sp>
        <p:nvSpPr>
          <p:cNvPr id="645" name="TextShape 4"/>
          <p:cNvSpPr txBox="1"/>
          <p:nvPr/>
        </p:nvSpPr>
        <p:spPr>
          <a:xfrm>
            <a:off x="9326880" y="3146760"/>
            <a:ext cx="270288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Excitation and ionization </a:t>
            </a:r>
          </a:p>
          <a:p>
            <a:r>
              <a:rPr lang="en-US" sz="1800" b="0" strike="noStrike" spc="-1">
                <a:latin typeface="Arial"/>
              </a:rPr>
              <a:t>of target electrons</a:t>
            </a:r>
          </a:p>
        </p:txBody>
      </p:sp>
      <p:sp>
        <p:nvSpPr>
          <p:cNvPr id="646" name="TextShape 5"/>
          <p:cNvSpPr txBox="1"/>
          <p:nvPr/>
        </p:nvSpPr>
        <p:spPr>
          <a:xfrm>
            <a:off x="3906720" y="1371600"/>
            <a:ext cx="37310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Ion approaches Bohr-velocity</a:t>
            </a:r>
          </a:p>
        </p:txBody>
      </p:sp>
      <p:sp>
        <p:nvSpPr>
          <p:cNvPr id="647" name="CustomShape 6"/>
          <p:cNvSpPr/>
          <p:nvPr/>
        </p:nvSpPr>
        <p:spPr>
          <a:xfrm flipH="1">
            <a:off x="5120640" y="1717560"/>
            <a:ext cx="92880" cy="1025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8" name="CustomShape 7"/>
          <p:cNvSpPr/>
          <p:nvPr/>
        </p:nvSpPr>
        <p:spPr>
          <a:xfrm>
            <a:off x="8905680" y="4389120"/>
            <a:ext cx="274320" cy="274320"/>
          </a:xfrm>
          <a:prstGeom prst="ellipse">
            <a:avLst/>
          </a:prstGeom>
          <a:noFill/>
          <a:ln w="19080">
            <a:solidFill>
              <a:srgbClr val="CE181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9" name="TextShape 8"/>
          <p:cNvSpPr txBox="1"/>
          <p:nvPr/>
        </p:nvSpPr>
        <p:spPr>
          <a:xfrm>
            <a:off x="412864" y="2243884"/>
            <a:ext cx="1933171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Viscous drag ~v</a:t>
            </a:r>
          </a:p>
        </p:txBody>
      </p:sp>
      <p:sp>
        <p:nvSpPr>
          <p:cNvPr id="650" name="CustomShape 9"/>
          <p:cNvSpPr/>
          <p:nvPr/>
        </p:nvSpPr>
        <p:spPr>
          <a:xfrm>
            <a:off x="2219706" y="2588400"/>
            <a:ext cx="1687014" cy="558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1523880" y="2121840"/>
            <a:ext cx="9142920" cy="92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90000"/>
              </a:lnSpc>
            </a:pPr>
            <a:r>
              <a:rPr lang="en-US" sz="6000" b="0" strike="noStrike" spc="-1">
                <a:solidFill>
                  <a:srgbClr val="2E75B6"/>
                </a:solidFill>
                <a:latin typeface="Calibri Light"/>
                <a:ea typeface="DejaVu Sans"/>
              </a:rPr>
              <a:t>Beams for Cancer Treatment</a:t>
            </a:r>
            <a:endParaRPr lang="en-US" sz="6000" b="0" strike="noStrike" spc="-1"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1523880" y="4572720"/>
            <a:ext cx="914292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Johanna Pitters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31/07/2018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Summer Camp Lecture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52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653" name="Group 2"/>
          <p:cNvGrpSpPr/>
          <p:nvPr/>
        </p:nvGrpSpPr>
        <p:grpSpPr>
          <a:xfrm>
            <a:off x="4552200" y="117000"/>
            <a:ext cx="3037320" cy="6741000"/>
            <a:chOff x="4552200" y="117000"/>
            <a:chExt cx="3037320" cy="6741000"/>
          </a:xfrm>
        </p:grpSpPr>
        <p:pic>
          <p:nvPicPr>
            <p:cNvPr id="654" name="Picture 4"/>
            <p:cNvPicPr/>
            <p:nvPr/>
          </p:nvPicPr>
          <p:blipFill>
            <a:blip r:embed="rId3"/>
            <a:srcRect r="49183"/>
            <a:stretch/>
          </p:blipFill>
          <p:spPr>
            <a:xfrm>
              <a:off x="4573080" y="117000"/>
              <a:ext cx="3016440" cy="6513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655" name="CustomShape 3"/>
            <p:cNvSpPr/>
            <p:nvPr/>
          </p:nvSpPr>
          <p:spPr>
            <a:xfrm>
              <a:off x="4552200" y="6631920"/>
              <a:ext cx="2279160" cy="2260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DOI: 10.2174/1872210509999141222224121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656" name="TextShape 4"/>
          <p:cNvSpPr txBox="1"/>
          <p:nvPr/>
        </p:nvSpPr>
        <p:spPr>
          <a:xfrm>
            <a:off x="2197440" y="3017520"/>
            <a:ext cx="15264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Protons stop!</a:t>
            </a:r>
          </a:p>
        </p:txBody>
      </p:sp>
      <p:sp>
        <p:nvSpPr>
          <p:cNvPr id="657" name="TextShape 5"/>
          <p:cNvSpPr txBox="1"/>
          <p:nvPr/>
        </p:nvSpPr>
        <p:spPr>
          <a:xfrm>
            <a:off x="1740240" y="4500000"/>
            <a:ext cx="2167560" cy="1352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/>
            <a:r>
              <a:rPr lang="en-US" sz="1800" b="0" strike="noStrike" spc="-1">
                <a:latin typeface="Arial"/>
              </a:rPr>
              <a:t>Protons lose most of their energy towards the end of their track!</a:t>
            </a:r>
          </a:p>
        </p:txBody>
      </p:sp>
      <p:sp>
        <p:nvSpPr>
          <p:cNvPr id="658" name="TextShape 6"/>
          <p:cNvSpPr txBox="1"/>
          <p:nvPr/>
        </p:nvSpPr>
        <p:spPr>
          <a:xfrm>
            <a:off x="9235440" y="4735440"/>
            <a:ext cx="13467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Bragg peak</a:t>
            </a:r>
          </a:p>
        </p:txBody>
      </p:sp>
      <p:sp>
        <p:nvSpPr>
          <p:cNvPr id="659" name="CustomShape 7"/>
          <p:cNvSpPr/>
          <p:nvPr/>
        </p:nvSpPr>
        <p:spPr>
          <a:xfrm flipH="1" flipV="1">
            <a:off x="7040160" y="4663440"/>
            <a:ext cx="1989720" cy="182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CE181E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61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sp>
        <p:nvSpPr>
          <p:cNvPr id="662" name="TextShape 2"/>
          <p:cNvSpPr txBox="1"/>
          <p:nvPr/>
        </p:nvSpPr>
        <p:spPr>
          <a:xfrm>
            <a:off x="9235440" y="4735440"/>
            <a:ext cx="13467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Bragg peak</a:t>
            </a:r>
          </a:p>
        </p:txBody>
      </p:sp>
      <p:pic>
        <p:nvPicPr>
          <p:cNvPr id="663" name="Picture 57"/>
          <p:cNvPicPr/>
          <p:nvPr/>
        </p:nvPicPr>
        <p:blipFill>
          <a:blip r:embed="rId3"/>
          <a:stretch/>
        </p:blipFill>
        <p:spPr>
          <a:xfrm>
            <a:off x="3438000" y="3852720"/>
            <a:ext cx="4543560" cy="2517840"/>
          </a:xfrm>
          <a:prstGeom prst="rect">
            <a:avLst/>
          </a:prstGeom>
          <a:ln>
            <a:noFill/>
          </a:ln>
        </p:spPr>
      </p:pic>
      <p:grpSp>
        <p:nvGrpSpPr>
          <p:cNvPr id="664" name="Group 3"/>
          <p:cNvGrpSpPr/>
          <p:nvPr/>
        </p:nvGrpSpPr>
        <p:grpSpPr>
          <a:xfrm>
            <a:off x="3438000" y="1097280"/>
            <a:ext cx="4700160" cy="3079440"/>
            <a:chOff x="3438000" y="1097280"/>
            <a:chExt cx="4700160" cy="3079440"/>
          </a:xfrm>
        </p:grpSpPr>
        <p:pic>
          <p:nvPicPr>
            <p:cNvPr id="665" name="Picture 60"/>
            <p:cNvPicPr/>
            <p:nvPr/>
          </p:nvPicPr>
          <p:blipFill>
            <a:blip r:embed="rId4"/>
            <a:stretch/>
          </p:blipFill>
          <p:spPr>
            <a:xfrm>
              <a:off x="3438000" y="1097280"/>
              <a:ext cx="4530960" cy="2521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666" name="CustomShape 4"/>
            <p:cNvSpPr/>
            <p:nvPr/>
          </p:nvSpPr>
          <p:spPr>
            <a:xfrm>
              <a:off x="3629880" y="2905920"/>
              <a:ext cx="4508280" cy="1270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67" name="CustomShape 5"/>
          <p:cNvSpPr/>
          <p:nvPr/>
        </p:nvSpPr>
        <p:spPr>
          <a:xfrm flipH="1">
            <a:off x="6949440" y="5040000"/>
            <a:ext cx="2194560" cy="4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rgbClr val="CE181E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8" name="TextShape 6"/>
          <p:cNvSpPr txBox="1"/>
          <p:nvPr/>
        </p:nvSpPr>
        <p:spPr>
          <a:xfrm>
            <a:off x="1302327" y="2103120"/>
            <a:ext cx="1269513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Photons</a:t>
            </a:r>
          </a:p>
        </p:txBody>
      </p:sp>
      <p:sp>
        <p:nvSpPr>
          <p:cNvPr id="669" name="TextShape 7"/>
          <p:cNvSpPr txBox="1"/>
          <p:nvPr/>
        </p:nvSpPr>
        <p:spPr>
          <a:xfrm>
            <a:off x="182880" y="4663440"/>
            <a:ext cx="3147840" cy="1882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			Protons</a:t>
            </a:r>
          </a:p>
          <a:p>
            <a:r>
              <a:rPr lang="en-US" sz="1800" b="0" strike="noStrike" spc="-1">
                <a:latin typeface="Arial"/>
              </a:rPr>
              <a:t> </a:t>
            </a:r>
          </a:p>
        </p:txBody>
      </p:sp>
      <p:sp>
        <p:nvSpPr>
          <p:cNvPr id="670" name="TextShape 8"/>
          <p:cNvSpPr txBox="1"/>
          <p:nvPr/>
        </p:nvSpPr>
        <p:spPr>
          <a:xfrm>
            <a:off x="8321040" y="5579280"/>
            <a:ext cx="3571920" cy="1370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+ healthy tissue can be spared</a:t>
            </a:r>
          </a:p>
          <a:p>
            <a:r>
              <a:rPr lang="en-US" sz="1800" b="0" strike="noStrike" spc="-1">
                <a:latin typeface="Arial"/>
              </a:rPr>
              <a:t>+ very precise dose deposition</a:t>
            </a:r>
          </a:p>
          <a:p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72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pic>
        <p:nvPicPr>
          <p:cNvPr id="673" name="Picture 4"/>
          <p:cNvPicPr/>
          <p:nvPr/>
        </p:nvPicPr>
        <p:blipFill>
          <a:blip r:embed="rId3"/>
          <a:stretch/>
        </p:blipFill>
        <p:spPr>
          <a:xfrm>
            <a:off x="5303520" y="1987920"/>
            <a:ext cx="5153400" cy="3772800"/>
          </a:xfrm>
          <a:prstGeom prst="rect">
            <a:avLst/>
          </a:prstGeom>
          <a:ln>
            <a:noFill/>
          </a:ln>
        </p:spPr>
      </p:pic>
      <p:sp>
        <p:nvSpPr>
          <p:cNvPr id="674" name="CustomShape 2"/>
          <p:cNvSpPr/>
          <p:nvPr/>
        </p:nvSpPr>
        <p:spPr>
          <a:xfrm>
            <a:off x="857520" y="2287800"/>
            <a:ext cx="2891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Beam delivery: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SOB – Spread-out Bragg peak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Tumor divided in slices, each slice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at a certain depth irradiated with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orresponding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energy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76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677" name="Group 2"/>
          <p:cNvGrpSpPr/>
          <p:nvPr/>
        </p:nvGrpSpPr>
        <p:grpSpPr>
          <a:xfrm>
            <a:off x="1864800" y="1082520"/>
            <a:ext cx="8228520" cy="5515200"/>
            <a:chOff x="1864800" y="1082520"/>
            <a:chExt cx="8228520" cy="5515200"/>
          </a:xfrm>
        </p:grpSpPr>
        <p:pic>
          <p:nvPicPr>
            <p:cNvPr id="678" name="Picture 6"/>
            <p:cNvPicPr/>
            <p:nvPr/>
          </p:nvPicPr>
          <p:blipFill>
            <a:blip r:embed="rId3"/>
            <a:stretch/>
          </p:blipFill>
          <p:spPr>
            <a:xfrm>
              <a:off x="1864800" y="1082520"/>
              <a:ext cx="8228520" cy="5515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79" name="CustomShape 3"/>
            <p:cNvSpPr/>
            <p:nvPr/>
          </p:nvSpPr>
          <p:spPr>
            <a:xfrm>
              <a:off x="1865880" y="6368400"/>
              <a:ext cx="1984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DOI: 10.1088/0034-4885/79/9/096702</a:t>
              </a:r>
              <a:endParaRPr lang="en-US" sz="9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81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682" name="Group 2"/>
          <p:cNvGrpSpPr/>
          <p:nvPr/>
        </p:nvGrpSpPr>
        <p:grpSpPr>
          <a:xfrm>
            <a:off x="1864800" y="1082520"/>
            <a:ext cx="8228520" cy="5515200"/>
            <a:chOff x="1864800" y="1082520"/>
            <a:chExt cx="8228520" cy="5515200"/>
          </a:xfrm>
        </p:grpSpPr>
        <p:pic>
          <p:nvPicPr>
            <p:cNvPr id="683" name="Picture 6"/>
            <p:cNvPicPr/>
            <p:nvPr/>
          </p:nvPicPr>
          <p:blipFill>
            <a:blip r:embed="rId3"/>
            <a:stretch/>
          </p:blipFill>
          <p:spPr>
            <a:xfrm>
              <a:off x="1864800" y="1082520"/>
              <a:ext cx="8228520" cy="5515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84" name="CustomShape 3"/>
            <p:cNvSpPr/>
            <p:nvPr/>
          </p:nvSpPr>
          <p:spPr>
            <a:xfrm>
              <a:off x="1865880" y="6368400"/>
              <a:ext cx="1984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DOI: 10.1088/0034-4885/79/9/096702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686" name="TextShape 4"/>
          <p:cNvSpPr txBox="1"/>
          <p:nvPr/>
        </p:nvSpPr>
        <p:spPr>
          <a:xfrm>
            <a:off x="7040880" y="1645920"/>
            <a:ext cx="12801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Cyclotron</a:t>
            </a:r>
          </a:p>
        </p:txBody>
      </p:sp>
      <p:sp>
        <p:nvSpPr>
          <p:cNvPr id="687" name="CustomShape 5"/>
          <p:cNvSpPr/>
          <p:nvPr/>
        </p:nvSpPr>
        <p:spPr>
          <a:xfrm>
            <a:off x="6949440" y="2377440"/>
            <a:ext cx="1371600" cy="1269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E181E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382" y="3716931"/>
            <a:ext cx="4652954" cy="3053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" name="Group 1"/>
          <p:cNvGrpSpPr/>
          <p:nvPr/>
        </p:nvGrpSpPr>
        <p:grpSpPr>
          <a:xfrm>
            <a:off x="1865160" y="1082520"/>
            <a:ext cx="8228520" cy="5515200"/>
            <a:chOff x="1865160" y="1082520"/>
            <a:chExt cx="8228520" cy="5515200"/>
          </a:xfrm>
        </p:grpSpPr>
        <p:pic>
          <p:nvPicPr>
            <p:cNvPr id="689" name="Picture 6"/>
            <p:cNvPicPr/>
            <p:nvPr/>
          </p:nvPicPr>
          <p:blipFill>
            <a:blip r:embed="rId2"/>
            <a:stretch/>
          </p:blipFill>
          <p:spPr>
            <a:xfrm>
              <a:off x="1865160" y="1082520"/>
              <a:ext cx="8228520" cy="5515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90" name="CustomShape 2"/>
            <p:cNvSpPr/>
            <p:nvPr/>
          </p:nvSpPr>
          <p:spPr>
            <a:xfrm>
              <a:off x="1866240" y="6368400"/>
              <a:ext cx="1984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DOI: 10.1088/0034-4885/79/9/096702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691" name="CustomShape 3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92" name="Picture 2"/>
          <p:cNvPicPr/>
          <p:nvPr/>
        </p:nvPicPr>
        <p:blipFill>
          <a:blip r:embed="rId3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693" name="Group 4"/>
          <p:cNvGrpSpPr/>
          <p:nvPr/>
        </p:nvGrpSpPr>
        <p:grpSpPr>
          <a:xfrm>
            <a:off x="8138160" y="2103120"/>
            <a:ext cx="3752280" cy="4572000"/>
            <a:chOff x="8138160" y="2103120"/>
            <a:chExt cx="3752280" cy="4572000"/>
          </a:xfrm>
        </p:grpSpPr>
        <p:pic>
          <p:nvPicPr>
            <p:cNvPr id="694" name="Picture 9"/>
            <p:cNvPicPr/>
            <p:nvPr/>
          </p:nvPicPr>
          <p:blipFill>
            <a:blip r:embed="rId4"/>
            <a:stretch/>
          </p:blipFill>
          <p:spPr>
            <a:xfrm>
              <a:off x="8150760" y="2103120"/>
              <a:ext cx="3739680" cy="4566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695" name="CustomShape 5"/>
            <p:cNvSpPr/>
            <p:nvPr/>
          </p:nvSpPr>
          <p:spPr>
            <a:xfrm>
              <a:off x="8138160" y="6493680"/>
              <a:ext cx="2436480" cy="1814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http://discovermagazine.com/2014/oct/14-precision-vs-profits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696" name="CustomShape 6"/>
          <p:cNvSpPr/>
          <p:nvPr/>
        </p:nvSpPr>
        <p:spPr>
          <a:xfrm>
            <a:off x="5394960" y="2926080"/>
            <a:ext cx="3017520" cy="1097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E181E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7" name="TextShape 7"/>
          <p:cNvSpPr txBox="1"/>
          <p:nvPr/>
        </p:nvSpPr>
        <p:spPr>
          <a:xfrm>
            <a:off x="8021520" y="1317960"/>
            <a:ext cx="194544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IBA proton gantry</a:t>
            </a:r>
          </a:p>
          <a:p>
            <a:r>
              <a:rPr lang="en-US" sz="1800" b="0" strike="noStrike" spc="-1">
                <a:latin typeface="Arial"/>
              </a:rPr>
              <a:t>100 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699" name="Picture 2"/>
          <p:cNvPicPr/>
          <p:nvPr/>
        </p:nvPicPr>
        <p:blipFill>
          <a:blip r:embed="rId2"/>
          <a:stretch/>
        </p:blipFill>
        <p:spPr>
          <a:xfrm>
            <a:off x="10507680" y="128160"/>
            <a:ext cx="1683360" cy="1336680"/>
          </a:xfrm>
          <a:prstGeom prst="rect">
            <a:avLst/>
          </a:prstGeom>
          <a:ln>
            <a:noFill/>
          </a:ln>
        </p:spPr>
      </p:pic>
      <p:grpSp>
        <p:nvGrpSpPr>
          <p:cNvPr id="700" name="Group 2"/>
          <p:cNvGrpSpPr/>
          <p:nvPr/>
        </p:nvGrpSpPr>
        <p:grpSpPr>
          <a:xfrm>
            <a:off x="1864800" y="1082520"/>
            <a:ext cx="8228520" cy="5515200"/>
            <a:chOff x="1864800" y="1082520"/>
            <a:chExt cx="8228520" cy="5515200"/>
          </a:xfrm>
        </p:grpSpPr>
        <p:pic>
          <p:nvPicPr>
            <p:cNvPr id="701" name="Picture 6"/>
            <p:cNvPicPr/>
            <p:nvPr/>
          </p:nvPicPr>
          <p:blipFill>
            <a:blip r:embed="rId3"/>
            <a:stretch/>
          </p:blipFill>
          <p:spPr>
            <a:xfrm>
              <a:off x="1864800" y="1082520"/>
              <a:ext cx="8228520" cy="5515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02" name="CustomShape 3"/>
            <p:cNvSpPr/>
            <p:nvPr/>
          </p:nvSpPr>
          <p:spPr>
            <a:xfrm>
              <a:off x="1865880" y="6368400"/>
              <a:ext cx="198468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DOI: 10.1088/0034-4885/79/9/096702</a:t>
              </a:r>
              <a:endParaRPr lang="en-US" sz="900" b="0" strike="noStrike" spc="-1">
                <a:latin typeface="Arial"/>
              </a:endParaRPr>
            </a:p>
          </p:txBody>
        </p:sp>
      </p:grpSp>
      <p:grpSp>
        <p:nvGrpSpPr>
          <p:cNvPr id="703" name="Group 4"/>
          <p:cNvGrpSpPr/>
          <p:nvPr/>
        </p:nvGrpSpPr>
        <p:grpSpPr>
          <a:xfrm>
            <a:off x="6855840" y="3327120"/>
            <a:ext cx="6094800" cy="3439440"/>
            <a:chOff x="6855840" y="3327120"/>
            <a:chExt cx="6094800" cy="3439440"/>
          </a:xfrm>
        </p:grpSpPr>
        <p:pic>
          <p:nvPicPr>
            <p:cNvPr id="704" name="Picture 5"/>
            <p:cNvPicPr/>
            <p:nvPr/>
          </p:nvPicPr>
          <p:blipFill>
            <a:blip r:embed="rId4"/>
            <a:stretch/>
          </p:blipFill>
          <p:spPr>
            <a:xfrm>
              <a:off x="6913440" y="3327120"/>
              <a:ext cx="5106240" cy="34038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05" name="CustomShape 5"/>
            <p:cNvSpPr/>
            <p:nvPr/>
          </p:nvSpPr>
          <p:spPr>
            <a:xfrm>
              <a:off x="6855840" y="6539760"/>
              <a:ext cx="609480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FFFFFF"/>
                  </a:solidFill>
                  <a:latin typeface="Calibri"/>
                  <a:ea typeface="DejaVu Sans"/>
                </a:rPr>
                <a:t>http://www.medicalexpo.com/prod/iba/product-101137-666281.html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706" name="CustomShape 6"/>
          <p:cNvSpPr/>
          <p:nvPr/>
        </p:nvSpPr>
        <p:spPr>
          <a:xfrm>
            <a:off x="4846320" y="3108960"/>
            <a:ext cx="3108960" cy="1371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E181E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7" name="TextShape 7"/>
          <p:cNvSpPr txBox="1"/>
          <p:nvPr/>
        </p:nvSpPr>
        <p:spPr>
          <a:xfrm>
            <a:off x="9268200" y="2935800"/>
            <a:ext cx="24789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Gantry treatment 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09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sp>
        <p:nvSpPr>
          <p:cNvPr id="710" name="CustomShape 2"/>
          <p:cNvSpPr/>
          <p:nvPr/>
        </p:nvSpPr>
        <p:spPr>
          <a:xfrm>
            <a:off x="0" y="6631200"/>
            <a:ext cx="431208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http://radioactivityci2010.pbworks.com/w/page/30525316/Fast%20Neutron%20Therapy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711" name="Group 3"/>
          <p:cNvGrpSpPr/>
          <p:nvPr/>
        </p:nvGrpSpPr>
        <p:grpSpPr>
          <a:xfrm>
            <a:off x="91440" y="1054080"/>
            <a:ext cx="4691520" cy="5577120"/>
            <a:chOff x="91440" y="1054080"/>
            <a:chExt cx="4691520" cy="5577120"/>
          </a:xfrm>
        </p:grpSpPr>
        <p:pic>
          <p:nvPicPr>
            <p:cNvPr id="712" name="Picture 2"/>
            <p:cNvPicPr/>
            <p:nvPr/>
          </p:nvPicPr>
          <p:blipFill>
            <a:blip r:embed="rId3"/>
            <a:stretch/>
          </p:blipFill>
          <p:spPr>
            <a:xfrm>
              <a:off x="91440" y="1054080"/>
              <a:ext cx="4691520" cy="5577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713" name="CustomShape 4"/>
            <p:cNvSpPr/>
            <p:nvPr/>
          </p:nvSpPr>
          <p:spPr>
            <a:xfrm>
              <a:off x="2868120" y="2820240"/>
              <a:ext cx="1744920" cy="626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14" name="CustomShape 5"/>
            <p:cNvSpPr/>
            <p:nvPr/>
          </p:nvSpPr>
          <p:spPr>
            <a:xfrm>
              <a:off x="2598120" y="4649040"/>
              <a:ext cx="1744920" cy="626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715" name="TextShape 6"/>
          <p:cNvSpPr txBox="1"/>
          <p:nvPr/>
        </p:nvSpPr>
        <p:spPr>
          <a:xfrm>
            <a:off x="3566160" y="1920240"/>
            <a:ext cx="1901386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proton track</a:t>
            </a:r>
          </a:p>
        </p:txBody>
      </p:sp>
      <p:sp>
        <p:nvSpPr>
          <p:cNvPr id="716" name="TextShape 7"/>
          <p:cNvSpPr txBox="1"/>
          <p:nvPr/>
        </p:nvSpPr>
        <p:spPr>
          <a:xfrm>
            <a:off x="3499560" y="4245120"/>
            <a:ext cx="18039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carbon ion track</a:t>
            </a:r>
          </a:p>
        </p:txBody>
      </p:sp>
      <p:sp>
        <p:nvSpPr>
          <p:cNvPr id="717" name="CustomShape 8"/>
          <p:cNvSpPr/>
          <p:nvPr/>
        </p:nvSpPr>
        <p:spPr>
          <a:xfrm>
            <a:off x="6675120" y="1188720"/>
            <a:ext cx="317052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High density ionization: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High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biological effectiveness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DNA double-strand breaks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Radioresistant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tumors 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19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sp>
        <p:nvSpPr>
          <p:cNvPr id="720" name="CustomShape 2"/>
          <p:cNvSpPr/>
          <p:nvPr/>
        </p:nvSpPr>
        <p:spPr>
          <a:xfrm>
            <a:off x="0" y="6631200"/>
            <a:ext cx="431208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http://radioactivityci2010.pbworks.com/w/page/30525316/Fast%20Neutron%20Therapy</a:t>
            </a:r>
            <a:endParaRPr lang="en-US" sz="900" b="0" strike="noStrike" spc="-1">
              <a:latin typeface="Arial"/>
            </a:endParaRPr>
          </a:p>
        </p:txBody>
      </p:sp>
      <p:pic>
        <p:nvPicPr>
          <p:cNvPr id="721" name="Picture 7"/>
          <p:cNvPicPr/>
          <p:nvPr/>
        </p:nvPicPr>
        <p:blipFill>
          <a:blip r:embed="rId3"/>
          <a:stretch/>
        </p:blipFill>
        <p:spPr>
          <a:xfrm>
            <a:off x="6126480" y="2702160"/>
            <a:ext cx="5190840" cy="3881520"/>
          </a:xfrm>
          <a:prstGeom prst="rect">
            <a:avLst/>
          </a:prstGeom>
          <a:ln>
            <a:noFill/>
          </a:ln>
        </p:spPr>
      </p:pic>
      <p:grpSp>
        <p:nvGrpSpPr>
          <p:cNvPr id="722" name="Group 3"/>
          <p:cNvGrpSpPr/>
          <p:nvPr/>
        </p:nvGrpSpPr>
        <p:grpSpPr>
          <a:xfrm>
            <a:off x="91440" y="1054080"/>
            <a:ext cx="4691520" cy="5577120"/>
            <a:chOff x="91440" y="1054080"/>
            <a:chExt cx="4691520" cy="5577120"/>
          </a:xfrm>
        </p:grpSpPr>
        <p:pic>
          <p:nvPicPr>
            <p:cNvPr id="723" name="Picture 2"/>
            <p:cNvPicPr/>
            <p:nvPr/>
          </p:nvPicPr>
          <p:blipFill>
            <a:blip r:embed="rId4"/>
            <a:stretch/>
          </p:blipFill>
          <p:spPr>
            <a:xfrm>
              <a:off x="91440" y="1054080"/>
              <a:ext cx="4691520" cy="5577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724" name="CustomShape 4"/>
            <p:cNvSpPr/>
            <p:nvPr/>
          </p:nvSpPr>
          <p:spPr>
            <a:xfrm>
              <a:off x="2868120" y="2820240"/>
              <a:ext cx="1744920" cy="626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25" name="CustomShape 5"/>
            <p:cNvSpPr/>
            <p:nvPr/>
          </p:nvSpPr>
          <p:spPr>
            <a:xfrm>
              <a:off x="2598120" y="4649040"/>
              <a:ext cx="1744920" cy="626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726" name="TextShape 6"/>
          <p:cNvSpPr txBox="1"/>
          <p:nvPr/>
        </p:nvSpPr>
        <p:spPr>
          <a:xfrm>
            <a:off x="3566159" y="1920240"/>
            <a:ext cx="1580875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Arial"/>
              </a:rPr>
              <a:t>proton track</a:t>
            </a:r>
          </a:p>
        </p:txBody>
      </p:sp>
      <p:sp>
        <p:nvSpPr>
          <p:cNvPr id="727" name="TextShape 7"/>
          <p:cNvSpPr txBox="1"/>
          <p:nvPr/>
        </p:nvSpPr>
        <p:spPr>
          <a:xfrm>
            <a:off x="3499560" y="4245120"/>
            <a:ext cx="18039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carbon ion track</a:t>
            </a:r>
          </a:p>
        </p:txBody>
      </p:sp>
      <p:sp>
        <p:nvSpPr>
          <p:cNvPr id="728" name="CustomShape 8"/>
          <p:cNvSpPr/>
          <p:nvPr/>
        </p:nvSpPr>
        <p:spPr>
          <a:xfrm>
            <a:off x="6675120" y="1188720"/>
            <a:ext cx="317052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High density ionization: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High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biological effectiveness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DNA double-strand breaks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Radioresistant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tumors 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30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pic>
        <p:nvPicPr>
          <p:cNvPr id="731" name="Picture 7"/>
          <p:cNvPicPr/>
          <p:nvPr/>
        </p:nvPicPr>
        <p:blipFill>
          <a:blip r:embed="rId3"/>
          <a:stretch/>
        </p:blipFill>
        <p:spPr>
          <a:xfrm>
            <a:off x="6126480" y="2702160"/>
            <a:ext cx="5190840" cy="3881520"/>
          </a:xfrm>
          <a:prstGeom prst="rect">
            <a:avLst/>
          </a:prstGeom>
          <a:ln>
            <a:noFill/>
          </a:ln>
        </p:spPr>
      </p:pic>
      <p:sp>
        <p:nvSpPr>
          <p:cNvPr id="732" name="CustomShape 2"/>
          <p:cNvSpPr/>
          <p:nvPr/>
        </p:nvSpPr>
        <p:spPr>
          <a:xfrm>
            <a:off x="6675120" y="1188720"/>
            <a:ext cx="317052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High density ionization: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High biological effectiveness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DNA double-strand breaks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Radioresistant tumors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733" name="Picture 5"/>
          <p:cNvPicPr/>
          <p:nvPr/>
        </p:nvPicPr>
        <p:blipFill>
          <a:blip r:embed="rId4"/>
          <a:srcRect l="68084"/>
          <a:stretch/>
        </p:blipFill>
        <p:spPr>
          <a:xfrm>
            <a:off x="1572840" y="1737360"/>
            <a:ext cx="2094840" cy="2019960"/>
          </a:xfrm>
          <a:prstGeom prst="rect">
            <a:avLst/>
          </a:prstGeom>
          <a:ln>
            <a:noFill/>
          </a:ln>
        </p:spPr>
      </p:pic>
      <p:pic>
        <p:nvPicPr>
          <p:cNvPr id="734" name="Picture 8"/>
          <p:cNvPicPr/>
          <p:nvPr/>
        </p:nvPicPr>
        <p:blipFill>
          <a:blip r:embed="rId4"/>
          <a:srcRect l="481" t="248" r="64884" b="-248"/>
          <a:stretch/>
        </p:blipFill>
        <p:spPr>
          <a:xfrm>
            <a:off x="1554840" y="3848760"/>
            <a:ext cx="2264040" cy="2011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icture 3"/>
          <p:cNvPicPr/>
          <p:nvPr/>
        </p:nvPicPr>
        <p:blipFill>
          <a:blip r:embed="rId2"/>
          <a:stretch/>
        </p:blipFill>
        <p:spPr>
          <a:xfrm>
            <a:off x="283320" y="276120"/>
            <a:ext cx="4782960" cy="3762000"/>
          </a:xfrm>
          <a:prstGeom prst="rect">
            <a:avLst/>
          </a:prstGeom>
          <a:ln>
            <a:noFill/>
          </a:ln>
        </p:spPr>
      </p:pic>
      <p:pic>
        <p:nvPicPr>
          <p:cNvPr id="325" name="Picture 4"/>
          <p:cNvPicPr/>
          <p:nvPr/>
        </p:nvPicPr>
        <p:blipFill>
          <a:blip r:embed="rId3"/>
          <a:srcRect t="7588"/>
          <a:stretch/>
        </p:blipFill>
        <p:spPr>
          <a:xfrm>
            <a:off x="6381360" y="216720"/>
            <a:ext cx="5514120" cy="3821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5" name="Group 1"/>
          <p:cNvGrpSpPr/>
          <p:nvPr/>
        </p:nvGrpSpPr>
        <p:grpSpPr>
          <a:xfrm>
            <a:off x="398880" y="3189600"/>
            <a:ext cx="6675120" cy="3974040"/>
            <a:chOff x="398880" y="3189600"/>
            <a:chExt cx="6675120" cy="3974040"/>
          </a:xfrm>
        </p:grpSpPr>
        <p:pic>
          <p:nvPicPr>
            <p:cNvPr id="736" name="Picture 3"/>
            <p:cNvPicPr/>
            <p:nvPr/>
          </p:nvPicPr>
          <p:blipFill>
            <a:blip r:embed="rId2"/>
            <a:srcRect l="6755" t="35706" r="17574"/>
            <a:stretch/>
          </p:blipFill>
          <p:spPr>
            <a:xfrm>
              <a:off x="861120" y="3566160"/>
              <a:ext cx="5115240" cy="3017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7" name="Picture 3"/>
            <p:cNvPicPr/>
            <p:nvPr/>
          </p:nvPicPr>
          <p:blipFill>
            <a:blip r:embed="rId2"/>
            <a:srcRect l="82410"/>
            <a:stretch/>
          </p:blipFill>
          <p:spPr>
            <a:xfrm>
              <a:off x="6067800" y="3189600"/>
              <a:ext cx="1006200" cy="3974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8" name="Picture 3"/>
            <p:cNvPicPr/>
            <p:nvPr/>
          </p:nvPicPr>
          <p:blipFill>
            <a:blip r:embed="rId2"/>
            <a:srcRect l="-80" t="22689" r="94650" b="31175"/>
            <a:stretch/>
          </p:blipFill>
          <p:spPr>
            <a:xfrm>
              <a:off x="398880" y="3657600"/>
              <a:ext cx="365400" cy="2164680"/>
            </a:xfrm>
            <a:prstGeom prst="rect">
              <a:avLst/>
            </a:prstGeom>
            <a:ln>
              <a:noFill/>
            </a:ln>
          </p:spPr>
        </p:pic>
        <p:sp>
          <p:nvSpPr>
            <p:cNvPr id="739" name="CustomShape 2"/>
            <p:cNvSpPr/>
            <p:nvPr/>
          </p:nvSpPr>
          <p:spPr>
            <a:xfrm>
              <a:off x="495720" y="6356880"/>
              <a:ext cx="218916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Radiotherapy and Oncology 95 (2010) 3–22</a:t>
              </a:r>
              <a:endParaRPr lang="en-US" sz="900" b="0" strike="noStrike" spc="-1">
                <a:latin typeface="Arial"/>
              </a:endParaRPr>
            </a:p>
          </p:txBody>
        </p:sp>
      </p:grpSp>
      <p:grpSp>
        <p:nvGrpSpPr>
          <p:cNvPr id="740" name="Group 3"/>
          <p:cNvGrpSpPr/>
          <p:nvPr/>
        </p:nvGrpSpPr>
        <p:grpSpPr>
          <a:xfrm>
            <a:off x="543240" y="984600"/>
            <a:ext cx="10495440" cy="2370600"/>
            <a:chOff x="543240" y="984600"/>
            <a:chExt cx="10495440" cy="2370600"/>
          </a:xfrm>
        </p:grpSpPr>
        <p:pic>
          <p:nvPicPr>
            <p:cNvPr id="741" name="Picture 7"/>
            <p:cNvPicPr/>
            <p:nvPr/>
          </p:nvPicPr>
          <p:blipFill>
            <a:blip r:embed="rId3"/>
            <a:stretch/>
          </p:blipFill>
          <p:spPr>
            <a:xfrm>
              <a:off x="543240" y="984600"/>
              <a:ext cx="10495440" cy="2370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42" name="CustomShape 4"/>
            <p:cNvSpPr/>
            <p:nvPr/>
          </p:nvSpPr>
          <p:spPr>
            <a:xfrm>
              <a:off x="794520" y="2408760"/>
              <a:ext cx="2810160" cy="363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http://flab.phys.nagoya-u.ac.jp/workshop/2008/emws03docs/s09_Toshito.pdf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743" name="CustomShape 5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744" name="CustomShape 6"/>
          <p:cNvSpPr/>
          <p:nvPr/>
        </p:nvSpPr>
        <p:spPr>
          <a:xfrm>
            <a:off x="6292440" y="2865960"/>
            <a:ext cx="2111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target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45" name="CustomShape 7"/>
          <p:cNvSpPr/>
          <p:nvPr/>
        </p:nvSpPr>
        <p:spPr>
          <a:xfrm>
            <a:off x="8374320" y="1174680"/>
            <a:ext cx="168408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projectile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46" name="CustomShape 8"/>
          <p:cNvSpPr/>
          <p:nvPr/>
        </p:nvSpPr>
        <p:spPr>
          <a:xfrm>
            <a:off x="8079840" y="4573800"/>
            <a:ext cx="329364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Projectile fragments can travel beyond the Bragg peak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fragmentation tail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747" name="Picture 2"/>
          <p:cNvPicPr/>
          <p:nvPr/>
        </p:nvPicPr>
        <p:blipFill>
          <a:blip r:embed="rId4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sp>
        <p:nvSpPr>
          <p:cNvPr id="748" name="CustomShape 9"/>
          <p:cNvSpPr/>
          <p:nvPr/>
        </p:nvSpPr>
        <p:spPr>
          <a:xfrm>
            <a:off x="837000" y="1123200"/>
            <a:ext cx="10566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projectile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49" name="CustomShape 10"/>
          <p:cNvSpPr/>
          <p:nvPr/>
        </p:nvSpPr>
        <p:spPr>
          <a:xfrm>
            <a:off x="2156400" y="1123200"/>
            <a:ext cx="127008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target atom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51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grpSp>
        <p:nvGrpSpPr>
          <p:cNvPr id="752" name="Group 2"/>
          <p:cNvGrpSpPr/>
          <p:nvPr/>
        </p:nvGrpSpPr>
        <p:grpSpPr>
          <a:xfrm>
            <a:off x="571680" y="1213920"/>
            <a:ext cx="8922240" cy="5198760"/>
            <a:chOff x="571680" y="1213920"/>
            <a:chExt cx="8922240" cy="5198760"/>
          </a:xfrm>
        </p:grpSpPr>
        <p:pic>
          <p:nvPicPr>
            <p:cNvPr id="753" name="Picture 37"/>
            <p:cNvPicPr/>
            <p:nvPr/>
          </p:nvPicPr>
          <p:blipFill>
            <a:blip r:embed="rId3"/>
            <a:srcRect t="3742" b="9074"/>
            <a:stretch/>
          </p:blipFill>
          <p:spPr>
            <a:xfrm>
              <a:off x="571680" y="1213920"/>
              <a:ext cx="8922240" cy="5198760"/>
            </a:xfrm>
            <a:prstGeom prst="rect">
              <a:avLst/>
            </a:prstGeom>
            <a:ln w="9360">
              <a:noFill/>
            </a:ln>
          </p:spPr>
        </p:pic>
        <p:sp>
          <p:nvSpPr>
            <p:cNvPr id="754" name="CustomShape 3"/>
            <p:cNvSpPr/>
            <p:nvPr/>
          </p:nvSpPr>
          <p:spPr>
            <a:xfrm>
              <a:off x="6768720" y="4759920"/>
              <a:ext cx="196812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4 treatment lines 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3 treatment rooms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755" name="CustomShape 4"/>
            <p:cNvSpPr/>
            <p:nvPr/>
          </p:nvSpPr>
          <p:spPr>
            <a:xfrm>
              <a:off x="3145680" y="3029400"/>
              <a:ext cx="1474200" cy="36396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2 ECR sources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756" name="CustomShape 5"/>
            <p:cNvSpPr/>
            <p:nvPr/>
          </p:nvSpPr>
          <p:spPr>
            <a:xfrm>
              <a:off x="4853520" y="1705320"/>
              <a:ext cx="1512360" cy="63828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Synchrotron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25m diameter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757" name="CustomShape 6"/>
            <p:cNvSpPr/>
            <p:nvPr/>
          </p:nvSpPr>
          <p:spPr>
            <a:xfrm>
              <a:off x="1068480" y="2413080"/>
              <a:ext cx="1623600" cy="36396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7 MeV/u LINAC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758" name="CustomShape 7"/>
          <p:cNvSpPr/>
          <p:nvPr/>
        </p:nvSpPr>
        <p:spPr>
          <a:xfrm>
            <a:off x="9614520" y="3017520"/>
            <a:ext cx="2821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Synchrotron for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protons and carbon ions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59" name="TextShape 8"/>
          <p:cNvSpPr txBox="1"/>
          <p:nvPr/>
        </p:nvSpPr>
        <p:spPr>
          <a:xfrm>
            <a:off x="9784080" y="5432760"/>
            <a:ext cx="179172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World-wide</a:t>
            </a:r>
          </a:p>
          <a:p>
            <a:r>
              <a:rPr lang="en-US" sz="1800" b="0" strike="noStrike" spc="-1">
                <a:latin typeface="Arial"/>
              </a:rPr>
              <a:t>only 10 centers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61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pic>
        <p:nvPicPr>
          <p:cNvPr id="762" name="Immagine 3"/>
          <p:cNvPicPr/>
          <p:nvPr/>
        </p:nvPicPr>
        <p:blipFill>
          <a:blip r:embed="rId3"/>
          <a:srcRect t="-4933" b="-2000"/>
          <a:stretch/>
        </p:blipFill>
        <p:spPr>
          <a:xfrm>
            <a:off x="723240" y="620640"/>
            <a:ext cx="9142920" cy="6236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64" name="Picture 2"/>
          <p:cNvPicPr/>
          <p:nvPr/>
        </p:nvPicPr>
        <p:blipFill>
          <a:blip r:embed="rId2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pic>
        <p:nvPicPr>
          <p:cNvPr id="765" name="Picture 6"/>
          <p:cNvPicPr/>
          <p:nvPr/>
        </p:nvPicPr>
        <p:blipFill>
          <a:blip r:embed="rId3"/>
          <a:stretch/>
        </p:blipFill>
        <p:spPr>
          <a:xfrm>
            <a:off x="571680" y="1335600"/>
            <a:ext cx="5008320" cy="3256560"/>
          </a:xfrm>
          <a:prstGeom prst="rect">
            <a:avLst/>
          </a:prstGeom>
          <a:ln>
            <a:noFill/>
          </a:ln>
        </p:spPr>
      </p:pic>
      <p:sp>
        <p:nvSpPr>
          <p:cNvPr id="766" name="CustomShape 2"/>
          <p:cNvSpPr/>
          <p:nvPr/>
        </p:nvSpPr>
        <p:spPr>
          <a:xfrm>
            <a:off x="3657600" y="5500800"/>
            <a:ext cx="330912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HIT carbon ion gantry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450 t of rotating parts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767" name="Picture 8"/>
          <p:cNvPicPr/>
          <p:nvPr/>
        </p:nvPicPr>
        <p:blipFill>
          <a:blip r:embed="rId4"/>
          <a:stretch/>
        </p:blipFill>
        <p:spPr>
          <a:xfrm>
            <a:off x="6305040" y="1371600"/>
            <a:ext cx="3304440" cy="4970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" name="Picture 4"/>
          <p:cNvPicPr/>
          <p:nvPr/>
        </p:nvPicPr>
        <p:blipFill>
          <a:blip r:embed="rId2"/>
          <a:stretch/>
        </p:blipFill>
        <p:spPr>
          <a:xfrm>
            <a:off x="571680" y="916920"/>
            <a:ext cx="9244800" cy="5552640"/>
          </a:xfrm>
          <a:prstGeom prst="rect">
            <a:avLst/>
          </a:prstGeom>
          <a:ln>
            <a:noFill/>
          </a:ln>
        </p:spPr>
      </p:pic>
      <p:sp>
        <p:nvSpPr>
          <p:cNvPr id="76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70" name="Picture 2"/>
          <p:cNvPicPr/>
          <p:nvPr/>
        </p:nvPicPr>
        <p:blipFill>
          <a:blip r:embed="rId3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sp>
        <p:nvSpPr>
          <p:cNvPr id="771" name="TextShape 2"/>
          <p:cNvSpPr txBox="1"/>
          <p:nvPr/>
        </p:nvSpPr>
        <p:spPr>
          <a:xfrm>
            <a:off x="906840" y="1531440"/>
            <a:ext cx="1665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HIMAC, Japan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2" name="Picture 4"/>
          <p:cNvPicPr/>
          <p:nvPr/>
        </p:nvPicPr>
        <p:blipFill>
          <a:blip r:embed="rId2"/>
          <a:stretch/>
        </p:blipFill>
        <p:spPr>
          <a:xfrm>
            <a:off x="571680" y="916920"/>
            <a:ext cx="9244800" cy="5552640"/>
          </a:xfrm>
          <a:prstGeom prst="rect">
            <a:avLst/>
          </a:prstGeom>
          <a:ln>
            <a:noFill/>
          </a:ln>
        </p:spPr>
      </p:pic>
      <p:sp>
        <p:nvSpPr>
          <p:cNvPr id="77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74" name="Picture 2"/>
          <p:cNvPicPr/>
          <p:nvPr/>
        </p:nvPicPr>
        <p:blipFill>
          <a:blip r:embed="rId3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pic>
        <p:nvPicPr>
          <p:cNvPr id="775" name="Picture 3"/>
          <p:cNvPicPr/>
          <p:nvPr/>
        </p:nvPicPr>
        <p:blipFill>
          <a:blip r:embed="rId4"/>
          <a:stretch/>
        </p:blipFill>
        <p:spPr>
          <a:xfrm>
            <a:off x="6422040" y="2937600"/>
            <a:ext cx="5618880" cy="3702960"/>
          </a:xfrm>
          <a:prstGeom prst="rect">
            <a:avLst/>
          </a:prstGeom>
          <a:ln>
            <a:noFill/>
          </a:ln>
        </p:spPr>
      </p:pic>
      <p:sp>
        <p:nvSpPr>
          <p:cNvPr id="776" name="CustomShape 2"/>
          <p:cNvSpPr/>
          <p:nvPr/>
        </p:nvSpPr>
        <p:spPr>
          <a:xfrm>
            <a:off x="10241280" y="2013480"/>
            <a:ext cx="33458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‘compact’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superconducting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gantry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77" name="TextShape 3"/>
          <p:cNvSpPr txBox="1"/>
          <p:nvPr/>
        </p:nvSpPr>
        <p:spPr>
          <a:xfrm>
            <a:off x="907200" y="1531440"/>
            <a:ext cx="1665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HIMAC, Japan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" name="Picture 4"/>
          <p:cNvPicPr/>
          <p:nvPr/>
        </p:nvPicPr>
        <p:blipFill>
          <a:blip r:embed="rId2"/>
          <a:stretch/>
        </p:blipFill>
        <p:spPr>
          <a:xfrm>
            <a:off x="571680" y="916920"/>
            <a:ext cx="9244800" cy="5552640"/>
          </a:xfrm>
          <a:prstGeom prst="rect">
            <a:avLst/>
          </a:prstGeom>
          <a:ln>
            <a:noFill/>
          </a:ln>
        </p:spPr>
      </p:pic>
      <p:sp>
        <p:nvSpPr>
          <p:cNvPr id="77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Carbon Ions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780" name="Picture 2"/>
          <p:cNvPicPr/>
          <p:nvPr/>
        </p:nvPicPr>
        <p:blipFill>
          <a:blip r:embed="rId3"/>
          <a:stretch/>
        </p:blipFill>
        <p:spPr>
          <a:xfrm rot="17166000">
            <a:off x="9778680" y="-1014840"/>
            <a:ext cx="3044160" cy="3044160"/>
          </a:xfrm>
          <a:prstGeom prst="rect">
            <a:avLst/>
          </a:prstGeom>
          <a:ln>
            <a:noFill/>
          </a:ln>
        </p:spPr>
      </p:pic>
      <p:pic>
        <p:nvPicPr>
          <p:cNvPr id="781" name="Picture 3"/>
          <p:cNvPicPr/>
          <p:nvPr/>
        </p:nvPicPr>
        <p:blipFill>
          <a:blip r:embed="rId4"/>
          <a:stretch/>
        </p:blipFill>
        <p:spPr>
          <a:xfrm>
            <a:off x="6422040" y="2937600"/>
            <a:ext cx="5618880" cy="3702960"/>
          </a:xfrm>
          <a:prstGeom prst="rect">
            <a:avLst/>
          </a:prstGeom>
          <a:ln>
            <a:noFill/>
          </a:ln>
        </p:spPr>
      </p:pic>
      <p:sp>
        <p:nvSpPr>
          <p:cNvPr id="782" name="CustomShape 2"/>
          <p:cNvSpPr/>
          <p:nvPr/>
        </p:nvSpPr>
        <p:spPr>
          <a:xfrm>
            <a:off x="10241280" y="2013480"/>
            <a:ext cx="33458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‘compact’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superconducting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gantry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783" name="TextShape 3"/>
          <p:cNvSpPr txBox="1"/>
          <p:nvPr/>
        </p:nvSpPr>
        <p:spPr>
          <a:xfrm>
            <a:off x="907200" y="1531440"/>
            <a:ext cx="1665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HIMAC, Japan</a:t>
            </a:r>
          </a:p>
        </p:txBody>
      </p:sp>
      <p:pic>
        <p:nvPicPr>
          <p:cNvPr id="784" name="Picture 5"/>
          <p:cNvPicPr/>
          <p:nvPr/>
        </p:nvPicPr>
        <p:blipFill>
          <a:blip r:embed="rId5"/>
          <a:stretch/>
        </p:blipFill>
        <p:spPr>
          <a:xfrm>
            <a:off x="3840480" y="274320"/>
            <a:ext cx="4748760" cy="470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CustomShape 1"/>
          <p:cNvSpPr/>
          <p:nvPr/>
        </p:nvSpPr>
        <p:spPr>
          <a:xfrm>
            <a:off x="571320" y="393840"/>
            <a:ext cx="612864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Proton and Carbon Centers world-wide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786" name="Group 2"/>
          <p:cNvGrpSpPr/>
          <p:nvPr/>
        </p:nvGrpSpPr>
        <p:grpSpPr>
          <a:xfrm>
            <a:off x="-483840" y="916920"/>
            <a:ext cx="9954360" cy="5209200"/>
            <a:chOff x="-483840" y="916920"/>
            <a:chExt cx="9954360" cy="5209200"/>
          </a:xfrm>
        </p:grpSpPr>
        <p:pic>
          <p:nvPicPr>
            <p:cNvPr id="787" name="Immagine 2"/>
            <p:cNvPicPr/>
            <p:nvPr/>
          </p:nvPicPr>
          <p:blipFill>
            <a:blip r:embed="rId2"/>
            <a:stretch/>
          </p:blipFill>
          <p:spPr>
            <a:xfrm>
              <a:off x="460800" y="916920"/>
              <a:ext cx="9009720" cy="5209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88" name="CustomShape 3"/>
            <p:cNvSpPr/>
            <p:nvPr/>
          </p:nvSpPr>
          <p:spPr>
            <a:xfrm>
              <a:off x="-483840" y="5745600"/>
              <a:ext cx="3872520" cy="3805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endParaRPr lang="en-US" sz="18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900" b="1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Durante M, Orecchia R, Loeffler JS, 2017</a:t>
              </a:r>
              <a:endParaRPr lang="en-US" sz="9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900" b="1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 </a:t>
              </a:r>
              <a:endParaRPr lang="en-US" sz="900" b="0" strike="noStrike" spc="-1">
                <a:latin typeface="Arial"/>
              </a:endParaRPr>
            </a:p>
          </p:txBody>
        </p:sp>
      </p:grpSp>
      <p:sp>
        <p:nvSpPr>
          <p:cNvPr id="789" name="CustomShape 4"/>
          <p:cNvSpPr/>
          <p:nvPr/>
        </p:nvSpPr>
        <p:spPr>
          <a:xfrm>
            <a:off x="9471600" y="1567080"/>
            <a:ext cx="2560680" cy="89460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60 Proton Centers 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10 Carbon Ion Centers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0" name="CustomShape 5"/>
          <p:cNvSpPr/>
          <p:nvPr/>
        </p:nvSpPr>
        <p:spPr>
          <a:xfrm>
            <a:off x="9471600" y="3733560"/>
            <a:ext cx="2560680" cy="1121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More than 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120 Centres 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expected for 2022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91" name="CustomShape 6"/>
          <p:cNvSpPr/>
          <p:nvPr/>
        </p:nvSpPr>
        <p:spPr>
          <a:xfrm>
            <a:off x="10752480" y="2770560"/>
            <a:ext cx="360" cy="75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chemeClr val="tx1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CustomShape 1"/>
          <p:cNvSpPr/>
          <p:nvPr/>
        </p:nvSpPr>
        <p:spPr>
          <a:xfrm>
            <a:off x="571680" y="393840"/>
            <a:ext cx="51703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Summary: Dose-depth profile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793" name="Group 2"/>
          <p:cNvGrpSpPr/>
          <p:nvPr/>
        </p:nvGrpSpPr>
        <p:grpSpPr>
          <a:xfrm>
            <a:off x="1140120" y="1419480"/>
            <a:ext cx="4387680" cy="4742640"/>
            <a:chOff x="1140120" y="1419480"/>
            <a:chExt cx="4387680" cy="4742640"/>
          </a:xfrm>
        </p:grpSpPr>
        <p:pic>
          <p:nvPicPr>
            <p:cNvPr id="794" name="Picture 20"/>
            <p:cNvPicPr/>
            <p:nvPr/>
          </p:nvPicPr>
          <p:blipFill>
            <a:blip r:embed="rId2"/>
            <a:stretch/>
          </p:blipFill>
          <p:spPr>
            <a:xfrm>
              <a:off x="1140120" y="1419480"/>
              <a:ext cx="4387680" cy="4309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95" name="CustomShape 3"/>
            <p:cNvSpPr/>
            <p:nvPr/>
          </p:nvSpPr>
          <p:spPr>
            <a:xfrm>
              <a:off x="1758960" y="5935320"/>
              <a:ext cx="242532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http://www.wikiwand.com/en/Electron_therapy</a:t>
              </a:r>
              <a:endParaRPr lang="en-US" sz="9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CustomShape 1"/>
          <p:cNvSpPr/>
          <p:nvPr/>
        </p:nvSpPr>
        <p:spPr>
          <a:xfrm>
            <a:off x="571680" y="393840"/>
            <a:ext cx="51703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Summary: Dose-depth profile</a:t>
            </a:r>
            <a:endParaRPr lang="en-US" sz="2800" b="0" strike="noStrike" spc="-1">
              <a:latin typeface="Arial"/>
            </a:endParaRPr>
          </a:p>
        </p:txBody>
      </p:sp>
      <p:grpSp>
        <p:nvGrpSpPr>
          <p:cNvPr id="797" name="Group 2"/>
          <p:cNvGrpSpPr/>
          <p:nvPr/>
        </p:nvGrpSpPr>
        <p:grpSpPr>
          <a:xfrm>
            <a:off x="1140120" y="1419480"/>
            <a:ext cx="4387680" cy="4742640"/>
            <a:chOff x="1140120" y="1419480"/>
            <a:chExt cx="4387680" cy="4742640"/>
          </a:xfrm>
        </p:grpSpPr>
        <p:pic>
          <p:nvPicPr>
            <p:cNvPr id="798" name="Picture 20"/>
            <p:cNvPicPr/>
            <p:nvPr/>
          </p:nvPicPr>
          <p:blipFill>
            <a:blip r:embed="rId2"/>
            <a:stretch/>
          </p:blipFill>
          <p:spPr>
            <a:xfrm>
              <a:off x="1140120" y="1419480"/>
              <a:ext cx="4387680" cy="4309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99" name="CustomShape 3"/>
            <p:cNvSpPr/>
            <p:nvPr/>
          </p:nvSpPr>
          <p:spPr>
            <a:xfrm>
              <a:off x="1758960" y="5935320"/>
              <a:ext cx="2425320" cy="226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9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http://www.wikiwand.com/en/Electron_therapy</a:t>
              </a:r>
              <a:endParaRPr lang="en-US" sz="900" b="0" strike="noStrike" spc="-1">
                <a:latin typeface="Arial"/>
              </a:endParaRPr>
            </a:p>
          </p:txBody>
        </p:sp>
      </p:grpSp>
      <p:pic>
        <p:nvPicPr>
          <p:cNvPr id="800" name="Picture 34"/>
          <p:cNvPicPr/>
          <p:nvPr/>
        </p:nvPicPr>
        <p:blipFill>
          <a:blip r:embed="rId3"/>
          <a:stretch/>
        </p:blipFill>
        <p:spPr>
          <a:xfrm>
            <a:off x="6266880" y="1847160"/>
            <a:ext cx="5190840" cy="388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Picture 3"/>
          <p:cNvPicPr/>
          <p:nvPr/>
        </p:nvPicPr>
        <p:blipFill>
          <a:blip r:embed="rId2"/>
          <a:stretch/>
        </p:blipFill>
        <p:spPr>
          <a:xfrm>
            <a:off x="283320" y="276120"/>
            <a:ext cx="4782960" cy="3762000"/>
          </a:xfrm>
          <a:prstGeom prst="rect">
            <a:avLst/>
          </a:prstGeom>
          <a:ln>
            <a:noFill/>
          </a:ln>
        </p:spPr>
      </p:pic>
      <p:pic>
        <p:nvPicPr>
          <p:cNvPr id="327" name="Picture 4"/>
          <p:cNvPicPr/>
          <p:nvPr/>
        </p:nvPicPr>
        <p:blipFill>
          <a:blip r:embed="rId3"/>
          <a:srcRect t="7588"/>
          <a:stretch/>
        </p:blipFill>
        <p:spPr>
          <a:xfrm>
            <a:off x="6381360" y="216720"/>
            <a:ext cx="5514120" cy="3821400"/>
          </a:xfrm>
          <a:prstGeom prst="rect">
            <a:avLst/>
          </a:prstGeom>
          <a:ln>
            <a:noFill/>
          </a:ln>
        </p:spPr>
      </p:pic>
      <p:pic>
        <p:nvPicPr>
          <p:cNvPr id="328" name="Picture 5"/>
          <p:cNvPicPr/>
          <p:nvPr/>
        </p:nvPicPr>
        <p:blipFill>
          <a:blip r:embed="rId4"/>
          <a:stretch/>
        </p:blipFill>
        <p:spPr>
          <a:xfrm>
            <a:off x="2952720" y="2901600"/>
            <a:ext cx="5542560" cy="37137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02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03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04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06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07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08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10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11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12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14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15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16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18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19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20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22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23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24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26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27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28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Your turn!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30" name="CustomShape 2"/>
          <p:cNvSpPr/>
          <p:nvPr/>
        </p:nvSpPr>
        <p:spPr>
          <a:xfrm>
            <a:off x="1980360" y="1370520"/>
            <a:ext cx="5360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Which treatment would you suggest for these patients? 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831" name="Table 3"/>
          <p:cNvGraphicFramePr/>
          <p:nvPr/>
        </p:nvGraphicFramePr>
        <p:xfrm>
          <a:off x="683640" y="2193480"/>
          <a:ext cx="7401240" cy="3477240"/>
        </p:xfrm>
        <a:graphic>
          <a:graphicData uri="http://schemas.openxmlformats.org/drawingml/2006/table">
            <a:tbl>
              <a:tblPr/>
              <a:tblGrid>
                <a:gridCol w="2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Patient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well localized brain tumor close to brain stem at 10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widespread bronchial carcinoma (lung cancer) at 10 cm depth, heart should be spared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tumor on chest wall, healthy heart muscle starts at 2.5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Aderhautmelanom (tumor of the eye), healthy eye tissue and optic nerve must not be irradiated!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Chondrosarcoma, tumor on scull base, radioresistant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inoperable liver tumor, skin should be spared as far as possible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skin cancer, reaching 3 cm deep, critical organ at 5 cm depth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32" name="Table 4"/>
          <p:cNvGraphicFramePr/>
          <p:nvPr/>
        </p:nvGraphicFramePr>
        <p:xfrm>
          <a:off x="8769600" y="2193480"/>
          <a:ext cx="2283120" cy="3504960"/>
        </p:xfrm>
        <a:graphic>
          <a:graphicData uri="http://schemas.openxmlformats.org/drawingml/2006/table">
            <a:tbl>
              <a:tblPr/>
              <a:tblGrid>
                <a:gridCol w="34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#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Treatment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 MeV electrons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D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Photons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60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F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115 MeV 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G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Carbon ions 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Beam delivery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834" name="CustomShape 2"/>
          <p:cNvSpPr/>
          <p:nvPr/>
        </p:nvSpPr>
        <p:spPr>
          <a:xfrm>
            <a:off x="5887800" y="3233520"/>
            <a:ext cx="182340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3D scanning: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Tumor divided in voxels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Z: energy slice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XY: raster scanning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835" name="Picture 4"/>
          <p:cNvPicPr/>
          <p:nvPr/>
        </p:nvPicPr>
        <p:blipFill>
          <a:blip r:embed="rId2"/>
          <a:stretch/>
        </p:blipFill>
        <p:spPr>
          <a:xfrm>
            <a:off x="274320" y="1347120"/>
            <a:ext cx="5704920" cy="3898080"/>
          </a:xfrm>
          <a:prstGeom prst="rect">
            <a:avLst/>
          </a:prstGeom>
          <a:ln>
            <a:noFill/>
          </a:ln>
        </p:spPr>
      </p:pic>
      <p:pic>
        <p:nvPicPr>
          <p:cNvPr id="836" name="Picture 7"/>
          <p:cNvPicPr/>
          <p:nvPr/>
        </p:nvPicPr>
        <p:blipFill>
          <a:blip r:embed="rId3"/>
          <a:stretch/>
        </p:blipFill>
        <p:spPr>
          <a:xfrm>
            <a:off x="9052560" y="3782160"/>
            <a:ext cx="2743920" cy="1851840"/>
          </a:xfrm>
          <a:prstGeom prst="rect">
            <a:avLst/>
          </a:prstGeom>
          <a:ln>
            <a:noFill/>
          </a:ln>
        </p:spPr>
      </p:pic>
      <p:sp>
        <p:nvSpPr>
          <p:cNvPr id="837" name="CustomShape 3"/>
          <p:cNvSpPr/>
          <p:nvPr/>
        </p:nvSpPr>
        <p:spPr>
          <a:xfrm>
            <a:off x="9052560" y="5702400"/>
            <a:ext cx="302580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M. Pullia 2018 – Ions for cancer therapy, Workshop Archamps</a:t>
            </a:r>
            <a:endParaRPr lang="en-US" sz="900" b="0" strike="noStrike" spc="-1">
              <a:latin typeface="Arial"/>
            </a:endParaRPr>
          </a:p>
        </p:txBody>
      </p:sp>
      <p:pic>
        <p:nvPicPr>
          <p:cNvPr id="838" name="Picture 9"/>
          <p:cNvPicPr/>
          <p:nvPr/>
        </p:nvPicPr>
        <p:blipFill>
          <a:blip r:embed="rId4"/>
          <a:stretch/>
        </p:blipFill>
        <p:spPr>
          <a:xfrm>
            <a:off x="8827200" y="770760"/>
            <a:ext cx="3060000" cy="1731240"/>
          </a:xfrm>
          <a:prstGeom prst="rect">
            <a:avLst/>
          </a:prstGeom>
          <a:ln>
            <a:noFill/>
          </a:ln>
        </p:spPr>
      </p:pic>
      <p:sp>
        <p:nvSpPr>
          <p:cNvPr id="839" name="CustomShape 4"/>
          <p:cNvSpPr/>
          <p:nvPr/>
        </p:nvSpPr>
        <p:spPr>
          <a:xfrm>
            <a:off x="5394960" y="5358960"/>
            <a:ext cx="2956680" cy="21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Additional challenge: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patient movements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beam gating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→ on-line imaging?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40" name="CustomShape 5"/>
          <p:cNvSpPr/>
          <p:nvPr/>
        </p:nvSpPr>
        <p:spPr>
          <a:xfrm flipV="1">
            <a:off x="7650360" y="2091420"/>
            <a:ext cx="1463040" cy="1920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1" name="CustomShape 6"/>
          <p:cNvSpPr/>
          <p:nvPr/>
        </p:nvSpPr>
        <p:spPr>
          <a:xfrm>
            <a:off x="8046720" y="4330800"/>
            <a:ext cx="822960" cy="274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42" name="Picture 7"/>
          <p:cNvPicPr/>
          <p:nvPr/>
        </p:nvPicPr>
        <p:blipFill>
          <a:blip r:embed="rId5"/>
          <a:stretch/>
        </p:blipFill>
        <p:spPr>
          <a:xfrm>
            <a:off x="4516200" y="307440"/>
            <a:ext cx="1463040" cy="1380960"/>
          </a:xfrm>
          <a:prstGeom prst="rect">
            <a:avLst/>
          </a:prstGeom>
          <a:ln>
            <a:noFill/>
          </a:ln>
        </p:spPr>
      </p:pic>
      <p:sp>
        <p:nvSpPr>
          <p:cNvPr id="843" name="CustomShape 7"/>
          <p:cNvSpPr/>
          <p:nvPr/>
        </p:nvSpPr>
        <p:spPr>
          <a:xfrm flipV="1">
            <a:off x="4023360" y="1319240"/>
            <a:ext cx="365760" cy="514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accent1">
                <a:lumMod val="75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CustomShape 1"/>
          <p:cNvSpPr/>
          <p:nvPr/>
        </p:nvSpPr>
        <p:spPr>
          <a:xfrm>
            <a:off x="11275560" y="5873040"/>
            <a:ext cx="9151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u="sng" strike="noStrike" spc="-1">
                <a:solidFill>
                  <a:srgbClr val="0563C1"/>
                </a:solidFill>
                <a:uFillTx/>
                <a:latin typeface="Calibri"/>
                <a:ea typeface="DejaVu Sans"/>
                <a:hlinkClick r:id="rId2"/>
              </a:rPr>
              <a:t>Video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45" name="CustomShape 2"/>
          <p:cNvSpPr/>
          <p:nvPr/>
        </p:nvSpPr>
        <p:spPr>
          <a:xfrm>
            <a:off x="5708520" y="6678360"/>
            <a:ext cx="301212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S. Rossi The CNAO experience, talk at Archamp Ion Workshop</a:t>
            </a:r>
            <a:endParaRPr lang="en-US" sz="900" b="0" strike="noStrike" spc="-1">
              <a:latin typeface="Arial"/>
            </a:endParaRPr>
          </a:p>
        </p:txBody>
      </p:sp>
      <p:grpSp>
        <p:nvGrpSpPr>
          <p:cNvPr id="846" name="Group 3"/>
          <p:cNvGrpSpPr/>
          <p:nvPr/>
        </p:nvGrpSpPr>
        <p:grpSpPr>
          <a:xfrm>
            <a:off x="2422800" y="378000"/>
            <a:ext cx="7979400" cy="3988080"/>
            <a:chOff x="2422800" y="378000"/>
            <a:chExt cx="7979400" cy="3988080"/>
          </a:xfrm>
        </p:grpSpPr>
        <p:pic>
          <p:nvPicPr>
            <p:cNvPr id="847" name="Picture 18"/>
            <p:cNvPicPr/>
            <p:nvPr/>
          </p:nvPicPr>
          <p:blipFill>
            <a:blip r:embed="rId3"/>
            <a:srcRect l="3189" t="17806" b="17747"/>
            <a:stretch/>
          </p:blipFill>
          <p:spPr>
            <a:xfrm>
              <a:off x="2422800" y="378000"/>
              <a:ext cx="7979400" cy="3740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848" name="CustomShape 4"/>
            <p:cNvSpPr/>
            <p:nvPr/>
          </p:nvSpPr>
          <p:spPr>
            <a:xfrm>
              <a:off x="2675520" y="3872160"/>
              <a:ext cx="1466640" cy="493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849" name="Picture 17"/>
            <p:cNvPicPr/>
            <p:nvPr/>
          </p:nvPicPr>
          <p:blipFill>
            <a:blip r:embed="rId3"/>
            <a:srcRect l="82771" t="91490"/>
            <a:stretch/>
          </p:blipFill>
          <p:spPr>
            <a:xfrm>
              <a:off x="8982000" y="566280"/>
              <a:ext cx="1420200" cy="49392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50" name="Group 5"/>
          <p:cNvGrpSpPr/>
          <p:nvPr/>
        </p:nvGrpSpPr>
        <p:grpSpPr>
          <a:xfrm>
            <a:off x="5727240" y="4145760"/>
            <a:ext cx="3073320" cy="2478600"/>
            <a:chOff x="5727240" y="4145760"/>
            <a:chExt cx="3073320" cy="2478600"/>
          </a:xfrm>
        </p:grpSpPr>
        <p:pic>
          <p:nvPicPr>
            <p:cNvPr id="851" name="Picture 2"/>
            <p:cNvPicPr/>
            <p:nvPr/>
          </p:nvPicPr>
          <p:blipFill>
            <a:blip r:embed="rId4"/>
            <a:stretch/>
          </p:blipFill>
          <p:spPr>
            <a:xfrm>
              <a:off x="5875200" y="5058720"/>
              <a:ext cx="2446560" cy="15656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2" name="Picture 3"/>
            <p:cNvPicPr/>
            <p:nvPr/>
          </p:nvPicPr>
          <p:blipFill>
            <a:blip r:embed="rId5"/>
            <a:stretch/>
          </p:blipFill>
          <p:spPr>
            <a:xfrm>
              <a:off x="6919560" y="4145760"/>
              <a:ext cx="1881000" cy="1569240"/>
            </a:xfrm>
            <a:prstGeom prst="rect">
              <a:avLst/>
            </a:prstGeom>
            <a:ln>
              <a:noFill/>
            </a:ln>
          </p:spPr>
        </p:pic>
        <p:sp>
          <p:nvSpPr>
            <p:cNvPr id="853" name="CustomShape 6"/>
            <p:cNvSpPr/>
            <p:nvPr/>
          </p:nvSpPr>
          <p:spPr>
            <a:xfrm>
              <a:off x="5727240" y="4316040"/>
              <a:ext cx="137088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Medical physicists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854" name="Group 7"/>
          <p:cNvGrpSpPr/>
          <p:nvPr/>
        </p:nvGrpSpPr>
        <p:grpSpPr>
          <a:xfrm>
            <a:off x="2829960" y="4156200"/>
            <a:ext cx="2852280" cy="2587680"/>
            <a:chOff x="2829960" y="4156200"/>
            <a:chExt cx="2852280" cy="2587680"/>
          </a:xfrm>
        </p:grpSpPr>
        <p:pic>
          <p:nvPicPr>
            <p:cNvPr id="855" name="Picture 2"/>
            <p:cNvPicPr/>
            <p:nvPr/>
          </p:nvPicPr>
          <p:blipFill>
            <a:blip r:embed="rId6"/>
            <a:srcRect l="13018" t="15278" r="14245"/>
            <a:stretch/>
          </p:blipFill>
          <p:spPr>
            <a:xfrm>
              <a:off x="2925000" y="5150520"/>
              <a:ext cx="1888920" cy="1443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856" name="CustomShape 8"/>
            <p:cNvSpPr/>
            <p:nvPr/>
          </p:nvSpPr>
          <p:spPr>
            <a:xfrm>
              <a:off x="3947040" y="6228000"/>
              <a:ext cx="1735200" cy="515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Trebuchet MS"/>
                  <a:ea typeface="ＭＳ Ｐゴシック"/>
                </a:rPr>
                <a:t>  CIRT  73.6 GyE </a:t>
              </a:r>
              <a:endParaRPr lang="en-US" sz="14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1" strike="noStrike" spc="-1">
                  <a:solidFill>
                    <a:srgbClr val="000000"/>
                  </a:solidFill>
                  <a:latin typeface="Trebuchet MS"/>
                  <a:ea typeface="ＭＳ Ｐゴシック"/>
                </a:rPr>
                <a:t>16 fractions IMPT </a:t>
              </a:r>
              <a:endParaRPr lang="en-US" sz="1400" b="0" strike="noStrike" spc="-1">
                <a:latin typeface="Arial"/>
              </a:endParaRPr>
            </a:p>
          </p:txBody>
        </p:sp>
        <p:sp>
          <p:nvSpPr>
            <p:cNvPr id="857" name="CustomShape 9"/>
            <p:cNvSpPr/>
            <p:nvPr/>
          </p:nvSpPr>
          <p:spPr>
            <a:xfrm>
              <a:off x="2829960" y="4156200"/>
              <a:ext cx="2079360" cy="912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Medical doctor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-&gt; marks boundaries</a:t>
              </a:r>
              <a:endParaRPr lang="en-US" sz="18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-&gt; dose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858" name="CustomShape 10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Procedure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859" name="Picture 27"/>
          <p:cNvPicPr/>
          <p:nvPr/>
        </p:nvPicPr>
        <p:blipFill>
          <a:blip r:embed="rId7"/>
          <a:srcRect l="3760" t="32300" r="20450"/>
          <a:stretch/>
        </p:blipFill>
        <p:spPr>
          <a:xfrm>
            <a:off x="9231120" y="4253040"/>
            <a:ext cx="2778120" cy="1584360"/>
          </a:xfrm>
          <a:prstGeom prst="rect">
            <a:avLst/>
          </a:prstGeom>
          <a:ln>
            <a:noFill/>
          </a:ln>
        </p:spPr>
      </p:pic>
      <p:pic>
        <p:nvPicPr>
          <p:cNvPr id="860" name="Picture 4"/>
          <p:cNvPicPr/>
          <p:nvPr/>
        </p:nvPicPr>
        <p:blipFill>
          <a:blip r:embed="rId8"/>
          <a:stretch/>
        </p:blipFill>
        <p:spPr>
          <a:xfrm>
            <a:off x="113400" y="3828240"/>
            <a:ext cx="2627640" cy="1599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Group 1"/>
          <p:cNvGrpSpPr/>
          <p:nvPr/>
        </p:nvGrpSpPr>
        <p:grpSpPr>
          <a:xfrm>
            <a:off x="4318560" y="281880"/>
            <a:ext cx="4745880" cy="6571800"/>
            <a:chOff x="4318560" y="281880"/>
            <a:chExt cx="4745880" cy="6571800"/>
          </a:xfrm>
        </p:grpSpPr>
        <p:pic>
          <p:nvPicPr>
            <p:cNvPr id="330" name="Picture 1"/>
            <p:cNvPicPr/>
            <p:nvPr/>
          </p:nvPicPr>
          <p:blipFill>
            <a:blip r:embed="rId3"/>
            <a:stretch/>
          </p:blipFill>
          <p:spPr>
            <a:xfrm>
              <a:off x="4318560" y="281880"/>
              <a:ext cx="4745880" cy="6202080"/>
            </a:xfrm>
            <a:prstGeom prst="rect">
              <a:avLst/>
            </a:prstGeom>
            <a:ln>
              <a:noFill/>
            </a:ln>
          </p:spPr>
        </p:pic>
        <p:sp>
          <p:nvSpPr>
            <p:cNvPr id="331" name="CustomShape 2"/>
            <p:cNvSpPr/>
            <p:nvPr/>
          </p:nvSpPr>
          <p:spPr>
            <a:xfrm>
              <a:off x="4567320" y="6611760"/>
              <a:ext cx="4248000" cy="2419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000" b="0" strike="noStrike" spc="-1">
                  <a:solidFill>
                    <a:srgbClr val="A6A6A6"/>
                  </a:solidFill>
                  <a:latin typeface="Calibri"/>
                  <a:ea typeface="DejaVu Sans"/>
                </a:rPr>
                <a:t>https://www.mun.ca/biology/desmid/brian/BIOL2060/BIOL2060-24/CB24.html</a:t>
              </a:r>
              <a:endParaRPr lang="en-US" sz="1000" b="0" strike="noStrike" spc="-1">
                <a:latin typeface="Arial"/>
              </a:endParaRPr>
            </a:p>
          </p:txBody>
        </p:sp>
      </p:grpSp>
      <p:sp>
        <p:nvSpPr>
          <p:cNvPr id="332" name="CustomShape 3"/>
          <p:cNvSpPr/>
          <p:nvPr/>
        </p:nvSpPr>
        <p:spPr>
          <a:xfrm>
            <a:off x="571680" y="393840"/>
            <a:ext cx="325008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What is cancer?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CustomShape 1"/>
          <p:cNvSpPr/>
          <p:nvPr/>
        </p:nvSpPr>
        <p:spPr>
          <a:xfrm>
            <a:off x="571680" y="393840"/>
            <a:ext cx="8298000" cy="61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Ideas for the future –  smaller, cheaper, faster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862" name="Picture 2"/>
          <p:cNvPicPr/>
          <p:nvPr/>
        </p:nvPicPr>
        <p:blipFill>
          <a:blip r:embed="rId2"/>
          <a:stretch/>
        </p:blipFill>
        <p:spPr>
          <a:xfrm>
            <a:off x="424440" y="1455840"/>
            <a:ext cx="8993880" cy="5127840"/>
          </a:xfrm>
          <a:prstGeom prst="rect">
            <a:avLst/>
          </a:prstGeom>
          <a:ln>
            <a:noFill/>
          </a:ln>
        </p:spPr>
      </p:pic>
      <p:sp>
        <p:nvSpPr>
          <p:cNvPr id="863" name="CustomShape 2"/>
          <p:cNvSpPr/>
          <p:nvPr/>
        </p:nvSpPr>
        <p:spPr>
          <a:xfrm>
            <a:off x="5473800" y="1737360"/>
            <a:ext cx="3578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FFFFF"/>
                </a:solidFill>
                <a:latin typeface="Calibri"/>
                <a:ea typeface="DejaVu Sans"/>
              </a:rPr>
              <a:t>TULIP - TUrning LInac around Patient</a:t>
            </a:r>
            <a:endParaRPr lang="en-US" sz="18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4" name="TextShape 3"/>
          <p:cNvSpPr txBox="1"/>
          <p:nvPr/>
        </p:nvSpPr>
        <p:spPr>
          <a:xfrm>
            <a:off x="9601200" y="2743200"/>
            <a:ext cx="2468880" cy="1626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latin typeface="Arial"/>
              </a:rPr>
              <a:t>LINAC-based:</a:t>
            </a:r>
          </a:p>
          <a:p>
            <a:endParaRPr lang="en-US" sz="1800" b="0" strike="noStrike" spc="-1">
              <a:latin typeface="Arial"/>
            </a:endParaRPr>
          </a:p>
          <a:p>
            <a:r>
              <a:rPr lang="en-US" sz="1800" b="0" strike="noStrike" spc="-1">
                <a:latin typeface="Arial"/>
              </a:rPr>
              <a:t>+ compact</a:t>
            </a:r>
          </a:p>
          <a:p>
            <a:r>
              <a:rPr lang="en-US" sz="1800" b="0" strike="noStrike" spc="-1">
                <a:latin typeface="Arial"/>
              </a:rPr>
              <a:t>+ fast energy change</a:t>
            </a:r>
          </a:p>
          <a:p>
            <a:r>
              <a:rPr lang="en-US" sz="1800" b="0" strike="noStrike" spc="-1">
                <a:latin typeface="Arial"/>
              </a:rPr>
              <a:t>+ shorter treatment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5" name="Picture 2"/>
          <p:cNvPicPr/>
          <p:nvPr/>
        </p:nvPicPr>
        <p:blipFill>
          <a:blip r:embed="rId2"/>
          <a:stretch/>
        </p:blipFill>
        <p:spPr>
          <a:xfrm>
            <a:off x="859680" y="1545120"/>
            <a:ext cx="9452520" cy="4782600"/>
          </a:xfrm>
          <a:prstGeom prst="rect">
            <a:avLst/>
          </a:prstGeom>
          <a:ln>
            <a:noFill/>
          </a:ln>
        </p:spPr>
      </p:pic>
      <p:sp>
        <p:nvSpPr>
          <p:cNvPr id="866" name="CustomShape 1"/>
          <p:cNvSpPr/>
          <p:nvPr/>
        </p:nvSpPr>
        <p:spPr>
          <a:xfrm>
            <a:off x="274320" y="4937760"/>
            <a:ext cx="48211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CABOTO </a:t>
            </a:r>
            <a:endParaRPr lang="en-US" sz="1800" b="1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CArbon BOoster for Therapy in Oncology</a:t>
            </a:r>
            <a:endParaRPr lang="en-US" sz="1800" b="1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7" name="CustomShape 2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Ideas for the future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CustomShape 1"/>
          <p:cNvSpPr/>
          <p:nvPr/>
        </p:nvSpPr>
        <p:spPr>
          <a:xfrm>
            <a:off x="2782080" y="3017520"/>
            <a:ext cx="6949440" cy="60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Spare slides on PET imaging in hadron therapy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CustomShape 1"/>
          <p:cNvSpPr/>
          <p:nvPr/>
        </p:nvSpPr>
        <p:spPr>
          <a:xfrm>
            <a:off x="2584080" y="4187520"/>
            <a:ext cx="1045800" cy="40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0" name="CustomShape 2"/>
          <p:cNvSpPr/>
          <p:nvPr/>
        </p:nvSpPr>
        <p:spPr>
          <a:xfrm>
            <a:off x="2454480" y="1558800"/>
            <a:ext cx="1255680" cy="1194840"/>
          </a:xfrm>
          <a:prstGeom prst="ellipse">
            <a:avLst/>
          </a:prstGeom>
          <a:gradFill rotWithShape="0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1" name="CustomShape 3"/>
          <p:cNvSpPr/>
          <p:nvPr/>
        </p:nvSpPr>
        <p:spPr>
          <a:xfrm>
            <a:off x="4267080" y="1101960"/>
            <a:ext cx="820440" cy="790920"/>
          </a:xfrm>
          <a:prstGeom prst="ellipse">
            <a:avLst/>
          </a:prstGeom>
          <a:gradFill rotWithShape="0">
            <a:gsLst>
              <a:gs pos="0">
                <a:srgbClr val="FFA29F"/>
              </a:gs>
              <a:gs pos="50000">
                <a:srgbClr val="FFC7C5"/>
              </a:gs>
              <a:gs pos="100000">
                <a:srgbClr val="FFE3E2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2" name="CustomShape 4"/>
          <p:cNvSpPr/>
          <p:nvPr/>
        </p:nvSpPr>
        <p:spPr>
          <a:xfrm>
            <a:off x="2263320" y="1214280"/>
            <a:ext cx="1619640" cy="680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3" name="CustomShape 5"/>
          <p:cNvSpPr/>
          <p:nvPr/>
        </p:nvSpPr>
        <p:spPr>
          <a:xfrm rot="16200000">
            <a:off x="2995560" y="613800"/>
            <a:ext cx="247320" cy="1910160"/>
          </a:xfrm>
          <a:prstGeom prst="downArrow">
            <a:avLst>
              <a:gd name="adj1" fmla="val 50000"/>
              <a:gd name="adj2" fmla="val 50000"/>
            </a:avLst>
          </a:prstGeom>
          <a:noFill/>
          <a:ln w="28440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4" name="CustomShape 6"/>
          <p:cNvSpPr/>
          <p:nvPr/>
        </p:nvSpPr>
        <p:spPr>
          <a:xfrm>
            <a:off x="4467600" y="1101960"/>
            <a:ext cx="41940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75" name="CustomShape 7"/>
          <p:cNvSpPr/>
          <p:nvPr/>
        </p:nvSpPr>
        <p:spPr>
          <a:xfrm>
            <a:off x="1068480" y="1116000"/>
            <a:ext cx="820440" cy="790920"/>
          </a:xfrm>
          <a:prstGeom prst="ellipse">
            <a:avLst/>
          </a:prstGeom>
          <a:gradFill rotWithShape="0">
            <a:gsLst>
              <a:gs pos="0">
                <a:srgbClr val="FFA29F"/>
              </a:gs>
              <a:gs pos="50000">
                <a:srgbClr val="FFC7C5"/>
              </a:gs>
              <a:gs pos="100000">
                <a:srgbClr val="FFE3E2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6" name="CustomShape 8"/>
          <p:cNvSpPr/>
          <p:nvPr/>
        </p:nvSpPr>
        <p:spPr>
          <a:xfrm>
            <a:off x="1269000" y="1116000"/>
            <a:ext cx="41940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877" name="Picture 12"/>
          <p:cNvPicPr/>
          <p:nvPr/>
        </p:nvPicPr>
        <p:blipFill>
          <a:blip r:embed="rId3"/>
          <a:stretch/>
        </p:blipFill>
        <p:spPr>
          <a:xfrm>
            <a:off x="2905560" y="1981440"/>
            <a:ext cx="402840" cy="402840"/>
          </a:xfrm>
          <a:prstGeom prst="rect">
            <a:avLst/>
          </a:prstGeom>
          <a:ln>
            <a:noFill/>
          </a:ln>
        </p:spPr>
      </p:pic>
      <p:pic>
        <p:nvPicPr>
          <p:cNvPr id="878" name="Picture 3"/>
          <p:cNvPicPr/>
          <p:nvPr/>
        </p:nvPicPr>
        <p:blipFill>
          <a:blip r:embed="rId4"/>
          <a:stretch/>
        </p:blipFill>
        <p:spPr>
          <a:xfrm>
            <a:off x="1491840" y="3961440"/>
            <a:ext cx="3188880" cy="2256480"/>
          </a:xfrm>
          <a:prstGeom prst="rect">
            <a:avLst/>
          </a:prstGeom>
          <a:ln>
            <a:noFill/>
          </a:ln>
        </p:spPr>
      </p:pic>
      <p:sp>
        <p:nvSpPr>
          <p:cNvPr id="879" name="CustomShape 9"/>
          <p:cNvSpPr/>
          <p:nvPr/>
        </p:nvSpPr>
        <p:spPr>
          <a:xfrm>
            <a:off x="1371600" y="3453120"/>
            <a:ext cx="2111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target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80" name="CustomShape 10"/>
          <p:cNvSpPr/>
          <p:nvPr/>
        </p:nvSpPr>
        <p:spPr>
          <a:xfrm>
            <a:off x="2981520" y="3799800"/>
            <a:ext cx="104040" cy="54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1" name="CustomShape 11"/>
          <p:cNvSpPr/>
          <p:nvPr/>
        </p:nvSpPr>
        <p:spPr>
          <a:xfrm>
            <a:off x="3888000" y="4070520"/>
            <a:ext cx="413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baseline="30000">
                <a:solidFill>
                  <a:srgbClr val="1D3E9B"/>
                </a:solidFill>
                <a:latin typeface="Calibri"/>
                <a:ea typeface="DejaVu Sans"/>
              </a:rPr>
              <a:t>1</a:t>
            </a: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82" name="CustomShape 12"/>
          <p:cNvSpPr/>
          <p:nvPr/>
        </p:nvSpPr>
        <p:spPr>
          <a:xfrm>
            <a:off x="91440" y="6583680"/>
            <a:ext cx="476280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Fiedler et al., in </a:t>
            </a:r>
            <a:r>
              <a:rPr lang="en-US" sz="900" b="0" i="1" strike="noStrike" spc="-1">
                <a:solidFill>
                  <a:srgbClr val="A6A6A6"/>
                </a:solidFill>
                <a:latin typeface="Calibri"/>
                <a:ea typeface="DejaVu Sans"/>
              </a:rPr>
              <a:t>Ion Beam Therapy</a:t>
            </a: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, Springer-Verlag Berlin Heidelberg 2012 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CustomShape 1"/>
          <p:cNvSpPr/>
          <p:nvPr/>
        </p:nvSpPr>
        <p:spPr>
          <a:xfrm>
            <a:off x="8511840" y="1585440"/>
            <a:ext cx="1255680" cy="1194840"/>
          </a:xfrm>
          <a:prstGeom prst="ellipse">
            <a:avLst/>
          </a:prstGeom>
          <a:gradFill rotWithShape="0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4" name="CustomShape 2"/>
          <p:cNvSpPr/>
          <p:nvPr/>
        </p:nvSpPr>
        <p:spPr>
          <a:xfrm>
            <a:off x="7824240" y="2859120"/>
            <a:ext cx="717840" cy="67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5" name="CustomShape 3"/>
          <p:cNvSpPr/>
          <p:nvPr/>
        </p:nvSpPr>
        <p:spPr>
          <a:xfrm>
            <a:off x="2584080" y="4187520"/>
            <a:ext cx="1045800" cy="40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6" name="CustomShape 4"/>
          <p:cNvSpPr/>
          <p:nvPr/>
        </p:nvSpPr>
        <p:spPr>
          <a:xfrm>
            <a:off x="2454480" y="1558800"/>
            <a:ext cx="1255680" cy="1194840"/>
          </a:xfrm>
          <a:prstGeom prst="ellipse">
            <a:avLst/>
          </a:prstGeom>
          <a:gradFill rotWithShape="0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7" name="CustomShape 5"/>
          <p:cNvSpPr/>
          <p:nvPr/>
        </p:nvSpPr>
        <p:spPr>
          <a:xfrm>
            <a:off x="4267080" y="1101960"/>
            <a:ext cx="820440" cy="790920"/>
          </a:xfrm>
          <a:prstGeom prst="ellipse">
            <a:avLst/>
          </a:prstGeom>
          <a:gradFill rotWithShape="0">
            <a:gsLst>
              <a:gs pos="0">
                <a:srgbClr val="FFA29F"/>
              </a:gs>
              <a:gs pos="50000">
                <a:srgbClr val="FFC7C5"/>
              </a:gs>
              <a:gs pos="100000">
                <a:srgbClr val="FFE3E2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8" name="CustomShape 6"/>
          <p:cNvSpPr/>
          <p:nvPr/>
        </p:nvSpPr>
        <p:spPr>
          <a:xfrm>
            <a:off x="2263320" y="1214280"/>
            <a:ext cx="1619640" cy="680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9" name="CustomShape 7"/>
          <p:cNvSpPr/>
          <p:nvPr/>
        </p:nvSpPr>
        <p:spPr>
          <a:xfrm rot="16200000">
            <a:off x="2995560" y="613800"/>
            <a:ext cx="247320" cy="1910160"/>
          </a:xfrm>
          <a:prstGeom prst="downArrow">
            <a:avLst>
              <a:gd name="adj1" fmla="val 50000"/>
              <a:gd name="adj2" fmla="val 50000"/>
            </a:avLst>
          </a:prstGeom>
          <a:noFill/>
          <a:ln w="28440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0" name="CustomShape 8"/>
          <p:cNvSpPr/>
          <p:nvPr/>
        </p:nvSpPr>
        <p:spPr>
          <a:xfrm>
            <a:off x="4467600" y="1101960"/>
            <a:ext cx="41940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91" name="CustomShape 9"/>
          <p:cNvSpPr/>
          <p:nvPr/>
        </p:nvSpPr>
        <p:spPr>
          <a:xfrm>
            <a:off x="8023320" y="1148400"/>
            <a:ext cx="1619640" cy="680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2" name="CustomShape 10"/>
          <p:cNvSpPr/>
          <p:nvPr/>
        </p:nvSpPr>
        <p:spPr>
          <a:xfrm>
            <a:off x="10377720" y="818640"/>
            <a:ext cx="1255680" cy="1194840"/>
          </a:xfrm>
          <a:prstGeom prst="ellipse">
            <a:avLst/>
          </a:prstGeom>
          <a:gradFill rotWithShape="0">
            <a:gsLst>
              <a:gs pos="0">
                <a:srgbClr val="91CCFF"/>
              </a:gs>
              <a:gs pos="50000">
                <a:srgbClr val="BBDDFF"/>
              </a:gs>
              <a:gs pos="100000">
                <a:srgbClr val="DEEEFF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3" name="CustomShape 11"/>
          <p:cNvSpPr/>
          <p:nvPr/>
        </p:nvSpPr>
        <p:spPr>
          <a:xfrm>
            <a:off x="9942480" y="1764720"/>
            <a:ext cx="1619640" cy="680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4" name="CustomShape 12"/>
          <p:cNvSpPr/>
          <p:nvPr/>
        </p:nvSpPr>
        <p:spPr>
          <a:xfrm rot="16200000">
            <a:off x="9052200" y="610560"/>
            <a:ext cx="240840" cy="1910160"/>
          </a:xfrm>
          <a:prstGeom prst="downArrow">
            <a:avLst>
              <a:gd name="adj1" fmla="val 50000"/>
              <a:gd name="adj2" fmla="val 50000"/>
            </a:avLst>
          </a:prstGeom>
          <a:noFill/>
          <a:ln w="28440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5" name="CustomShape 13"/>
          <p:cNvSpPr/>
          <p:nvPr/>
        </p:nvSpPr>
        <p:spPr>
          <a:xfrm>
            <a:off x="1068480" y="1116000"/>
            <a:ext cx="820440" cy="790920"/>
          </a:xfrm>
          <a:prstGeom prst="ellipse">
            <a:avLst/>
          </a:prstGeom>
          <a:gradFill rotWithShape="0">
            <a:gsLst>
              <a:gs pos="0">
                <a:srgbClr val="FFA29F"/>
              </a:gs>
              <a:gs pos="50000">
                <a:srgbClr val="FFC7C5"/>
              </a:gs>
              <a:gs pos="100000">
                <a:srgbClr val="FFE3E2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6" name="CustomShape 14"/>
          <p:cNvSpPr/>
          <p:nvPr/>
        </p:nvSpPr>
        <p:spPr>
          <a:xfrm>
            <a:off x="1269000" y="1116000"/>
            <a:ext cx="41940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FF0000"/>
                </a:solidFill>
                <a:latin typeface="Calibri"/>
                <a:ea typeface="DejaVu Sans"/>
              </a:rPr>
              <a:t>p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97" name="CustomShape 15"/>
          <p:cNvSpPr/>
          <p:nvPr/>
        </p:nvSpPr>
        <p:spPr>
          <a:xfrm>
            <a:off x="6788520" y="818640"/>
            <a:ext cx="1255680" cy="1194840"/>
          </a:xfrm>
          <a:prstGeom prst="ellipse">
            <a:avLst/>
          </a:prstGeom>
          <a:gradFill rotWithShape="0">
            <a:gsLst>
              <a:gs pos="0">
                <a:srgbClr val="91CCFF"/>
              </a:gs>
              <a:gs pos="50000">
                <a:srgbClr val="BBDDFF"/>
              </a:gs>
              <a:gs pos="100000">
                <a:srgbClr val="DEEEFF"/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8" name="CustomShape 16"/>
          <p:cNvSpPr/>
          <p:nvPr/>
        </p:nvSpPr>
        <p:spPr>
          <a:xfrm>
            <a:off x="7021440" y="1094400"/>
            <a:ext cx="63720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 baseline="30000">
                <a:solidFill>
                  <a:srgbClr val="11A8EA"/>
                </a:solidFill>
                <a:latin typeface="Calibri"/>
                <a:ea typeface="DejaVu Sans"/>
              </a:rPr>
              <a:t>12</a:t>
            </a:r>
            <a:r>
              <a:rPr lang="en-US" sz="2800" b="0" strike="noStrike" spc="-1">
                <a:solidFill>
                  <a:srgbClr val="11A8EA"/>
                </a:solidFill>
                <a:latin typeface="Calibri"/>
                <a:ea typeface="DejaVu Sans"/>
              </a:rPr>
              <a:t>C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899" name="Picture 12"/>
          <p:cNvPicPr/>
          <p:nvPr/>
        </p:nvPicPr>
        <p:blipFill>
          <a:blip r:embed="rId3"/>
          <a:stretch/>
        </p:blipFill>
        <p:spPr>
          <a:xfrm>
            <a:off x="2905560" y="1981440"/>
            <a:ext cx="402840" cy="402840"/>
          </a:xfrm>
          <a:prstGeom prst="rect">
            <a:avLst/>
          </a:prstGeom>
          <a:ln>
            <a:noFill/>
          </a:ln>
        </p:spPr>
      </p:pic>
      <p:pic>
        <p:nvPicPr>
          <p:cNvPr id="900" name="Picture 12"/>
          <p:cNvPicPr/>
          <p:nvPr/>
        </p:nvPicPr>
        <p:blipFill>
          <a:blip r:embed="rId3"/>
          <a:stretch/>
        </p:blipFill>
        <p:spPr>
          <a:xfrm>
            <a:off x="8938080" y="1940760"/>
            <a:ext cx="402840" cy="402840"/>
          </a:xfrm>
          <a:prstGeom prst="rect">
            <a:avLst/>
          </a:prstGeom>
          <a:ln>
            <a:noFill/>
          </a:ln>
        </p:spPr>
      </p:pic>
      <p:pic>
        <p:nvPicPr>
          <p:cNvPr id="901" name="Picture 12"/>
          <p:cNvPicPr/>
          <p:nvPr/>
        </p:nvPicPr>
        <p:blipFill>
          <a:blip r:embed="rId3"/>
          <a:stretch/>
        </p:blipFill>
        <p:spPr>
          <a:xfrm>
            <a:off x="10803960" y="1181880"/>
            <a:ext cx="402840" cy="402840"/>
          </a:xfrm>
          <a:prstGeom prst="rect">
            <a:avLst/>
          </a:prstGeom>
          <a:ln>
            <a:noFill/>
          </a:ln>
        </p:spPr>
      </p:pic>
      <p:pic>
        <p:nvPicPr>
          <p:cNvPr id="902" name="Picture 3"/>
          <p:cNvPicPr/>
          <p:nvPr/>
        </p:nvPicPr>
        <p:blipFill>
          <a:blip r:embed="rId4"/>
          <a:stretch/>
        </p:blipFill>
        <p:spPr>
          <a:xfrm>
            <a:off x="1491840" y="3961440"/>
            <a:ext cx="3188880" cy="2256480"/>
          </a:xfrm>
          <a:prstGeom prst="rect">
            <a:avLst/>
          </a:prstGeom>
          <a:ln>
            <a:noFill/>
          </a:ln>
        </p:spPr>
      </p:pic>
      <p:sp>
        <p:nvSpPr>
          <p:cNvPr id="903" name="CustomShape 17"/>
          <p:cNvSpPr/>
          <p:nvPr/>
        </p:nvSpPr>
        <p:spPr>
          <a:xfrm>
            <a:off x="1371600" y="3453120"/>
            <a:ext cx="2111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target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04" name="CustomShape 18"/>
          <p:cNvSpPr/>
          <p:nvPr/>
        </p:nvSpPr>
        <p:spPr>
          <a:xfrm>
            <a:off x="2981520" y="3799800"/>
            <a:ext cx="104040" cy="54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5" name="CustomShape 19"/>
          <p:cNvSpPr/>
          <p:nvPr/>
        </p:nvSpPr>
        <p:spPr>
          <a:xfrm>
            <a:off x="3888000" y="4070520"/>
            <a:ext cx="413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baseline="30000">
                <a:solidFill>
                  <a:srgbClr val="1D3E9B"/>
                </a:solidFill>
                <a:latin typeface="Calibri"/>
                <a:ea typeface="DejaVu Sans"/>
              </a:rPr>
              <a:t>1</a:t>
            </a: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H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906" name="Picture 4"/>
          <p:cNvPicPr/>
          <p:nvPr/>
        </p:nvPicPr>
        <p:blipFill>
          <a:blip r:embed="rId5"/>
          <a:stretch/>
        </p:blipFill>
        <p:spPr>
          <a:xfrm>
            <a:off x="7223760" y="3931920"/>
            <a:ext cx="3245040" cy="2338200"/>
          </a:xfrm>
          <a:prstGeom prst="rect">
            <a:avLst/>
          </a:prstGeom>
          <a:ln>
            <a:noFill/>
          </a:ln>
        </p:spPr>
      </p:pic>
      <p:sp>
        <p:nvSpPr>
          <p:cNvPr id="907" name="CustomShape 20"/>
          <p:cNvSpPr/>
          <p:nvPr/>
        </p:nvSpPr>
        <p:spPr>
          <a:xfrm>
            <a:off x="9329040" y="3475800"/>
            <a:ext cx="2434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projectile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08" name="CustomShape 21"/>
          <p:cNvSpPr/>
          <p:nvPr/>
        </p:nvSpPr>
        <p:spPr>
          <a:xfrm flipH="1">
            <a:off x="9461520" y="3855240"/>
            <a:ext cx="289080" cy="386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9" name="CustomShape 22"/>
          <p:cNvSpPr/>
          <p:nvPr/>
        </p:nvSpPr>
        <p:spPr>
          <a:xfrm>
            <a:off x="9674640" y="4091400"/>
            <a:ext cx="53496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baseline="30000">
                <a:solidFill>
                  <a:srgbClr val="1D3E9B"/>
                </a:solidFill>
                <a:latin typeface="Calibri"/>
                <a:ea typeface="DejaVu Sans"/>
              </a:rPr>
              <a:t>12</a:t>
            </a: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10" name="CustomShape 23"/>
          <p:cNvSpPr/>
          <p:nvPr/>
        </p:nvSpPr>
        <p:spPr>
          <a:xfrm>
            <a:off x="91440" y="6583680"/>
            <a:ext cx="476280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Fiedler et al., in </a:t>
            </a:r>
            <a:r>
              <a:rPr lang="en-US" sz="900" b="0" i="1" strike="noStrike" spc="-1">
                <a:solidFill>
                  <a:srgbClr val="A6A6A6"/>
                </a:solidFill>
                <a:latin typeface="Calibri"/>
                <a:ea typeface="DejaVu Sans"/>
              </a:rPr>
              <a:t>Ion Beam Therapy</a:t>
            </a: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, Springer-Verlag Berlin Heidelberg 2012 </a:t>
            </a:r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" name="Picture 3"/>
          <p:cNvPicPr/>
          <p:nvPr/>
        </p:nvPicPr>
        <p:blipFill>
          <a:blip r:embed="rId3"/>
          <a:stretch/>
        </p:blipFill>
        <p:spPr>
          <a:xfrm>
            <a:off x="7428240" y="784800"/>
            <a:ext cx="3188880" cy="2256480"/>
          </a:xfrm>
          <a:prstGeom prst="rect">
            <a:avLst/>
          </a:prstGeom>
          <a:ln>
            <a:noFill/>
          </a:ln>
        </p:spPr>
      </p:pic>
      <p:pic>
        <p:nvPicPr>
          <p:cNvPr id="912" name="Picture 4"/>
          <p:cNvPicPr/>
          <p:nvPr/>
        </p:nvPicPr>
        <p:blipFill>
          <a:blip r:embed="rId4"/>
          <a:stretch/>
        </p:blipFill>
        <p:spPr>
          <a:xfrm>
            <a:off x="7295040" y="3810960"/>
            <a:ext cx="3245040" cy="2338200"/>
          </a:xfrm>
          <a:prstGeom prst="rect">
            <a:avLst/>
          </a:prstGeom>
          <a:ln>
            <a:noFill/>
          </a:ln>
        </p:spPr>
      </p:pic>
      <p:sp>
        <p:nvSpPr>
          <p:cNvPr id="913" name="CustomShape 1"/>
          <p:cNvSpPr/>
          <p:nvPr/>
        </p:nvSpPr>
        <p:spPr>
          <a:xfrm>
            <a:off x="7308000" y="276480"/>
            <a:ext cx="2111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target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14" name="CustomShape 2"/>
          <p:cNvSpPr/>
          <p:nvPr/>
        </p:nvSpPr>
        <p:spPr>
          <a:xfrm>
            <a:off x="9400320" y="3354840"/>
            <a:ext cx="24343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projectile fragmentation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15" name="CustomShape 3"/>
          <p:cNvSpPr/>
          <p:nvPr/>
        </p:nvSpPr>
        <p:spPr>
          <a:xfrm>
            <a:off x="8917920" y="623160"/>
            <a:ext cx="104040" cy="54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6" name="CustomShape 4"/>
          <p:cNvSpPr/>
          <p:nvPr/>
        </p:nvSpPr>
        <p:spPr>
          <a:xfrm flipH="1">
            <a:off x="9532800" y="3734280"/>
            <a:ext cx="289080" cy="386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7" name="CustomShape 5"/>
          <p:cNvSpPr/>
          <p:nvPr/>
        </p:nvSpPr>
        <p:spPr>
          <a:xfrm>
            <a:off x="9824400" y="893880"/>
            <a:ext cx="41364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baseline="30000">
                <a:solidFill>
                  <a:srgbClr val="1D3E9B"/>
                </a:solidFill>
                <a:latin typeface="Calibri"/>
                <a:ea typeface="DejaVu Sans"/>
              </a:rPr>
              <a:t>1</a:t>
            </a: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18" name="CustomShape 6"/>
          <p:cNvSpPr/>
          <p:nvPr/>
        </p:nvSpPr>
        <p:spPr>
          <a:xfrm>
            <a:off x="9745920" y="3970440"/>
            <a:ext cx="53496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baseline="30000">
                <a:solidFill>
                  <a:srgbClr val="1D3E9B"/>
                </a:solidFill>
                <a:latin typeface="Calibri"/>
                <a:ea typeface="DejaVu Sans"/>
              </a:rPr>
              <a:t>12</a:t>
            </a:r>
            <a:r>
              <a:rPr lang="en-US" sz="1800" b="0" strike="noStrike" spc="-1">
                <a:solidFill>
                  <a:srgbClr val="1D3E9B"/>
                </a:solidFill>
                <a:latin typeface="Calibri"/>
                <a:ea typeface="DejaVu Sans"/>
              </a:rPr>
              <a:t>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19" name="CustomShape 7"/>
          <p:cNvSpPr/>
          <p:nvPr/>
        </p:nvSpPr>
        <p:spPr>
          <a:xfrm>
            <a:off x="7428240" y="6418800"/>
            <a:ext cx="4762800" cy="22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Fiedler et al., in </a:t>
            </a:r>
            <a:r>
              <a:rPr lang="en-US" sz="900" b="0" i="1" strike="noStrike" spc="-1">
                <a:solidFill>
                  <a:srgbClr val="A6A6A6"/>
                </a:solidFill>
                <a:latin typeface="Calibri"/>
                <a:ea typeface="DejaVu Sans"/>
              </a:rPr>
              <a:t>Ion Beam Therapy</a:t>
            </a:r>
            <a:r>
              <a:rPr lang="en-US" sz="900" b="0" strike="noStrike" spc="-1">
                <a:solidFill>
                  <a:srgbClr val="A6A6A6"/>
                </a:solidFill>
                <a:latin typeface="Calibri"/>
                <a:ea typeface="DejaVu Sans"/>
              </a:rPr>
              <a:t>, Springer-Verlag Berlin Heidelberg 2012 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920" name="CustomShape 8"/>
          <p:cNvSpPr/>
          <p:nvPr/>
        </p:nvSpPr>
        <p:spPr>
          <a:xfrm>
            <a:off x="752040" y="1724040"/>
            <a:ext cx="132804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Positron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Emission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Tomography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21" name="CustomShape 9"/>
          <p:cNvSpPr/>
          <p:nvPr/>
        </p:nvSpPr>
        <p:spPr>
          <a:xfrm>
            <a:off x="2358360" y="2176560"/>
            <a:ext cx="843840" cy="7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1D3E9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2" name="CustomShape 10"/>
          <p:cNvSpPr/>
          <p:nvPr/>
        </p:nvSpPr>
        <p:spPr>
          <a:xfrm>
            <a:off x="3603600" y="1724040"/>
            <a:ext cx="219744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+   therapy control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+   dose verification</a:t>
            </a:r>
            <a:endParaRPr lang="en-US" sz="18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biological washout</a:t>
            </a:r>
            <a:endParaRPr lang="en-US" sz="18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low intensities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923" name="Picture 24"/>
          <p:cNvPicPr/>
          <p:nvPr/>
        </p:nvPicPr>
        <p:blipFill>
          <a:blip r:embed="rId5"/>
          <a:stretch/>
        </p:blipFill>
        <p:spPr>
          <a:xfrm>
            <a:off x="1386720" y="3280320"/>
            <a:ext cx="2964960" cy="2964960"/>
          </a:xfrm>
          <a:prstGeom prst="rect">
            <a:avLst/>
          </a:prstGeom>
          <a:ln>
            <a:noFill/>
          </a:ln>
        </p:spPr>
      </p:pic>
      <p:sp>
        <p:nvSpPr>
          <p:cNvPr id="924" name="CustomShape 11"/>
          <p:cNvSpPr/>
          <p:nvPr/>
        </p:nvSpPr>
        <p:spPr>
          <a:xfrm>
            <a:off x="2758320" y="4763520"/>
            <a:ext cx="346680" cy="352440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5" name="CustomShape 12"/>
          <p:cNvSpPr/>
          <p:nvPr/>
        </p:nvSpPr>
        <p:spPr>
          <a:xfrm>
            <a:off x="571680" y="393840"/>
            <a:ext cx="5646240" cy="42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PET scanning in hadron therapy</a:t>
            </a:r>
            <a:endParaRPr lang="en-US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" name="Picture 2"/>
          <p:cNvPicPr/>
          <p:nvPr/>
        </p:nvPicPr>
        <p:blipFill>
          <a:blip r:embed="rId3"/>
          <a:stretch/>
        </p:blipFill>
        <p:spPr>
          <a:xfrm rot="17166000">
            <a:off x="-74880" y="837360"/>
            <a:ext cx="2851560" cy="2851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7" name="Group 1"/>
          <p:cNvGrpSpPr/>
          <p:nvPr/>
        </p:nvGrpSpPr>
        <p:grpSpPr>
          <a:xfrm>
            <a:off x="5099040" y="3138840"/>
            <a:ext cx="866880" cy="831960"/>
            <a:chOff x="5099040" y="3138840"/>
            <a:chExt cx="866880" cy="831960"/>
          </a:xfrm>
        </p:grpSpPr>
        <p:sp>
          <p:nvSpPr>
            <p:cNvPr id="928" name="CustomShape 2"/>
            <p:cNvSpPr/>
            <p:nvPr/>
          </p:nvSpPr>
          <p:spPr>
            <a:xfrm>
              <a:off x="5099040" y="3138840"/>
              <a:ext cx="866880" cy="831960"/>
            </a:xfrm>
            <a:prstGeom prst="ellipse">
              <a:avLst/>
            </a:prstGeom>
            <a:gradFill rotWithShape="0">
              <a:gsLst>
                <a:gs pos="0">
                  <a:srgbClr val="FFA29F"/>
                </a:gs>
                <a:gs pos="50000">
                  <a:srgbClr val="FFC7C5"/>
                </a:gs>
                <a:gs pos="100000">
                  <a:srgbClr val="FFE3E2"/>
                </a:gs>
              </a:gsLst>
              <a:lin ang="162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29" name="CustomShape 3"/>
            <p:cNvSpPr/>
            <p:nvPr/>
          </p:nvSpPr>
          <p:spPr>
            <a:xfrm>
              <a:off x="5292000" y="3194640"/>
              <a:ext cx="54000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3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</a:t>
              </a:r>
              <a:r>
                <a:rPr lang="en-US" sz="3600" b="0" strike="noStrike" spc="-1" baseline="30000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lang="en-US" sz="3600" b="0" strike="noStrike" spc="-1">
                <a:latin typeface="Arial"/>
              </a:endParaRPr>
            </a:p>
          </p:txBody>
        </p:sp>
      </p:grpSp>
      <p:sp>
        <p:nvSpPr>
          <p:cNvPr id="930" name="CustomShape 4"/>
          <p:cNvSpPr/>
          <p:nvPr/>
        </p:nvSpPr>
        <p:spPr>
          <a:xfrm>
            <a:off x="2721240" y="2658960"/>
            <a:ext cx="1904040" cy="592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FFC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1" name="CustomShape 5"/>
          <p:cNvSpPr/>
          <p:nvPr/>
        </p:nvSpPr>
        <p:spPr>
          <a:xfrm flipV="1">
            <a:off x="2721240" y="-4868640"/>
            <a:ext cx="2459160" cy="1881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FFC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32" name="Picture 2"/>
          <p:cNvPicPr/>
          <p:nvPr/>
        </p:nvPicPr>
        <p:blipFill>
          <a:blip r:embed="rId3"/>
          <a:stretch/>
        </p:blipFill>
        <p:spPr>
          <a:xfrm rot="7002600">
            <a:off x="5201640" y="-706320"/>
            <a:ext cx="2851560" cy="2851560"/>
          </a:xfrm>
          <a:prstGeom prst="rect">
            <a:avLst/>
          </a:prstGeom>
          <a:ln>
            <a:noFill/>
          </a:ln>
        </p:spPr>
      </p:pic>
      <p:pic>
        <p:nvPicPr>
          <p:cNvPr id="933" name="Picture 2"/>
          <p:cNvPicPr/>
          <p:nvPr/>
        </p:nvPicPr>
        <p:blipFill>
          <a:blip r:embed="rId3"/>
          <a:stretch/>
        </p:blipFill>
        <p:spPr>
          <a:xfrm rot="17166000">
            <a:off x="-74880" y="837360"/>
            <a:ext cx="2851560" cy="2851560"/>
          </a:xfrm>
          <a:prstGeom prst="rect">
            <a:avLst/>
          </a:prstGeom>
          <a:ln>
            <a:noFill/>
          </a:ln>
        </p:spPr>
      </p:pic>
      <p:pic>
        <p:nvPicPr>
          <p:cNvPr id="934" name="Picture 12"/>
          <p:cNvPicPr/>
          <p:nvPr/>
        </p:nvPicPr>
        <p:blipFill>
          <a:blip r:embed="rId4"/>
          <a:stretch/>
        </p:blipFill>
        <p:spPr>
          <a:xfrm>
            <a:off x="979920" y="1916640"/>
            <a:ext cx="741240" cy="741240"/>
          </a:xfrm>
          <a:prstGeom prst="rect">
            <a:avLst/>
          </a:prstGeom>
          <a:ln>
            <a:noFill/>
          </a:ln>
        </p:spPr>
      </p:pic>
      <p:sp>
        <p:nvSpPr>
          <p:cNvPr id="935" name="CustomShape 6"/>
          <p:cNvSpPr/>
          <p:nvPr/>
        </p:nvSpPr>
        <p:spPr>
          <a:xfrm>
            <a:off x="2721240" y="2658960"/>
            <a:ext cx="464040" cy="3013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C000"/>
            </a:solidFill>
            <a:custDash>
              <a:ds d="1700000" sp="600000"/>
            </a:custDash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6" name="Formula 7"/>
              <p:cNvSpPr txBox="1"/>
              <p:nvPr/>
            </p:nvSpPr>
            <p:spPr>
              <a:xfrm>
                <a:off x="3031560" y="5616720"/>
                <a:ext cx="464400" cy="54000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𝜐</m:t>
                      </m:r>
                      <m:r>
                        <a:rPr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  <p:sp>
        <p:nvSpPr>
          <p:cNvPr id="937" name="CustomShape 8"/>
          <p:cNvSpPr/>
          <p:nvPr/>
        </p:nvSpPr>
        <p:spPr>
          <a:xfrm>
            <a:off x="3031560" y="5616720"/>
            <a:ext cx="464400" cy="540000"/>
          </a:xfrm>
          <a:prstGeom prst="rect">
            <a:avLst/>
          </a:prstGeom>
          <a:blipFill rotWithShape="0">
            <a:blip r:embed="rId5"/>
            <a:stretch>
              <a:fillRect b="-98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38" name="CustomShape 9"/>
          <p:cNvSpPr/>
          <p:nvPr/>
        </p:nvSpPr>
        <p:spPr>
          <a:xfrm>
            <a:off x="2231640" y="543600"/>
            <a:ext cx="69228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11</a:t>
            </a:r>
            <a:r>
              <a:rPr lang="en-US" sz="3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939" name="CustomShape 10"/>
          <p:cNvSpPr/>
          <p:nvPr/>
        </p:nvSpPr>
        <p:spPr>
          <a:xfrm>
            <a:off x="7971120" y="1511640"/>
            <a:ext cx="6969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11</a:t>
            </a:r>
            <a:r>
              <a:rPr lang="en-US" sz="3600" b="0" strike="noStrike" spc="-1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endParaRPr lang="en-US" sz="3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CustomShape 1"/>
          <p:cNvSpPr/>
          <p:nvPr/>
        </p:nvSpPr>
        <p:spPr>
          <a:xfrm>
            <a:off x="5965920" y="3749040"/>
            <a:ext cx="866880" cy="8319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4472C4"/>
              </a:gs>
            </a:gsLst>
            <a:lin ang="3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1" name="CustomShape 2"/>
          <p:cNvSpPr/>
          <p:nvPr/>
        </p:nvSpPr>
        <p:spPr>
          <a:xfrm>
            <a:off x="6148800" y="3849480"/>
            <a:ext cx="4881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Calibri"/>
                <a:ea typeface="DejaVu Sans"/>
              </a:rPr>
              <a:t>e</a:t>
            </a:r>
            <a:r>
              <a:rPr lang="en-US" sz="36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-</a:t>
            </a:r>
            <a:endParaRPr lang="en-US" sz="3600" b="0" strike="noStrike" spc="-1">
              <a:latin typeface="Arial"/>
            </a:endParaRPr>
          </a:p>
        </p:txBody>
      </p:sp>
      <p:grpSp>
        <p:nvGrpSpPr>
          <p:cNvPr id="942" name="Group 3"/>
          <p:cNvGrpSpPr/>
          <p:nvPr/>
        </p:nvGrpSpPr>
        <p:grpSpPr>
          <a:xfrm>
            <a:off x="5099040" y="3138840"/>
            <a:ext cx="866880" cy="831960"/>
            <a:chOff x="5099040" y="3138840"/>
            <a:chExt cx="866880" cy="831960"/>
          </a:xfrm>
        </p:grpSpPr>
        <p:sp>
          <p:nvSpPr>
            <p:cNvPr id="943" name="CustomShape 4"/>
            <p:cNvSpPr/>
            <p:nvPr/>
          </p:nvSpPr>
          <p:spPr>
            <a:xfrm>
              <a:off x="5099040" y="3138840"/>
              <a:ext cx="866880" cy="831960"/>
            </a:xfrm>
            <a:prstGeom prst="ellipse">
              <a:avLst/>
            </a:prstGeom>
            <a:gradFill rotWithShape="0">
              <a:gsLst>
                <a:gs pos="0">
                  <a:srgbClr val="FFA29F"/>
                </a:gs>
                <a:gs pos="50000">
                  <a:srgbClr val="FFC7C5"/>
                </a:gs>
                <a:gs pos="100000">
                  <a:srgbClr val="FFE3E2"/>
                </a:gs>
              </a:gsLst>
              <a:lin ang="162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44" name="CustomShape 5"/>
            <p:cNvSpPr/>
            <p:nvPr/>
          </p:nvSpPr>
          <p:spPr>
            <a:xfrm>
              <a:off x="5292000" y="3194640"/>
              <a:ext cx="54000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36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e</a:t>
              </a:r>
              <a:r>
                <a:rPr lang="en-US" sz="3600" b="0" strike="noStrike" spc="-1" baseline="30000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lang="en-US" sz="3600" b="0" strike="noStrike" spc="-1">
                <a:latin typeface="Arial"/>
              </a:endParaRPr>
            </a:p>
          </p:txBody>
        </p:sp>
      </p:grpSp>
      <p:sp>
        <p:nvSpPr>
          <p:cNvPr id="945" name="CustomShape 6"/>
          <p:cNvSpPr/>
          <p:nvPr/>
        </p:nvSpPr>
        <p:spPr>
          <a:xfrm>
            <a:off x="785520" y="415440"/>
            <a:ext cx="183600" cy="64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6" name="CustomShape 7"/>
          <p:cNvSpPr/>
          <p:nvPr/>
        </p:nvSpPr>
        <p:spPr>
          <a:xfrm rot="18622800">
            <a:off x="4932720" y="4082760"/>
            <a:ext cx="771120" cy="1041120"/>
          </a:xfrm>
          <a:prstGeom prst="curvedRightArrow">
            <a:avLst>
              <a:gd name="adj1" fmla="val 5545"/>
              <a:gd name="adj2" fmla="val 50000"/>
              <a:gd name="adj3" fmla="val 63356"/>
            </a:avLst>
          </a:prstGeom>
          <a:noFill/>
          <a:ln w="381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7" name="CustomShape 8"/>
          <p:cNvSpPr/>
          <p:nvPr/>
        </p:nvSpPr>
        <p:spPr>
          <a:xfrm rot="7768800">
            <a:off x="6153840" y="2477880"/>
            <a:ext cx="771120" cy="1041120"/>
          </a:xfrm>
          <a:prstGeom prst="curvedRightArrow">
            <a:avLst>
              <a:gd name="adj1" fmla="val 5545"/>
              <a:gd name="adj2" fmla="val 50000"/>
              <a:gd name="adj3" fmla="val 63356"/>
            </a:avLst>
          </a:prstGeom>
          <a:noFill/>
          <a:ln w="381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48" name="Picture 2"/>
          <p:cNvPicPr/>
          <p:nvPr/>
        </p:nvPicPr>
        <p:blipFill>
          <a:blip r:embed="rId3"/>
          <a:stretch/>
        </p:blipFill>
        <p:spPr>
          <a:xfrm rot="7002600">
            <a:off x="5201640" y="-706320"/>
            <a:ext cx="2851560" cy="2851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CustomShape 1"/>
          <p:cNvSpPr/>
          <p:nvPr/>
        </p:nvSpPr>
        <p:spPr>
          <a:xfrm>
            <a:off x="5520600" y="3365640"/>
            <a:ext cx="702720" cy="702360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0" name="CustomShape 2"/>
          <p:cNvSpPr/>
          <p:nvPr/>
        </p:nvSpPr>
        <p:spPr>
          <a:xfrm flipH="1">
            <a:off x="4903200" y="4161600"/>
            <a:ext cx="794520" cy="87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1" name="Formula 3"/>
              <p:cNvSpPr txBox="1"/>
              <p:nvPr/>
            </p:nvSpPr>
            <p:spPr>
              <a:xfrm>
                <a:off x="7057800" y="1998720"/>
                <a:ext cx="397440" cy="61452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  <p:sp>
        <p:nvSpPr>
          <p:cNvPr id="952" name="CustomShape 4"/>
          <p:cNvSpPr/>
          <p:nvPr/>
        </p:nvSpPr>
        <p:spPr>
          <a:xfrm>
            <a:off x="6917760" y="1945800"/>
            <a:ext cx="397440" cy="6145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3" name="Formula 5"/>
              <p:cNvSpPr txBox="1"/>
              <p:nvPr/>
            </p:nvSpPr>
            <p:spPr>
              <a:xfrm>
                <a:off x="4506480" y="4730040"/>
                <a:ext cx="397440" cy="61452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  <p:sp>
        <p:nvSpPr>
          <p:cNvPr id="954" name="CustomShape 6"/>
          <p:cNvSpPr/>
          <p:nvPr/>
        </p:nvSpPr>
        <p:spPr>
          <a:xfrm>
            <a:off x="4506480" y="4730040"/>
            <a:ext cx="397440" cy="61452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55" name="CustomShape 7"/>
          <p:cNvSpPr/>
          <p:nvPr/>
        </p:nvSpPr>
        <p:spPr>
          <a:xfrm flipV="1">
            <a:off x="6284520" y="1594800"/>
            <a:ext cx="847800" cy="939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Dose-Response-Curve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422" name="CustomShape 2"/>
          <p:cNvSpPr/>
          <p:nvPr/>
        </p:nvSpPr>
        <p:spPr>
          <a:xfrm>
            <a:off x="720720" y="2179440"/>
            <a:ext cx="3115080" cy="252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Treatment: higher response from cancer cells than normal, healthy tissue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Harm to healthy tissue may induce unwanted side effects</a:t>
            </a:r>
            <a:endParaRPr lang="en-US" sz="2000" b="0" strike="noStrike" spc="-1">
              <a:latin typeface="Arial"/>
            </a:endParaRPr>
          </a:p>
        </p:txBody>
      </p:sp>
      <p:grpSp>
        <p:nvGrpSpPr>
          <p:cNvPr id="423" name="Group 3"/>
          <p:cNvGrpSpPr/>
          <p:nvPr/>
        </p:nvGrpSpPr>
        <p:grpSpPr>
          <a:xfrm>
            <a:off x="4902120" y="1597320"/>
            <a:ext cx="5675760" cy="4466160"/>
            <a:chOff x="4902120" y="1597320"/>
            <a:chExt cx="5675760" cy="4466160"/>
          </a:xfrm>
        </p:grpSpPr>
        <p:pic>
          <p:nvPicPr>
            <p:cNvPr id="424" name="Picture 6"/>
            <p:cNvPicPr/>
            <p:nvPr/>
          </p:nvPicPr>
          <p:blipFill>
            <a:blip r:embed="rId3"/>
            <a:stretch/>
          </p:blipFill>
          <p:spPr>
            <a:xfrm>
              <a:off x="4902120" y="1597320"/>
              <a:ext cx="5675760" cy="4466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425" name="CustomShape 4"/>
            <p:cNvSpPr/>
            <p:nvPr/>
          </p:nvSpPr>
          <p:spPr>
            <a:xfrm rot="17221800">
              <a:off x="6788880" y="3216960"/>
              <a:ext cx="759600" cy="363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808FF"/>
                  </a:solidFill>
                  <a:latin typeface="Calibri"/>
                  <a:ea typeface="DejaVu Sans"/>
                </a:rPr>
                <a:t>tumor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426" name="CustomShape 5"/>
            <p:cNvSpPr/>
            <p:nvPr/>
          </p:nvSpPr>
          <p:spPr>
            <a:xfrm rot="17221800">
              <a:off x="7643160" y="3576240"/>
              <a:ext cx="1466640" cy="363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FF2828"/>
                  </a:solidFill>
                  <a:latin typeface="Calibri"/>
                  <a:ea typeface="DejaVu Sans"/>
                </a:rPr>
                <a:t>healthy tissue</a:t>
              </a:r>
              <a:endParaRPr lang="en-US" sz="1800" b="0" strike="noStrike" spc="-1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CustomShape 1"/>
          <p:cNvSpPr/>
          <p:nvPr/>
        </p:nvSpPr>
        <p:spPr>
          <a:xfrm>
            <a:off x="3219480" y="1120680"/>
            <a:ext cx="2557080" cy="587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P</a:t>
            </a:r>
            <a:r>
              <a:t/>
            </a:r>
            <a:br/>
            <a:r>
              <a:t/>
            </a:r>
            <a:br/>
            <a:r>
              <a:rPr lang="en-US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E</a:t>
            </a:r>
            <a:r>
              <a:t/>
            </a:r>
            <a:br/>
            <a:r>
              <a:t/>
            </a:r>
            <a:br/>
            <a:r>
              <a:rPr lang="en-US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T</a:t>
            </a:r>
            <a:endParaRPr lang="en-US" sz="4400" b="0" strike="noStrike" spc="-1">
              <a:latin typeface="Arial"/>
            </a:endParaRPr>
          </a:p>
        </p:txBody>
      </p:sp>
      <p:grpSp>
        <p:nvGrpSpPr>
          <p:cNvPr id="957" name="Group 2"/>
          <p:cNvGrpSpPr/>
          <p:nvPr/>
        </p:nvGrpSpPr>
        <p:grpSpPr>
          <a:xfrm>
            <a:off x="2744280" y="415440"/>
            <a:ext cx="6003000" cy="5899320"/>
            <a:chOff x="2744280" y="415440"/>
            <a:chExt cx="6003000" cy="5899320"/>
          </a:xfrm>
        </p:grpSpPr>
        <p:pic>
          <p:nvPicPr>
            <p:cNvPr id="958" name="Picture 3"/>
            <p:cNvPicPr/>
            <p:nvPr/>
          </p:nvPicPr>
          <p:blipFill>
            <a:blip r:embed="rId3"/>
            <a:stretch/>
          </p:blipFill>
          <p:spPr>
            <a:xfrm>
              <a:off x="2744280" y="415440"/>
              <a:ext cx="6003000" cy="5899320"/>
            </a:xfrm>
            <a:prstGeom prst="rect">
              <a:avLst/>
            </a:prstGeom>
            <a:ln>
              <a:noFill/>
            </a:ln>
          </p:spPr>
        </p:pic>
        <p:sp>
          <p:nvSpPr>
            <p:cNvPr id="959" name="CustomShape 3"/>
            <p:cNvSpPr/>
            <p:nvPr/>
          </p:nvSpPr>
          <p:spPr>
            <a:xfrm>
              <a:off x="5520600" y="3365640"/>
              <a:ext cx="702720" cy="70236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C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960" name="CustomShape 4"/>
          <p:cNvSpPr/>
          <p:nvPr/>
        </p:nvSpPr>
        <p:spPr>
          <a:xfrm flipV="1">
            <a:off x="6284520" y="1594440"/>
            <a:ext cx="847800" cy="939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1" name="CustomShape 5"/>
          <p:cNvSpPr/>
          <p:nvPr/>
        </p:nvSpPr>
        <p:spPr>
          <a:xfrm flipH="1">
            <a:off x="4903200" y="4161600"/>
            <a:ext cx="794520" cy="87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CustomShape 1"/>
          <p:cNvSpPr/>
          <p:nvPr/>
        </p:nvSpPr>
        <p:spPr>
          <a:xfrm>
            <a:off x="7600680" y="3080160"/>
            <a:ext cx="512280" cy="501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63" name="Group 2"/>
          <p:cNvGrpSpPr/>
          <p:nvPr/>
        </p:nvGrpSpPr>
        <p:grpSpPr>
          <a:xfrm>
            <a:off x="3305880" y="2812320"/>
            <a:ext cx="5301360" cy="3819600"/>
            <a:chOff x="3305880" y="2812320"/>
            <a:chExt cx="5301360" cy="3819600"/>
          </a:xfrm>
        </p:grpSpPr>
        <p:grpSp>
          <p:nvGrpSpPr>
            <p:cNvPr id="964" name="Group 3"/>
            <p:cNvGrpSpPr/>
            <p:nvPr/>
          </p:nvGrpSpPr>
          <p:grpSpPr>
            <a:xfrm>
              <a:off x="3305880" y="2812320"/>
              <a:ext cx="5301360" cy="3819600"/>
              <a:chOff x="3305880" y="2812320"/>
              <a:chExt cx="5301360" cy="3819600"/>
            </a:xfrm>
          </p:grpSpPr>
          <p:pic>
            <p:nvPicPr>
              <p:cNvPr id="965" name="Picture 3"/>
              <p:cNvPicPr/>
              <p:nvPr/>
            </p:nvPicPr>
            <p:blipFill>
              <a:blip r:embed="rId3"/>
              <a:stretch/>
            </p:blipFill>
            <p:spPr>
              <a:xfrm>
                <a:off x="3305880" y="2812320"/>
                <a:ext cx="5301360" cy="38196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66" name="CustomShape 4"/>
              <p:cNvSpPr/>
              <p:nvPr/>
            </p:nvSpPr>
            <p:spPr>
              <a:xfrm>
                <a:off x="4658400" y="4125600"/>
                <a:ext cx="1964520" cy="5389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967" name="CustomShape 5"/>
            <p:cNvSpPr/>
            <p:nvPr/>
          </p:nvSpPr>
          <p:spPr>
            <a:xfrm>
              <a:off x="5985720" y="4199400"/>
              <a:ext cx="637200" cy="516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2800" b="0" strike="noStrike" spc="-1" baseline="30000">
                  <a:solidFill>
                    <a:srgbClr val="000000"/>
                  </a:solidFill>
                  <a:latin typeface="Calibri"/>
                  <a:ea typeface="DejaVu Sans"/>
                </a:rPr>
                <a:t>12</a:t>
              </a:r>
              <a:r>
                <a:rPr lang="en-US" sz="2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C</a:t>
              </a:r>
              <a:endParaRPr lang="en-US" sz="2800" b="0" strike="noStrike" spc="-1">
                <a:latin typeface="Arial"/>
              </a:endParaRPr>
            </a:p>
          </p:txBody>
        </p:sp>
      </p:grpSp>
      <p:sp>
        <p:nvSpPr>
          <p:cNvPr id="968" name="CustomShape 6"/>
          <p:cNvSpPr/>
          <p:nvPr/>
        </p:nvSpPr>
        <p:spPr>
          <a:xfrm>
            <a:off x="7531200" y="3080160"/>
            <a:ext cx="581760" cy="331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9" name="CustomShape 7"/>
          <p:cNvSpPr/>
          <p:nvPr/>
        </p:nvSpPr>
        <p:spPr>
          <a:xfrm rot="10800000">
            <a:off x="7199640" y="4723560"/>
            <a:ext cx="1316520" cy="981720"/>
          </a:xfrm>
          <a:prstGeom prst="arc">
            <a:avLst>
              <a:gd name="adj1" fmla="val 17918271"/>
              <a:gd name="adj2" fmla="val 0"/>
            </a:avLst>
          </a:prstGeom>
          <a:noFill/>
          <a:ln>
            <a:solidFill>
              <a:srgbClr val="5597D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CustomShape 1"/>
          <p:cNvSpPr/>
          <p:nvPr/>
        </p:nvSpPr>
        <p:spPr>
          <a:xfrm>
            <a:off x="7600680" y="3080160"/>
            <a:ext cx="512280" cy="501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71" name="Group 2"/>
          <p:cNvGrpSpPr/>
          <p:nvPr/>
        </p:nvGrpSpPr>
        <p:grpSpPr>
          <a:xfrm>
            <a:off x="3305880" y="1149840"/>
            <a:ext cx="5301360" cy="5482080"/>
            <a:chOff x="3305880" y="1149840"/>
            <a:chExt cx="5301360" cy="5482080"/>
          </a:xfrm>
        </p:grpSpPr>
        <p:grpSp>
          <p:nvGrpSpPr>
            <p:cNvPr id="972" name="Group 3"/>
            <p:cNvGrpSpPr/>
            <p:nvPr/>
          </p:nvGrpSpPr>
          <p:grpSpPr>
            <a:xfrm>
              <a:off x="3305880" y="2812320"/>
              <a:ext cx="5301360" cy="3819600"/>
              <a:chOff x="3305880" y="2812320"/>
              <a:chExt cx="5301360" cy="3819600"/>
            </a:xfrm>
          </p:grpSpPr>
          <p:pic>
            <p:nvPicPr>
              <p:cNvPr id="973" name="Picture 3"/>
              <p:cNvPicPr/>
              <p:nvPr/>
            </p:nvPicPr>
            <p:blipFill>
              <a:blip r:embed="rId3"/>
              <a:stretch/>
            </p:blipFill>
            <p:spPr>
              <a:xfrm>
                <a:off x="3305880" y="2812320"/>
                <a:ext cx="5301360" cy="38196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74" name="CustomShape 4"/>
              <p:cNvSpPr/>
              <p:nvPr/>
            </p:nvSpPr>
            <p:spPr>
              <a:xfrm>
                <a:off x="4658400" y="4125600"/>
                <a:ext cx="1964520" cy="5389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975" name="CustomShape 5"/>
            <p:cNvSpPr/>
            <p:nvPr/>
          </p:nvSpPr>
          <p:spPr>
            <a:xfrm>
              <a:off x="6236280" y="1149840"/>
              <a:ext cx="637200" cy="516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2800" b="0" strike="noStrike" spc="-1" baseline="30000">
                  <a:solidFill>
                    <a:srgbClr val="FFC000"/>
                  </a:solidFill>
                  <a:latin typeface="Calibri"/>
                  <a:ea typeface="DejaVu Sans"/>
                </a:rPr>
                <a:t>11</a:t>
              </a:r>
              <a:r>
                <a:rPr lang="en-US" sz="2800" b="0" strike="noStrike" spc="-1">
                  <a:solidFill>
                    <a:srgbClr val="FFC000"/>
                  </a:solidFill>
                  <a:latin typeface="Calibri"/>
                  <a:ea typeface="DejaVu Sans"/>
                </a:rPr>
                <a:t>C</a:t>
              </a:r>
              <a:endParaRPr lang="en-US" sz="2800" b="0" strike="noStrike" spc="-1">
                <a:latin typeface="Arial"/>
              </a:endParaRPr>
            </a:p>
          </p:txBody>
        </p:sp>
      </p:grpSp>
      <p:sp>
        <p:nvSpPr>
          <p:cNvPr id="976" name="CustomShape 6"/>
          <p:cNvSpPr/>
          <p:nvPr/>
        </p:nvSpPr>
        <p:spPr>
          <a:xfrm>
            <a:off x="7531200" y="3080160"/>
            <a:ext cx="581760" cy="331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7" name="CustomShape 7"/>
          <p:cNvSpPr/>
          <p:nvPr/>
        </p:nvSpPr>
        <p:spPr>
          <a:xfrm>
            <a:off x="6995160" y="-5363640"/>
            <a:ext cx="113040" cy="8646840"/>
          </a:xfrm>
          <a:custGeom>
            <a:avLst/>
            <a:gdLst/>
            <a:ahLst/>
            <a:cxnLst/>
            <a:rect l="l" t="t" r="r" b="b"/>
            <a:pathLst>
              <a:path w="130119" h="6047874">
                <a:moveTo>
                  <a:pt x="1782" y="6047874"/>
                </a:moveTo>
                <a:cubicBezTo>
                  <a:pt x="-892" y="3023937"/>
                  <a:pt x="-3565" y="0"/>
                  <a:pt x="17824" y="0"/>
                </a:cubicBezTo>
                <a:cubicBezTo>
                  <a:pt x="39213" y="0"/>
                  <a:pt x="84666" y="3023937"/>
                  <a:pt x="130119" y="6047874"/>
                </a:cubicBezTo>
              </a:path>
            </a:pathLst>
          </a:custGeom>
          <a:noFill/>
          <a:ln w="38160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8" name="CustomShape 8"/>
          <p:cNvSpPr/>
          <p:nvPr/>
        </p:nvSpPr>
        <p:spPr>
          <a:xfrm rot="10800000">
            <a:off x="7199640" y="4723560"/>
            <a:ext cx="1316520" cy="981720"/>
          </a:xfrm>
          <a:prstGeom prst="arc">
            <a:avLst>
              <a:gd name="adj1" fmla="val 17918271"/>
              <a:gd name="adj2" fmla="val 0"/>
            </a:avLst>
          </a:prstGeom>
          <a:noFill/>
          <a:ln>
            <a:solidFill>
              <a:srgbClr val="5597D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9" name="CustomShape 9"/>
          <p:cNvSpPr/>
          <p:nvPr/>
        </p:nvSpPr>
        <p:spPr>
          <a:xfrm rot="10800000">
            <a:off x="7182000" y="4723920"/>
            <a:ext cx="769320" cy="892800"/>
          </a:xfrm>
          <a:prstGeom prst="arc">
            <a:avLst>
              <a:gd name="adj1" fmla="val 15892640"/>
              <a:gd name="adj2" fmla="val 0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0" name="Line 10"/>
          <p:cNvSpPr/>
          <p:nvPr/>
        </p:nvSpPr>
        <p:spPr>
          <a:xfrm>
            <a:off x="7109280" y="3283920"/>
            <a:ext cx="71640" cy="188568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1" name="CustomShape 11"/>
          <p:cNvSpPr/>
          <p:nvPr/>
        </p:nvSpPr>
        <p:spPr>
          <a:xfrm rot="5881800">
            <a:off x="4366440" y="5297040"/>
            <a:ext cx="519480" cy="374040"/>
          </a:xfrm>
          <a:prstGeom prst="arc">
            <a:avLst>
              <a:gd name="adj1" fmla="val 18610564"/>
              <a:gd name="adj2" fmla="val 0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2" name="CustomShape 12"/>
          <p:cNvSpPr/>
          <p:nvPr/>
        </p:nvSpPr>
        <p:spPr>
          <a:xfrm rot="16023600">
            <a:off x="4867200" y="5345640"/>
            <a:ext cx="402840" cy="421920"/>
          </a:xfrm>
          <a:prstGeom prst="arc">
            <a:avLst>
              <a:gd name="adj1" fmla="val 17639569"/>
              <a:gd name="adj2" fmla="val 0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3" name="CustomShape 13"/>
          <p:cNvSpPr/>
          <p:nvPr/>
        </p:nvSpPr>
        <p:spPr>
          <a:xfrm rot="4540200">
            <a:off x="5883120" y="4519080"/>
            <a:ext cx="722520" cy="756720"/>
          </a:xfrm>
          <a:prstGeom prst="arc">
            <a:avLst>
              <a:gd name="adj1" fmla="val 17639569"/>
              <a:gd name="adj2" fmla="val 21416575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4" name="Line 14"/>
          <p:cNvSpPr/>
          <p:nvPr/>
        </p:nvSpPr>
        <p:spPr>
          <a:xfrm flipV="1">
            <a:off x="4765320" y="5468040"/>
            <a:ext cx="118800" cy="17280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5" name="Line 15"/>
          <p:cNvSpPr/>
          <p:nvPr/>
        </p:nvSpPr>
        <p:spPr>
          <a:xfrm flipV="1">
            <a:off x="5035680" y="5310360"/>
            <a:ext cx="510120" cy="4680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6" name="Line 16"/>
          <p:cNvSpPr/>
          <p:nvPr/>
        </p:nvSpPr>
        <p:spPr>
          <a:xfrm flipV="1">
            <a:off x="5509800" y="5284080"/>
            <a:ext cx="542160" cy="2628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7" name="Line 17"/>
          <p:cNvSpPr/>
          <p:nvPr/>
        </p:nvSpPr>
        <p:spPr>
          <a:xfrm flipV="1">
            <a:off x="6020640" y="5244120"/>
            <a:ext cx="332280" cy="3996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8" name="Line 18"/>
          <p:cNvSpPr/>
          <p:nvPr/>
        </p:nvSpPr>
        <p:spPr>
          <a:xfrm flipV="1">
            <a:off x="4427280" y="5742000"/>
            <a:ext cx="162000" cy="1440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9" name="Line 19"/>
          <p:cNvSpPr/>
          <p:nvPr/>
        </p:nvSpPr>
        <p:spPr>
          <a:xfrm flipV="1">
            <a:off x="6612480" y="4369680"/>
            <a:ext cx="125280" cy="60516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0" name="Line 20"/>
          <p:cNvSpPr/>
          <p:nvPr/>
        </p:nvSpPr>
        <p:spPr>
          <a:xfrm flipV="1">
            <a:off x="6736320" y="3742560"/>
            <a:ext cx="114120" cy="62712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1" name="Line 21"/>
          <p:cNvSpPr/>
          <p:nvPr/>
        </p:nvSpPr>
        <p:spPr>
          <a:xfrm flipV="1">
            <a:off x="6848640" y="3449160"/>
            <a:ext cx="54720" cy="315360"/>
          </a:xfrm>
          <a:prstGeom prst="line">
            <a:avLst/>
          </a:prstGeom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2" name="CustomShape 22"/>
          <p:cNvSpPr/>
          <p:nvPr/>
        </p:nvSpPr>
        <p:spPr>
          <a:xfrm rot="17218200">
            <a:off x="6793920" y="3437640"/>
            <a:ext cx="291960" cy="93960"/>
          </a:xfrm>
          <a:prstGeom prst="arc">
            <a:avLst>
              <a:gd name="adj1" fmla="val 17639569"/>
              <a:gd name="adj2" fmla="val 21095972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3" name="CustomShape 23"/>
          <p:cNvSpPr/>
          <p:nvPr/>
        </p:nvSpPr>
        <p:spPr>
          <a:xfrm rot="6257400">
            <a:off x="6810120" y="3188880"/>
            <a:ext cx="291960" cy="93960"/>
          </a:xfrm>
          <a:prstGeom prst="arc">
            <a:avLst>
              <a:gd name="adj1" fmla="val 17639569"/>
              <a:gd name="adj2" fmla="val 21095972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11C aided hadron therapy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995" name="CustomShape 2"/>
          <p:cNvSpPr/>
          <p:nvPr/>
        </p:nvSpPr>
        <p:spPr>
          <a:xfrm>
            <a:off x="8418600" y="1187280"/>
            <a:ext cx="3611880" cy="322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1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11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C primary beam</a:t>
            </a:r>
            <a:endParaRPr lang="en-US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increased β</a:t>
            </a:r>
            <a:r>
              <a:rPr lang="en-US" sz="18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+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activity</a:t>
            </a:r>
            <a:endParaRPr lang="en-US" sz="1800" b="0" strike="noStrike" spc="-1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maximum at Bragg peak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   -&gt; </a:t>
            </a:r>
            <a:r>
              <a:rPr lang="en-US" sz="1800" b="1" strike="noStrike" spc="-1">
                <a:solidFill>
                  <a:srgbClr val="000000"/>
                </a:solidFill>
                <a:latin typeface="Calibri"/>
                <a:ea typeface="DejaVu Sans"/>
              </a:rPr>
              <a:t>PET imaging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for dose  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   verification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1800" b="0" strike="noStrike" spc="-1">
              <a:latin typeface="Arial"/>
            </a:endParaRPr>
          </a:p>
        </p:txBody>
      </p:sp>
      <p:grpSp>
        <p:nvGrpSpPr>
          <p:cNvPr id="996" name="Group 3"/>
          <p:cNvGrpSpPr/>
          <p:nvPr/>
        </p:nvGrpSpPr>
        <p:grpSpPr>
          <a:xfrm>
            <a:off x="661680" y="1483200"/>
            <a:ext cx="2824560" cy="4464000"/>
            <a:chOff x="661680" y="1483200"/>
            <a:chExt cx="2824560" cy="4464000"/>
          </a:xfrm>
        </p:grpSpPr>
        <p:grpSp>
          <p:nvGrpSpPr>
            <p:cNvPr id="997" name="Group 4"/>
            <p:cNvGrpSpPr/>
            <p:nvPr/>
          </p:nvGrpSpPr>
          <p:grpSpPr>
            <a:xfrm>
              <a:off x="673200" y="1483200"/>
              <a:ext cx="2802600" cy="2220480"/>
              <a:chOff x="673200" y="1483200"/>
              <a:chExt cx="2802600" cy="2220480"/>
            </a:xfrm>
          </p:grpSpPr>
          <p:pic>
            <p:nvPicPr>
              <p:cNvPr id="998" name="Picture 8"/>
              <p:cNvPicPr/>
              <p:nvPr/>
            </p:nvPicPr>
            <p:blipFill>
              <a:blip r:embed="rId2"/>
              <a:srcRect l="50380" r="678"/>
              <a:stretch/>
            </p:blipFill>
            <p:spPr>
              <a:xfrm>
                <a:off x="673200" y="1483200"/>
                <a:ext cx="2802600" cy="22204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999" name="CustomShape 5"/>
              <p:cNvSpPr/>
              <p:nvPr/>
            </p:nvSpPr>
            <p:spPr>
              <a:xfrm>
                <a:off x="1046880" y="1559160"/>
                <a:ext cx="645120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Dose</a:t>
                </a:r>
                <a:endParaRPr lang="en-US" sz="1800" b="0" strike="noStrike" spc="-1">
                  <a:latin typeface="Arial"/>
                </a:endParaRPr>
              </a:p>
            </p:txBody>
          </p:sp>
        </p:grpSp>
        <p:grpSp>
          <p:nvGrpSpPr>
            <p:cNvPr id="1000" name="Group 6"/>
            <p:cNvGrpSpPr/>
            <p:nvPr/>
          </p:nvGrpSpPr>
          <p:grpSpPr>
            <a:xfrm>
              <a:off x="661680" y="3682440"/>
              <a:ext cx="2824560" cy="2264760"/>
              <a:chOff x="661680" y="3682440"/>
              <a:chExt cx="2824560" cy="2264760"/>
            </a:xfrm>
          </p:grpSpPr>
          <p:pic>
            <p:nvPicPr>
              <p:cNvPr id="1001" name="Picture 6"/>
              <p:cNvPicPr/>
              <p:nvPr/>
            </p:nvPicPr>
            <p:blipFill>
              <a:blip r:embed="rId3"/>
              <a:srcRect l="49654"/>
              <a:stretch/>
            </p:blipFill>
            <p:spPr>
              <a:xfrm>
                <a:off x="661680" y="3682440"/>
                <a:ext cx="2824560" cy="22647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02" name="CustomShape 7"/>
              <p:cNvSpPr/>
              <p:nvPr/>
            </p:nvSpPr>
            <p:spPr>
              <a:xfrm>
                <a:off x="1010520" y="3755520"/>
                <a:ext cx="1067400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β</a:t>
                </a:r>
                <a:r>
                  <a:rPr lang="en-US" sz="1800" b="0" strike="noStrike" spc="-1" baseline="30000">
                    <a:solidFill>
                      <a:srgbClr val="FFFFFF"/>
                    </a:solidFill>
                    <a:latin typeface="Calibri"/>
                    <a:ea typeface="DejaVu Sans"/>
                  </a:rPr>
                  <a:t>+ </a:t>
                </a: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activity</a:t>
                </a:r>
                <a:endParaRPr lang="en-US" sz="1800" b="0" strike="noStrike" spc="-1">
                  <a:latin typeface="Arial"/>
                </a:endParaRPr>
              </a:p>
            </p:txBody>
          </p:sp>
        </p:grpSp>
      </p:grpSp>
      <p:grpSp>
        <p:nvGrpSpPr>
          <p:cNvPr id="1003" name="Group 8"/>
          <p:cNvGrpSpPr/>
          <p:nvPr/>
        </p:nvGrpSpPr>
        <p:grpSpPr>
          <a:xfrm>
            <a:off x="4390200" y="1474200"/>
            <a:ext cx="2813400" cy="4459320"/>
            <a:chOff x="4390200" y="1474200"/>
            <a:chExt cx="2813400" cy="4459320"/>
          </a:xfrm>
        </p:grpSpPr>
        <p:grpSp>
          <p:nvGrpSpPr>
            <p:cNvPr id="1004" name="Group 9"/>
            <p:cNvGrpSpPr/>
            <p:nvPr/>
          </p:nvGrpSpPr>
          <p:grpSpPr>
            <a:xfrm>
              <a:off x="4390200" y="1474200"/>
              <a:ext cx="2808720" cy="2220480"/>
              <a:chOff x="4390200" y="1474200"/>
              <a:chExt cx="2808720" cy="2220480"/>
            </a:xfrm>
          </p:grpSpPr>
          <p:pic>
            <p:nvPicPr>
              <p:cNvPr id="1005" name="Picture 15"/>
              <p:cNvPicPr/>
              <p:nvPr/>
            </p:nvPicPr>
            <p:blipFill>
              <a:blip r:embed="rId2"/>
              <a:srcRect r="50947"/>
              <a:stretch/>
            </p:blipFill>
            <p:spPr>
              <a:xfrm>
                <a:off x="4390200" y="1474200"/>
                <a:ext cx="2808720" cy="22204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06" name="CustomShape 10"/>
              <p:cNvSpPr/>
              <p:nvPr/>
            </p:nvSpPr>
            <p:spPr>
              <a:xfrm>
                <a:off x="4752360" y="1544400"/>
                <a:ext cx="645120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Dose</a:t>
                </a:r>
                <a:endParaRPr lang="en-US" sz="1800" b="0" strike="noStrike" spc="-1">
                  <a:latin typeface="Arial"/>
                </a:endParaRPr>
              </a:p>
            </p:txBody>
          </p:sp>
        </p:grpSp>
        <p:grpSp>
          <p:nvGrpSpPr>
            <p:cNvPr id="1007" name="Group 11"/>
            <p:cNvGrpSpPr/>
            <p:nvPr/>
          </p:nvGrpSpPr>
          <p:grpSpPr>
            <a:xfrm>
              <a:off x="4390200" y="3668760"/>
              <a:ext cx="2813400" cy="2264760"/>
              <a:chOff x="4390200" y="3668760"/>
              <a:chExt cx="2813400" cy="2264760"/>
            </a:xfrm>
          </p:grpSpPr>
          <p:pic>
            <p:nvPicPr>
              <p:cNvPr id="1008" name="Picture 13"/>
              <p:cNvPicPr/>
              <p:nvPr/>
            </p:nvPicPr>
            <p:blipFill>
              <a:blip r:embed="rId3"/>
              <a:srcRect r="49854"/>
              <a:stretch/>
            </p:blipFill>
            <p:spPr>
              <a:xfrm>
                <a:off x="4390200" y="3668760"/>
                <a:ext cx="2813400" cy="22647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09" name="CustomShape 12"/>
              <p:cNvSpPr/>
              <p:nvPr/>
            </p:nvSpPr>
            <p:spPr>
              <a:xfrm>
                <a:off x="4731120" y="3742920"/>
                <a:ext cx="1067400" cy="3639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β</a:t>
                </a:r>
                <a:r>
                  <a:rPr lang="en-US" sz="1800" b="0" strike="noStrike" spc="-1" baseline="30000">
                    <a:solidFill>
                      <a:srgbClr val="FFFFFF"/>
                    </a:solidFill>
                    <a:latin typeface="Calibri"/>
                    <a:ea typeface="DejaVu Sans"/>
                  </a:rPr>
                  <a:t>+ </a:t>
                </a:r>
                <a:r>
                  <a:rPr lang="en-US" sz="1800" b="0" strike="noStrike" spc="-1">
                    <a:solidFill>
                      <a:srgbClr val="FFFFFF"/>
                    </a:solidFill>
                    <a:latin typeface="Calibri"/>
                    <a:ea typeface="DejaVu Sans"/>
                  </a:rPr>
                  <a:t>activity</a:t>
                </a:r>
                <a:endParaRPr lang="en-US" sz="1800" b="0" strike="noStrike" spc="-1">
                  <a:latin typeface="Arial"/>
                </a:endParaRPr>
              </a:p>
            </p:txBody>
          </p:sp>
        </p:grpSp>
      </p:grpSp>
      <p:pic>
        <p:nvPicPr>
          <p:cNvPr id="1010" name="Picture 17"/>
          <p:cNvPicPr/>
          <p:nvPr/>
        </p:nvPicPr>
        <p:blipFill>
          <a:blip r:embed="rId4"/>
          <a:stretch/>
        </p:blipFill>
        <p:spPr>
          <a:xfrm>
            <a:off x="8488440" y="3697920"/>
            <a:ext cx="2828880" cy="2538000"/>
          </a:xfrm>
          <a:prstGeom prst="rect">
            <a:avLst/>
          </a:prstGeom>
          <a:ln>
            <a:noFill/>
          </a:ln>
        </p:spPr>
      </p:pic>
      <p:sp>
        <p:nvSpPr>
          <p:cNvPr id="1011" name="CustomShape 13"/>
          <p:cNvSpPr/>
          <p:nvPr/>
        </p:nvSpPr>
        <p:spPr>
          <a:xfrm>
            <a:off x="4846320" y="6067800"/>
            <a:ext cx="2388240" cy="51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666666"/>
                </a:solidFill>
                <a:latin typeface="Calibri"/>
                <a:ea typeface="DejaVu Sans"/>
              </a:rPr>
              <a:t>R. S. Augusto et al., NIM B376 (2016) 374-378</a:t>
            </a:r>
            <a:endParaRPr lang="en-US" sz="900" b="0" strike="noStrike" spc="-1">
              <a:solidFill>
                <a:srgbClr val="666666"/>
              </a:solidFill>
              <a:latin typeface="Arial"/>
            </a:endParaRPr>
          </a:p>
        </p:txBody>
      </p:sp>
      <p:sp>
        <p:nvSpPr>
          <p:cNvPr id="1012" name="CustomShape 14"/>
          <p:cNvSpPr/>
          <p:nvPr/>
        </p:nvSpPr>
        <p:spPr>
          <a:xfrm>
            <a:off x="2098080" y="1187280"/>
            <a:ext cx="53388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12C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013" name="CustomShape 15"/>
          <p:cNvSpPr/>
          <p:nvPr/>
        </p:nvSpPr>
        <p:spPr>
          <a:xfrm>
            <a:off x="5911200" y="1187280"/>
            <a:ext cx="53388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11C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4" name="Grafik 10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3270" t="6734" r="13673" b="24614"/>
          <a:stretch/>
        </p:blipFill>
        <p:spPr>
          <a:xfrm>
            <a:off x="1985040" y="1275480"/>
            <a:ext cx="5557680" cy="3211200"/>
          </a:xfrm>
          <a:prstGeom prst="rect">
            <a:avLst/>
          </a:prstGeom>
          <a:ln>
            <a:noFill/>
          </a:ln>
        </p:spPr>
      </p:pic>
      <p:sp>
        <p:nvSpPr>
          <p:cNvPr id="1015" name="CustomShape 1"/>
          <p:cNvSpPr/>
          <p:nvPr/>
        </p:nvSpPr>
        <p:spPr>
          <a:xfrm>
            <a:off x="3906360" y="4487760"/>
            <a:ext cx="1715040" cy="30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Depth in Water [mm]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016" name="CustomShape 2"/>
          <p:cNvSpPr/>
          <p:nvPr/>
        </p:nvSpPr>
        <p:spPr>
          <a:xfrm rot="16200000">
            <a:off x="1112400" y="2730960"/>
            <a:ext cx="143280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Relative Dose [%]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Treatment methods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34" name="CustomShape 2"/>
          <p:cNvSpPr/>
          <p:nvPr/>
        </p:nvSpPr>
        <p:spPr>
          <a:xfrm>
            <a:off x="155520" y="-1143000"/>
            <a:ext cx="238032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5" name="Picture 5"/>
          <p:cNvPicPr/>
          <p:nvPr/>
        </p:nvPicPr>
        <p:blipFill>
          <a:blip r:embed="rId3"/>
          <a:stretch/>
        </p:blipFill>
        <p:spPr>
          <a:xfrm>
            <a:off x="640080" y="1049760"/>
            <a:ext cx="4371480" cy="1875600"/>
          </a:xfrm>
          <a:prstGeom prst="rect">
            <a:avLst/>
          </a:prstGeom>
          <a:ln>
            <a:noFill/>
          </a:ln>
        </p:spPr>
      </p:pic>
      <p:sp>
        <p:nvSpPr>
          <p:cNvPr id="336" name="CustomShape 3"/>
          <p:cNvSpPr/>
          <p:nvPr/>
        </p:nvSpPr>
        <p:spPr>
          <a:xfrm>
            <a:off x="3383280" y="2872440"/>
            <a:ext cx="20833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Chemotherapy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(Systemic therapy)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571680" y="393840"/>
            <a:ext cx="432972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2E75B6"/>
                </a:solidFill>
                <a:latin typeface="Calibri"/>
                <a:ea typeface="DejaVu Sans"/>
              </a:rPr>
              <a:t>Treatment methods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155520" y="-1143000"/>
            <a:ext cx="238032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9" name="Picture 6"/>
          <p:cNvPicPr/>
          <p:nvPr/>
        </p:nvPicPr>
        <p:blipFill>
          <a:blip r:embed="rId3"/>
          <a:stretch/>
        </p:blipFill>
        <p:spPr>
          <a:xfrm>
            <a:off x="4206240" y="4804560"/>
            <a:ext cx="2930400" cy="1595520"/>
          </a:xfrm>
          <a:prstGeom prst="rect">
            <a:avLst/>
          </a:prstGeom>
          <a:ln>
            <a:noFill/>
          </a:ln>
        </p:spPr>
      </p:pic>
      <p:sp>
        <p:nvSpPr>
          <p:cNvPr id="340" name="CustomShape 3"/>
          <p:cNvSpPr/>
          <p:nvPr/>
        </p:nvSpPr>
        <p:spPr>
          <a:xfrm>
            <a:off x="5120640" y="4013640"/>
            <a:ext cx="1258200" cy="46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Surgery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41" name="Picture 5"/>
          <p:cNvPicPr/>
          <p:nvPr/>
        </p:nvPicPr>
        <p:blipFill>
          <a:blip r:embed="rId4"/>
          <a:stretch/>
        </p:blipFill>
        <p:spPr>
          <a:xfrm>
            <a:off x="640080" y="1049760"/>
            <a:ext cx="4371480" cy="1875600"/>
          </a:xfrm>
          <a:prstGeom prst="rect">
            <a:avLst/>
          </a:prstGeom>
          <a:ln>
            <a:noFill/>
          </a:ln>
        </p:spPr>
      </p:pic>
      <p:sp>
        <p:nvSpPr>
          <p:cNvPr id="342" name="CustomShape 4"/>
          <p:cNvSpPr/>
          <p:nvPr/>
        </p:nvSpPr>
        <p:spPr>
          <a:xfrm>
            <a:off x="3383280" y="2872440"/>
            <a:ext cx="2083320" cy="60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Chemotherapy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(Systemic therapy)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5951</TotalTime>
  <Words>2355</Words>
  <Application>Microsoft Office PowerPoint</Application>
  <PresentationFormat>Widescreen</PresentationFormat>
  <Paragraphs>719</Paragraphs>
  <Slides>74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74</vt:i4>
      </vt:variant>
    </vt:vector>
  </HeadingPairs>
  <TitlesOfParts>
    <vt:vector size="93" baseType="lpstr">
      <vt:lpstr>ＭＳ Ｐゴシック</vt:lpstr>
      <vt:lpstr>Arial</vt:lpstr>
      <vt:lpstr>Calibri</vt:lpstr>
      <vt:lpstr>Calibri Light</vt:lpstr>
      <vt:lpstr>Cambria Math</vt:lpstr>
      <vt:lpstr>DejaVu Sans</vt:lpstr>
      <vt:lpstr>StarSymbol</vt:lpstr>
      <vt:lpstr>Symbol</vt:lpstr>
      <vt:lpstr>Times New Roman</vt:lpstr>
      <vt:lpstr>Trebuchet MS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Beams for Cancer Treatment</dc:title>
  <dc:subject/>
  <dc:creator>Johanna Pitters</dc:creator>
  <dc:description/>
  <cp:lastModifiedBy>Johanna Pitters</cp:lastModifiedBy>
  <cp:revision>109</cp:revision>
  <dcterms:created xsi:type="dcterms:W3CDTF">2018-07-24T10:43:37Z</dcterms:created>
  <dcterms:modified xsi:type="dcterms:W3CDTF">2018-07-31T06:18:27Z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19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66</vt:i4>
  </property>
</Properties>
</file>