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79" r:id="rId3"/>
    <p:sldId id="278" r:id="rId4"/>
    <p:sldId id="299" r:id="rId5"/>
    <p:sldId id="298" r:id="rId6"/>
    <p:sldId id="276" r:id="rId7"/>
    <p:sldId id="277" r:id="rId8"/>
    <p:sldId id="301" r:id="rId9"/>
    <p:sldId id="272" r:id="rId10"/>
    <p:sldId id="303" r:id="rId11"/>
    <p:sldId id="30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BA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4745"/>
  </p:normalViewPr>
  <p:slideViewPr>
    <p:cSldViewPr>
      <p:cViewPr varScale="1">
        <p:scale>
          <a:sx n="102" d="100"/>
          <a:sy n="102" d="100"/>
        </p:scale>
        <p:origin x="165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8FBEA-87FC-6D49-ABA3-6CB1F97E654F}" type="datetimeFigureOut">
              <a:rPr lang="en-US" smtClean="0"/>
              <a:t>6/13/18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21EBF-C0B4-DD4D-A2FC-ECB27DA31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64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Very intense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21EBF-C0B4-DD4D-A2FC-ECB27DA3101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99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17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6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45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09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2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4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61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6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6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1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9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8C068-94D4-4A26-AB19-8AA39E2C7210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07A0B-88E5-4A73-A8E8-56EA34931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29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86800" cy="4419600"/>
          </a:xfrm>
        </p:spPr>
        <p:txBody>
          <a:bodyPr>
            <a:normAutofit fontScale="92500" lnSpcReduction="10000"/>
          </a:bodyPr>
          <a:lstStyle/>
          <a:p>
            <a:endParaRPr lang="en-US" b="1" dirty="0">
              <a:solidFill>
                <a:schemeClr val="accent6"/>
              </a:solidFill>
              <a:latin typeface="Arial"/>
              <a:cs typeface="Arial"/>
            </a:endParaRPr>
          </a:p>
          <a:p>
            <a:endParaRPr lang="en-US" b="1" dirty="0">
              <a:solidFill>
                <a:schemeClr val="accent6"/>
              </a:solidFill>
              <a:latin typeface="Arial"/>
              <a:cs typeface="Arial"/>
            </a:endParaRPr>
          </a:p>
          <a:p>
            <a:endParaRPr lang="en-US" sz="2800" b="1" dirty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  <a:p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Swiss-Nepal Technology Transfer Seminar 2018</a:t>
            </a:r>
          </a:p>
          <a:p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(2</a:t>
            </a:r>
            <a:r>
              <a:rPr lang="en-US" sz="2800" baseline="300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nd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ed.)</a:t>
            </a:r>
          </a:p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    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Arial"/>
              <a:cs typeface="Arial"/>
            </a:endParaRPr>
          </a:p>
          <a:p>
            <a:r>
              <a:rPr lang="en-US" b="1" dirty="0">
                <a:latin typeface="Arial"/>
                <a:cs typeface="Arial"/>
              </a:rPr>
              <a:t>   </a:t>
            </a:r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June 11, 2017</a:t>
            </a:r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  <a:p>
            <a:r>
              <a:rPr lang="en-US" b="1" dirty="0">
                <a:latin typeface="Arial"/>
                <a:cs typeface="Arial"/>
              </a:rPr>
              <a:t>  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CERN, Geneva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 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334000"/>
            <a:ext cx="9144000" cy="1600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9411" y="5568561"/>
            <a:ext cx="5267211" cy="1102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Arial"/>
                <a:cs typeface="Arial"/>
              </a:rPr>
              <a:t>NepSAS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latin typeface="Century Gothic" panose="020B0502020202020204" pitchFamily="34" charset="0"/>
                <a:cs typeface="Arial"/>
              </a:rPr>
              <a:t>Nepalese Scientific Association in Switzerland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62976" y="5597041"/>
            <a:ext cx="2404824" cy="956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latin typeface="Century Gothic" panose="020B0502020202020204" pitchFamily="34" charset="0"/>
                <a:cs typeface="Arial"/>
              </a:rPr>
              <a:t>Embassy of Nepal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Century Gothic" panose="020B0502020202020204" pitchFamily="34" charset="0"/>
                <a:cs typeface="Arial"/>
              </a:rPr>
              <a:t>In Geneva</a:t>
            </a:r>
          </a:p>
        </p:txBody>
      </p:sp>
      <p:sp>
        <p:nvSpPr>
          <p:cNvPr id="11" name="Pentagon 10"/>
          <p:cNvSpPr/>
          <p:nvPr/>
        </p:nvSpPr>
        <p:spPr>
          <a:xfrm>
            <a:off x="228600" y="381000"/>
            <a:ext cx="8749494" cy="892885"/>
          </a:xfrm>
          <a:prstGeom prst="homePlate">
            <a:avLst>
              <a:gd name="adj" fmla="val 1025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6600" b="1" dirty="0">
                <a:solidFill>
                  <a:schemeClr val="tx1"/>
                </a:solidFill>
                <a:latin typeface="Century Gothic" panose="020B0502020202020204" pitchFamily="34" charset="0"/>
                <a:cs typeface="Arial"/>
              </a:rPr>
              <a:t>Welc  me</a:t>
            </a:r>
          </a:p>
        </p:txBody>
      </p:sp>
      <p:pic>
        <p:nvPicPr>
          <p:cNvPr id="12" name="Picture 11" descr="C:\Users\dm 4\Desktop\Flag-Pins-Switzerland-Nepa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7735" y="0"/>
            <a:ext cx="977580" cy="91412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8078F39-542D-F340-BB3C-9F83C4A43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163" y="5702720"/>
            <a:ext cx="2057400" cy="5741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747056-DB52-C84C-94E5-2440CBED9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642204"/>
            <a:ext cx="543838" cy="54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593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4FBF6C5-C5C8-8B43-BE82-22F8631D0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582582" y="1951818"/>
            <a:ext cx="1536887" cy="31196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6FBD34-06DB-6540-848F-5479DC1FB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51106" y="2335830"/>
            <a:ext cx="1547460" cy="2362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0654DD-385A-E74E-882D-8945D47F4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311027" y="2327775"/>
            <a:ext cx="1547460" cy="23783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327D91-57AA-4545-B22E-7D289DF57E12}"/>
              </a:ext>
            </a:extLst>
          </p:cNvPr>
          <p:cNvSpPr txBox="1"/>
          <p:nvPr/>
        </p:nvSpPr>
        <p:spPr>
          <a:xfrm>
            <a:off x="886254" y="210646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Lunch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5BBB16-DB3D-5742-8482-7F1B4AABBCD6}"/>
              </a:ext>
            </a:extLst>
          </p:cNvPr>
          <p:cNvSpPr txBox="1"/>
          <p:nvPr/>
        </p:nvSpPr>
        <p:spPr>
          <a:xfrm>
            <a:off x="834958" y="436114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15 CHF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6D2B6-E437-504B-A1AA-75C72197BAEE}"/>
              </a:ext>
            </a:extLst>
          </p:cNvPr>
          <p:cNvSpPr txBox="1"/>
          <p:nvPr/>
        </p:nvSpPr>
        <p:spPr>
          <a:xfrm>
            <a:off x="3633352" y="210646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Coffee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B8B12-B7FD-3445-B126-2B695CAC530E}"/>
              </a:ext>
            </a:extLst>
          </p:cNvPr>
          <p:cNvSpPr txBox="1"/>
          <p:nvPr/>
        </p:nvSpPr>
        <p:spPr>
          <a:xfrm>
            <a:off x="6319333" y="2106460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Coffee + Cookies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02CADC-BA25-2D45-A9BE-BE7373E65A6A}"/>
              </a:ext>
            </a:extLst>
          </p:cNvPr>
          <p:cNvSpPr txBox="1"/>
          <p:nvPr/>
        </p:nvSpPr>
        <p:spPr>
          <a:xfrm>
            <a:off x="3562819" y="4323457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1.6 CHF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028AF0-59B9-EC49-B2E9-9F7C0A28BC15}"/>
              </a:ext>
            </a:extLst>
          </p:cNvPr>
          <p:cNvSpPr txBox="1"/>
          <p:nvPr/>
        </p:nvSpPr>
        <p:spPr>
          <a:xfrm>
            <a:off x="6925268" y="434217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5 CHF</a:t>
            </a:r>
          </a:p>
        </p:txBody>
      </p:sp>
      <p:sp>
        <p:nvSpPr>
          <p:cNvPr id="13" name="Pentagon 12">
            <a:extLst>
              <a:ext uri="{FF2B5EF4-FFF2-40B4-BE49-F238E27FC236}">
                <a16:creationId xmlns:a16="http://schemas.microsoft.com/office/drawing/2014/main" id="{E2FA80F2-F57F-5A45-A878-E082DCE3C954}"/>
              </a:ext>
            </a:extLst>
          </p:cNvPr>
          <p:cNvSpPr/>
          <p:nvPr/>
        </p:nvSpPr>
        <p:spPr>
          <a:xfrm>
            <a:off x="228600" y="474925"/>
            <a:ext cx="8749494" cy="892885"/>
          </a:xfrm>
          <a:prstGeom prst="homePlate">
            <a:avLst>
              <a:gd name="adj" fmla="val 102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  <a:cs typeface="Arial"/>
              </a:rPr>
              <a:t>Lunch/Coffee coupons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C5BB3C-2F83-964E-8234-A710250D8899}"/>
              </a:ext>
            </a:extLst>
          </p:cNvPr>
          <p:cNvSpPr txBox="1"/>
          <p:nvPr/>
        </p:nvSpPr>
        <p:spPr>
          <a:xfrm>
            <a:off x="300802" y="5470810"/>
            <a:ext cx="8610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do not forget to receive a coupon before you leave the room for each break.</a:t>
            </a:r>
          </a:p>
        </p:txBody>
      </p:sp>
    </p:spTree>
    <p:extLst>
      <p:ext uri="{BB962C8B-B14F-4D97-AF65-F5344CB8AC3E}">
        <p14:creationId xmlns:p14="http://schemas.microsoft.com/office/powerpoint/2010/main" val="2543718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>
            <a:extLst>
              <a:ext uri="{FF2B5EF4-FFF2-40B4-BE49-F238E27FC236}">
                <a16:creationId xmlns:a16="http://schemas.microsoft.com/office/drawing/2014/main" id="{D9EF672F-C50A-4740-96C9-F90F59D88CEA}"/>
              </a:ext>
            </a:extLst>
          </p:cNvPr>
          <p:cNvSpPr/>
          <p:nvPr/>
        </p:nvSpPr>
        <p:spPr>
          <a:xfrm>
            <a:off x="394506" y="3505200"/>
            <a:ext cx="8749494" cy="892885"/>
          </a:xfrm>
          <a:prstGeom prst="homePlate">
            <a:avLst>
              <a:gd name="adj" fmla="val 1025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Century Gothic" panose="020B0502020202020204" pitchFamily="34" charset="0"/>
                <a:cs typeface="Arial"/>
              </a:rPr>
              <a:t>Thank you very much!</a:t>
            </a:r>
          </a:p>
          <a:p>
            <a:pPr algn="ctr"/>
            <a:endParaRPr lang="en-US" sz="3200" b="1" dirty="0">
              <a:solidFill>
                <a:schemeClr val="tx1"/>
              </a:solidFill>
              <a:latin typeface="Century Gothic" panose="020B0502020202020204" pitchFamily="34" charset="0"/>
              <a:cs typeface="Arial"/>
            </a:endParaRPr>
          </a:p>
          <a:p>
            <a:pPr algn="ctr"/>
            <a:r>
              <a:rPr lang="en-US" sz="3200" b="1" dirty="0">
                <a:solidFill>
                  <a:schemeClr val="tx1"/>
                </a:solidFill>
                <a:latin typeface="Century Gothic" panose="020B0502020202020204" pitchFamily="34" charset="0"/>
                <a:cs typeface="Arial"/>
              </a:rPr>
              <a:t>Lets get started !!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B60160-4A4A-AB48-B16C-82B3356DFD62}"/>
              </a:ext>
            </a:extLst>
          </p:cNvPr>
          <p:cNvSpPr txBox="1"/>
          <p:nvPr/>
        </p:nvSpPr>
        <p:spPr>
          <a:xfrm>
            <a:off x="1714383" y="762000"/>
            <a:ext cx="6080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Seminar in social media #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NepSAS@CERN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B1E867-8C81-A64B-92B5-1689FFEE3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837" y="1475983"/>
            <a:ext cx="800100" cy="800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4E5A8A-198C-244F-9A06-0A932DAFE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003" y="1430982"/>
            <a:ext cx="952500" cy="774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3E75B6-1C2F-6542-A49D-07C910EA9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9837" y="1272232"/>
            <a:ext cx="1854200" cy="10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9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>
                <a:latin typeface="Arial"/>
                <a:ea typeface="Arial" charset="0"/>
                <a:cs typeface="Arial"/>
              </a:rPr>
              <a:t>Nep</a:t>
            </a:r>
            <a:r>
              <a:rPr lang="en-US" sz="1800" dirty="0">
                <a:latin typeface="Arial"/>
                <a:ea typeface="Arial" charset="0"/>
                <a:cs typeface="Arial"/>
              </a:rPr>
              <a:t>alese </a:t>
            </a:r>
            <a:r>
              <a:rPr lang="en-US" sz="1800" b="1" dirty="0">
                <a:latin typeface="Arial"/>
                <a:ea typeface="Arial" charset="0"/>
                <a:cs typeface="Arial"/>
              </a:rPr>
              <a:t>S</a:t>
            </a:r>
            <a:r>
              <a:rPr lang="en-US" sz="1800" dirty="0">
                <a:latin typeface="Arial"/>
                <a:ea typeface="Arial" charset="0"/>
                <a:cs typeface="Arial"/>
              </a:rPr>
              <a:t>cientific </a:t>
            </a:r>
            <a:r>
              <a:rPr lang="en-US" sz="1800" b="1" dirty="0">
                <a:latin typeface="Arial"/>
                <a:ea typeface="Arial" charset="0"/>
                <a:cs typeface="Arial"/>
              </a:rPr>
              <a:t>A</a:t>
            </a:r>
            <a:r>
              <a:rPr lang="en-US" sz="1800" dirty="0">
                <a:latin typeface="Arial"/>
                <a:ea typeface="Arial" charset="0"/>
                <a:cs typeface="Arial"/>
              </a:rPr>
              <a:t>ssociation in </a:t>
            </a:r>
            <a:r>
              <a:rPr lang="en-US" sz="1800" b="1" dirty="0">
                <a:latin typeface="Arial"/>
                <a:ea typeface="Arial" charset="0"/>
                <a:cs typeface="Arial"/>
              </a:rPr>
              <a:t>S</a:t>
            </a:r>
            <a:r>
              <a:rPr lang="en-US" sz="1800" dirty="0">
                <a:latin typeface="Arial"/>
                <a:ea typeface="Arial" charset="0"/>
                <a:cs typeface="Arial"/>
              </a:rPr>
              <a:t>witzerland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Arial"/>
              <a:ea typeface="Arial" charset="0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latin typeface="Arial"/>
                <a:ea typeface="Arial" charset="0"/>
                <a:cs typeface="Arial"/>
              </a:rPr>
              <a:t>A group of enthusiastic students, graduates and skilled professionals studying/working in the field of science and technology in Switzerland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Arial"/>
              <a:ea typeface="Arial" charset="0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latin typeface="Arial"/>
                <a:ea typeface="Arial" charset="0"/>
                <a:cs typeface="Arial"/>
              </a:rPr>
              <a:t>Identify and implement technology transfer projects between Switzerland and Nepal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Arial"/>
              <a:ea typeface="Arial" charset="0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latin typeface="Arial"/>
                <a:ea typeface="Arial" charset="0"/>
                <a:cs typeface="Arial"/>
              </a:rPr>
              <a:t>Foster collaboration between scientific institutions in the two countries </a:t>
            </a:r>
          </a:p>
        </p:txBody>
      </p:sp>
      <p:sp>
        <p:nvSpPr>
          <p:cNvPr id="6" name="Pentagon 5"/>
          <p:cNvSpPr/>
          <p:nvPr/>
        </p:nvSpPr>
        <p:spPr>
          <a:xfrm>
            <a:off x="228600" y="474925"/>
            <a:ext cx="8749494" cy="892885"/>
          </a:xfrm>
          <a:prstGeom prst="homePlate">
            <a:avLst>
              <a:gd name="adj" fmla="val 102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  <a:cs typeface="Arial"/>
              </a:rPr>
              <a:t>Skilled diaspora initiative: NepSAS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0CEA7-D2E6-0F4F-95A5-400FF9DD8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314" y="6282353"/>
            <a:ext cx="1789686" cy="4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79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latin typeface="Arial"/>
                <a:cs typeface="Arial"/>
              </a:rPr>
              <a:t>Discussion of ongoing and potential projects of technology transfer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latin typeface="Arial"/>
                <a:cs typeface="Arial"/>
              </a:rPr>
              <a:t>Exchange of experience and knowledge 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latin typeface="Arial"/>
                <a:cs typeface="Arial"/>
              </a:rPr>
              <a:t>Networking to achieve common goals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latin typeface="Arial"/>
                <a:cs typeface="Arial"/>
              </a:rPr>
              <a:t>Bringing all stakeholder together to launch seed money program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Arial"/>
              <a:cs typeface="Arial"/>
            </a:endParaRPr>
          </a:p>
        </p:txBody>
      </p:sp>
      <p:sp>
        <p:nvSpPr>
          <p:cNvPr id="4" name="Pentagon 3"/>
          <p:cNvSpPr/>
          <p:nvPr/>
        </p:nvSpPr>
        <p:spPr>
          <a:xfrm>
            <a:off x="228600" y="474925"/>
            <a:ext cx="8749494" cy="892885"/>
          </a:xfrm>
          <a:prstGeom prst="homePlate">
            <a:avLst>
              <a:gd name="adj" fmla="val 102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  <a:cs typeface="Arial"/>
              </a:rPr>
              <a:t>Aims of today’s seminar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1AF227-C551-2D4D-96BC-F13C31DC1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314" y="6358552"/>
            <a:ext cx="1789686" cy="4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37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88668" y="6880299"/>
            <a:ext cx="2133600" cy="365125"/>
          </a:xfrm>
        </p:spPr>
        <p:txBody>
          <a:bodyPr/>
          <a:lstStyle/>
          <a:p>
            <a:fld id="{4F5037F2-DC85-406A-A4EA-1E681A25B4F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228600" y="474925"/>
            <a:ext cx="8749494" cy="892885"/>
          </a:xfrm>
          <a:prstGeom prst="homePlate">
            <a:avLst>
              <a:gd name="adj" fmla="val 4146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  <a:cs typeface="Arial"/>
              </a:rPr>
              <a:t>Session I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357754"/>
              </p:ext>
            </p:extLst>
          </p:nvPr>
        </p:nvGraphicFramePr>
        <p:xfrm>
          <a:off x="381000" y="1630680"/>
          <a:ext cx="8382000" cy="370478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I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10:00-12:00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Welcome, invited talks and NepSAS updates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Chairs: Abha Eli Phoboo, DP </a:t>
                      </a:r>
                      <a:r>
                        <a:rPr lang="en-US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Paudel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10:00-10:15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Welcome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Ranjan Mishra, Charlotte Lindberg Warakaulle, H.E. Deepak Dhital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10:15-11:00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Invited talks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Speakers: Prof. Dr. Suresh Manandhar (Keynote), Harri Toivonen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11:00-12:00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NepSAS workshop: Intro and reports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Speakers: Ranjan Mishra, Sumeena Karki, Rajan Bajracharya, 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Ajad Chhatkuli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12:00-13:15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picture and lunch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 descr="restaurant-eating-tools-set-of-three-pieces_318-61020.png">
            <a:extLst>
              <a:ext uri="{FF2B5EF4-FFF2-40B4-BE49-F238E27FC236}">
                <a16:creationId xmlns:a16="http://schemas.microsoft.com/office/drawing/2014/main" id="{15F40D3E-DBC7-714B-BF5C-247793BB1EE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9200" y="4876800"/>
            <a:ext cx="903134" cy="5767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80612C-E9CB-4C43-A77C-D270EC0FD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314" y="6358552"/>
            <a:ext cx="1789686" cy="4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36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3139D55-F152-014F-95BC-C8B4C49F1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0189"/>
            <a:ext cx="9144000" cy="45176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78BA47-1442-9943-8481-306CA8B6AF13}"/>
              </a:ext>
            </a:extLst>
          </p:cNvPr>
          <p:cNvSpPr txBox="1"/>
          <p:nvPr/>
        </p:nvSpPr>
        <p:spPr>
          <a:xfrm>
            <a:off x="3482236" y="375781"/>
            <a:ext cx="2217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Group picture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7D6414-0743-8940-8771-83E384661F7A}"/>
              </a:ext>
            </a:extLst>
          </p:cNvPr>
          <p:cNvSpPr txBox="1"/>
          <p:nvPr/>
        </p:nvSpPr>
        <p:spPr>
          <a:xfrm>
            <a:off x="6019800" y="5835887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ETH Zurich, 2017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98518-E368-BE40-A8A5-3BE585276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314" y="6358552"/>
            <a:ext cx="1789686" cy="4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304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88668" y="6880299"/>
            <a:ext cx="2133600" cy="365125"/>
          </a:xfrm>
        </p:spPr>
        <p:txBody>
          <a:bodyPr/>
          <a:lstStyle/>
          <a:p>
            <a:fld id="{4F5037F2-DC85-406A-A4EA-1E681A25B4F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228600" y="474925"/>
            <a:ext cx="8749494" cy="892885"/>
          </a:xfrm>
          <a:prstGeom prst="homePlate">
            <a:avLst>
              <a:gd name="adj" fmla="val 4146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  <a:cs typeface="Arial"/>
              </a:rPr>
              <a:t>Session II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281062"/>
              </p:ext>
            </p:extLst>
          </p:nvPr>
        </p:nvGraphicFramePr>
        <p:xfrm>
          <a:off x="381000" y="1630680"/>
          <a:ext cx="8382000" cy="34493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II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13:15-14:30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Panelists: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Panel Discussion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Promoting Innovation and Entrepreneurship in Nepal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Moderators: Dr. D. P. Poudel, Ms. Shruti Jha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H.E. Deepak Dhital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Embassy of Nepal in Geneva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 Manohara Khadka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Embassy of Switzerland in Nepal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Mr. Khem Lakai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World Innovations Forum and GATE College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14:30-14:55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Coffee Break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5CB9F39-7F1E-7C42-AA67-DCA0C28C6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314" y="6358552"/>
            <a:ext cx="1789686" cy="4994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DA9607F-2ECE-304A-B844-88F39B87A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4620460"/>
            <a:ext cx="952500" cy="91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959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88668" y="6880299"/>
            <a:ext cx="2133600" cy="365125"/>
          </a:xfrm>
        </p:spPr>
        <p:txBody>
          <a:bodyPr/>
          <a:lstStyle/>
          <a:p>
            <a:fld id="{4F5037F2-DC85-406A-A4EA-1E681A25B4F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228600" y="474925"/>
            <a:ext cx="8749494" cy="892885"/>
          </a:xfrm>
          <a:prstGeom prst="homePlate">
            <a:avLst>
              <a:gd name="adj" fmla="val 4146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  <a:cs typeface="Arial"/>
              </a:rPr>
              <a:t>Session III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128027"/>
              </p:ext>
            </p:extLst>
          </p:nvPr>
        </p:nvGraphicFramePr>
        <p:xfrm>
          <a:off x="381000" y="1630680"/>
          <a:ext cx="8382000" cy="22402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15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III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14:55-16:25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Success Stories: Learning from the past projects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Chair: Shruti Jha and Aparna Pandey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Speakers: Abha Eli Phoboo, Rakesh Chandra Prajapati, Andrew Kos et al., Nasma Scheibler-Shrestha, Lorenz Altweg, Govinda Upadhyay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16:25-17:50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Coffee break</a:t>
                      </a:r>
                      <a:endParaRPr lang="en-US" sz="1800" b="1" i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087E1CE-0330-3247-818C-537D7E975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314" y="6358552"/>
            <a:ext cx="1789686" cy="4994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5FD3D5-9115-B74C-92EB-8374BBAD6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0" y="3214751"/>
            <a:ext cx="952500" cy="91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43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88668" y="6880299"/>
            <a:ext cx="2133600" cy="365125"/>
          </a:xfrm>
        </p:spPr>
        <p:txBody>
          <a:bodyPr/>
          <a:lstStyle/>
          <a:p>
            <a:fld id="{4F5037F2-DC85-406A-A4EA-1E681A25B4F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228600" y="474925"/>
            <a:ext cx="8749494" cy="892885"/>
          </a:xfrm>
          <a:prstGeom prst="homePlate">
            <a:avLst>
              <a:gd name="adj" fmla="val 4146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  <a:cs typeface="Arial"/>
              </a:rPr>
              <a:t>Session IV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005056"/>
              </p:ext>
            </p:extLst>
          </p:nvPr>
        </p:nvGraphicFramePr>
        <p:xfrm>
          <a:off x="381000" y="1630680"/>
          <a:ext cx="8382000" cy="333908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I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Brainstorming on new ideas and closing remarks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Chairs: Rakesh Chandra Prajapati and Shruti Jha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16:50-17:15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Youth Presentation: In Honor of Prof. Jean-Claud Badoux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Speakers: Anil KC et al.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17:15-17:45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Potential projects-” Brainstorming on new ideas”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Speakers: Prakash Thapa et al., Naryan Dhital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17:45-18:00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Closing remarks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Speakers: Jean-Claud Badoux, Ranjan Mishra, Rakesh C. Prajapati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18:00-19:00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Apéro / CERN visit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59181985-C114-D242-B840-1C85C8346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314" y="6358552"/>
            <a:ext cx="1789686" cy="4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65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447800"/>
            <a:ext cx="8610600" cy="4611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latin typeface="Arial"/>
                <a:cs typeface="Arial"/>
              </a:rPr>
              <a:t>Swiss precision in timing of the presentations</a:t>
            </a:r>
          </a:p>
          <a:p>
            <a:pPr marL="742950" lvl="1" indent="-285750">
              <a:lnSpc>
                <a:spcPct val="150000"/>
              </a:lnSpc>
              <a:buFont typeface="Wingdings" charset="2"/>
              <a:buChar char="Ø"/>
            </a:pPr>
            <a:r>
              <a:rPr lang="en-US" dirty="0">
                <a:latin typeface="Arial"/>
                <a:cs typeface="Arial"/>
              </a:rPr>
              <a:t>Presenters are encouraged to finish 5 minutes before allocated time to allow maximum discussion</a:t>
            </a:r>
          </a:p>
          <a:p>
            <a:pPr marL="742950" lvl="1" indent="-285750">
              <a:lnSpc>
                <a:spcPct val="150000"/>
              </a:lnSpc>
              <a:buFont typeface="Wingdings" charset="2"/>
              <a:buChar char="Ø"/>
            </a:pPr>
            <a:r>
              <a:rPr lang="en-US" dirty="0">
                <a:latin typeface="Arial"/>
                <a:cs typeface="Arial"/>
              </a:rPr>
              <a:t>Session chair will stand up at this point, and will signal the presenter to wrap up.</a:t>
            </a:r>
          </a:p>
          <a:p>
            <a:pPr marL="742950" lvl="1" indent="-285750">
              <a:lnSpc>
                <a:spcPct val="150000"/>
              </a:lnSpc>
              <a:buFont typeface="Wingdings" charset="2"/>
              <a:buChar char="Ø"/>
            </a:pPr>
            <a:endParaRPr lang="en-US" dirty="0">
              <a:latin typeface="Arial"/>
              <a:cs typeface="Arial"/>
            </a:endParaRPr>
          </a:p>
          <a:p>
            <a:pPr lvl="1">
              <a:lnSpc>
                <a:spcPct val="150000"/>
              </a:lnSpc>
            </a:pPr>
            <a:endParaRPr lang="en-US" dirty="0">
              <a:latin typeface="Arial"/>
              <a:cs typeface="Arial"/>
            </a:endParaRPr>
          </a:p>
          <a:p>
            <a:pPr marL="742950" lvl="1" indent="-285750">
              <a:lnSpc>
                <a:spcPct val="150000"/>
              </a:lnSpc>
              <a:buFont typeface="Wingdings" charset="2"/>
              <a:buChar char="Ø"/>
            </a:pPr>
            <a:endParaRPr lang="en-US" dirty="0"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b="1" dirty="0">
                <a:latin typeface="Arial"/>
                <a:cs typeface="Arial"/>
              </a:rPr>
              <a:t>Coupon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Arial"/>
                <a:cs typeface="Arial"/>
              </a:rPr>
              <a:t>Lunch breaks and coffee breaks</a:t>
            </a:r>
          </a:p>
          <a:p>
            <a:pPr>
              <a:lnSpc>
                <a:spcPct val="150000"/>
              </a:lnSpc>
            </a:pPr>
            <a:endParaRPr lang="en-US" dirty="0">
              <a:latin typeface="Arial"/>
              <a:cs typeface="Arial"/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228600" y="474925"/>
            <a:ext cx="8749494" cy="892885"/>
          </a:xfrm>
          <a:prstGeom prst="homePlate">
            <a:avLst>
              <a:gd name="adj" fmla="val 102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  <a:cs typeface="Arial"/>
              </a:rPr>
              <a:t>Information for the presenters/participants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3532909"/>
            <a:ext cx="1905000" cy="12676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81800" y="383770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Also transfer Swiss punctuality 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F42D2B-E388-EC41-9298-F05FFD4F3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314" y="6358552"/>
            <a:ext cx="1789686" cy="4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852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5238</TotalTime>
  <Words>494</Words>
  <Application>Microsoft Macintosh PowerPoint</Application>
  <PresentationFormat>On-screen Show (4:3)</PresentationFormat>
  <Paragraphs>117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 4</dc:creator>
  <cp:lastModifiedBy>Microsoft Office User</cp:lastModifiedBy>
  <cp:revision>65</cp:revision>
  <dcterms:created xsi:type="dcterms:W3CDTF">2017-01-06T23:37:27Z</dcterms:created>
  <dcterms:modified xsi:type="dcterms:W3CDTF">2018-06-15T21:02:44Z</dcterms:modified>
</cp:coreProperties>
</file>