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58" r:id="rId3"/>
    <p:sldId id="259" r:id="rId4"/>
    <p:sldId id="261" r:id="rId5"/>
    <p:sldId id="263" r:id="rId6"/>
    <p:sldId id="272" r:id="rId7"/>
    <p:sldId id="266" r:id="rId8"/>
    <p:sldId id="267" r:id="rId9"/>
    <p:sldId id="268" r:id="rId10"/>
    <p:sldId id="269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3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00D0A-E425-4463-BF3A-3C7D929C1C25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60228-8C5C-4004-BEC4-FBBDE36F5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Team Development: science background</a:t>
            </a:r>
            <a:r>
              <a:rPr lang="en-US" baseline="0" dirty="0" smtClean="0"/>
              <a:t> only, needed team members in all fields</a:t>
            </a:r>
          </a:p>
          <a:p>
            <a:r>
              <a:rPr lang="en-US" baseline="0" dirty="0" smtClean="0"/>
              <a:t>Developing business module: finding ways to for cheap production</a:t>
            </a:r>
          </a:p>
          <a:p>
            <a:r>
              <a:rPr lang="en-US" baseline="0" dirty="0" smtClean="0"/>
              <a:t>Convincing investors:  young girls, money </a:t>
            </a:r>
            <a:r>
              <a:rPr lang="en-US" baseline="0" smtClean="0"/>
              <a:t>from investors</a:t>
            </a:r>
            <a:endParaRPr lang="en-US" baseline="0" dirty="0" smtClean="0"/>
          </a:p>
          <a:p>
            <a:r>
              <a:rPr lang="en-US" baseline="0" dirty="0" smtClean="0"/>
              <a:t>Marketing strategy: ways and means reach out and convince farmers.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A87FD-C7B3-49CC-A33E-511A48C2C3A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E0D73-A63F-4932-BC93-4DAC7F4C06CF}" type="datetimeFigureOut">
              <a:rPr lang="en-US" smtClean="0"/>
              <a:pPr/>
              <a:t>6/16/2018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3A73C-24AB-4D94-85B6-982CC63547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hyperlink" Target="https://www.youtube.com/watch?v=lNfRvCrnnOU&amp;t=1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unsa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Making of pregnancy detection kit for cattle of Nepal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057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Journey from IDEA to STARTUP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Content Placeholder 3" descr="RARA BioTech logo.t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4644" t="23571" r="61364" b="52859"/>
          <a:stretch>
            <a:fillRect/>
          </a:stretch>
        </p:blipFill>
        <p:spPr>
          <a:xfrm>
            <a:off x="7696200" y="5791200"/>
            <a:ext cx="1447800" cy="106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2484437"/>
            <a:ext cx="4495800" cy="25447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sz="1800" dirty="0" smtClean="0"/>
          </a:p>
          <a:p>
            <a:r>
              <a:rPr lang="en-US" sz="1800" dirty="0" smtClean="0"/>
              <a:t>Solve other pressing problems</a:t>
            </a:r>
          </a:p>
          <a:p>
            <a:r>
              <a:rPr lang="en-US" sz="1800" dirty="0" smtClean="0"/>
              <a:t>Business through Research based product </a:t>
            </a:r>
          </a:p>
          <a:p>
            <a:r>
              <a:rPr lang="en-US" sz="1800" dirty="0" smtClean="0"/>
              <a:t>Convenient agro-technology</a:t>
            </a:r>
          </a:p>
          <a:p>
            <a:r>
              <a:rPr lang="en-US" sz="1800" dirty="0" smtClean="0"/>
              <a:t>Sales maximization </a:t>
            </a:r>
          </a:p>
          <a:p>
            <a:r>
              <a:rPr lang="en-US" sz="1800" dirty="0" smtClean="0"/>
              <a:t>Globalization</a:t>
            </a:r>
          </a:p>
          <a:p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FFC000"/>
                </a:solidFill>
              </a:rPr>
              <a:t>Looking forward to…</a:t>
            </a:r>
            <a:endParaRPr lang="en-US" sz="3200" b="1" u="sng" dirty="0">
              <a:solidFill>
                <a:srgbClr val="FFC000"/>
              </a:solidFill>
            </a:endParaRPr>
          </a:p>
        </p:txBody>
      </p:sp>
      <p:pic>
        <p:nvPicPr>
          <p:cNvPr id="5" name="Picture 4" descr="590824-636463300344407887_270x480_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66850"/>
            <a:ext cx="4572000" cy="2571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199" y="1099372"/>
            <a:ext cx="7620001" cy="5758627"/>
          </a:xfrm>
        </p:spPr>
      </p:pic>
      <p:sp>
        <p:nvSpPr>
          <p:cNvPr id="5" name="Rectangle 4"/>
          <p:cNvSpPr/>
          <p:nvPr/>
        </p:nvSpPr>
        <p:spPr>
          <a:xfrm>
            <a:off x="5522547" y="228600"/>
            <a:ext cx="3392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you!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Content Placeholder 3" descr="RARA BioTech logo.tif"/>
          <p:cNvPicPr>
            <a:picLocks noChangeAspect="1"/>
          </p:cNvPicPr>
          <p:nvPr/>
        </p:nvPicPr>
        <p:blipFill>
          <a:blip r:embed="rId3" cstate="print"/>
          <a:srcRect l="14644" t="23571" r="61364" b="52859"/>
          <a:stretch>
            <a:fillRect/>
          </a:stretch>
        </p:blipFill>
        <p:spPr>
          <a:xfrm>
            <a:off x="7696200" y="5791200"/>
            <a:ext cx="1447800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\Documents\CareTech\NepSAS\IMG_4143.jpg"/>
          <p:cNvPicPr>
            <a:picLocks noChangeAspect="1" noChangeArrowheads="1"/>
          </p:cNvPicPr>
          <p:nvPr/>
        </p:nvPicPr>
        <p:blipFill>
          <a:blip r:embed="rId2" cstate="print"/>
          <a:srcRect l="12728" t="11559" r="1" b="7526"/>
          <a:stretch>
            <a:fillRect/>
          </a:stretch>
        </p:blipFill>
        <p:spPr bwMode="auto">
          <a:xfrm>
            <a:off x="228600" y="2438400"/>
            <a:ext cx="3030583" cy="2209800"/>
          </a:xfrm>
          <a:prstGeom prst="rect">
            <a:avLst/>
          </a:prstGeom>
          <a:noFill/>
        </p:spPr>
      </p:pic>
      <p:pic>
        <p:nvPicPr>
          <p:cNvPr id="5" name="Picture 4" descr="28810858_986295838211124_1236064163_o.jpg"/>
          <p:cNvPicPr>
            <a:picLocks noChangeAspect="1"/>
          </p:cNvPicPr>
          <p:nvPr/>
        </p:nvPicPr>
        <p:blipFill>
          <a:blip r:embed="rId3" cstate="print"/>
          <a:srcRect r="39045"/>
          <a:stretch>
            <a:fillRect/>
          </a:stretch>
        </p:blipFill>
        <p:spPr>
          <a:xfrm>
            <a:off x="3352800" y="3581400"/>
            <a:ext cx="2438400" cy="20566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4884" y="1447800"/>
            <a:ext cx="4178516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Best idea</a:t>
            </a:r>
          </a:p>
          <a:p>
            <a:r>
              <a:rPr lang="en-US" dirty="0" smtClean="0"/>
              <a:t>Swiss-Nepal Technology transfer workshop</a:t>
            </a:r>
          </a:p>
          <a:p>
            <a:r>
              <a:rPr lang="en-US" dirty="0" smtClean="0"/>
              <a:t>January 2018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5638800"/>
            <a:ext cx="2456995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Best idea</a:t>
            </a:r>
          </a:p>
          <a:p>
            <a:r>
              <a:rPr lang="en-US" dirty="0" smtClean="0"/>
              <a:t>The Startup </a:t>
            </a:r>
            <a:r>
              <a:rPr lang="en-US" dirty="0" err="1" smtClean="0"/>
              <a:t>Mela</a:t>
            </a:r>
            <a:endParaRPr lang="en-US" dirty="0" smtClean="0"/>
          </a:p>
          <a:p>
            <a:r>
              <a:rPr lang="en-US" dirty="0" smtClean="0"/>
              <a:t>February 2018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</a:rPr>
              <a:t>Success story……</a:t>
            </a:r>
            <a:endParaRPr lang="en-US" b="1" dirty="0">
              <a:solidFill>
                <a:srgbClr val="FFC000"/>
              </a:solidFill>
            </a:endParaRPr>
          </a:p>
        </p:txBody>
      </p:sp>
      <p:pic>
        <p:nvPicPr>
          <p:cNvPr id="9" name="Picture 8" descr="35162152_10213680779426168_763670413866696704_n.png"/>
          <p:cNvPicPr>
            <a:picLocks noChangeAspect="1"/>
          </p:cNvPicPr>
          <p:nvPr/>
        </p:nvPicPr>
        <p:blipFill>
          <a:blip r:embed="rId4" cstate="print"/>
          <a:srcRect l="18333" t="35185" r="16667" b="36667"/>
          <a:stretch>
            <a:fillRect/>
          </a:stretch>
        </p:blipFill>
        <p:spPr>
          <a:xfrm>
            <a:off x="4267200" y="2430584"/>
            <a:ext cx="4724400" cy="11508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67400" y="3581400"/>
            <a:ext cx="31242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Best </a:t>
            </a:r>
            <a:r>
              <a:rPr lang="en-US" dirty="0"/>
              <a:t>S</a:t>
            </a:r>
            <a:r>
              <a:rPr lang="en-US" dirty="0" smtClean="0"/>
              <a:t>tartup</a:t>
            </a:r>
          </a:p>
          <a:p>
            <a:r>
              <a:rPr lang="en-US" dirty="0" smtClean="0"/>
              <a:t>World Innovation forum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day pitch, 12</a:t>
            </a:r>
            <a:r>
              <a:rPr lang="en-US" baseline="30000" dirty="0" smtClean="0"/>
              <a:t>th</a:t>
            </a:r>
            <a:r>
              <a:rPr lang="en-US" dirty="0" smtClean="0"/>
              <a:t> June-2018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FFC000"/>
                </a:solidFill>
              </a:rPr>
              <a:t>Team of experience</a:t>
            </a:r>
            <a:endParaRPr lang="en-US" sz="3200" b="1" u="sng" dirty="0">
              <a:solidFill>
                <a:srgbClr val="FFC000"/>
              </a:solidFill>
            </a:endParaRPr>
          </a:p>
        </p:txBody>
      </p:sp>
      <p:pic>
        <p:nvPicPr>
          <p:cNvPr id="4" name="Content Placeholder 3" descr="RARA BioTech logo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644" t="23571" r="61364" b="52859"/>
          <a:stretch>
            <a:fillRect/>
          </a:stretch>
        </p:blipFill>
        <p:spPr>
          <a:xfrm>
            <a:off x="152400" y="0"/>
            <a:ext cx="1447800" cy="1066800"/>
          </a:xfrm>
        </p:spPr>
      </p:pic>
      <p:pic>
        <p:nvPicPr>
          <p:cNvPr id="5" name="Picture 4" descr="13315479_1174338602618828_8013084991170893329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3570922"/>
            <a:ext cx="1295400" cy="1473518"/>
          </a:xfrm>
          <a:prstGeom prst="ellipse">
            <a:avLst/>
          </a:prstGeom>
          <a:ln w="1905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5" descr="12045352_10206398782422450_6751871066532976938_o.jpg"/>
          <p:cNvPicPr>
            <a:picLocks noChangeAspect="1"/>
          </p:cNvPicPr>
          <p:nvPr/>
        </p:nvPicPr>
        <p:blipFill>
          <a:blip r:embed="rId4" cstate="print"/>
          <a:srcRect l="-7532" t="-11428" r="20909" b="8571"/>
          <a:stretch>
            <a:fillRect/>
          </a:stretch>
        </p:blipFill>
        <p:spPr>
          <a:xfrm>
            <a:off x="5562600" y="2514600"/>
            <a:ext cx="1371600" cy="1470493"/>
          </a:xfrm>
          <a:prstGeom prst="ellipse">
            <a:avLst/>
          </a:prstGeom>
          <a:ln w="127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 descr="27788805_1753769398013973_5421873860114561367_o.jpg"/>
          <p:cNvPicPr>
            <a:picLocks noChangeAspect="1"/>
          </p:cNvPicPr>
          <p:nvPr/>
        </p:nvPicPr>
        <p:blipFill>
          <a:blip r:embed="rId5" cstate="print"/>
          <a:srcRect l="24928" t="17778" r="38299" b="54444"/>
          <a:stretch>
            <a:fillRect/>
          </a:stretch>
        </p:blipFill>
        <p:spPr>
          <a:xfrm>
            <a:off x="2057400" y="3810000"/>
            <a:ext cx="1372596" cy="1447800"/>
          </a:xfrm>
          <a:prstGeom prst="ellipse">
            <a:avLst/>
          </a:prstGeom>
          <a:ln w="1905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 descr="29342488_1804929462890794_7283207366470795264_n.jpg"/>
          <p:cNvPicPr>
            <a:picLocks noChangeAspect="1"/>
          </p:cNvPicPr>
          <p:nvPr/>
        </p:nvPicPr>
        <p:blipFill>
          <a:blip r:embed="rId6" cstate="print"/>
          <a:srcRect l="32631" t="13333" b="32222"/>
          <a:stretch>
            <a:fillRect/>
          </a:stretch>
        </p:blipFill>
        <p:spPr>
          <a:xfrm>
            <a:off x="914400" y="2552658"/>
            <a:ext cx="1371600" cy="1599953"/>
          </a:xfrm>
          <a:prstGeom prst="ellipse">
            <a:avLst/>
          </a:prstGeom>
          <a:ln w="1905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8" descr="ravindra sir.jpg"/>
          <p:cNvPicPr>
            <a:picLocks noChangeAspect="1"/>
          </p:cNvPicPr>
          <p:nvPr/>
        </p:nvPicPr>
        <p:blipFill>
          <a:blip r:embed="rId7" cstate="print"/>
          <a:srcRect l="28797" t="16250" r="50833" b="45000"/>
          <a:stretch>
            <a:fillRect/>
          </a:stretch>
        </p:blipFill>
        <p:spPr>
          <a:xfrm rot="250987">
            <a:off x="3100901" y="2488314"/>
            <a:ext cx="1423419" cy="1502419"/>
          </a:xfrm>
          <a:prstGeom prst="ellipse">
            <a:avLst/>
          </a:prstGeom>
          <a:ln w="127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762000" y="1730514"/>
            <a:ext cx="1762021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    </a:t>
            </a:r>
            <a:r>
              <a:rPr lang="en-US" sz="1600" b="1" dirty="0" smtClean="0">
                <a:solidFill>
                  <a:srgbClr val="00B0F0"/>
                </a:solidFill>
              </a:rPr>
              <a:t>SUMEENA KARKI</a:t>
            </a:r>
            <a:endParaRPr lang="en-US" sz="1200" b="1" dirty="0" smtClean="0">
              <a:solidFill>
                <a:srgbClr val="00B0F0"/>
              </a:solidFill>
            </a:endParaRPr>
          </a:p>
          <a:p>
            <a:pPr algn="ctr"/>
            <a:r>
              <a:rPr lang="en-US" sz="1200" dirty="0"/>
              <a:t> </a:t>
            </a:r>
            <a:r>
              <a:rPr lang="en-US" sz="1200" dirty="0" smtClean="0"/>
              <a:t>CEO</a:t>
            </a:r>
          </a:p>
          <a:p>
            <a:pPr algn="ctr"/>
            <a:r>
              <a:rPr lang="en-US" sz="1200" dirty="0" smtClean="0"/>
              <a:t>   M. Sc Biotechnology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420823" y="1676400"/>
            <a:ext cx="1665777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B0F0"/>
                </a:solidFill>
              </a:rPr>
              <a:t>    </a:t>
            </a:r>
            <a:r>
              <a:rPr lang="en-US" sz="1600" b="1" dirty="0" smtClean="0">
                <a:solidFill>
                  <a:srgbClr val="00B0F0"/>
                </a:solidFill>
              </a:rPr>
              <a:t>GAURI THAPA</a:t>
            </a:r>
            <a:endParaRPr lang="en-US" sz="1200" b="1" dirty="0" smtClean="0">
              <a:solidFill>
                <a:srgbClr val="00B0F0"/>
              </a:solidFill>
            </a:endParaRPr>
          </a:p>
          <a:p>
            <a:pPr algn="ctr"/>
            <a:r>
              <a:rPr lang="en-US" sz="1200" dirty="0" smtClean="0"/>
              <a:t>    Scientific Officer</a:t>
            </a:r>
          </a:p>
          <a:p>
            <a:pPr algn="ctr"/>
            <a:r>
              <a:rPr lang="en-US" sz="1200" dirty="0" smtClean="0"/>
              <a:t>      M. Sc Biotechnology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990055" y="5257800"/>
            <a:ext cx="1915269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B0F0"/>
                </a:solidFill>
              </a:rPr>
              <a:t>    </a:t>
            </a:r>
            <a:r>
              <a:rPr lang="en-US" sz="1600" b="1" dirty="0" smtClean="0">
                <a:solidFill>
                  <a:srgbClr val="00B0F0"/>
                </a:solidFill>
              </a:rPr>
              <a:t>SAJAN MAHARJAN</a:t>
            </a:r>
            <a:endParaRPr lang="en-US" sz="1200" b="1" dirty="0" smtClean="0">
              <a:solidFill>
                <a:srgbClr val="00B0F0"/>
              </a:solidFill>
            </a:endParaRPr>
          </a:p>
          <a:p>
            <a:pPr algn="ctr"/>
            <a:r>
              <a:rPr lang="en-US" sz="1200" dirty="0" smtClean="0"/>
              <a:t>    Financial Advisor</a:t>
            </a:r>
          </a:p>
          <a:p>
            <a:pPr algn="ctr"/>
            <a:r>
              <a:rPr lang="en-US" sz="1200" dirty="0" smtClean="0"/>
              <a:t>      BBA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693588" y="1676400"/>
            <a:ext cx="2060757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B0F0"/>
                </a:solidFill>
              </a:rPr>
              <a:t>    </a:t>
            </a:r>
            <a:r>
              <a:rPr lang="en-US" sz="1600" b="1" dirty="0" smtClean="0">
                <a:solidFill>
                  <a:srgbClr val="00B0F0"/>
                </a:solidFill>
              </a:rPr>
              <a:t>RAVINDRA SAPKOTA</a:t>
            </a:r>
            <a:endParaRPr lang="en-US" sz="1200" b="1" dirty="0" smtClean="0">
              <a:solidFill>
                <a:srgbClr val="00B0F0"/>
              </a:solidFill>
            </a:endParaRPr>
          </a:p>
          <a:p>
            <a:pPr algn="ctr"/>
            <a:r>
              <a:rPr lang="en-US" sz="1200" dirty="0" smtClean="0"/>
              <a:t>    Senior Scientist</a:t>
            </a:r>
          </a:p>
          <a:p>
            <a:pPr algn="ctr"/>
            <a:r>
              <a:rPr lang="en-US" sz="1200" dirty="0" smtClean="0"/>
              <a:t>PhD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585349" y="5181600"/>
            <a:ext cx="1753878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B0F0"/>
                </a:solidFill>
              </a:rPr>
              <a:t>    </a:t>
            </a:r>
            <a:r>
              <a:rPr lang="en-US" sz="1600" b="1" dirty="0" smtClean="0">
                <a:solidFill>
                  <a:srgbClr val="00B0F0"/>
                </a:solidFill>
              </a:rPr>
              <a:t>AMINA BANIYA</a:t>
            </a:r>
            <a:endParaRPr lang="en-US" sz="1200" b="1" dirty="0" smtClean="0">
              <a:solidFill>
                <a:srgbClr val="00B0F0"/>
              </a:solidFill>
            </a:endParaRPr>
          </a:p>
          <a:p>
            <a:pPr algn="ctr"/>
            <a:r>
              <a:rPr lang="en-US" sz="1200" dirty="0" smtClean="0"/>
              <a:t>    Director</a:t>
            </a:r>
          </a:p>
          <a:p>
            <a:pPr algn="ctr"/>
            <a:r>
              <a:rPr lang="en-US" sz="1200" dirty="0" smtClean="0"/>
              <a:t>      B. tech Biotechnology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695325" y="5257800"/>
            <a:ext cx="2059025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B0F0"/>
                </a:solidFill>
              </a:rPr>
              <a:t>    </a:t>
            </a:r>
            <a:r>
              <a:rPr lang="en-US" sz="1600" b="1" dirty="0" smtClean="0">
                <a:solidFill>
                  <a:srgbClr val="00B0F0"/>
                </a:solidFill>
              </a:rPr>
              <a:t>ROSHANI SHRESTHA</a:t>
            </a:r>
            <a:endParaRPr lang="en-US" sz="1200" b="1" dirty="0" smtClean="0">
              <a:solidFill>
                <a:srgbClr val="00B0F0"/>
              </a:solidFill>
            </a:endParaRPr>
          </a:p>
          <a:p>
            <a:pPr algn="ctr"/>
            <a:r>
              <a:rPr lang="en-US" sz="1200" dirty="0" smtClean="0"/>
              <a:t>Marketing Head</a:t>
            </a:r>
          </a:p>
          <a:p>
            <a:pPr algn="ctr"/>
            <a:r>
              <a:rPr lang="en-US" sz="1200" dirty="0" smtClean="0"/>
              <a:t>   B. tech Biotechnology</a:t>
            </a:r>
            <a:endParaRPr lang="en-US" sz="1200" dirty="0"/>
          </a:p>
        </p:txBody>
      </p:sp>
      <p:pic>
        <p:nvPicPr>
          <p:cNvPr id="16" name="Picture 15" descr="sajan sir.jpg"/>
          <p:cNvPicPr>
            <a:picLocks noChangeAspect="1"/>
          </p:cNvPicPr>
          <p:nvPr/>
        </p:nvPicPr>
        <p:blipFill>
          <a:blip r:embed="rId8" cstate="print"/>
          <a:srcRect l="38333" r="28333" b="18750"/>
          <a:stretch>
            <a:fillRect/>
          </a:stretch>
        </p:blipFill>
        <p:spPr>
          <a:xfrm>
            <a:off x="4343400" y="3581400"/>
            <a:ext cx="1340069" cy="1613451"/>
          </a:xfrm>
          <a:prstGeom prst="ellipse">
            <a:avLst/>
          </a:prstGeom>
          <a:ln w="1905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228600"/>
            <a:ext cx="4038600" cy="5897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dirty="0" smtClean="0">
                <a:solidFill>
                  <a:srgbClr val="FFC000"/>
                </a:solidFill>
              </a:rPr>
              <a:t>Other product</a:t>
            </a:r>
            <a:endParaRPr lang="en-US" sz="3200" b="1" dirty="0">
              <a:solidFill>
                <a:srgbClr val="FFC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24400" y="609600"/>
            <a:ext cx="4038600" cy="5897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dirty="0" smtClean="0">
                <a:solidFill>
                  <a:srgbClr val="FFC000"/>
                </a:solidFill>
              </a:rPr>
              <a:t>Our product</a:t>
            </a:r>
            <a:endParaRPr lang="en-US" sz="3200" b="1" dirty="0">
              <a:solidFill>
                <a:srgbClr val="FFC000"/>
              </a:solidFill>
            </a:endParaRPr>
          </a:p>
        </p:txBody>
      </p:sp>
      <p:pic>
        <p:nvPicPr>
          <p:cNvPr id="7" name="Picture 6" descr="CMI_01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295400"/>
            <a:ext cx="1510844" cy="1057591"/>
          </a:xfrm>
          <a:prstGeom prst="rect">
            <a:avLst/>
          </a:prstGeom>
        </p:spPr>
      </p:pic>
      <p:pic>
        <p:nvPicPr>
          <p:cNvPr id="8" name="Picture 2" descr="C:\Users\del\Documents\CareTech\pics n video\idexx blood.PNG"/>
          <p:cNvPicPr>
            <a:picLocks noChangeAspect="1" noChangeArrowheads="1"/>
          </p:cNvPicPr>
          <p:nvPr/>
        </p:nvPicPr>
        <p:blipFill>
          <a:blip r:embed="rId3" cstate="print"/>
          <a:srcRect l="15789" t="2566" r="21053" b="2474"/>
          <a:stretch>
            <a:fillRect/>
          </a:stretch>
        </p:blipFill>
        <p:spPr bwMode="auto">
          <a:xfrm rot="16200000">
            <a:off x="1940732" y="1770441"/>
            <a:ext cx="805190" cy="26643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99184" y="2514600"/>
            <a:ext cx="872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Pregnant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971800" y="2542401"/>
            <a:ext cx="803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Maybe</a:t>
            </a:r>
            <a:endParaRPr lang="en-US" sz="1200" b="1" dirty="0"/>
          </a:p>
        </p:txBody>
      </p:sp>
      <p:sp>
        <p:nvSpPr>
          <p:cNvPr id="11" name="Down Arrow 10"/>
          <p:cNvSpPr/>
          <p:nvPr/>
        </p:nvSpPr>
        <p:spPr>
          <a:xfrm>
            <a:off x="1219200" y="2798867"/>
            <a:ext cx="104722" cy="171741"/>
          </a:xfrm>
          <a:prstGeom prst="downArrow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38200" y="2514600"/>
            <a:ext cx="1151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Not Pregnant</a:t>
            </a:r>
            <a:endParaRPr lang="en-US" sz="1200" b="1" dirty="0"/>
          </a:p>
        </p:txBody>
      </p:sp>
      <p:pic>
        <p:nvPicPr>
          <p:cNvPr id="13" name="Picture 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873621" y="2313859"/>
            <a:ext cx="633130" cy="2511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912425" y="1658925"/>
            <a:ext cx="499579" cy="258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7696966" y="2826200"/>
            <a:ext cx="1301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Pregnant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696966" y="3407151"/>
            <a:ext cx="1599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Not Pregnant</a:t>
            </a:r>
            <a:endParaRPr lang="en-US" sz="1400" b="1" dirty="0"/>
          </a:p>
        </p:txBody>
      </p:sp>
      <p:pic>
        <p:nvPicPr>
          <p:cNvPr id="17" name="Picture 16" descr="new-choice-pregnancy-test.jpg"/>
          <p:cNvPicPr>
            <a:picLocks noChangeAspect="1"/>
          </p:cNvPicPr>
          <p:nvPr/>
        </p:nvPicPr>
        <p:blipFill>
          <a:blip r:embed="rId6" cstate="print"/>
          <a:srcRect t="13734" b="19313"/>
          <a:stretch>
            <a:fillRect/>
          </a:stretch>
        </p:blipFill>
        <p:spPr>
          <a:xfrm>
            <a:off x="5867400" y="1654551"/>
            <a:ext cx="1280985" cy="857655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6096000" y="1883151"/>
            <a:ext cx="762000" cy="12991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rgbClr val="7030A0"/>
                </a:solidFill>
              </a:rPr>
              <a:t>RARA BioTech</a:t>
            </a:r>
            <a:endParaRPr lang="en-US" sz="7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38400" y="2069068"/>
            <a:ext cx="1598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IDEXX ELISA Kit</a:t>
            </a:r>
            <a:endParaRPr lang="en-US" dirty="0"/>
          </a:p>
        </p:txBody>
      </p:sp>
      <p:cxnSp>
        <p:nvCxnSpPr>
          <p:cNvPr id="25" name="Elbow Connector 24"/>
          <p:cNvCxnSpPr/>
          <p:nvPr/>
        </p:nvCxnSpPr>
        <p:spPr>
          <a:xfrm>
            <a:off x="381000" y="762000"/>
            <a:ext cx="8458200" cy="457200"/>
          </a:xfrm>
          <a:prstGeom prst="bentConnector3">
            <a:avLst>
              <a:gd name="adj1" fmla="val 49628"/>
            </a:avLst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66800" y="4419600"/>
            <a:ext cx="24952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Expensive (  </a:t>
            </a:r>
            <a:r>
              <a:rPr lang="en-US" baseline="-25000" dirty="0" smtClean="0"/>
              <a:t>᷉</a:t>
            </a:r>
            <a:r>
              <a:rPr lang="en-US" dirty="0" smtClean="0"/>
              <a:t>5USD/test)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Color based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Need expertise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724400" y="4393049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b="0" dirty="0" smtClean="0"/>
              <a:t>- Antibody Specific to Nepalese cattle (&gt;95%)</a:t>
            </a:r>
          </a:p>
          <a:p>
            <a:pPr lvl="0"/>
            <a:r>
              <a:rPr lang="en-US" b="0" dirty="0" smtClean="0"/>
              <a:t>- User friendly</a:t>
            </a:r>
          </a:p>
          <a:p>
            <a:pPr lvl="0"/>
            <a:r>
              <a:rPr lang="en-US" b="0" dirty="0" smtClean="0"/>
              <a:t>- Compact ( </a:t>
            </a:r>
            <a:r>
              <a:rPr lang="en-US" baseline="-25000" dirty="0" smtClean="0"/>
              <a:t>᷉</a:t>
            </a:r>
            <a:r>
              <a:rPr lang="en-US" b="0" dirty="0" smtClean="0"/>
              <a:t>10cm) and one time use</a:t>
            </a:r>
          </a:p>
          <a:p>
            <a:pPr lvl="0">
              <a:buFontTx/>
              <a:buChar char="-"/>
            </a:pPr>
            <a:r>
              <a:rPr lang="en-US" b="0" dirty="0" smtClean="0"/>
              <a:t> Line based method for detection</a:t>
            </a:r>
          </a:p>
          <a:p>
            <a:pPr>
              <a:buFontTx/>
              <a:buChar char="-"/>
            </a:pPr>
            <a:r>
              <a:rPr lang="en-US" b="0" dirty="0" smtClean="0"/>
              <a:t> 3USD cheaper </a:t>
            </a:r>
            <a:endParaRPr lang="en-US" dirty="0" smtClean="0"/>
          </a:p>
          <a:p>
            <a:pPr lvl="0">
              <a:buFontTx/>
              <a:buChar char="-"/>
            </a:pPr>
            <a:endParaRPr lang="en-US" b="0" dirty="0" smtClean="0"/>
          </a:p>
        </p:txBody>
      </p:sp>
      <p:pic>
        <p:nvPicPr>
          <p:cNvPr id="34" name="Picture 33" descr="15.jpg"/>
          <p:cNvPicPr>
            <a:picLocks noChangeAspect="1"/>
          </p:cNvPicPr>
          <p:nvPr/>
        </p:nvPicPr>
        <p:blipFill>
          <a:blip r:embed="rId7" cstate="print"/>
          <a:srcRect l="29167" t="17201" r="58333"/>
          <a:stretch>
            <a:fillRect/>
          </a:stretch>
        </p:blipFill>
        <p:spPr>
          <a:xfrm flipH="1">
            <a:off x="5032236" y="2819400"/>
            <a:ext cx="987564" cy="1315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radesh with 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198" t="7812" r="6593" b="12507"/>
          <a:stretch>
            <a:fillRect/>
          </a:stretch>
        </p:blipFill>
        <p:spPr>
          <a:xfrm>
            <a:off x="198717" y="2057400"/>
            <a:ext cx="6964083" cy="4279136"/>
          </a:xfrm>
        </p:spPr>
      </p:pic>
      <p:pic>
        <p:nvPicPr>
          <p:cNvPr id="9" name="Picture 8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953000"/>
            <a:ext cx="1948072" cy="1371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600" y="64008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hlinkClick r:id="rId4"/>
              </a:rPr>
              <a:t>https://www.youtube.com/watch?v=lNfRvCrnnOU&amp;t=1s</a:t>
            </a:r>
            <a:endParaRPr lang="en-US" sz="1200" dirty="0" smtClean="0"/>
          </a:p>
          <a:p>
            <a:endParaRPr lang="en-US" sz="1200" dirty="0"/>
          </a:p>
        </p:txBody>
      </p:sp>
      <p:pic>
        <p:nvPicPr>
          <p:cNvPr id="11" name="Content Placeholder 3" descr="pradesh with map.JPG"/>
          <p:cNvPicPr>
            <a:picLocks noChangeAspect="1"/>
          </p:cNvPicPr>
          <p:nvPr/>
        </p:nvPicPr>
        <p:blipFill>
          <a:blip r:embed="rId2" cstate="print"/>
          <a:srcRect l="19548" t="62340" r="66754" b="33765"/>
          <a:stretch>
            <a:fillRect/>
          </a:stretch>
        </p:blipFill>
        <p:spPr>
          <a:xfrm>
            <a:off x="228600" y="4267200"/>
            <a:ext cx="1143000" cy="2286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u="sng" dirty="0" smtClean="0">
                <a:solidFill>
                  <a:srgbClr val="FFC000"/>
                </a:solidFill>
              </a:rPr>
              <a:t>Market validation and business </a:t>
            </a:r>
            <a:r>
              <a:rPr lang="en-US" sz="3600" b="1" u="sng" dirty="0" smtClean="0">
                <a:solidFill>
                  <a:srgbClr val="FFC000"/>
                </a:solidFill>
              </a:rPr>
              <a:t>opportunity</a:t>
            </a:r>
            <a:endParaRPr lang="en-US" sz="3200" b="1" u="sng" dirty="0">
              <a:solidFill>
                <a:srgbClr val="FFC000"/>
              </a:solidFill>
            </a:endParaRPr>
          </a:p>
        </p:txBody>
      </p:sp>
      <p:sp>
        <p:nvSpPr>
          <p:cNvPr id="2050" name="AutoShape 2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Picture 14" descr="image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48600" y="5181600"/>
            <a:ext cx="457200" cy="4572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315200" y="5638800"/>
            <a:ext cx="1515736" cy="369332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r>
              <a:rPr lang="en-US" dirty="0" smtClean="0"/>
              <a:t>Surveyed area</a:t>
            </a:r>
            <a:endParaRPr lang="en-US" dirty="0"/>
          </a:p>
        </p:txBody>
      </p:sp>
      <p:grpSp>
        <p:nvGrpSpPr>
          <p:cNvPr id="2" name="Group 16"/>
          <p:cNvGrpSpPr/>
          <p:nvPr/>
        </p:nvGrpSpPr>
        <p:grpSpPr>
          <a:xfrm>
            <a:off x="6019800" y="1600200"/>
            <a:ext cx="2286000" cy="646331"/>
            <a:chOff x="4114800" y="1798320"/>
            <a:chExt cx="4572000" cy="1034130"/>
          </a:xfrm>
        </p:grpSpPr>
        <p:cxnSp>
          <p:nvCxnSpPr>
            <p:cNvPr id="22" name="Straight Connector 21"/>
            <p:cNvCxnSpPr>
              <a:stCxn id="32" idx="3"/>
            </p:cNvCxnSpPr>
            <p:nvPr/>
          </p:nvCxnSpPr>
          <p:spPr>
            <a:xfrm>
              <a:off x="4419600" y="2590800"/>
              <a:ext cx="1981200" cy="1828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 rot="10800000" flipV="1">
              <a:off x="6248400" y="1798320"/>
              <a:ext cx="2438400" cy="1034130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0" scaled="1"/>
              <a:tileRect/>
            </a:gra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Turnover per year will be 0.13million USD</a:t>
              </a:r>
              <a:endParaRPr lang="en-US" sz="12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724400" y="1920240"/>
              <a:ext cx="14478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Target</a:t>
              </a:r>
            </a:p>
            <a:p>
              <a:r>
                <a:rPr lang="en-US" sz="1200" b="1" dirty="0" smtClean="0"/>
                <a:t>0.5%</a:t>
              </a:r>
              <a:endParaRPr lang="en-US" sz="1200" b="1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 flipV="1">
              <a:off x="4114800" y="1798320"/>
              <a:ext cx="2133600" cy="2438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31" descr="target.JPG"/>
          <p:cNvPicPr>
            <a:picLocks noChangeAspect="1"/>
          </p:cNvPicPr>
          <p:nvPr/>
        </p:nvPicPr>
        <p:blipFill>
          <a:blip r:embed="rId6" cstate="print"/>
          <a:srcRect l="8664" t="12355" r="19134" b="10425"/>
          <a:stretch>
            <a:fillRect/>
          </a:stretch>
        </p:blipFill>
        <p:spPr>
          <a:xfrm>
            <a:off x="4267200" y="1143000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3"/>
          <p:cNvGrpSpPr/>
          <p:nvPr/>
        </p:nvGrpSpPr>
        <p:grpSpPr>
          <a:xfrm>
            <a:off x="1295400" y="228600"/>
            <a:ext cx="6553200" cy="6359819"/>
            <a:chOff x="1295400" y="228600"/>
            <a:chExt cx="6553200" cy="6359819"/>
          </a:xfrm>
        </p:grpSpPr>
        <p:grpSp>
          <p:nvGrpSpPr>
            <p:cNvPr id="4" name="Group 17"/>
            <p:cNvGrpSpPr/>
            <p:nvPr/>
          </p:nvGrpSpPr>
          <p:grpSpPr>
            <a:xfrm>
              <a:off x="2807881" y="1448624"/>
              <a:ext cx="3391246" cy="4309421"/>
              <a:chOff x="2807881" y="1448624"/>
              <a:chExt cx="3391246" cy="4309421"/>
            </a:xfrm>
          </p:grpSpPr>
          <p:sp>
            <p:nvSpPr>
              <p:cNvPr id="5" name="Left-Up Arrow 4"/>
              <p:cNvSpPr/>
              <p:nvPr/>
            </p:nvSpPr>
            <p:spPr>
              <a:xfrm rot="13575850">
                <a:off x="2888774" y="3414958"/>
                <a:ext cx="2262194" cy="2423979"/>
              </a:xfrm>
              <a:prstGeom prst="leftUpArrow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Left-Up Arrow 6"/>
              <p:cNvSpPr/>
              <p:nvPr/>
            </p:nvSpPr>
            <p:spPr>
              <a:xfrm rot="3397691">
                <a:off x="3856041" y="1367731"/>
                <a:ext cx="2262194" cy="2423979"/>
              </a:xfrm>
              <a:prstGeom prst="leftUpArrow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Oval Callout 10"/>
            <p:cNvSpPr/>
            <p:nvPr/>
          </p:nvSpPr>
          <p:spPr>
            <a:xfrm rot="7879681">
              <a:off x="4513764" y="5254919"/>
              <a:ext cx="1524000" cy="1143000"/>
            </a:xfrm>
            <a:prstGeom prst="wedgeEllipseCallout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Callout 11"/>
            <p:cNvSpPr/>
            <p:nvPr/>
          </p:nvSpPr>
          <p:spPr>
            <a:xfrm rot="11977097">
              <a:off x="1305653" y="5160664"/>
              <a:ext cx="1447800" cy="1219200"/>
            </a:xfrm>
            <a:prstGeom prst="wedgeEllipseCallout">
              <a:avLst>
                <a:gd name="adj1" fmla="val -41238"/>
                <a:gd name="adj2" fmla="val 71731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95400" y="5334000"/>
              <a:ext cx="13716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Developing Business modules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95800" y="5562600"/>
              <a:ext cx="152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Convincing Investors</a:t>
              </a:r>
              <a:endParaRPr lang="en-US" dirty="0"/>
            </a:p>
          </p:txBody>
        </p:sp>
        <p:grpSp>
          <p:nvGrpSpPr>
            <p:cNvPr id="18" name="Group 19"/>
            <p:cNvGrpSpPr/>
            <p:nvPr/>
          </p:nvGrpSpPr>
          <p:grpSpPr>
            <a:xfrm>
              <a:off x="3581400" y="228600"/>
              <a:ext cx="4267200" cy="1600200"/>
              <a:chOff x="3581400" y="228600"/>
              <a:chExt cx="4267200" cy="1600200"/>
            </a:xfrm>
          </p:grpSpPr>
          <p:sp>
            <p:nvSpPr>
              <p:cNvPr id="9" name="Oval Callout 8"/>
              <p:cNvSpPr/>
              <p:nvPr/>
            </p:nvSpPr>
            <p:spPr>
              <a:xfrm>
                <a:off x="5943600" y="228600"/>
                <a:ext cx="1905000" cy="1295400"/>
              </a:xfrm>
              <a:prstGeom prst="wedgeEllipseCallout">
                <a:avLst>
                  <a:gd name="adj1" fmla="val -39295"/>
                  <a:gd name="adj2" fmla="val 112962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019800" y="304800"/>
                <a:ext cx="16002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Marketing strategy to convince farmers</a:t>
                </a:r>
                <a:endParaRPr lang="en-US" dirty="0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3581400" y="762000"/>
                <a:ext cx="1524000" cy="1066800"/>
                <a:chOff x="3581400" y="762000"/>
                <a:chExt cx="1524000" cy="1066800"/>
              </a:xfrm>
            </p:grpSpPr>
            <p:sp>
              <p:nvSpPr>
                <p:cNvPr id="10" name="Oval Callout 9"/>
                <p:cNvSpPr/>
                <p:nvPr/>
              </p:nvSpPr>
              <p:spPr>
                <a:xfrm>
                  <a:off x="3581400" y="762000"/>
                  <a:ext cx="1524000" cy="1066800"/>
                </a:xfrm>
                <a:prstGeom prst="wedgeEllipseCallout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d\\</a:t>
                  </a:r>
                  <a:endParaRPr lang="en-US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3581400" y="914400"/>
                  <a:ext cx="152400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Team Development</a:t>
                  </a:r>
                  <a:endParaRPr lang="en-US" dirty="0"/>
                </a:p>
              </p:txBody>
            </p:sp>
          </p:grpSp>
        </p:grpSp>
      </p:grpSp>
      <p:grpSp>
        <p:nvGrpSpPr>
          <p:cNvPr id="20" name="Group 22"/>
          <p:cNvGrpSpPr/>
          <p:nvPr/>
        </p:nvGrpSpPr>
        <p:grpSpPr>
          <a:xfrm>
            <a:off x="172329" y="1948376"/>
            <a:ext cx="8895471" cy="2396034"/>
            <a:chOff x="172329" y="1948376"/>
            <a:chExt cx="8895471" cy="2396034"/>
          </a:xfrm>
        </p:grpSpPr>
        <p:grpSp>
          <p:nvGrpSpPr>
            <p:cNvPr id="21" name="Group 20"/>
            <p:cNvGrpSpPr/>
            <p:nvPr/>
          </p:nvGrpSpPr>
          <p:grpSpPr>
            <a:xfrm>
              <a:off x="172329" y="1948376"/>
              <a:ext cx="8895471" cy="2396034"/>
              <a:chOff x="172329" y="1948376"/>
              <a:chExt cx="8895471" cy="2396034"/>
            </a:xfrm>
          </p:grpSpPr>
          <p:pic>
            <p:nvPicPr>
              <p:cNvPr id="6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72329" y="1948376"/>
                <a:ext cx="2438400" cy="23960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8" name="Notched Right Arrow 7"/>
              <p:cNvSpPr/>
              <p:nvPr/>
            </p:nvSpPr>
            <p:spPr>
              <a:xfrm>
                <a:off x="2209800" y="3124200"/>
                <a:ext cx="4876800" cy="1066800"/>
              </a:xfrm>
              <a:prstGeom prst="notchedRightArrow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086600" y="3429000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Pregnancy kit for cattle</a:t>
                </a:r>
                <a:endParaRPr lang="en-US" b="1" dirty="0"/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2637169" y="3269159"/>
              <a:ext cx="3542188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4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Lab to Market</a:t>
              </a:r>
              <a:endPara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3124200" cy="1143000"/>
          </a:xfrm>
        </p:spPr>
        <p:txBody>
          <a:bodyPr>
            <a:noAutofit/>
          </a:bodyPr>
          <a:lstStyle/>
          <a:p>
            <a:r>
              <a:rPr lang="en-US" sz="3200" b="1" u="sng" dirty="0" smtClean="0">
                <a:solidFill>
                  <a:srgbClr val="FFC000"/>
                </a:solidFill>
              </a:rPr>
              <a:t>Challenges</a:t>
            </a:r>
            <a:endParaRPr lang="en-US" sz="3200" b="1" u="sng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Content Placeholder 78" descr="chtw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4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+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289628" y="3352800"/>
            <a:ext cx="685800" cy="10668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3527628" y="3352800"/>
            <a:ext cx="762000" cy="10668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2994228" y="3352800"/>
            <a:ext cx="1295400" cy="1524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89628" y="3352800"/>
            <a:ext cx="1295400" cy="2286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ight Bracket 25"/>
          <p:cNvSpPr/>
          <p:nvPr/>
        </p:nvSpPr>
        <p:spPr>
          <a:xfrm rot="1693714">
            <a:off x="5184042" y="3579223"/>
            <a:ext cx="434048" cy="991245"/>
          </a:xfrm>
          <a:prstGeom prst="rightBracket">
            <a:avLst>
              <a:gd name="adj" fmla="val 102318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Bracket 26"/>
          <p:cNvSpPr/>
          <p:nvPr/>
        </p:nvSpPr>
        <p:spPr>
          <a:xfrm rot="8980269">
            <a:off x="2923279" y="3529382"/>
            <a:ext cx="372259" cy="1020125"/>
          </a:xfrm>
          <a:prstGeom prst="rightBracket">
            <a:avLst>
              <a:gd name="adj" fmla="val 75328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Bracket 27"/>
          <p:cNvSpPr/>
          <p:nvPr/>
        </p:nvSpPr>
        <p:spPr>
          <a:xfrm rot="5400000">
            <a:off x="4044951" y="3902277"/>
            <a:ext cx="413154" cy="1447800"/>
          </a:xfrm>
          <a:prstGeom prst="rightBracket">
            <a:avLst>
              <a:gd name="adj" fmla="val 175213"/>
            </a:avLst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Bracket 29"/>
          <p:cNvSpPr/>
          <p:nvPr/>
        </p:nvSpPr>
        <p:spPr>
          <a:xfrm rot="5400000" flipH="1">
            <a:off x="3527628" y="1447800"/>
            <a:ext cx="1447800" cy="2667000"/>
          </a:xfrm>
          <a:prstGeom prst="rightBracket">
            <a:avLst>
              <a:gd name="adj" fmla="val 85000"/>
            </a:avLst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267200" y="3352800"/>
            <a:ext cx="1295400" cy="152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533400" y="457200"/>
            <a:ext cx="2667000" cy="533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Fund raising</a:t>
            </a:r>
            <a:endParaRPr lang="en-US" sz="2800" b="1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95600" y="3352800"/>
            <a:ext cx="1371600" cy="15240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2169104" y="4038600"/>
            <a:ext cx="914400" cy="5334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3693104" y="4343400"/>
            <a:ext cx="457200" cy="9144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4988504" y="2057400"/>
            <a:ext cx="762000" cy="3810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5064704" y="4038600"/>
            <a:ext cx="762000" cy="3810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902904" y="1752600"/>
            <a:ext cx="23273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chemeClr val="bg1"/>
                </a:solidFill>
              </a:rPr>
              <a:t>Mass Production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Pregnancy kit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600" y="4552890"/>
            <a:ext cx="1924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chemeClr val="bg1"/>
                </a:solidFill>
              </a:rPr>
              <a:t>New member</a:t>
            </a:r>
            <a:endParaRPr lang="en-US" sz="2400" b="1" u="sng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007304" y="5334000"/>
            <a:ext cx="36855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chemeClr val="bg1"/>
                </a:solidFill>
              </a:rPr>
              <a:t>Research and Development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 V</a:t>
            </a:r>
            <a:r>
              <a:rPr lang="en-US" sz="2000" b="1" dirty="0" smtClean="0">
                <a:solidFill>
                  <a:schemeClr val="bg1"/>
                </a:solidFill>
              </a:rPr>
              <a:t>alidation of Antibody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Prototype testing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902904" y="4267200"/>
            <a:ext cx="27742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chemeClr val="bg1"/>
                </a:solidFill>
              </a:rPr>
              <a:t>Marketing and Sales</a:t>
            </a:r>
          </a:p>
          <a:p>
            <a:pPr>
              <a:buFont typeface="Arial" pitchFamily="34" charset="0"/>
              <a:buChar char="•"/>
            </a:pPr>
            <a:endParaRPr lang="en-US" sz="2400" b="1" u="sng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36304" y="3581400"/>
            <a:ext cx="19960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C000"/>
                </a:solidFill>
                <a:latin typeface="Algerian" pitchFamily="82" charset="0"/>
              </a:rPr>
              <a:t>Winter</a:t>
            </a:r>
            <a:endParaRPr lang="en-US" sz="4000" b="1" dirty="0">
              <a:solidFill>
                <a:srgbClr val="FFC000"/>
              </a:solidFill>
              <a:latin typeface="Algerian" pitchFamily="8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845504" y="3886200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$ 400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83704" y="3581400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$ 400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69304" y="2590800"/>
            <a:ext cx="103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$ 1000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854904" y="3581400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$ 800</a:t>
            </a: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eps1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667" t="1194" r="1667"/>
          <a:stretch>
            <a:fillRect/>
          </a:stretch>
        </p:blipFill>
        <p:spPr>
          <a:xfrm>
            <a:off x="152400" y="304800"/>
            <a:ext cx="8839200" cy="63048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FFC000"/>
                </a:solidFill>
              </a:rPr>
              <a:t>Steps towards improvement</a:t>
            </a:r>
            <a:endParaRPr lang="en-US" sz="3200" b="1" u="sng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03437"/>
            <a:ext cx="8229600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Diverse team</a:t>
            </a:r>
          </a:p>
          <a:p>
            <a:r>
              <a:rPr lang="en-US" sz="1800" dirty="0" smtClean="0"/>
              <a:t>Accelerator programs</a:t>
            </a:r>
          </a:p>
          <a:p>
            <a:r>
              <a:rPr lang="en-US" sz="1800" dirty="0" smtClean="0"/>
              <a:t>Mentorship</a:t>
            </a:r>
          </a:p>
          <a:p>
            <a:r>
              <a:rPr lang="en-US" sz="1800" dirty="0" smtClean="0"/>
              <a:t>Global exposure</a:t>
            </a:r>
          </a:p>
          <a:p>
            <a:r>
              <a:rPr lang="en-US" sz="1800" dirty="0" smtClean="0"/>
              <a:t>Collaboration</a:t>
            </a:r>
          </a:p>
          <a:p>
            <a:pPr lvl="1"/>
            <a:r>
              <a:rPr lang="en-US" sz="1800" dirty="0" smtClean="0"/>
              <a:t> Research institution</a:t>
            </a:r>
          </a:p>
          <a:p>
            <a:pPr lvl="1"/>
            <a:r>
              <a:rPr lang="en-US" sz="1800" dirty="0" smtClean="0"/>
              <a:t>Business company</a:t>
            </a:r>
          </a:p>
          <a:p>
            <a:r>
              <a:rPr lang="en-US" sz="1800" dirty="0" smtClean="0"/>
              <a:t>Adequate  funding for</a:t>
            </a:r>
          </a:p>
          <a:p>
            <a:pPr lvl="1"/>
            <a:r>
              <a:rPr lang="en-US" sz="1600" dirty="0" smtClean="0"/>
              <a:t>Research</a:t>
            </a:r>
          </a:p>
          <a:p>
            <a:pPr lvl="1"/>
            <a:r>
              <a:rPr lang="en-US" sz="1600" dirty="0" smtClean="0"/>
              <a:t>Lab set-up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5" name="Picture 4" descr="159186-636190605336661639-16x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02000" y="1905000"/>
            <a:ext cx="56896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2995</TotalTime>
  <Words>324</Words>
  <Application>Microsoft Office PowerPoint</Application>
  <PresentationFormat>On-screen Show (4:3)</PresentationFormat>
  <Paragraphs>102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Making of pregnancy detection kit for cattle of Nepal</vt:lpstr>
      <vt:lpstr>Success story……</vt:lpstr>
      <vt:lpstr>Team of experience</vt:lpstr>
      <vt:lpstr>Slide 4</vt:lpstr>
      <vt:lpstr>Market validation and business opportunity</vt:lpstr>
      <vt:lpstr>Challenges</vt:lpstr>
      <vt:lpstr>+</vt:lpstr>
      <vt:lpstr>Slide 8</vt:lpstr>
      <vt:lpstr>Steps towards improvement</vt:lpstr>
      <vt:lpstr>Looking forward to…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</dc:creator>
  <cp:lastModifiedBy>del</cp:lastModifiedBy>
  <cp:revision>57</cp:revision>
  <dcterms:created xsi:type="dcterms:W3CDTF">2018-06-14T06:55:39Z</dcterms:created>
  <dcterms:modified xsi:type="dcterms:W3CDTF">2018-06-16T09:08:07Z</dcterms:modified>
</cp:coreProperties>
</file>