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61" r:id="rId3"/>
    <p:sldId id="258" r:id="rId4"/>
    <p:sldId id="262" r:id="rId5"/>
    <p:sldId id="259" r:id="rId6"/>
    <p:sldId id="263" r:id="rId7"/>
    <p:sldId id="264" r:id="rId8"/>
    <p:sldId id="265" r:id="rId9"/>
    <p:sldId id="267" r:id="rId10"/>
    <p:sldId id="266" r:id="rId11"/>
    <p:sldId id="269" r:id="rId12"/>
    <p:sldId id="268" r:id="rId13"/>
    <p:sldId id="270" r:id="rId14"/>
    <p:sldId id="27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34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25" autoAdjust="0"/>
    <p:restoredTop sz="87074" autoAdjust="0"/>
  </p:normalViewPr>
  <p:slideViewPr>
    <p:cSldViewPr snapToGrid="0">
      <p:cViewPr varScale="1">
        <p:scale>
          <a:sx n="66" d="100"/>
          <a:sy n="66" d="100"/>
        </p:scale>
        <p:origin x="90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931481-F744-45A1-B034-C033BBF7EB86}" type="datetimeFigureOut">
              <a:rPr lang="en-US" smtClean="0"/>
              <a:t>6/16/2018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6D7F2A-A166-48C1-A5AC-AD5A3ADFD471}" type="slidenum">
              <a:rPr lang="en-US" smtClean="0"/>
              <a:t>‹#›</a:t>
            </a:fld>
            <a:endParaRPr lang="en-US"/>
          </a:p>
        </p:txBody>
      </p:sp>
    </p:spTree>
    <p:extLst>
      <p:ext uri="{BB962C8B-B14F-4D97-AF65-F5344CB8AC3E}">
        <p14:creationId xmlns:p14="http://schemas.microsoft.com/office/powerpoint/2010/main" val="530603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importance </a:t>
            </a:r>
            <a:r>
              <a:rPr lang="en-US" dirty="0" err="1" smtClean="0"/>
              <a:t>ra</a:t>
            </a:r>
            <a:r>
              <a:rPr lang="en-US" dirty="0" smtClean="0"/>
              <a:t> ....</a:t>
            </a:r>
            <a:r>
              <a:rPr lang="en-US" baseline="0" dirty="0" smtClean="0"/>
              <a:t> GIS mapping </a:t>
            </a:r>
            <a:r>
              <a:rPr lang="en-US" baseline="0" dirty="0" err="1" smtClean="0"/>
              <a:t>ko</a:t>
            </a:r>
            <a:r>
              <a:rPr lang="en-US" baseline="0" dirty="0" smtClean="0"/>
              <a:t> advantages …</a:t>
            </a:r>
            <a:endParaRPr lang="en-US" dirty="0"/>
          </a:p>
        </p:txBody>
      </p:sp>
      <p:sp>
        <p:nvSpPr>
          <p:cNvPr id="4" name="Slide Number Placeholder 3"/>
          <p:cNvSpPr>
            <a:spLocks noGrp="1"/>
          </p:cNvSpPr>
          <p:nvPr>
            <p:ph type="sldNum" sz="quarter" idx="10"/>
          </p:nvPr>
        </p:nvSpPr>
        <p:spPr/>
        <p:txBody>
          <a:bodyPr/>
          <a:lstStyle/>
          <a:p>
            <a:fld id="{FB538F10-E141-4464-A60F-89C81575FC25}" type="slidenum">
              <a:rPr lang="en-US" smtClean="0"/>
              <a:t>1</a:t>
            </a:fld>
            <a:endParaRPr lang="en-US"/>
          </a:p>
        </p:txBody>
      </p:sp>
    </p:spTree>
    <p:extLst>
      <p:ext uri="{BB962C8B-B14F-4D97-AF65-F5344CB8AC3E}">
        <p14:creationId xmlns:p14="http://schemas.microsoft.com/office/powerpoint/2010/main" val="1122043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6D7F2A-A166-48C1-A5AC-AD5A3ADFD471}" type="slidenum">
              <a:rPr lang="en-US" smtClean="0"/>
              <a:t>2</a:t>
            </a:fld>
            <a:endParaRPr lang="en-US"/>
          </a:p>
        </p:txBody>
      </p:sp>
    </p:spTree>
    <p:extLst>
      <p:ext uri="{BB962C8B-B14F-4D97-AF65-F5344CB8AC3E}">
        <p14:creationId xmlns:p14="http://schemas.microsoft.com/office/powerpoint/2010/main" val="1979427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answer these question … you need to rely</a:t>
            </a:r>
            <a:r>
              <a:rPr lang="en-US" baseline="0" dirty="0" smtClean="0"/>
              <a:t> on several type of data …. </a:t>
            </a:r>
            <a:endParaRPr lang="en-US" dirty="0"/>
          </a:p>
        </p:txBody>
      </p:sp>
      <p:sp>
        <p:nvSpPr>
          <p:cNvPr id="4" name="Slide Number Placeholder 3"/>
          <p:cNvSpPr>
            <a:spLocks noGrp="1"/>
          </p:cNvSpPr>
          <p:nvPr>
            <p:ph type="sldNum" sz="quarter" idx="10"/>
          </p:nvPr>
        </p:nvSpPr>
        <p:spPr/>
        <p:txBody>
          <a:bodyPr/>
          <a:lstStyle/>
          <a:p>
            <a:fld id="{786D7F2A-A166-48C1-A5AC-AD5A3ADFD471}" type="slidenum">
              <a:rPr lang="en-US" smtClean="0"/>
              <a:t>3</a:t>
            </a:fld>
            <a:endParaRPr lang="en-US"/>
          </a:p>
        </p:txBody>
      </p:sp>
    </p:spTree>
    <p:extLst>
      <p:ext uri="{BB962C8B-B14F-4D97-AF65-F5344CB8AC3E}">
        <p14:creationId xmlns:p14="http://schemas.microsoft.com/office/powerpoint/2010/main" val="1410128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538F10-E141-4464-A60F-89C81575FC25}" type="slidenum">
              <a:rPr lang="en-US" smtClean="0"/>
              <a:t>5</a:t>
            </a:fld>
            <a:endParaRPr lang="en-US"/>
          </a:p>
        </p:txBody>
      </p:sp>
    </p:spTree>
    <p:extLst>
      <p:ext uri="{BB962C8B-B14F-4D97-AF65-F5344CB8AC3E}">
        <p14:creationId xmlns:p14="http://schemas.microsoft.com/office/powerpoint/2010/main" val="1182713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538F10-E141-4464-A60F-89C81575FC25}" type="slidenum">
              <a:rPr lang="en-US" smtClean="0"/>
              <a:t>6</a:t>
            </a:fld>
            <a:endParaRPr lang="en-US"/>
          </a:p>
        </p:txBody>
      </p:sp>
    </p:spTree>
    <p:extLst>
      <p:ext uri="{BB962C8B-B14F-4D97-AF65-F5344CB8AC3E}">
        <p14:creationId xmlns:p14="http://schemas.microsoft.com/office/powerpoint/2010/main" val="2384718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are co-creating three</a:t>
            </a:r>
            <a:r>
              <a:rPr lang="en-US" baseline="0" dirty="0" smtClean="0"/>
              <a:t> different service delivery model ….and later, combine these 3 models to evolve as a ‘sustainable business model’. </a:t>
            </a:r>
          </a:p>
          <a:p>
            <a:endParaRPr lang="en-US" baseline="0" dirty="0" smtClean="0"/>
          </a:p>
          <a:p>
            <a:r>
              <a:rPr lang="en-US" baseline="0" dirty="0" smtClean="0"/>
              <a:t>Because solution is often not yes or no, but why and how. Understanding different perspectives develops empathy and helps teams figure out win-win situation. </a:t>
            </a:r>
            <a:endParaRPr lang="en-US" dirty="0"/>
          </a:p>
        </p:txBody>
      </p:sp>
      <p:sp>
        <p:nvSpPr>
          <p:cNvPr id="4" name="Slide Number Placeholder 3"/>
          <p:cNvSpPr>
            <a:spLocks noGrp="1"/>
          </p:cNvSpPr>
          <p:nvPr>
            <p:ph type="sldNum" sz="quarter" idx="10"/>
          </p:nvPr>
        </p:nvSpPr>
        <p:spPr/>
        <p:txBody>
          <a:bodyPr/>
          <a:lstStyle/>
          <a:p>
            <a:fld id="{786D7F2A-A166-48C1-A5AC-AD5A3ADFD471}" type="slidenum">
              <a:rPr lang="en-US" smtClean="0"/>
              <a:t>11</a:t>
            </a:fld>
            <a:endParaRPr lang="en-US"/>
          </a:p>
        </p:txBody>
      </p:sp>
    </p:spTree>
    <p:extLst>
      <p:ext uri="{BB962C8B-B14F-4D97-AF65-F5344CB8AC3E}">
        <p14:creationId xmlns:p14="http://schemas.microsoft.com/office/powerpoint/2010/main" val="2619329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538F10-E141-4464-A60F-89C81575FC25}" type="slidenum">
              <a:rPr lang="en-US" smtClean="0"/>
              <a:t>12</a:t>
            </a:fld>
            <a:endParaRPr lang="en-US"/>
          </a:p>
        </p:txBody>
      </p:sp>
    </p:spTree>
    <p:extLst>
      <p:ext uri="{BB962C8B-B14F-4D97-AF65-F5344CB8AC3E}">
        <p14:creationId xmlns:p14="http://schemas.microsoft.com/office/powerpoint/2010/main" val="2744087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we are seeking</a:t>
            </a:r>
            <a:endParaRPr lang="en-US" dirty="0"/>
          </a:p>
        </p:txBody>
      </p:sp>
      <p:sp>
        <p:nvSpPr>
          <p:cNvPr id="4" name="Slide Number Placeholder 3"/>
          <p:cNvSpPr>
            <a:spLocks noGrp="1"/>
          </p:cNvSpPr>
          <p:nvPr>
            <p:ph type="sldNum" sz="quarter" idx="10"/>
          </p:nvPr>
        </p:nvSpPr>
        <p:spPr/>
        <p:txBody>
          <a:bodyPr/>
          <a:lstStyle/>
          <a:p>
            <a:fld id="{FB538F10-E141-4464-A60F-89C81575FC25}" type="slidenum">
              <a:rPr lang="en-US" smtClean="0"/>
              <a:t>13</a:t>
            </a:fld>
            <a:endParaRPr lang="en-US"/>
          </a:p>
        </p:txBody>
      </p:sp>
    </p:spTree>
    <p:extLst>
      <p:ext uri="{BB962C8B-B14F-4D97-AF65-F5344CB8AC3E}">
        <p14:creationId xmlns:p14="http://schemas.microsoft.com/office/powerpoint/2010/main" val="681108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6D7F2A-A166-48C1-A5AC-AD5A3ADFD471}" type="slidenum">
              <a:rPr lang="en-US" smtClean="0"/>
              <a:t>14</a:t>
            </a:fld>
            <a:endParaRPr lang="en-US"/>
          </a:p>
        </p:txBody>
      </p:sp>
    </p:spTree>
    <p:extLst>
      <p:ext uri="{BB962C8B-B14F-4D97-AF65-F5344CB8AC3E}">
        <p14:creationId xmlns:p14="http://schemas.microsoft.com/office/powerpoint/2010/main" val="33123505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D22DA3-546F-4A84-AC80-7F42EBD3865C}" type="datetimeFigureOut">
              <a:rPr lang="en-US" smtClean="0"/>
              <a:t>6/16/2018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B7C91-51D8-4F95-ACEE-F46A1475AFDA}" type="slidenum">
              <a:rPr lang="en-US" smtClean="0"/>
              <a:t>‹#›</a:t>
            </a:fld>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82200" y="85380"/>
            <a:ext cx="2035506" cy="410049"/>
          </a:xfrm>
          <a:prstGeom prst="rect">
            <a:avLst/>
          </a:prstGeom>
        </p:spPr>
      </p:pic>
    </p:spTree>
    <p:extLst>
      <p:ext uri="{BB962C8B-B14F-4D97-AF65-F5344CB8AC3E}">
        <p14:creationId xmlns:p14="http://schemas.microsoft.com/office/powerpoint/2010/main" val="267031178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D22DA3-546F-4A84-AC80-7F42EBD3865C}" type="datetimeFigureOut">
              <a:rPr lang="en-US" smtClean="0"/>
              <a:t>6/16/2018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B7C91-51D8-4F95-ACEE-F46A1475AFDA}" type="slidenum">
              <a:rPr lang="en-US" smtClean="0"/>
              <a:t>‹#›</a:t>
            </a:fld>
            <a:endParaRPr lang="en-US"/>
          </a:p>
        </p:txBody>
      </p:sp>
    </p:spTree>
    <p:extLst>
      <p:ext uri="{BB962C8B-B14F-4D97-AF65-F5344CB8AC3E}">
        <p14:creationId xmlns:p14="http://schemas.microsoft.com/office/powerpoint/2010/main" val="264971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D22DA3-546F-4A84-AC80-7F42EBD3865C}" type="datetimeFigureOut">
              <a:rPr lang="en-US" smtClean="0"/>
              <a:t>6/16/2018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B7C91-51D8-4F95-ACEE-F46A1475AFDA}" type="slidenum">
              <a:rPr lang="en-US" smtClean="0"/>
              <a:t>‹#›</a:t>
            </a:fld>
            <a:endParaRPr lang="en-US"/>
          </a:p>
        </p:txBody>
      </p:sp>
    </p:spTree>
    <p:extLst>
      <p:ext uri="{BB962C8B-B14F-4D97-AF65-F5344CB8AC3E}">
        <p14:creationId xmlns:p14="http://schemas.microsoft.com/office/powerpoint/2010/main" val="1771988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D22DA3-546F-4A84-AC80-7F42EBD3865C}" type="datetimeFigureOut">
              <a:rPr lang="en-US" smtClean="0"/>
              <a:t>6/16/2018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B7C91-51D8-4F95-ACEE-F46A1475AFDA}"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61712" y="85380"/>
            <a:ext cx="2035506" cy="410049"/>
          </a:xfrm>
          <a:prstGeom prst="rect">
            <a:avLst/>
          </a:prstGeom>
        </p:spPr>
      </p:pic>
    </p:spTree>
    <p:extLst>
      <p:ext uri="{BB962C8B-B14F-4D97-AF65-F5344CB8AC3E}">
        <p14:creationId xmlns:p14="http://schemas.microsoft.com/office/powerpoint/2010/main" val="10295591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D22DA3-546F-4A84-AC80-7F42EBD3865C}" type="datetimeFigureOut">
              <a:rPr lang="en-US" smtClean="0"/>
              <a:t>6/16/2018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B7C91-51D8-4F95-ACEE-F46A1475AFDA}" type="slidenum">
              <a:rPr lang="en-US" smtClean="0"/>
              <a:t>‹#›</a:t>
            </a:fld>
            <a:endParaRPr lang="en-US"/>
          </a:p>
        </p:txBody>
      </p:sp>
    </p:spTree>
    <p:extLst>
      <p:ext uri="{BB962C8B-B14F-4D97-AF65-F5344CB8AC3E}">
        <p14:creationId xmlns:p14="http://schemas.microsoft.com/office/powerpoint/2010/main" val="328877594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D22DA3-546F-4A84-AC80-7F42EBD3865C}" type="datetimeFigureOut">
              <a:rPr lang="en-US" smtClean="0"/>
              <a:t>6/16/2018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BB7C91-51D8-4F95-ACEE-F46A1475AFDA}" type="slidenum">
              <a:rPr lang="en-US" smtClean="0"/>
              <a:t>‹#›</a:t>
            </a:fld>
            <a:endParaRPr lang="en-US"/>
          </a:p>
        </p:txBody>
      </p:sp>
    </p:spTree>
    <p:extLst>
      <p:ext uri="{BB962C8B-B14F-4D97-AF65-F5344CB8AC3E}">
        <p14:creationId xmlns:p14="http://schemas.microsoft.com/office/powerpoint/2010/main" val="236148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D22DA3-546F-4A84-AC80-7F42EBD3865C}" type="datetimeFigureOut">
              <a:rPr lang="en-US" smtClean="0"/>
              <a:t>6/16/2018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BB7C91-51D8-4F95-ACEE-F46A1475AFDA}" type="slidenum">
              <a:rPr lang="en-US" smtClean="0"/>
              <a:t>‹#›</a:t>
            </a:fld>
            <a:endParaRPr lang="en-US"/>
          </a:p>
        </p:txBody>
      </p:sp>
    </p:spTree>
    <p:extLst>
      <p:ext uri="{BB962C8B-B14F-4D97-AF65-F5344CB8AC3E}">
        <p14:creationId xmlns:p14="http://schemas.microsoft.com/office/powerpoint/2010/main" val="366356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D22DA3-546F-4A84-AC80-7F42EBD3865C}" type="datetimeFigureOut">
              <a:rPr lang="en-US" smtClean="0"/>
              <a:t>6/16/2018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BB7C91-51D8-4F95-ACEE-F46A1475AFDA}" type="slidenum">
              <a:rPr lang="en-US" smtClean="0"/>
              <a:t>‹#›</a:t>
            </a:fld>
            <a:endParaRPr lang="en-US"/>
          </a:p>
        </p:txBody>
      </p:sp>
    </p:spTree>
    <p:extLst>
      <p:ext uri="{BB962C8B-B14F-4D97-AF65-F5344CB8AC3E}">
        <p14:creationId xmlns:p14="http://schemas.microsoft.com/office/powerpoint/2010/main" val="4168802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D22DA3-546F-4A84-AC80-7F42EBD3865C}" type="datetimeFigureOut">
              <a:rPr lang="en-US" smtClean="0"/>
              <a:t>6/16/2018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BB7C91-51D8-4F95-ACEE-F46A1475AFDA}" type="slidenum">
              <a:rPr lang="en-US" smtClean="0"/>
              <a:t>‹#›</a:t>
            </a:fld>
            <a:endParaRPr lang="en-US"/>
          </a:p>
        </p:txBody>
      </p:sp>
    </p:spTree>
    <p:extLst>
      <p:ext uri="{BB962C8B-B14F-4D97-AF65-F5344CB8AC3E}">
        <p14:creationId xmlns:p14="http://schemas.microsoft.com/office/powerpoint/2010/main" val="652187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22DA3-546F-4A84-AC80-7F42EBD3865C}" type="datetimeFigureOut">
              <a:rPr lang="en-US" smtClean="0"/>
              <a:t>6/16/2018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BB7C91-51D8-4F95-ACEE-F46A1475AFDA}" type="slidenum">
              <a:rPr lang="en-US" smtClean="0"/>
              <a:t>‹#›</a:t>
            </a:fld>
            <a:endParaRPr lang="en-US"/>
          </a:p>
        </p:txBody>
      </p:sp>
    </p:spTree>
    <p:extLst>
      <p:ext uri="{BB962C8B-B14F-4D97-AF65-F5344CB8AC3E}">
        <p14:creationId xmlns:p14="http://schemas.microsoft.com/office/powerpoint/2010/main" val="1025002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22DA3-546F-4A84-AC80-7F42EBD3865C}" type="datetimeFigureOut">
              <a:rPr lang="en-US" smtClean="0"/>
              <a:t>6/16/2018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BB7C91-51D8-4F95-ACEE-F46A1475AFDA}" type="slidenum">
              <a:rPr lang="en-US" smtClean="0"/>
              <a:t>‹#›</a:t>
            </a:fld>
            <a:endParaRPr lang="en-US"/>
          </a:p>
        </p:txBody>
      </p:sp>
    </p:spTree>
    <p:extLst>
      <p:ext uri="{BB962C8B-B14F-4D97-AF65-F5344CB8AC3E}">
        <p14:creationId xmlns:p14="http://schemas.microsoft.com/office/powerpoint/2010/main" val="3308102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D22DA3-546F-4A84-AC80-7F42EBD3865C}" type="datetimeFigureOut">
              <a:rPr lang="en-US" smtClean="0"/>
              <a:t>6/16/2018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BB7C91-51D8-4F95-ACEE-F46A1475AFDA}" type="slidenum">
              <a:rPr lang="en-US" smtClean="0"/>
              <a:t>‹#›</a:t>
            </a:fld>
            <a:endParaRPr lang="en-US"/>
          </a:p>
        </p:txBody>
      </p:sp>
      <p:sp>
        <p:nvSpPr>
          <p:cNvPr id="7" name="TextBox 6"/>
          <p:cNvSpPr txBox="1"/>
          <p:nvPr userDrawn="1"/>
        </p:nvSpPr>
        <p:spPr>
          <a:xfrm>
            <a:off x="1" y="-258372"/>
            <a:ext cx="2138082" cy="2308324"/>
          </a:xfrm>
          <a:prstGeom prst="rect">
            <a:avLst/>
          </a:prstGeom>
          <a:noFill/>
        </p:spPr>
        <p:txBody>
          <a:bodyPr wrap="square" rtlCol="0">
            <a:spAutoFit/>
          </a:bodyPr>
          <a:lstStyle/>
          <a:p>
            <a:r>
              <a:rPr lang="en-US" sz="3600" dirty="0" smtClean="0">
                <a:solidFill>
                  <a:schemeClr val="bg1">
                    <a:lumMod val="85000"/>
                  </a:schemeClr>
                </a:solidFill>
                <a:latin typeface="MS Mincho" panose="02020609040205080304" pitchFamily="49" charset="-128"/>
                <a:ea typeface="MS Mincho" panose="02020609040205080304" pitchFamily="49" charset="-128"/>
              </a:rPr>
              <a:t>+ + + +</a:t>
            </a:r>
          </a:p>
          <a:p>
            <a:r>
              <a:rPr lang="en-US" sz="3600" dirty="0" smtClean="0">
                <a:solidFill>
                  <a:schemeClr val="bg1">
                    <a:lumMod val="85000"/>
                  </a:schemeClr>
                </a:solidFill>
                <a:latin typeface="MS Mincho" panose="02020609040205080304" pitchFamily="49" charset="-128"/>
                <a:ea typeface="MS Mincho" panose="02020609040205080304" pitchFamily="49" charset="-128"/>
              </a:rPr>
              <a:t>+ + + +</a:t>
            </a:r>
          </a:p>
          <a:p>
            <a:r>
              <a:rPr lang="en-US" sz="3600" dirty="0" smtClean="0">
                <a:solidFill>
                  <a:schemeClr val="bg1">
                    <a:lumMod val="85000"/>
                  </a:schemeClr>
                </a:solidFill>
                <a:latin typeface="MS Mincho" panose="02020609040205080304" pitchFamily="49" charset="-128"/>
                <a:ea typeface="MS Mincho" panose="02020609040205080304" pitchFamily="49" charset="-128"/>
              </a:rPr>
              <a:t>+ + + + +</a:t>
            </a:r>
            <a:r>
              <a:rPr lang="en-US" sz="1200" dirty="0" smtClean="0">
                <a:solidFill>
                  <a:schemeClr val="bg1">
                    <a:lumMod val="85000"/>
                  </a:schemeClr>
                </a:solidFill>
              </a:rPr>
              <a:t> </a:t>
            </a:r>
            <a:endParaRPr lang="en-US" sz="1200" dirty="0">
              <a:solidFill>
                <a:schemeClr val="bg1">
                  <a:lumMod val="85000"/>
                </a:schemeClr>
              </a:solidFill>
            </a:endParaRPr>
          </a:p>
        </p:txBody>
      </p:sp>
    </p:spTree>
    <p:extLst>
      <p:ext uri="{BB962C8B-B14F-4D97-AF65-F5344CB8AC3E}">
        <p14:creationId xmlns:p14="http://schemas.microsoft.com/office/powerpoint/2010/main" val="101461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eokrishi.far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pathway.com.np/"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image" Target="../media/image24.jp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www.geokrishi.farm/" TargetMode="External"/><Relationship Id="rId3" Type="http://schemas.openxmlformats.org/officeDocument/2006/relationships/image" Target="../media/image34.jpeg"/><Relationship Id="rId7" Type="http://schemas.openxmlformats.org/officeDocument/2006/relationships/hyperlink" Target="http://www.dds4dev.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6.png"/><Relationship Id="rId5" Type="http://schemas.microsoft.com/office/2007/relationships/hdphoto" Target="../media/hdphoto2.wdp"/><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jpe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gif"/><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jpeg"/><Relationship Id="rId5" Type="http://schemas.microsoft.com/office/2007/relationships/hdphoto" Target="../media/hdphoto1.wdp"/><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258372"/>
            <a:ext cx="2138082" cy="2308324"/>
          </a:xfrm>
          <a:prstGeom prst="rect">
            <a:avLst/>
          </a:prstGeom>
          <a:noFill/>
        </p:spPr>
        <p:txBody>
          <a:bodyPr wrap="square" rtlCol="0">
            <a:spAutoFit/>
          </a:bodyPr>
          <a:lstStyle/>
          <a:p>
            <a:r>
              <a:rPr lang="en-US" sz="3600" dirty="0" smtClean="0">
                <a:solidFill>
                  <a:schemeClr val="bg1">
                    <a:lumMod val="85000"/>
                  </a:schemeClr>
                </a:solidFill>
                <a:latin typeface="MS Mincho" panose="02020609040205080304" pitchFamily="49" charset="-128"/>
                <a:ea typeface="MS Mincho" panose="02020609040205080304" pitchFamily="49" charset="-128"/>
              </a:rPr>
              <a:t>+ + + +</a:t>
            </a:r>
          </a:p>
          <a:p>
            <a:r>
              <a:rPr lang="en-US" sz="3600" dirty="0" smtClean="0">
                <a:solidFill>
                  <a:schemeClr val="bg1">
                    <a:lumMod val="85000"/>
                  </a:schemeClr>
                </a:solidFill>
                <a:latin typeface="MS Mincho" panose="02020609040205080304" pitchFamily="49" charset="-128"/>
                <a:ea typeface="MS Mincho" panose="02020609040205080304" pitchFamily="49" charset="-128"/>
              </a:rPr>
              <a:t>+ + + +</a:t>
            </a:r>
          </a:p>
          <a:p>
            <a:r>
              <a:rPr lang="en-US" sz="3600" dirty="0" smtClean="0">
                <a:solidFill>
                  <a:schemeClr val="bg1">
                    <a:lumMod val="85000"/>
                  </a:schemeClr>
                </a:solidFill>
                <a:latin typeface="MS Mincho" panose="02020609040205080304" pitchFamily="49" charset="-128"/>
                <a:ea typeface="MS Mincho" panose="02020609040205080304" pitchFamily="49" charset="-128"/>
              </a:rPr>
              <a:t>+ + + + +</a:t>
            </a:r>
            <a:r>
              <a:rPr lang="en-US" sz="1200" dirty="0" smtClean="0">
                <a:solidFill>
                  <a:schemeClr val="bg1">
                    <a:lumMod val="85000"/>
                  </a:schemeClr>
                </a:solidFill>
              </a:rPr>
              <a:t> </a:t>
            </a:r>
            <a:endParaRPr lang="en-US" sz="1200" dirty="0">
              <a:solidFill>
                <a:schemeClr val="bg1">
                  <a:lumMod val="85000"/>
                </a:schemeClr>
              </a:solidFill>
            </a:endParaRPr>
          </a:p>
        </p:txBody>
      </p:sp>
      <p:sp>
        <p:nvSpPr>
          <p:cNvPr id="7" name="Isosceles Triangle 6"/>
          <p:cNvSpPr/>
          <p:nvPr/>
        </p:nvSpPr>
        <p:spPr>
          <a:xfrm rot="5400000">
            <a:off x="11907812" y="1510637"/>
            <a:ext cx="272604" cy="287446"/>
          </a:xfrm>
          <a:prstGeom prst="triangle">
            <a:avLst/>
          </a:prstGeom>
          <a:solidFill>
            <a:srgbClr val="8095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rot="5400000">
            <a:off x="11903129" y="1942768"/>
            <a:ext cx="272604" cy="287446"/>
          </a:xfrm>
          <a:prstGeom prst="triangle">
            <a:avLst/>
          </a:prstGeom>
          <a:solidFill>
            <a:srgbClr val="8095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rot="5400000">
            <a:off x="11903129" y="2354120"/>
            <a:ext cx="272604" cy="287446"/>
          </a:xfrm>
          <a:prstGeom prst="triangle">
            <a:avLst/>
          </a:prstGeom>
          <a:solidFill>
            <a:srgbClr val="8095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 y="1433816"/>
            <a:ext cx="11981007" cy="1200329"/>
          </a:xfrm>
          <a:prstGeom prst="rect">
            <a:avLst/>
          </a:prstGeom>
          <a:solidFill>
            <a:schemeClr val="bg1">
              <a:lumMod val="95000"/>
              <a:alpha val="56000"/>
            </a:schemeClr>
          </a:solidFill>
        </p:spPr>
        <p:txBody>
          <a:bodyPr wrap="square" rtlCol="0">
            <a:spAutoFit/>
          </a:bodyPr>
          <a:lstStyle/>
          <a:p>
            <a:pPr algn="ctr"/>
            <a:r>
              <a:rPr lang="en-US" sz="3600" b="1" dirty="0">
                <a:solidFill>
                  <a:srgbClr val="B2570B"/>
                </a:solidFill>
              </a:rPr>
              <a:t>Integrated Geo-ICT Platform </a:t>
            </a:r>
            <a:r>
              <a:rPr lang="en-US" sz="3600" b="1" dirty="0" smtClean="0">
                <a:solidFill>
                  <a:srgbClr val="B2570B"/>
                </a:solidFill>
              </a:rPr>
              <a:t>to</a:t>
            </a:r>
          </a:p>
          <a:p>
            <a:pPr algn="ctr"/>
            <a:r>
              <a:rPr lang="en-US" sz="3600" b="1" dirty="0" smtClean="0">
                <a:solidFill>
                  <a:srgbClr val="B2570B"/>
                </a:solidFill>
              </a:rPr>
              <a:t>Increase Crop Productivity and Profitability</a:t>
            </a:r>
            <a:endParaRPr lang="en-US" sz="3600" b="1" dirty="0">
              <a:solidFill>
                <a:srgbClr val="B2570B"/>
              </a:solidFill>
            </a:endParaRPr>
          </a:p>
        </p:txBody>
      </p:sp>
      <p:sp>
        <p:nvSpPr>
          <p:cNvPr id="5" name="TextBox 4"/>
          <p:cNvSpPr txBox="1"/>
          <p:nvPr/>
        </p:nvSpPr>
        <p:spPr>
          <a:xfrm>
            <a:off x="4675380" y="4013017"/>
            <a:ext cx="3230372" cy="1384995"/>
          </a:xfrm>
          <a:prstGeom prst="rect">
            <a:avLst/>
          </a:prstGeom>
          <a:noFill/>
        </p:spPr>
        <p:txBody>
          <a:bodyPr wrap="none" rtlCol="0">
            <a:spAutoFit/>
          </a:bodyPr>
          <a:lstStyle/>
          <a:p>
            <a:pPr algn="ctr"/>
            <a:r>
              <a:rPr lang="en-US" sz="2400" dirty="0" smtClean="0"/>
              <a:t>Rajan Man Bajracharya</a:t>
            </a:r>
          </a:p>
          <a:p>
            <a:pPr algn="ctr"/>
            <a:r>
              <a:rPr lang="en-US" sz="2000" dirty="0" smtClean="0"/>
              <a:t>MD, Pathway Technologies</a:t>
            </a:r>
          </a:p>
          <a:p>
            <a:pPr algn="ctr"/>
            <a:r>
              <a:rPr lang="en-US" sz="2000" dirty="0" smtClean="0"/>
              <a:t>Founder</a:t>
            </a:r>
            <a:r>
              <a:rPr lang="en-US" sz="2000" dirty="0"/>
              <a:t>, GeoKRISHI Initiative</a:t>
            </a:r>
          </a:p>
          <a:p>
            <a:pPr algn="ctr"/>
            <a:endParaRPr lang="en-US" sz="2000" dirty="0" smtClean="0"/>
          </a:p>
        </p:txBody>
      </p:sp>
      <p:sp>
        <p:nvSpPr>
          <p:cNvPr id="11" name="TextBox 10"/>
          <p:cNvSpPr txBox="1"/>
          <p:nvPr/>
        </p:nvSpPr>
        <p:spPr>
          <a:xfrm>
            <a:off x="3647855" y="2829781"/>
            <a:ext cx="5675015" cy="769441"/>
          </a:xfrm>
          <a:prstGeom prst="rect">
            <a:avLst/>
          </a:prstGeom>
          <a:noFill/>
        </p:spPr>
        <p:txBody>
          <a:bodyPr wrap="none" rtlCol="0">
            <a:spAutoFit/>
          </a:bodyPr>
          <a:lstStyle/>
          <a:p>
            <a:r>
              <a:rPr lang="en-US" sz="4400" b="1" dirty="0" smtClean="0">
                <a:solidFill>
                  <a:schemeClr val="accent6">
                    <a:lumMod val="75000"/>
                  </a:schemeClr>
                </a:solidFill>
              </a:rPr>
              <a:t>Data-driven Agriculture</a:t>
            </a:r>
            <a:endParaRPr lang="en-US" sz="4400" b="1" dirty="0">
              <a:solidFill>
                <a:schemeClr val="accent6">
                  <a:lumMod val="75000"/>
                </a:schemeClr>
              </a:solidFill>
            </a:endParaRPr>
          </a:p>
        </p:txBody>
      </p:sp>
      <p:sp>
        <p:nvSpPr>
          <p:cNvPr id="12" name="TextBox 11"/>
          <p:cNvSpPr txBox="1"/>
          <p:nvPr/>
        </p:nvSpPr>
        <p:spPr>
          <a:xfrm>
            <a:off x="5085141" y="5442476"/>
            <a:ext cx="2410853" cy="923330"/>
          </a:xfrm>
          <a:prstGeom prst="rect">
            <a:avLst/>
          </a:prstGeom>
          <a:noFill/>
        </p:spPr>
        <p:txBody>
          <a:bodyPr wrap="none" rtlCol="0">
            <a:spAutoFit/>
          </a:bodyPr>
          <a:lstStyle/>
          <a:p>
            <a:pPr algn="ctr"/>
            <a:r>
              <a:rPr lang="en-US" dirty="0" smtClean="0">
                <a:hlinkClick r:id="rId3"/>
              </a:rPr>
              <a:t>www.geokrishi.farm</a:t>
            </a:r>
            <a:endParaRPr lang="en-US" dirty="0" smtClean="0"/>
          </a:p>
          <a:p>
            <a:pPr algn="ctr"/>
            <a:r>
              <a:rPr lang="en-US" dirty="0" smtClean="0">
                <a:hlinkClick r:id="rId4"/>
              </a:rPr>
              <a:t>www.pathway.com.np</a:t>
            </a:r>
            <a:endParaRPr lang="en-US" dirty="0" smtClean="0"/>
          </a:p>
          <a:p>
            <a:pPr algn="ctr"/>
            <a:r>
              <a:rPr lang="en-US" dirty="0" smtClean="0"/>
              <a:t>rajan@pathway.com.np</a:t>
            </a:r>
          </a:p>
        </p:txBody>
      </p:sp>
    </p:spTree>
    <p:extLst>
      <p:ext uri="{BB962C8B-B14F-4D97-AF65-F5344CB8AC3E}">
        <p14:creationId xmlns:p14="http://schemas.microsoft.com/office/powerpoint/2010/main" val="26382268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7979" y="0"/>
            <a:ext cx="8328398" cy="786048"/>
          </a:xfrm>
        </p:spPr>
        <p:txBody>
          <a:bodyPr/>
          <a:lstStyle/>
          <a:p>
            <a:r>
              <a:rPr lang="en-US" dirty="0" smtClean="0"/>
              <a:t>Value added Tools</a:t>
            </a:r>
            <a:endParaRPr lang="en-US" dirty="0"/>
          </a:p>
        </p:txBody>
      </p:sp>
      <p:sp>
        <p:nvSpPr>
          <p:cNvPr id="3" name="Content Placeholder 2"/>
          <p:cNvSpPr>
            <a:spLocks noGrp="1"/>
          </p:cNvSpPr>
          <p:nvPr>
            <p:ph idx="1"/>
          </p:nvPr>
        </p:nvSpPr>
        <p:spPr>
          <a:xfrm>
            <a:off x="0" y="969586"/>
            <a:ext cx="5598695" cy="1280693"/>
          </a:xfrm>
          <a:solidFill>
            <a:schemeClr val="bg1">
              <a:lumMod val="95000"/>
            </a:schemeClr>
          </a:solidFill>
        </p:spPr>
        <p:txBody>
          <a:bodyPr>
            <a:normAutofit/>
          </a:bodyPr>
          <a:lstStyle/>
          <a:p>
            <a:r>
              <a:rPr lang="en-US" sz="2000" dirty="0" smtClean="0"/>
              <a:t>List </a:t>
            </a:r>
            <a:r>
              <a:rPr lang="en-US" sz="2000" dirty="0"/>
              <a:t>suitable crop at farm or community level. </a:t>
            </a:r>
          </a:p>
          <a:p>
            <a:r>
              <a:rPr lang="en-US" sz="2000" b="1" dirty="0" smtClean="0"/>
              <a:t>Advanced Fertilizer Calculator</a:t>
            </a:r>
            <a:endParaRPr lang="en-US" sz="2000" b="1" dirty="0"/>
          </a:p>
          <a:p>
            <a:r>
              <a:rPr lang="en-US" sz="2000" dirty="0" smtClean="0"/>
              <a:t>5 days weather forecast information</a:t>
            </a:r>
            <a:endParaRPr lang="en-US" sz="2000" dirty="0"/>
          </a:p>
        </p:txBody>
      </p:sp>
      <p:pic>
        <p:nvPicPr>
          <p:cNvPr id="43" name="Picture 42" descr="5.jpg"/>
          <p:cNvPicPr>
            <a:picLocks noChangeAspect="1"/>
          </p:cNvPicPr>
          <p:nvPr/>
        </p:nvPicPr>
        <p:blipFill rotWithShape="1">
          <a:blip r:embed="rId2"/>
          <a:srcRect t="6819" r="28004" b="1920"/>
          <a:stretch/>
        </p:blipFill>
        <p:spPr>
          <a:xfrm>
            <a:off x="0" y="2433817"/>
            <a:ext cx="5941821" cy="4137785"/>
          </a:xfrm>
          <a:prstGeom prst="rect">
            <a:avLst/>
          </a:prstGeom>
        </p:spPr>
      </p:pic>
      <p:grpSp>
        <p:nvGrpSpPr>
          <p:cNvPr id="5" name="Group 4"/>
          <p:cNvGrpSpPr/>
          <p:nvPr/>
        </p:nvGrpSpPr>
        <p:grpSpPr>
          <a:xfrm>
            <a:off x="6173632" y="786048"/>
            <a:ext cx="2557004" cy="5884125"/>
            <a:chOff x="9622685" y="866412"/>
            <a:chExt cx="2557004" cy="5884125"/>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22685" y="2204753"/>
              <a:ext cx="2557004" cy="4545784"/>
            </a:xfrm>
            <a:prstGeom prst="rect">
              <a:avLst/>
            </a:prstGeom>
            <a:ln w="3175">
              <a:solidFill>
                <a:schemeClr val="bg1">
                  <a:lumMod val="85000"/>
                </a:schemeClr>
              </a:solidFill>
            </a:ln>
          </p:spPr>
        </p:pic>
        <p:sp>
          <p:nvSpPr>
            <p:cNvPr id="4" name="TextBox 3"/>
            <p:cNvSpPr txBox="1"/>
            <p:nvPr/>
          </p:nvSpPr>
          <p:spPr>
            <a:xfrm>
              <a:off x="9891231" y="866412"/>
              <a:ext cx="2019912" cy="1200329"/>
            </a:xfrm>
            <a:prstGeom prst="rect">
              <a:avLst/>
            </a:prstGeom>
            <a:noFill/>
          </p:spPr>
          <p:txBody>
            <a:bodyPr wrap="none" rtlCol="0">
              <a:spAutoFit/>
            </a:bodyPr>
            <a:lstStyle/>
            <a:p>
              <a:pPr algn="ctr"/>
              <a:r>
                <a:rPr lang="en-US" dirty="0" smtClean="0"/>
                <a:t>Increase </a:t>
              </a:r>
            </a:p>
            <a:p>
              <a:pPr algn="ctr"/>
              <a:r>
                <a:rPr lang="en-US" dirty="0" smtClean="0"/>
                <a:t>efficiency of </a:t>
              </a:r>
            </a:p>
            <a:p>
              <a:pPr algn="ctr"/>
              <a:r>
                <a:rPr lang="en-US" dirty="0" smtClean="0"/>
                <a:t>Maize production </a:t>
              </a:r>
            </a:p>
            <a:p>
              <a:pPr algn="ctr"/>
              <a:r>
                <a:rPr lang="en-US" dirty="0" smtClean="0"/>
                <a:t>by 2000 Kg /hector </a:t>
              </a:r>
              <a:endParaRPr lang="en-US" dirty="0"/>
            </a:p>
          </p:txBody>
        </p:sp>
      </p:grpSp>
      <p:grpSp>
        <p:nvGrpSpPr>
          <p:cNvPr id="10" name="Group 9"/>
          <p:cNvGrpSpPr/>
          <p:nvPr/>
        </p:nvGrpSpPr>
        <p:grpSpPr>
          <a:xfrm>
            <a:off x="9146546" y="659666"/>
            <a:ext cx="3045454" cy="6235350"/>
            <a:chOff x="9146546" y="659666"/>
            <a:chExt cx="3045454" cy="6235350"/>
          </a:xfrm>
        </p:grpSpPr>
        <p:grpSp>
          <p:nvGrpSpPr>
            <p:cNvPr id="12" name="Group 11"/>
            <p:cNvGrpSpPr/>
            <p:nvPr/>
          </p:nvGrpSpPr>
          <p:grpSpPr>
            <a:xfrm>
              <a:off x="9169088" y="4187398"/>
              <a:ext cx="1827675" cy="1288742"/>
              <a:chOff x="0" y="0"/>
              <a:chExt cx="1097280" cy="836295"/>
            </a:xfrm>
          </p:grpSpPr>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l="-1" t="-2" r="-31193" b="20"/>
              <a:stretch/>
            </p:blipFill>
            <p:spPr>
              <a:xfrm>
                <a:off x="0" y="0"/>
                <a:ext cx="1097280" cy="836295"/>
              </a:xfrm>
              <a:prstGeom prst="rect">
                <a:avLst/>
              </a:prstGeom>
            </p:spPr>
          </p:pic>
          <p:sp>
            <p:nvSpPr>
              <p:cNvPr id="14" name="Rectangle 13"/>
              <p:cNvSpPr/>
              <p:nvPr/>
            </p:nvSpPr>
            <p:spPr>
              <a:xfrm>
                <a:off x="415047" y="58366"/>
                <a:ext cx="316678" cy="2828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17076" y="5743457"/>
              <a:ext cx="1974924" cy="1151559"/>
            </a:xfrm>
            <a:prstGeom prst="rect">
              <a:avLst/>
            </a:prstGeom>
          </p:spPr>
        </p:pic>
        <p:pic>
          <p:nvPicPr>
            <p:cNvPr id="11" name="Picture 10"/>
            <p:cNvPicPr/>
            <p:nvPr/>
          </p:nvPicPr>
          <p:blipFill rotWithShape="1">
            <a:blip r:embed="rId6">
              <a:extLst>
                <a:ext uri="{28A0092B-C50C-407E-A947-70E740481C1C}">
                  <a14:useLocalDpi xmlns:a14="http://schemas.microsoft.com/office/drawing/2010/main" val="0"/>
                </a:ext>
              </a:extLst>
            </a:blip>
            <a:srcRect t="17016" b="25156"/>
            <a:stretch/>
          </p:blipFill>
          <p:spPr bwMode="auto">
            <a:xfrm>
              <a:off x="9350779" y="5627128"/>
              <a:ext cx="1464292" cy="845992"/>
            </a:xfrm>
            <a:prstGeom prst="rect">
              <a:avLst/>
            </a:prstGeom>
            <a:ln>
              <a:noFill/>
            </a:ln>
            <a:extLst>
              <a:ext uri="{53640926-AAD7-44D8-BBD7-CCE9431645EC}">
                <a14:shadowObscured xmlns:a14="http://schemas.microsoft.com/office/drawing/2010/main"/>
              </a:ext>
            </a:extLst>
          </p:spPr>
        </p:pic>
        <p:pic>
          <p:nvPicPr>
            <p:cNvPr id="18" name="Picture 1"/>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754" t="30661" r="66198"/>
            <a:stretch/>
          </p:blipFill>
          <p:spPr bwMode="auto">
            <a:xfrm>
              <a:off x="9146546" y="659666"/>
              <a:ext cx="2919662" cy="35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p:nvPr/>
          </p:nvPicPr>
          <p:blipFill rotWithShape="1">
            <a:blip r:embed="rId8" cstate="print">
              <a:extLst>
                <a:ext uri="{28A0092B-C50C-407E-A947-70E740481C1C}">
                  <a14:useLocalDpi xmlns:a14="http://schemas.microsoft.com/office/drawing/2010/main" val="0"/>
                </a:ext>
              </a:extLst>
            </a:blip>
            <a:srcRect t="10340" b="2174"/>
            <a:stretch/>
          </p:blipFill>
          <p:spPr bwMode="auto">
            <a:xfrm>
              <a:off x="10606377" y="4036409"/>
              <a:ext cx="1585623" cy="1439730"/>
            </a:xfrm>
            <a:prstGeom prst="rect">
              <a:avLst/>
            </a:prstGeom>
            <a:ln>
              <a:noFill/>
            </a:ln>
            <a:extLst>
              <a:ext uri="{53640926-AAD7-44D8-BBD7-CCE9431645EC}">
                <a14:shadowObscured xmlns:a14="http://schemas.microsoft.com/office/drawing/2010/main"/>
              </a:ext>
            </a:extLst>
          </p:spPr>
        </p:pic>
      </p:grpSp>
      <p:sp>
        <p:nvSpPr>
          <p:cNvPr id="8" name="TextBox 7"/>
          <p:cNvSpPr txBox="1"/>
          <p:nvPr/>
        </p:nvSpPr>
        <p:spPr>
          <a:xfrm>
            <a:off x="7084084" y="5759499"/>
            <a:ext cx="736099" cy="369332"/>
          </a:xfrm>
          <a:prstGeom prst="rect">
            <a:avLst/>
          </a:prstGeom>
          <a:noFill/>
        </p:spPr>
        <p:txBody>
          <a:bodyPr wrap="none" rtlCol="0">
            <a:spAutoFit/>
          </a:bodyPr>
          <a:lstStyle/>
          <a:p>
            <a:r>
              <a:rPr lang="en-US" dirty="0" smtClean="0">
                <a:solidFill>
                  <a:srgbClr val="C00000"/>
                </a:solidFill>
              </a:rPr>
              <a:t>Audio</a:t>
            </a:r>
            <a:endParaRPr lang="en-US" dirty="0">
              <a:solidFill>
                <a:srgbClr val="C00000"/>
              </a:solidFill>
            </a:endParaRPr>
          </a:p>
        </p:txBody>
      </p:sp>
      <p:sp>
        <p:nvSpPr>
          <p:cNvPr id="20" name="TextBox 19"/>
          <p:cNvSpPr txBox="1"/>
          <p:nvPr/>
        </p:nvSpPr>
        <p:spPr>
          <a:xfrm>
            <a:off x="6872743" y="3140052"/>
            <a:ext cx="1158779" cy="369332"/>
          </a:xfrm>
          <a:prstGeom prst="rect">
            <a:avLst/>
          </a:prstGeom>
          <a:noFill/>
        </p:spPr>
        <p:txBody>
          <a:bodyPr wrap="none" rtlCol="0">
            <a:spAutoFit/>
          </a:bodyPr>
          <a:lstStyle/>
          <a:p>
            <a:r>
              <a:rPr lang="en-US" dirty="0" smtClean="0">
                <a:solidFill>
                  <a:srgbClr val="C00000"/>
                </a:solidFill>
              </a:rPr>
              <a:t>Animation</a:t>
            </a:r>
            <a:endParaRPr lang="en-US" dirty="0">
              <a:solidFill>
                <a:srgbClr val="C00000"/>
              </a:solidFill>
            </a:endParaRPr>
          </a:p>
        </p:txBody>
      </p:sp>
    </p:spTree>
    <p:extLst>
      <p:ext uri="{BB962C8B-B14F-4D97-AF65-F5344CB8AC3E}">
        <p14:creationId xmlns:p14="http://schemas.microsoft.com/office/powerpoint/2010/main" val="516380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811" y="0"/>
            <a:ext cx="9384632" cy="772963"/>
          </a:xfrm>
        </p:spPr>
        <p:txBody>
          <a:bodyPr>
            <a:normAutofit/>
          </a:bodyPr>
          <a:lstStyle/>
          <a:p>
            <a:pPr algn="ctr"/>
            <a:r>
              <a:rPr lang="en-US" dirty="0" smtClean="0">
                <a:latin typeface="+mn-lt"/>
              </a:rPr>
              <a:t>Piloting in Remote settings</a:t>
            </a:r>
            <a:endParaRPr lang="en-US" sz="3600" dirty="0">
              <a:latin typeface="+mn-lt"/>
            </a:endParaRPr>
          </a:p>
        </p:txBody>
      </p:sp>
      <p:sp>
        <p:nvSpPr>
          <p:cNvPr id="9" name="TextBox 8"/>
          <p:cNvSpPr txBox="1"/>
          <p:nvPr/>
        </p:nvSpPr>
        <p:spPr>
          <a:xfrm>
            <a:off x="9233215" y="2277550"/>
            <a:ext cx="2958785" cy="738664"/>
          </a:xfrm>
          <a:prstGeom prst="rect">
            <a:avLst/>
          </a:prstGeom>
          <a:solidFill>
            <a:schemeClr val="bg1">
              <a:lumMod val="95000"/>
            </a:schemeClr>
          </a:solidFill>
        </p:spPr>
        <p:txBody>
          <a:bodyPr wrap="square" rtlCol="0">
            <a:spAutoFit/>
          </a:bodyPr>
          <a:lstStyle/>
          <a:p>
            <a:r>
              <a:rPr lang="en-US" sz="2400" b="1" dirty="0" smtClean="0"/>
              <a:t>2. Province 7</a:t>
            </a:r>
          </a:p>
          <a:p>
            <a:r>
              <a:rPr lang="en-US" dirty="0" err="1" smtClean="0"/>
              <a:t>Achham</a:t>
            </a:r>
            <a:r>
              <a:rPr lang="en-US" dirty="0" smtClean="0"/>
              <a:t>, Doti </a:t>
            </a:r>
            <a:r>
              <a:rPr lang="en-US" dirty="0" err="1" smtClean="0"/>
              <a:t>Dailekh</a:t>
            </a:r>
            <a:r>
              <a:rPr lang="en-US" dirty="0"/>
              <a:t>, </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92" t="1050"/>
          <a:stretch/>
        </p:blipFill>
        <p:spPr>
          <a:xfrm>
            <a:off x="-37183" y="1324672"/>
            <a:ext cx="8892425" cy="5351849"/>
          </a:xfrm>
          <a:prstGeom prst="rect">
            <a:avLst/>
          </a:prstGeom>
        </p:spPr>
      </p:pic>
      <p:sp>
        <p:nvSpPr>
          <p:cNvPr id="4" name="TextBox 3"/>
          <p:cNvSpPr txBox="1"/>
          <p:nvPr/>
        </p:nvSpPr>
        <p:spPr>
          <a:xfrm>
            <a:off x="128336" y="4089611"/>
            <a:ext cx="3208421" cy="923330"/>
          </a:xfrm>
          <a:prstGeom prst="rect">
            <a:avLst/>
          </a:prstGeom>
          <a:solidFill>
            <a:schemeClr val="accent2">
              <a:lumMod val="20000"/>
              <a:lumOff val="80000"/>
            </a:schemeClr>
          </a:solidFill>
        </p:spPr>
        <p:txBody>
          <a:bodyPr wrap="square" rtlCol="0">
            <a:spAutoFit/>
          </a:bodyPr>
          <a:lstStyle/>
          <a:p>
            <a:r>
              <a:rPr lang="en-US" dirty="0" smtClean="0"/>
              <a:t>Diverse </a:t>
            </a:r>
            <a:r>
              <a:rPr lang="en-US" dirty="0"/>
              <a:t>climatic condition is home for commercial off season vegetables and fruits production</a:t>
            </a:r>
          </a:p>
        </p:txBody>
      </p:sp>
      <p:sp>
        <p:nvSpPr>
          <p:cNvPr id="11" name="TextBox 10"/>
          <p:cNvSpPr txBox="1"/>
          <p:nvPr/>
        </p:nvSpPr>
        <p:spPr>
          <a:xfrm>
            <a:off x="9260360" y="1324672"/>
            <a:ext cx="2904496" cy="738664"/>
          </a:xfrm>
          <a:prstGeom prst="rect">
            <a:avLst/>
          </a:prstGeom>
          <a:solidFill>
            <a:schemeClr val="bg1">
              <a:lumMod val="95000"/>
            </a:schemeClr>
          </a:solidFill>
        </p:spPr>
        <p:txBody>
          <a:bodyPr wrap="square" rtlCol="0">
            <a:spAutoFit/>
          </a:bodyPr>
          <a:lstStyle/>
          <a:p>
            <a:pPr marL="457200" indent="-457200">
              <a:buAutoNum type="arabicPeriod"/>
            </a:pPr>
            <a:r>
              <a:rPr lang="en-US" sz="2400" b="1" dirty="0" smtClean="0"/>
              <a:t>Province 6</a:t>
            </a:r>
          </a:p>
          <a:p>
            <a:r>
              <a:rPr lang="en-US" dirty="0"/>
              <a:t>Surkhet </a:t>
            </a:r>
            <a:r>
              <a:rPr lang="en-US" dirty="0" smtClean="0"/>
              <a:t>, </a:t>
            </a:r>
            <a:r>
              <a:rPr lang="en-US" dirty="0" err="1" smtClean="0"/>
              <a:t>Salyan</a:t>
            </a:r>
            <a:r>
              <a:rPr lang="en-US" dirty="0" smtClean="0"/>
              <a:t> </a:t>
            </a:r>
            <a:endParaRPr lang="en-US" dirty="0"/>
          </a:p>
        </p:txBody>
      </p:sp>
      <p:pic>
        <p:nvPicPr>
          <p:cNvPr id="15"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t="12252" r="29751" b="13824"/>
          <a:stretch/>
        </p:blipFill>
        <p:spPr>
          <a:xfrm>
            <a:off x="8999062" y="4033247"/>
            <a:ext cx="3165794" cy="1873919"/>
          </a:xfrm>
          <a:prstGeom prst="rect">
            <a:avLst/>
          </a:prstGeom>
        </p:spPr>
      </p:pic>
      <p:sp>
        <p:nvSpPr>
          <p:cNvPr id="16" name="TextBox 15"/>
          <p:cNvSpPr txBox="1"/>
          <p:nvPr/>
        </p:nvSpPr>
        <p:spPr>
          <a:xfrm>
            <a:off x="8999062" y="5907166"/>
            <a:ext cx="3165794" cy="646331"/>
          </a:xfrm>
          <a:prstGeom prst="rect">
            <a:avLst/>
          </a:prstGeom>
          <a:solidFill>
            <a:schemeClr val="bg1">
              <a:lumMod val="85000"/>
            </a:schemeClr>
          </a:solidFill>
        </p:spPr>
        <p:txBody>
          <a:bodyPr wrap="square" rtlCol="0">
            <a:spAutoFit/>
          </a:bodyPr>
          <a:lstStyle/>
          <a:p>
            <a:r>
              <a:rPr lang="en-US" dirty="0" smtClean="0"/>
              <a:t>Hon. </a:t>
            </a:r>
            <a:r>
              <a:rPr lang="en-US" dirty="0" err="1" smtClean="0"/>
              <a:t>Bimala</a:t>
            </a:r>
            <a:r>
              <a:rPr lang="en-US" dirty="0" smtClean="0"/>
              <a:t> KC (</a:t>
            </a:r>
            <a:r>
              <a:rPr lang="en-US" dirty="0" err="1" smtClean="0"/>
              <a:t>Chetana</a:t>
            </a:r>
            <a:r>
              <a:rPr lang="en-US" dirty="0" smtClean="0"/>
              <a:t>), </a:t>
            </a:r>
            <a:br>
              <a:rPr lang="en-US" dirty="0" smtClean="0"/>
            </a:br>
            <a:r>
              <a:rPr lang="en-US" dirty="0" err="1" smtClean="0"/>
              <a:t>Agri</a:t>
            </a:r>
            <a:r>
              <a:rPr lang="en-US" dirty="0" smtClean="0"/>
              <a:t> Minister, </a:t>
            </a:r>
            <a:r>
              <a:rPr lang="en-US" dirty="0" err="1" smtClean="0"/>
              <a:t>Karnali</a:t>
            </a:r>
            <a:r>
              <a:rPr lang="en-US" dirty="0" smtClean="0"/>
              <a:t> Pradesh</a:t>
            </a:r>
            <a:endParaRPr lang="en-US" dirty="0"/>
          </a:p>
        </p:txBody>
      </p:sp>
      <p:sp>
        <p:nvSpPr>
          <p:cNvPr id="6" name="TextBox 5"/>
          <p:cNvSpPr txBox="1"/>
          <p:nvPr/>
        </p:nvSpPr>
        <p:spPr>
          <a:xfrm>
            <a:off x="2294020" y="772963"/>
            <a:ext cx="6438997" cy="461665"/>
          </a:xfrm>
          <a:prstGeom prst="rect">
            <a:avLst/>
          </a:prstGeom>
          <a:noFill/>
        </p:spPr>
        <p:txBody>
          <a:bodyPr wrap="square" rtlCol="0">
            <a:spAutoFit/>
          </a:bodyPr>
          <a:lstStyle/>
          <a:p>
            <a:r>
              <a:rPr lang="en-US" sz="2400" dirty="0" smtClean="0"/>
              <a:t>Promoting High Value Agriculture Products</a:t>
            </a:r>
            <a:endParaRPr lang="en-US" sz="2400" dirty="0"/>
          </a:p>
        </p:txBody>
      </p:sp>
      <p:sp>
        <p:nvSpPr>
          <p:cNvPr id="17" name="TextBox 16"/>
          <p:cNvSpPr txBox="1"/>
          <p:nvPr/>
        </p:nvSpPr>
        <p:spPr>
          <a:xfrm>
            <a:off x="9206071" y="3230428"/>
            <a:ext cx="2958785" cy="461665"/>
          </a:xfrm>
          <a:prstGeom prst="rect">
            <a:avLst/>
          </a:prstGeom>
          <a:solidFill>
            <a:schemeClr val="bg1">
              <a:lumMod val="95000"/>
            </a:schemeClr>
          </a:solidFill>
        </p:spPr>
        <p:txBody>
          <a:bodyPr wrap="square" rtlCol="0">
            <a:spAutoFit/>
          </a:bodyPr>
          <a:lstStyle/>
          <a:p>
            <a:r>
              <a:rPr lang="en-US" sz="2400" b="1" dirty="0"/>
              <a:t>3</a:t>
            </a:r>
            <a:r>
              <a:rPr lang="en-US" sz="2400" b="1" dirty="0" smtClean="0"/>
              <a:t>. Province 1 &amp; 2</a:t>
            </a:r>
          </a:p>
        </p:txBody>
      </p:sp>
    </p:spTree>
    <p:extLst>
      <p:ext uri="{BB962C8B-B14F-4D97-AF65-F5344CB8AC3E}">
        <p14:creationId xmlns:p14="http://schemas.microsoft.com/office/powerpoint/2010/main" val="2849609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2337" y="-7668"/>
            <a:ext cx="8530450" cy="747448"/>
          </a:xfrm>
        </p:spPr>
        <p:txBody>
          <a:bodyPr>
            <a:noAutofit/>
          </a:bodyPr>
          <a:lstStyle/>
          <a:p>
            <a:r>
              <a:rPr lang="en-US" sz="4000" dirty="0"/>
              <a:t>Co-creating Business </a:t>
            </a:r>
            <a:r>
              <a:rPr lang="en-US" sz="4000" dirty="0" smtClean="0"/>
              <a:t>- Smart Village</a:t>
            </a:r>
            <a:endParaRPr lang="en-US" sz="4000" dirty="0"/>
          </a:p>
        </p:txBody>
      </p:sp>
      <p:cxnSp>
        <p:nvCxnSpPr>
          <p:cNvPr id="47" name="Straight Connector 46"/>
          <p:cNvCxnSpPr/>
          <p:nvPr/>
        </p:nvCxnSpPr>
        <p:spPr>
          <a:xfrm>
            <a:off x="9130019" y="1107302"/>
            <a:ext cx="3975" cy="364269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 y="6225512"/>
            <a:ext cx="11898627" cy="461665"/>
          </a:xfrm>
          <a:prstGeom prst="rect">
            <a:avLst/>
          </a:prstGeom>
          <a:solidFill>
            <a:schemeClr val="accent6">
              <a:lumMod val="20000"/>
              <a:lumOff val="80000"/>
            </a:schemeClr>
          </a:solidFill>
        </p:spPr>
        <p:txBody>
          <a:bodyPr wrap="square">
            <a:spAutoFit/>
          </a:bodyPr>
          <a:lstStyle/>
          <a:p>
            <a:pPr algn="ctr"/>
            <a:r>
              <a:rPr lang="en-US" sz="2400" b="1" dirty="0">
                <a:solidFill>
                  <a:srgbClr val="B2570B"/>
                </a:solidFill>
              </a:rPr>
              <a:t>Innovation is needed both from Technological </a:t>
            </a:r>
            <a:r>
              <a:rPr lang="en-US" sz="2400" b="1" dirty="0" smtClean="0">
                <a:solidFill>
                  <a:srgbClr val="B2570B"/>
                </a:solidFill>
              </a:rPr>
              <a:t>aspect and </a:t>
            </a:r>
            <a:r>
              <a:rPr lang="en-US" sz="2400" b="1" dirty="0">
                <a:solidFill>
                  <a:srgbClr val="B2570B"/>
                </a:solidFill>
              </a:rPr>
              <a:t>Service Delivery Mechanism</a:t>
            </a:r>
          </a:p>
        </p:txBody>
      </p:sp>
      <p:grpSp>
        <p:nvGrpSpPr>
          <p:cNvPr id="6" name="Group 5"/>
          <p:cNvGrpSpPr/>
          <p:nvPr/>
        </p:nvGrpSpPr>
        <p:grpSpPr>
          <a:xfrm>
            <a:off x="-59479" y="746238"/>
            <a:ext cx="9080336" cy="5479274"/>
            <a:chOff x="-59479" y="746238"/>
            <a:chExt cx="9080336" cy="5479274"/>
          </a:xfrm>
        </p:grpSpPr>
        <p:pic>
          <p:nvPicPr>
            <p:cNvPr id="49"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79" y="746238"/>
              <a:ext cx="9080336" cy="5099092"/>
            </a:xfrm>
            <a:prstGeom prst="rect">
              <a:avLst/>
            </a:prstGeom>
          </p:spPr>
        </p:pic>
        <p:sp>
          <p:nvSpPr>
            <p:cNvPr id="5" name="Rectangle 4"/>
            <p:cNvSpPr/>
            <p:nvPr/>
          </p:nvSpPr>
          <p:spPr>
            <a:xfrm>
              <a:off x="1652337" y="5763847"/>
              <a:ext cx="4719818" cy="461665"/>
            </a:xfrm>
            <a:prstGeom prst="rect">
              <a:avLst/>
            </a:prstGeom>
          </p:spPr>
          <p:txBody>
            <a:bodyPr wrap="none">
              <a:spAutoFit/>
            </a:bodyPr>
            <a:lstStyle/>
            <a:p>
              <a:r>
                <a:rPr lang="en-US" sz="2400" dirty="0"/>
                <a:t>Farmers at the heart of smart village</a:t>
              </a:r>
            </a:p>
          </p:txBody>
        </p:sp>
      </p:grpSp>
      <p:sp>
        <p:nvSpPr>
          <p:cNvPr id="28" name="TextBox 27"/>
          <p:cNvSpPr txBox="1"/>
          <p:nvPr/>
        </p:nvSpPr>
        <p:spPr>
          <a:xfrm>
            <a:off x="8794591" y="2435230"/>
            <a:ext cx="3599793" cy="1015663"/>
          </a:xfrm>
          <a:prstGeom prst="rect">
            <a:avLst/>
          </a:prstGeom>
          <a:solidFill>
            <a:schemeClr val="bg1">
              <a:lumMod val="95000"/>
            </a:schemeClr>
          </a:solidFill>
        </p:spPr>
        <p:txBody>
          <a:bodyPr wrap="square" rtlCol="0">
            <a:spAutoFit/>
          </a:bodyPr>
          <a:lstStyle/>
          <a:p>
            <a:r>
              <a:rPr lang="en-US" sz="2400" b="1" dirty="0" smtClean="0"/>
              <a:t>2. Cooperatives</a:t>
            </a:r>
          </a:p>
          <a:p>
            <a:r>
              <a:rPr lang="en-US" dirty="0" smtClean="0"/>
              <a:t>Smart Coops – connecting grower &amp; traders.</a:t>
            </a:r>
          </a:p>
        </p:txBody>
      </p:sp>
      <p:sp>
        <p:nvSpPr>
          <p:cNvPr id="29" name="TextBox 28"/>
          <p:cNvSpPr txBox="1"/>
          <p:nvPr/>
        </p:nvSpPr>
        <p:spPr>
          <a:xfrm>
            <a:off x="8778550" y="3734331"/>
            <a:ext cx="3599793" cy="1015663"/>
          </a:xfrm>
          <a:prstGeom prst="rect">
            <a:avLst/>
          </a:prstGeom>
          <a:solidFill>
            <a:schemeClr val="bg1">
              <a:lumMod val="95000"/>
            </a:schemeClr>
          </a:solidFill>
        </p:spPr>
        <p:txBody>
          <a:bodyPr wrap="square" rtlCol="0">
            <a:spAutoFit/>
          </a:bodyPr>
          <a:lstStyle/>
          <a:p>
            <a:r>
              <a:rPr lang="en-US" sz="2400" b="1" dirty="0" smtClean="0"/>
              <a:t>3.</a:t>
            </a:r>
            <a:r>
              <a:rPr lang="en-US" sz="2400" dirty="0" smtClean="0"/>
              <a:t> </a:t>
            </a:r>
            <a:r>
              <a:rPr lang="en-US" sz="2400" b="1" dirty="0" smtClean="0"/>
              <a:t>Municipal Authority</a:t>
            </a:r>
          </a:p>
          <a:p>
            <a:r>
              <a:rPr lang="en-US" dirty="0" smtClean="0"/>
              <a:t>Customized Agriculture Advisory Center(s).</a:t>
            </a:r>
            <a:endParaRPr lang="en-US" dirty="0"/>
          </a:p>
        </p:txBody>
      </p:sp>
      <p:sp>
        <p:nvSpPr>
          <p:cNvPr id="31" name="TextBox 30"/>
          <p:cNvSpPr txBox="1"/>
          <p:nvPr/>
        </p:nvSpPr>
        <p:spPr>
          <a:xfrm>
            <a:off x="8794592" y="1107302"/>
            <a:ext cx="3599793" cy="1107996"/>
          </a:xfrm>
          <a:prstGeom prst="rect">
            <a:avLst/>
          </a:prstGeom>
          <a:solidFill>
            <a:schemeClr val="bg1">
              <a:lumMod val="95000"/>
            </a:schemeClr>
          </a:solidFill>
        </p:spPr>
        <p:txBody>
          <a:bodyPr wrap="square" rtlCol="0">
            <a:spAutoFit/>
          </a:bodyPr>
          <a:lstStyle/>
          <a:p>
            <a:r>
              <a:rPr lang="en-US" sz="2400" b="1" dirty="0"/>
              <a:t>1</a:t>
            </a:r>
            <a:r>
              <a:rPr lang="en-US" sz="2400" b="1" dirty="0" smtClean="0"/>
              <a:t>. Private Enterprises/JTA’s/ Youth </a:t>
            </a:r>
          </a:p>
          <a:p>
            <a:r>
              <a:rPr lang="en-US" dirty="0" smtClean="0"/>
              <a:t>Franchising with local leaders </a:t>
            </a:r>
          </a:p>
        </p:txBody>
      </p:sp>
    </p:spTree>
    <p:extLst>
      <p:ext uri="{BB962C8B-B14F-4D97-AF65-F5344CB8AC3E}">
        <p14:creationId xmlns:p14="http://schemas.microsoft.com/office/powerpoint/2010/main" val="5738412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159" y="86401"/>
            <a:ext cx="9089229" cy="576754"/>
          </a:xfrm>
        </p:spPr>
        <p:txBody>
          <a:bodyPr>
            <a:noAutofit/>
          </a:bodyPr>
          <a:lstStyle/>
          <a:p>
            <a:r>
              <a:rPr lang="en-US" sz="3200" b="1" dirty="0" smtClean="0">
                <a:latin typeface="+mn-lt"/>
              </a:rPr>
              <a:t>Partnership Opportunity and Possible Collaboration</a:t>
            </a:r>
            <a:endParaRPr lang="en-US" sz="3200" b="1" dirty="0">
              <a:latin typeface="+mn-lt"/>
            </a:endParaRPr>
          </a:p>
        </p:txBody>
      </p:sp>
      <p:sp>
        <p:nvSpPr>
          <p:cNvPr id="3" name="Content Placeholder 2"/>
          <p:cNvSpPr>
            <a:spLocks noGrp="1"/>
          </p:cNvSpPr>
          <p:nvPr>
            <p:ph idx="1"/>
          </p:nvPr>
        </p:nvSpPr>
        <p:spPr>
          <a:xfrm>
            <a:off x="1432421" y="1251285"/>
            <a:ext cx="8479629" cy="4999841"/>
          </a:xfrm>
        </p:spPr>
        <p:txBody>
          <a:bodyPr>
            <a:noAutofit/>
          </a:bodyPr>
          <a:lstStyle/>
          <a:p>
            <a:pPr marL="0" indent="0">
              <a:buNone/>
            </a:pPr>
            <a:r>
              <a:rPr lang="en-US" sz="2800" dirty="0" smtClean="0">
                <a:solidFill>
                  <a:srgbClr val="C00000"/>
                </a:solidFill>
              </a:rPr>
              <a:t>1. Crop Suitability Evaluation </a:t>
            </a:r>
          </a:p>
          <a:p>
            <a:pPr marL="636588" indent="-65088"/>
            <a:r>
              <a:rPr lang="en-US" sz="2000" dirty="0"/>
              <a:t>	Competitive Advantage </a:t>
            </a:r>
            <a:r>
              <a:rPr lang="en-US" sz="2000" dirty="0" smtClean="0"/>
              <a:t>Crops (adding economic dimension) </a:t>
            </a:r>
            <a:endParaRPr lang="en-US" sz="2000" dirty="0"/>
          </a:p>
          <a:p>
            <a:pPr marL="0" indent="0">
              <a:buNone/>
            </a:pPr>
            <a:r>
              <a:rPr lang="en-US" sz="2800" dirty="0" smtClean="0">
                <a:solidFill>
                  <a:srgbClr val="C00000"/>
                </a:solidFill>
              </a:rPr>
              <a:t>2. Soil Lab </a:t>
            </a:r>
          </a:p>
          <a:p>
            <a:pPr lvl="1"/>
            <a:r>
              <a:rPr lang="en-US" sz="2000" dirty="0" smtClean="0"/>
              <a:t>Digital Soil Database and Mapping</a:t>
            </a:r>
          </a:p>
          <a:p>
            <a:pPr lvl="1"/>
            <a:r>
              <a:rPr lang="en-US" sz="2000" dirty="0" smtClean="0"/>
              <a:t>Innovation using low cost devices &amp; </a:t>
            </a:r>
            <a:r>
              <a:rPr lang="en-US" sz="2000" dirty="0" err="1" smtClean="0"/>
              <a:t>IoT</a:t>
            </a:r>
            <a:endParaRPr lang="en-US" sz="2000" dirty="0" smtClean="0"/>
          </a:p>
          <a:p>
            <a:pPr marL="0" lvl="1" indent="0">
              <a:spcBef>
                <a:spcPts val="1000"/>
              </a:spcBef>
              <a:buNone/>
            </a:pPr>
            <a:r>
              <a:rPr lang="en-US" sz="2800" dirty="0">
                <a:solidFill>
                  <a:srgbClr val="C00000"/>
                </a:solidFill>
              </a:rPr>
              <a:t>3. Crop Health and Disease Surveillance</a:t>
            </a:r>
          </a:p>
          <a:p>
            <a:pPr lvl="1"/>
            <a:r>
              <a:rPr lang="en-US" sz="2000" dirty="0" smtClean="0"/>
              <a:t>Satellite and/or smartphone photo</a:t>
            </a:r>
          </a:p>
          <a:p>
            <a:pPr lvl="1"/>
            <a:r>
              <a:rPr lang="en-US" sz="2000" dirty="0" smtClean="0"/>
              <a:t>UAV </a:t>
            </a:r>
          </a:p>
          <a:p>
            <a:pPr marL="457200" lvl="1" indent="0">
              <a:buNone/>
            </a:pPr>
            <a:endParaRPr lang="en-US" sz="2800" b="1" dirty="0" smtClean="0"/>
          </a:p>
          <a:p>
            <a:pPr marL="0" lvl="1" indent="0">
              <a:buNone/>
            </a:pPr>
            <a:r>
              <a:rPr lang="en-US" sz="2800" b="1" dirty="0" smtClean="0"/>
              <a:t>Intelligent Agriculture Advisory and Call Centers </a:t>
            </a:r>
            <a:endParaRPr lang="en-US" b="1" dirty="0"/>
          </a:p>
        </p:txBody>
      </p:sp>
      <p:sp>
        <p:nvSpPr>
          <p:cNvPr id="4" name="TextBox 3"/>
          <p:cNvSpPr txBox="1"/>
          <p:nvPr/>
        </p:nvSpPr>
        <p:spPr>
          <a:xfrm>
            <a:off x="0" y="6026536"/>
            <a:ext cx="12192000" cy="707886"/>
          </a:xfrm>
          <a:prstGeom prst="rect">
            <a:avLst/>
          </a:prstGeom>
          <a:solidFill>
            <a:schemeClr val="accent6">
              <a:lumMod val="20000"/>
              <a:lumOff val="80000"/>
              <a:alpha val="49000"/>
            </a:schemeClr>
          </a:solidFill>
        </p:spPr>
        <p:txBody>
          <a:bodyPr wrap="square" rtlCol="0">
            <a:spAutoFit/>
          </a:bodyPr>
          <a:lstStyle/>
          <a:p>
            <a:r>
              <a:rPr lang="en-US" sz="2000" b="1" dirty="0" smtClean="0"/>
              <a:t>W</a:t>
            </a:r>
            <a:r>
              <a:rPr lang="en-US" sz="2000" dirty="0" smtClean="0"/>
              <a:t>e </a:t>
            </a:r>
            <a:r>
              <a:rPr lang="en-US" sz="2000" dirty="0"/>
              <a:t>want to be closely associated with the individuals and institutions in this space in order to develop tools that are likeable and useful for farmers and can help them create better impact in the society.</a:t>
            </a:r>
          </a:p>
        </p:txBody>
      </p:sp>
    </p:spTree>
    <p:extLst>
      <p:ext uri="{BB962C8B-B14F-4D97-AF65-F5344CB8AC3E}">
        <p14:creationId xmlns:p14="http://schemas.microsoft.com/office/powerpoint/2010/main" val="2797040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1251" r="-1"/>
          <a:stretch/>
        </p:blipFill>
        <p:spPr>
          <a:xfrm>
            <a:off x="0" y="0"/>
            <a:ext cx="9096968" cy="6833419"/>
          </a:xfrm>
          <a:prstGeom prst="rect">
            <a:avLst/>
          </a:prstGeom>
        </p:spPr>
      </p:pic>
      <p:pic>
        <p:nvPicPr>
          <p:cNvPr id="5" name="Picture 4"/>
          <p:cNvPicPr>
            <a:picLocks noChangeAspect="1"/>
          </p:cNvPicPr>
          <p:nvPr/>
        </p:nvPicPr>
        <p:blipFill>
          <a:blip r:embed="rId4" cstate="print">
            <a:extLst>
              <a:ext uri="{BEBA8EAE-BF5A-486C-A8C5-ECC9F3942E4B}">
                <a14:imgProps xmlns:a14="http://schemas.microsoft.com/office/drawing/2010/main">
                  <a14:imgLayer r:embed="rId5">
                    <a14:imgEffect>
                      <a14:artisticPencilGrayscale/>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360225" y="1542566"/>
            <a:ext cx="7345222" cy="4731773"/>
          </a:xfrm>
          <a:prstGeom prst="rect">
            <a:avLst/>
          </a:prstGeom>
          <a:effectLst>
            <a:glow rad="38100">
              <a:schemeClr val="accent1">
                <a:alpha val="40000"/>
              </a:schemeClr>
            </a:glow>
          </a:effectLst>
        </p:spPr>
      </p:pic>
      <p:sp>
        <p:nvSpPr>
          <p:cNvPr id="6" name="TextBox 5"/>
          <p:cNvSpPr txBox="1"/>
          <p:nvPr/>
        </p:nvSpPr>
        <p:spPr>
          <a:xfrm>
            <a:off x="9612831" y="13699"/>
            <a:ext cx="2579169" cy="7040389"/>
          </a:xfrm>
          <a:prstGeom prst="rect">
            <a:avLst/>
          </a:prstGeom>
          <a:solidFill>
            <a:srgbClr val="0070C0">
              <a:alpha val="69000"/>
            </a:srgbClr>
          </a:solidFill>
          <a:ln>
            <a:noFill/>
          </a:ln>
        </p:spPr>
        <p:txBody>
          <a:bodyPr wrap="square" rtlCol="0">
            <a:spAutoFit/>
          </a:bodyPr>
          <a:lstStyle/>
          <a:p>
            <a:pPr algn="ctr"/>
            <a:endParaRPr lang="en-US" sz="1050" dirty="0">
              <a:solidFill>
                <a:schemeClr val="bg1"/>
              </a:solidFill>
              <a:latin typeface="Bernard MT Condensed" pitchFamily="18" charset="0"/>
            </a:endParaRPr>
          </a:p>
          <a:p>
            <a:pPr algn="ctr"/>
            <a:endParaRPr lang="en-US" sz="4000" dirty="0" smtClean="0">
              <a:solidFill>
                <a:srgbClr val="D9F5FF"/>
              </a:solidFill>
            </a:endParaRPr>
          </a:p>
          <a:p>
            <a:pPr algn="ctr"/>
            <a:endParaRPr lang="en-US" sz="4000" dirty="0" smtClean="0">
              <a:solidFill>
                <a:srgbClr val="D9F5FF"/>
              </a:solidFill>
            </a:endParaRPr>
          </a:p>
          <a:p>
            <a:pPr algn="ctr"/>
            <a:r>
              <a:rPr lang="en-US" sz="4400" dirty="0" smtClean="0">
                <a:solidFill>
                  <a:srgbClr val="D9F5FF"/>
                </a:solidFill>
              </a:rPr>
              <a:t>Thank You</a:t>
            </a:r>
          </a:p>
          <a:p>
            <a:pPr algn="ctr"/>
            <a:endParaRPr lang="en-US" sz="4000" dirty="0" smtClean="0">
              <a:solidFill>
                <a:srgbClr val="D9F5FF"/>
              </a:solidFill>
            </a:endParaRPr>
          </a:p>
          <a:p>
            <a:pPr algn="ctr"/>
            <a:endParaRPr lang="en-US" sz="4000" dirty="0" smtClean="0">
              <a:solidFill>
                <a:srgbClr val="D9F5FF"/>
              </a:solidFill>
            </a:endParaRPr>
          </a:p>
          <a:p>
            <a:pPr algn="ctr"/>
            <a:endParaRPr lang="en-US" sz="4000" dirty="0" smtClean="0">
              <a:solidFill>
                <a:srgbClr val="D9F5FF"/>
              </a:solidFill>
            </a:endParaRPr>
          </a:p>
          <a:p>
            <a:pPr algn="ctr"/>
            <a:endParaRPr lang="en-US" sz="4000" dirty="0">
              <a:solidFill>
                <a:srgbClr val="D9F5FF"/>
              </a:solidFill>
            </a:endParaRPr>
          </a:p>
          <a:p>
            <a:pPr algn="ctr"/>
            <a:endParaRPr lang="en-US" sz="400" dirty="0">
              <a:solidFill>
                <a:schemeClr val="accent2">
                  <a:lumMod val="20000"/>
                  <a:lumOff val="80000"/>
                </a:schemeClr>
              </a:solidFill>
              <a:latin typeface="Bernard MT Condensed" pitchFamily="18" charset="0"/>
            </a:endParaRPr>
          </a:p>
          <a:p>
            <a:pPr algn="ctr"/>
            <a:endParaRPr lang="en-US" sz="400" dirty="0" smtClean="0">
              <a:solidFill>
                <a:schemeClr val="accent2">
                  <a:lumMod val="20000"/>
                  <a:lumOff val="80000"/>
                </a:schemeClr>
              </a:solidFill>
              <a:latin typeface="Bernard MT Condensed" pitchFamily="18" charset="0"/>
            </a:endParaRPr>
          </a:p>
          <a:p>
            <a:pPr algn="ctr"/>
            <a:endParaRPr lang="en-US" sz="400" dirty="0" smtClean="0">
              <a:solidFill>
                <a:schemeClr val="accent2">
                  <a:lumMod val="20000"/>
                  <a:lumOff val="80000"/>
                </a:schemeClr>
              </a:solidFill>
              <a:latin typeface="Bernard MT Condensed" pitchFamily="18" charset="0"/>
            </a:endParaRPr>
          </a:p>
          <a:p>
            <a:pPr algn="ctr"/>
            <a:endParaRPr lang="en-US" sz="100" dirty="0" smtClean="0">
              <a:solidFill>
                <a:schemeClr val="accent2">
                  <a:lumMod val="20000"/>
                  <a:lumOff val="80000"/>
                </a:schemeClr>
              </a:solidFill>
              <a:latin typeface="Bernard MT Condensed" pitchFamily="18" charset="0"/>
            </a:endParaRPr>
          </a:p>
          <a:p>
            <a:pPr algn="ctr"/>
            <a:endParaRPr lang="en-US" sz="100" dirty="0" smtClean="0">
              <a:solidFill>
                <a:schemeClr val="accent2">
                  <a:lumMod val="20000"/>
                  <a:lumOff val="80000"/>
                </a:schemeClr>
              </a:solidFill>
              <a:latin typeface="Bernard MT Condensed" pitchFamily="18" charset="0"/>
            </a:endParaRPr>
          </a:p>
          <a:p>
            <a:pPr algn="ctr"/>
            <a:endParaRPr lang="en-US" sz="100" dirty="0" smtClean="0">
              <a:solidFill>
                <a:schemeClr val="accent2">
                  <a:lumMod val="20000"/>
                  <a:lumOff val="80000"/>
                </a:schemeClr>
              </a:solidFill>
              <a:latin typeface="Bernard MT Condensed" pitchFamily="18" charset="0"/>
            </a:endParaRPr>
          </a:p>
          <a:p>
            <a:pPr algn="ctr"/>
            <a:endParaRPr lang="en-US" sz="400" dirty="0" smtClean="0">
              <a:solidFill>
                <a:schemeClr val="accent2">
                  <a:lumMod val="20000"/>
                  <a:lumOff val="80000"/>
                </a:schemeClr>
              </a:solidFill>
              <a:latin typeface="Bernard MT Condensed" pitchFamily="18" charset="0"/>
            </a:endParaRPr>
          </a:p>
          <a:p>
            <a:pPr algn="ctr"/>
            <a:endParaRPr lang="en-US" sz="800" dirty="0" smtClean="0">
              <a:solidFill>
                <a:schemeClr val="accent2">
                  <a:lumMod val="20000"/>
                  <a:lumOff val="80000"/>
                </a:schemeClr>
              </a:solidFill>
              <a:latin typeface="Bernard MT Condensed" pitchFamily="18" charset="0"/>
            </a:endParaRPr>
          </a:p>
          <a:p>
            <a:pPr algn="ctr"/>
            <a:endParaRPr lang="en-US" sz="2800" dirty="0" smtClean="0">
              <a:solidFill>
                <a:schemeClr val="accent2">
                  <a:lumMod val="20000"/>
                  <a:lumOff val="80000"/>
                </a:schemeClr>
              </a:solidFill>
              <a:latin typeface="Bernard MT Condensed" pitchFamily="18" charset="0"/>
            </a:endParaRPr>
          </a:p>
          <a:p>
            <a:pPr algn="ctr"/>
            <a:endParaRPr lang="en-US" sz="600" dirty="0" smtClean="0">
              <a:solidFill>
                <a:schemeClr val="accent2">
                  <a:lumMod val="20000"/>
                  <a:lumOff val="80000"/>
                </a:schemeClr>
              </a:solidFill>
              <a:latin typeface="Bernard MT Condensed" pitchFamily="18" charset="0"/>
            </a:endParaRPr>
          </a:p>
          <a:p>
            <a:pPr algn="ctr"/>
            <a:r>
              <a:rPr lang="en-US" sz="3200" dirty="0" smtClean="0">
                <a:solidFill>
                  <a:schemeClr val="accent2">
                    <a:lumMod val="20000"/>
                    <a:lumOff val="80000"/>
                  </a:schemeClr>
                </a:solidFill>
                <a:latin typeface="Bernard MT Condensed" pitchFamily="18" charset="0"/>
              </a:rPr>
              <a:t/>
            </a:r>
            <a:br>
              <a:rPr lang="en-US" sz="3200" dirty="0" smtClean="0">
                <a:solidFill>
                  <a:schemeClr val="accent2">
                    <a:lumMod val="20000"/>
                    <a:lumOff val="80000"/>
                  </a:schemeClr>
                </a:solidFill>
                <a:latin typeface="Bernard MT Condensed" pitchFamily="18" charset="0"/>
              </a:rPr>
            </a:br>
            <a:endParaRPr lang="en-US" sz="3200" dirty="0" smtClean="0">
              <a:solidFill>
                <a:schemeClr val="accent2">
                  <a:lumMod val="20000"/>
                  <a:lumOff val="80000"/>
                </a:schemeClr>
              </a:solidFill>
              <a:latin typeface="Bernard MT Condensed" pitchFamily="18" charset="0"/>
            </a:endParaRPr>
          </a:p>
          <a:p>
            <a:pPr algn="ctr"/>
            <a:endParaRPr lang="en-US" sz="3200" dirty="0">
              <a:solidFill>
                <a:schemeClr val="accent2">
                  <a:lumMod val="20000"/>
                  <a:lumOff val="80000"/>
                </a:schemeClr>
              </a:solidFill>
              <a:latin typeface="Bernard MT Condensed" pitchFamily="18" charset="0"/>
            </a:endParaRPr>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73422" y="6029340"/>
            <a:ext cx="2057985" cy="489997"/>
          </a:xfrm>
          <a:prstGeom prst="rect">
            <a:avLst/>
          </a:prstGeom>
        </p:spPr>
      </p:pic>
      <p:sp>
        <p:nvSpPr>
          <p:cNvPr id="9" name="TextBox 8"/>
          <p:cNvSpPr txBox="1"/>
          <p:nvPr/>
        </p:nvSpPr>
        <p:spPr>
          <a:xfrm>
            <a:off x="4887792" y="4734233"/>
            <a:ext cx="3562385" cy="2123658"/>
          </a:xfrm>
          <a:prstGeom prst="rect">
            <a:avLst/>
          </a:prstGeom>
          <a:noFill/>
        </p:spPr>
        <p:txBody>
          <a:bodyPr wrap="none" rtlCol="0">
            <a:spAutoFit/>
          </a:bodyPr>
          <a:lstStyle/>
          <a:p>
            <a:pPr algn="ctr"/>
            <a:r>
              <a:rPr lang="en-US" sz="2400" dirty="0" smtClean="0">
                <a:hlinkClick r:id="rId7"/>
              </a:rPr>
              <a:t>www.dds4dev.org</a:t>
            </a:r>
            <a:endParaRPr lang="en-US" sz="2400" dirty="0" smtClean="0"/>
          </a:p>
          <a:p>
            <a:pPr algn="ctr"/>
            <a:r>
              <a:rPr lang="en-US" sz="3200" dirty="0" smtClean="0">
                <a:hlinkClick r:id="rId8"/>
              </a:rPr>
              <a:t>www.geokrishi.farm</a:t>
            </a:r>
            <a:endParaRPr lang="en-US" sz="3200" dirty="0" smtClean="0"/>
          </a:p>
          <a:p>
            <a:pPr algn="ctr"/>
            <a:r>
              <a:rPr lang="en-US" dirty="0" smtClean="0"/>
              <a:t>Thapathali, Kathmandu</a:t>
            </a:r>
          </a:p>
          <a:p>
            <a:pPr algn="ctr"/>
            <a:endParaRPr lang="en-US" dirty="0"/>
          </a:p>
          <a:p>
            <a:r>
              <a:rPr lang="en-US" sz="2000" dirty="0" smtClean="0"/>
              <a:t>E: rajan.man@gmail.com</a:t>
            </a:r>
          </a:p>
          <a:p>
            <a:r>
              <a:rPr lang="en-US" sz="2000" dirty="0" smtClean="0"/>
              <a:t>M: 98510-94030</a:t>
            </a:r>
            <a:endParaRPr lang="en-US" sz="2000" dirty="0"/>
          </a:p>
        </p:txBody>
      </p:sp>
    </p:spTree>
    <p:extLst>
      <p:ext uri="{BB962C8B-B14F-4D97-AF65-F5344CB8AC3E}">
        <p14:creationId xmlns:p14="http://schemas.microsoft.com/office/powerpoint/2010/main" val="20442053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4632" y="4598"/>
            <a:ext cx="7888194" cy="786048"/>
          </a:xfrm>
        </p:spPr>
        <p:txBody>
          <a:bodyPr/>
          <a:lstStyle/>
          <a:p>
            <a:r>
              <a:rPr lang="en-US" dirty="0" smtClean="0"/>
              <a:t>Challenge &amp; Opportunities</a:t>
            </a:r>
            <a:endParaRPr lang="en-US" dirty="0"/>
          </a:p>
        </p:txBody>
      </p:sp>
      <p:grpSp>
        <p:nvGrpSpPr>
          <p:cNvPr id="45" name="Group 44"/>
          <p:cNvGrpSpPr/>
          <p:nvPr/>
        </p:nvGrpSpPr>
        <p:grpSpPr>
          <a:xfrm>
            <a:off x="634965" y="1222612"/>
            <a:ext cx="4873222" cy="1964217"/>
            <a:chOff x="5402792" y="3003424"/>
            <a:chExt cx="4020408" cy="1620479"/>
          </a:xfrm>
        </p:grpSpPr>
        <p:grpSp>
          <p:nvGrpSpPr>
            <p:cNvPr id="46" name="Group 45"/>
            <p:cNvGrpSpPr/>
            <p:nvPr/>
          </p:nvGrpSpPr>
          <p:grpSpPr>
            <a:xfrm>
              <a:off x="7789974" y="3011671"/>
              <a:ext cx="1633226" cy="1612232"/>
              <a:chOff x="4425616" y="1708989"/>
              <a:chExt cx="1633226" cy="1612232"/>
            </a:xfrm>
          </p:grpSpPr>
          <p:grpSp>
            <p:nvGrpSpPr>
              <p:cNvPr id="50" name="Group 49"/>
              <p:cNvGrpSpPr/>
              <p:nvPr/>
            </p:nvGrpSpPr>
            <p:grpSpPr>
              <a:xfrm>
                <a:off x="4425616" y="1708989"/>
                <a:ext cx="1576137" cy="1612232"/>
                <a:chOff x="517358" y="2249908"/>
                <a:chExt cx="1576137" cy="1612232"/>
              </a:xfrm>
              <a:solidFill>
                <a:srgbClr val="F9BF3A"/>
              </a:solidFill>
            </p:grpSpPr>
            <p:sp>
              <p:nvSpPr>
                <p:cNvPr id="52" name="Oval Callout 51"/>
                <p:cNvSpPr/>
                <p:nvPr/>
              </p:nvSpPr>
              <p:spPr>
                <a:xfrm>
                  <a:off x="517358" y="2249908"/>
                  <a:ext cx="1576137" cy="1612232"/>
                </a:xfrm>
                <a:prstGeom prst="wedgeEllipseCallout">
                  <a:avLst>
                    <a:gd name="adj1" fmla="val -75186"/>
                    <a:gd name="adj2" fmla="val -282"/>
                  </a:avLst>
                </a:prstGeom>
                <a:solidFill>
                  <a:srgbClr val="CFD8DD"/>
                </a:solidFill>
                <a:ln w="76200">
                  <a:solidFill>
                    <a:srgbClr val="CFD8D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82">
                    <a:latin typeface="Futura Std Book" panose="020B0502020204020303" pitchFamily="34" charset="0"/>
                  </a:endParaRPr>
                </a:p>
              </p:txBody>
            </p:sp>
            <p:sp>
              <p:nvSpPr>
                <p:cNvPr id="53" name="Oval 52"/>
                <p:cNvSpPr/>
                <p:nvPr/>
              </p:nvSpPr>
              <p:spPr>
                <a:xfrm>
                  <a:off x="548683" y="2286005"/>
                  <a:ext cx="1520748" cy="1540037"/>
                </a:xfrm>
                <a:prstGeom prst="ellipse">
                  <a:avLst/>
                </a:prstGeom>
                <a:solidFill>
                  <a:srgbClr val="BA214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879" b="1" dirty="0">
                    <a:solidFill>
                      <a:schemeClr val="tx1">
                        <a:lumMod val="75000"/>
                        <a:lumOff val="25000"/>
                      </a:schemeClr>
                    </a:solidFill>
                    <a:latin typeface="Futura Std Book" panose="020B0502020204020303" pitchFamily="34" charset="0"/>
                  </a:endParaRPr>
                </a:p>
              </p:txBody>
            </p:sp>
          </p:grpSp>
          <p:sp>
            <p:nvSpPr>
              <p:cNvPr id="51" name="TextBox 50"/>
              <p:cNvSpPr txBox="1"/>
              <p:nvPr/>
            </p:nvSpPr>
            <p:spPr>
              <a:xfrm>
                <a:off x="4462347" y="2069555"/>
                <a:ext cx="1596495" cy="814805"/>
              </a:xfrm>
              <a:prstGeom prst="rect">
                <a:avLst/>
              </a:prstGeom>
              <a:noFill/>
            </p:spPr>
            <p:txBody>
              <a:bodyPr wrap="none" rtlCol="0">
                <a:spAutoFit/>
              </a:bodyPr>
              <a:lstStyle/>
              <a:p>
                <a:r>
                  <a:rPr lang="en-US" sz="5818" b="1" dirty="0" smtClean="0">
                    <a:solidFill>
                      <a:schemeClr val="bg1"/>
                    </a:solidFill>
                    <a:latin typeface="Futura Std Book" panose="020B0502020204020303" pitchFamily="34" charset="0"/>
                  </a:rPr>
                  <a:t>60%</a:t>
                </a:r>
                <a:endParaRPr lang="en-US" sz="5818" b="1" dirty="0">
                  <a:solidFill>
                    <a:schemeClr val="bg1"/>
                  </a:solidFill>
                  <a:latin typeface="Futura Std Book" panose="020B0502020204020303" pitchFamily="34" charset="0"/>
                </a:endParaRPr>
              </a:p>
            </p:txBody>
          </p:sp>
        </p:grpSp>
        <p:grpSp>
          <p:nvGrpSpPr>
            <p:cNvPr id="47" name="Group 46"/>
            <p:cNvGrpSpPr/>
            <p:nvPr/>
          </p:nvGrpSpPr>
          <p:grpSpPr>
            <a:xfrm>
              <a:off x="5402792" y="3003424"/>
              <a:ext cx="1742226" cy="1612047"/>
              <a:chOff x="628109" y="678201"/>
              <a:chExt cx="1742226" cy="1612047"/>
            </a:xfrm>
          </p:grpSpPr>
          <p:sp>
            <p:nvSpPr>
              <p:cNvPr id="48" name="TextBox 47"/>
              <p:cNvSpPr txBox="1"/>
              <p:nvPr/>
            </p:nvSpPr>
            <p:spPr>
              <a:xfrm>
                <a:off x="652173" y="678201"/>
                <a:ext cx="1718162" cy="1612047"/>
              </a:xfrm>
              <a:prstGeom prst="rect">
                <a:avLst/>
              </a:prstGeom>
              <a:noFill/>
            </p:spPr>
            <p:txBody>
              <a:bodyPr wrap="none" rtlCol="0">
                <a:spAutoFit/>
              </a:bodyPr>
              <a:lstStyle/>
              <a:p>
                <a:endParaRPr lang="en-US" sz="2909" dirty="0" smtClean="0">
                  <a:latin typeface="Futura Std Book" panose="020B0502020204020303" pitchFamily="34" charset="0"/>
                </a:endParaRPr>
              </a:p>
              <a:p>
                <a:r>
                  <a:rPr lang="en-US" sz="2909" dirty="0" err="1" smtClean="0">
                    <a:latin typeface="Futura Std Book" panose="020B0502020204020303" pitchFamily="34" charset="0"/>
                  </a:rPr>
                  <a:t>Agri</a:t>
                </a:r>
                <a:r>
                  <a:rPr lang="en-US" sz="2909" dirty="0" smtClean="0">
                    <a:latin typeface="Futura Std Book" panose="020B0502020204020303" pitchFamily="34" charset="0"/>
                  </a:rPr>
                  <a:t>-Sector </a:t>
                </a:r>
              </a:p>
              <a:p>
                <a:endParaRPr lang="en-US" sz="1697" dirty="0" smtClean="0">
                  <a:latin typeface="Futura Std Book" panose="020B0502020204020303" pitchFamily="34" charset="0"/>
                </a:endParaRPr>
              </a:p>
              <a:p>
                <a:r>
                  <a:rPr lang="en-US" sz="2400" dirty="0" smtClean="0">
                    <a:latin typeface="Futura Std Book" panose="020B0502020204020303" pitchFamily="34" charset="0"/>
                  </a:rPr>
                  <a:t>EMPLOYS</a:t>
                </a:r>
                <a:endParaRPr lang="en-US" sz="2400" dirty="0">
                  <a:latin typeface="Futura Std Book" panose="020B0502020204020303" pitchFamily="34" charset="0"/>
                </a:endParaRPr>
              </a:p>
              <a:p>
                <a:endParaRPr lang="en-US" sz="2182" dirty="0">
                  <a:latin typeface="Futura Std Book" panose="020B0502020204020303" pitchFamily="34" charset="0"/>
                </a:endParaRPr>
              </a:p>
            </p:txBody>
          </p:sp>
          <p:cxnSp>
            <p:nvCxnSpPr>
              <p:cNvPr id="49" name="Straight Connector 48"/>
              <p:cNvCxnSpPr/>
              <p:nvPr/>
            </p:nvCxnSpPr>
            <p:spPr>
              <a:xfrm flipV="1">
                <a:off x="628109" y="1514446"/>
                <a:ext cx="1667561" cy="16592"/>
              </a:xfrm>
              <a:prstGeom prst="line">
                <a:avLst/>
              </a:prstGeom>
              <a:ln>
                <a:solidFill>
                  <a:srgbClr val="6CB9F1"/>
                </a:solidFill>
              </a:ln>
            </p:spPr>
            <p:style>
              <a:lnRef idx="2">
                <a:schemeClr val="accent1"/>
              </a:lnRef>
              <a:fillRef idx="0">
                <a:schemeClr val="accent1"/>
              </a:fillRef>
              <a:effectRef idx="1">
                <a:schemeClr val="accent1"/>
              </a:effectRef>
              <a:fontRef idx="minor">
                <a:schemeClr val="tx1"/>
              </a:fontRef>
            </p:style>
          </p:cxnSp>
        </p:grpSp>
      </p:grpSp>
      <p:sp>
        <p:nvSpPr>
          <p:cNvPr id="54" name="TextBox 53"/>
          <p:cNvSpPr txBox="1"/>
          <p:nvPr/>
        </p:nvSpPr>
        <p:spPr>
          <a:xfrm>
            <a:off x="0" y="4219518"/>
            <a:ext cx="12192000" cy="646331"/>
          </a:xfrm>
          <a:prstGeom prst="rect">
            <a:avLst/>
          </a:prstGeom>
          <a:solidFill>
            <a:schemeClr val="bg1">
              <a:lumMod val="95000"/>
            </a:schemeClr>
          </a:solidFill>
        </p:spPr>
        <p:txBody>
          <a:bodyPr wrap="square" rtlCol="0">
            <a:spAutoFit/>
          </a:bodyPr>
          <a:lstStyle/>
          <a:p>
            <a:pPr algn="ctr"/>
            <a:r>
              <a:rPr lang="en-US" sz="3600" dirty="0" smtClean="0">
                <a:solidFill>
                  <a:schemeClr val="tx1">
                    <a:lumMod val="95000"/>
                    <a:lumOff val="5000"/>
                  </a:schemeClr>
                </a:solidFill>
              </a:rPr>
              <a:t>We Imported </a:t>
            </a:r>
            <a:r>
              <a:rPr lang="en-US" sz="3600" dirty="0">
                <a:solidFill>
                  <a:schemeClr val="tx1">
                    <a:lumMod val="95000"/>
                    <a:lumOff val="5000"/>
                  </a:schemeClr>
                </a:solidFill>
              </a:rPr>
              <a:t>USD 280 million worth </a:t>
            </a:r>
            <a:r>
              <a:rPr lang="en-US" sz="3600" dirty="0" smtClean="0">
                <a:solidFill>
                  <a:schemeClr val="tx1">
                    <a:lumMod val="95000"/>
                    <a:lumOff val="5000"/>
                  </a:schemeClr>
                </a:solidFill>
              </a:rPr>
              <a:t>of semi </a:t>
            </a:r>
            <a:r>
              <a:rPr lang="en-US" sz="3600" dirty="0">
                <a:solidFill>
                  <a:schemeClr val="tx1">
                    <a:lumMod val="95000"/>
                    <a:lumOff val="5000"/>
                  </a:schemeClr>
                </a:solidFill>
              </a:rPr>
              <a:t>&amp; </a:t>
            </a:r>
            <a:r>
              <a:rPr lang="en-US" sz="3600" dirty="0" smtClean="0">
                <a:solidFill>
                  <a:schemeClr val="tx1">
                    <a:lumMod val="95000"/>
                    <a:lumOff val="5000"/>
                  </a:schemeClr>
                </a:solidFill>
              </a:rPr>
              <a:t>processed food</a:t>
            </a:r>
          </a:p>
        </p:txBody>
      </p:sp>
      <p:grpSp>
        <p:nvGrpSpPr>
          <p:cNvPr id="55" name="Group 54"/>
          <p:cNvGrpSpPr/>
          <p:nvPr/>
        </p:nvGrpSpPr>
        <p:grpSpPr>
          <a:xfrm>
            <a:off x="6758717" y="1295424"/>
            <a:ext cx="4829254" cy="1954220"/>
            <a:chOff x="6693403" y="1047670"/>
            <a:chExt cx="4829254" cy="1954220"/>
          </a:xfrm>
        </p:grpSpPr>
        <p:grpSp>
          <p:nvGrpSpPr>
            <p:cNvPr id="56" name="Group 55"/>
            <p:cNvGrpSpPr/>
            <p:nvPr/>
          </p:nvGrpSpPr>
          <p:grpSpPr>
            <a:xfrm>
              <a:off x="6693403" y="1047670"/>
              <a:ext cx="4829254" cy="1954220"/>
              <a:chOff x="571440" y="3011672"/>
              <a:chExt cx="3984135" cy="1612232"/>
            </a:xfrm>
          </p:grpSpPr>
          <p:grpSp>
            <p:nvGrpSpPr>
              <p:cNvPr id="58" name="Group 57"/>
              <p:cNvGrpSpPr/>
              <p:nvPr/>
            </p:nvGrpSpPr>
            <p:grpSpPr>
              <a:xfrm>
                <a:off x="2913296" y="3011672"/>
                <a:ext cx="1642279" cy="1612232"/>
                <a:chOff x="4425616" y="1708990"/>
                <a:chExt cx="1642279" cy="1612232"/>
              </a:xfrm>
            </p:grpSpPr>
            <p:grpSp>
              <p:nvGrpSpPr>
                <p:cNvPr id="62" name="Group 61"/>
                <p:cNvGrpSpPr/>
                <p:nvPr/>
              </p:nvGrpSpPr>
              <p:grpSpPr>
                <a:xfrm>
                  <a:off x="4425616" y="1708990"/>
                  <a:ext cx="1576137" cy="1612232"/>
                  <a:chOff x="517358" y="2249909"/>
                  <a:chExt cx="1576137" cy="1612232"/>
                </a:xfrm>
                <a:solidFill>
                  <a:srgbClr val="F9BF3A"/>
                </a:solidFill>
              </p:grpSpPr>
              <p:sp>
                <p:nvSpPr>
                  <p:cNvPr id="64" name="Oval Callout 63"/>
                  <p:cNvSpPr/>
                  <p:nvPr/>
                </p:nvSpPr>
                <p:spPr>
                  <a:xfrm>
                    <a:off x="517358" y="2249909"/>
                    <a:ext cx="1576137" cy="1612232"/>
                  </a:xfrm>
                  <a:prstGeom prst="wedgeEllipseCallout">
                    <a:avLst>
                      <a:gd name="adj1" fmla="val -75186"/>
                      <a:gd name="adj2" fmla="val -282"/>
                    </a:avLst>
                  </a:prstGeom>
                  <a:solidFill>
                    <a:srgbClr val="CFD8DD"/>
                  </a:solidFill>
                  <a:ln w="76200">
                    <a:solidFill>
                      <a:srgbClr val="CFD8D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82">
                      <a:latin typeface="Futura Std Book" panose="020B0502020204020303" pitchFamily="34" charset="0"/>
                    </a:endParaRPr>
                  </a:p>
                </p:txBody>
              </p:sp>
              <p:sp>
                <p:nvSpPr>
                  <p:cNvPr id="65" name="Oval 64"/>
                  <p:cNvSpPr/>
                  <p:nvPr/>
                </p:nvSpPr>
                <p:spPr>
                  <a:xfrm>
                    <a:off x="548683" y="2286005"/>
                    <a:ext cx="1520748" cy="1540037"/>
                  </a:xfrm>
                  <a:prstGeom prst="ellipse">
                    <a:avLst/>
                  </a:prstGeom>
                  <a:solidFill>
                    <a:srgbClr val="6CB9F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879" b="1" dirty="0">
                      <a:solidFill>
                        <a:schemeClr val="tx1">
                          <a:lumMod val="75000"/>
                          <a:lumOff val="25000"/>
                        </a:schemeClr>
                      </a:solidFill>
                      <a:latin typeface="Futura Std Book" panose="020B0502020204020303" pitchFamily="34" charset="0"/>
                    </a:endParaRPr>
                  </a:p>
                </p:txBody>
              </p:sp>
            </p:grpSp>
            <p:sp>
              <p:nvSpPr>
                <p:cNvPr id="63" name="TextBox 62"/>
                <p:cNvSpPr txBox="1"/>
                <p:nvPr/>
              </p:nvSpPr>
              <p:spPr>
                <a:xfrm>
                  <a:off x="4471400" y="2100147"/>
                  <a:ext cx="1596495" cy="814806"/>
                </a:xfrm>
                <a:prstGeom prst="rect">
                  <a:avLst/>
                </a:prstGeom>
                <a:noFill/>
              </p:spPr>
              <p:txBody>
                <a:bodyPr wrap="none" rtlCol="0">
                  <a:spAutoFit/>
                </a:bodyPr>
                <a:lstStyle/>
                <a:p>
                  <a:r>
                    <a:rPr lang="en-US" sz="5818" b="1" dirty="0">
                      <a:solidFill>
                        <a:schemeClr val="tx1">
                          <a:lumMod val="65000"/>
                          <a:lumOff val="35000"/>
                        </a:schemeClr>
                      </a:solidFill>
                      <a:latin typeface="Futura Std Book" panose="020B0502020204020303" pitchFamily="34" charset="0"/>
                    </a:rPr>
                    <a:t>80%</a:t>
                  </a:r>
                </a:p>
              </p:txBody>
            </p:sp>
          </p:grpSp>
          <p:grpSp>
            <p:nvGrpSpPr>
              <p:cNvPr id="59" name="Group 58"/>
              <p:cNvGrpSpPr/>
              <p:nvPr/>
            </p:nvGrpSpPr>
            <p:grpSpPr>
              <a:xfrm>
                <a:off x="571440" y="3287521"/>
                <a:ext cx="2179549" cy="1030316"/>
                <a:chOff x="679099" y="1084927"/>
                <a:chExt cx="2179549" cy="1030316"/>
              </a:xfrm>
            </p:grpSpPr>
            <p:sp>
              <p:nvSpPr>
                <p:cNvPr id="60" name="TextBox 59"/>
                <p:cNvSpPr txBox="1"/>
                <p:nvPr/>
              </p:nvSpPr>
              <p:spPr>
                <a:xfrm>
                  <a:off x="679099" y="1084927"/>
                  <a:ext cx="2179549" cy="1030316"/>
                </a:xfrm>
                <a:prstGeom prst="rect">
                  <a:avLst/>
                </a:prstGeom>
                <a:noFill/>
              </p:spPr>
              <p:txBody>
                <a:bodyPr wrap="none" rtlCol="0">
                  <a:spAutoFit/>
                </a:bodyPr>
                <a:lstStyle/>
                <a:p>
                  <a:r>
                    <a:rPr lang="en-US" sz="2909" dirty="0">
                      <a:latin typeface="Futura Std Book" panose="020B0502020204020303" pitchFamily="34" charset="0"/>
                    </a:rPr>
                    <a:t>Smallholder</a:t>
                  </a:r>
                </a:p>
                <a:p>
                  <a:r>
                    <a:rPr lang="en-US" sz="1697" dirty="0">
                      <a:latin typeface="Futura Std Book" panose="020B0502020204020303" pitchFamily="34" charset="0"/>
                    </a:rPr>
                    <a:t/>
                  </a:r>
                  <a:br>
                    <a:rPr lang="en-US" sz="1697" dirty="0">
                      <a:latin typeface="Futura Std Book" panose="020B0502020204020303" pitchFamily="34" charset="0"/>
                    </a:rPr>
                  </a:br>
                  <a:r>
                    <a:rPr lang="en-US" sz="2909" dirty="0">
                      <a:latin typeface="Futura Std Book" panose="020B0502020204020303" pitchFamily="34" charset="0"/>
                    </a:rPr>
                    <a:t>Farmer </a:t>
                  </a:r>
                  <a:r>
                    <a:rPr lang="en-US" sz="2909" dirty="0" smtClean="0">
                      <a:latin typeface="Futura Std Book" panose="020B0502020204020303" pitchFamily="34" charset="0"/>
                    </a:rPr>
                    <a:t>Supply </a:t>
                  </a:r>
                  <a:endParaRPr lang="en-US" sz="2909" dirty="0">
                    <a:latin typeface="Futura Std Book" panose="020B0502020204020303" pitchFamily="34" charset="0"/>
                  </a:endParaRPr>
                </a:p>
              </p:txBody>
            </p:sp>
            <p:cxnSp>
              <p:nvCxnSpPr>
                <p:cNvPr id="61" name="Straight Connector 60"/>
                <p:cNvCxnSpPr/>
                <p:nvPr/>
              </p:nvCxnSpPr>
              <p:spPr>
                <a:xfrm flipV="1">
                  <a:off x="700266" y="1600085"/>
                  <a:ext cx="1764832" cy="15108"/>
                </a:xfrm>
                <a:prstGeom prst="line">
                  <a:avLst/>
                </a:prstGeom>
                <a:ln>
                  <a:solidFill>
                    <a:srgbClr val="6CB9F1"/>
                  </a:solidFill>
                </a:ln>
              </p:spPr>
              <p:style>
                <a:lnRef idx="2">
                  <a:schemeClr val="accent1"/>
                </a:lnRef>
                <a:fillRef idx="0">
                  <a:schemeClr val="accent1"/>
                </a:fillRef>
                <a:effectRef idx="1">
                  <a:schemeClr val="accent1"/>
                </a:effectRef>
                <a:fontRef idx="minor">
                  <a:schemeClr val="tx1"/>
                </a:fontRef>
              </p:style>
            </p:cxnSp>
          </p:grpSp>
        </p:grpSp>
        <p:sp>
          <p:nvSpPr>
            <p:cNvPr id="57" name="TextBox 56"/>
            <p:cNvSpPr txBox="1"/>
            <p:nvPr/>
          </p:nvSpPr>
          <p:spPr>
            <a:xfrm>
              <a:off x="6719060" y="2521711"/>
              <a:ext cx="910827" cy="338554"/>
            </a:xfrm>
            <a:prstGeom prst="rect">
              <a:avLst/>
            </a:prstGeom>
            <a:noFill/>
          </p:spPr>
          <p:txBody>
            <a:bodyPr wrap="none" rtlCol="0">
              <a:spAutoFit/>
            </a:bodyPr>
            <a:lstStyle/>
            <a:p>
              <a:r>
                <a:rPr lang="en-US" sz="1600" dirty="0" smtClean="0">
                  <a:latin typeface="Futura Lt BT" panose="020B0402020204020303" pitchFamily="34" charset="0"/>
                </a:rPr>
                <a:t>Globally</a:t>
              </a:r>
              <a:endParaRPr lang="en-US" sz="1600" dirty="0">
                <a:latin typeface="Futura Lt BT" panose="020B0402020204020303" pitchFamily="34" charset="0"/>
              </a:endParaRPr>
            </a:p>
          </p:txBody>
        </p:sp>
      </p:grpSp>
      <p:sp>
        <p:nvSpPr>
          <p:cNvPr id="24" name="TextBox 23"/>
          <p:cNvSpPr txBox="1"/>
          <p:nvPr/>
        </p:nvSpPr>
        <p:spPr>
          <a:xfrm>
            <a:off x="0" y="5071183"/>
            <a:ext cx="12192000" cy="707886"/>
          </a:xfrm>
          <a:prstGeom prst="rect">
            <a:avLst/>
          </a:prstGeom>
          <a:solidFill>
            <a:schemeClr val="bg1">
              <a:lumMod val="95000"/>
            </a:schemeClr>
          </a:solidFill>
        </p:spPr>
        <p:txBody>
          <a:bodyPr wrap="square" rtlCol="0">
            <a:spAutoFit/>
          </a:bodyPr>
          <a:lstStyle/>
          <a:p>
            <a:pPr algn="ctr"/>
            <a:r>
              <a:rPr lang="en-US" sz="4000" dirty="0">
                <a:solidFill>
                  <a:srgbClr val="C00000"/>
                </a:solidFill>
              </a:rPr>
              <a:t>Import rises 3 times in 5 years</a:t>
            </a:r>
          </a:p>
        </p:txBody>
      </p:sp>
      <p:sp>
        <p:nvSpPr>
          <p:cNvPr id="25" name="TextBox 24"/>
          <p:cNvSpPr txBox="1"/>
          <p:nvPr/>
        </p:nvSpPr>
        <p:spPr>
          <a:xfrm>
            <a:off x="0" y="6032185"/>
            <a:ext cx="12192000" cy="646331"/>
          </a:xfrm>
          <a:prstGeom prst="rect">
            <a:avLst/>
          </a:prstGeom>
          <a:solidFill>
            <a:schemeClr val="bg1">
              <a:lumMod val="95000"/>
            </a:schemeClr>
          </a:solidFill>
        </p:spPr>
        <p:txBody>
          <a:bodyPr wrap="square" rtlCol="0">
            <a:spAutoFit/>
          </a:bodyPr>
          <a:lstStyle/>
          <a:p>
            <a:pPr algn="ctr"/>
            <a:r>
              <a:rPr lang="en-US" sz="3600" dirty="0"/>
              <a:t>Nepal is blessed with diverse agro-climatic conditions</a:t>
            </a:r>
          </a:p>
        </p:txBody>
      </p:sp>
    </p:spTree>
    <p:extLst>
      <p:ext uri="{BB962C8B-B14F-4D97-AF65-F5344CB8AC3E}">
        <p14:creationId xmlns:p14="http://schemas.microsoft.com/office/powerpoint/2010/main" val="40236209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iconpng.com/png/google_plus_ui/lock_ope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2819401"/>
            <a:ext cx="1219200" cy="12192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831976" y="2944582"/>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781918" y="2868382"/>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352800" y="2944582"/>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905001" y="3554182"/>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854943" y="3477982"/>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425825" y="3554182"/>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338157" y="29718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411182" y="35814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905000" y="41148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854942" y="40386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425824" y="41148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411181" y="4142018"/>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135709" y="29718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085651" y="28956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56533" y="29718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208734" y="35814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158676" y="35052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9"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729558" y="3581400"/>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641890" y="2999018"/>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714915" y="3608618"/>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208733" y="4142018"/>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158675" y="4065818"/>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54"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729557" y="4142018"/>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714914" y="4169236"/>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http://curvefever.com/sites/default/files/ideas12Nov/db-00.500.png"/>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171899" y="4596943"/>
            <a:ext cx="408218" cy="40821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8" descr="https://cdn2.iconfinder.com/data/icons/large-svg-icons-part-3/512/company_factory_group_office-256.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71142" y="1228883"/>
            <a:ext cx="2133976" cy="1754998"/>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7899517" y="1073029"/>
            <a:ext cx="2277226" cy="369332"/>
          </a:xfrm>
          <a:prstGeom prst="rect">
            <a:avLst/>
          </a:prstGeom>
          <a:noFill/>
        </p:spPr>
        <p:txBody>
          <a:bodyPr wrap="none" rtlCol="0">
            <a:spAutoFit/>
          </a:bodyPr>
          <a:lstStyle/>
          <a:p>
            <a:r>
              <a:rPr lang="en-US" dirty="0" smtClean="0"/>
              <a:t>Research Organization</a:t>
            </a:r>
            <a:endParaRPr lang="en-US" dirty="0"/>
          </a:p>
        </p:txBody>
      </p:sp>
      <p:sp>
        <p:nvSpPr>
          <p:cNvPr id="10" name="Title 9"/>
          <p:cNvSpPr>
            <a:spLocks noGrp="1"/>
          </p:cNvSpPr>
          <p:nvPr>
            <p:ph type="title"/>
          </p:nvPr>
        </p:nvSpPr>
        <p:spPr>
          <a:xfrm>
            <a:off x="1905000" y="20139"/>
            <a:ext cx="8758384" cy="786048"/>
          </a:xfrm>
        </p:spPr>
        <p:txBody>
          <a:bodyPr/>
          <a:lstStyle/>
          <a:p>
            <a:r>
              <a:rPr lang="en-US" dirty="0" smtClean="0"/>
              <a:t>Data Landscape</a:t>
            </a:r>
            <a:endParaRPr lang="en-US" dirty="0"/>
          </a:p>
        </p:txBody>
      </p:sp>
      <p:grpSp>
        <p:nvGrpSpPr>
          <p:cNvPr id="13" name="Group 12"/>
          <p:cNvGrpSpPr/>
          <p:nvPr/>
        </p:nvGrpSpPr>
        <p:grpSpPr>
          <a:xfrm>
            <a:off x="5631990" y="4042560"/>
            <a:ext cx="1562100" cy="1562100"/>
            <a:chOff x="5631990" y="4042560"/>
            <a:chExt cx="1562100" cy="1562100"/>
          </a:xfrm>
        </p:grpSpPr>
        <p:pic>
          <p:nvPicPr>
            <p:cNvPr id="5" name="Picture 6" descr="http://curvefever.com/sites/default/files/ideas12Nov/db-00.500.png"/>
            <p:cNvPicPr>
              <a:picLocks noChangeAspect="1" noChangeArrowheads="1"/>
            </p:cNvPicPr>
            <p:nvPr/>
          </p:nvPicPr>
          <p:blipFill>
            <a:blip r:embed="rId6" cstate="print">
              <a:clrChange>
                <a:clrFrom>
                  <a:srgbClr val="000000"/>
                </a:clrFrom>
                <a:clrTo>
                  <a:srgbClr val="000000">
                    <a:alpha val="0"/>
                  </a:srgbClr>
                </a:clrTo>
              </a:clrChange>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631990" y="4042560"/>
              <a:ext cx="1562100" cy="15621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798530" y="4637549"/>
              <a:ext cx="1395560" cy="646331"/>
            </a:xfrm>
            <a:prstGeom prst="rect">
              <a:avLst/>
            </a:prstGeom>
            <a:noFill/>
          </p:spPr>
          <p:txBody>
            <a:bodyPr wrap="square" rtlCol="0">
              <a:spAutoFit/>
            </a:bodyPr>
            <a:lstStyle/>
            <a:p>
              <a:r>
                <a:rPr lang="en-US" b="1" dirty="0" smtClean="0"/>
                <a:t>Meaningful</a:t>
              </a:r>
            </a:p>
            <a:p>
              <a:r>
                <a:rPr lang="en-US" b="1" dirty="0" smtClean="0"/>
                <a:t>Information</a:t>
              </a:r>
              <a:endParaRPr lang="en-US" b="1" dirty="0"/>
            </a:p>
          </p:txBody>
        </p:sp>
      </p:grpSp>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36085" y="1442361"/>
            <a:ext cx="1406403" cy="1406403"/>
          </a:xfrm>
          <a:prstGeom prst="rect">
            <a:avLst/>
          </a:prstGeom>
        </p:spPr>
      </p:pic>
      <p:sp>
        <p:nvSpPr>
          <p:cNvPr id="4" name="TextBox 3"/>
          <p:cNvSpPr txBox="1"/>
          <p:nvPr/>
        </p:nvSpPr>
        <p:spPr>
          <a:xfrm>
            <a:off x="1753501" y="1053411"/>
            <a:ext cx="2611099" cy="369332"/>
          </a:xfrm>
          <a:prstGeom prst="rect">
            <a:avLst/>
          </a:prstGeom>
          <a:noFill/>
        </p:spPr>
        <p:txBody>
          <a:bodyPr wrap="none" rtlCol="0">
            <a:spAutoFit/>
          </a:bodyPr>
          <a:lstStyle/>
          <a:p>
            <a:r>
              <a:rPr lang="en-US" dirty="0" smtClean="0"/>
              <a:t>Government Organization</a:t>
            </a:r>
            <a:endParaRPr lang="en-US" dirty="0"/>
          </a:p>
        </p:txBody>
      </p:sp>
      <p:sp>
        <p:nvSpPr>
          <p:cNvPr id="15" name="TextBox 14"/>
          <p:cNvSpPr txBox="1"/>
          <p:nvPr/>
        </p:nvSpPr>
        <p:spPr>
          <a:xfrm>
            <a:off x="361318" y="2983468"/>
            <a:ext cx="1019831" cy="369332"/>
          </a:xfrm>
          <a:prstGeom prst="rect">
            <a:avLst/>
          </a:prstGeom>
          <a:noFill/>
        </p:spPr>
        <p:txBody>
          <a:bodyPr wrap="none" rtlCol="0">
            <a:spAutoFit/>
          </a:bodyPr>
          <a:lstStyle/>
          <a:p>
            <a:r>
              <a:rPr lang="en-US" dirty="0" smtClean="0">
                <a:solidFill>
                  <a:schemeClr val="bg1">
                    <a:lumMod val="50000"/>
                  </a:schemeClr>
                </a:solidFill>
              </a:rPr>
              <a:t>CBS, </a:t>
            </a:r>
            <a:r>
              <a:rPr lang="en-US" dirty="0" err="1" smtClean="0">
                <a:solidFill>
                  <a:schemeClr val="bg1">
                    <a:lumMod val="50000"/>
                  </a:schemeClr>
                </a:solidFill>
              </a:rPr>
              <a:t>DoS</a:t>
            </a:r>
            <a:endParaRPr lang="en-US" dirty="0">
              <a:solidFill>
                <a:schemeClr val="bg1">
                  <a:lumMod val="50000"/>
                </a:schemeClr>
              </a:solidFill>
            </a:endParaRPr>
          </a:p>
        </p:txBody>
      </p:sp>
      <p:sp>
        <p:nvSpPr>
          <p:cNvPr id="41" name="TextBox 40"/>
          <p:cNvSpPr txBox="1"/>
          <p:nvPr/>
        </p:nvSpPr>
        <p:spPr>
          <a:xfrm>
            <a:off x="326902" y="3462343"/>
            <a:ext cx="1394409" cy="646331"/>
          </a:xfrm>
          <a:prstGeom prst="rect">
            <a:avLst/>
          </a:prstGeom>
          <a:noFill/>
        </p:spPr>
        <p:txBody>
          <a:bodyPr wrap="square" rtlCol="0">
            <a:spAutoFit/>
          </a:bodyPr>
          <a:lstStyle/>
          <a:p>
            <a:r>
              <a:rPr lang="en-US" dirty="0" smtClean="0">
                <a:solidFill>
                  <a:schemeClr val="bg1">
                    <a:lumMod val="50000"/>
                  </a:schemeClr>
                </a:solidFill>
              </a:rPr>
              <a:t>National MIS</a:t>
            </a:r>
          </a:p>
          <a:p>
            <a:r>
              <a:rPr lang="en-US" dirty="0" smtClean="0">
                <a:solidFill>
                  <a:schemeClr val="bg1">
                    <a:lumMod val="50000"/>
                  </a:schemeClr>
                </a:solidFill>
              </a:rPr>
              <a:t>(AMIS) </a:t>
            </a:r>
            <a:endParaRPr lang="en-US" dirty="0">
              <a:solidFill>
                <a:schemeClr val="bg1">
                  <a:lumMod val="50000"/>
                </a:schemeClr>
              </a:solidFill>
            </a:endParaRPr>
          </a:p>
        </p:txBody>
      </p:sp>
      <p:sp>
        <p:nvSpPr>
          <p:cNvPr id="42" name="TextBox 41"/>
          <p:cNvSpPr txBox="1"/>
          <p:nvPr/>
        </p:nvSpPr>
        <p:spPr>
          <a:xfrm>
            <a:off x="313483" y="4218217"/>
            <a:ext cx="1156086" cy="369332"/>
          </a:xfrm>
          <a:prstGeom prst="rect">
            <a:avLst/>
          </a:prstGeom>
          <a:noFill/>
        </p:spPr>
        <p:txBody>
          <a:bodyPr wrap="none" rtlCol="0">
            <a:spAutoFit/>
          </a:bodyPr>
          <a:lstStyle/>
          <a:p>
            <a:r>
              <a:rPr lang="en-US" dirty="0" smtClean="0">
                <a:solidFill>
                  <a:schemeClr val="bg1">
                    <a:lumMod val="50000"/>
                  </a:schemeClr>
                </a:solidFill>
              </a:rPr>
              <a:t>HH Survey</a:t>
            </a:r>
            <a:endParaRPr lang="en-US" dirty="0">
              <a:solidFill>
                <a:schemeClr val="bg1">
                  <a:lumMod val="50000"/>
                </a:schemeClr>
              </a:solidFill>
            </a:endParaRPr>
          </a:p>
        </p:txBody>
      </p:sp>
      <p:sp>
        <p:nvSpPr>
          <p:cNvPr id="43" name="TextBox 42"/>
          <p:cNvSpPr txBox="1"/>
          <p:nvPr/>
        </p:nvSpPr>
        <p:spPr>
          <a:xfrm>
            <a:off x="-15233" y="5651794"/>
            <a:ext cx="12192000" cy="1200329"/>
          </a:xfrm>
          <a:prstGeom prst="rect">
            <a:avLst/>
          </a:prstGeom>
          <a:solidFill>
            <a:schemeClr val="bg1">
              <a:lumMod val="95000"/>
            </a:schemeClr>
          </a:solidFill>
        </p:spPr>
        <p:txBody>
          <a:bodyPr wrap="square" rtlCol="0">
            <a:spAutoFit/>
          </a:bodyPr>
          <a:lstStyle/>
          <a:p>
            <a:pPr algn="ctr"/>
            <a:r>
              <a:rPr lang="en-US" sz="3600" b="1" dirty="0"/>
              <a:t>D</a:t>
            </a:r>
            <a:r>
              <a:rPr lang="en-US" sz="3600" b="1" dirty="0" smtClean="0"/>
              <a:t>ata-driven </a:t>
            </a:r>
            <a:r>
              <a:rPr lang="en-US" sz="3600" b="1" dirty="0"/>
              <a:t>solution</a:t>
            </a:r>
            <a:r>
              <a:rPr lang="en-US" sz="3600" dirty="0"/>
              <a:t> to make agriculture more precise, productive, resilient, and profitable.</a:t>
            </a:r>
          </a:p>
        </p:txBody>
      </p:sp>
    </p:spTree>
    <p:extLst>
      <p:ext uri="{BB962C8B-B14F-4D97-AF65-F5344CB8AC3E}">
        <p14:creationId xmlns:p14="http://schemas.microsoft.com/office/powerpoint/2010/main" val="1085489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accel="50000" decel="50000" fill="hold" nodeType="clickEffect">
                                  <p:stCondLst>
                                    <p:cond delay="0"/>
                                  </p:stCondLst>
                                  <p:childTnLst>
                                    <p:animMotion origin="layout" path="M 1.66667E-6 3.7037E-7 L 0.26979 0.1037 " pathEditMode="relative" rAng="0" ptsTypes="AA">
                                      <p:cBhvr>
                                        <p:cTn id="6" dur="2000" fill="hold"/>
                                        <p:tgtEl>
                                          <p:spTgt spid="40"/>
                                        </p:tgtEl>
                                        <p:attrNameLst>
                                          <p:attrName>ppt_x</p:attrName>
                                          <p:attrName>ppt_y</p:attrName>
                                        </p:attrNameLst>
                                      </p:cBhvr>
                                      <p:rCtr x="13490" y="5185"/>
                                    </p:animMotion>
                                  </p:childTnLst>
                                </p:cTn>
                              </p:par>
                              <p:par>
                                <p:cTn id="7" presetID="49" presetClass="path" presetSubtype="0" accel="50000" decel="50000" fill="hold" nodeType="withEffect">
                                  <p:stCondLst>
                                    <p:cond delay="0"/>
                                  </p:stCondLst>
                                  <p:childTnLst>
                                    <p:animMotion origin="layout" path="M 1.66667E-6 3.33333E-6 L 0.26979 0.16319 " pathEditMode="relative" rAng="0" ptsTypes="AA">
                                      <p:cBhvr>
                                        <p:cTn id="8" dur="2000" fill="hold"/>
                                        <p:tgtEl>
                                          <p:spTgt spid="18"/>
                                        </p:tgtEl>
                                        <p:attrNameLst>
                                          <p:attrName>ppt_x</p:attrName>
                                          <p:attrName>ppt_y</p:attrName>
                                        </p:attrNameLst>
                                      </p:cBhvr>
                                      <p:rCtr x="13490" y="8148"/>
                                    </p:animMotion>
                                  </p:childTnLst>
                                </p:cTn>
                              </p:par>
                            </p:childTnLst>
                          </p:cTn>
                        </p:par>
                      </p:childTnLst>
                    </p:cTn>
                  </p:par>
                  <p:par>
                    <p:cTn id="9" fill="hold">
                      <p:stCondLst>
                        <p:cond delay="indefinite"/>
                      </p:stCondLst>
                      <p:childTnLst>
                        <p:par>
                          <p:cTn id="10" fill="hold">
                            <p:stCondLst>
                              <p:cond delay="0"/>
                            </p:stCondLst>
                            <p:childTnLst>
                              <p:par>
                                <p:cTn id="11" presetID="56" presetClass="path" presetSubtype="0" accel="50000" decel="50000" fill="hold" nodeType="clickEffect">
                                  <p:stCondLst>
                                    <p:cond delay="0"/>
                                  </p:stCondLst>
                                  <p:childTnLst>
                                    <p:animMotion origin="layout" path="M 1.38889E-6 -1.85185E-6 L -0.18663 0.11482 " pathEditMode="relative" rAng="0" ptsTypes="AA">
                                      <p:cBhvr>
                                        <p:cTn id="12" dur="2000" fill="hold"/>
                                        <p:tgtEl>
                                          <p:spTgt spid="48"/>
                                        </p:tgtEl>
                                        <p:attrNameLst>
                                          <p:attrName>ppt_x</p:attrName>
                                          <p:attrName>ppt_y</p:attrName>
                                        </p:attrNameLst>
                                      </p:cBhvr>
                                      <p:rCtr x="-9340" y="5741"/>
                                    </p:animMotion>
                                  </p:childTnLst>
                                </p:cTn>
                              </p:par>
                              <p:par>
                                <p:cTn id="13" presetID="56" presetClass="path" presetSubtype="0" accel="50000" decel="50000" fill="hold" nodeType="withEffect">
                                  <p:stCondLst>
                                    <p:cond delay="0"/>
                                  </p:stCondLst>
                                  <p:childTnLst>
                                    <p:animMotion origin="layout" path="M 1.38889E-6 -4.81481E-6 L -0.19497 0.07755 " pathEditMode="relative" rAng="0" ptsTypes="AA">
                                      <p:cBhvr>
                                        <p:cTn id="14" dur="2000" fill="hold"/>
                                        <p:tgtEl>
                                          <p:spTgt spid="53"/>
                                        </p:tgtEl>
                                        <p:attrNameLst>
                                          <p:attrName>ppt_x</p:attrName>
                                          <p:attrName>ppt_y</p:attrName>
                                        </p:attrNameLst>
                                      </p:cBhvr>
                                      <p:rCtr x="-9757" y="3866"/>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9446" y="32576"/>
            <a:ext cx="8070617" cy="786048"/>
          </a:xfrm>
        </p:spPr>
        <p:txBody>
          <a:bodyPr>
            <a:normAutofit/>
          </a:bodyPr>
          <a:lstStyle/>
          <a:p>
            <a:r>
              <a:rPr lang="en-US" dirty="0" smtClean="0"/>
              <a:t>Bridging the Gap</a:t>
            </a:r>
            <a:endParaRPr lang="en-US" dirty="0"/>
          </a:p>
        </p:txBody>
      </p:sp>
      <p:grpSp>
        <p:nvGrpSpPr>
          <p:cNvPr id="21" name="Group 20"/>
          <p:cNvGrpSpPr/>
          <p:nvPr/>
        </p:nvGrpSpPr>
        <p:grpSpPr>
          <a:xfrm>
            <a:off x="2091153" y="1694796"/>
            <a:ext cx="8125937" cy="2949331"/>
            <a:chOff x="5697590" y="1987521"/>
            <a:chExt cx="7839328" cy="3125873"/>
          </a:xfrm>
        </p:grpSpPr>
        <p:pic>
          <p:nvPicPr>
            <p:cNvPr id="22" name="Picture 2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97590" y="2511373"/>
              <a:ext cx="7676901" cy="2602021"/>
            </a:xfrm>
            <a:prstGeom prst="rect">
              <a:avLst/>
            </a:prstGeom>
            <a:noFill/>
          </p:spPr>
        </p:pic>
        <p:sp>
          <p:nvSpPr>
            <p:cNvPr id="23" name="TextBox 22"/>
            <p:cNvSpPr txBox="1"/>
            <p:nvPr/>
          </p:nvSpPr>
          <p:spPr>
            <a:xfrm>
              <a:off x="7053940" y="1987521"/>
              <a:ext cx="2670783" cy="806254"/>
            </a:xfrm>
            <a:prstGeom prst="rect">
              <a:avLst/>
            </a:prstGeom>
            <a:noFill/>
          </p:spPr>
          <p:txBody>
            <a:bodyPr wrap="square" rtlCol="0">
              <a:spAutoFit/>
            </a:bodyPr>
            <a:lstStyle/>
            <a:p>
              <a:r>
                <a:rPr lang="en-US" sz="3200" dirty="0" smtClean="0"/>
                <a:t>Science</a:t>
              </a:r>
              <a:endParaRPr lang="en-US" dirty="0"/>
            </a:p>
          </p:txBody>
        </p:sp>
        <p:sp>
          <p:nvSpPr>
            <p:cNvPr id="24" name="TextBox 23"/>
            <p:cNvSpPr txBox="1"/>
            <p:nvPr/>
          </p:nvSpPr>
          <p:spPr>
            <a:xfrm>
              <a:off x="10532791" y="1991711"/>
              <a:ext cx="3004127" cy="806254"/>
            </a:xfrm>
            <a:prstGeom prst="rect">
              <a:avLst/>
            </a:prstGeom>
            <a:noFill/>
          </p:spPr>
          <p:txBody>
            <a:bodyPr wrap="square" rtlCol="0">
              <a:spAutoFit/>
            </a:bodyPr>
            <a:lstStyle/>
            <a:p>
              <a:r>
                <a:rPr lang="en-US" sz="3200" dirty="0" smtClean="0"/>
                <a:t>End user</a:t>
              </a:r>
              <a:endParaRPr lang="en-US" dirty="0"/>
            </a:p>
          </p:txBody>
        </p:sp>
      </p:grpSp>
      <p:grpSp>
        <p:nvGrpSpPr>
          <p:cNvPr id="7" name="Group 6"/>
          <p:cNvGrpSpPr/>
          <p:nvPr/>
        </p:nvGrpSpPr>
        <p:grpSpPr>
          <a:xfrm>
            <a:off x="-64168" y="1393095"/>
            <a:ext cx="12328767" cy="4288121"/>
            <a:chOff x="-64168" y="1393095"/>
            <a:chExt cx="12328767" cy="4288121"/>
          </a:xfrm>
        </p:grpSpPr>
        <p:grpSp>
          <p:nvGrpSpPr>
            <p:cNvPr id="19" name="Group 18"/>
            <p:cNvGrpSpPr/>
            <p:nvPr/>
          </p:nvGrpSpPr>
          <p:grpSpPr>
            <a:xfrm>
              <a:off x="9298197" y="1482519"/>
              <a:ext cx="2908120" cy="809747"/>
              <a:chOff x="9300763" y="1113550"/>
              <a:chExt cx="2908120" cy="809747"/>
            </a:xfrm>
          </p:grpSpPr>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00763" y="1113550"/>
                <a:ext cx="809747" cy="809747"/>
              </a:xfrm>
              <a:prstGeom prst="rect">
                <a:avLst/>
              </a:prstGeom>
            </p:spPr>
          </p:pic>
          <p:cxnSp>
            <p:nvCxnSpPr>
              <p:cNvPr id="30" name="Straight Connector 29"/>
              <p:cNvCxnSpPr/>
              <p:nvPr/>
            </p:nvCxnSpPr>
            <p:spPr>
              <a:xfrm flipH="1">
                <a:off x="10161374" y="1565826"/>
                <a:ext cx="2047509" cy="14915"/>
              </a:xfrm>
              <a:prstGeom prst="line">
                <a:avLst/>
              </a:prstGeom>
              <a:ln>
                <a:solidFill>
                  <a:srgbClr val="FAA827"/>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090569" y="1194918"/>
                <a:ext cx="1906291" cy="369332"/>
              </a:xfrm>
              <a:prstGeom prst="rect">
                <a:avLst/>
              </a:prstGeom>
              <a:noFill/>
            </p:spPr>
            <p:txBody>
              <a:bodyPr wrap="none" rtlCol="0">
                <a:spAutoFit/>
              </a:bodyPr>
              <a:lstStyle/>
              <a:p>
                <a:r>
                  <a:rPr lang="en-US" b="1" dirty="0" smtClean="0">
                    <a:solidFill>
                      <a:srgbClr val="FAA827"/>
                    </a:solidFill>
                  </a:rPr>
                  <a:t>Simplified Science</a:t>
                </a:r>
                <a:endParaRPr lang="en-US" b="1" dirty="0">
                  <a:solidFill>
                    <a:srgbClr val="FAA827"/>
                  </a:solidFill>
                </a:endParaRPr>
              </a:p>
            </p:txBody>
          </p:sp>
          <p:sp>
            <p:nvSpPr>
              <p:cNvPr id="32" name="TextBox 31"/>
              <p:cNvSpPr txBox="1"/>
              <p:nvPr/>
            </p:nvSpPr>
            <p:spPr>
              <a:xfrm>
                <a:off x="10135707" y="1563927"/>
                <a:ext cx="1886350" cy="338554"/>
              </a:xfrm>
              <a:prstGeom prst="rect">
                <a:avLst/>
              </a:prstGeom>
              <a:noFill/>
            </p:spPr>
            <p:txBody>
              <a:bodyPr wrap="none" rtlCol="0">
                <a:spAutoFit/>
              </a:bodyPr>
              <a:lstStyle/>
              <a:p>
                <a:r>
                  <a:rPr lang="en-US" sz="1600" dirty="0" smtClean="0"/>
                  <a:t>Contextualized Info. </a:t>
                </a:r>
                <a:endParaRPr lang="en-US" sz="1600" dirty="0"/>
              </a:p>
            </p:txBody>
          </p:sp>
        </p:grpSp>
        <p:grpSp>
          <p:nvGrpSpPr>
            <p:cNvPr id="18" name="Group 17"/>
            <p:cNvGrpSpPr/>
            <p:nvPr/>
          </p:nvGrpSpPr>
          <p:grpSpPr>
            <a:xfrm>
              <a:off x="-64168" y="1393095"/>
              <a:ext cx="2986489" cy="864770"/>
              <a:chOff x="-61602" y="1024126"/>
              <a:chExt cx="2986489" cy="864770"/>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093719" y="1057728"/>
                <a:ext cx="831168" cy="831168"/>
              </a:xfrm>
              <a:prstGeom prst="rect">
                <a:avLst/>
              </a:prstGeom>
              <a:solidFill>
                <a:srgbClr val="C1284B"/>
              </a:solidFill>
            </p:spPr>
          </p:pic>
          <p:cxnSp>
            <p:nvCxnSpPr>
              <p:cNvPr id="6" name="Straight Connector 5"/>
              <p:cNvCxnSpPr/>
              <p:nvPr/>
            </p:nvCxnSpPr>
            <p:spPr>
              <a:xfrm flipH="1">
                <a:off x="46210" y="1395034"/>
                <a:ext cx="2047509" cy="14915"/>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4595" y="1024126"/>
                <a:ext cx="1886607" cy="369332"/>
              </a:xfrm>
              <a:prstGeom prst="rect">
                <a:avLst/>
              </a:prstGeom>
              <a:noFill/>
            </p:spPr>
            <p:txBody>
              <a:bodyPr wrap="none" rtlCol="0">
                <a:spAutoFit/>
              </a:bodyPr>
              <a:lstStyle/>
              <a:p>
                <a:r>
                  <a:rPr lang="en-US" b="1" dirty="0" smtClean="0">
                    <a:solidFill>
                      <a:schemeClr val="accent1">
                        <a:lumMod val="50000"/>
                      </a:schemeClr>
                    </a:solidFill>
                  </a:rPr>
                  <a:t>Intelligent System</a:t>
                </a:r>
                <a:endParaRPr lang="en-US" b="1" dirty="0">
                  <a:solidFill>
                    <a:schemeClr val="accent1">
                      <a:lumMod val="50000"/>
                    </a:schemeClr>
                  </a:solidFill>
                </a:endParaRPr>
              </a:p>
            </p:txBody>
          </p:sp>
          <p:sp>
            <p:nvSpPr>
              <p:cNvPr id="10" name="TextBox 9"/>
              <p:cNvSpPr txBox="1"/>
              <p:nvPr/>
            </p:nvSpPr>
            <p:spPr>
              <a:xfrm>
                <a:off x="-61602" y="1391882"/>
                <a:ext cx="2258247" cy="338554"/>
              </a:xfrm>
              <a:prstGeom prst="rect">
                <a:avLst/>
              </a:prstGeom>
              <a:noFill/>
            </p:spPr>
            <p:txBody>
              <a:bodyPr wrap="none" rtlCol="0">
                <a:spAutoFit/>
              </a:bodyPr>
              <a:lstStyle/>
              <a:p>
                <a:r>
                  <a:rPr lang="en-US" sz="1600" dirty="0" smtClean="0"/>
                  <a:t>Adopt scientific methods</a:t>
                </a:r>
                <a:endParaRPr lang="en-US" sz="1600" dirty="0"/>
              </a:p>
            </p:txBody>
          </p:sp>
        </p:grpSp>
        <p:grpSp>
          <p:nvGrpSpPr>
            <p:cNvPr id="37" name="Group 36"/>
            <p:cNvGrpSpPr/>
            <p:nvPr/>
          </p:nvGrpSpPr>
          <p:grpSpPr>
            <a:xfrm>
              <a:off x="-64168" y="4682596"/>
              <a:ext cx="3280290" cy="869314"/>
              <a:chOff x="-147545" y="4294669"/>
              <a:chExt cx="3280290" cy="869314"/>
            </a:xfrm>
          </p:grpSpPr>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t="16058" r="10546" b="16092"/>
              <a:stretch/>
            </p:blipFill>
            <p:spPr>
              <a:xfrm>
                <a:off x="1986624" y="4294669"/>
                <a:ext cx="1146121" cy="869314"/>
              </a:xfrm>
              <a:prstGeom prst="rect">
                <a:avLst/>
              </a:prstGeom>
            </p:spPr>
          </p:pic>
          <p:cxnSp>
            <p:nvCxnSpPr>
              <p:cNvPr id="20" name="Straight Connector 19"/>
              <p:cNvCxnSpPr/>
              <p:nvPr/>
            </p:nvCxnSpPr>
            <p:spPr>
              <a:xfrm flipH="1" flipV="1">
                <a:off x="-98610" y="4745358"/>
                <a:ext cx="2155323" cy="3152"/>
              </a:xfrm>
              <a:prstGeom prst="line">
                <a:avLst/>
              </a:prstGeom>
              <a:ln>
                <a:solidFill>
                  <a:srgbClr val="C96532"/>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47545" y="4376026"/>
                <a:ext cx="2291333" cy="369332"/>
              </a:xfrm>
              <a:prstGeom prst="rect">
                <a:avLst/>
              </a:prstGeom>
              <a:noFill/>
            </p:spPr>
            <p:txBody>
              <a:bodyPr wrap="none" rtlCol="0">
                <a:spAutoFit/>
              </a:bodyPr>
              <a:lstStyle/>
              <a:p>
                <a:r>
                  <a:rPr lang="en-US" b="1" dirty="0" smtClean="0">
                    <a:solidFill>
                      <a:srgbClr val="C35118"/>
                    </a:solidFill>
                  </a:rPr>
                  <a:t>Data Driven Approach</a:t>
                </a:r>
                <a:endParaRPr lang="en-US" b="1" dirty="0">
                  <a:solidFill>
                    <a:srgbClr val="C35118"/>
                  </a:solidFill>
                </a:endParaRPr>
              </a:p>
            </p:txBody>
          </p:sp>
          <p:sp>
            <p:nvSpPr>
              <p:cNvPr id="29" name="TextBox 28"/>
              <p:cNvSpPr txBox="1"/>
              <p:nvPr/>
            </p:nvSpPr>
            <p:spPr>
              <a:xfrm>
                <a:off x="-98609" y="4745358"/>
                <a:ext cx="1966564" cy="338554"/>
              </a:xfrm>
              <a:prstGeom prst="rect">
                <a:avLst/>
              </a:prstGeom>
              <a:noFill/>
            </p:spPr>
            <p:txBody>
              <a:bodyPr wrap="none" rtlCol="0">
                <a:spAutoFit/>
              </a:bodyPr>
              <a:lstStyle/>
              <a:p>
                <a:r>
                  <a:rPr lang="en-US" sz="1600" dirty="0" smtClean="0"/>
                  <a:t>Utilize untapped data</a:t>
                </a:r>
                <a:endParaRPr lang="en-US" sz="1600" dirty="0"/>
              </a:p>
            </p:txBody>
          </p:sp>
        </p:grpSp>
        <p:grpSp>
          <p:nvGrpSpPr>
            <p:cNvPr id="36" name="Group 35"/>
            <p:cNvGrpSpPr/>
            <p:nvPr/>
          </p:nvGrpSpPr>
          <p:grpSpPr>
            <a:xfrm>
              <a:off x="9510658" y="4688640"/>
              <a:ext cx="2753941" cy="992576"/>
              <a:chOff x="9513224" y="4319671"/>
              <a:chExt cx="2753941" cy="992576"/>
            </a:xfrm>
          </p:grpSpPr>
          <p:pic>
            <p:nvPicPr>
              <p:cNvPr id="14" name="Picture 13"/>
              <p:cNvPicPr>
                <a:picLocks noChangeAspect="1"/>
              </p:cNvPicPr>
              <p:nvPr/>
            </p:nvPicPr>
            <p:blipFill>
              <a:blip r:embed="rId6"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9513224" y="4358140"/>
                <a:ext cx="714754" cy="714754"/>
              </a:xfrm>
              <a:prstGeom prst="rect">
                <a:avLst/>
              </a:prstGeom>
            </p:spPr>
          </p:pic>
          <p:cxnSp>
            <p:nvCxnSpPr>
              <p:cNvPr id="33" name="Straight Connector 32"/>
              <p:cNvCxnSpPr/>
              <p:nvPr/>
            </p:nvCxnSpPr>
            <p:spPr>
              <a:xfrm flipH="1" flipV="1">
                <a:off x="10219656" y="4705494"/>
                <a:ext cx="2047509" cy="16563"/>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0148850" y="4319671"/>
                <a:ext cx="1760418" cy="369332"/>
              </a:xfrm>
              <a:prstGeom prst="rect">
                <a:avLst/>
              </a:prstGeom>
              <a:noFill/>
            </p:spPr>
            <p:txBody>
              <a:bodyPr wrap="none" rtlCol="0">
                <a:spAutoFit/>
              </a:bodyPr>
              <a:lstStyle/>
              <a:p>
                <a:r>
                  <a:rPr lang="en-US" b="1" dirty="0" smtClean="0">
                    <a:solidFill>
                      <a:schemeClr val="accent6">
                        <a:lumMod val="50000"/>
                      </a:schemeClr>
                    </a:solidFill>
                  </a:rPr>
                  <a:t>Decision Making</a:t>
                </a:r>
                <a:endParaRPr lang="en-US" b="1" dirty="0">
                  <a:solidFill>
                    <a:schemeClr val="accent6">
                      <a:lumMod val="50000"/>
                    </a:schemeClr>
                  </a:solidFill>
                </a:endParaRPr>
              </a:p>
            </p:txBody>
          </p:sp>
          <p:sp>
            <p:nvSpPr>
              <p:cNvPr id="35" name="TextBox 34"/>
              <p:cNvSpPr txBox="1"/>
              <p:nvPr/>
            </p:nvSpPr>
            <p:spPr>
              <a:xfrm>
                <a:off x="10148539" y="4727472"/>
                <a:ext cx="2118625" cy="584775"/>
              </a:xfrm>
              <a:prstGeom prst="rect">
                <a:avLst/>
              </a:prstGeom>
              <a:noFill/>
            </p:spPr>
            <p:txBody>
              <a:bodyPr wrap="square" rtlCol="0">
                <a:spAutoFit/>
              </a:bodyPr>
              <a:lstStyle/>
              <a:p>
                <a:r>
                  <a:rPr lang="en-US" sz="1600" dirty="0" smtClean="0"/>
                  <a:t>Evidence based Analytics</a:t>
                </a:r>
                <a:endParaRPr lang="en-US" sz="1600" dirty="0"/>
              </a:p>
            </p:txBody>
          </p:sp>
        </p:grpSp>
      </p:grpSp>
      <p:grpSp>
        <p:nvGrpSpPr>
          <p:cNvPr id="5" name="Group 4"/>
          <p:cNvGrpSpPr/>
          <p:nvPr/>
        </p:nvGrpSpPr>
        <p:grpSpPr>
          <a:xfrm>
            <a:off x="4769469" y="3055396"/>
            <a:ext cx="2600940" cy="1536942"/>
            <a:chOff x="4769469" y="3055396"/>
            <a:chExt cx="2600940" cy="1536942"/>
          </a:xfrm>
        </p:grpSpPr>
        <p:sp>
          <p:nvSpPr>
            <p:cNvPr id="3" name="Rectangle 2"/>
            <p:cNvSpPr/>
            <p:nvPr/>
          </p:nvSpPr>
          <p:spPr>
            <a:xfrm>
              <a:off x="4998704" y="3055396"/>
              <a:ext cx="2142470" cy="923330"/>
            </a:xfrm>
            <a:prstGeom prst="rect">
              <a:avLst/>
            </a:prstGeom>
          </p:spPr>
          <p:txBody>
            <a:bodyPr wrap="square">
              <a:spAutoFit/>
            </a:bodyPr>
            <a:lstStyle/>
            <a:p>
              <a:pPr algn="ctr"/>
              <a:r>
                <a:rPr lang="en-US" dirty="0" smtClean="0"/>
                <a:t>Closing the Gap between Science and Practice</a:t>
              </a:r>
              <a:endParaRPr lang="en-US" dirty="0"/>
            </a:p>
          </p:txBody>
        </p:sp>
        <p:pic>
          <p:nvPicPr>
            <p:cNvPr id="48" name="Picture 4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69469" y="4068383"/>
              <a:ext cx="2600940" cy="523955"/>
            </a:xfrm>
            <a:prstGeom prst="rect">
              <a:avLst/>
            </a:prstGeom>
          </p:spPr>
        </p:pic>
      </p:grpSp>
    </p:spTree>
    <p:extLst>
      <p:ext uri="{BB962C8B-B14F-4D97-AF65-F5344CB8AC3E}">
        <p14:creationId xmlns:p14="http://schemas.microsoft.com/office/powerpoint/2010/main" val="361280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2021305" y="4598"/>
            <a:ext cx="7631521" cy="786048"/>
          </a:xfrm>
        </p:spPr>
        <p:txBody>
          <a:bodyPr/>
          <a:lstStyle/>
          <a:p>
            <a:r>
              <a:rPr lang="en-US" dirty="0" smtClean="0"/>
              <a:t>Solving Key Problems </a:t>
            </a:r>
            <a:endParaRPr lang="en-US" dirty="0"/>
          </a:p>
        </p:txBody>
      </p:sp>
      <p:grpSp>
        <p:nvGrpSpPr>
          <p:cNvPr id="2" name="Group 1"/>
          <p:cNvGrpSpPr/>
          <p:nvPr/>
        </p:nvGrpSpPr>
        <p:grpSpPr>
          <a:xfrm>
            <a:off x="70495" y="1532467"/>
            <a:ext cx="12123817" cy="1001935"/>
            <a:chOff x="70495" y="1532467"/>
            <a:chExt cx="12123817" cy="1001935"/>
          </a:xfrm>
        </p:grpSpPr>
        <p:sp>
          <p:nvSpPr>
            <p:cNvPr id="54" name="Rectangle 53"/>
            <p:cNvSpPr/>
            <p:nvPr/>
          </p:nvSpPr>
          <p:spPr>
            <a:xfrm>
              <a:off x="3074375" y="1541174"/>
              <a:ext cx="9119937" cy="993228"/>
            </a:xfrm>
            <a:prstGeom prst="rect">
              <a:avLst/>
            </a:prstGeom>
            <a:solidFill>
              <a:schemeClr val="accent6">
                <a:lumMod val="20000"/>
                <a:lumOff val="8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dirty="0" smtClean="0">
                  <a:solidFill>
                    <a:schemeClr val="tx1"/>
                  </a:solidFill>
                </a:rPr>
                <a:t>Q1. What is the </a:t>
              </a:r>
              <a:r>
                <a:rPr lang="en-US" sz="3600" dirty="0">
                  <a:solidFill>
                    <a:schemeClr val="tx1"/>
                  </a:solidFill>
                </a:rPr>
                <a:t>Most </a:t>
              </a:r>
              <a:r>
                <a:rPr lang="en-US" sz="3600" dirty="0" smtClean="0">
                  <a:solidFill>
                    <a:srgbClr val="C00000"/>
                  </a:solidFill>
                </a:rPr>
                <a:t>Profitable</a:t>
              </a:r>
              <a:r>
                <a:rPr lang="en-US" sz="3600" dirty="0" smtClean="0">
                  <a:solidFill>
                    <a:schemeClr val="tx1"/>
                  </a:solidFill>
                </a:rPr>
                <a:t> Crops </a:t>
              </a:r>
              <a:r>
                <a:rPr lang="en-US" sz="3600" dirty="0">
                  <a:solidFill>
                    <a:schemeClr val="tx1"/>
                  </a:solidFill>
                </a:rPr>
                <a:t>to Grow?</a:t>
              </a:r>
              <a:endParaRPr lang="en-US" sz="4000" b="1" dirty="0">
                <a:solidFill>
                  <a:schemeClr val="tx1"/>
                </a:solidFill>
              </a:endParaRPr>
            </a:p>
          </p:txBody>
        </p:sp>
        <p:sp>
          <p:nvSpPr>
            <p:cNvPr id="4" name="Rectangle 3"/>
            <p:cNvSpPr/>
            <p:nvPr/>
          </p:nvSpPr>
          <p:spPr>
            <a:xfrm>
              <a:off x="70495" y="1532467"/>
              <a:ext cx="1309126" cy="978568"/>
            </a:xfrm>
            <a:prstGeom prst="rect">
              <a:avLst/>
            </a:prstGeom>
            <a:solidFill>
              <a:srgbClr val="6C341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Farmer</a:t>
              </a:r>
              <a:endParaRPr lang="en-US" sz="2800" dirty="0">
                <a:solidFill>
                  <a:schemeClr val="tx1"/>
                </a:solidFill>
              </a:endParaRPr>
            </a:p>
          </p:txBody>
        </p:sp>
        <p:sp>
          <p:nvSpPr>
            <p:cNvPr id="11" name="Rectangle 10"/>
            <p:cNvSpPr/>
            <p:nvPr/>
          </p:nvSpPr>
          <p:spPr>
            <a:xfrm>
              <a:off x="1511969" y="1532467"/>
              <a:ext cx="1427746" cy="978568"/>
            </a:xfrm>
            <a:prstGeom prst="rect">
              <a:avLst/>
            </a:prstGeom>
            <a:solidFill>
              <a:srgbClr val="6C341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Poor Crop Yield</a:t>
              </a:r>
              <a:endParaRPr lang="en-US" dirty="0">
                <a:solidFill>
                  <a:schemeClr val="tx1"/>
                </a:solidFill>
              </a:endParaRPr>
            </a:p>
          </p:txBody>
        </p:sp>
      </p:grpSp>
      <p:grpSp>
        <p:nvGrpSpPr>
          <p:cNvPr id="3" name="Group 2"/>
          <p:cNvGrpSpPr/>
          <p:nvPr/>
        </p:nvGrpSpPr>
        <p:grpSpPr>
          <a:xfrm>
            <a:off x="70495" y="2788316"/>
            <a:ext cx="12122661" cy="993228"/>
            <a:chOff x="70495" y="2664066"/>
            <a:chExt cx="12122661" cy="993228"/>
          </a:xfrm>
        </p:grpSpPr>
        <p:sp>
          <p:nvSpPr>
            <p:cNvPr id="6" name="Rectangle 5"/>
            <p:cNvSpPr/>
            <p:nvPr/>
          </p:nvSpPr>
          <p:spPr>
            <a:xfrm>
              <a:off x="3073219" y="2664066"/>
              <a:ext cx="9119937" cy="993228"/>
            </a:xfrm>
            <a:prstGeom prst="rect">
              <a:avLst/>
            </a:prstGeom>
            <a:solidFill>
              <a:schemeClr val="accent6">
                <a:lumMod val="20000"/>
                <a:lumOff val="8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dirty="0" smtClean="0">
                  <a:solidFill>
                    <a:schemeClr val="tx1"/>
                  </a:solidFill>
                </a:rPr>
                <a:t>Q2. </a:t>
              </a:r>
              <a:r>
                <a:rPr lang="en-US" sz="3600" dirty="0">
                  <a:solidFill>
                    <a:schemeClr val="tx1"/>
                  </a:solidFill>
                </a:rPr>
                <a:t>How to make agricultural extension services more effective </a:t>
              </a:r>
              <a:r>
                <a:rPr lang="en-US" sz="3600" dirty="0" smtClean="0">
                  <a:solidFill>
                    <a:schemeClr val="tx1"/>
                  </a:solidFill>
                </a:rPr>
                <a:t>and better recommendation?</a:t>
              </a:r>
              <a:endParaRPr lang="en-US" sz="4000" b="1" dirty="0">
                <a:solidFill>
                  <a:schemeClr val="tx1"/>
                </a:solidFill>
              </a:endParaRPr>
            </a:p>
          </p:txBody>
        </p:sp>
        <p:sp>
          <p:nvSpPr>
            <p:cNvPr id="8" name="Rectangle 7"/>
            <p:cNvSpPr/>
            <p:nvPr/>
          </p:nvSpPr>
          <p:spPr>
            <a:xfrm>
              <a:off x="70495" y="2678726"/>
              <a:ext cx="1310282" cy="978568"/>
            </a:xfrm>
            <a:prstGeom prst="rect">
              <a:avLst/>
            </a:prstGeom>
            <a:solidFill>
              <a:srgbClr val="6C341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Technician</a:t>
              </a:r>
              <a:endParaRPr lang="en-US" sz="2000" b="1" dirty="0">
                <a:solidFill>
                  <a:schemeClr val="tx1"/>
                </a:solidFill>
              </a:endParaRPr>
            </a:p>
          </p:txBody>
        </p:sp>
        <p:sp>
          <p:nvSpPr>
            <p:cNvPr id="12" name="Rectangle 11"/>
            <p:cNvSpPr/>
            <p:nvPr/>
          </p:nvSpPr>
          <p:spPr>
            <a:xfrm>
              <a:off x="1513125" y="2664066"/>
              <a:ext cx="1427746" cy="978568"/>
            </a:xfrm>
            <a:prstGeom prst="rect">
              <a:avLst/>
            </a:prstGeom>
            <a:solidFill>
              <a:srgbClr val="6C341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Job Frustration</a:t>
              </a:r>
              <a:endParaRPr lang="en-US" dirty="0">
                <a:solidFill>
                  <a:schemeClr val="tx1"/>
                </a:solidFill>
              </a:endParaRPr>
            </a:p>
          </p:txBody>
        </p:sp>
      </p:grpSp>
      <p:grpSp>
        <p:nvGrpSpPr>
          <p:cNvPr id="5" name="Group 4"/>
          <p:cNvGrpSpPr/>
          <p:nvPr/>
        </p:nvGrpSpPr>
        <p:grpSpPr>
          <a:xfrm>
            <a:off x="68183" y="4073485"/>
            <a:ext cx="12123817" cy="1035448"/>
            <a:chOff x="69339" y="3776607"/>
            <a:chExt cx="12123817" cy="1035448"/>
          </a:xfrm>
        </p:grpSpPr>
        <p:sp>
          <p:nvSpPr>
            <p:cNvPr id="13" name="Rectangle 12"/>
            <p:cNvSpPr/>
            <p:nvPr/>
          </p:nvSpPr>
          <p:spPr>
            <a:xfrm>
              <a:off x="69339" y="3776607"/>
              <a:ext cx="1310282" cy="978568"/>
            </a:xfrm>
            <a:prstGeom prst="rect">
              <a:avLst/>
            </a:prstGeom>
            <a:solidFill>
              <a:srgbClr val="6C341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Planner</a:t>
              </a:r>
              <a:endParaRPr lang="en-US" sz="2000" b="1" dirty="0">
                <a:solidFill>
                  <a:schemeClr val="tx1"/>
                </a:solidFill>
              </a:endParaRPr>
            </a:p>
          </p:txBody>
        </p:sp>
        <p:sp>
          <p:nvSpPr>
            <p:cNvPr id="14" name="Rectangle 13"/>
            <p:cNvSpPr/>
            <p:nvPr/>
          </p:nvSpPr>
          <p:spPr>
            <a:xfrm>
              <a:off x="1511969" y="3790139"/>
              <a:ext cx="1427746" cy="978568"/>
            </a:xfrm>
            <a:prstGeom prst="rect">
              <a:avLst/>
            </a:prstGeom>
            <a:solidFill>
              <a:srgbClr val="6C341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Substance farming</a:t>
              </a:r>
              <a:endParaRPr lang="en-US" sz="2000" dirty="0">
                <a:solidFill>
                  <a:schemeClr val="tx1"/>
                </a:solidFill>
              </a:endParaRPr>
            </a:p>
          </p:txBody>
        </p:sp>
        <p:sp>
          <p:nvSpPr>
            <p:cNvPr id="15" name="Rectangle 14"/>
            <p:cNvSpPr/>
            <p:nvPr/>
          </p:nvSpPr>
          <p:spPr>
            <a:xfrm>
              <a:off x="3072063" y="3818827"/>
              <a:ext cx="9121093" cy="993228"/>
            </a:xfrm>
            <a:prstGeom prst="rect">
              <a:avLst/>
            </a:prstGeom>
            <a:solidFill>
              <a:schemeClr val="accent6">
                <a:lumMod val="20000"/>
                <a:lumOff val="8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dirty="0" smtClean="0">
                  <a:solidFill>
                    <a:schemeClr val="tx1"/>
                  </a:solidFill>
                </a:rPr>
                <a:t>Q3. How to plan and identify areas for </a:t>
              </a:r>
              <a:r>
                <a:rPr lang="en-US" sz="3600" dirty="0" smtClean="0">
                  <a:solidFill>
                    <a:srgbClr val="C00000"/>
                  </a:solidFill>
                </a:rPr>
                <a:t>agriculture</a:t>
              </a:r>
              <a:r>
                <a:rPr lang="en-US" sz="3600" dirty="0" smtClean="0">
                  <a:solidFill>
                    <a:schemeClr val="tx1"/>
                  </a:solidFill>
                </a:rPr>
                <a:t> </a:t>
              </a:r>
              <a:r>
                <a:rPr lang="en-US" sz="3600" dirty="0" smtClean="0">
                  <a:solidFill>
                    <a:srgbClr val="C00000"/>
                  </a:solidFill>
                </a:rPr>
                <a:t>productivity</a:t>
              </a:r>
              <a:r>
                <a:rPr lang="en-US" sz="3600" dirty="0" smtClean="0">
                  <a:solidFill>
                    <a:schemeClr val="tx1"/>
                  </a:solidFill>
                </a:rPr>
                <a:t>?</a:t>
              </a:r>
              <a:endParaRPr lang="en-US" sz="4000" b="1" dirty="0">
                <a:solidFill>
                  <a:schemeClr val="tx1"/>
                </a:solidFill>
              </a:endParaRPr>
            </a:p>
          </p:txBody>
        </p:sp>
      </p:grpSp>
      <p:grpSp>
        <p:nvGrpSpPr>
          <p:cNvPr id="7" name="Group 6"/>
          <p:cNvGrpSpPr/>
          <p:nvPr/>
        </p:nvGrpSpPr>
        <p:grpSpPr>
          <a:xfrm>
            <a:off x="68183" y="5364773"/>
            <a:ext cx="12122661" cy="1021284"/>
            <a:chOff x="69339" y="4939375"/>
            <a:chExt cx="12122661" cy="1021284"/>
          </a:xfrm>
        </p:grpSpPr>
        <p:sp>
          <p:nvSpPr>
            <p:cNvPr id="16" name="Rectangle 15"/>
            <p:cNvSpPr/>
            <p:nvPr/>
          </p:nvSpPr>
          <p:spPr>
            <a:xfrm>
              <a:off x="69339" y="4939375"/>
              <a:ext cx="1310282" cy="978568"/>
            </a:xfrm>
            <a:prstGeom prst="rect">
              <a:avLst/>
            </a:prstGeom>
            <a:solidFill>
              <a:srgbClr val="6C341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Agro Input Company</a:t>
              </a:r>
              <a:endParaRPr lang="en-US" sz="2000" b="1" dirty="0">
                <a:solidFill>
                  <a:schemeClr val="tx1"/>
                </a:solidFill>
              </a:endParaRPr>
            </a:p>
          </p:txBody>
        </p:sp>
        <p:sp>
          <p:nvSpPr>
            <p:cNvPr id="17" name="Rectangle 16"/>
            <p:cNvSpPr/>
            <p:nvPr/>
          </p:nvSpPr>
          <p:spPr>
            <a:xfrm>
              <a:off x="1570701" y="4953403"/>
              <a:ext cx="1369014" cy="978568"/>
            </a:xfrm>
            <a:prstGeom prst="rect">
              <a:avLst/>
            </a:prstGeom>
            <a:solidFill>
              <a:srgbClr val="6C341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Trust</a:t>
              </a:r>
              <a:endParaRPr lang="en-US" sz="2000" b="1" dirty="0">
                <a:solidFill>
                  <a:schemeClr val="tx1"/>
                </a:solidFill>
              </a:endParaRPr>
            </a:p>
          </p:txBody>
        </p:sp>
        <p:sp>
          <p:nvSpPr>
            <p:cNvPr id="19" name="Rectangle 18"/>
            <p:cNvSpPr/>
            <p:nvPr/>
          </p:nvSpPr>
          <p:spPr>
            <a:xfrm>
              <a:off x="3070907" y="4967431"/>
              <a:ext cx="9121093" cy="993228"/>
            </a:xfrm>
            <a:prstGeom prst="rect">
              <a:avLst/>
            </a:prstGeom>
            <a:solidFill>
              <a:schemeClr val="accent6">
                <a:lumMod val="20000"/>
                <a:lumOff val="8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dirty="0" smtClean="0">
                  <a:solidFill>
                    <a:schemeClr val="tx1"/>
                  </a:solidFill>
                </a:rPr>
                <a:t>Q4. How to increase customer loyalty?</a:t>
              </a:r>
              <a:endParaRPr lang="en-US" sz="4000" b="1" dirty="0">
                <a:solidFill>
                  <a:schemeClr val="tx1"/>
                </a:solidFill>
              </a:endParaRPr>
            </a:p>
          </p:txBody>
        </p:sp>
      </p:grpSp>
    </p:spTree>
    <p:extLst>
      <p:ext uri="{BB962C8B-B14F-4D97-AF65-F5344CB8AC3E}">
        <p14:creationId xmlns:p14="http://schemas.microsoft.com/office/powerpoint/2010/main" val="3927878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9616" y="88967"/>
            <a:ext cx="8508940" cy="401528"/>
          </a:xfrm>
          <a:solidFill>
            <a:schemeClr val="bg1"/>
          </a:solidFill>
        </p:spPr>
        <p:txBody>
          <a:bodyPr>
            <a:normAutofit fontScale="90000"/>
          </a:bodyPr>
          <a:lstStyle/>
          <a:p>
            <a:r>
              <a:rPr lang="en-US" dirty="0" smtClean="0"/>
              <a:t>Conceptual System Framework</a:t>
            </a:r>
            <a:endParaRPr lang="en-US" b="1" dirty="0">
              <a:solidFill>
                <a:schemeClr val="accent6">
                  <a:lumMod val="50000"/>
                </a:schemeClr>
              </a:solidFill>
            </a:endParaRPr>
          </a:p>
        </p:txBody>
      </p:sp>
      <p:sp>
        <p:nvSpPr>
          <p:cNvPr id="3" name="Rectangle 2"/>
          <p:cNvSpPr/>
          <p:nvPr/>
        </p:nvSpPr>
        <p:spPr>
          <a:xfrm>
            <a:off x="1143131" y="6266180"/>
            <a:ext cx="11674930" cy="400110"/>
          </a:xfrm>
          <a:prstGeom prst="rect">
            <a:avLst/>
          </a:prstGeom>
        </p:spPr>
        <p:txBody>
          <a:bodyPr wrap="square">
            <a:spAutoFit/>
          </a:bodyPr>
          <a:lstStyle/>
          <a:p>
            <a:r>
              <a:rPr lang="en-US" sz="2000" dirty="0">
                <a:solidFill>
                  <a:schemeClr val="accent6">
                    <a:lumMod val="50000"/>
                  </a:schemeClr>
                </a:solidFill>
              </a:rPr>
              <a:t>“Precision Agriculture” </a:t>
            </a:r>
            <a:r>
              <a:rPr lang="en-US" sz="2000" dirty="0" smtClean="0">
                <a:latin typeface="Futura Bk BT" panose="020B0502020204020303" pitchFamily="34" charset="0"/>
              </a:rPr>
              <a:t>technologies </a:t>
            </a:r>
            <a:r>
              <a:rPr lang="en-US" sz="2000" dirty="0">
                <a:latin typeface="Futura Bk BT" panose="020B0502020204020303" pitchFamily="34" charset="0"/>
              </a:rPr>
              <a:t>are changing the way that farmers manage their </a:t>
            </a:r>
            <a:r>
              <a:rPr lang="en-US" sz="2000" dirty="0" smtClean="0">
                <a:latin typeface="Futura Bk BT" panose="020B0502020204020303" pitchFamily="34" charset="0"/>
              </a:rPr>
              <a:t>crops</a:t>
            </a:r>
            <a:endParaRPr lang="en-US" sz="2000" dirty="0">
              <a:latin typeface="Futura Bk BT" panose="020B0502020204020303" pitchFamily="34" charset="0"/>
            </a:endParaRPr>
          </a:p>
        </p:txBody>
      </p:sp>
      <p:sp>
        <p:nvSpPr>
          <p:cNvPr id="5" name="Content Placeholder 2"/>
          <p:cNvSpPr txBox="1">
            <a:spLocks/>
          </p:cNvSpPr>
          <p:nvPr/>
        </p:nvSpPr>
        <p:spPr>
          <a:xfrm>
            <a:off x="5241471" y="1567543"/>
            <a:ext cx="3098800" cy="5290457"/>
          </a:xfrm>
          <a:prstGeom prst="rect">
            <a:avLst/>
          </a:prstGeom>
        </p:spPr>
        <p:txBody>
          <a:bodyPr vert="horz" lIns="91440" tIns="45720" rIns="91440" bIns="45720" rtlCol="0">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Blip>
                <a:blip r:embed="rId3"/>
              </a:buBlip>
              <a:tabLst/>
              <a:defRPr/>
            </a:pPr>
            <a:endParaRPr kumimoji="0" lang="en-US" sz="20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Blip>
                <a:blip r:embed="rId3"/>
              </a:buBlip>
              <a:tabLst/>
              <a:defRPr/>
            </a:pPr>
            <a:endParaRPr kumimoji="0" lang="en-US" sz="24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Blip>
                <a:blip r:embed="rId3"/>
              </a:buBlip>
              <a:tabLst/>
              <a:defRPr/>
            </a:pPr>
            <a:endParaRPr kumimoji="0" lang="en-US" sz="15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Blip>
                <a:blip r:embed="rId3"/>
              </a:buBlip>
              <a:tabLst/>
              <a:defRPr/>
            </a:pPr>
            <a:endParaRPr kumimoji="0" lang="en-US" sz="12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pic>
        <p:nvPicPr>
          <p:cNvPr id="70" name="Picture 6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05090" y="53688"/>
            <a:ext cx="2035506" cy="410049"/>
          </a:xfrm>
          <a:prstGeom prst="rect">
            <a:avLst/>
          </a:prstGeom>
        </p:spPr>
      </p:pic>
      <p:grpSp>
        <p:nvGrpSpPr>
          <p:cNvPr id="141" name="Group 140"/>
          <p:cNvGrpSpPr/>
          <p:nvPr/>
        </p:nvGrpSpPr>
        <p:grpSpPr>
          <a:xfrm>
            <a:off x="4874078" y="1162187"/>
            <a:ext cx="3529257" cy="4429872"/>
            <a:chOff x="4811014" y="1524800"/>
            <a:chExt cx="3529257" cy="4429872"/>
          </a:xfrm>
        </p:grpSpPr>
        <p:sp>
          <p:nvSpPr>
            <p:cNvPr id="78" name="Rectangle 77"/>
            <p:cNvSpPr/>
            <p:nvPr/>
          </p:nvSpPr>
          <p:spPr>
            <a:xfrm>
              <a:off x="5143156" y="1524800"/>
              <a:ext cx="3197115" cy="442987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245683" y="1688085"/>
              <a:ext cx="972484" cy="4096327"/>
            </a:xfrm>
            <a:prstGeom prst="rect">
              <a:avLst/>
            </a:prstGeom>
            <a:no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p:cNvSpPr txBox="1"/>
            <p:nvPr/>
          </p:nvSpPr>
          <p:spPr>
            <a:xfrm>
              <a:off x="5263715" y="1779362"/>
              <a:ext cx="1027845" cy="769441"/>
            </a:xfrm>
            <a:prstGeom prst="rect">
              <a:avLst/>
            </a:prstGeom>
            <a:noFill/>
          </p:spPr>
          <p:txBody>
            <a:bodyPr wrap="none" rtlCol="0">
              <a:spAutoFit/>
            </a:bodyPr>
            <a:lstStyle/>
            <a:p>
              <a:pPr algn="ctr"/>
              <a:r>
                <a:rPr lang="en-US" sz="1100" b="1" dirty="0" smtClean="0"/>
                <a:t>Agriculture</a:t>
              </a:r>
            </a:p>
            <a:p>
              <a:pPr algn="ctr"/>
              <a:r>
                <a:rPr lang="en-US" sz="1100" b="1" dirty="0" smtClean="0"/>
                <a:t>Data </a:t>
              </a:r>
            </a:p>
            <a:p>
              <a:pPr algn="ctr"/>
              <a:r>
                <a:rPr lang="en-US" sz="1100" b="1" dirty="0" smtClean="0"/>
                <a:t>Infrastructure </a:t>
              </a:r>
            </a:p>
            <a:p>
              <a:pPr algn="ctr"/>
              <a:r>
                <a:rPr lang="en-US" sz="1100" b="1" dirty="0" smtClean="0"/>
                <a:t>@pixel level</a:t>
              </a:r>
              <a:endParaRPr lang="en-US" sz="1100" b="1" dirty="0"/>
            </a:p>
          </p:txBody>
        </p:sp>
        <p:grpSp>
          <p:nvGrpSpPr>
            <p:cNvPr id="81" name="Group 80"/>
            <p:cNvGrpSpPr/>
            <p:nvPr/>
          </p:nvGrpSpPr>
          <p:grpSpPr>
            <a:xfrm>
              <a:off x="5373863" y="2640079"/>
              <a:ext cx="768159" cy="652783"/>
              <a:chOff x="3460788" y="1947804"/>
              <a:chExt cx="768159" cy="652783"/>
            </a:xfrm>
          </p:grpSpPr>
          <p:sp>
            <p:nvSpPr>
              <p:cNvPr id="109" name="Rectangle 108"/>
              <p:cNvSpPr/>
              <p:nvPr/>
            </p:nvSpPr>
            <p:spPr>
              <a:xfrm>
                <a:off x="3460788" y="1947804"/>
                <a:ext cx="768159" cy="6527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1"/>
                  </a:solidFill>
                </a:endParaRPr>
              </a:p>
              <a:p>
                <a:pPr algn="ctr"/>
                <a:endParaRPr lang="en-US" sz="1200" dirty="0" smtClean="0">
                  <a:solidFill>
                    <a:schemeClr val="tx1"/>
                  </a:solidFill>
                </a:endParaRPr>
              </a:p>
              <a:p>
                <a:pPr algn="ctr"/>
                <a:r>
                  <a:rPr lang="en-US" sz="1200" dirty="0" smtClean="0">
                    <a:solidFill>
                      <a:schemeClr val="tx1"/>
                    </a:solidFill>
                  </a:rPr>
                  <a:t>Baseline</a:t>
                </a:r>
              </a:p>
              <a:p>
                <a:pPr algn="ctr"/>
                <a:r>
                  <a:rPr lang="en-US" sz="1200" dirty="0" smtClean="0">
                    <a:solidFill>
                      <a:schemeClr val="tx1"/>
                    </a:solidFill>
                  </a:rPr>
                  <a:t>Database</a:t>
                </a:r>
              </a:p>
              <a:p>
                <a:pPr algn="ctr"/>
                <a:endParaRPr lang="en-US" sz="1200" dirty="0" smtClean="0">
                  <a:solidFill>
                    <a:schemeClr val="tx1"/>
                  </a:solidFill>
                </a:endParaRPr>
              </a:p>
              <a:p>
                <a:pPr algn="ctr"/>
                <a:endParaRPr lang="en-US" sz="1200" dirty="0">
                  <a:solidFill>
                    <a:schemeClr val="tx1"/>
                  </a:solidFill>
                </a:endParaRPr>
              </a:p>
              <a:p>
                <a:pPr algn="ctr"/>
                <a:endParaRPr lang="en-US" sz="1200" dirty="0">
                  <a:solidFill>
                    <a:schemeClr val="tx1"/>
                  </a:solidFill>
                </a:endParaRPr>
              </a:p>
            </p:txBody>
          </p:sp>
          <p:sp>
            <p:nvSpPr>
              <p:cNvPr id="110" name="Can 109"/>
              <p:cNvSpPr/>
              <p:nvPr/>
            </p:nvSpPr>
            <p:spPr>
              <a:xfrm>
                <a:off x="3579394" y="2385956"/>
                <a:ext cx="505326" cy="18466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p:cNvGrpSpPr/>
            <p:nvPr/>
          </p:nvGrpSpPr>
          <p:grpSpPr>
            <a:xfrm>
              <a:off x="5383582" y="3417739"/>
              <a:ext cx="768159" cy="652783"/>
              <a:chOff x="3460788" y="1947804"/>
              <a:chExt cx="768159" cy="652783"/>
            </a:xfrm>
          </p:grpSpPr>
          <p:sp>
            <p:nvSpPr>
              <p:cNvPr id="107" name="Rectangle 106"/>
              <p:cNvSpPr/>
              <p:nvPr/>
            </p:nvSpPr>
            <p:spPr>
              <a:xfrm>
                <a:off x="3460788" y="1947804"/>
                <a:ext cx="768159" cy="6527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1"/>
                  </a:solidFill>
                </a:endParaRPr>
              </a:p>
              <a:p>
                <a:pPr algn="ctr"/>
                <a:endParaRPr lang="en-US" sz="1200" dirty="0" smtClean="0">
                  <a:solidFill>
                    <a:schemeClr val="tx1"/>
                  </a:solidFill>
                </a:endParaRPr>
              </a:p>
              <a:p>
                <a:pPr algn="ctr"/>
                <a:r>
                  <a:rPr lang="en-US" sz="1200" dirty="0" smtClean="0">
                    <a:solidFill>
                      <a:schemeClr val="tx1"/>
                    </a:solidFill>
                  </a:rPr>
                  <a:t>Sectorial</a:t>
                </a:r>
              </a:p>
              <a:p>
                <a:pPr algn="ctr"/>
                <a:r>
                  <a:rPr lang="en-US" sz="1200" dirty="0" smtClean="0">
                    <a:solidFill>
                      <a:schemeClr val="tx1"/>
                    </a:solidFill>
                  </a:rPr>
                  <a:t>Database</a:t>
                </a:r>
              </a:p>
              <a:p>
                <a:pPr algn="ctr"/>
                <a:endParaRPr lang="en-US" sz="1200" dirty="0" smtClean="0">
                  <a:solidFill>
                    <a:schemeClr val="tx1"/>
                  </a:solidFill>
                </a:endParaRPr>
              </a:p>
              <a:p>
                <a:pPr algn="ctr"/>
                <a:endParaRPr lang="en-US" sz="1200" dirty="0">
                  <a:solidFill>
                    <a:schemeClr val="tx1"/>
                  </a:solidFill>
                </a:endParaRPr>
              </a:p>
              <a:p>
                <a:pPr algn="ctr"/>
                <a:endParaRPr lang="en-US" sz="1200" dirty="0">
                  <a:solidFill>
                    <a:schemeClr val="tx1"/>
                  </a:solidFill>
                </a:endParaRPr>
              </a:p>
            </p:txBody>
          </p:sp>
          <p:sp>
            <p:nvSpPr>
              <p:cNvPr id="108" name="Can 107"/>
              <p:cNvSpPr/>
              <p:nvPr/>
            </p:nvSpPr>
            <p:spPr>
              <a:xfrm>
                <a:off x="3579394" y="2385956"/>
                <a:ext cx="505326" cy="18466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3" name="Group 82"/>
            <p:cNvGrpSpPr/>
            <p:nvPr/>
          </p:nvGrpSpPr>
          <p:grpSpPr>
            <a:xfrm>
              <a:off x="5380513" y="4206143"/>
              <a:ext cx="768159" cy="652783"/>
              <a:chOff x="3460788" y="1947804"/>
              <a:chExt cx="768159" cy="652783"/>
            </a:xfrm>
          </p:grpSpPr>
          <p:sp>
            <p:nvSpPr>
              <p:cNvPr id="105" name="Rectangle 104"/>
              <p:cNvSpPr/>
              <p:nvPr/>
            </p:nvSpPr>
            <p:spPr>
              <a:xfrm>
                <a:off x="3460788" y="1947804"/>
                <a:ext cx="768159" cy="6527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1"/>
                  </a:solidFill>
                </a:endParaRPr>
              </a:p>
              <a:p>
                <a:pPr algn="ctr"/>
                <a:endParaRPr lang="en-US" sz="1200" dirty="0" smtClean="0">
                  <a:solidFill>
                    <a:schemeClr val="tx1"/>
                  </a:solidFill>
                </a:endParaRPr>
              </a:p>
              <a:p>
                <a:pPr algn="ctr"/>
                <a:r>
                  <a:rPr lang="en-US" sz="1200" dirty="0" smtClean="0">
                    <a:solidFill>
                      <a:schemeClr val="tx1"/>
                    </a:solidFill>
                  </a:rPr>
                  <a:t>Spatial</a:t>
                </a:r>
              </a:p>
              <a:p>
                <a:pPr algn="ctr"/>
                <a:r>
                  <a:rPr lang="en-US" sz="1200" dirty="0" smtClean="0">
                    <a:solidFill>
                      <a:schemeClr val="tx1"/>
                    </a:solidFill>
                  </a:rPr>
                  <a:t>Database</a:t>
                </a:r>
              </a:p>
              <a:p>
                <a:pPr algn="ctr"/>
                <a:endParaRPr lang="en-US" sz="1200" dirty="0" smtClean="0">
                  <a:solidFill>
                    <a:schemeClr val="tx1"/>
                  </a:solidFill>
                </a:endParaRPr>
              </a:p>
              <a:p>
                <a:pPr algn="ctr"/>
                <a:endParaRPr lang="en-US" sz="1200" dirty="0">
                  <a:solidFill>
                    <a:schemeClr val="tx1"/>
                  </a:solidFill>
                </a:endParaRPr>
              </a:p>
              <a:p>
                <a:pPr algn="ctr"/>
                <a:endParaRPr lang="en-US" sz="1200" dirty="0">
                  <a:solidFill>
                    <a:schemeClr val="tx1"/>
                  </a:solidFill>
                </a:endParaRPr>
              </a:p>
            </p:txBody>
          </p:sp>
          <p:sp>
            <p:nvSpPr>
              <p:cNvPr id="106" name="Can 105"/>
              <p:cNvSpPr/>
              <p:nvPr/>
            </p:nvSpPr>
            <p:spPr>
              <a:xfrm>
                <a:off x="3579394" y="2385956"/>
                <a:ext cx="505326" cy="18466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 name="Group 83"/>
            <p:cNvGrpSpPr/>
            <p:nvPr/>
          </p:nvGrpSpPr>
          <p:grpSpPr>
            <a:xfrm>
              <a:off x="5375023" y="5005305"/>
              <a:ext cx="768159" cy="652783"/>
              <a:chOff x="3460788" y="1947804"/>
              <a:chExt cx="768159" cy="652783"/>
            </a:xfrm>
          </p:grpSpPr>
          <p:sp>
            <p:nvSpPr>
              <p:cNvPr id="103" name="Rectangle 102"/>
              <p:cNvSpPr/>
              <p:nvPr/>
            </p:nvSpPr>
            <p:spPr>
              <a:xfrm>
                <a:off x="3460788" y="1947804"/>
                <a:ext cx="768159" cy="6527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1"/>
                  </a:solidFill>
                </a:endParaRPr>
              </a:p>
              <a:p>
                <a:pPr algn="ctr"/>
                <a:endParaRPr lang="en-US" sz="1200" dirty="0" smtClean="0">
                  <a:solidFill>
                    <a:schemeClr val="tx1"/>
                  </a:solidFill>
                </a:endParaRPr>
              </a:p>
              <a:p>
                <a:pPr algn="ctr"/>
                <a:r>
                  <a:rPr lang="en-US" sz="1200" dirty="0" smtClean="0">
                    <a:solidFill>
                      <a:schemeClr val="tx1"/>
                    </a:solidFill>
                  </a:rPr>
                  <a:t>Farm</a:t>
                </a:r>
              </a:p>
              <a:p>
                <a:pPr algn="ctr"/>
                <a:r>
                  <a:rPr lang="en-US" sz="1200" dirty="0" smtClean="0">
                    <a:solidFill>
                      <a:schemeClr val="tx1"/>
                    </a:solidFill>
                  </a:rPr>
                  <a:t>Database</a:t>
                </a:r>
              </a:p>
              <a:p>
                <a:pPr algn="ctr"/>
                <a:endParaRPr lang="en-US" sz="1200" dirty="0" smtClean="0">
                  <a:solidFill>
                    <a:schemeClr val="tx1"/>
                  </a:solidFill>
                </a:endParaRPr>
              </a:p>
              <a:p>
                <a:pPr algn="ctr"/>
                <a:endParaRPr lang="en-US" sz="1200" dirty="0">
                  <a:solidFill>
                    <a:schemeClr val="tx1"/>
                  </a:solidFill>
                </a:endParaRPr>
              </a:p>
              <a:p>
                <a:pPr algn="ctr"/>
                <a:endParaRPr lang="en-US" sz="1200" dirty="0">
                  <a:solidFill>
                    <a:schemeClr val="tx1"/>
                  </a:solidFill>
                </a:endParaRPr>
              </a:p>
            </p:txBody>
          </p:sp>
          <p:sp>
            <p:nvSpPr>
              <p:cNvPr id="104" name="Can 103"/>
              <p:cNvSpPr/>
              <p:nvPr/>
            </p:nvSpPr>
            <p:spPr>
              <a:xfrm>
                <a:off x="3579394" y="2385956"/>
                <a:ext cx="505326" cy="18466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oup 84"/>
            <p:cNvGrpSpPr/>
            <p:nvPr/>
          </p:nvGrpSpPr>
          <p:grpSpPr>
            <a:xfrm>
              <a:off x="6537228" y="1712787"/>
              <a:ext cx="1586538" cy="1988362"/>
              <a:chOff x="659398" y="873072"/>
              <a:chExt cx="1586538" cy="1988362"/>
            </a:xfrm>
          </p:grpSpPr>
          <p:grpSp>
            <p:nvGrpSpPr>
              <p:cNvPr id="98" name="Group 97"/>
              <p:cNvGrpSpPr/>
              <p:nvPr/>
            </p:nvGrpSpPr>
            <p:grpSpPr>
              <a:xfrm>
                <a:off x="659398" y="873072"/>
                <a:ext cx="1586538" cy="1988362"/>
                <a:chOff x="695041" y="943106"/>
                <a:chExt cx="1784683" cy="1656805"/>
              </a:xfrm>
            </p:grpSpPr>
            <p:sp>
              <p:nvSpPr>
                <p:cNvPr id="101" name="Rectangle 100"/>
                <p:cNvSpPr/>
                <p:nvPr/>
              </p:nvSpPr>
              <p:spPr>
                <a:xfrm>
                  <a:off x="695041" y="943106"/>
                  <a:ext cx="1784683" cy="1656805"/>
                </a:xfrm>
                <a:prstGeom prst="rect">
                  <a:avLst/>
                </a:prstGeom>
                <a:solidFill>
                  <a:srgbClr val="93CC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Crop Model</a:t>
                  </a:r>
                </a:p>
                <a:p>
                  <a:pPr algn="ctr"/>
                  <a:endParaRPr lang="en-US" sz="1200" dirty="0" smtClean="0">
                    <a:solidFill>
                      <a:schemeClr val="tx1"/>
                    </a:solidFill>
                  </a:endParaRPr>
                </a:p>
                <a:p>
                  <a:pPr algn="ctr"/>
                  <a:endParaRPr lang="en-US" sz="1200" dirty="0" smtClean="0">
                    <a:solidFill>
                      <a:schemeClr val="tx1"/>
                    </a:solidFill>
                  </a:endParaRPr>
                </a:p>
                <a:p>
                  <a:pPr algn="ctr"/>
                  <a:endParaRPr lang="en-US" sz="1200" dirty="0" smtClean="0">
                    <a:solidFill>
                      <a:schemeClr val="tx1"/>
                    </a:solidFill>
                  </a:endParaRPr>
                </a:p>
                <a:p>
                  <a:pPr algn="ctr"/>
                  <a:endParaRPr lang="en-US" sz="1200" dirty="0">
                    <a:solidFill>
                      <a:schemeClr val="tx1"/>
                    </a:solidFill>
                  </a:endParaRPr>
                </a:p>
                <a:p>
                  <a:pPr algn="ctr"/>
                  <a:endParaRPr lang="en-US" sz="1200" dirty="0" smtClean="0">
                    <a:solidFill>
                      <a:schemeClr val="tx1"/>
                    </a:solidFill>
                  </a:endParaRPr>
                </a:p>
                <a:p>
                  <a:pPr algn="ctr"/>
                  <a:endParaRPr lang="en-US" sz="1200" dirty="0">
                    <a:solidFill>
                      <a:schemeClr val="tx1"/>
                    </a:solidFill>
                  </a:endParaRPr>
                </a:p>
                <a:p>
                  <a:pPr algn="ctr"/>
                  <a:endParaRPr lang="en-US" sz="1200" dirty="0" smtClean="0">
                    <a:solidFill>
                      <a:schemeClr val="tx1"/>
                    </a:solidFill>
                  </a:endParaRPr>
                </a:p>
                <a:p>
                  <a:pPr algn="ctr"/>
                  <a:endParaRPr lang="en-US" sz="1200" dirty="0">
                    <a:solidFill>
                      <a:schemeClr val="tx1"/>
                    </a:solidFill>
                  </a:endParaRPr>
                </a:p>
              </p:txBody>
            </p:sp>
            <p:sp>
              <p:nvSpPr>
                <p:cNvPr id="102" name="Rectangle 101"/>
                <p:cNvSpPr/>
                <p:nvPr/>
              </p:nvSpPr>
              <p:spPr>
                <a:xfrm>
                  <a:off x="804595" y="1368849"/>
                  <a:ext cx="1601572" cy="405914"/>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Crop Suitability Engine</a:t>
                  </a:r>
                </a:p>
              </p:txBody>
            </p:sp>
          </p:grpSp>
          <p:sp>
            <p:nvSpPr>
              <p:cNvPr id="99" name="Rectangle 98"/>
              <p:cNvSpPr/>
              <p:nvPr/>
            </p:nvSpPr>
            <p:spPr>
              <a:xfrm>
                <a:off x="768526" y="1940267"/>
                <a:ext cx="1423757" cy="384651"/>
              </a:xfrm>
              <a:prstGeom prst="rect">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Crop Recommendation</a:t>
                </a:r>
                <a:endParaRPr lang="en-US" sz="1100" b="1" dirty="0">
                  <a:solidFill>
                    <a:schemeClr val="tx1"/>
                  </a:solidFill>
                </a:endParaRPr>
              </a:p>
            </p:txBody>
          </p:sp>
          <p:sp>
            <p:nvSpPr>
              <p:cNvPr id="100" name="Rectangle 99"/>
              <p:cNvSpPr/>
              <p:nvPr/>
            </p:nvSpPr>
            <p:spPr>
              <a:xfrm>
                <a:off x="760797" y="2401871"/>
                <a:ext cx="1423757" cy="384651"/>
              </a:xfrm>
              <a:prstGeom prst="rect">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Market Intelligence</a:t>
                </a:r>
                <a:endParaRPr lang="en-US" sz="1100" dirty="0">
                  <a:solidFill>
                    <a:schemeClr val="tx1"/>
                  </a:solidFill>
                </a:endParaRPr>
              </a:p>
            </p:txBody>
          </p:sp>
        </p:grpSp>
        <p:cxnSp>
          <p:nvCxnSpPr>
            <p:cNvPr id="87" name="Elbow Connector 86"/>
            <p:cNvCxnSpPr>
              <a:stCxn id="129" idx="3"/>
            </p:cNvCxnSpPr>
            <p:nvPr/>
          </p:nvCxnSpPr>
          <p:spPr>
            <a:xfrm>
              <a:off x="4811014" y="2466843"/>
              <a:ext cx="672639" cy="579413"/>
            </a:xfrm>
            <a:prstGeom prst="bentConnector3">
              <a:avLst/>
            </a:prstGeom>
            <a:ln w="28575">
              <a:solidFill>
                <a:schemeClr val="tx1">
                  <a:lumMod val="85000"/>
                  <a:lumOff val="1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cxnSp>
          <p:nvCxnSpPr>
            <p:cNvPr id="88" name="Elbow Connector 87"/>
            <p:cNvCxnSpPr>
              <a:stCxn id="134" idx="3"/>
            </p:cNvCxnSpPr>
            <p:nvPr/>
          </p:nvCxnSpPr>
          <p:spPr>
            <a:xfrm flipV="1">
              <a:off x="4811014" y="4402227"/>
              <a:ext cx="656918" cy="357474"/>
            </a:xfrm>
            <a:prstGeom prst="bentConnector3">
              <a:avLst/>
            </a:prstGeom>
            <a:ln w="28575">
              <a:solidFill>
                <a:schemeClr val="tx1">
                  <a:lumMod val="85000"/>
                  <a:lumOff val="1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cxnSp>
          <p:nvCxnSpPr>
            <p:cNvPr id="89" name="Elbow Connector 88"/>
            <p:cNvCxnSpPr>
              <a:stCxn id="79" idx="3"/>
              <a:endCxn id="101" idx="1"/>
            </p:cNvCxnSpPr>
            <p:nvPr/>
          </p:nvCxnSpPr>
          <p:spPr>
            <a:xfrm flipV="1">
              <a:off x="6218167" y="2706968"/>
              <a:ext cx="319061" cy="1029281"/>
            </a:xfrm>
            <a:prstGeom prst="bentConnector3">
              <a:avLst>
                <a:gd name="adj1" fmla="val 50000"/>
              </a:avLst>
            </a:prstGeom>
            <a:ln w="28575">
              <a:solidFill>
                <a:schemeClr val="tx1">
                  <a:lumMod val="85000"/>
                  <a:lumOff val="1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grpSp>
        <p:nvGrpSpPr>
          <p:cNvPr id="142" name="Group 141"/>
          <p:cNvGrpSpPr/>
          <p:nvPr/>
        </p:nvGrpSpPr>
        <p:grpSpPr>
          <a:xfrm>
            <a:off x="6616929" y="3338536"/>
            <a:ext cx="1562580" cy="2165009"/>
            <a:chOff x="6539351" y="3701149"/>
            <a:chExt cx="1562580" cy="2165009"/>
          </a:xfrm>
        </p:grpSpPr>
        <p:grpSp>
          <p:nvGrpSpPr>
            <p:cNvPr id="86" name="Group 85"/>
            <p:cNvGrpSpPr/>
            <p:nvPr/>
          </p:nvGrpSpPr>
          <p:grpSpPr>
            <a:xfrm>
              <a:off x="6539351" y="3978885"/>
              <a:ext cx="1562580" cy="1887273"/>
              <a:chOff x="4165087" y="3259108"/>
              <a:chExt cx="1562580" cy="1887273"/>
            </a:xfrm>
          </p:grpSpPr>
          <p:sp>
            <p:nvSpPr>
              <p:cNvPr id="92" name="Rectangle 91"/>
              <p:cNvSpPr/>
              <p:nvPr/>
            </p:nvSpPr>
            <p:spPr>
              <a:xfrm>
                <a:off x="4214070" y="3531759"/>
                <a:ext cx="1452157" cy="239438"/>
              </a:xfrm>
              <a:prstGeom prst="rect">
                <a:avLst/>
              </a:prstGeom>
              <a:solidFill>
                <a:srgbClr val="B8B4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bg1"/>
                    </a:solidFill>
                  </a:rPr>
                  <a:t>Open Science/Source</a:t>
                </a:r>
                <a:endParaRPr lang="en-US" sz="1000" dirty="0">
                  <a:solidFill>
                    <a:schemeClr val="bg1"/>
                  </a:solidFill>
                </a:endParaRPr>
              </a:p>
            </p:txBody>
          </p:sp>
          <p:sp>
            <p:nvSpPr>
              <p:cNvPr id="93" name="Rectangle 92"/>
              <p:cNvSpPr/>
              <p:nvPr/>
            </p:nvSpPr>
            <p:spPr>
              <a:xfrm>
                <a:off x="4214229" y="3809485"/>
                <a:ext cx="1456889" cy="212176"/>
              </a:xfrm>
              <a:prstGeom prst="rect">
                <a:avLst/>
              </a:prstGeom>
              <a:solidFill>
                <a:srgbClr val="438D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rPr>
                  <a:t>Mobile/Web Apps</a:t>
                </a:r>
                <a:endParaRPr lang="en-US" sz="1050" dirty="0">
                  <a:solidFill>
                    <a:schemeClr val="bg1"/>
                  </a:solidFill>
                </a:endParaRPr>
              </a:p>
            </p:txBody>
          </p:sp>
          <p:sp>
            <p:nvSpPr>
              <p:cNvPr id="94" name="Rectangle 93"/>
              <p:cNvSpPr/>
              <p:nvPr/>
            </p:nvSpPr>
            <p:spPr>
              <a:xfrm>
                <a:off x="4214070" y="4038351"/>
                <a:ext cx="1453576" cy="378502"/>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Drone &amp; Sensor Technologies</a:t>
                </a:r>
                <a:endParaRPr lang="en-US" sz="1050" dirty="0">
                  <a:solidFill>
                    <a:schemeClr val="tx1"/>
                  </a:solidFill>
                </a:endParaRPr>
              </a:p>
            </p:txBody>
          </p:sp>
          <p:sp>
            <p:nvSpPr>
              <p:cNvPr id="95" name="Rectangle 94"/>
              <p:cNvSpPr/>
              <p:nvPr/>
            </p:nvSpPr>
            <p:spPr>
              <a:xfrm>
                <a:off x="4165087" y="3259108"/>
                <a:ext cx="1562580" cy="1887273"/>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u="sng" dirty="0" smtClean="0">
                    <a:solidFill>
                      <a:schemeClr val="tx1"/>
                    </a:solidFill>
                  </a:rPr>
                  <a:t/>
                </a:r>
                <a:br>
                  <a:rPr lang="en-US" sz="1200" b="1" u="sng" dirty="0" smtClean="0">
                    <a:solidFill>
                      <a:schemeClr val="tx1"/>
                    </a:solidFill>
                  </a:rPr>
                </a:br>
                <a:r>
                  <a:rPr lang="en-US" sz="1400" b="1" u="sng" dirty="0" smtClean="0">
                    <a:solidFill>
                      <a:schemeClr val="tx1"/>
                    </a:solidFill>
                  </a:rPr>
                  <a:t>Technology Stack</a:t>
                </a:r>
                <a:endParaRPr lang="en-US" sz="1200" b="1" u="sng" dirty="0" smtClean="0">
                  <a:solidFill>
                    <a:schemeClr val="tx1"/>
                  </a:solidFill>
                </a:endParaRPr>
              </a:p>
              <a:p>
                <a:pPr algn="ctr"/>
                <a:endParaRPr lang="en-US" sz="1400" dirty="0" smtClean="0">
                  <a:solidFill>
                    <a:schemeClr val="tx1"/>
                  </a:solidFill>
                </a:endParaRPr>
              </a:p>
              <a:p>
                <a:pPr algn="ctr"/>
                <a:endParaRPr lang="en-US" sz="1400" dirty="0" smtClean="0">
                  <a:solidFill>
                    <a:schemeClr val="tx1"/>
                  </a:solidFill>
                </a:endParaRPr>
              </a:p>
              <a:p>
                <a:pPr algn="ctr"/>
                <a:endParaRPr lang="en-US" sz="1400" dirty="0" smtClean="0">
                  <a:solidFill>
                    <a:schemeClr val="tx1"/>
                  </a:solidFill>
                </a:endParaRPr>
              </a:p>
              <a:p>
                <a:pPr algn="ctr"/>
                <a:endParaRPr lang="en-US" sz="1400" dirty="0">
                  <a:solidFill>
                    <a:schemeClr val="tx1"/>
                  </a:solidFill>
                </a:endParaRPr>
              </a:p>
              <a:p>
                <a:pPr algn="ctr"/>
                <a:endParaRPr lang="en-US" sz="1400" dirty="0" smtClean="0">
                  <a:solidFill>
                    <a:schemeClr val="tx1"/>
                  </a:solidFill>
                </a:endParaRPr>
              </a:p>
              <a:p>
                <a:pPr algn="ctr"/>
                <a:endParaRPr lang="en-US" sz="1400" dirty="0">
                  <a:solidFill>
                    <a:schemeClr val="tx1"/>
                  </a:solidFill>
                </a:endParaRPr>
              </a:p>
              <a:p>
                <a:pPr algn="ctr"/>
                <a:endParaRPr lang="en-US" sz="1400" dirty="0" smtClean="0">
                  <a:solidFill>
                    <a:schemeClr val="tx1"/>
                  </a:solidFill>
                </a:endParaRPr>
              </a:p>
              <a:p>
                <a:pPr algn="ctr"/>
                <a:endParaRPr lang="en-US" dirty="0">
                  <a:solidFill>
                    <a:schemeClr val="tx1"/>
                  </a:solidFill>
                </a:endParaRPr>
              </a:p>
            </p:txBody>
          </p:sp>
          <p:sp>
            <p:nvSpPr>
              <p:cNvPr id="96" name="Rectangle 95"/>
              <p:cNvSpPr/>
              <p:nvPr/>
            </p:nvSpPr>
            <p:spPr>
              <a:xfrm>
                <a:off x="4242727" y="4701782"/>
                <a:ext cx="1439473" cy="19044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Cloud Computing</a:t>
                </a:r>
                <a:endParaRPr lang="en-US" sz="1050" dirty="0">
                  <a:solidFill>
                    <a:schemeClr val="tx1"/>
                  </a:solidFill>
                </a:endParaRPr>
              </a:p>
            </p:txBody>
          </p:sp>
          <p:sp>
            <p:nvSpPr>
              <p:cNvPr id="97" name="Rectangle 96"/>
              <p:cNvSpPr/>
              <p:nvPr/>
            </p:nvSpPr>
            <p:spPr>
              <a:xfrm>
                <a:off x="4240008" y="4911667"/>
                <a:ext cx="1423758" cy="196379"/>
              </a:xfrm>
              <a:prstGeom prst="rect">
                <a:avLst/>
              </a:prstGeom>
              <a:solidFill>
                <a:srgbClr val="0891B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rPr>
                  <a:t>Crowd sourcing</a:t>
                </a:r>
                <a:endParaRPr lang="en-US" sz="1050" dirty="0">
                  <a:solidFill>
                    <a:schemeClr val="bg1"/>
                  </a:solidFill>
                </a:endParaRPr>
              </a:p>
            </p:txBody>
          </p:sp>
        </p:grpSp>
        <p:cxnSp>
          <p:nvCxnSpPr>
            <p:cNvPr id="90" name="Straight Connector 89"/>
            <p:cNvCxnSpPr>
              <a:stCxn id="101" idx="2"/>
              <a:endCxn id="95" idx="0"/>
            </p:cNvCxnSpPr>
            <p:nvPr/>
          </p:nvCxnSpPr>
          <p:spPr>
            <a:xfrm>
              <a:off x="7315983" y="3701149"/>
              <a:ext cx="4658" cy="277736"/>
            </a:xfrm>
            <a:prstGeom prst="line">
              <a:avLst/>
            </a:prstGeom>
            <a:ln w="57150">
              <a:headEnd type="stealth"/>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6646118" y="5097576"/>
              <a:ext cx="1445385" cy="218195"/>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Earth Observation</a:t>
              </a:r>
              <a:endParaRPr lang="en-US" sz="1050" dirty="0">
                <a:solidFill>
                  <a:schemeClr val="tx1"/>
                </a:solidFill>
              </a:endParaRPr>
            </a:p>
          </p:txBody>
        </p:sp>
      </p:grpSp>
      <p:grpSp>
        <p:nvGrpSpPr>
          <p:cNvPr id="111" name="Group 110"/>
          <p:cNvGrpSpPr/>
          <p:nvPr/>
        </p:nvGrpSpPr>
        <p:grpSpPr>
          <a:xfrm>
            <a:off x="8437871" y="1162186"/>
            <a:ext cx="2388656" cy="4366654"/>
            <a:chOff x="8199900" y="1404257"/>
            <a:chExt cx="2388656" cy="4366654"/>
          </a:xfrm>
        </p:grpSpPr>
        <p:sp>
          <p:nvSpPr>
            <p:cNvPr id="112" name="Rectangle 111"/>
            <p:cNvSpPr/>
            <p:nvPr/>
          </p:nvSpPr>
          <p:spPr>
            <a:xfrm>
              <a:off x="8833792" y="1404257"/>
              <a:ext cx="1754764" cy="4366654"/>
            </a:xfrm>
            <a:prstGeom prst="rect">
              <a:avLst/>
            </a:prstGeom>
            <a:solidFill>
              <a:srgbClr val="ECF0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Product &amp; Tool </a:t>
              </a:r>
            </a:p>
            <a:p>
              <a:pPr algn="ctr"/>
              <a:endParaRPr lang="en-US" sz="1600" dirty="0" smtClean="0">
                <a:solidFill>
                  <a:schemeClr val="tx1"/>
                </a:solidFill>
              </a:endParaRPr>
            </a:p>
            <a:p>
              <a:pPr algn="ctr"/>
              <a:endParaRPr lang="en-US" sz="1600" dirty="0">
                <a:solidFill>
                  <a:schemeClr val="tx1"/>
                </a:solidFill>
              </a:endParaRPr>
            </a:p>
            <a:p>
              <a:pPr algn="ctr"/>
              <a:r>
                <a:rPr lang="en-US" sz="1600" b="1" dirty="0" smtClean="0">
                  <a:solidFill>
                    <a:schemeClr val="tx1"/>
                  </a:solidFill>
                </a:rPr>
                <a:t>“what to grow, where, when and how”</a:t>
              </a:r>
            </a:p>
            <a:p>
              <a:pPr algn="ctr"/>
              <a:endParaRPr lang="en-US" sz="1000" dirty="0" smtClean="0">
                <a:solidFill>
                  <a:schemeClr val="tx1"/>
                </a:solidFill>
              </a:endParaRPr>
            </a:p>
            <a:p>
              <a:pPr algn="ctr"/>
              <a:endParaRPr lang="en-US" sz="1000" dirty="0">
                <a:solidFill>
                  <a:schemeClr val="tx1"/>
                </a:solidFill>
              </a:endParaRPr>
            </a:p>
            <a:p>
              <a:pPr algn="ctr"/>
              <a:endParaRPr lang="en-US" sz="1000" dirty="0">
                <a:solidFill>
                  <a:schemeClr val="tx1"/>
                </a:solidFill>
              </a:endParaRPr>
            </a:p>
            <a:p>
              <a:pPr algn="ctr"/>
              <a:r>
                <a:rPr lang="en-US" sz="1600" dirty="0">
                  <a:solidFill>
                    <a:schemeClr val="tx1"/>
                  </a:solidFill>
                </a:rPr>
                <a:t>Farm Management</a:t>
              </a:r>
            </a:p>
            <a:p>
              <a:pPr algn="ctr"/>
              <a:endParaRPr lang="en-US" sz="1100" dirty="0" smtClean="0">
                <a:solidFill>
                  <a:schemeClr val="tx1"/>
                </a:solidFill>
              </a:endParaRPr>
            </a:p>
            <a:p>
              <a:pPr algn="ctr"/>
              <a:endParaRPr lang="en-US" sz="1100" dirty="0">
                <a:solidFill>
                  <a:schemeClr val="tx1"/>
                </a:solidFill>
              </a:endParaRPr>
            </a:p>
            <a:p>
              <a:pPr algn="ctr"/>
              <a:endParaRPr lang="en-US" sz="1100" dirty="0">
                <a:solidFill>
                  <a:schemeClr val="tx1"/>
                </a:solidFill>
              </a:endParaRPr>
            </a:p>
            <a:p>
              <a:pPr algn="ctr"/>
              <a:r>
                <a:rPr lang="en-US" sz="1600" b="1" dirty="0" smtClean="0">
                  <a:solidFill>
                    <a:schemeClr val="tx1"/>
                  </a:solidFill>
                </a:rPr>
                <a:t>Tools to optimize use of fertilizer</a:t>
              </a:r>
            </a:p>
            <a:p>
              <a:pPr algn="ctr"/>
              <a:endParaRPr lang="en-US" sz="1600" dirty="0" smtClean="0">
                <a:solidFill>
                  <a:schemeClr val="tx1"/>
                </a:solidFill>
              </a:endParaRPr>
            </a:p>
            <a:p>
              <a:pPr algn="ctr"/>
              <a:endParaRPr lang="en-US" sz="1600" dirty="0">
                <a:solidFill>
                  <a:schemeClr val="tx1"/>
                </a:solidFill>
              </a:endParaRPr>
            </a:p>
            <a:p>
              <a:pPr algn="ctr"/>
              <a:r>
                <a:rPr lang="en-US" sz="1600" dirty="0" smtClean="0">
                  <a:solidFill>
                    <a:schemeClr val="tx1"/>
                  </a:solidFill>
                </a:rPr>
                <a:t>Virtual Collection Center</a:t>
              </a:r>
              <a:endParaRPr lang="en-US" sz="1600" dirty="0">
                <a:solidFill>
                  <a:schemeClr val="tx1"/>
                </a:solidFill>
              </a:endParaRPr>
            </a:p>
          </p:txBody>
        </p:sp>
        <p:sp>
          <p:nvSpPr>
            <p:cNvPr id="113" name="Right Arrow 112"/>
            <p:cNvSpPr/>
            <p:nvPr/>
          </p:nvSpPr>
          <p:spPr>
            <a:xfrm>
              <a:off x="8199900" y="4763427"/>
              <a:ext cx="554246" cy="562613"/>
            </a:xfrm>
            <a:prstGeom prst="rightArrow">
              <a:avLst/>
            </a:prstGeom>
            <a:no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ight Arrow 113"/>
            <p:cNvSpPr/>
            <p:nvPr/>
          </p:nvSpPr>
          <p:spPr>
            <a:xfrm>
              <a:off x="8203196" y="2027718"/>
              <a:ext cx="554246" cy="562613"/>
            </a:xfrm>
            <a:prstGeom prst="rightArrow">
              <a:avLst/>
            </a:prstGeom>
            <a:no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545805" y="976598"/>
            <a:ext cx="4265209" cy="4614613"/>
            <a:chOff x="482741" y="1339211"/>
            <a:chExt cx="4265209" cy="4614613"/>
          </a:xfrm>
        </p:grpSpPr>
        <p:grpSp>
          <p:nvGrpSpPr>
            <p:cNvPr id="116" name="Group 115"/>
            <p:cNvGrpSpPr/>
            <p:nvPr/>
          </p:nvGrpSpPr>
          <p:grpSpPr>
            <a:xfrm>
              <a:off x="482741" y="1339211"/>
              <a:ext cx="4265209" cy="4614613"/>
              <a:chOff x="307834" y="1218669"/>
              <a:chExt cx="4265209" cy="4614613"/>
            </a:xfrm>
          </p:grpSpPr>
          <p:grpSp>
            <p:nvGrpSpPr>
              <p:cNvPr id="117" name="Group 116"/>
              <p:cNvGrpSpPr/>
              <p:nvPr/>
            </p:nvGrpSpPr>
            <p:grpSpPr>
              <a:xfrm>
                <a:off x="2986505" y="4170262"/>
                <a:ext cx="1586538" cy="1663020"/>
                <a:chOff x="675399" y="1487544"/>
                <a:chExt cx="1586538" cy="1663020"/>
              </a:xfrm>
            </p:grpSpPr>
            <p:grpSp>
              <p:nvGrpSpPr>
                <p:cNvPr id="131" name="Group 130"/>
                <p:cNvGrpSpPr/>
                <p:nvPr/>
              </p:nvGrpSpPr>
              <p:grpSpPr>
                <a:xfrm>
                  <a:off x="675399" y="1487544"/>
                  <a:ext cx="1586538" cy="1663020"/>
                  <a:chOff x="713040" y="1455117"/>
                  <a:chExt cx="1784683" cy="1385714"/>
                </a:xfrm>
              </p:grpSpPr>
              <p:sp>
                <p:nvSpPr>
                  <p:cNvPr id="134" name="Rectangle 133"/>
                  <p:cNvSpPr/>
                  <p:nvPr/>
                </p:nvSpPr>
                <p:spPr>
                  <a:xfrm>
                    <a:off x="713040" y="1455117"/>
                    <a:ext cx="1784683" cy="1385714"/>
                  </a:xfrm>
                  <a:prstGeom prst="rect">
                    <a:avLst/>
                  </a:prstGeom>
                  <a:solidFill>
                    <a:srgbClr val="DBDA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Statistical Data</a:t>
                    </a:r>
                  </a:p>
                  <a:p>
                    <a:pPr algn="ctr"/>
                    <a:endParaRPr lang="en-US" sz="1200" dirty="0" smtClean="0">
                      <a:solidFill>
                        <a:schemeClr val="tx1"/>
                      </a:solidFill>
                    </a:endParaRPr>
                  </a:p>
                  <a:p>
                    <a:pPr algn="ctr"/>
                    <a:endParaRPr lang="en-US" sz="1200" dirty="0" smtClean="0">
                      <a:solidFill>
                        <a:schemeClr val="tx1"/>
                      </a:solidFill>
                    </a:endParaRPr>
                  </a:p>
                  <a:p>
                    <a:pPr algn="ctr"/>
                    <a:endParaRPr lang="en-US" sz="1200" dirty="0" smtClean="0">
                      <a:solidFill>
                        <a:schemeClr val="tx1"/>
                      </a:solidFill>
                    </a:endParaRPr>
                  </a:p>
                  <a:p>
                    <a:pPr algn="ctr"/>
                    <a:endParaRPr lang="en-US" sz="1200" dirty="0">
                      <a:solidFill>
                        <a:schemeClr val="tx1"/>
                      </a:solidFill>
                    </a:endParaRPr>
                  </a:p>
                  <a:p>
                    <a:pPr algn="ctr"/>
                    <a:endParaRPr lang="en-US" sz="1200" dirty="0" smtClean="0">
                      <a:solidFill>
                        <a:schemeClr val="tx1"/>
                      </a:solidFill>
                    </a:endParaRPr>
                  </a:p>
                  <a:p>
                    <a:pPr algn="ctr"/>
                    <a:endParaRPr lang="en-US" sz="1200" dirty="0">
                      <a:solidFill>
                        <a:schemeClr val="tx1"/>
                      </a:solidFill>
                    </a:endParaRPr>
                  </a:p>
                  <a:p>
                    <a:pPr algn="ctr"/>
                    <a:endParaRPr lang="en-US" sz="1200" dirty="0" smtClean="0">
                      <a:solidFill>
                        <a:schemeClr val="tx1"/>
                      </a:solidFill>
                    </a:endParaRPr>
                  </a:p>
                  <a:p>
                    <a:pPr algn="ctr"/>
                    <a:endParaRPr lang="en-US" sz="1200" dirty="0">
                      <a:solidFill>
                        <a:schemeClr val="tx1"/>
                      </a:solidFill>
                    </a:endParaRPr>
                  </a:p>
                </p:txBody>
              </p:sp>
              <p:sp>
                <p:nvSpPr>
                  <p:cNvPr id="135" name="Rectangle 134"/>
                  <p:cNvSpPr/>
                  <p:nvPr/>
                </p:nvSpPr>
                <p:spPr>
                  <a:xfrm>
                    <a:off x="788746" y="1671375"/>
                    <a:ext cx="1601572" cy="384651"/>
                  </a:xfrm>
                  <a:prstGeom prst="rect">
                    <a:avLst/>
                  </a:prstGeom>
                  <a:solidFill>
                    <a:srgbClr val="FCD5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Crop Chart</a:t>
                    </a:r>
                  </a:p>
                  <a:p>
                    <a:pPr algn="ctr"/>
                    <a:r>
                      <a:rPr lang="en-US" sz="1000" dirty="0" smtClean="0">
                        <a:solidFill>
                          <a:schemeClr val="tx1"/>
                        </a:solidFill>
                      </a:rPr>
                      <a:t>Crop variety wise  requirement parameter</a:t>
                    </a:r>
                    <a:endParaRPr lang="en-US" sz="1000" dirty="0">
                      <a:solidFill>
                        <a:schemeClr val="tx1"/>
                      </a:solidFill>
                    </a:endParaRPr>
                  </a:p>
                </p:txBody>
              </p:sp>
            </p:grpSp>
            <p:sp>
              <p:nvSpPr>
                <p:cNvPr id="132" name="Rectangle 131"/>
                <p:cNvSpPr/>
                <p:nvPr/>
              </p:nvSpPr>
              <p:spPr>
                <a:xfrm>
                  <a:off x="715627" y="2255728"/>
                  <a:ext cx="1423757" cy="384651"/>
                </a:xfrm>
                <a:prstGeom prst="rect">
                  <a:avLst/>
                </a:prstGeom>
                <a:solidFill>
                  <a:srgbClr val="FCD5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Agriculture Census</a:t>
                  </a:r>
                </a:p>
                <a:p>
                  <a:pPr algn="ctr"/>
                  <a:r>
                    <a:rPr lang="en-US" sz="1100" dirty="0" smtClean="0">
                      <a:solidFill>
                        <a:schemeClr val="tx1"/>
                      </a:solidFill>
                    </a:rPr>
                    <a:t>Production, yield</a:t>
                  </a:r>
                  <a:endParaRPr lang="en-US" sz="1100" dirty="0">
                    <a:solidFill>
                      <a:schemeClr val="tx1"/>
                    </a:solidFill>
                  </a:endParaRPr>
                </a:p>
              </p:txBody>
            </p:sp>
            <p:sp>
              <p:nvSpPr>
                <p:cNvPr id="133" name="Rectangle 132"/>
                <p:cNvSpPr/>
                <p:nvPr/>
              </p:nvSpPr>
              <p:spPr>
                <a:xfrm>
                  <a:off x="732794" y="2718891"/>
                  <a:ext cx="1423757" cy="384651"/>
                </a:xfrm>
                <a:prstGeom prst="rect">
                  <a:avLst/>
                </a:prstGeom>
                <a:solidFill>
                  <a:srgbClr val="FCD5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Demography</a:t>
                  </a:r>
                </a:p>
                <a:p>
                  <a:pPr algn="ctr"/>
                  <a:r>
                    <a:rPr lang="en-US" sz="1100" dirty="0" smtClean="0">
                      <a:solidFill>
                        <a:schemeClr val="tx1"/>
                      </a:solidFill>
                    </a:rPr>
                    <a:t>Age, sex, migration</a:t>
                  </a:r>
                  <a:endParaRPr lang="en-US" sz="1100" dirty="0">
                    <a:solidFill>
                      <a:schemeClr val="tx1"/>
                    </a:solidFill>
                  </a:endParaRPr>
                </a:p>
              </p:txBody>
            </p:sp>
          </p:grpSp>
          <p:grpSp>
            <p:nvGrpSpPr>
              <p:cNvPr id="118" name="Group 117"/>
              <p:cNvGrpSpPr/>
              <p:nvPr/>
            </p:nvGrpSpPr>
            <p:grpSpPr>
              <a:xfrm>
                <a:off x="2986505" y="1404257"/>
                <a:ext cx="1586538" cy="2609313"/>
                <a:chOff x="675399" y="802636"/>
                <a:chExt cx="1586538" cy="2609313"/>
              </a:xfrm>
            </p:grpSpPr>
            <p:grpSp>
              <p:nvGrpSpPr>
                <p:cNvPr id="126" name="Group 125"/>
                <p:cNvGrpSpPr/>
                <p:nvPr/>
              </p:nvGrpSpPr>
              <p:grpSpPr>
                <a:xfrm>
                  <a:off x="675399" y="802636"/>
                  <a:ext cx="1586538" cy="2609313"/>
                  <a:chOff x="713040" y="884416"/>
                  <a:chExt cx="1784683" cy="2174214"/>
                </a:xfrm>
              </p:grpSpPr>
              <p:sp>
                <p:nvSpPr>
                  <p:cNvPr id="129" name="Rectangle 128"/>
                  <p:cNvSpPr/>
                  <p:nvPr/>
                </p:nvSpPr>
                <p:spPr>
                  <a:xfrm>
                    <a:off x="713040" y="884416"/>
                    <a:ext cx="1784683" cy="2174214"/>
                  </a:xfrm>
                  <a:prstGeom prst="rect">
                    <a:avLst/>
                  </a:prstGeom>
                  <a:solidFill>
                    <a:srgbClr val="DBDA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GIS &amp; Satellite Products</a:t>
                    </a:r>
                  </a:p>
                  <a:p>
                    <a:pPr algn="ctr"/>
                    <a:endParaRPr lang="en-US" sz="1200" dirty="0">
                      <a:solidFill>
                        <a:schemeClr val="tx1"/>
                      </a:solidFill>
                    </a:endParaRPr>
                  </a:p>
                  <a:p>
                    <a:pPr algn="ctr"/>
                    <a:endParaRPr lang="en-US" sz="1200" dirty="0" smtClean="0">
                      <a:solidFill>
                        <a:schemeClr val="tx1"/>
                      </a:solidFill>
                    </a:endParaRPr>
                  </a:p>
                  <a:p>
                    <a:pPr algn="ctr"/>
                    <a:endParaRPr lang="en-US" sz="1200" dirty="0">
                      <a:solidFill>
                        <a:schemeClr val="tx1"/>
                      </a:solidFill>
                    </a:endParaRPr>
                  </a:p>
                  <a:p>
                    <a:pPr algn="ctr"/>
                    <a:endParaRPr lang="en-US" sz="1200" dirty="0" smtClean="0">
                      <a:solidFill>
                        <a:schemeClr val="tx1"/>
                      </a:solidFill>
                    </a:endParaRPr>
                  </a:p>
                  <a:p>
                    <a:pPr algn="ctr"/>
                    <a:endParaRPr lang="en-US" sz="1200" dirty="0" smtClean="0">
                      <a:solidFill>
                        <a:schemeClr val="tx1"/>
                      </a:solidFill>
                    </a:endParaRPr>
                  </a:p>
                  <a:p>
                    <a:pPr algn="ctr"/>
                    <a:endParaRPr lang="en-US" sz="1200" dirty="0" smtClean="0">
                      <a:solidFill>
                        <a:schemeClr val="tx1"/>
                      </a:solidFill>
                    </a:endParaRPr>
                  </a:p>
                  <a:p>
                    <a:pPr algn="ctr"/>
                    <a:endParaRPr lang="en-US" sz="1200" dirty="0" smtClean="0">
                      <a:solidFill>
                        <a:schemeClr val="tx1"/>
                      </a:solidFill>
                    </a:endParaRPr>
                  </a:p>
                  <a:p>
                    <a:pPr algn="ctr"/>
                    <a:endParaRPr lang="en-US" sz="1200" dirty="0">
                      <a:solidFill>
                        <a:schemeClr val="tx1"/>
                      </a:solidFill>
                    </a:endParaRPr>
                  </a:p>
                  <a:p>
                    <a:pPr algn="ctr"/>
                    <a:endParaRPr lang="en-US" sz="1200" dirty="0" smtClean="0">
                      <a:solidFill>
                        <a:schemeClr val="tx1"/>
                      </a:solidFill>
                    </a:endParaRPr>
                  </a:p>
                  <a:p>
                    <a:pPr algn="ctr"/>
                    <a:endParaRPr lang="en-US" sz="1200" dirty="0">
                      <a:solidFill>
                        <a:schemeClr val="tx1"/>
                      </a:solidFill>
                    </a:endParaRPr>
                  </a:p>
                  <a:p>
                    <a:pPr algn="ctr"/>
                    <a:endParaRPr lang="en-US" sz="1200" dirty="0" smtClean="0">
                      <a:solidFill>
                        <a:schemeClr val="tx1"/>
                      </a:solidFill>
                    </a:endParaRPr>
                  </a:p>
                  <a:p>
                    <a:pPr algn="ctr"/>
                    <a:endParaRPr lang="en-US" sz="1200" dirty="0">
                      <a:solidFill>
                        <a:schemeClr val="tx1"/>
                      </a:solidFill>
                    </a:endParaRPr>
                  </a:p>
                </p:txBody>
              </p:sp>
              <p:sp>
                <p:nvSpPr>
                  <p:cNvPr id="130" name="Rectangle 129"/>
                  <p:cNvSpPr/>
                  <p:nvPr/>
                </p:nvSpPr>
                <p:spPr>
                  <a:xfrm>
                    <a:off x="788745" y="1339805"/>
                    <a:ext cx="1601572" cy="384651"/>
                  </a:xfrm>
                  <a:prstGeom prst="rect">
                    <a:avLst/>
                  </a:prstGeom>
                  <a:solidFill>
                    <a:srgbClr val="FCD5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Geo-physical</a:t>
                    </a:r>
                  </a:p>
                  <a:p>
                    <a:pPr algn="ctr"/>
                    <a:r>
                      <a:rPr lang="en-US" sz="1000" dirty="0" smtClean="0">
                        <a:solidFill>
                          <a:schemeClr val="tx1"/>
                        </a:solidFill>
                      </a:rPr>
                      <a:t>Slope, Aspect, Elevation</a:t>
                    </a:r>
                    <a:endParaRPr lang="en-US" sz="1000" dirty="0">
                      <a:solidFill>
                        <a:schemeClr val="tx1"/>
                      </a:solidFill>
                    </a:endParaRPr>
                  </a:p>
                </p:txBody>
              </p:sp>
            </p:grpSp>
            <p:sp>
              <p:nvSpPr>
                <p:cNvPr id="127" name="Rectangle 126"/>
                <p:cNvSpPr/>
                <p:nvPr/>
              </p:nvSpPr>
              <p:spPr>
                <a:xfrm>
                  <a:off x="726496" y="1889295"/>
                  <a:ext cx="1423757" cy="502627"/>
                </a:xfrm>
                <a:prstGeom prst="rect">
                  <a:avLst/>
                </a:prstGeom>
                <a:solidFill>
                  <a:srgbClr val="FCD5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Soil Characteristics</a:t>
                  </a:r>
                  <a:endParaRPr lang="en-US" sz="1100" b="1" dirty="0">
                    <a:solidFill>
                      <a:schemeClr val="tx1"/>
                    </a:solidFill>
                  </a:endParaRPr>
                </a:p>
                <a:p>
                  <a:pPr algn="ctr"/>
                  <a:r>
                    <a:rPr lang="en-US" sz="1050" dirty="0" smtClean="0">
                      <a:solidFill>
                        <a:schemeClr val="tx1"/>
                      </a:solidFill>
                    </a:rPr>
                    <a:t>Soil fertility, moisture, NDVI, texture, pH</a:t>
                  </a:r>
                  <a:r>
                    <a:rPr lang="en-US" sz="1100" dirty="0" smtClean="0">
                      <a:solidFill>
                        <a:schemeClr val="tx1"/>
                      </a:solidFill>
                    </a:rPr>
                    <a:t> </a:t>
                  </a:r>
                  <a:endParaRPr lang="en-US" sz="1100" dirty="0">
                    <a:solidFill>
                      <a:schemeClr val="tx1"/>
                    </a:solidFill>
                  </a:endParaRPr>
                </a:p>
              </p:txBody>
            </p:sp>
            <p:sp>
              <p:nvSpPr>
                <p:cNvPr id="128" name="Rectangle 127"/>
                <p:cNvSpPr/>
                <p:nvPr/>
              </p:nvSpPr>
              <p:spPr>
                <a:xfrm>
                  <a:off x="718398" y="2476282"/>
                  <a:ext cx="1423757" cy="384651"/>
                </a:xfrm>
                <a:prstGeom prst="rect">
                  <a:avLst/>
                </a:prstGeom>
                <a:solidFill>
                  <a:srgbClr val="FCD5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Climatic</a:t>
                  </a:r>
                  <a:endParaRPr lang="en-US" sz="1100" b="1" dirty="0">
                    <a:solidFill>
                      <a:schemeClr val="tx1"/>
                    </a:solidFill>
                  </a:endParaRPr>
                </a:p>
                <a:p>
                  <a:pPr algn="ctr"/>
                  <a:r>
                    <a:rPr lang="en-US" sz="1050" dirty="0" smtClean="0">
                      <a:solidFill>
                        <a:schemeClr val="tx1"/>
                      </a:solidFill>
                    </a:rPr>
                    <a:t>Rain, Temperature </a:t>
                  </a:r>
                  <a:endParaRPr lang="en-US" sz="1100" dirty="0">
                    <a:solidFill>
                      <a:schemeClr val="tx1"/>
                    </a:solidFill>
                  </a:endParaRPr>
                </a:p>
              </p:txBody>
            </p:sp>
          </p:grpSp>
          <p:grpSp>
            <p:nvGrpSpPr>
              <p:cNvPr id="119" name="Group 118"/>
              <p:cNvGrpSpPr/>
              <p:nvPr/>
            </p:nvGrpSpPr>
            <p:grpSpPr>
              <a:xfrm>
                <a:off x="536238" y="1218669"/>
                <a:ext cx="1442574" cy="2402877"/>
                <a:chOff x="299453" y="1218669"/>
                <a:chExt cx="1442574" cy="2402877"/>
              </a:xfrm>
            </p:grpSpPr>
            <p:pic>
              <p:nvPicPr>
                <p:cNvPr id="123" name="Picture 122" descr="http://www.federalreserve.gov/newsevents/speech/bernanke20080505fig6.jpg"/>
                <p:cNvPicPr>
                  <a:picLocks noChangeAspect="1" noChangeArrowheads="1"/>
                </p:cNvPicPr>
                <p:nvPr/>
              </p:nvPicPr>
              <p:blipFill rotWithShape="1">
                <a:blip r:embed="rId5">
                  <a:extLst>
                    <a:ext uri="{28A0092B-C50C-407E-A947-70E740481C1C}">
                      <a14:useLocalDpi xmlns:a14="http://schemas.microsoft.com/office/drawing/2010/main" val="0"/>
                    </a:ext>
                  </a:extLst>
                </a:blip>
                <a:srcRect l="18546" t="13158" r="44364" b="48245"/>
                <a:stretch/>
              </p:blipFill>
              <p:spPr bwMode="auto">
                <a:xfrm>
                  <a:off x="311876" y="1987163"/>
                  <a:ext cx="1430151" cy="1634383"/>
                </a:xfrm>
                <a:prstGeom prst="rect">
                  <a:avLst/>
                </a:prstGeom>
                <a:noFill/>
                <a:ln>
                  <a:solidFill>
                    <a:schemeClr val="accent1">
                      <a:lumMod val="20000"/>
                      <a:lumOff val="80000"/>
                    </a:schemeClr>
                  </a:solidFill>
                </a:ln>
                <a:scene3d>
                  <a:camera prst="isometricOffAxis1Top"/>
                  <a:lightRig rig="threePt" dir="t"/>
                </a:scene3d>
                <a:sp3d>
                  <a:bevelT/>
                </a:sp3d>
                <a:extLst>
                  <a:ext uri="{909E8E84-426E-40DD-AFC4-6F175D3DCCD1}">
                    <a14:hiddenFill xmlns:a14="http://schemas.microsoft.com/office/drawing/2010/main">
                      <a:solidFill>
                        <a:srgbClr val="FFFFFF"/>
                      </a:solidFill>
                    </a14:hiddenFill>
                  </a:ext>
                </a:extLst>
              </p:spPr>
            </p:pic>
            <p:pic>
              <p:nvPicPr>
                <p:cNvPr id="124" name="Picture 1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9474" y="1617187"/>
                  <a:ext cx="1400130" cy="1563313"/>
                </a:xfrm>
                <a:prstGeom prst="rect">
                  <a:avLst/>
                </a:prstGeom>
                <a:noFill/>
                <a:ln>
                  <a:solidFill>
                    <a:schemeClr val="accent1">
                      <a:lumMod val="20000"/>
                      <a:lumOff val="80000"/>
                    </a:schemeClr>
                  </a:solidFill>
                </a:ln>
                <a:scene3d>
                  <a:camera prst="isometricOffAxis1Top"/>
                  <a:lightRig rig="threePt" dir="t"/>
                </a:scene3d>
                <a:sp3d>
                  <a:bevelT/>
                </a:sp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5"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9453" y="1218669"/>
                  <a:ext cx="1368471" cy="1536989"/>
                </a:xfrm>
                <a:prstGeom prst="rect">
                  <a:avLst/>
                </a:prstGeom>
                <a:noFill/>
                <a:ln>
                  <a:solidFill>
                    <a:schemeClr val="accent1">
                      <a:lumMod val="20000"/>
                      <a:lumOff val="80000"/>
                    </a:schemeClr>
                  </a:solidFill>
                </a:ln>
                <a:scene3d>
                  <a:camera prst="isometricOffAxis1Top"/>
                  <a:lightRig rig="threePt" dir="t"/>
                </a:scene3d>
                <a:sp3d>
                  <a:bevelT/>
                </a:sp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0" name="Right Arrow 119"/>
              <p:cNvSpPr/>
              <p:nvPr/>
            </p:nvSpPr>
            <p:spPr>
              <a:xfrm>
                <a:off x="2454689" y="2114427"/>
                <a:ext cx="395205" cy="4637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1" name="Picture 120"/>
              <p:cNvPicPr>
                <a:picLocks noChangeAspect="1"/>
              </p:cNvPicPr>
              <p:nvPr/>
            </p:nvPicPr>
            <p:blipFill rotWithShape="1">
              <a:blip r:embed="rId8">
                <a:extLst>
                  <a:ext uri="{28A0092B-C50C-407E-A947-70E740481C1C}">
                    <a14:useLocalDpi xmlns:a14="http://schemas.microsoft.com/office/drawing/2010/main" val="0"/>
                  </a:ext>
                </a:extLst>
              </a:blip>
              <a:srcRect l="1" r="-1878"/>
              <a:stretch/>
            </p:blipFill>
            <p:spPr>
              <a:xfrm>
                <a:off x="307834" y="3850616"/>
                <a:ext cx="1930471" cy="1667849"/>
              </a:xfrm>
              <a:prstGeom prst="rect">
                <a:avLst/>
              </a:prstGeom>
            </p:spPr>
          </p:pic>
          <p:sp>
            <p:nvSpPr>
              <p:cNvPr id="122" name="Right Arrow 121"/>
              <p:cNvSpPr/>
              <p:nvPr/>
            </p:nvSpPr>
            <p:spPr>
              <a:xfrm>
                <a:off x="2511528" y="4470363"/>
                <a:ext cx="395205" cy="4637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7" name="Rectangle 136"/>
            <p:cNvSpPr/>
            <p:nvPr/>
          </p:nvSpPr>
          <p:spPr>
            <a:xfrm>
              <a:off x="3212508" y="3670851"/>
              <a:ext cx="1423757" cy="384651"/>
            </a:xfrm>
            <a:prstGeom prst="rect">
              <a:avLst/>
            </a:prstGeom>
            <a:solidFill>
              <a:srgbClr val="FCD5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Monitoring</a:t>
              </a:r>
              <a:endParaRPr lang="en-US" sz="1100" b="1" dirty="0">
                <a:solidFill>
                  <a:schemeClr val="tx1"/>
                </a:solidFill>
              </a:endParaRPr>
            </a:p>
            <a:p>
              <a:pPr algn="ctr"/>
              <a:r>
                <a:rPr lang="en-US" sz="1050" dirty="0" smtClean="0">
                  <a:solidFill>
                    <a:schemeClr val="tx1"/>
                  </a:solidFill>
                </a:rPr>
                <a:t>Crop Health, Drought..</a:t>
              </a:r>
              <a:endParaRPr lang="en-US" sz="1100" dirty="0">
                <a:solidFill>
                  <a:schemeClr val="tx1"/>
                </a:solidFill>
              </a:endParaRPr>
            </a:p>
          </p:txBody>
        </p:sp>
      </p:grpSp>
      <p:grpSp>
        <p:nvGrpSpPr>
          <p:cNvPr id="12" name="Group 11"/>
          <p:cNvGrpSpPr/>
          <p:nvPr/>
        </p:nvGrpSpPr>
        <p:grpSpPr>
          <a:xfrm>
            <a:off x="2620516" y="2500159"/>
            <a:ext cx="7344395" cy="3028681"/>
            <a:chOff x="2557452" y="2862772"/>
            <a:chExt cx="7344395" cy="3028681"/>
          </a:xfrm>
        </p:grpSpPr>
        <p:cxnSp>
          <p:nvCxnSpPr>
            <p:cNvPr id="136" name="Elbow Connector 135"/>
            <p:cNvCxnSpPr>
              <a:stCxn id="112" idx="2"/>
              <a:endCxn id="127" idx="1"/>
            </p:cNvCxnSpPr>
            <p:nvPr/>
          </p:nvCxnSpPr>
          <p:spPr>
            <a:xfrm rot="5400000" flipH="1">
              <a:off x="5050720" y="1040327"/>
              <a:ext cx="3028681" cy="6673572"/>
            </a:xfrm>
            <a:prstGeom prst="bentConnector4">
              <a:avLst>
                <a:gd name="adj1" fmla="val -12753"/>
                <a:gd name="adj2" fmla="val 110512"/>
              </a:avLst>
            </a:prstGeom>
            <a:ln w="28575">
              <a:solidFill>
                <a:schemeClr val="bg1">
                  <a:lumMod val="65000"/>
                </a:schemeClr>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flipV="1">
              <a:off x="2557452" y="3967188"/>
              <a:ext cx="641686" cy="3970"/>
            </a:xfrm>
            <a:prstGeom prst="straightConnector1">
              <a:avLst/>
            </a:prstGeom>
            <a:ln w="28575">
              <a:solidFill>
                <a:schemeClr val="bg1">
                  <a:lumMod val="65000"/>
                </a:schemeClr>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71536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1"/>
                                        </p:tgtEl>
                                        <p:attrNameLst>
                                          <p:attrName>style.visibility</p:attrName>
                                        </p:attrNameLst>
                                      </p:cBhvr>
                                      <p:to>
                                        <p:strVal val="visible"/>
                                      </p:to>
                                    </p:set>
                                    <p:animEffect transition="in" filter="fade">
                                      <p:cBhvr>
                                        <p:cTn id="12" dur="500"/>
                                        <p:tgtEl>
                                          <p:spTgt spid="1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2"/>
                                        </p:tgtEl>
                                        <p:attrNameLst>
                                          <p:attrName>style.visibility</p:attrName>
                                        </p:attrNameLst>
                                      </p:cBhvr>
                                      <p:to>
                                        <p:strVal val="visible"/>
                                      </p:to>
                                    </p:set>
                                    <p:animEffect transition="in" filter="fade">
                                      <p:cBhvr>
                                        <p:cTn id="17" dur="500"/>
                                        <p:tgtEl>
                                          <p:spTgt spid="14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11"/>
                                        </p:tgtEl>
                                        <p:attrNameLst>
                                          <p:attrName>style.visibility</p:attrName>
                                        </p:attrNameLst>
                                      </p:cBhvr>
                                      <p:to>
                                        <p:strVal val="visible"/>
                                      </p:to>
                                    </p:set>
                                    <p:anim calcmode="lin" valueType="num">
                                      <p:cBhvr additive="base">
                                        <p:cTn id="22" dur="750" fill="hold"/>
                                        <p:tgtEl>
                                          <p:spTgt spid="111"/>
                                        </p:tgtEl>
                                        <p:attrNameLst>
                                          <p:attrName>ppt_x</p:attrName>
                                        </p:attrNameLst>
                                      </p:cBhvr>
                                      <p:tavLst>
                                        <p:tav tm="0">
                                          <p:val>
                                            <p:strVal val="1+#ppt_w/2"/>
                                          </p:val>
                                        </p:tav>
                                        <p:tav tm="100000">
                                          <p:val>
                                            <p:strVal val="#ppt_x"/>
                                          </p:val>
                                        </p:tav>
                                      </p:tavLst>
                                    </p:anim>
                                    <p:anim calcmode="lin" valueType="num">
                                      <p:cBhvr additive="base">
                                        <p:cTn id="23" dur="750" fill="hold"/>
                                        <p:tgtEl>
                                          <p:spTgt spid="111"/>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1305" y="39092"/>
            <a:ext cx="9360354" cy="786048"/>
          </a:xfrm>
        </p:spPr>
        <p:txBody>
          <a:bodyPr>
            <a:normAutofit/>
          </a:bodyPr>
          <a:lstStyle/>
          <a:p>
            <a:r>
              <a:rPr lang="en-US" sz="4000" dirty="0" smtClean="0"/>
              <a:t>GeoKRISHI: Software </a:t>
            </a:r>
            <a:r>
              <a:rPr lang="en-US" sz="4000" dirty="0"/>
              <a:t>Product &amp; Tool </a:t>
            </a:r>
          </a:p>
        </p:txBody>
      </p:sp>
      <p:sp>
        <p:nvSpPr>
          <p:cNvPr id="3" name="Content Placeholder 2"/>
          <p:cNvSpPr>
            <a:spLocks noGrp="1"/>
          </p:cNvSpPr>
          <p:nvPr>
            <p:ph idx="1"/>
          </p:nvPr>
        </p:nvSpPr>
        <p:spPr>
          <a:xfrm>
            <a:off x="22544" y="1382474"/>
            <a:ext cx="4005375" cy="5073117"/>
          </a:xfrm>
          <a:solidFill>
            <a:schemeClr val="bg1">
              <a:lumMod val="95000"/>
            </a:schemeClr>
          </a:solidFill>
        </p:spPr>
        <p:txBody>
          <a:bodyPr>
            <a:normAutofit fontScale="92500" lnSpcReduction="20000"/>
          </a:bodyPr>
          <a:lstStyle/>
          <a:p>
            <a:pPr marL="457200" indent="-457200">
              <a:buFont typeface="+mj-lt"/>
              <a:buAutoNum type="arabicPeriod"/>
            </a:pPr>
            <a:r>
              <a:rPr lang="en-US" b="1" dirty="0" smtClean="0"/>
              <a:t>Planning/Preparation</a:t>
            </a:r>
          </a:p>
          <a:p>
            <a:pPr>
              <a:buFontTx/>
              <a:buChar char="-"/>
            </a:pPr>
            <a:r>
              <a:rPr lang="en-US" sz="2000" dirty="0"/>
              <a:t>Farmer’s/Farm profile</a:t>
            </a:r>
          </a:p>
          <a:p>
            <a:pPr>
              <a:buFontTx/>
              <a:buChar char="-"/>
            </a:pPr>
            <a:r>
              <a:rPr lang="en-US" sz="2000" dirty="0" smtClean="0"/>
              <a:t>Crop Suitability evaluation on comparatively advantage crop</a:t>
            </a:r>
          </a:p>
          <a:p>
            <a:pPr>
              <a:buFontTx/>
              <a:buChar char="-"/>
            </a:pPr>
            <a:r>
              <a:rPr lang="en-US" sz="2000" dirty="0" smtClean="0"/>
              <a:t>Guidelines and Report tool</a:t>
            </a:r>
          </a:p>
          <a:p>
            <a:pPr>
              <a:buFontTx/>
              <a:buChar char="-"/>
            </a:pPr>
            <a:endParaRPr lang="en-US" sz="2000" dirty="0" smtClean="0"/>
          </a:p>
          <a:p>
            <a:pPr marL="0" indent="0">
              <a:buNone/>
            </a:pPr>
            <a:r>
              <a:rPr lang="en-US" b="1" dirty="0"/>
              <a:t>2. </a:t>
            </a:r>
            <a:r>
              <a:rPr lang="en-US" b="1" dirty="0" smtClean="0"/>
              <a:t>Planting/Growing </a:t>
            </a:r>
            <a:r>
              <a:rPr lang="en-US" b="1" dirty="0"/>
              <a:t>Phase</a:t>
            </a:r>
          </a:p>
          <a:p>
            <a:pPr>
              <a:buFontTx/>
              <a:buChar char="-"/>
            </a:pPr>
            <a:r>
              <a:rPr lang="en-US" sz="2000" dirty="0" smtClean="0"/>
              <a:t>Soil testing (low-cost devices) </a:t>
            </a:r>
          </a:p>
          <a:p>
            <a:pPr>
              <a:buFontTx/>
              <a:buChar char="-"/>
            </a:pPr>
            <a:r>
              <a:rPr lang="en-US" sz="2000" dirty="0" smtClean="0"/>
              <a:t>Fertilizer </a:t>
            </a:r>
            <a:r>
              <a:rPr lang="en-US" sz="2000" dirty="0"/>
              <a:t>calculator</a:t>
            </a:r>
          </a:p>
          <a:p>
            <a:pPr>
              <a:buFontTx/>
              <a:buChar char="-"/>
            </a:pPr>
            <a:r>
              <a:rPr lang="en-US" sz="2000" dirty="0" smtClean="0"/>
              <a:t>Crop health monitoring </a:t>
            </a:r>
          </a:p>
          <a:p>
            <a:pPr>
              <a:buFontTx/>
              <a:buChar char="-"/>
            </a:pPr>
            <a:endParaRPr lang="en-US" sz="2000" dirty="0" smtClean="0"/>
          </a:p>
          <a:p>
            <a:pPr marL="0" indent="0">
              <a:buNone/>
            </a:pPr>
            <a:r>
              <a:rPr lang="en-US" sz="2000" b="1" dirty="0" smtClean="0"/>
              <a:t>3. </a:t>
            </a:r>
            <a:r>
              <a:rPr lang="en-US" b="1" dirty="0" smtClean="0"/>
              <a:t>Post-Harvest/Market</a:t>
            </a:r>
          </a:p>
          <a:p>
            <a:pPr>
              <a:buFontTx/>
              <a:buChar char="-"/>
            </a:pPr>
            <a:r>
              <a:rPr lang="en-US" sz="2000" dirty="0"/>
              <a:t>Virtual collection center</a:t>
            </a:r>
          </a:p>
          <a:p>
            <a:pPr>
              <a:buFontTx/>
              <a:buChar char="-"/>
            </a:pPr>
            <a:r>
              <a:rPr lang="en-US" sz="2000" dirty="0"/>
              <a:t>Connecting traders </a:t>
            </a:r>
            <a:r>
              <a:rPr lang="en-US" sz="2000" dirty="0" smtClean="0"/>
              <a:t>&amp; farmer/coops</a:t>
            </a:r>
            <a:endParaRPr lang="en-US" dirty="0"/>
          </a:p>
        </p:txBody>
      </p:sp>
      <p:grpSp>
        <p:nvGrpSpPr>
          <p:cNvPr id="4" name="Group 3"/>
          <p:cNvGrpSpPr/>
          <p:nvPr/>
        </p:nvGrpSpPr>
        <p:grpSpPr>
          <a:xfrm>
            <a:off x="4099198" y="825140"/>
            <a:ext cx="5037834" cy="4909149"/>
            <a:chOff x="4049945" y="787372"/>
            <a:chExt cx="5487118" cy="5346956"/>
          </a:xfrm>
        </p:grpSpPr>
        <p:pic>
          <p:nvPicPr>
            <p:cNvPr id="5" name="Picture 4"/>
            <p:cNvPicPr>
              <a:picLocks noChangeAspect="1"/>
            </p:cNvPicPr>
            <p:nvPr/>
          </p:nvPicPr>
          <p:blipFill rotWithShape="1">
            <a:blip r:embed="rId2"/>
            <a:srcRect l="29304" t="13953" r="29162" b="13027"/>
            <a:stretch/>
          </p:blipFill>
          <p:spPr>
            <a:xfrm>
              <a:off x="4049945" y="787372"/>
              <a:ext cx="5487118" cy="5346956"/>
            </a:xfrm>
            <a:prstGeom prst="rect">
              <a:avLst/>
            </a:prstGeom>
          </p:spPr>
        </p:pic>
        <p:sp>
          <p:nvSpPr>
            <p:cNvPr id="6" name="Oval 5"/>
            <p:cNvSpPr/>
            <p:nvPr/>
          </p:nvSpPr>
          <p:spPr>
            <a:xfrm>
              <a:off x="7205576" y="3047382"/>
              <a:ext cx="943342" cy="905004"/>
            </a:xfrm>
            <a:prstGeom prst="ellipse">
              <a:avLst/>
            </a:prstGeom>
            <a:solidFill>
              <a:schemeClr val="accent6">
                <a:lumMod val="20000"/>
                <a:lumOff val="8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 name="Rectangle 6"/>
            <p:cNvSpPr/>
            <p:nvPr/>
          </p:nvSpPr>
          <p:spPr>
            <a:xfrm>
              <a:off x="7270083" y="3274843"/>
              <a:ext cx="1072370" cy="435793"/>
            </a:xfrm>
            <a:prstGeom prst="rect">
              <a:avLst/>
            </a:prstGeom>
          </p:spPr>
          <p:txBody>
            <a:bodyPr wrap="none">
              <a:spAutoFit/>
            </a:bodyPr>
            <a:lstStyle/>
            <a:p>
              <a:r>
                <a:rPr lang="en-US" sz="2000" dirty="0" smtClean="0"/>
                <a:t>6. Sales</a:t>
              </a:r>
              <a:endParaRPr lang="en-US" sz="1200" dirty="0"/>
            </a:p>
          </p:txBody>
        </p:sp>
        <p:sp>
          <p:nvSpPr>
            <p:cNvPr id="8" name="Rectangle 7"/>
            <p:cNvSpPr/>
            <p:nvPr/>
          </p:nvSpPr>
          <p:spPr>
            <a:xfrm>
              <a:off x="6174159" y="2884234"/>
              <a:ext cx="860316" cy="1068152"/>
            </a:xfrm>
            <a:prstGeom prst="rect">
              <a:avLst/>
            </a:prstGeom>
            <a:solidFill>
              <a:srgbClr val="00A1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4505" y="3125782"/>
              <a:ext cx="962032" cy="229055"/>
            </a:xfrm>
            <a:prstGeom prst="rect">
              <a:avLst/>
            </a:prstGeom>
          </p:spPr>
        </p:pic>
        <p:sp>
          <p:nvSpPr>
            <p:cNvPr id="10" name="Oval 9"/>
            <p:cNvSpPr/>
            <p:nvPr/>
          </p:nvSpPr>
          <p:spPr>
            <a:xfrm>
              <a:off x="5847367" y="2183505"/>
              <a:ext cx="892320" cy="873965"/>
            </a:xfrm>
            <a:prstGeom prst="ellipse">
              <a:avLst/>
            </a:prstGeom>
            <a:solidFill>
              <a:schemeClr val="accent6">
                <a:lumMod val="20000"/>
                <a:lumOff val="8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Oval 10"/>
            <p:cNvSpPr/>
            <p:nvPr/>
          </p:nvSpPr>
          <p:spPr>
            <a:xfrm>
              <a:off x="6789594" y="2179343"/>
              <a:ext cx="923079" cy="899078"/>
            </a:xfrm>
            <a:prstGeom prst="ellipse">
              <a:avLst/>
            </a:prstGeom>
            <a:solidFill>
              <a:schemeClr val="accent6">
                <a:lumMod val="20000"/>
                <a:lumOff val="8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Rectangle 11"/>
            <p:cNvSpPr/>
            <p:nvPr/>
          </p:nvSpPr>
          <p:spPr>
            <a:xfrm>
              <a:off x="5739960" y="2193388"/>
              <a:ext cx="1093531" cy="771017"/>
            </a:xfrm>
            <a:prstGeom prst="rect">
              <a:avLst/>
            </a:prstGeom>
          </p:spPr>
          <p:txBody>
            <a:bodyPr wrap="none">
              <a:spAutoFit/>
            </a:bodyPr>
            <a:lstStyle/>
            <a:p>
              <a:pPr algn="ctr"/>
              <a:r>
                <a:rPr lang="en-US" sz="2000" dirty="0" smtClean="0"/>
                <a:t>4. </a:t>
              </a:r>
            </a:p>
            <a:p>
              <a:pPr algn="ctr"/>
              <a:r>
                <a:rPr lang="en-US" sz="2000" dirty="0" smtClean="0"/>
                <a:t>Harvest</a:t>
              </a:r>
              <a:endParaRPr lang="en-US" sz="1200" dirty="0"/>
            </a:p>
          </p:txBody>
        </p:sp>
        <p:sp>
          <p:nvSpPr>
            <p:cNvPr id="13" name="Rectangle 12"/>
            <p:cNvSpPr/>
            <p:nvPr/>
          </p:nvSpPr>
          <p:spPr>
            <a:xfrm>
              <a:off x="6713811" y="2177846"/>
              <a:ext cx="1139065" cy="771017"/>
            </a:xfrm>
            <a:prstGeom prst="rect">
              <a:avLst/>
            </a:prstGeom>
          </p:spPr>
          <p:txBody>
            <a:bodyPr wrap="none">
              <a:spAutoFit/>
            </a:bodyPr>
            <a:lstStyle/>
            <a:p>
              <a:pPr algn="ctr"/>
              <a:r>
                <a:rPr lang="en-US" sz="2000" dirty="0" smtClean="0"/>
                <a:t>5. </a:t>
              </a:r>
            </a:p>
            <a:p>
              <a:r>
                <a:rPr lang="en-US" sz="2000" dirty="0" smtClean="0"/>
                <a:t>Package</a:t>
              </a:r>
              <a:endParaRPr lang="en-US" sz="1200" dirty="0"/>
            </a:p>
          </p:txBody>
        </p:sp>
        <p:pic>
          <p:nvPicPr>
            <p:cNvPr id="14" name="Picture 13"/>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colorTemperature colorTemp="9109"/>
                      </a14:imgEffect>
                      <a14:imgEffect>
                        <a14:saturation sat="3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6652902" y="3480661"/>
              <a:ext cx="397404" cy="358354"/>
            </a:xfrm>
            <a:prstGeom prst="rect">
              <a:avLst/>
            </a:prstGeom>
            <a:noFill/>
            <a:effectLst>
              <a:glow rad="127000">
                <a:schemeClr val="bg1"/>
              </a:glow>
            </a:effectLst>
          </p:spPr>
        </p:pic>
        <p:sp>
          <p:nvSpPr>
            <p:cNvPr id="15" name="Oval 14"/>
            <p:cNvSpPr/>
            <p:nvPr/>
          </p:nvSpPr>
          <p:spPr>
            <a:xfrm>
              <a:off x="5367347" y="3096695"/>
              <a:ext cx="919380" cy="824606"/>
            </a:xfrm>
            <a:prstGeom prst="ellipse">
              <a:avLst/>
            </a:prstGeom>
            <a:solidFill>
              <a:schemeClr val="accent6">
                <a:lumMod val="20000"/>
                <a:lumOff val="8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Rectangle 15"/>
            <p:cNvSpPr/>
            <p:nvPr/>
          </p:nvSpPr>
          <p:spPr>
            <a:xfrm>
              <a:off x="5355483" y="3257001"/>
              <a:ext cx="1044435" cy="435793"/>
            </a:xfrm>
            <a:prstGeom prst="rect">
              <a:avLst/>
            </a:prstGeom>
          </p:spPr>
          <p:txBody>
            <a:bodyPr wrap="none">
              <a:spAutoFit/>
            </a:bodyPr>
            <a:lstStyle/>
            <a:p>
              <a:r>
                <a:rPr lang="en-US" sz="2000" dirty="0" smtClean="0"/>
                <a:t>3.Grow</a:t>
              </a:r>
              <a:endParaRPr lang="en-US" sz="1200" dirty="0"/>
            </a:p>
          </p:txBody>
        </p:sp>
        <p:sp>
          <p:nvSpPr>
            <p:cNvPr id="17" name="Oval 16"/>
            <p:cNvSpPr/>
            <p:nvPr/>
          </p:nvSpPr>
          <p:spPr>
            <a:xfrm>
              <a:off x="6845514" y="3936254"/>
              <a:ext cx="798274" cy="781168"/>
            </a:xfrm>
            <a:prstGeom prst="ellipse">
              <a:avLst/>
            </a:prstGeom>
            <a:solidFill>
              <a:schemeClr val="accent6">
                <a:lumMod val="20000"/>
                <a:lumOff val="8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8" name="Rectangle 17"/>
            <p:cNvSpPr/>
            <p:nvPr/>
          </p:nvSpPr>
          <p:spPr>
            <a:xfrm>
              <a:off x="6896086" y="3893278"/>
              <a:ext cx="705718" cy="771017"/>
            </a:xfrm>
            <a:prstGeom prst="rect">
              <a:avLst/>
            </a:prstGeom>
          </p:spPr>
          <p:txBody>
            <a:bodyPr wrap="none">
              <a:spAutoFit/>
            </a:bodyPr>
            <a:lstStyle/>
            <a:p>
              <a:pPr algn="ctr"/>
              <a:r>
                <a:rPr lang="en-US" sz="2000" b="1" dirty="0" smtClean="0"/>
                <a:t>1.</a:t>
              </a:r>
            </a:p>
            <a:p>
              <a:r>
                <a:rPr lang="en-US" sz="2000" b="1" dirty="0" smtClean="0"/>
                <a:t>Plan</a:t>
              </a:r>
              <a:endParaRPr lang="en-US" sz="1200" b="1" dirty="0"/>
            </a:p>
          </p:txBody>
        </p:sp>
        <p:sp>
          <p:nvSpPr>
            <p:cNvPr id="19" name="Oval 18"/>
            <p:cNvSpPr/>
            <p:nvPr/>
          </p:nvSpPr>
          <p:spPr>
            <a:xfrm>
              <a:off x="5835422" y="3912976"/>
              <a:ext cx="928992" cy="880138"/>
            </a:xfrm>
            <a:prstGeom prst="ellipse">
              <a:avLst/>
            </a:prstGeom>
            <a:solidFill>
              <a:schemeClr val="accent6">
                <a:lumMod val="20000"/>
                <a:lumOff val="8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0" name="Rectangle 19"/>
            <p:cNvSpPr/>
            <p:nvPr/>
          </p:nvSpPr>
          <p:spPr>
            <a:xfrm>
              <a:off x="5749442" y="4157184"/>
              <a:ext cx="1091926" cy="435793"/>
            </a:xfrm>
            <a:prstGeom prst="rect">
              <a:avLst/>
            </a:prstGeom>
          </p:spPr>
          <p:txBody>
            <a:bodyPr wrap="none">
              <a:spAutoFit/>
            </a:bodyPr>
            <a:lstStyle/>
            <a:p>
              <a:r>
                <a:rPr lang="en-US" sz="2000" dirty="0" smtClean="0"/>
                <a:t>2. Prep.</a:t>
              </a:r>
              <a:endParaRPr lang="en-US" sz="1200" dirty="0"/>
            </a:p>
          </p:txBody>
        </p:sp>
      </p:grpSp>
      <p:sp>
        <p:nvSpPr>
          <p:cNvPr id="28" name="Content Placeholder 2"/>
          <p:cNvSpPr txBox="1">
            <a:spLocks/>
          </p:cNvSpPr>
          <p:nvPr/>
        </p:nvSpPr>
        <p:spPr>
          <a:xfrm>
            <a:off x="9137032" y="4502894"/>
            <a:ext cx="3104632" cy="22732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utura Std Book" panose="020B05020202040203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utura Std Book" panose="020B05020202040203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utura Std Book" panose="020B05020202040203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utura Std Book" panose="020B05020202040203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utura Std Book" panose="020B05020202040203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mj-lt"/>
              <a:buAutoNum type="arabicPeriod"/>
            </a:pPr>
            <a:r>
              <a:rPr lang="en-US" b="1" dirty="0" smtClean="0">
                <a:latin typeface="+mn-lt"/>
              </a:rPr>
              <a:t>Immediate User </a:t>
            </a:r>
            <a:r>
              <a:rPr lang="en-US" sz="2100" dirty="0" smtClean="0">
                <a:latin typeface="+mn-lt"/>
              </a:rPr>
              <a:t>(Technician)</a:t>
            </a:r>
          </a:p>
          <a:p>
            <a:pPr marL="457200" indent="-457200">
              <a:buFont typeface="+mj-lt"/>
              <a:buAutoNum type="arabicPeriod"/>
            </a:pPr>
            <a:r>
              <a:rPr lang="en-US" b="1" dirty="0" smtClean="0">
                <a:latin typeface="+mn-lt"/>
              </a:rPr>
              <a:t>Next User </a:t>
            </a:r>
            <a:br>
              <a:rPr lang="en-US" b="1" dirty="0" smtClean="0">
                <a:latin typeface="+mn-lt"/>
              </a:rPr>
            </a:br>
            <a:r>
              <a:rPr lang="en-US" sz="1900" dirty="0" smtClean="0">
                <a:latin typeface="+mn-lt"/>
              </a:rPr>
              <a:t>(Planner)</a:t>
            </a:r>
          </a:p>
          <a:p>
            <a:pPr marL="457200" indent="-457200">
              <a:buFont typeface="+mj-lt"/>
              <a:buAutoNum type="arabicPeriod"/>
            </a:pPr>
            <a:r>
              <a:rPr lang="en-US" b="1" dirty="0" smtClean="0">
                <a:latin typeface="+mn-lt"/>
              </a:rPr>
              <a:t>End User </a:t>
            </a:r>
            <a:br>
              <a:rPr lang="en-US" b="1" dirty="0" smtClean="0">
                <a:latin typeface="+mn-lt"/>
              </a:rPr>
            </a:br>
            <a:r>
              <a:rPr lang="en-US" sz="2100" dirty="0" smtClean="0">
                <a:latin typeface="+mn-lt"/>
              </a:rPr>
              <a:t>(Farmer, Cooperatives)</a:t>
            </a:r>
          </a:p>
        </p:txBody>
      </p:sp>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73654" y="6277400"/>
            <a:ext cx="2035506" cy="410049"/>
          </a:xfrm>
          <a:prstGeom prst="rect">
            <a:avLst/>
          </a:prstGeom>
        </p:spPr>
      </p:pic>
      <p:sp>
        <p:nvSpPr>
          <p:cNvPr id="21" name="TextBox 20"/>
          <p:cNvSpPr txBox="1"/>
          <p:nvPr/>
        </p:nvSpPr>
        <p:spPr>
          <a:xfrm>
            <a:off x="9183464" y="4134477"/>
            <a:ext cx="1419171" cy="369332"/>
          </a:xfrm>
          <a:prstGeom prst="rect">
            <a:avLst/>
          </a:prstGeom>
          <a:noFill/>
        </p:spPr>
        <p:txBody>
          <a:bodyPr wrap="none" rtlCol="0">
            <a:spAutoFit/>
          </a:bodyPr>
          <a:lstStyle/>
          <a:p>
            <a:r>
              <a:rPr lang="en-US" b="1" dirty="0" smtClean="0">
                <a:solidFill>
                  <a:srgbClr val="C00000"/>
                </a:solidFill>
              </a:rPr>
              <a:t>Target Users:</a:t>
            </a:r>
            <a:endParaRPr lang="en-US" b="1" dirty="0">
              <a:solidFill>
                <a:srgbClr val="C00000"/>
              </a:solidFill>
            </a:endParaRPr>
          </a:p>
        </p:txBody>
      </p:sp>
      <p:sp>
        <p:nvSpPr>
          <p:cNvPr id="22" name="TextBox 21"/>
          <p:cNvSpPr txBox="1"/>
          <p:nvPr/>
        </p:nvSpPr>
        <p:spPr>
          <a:xfrm>
            <a:off x="5349257" y="5792846"/>
            <a:ext cx="2571986" cy="369332"/>
          </a:xfrm>
          <a:prstGeom prst="rect">
            <a:avLst/>
          </a:prstGeom>
          <a:noFill/>
        </p:spPr>
        <p:txBody>
          <a:bodyPr wrap="none" rtlCol="0">
            <a:spAutoFit/>
          </a:bodyPr>
          <a:lstStyle/>
          <a:p>
            <a:r>
              <a:rPr lang="en-US" dirty="0" smtClean="0"/>
              <a:t>Figure. Agriculture Stages</a:t>
            </a:r>
            <a:endParaRPr lang="en-US" dirty="0"/>
          </a:p>
        </p:txBody>
      </p:sp>
    </p:spTree>
    <p:extLst>
      <p:ext uri="{BB962C8B-B14F-4D97-AF65-F5344CB8AC3E}">
        <p14:creationId xmlns:p14="http://schemas.microsoft.com/office/powerpoint/2010/main" val="2576335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4.jpg"/>
          <p:cNvPicPr>
            <a:picLocks noChangeAspect="1"/>
          </p:cNvPicPr>
          <p:nvPr/>
        </p:nvPicPr>
        <p:blipFill rotWithShape="1">
          <a:blip r:embed="rId2"/>
          <a:srcRect t="10979" r="4601" b="1847"/>
          <a:stretch/>
        </p:blipFill>
        <p:spPr>
          <a:xfrm>
            <a:off x="260377" y="924371"/>
            <a:ext cx="11218609" cy="5759398"/>
          </a:xfrm>
          <a:prstGeom prst="rect">
            <a:avLst/>
          </a:prstGeom>
        </p:spPr>
      </p:pic>
      <p:sp>
        <p:nvSpPr>
          <p:cNvPr id="40" name="Title 1"/>
          <p:cNvSpPr>
            <a:spLocks noGrp="1"/>
          </p:cNvSpPr>
          <p:nvPr>
            <p:ph type="title"/>
          </p:nvPr>
        </p:nvSpPr>
        <p:spPr>
          <a:xfrm>
            <a:off x="781922" y="0"/>
            <a:ext cx="8851935" cy="702129"/>
          </a:xfrm>
          <a:solidFill>
            <a:schemeClr val="bg1"/>
          </a:solidFill>
        </p:spPr>
        <p:txBody>
          <a:bodyPr>
            <a:normAutofit fontScale="90000"/>
          </a:bodyPr>
          <a:lstStyle/>
          <a:p>
            <a:r>
              <a:rPr lang="en-US" dirty="0" smtClean="0"/>
              <a:t>What to Grow When, Where and How?</a:t>
            </a:r>
            <a:endParaRPr lang="en-US" b="1" dirty="0">
              <a:solidFill>
                <a:schemeClr val="accent6">
                  <a:lumMod val="50000"/>
                </a:schemeClr>
              </a:solidFill>
            </a:endParaRPr>
          </a:p>
        </p:txBody>
      </p:sp>
    </p:spTree>
    <p:extLst>
      <p:ext uri="{BB962C8B-B14F-4D97-AF65-F5344CB8AC3E}">
        <p14:creationId xmlns:p14="http://schemas.microsoft.com/office/powerpoint/2010/main" val="31019041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619172" y="6064145"/>
            <a:ext cx="7572827" cy="786048"/>
          </a:xfrm>
        </p:spPr>
        <p:txBody>
          <a:bodyPr>
            <a:normAutofit/>
          </a:bodyPr>
          <a:lstStyle/>
          <a:p>
            <a:r>
              <a:rPr lang="en-US" sz="3200" dirty="0" smtClean="0"/>
              <a:t>Web-based: Decision Support Platform </a:t>
            </a:r>
            <a:endParaRPr lang="en-US" sz="3200" dirty="0"/>
          </a:p>
        </p:txBody>
      </p:sp>
      <p:sp>
        <p:nvSpPr>
          <p:cNvPr id="5" name="TextBox 4"/>
          <p:cNvSpPr txBox="1"/>
          <p:nvPr/>
        </p:nvSpPr>
        <p:spPr>
          <a:xfrm>
            <a:off x="1986862" y="0"/>
            <a:ext cx="7913641" cy="584775"/>
          </a:xfrm>
          <a:prstGeom prst="rect">
            <a:avLst/>
          </a:prstGeom>
          <a:noFill/>
        </p:spPr>
        <p:txBody>
          <a:bodyPr wrap="none" rtlCol="0">
            <a:spAutoFit/>
          </a:bodyPr>
          <a:lstStyle/>
          <a:p>
            <a:r>
              <a:rPr lang="en-US" sz="3200" dirty="0" smtClean="0"/>
              <a:t>Identify area for agriculture commercialization</a:t>
            </a:r>
            <a:endParaRPr lang="en-US" sz="3200"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337" r="24087" b="554"/>
          <a:stretch/>
        </p:blipFill>
        <p:spPr>
          <a:xfrm>
            <a:off x="4718615" y="831778"/>
            <a:ext cx="6597085" cy="4844737"/>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554" r="21624"/>
          <a:stretch/>
        </p:blipFill>
        <p:spPr>
          <a:xfrm>
            <a:off x="4718615" y="955320"/>
            <a:ext cx="6647713" cy="4744589"/>
          </a:xfrm>
          <a:prstGeom prst="rect">
            <a:avLst/>
          </a:prstGeom>
        </p:spPr>
      </p:pic>
      <p:sp>
        <p:nvSpPr>
          <p:cNvPr id="9" name="TextBox 8"/>
          <p:cNvSpPr txBox="1"/>
          <p:nvPr/>
        </p:nvSpPr>
        <p:spPr>
          <a:xfrm>
            <a:off x="154746" y="736536"/>
            <a:ext cx="4464427" cy="2462213"/>
          </a:xfrm>
          <a:prstGeom prst="rect">
            <a:avLst/>
          </a:prstGeom>
          <a:noFill/>
          <a:ln>
            <a:solidFill>
              <a:schemeClr val="bg1">
                <a:lumMod val="85000"/>
              </a:schemeClr>
            </a:solidFill>
          </a:ln>
        </p:spPr>
        <p:txBody>
          <a:bodyPr wrap="none" rtlCol="0">
            <a:spAutoFit/>
          </a:bodyPr>
          <a:lstStyle/>
          <a:p>
            <a:pPr>
              <a:spcBef>
                <a:spcPts val="1200"/>
              </a:spcBef>
            </a:pPr>
            <a:r>
              <a:rPr lang="en-US" sz="2400" b="1" dirty="0" smtClean="0">
                <a:solidFill>
                  <a:srgbClr val="39A601"/>
                </a:solidFill>
              </a:rPr>
              <a:t>Why: </a:t>
            </a:r>
            <a:r>
              <a:rPr lang="en-US" sz="2000" b="1" dirty="0" smtClean="0"/>
              <a:t>Increase crop productivity throu’ </a:t>
            </a:r>
            <a:br>
              <a:rPr lang="en-US" sz="2000" b="1" dirty="0" smtClean="0"/>
            </a:br>
            <a:r>
              <a:rPr lang="en-US" sz="2000" b="1" dirty="0" smtClean="0"/>
              <a:t>data-driven solution</a:t>
            </a:r>
          </a:p>
          <a:p>
            <a:pPr marL="342900" indent="-342900">
              <a:spcBef>
                <a:spcPts val="1200"/>
              </a:spcBef>
              <a:buFont typeface="Wingdings" panose="05000000000000000000" pitchFamily="2" charset="2"/>
              <a:buChar char="ü"/>
            </a:pPr>
            <a:r>
              <a:rPr lang="en-US" sz="2000" dirty="0" smtClean="0"/>
              <a:t>Identify cluster, block, zone for </a:t>
            </a:r>
            <a:br>
              <a:rPr lang="en-US" sz="2000" dirty="0" smtClean="0"/>
            </a:br>
            <a:r>
              <a:rPr lang="en-US" sz="2000" dirty="0" smtClean="0"/>
              <a:t>Agricultural Development</a:t>
            </a:r>
          </a:p>
          <a:p>
            <a:pPr marL="342900" indent="-342900">
              <a:spcBef>
                <a:spcPts val="1200"/>
              </a:spcBef>
              <a:buFont typeface="Wingdings" panose="05000000000000000000" pitchFamily="2" charset="2"/>
              <a:buChar char="ü"/>
            </a:pPr>
            <a:r>
              <a:rPr lang="en-US" sz="2000" dirty="0" smtClean="0"/>
              <a:t>What to Grow, When and Where</a:t>
            </a:r>
          </a:p>
          <a:p>
            <a:pPr marL="342900" indent="-342900">
              <a:spcBef>
                <a:spcPts val="1200"/>
              </a:spcBef>
              <a:buFont typeface="Wingdings" panose="05000000000000000000" pitchFamily="2" charset="2"/>
              <a:buChar char="ü"/>
            </a:pPr>
            <a:r>
              <a:rPr lang="en-US" sz="2000" dirty="0" smtClean="0"/>
              <a:t>Climate Resilient  Agriculture </a:t>
            </a:r>
          </a:p>
        </p:txBody>
      </p:sp>
      <p:sp>
        <p:nvSpPr>
          <p:cNvPr id="10" name="TextBox 9"/>
          <p:cNvSpPr txBox="1"/>
          <p:nvPr/>
        </p:nvSpPr>
        <p:spPr>
          <a:xfrm>
            <a:off x="154746" y="3202678"/>
            <a:ext cx="4464427" cy="3416320"/>
          </a:xfrm>
          <a:prstGeom prst="rect">
            <a:avLst/>
          </a:prstGeom>
          <a:noFill/>
          <a:ln>
            <a:solidFill>
              <a:schemeClr val="bg1">
                <a:lumMod val="85000"/>
              </a:schemeClr>
            </a:solidFill>
          </a:ln>
        </p:spPr>
        <p:txBody>
          <a:bodyPr wrap="square" rtlCol="0">
            <a:spAutoFit/>
          </a:bodyPr>
          <a:lstStyle/>
          <a:p>
            <a:r>
              <a:rPr lang="en-US" sz="3600" b="1" dirty="0" smtClean="0">
                <a:solidFill>
                  <a:srgbClr val="632714"/>
                </a:solidFill>
              </a:rPr>
              <a:t>Data</a:t>
            </a:r>
            <a:endParaRPr lang="en-US" sz="2000" dirty="0">
              <a:solidFill>
                <a:srgbClr val="632714"/>
              </a:solidFill>
            </a:endParaRPr>
          </a:p>
          <a:p>
            <a:pPr marL="342900" indent="-342900">
              <a:buAutoNum type="arabicPeriod"/>
            </a:pPr>
            <a:r>
              <a:rPr lang="en-US" sz="2000" b="1" dirty="0" smtClean="0"/>
              <a:t>Geo/Bio-physical Characteristics</a:t>
            </a:r>
          </a:p>
          <a:p>
            <a:r>
              <a:rPr lang="en-US" sz="2000" dirty="0" smtClean="0">
                <a:solidFill>
                  <a:schemeClr val="bg1">
                    <a:lumMod val="50000"/>
                  </a:schemeClr>
                </a:solidFill>
              </a:rPr>
              <a:t>(slope, aspect, elevation, sun-shine, </a:t>
            </a:r>
            <a:br>
              <a:rPr lang="en-US" sz="2000" dirty="0" smtClean="0">
                <a:solidFill>
                  <a:schemeClr val="bg1">
                    <a:lumMod val="50000"/>
                  </a:schemeClr>
                </a:solidFill>
              </a:rPr>
            </a:br>
            <a:r>
              <a:rPr lang="en-US" sz="2000" dirty="0" smtClean="0">
                <a:solidFill>
                  <a:schemeClr val="bg1">
                    <a:lumMod val="50000"/>
                  </a:schemeClr>
                </a:solidFill>
              </a:rPr>
              <a:t>soil texture, fertility, pH etc.)</a:t>
            </a:r>
          </a:p>
          <a:p>
            <a:endParaRPr lang="en-US" sz="2000" dirty="0" smtClean="0">
              <a:solidFill>
                <a:schemeClr val="bg1">
                  <a:lumMod val="50000"/>
                </a:schemeClr>
              </a:solidFill>
            </a:endParaRPr>
          </a:p>
          <a:p>
            <a:r>
              <a:rPr lang="en-US" sz="2000" b="1" dirty="0" smtClean="0"/>
              <a:t>2. Climatic Parameter</a:t>
            </a:r>
          </a:p>
          <a:p>
            <a:r>
              <a:rPr lang="en-US" sz="2000" dirty="0" smtClean="0">
                <a:solidFill>
                  <a:schemeClr val="bg1">
                    <a:lumMod val="50000"/>
                  </a:schemeClr>
                </a:solidFill>
              </a:rPr>
              <a:t>(Rainfall, temperature)</a:t>
            </a:r>
          </a:p>
          <a:p>
            <a:endParaRPr lang="en-US" sz="2000" dirty="0" smtClean="0">
              <a:solidFill>
                <a:schemeClr val="bg1">
                  <a:lumMod val="50000"/>
                </a:schemeClr>
              </a:solidFill>
            </a:endParaRPr>
          </a:p>
          <a:p>
            <a:r>
              <a:rPr lang="en-US" sz="2000" b="1" dirty="0" smtClean="0"/>
              <a:t>3. Economic Parameter</a:t>
            </a:r>
            <a:r>
              <a:rPr lang="en-US" sz="2000" dirty="0" smtClean="0"/>
              <a:t/>
            </a:r>
            <a:br>
              <a:rPr lang="en-US" sz="2000" dirty="0" smtClean="0"/>
            </a:br>
            <a:r>
              <a:rPr lang="en-US" sz="2000" dirty="0" smtClean="0">
                <a:solidFill>
                  <a:schemeClr val="bg1">
                    <a:lumMod val="50000"/>
                  </a:schemeClr>
                </a:solidFill>
              </a:rPr>
              <a:t>(Accessibility, infrastructure, price, cost)</a:t>
            </a:r>
            <a:endParaRPr lang="en-US" sz="2000" dirty="0"/>
          </a:p>
        </p:txBody>
      </p:sp>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t="22930"/>
          <a:stretch/>
        </p:blipFill>
        <p:spPr>
          <a:xfrm>
            <a:off x="4694207" y="4954368"/>
            <a:ext cx="6696527" cy="1808530"/>
          </a:xfrm>
          <a:prstGeom prst="rect">
            <a:avLst/>
          </a:prstGeom>
        </p:spPr>
      </p:pic>
    </p:spTree>
    <p:extLst>
      <p:ext uri="{BB962C8B-B14F-4D97-AF65-F5344CB8AC3E}">
        <p14:creationId xmlns:p14="http://schemas.microsoft.com/office/powerpoint/2010/main" val="45136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12950</TotalTime>
  <Words>735</Words>
  <Application>Microsoft Office PowerPoint</Application>
  <PresentationFormat>Widescreen</PresentationFormat>
  <Paragraphs>283</Paragraphs>
  <Slides>14</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MS Mincho</vt:lpstr>
      <vt:lpstr>Arial</vt:lpstr>
      <vt:lpstr>Bernard MT Condensed</vt:lpstr>
      <vt:lpstr>Calibri</vt:lpstr>
      <vt:lpstr>Calibri Light</vt:lpstr>
      <vt:lpstr>Futura Bk BT</vt:lpstr>
      <vt:lpstr>Futura Lt BT</vt:lpstr>
      <vt:lpstr>Futura Std Book</vt:lpstr>
      <vt:lpstr>Wingdings</vt:lpstr>
      <vt:lpstr>Office Theme</vt:lpstr>
      <vt:lpstr>PowerPoint Presentation</vt:lpstr>
      <vt:lpstr>Challenge &amp; Opportunities</vt:lpstr>
      <vt:lpstr>Data Landscape</vt:lpstr>
      <vt:lpstr>Bridging the Gap</vt:lpstr>
      <vt:lpstr>Solving Key Problems </vt:lpstr>
      <vt:lpstr>Conceptual System Framework</vt:lpstr>
      <vt:lpstr>GeoKRISHI: Software Product &amp; Tool </vt:lpstr>
      <vt:lpstr>What to Grow When, Where and How?</vt:lpstr>
      <vt:lpstr>Web-based: Decision Support Platform </vt:lpstr>
      <vt:lpstr>Value added Tools</vt:lpstr>
      <vt:lpstr>Piloting in Remote settings</vt:lpstr>
      <vt:lpstr>Co-creating Business - Smart Village</vt:lpstr>
      <vt:lpstr>Partnership Opportunity and Possible Collaboration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Rajan Bajracharya</dc:creator>
  <cp:lastModifiedBy>Pathway</cp:lastModifiedBy>
  <cp:revision>112</cp:revision>
  <dcterms:created xsi:type="dcterms:W3CDTF">2018-06-02T11:29:41Z</dcterms:created>
  <dcterms:modified xsi:type="dcterms:W3CDTF">2018-06-16T08:29:20Z</dcterms:modified>
</cp:coreProperties>
</file>