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3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72" r:id="rId4"/>
    <p:sldId id="273" r:id="rId5"/>
    <p:sldId id="259" r:id="rId6"/>
    <p:sldId id="265" r:id="rId7"/>
    <p:sldId id="266" r:id="rId8"/>
    <p:sldId id="260" r:id="rId9"/>
    <p:sldId id="267" r:id="rId10"/>
    <p:sldId id="264" r:id="rId11"/>
    <p:sldId id="279" r:id="rId12"/>
    <p:sldId id="280" r:id="rId13"/>
    <p:sldId id="276" r:id="rId14"/>
    <p:sldId id="277" r:id="rId15"/>
    <p:sldId id="278" r:id="rId16"/>
    <p:sldId id="275" r:id="rId1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0" d="100"/>
          <a:sy n="70" d="100"/>
        </p:scale>
        <p:origin x="46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23162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449968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0059294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69350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701877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38066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72813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48184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02718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0422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3070621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7DD3D9-F1E8-48BA-A32E-D5B6004B5639}" type="datetimeFigureOut">
              <a:rPr lang="de-CH" smtClean="0"/>
              <a:t>16.06.2018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412D8-F82D-419C-AB73-86E66A32684F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6362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g"/><Relationship Id="rId7" Type="http://schemas.openxmlformats.org/officeDocument/2006/relationships/image" Target="../media/image27.png"/><Relationship Id="rId12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g"/><Relationship Id="rId11" Type="http://schemas.openxmlformats.org/officeDocument/2006/relationships/image" Target="../media/image22.png"/><Relationship Id="rId5" Type="http://schemas.openxmlformats.org/officeDocument/2006/relationships/image" Target="../media/image25.png"/><Relationship Id="rId10" Type="http://schemas.openxmlformats.org/officeDocument/2006/relationships/image" Target="../media/image30.jpeg"/><Relationship Id="rId4" Type="http://schemas.openxmlformats.org/officeDocument/2006/relationships/image" Target="../media/image24.jpeg"/><Relationship Id="rId9" Type="http://schemas.openxmlformats.org/officeDocument/2006/relationships/image" Target="../media/image29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3562" y="2130951"/>
            <a:ext cx="8663109" cy="2552368"/>
          </a:xfrm>
        </p:spPr>
        <p:txBody>
          <a:bodyPr>
            <a:normAutofit/>
          </a:bodyPr>
          <a:lstStyle/>
          <a:p>
            <a:pPr algn="l"/>
            <a:r>
              <a:rPr lang="de-CH" sz="5400" b="1" dirty="0"/>
              <a:t>Introduction to ORION Space</a:t>
            </a:r>
            <a:br>
              <a:rPr lang="de-CH" sz="5400" b="1" dirty="0"/>
            </a:br>
            <a:r>
              <a:rPr lang="de-CH" sz="5400" b="1" dirty="0"/>
              <a:t>and Our Project on  PocketQube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0" y="5202622"/>
            <a:ext cx="5714610" cy="1429900"/>
          </a:xfrm>
        </p:spPr>
        <p:txBody>
          <a:bodyPr>
            <a:normAutofit lnSpcReduction="10000"/>
          </a:bodyPr>
          <a:lstStyle/>
          <a:p>
            <a:pPr algn="r"/>
            <a:r>
              <a:rPr lang="de-CH" sz="4000" b="1" dirty="0"/>
              <a:t>PRAJAPATI</a:t>
            </a:r>
            <a:r>
              <a:rPr lang="de-CH" sz="3600" b="1" dirty="0"/>
              <a:t> Rakesh Chandra</a:t>
            </a:r>
          </a:p>
          <a:p>
            <a:pPr algn="r"/>
            <a:r>
              <a:rPr lang="de-CH" dirty="0"/>
              <a:t>Founder/CEO ORION Space</a:t>
            </a:r>
          </a:p>
          <a:p>
            <a:pPr algn="r"/>
            <a:r>
              <a:rPr lang="de-CH" dirty="0"/>
              <a:t>Vice-President NepSAS</a:t>
            </a:r>
          </a:p>
        </p:txBody>
      </p:sp>
      <p:sp>
        <p:nvSpPr>
          <p:cNvPr id="12" name="Freeform 17">
            <a:extLst>
              <a:ext uri="{FF2B5EF4-FFF2-40B4-BE49-F238E27FC236}">
                <a16:creationId xmlns:a16="http://schemas.microsoft.com/office/drawing/2014/main" id="{41F18803-BE79-4916-AE6B-5DE238B367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8663110" cy="2130951"/>
          </a:xfrm>
          <a:custGeom>
            <a:avLst/>
            <a:gdLst>
              <a:gd name="connsiteX0" fmla="*/ 0 w 8663110"/>
              <a:gd name="connsiteY0" fmla="*/ 0 h 2130951"/>
              <a:gd name="connsiteX1" fmla="*/ 819150 w 8663110"/>
              <a:gd name="connsiteY1" fmla="*/ 0 h 2130951"/>
              <a:gd name="connsiteX2" fmla="*/ 1028700 w 8663110"/>
              <a:gd name="connsiteY2" fmla="*/ 0 h 2130951"/>
              <a:gd name="connsiteX3" fmla="*/ 4187970 w 8663110"/>
              <a:gd name="connsiteY3" fmla="*/ 0 h 2130951"/>
              <a:gd name="connsiteX4" fmla="*/ 4400550 w 8663110"/>
              <a:gd name="connsiteY4" fmla="*/ 0 h 2130951"/>
              <a:gd name="connsiteX5" fmla="*/ 5262791 w 8663110"/>
              <a:gd name="connsiteY5" fmla="*/ 0 h 2130951"/>
              <a:gd name="connsiteX6" fmla="*/ 5262791 w 8663110"/>
              <a:gd name="connsiteY6" fmla="*/ 478 h 2130951"/>
              <a:gd name="connsiteX7" fmla="*/ 8663110 w 8663110"/>
              <a:gd name="connsiteY7" fmla="*/ 478 h 2130951"/>
              <a:gd name="connsiteX8" fmla="*/ 7676422 w 8663110"/>
              <a:gd name="connsiteY8" fmla="*/ 2130951 h 2130951"/>
              <a:gd name="connsiteX9" fmla="*/ 4400550 w 8663110"/>
              <a:gd name="connsiteY9" fmla="*/ 2130951 h 2130951"/>
              <a:gd name="connsiteX10" fmla="*/ 4187970 w 8663110"/>
              <a:gd name="connsiteY10" fmla="*/ 2130951 h 2130951"/>
              <a:gd name="connsiteX11" fmla="*/ 1028700 w 8663110"/>
              <a:gd name="connsiteY11" fmla="*/ 2130951 h 2130951"/>
              <a:gd name="connsiteX12" fmla="*/ 819150 w 8663110"/>
              <a:gd name="connsiteY12" fmla="*/ 2130951 h 2130951"/>
              <a:gd name="connsiteX13" fmla="*/ 0 w 8663110"/>
              <a:gd name="connsiteY13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8663110" h="2130951">
                <a:moveTo>
                  <a:pt x="0" y="0"/>
                </a:moveTo>
                <a:lnTo>
                  <a:pt x="819150" y="0"/>
                </a:lnTo>
                <a:lnTo>
                  <a:pt x="1028700" y="0"/>
                </a:lnTo>
                <a:lnTo>
                  <a:pt x="4187970" y="0"/>
                </a:lnTo>
                <a:lnTo>
                  <a:pt x="4400550" y="0"/>
                </a:lnTo>
                <a:lnTo>
                  <a:pt x="5262791" y="0"/>
                </a:lnTo>
                <a:lnTo>
                  <a:pt x="5262791" y="478"/>
                </a:lnTo>
                <a:lnTo>
                  <a:pt x="8663110" y="478"/>
                </a:lnTo>
                <a:lnTo>
                  <a:pt x="7676422" y="2130951"/>
                </a:lnTo>
                <a:lnTo>
                  <a:pt x="4400550" y="2130951"/>
                </a:lnTo>
                <a:lnTo>
                  <a:pt x="4187970" y="2130951"/>
                </a:lnTo>
                <a:lnTo>
                  <a:pt x="1028700" y="2130951"/>
                </a:lnTo>
                <a:lnTo>
                  <a:pt x="819150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806C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39DC3B27-9121-4B5E-9D17-64A2443E99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0504" y="639717"/>
            <a:ext cx="3352402" cy="2849541"/>
          </a:xfrm>
          <a:prstGeom prst="rect">
            <a:avLst/>
          </a:prstGeom>
        </p:spPr>
      </p:pic>
      <p:sp>
        <p:nvSpPr>
          <p:cNvPr id="14" name="Freeform 18">
            <a:extLst>
              <a:ext uri="{FF2B5EF4-FFF2-40B4-BE49-F238E27FC236}">
                <a16:creationId xmlns:a16="http://schemas.microsoft.com/office/drawing/2014/main" id="{C15229F3-7A2E-4558-98FE-7A5F69409D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4683319"/>
            <a:ext cx="6516874" cy="2174681"/>
          </a:xfrm>
          <a:custGeom>
            <a:avLst/>
            <a:gdLst>
              <a:gd name="connsiteX0" fmla="*/ 0 w 6516874"/>
              <a:gd name="connsiteY0" fmla="*/ 0 h 2174681"/>
              <a:gd name="connsiteX1" fmla="*/ 819150 w 6516874"/>
              <a:gd name="connsiteY1" fmla="*/ 0 h 2174681"/>
              <a:gd name="connsiteX2" fmla="*/ 1038225 w 6516874"/>
              <a:gd name="connsiteY2" fmla="*/ 0 h 2174681"/>
              <a:gd name="connsiteX3" fmla="*/ 6516874 w 6516874"/>
              <a:gd name="connsiteY3" fmla="*/ 0 h 2174681"/>
              <a:gd name="connsiteX4" fmla="*/ 5509712 w 6516874"/>
              <a:gd name="connsiteY4" fmla="*/ 2174681 h 2174681"/>
              <a:gd name="connsiteX5" fmla="*/ 1038225 w 6516874"/>
              <a:gd name="connsiteY5" fmla="*/ 2174681 h 2174681"/>
              <a:gd name="connsiteX6" fmla="*/ 947987 w 6516874"/>
              <a:gd name="connsiteY6" fmla="*/ 2174681 h 2174681"/>
              <a:gd name="connsiteX7" fmla="*/ 819150 w 6516874"/>
              <a:gd name="connsiteY7" fmla="*/ 2174681 h 2174681"/>
              <a:gd name="connsiteX8" fmla="*/ 0 w 6516874"/>
              <a:gd name="connsiteY8" fmla="*/ 2174681 h 21746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16874" h="2174681">
                <a:moveTo>
                  <a:pt x="0" y="0"/>
                </a:moveTo>
                <a:lnTo>
                  <a:pt x="819150" y="0"/>
                </a:lnTo>
                <a:lnTo>
                  <a:pt x="1038225" y="0"/>
                </a:lnTo>
                <a:lnTo>
                  <a:pt x="6516874" y="0"/>
                </a:lnTo>
                <a:lnTo>
                  <a:pt x="5509712" y="2174681"/>
                </a:lnTo>
                <a:lnTo>
                  <a:pt x="1038225" y="2174681"/>
                </a:lnTo>
                <a:lnTo>
                  <a:pt x="947987" y="2174681"/>
                </a:lnTo>
                <a:lnTo>
                  <a:pt x="819150" y="2174681"/>
                </a:lnTo>
                <a:lnTo>
                  <a:pt x="0" y="2174681"/>
                </a:lnTo>
                <a:close/>
              </a:path>
            </a:pathLst>
          </a:custGeom>
          <a:solidFill>
            <a:srgbClr val="4A4A4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835BC00-2446-42CD-B869-9AF328883D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0B3E553-DDE7-414B-A0DA-8741474CCB0D}"/>
              </a:ext>
            </a:extLst>
          </p:cNvPr>
          <p:cNvSpPr txBox="1"/>
          <p:nvPr/>
        </p:nvSpPr>
        <p:spPr>
          <a:xfrm>
            <a:off x="169934" y="76596"/>
            <a:ext cx="4569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Swiss</a:t>
            </a:r>
            <a:r>
              <a:rPr lang="de-CH" dirty="0"/>
              <a:t>-</a:t>
            </a:r>
            <a:r>
              <a:rPr lang="en-US" dirty="0"/>
              <a:t>Nepal Technology Transfer Seminar 2018</a:t>
            </a:r>
          </a:p>
          <a:p>
            <a:r>
              <a:rPr lang="en-US" dirty="0"/>
              <a:t>CERN, Geneva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3AC11B1-FD44-4A95-9BDC-EB9C662F0C82}"/>
              </a:ext>
            </a:extLst>
          </p:cNvPr>
          <p:cNvSpPr txBox="1"/>
          <p:nvPr/>
        </p:nvSpPr>
        <p:spPr>
          <a:xfrm>
            <a:off x="159424" y="630246"/>
            <a:ext cx="128592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/>
              <a:t>16 June 2018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8452685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25B92-9E98-421A-B418-1D2E26369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/>
              <a:t>PocketQube</a:t>
            </a:r>
            <a:r>
              <a:rPr lang="en-US" b="1" dirty="0"/>
              <a:t> Cost and Mission Ideas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CDE2AA-3B44-468A-A3C4-C215F3139A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/>
          </a:bodyPr>
          <a:lstStyle/>
          <a:p>
            <a:r>
              <a:rPr lang="de-CH" b="1" dirty="0"/>
              <a:t>Self funded project (for Hardware Development)</a:t>
            </a:r>
          </a:p>
          <a:p>
            <a:pPr lvl="1"/>
            <a:r>
              <a:rPr lang="de-CH" b="1" dirty="0"/>
              <a:t>Need support for Launch cost</a:t>
            </a:r>
          </a:p>
          <a:p>
            <a:r>
              <a:rPr lang="de-CH" b="1" dirty="0"/>
              <a:t>T</a:t>
            </a:r>
            <a:r>
              <a:rPr lang="en-US" b="1" dirty="0"/>
              <a:t>wo engineers and Internship students</a:t>
            </a:r>
            <a:endParaRPr lang="de-CH" b="1" dirty="0"/>
          </a:p>
          <a:p>
            <a:r>
              <a:rPr lang="de-CH" b="1" dirty="0"/>
              <a:t>Our Science Mission</a:t>
            </a:r>
          </a:p>
          <a:p>
            <a:pPr lvl="1"/>
            <a:r>
              <a:rPr lang="de-CH" b="1" dirty="0"/>
              <a:t>To measure the Space radiation</a:t>
            </a:r>
          </a:p>
          <a:p>
            <a:r>
              <a:rPr lang="de-CH" b="1" dirty="0"/>
              <a:t>Our Mission Time</a:t>
            </a:r>
          </a:p>
          <a:p>
            <a:pPr lvl="1"/>
            <a:r>
              <a:rPr lang="de-CH" b="1" dirty="0"/>
              <a:t>To launch within 2 years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C47F266-9D55-4D5A-BF25-A7D7B4192E2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83A78FF7-0DE2-47D7-B03F-484E04B10F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216336"/>
              </p:ext>
            </p:extLst>
          </p:nvPr>
        </p:nvGraphicFramePr>
        <p:xfrm>
          <a:off x="6480048" y="3268946"/>
          <a:ext cx="5151120" cy="33147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063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589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3533">
                <a:tc gridSpan="3">
                  <a:txBody>
                    <a:bodyPr/>
                    <a:lstStyle/>
                    <a:p>
                      <a:r>
                        <a:rPr lang="de-CH" b="1" dirty="0"/>
                        <a:t>COST</a:t>
                      </a:r>
                      <a:r>
                        <a:rPr lang="de-CH" b="1" baseline="0" dirty="0"/>
                        <a:t> ESTIMATION</a:t>
                      </a:r>
                      <a:endParaRPr lang="de-CH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3533">
                <a:tc>
                  <a:txBody>
                    <a:bodyPr/>
                    <a:lstStyle/>
                    <a:p>
                      <a:r>
                        <a:rPr lang="de-CH" dirty="0"/>
                        <a:t>Hardware Development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10k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533">
                <a:tc>
                  <a:txBody>
                    <a:bodyPr/>
                    <a:lstStyle/>
                    <a:p>
                      <a:r>
                        <a:rPr lang="de-CH" dirty="0" err="1"/>
                        <a:t>Assembly</a:t>
                      </a:r>
                      <a:r>
                        <a:rPr lang="de-CH" dirty="0"/>
                        <a:t>, Integration,</a:t>
                      </a:r>
                      <a:r>
                        <a:rPr lang="de-CH" baseline="0" dirty="0"/>
                        <a:t> </a:t>
                      </a:r>
                      <a:r>
                        <a:rPr lang="de-CH" baseline="0" dirty="0" err="1"/>
                        <a:t>and</a:t>
                      </a:r>
                      <a:r>
                        <a:rPr lang="de-CH" baseline="0" dirty="0"/>
                        <a:t> Test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3533">
                <a:tc>
                  <a:txBody>
                    <a:bodyPr/>
                    <a:lstStyle/>
                    <a:p>
                      <a:r>
                        <a:rPr lang="de-CH" dirty="0"/>
                        <a:t>Thermal </a:t>
                      </a:r>
                      <a:r>
                        <a:rPr lang="de-CH" dirty="0" err="1"/>
                        <a:t>Vacuum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and</a:t>
                      </a:r>
                      <a:r>
                        <a:rPr lang="de-CH" dirty="0"/>
                        <a:t> Vibration Test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CHF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73533">
                <a:tc>
                  <a:txBody>
                    <a:bodyPr/>
                    <a:lstStyle/>
                    <a:p>
                      <a:r>
                        <a:rPr lang="de-CH" dirty="0" err="1"/>
                        <a:t>Ground</a:t>
                      </a:r>
                      <a:r>
                        <a:rPr lang="de-CH" dirty="0"/>
                        <a:t> Station</a:t>
                      </a:r>
                      <a:r>
                        <a:rPr lang="de-CH" baseline="0" dirty="0"/>
                        <a:t> Building</a:t>
                      </a:r>
                      <a:endParaRPr lang="de-CH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/>
                        <a:t>CHF</a:t>
                      </a:r>
                      <a:endParaRPr lang="de-CH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73533">
                <a:tc>
                  <a:txBody>
                    <a:bodyPr/>
                    <a:lstStyle/>
                    <a:p>
                      <a:r>
                        <a:rPr lang="de-CH" dirty="0" err="1"/>
                        <a:t>Launching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PocketQube</a:t>
                      </a:r>
                      <a:r>
                        <a:rPr lang="de-CH" dirty="0"/>
                        <a:t> </a:t>
                      </a:r>
                      <a:r>
                        <a:rPr lang="de-CH" dirty="0" err="1"/>
                        <a:t>to</a:t>
                      </a:r>
                      <a:r>
                        <a:rPr lang="de-CH" dirty="0"/>
                        <a:t> LEO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25k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73533">
                <a:tc>
                  <a:txBody>
                    <a:bodyPr/>
                    <a:lstStyle/>
                    <a:p>
                      <a:pPr algn="r"/>
                      <a:r>
                        <a:rPr lang="de-CH" dirty="0"/>
                        <a:t>Total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50k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/>
                        <a:t>CHF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152424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516541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21DB33-F212-41D8-86FE-BDF6C3F62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803325"/>
            <a:ext cx="5314536" cy="1325563"/>
          </a:xfrm>
        </p:spPr>
        <p:txBody>
          <a:bodyPr>
            <a:normAutofit/>
          </a:bodyPr>
          <a:lstStyle/>
          <a:p>
            <a:r>
              <a:rPr lang="de-CH" b="1" dirty="0"/>
              <a:t>Other Applications of PocketQube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F80121-DE1E-43FB-B838-798A34700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4148" y="2279017"/>
            <a:ext cx="4957188" cy="4331989"/>
          </a:xfrm>
        </p:spPr>
        <p:txBody>
          <a:bodyPr anchor="t">
            <a:normAutofit/>
          </a:bodyPr>
          <a:lstStyle/>
          <a:p>
            <a:pPr marL="0" indent="0">
              <a:buNone/>
            </a:pPr>
            <a:r>
              <a:rPr lang="de-CH" sz="2400" b="1" dirty="0"/>
              <a:t>Future Applications for Sustainable Business:</a:t>
            </a:r>
            <a:endParaRPr lang="en-US" sz="2400" b="1" dirty="0"/>
          </a:p>
          <a:p>
            <a:r>
              <a:rPr lang="en-US" sz="2400" b="1" dirty="0"/>
              <a:t>ADS-B (Flight) Tracing for Nepal</a:t>
            </a:r>
          </a:p>
          <a:p>
            <a:pPr lvl="1"/>
            <a:r>
              <a:rPr lang="en-US" b="1" dirty="0"/>
              <a:t>Monitor Flights </a:t>
            </a:r>
          </a:p>
          <a:p>
            <a:pPr lvl="1"/>
            <a:r>
              <a:rPr lang="en-US" b="1" dirty="0"/>
              <a:t>Prevent Flight Accident </a:t>
            </a:r>
          </a:p>
          <a:p>
            <a:r>
              <a:rPr lang="en-US" sz="2400" b="1" dirty="0"/>
              <a:t>In Orbit Demonstration/Validation</a:t>
            </a:r>
          </a:p>
          <a:p>
            <a:pPr lvl="1"/>
            <a:r>
              <a:rPr lang="de-CH" b="1" dirty="0"/>
              <a:t>Launch</a:t>
            </a:r>
            <a:r>
              <a:rPr lang="en-US" b="1" dirty="0"/>
              <a:t> new technology, and design for testing</a:t>
            </a:r>
          </a:p>
          <a:p>
            <a:r>
              <a:rPr lang="de-CH" sz="2400" b="1" dirty="0"/>
              <a:t>Building and marketing of pico-satellite kits</a:t>
            </a:r>
          </a:p>
          <a:p>
            <a:pPr lvl="1"/>
            <a:r>
              <a:rPr lang="de-CH" sz="2000" b="1" dirty="0"/>
              <a:t>Training and Education</a:t>
            </a:r>
            <a:endParaRPr lang="en-US" sz="2000" b="1" dirty="0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58278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50" name="Picture 2" descr="Image result for rocket earth orbit satellite leo leo sun synchronous">
            <a:extLst>
              <a:ext uri="{FF2B5EF4-FFF2-40B4-BE49-F238E27FC236}">
                <a16:creationId xmlns:a16="http://schemas.microsoft.com/office/drawing/2014/main" id="{42699A6D-8ED9-4783-BE4C-302EA514A1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" r="151" b="-2"/>
          <a:stretch/>
        </p:blipFill>
        <p:spPr bwMode="auto">
          <a:xfrm>
            <a:off x="6750141" y="-2"/>
            <a:ext cx="5441859" cy="5654940"/>
          </a:xfrm>
          <a:custGeom>
            <a:avLst/>
            <a:gdLst>
              <a:gd name="connsiteX0" fmla="*/ 1041368 w 5441859"/>
              <a:gd name="connsiteY0" fmla="*/ 0 h 5654940"/>
              <a:gd name="connsiteX1" fmla="*/ 5441859 w 5441859"/>
              <a:gd name="connsiteY1" fmla="*/ 0 h 5654940"/>
              <a:gd name="connsiteX2" fmla="*/ 5441859 w 5441859"/>
              <a:gd name="connsiteY2" fmla="*/ 4820612 h 5654940"/>
              <a:gd name="connsiteX3" fmla="*/ 5285166 w 5441859"/>
              <a:gd name="connsiteY3" fmla="*/ 4957981 h 5654940"/>
              <a:gd name="connsiteX4" fmla="*/ 3267719 w 5441859"/>
              <a:gd name="connsiteY4" fmla="*/ 5654940 h 5654940"/>
              <a:gd name="connsiteX5" fmla="*/ 0 w 5441859"/>
              <a:gd name="connsiteY5" fmla="*/ 2387221 h 5654940"/>
              <a:gd name="connsiteX6" fmla="*/ 957093 w 5441859"/>
              <a:gd name="connsiteY6" fmla="*/ 76595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41859" h="5654940">
                <a:moveTo>
                  <a:pt x="1041368" y="0"/>
                </a:moveTo>
                <a:lnTo>
                  <a:pt x="5441859" y="0"/>
                </a:lnTo>
                <a:lnTo>
                  <a:pt x="5441859" y="4820612"/>
                </a:lnTo>
                <a:lnTo>
                  <a:pt x="5285166" y="4957981"/>
                </a:lnTo>
                <a:cubicBezTo>
                  <a:pt x="4729628" y="5394557"/>
                  <a:pt x="4029081" y="5654940"/>
                  <a:pt x="3267719" y="5654940"/>
                </a:cubicBezTo>
                <a:cubicBezTo>
                  <a:pt x="1463008" y="5654940"/>
                  <a:pt x="0" y="4191932"/>
                  <a:pt x="0" y="2387221"/>
                </a:cubicBezTo>
                <a:cubicBezTo>
                  <a:pt x="0" y="1484866"/>
                  <a:pt x="365752" y="667936"/>
                  <a:pt x="957093" y="7659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67B03C-2BF6-44CF-9548-37C103D1F0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4560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Rectangle 74">
            <a:extLst>
              <a:ext uri="{FF2B5EF4-FFF2-40B4-BE49-F238E27FC236}">
                <a16:creationId xmlns:a16="http://schemas.microsoft.com/office/drawing/2014/main" id="{6295B19D-ABFF-424B-8EFA-035C725498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4708357" y="3509963"/>
            <a:ext cx="7092215" cy="2967839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DD82841-E675-40AF-BA2E-431DA3E3DC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21821" y="3812954"/>
            <a:ext cx="6465287" cy="151601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Trainings and Award to ORION Space</a:t>
            </a: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5DAB7C37-6FDF-42A4-84B2-22877636BA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138287" y="5443086"/>
            <a:ext cx="64008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6" name="Picture 4" descr="Image may contain: text">
            <a:extLst>
              <a:ext uri="{FF2B5EF4-FFF2-40B4-BE49-F238E27FC236}">
                <a16:creationId xmlns:a16="http://schemas.microsoft.com/office/drawing/2014/main" id="{4F09B14C-4753-44E2-A10A-84590457E27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6" r="3049" b="-2"/>
          <a:stretch/>
        </p:blipFill>
        <p:spPr bwMode="auto">
          <a:xfrm>
            <a:off x="37858" y="94409"/>
            <a:ext cx="3083601" cy="4622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Image may contain: 16 people, people smiling, people standing and suit">
            <a:extLst>
              <a:ext uri="{FF2B5EF4-FFF2-40B4-BE49-F238E27FC236}">
                <a16:creationId xmlns:a16="http://schemas.microsoft.com/office/drawing/2014/main" id="{4C9EE9AB-C297-4AF0-B77F-EB73BB750BD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396" b="3"/>
          <a:stretch/>
        </p:blipFill>
        <p:spPr bwMode="auto">
          <a:xfrm>
            <a:off x="4654296" y="299363"/>
            <a:ext cx="4308687" cy="300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Image may contain: 1 person, sitting and indoor">
            <a:extLst>
              <a:ext uri="{FF2B5EF4-FFF2-40B4-BE49-F238E27FC236}">
                <a16:creationId xmlns:a16="http://schemas.microsoft.com/office/drawing/2014/main" id="{640C557C-8BF4-4D61-A746-7B699102C6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" b="17791"/>
          <a:stretch/>
        </p:blipFill>
        <p:spPr bwMode="auto">
          <a:xfrm>
            <a:off x="9123851" y="299364"/>
            <a:ext cx="2744300" cy="300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96794AF-4DF0-4153-A150-6D25381A2203}"/>
              </a:ext>
            </a:extLst>
          </p:cNvPr>
          <p:cNvGrpSpPr/>
          <p:nvPr/>
        </p:nvGrpSpPr>
        <p:grpSpPr>
          <a:xfrm>
            <a:off x="2027049" y="4775193"/>
            <a:ext cx="1853205" cy="1702609"/>
            <a:chOff x="10164350" y="5000856"/>
            <a:chExt cx="1512341" cy="133044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800B3647-AFB0-435D-B7BF-1E1EFE1C35F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4577" y="5000856"/>
              <a:ext cx="1422114" cy="1113989"/>
            </a:xfrm>
            <a:prstGeom prst="rect">
              <a:avLst/>
            </a:prstGeom>
          </p:spPr>
        </p:pic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72EE77E1-8345-4E75-AA5C-BEABDA621FC0}"/>
                </a:ext>
              </a:extLst>
            </p:cNvPr>
            <p:cNvSpPr txBox="1"/>
            <p:nvPr/>
          </p:nvSpPr>
          <p:spPr>
            <a:xfrm>
              <a:off x="10164350" y="6114845"/>
              <a:ext cx="1315066" cy="2164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dirty="0">
                  <a:highlight>
                    <a:srgbClr val="FFFF00"/>
                  </a:highlight>
                </a:rPr>
                <a:t>Training in Korea, 2018</a:t>
              </a:r>
            </a:p>
          </p:txBody>
        </p:sp>
      </p:grpSp>
      <p:sp>
        <p:nvSpPr>
          <p:cNvPr id="4" name="Oval 3">
            <a:extLst>
              <a:ext uri="{FF2B5EF4-FFF2-40B4-BE49-F238E27FC236}">
                <a16:creationId xmlns:a16="http://schemas.microsoft.com/office/drawing/2014/main" id="{41FBB7A5-08DA-4F31-9E33-FB3C93CD4A94}"/>
              </a:ext>
            </a:extLst>
          </p:cNvPr>
          <p:cNvSpPr/>
          <p:nvPr/>
        </p:nvSpPr>
        <p:spPr>
          <a:xfrm>
            <a:off x="5174863" y="977462"/>
            <a:ext cx="379644" cy="55157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284569A-C732-451D-BE9D-5381BF589CD4}"/>
              </a:ext>
            </a:extLst>
          </p:cNvPr>
          <p:cNvSpPr txBox="1"/>
          <p:nvPr/>
        </p:nvSpPr>
        <p:spPr>
          <a:xfrm>
            <a:off x="4621800" y="2763262"/>
            <a:ext cx="3083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</a:rPr>
              <a:t>IAF Emerging Space Leaders </a:t>
            </a:r>
          </a:p>
          <a:p>
            <a:r>
              <a:rPr lang="en-US" sz="1600" dirty="0">
                <a:highlight>
                  <a:srgbClr val="FFFF00"/>
                </a:highlight>
              </a:rPr>
              <a:t>Grant Program, 68</a:t>
            </a:r>
            <a:r>
              <a:rPr lang="en-US" sz="1600" baseline="30000" dirty="0">
                <a:highlight>
                  <a:srgbClr val="FFFF00"/>
                </a:highlight>
              </a:rPr>
              <a:t>th</a:t>
            </a:r>
            <a:r>
              <a:rPr lang="en-US" sz="1600" dirty="0">
                <a:highlight>
                  <a:srgbClr val="FFFF00"/>
                </a:highlight>
              </a:rPr>
              <a:t> IAC Australia 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50A193B-FB34-47FE-9030-69B820755331}"/>
              </a:ext>
            </a:extLst>
          </p:cNvPr>
          <p:cNvSpPr txBox="1"/>
          <p:nvPr/>
        </p:nvSpPr>
        <p:spPr>
          <a:xfrm>
            <a:off x="9123851" y="299363"/>
            <a:ext cx="2254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highlight>
                  <a:srgbClr val="FFFF00"/>
                </a:highlight>
              </a:rPr>
              <a:t>CLTP-7 Training, Japan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300AF38-6A9B-46E6-9868-C5B95ED7E960}"/>
              </a:ext>
            </a:extLst>
          </p:cNvPr>
          <p:cNvSpPr txBox="1"/>
          <p:nvPr/>
        </p:nvSpPr>
        <p:spPr>
          <a:xfrm>
            <a:off x="5625169" y="5540617"/>
            <a:ext cx="4625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400" dirty="0">
                <a:solidFill>
                  <a:schemeClr val="bg1"/>
                </a:solidFill>
              </a:rPr>
              <a:t>Helps for professional development</a:t>
            </a:r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B09802CA-8D65-4D0C-8ACF-296B340984D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6180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ORION Space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5133722" cy="4351338"/>
          </a:xfrm>
        </p:spPr>
        <p:txBody>
          <a:bodyPr/>
          <a:lstStyle/>
          <a:p>
            <a:r>
              <a:rPr lang="de-CH" dirty="0" err="1"/>
              <a:t>What</a:t>
            </a:r>
            <a:r>
              <a:rPr lang="de-CH" dirty="0"/>
              <a:t> </a:t>
            </a:r>
            <a:r>
              <a:rPr lang="de-CH" dirty="0" err="1"/>
              <a:t>is</a:t>
            </a:r>
            <a:r>
              <a:rPr lang="de-CH" dirty="0"/>
              <a:t> </a:t>
            </a:r>
            <a:r>
              <a:rPr lang="de-CH" dirty="0" err="1"/>
              <a:t>our</a:t>
            </a:r>
            <a:r>
              <a:rPr lang="de-CH" dirty="0"/>
              <a:t> Goal?</a:t>
            </a:r>
          </a:p>
          <a:p>
            <a:pPr lvl="1"/>
            <a:r>
              <a:rPr lang="de-CH" dirty="0"/>
              <a:t>Promote Space Education</a:t>
            </a:r>
          </a:p>
          <a:p>
            <a:pPr lvl="1"/>
            <a:r>
              <a:rPr lang="de-CH" dirty="0"/>
              <a:t>Space Engineering </a:t>
            </a:r>
            <a:r>
              <a:rPr lang="de-CH" dirty="0" err="1"/>
              <a:t>and</a:t>
            </a:r>
            <a:r>
              <a:rPr lang="de-CH" dirty="0"/>
              <a:t> Technology</a:t>
            </a:r>
          </a:p>
          <a:p>
            <a:pPr lvl="1"/>
            <a:r>
              <a:rPr lang="de-CH" dirty="0"/>
              <a:t>Training </a:t>
            </a:r>
            <a:r>
              <a:rPr lang="de-CH" dirty="0" err="1"/>
              <a:t>and</a:t>
            </a:r>
            <a:r>
              <a:rPr lang="de-CH" dirty="0"/>
              <a:t> Workshop</a:t>
            </a:r>
          </a:p>
          <a:p>
            <a:r>
              <a:rPr lang="de-CH" dirty="0" err="1"/>
              <a:t>Why</a:t>
            </a:r>
            <a:r>
              <a:rPr lang="de-CH" dirty="0"/>
              <a:t> ORION Space?</a:t>
            </a:r>
          </a:p>
          <a:p>
            <a:pPr lvl="1"/>
            <a:r>
              <a:rPr lang="de-CH" dirty="0" err="1"/>
              <a:t>Capacity</a:t>
            </a:r>
            <a:r>
              <a:rPr lang="de-CH" dirty="0"/>
              <a:t> Building </a:t>
            </a:r>
          </a:p>
          <a:p>
            <a:pPr lvl="1"/>
            <a:r>
              <a:rPr lang="de-CH" dirty="0"/>
              <a:t>Technology Demonstration</a:t>
            </a:r>
          </a:p>
          <a:p>
            <a:pPr lvl="1"/>
            <a:r>
              <a:rPr lang="de-CH" dirty="0"/>
              <a:t>Technical Development</a:t>
            </a:r>
          </a:p>
          <a:p>
            <a:r>
              <a:rPr lang="de-CH" dirty="0"/>
              <a:t>Motivation?</a:t>
            </a:r>
          </a:p>
          <a:p>
            <a:pPr lvl="1"/>
            <a:r>
              <a:rPr lang="de-CH" dirty="0"/>
              <a:t>Space Job </a:t>
            </a:r>
            <a:r>
              <a:rPr lang="de-CH" dirty="0" err="1"/>
              <a:t>Opportunity</a:t>
            </a:r>
            <a:r>
              <a:rPr lang="de-CH" dirty="0"/>
              <a:t> in Nepal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1327" y="938059"/>
            <a:ext cx="1504238" cy="15169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8947" y="943230"/>
            <a:ext cx="1631225" cy="15185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79420" y="5122258"/>
            <a:ext cx="589641" cy="9933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955" t="17880" r="25765" b="27223"/>
          <a:stretch/>
        </p:blipFill>
        <p:spPr>
          <a:xfrm>
            <a:off x="8641473" y="3009707"/>
            <a:ext cx="1327914" cy="1450187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77553" y="969395"/>
            <a:ext cx="1804706" cy="148721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674764" y="5000856"/>
            <a:ext cx="1491559" cy="11139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1" r="80647" b="13315"/>
          <a:stretch/>
        </p:blipFill>
        <p:spPr>
          <a:xfrm>
            <a:off x="6969225" y="5122258"/>
            <a:ext cx="1608947" cy="99258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71327" y="2446467"/>
            <a:ext cx="3276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err="1"/>
              <a:t>PocketQube’s</a:t>
            </a:r>
            <a:r>
              <a:rPr lang="de-CH" sz="1200" dirty="0"/>
              <a:t> PCBs Development at ORION Space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313844" y="4439909"/>
            <a:ext cx="36021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err="1"/>
              <a:t>Antenna</a:t>
            </a:r>
            <a:r>
              <a:rPr lang="de-CH" sz="1200" dirty="0"/>
              <a:t> Workshop </a:t>
            </a:r>
            <a:r>
              <a:rPr lang="de-CH" sz="1200" dirty="0" err="1"/>
              <a:t>and</a:t>
            </a:r>
            <a:r>
              <a:rPr lang="de-CH" sz="1200" dirty="0"/>
              <a:t> NOAA </a:t>
            </a:r>
            <a:r>
              <a:rPr lang="de-CH" sz="1200" dirty="0" err="1"/>
              <a:t>Weather</a:t>
            </a:r>
            <a:r>
              <a:rPr lang="de-CH" sz="1200" dirty="0"/>
              <a:t> </a:t>
            </a:r>
            <a:r>
              <a:rPr lang="de-CH" sz="1200" dirty="0" err="1"/>
              <a:t>Satellite</a:t>
            </a:r>
            <a:r>
              <a:rPr lang="de-CH" sz="1200" dirty="0"/>
              <a:t> Image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278653" y="6114845"/>
            <a:ext cx="6144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err="1"/>
              <a:t>CanSat</a:t>
            </a:r>
            <a:endParaRPr lang="de-CH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9691665" y="2440616"/>
            <a:ext cx="20443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 err="1"/>
              <a:t>Ground</a:t>
            </a:r>
            <a:r>
              <a:rPr lang="de-CH" sz="1200" dirty="0"/>
              <a:t> Station Development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978003" y="6114845"/>
            <a:ext cx="1608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/>
              <a:t>Training in Japan, 2016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8643965" y="6114845"/>
            <a:ext cx="1565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/>
              <a:t>ESL Award in </a:t>
            </a:r>
            <a:r>
              <a:rPr lang="de-CH" sz="1200" dirty="0" err="1"/>
              <a:t>Australia</a:t>
            </a:r>
            <a:endParaRPr lang="de-CH" sz="1200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9836" y="3009707"/>
            <a:ext cx="1492423" cy="1430170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0146457" y="4439908"/>
            <a:ext cx="13529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200" dirty="0"/>
              <a:t>3-D Print </a:t>
            </a:r>
            <a:r>
              <a:rPr lang="de-CH" sz="1200" dirty="0" err="1"/>
              <a:t>Structure</a:t>
            </a:r>
            <a:endParaRPr lang="de-CH" sz="12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FE575E30-1B69-457C-9AEA-9C4E199FC628}"/>
              </a:ext>
            </a:extLst>
          </p:cNvPr>
          <p:cNvGrpSpPr/>
          <p:nvPr/>
        </p:nvGrpSpPr>
        <p:grpSpPr>
          <a:xfrm>
            <a:off x="10164350" y="5000856"/>
            <a:ext cx="1611467" cy="1390988"/>
            <a:chOff x="10164350" y="5000856"/>
            <a:chExt cx="1611467" cy="1390988"/>
          </a:xfrm>
        </p:grpSpPr>
        <p:pic>
          <p:nvPicPr>
            <p:cNvPr id="24" name="Picture 23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4577" y="5000856"/>
              <a:ext cx="1422114" cy="1113989"/>
            </a:xfrm>
            <a:prstGeom prst="rect">
              <a:avLst/>
            </a:prstGeom>
          </p:spPr>
        </p:pic>
        <p:sp>
          <p:nvSpPr>
            <p:cNvPr id="27" name="TextBox 26"/>
            <p:cNvSpPr txBox="1"/>
            <p:nvPr/>
          </p:nvSpPr>
          <p:spPr>
            <a:xfrm>
              <a:off x="10164350" y="6114845"/>
              <a:ext cx="16114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200" dirty="0"/>
                <a:t>Training in Korea, 2018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3" r="6990"/>
          <a:stretch/>
        </p:blipFill>
        <p:spPr>
          <a:xfrm>
            <a:off x="6271327" y="3009738"/>
            <a:ext cx="2419611" cy="145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89092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49C7041-00DF-4846-BCB8-6744DBA04A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A4EE8A11-E353-44DC-8711-42414DA45DB4}"/>
              </a:ext>
            </a:extLst>
          </p:cNvPr>
          <p:cNvSpPr txBox="1"/>
          <p:nvPr/>
        </p:nvSpPr>
        <p:spPr>
          <a:xfrm>
            <a:off x="2034631" y="920621"/>
            <a:ext cx="8122737" cy="5016758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lang="de-CH" sz="8000" b="1" dirty="0">
                <a:solidFill>
                  <a:srgbClr val="FF0000"/>
                </a:solidFill>
              </a:rPr>
              <a:t>INSPIRE THE NEXT </a:t>
            </a:r>
          </a:p>
          <a:p>
            <a:pPr algn="ctr"/>
            <a:r>
              <a:rPr lang="de-CH" sz="8000" b="1" dirty="0">
                <a:solidFill>
                  <a:srgbClr val="FF0000"/>
                </a:solidFill>
              </a:rPr>
              <a:t>GENERATION </a:t>
            </a:r>
          </a:p>
          <a:p>
            <a:pPr algn="ctr"/>
            <a:r>
              <a:rPr lang="de-CH" sz="8000" b="1" dirty="0">
                <a:solidFill>
                  <a:srgbClr val="FF0000"/>
                </a:solidFill>
              </a:rPr>
              <a:t>OF </a:t>
            </a:r>
          </a:p>
          <a:p>
            <a:pPr algn="ctr"/>
            <a:r>
              <a:rPr lang="de-CH" sz="8000" b="1" dirty="0">
                <a:solidFill>
                  <a:srgbClr val="FF0000"/>
                </a:solidFill>
              </a:rPr>
              <a:t>ENGINEERS</a:t>
            </a:r>
            <a:endParaRPr lang="en-US" sz="8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21304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9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1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Content Placeholder 3">
            <a:extLst>
              <a:ext uri="{FF2B5EF4-FFF2-40B4-BE49-F238E27FC236}">
                <a16:creationId xmlns:a16="http://schemas.microsoft.com/office/drawing/2014/main" id="{D4C798E2-48DC-449C-BB34-7980FCCA232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" t="2927" r="1648" b="1356"/>
          <a:stretch/>
        </p:blipFill>
        <p:spPr>
          <a:xfrm>
            <a:off x="-9047" y="0"/>
            <a:ext cx="12192000" cy="684783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ED084A9-50FD-4CB8-92C1-31503F7092B4}"/>
              </a:ext>
            </a:extLst>
          </p:cNvPr>
          <p:cNvSpPr txBox="1"/>
          <p:nvPr/>
        </p:nvSpPr>
        <p:spPr>
          <a:xfrm>
            <a:off x="2847109" y="6155196"/>
            <a:ext cx="649778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4000" b="1" dirty="0">
                <a:solidFill>
                  <a:srgbClr val="FF0000"/>
                </a:solidFill>
              </a:rPr>
              <a:t>ORION Space – Team 2018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A993463-AFE9-4F78-B04E-B7F9BEDC4D7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5777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own Arrow 7">
            <a:extLst>
              <a:ext uri="{FF2B5EF4-FFF2-40B4-BE49-F238E27FC236}">
                <a16:creationId xmlns:a16="http://schemas.microsoft.com/office/drawing/2014/main" id="{D4771268-CB57-404A-9271-370EB28F609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00100" y="1491343"/>
            <a:ext cx="3333749" cy="3499103"/>
          </a:xfrm>
          <a:prstGeom prst="downArrow">
            <a:avLst>
              <a:gd name="adj1" fmla="val 100000"/>
              <a:gd name="adj2" fmla="val 15788"/>
            </a:avLst>
          </a:prstGeom>
          <a:solidFill>
            <a:srgbClr val="404040"/>
          </a:solidFill>
          <a:ln w="539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32" r="21001"/>
          <a:stretch/>
        </p:blipFill>
        <p:spPr>
          <a:xfrm>
            <a:off x="5901610" y="0"/>
            <a:ext cx="4612413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39E8EB8-A80D-42D0-9756-5DA056278F5F}"/>
              </a:ext>
            </a:extLst>
          </p:cNvPr>
          <p:cNvSpPr txBox="1"/>
          <p:nvPr/>
        </p:nvSpPr>
        <p:spPr>
          <a:xfrm flipH="1">
            <a:off x="8118762" y="6596390"/>
            <a:ext cx="407323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100" dirty="0"/>
              <a:t>© Ananda K. Maharjan, Graphic Designer - Newa Lipi/Ranjana Lipi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0981290-701D-4F5C-AB71-891A4795A3AE}"/>
              </a:ext>
            </a:extLst>
          </p:cNvPr>
          <p:cNvSpPr txBox="1"/>
          <p:nvPr/>
        </p:nvSpPr>
        <p:spPr>
          <a:xfrm>
            <a:off x="658368" y="2276856"/>
            <a:ext cx="47091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chemeClr val="bg1"/>
                </a:solidFill>
              </a:rPr>
              <a:t>rakeshchandra.prajapati@gmail.com</a:t>
            </a:r>
          </a:p>
          <a:p>
            <a:r>
              <a:rPr lang="de-CH" sz="1600" dirty="0">
                <a:solidFill>
                  <a:schemeClr val="bg1"/>
                </a:solidFill>
              </a:rPr>
              <a:t>0041-78-610-18-31</a:t>
            </a:r>
          </a:p>
          <a:p>
            <a:endParaRPr lang="de-CH" sz="1600" dirty="0">
              <a:solidFill>
                <a:schemeClr val="bg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32081FA-F1AD-4EBB-A03A-0144A7C1E3A8}"/>
              </a:ext>
            </a:extLst>
          </p:cNvPr>
          <p:cNvSpPr/>
          <p:nvPr/>
        </p:nvSpPr>
        <p:spPr>
          <a:xfrm>
            <a:off x="1642684" y="6356493"/>
            <a:ext cx="46795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https://www.facebook.com/ORIONSpaceNepal/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DB59A47-8CE0-49F0-A438-44499A9D6FF4}"/>
              </a:ext>
            </a:extLst>
          </p:cNvPr>
          <p:cNvSpPr txBox="1"/>
          <p:nvPr/>
        </p:nvSpPr>
        <p:spPr>
          <a:xfrm>
            <a:off x="717422" y="4318077"/>
            <a:ext cx="29482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For Funding UBS Bank</a:t>
            </a:r>
          </a:p>
          <a:p>
            <a:r>
              <a:rPr lang="de-CH" dirty="0">
                <a:solidFill>
                  <a:schemeClr val="bg1"/>
                </a:solidFill>
              </a:rPr>
              <a:t>CH02 0024 3243 4607 5540 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42FE4A7-0D77-4952-91DD-3A1BF3939533}"/>
              </a:ext>
            </a:extLst>
          </p:cNvPr>
          <p:cNvSpPr txBox="1"/>
          <p:nvPr/>
        </p:nvSpPr>
        <p:spPr>
          <a:xfrm>
            <a:off x="658368" y="1875771"/>
            <a:ext cx="1425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ORION Space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939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Rakesh Chandra </a:t>
            </a:r>
            <a:r>
              <a:rPr lang="de-CH" sz="4800" b="1" dirty="0"/>
              <a:t>PRAJAPATI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6431895" cy="48118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CH" dirty="0"/>
              <a:t>10 </a:t>
            </a:r>
            <a:r>
              <a:rPr lang="de-CH" dirty="0" err="1"/>
              <a:t>years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dirty="0" err="1"/>
              <a:t>experience</a:t>
            </a:r>
            <a:r>
              <a:rPr lang="de-CH" dirty="0"/>
              <a:t> in R&amp;D (Research </a:t>
            </a:r>
            <a:r>
              <a:rPr lang="de-CH" dirty="0" err="1"/>
              <a:t>and</a:t>
            </a:r>
            <a:r>
              <a:rPr lang="de-CH" dirty="0"/>
              <a:t> Development), SI (System Integration), V&amp;V (</a:t>
            </a:r>
            <a:r>
              <a:rPr lang="de-CH" dirty="0" err="1"/>
              <a:t>Verification</a:t>
            </a:r>
            <a:r>
              <a:rPr lang="de-CH" dirty="0"/>
              <a:t> </a:t>
            </a:r>
            <a:r>
              <a:rPr lang="de-CH" dirty="0" err="1"/>
              <a:t>and</a:t>
            </a:r>
            <a:r>
              <a:rPr lang="de-CH" dirty="0"/>
              <a:t> Validation), AIT (</a:t>
            </a:r>
            <a:r>
              <a:rPr lang="de-CH" dirty="0" err="1"/>
              <a:t>Assemble</a:t>
            </a:r>
            <a:r>
              <a:rPr lang="de-CH" dirty="0"/>
              <a:t>, </a:t>
            </a:r>
            <a:r>
              <a:rPr lang="de-CH" dirty="0" err="1"/>
              <a:t>Integrate</a:t>
            </a:r>
            <a:r>
              <a:rPr lang="de-CH" dirty="0"/>
              <a:t>, </a:t>
            </a:r>
            <a:r>
              <a:rPr lang="de-CH" dirty="0" err="1"/>
              <a:t>and</a:t>
            </a:r>
            <a:r>
              <a:rPr lang="de-CH" dirty="0"/>
              <a:t> </a:t>
            </a:r>
            <a:r>
              <a:rPr lang="de-CH" dirty="0" err="1"/>
              <a:t>Testing</a:t>
            </a:r>
            <a:r>
              <a:rPr lang="de-CH" dirty="0"/>
              <a:t>) in Biomedical </a:t>
            </a:r>
            <a:r>
              <a:rPr lang="de-CH" dirty="0" err="1"/>
              <a:t>and</a:t>
            </a:r>
            <a:r>
              <a:rPr lang="de-CH" dirty="0"/>
              <a:t> Space Engineering. </a:t>
            </a:r>
          </a:p>
          <a:p>
            <a:r>
              <a:rPr lang="de-CH" dirty="0" err="1"/>
              <a:t>Founder</a:t>
            </a:r>
            <a:r>
              <a:rPr lang="de-CH" dirty="0"/>
              <a:t>/CEO </a:t>
            </a:r>
            <a:r>
              <a:rPr lang="de-CH" dirty="0" err="1"/>
              <a:t>of</a:t>
            </a:r>
            <a:r>
              <a:rPr lang="de-CH" dirty="0"/>
              <a:t> </a:t>
            </a:r>
            <a:r>
              <a:rPr lang="de-CH" b="1" dirty="0"/>
              <a:t>ORION Space</a:t>
            </a:r>
          </a:p>
          <a:p>
            <a:r>
              <a:rPr lang="de-CH" dirty="0"/>
              <a:t>Masters in Electronics </a:t>
            </a:r>
            <a:r>
              <a:rPr lang="de-CH" dirty="0" err="1"/>
              <a:t>and</a:t>
            </a:r>
            <a:r>
              <a:rPr lang="de-CH" dirty="0"/>
              <a:t> Space Technology </a:t>
            </a:r>
            <a:r>
              <a:rPr lang="de-CH" dirty="0" err="1"/>
              <a:t>from</a:t>
            </a:r>
            <a:r>
              <a:rPr lang="de-CH" dirty="0"/>
              <a:t> </a:t>
            </a:r>
            <a:r>
              <a:rPr lang="de-CH" b="1" dirty="0"/>
              <a:t>EPFL</a:t>
            </a:r>
            <a:r>
              <a:rPr lang="de-CH" dirty="0"/>
              <a:t>, </a:t>
            </a:r>
            <a:r>
              <a:rPr lang="de-CH" dirty="0" err="1"/>
              <a:t>Switzerland</a:t>
            </a:r>
            <a:endParaRPr lang="de-CH" dirty="0"/>
          </a:p>
          <a:p>
            <a:r>
              <a:rPr lang="de-CH" dirty="0"/>
              <a:t>Interest in </a:t>
            </a:r>
            <a:r>
              <a:rPr lang="de-CH" dirty="0" err="1"/>
              <a:t>Physics</a:t>
            </a:r>
            <a:r>
              <a:rPr lang="de-CH" dirty="0"/>
              <a:t> (</a:t>
            </a:r>
            <a:r>
              <a:rPr lang="de-CH" sz="2400" i="1" dirty="0"/>
              <a:t>Science </a:t>
            </a:r>
            <a:r>
              <a:rPr lang="de-CH" sz="2400" i="1" dirty="0" err="1"/>
              <a:t>and</a:t>
            </a:r>
            <a:r>
              <a:rPr lang="de-CH" sz="2400" i="1" dirty="0"/>
              <a:t> Technology </a:t>
            </a:r>
            <a:r>
              <a:rPr lang="de-CH" sz="2400" i="1" dirty="0" err="1"/>
              <a:t>of</a:t>
            </a:r>
            <a:r>
              <a:rPr lang="de-CH" sz="2400" i="1" dirty="0"/>
              <a:t> </a:t>
            </a:r>
            <a:r>
              <a:rPr lang="de-CH" sz="2400" i="1" dirty="0" err="1"/>
              <a:t>Particle</a:t>
            </a:r>
            <a:r>
              <a:rPr lang="de-CH" sz="2400" i="1" dirty="0"/>
              <a:t> </a:t>
            </a:r>
            <a:r>
              <a:rPr lang="de-CH" sz="2400" i="1" dirty="0" err="1"/>
              <a:t>Accelerator</a:t>
            </a:r>
            <a:r>
              <a:rPr lang="de-CH" sz="2400" i="1" dirty="0"/>
              <a:t>, </a:t>
            </a:r>
            <a:r>
              <a:rPr lang="de-CH" sz="2400" b="1" i="1" dirty="0"/>
              <a:t>JUAS 2018</a:t>
            </a:r>
            <a:r>
              <a:rPr lang="de-CH" dirty="0"/>
              <a:t>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38"/>
          <a:stretch/>
        </p:blipFill>
        <p:spPr>
          <a:xfrm>
            <a:off x="7270095" y="3552531"/>
            <a:ext cx="2055376" cy="280618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0457" y="177465"/>
            <a:ext cx="1680375" cy="26952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50" y="1434682"/>
            <a:ext cx="2435249" cy="18707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350455" y="2828993"/>
            <a:ext cx="176782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1100" dirty="0" err="1"/>
              <a:t>SwissCube</a:t>
            </a:r>
            <a:r>
              <a:rPr lang="de-CH" sz="1100" dirty="0"/>
              <a:t> </a:t>
            </a:r>
            <a:r>
              <a:rPr lang="de-CH" sz="1100" dirty="0" err="1"/>
              <a:t>CubeSat</a:t>
            </a:r>
            <a:r>
              <a:rPr lang="de-CH" sz="1100" dirty="0"/>
              <a:t> Launch</a:t>
            </a:r>
          </a:p>
          <a:p>
            <a:pPr algn="r"/>
            <a:r>
              <a:rPr lang="de-CH" sz="1100" dirty="0"/>
              <a:t>23-09-2009, EPFL</a:t>
            </a:r>
          </a:p>
        </p:txBody>
      </p:sp>
      <p:pic>
        <p:nvPicPr>
          <p:cNvPr id="1026" name="Picture 2" descr="Image may contain: people sitting, screen, office and indoor">
            <a:extLst>
              <a:ext uri="{FF2B5EF4-FFF2-40B4-BE49-F238E27FC236}">
                <a16:creationId xmlns:a16="http://schemas.microsoft.com/office/drawing/2014/main" id="{B02AEF94-E851-45A7-9E79-CACDFA48BE5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600" b="39600"/>
          <a:stretch/>
        </p:blipFill>
        <p:spPr bwMode="auto">
          <a:xfrm>
            <a:off x="9503450" y="3552531"/>
            <a:ext cx="2527382" cy="1644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6318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 err="1"/>
              <a:t>What</a:t>
            </a:r>
            <a:r>
              <a:rPr lang="de-CH" b="1" dirty="0"/>
              <a:t> bring </a:t>
            </a:r>
            <a:r>
              <a:rPr lang="de-CH" b="1" dirty="0" err="1"/>
              <a:t>us</a:t>
            </a:r>
            <a:r>
              <a:rPr lang="de-CH" b="1" dirty="0"/>
              <a:t> </a:t>
            </a:r>
            <a:r>
              <a:rPr lang="de-CH" b="1" dirty="0" err="1"/>
              <a:t>together</a:t>
            </a:r>
            <a:r>
              <a:rPr lang="de-CH" b="1" dirty="0"/>
              <a:t>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sz="9600" dirty="0"/>
              <a:t>Let's do</a:t>
            </a:r>
          </a:p>
          <a:p>
            <a:pPr marL="0" indent="0" algn="ctr">
              <a:buNone/>
            </a:pPr>
            <a:r>
              <a:rPr lang="en-US" sz="9600" dirty="0"/>
              <a:t>something</a:t>
            </a:r>
          </a:p>
          <a:p>
            <a:pPr marL="0" indent="0" algn="ctr">
              <a:buNone/>
            </a:pPr>
            <a:r>
              <a:rPr lang="en-US" sz="9600" dirty="0"/>
              <a:t>for </a:t>
            </a:r>
          </a:p>
          <a:p>
            <a:pPr marL="0" indent="0" algn="ctr">
              <a:buNone/>
            </a:pPr>
            <a:r>
              <a:rPr lang="en-US" sz="9600" dirty="0"/>
              <a:t>Nepal</a:t>
            </a:r>
            <a:endParaRPr lang="de-CH" sz="9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822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Swiss-Nepal Technology Transfer Seminar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88" y="1601676"/>
            <a:ext cx="4304385" cy="228250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411" y="3290320"/>
            <a:ext cx="4425725" cy="21848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48833" y="3884177"/>
            <a:ext cx="1773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2016, EPFL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27989" y="5475171"/>
            <a:ext cx="18405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2017, ETHZ</a:t>
            </a:r>
          </a:p>
        </p:txBody>
      </p:sp>
      <p:sp>
        <p:nvSpPr>
          <p:cNvPr id="8" name="Rectangle 7"/>
          <p:cNvSpPr/>
          <p:nvPr/>
        </p:nvSpPr>
        <p:spPr>
          <a:xfrm>
            <a:off x="7851568" y="4580091"/>
            <a:ext cx="4151888" cy="2120113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TextBox 8"/>
          <p:cNvSpPr txBox="1"/>
          <p:nvPr/>
        </p:nvSpPr>
        <p:spPr>
          <a:xfrm>
            <a:off x="8979976" y="4056871"/>
            <a:ext cx="18950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2800" b="1" dirty="0"/>
              <a:t>2018, CERN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flipH="1">
            <a:off x="4554781" y="1828301"/>
            <a:ext cx="7059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800" b="1" i="1" dirty="0">
                <a:solidFill>
                  <a:srgbClr val="92D050"/>
                </a:solidFill>
              </a:rPr>
              <a:t>«I want to promote Space Education in Nepal»</a:t>
            </a:r>
          </a:p>
        </p:txBody>
      </p:sp>
      <p:sp>
        <p:nvSpPr>
          <p:cNvPr id="11" name="TextBox 10"/>
          <p:cNvSpPr txBox="1"/>
          <p:nvPr/>
        </p:nvSpPr>
        <p:spPr>
          <a:xfrm flipH="1">
            <a:off x="7851568" y="5162410"/>
            <a:ext cx="41518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 err="1">
                <a:solidFill>
                  <a:srgbClr val="FF0000"/>
                </a:solidFill>
              </a:rPr>
              <a:t>NepSAS</a:t>
            </a:r>
            <a:endParaRPr lang="de-CH" sz="2400" b="1" dirty="0">
              <a:solidFill>
                <a:srgbClr val="FF0000"/>
              </a:solidFill>
            </a:endParaRPr>
          </a:p>
          <a:p>
            <a:pPr algn="ctr"/>
            <a:r>
              <a:rPr lang="de-CH" dirty="0" err="1">
                <a:solidFill>
                  <a:srgbClr val="FF0000"/>
                </a:solidFill>
              </a:rPr>
              <a:t>is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synonymous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to</a:t>
            </a:r>
            <a:r>
              <a:rPr lang="de-CH" dirty="0">
                <a:solidFill>
                  <a:srgbClr val="FF0000"/>
                </a:solidFill>
              </a:rPr>
              <a:t> </a:t>
            </a:r>
          </a:p>
          <a:p>
            <a:pPr algn="ctr"/>
            <a:r>
              <a:rPr lang="en-US" sz="2400" b="1" i="1" dirty="0">
                <a:solidFill>
                  <a:srgbClr val="FF0000"/>
                </a:solidFill>
              </a:rPr>
              <a:t>“</a:t>
            </a:r>
            <a:r>
              <a:rPr lang="de-CH" sz="2400" b="1" i="1" dirty="0" err="1">
                <a:solidFill>
                  <a:srgbClr val="FF0000"/>
                </a:solidFill>
              </a:rPr>
              <a:t>Let’s</a:t>
            </a:r>
            <a:r>
              <a:rPr lang="de-CH" sz="2400" b="1" i="1" dirty="0">
                <a:solidFill>
                  <a:srgbClr val="FF0000"/>
                </a:solidFill>
              </a:rPr>
              <a:t> do </a:t>
            </a:r>
            <a:r>
              <a:rPr lang="de-CH" sz="2400" b="1" i="1" dirty="0" err="1">
                <a:solidFill>
                  <a:srgbClr val="FF0000"/>
                </a:solidFill>
              </a:rPr>
              <a:t>something</a:t>
            </a:r>
            <a:r>
              <a:rPr lang="de-CH" sz="2400" b="1" i="1" dirty="0">
                <a:solidFill>
                  <a:srgbClr val="FF0000"/>
                </a:solidFill>
              </a:rPr>
              <a:t> </a:t>
            </a:r>
            <a:r>
              <a:rPr lang="de-CH" sz="2400" b="1" i="1" dirty="0" err="1">
                <a:solidFill>
                  <a:srgbClr val="FF0000"/>
                </a:solidFill>
              </a:rPr>
              <a:t>for</a:t>
            </a:r>
            <a:r>
              <a:rPr lang="de-CH" sz="2400" b="1" i="1" dirty="0">
                <a:solidFill>
                  <a:srgbClr val="FF0000"/>
                </a:solidFill>
              </a:rPr>
              <a:t> Nepal</a:t>
            </a:r>
            <a:r>
              <a:rPr lang="en-US" sz="2400" b="1" i="1" dirty="0">
                <a:solidFill>
                  <a:srgbClr val="FF0000"/>
                </a:solidFill>
              </a:rPr>
              <a:t>”</a:t>
            </a:r>
            <a:endParaRPr lang="de-CH" sz="24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57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b="1" dirty="0"/>
              <a:t>Pico/Nano-Satellites and PocketQube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751320" cy="4351338"/>
          </a:xfrm>
        </p:spPr>
        <p:txBody>
          <a:bodyPr>
            <a:normAutofit/>
          </a:bodyPr>
          <a:lstStyle/>
          <a:p>
            <a:r>
              <a:rPr lang="de-CH" dirty="0"/>
              <a:t>Educational Satellite (</a:t>
            </a:r>
            <a:r>
              <a:rPr lang="de-CH" b="1" i="1" dirty="0"/>
              <a:t>Prof. Bob Twiggs</a:t>
            </a:r>
            <a:r>
              <a:rPr lang="de-CH" dirty="0"/>
              <a:t>)</a:t>
            </a:r>
          </a:p>
          <a:p>
            <a:pPr lvl="1"/>
            <a:r>
              <a:rPr lang="de-CH" b="1" i="1" dirty="0"/>
              <a:t>CubeSat (10cm x 10cm x 10cm, 1kg) in 1999</a:t>
            </a:r>
          </a:p>
          <a:p>
            <a:pPr lvl="1"/>
            <a:r>
              <a:rPr lang="de-CH" b="1" i="1" dirty="0"/>
              <a:t>PocketQube (5cm x 5cm x 5cm, 250g) in 2009</a:t>
            </a:r>
          </a:p>
          <a:p>
            <a:pPr lvl="1"/>
            <a:r>
              <a:rPr lang="de-CH" b="1" i="1" dirty="0"/>
              <a:t>CanSat in 1998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2E8E764D-8B20-4339-9AB3-584EF3CCA9C8}"/>
              </a:ext>
            </a:extLst>
          </p:cNvPr>
          <p:cNvGrpSpPr/>
          <p:nvPr/>
        </p:nvGrpSpPr>
        <p:grpSpPr>
          <a:xfrm>
            <a:off x="7673539" y="1417321"/>
            <a:ext cx="4518461" cy="5352942"/>
            <a:chOff x="6618436" y="1374572"/>
            <a:chExt cx="4091185" cy="505010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2489" y="1374572"/>
              <a:ext cx="3643081" cy="4802391"/>
            </a:xfrm>
            <a:prstGeom prst="rect">
              <a:avLst/>
            </a:prstGeom>
          </p:spPr>
        </p:pic>
        <p:sp>
          <p:nvSpPr>
            <p:cNvPr id="7" name="TextBox 6"/>
            <p:cNvSpPr txBox="1"/>
            <p:nvPr/>
          </p:nvSpPr>
          <p:spPr>
            <a:xfrm>
              <a:off x="6618436" y="6163067"/>
              <a:ext cx="409118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sz="1100" dirty="0"/>
                <a:t>Miss. </a:t>
              </a:r>
              <a:r>
                <a:rPr lang="de-CH" sz="1100" dirty="0" err="1"/>
                <a:t>Manandhar</a:t>
              </a:r>
              <a:r>
                <a:rPr lang="de-CH" sz="1100" dirty="0"/>
                <a:t> </a:t>
              </a:r>
              <a:r>
                <a:rPr lang="de-CH" sz="1100" dirty="0" err="1"/>
                <a:t>is</a:t>
              </a:r>
              <a:r>
                <a:rPr lang="de-CH" sz="1100" dirty="0"/>
                <a:t> Engineer &amp; Public Relation Officer, ORION Space</a:t>
              </a: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1731886-0794-402C-9632-11E35F5FA553}"/>
              </a:ext>
            </a:extLst>
          </p:cNvPr>
          <p:cNvGrpSpPr/>
          <p:nvPr/>
        </p:nvGrpSpPr>
        <p:grpSpPr>
          <a:xfrm>
            <a:off x="4005204" y="3137414"/>
            <a:ext cx="3420885" cy="3528561"/>
            <a:chOff x="5031722" y="3164847"/>
            <a:chExt cx="2917447" cy="301211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529DE9FC-9DE8-4471-84D0-251896FC01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115742" y="3164847"/>
              <a:ext cx="2755765" cy="3012116"/>
            </a:xfrm>
            <a:prstGeom prst="rect">
              <a:avLst/>
            </a:prstGeom>
          </p:spPr>
        </p:pic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D183376F-5B28-41E9-9244-135025459621}"/>
                </a:ext>
              </a:extLst>
            </p:cNvPr>
            <p:cNvSpPr/>
            <p:nvPr/>
          </p:nvSpPr>
          <p:spPr>
            <a:xfrm>
              <a:off x="5031722" y="5023945"/>
              <a:ext cx="2917447" cy="735724"/>
            </a:xfrm>
            <a:prstGeom prst="round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2" name="Picture 11" descr="D:\sradu\Desktop\3Axis Coordinate1P.png">
            <a:extLst>
              <a:ext uri="{FF2B5EF4-FFF2-40B4-BE49-F238E27FC236}">
                <a16:creationId xmlns:a16="http://schemas.microsoft.com/office/drawing/2014/main" id="{D978CCD1-2D6F-49E2-B53B-690BA52A3289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68" y="3756683"/>
            <a:ext cx="3064510" cy="22339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54976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A picture containing sky, grass, outdoor, tree&#10;&#10;Description generated with very high confidence">
            <a:extLst>
              <a:ext uri="{FF2B5EF4-FFF2-40B4-BE49-F238E27FC236}">
                <a16:creationId xmlns:a16="http://schemas.microsoft.com/office/drawing/2014/main" id="{979C1F0E-FDAF-4F25-81EE-6D8B547FE7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23020" y="1690688"/>
            <a:ext cx="5363994" cy="4006936"/>
          </a:xfr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B3AA98D-39BA-4D82-B065-EE996E0195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419" y="1472722"/>
            <a:ext cx="3239142" cy="5122201"/>
          </a:xfrm>
          <a:prstGeom prst="rect">
            <a:avLst/>
          </a:prstGeom>
        </p:spPr>
      </p:pic>
      <p:sp>
        <p:nvSpPr>
          <p:cNvPr id="8" name="Arrow: Left 7">
            <a:extLst>
              <a:ext uri="{FF2B5EF4-FFF2-40B4-BE49-F238E27FC236}">
                <a16:creationId xmlns:a16="http://schemas.microsoft.com/office/drawing/2014/main" id="{D19125D3-6BAD-4F14-B11D-394AC074801C}"/>
              </a:ext>
            </a:extLst>
          </p:cNvPr>
          <p:cNvSpPr/>
          <p:nvPr/>
        </p:nvSpPr>
        <p:spPr>
          <a:xfrm rot="10800000">
            <a:off x="4964678" y="3527283"/>
            <a:ext cx="1388484" cy="67773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C5A6E37-4709-46DC-A538-CA568BEE856B}"/>
              </a:ext>
            </a:extLst>
          </p:cNvPr>
          <p:cNvSpPr txBox="1"/>
          <p:nvPr/>
        </p:nvSpPr>
        <p:spPr>
          <a:xfrm>
            <a:off x="7339688" y="5689254"/>
            <a:ext cx="3758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Stackable PCBs of CanSat Sub-Systems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9E9E66C-B46C-4DAA-9B79-AC76C8EB4786}"/>
              </a:ext>
            </a:extLst>
          </p:cNvPr>
          <p:cNvSpPr txBox="1"/>
          <p:nvPr/>
        </p:nvSpPr>
        <p:spPr>
          <a:xfrm>
            <a:off x="5034535" y="3681484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(Stacked)</a:t>
            </a:r>
            <a:endParaRPr lang="en-US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F1B6FAEC-455E-46AC-A890-8C4038FE2B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de-CH" b="1" dirty="0"/>
              <a:t>Crawl-Walk-Run: Started with CanSat Project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2776A14-234E-48F8-A3DB-9B9A60D2F0A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FC76A37-0FC9-458D-B43F-BD8766256ABB}"/>
              </a:ext>
            </a:extLst>
          </p:cNvPr>
          <p:cNvSpPr txBox="1"/>
          <p:nvPr/>
        </p:nvSpPr>
        <p:spPr>
          <a:xfrm>
            <a:off x="5557274" y="6041613"/>
            <a:ext cx="63691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sz="2000" b="1" dirty="0">
                <a:solidFill>
                  <a:srgbClr val="FF0000"/>
                </a:solidFill>
              </a:rPr>
              <a:t>1st Prize: Winner of Swiss-Nepal Technology Transfer 2017</a:t>
            </a:r>
          </a:p>
          <a:p>
            <a:pPr algn="ctr"/>
            <a:r>
              <a:rPr lang="de-CH" sz="2000" b="1" dirty="0">
                <a:solidFill>
                  <a:srgbClr val="FF0000"/>
                </a:solidFill>
              </a:rPr>
              <a:t>(Pollution Measurement of Kathmandu Valley)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1971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9DBF6D-E4A2-40E1-A9E0-F388D6884C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365125"/>
            <a:ext cx="5120114" cy="1692794"/>
          </a:xfrm>
        </p:spPr>
        <p:txBody>
          <a:bodyPr>
            <a:normAutofit/>
          </a:bodyPr>
          <a:lstStyle/>
          <a:p>
            <a:r>
              <a:rPr lang="de-CH" b="1" dirty="0"/>
              <a:t>Pico-Satellite: PocketQube</a:t>
            </a:r>
            <a:endParaRPr lang="en-US" b="1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B9DC35-B6CB-4AA4-A38A-9418E7372D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5321" y="2575034"/>
            <a:ext cx="5535167" cy="3462228"/>
          </a:xfrm>
        </p:spPr>
        <p:txBody>
          <a:bodyPr>
            <a:normAutofit/>
          </a:bodyPr>
          <a:lstStyle/>
          <a:p>
            <a:r>
              <a:rPr lang="de-CH" dirty="0"/>
              <a:t>Why Pico/Nano-Satellites?</a:t>
            </a:r>
          </a:p>
          <a:p>
            <a:pPr lvl="1"/>
            <a:r>
              <a:rPr lang="de-CH" dirty="0"/>
              <a:t>Cheaper </a:t>
            </a:r>
          </a:p>
          <a:p>
            <a:pPr lvl="1"/>
            <a:r>
              <a:rPr lang="de-CH" dirty="0"/>
              <a:t>Shorter Development Time </a:t>
            </a:r>
          </a:p>
          <a:p>
            <a:pPr lvl="1"/>
            <a:r>
              <a:rPr lang="de-CH" dirty="0"/>
              <a:t>University Project </a:t>
            </a:r>
          </a:p>
          <a:p>
            <a:pPr lvl="1"/>
            <a:r>
              <a:rPr lang="de-CH" dirty="0"/>
              <a:t>Capacity Building</a:t>
            </a:r>
          </a:p>
          <a:p>
            <a:r>
              <a:rPr lang="de-CH" dirty="0"/>
              <a:t>PocketQube</a:t>
            </a:r>
          </a:p>
          <a:p>
            <a:pPr lvl="1"/>
            <a:r>
              <a:rPr lang="de-CH" dirty="0"/>
              <a:t>5cm x 5cm x 5cm</a:t>
            </a:r>
          </a:p>
          <a:p>
            <a:pPr lvl="1"/>
            <a:r>
              <a:rPr lang="de-CH" dirty="0"/>
              <a:t>250g</a:t>
            </a:r>
          </a:p>
        </p:txBody>
      </p:sp>
      <p:pic>
        <p:nvPicPr>
          <p:cNvPr id="5" name="Picture 4" descr="A hand holding a cell phone&#10;&#10;Description generated with high confidence">
            <a:extLst>
              <a:ext uri="{FF2B5EF4-FFF2-40B4-BE49-F238E27FC236}">
                <a16:creationId xmlns:a16="http://schemas.microsoft.com/office/drawing/2014/main" id="{AB9425F3-D402-4CA9-A88E-376EE728DCA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30" r="4463" b="-2"/>
          <a:stretch/>
        </p:blipFill>
        <p:spPr>
          <a:xfrm>
            <a:off x="5878849" y="10"/>
            <a:ext cx="6313150" cy="6857987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02B0CCA-F647-4E60-B112-D36E1BF05B9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FC8B4E8-3E01-4356-BAC7-A37CCB1C77FE}"/>
              </a:ext>
            </a:extLst>
          </p:cNvPr>
          <p:cNvSpPr txBox="1"/>
          <p:nvPr/>
        </p:nvSpPr>
        <p:spPr>
          <a:xfrm>
            <a:off x="9072677" y="6479183"/>
            <a:ext cx="135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EduQube Kit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0172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 up of a piece of paper&#10;&#10;Description generated with high confidence">
            <a:extLst>
              <a:ext uri="{FF2B5EF4-FFF2-40B4-BE49-F238E27FC236}">
                <a16:creationId xmlns:a16="http://schemas.microsoft.com/office/drawing/2014/main" id="{807A71C4-003E-483B-9CB5-E463DDB213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916" b="23039"/>
          <a:stretch/>
        </p:blipFill>
        <p:spPr>
          <a:xfrm>
            <a:off x="-17" y="10"/>
            <a:ext cx="12188952" cy="6857990"/>
          </a:xfrm>
          <a:prstGeom prst="rect">
            <a:avLst/>
          </a:prstGeom>
        </p:spPr>
      </p:pic>
      <p:sp>
        <p:nvSpPr>
          <p:cNvPr id="18" name="Title 1">
            <a:extLst>
              <a:ext uri="{FF2B5EF4-FFF2-40B4-BE49-F238E27FC236}">
                <a16:creationId xmlns:a16="http://schemas.microsoft.com/office/drawing/2014/main" id="{F81DE185-8610-48C5-8421-067DB35F8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9220" y="803325"/>
            <a:ext cx="5758984" cy="1325563"/>
          </a:xfrm>
        </p:spPr>
        <p:txBody>
          <a:bodyPr>
            <a:normAutofit/>
          </a:bodyPr>
          <a:lstStyle/>
          <a:p>
            <a:r>
              <a:rPr lang="de-CH" b="1" dirty="0"/>
              <a:t>Why PocketQube?</a:t>
            </a:r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EA50C8-3F04-4EFD-8D2D-4D66B0CF277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0" r="6580" b="2"/>
          <a:stretch/>
        </p:blipFill>
        <p:spPr>
          <a:xfrm>
            <a:off x="-2317" y="-2"/>
            <a:ext cx="5441859" cy="5654940"/>
          </a:xfrm>
          <a:custGeom>
            <a:avLst/>
            <a:gdLst>
              <a:gd name="connsiteX0" fmla="*/ 0 w 5067519"/>
              <a:gd name="connsiteY0" fmla="*/ 0 h 5265942"/>
              <a:gd name="connsiteX1" fmla="*/ 4097786 w 5067519"/>
              <a:gd name="connsiteY1" fmla="*/ 0 h 5265942"/>
              <a:gd name="connsiteX2" fmla="*/ 4176264 w 5067519"/>
              <a:gd name="connsiteY2" fmla="*/ 71326 h 5265942"/>
              <a:gd name="connsiteX3" fmla="*/ 5067519 w 5067519"/>
              <a:gd name="connsiteY3" fmla="*/ 2223006 h 5265942"/>
              <a:gd name="connsiteX4" fmla="*/ 2024583 w 5067519"/>
              <a:gd name="connsiteY4" fmla="*/ 5265942 h 5265942"/>
              <a:gd name="connsiteX5" fmla="*/ 145914 w 5067519"/>
              <a:gd name="connsiteY5" fmla="*/ 4616926 h 5265942"/>
              <a:gd name="connsiteX6" fmla="*/ 0 w 5067519"/>
              <a:gd name="connsiteY6" fmla="*/ 4489006 h 5265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7519" h="5265942">
                <a:moveTo>
                  <a:pt x="0" y="0"/>
                </a:moveTo>
                <a:lnTo>
                  <a:pt x="4097786" y="0"/>
                </a:lnTo>
                <a:lnTo>
                  <a:pt x="4176264" y="71326"/>
                </a:lnTo>
                <a:cubicBezTo>
                  <a:pt x="4726927" y="621989"/>
                  <a:pt x="5067519" y="1382723"/>
                  <a:pt x="5067519" y="2223006"/>
                </a:cubicBezTo>
                <a:cubicBezTo>
                  <a:pt x="5067519" y="3903573"/>
                  <a:pt x="3705150" y="5265942"/>
                  <a:pt x="2024583" y="5265942"/>
                </a:cubicBezTo>
                <a:cubicBezTo>
                  <a:pt x="1315594" y="5265942"/>
                  <a:pt x="663237" y="5023470"/>
                  <a:pt x="145914" y="4616926"/>
                </a:cubicBezTo>
                <a:lnTo>
                  <a:pt x="0" y="4489006"/>
                </a:lnTo>
                <a:close/>
              </a:path>
            </a:pathLst>
          </a:cu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79171" y="1938528"/>
            <a:ext cx="6181601" cy="4718303"/>
          </a:xfrm>
        </p:spPr>
        <p:txBody>
          <a:bodyPr anchor="t">
            <a:normAutofit/>
          </a:bodyPr>
          <a:lstStyle/>
          <a:p>
            <a:r>
              <a:rPr lang="de-CH" dirty="0"/>
              <a:t>Potential Users</a:t>
            </a:r>
          </a:p>
          <a:p>
            <a:pPr lvl="1"/>
            <a:r>
              <a:rPr lang="de-CH" sz="2800" dirty="0"/>
              <a:t>Education</a:t>
            </a:r>
          </a:p>
          <a:p>
            <a:pPr lvl="1"/>
            <a:r>
              <a:rPr lang="de-CH" sz="2800" dirty="0"/>
              <a:t>Research</a:t>
            </a:r>
          </a:p>
          <a:p>
            <a:pPr lvl="1"/>
            <a:r>
              <a:rPr lang="de-CH" sz="2800" dirty="0"/>
              <a:t>Commercial </a:t>
            </a:r>
          </a:p>
          <a:p>
            <a:r>
              <a:rPr lang="de-CH" dirty="0"/>
              <a:t>Application</a:t>
            </a:r>
          </a:p>
          <a:p>
            <a:pPr lvl="1"/>
            <a:r>
              <a:rPr lang="de-CH" sz="2800" dirty="0"/>
              <a:t>Education and Training</a:t>
            </a:r>
          </a:p>
          <a:p>
            <a:pPr lvl="1"/>
            <a:r>
              <a:rPr lang="de-CH" sz="2800" dirty="0"/>
              <a:t>Science </a:t>
            </a:r>
          </a:p>
          <a:p>
            <a:r>
              <a:rPr lang="de-CH" dirty="0"/>
              <a:t>Early Career Development</a:t>
            </a:r>
          </a:p>
          <a:p>
            <a:pPr lvl="1"/>
            <a:r>
              <a:rPr lang="de-CH" dirty="0"/>
              <a:t>Next generation engineers </a:t>
            </a:r>
          </a:p>
          <a:p>
            <a:pPr lvl="1"/>
            <a:r>
              <a:rPr lang="de-CH" dirty="0"/>
              <a:t>Working in Nepal (with family and friends)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5AAC52FA-D666-4C06-922F-65B611C0825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97736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hand holding a speaker&#10;&#10;Description generated with high confidence">
            <a:extLst>
              <a:ext uri="{FF2B5EF4-FFF2-40B4-BE49-F238E27FC236}">
                <a16:creationId xmlns:a16="http://schemas.microsoft.com/office/drawing/2014/main" id="{13EA21E5-9AEC-41FF-9DF0-E6697BB5CD9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3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033" r="-1" b="17962"/>
          <a:stretch/>
        </p:blipFill>
        <p:spPr>
          <a:xfrm>
            <a:off x="-17" y="10"/>
            <a:ext cx="12188952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F80A4D4-89F4-4734-8E35-5AB59152D1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53668" y="803325"/>
            <a:ext cx="5314536" cy="1325563"/>
          </a:xfrm>
        </p:spPr>
        <p:txBody>
          <a:bodyPr>
            <a:normAutofit/>
          </a:bodyPr>
          <a:lstStyle/>
          <a:p>
            <a:r>
              <a:rPr lang="de-CH" b="1" dirty="0"/>
              <a:t>Challenge of building PocketQube</a:t>
            </a:r>
            <a:endParaRPr lang="en-US" b="1" dirty="0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hand holding a speaker&#10;&#10;Description generated with high confidence">
            <a:extLst>
              <a:ext uri="{FF2B5EF4-FFF2-40B4-BE49-F238E27FC236}">
                <a16:creationId xmlns:a16="http://schemas.microsoft.com/office/drawing/2014/main" id="{6F0C4E04-D724-449E-914E-F1B5B85FD0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55" r="3" b="3"/>
          <a:stretch/>
        </p:blipFill>
        <p:spPr>
          <a:xfrm>
            <a:off x="-2317" y="-2"/>
            <a:ext cx="5441859" cy="5654940"/>
          </a:xfrm>
          <a:custGeom>
            <a:avLst/>
            <a:gdLst>
              <a:gd name="connsiteX0" fmla="*/ 0 w 5067519"/>
              <a:gd name="connsiteY0" fmla="*/ 0 h 5265942"/>
              <a:gd name="connsiteX1" fmla="*/ 4097786 w 5067519"/>
              <a:gd name="connsiteY1" fmla="*/ 0 h 5265942"/>
              <a:gd name="connsiteX2" fmla="*/ 4176264 w 5067519"/>
              <a:gd name="connsiteY2" fmla="*/ 71326 h 5265942"/>
              <a:gd name="connsiteX3" fmla="*/ 5067519 w 5067519"/>
              <a:gd name="connsiteY3" fmla="*/ 2223006 h 5265942"/>
              <a:gd name="connsiteX4" fmla="*/ 2024583 w 5067519"/>
              <a:gd name="connsiteY4" fmla="*/ 5265942 h 5265942"/>
              <a:gd name="connsiteX5" fmla="*/ 145914 w 5067519"/>
              <a:gd name="connsiteY5" fmla="*/ 4616926 h 5265942"/>
              <a:gd name="connsiteX6" fmla="*/ 0 w 5067519"/>
              <a:gd name="connsiteY6" fmla="*/ 4489006 h 5265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67519" h="5265942">
                <a:moveTo>
                  <a:pt x="0" y="0"/>
                </a:moveTo>
                <a:lnTo>
                  <a:pt x="4097786" y="0"/>
                </a:lnTo>
                <a:lnTo>
                  <a:pt x="4176264" y="71326"/>
                </a:lnTo>
                <a:cubicBezTo>
                  <a:pt x="4726927" y="621989"/>
                  <a:pt x="5067519" y="1382723"/>
                  <a:pt x="5067519" y="2223006"/>
                </a:cubicBezTo>
                <a:cubicBezTo>
                  <a:pt x="5067519" y="3903573"/>
                  <a:pt x="3705150" y="5265942"/>
                  <a:pt x="2024583" y="5265942"/>
                </a:cubicBezTo>
                <a:cubicBezTo>
                  <a:pt x="1315594" y="5265942"/>
                  <a:pt x="663237" y="5023470"/>
                  <a:pt x="145914" y="4616926"/>
                </a:cubicBezTo>
                <a:lnTo>
                  <a:pt x="0" y="4489006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0EB748-BC14-4150-94E2-F02AC15E31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3667" y="2279018"/>
            <a:ext cx="5314543" cy="3375920"/>
          </a:xfrm>
        </p:spPr>
        <p:txBody>
          <a:bodyPr anchor="t">
            <a:normAutofit/>
          </a:bodyPr>
          <a:lstStyle/>
          <a:p>
            <a:r>
              <a:rPr lang="de-CH" dirty="0"/>
              <a:t>Limited volume for payload</a:t>
            </a:r>
          </a:p>
          <a:p>
            <a:pPr lvl="1"/>
            <a:r>
              <a:rPr lang="de-CH" sz="2800" dirty="0"/>
              <a:t>1P = 5cm X 5cm X 5cm</a:t>
            </a:r>
          </a:p>
          <a:p>
            <a:r>
              <a:rPr lang="de-CH" dirty="0"/>
              <a:t>Limited power for operation</a:t>
            </a:r>
          </a:p>
          <a:p>
            <a:pPr lvl="1"/>
            <a:r>
              <a:rPr lang="de-CH" dirty="0"/>
              <a:t>250mW  </a:t>
            </a:r>
          </a:p>
          <a:p>
            <a:r>
              <a:rPr lang="de-CH" dirty="0"/>
              <a:t>First teach and prepare the man-power, and start building it!</a:t>
            </a:r>
            <a:endParaRPr lang="en-US" sz="2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705BFEF-4709-4F39-86C7-491E5607171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34" y="6176963"/>
            <a:ext cx="1472750" cy="604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598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589</Words>
  <Application>Microsoft Office PowerPoint</Application>
  <PresentationFormat>Widescreen</PresentationFormat>
  <Paragraphs>138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Calibri Light</vt:lpstr>
      <vt:lpstr>Office Theme</vt:lpstr>
      <vt:lpstr>Introduction to ORION Space and Our Project on  PocketQube</vt:lpstr>
      <vt:lpstr>Rakesh Chandra PRAJAPATI</vt:lpstr>
      <vt:lpstr>What bring us together?</vt:lpstr>
      <vt:lpstr>Swiss-Nepal Technology Transfer Seminar </vt:lpstr>
      <vt:lpstr>Pico/Nano-Satellites and PocketQube</vt:lpstr>
      <vt:lpstr>Crawl-Walk-Run: Started with CanSat Project</vt:lpstr>
      <vt:lpstr>Pico-Satellite: PocketQube</vt:lpstr>
      <vt:lpstr>Why PocketQube?</vt:lpstr>
      <vt:lpstr>Challenge of building PocketQube</vt:lpstr>
      <vt:lpstr>PocketQube Cost and Mission Ideas</vt:lpstr>
      <vt:lpstr>Other Applications of PocketQube</vt:lpstr>
      <vt:lpstr>Trainings and Award to ORION Space</vt:lpstr>
      <vt:lpstr>ORION Space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ORION Space and Our Project on  PocketQube</dc:title>
  <dc:creator>Rakesh Chandra Prajapati</dc:creator>
  <cp:lastModifiedBy>Rakesh Chandra Prajapati</cp:lastModifiedBy>
  <cp:revision>4</cp:revision>
  <dcterms:created xsi:type="dcterms:W3CDTF">2018-06-16T01:20:58Z</dcterms:created>
  <dcterms:modified xsi:type="dcterms:W3CDTF">2018-06-16T01:39:41Z</dcterms:modified>
</cp:coreProperties>
</file>