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Robo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Robo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.fntdata"/><Relationship Id="rId6" Type="http://schemas.openxmlformats.org/officeDocument/2006/relationships/slide" Target="slides/slide1.xml"/><Relationship Id="rId18" Type="http://schemas.openxmlformats.org/officeDocument/2006/relationships/font" Target="fonts/Robo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Shape 35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hape 35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Shape 35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Shape 36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Story</a:t>
            </a:r>
            <a:endParaRPr/>
          </a:p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27000" lvl="0" marL="2286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age groups abroad with elderly and kids left in Nepal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27000" lvl="0" marL="2286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Lack of will among the people to visit hospitals for routine checkups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27000" lvl="0" marL="2286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Prolongation and exacerbation of health issues due to delayed or missed diagnosis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27000" lvl="0" marL="2286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Issues with transportation to near health provider as well as their availability.</a:t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Shape 213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/>
          <p:nvPr>
            <p:ph idx="2" type="sldImg"/>
          </p:nvPr>
        </p:nvSpPr>
        <p:spPr>
          <a:xfrm>
            <a:off x="380206" y="685800"/>
            <a:ext cx="60975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Story</a:t>
            </a:r>
            <a:endParaRPr/>
          </a:p>
        </p:txBody>
      </p:sp>
      <p:sp>
        <p:nvSpPr>
          <p:cNvPr id="277" name="Shape 277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model2">
  <p:cSld name="slidemodel2">
    <p:bg>
      <p:bgPr>
        <a:gradFill>
          <a:gsLst>
            <a:gs pos="0">
              <a:srgbClr val="1181AE"/>
            </a:gs>
            <a:gs pos="55000">
              <a:srgbClr val="1181AE"/>
            </a:gs>
            <a:gs pos="100000">
              <a:srgbClr val="095474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218672" y="2870633"/>
            <a:ext cx="59325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 type="title">
  <p:cSld name="TITLE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0" y="3886200"/>
            <a:ext cx="12192000" cy="2971500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A5A5A5">
                  <a:alpha val="52941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Shape 102"/>
          <p:cNvSpPr txBox="1"/>
          <p:nvPr>
            <p:ph type="ctrTitle"/>
          </p:nvPr>
        </p:nvSpPr>
        <p:spPr>
          <a:xfrm>
            <a:off x="914400" y="3887117"/>
            <a:ext cx="103632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Calibri"/>
              <a:buNone/>
              <a:defRPr b="0" i="0" sz="4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03" name="Shape 103"/>
          <p:cNvSpPr txBox="1"/>
          <p:nvPr>
            <p:ph idx="1" type="subTitle"/>
          </p:nvPr>
        </p:nvSpPr>
        <p:spPr>
          <a:xfrm>
            <a:off x="1828800" y="4399020"/>
            <a:ext cx="8534400" cy="7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ctrTitle"/>
          </p:nvPr>
        </p:nvSpPr>
        <p:spPr>
          <a:xfrm>
            <a:off x="914400" y="2130426"/>
            <a:ext cx="10363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09" name="Shape 109"/>
          <p:cNvSpPr txBox="1"/>
          <p:nvPr>
            <p:ph idx="1" type="subTitle"/>
          </p:nvPr>
        </p:nvSpPr>
        <p:spPr>
          <a:xfrm>
            <a:off x="1828800" y="3886200"/>
            <a:ext cx="8534400" cy="17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09600" y="1138425"/>
            <a:ext cx="10972800" cy="49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572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963084" y="4406901"/>
            <a:ext cx="103632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Calibri"/>
              <a:buNone/>
              <a:defRPr b="1" i="0" sz="5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963084" y="2906713"/>
            <a:ext cx="103632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09600" y="1600201"/>
            <a:ext cx="53847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6355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00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100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100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100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100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2" type="body"/>
          </p:nvPr>
        </p:nvSpPr>
        <p:spPr>
          <a:xfrm>
            <a:off x="6197600" y="1600201"/>
            <a:ext cx="53847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6355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•"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005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100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100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100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100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09600" y="1535113"/>
            <a:ext cx="5387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2" type="body"/>
          </p:nvPr>
        </p:nvSpPr>
        <p:spPr>
          <a:xfrm>
            <a:off x="609600" y="2174875"/>
            <a:ext cx="5387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005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»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3" type="body"/>
          </p:nvPr>
        </p:nvSpPr>
        <p:spPr>
          <a:xfrm>
            <a:off x="6193369" y="1535113"/>
            <a:ext cx="53892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1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4" type="body"/>
          </p:nvPr>
        </p:nvSpPr>
        <p:spPr>
          <a:xfrm>
            <a:off x="6193369" y="2174875"/>
            <a:ext cx="53892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005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»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Only">
  <p:cSld name="1_Title Only">
    <p:bg>
      <p:bgPr>
        <a:solidFill>
          <a:srgbClr val="262626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43" name="Shape 143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609602" y="273049"/>
            <a:ext cx="40113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1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4766734" y="273052"/>
            <a:ext cx="6815700" cy="58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50165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63550" lvl="1" marL="9144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–"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31800" lvl="2" marL="13716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0050" lvl="3" marL="1828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0050" lvl="4" marL="22860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2" type="body"/>
          </p:nvPr>
        </p:nvSpPr>
        <p:spPr>
          <a:xfrm>
            <a:off x="609602" y="1435102"/>
            <a:ext cx="40113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2389717" y="4800600"/>
            <a:ext cx="73152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1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59" name="Shape 159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  <a:defRPr b="0" i="0" sz="4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2389717" y="5367338"/>
            <a:ext cx="73152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2" name="Shape 162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 rot="5400000">
            <a:off x="3601951" y="-1853925"/>
            <a:ext cx="49881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572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7" name="Shape 167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 rot="5400000">
            <a:off x="7285051" y="1828789"/>
            <a:ext cx="58515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 rot="5400000">
            <a:off x="1697000" y="-812861"/>
            <a:ext cx="5851500" cy="80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572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81000">
              <a:srgbClr val="EEEEEE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09600" y="1138425"/>
            <a:ext cx="10972800" cy="49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5720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31800" lvl="1" marL="9144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–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0050" lvl="5" marL="2743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00050" lvl="6" marL="3200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00050" lvl="7" marL="3657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00050" lvl="8" marL="4114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609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4165600" y="6356351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737600" y="6356351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10.png"/><Relationship Id="rId7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524903" y="275665"/>
            <a:ext cx="11173315" cy="6463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Mobile Lab: Bringing Diagnostic Services to Home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Ghumti</a:t>
            </a:r>
            <a:r>
              <a:rPr b="1"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Lab Team</a:t>
            </a:r>
            <a:endParaRPr/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Prakash Thapa (Software engineer)</a:t>
            </a:r>
            <a:endParaRPr/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Shruti Jha (Medical microbiologist)</a:t>
            </a:r>
            <a:endParaRPr/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Ranjan Mishra (Cancer Biologist)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Rakesh Chandra Prajapati (Electrical and space engineer)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Status</a:t>
            </a:r>
            <a:endParaRPr/>
          </a:p>
        </p:txBody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 </a:t>
            </a:r>
            <a:r>
              <a:rPr lang="en-US"/>
              <a:t>refinement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System development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Approval from </a:t>
            </a:r>
            <a:r>
              <a:rPr lang="en-US"/>
              <a:t>government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/>
          </a:p>
        </p:txBody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Duplication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Dependence on pathology labs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Traffic and road in Nepal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Government approval for carrying biological samples</a:t>
            </a:r>
            <a:endParaRPr>
              <a:solidFill>
                <a:srgbClr val="FF0000"/>
              </a:solidFill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Payment System in Nepal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/>
          <p:nvPr>
            <p:ph type="title"/>
          </p:nvPr>
        </p:nvSpPr>
        <p:spPr>
          <a:xfrm>
            <a:off x="737991" y="194340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t/>
            </a:r>
            <a:endParaRPr sz="3959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t/>
            </a:r>
            <a:endParaRPr sz="3959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t/>
            </a:r>
            <a:endParaRPr sz="3959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Thank you </a:t>
            </a:r>
            <a:br>
              <a:rPr lang="en-US" sz="3959"/>
            </a:br>
            <a:br>
              <a:rPr lang="en-US" sz="3959"/>
            </a:br>
            <a:endParaRPr sz="3959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t/>
            </a:r>
            <a:endParaRPr sz="3959"/>
          </a:p>
        </p:txBody>
      </p:sp>
      <p:pic>
        <p:nvPicPr>
          <p:cNvPr id="368" name="Shape 3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4238" y="3268967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Who are we ?</a:t>
            </a:r>
            <a:endParaRPr/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Prakash Thapa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Ranjan Mishra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Shruti Jha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Rakesh Chandra Prajapati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Problem</a:t>
            </a:r>
            <a:endParaRPr/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Growing middle class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Active group abroad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Migration (Internal &amp;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External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)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Inherent hesitation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Time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Transportation &amp; availability.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Solution:</a:t>
            </a:r>
            <a:endParaRPr/>
          </a:p>
        </p:txBody>
      </p:sp>
      <p:sp>
        <p:nvSpPr>
          <p:cNvPr id="199" name="Shape 199"/>
          <p:cNvSpPr txBox="1"/>
          <p:nvPr/>
        </p:nvSpPr>
        <p:spPr>
          <a:xfrm>
            <a:off x="938927" y="1649325"/>
            <a:ext cx="1064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</a:rPr>
              <a:t>Online platform + Mobile lab-box</a:t>
            </a:r>
            <a:endParaRPr sz="3600"/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7550" y="2838325"/>
            <a:ext cx="1755495" cy="1178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7552" y="4017199"/>
            <a:ext cx="1755493" cy="16054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online platform" id="202" name="Shape 2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27850" y="3147375"/>
            <a:ext cx="4405400" cy="247527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/>
          <p:nvPr/>
        </p:nvSpPr>
        <p:spPr>
          <a:xfrm>
            <a:off x="6639950" y="3822688"/>
            <a:ext cx="780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0000"/>
                </a:solidFill>
              </a:rPr>
              <a:t>+</a:t>
            </a:r>
            <a:endParaRPr sz="4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lab box</a:t>
            </a:r>
            <a:endParaRPr/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S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ample</a:t>
            </a:r>
            <a:r>
              <a:rPr lang="en-US"/>
              <a:t> units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blood, urine..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Serology kits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Viral kits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Vaccines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Temperature control (1 day of stable temperature maintenance)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/>
              <a:t>In accordance to 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biosafety Guidelines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Goal</a:t>
            </a:r>
            <a:endParaRPr/>
          </a:p>
        </p:txBody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876950" y="1738450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Accessible and user friendly diagnostic services</a:t>
            </a:r>
            <a:endParaRPr/>
          </a:p>
          <a:p>
            <a: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develop a culture of routine health check up in Local population</a:t>
            </a:r>
            <a:endParaRPr/>
          </a:p>
          <a:p>
            <a: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Vaccination services</a:t>
            </a:r>
            <a:endParaRPr/>
          </a:p>
          <a:p>
            <a: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Improved specificity and sensitivity of </a:t>
            </a:r>
            <a:r>
              <a:rPr lang="en-US"/>
              <a:t>laboratory</a:t>
            </a:r>
            <a:r>
              <a:rPr lang="en-US"/>
              <a:t> tests</a:t>
            </a:r>
            <a:endParaRPr/>
          </a:p>
          <a:p>
            <a:pPr indent="-406400" lvl="0" marL="4572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Bringing families and well wishers closer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</a:pPr>
            <a:r>
              <a:rPr lang="en-US">
                <a:solidFill>
                  <a:srgbClr val="3F3F3F"/>
                </a:solidFill>
              </a:rPr>
              <a:t>How the system works? </a:t>
            </a:r>
            <a:endParaRPr/>
          </a:p>
        </p:txBody>
      </p:sp>
      <p:sp>
        <p:nvSpPr>
          <p:cNvPr id="222" name="Shape 222"/>
          <p:cNvSpPr txBox="1"/>
          <p:nvPr/>
        </p:nvSpPr>
        <p:spPr>
          <a:xfrm>
            <a:off x="9599700" y="5250128"/>
            <a:ext cx="19077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7F7F7F"/>
                </a:solidFill>
              </a:rPr>
              <a:t>Mobile Team</a:t>
            </a:r>
            <a:endParaRPr sz="1500"/>
          </a:p>
        </p:txBody>
      </p:sp>
      <p:sp>
        <p:nvSpPr>
          <p:cNvPr id="223" name="Shape 223"/>
          <p:cNvSpPr txBox="1"/>
          <p:nvPr/>
        </p:nvSpPr>
        <p:spPr>
          <a:xfrm>
            <a:off x="10025482" y="3190126"/>
            <a:ext cx="1340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7F7F7F"/>
                </a:solidFill>
              </a:rPr>
              <a:t>Processing &amp; submission</a:t>
            </a:r>
            <a:endParaRPr sz="1500"/>
          </a:p>
        </p:txBody>
      </p:sp>
      <p:sp>
        <p:nvSpPr>
          <p:cNvPr id="224" name="Shape 224"/>
          <p:cNvSpPr txBox="1"/>
          <p:nvPr/>
        </p:nvSpPr>
        <p:spPr>
          <a:xfrm>
            <a:off x="9599700" y="1561000"/>
            <a:ext cx="2251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7F7F7F"/>
                </a:solidFill>
              </a:rPr>
              <a:t>Security &amp; Encryption</a:t>
            </a:r>
            <a:endParaRPr sz="1500">
              <a:solidFill>
                <a:srgbClr val="7F7F7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7F7F7F"/>
                </a:solidFill>
              </a:rPr>
              <a:t>Authentication</a:t>
            </a:r>
            <a:endParaRPr sz="1500">
              <a:solidFill>
                <a:srgbClr val="7F7F7F"/>
              </a:solidFill>
            </a:endParaRPr>
          </a:p>
        </p:txBody>
      </p:sp>
      <p:sp>
        <p:nvSpPr>
          <p:cNvPr id="225" name="Shape 225"/>
          <p:cNvSpPr/>
          <p:nvPr/>
        </p:nvSpPr>
        <p:spPr>
          <a:xfrm flipH="1">
            <a:off x="7415820" y="1188393"/>
            <a:ext cx="1888270" cy="1896342"/>
          </a:xfrm>
          <a:custGeom>
            <a:pathLst>
              <a:path extrusionOk="0" h="1662" w="1631">
                <a:moveTo>
                  <a:pt x="1165" y="0"/>
                </a:moveTo>
                <a:lnTo>
                  <a:pt x="1169" y="6"/>
                </a:lnTo>
                <a:lnTo>
                  <a:pt x="1560" y="856"/>
                </a:lnTo>
                <a:lnTo>
                  <a:pt x="1631" y="1008"/>
                </a:lnTo>
                <a:lnTo>
                  <a:pt x="1627" y="1011"/>
                </a:lnTo>
                <a:lnTo>
                  <a:pt x="1614" y="1021"/>
                </a:lnTo>
                <a:lnTo>
                  <a:pt x="1595" y="1035"/>
                </a:lnTo>
                <a:lnTo>
                  <a:pt x="1570" y="1056"/>
                </a:lnTo>
                <a:lnTo>
                  <a:pt x="1537" y="1082"/>
                </a:lnTo>
                <a:lnTo>
                  <a:pt x="1501" y="1113"/>
                </a:lnTo>
                <a:lnTo>
                  <a:pt x="1460" y="1148"/>
                </a:lnTo>
                <a:lnTo>
                  <a:pt x="1416" y="1188"/>
                </a:lnTo>
                <a:lnTo>
                  <a:pt x="1370" y="1234"/>
                </a:lnTo>
                <a:lnTo>
                  <a:pt x="1416" y="1405"/>
                </a:lnTo>
                <a:lnTo>
                  <a:pt x="1238" y="1378"/>
                </a:lnTo>
                <a:lnTo>
                  <a:pt x="1167" y="1466"/>
                </a:lnTo>
                <a:lnTo>
                  <a:pt x="1102" y="1562"/>
                </a:lnTo>
                <a:lnTo>
                  <a:pt x="1042" y="1662"/>
                </a:lnTo>
                <a:lnTo>
                  <a:pt x="891" y="1606"/>
                </a:lnTo>
                <a:lnTo>
                  <a:pt x="0" y="1280"/>
                </a:lnTo>
                <a:lnTo>
                  <a:pt x="21" y="1207"/>
                </a:lnTo>
                <a:lnTo>
                  <a:pt x="252" y="382"/>
                </a:lnTo>
                <a:lnTo>
                  <a:pt x="116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 flipH="1">
            <a:off x="7498020" y="1195239"/>
            <a:ext cx="1806071" cy="1825600"/>
          </a:xfrm>
          <a:custGeom>
            <a:pathLst>
              <a:path extrusionOk="0" h="1600" w="1560">
                <a:moveTo>
                  <a:pt x="1169" y="0"/>
                </a:moveTo>
                <a:lnTo>
                  <a:pt x="1560" y="850"/>
                </a:lnTo>
                <a:lnTo>
                  <a:pt x="1524" y="875"/>
                </a:lnTo>
                <a:lnTo>
                  <a:pt x="1480" y="908"/>
                </a:lnTo>
                <a:lnTo>
                  <a:pt x="1430" y="946"/>
                </a:lnTo>
                <a:lnTo>
                  <a:pt x="1376" y="992"/>
                </a:lnTo>
                <a:lnTo>
                  <a:pt x="1317" y="1044"/>
                </a:lnTo>
                <a:lnTo>
                  <a:pt x="1255" y="1103"/>
                </a:lnTo>
                <a:lnTo>
                  <a:pt x="1194" y="1169"/>
                </a:lnTo>
                <a:lnTo>
                  <a:pt x="1130" y="1242"/>
                </a:lnTo>
                <a:lnTo>
                  <a:pt x="1067" y="1320"/>
                </a:lnTo>
                <a:lnTo>
                  <a:pt x="1006" y="1407"/>
                </a:lnTo>
                <a:lnTo>
                  <a:pt x="946" y="1501"/>
                </a:lnTo>
                <a:lnTo>
                  <a:pt x="891" y="1600"/>
                </a:lnTo>
                <a:lnTo>
                  <a:pt x="0" y="1274"/>
                </a:lnTo>
                <a:lnTo>
                  <a:pt x="21" y="1201"/>
                </a:lnTo>
                <a:lnTo>
                  <a:pt x="67" y="1080"/>
                </a:lnTo>
                <a:lnTo>
                  <a:pt x="119" y="967"/>
                </a:lnTo>
                <a:lnTo>
                  <a:pt x="177" y="862"/>
                </a:lnTo>
                <a:lnTo>
                  <a:pt x="238" y="764"/>
                </a:lnTo>
                <a:lnTo>
                  <a:pt x="302" y="672"/>
                </a:lnTo>
                <a:lnTo>
                  <a:pt x="369" y="587"/>
                </a:lnTo>
                <a:lnTo>
                  <a:pt x="438" y="508"/>
                </a:lnTo>
                <a:lnTo>
                  <a:pt x="507" y="437"/>
                </a:lnTo>
                <a:lnTo>
                  <a:pt x="578" y="370"/>
                </a:lnTo>
                <a:lnTo>
                  <a:pt x="647" y="311"/>
                </a:lnTo>
                <a:lnTo>
                  <a:pt x="716" y="257"/>
                </a:lnTo>
                <a:lnTo>
                  <a:pt x="783" y="209"/>
                </a:lnTo>
                <a:lnTo>
                  <a:pt x="848" y="167"/>
                </a:lnTo>
                <a:lnTo>
                  <a:pt x="910" y="128"/>
                </a:lnTo>
                <a:lnTo>
                  <a:pt x="965" y="96"/>
                </a:lnTo>
                <a:lnTo>
                  <a:pt x="1019" y="69"/>
                </a:lnTo>
                <a:lnTo>
                  <a:pt x="1065" y="44"/>
                </a:lnTo>
                <a:lnTo>
                  <a:pt x="1107" y="27"/>
                </a:lnTo>
                <a:lnTo>
                  <a:pt x="1142" y="11"/>
                </a:lnTo>
                <a:lnTo>
                  <a:pt x="1169" y="0"/>
                </a:lnTo>
                <a:close/>
              </a:path>
            </a:pathLst>
          </a:custGeom>
          <a:solidFill>
            <a:srgbClr val="86ED00">
              <a:alpha val="2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/>
          <p:nvPr/>
        </p:nvSpPr>
        <p:spPr>
          <a:xfrm flipH="1">
            <a:off x="7970373" y="2736730"/>
            <a:ext cx="1791024" cy="1972789"/>
          </a:xfrm>
          <a:custGeom>
            <a:pathLst>
              <a:path extrusionOk="0" h="1729" w="1547">
                <a:moveTo>
                  <a:pt x="382" y="0"/>
                </a:moveTo>
                <a:lnTo>
                  <a:pt x="390" y="2"/>
                </a:lnTo>
                <a:lnTo>
                  <a:pt x="1264" y="332"/>
                </a:lnTo>
                <a:lnTo>
                  <a:pt x="1422" y="390"/>
                </a:lnTo>
                <a:lnTo>
                  <a:pt x="1420" y="395"/>
                </a:lnTo>
                <a:lnTo>
                  <a:pt x="1418" y="411"/>
                </a:lnTo>
                <a:lnTo>
                  <a:pt x="1414" y="436"/>
                </a:lnTo>
                <a:lnTo>
                  <a:pt x="1410" y="468"/>
                </a:lnTo>
                <a:lnTo>
                  <a:pt x="1406" y="508"/>
                </a:lnTo>
                <a:lnTo>
                  <a:pt x="1403" y="556"/>
                </a:lnTo>
                <a:lnTo>
                  <a:pt x="1399" y="610"/>
                </a:lnTo>
                <a:lnTo>
                  <a:pt x="1395" y="670"/>
                </a:lnTo>
                <a:lnTo>
                  <a:pt x="1395" y="733"/>
                </a:lnTo>
                <a:lnTo>
                  <a:pt x="1547" y="823"/>
                </a:lnTo>
                <a:lnTo>
                  <a:pt x="1401" y="931"/>
                </a:lnTo>
                <a:lnTo>
                  <a:pt x="1412" y="1044"/>
                </a:lnTo>
                <a:lnTo>
                  <a:pt x="1431" y="1157"/>
                </a:lnTo>
                <a:lnTo>
                  <a:pt x="1460" y="1270"/>
                </a:lnTo>
                <a:lnTo>
                  <a:pt x="1314" y="1338"/>
                </a:lnTo>
                <a:lnTo>
                  <a:pt x="451" y="1729"/>
                </a:lnTo>
                <a:lnTo>
                  <a:pt x="414" y="1664"/>
                </a:lnTo>
                <a:lnTo>
                  <a:pt x="0" y="913"/>
                </a:lnTo>
                <a:lnTo>
                  <a:pt x="3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/>
          <p:nvPr/>
        </p:nvSpPr>
        <p:spPr>
          <a:xfrm flipH="1">
            <a:off x="8240130" y="2739012"/>
            <a:ext cx="1261934" cy="1970507"/>
          </a:xfrm>
          <a:custGeom>
            <a:pathLst>
              <a:path extrusionOk="0" h="1727" w="1090">
                <a:moveTo>
                  <a:pt x="166" y="0"/>
                </a:moveTo>
                <a:lnTo>
                  <a:pt x="1040" y="330"/>
                </a:lnTo>
                <a:lnTo>
                  <a:pt x="1031" y="378"/>
                </a:lnTo>
                <a:lnTo>
                  <a:pt x="1021" y="437"/>
                </a:lnTo>
                <a:lnTo>
                  <a:pt x="1014" y="508"/>
                </a:lnTo>
                <a:lnTo>
                  <a:pt x="1006" y="589"/>
                </a:lnTo>
                <a:lnTo>
                  <a:pt x="1002" y="677"/>
                </a:lnTo>
                <a:lnTo>
                  <a:pt x="1002" y="773"/>
                </a:lnTo>
                <a:lnTo>
                  <a:pt x="1006" y="875"/>
                </a:lnTo>
                <a:lnTo>
                  <a:pt x="1016" y="984"/>
                </a:lnTo>
                <a:lnTo>
                  <a:pt x="1033" y="1098"/>
                </a:lnTo>
                <a:lnTo>
                  <a:pt x="1058" y="1215"/>
                </a:lnTo>
                <a:lnTo>
                  <a:pt x="1090" y="1336"/>
                </a:lnTo>
                <a:lnTo>
                  <a:pt x="227" y="1727"/>
                </a:lnTo>
                <a:lnTo>
                  <a:pt x="190" y="1662"/>
                </a:lnTo>
                <a:lnTo>
                  <a:pt x="135" y="1529"/>
                </a:lnTo>
                <a:lnTo>
                  <a:pt x="89" y="1399"/>
                </a:lnTo>
                <a:lnTo>
                  <a:pt x="54" y="1272"/>
                </a:lnTo>
                <a:lnTo>
                  <a:pt x="29" y="1147"/>
                </a:lnTo>
                <a:lnTo>
                  <a:pt x="12" y="1027"/>
                </a:lnTo>
                <a:lnTo>
                  <a:pt x="2" y="910"/>
                </a:lnTo>
                <a:lnTo>
                  <a:pt x="0" y="796"/>
                </a:lnTo>
                <a:lnTo>
                  <a:pt x="2" y="689"/>
                </a:lnTo>
                <a:lnTo>
                  <a:pt x="12" y="587"/>
                </a:lnTo>
                <a:lnTo>
                  <a:pt x="24" y="491"/>
                </a:lnTo>
                <a:lnTo>
                  <a:pt x="41" y="401"/>
                </a:lnTo>
                <a:lnTo>
                  <a:pt x="58" y="320"/>
                </a:lnTo>
                <a:lnTo>
                  <a:pt x="77" y="245"/>
                </a:lnTo>
                <a:lnTo>
                  <a:pt x="98" y="178"/>
                </a:lnTo>
                <a:lnTo>
                  <a:pt x="118" y="119"/>
                </a:lnTo>
                <a:lnTo>
                  <a:pt x="135" y="71"/>
                </a:lnTo>
                <a:lnTo>
                  <a:pt x="152" y="31"/>
                </a:lnTo>
                <a:lnTo>
                  <a:pt x="166" y="0"/>
                </a:lnTo>
                <a:close/>
              </a:path>
            </a:pathLst>
          </a:custGeom>
          <a:solidFill>
            <a:srgbClr val="FFC840">
              <a:alpha val="4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/>
          <p:nvPr/>
        </p:nvSpPr>
        <p:spPr>
          <a:xfrm flipH="1">
            <a:off x="7253734" y="4261107"/>
            <a:ext cx="1923006" cy="1858689"/>
          </a:xfrm>
          <a:custGeom>
            <a:pathLst>
              <a:path extrusionOk="0" h="1629" w="1661">
                <a:moveTo>
                  <a:pt x="1003" y="0"/>
                </a:moveTo>
                <a:lnTo>
                  <a:pt x="1007" y="3"/>
                </a:lnTo>
                <a:lnTo>
                  <a:pt x="1015" y="17"/>
                </a:lnTo>
                <a:lnTo>
                  <a:pt x="1030" y="36"/>
                </a:lnTo>
                <a:lnTo>
                  <a:pt x="1051" y="61"/>
                </a:lnTo>
                <a:lnTo>
                  <a:pt x="1078" y="94"/>
                </a:lnTo>
                <a:lnTo>
                  <a:pt x="1109" y="130"/>
                </a:lnTo>
                <a:lnTo>
                  <a:pt x="1145" y="169"/>
                </a:lnTo>
                <a:lnTo>
                  <a:pt x="1185" y="213"/>
                </a:lnTo>
                <a:lnTo>
                  <a:pt x="1230" y="259"/>
                </a:lnTo>
                <a:lnTo>
                  <a:pt x="1400" y="213"/>
                </a:lnTo>
                <a:lnTo>
                  <a:pt x="1377" y="391"/>
                </a:lnTo>
                <a:lnTo>
                  <a:pt x="1466" y="460"/>
                </a:lnTo>
                <a:lnTo>
                  <a:pt x="1562" y="525"/>
                </a:lnTo>
                <a:lnTo>
                  <a:pt x="1661" y="585"/>
                </a:lnTo>
                <a:lnTo>
                  <a:pt x="1608" y="735"/>
                </a:lnTo>
                <a:lnTo>
                  <a:pt x="1289" y="1629"/>
                </a:lnTo>
                <a:lnTo>
                  <a:pt x="1216" y="1608"/>
                </a:lnTo>
                <a:lnTo>
                  <a:pt x="387" y="1383"/>
                </a:lnTo>
                <a:lnTo>
                  <a:pt x="0" y="474"/>
                </a:lnTo>
                <a:lnTo>
                  <a:pt x="5" y="472"/>
                </a:lnTo>
                <a:lnTo>
                  <a:pt x="852" y="71"/>
                </a:lnTo>
                <a:lnTo>
                  <a:pt x="100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Shape 230"/>
          <p:cNvSpPr/>
          <p:nvPr/>
        </p:nvSpPr>
        <p:spPr>
          <a:xfrm flipH="1">
            <a:off x="7315098" y="4342118"/>
            <a:ext cx="1855853" cy="1777678"/>
          </a:xfrm>
          <a:custGeom>
            <a:pathLst>
              <a:path extrusionOk="0" h="1558" w="1603">
                <a:moveTo>
                  <a:pt x="847" y="0"/>
                </a:moveTo>
                <a:lnTo>
                  <a:pt x="872" y="38"/>
                </a:lnTo>
                <a:lnTo>
                  <a:pt x="904" y="80"/>
                </a:lnTo>
                <a:lnTo>
                  <a:pt x="944" y="130"/>
                </a:lnTo>
                <a:lnTo>
                  <a:pt x="990" y="184"/>
                </a:lnTo>
                <a:lnTo>
                  <a:pt x="1042" y="243"/>
                </a:lnTo>
                <a:lnTo>
                  <a:pt x="1102" y="303"/>
                </a:lnTo>
                <a:lnTo>
                  <a:pt x="1169" y="366"/>
                </a:lnTo>
                <a:lnTo>
                  <a:pt x="1242" y="428"/>
                </a:lnTo>
                <a:lnTo>
                  <a:pt x="1322" y="491"/>
                </a:lnTo>
                <a:lnTo>
                  <a:pt x="1409" y="552"/>
                </a:lnTo>
                <a:lnTo>
                  <a:pt x="1503" y="610"/>
                </a:lnTo>
                <a:lnTo>
                  <a:pt x="1603" y="664"/>
                </a:lnTo>
                <a:lnTo>
                  <a:pt x="1284" y="1558"/>
                </a:lnTo>
                <a:lnTo>
                  <a:pt x="1211" y="1537"/>
                </a:lnTo>
                <a:lnTo>
                  <a:pt x="1090" y="1493"/>
                </a:lnTo>
                <a:lnTo>
                  <a:pt x="975" y="1441"/>
                </a:lnTo>
                <a:lnTo>
                  <a:pt x="870" y="1385"/>
                </a:lnTo>
                <a:lnTo>
                  <a:pt x="770" y="1324"/>
                </a:lnTo>
                <a:lnTo>
                  <a:pt x="678" y="1261"/>
                </a:lnTo>
                <a:lnTo>
                  <a:pt x="593" y="1195"/>
                </a:lnTo>
                <a:lnTo>
                  <a:pt x="515" y="1126"/>
                </a:lnTo>
                <a:lnTo>
                  <a:pt x="442" y="1057"/>
                </a:lnTo>
                <a:lnTo>
                  <a:pt x="375" y="988"/>
                </a:lnTo>
                <a:lnTo>
                  <a:pt x="315" y="919"/>
                </a:lnTo>
                <a:lnTo>
                  <a:pt x="261" y="850"/>
                </a:lnTo>
                <a:lnTo>
                  <a:pt x="211" y="783"/>
                </a:lnTo>
                <a:lnTo>
                  <a:pt x="169" y="719"/>
                </a:lnTo>
                <a:lnTo>
                  <a:pt x="131" y="658"/>
                </a:lnTo>
                <a:lnTo>
                  <a:pt x="98" y="602"/>
                </a:lnTo>
                <a:lnTo>
                  <a:pt x="69" y="549"/>
                </a:lnTo>
                <a:lnTo>
                  <a:pt x="46" y="502"/>
                </a:lnTo>
                <a:lnTo>
                  <a:pt x="27" y="460"/>
                </a:lnTo>
                <a:lnTo>
                  <a:pt x="12" y="428"/>
                </a:lnTo>
                <a:lnTo>
                  <a:pt x="0" y="401"/>
                </a:lnTo>
                <a:lnTo>
                  <a:pt x="847" y="0"/>
                </a:lnTo>
                <a:close/>
              </a:path>
            </a:pathLst>
          </a:custGeom>
          <a:solidFill>
            <a:srgbClr val="FDAD65">
              <a:alpha val="4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Shape 231"/>
          <p:cNvSpPr/>
          <p:nvPr/>
        </p:nvSpPr>
        <p:spPr>
          <a:xfrm flipH="1">
            <a:off x="2887909" y="1188393"/>
            <a:ext cx="1888270" cy="1896342"/>
          </a:xfrm>
          <a:custGeom>
            <a:pathLst>
              <a:path extrusionOk="0" h="1662" w="1631">
                <a:moveTo>
                  <a:pt x="466" y="0"/>
                </a:moveTo>
                <a:lnTo>
                  <a:pt x="1377" y="382"/>
                </a:lnTo>
                <a:lnTo>
                  <a:pt x="1610" y="1207"/>
                </a:lnTo>
                <a:lnTo>
                  <a:pt x="1631" y="1280"/>
                </a:lnTo>
                <a:lnTo>
                  <a:pt x="740" y="1606"/>
                </a:lnTo>
                <a:lnTo>
                  <a:pt x="589" y="1662"/>
                </a:lnTo>
                <a:lnTo>
                  <a:pt x="529" y="1562"/>
                </a:lnTo>
                <a:lnTo>
                  <a:pt x="464" y="1466"/>
                </a:lnTo>
                <a:lnTo>
                  <a:pt x="393" y="1378"/>
                </a:lnTo>
                <a:lnTo>
                  <a:pt x="215" y="1405"/>
                </a:lnTo>
                <a:lnTo>
                  <a:pt x="259" y="1234"/>
                </a:lnTo>
                <a:lnTo>
                  <a:pt x="213" y="1188"/>
                </a:lnTo>
                <a:lnTo>
                  <a:pt x="171" y="1148"/>
                </a:lnTo>
                <a:lnTo>
                  <a:pt x="130" y="1113"/>
                </a:lnTo>
                <a:lnTo>
                  <a:pt x="94" y="1082"/>
                </a:lnTo>
                <a:lnTo>
                  <a:pt x="61" y="1056"/>
                </a:lnTo>
                <a:lnTo>
                  <a:pt x="36" y="1035"/>
                </a:lnTo>
                <a:lnTo>
                  <a:pt x="15" y="1021"/>
                </a:lnTo>
                <a:lnTo>
                  <a:pt x="4" y="1011"/>
                </a:lnTo>
                <a:lnTo>
                  <a:pt x="0" y="1008"/>
                </a:lnTo>
                <a:lnTo>
                  <a:pt x="69" y="856"/>
                </a:lnTo>
                <a:lnTo>
                  <a:pt x="462" y="6"/>
                </a:lnTo>
                <a:lnTo>
                  <a:pt x="4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Shape 232"/>
          <p:cNvSpPr/>
          <p:nvPr/>
        </p:nvSpPr>
        <p:spPr>
          <a:xfrm flipH="1">
            <a:off x="2887908" y="1195239"/>
            <a:ext cx="1808386" cy="1825600"/>
          </a:xfrm>
          <a:custGeom>
            <a:pathLst>
              <a:path extrusionOk="0" h="1600" w="1562">
                <a:moveTo>
                  <a:pt x="393" y="0"/>
                </a:moveTo>
                <a:lnTo>
                  <a:pt x="420" y="11"/>
                </a:lnTo>
                <a:lnTo>
                  <a:pt x="455" y="27"/>
                </a:lnTo>
                <a:lnTo>
                  <a:pt x="495" y="44"/>
                </a:lnTo>
                <a:lnTo>
                  <a:pt x="543" y="69"/>
                </a:lnTo>
                <a:lnTo>
                  <a:pt x="595" y="96"/>
                </a:lnTo>
                <a:lnTo>
                  <a:pt x="652" y="128"/>
                </a:lnTo>
                <a:lnTo>
                  <a:pt x="714" y="167"/>
                </a:lnTo>
                <a:lnTo>
                  <a:pt x="779" y="209"/>
                </a:lnTo>
                <a:lnTo>
                  <a:pt x="846" y="257"/>
                </a:lnTo>
                <a:lnTo>
                  <a:pt x="915" y="311"/>
                </a:lnTo>
                <a:lnTo>
                  <a:pt x="984" y="370"/>
                </a:lnTo>
                <a:lnTo>
                  <a:pt x="1053" y="437"/>
                </a:lnTo>
                <a:lnTo>
                  <a:pt x="1124" y="508"/>
                </a:lnTo>
                <a:lnTo>
                  <a:pt x="1193" y="587"/>
                </a:lnTo>
                <a:lnTo>
                  <a:pt x="1259" y="672"/>
                </a:lnTo>
                <a:lnTo>
                  <a:pt x="1324" y="764"/>
                </a:lnTo>
                <a:lnTo>
                  <a:pt x="1385" y="862"/>
                </a:lnTo>
                <a:lnTo>
                  <a:pt x="1441" y="967"/>
                </a:lnTo>
                <a:lnTo>
                  <a:pt x="1493" y="1080"/>
                </a:lnTo>
                <a:lnTo>
                  <a:pt x="1541" y="1201"/>
                </a:lnTo>
                <a:lnTo>
                  <a:pt x="1562" y="1274"/>
                </a:lnTo>
                <a:lnTo>
                  <a:pt x="671" y="1600"/>
                </a:lnTo>
                <a:lnTo>
                  <a:pt x="616" y="1501"/>
                </a:lnTo>
                <a:lnTo>
                  <a:pt x="556" y="1407"/>
                </a:lnTo>
                <a:lnTo>
                  <a:pt x="495" y="1320"/>
                </a:lnTo>
                <a:lnTo>
                  <a:pt x="432" y="1242"/>
                </a:lnTo>
                <a:lnTo>
                  <a:pt x="368" y="1169"/>
                </a:lnTo>
                <a:lnTo>
                  <a:pt x="305" y="1103"/>
                </a:lnTo>
                <a:lnTo>
                  <a:pt x="244" y="1044"/>
                </a:lnTo>
                <a:lnTo>
                  <a:pt x="186" y="992"/>
                </a:lnTo>
                <a:lnTo>
                  <a:pt x="130" y="946"/>
                </a:lnTo>
                <a:lnTo>
                  <a:pt x="80" y="908"/>
                </a:lnTo>
                <a:lnTo>
                  <a:pt x="38" y="875"/>
                </a:lnTo>
                <a:lnTo>
                  <a:pt x="0" y="850"/>
                </a:lnTo>
                <a:lnTo>
                  <a:pt x="393" y="0"/>
                </a:lnTo>
                <a:close/>
              </a:path>
            </a:pathLst>
          </a:custGeom>
          <a:solidFill>
            <a:srgbClr val="59C8F5">
              <a:alpha val="4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Shape 233"/>
          <p:cNvSpPr/>
          <p:nvPr/>
        </p:nvSpPr>
        <p:spPr>
          <a:xfrm flipH="1">
            <a:off x="2430599" y="2736730"/>
            <a:ext cx="1791024" cy="1972789"/>
          </a:xfrm>
          <a:custGeom>
            <a:pathLst>
              <a:path extrusionOk="0" h="1729" w="1547">
                <a:moveTo>
                  <a:pt x="1163" y="0"/>
                </a:moveTo>
                <a:lnTo>
                  <a:pt x="1547" y="913"/>
                </a:lnTo>
                <a:lnTo>
                  <a:pt x="1133" y="1664"/>
                </a:lnTo>
                <a:lnTo>
                  <a:pt x="1094" y="1729"/>
                </a:lnTo>
                <a:lnTo>
                  <a:pt x="233" y="1338"/>
                </a:lnTo>
                <a:lnTo>
                  <a:pt x="85" y="1270"/>
                </a:lnTo>
                <a:lnTo>
                  <a:pt x="114" y="1157"/>
                </a:lnTo>
                <a:lnTo>
                  <a:pt x="135" y="1044"/>
                </a:lnTo>
                <a:lnTo>
                  <a:pt x="146" y="931"/>
                </a:lnTo>
                <a:lnTo>
                  <a:pt x="0" y="823"/>
                </a:lnTo>
                <a:lnTo>
                  <a:pt x="152" y="733"/>
                </a:lnTo>
                <a:lnTo>
                  <a:pt x="150" y="670"/>
                </a:lnTo>
                <a:lnTo>
                  <a:pt x="148" y="610"/>
                </a:lnTo>
                <a:lnTo>
                  <a:pt x="144" y="556"/>
                </a:lnTo>
                <a:lnTo>
                  <a:pt x="141" y="508"/>
                </a:lnTo>
                <a:lnTo>
                  <a:pt x="135" y="468"/>
                </a:lnTo>
                <a:lnTo>
                  <a:pt x="131" y="436"/>
                </a:lnTo>
                <a:lnTo>
                  <a:pt x="129" y="411"/>
                </a:lnTo>
                <a:lnTo>
                  <a:pt x="125" y="395"/>
                </a:lnTo>
                <a:lnTo>
                  <a:pt x="125" y="390"/>
                </a:lnTo>
                <a:lnTo>
                  <a:pt x="283" y="332"/>
                </a:lnTo>
                <a:lnTo>
                  <a:pt x="1157" y="2"/>
                </a:lnTo>
                <a:lnTo>
                  <a:pt x="116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Shape 234"/>
          <p:cNvSpPr/>
          <p:nvPr/>
        </p:nvSpPr>
        <p:spPr>
          <a:xfrm flipH="1">
            <a:off x="2689935" y="2739012"/>
            <a:ext cx="1261934" cy="1970507"/>
          </a:xfrm>
          <a:custGeom>
            <a:pathLst>
              <a:path extrusionOk="0" h="1727" w="1090">
                <a:moveTo>
                  <a:pt x="924" y="0"/>
                </a:moveTo>
                <a:lnTo>
                  <a:pt x="938" y="31"/>
                </a:lnTo>
                <a:lnTo>
                  <a:pt x="953" y="71"/>
                </a:lnTo>
                <a:lnTo>
                  <a:pt x="972" y="119"/>
                </a:lnTo>
                <a:lnTo>
                  <a:pt x="992" y="178"/>
                </a:lnTo>
                <a:lnTo>
                  <a:pt x="1011" y="245"/>
                </a:lnTo>
                <a:lnTo>
                  <a:pt x="1032" y="320"/>
                </a:lnTo>
                <a:lnTo>
                  <a:pt x="1049" y="401"/>
                </a:lnTo>
                <a:lnTo>
                  <a:pt x="1065" y="491"/>
                </a:lnTo>
                <a:lnTo>
                  <a:pt x="1078" y="587"/>
                </a:lnTo>
                <a:lnTo>
                  <a:pt x="1086" y="689"/>
                </a:lnTo>
                <a:lnTo>
                  <a:pt x="1090" y="796"/>
                </a:lnTo>
                <a:lnTo>
                  <a:pt x="1088" y="910"/>
                </a:lnTo>
                <a:lnTo>
                  <a:pt x="1078" y="1027"/>
                </a:lnTo>
                <a:lnTo>
                  <a:pt x="1061" y="1147"/>
                </a:lnTo>
                <a:lnTo>
                  <a:pt x="1036" y="1272"/>
                </a:lnTo>
                <a:lnTo>
                  <a:pt x="1001" y="1399"/>
                </a:lnTo>
                <a:lnTo>
                  <a:pt x="955" y="1529"/>
                </a:lnTo>
                <a:lnTo>
                  <a:pt x="900" y="1662"/>
                </a:lnTo>
                <a:lnTo>
                  <a:pt x="861" y="1727"/>
                </a:lnTo>
                <a:lnTo>
                  <a:pt x="0" y="1336"/>
                </a:lnTo>
                <a:lnTo>
                  <a:pt x="32" y="1215"/>
                </a:lnTo>
                <a:lnTo>
                  <a:pt x="57" y="1098"/>
                </a:lnTo>
                <a:lnTo>
                  <a:pt x="74" y="984"/>
                </a:lnTo>
                <a:lnTo>
                  <a:pt x="84" y="875"/>
                </a:lnTo>
                <a:lnTo>
                  <a:pt x="88" y="773"/>
                </a:lnTo>
                <a:lnTo>
                  <a:pt x="88" y="677"/>
                </a:lnTo>
                <a:lnTo>
                  <a:pt x="84" y="589"/>
                </a:lnTo>
                <a:lnTo>
                  <a:pt x="76" y="508"/>
                </a:lnTo>
                <a:lnTo>
                  <a:pt x="67" y="437"/>
                </a:lnTo>
                <a:lnTo>
                  <a:pt x="57" y="378"/>
                </a:lnTo>
                <a:lnTo>
                  <a:pt x="50" y="330"/>
                </a:lnTo>
                <a:lnTo>
                  <a:pt x="924" y="0"/>
                </a:lnTo>
                <a:close/>
              </a:path>
            </a:pathLst>
          </a:custGeom>
          <a:solidFill>
            <a:srgbClr val="289BE6">
              <a:alpha val="4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/>
          <p:nvPr/>
        </p:nvSpPr>
        <p:spPr>
          <a:xfrm flipH="1">
            <a:off x="3015259" y="4261107"/>
            <a:ext cx="1925317" cy="1858689"/>
          </a:xfrm>
          <a:custGeom>
            <a:pathLst>
              <a:path extrusionOk="0" h="1629" w="1663">
                <a:moveTo>
                  <a:pt x="660" y="0"/>
                </a:moveTo>
                <a:lnTo>
                  <a:pt x="811" y="71"/>
                </a:lnTo>
                <a:lnTo>
                  <a:pt x="1658" y="472"/>
                </a:lnTo>
                <a:lnTo>
                  <a:pt x="1663" y="474"/>
                </a:lnTo>
                <a:lnTo>
                  <a:pt x="1274" y="1383"/>
                </a:lnTo>
                <a:lnTo>
                  <a:pt x="447" y="1608"/>
                </a:lnTo>
                <a:lnTo>
                  <a:pt x="374" y="1629"/>
                </a:lnTo>
                <a:lnTo>
                  <a:pt x="55" y="735"/>
                </a:lnTo>
                <a:lnTo>
                  <a:pt x="0" y="585"/>
                </a:lnTo>
                <a:lnTo>
                  <a:pt x="101" y="525"/>
                </a:lnTo>
                <a:lnTo>
                  <a:pt x="197" y="460"/>
                </a:lnTo>
                <a:lnTo>
                  <a:pt x="286" y="391"/>
                </a:lnTo>
                <a:lnTo>
                  <a:pt x="261" y="213"/>
                </a:lnTo>
                <a:lnTo>
                  <a:pt x="431" y="259"/>
                </a:lnTo>
                <a:lnTo>
                  <a:pt x="478" y="213"/>
                </a:lnTo>
                <a:lnTo>
                  <a:pt x="518" y="169"/>
                </a:lnTo>
                <a:lnTo>
                  <a:pt x="554" y="130"/>
                </a:lnTo>
                <a:lnTo>
                  <a:pt x="585" y="94"/>
                </a:lnTo>
                <a:lnTo>
                  <a:pt x="612" y="61"/>
                </a:lnTo>
                <a:lnTo>
                  <a:pt x="631" y="36"/>
                </a:lnTo>
                <a:lnTo>
                  <a:pt x="646" y="17"/>
                </a:lnTo>
                <a:lnTo>
                  <a:pt x="656" y="3"/>
                </a:lnTo>
                <a:lnTo>
                  <a:pt x="6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/>
          <p:nvPr/>
        </p:nvSpPr>
        <p:spPr>
          <a:xfrm flipH="1">
            <a:off x="3021048" y="4342118"/>
            <a:ext cx="1855853" cy="1777678"/>
          </a:xfrm>
          <a:custGeom>
            <a:pathLst>
              <a:path extrusionOk="0" h="1558" w="1603">
                <a:moveTo>
                  <a:pt x="756" y="0"/>
                </a:moveTo>
                <a:lnTo>
                  <a:pt x="1603" y="401"/>
                </a:lnTo>
                <a:lnTo>
                  <a:pt x="1591" y="428"/>
                </a:lnTo>
                <a:lnTo>
                  <a:pt x="1576" y="460"/>
                </a:lnTo>
                <a:lnTo>
                  <a:pt x="1557" y="502"/>
                </a:lnTo>
                <a:lnTo>
                  <a:pt x="1534" y="549"/>
                </a:lnTo>
                <a:lnTo>
                  <a:pt x="1505" y="602"/>
                </a:lnTo>
                <a:lnTo>
                  <a:pt x="1472" y="658"/>
                </a:lnTo>
                <a:lnTo>
                  <a:pt x="1434" y="719"/>
                </a:lnTo>
                <a:lnTo>
                  <a:pt x="1390" y="783"/>
                </a:lnTo>
                <a:lnTo>
                  <a:pt x="1342" y="850"/>
                </a:lnTo>
                <a:lnTo>
                  <a:pt x="1288" y="919"/>
                </a:lnTo>
                <a:lnTo>
                  <a:pt x="1227" y="988"/>
                </a:lnTo>
                <a:lnTo>
                  <a:pt x="1161" y="1057"/>
                </a:lnTo>
                <a:lnTo>
                  <a:pt x="1088" y="1126"/>
                </a:lnTo>
                <a:lnTo>
                  <a:pt x="1010" y="1195"/>
                </a:lnTo>
                <a:lnTo>
                  <a:pt x="923" y="1261"/>
                </a:lnTo>
                <a:lnTo>
                  <a:pt x="831" y="1324"/>
                </a:lnTo>
                <a:lnTo>
                  <a:pt x="733" y="1385"/>
                </a:lnTo>
                <a:lnTo>
                  <a:pt x="626" y="1441"/>
                </a:lnTo>
                <a:lnTo>
                  <a:pt x="513" y="1493"/>
                </a:lnTo>
                <a:lnTo>
                  <a:pt x="392" y="1537"/>
                </a:lnTo>
                <a:lnTo>
                  <a:pt x="319" y="1558"/>
                </a:lnTo>
                <a:lnTo>
                  <a:pt x="0" y="664"/>
                </a:lnTo>
                <a:lnTo>
                  <a:pt x="100" y="610"/>
                </a:lnTo>
                <a:lnTo>
                  <a:pt x="194" y="552"/>
                </a:lnTo>
                <a:lnTo>
                  <a:pt x="281" y="491"/>
                </a:lnTo>
                <a:lnTo>
                  <a:pt x="361" y="428"/>
                </a:lnTo>
                <a:lnTo>
                  <a:pt x="434" y="366"/>
                </a:lnTo>
                <a:lnTo>
                  <a:pt x="499" y="303"/>
                </a:lnTo>
                <a:lnTo>
                  <a:pt x="559" y="243"/>
                </a:lnTo>
                <a:lnTo>
                  <a:pt x="613" y="184"/>
                </a:lnTo>
                <a:lnTo>
                  <a:pt x="659" y="130"/>
                </a:lnTo>
                <a:lnTo>
                  <a:pt x="697" y="80"/>
                </a:lnTo>
                <a:lnTo>
                  <a:pt x="730" y="38"/>
                </a:lnTo>
                <a:lnTo>
                  <a:pt x="756" y="0"/>
                </a:lnTo>
                <a:close/>
              </a:path>
            </a:pathLst>
          </a:custGeom>
          <a:solidFill>
            <a:srgbClr val="FF1565">
              <a:alpha val="498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Shape 237"/>
          <p:cNvSpPr txBox="1"/>
          <p:nvPr/>
        </p:nvSpPr>
        <p:spPr>
          <a:xfrm>
            <a:off x="4961310" y="1658463"/>
            <a:ext cx="209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7F7F7F"/>
                </a:solidFill>
              </a:rPr>
              <a:t>Central Data storage system</a:t>
            </a:r>
            <a:endParaRPr sz="1500">
              <a:solidFill>
                <a:srgbClr val="7F7F7F"/>
              </a:solidFill>
            </a:endParaRPr>
          </a:p>
        </p:txBody>
      </p:sp>
      <p:grpSp>
        <p:nvGrpSpPr>
          <p:cNvPr id="238" name="Shape 238"/>
          <p:cNvGrpSpPr/>
          <p:nvPr/>
        </p:nvGrpSpPr>
        <p:grpSpPr>
          <a:xfrm>
            <a:off x="4917398" y="2315167"/>
            <a:ext cx="2360089" cy="2353138"/>
            <a:chOff x="14519275" y="-16298862"/>
            <a:chExt cx="34758313" cy="34758313"/>
          </a:xfrm>
        </p:grpSpPr>
        <p:sp>
          <p:nvSpPr>
            <p:cNvPr id="239" name="Shape 239"/>
            <p:cNvSpPr/>
            <p:nvPr/>
          </p:nvSpPr>
          <p:spPr>
            <a:xfrm>
              <a:off x="14519275" y="-16298862"/>
              <a:ext cx="26447750" cy="26447750"/>
            </a:xfrm>
            <a:custGeom>
              <a:pathLst>
                <a:path extrusionOk="0" h="16660" w="16660">
                  <a:moveTo>
                    <a:pt x="7816" y="0"/>
                  </a:moveTo>
                  <a:lnTo>
                    <a:pt x="8844" y="0"/>
                  </a:lnTo>
                  <a:lnTo>
                    <a:pt x="8997" y="13"/>
                  </a:lnTo>
                  <a:lnTo>
                    <a:pt x="9136" y="60"/>
                  </a:lnTo>
                  <a:lnTo>
                    <a:pt x="9269" y="126"/>
                  </a:lnTo>
                  <a:lnTo>
                    <a:pt x="9382" y="219"/>
                  </a:lnTo>
                  <a:lnTo>
                    <a:pt x="9475" y="332"/>
                  </a:lnTo>
                  <a:lnTo>
                    <a:pt x="9541" y="464"/>
                  </a:lnTo>
                  <a:lnTo>
                    <a:pt x="9587" y="610"/>
                  </a:lnTo>
                  <a:lnTo>
                    <a:pt x="9966" y="2495"/>
                  </a:lnTo>
                  <a:lnTo>
                    <a:pt x="10430" y="2647"/>
                  </a:lnTo>
                  <a:lnTo>
                    <a:pt x="10875" y="2833"/>
                  </a:lnTo>
                  <a:lnTo>
                    <a:pt x="11299" y="3052"/>
                  </a:lnTo>
                  <a:lnTo>
                    <a:pt x="12898" y="1984"/>
                  </a:lnTo>
                  <a:lnTo>
                    <a:pt x="13031" y="1911"/>
                  </a:lnTo>
                  <a:lnTo>
                    <a:pt x="13177" y="1864"/>
                  </a:lnTo>
                  <a:lnTo>
                    <a:pt x="13323" y="1851"/>
                  </a:lnTo>
                  <a:lnTo>
                    <a:pt x="13469" y="1871"/>
                  </a:lnTo>
                  <a:lnTo>
                    <a:pt x="13608" y="1911"/>
                  </a:lnTo>
                  <a:lnTo>
                    <a:pt x="13741" y="1977"/>
                  </a:lnTo>
                  <a:lnTo>
                    <a:pt x="13854" y="2077"/>
                  </a:lnTo>
                  <a:lnTo>
                    <a:pt x="14583" y="2807"/>
                  </a:lnTo>
                  <a:lnTo>
                    <a:pt x="14683" y="2919"/>
                  </a:lnTo>
                  <a:lnTo>
                    <a:pt x="14749" y="3052"/>
                  </a:lnTo>
                  <a:lnTo>
                    <a:pt x="14789" y="3191"/>
                  </a:lnTo>
                  <a:lnTo>
                    <a:pt x="14802" y="3337"/>
                  </a:lnTo>
                  <a:lnTo>
                    <a:pt x="14789" y="3483"/>
                  </a:lnTo>
                  <a:lnTo>
                    <a:pt x="14749" y="3623"/>
                  </a:lnTo>
                  <a:lnTo>
                    <a:pt x="14676" y="3762"/>
                  </a:lnTo>
                  <a:lnTo>
                    <a:pt x="13608" y="5361"/>
                  </a:lnTo>
                  <a:lnTo>
                    <a:pt x="13827" y="5786"/>
                  </a:lnTo>
                  <a:lnTo>
                    <a:pt x="14013" y="6230"/>
                  </a:lnTo>
                  <a:lnTo>
                    <a:pt x="14165" y="6695"/>
                  </a:lnTo>
                  <a:lnTo>
                    <a:pt x="16050" y="7073"/>
                  </a:lnTo>
                  <a:lnTo>
                    <a:pt x="16196" y="7119"/>
                  </a:lnTo>
                  <a:lnTo>
                    <a:pt x="16328" y="7186"/>
                  </a:lnTo>
                  <a:lnTo>
                    <a:pt x="16441" y="7278"/>
                  </a:lnTo>
                  <a:lnTo>
                    <a:pt x="16534" y="7391"/>
                  </a:lnTo>
                  <a:lnTo>
                    <a:pt x="16600" y="7524"/>
                  </a:lnTo>
                  <a:lnTo>
                    <a:pt x="16647" y="7663"/>
                  </a:lnTo>
                  <a:lnTo>
                    <a:pt x="16660" y="7816"/>
                  </a:lnTo>
                  <a:lnTo>
                    <a:pt x="16660" y="8844"/>
                  </a:lnTo>
                  <a:lnTo>
                    <a:pt x="16647" y="8997"/>
                  </a:lnTo>
                  <a:lnTo>
                    <a:pt x="16600" y="9136"/>
                  </a:lnTo>
                  <a:lnTo>
                    <a:pt x="16534" y="9269"/>
                  </a:lnTo>
                  <a:lnTo>
                    <a:pt x="16441" y="9382"/>
                  </a:lnTo>
                  <a:lnTo>
                    <a:pt x="16328" y="9475"/>
                  </a:lnTo>
                  <a:lnTo>
                    <a:pt x="16196" y="9541"/>
                  </a:lnTo>
                  <a:lnTo>
                    <a:pt x="16050" y="9587"/>
                  </a:lnTo>
                  <a:lnTo>
                    <a:pt x="14165" y="9966"/>
                  </a:lnTo>
                  <a:lnTo>
                    <a:pt x="14013" y="10430"/>
                  </a:lnTo>
                  <a:lnTo>
                    <a:pt x="13827" y="10875"/>
                  </a:lnTo>
                  <a:lnTo>
                    <a:pt x="13608" y="11299"/>
                  </a:lnTo>
                  <a:lnTo>
                    <a:pt x="14676" y="12898"/>
                  </a:lnTo>
                  <a:lnTo>
                    <a:pt x="14749" y="13031"/>
                  </a:lnTo>
                  <a:lnTo>
                    <a:pt x="14789" y="13177"/>
                  </a:lnTo>
                  <a:lnTo>
                    <a:pt x="14802" y="13323"/>
                  </a:lnTo>
                  <a:lnTo>
                    <a:pt x="14789" y="13469"/>
                  </a:lnTo>
                  <a:lnTo>
                    <a:pt x="14749" y="13608"/>
                  </a:lnTo>
                  <a:lnTo>
                    <a:pt x="14683" y="13741"/>
                  </a:lnTo>
                  <a:lnTo>
                    <a:pt x="14583" y="13854"/>
                  </a:lnTo>
                  <a:lnTo>
                    <a:pt x="13854" y="14583"/>
                  </a:lnTo>
                  <a:lnTo>
                    <a:pt x="13741" y="14683"/>
                  </a:lnTo>
                  <a:lnTo>
                    <a:pt x="13608" y="14749"/>
                  </a:lnTo>
                  <a:lnTo>
                    <a:pt x="13469" y="14789"/>
                  </a:lnTo>
                  <a:lnTo>
                    <a:pt x="13323" y="14802"/>
                  </a:lnTo>
                  <a:lnTo>
                    <a:pt x="13177" y="14789"/>
                  </a:lnTo>
                  <a:lnTo>
                    <a:pt x="13031" y="14749"/>
                  </a:lnTo>
                  <a:lnTo>
                    <a:pt x="12898" y="14676"/>
                  </a:lnTo>
                  <a:lnTo>
                    <a:pt x="11299" y="13608"/>
                  </a:lnTo>
                  <a:lnTo>
                    <a:pt x="10875" y="13827"/>
                  </a:lnTo>
                  <a:lnTo>
                    <a:pt x="10423" y="14013"/>
                  </a:lnTo>
                  <a:lnTo>
                    <a:pt x="9966" y="14165"/>
                  </a:lnTo>
                  <a:lnTo>
                    <a:pt x="9587" y="16050"/>
                  </a:lnTo>
                  <a:lnTo>
                    <a:pt x="9541" y="16196"/>
                  </a:lnTo>
                  <a:lnTo>
                    <a:pt x="9475" y="16328"/>
                  </a:lnTo>
                  <a:lnTo>
                    <a:pt x="9382" y="16441"/>
                  </a:lnTo>
                  <a:lnTo>
                    <a:pt x="9269" y="16534"/>
                  </a:lnTo>
                  <a:lnTo>
                    <a:pt x="9136" y="16600"/>
                  </a:lnTo>
                  <a:lnTo>
                    <a:pt x="8997" y="16647"/>
                  </a:lnTo>
                  <a:lnTo>
                    <a:pt x="8844" y="16660"/>
                  </a:lnTo>
                  <a:lnTo>
                    <a:pt x="7816" y="16660"/>
                  </a:lnTo>
                  <a:lnTo>
                    <a:pt x="7663" y="16647"/>
                  </a:lnTo>
                  <a:lnTo>
                    <a:pt x="7524" y="16600"/>
                  </a:lnTo>
                  <a:lnTo>
                    <a:pt x="7391" y="16534"/>
                  </a:lnTo>
                  <a:lnTo>
                    <a:pt x="7278" y="16441"/>
                  </a:lnTo>
                  <a:lnTo>
                    <a:pt x="7186" y="16328"/>
                  </a:lnTo>
                  <a:lnTo>
                    <a:pt x="7119" y="16196"/>
                  </a:lnTo>
                  <a:lnTo>
                    <a:pt x="7073" y="16050"/>
                  </a:lnTo>
                  <a:lnTo>
                    <a:pt x="6695" y="14165"/>
                  </a:lnTo>
                  <a:lnTo>
                    <a:pt x="6230" y="14013"/>
                  </a:lnTo>
                  <a:lnTo>
                    <a:pt x="5786" y="13827"/>
                  </a:lnTo>
                  <a:lnTo>
                    <a:pt x="5361" y="13608"/>
                  </a:lnTo>
                  <a:lnTo>
                    <a:pt x="3762" y="14676"/>
                  </a:lnTo>
                  <a:lnTo>
                    <a:pt x="3623" y="14749"/>
                  </a:lnTo>
                  <a:lnTo>
                    <a:pt x="3483" y="14789"/>
                  </a:lnTo>
                  <a:lnTo>
                    <a:pt x="3337" y="14802"/>
                  </a:lnTo>
                  <a:lnTo>
                    <a:pt x="3191" y="14789"/>
                  </a:lnTo>
                  <a:lnTo>
                    <a:pt x="3052" y="14749"/>
                  </a:lnTo>
                  <a:lnTo>
                    <a:pt x="2919" y="14683"/>
                  </a:lnTo>
                  <a:lnTo>
                    <a:pt x="2807" y="14583"/>
                  </a:lnTo>
                  <a:lnTo>
                    <a:pt x="2077" y="13854"/>
                  </a:lnTo>
                  <a:lnTo>
                    <a:pt x="1977" y="13741"/>
                  </a:lnTo>
                  <a:lnTo>
                    <a:pt x="1911" y="13608"/>
                  </a:lnTo>
                  <a:lnTo>
                    <a:pt x="1871" y="13469"/>
                  </a:lnTo>
                  <a:lnTo>
                    <a:pt x="1851" y="13323"/>
                  </a:lnTo>
                  <a:lnTo>
                    <a:pt x="1864" y="13177"/>
                  </a:lnTo>
                  <a:lnTo>
                    <a:pt x="1911" y="13031"/>
                  </a:lnTo>
                  <a:lnTo>
                    <a:pt x="1984" y="12898"/>
                  </a:lnTo>
                  <a:lnTo>
                    <a:pt x="3052" y="11299"/>
                  </a:lnTo>
                  <a:lnTo>
                    <a:pt x="2833" y="10875"/>
                  </a:lnTo>
                  <a:lnTo>
                    <a:pt x="2647" y="10430"/>
                  </a:lnTo>
                  <a:lnTo>
                    <a:pt x="2495" y="9966"/>
                  </a:lnTo>
                  <a:lnTo>
                    <a:pt x="610" y="9587"/>
                  </a:lnTo>
                  <a:lnTo>
                    <a:pt x="464" y="9541"/>
                  </a:lnTo>
                  <a:lnTo>
                    <a:pt x="332" y="9475"/>
                  </a:lnTo>
                  <a:lnTo>
                    <a:pt x="219" y="9382"/>
                  </a:lnTo>
                  <a:lnTo>
                    <a:pt x="126" y="9269"/>
                  </a:lnTo>
                  <a:lnTo>
                    <a:pt x="60" y="9136"/>
                  </a:lnTo>
                  <a:lnTo>
                    <a:pt x="13" y="8997"/>
                  </a:lnTo>
                  <a:lnTo>
                    <a:pt x="0" y="8844"/>
                  </a:lnTo>
                  <a:lnTo>
                    <a:pt x="0" y="7816"/>
                  </a:lnTo>
                  <a:lnTo>
                    <a:pt x="13" y="7663"/>
                  </a:lnTo>
                  <a:lnTo>
                    <a:pt x="60" y="7524"/>
                  </a:lnTo>
                  <a:lnTo>
                    <a:pt x="126" y="7391"/>
                  </a:lnTo>
                  <a:lnTo>
                    <a:pt x="219" y="7278"/>
                  </a:lnTo>
                  <a:lnTo>
                    <a:pt x="332" y="7186"/>
                  </a:lnTo>
                  <a:lnTo>
                    <a:pt x="464" y="7119"/>
                  </a:lnTo>
                  <a:lnTo>
                    <a:pt x="610" y="7073"/>
                  </a:lnTo>
                  <a:lnTo>
                    <a:pt x="2495" y="6695"/>
                  </a:lnTo>
                  <a:lnTo>
                    <a:pt x="2647" y="6230"/>
                  </a:lnTo>
                  <a:lnTo>
                    <a:pt x="2833" y="5786"/>
                  </a:lnTo>
                  <a:lnTo>
                    <a:pt x="3052" y="5361"/>
                  </a:lnTo>
                  <a:lnTo>
                    <a:pt x="1984" y="3762"/>
                  </a:lnTo>
                  <a:lnTo>
                    <a:pt x="1911" y="3623"/>
                  </a:lnTo>
                  <a:lnTo>
                    <a:pt x="1864" y="3483"/>
                  </a:lnTo>
                  <a:lnTo>
                    <a:pt x="1851" y="3337"/>
                  </a:lnTo>
                  <a:lnTo>
                    <a:pt x="1871" y="3191"/>
                  </a:lnTo>
                  <a:lnTo>
                    <a:pt x="1911" y="3052"/>
                  </a:lnTo>
                  <a:lnTo>
                    <a:pt x="1977" y="2919"/>
                  </a:lnTo>
                  <a:lnTo>
                    <a:pt x="2077" y="2807"/>
                  </a:lnTo>
                  <a:lnTo>
                    <a:pt x="2807" y="2077"/>
                  </a:lnTo>
                  <a:lnTo>
                    <a:pt x="2919" y="1977"/>
                  </a:lnTo>
                  <a:lnTo>
                    <a:pt x="3052" y="1911"/>
                  </a:lnTo>
                  <a:lnTo>
                    <a:pt x="3191" y="1871"/>
                  </a:lnTo>
                  <a:lnTo>
                    <a:pt x="3337" y="1851"/>
                  </a:lnTo>
                  <a:lnTo>
                    <a:pt x="3483" y="1864"/>
                  </a:lnTo>
                  <a:lnTo>
                    <a:pt x="3623" y="1911"/>
                  </a:lnTo>
                  <a:lnTo>
                    <a:pt x="3762" y="1984"/>
                  </a:lnTo>
                  <a:lnTo>
                    <a:pt x="5361" y="3052"/>
                  </a:lnTo>
                  <a:lnTo>
                    <a:pt x="5786" y="2833"/>
                  </a:lnTo>
                  <a:lnTo>
                    <a:pt x="6230" y="2647"/>
                  </a:lnTo>
                  <a:lnTo>
                    <a:pt x="6695" y="2495"/>
                  </a:lnTo>
                  <a:lnTo>
                    <a:pt x="7073" y="610"/>
                  </a:lnTo>
                  <a:lnTo>
                    <a:pt x="7119" y="464"/>
                  </a:lnTo>
                  <a:lnTo>
                    <a:pt x="7186" y="332"/>
                  </a:lnTo>
                  <a:lnTo>
                    <a:pt x="7278" y="219"/>
                  </a:lnTo>
                  <a:lnTo>
                    <a:pt x="7391" y="126"/>
                  </a:lnTo>
                  <a:lnTo>
                    <a:pt x="7524" y="60"/>
                  </a:lnTo>
                  <a:lnTo>
                    <a:pt x="7663" y="13"/>
                  </a:lnTo>
                  <a:lnTo>
                    <a:pt x="78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Shape 240"/>
            <p:cNvSpPr/>
            <p:nvPr/>
          </p:nvSpPr>
          <p:spPr>
            <a:xfrm>
              <a:off x="21934488" y="-8883650"/>
              <a:ext cx="11607800" cy="11607800"/>
            </a:xfrm>
            <a:custGeom>
              <a:pathLst>
                <a:path extrusionOk="0" h="7312" w="7312">
                  <a:moveTo>
                    <a:pt x="3656" y="0"/>
                  </a:moveTo>
                  <a:lnTo>
                    <a:pt x="4034" y="20"/>
                  </a:lnTo>
                  <a:lnTo>
                    <a:pt x="4392" y="80"/>
                  </a:lnTo>
                  <a:lnTo>
                    <a:pt x="4744" y="166"/>
                  </a:lnTo>
                  <a:lnTo>
                    <a:pt x="5082" y="292"/>
                  </a:lnTo>
                  <a:lnTo>
                    <a:pt x="5401" y="444"/>
                  </a:lnTo>
                  <a:lnTo>
                    <a:pt x="5706" y="630"/>
                  </a:lnTo>
                  <a:lnTo>
                    <a:pt x="5985" y="836"/>
                  </a:lnTo>
                  <a:lnTo>
                    <a:pt x="6243" y="1075"/>
                  </a:lnTo>
                  <a:lnTo>
                    <a:pt x="6482" y="1334"/>
                  </a:lnTo>
                  <a:lnTo>
                    <a:pt x="6688" y="1612"/>
                  </a:lnTo>
                  <a:lnTo>
                    <a:pt x="6874" y="1917"/>
                  </a:lnTo>
                  <a:lnTo>
                    <a:pt x="7026" y="2236"/>
                  </a:lnTo>
                  <a:lnTo>
                    <a:pt x="7152" y="2574"/>
                  </a:lnTo>
                  <a:lnTo>
                    <a:pt x="7239" y="2919"/>
                  </a:lnTo>
                  <a:lnTo>
                    <a:pt x="7298" y="3284"/>
                  </a:lnTo>
                  <a:lnTo>
                    <a:pt x="7312" y="3656"/>
                  </a:lnTo>
                  <a:lnTo>
                    <a:pt x="7298" y="4034"/>
                  </a:lnTo>
                  <a:lnTo>
                    <a:pt x="7239" y="4392"/>
                  </a:lnTo>
                  <a:lnTo>
                    <a:pt x="7152" y="4744"/>
                  </a:lnTo>
                  <a:lnTo>
                    <a:pt x="7026" y="5082"/>
                  </a:lnTo>
                  <a:lnTo>
                    <a:pt x="6874" y="5401"/>
                  </a:lnTo>
                  <a:lnTo>
                    <a:pt x="6688" y="5706"/>
                  </a:lnTo>
                  <a:lnTo>
                    <a:pt x="6482" y="5985"/>
                  </a:lnTo>
                  <a:lnTo>
                    <a:pt x="6243" y="6243"/>
                  </a:lnTo>
                  <a:lnTo>
                    <a:pt x="5985" y="6482"/>
                  </a:lnTo>
                  <a:lnTo>
                    <a:pt x="5706" y="6688"/>
                  </a:lnTo>
                  <a:lnTo>
                    <a:pt x="5401" y="6874"/>
                  </a:lnTo>
                  <a:lnTo>
                    <a:pt x="5082" y="7026"/>
                  </a:lnTo>
                  <a:lnTo>
                    <a:pt x="4744" y="7152"/>
                  </a:lnTo>
                  <a:lnTo>
                    <a:pt x="4392" y="7239"/>
                  </a:lnTo>
                  <a:lnTo>
                    <a:pt x="4034" y="7298"/>
                  </a:lnTo>
                  <a:lnTo>
                    <a:pt x="3656" y="7312"/>
                  </a:lnTo>
                  <a:lnTo>
                    <a:pt x="3284" y="7298"/>
                  </a:lnTo>
                  <a:lnTo>
                    <a:pt x="2919" y="7239"/>
                  </a:lnTo>
                  <a:lnTo>
                    <a:pt x="2574" y="7152"/>
                  </a:lnTo>
                  <a:lnTo>
                    <a:pt x="2236" y="7026"/>
                  </a:lnTo>
                  <a:lnTo>
                    <a:pt x="1917" y="6874"/>
                  </a:lnTo>
                  <a:lnTo>
                    <a:pt x="1612" y="6688"/>
                  </a:lnTo>
                  <a:lnTo>
                    <a:pt x="1334" y="6482"/>
                  </a:lnTo>
                  <a:lnTo>
                    <a:pt x="1075" y="6243"/>
                  </a:lnTo>
                  <a:lnTo>
                    <a:pt x="836" y="5985"/>
                  </a:lnTo>
                  <a:lnTo>
                    <a:pt x="630" y="5706"/>
                  </a:lnTo>
                  <a:lnTo>
                    <a:pt x="444" y="5401"/>
                  </a:lnTo>
                  <a:lnTo>
                    <a:pt x="292" y="5082"/>
                  </a:lnTo>
                  <a:lnTo>
                    <a:pt x="166" y="4744"/>
                  </a:lnTo>
                  <a:lnTo>
                    <a:pt x="80" y="4392"/>
                  </a:lnTo>
                  <a:lnTo>
                    <a:pt x="20" y="4034"/>
                  </a:lnTo>
                  <a:lnTo>
                    <a:pt x="0" y="3656"/>
                  </a:lnTo>
                  <a:lnTo>
                    <a:pt x="20" y="3284"/>
                  </a:lnTo>
                  <a:lnTo>
                    <a:pt x="80" y="2919"/>
                  </a:lnTo>
                  <a:lnTo>
                    <a:pt x="166" y="2574"/>
                  </a:lnTo>
                  <a:lnTo>
                    <a:pt x="292" y="2236"/>
                  </a:lnTo>
                  <a:lnTo>
                    <a:pt x="444" y="1917"/>
                  </a:lnTo>
                  <a:lnTo>
                    <a:pt x="630" y="1612"/>
                  </a:lnTo>
                  <a:lnTo>
                    <a:pt x="836" y="1334"/>
                  </a:lnTo>
                  <a:lnTo>
                    <a:pt x="1075" y="1075"/>
                  </a:lnTo>
                  <a:lnTo>
                    <a:pt x="1334" y="836"/>
                  </a:lnTo>
                  <a:lnTo>
                    <a:pt x="1612" y="630"/>
                  </a:lnTo>
                  <a:lnTo>
                    <a:pt x="1917" y="444"/>
                  </a:lnTo>
                  <a:lnTo>
                    <a:pt x="2236" y="292"/>
                  </a:lnTo>
                  <a:lnTo>
                    <a:pt x="2574" y="166"/>
                  </a:lnTo>
                  <a:lnTo>
                    <a:pt x="2919" y="80"/>
                  </a:lnTo>
                  <a:lnTo>
                    <a:pt x="3284" y="20"/>
                  </a:lnTo>
                  <a:lnTo>
                    <a:pt x="3656" y="0"/>
                  </a:lnTo>
                  <a:close/>
                </a:path>
              </a:pathLst>
            </a:custGeom>
            <a:solidFill>
              <a:srgbClr val="09719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>
              <a:off x="24852313" y="-5965825"/>
              <a:ext cx="5772150" cy="5772150"/>
            </a:xfrm>
            <a:custGeom>
              <a:pathLst>
                <a:path extrusionOk="0" h="3636" w="3636">
                  <a:moveTo>
                    <a:pt x="1818" y="0"/>
                  </a:moveTo>
                  <a:lnTo>
                    <a:pt x="2090" y="20"/>
                  </a:lnTo>
                  <a:lnTo>
                    <a:pt x="2349" y="79"/>
                  </a:lnTo>
                  <a:lnTo>
                    <a:pt x="2587" y="172"/>
                  </a:lnTo>
                  <a:lnTo>
                    <a:pt x="2813" y="298"/>
                  </a:lnTo>
                  <a:lnTo>
                    <a:pt x="3012" y="451"/>
                  </a:lnTo>
                  <a:lnTo>
                    <a:pt x="3191" y="630"/>
                  </a:lnTo>
                  <a:lnTo>
                    <a:pt x="3344" y="829"/>
                  </a:lnTo>
                  <a:lnTo>
                    <a:pt x="3470" y="1055"/>
                  </a:lnTo>
                  <a:lnTo>
                    <a:pt x="3563" y="1294"/>
                  </a:lnTo>
                  <a:lnTo>
                    <a:pt x="3616" y="1552"/>
                  </a:lnTo>
                  <a:lnTo>
                    <a:pt x="3636" y="1818"/>
                  </a:lnTo>
                  <a:lnTo>
                    <a:pt x="3616" y="2090"/>
                  </a:lnTo>
                  <a:lnTo>
                    <a:pt x="3563" y="2349"/>
                  </a:lnTo>
                  <a:lnTo>
                    <a:pt x="3470" y="2587"/>
                  </a:lnTo>
                  <a:lnTo>
                    <a:pt x="3344" y="2813"/>
                  </a:lnTo>
                  <a:lnTo>
                    <a:pt x="3191" y="3012"/>
                  </a:lnTo>
                  <a:lnTo>
                    <a:pt x="3012" y="3191"/>
                  </a:lnTo>
                  <a:lnTo>
                    <a:pt x="2813" y="3344"/>
                  </a:lnTo>
                  <a:lnTo>
                    <a:pt x="2587" y="3470"/>
                  </a:lnTo>
                  <a:lnTo>
                    <a:pt x="2349" y="3563"/>
                  </a:lnTo>
                  <a:lnTo>
                    <a:pt x="2090" y="3616"/>
                  </a:lnTo>
                  <a:lnTo>
                    <a:pt x="1818" y="3636"/>
                  </a:lnTo>
                  <a:lnTo>
                    <a:pt x="1552" y="3616"/>
                  </a:lnTo>
                  <a:lnTo>
                    <a:pt x="1294" y="3563"/>
                  </a:lnTo>
                  <a:lnTo>
                    <a:pt x="1055" y="3470"/>
                  </a:lnTo>
                  <a:lnTo>
                    <a:pt x="829" y="3344"/>
                  </a:lnTo>
                  <a:lnTo>
                    <a:pt x="630" y="3191"/>
                  </a:lnTo>
                  <a:lnTo>
                    <a:pt x="451" y="3012"/>
                  </a:lnTo>
                  <a:lnTo>
                    <a:pt x="298" y="2813"/>
                  </a:lnTo>
                  <a:lnTo>
                    <a:pt x="172" y="2587"/>
                  </a:lnTo>
                  <a:lnTo>
                    <a:pt x="79" y="2349"/>
                  </a:lnTo>
                  <a:lnTo>
                    <a:pt x="20" y="2090"/>
                  </a:lnTo>
                  <a:lnTo>
                    <a:pt x="0" y="1818"/>
                  </a:lnTo>
                  <a:lnTo>
                    <a:pt x="20" y="1552"/>
                  </a:lnTo>
                  <a:lnTo>
                    <a:pt x="79" y="1294"/>
                  </a:lnTo>
                  <a:lnTo>
                    <a:pt x="172" y="1055"/>
                  </a:lnTo>
                  <a:lnTo>
                    <a:pt x="298" y="829"/>
                  </a:lnTo>
                  <a:lnTo>
                    <a:pt x="451" y="630"/>
                  </a:lnTo>
                  <a:lnTo>
                    <a:pt x="630" y="451"/>
                  </a:lnTo>
                  <a:lnTo>
                    <a:pt x="829" y="298"/>
                  </a:lnTo>
                  <a:lnTo>
                    <a:pt x="1055" y="172"/>
                  </a:lnTo>
                  <a:lnTo>
                    <a:pt x="1294" y="79"/>
                  </a:lnTo>
                  <a:lnTo>
                    <a:pt x="1552" y="20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rgbClr val="064B67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>
              <a:off x="24787423" y="-5829305"/>
              <a:ext cx="4022731" cy="5508625"/>
            </a:xfrm>
            <a:custGeom>
              <a:pathLst>
                <a:path extrusionOk="0" h="3470" w="2534">
                  <a:moveTo>
                    <a:pt x="1267" y="0"/>
                  </a:moveTo>
                  <a:lnTo>
                    <a:pt x="1506" y="100"/>
                  </a:lnTo>
                  <a:lnTo>
                    <a:pt x="1725" y="219"/>
                  </a:lnTo>
                  <a:lnTo>
                    <a:pt x="1924" y="372"/>
                  </a:lnTo>
                  <a:lnTo>
                    <a:pt x="2096" y="551"/>
                  </a:lnTo>
                  <a:lnTo>
                    <a:pt x="2249" y="756"/>
                  </a:lnTo>
                  <a:lnTo>
                    <a:pt x="2368" y="975"/>
                  </a:lnTo>
                  <a:lnTo>
                    <a:pt x="2461" y="1214"/>
                  </a:lnTo>
                  <a:lnTo>
                    <a:pt x="2514" y="1466"/>
                  </a:lnTo>
                  <a:lnTo>
                    <a:pt x="2534" y="1732"/>
                  </a:lnTo>
                  <a:lnTo>
                    <a:pt x="2514" y="1997"/>
                  </a:lnTo>
                  <a:lnTo>
                    <a:pt x="2461" y="2256"/>
                  </a:lnTo>
                  <a:lnTo>
                    <a:pt x="2368" y="2495"/>
                  </a:lnTo>
                  <a:lnTo>
                    <a:pt x="2249" y="2714"/>
                  </a:lnTo>
                  <a:lnTo>
                    <a:pt x="2096" y="2913"/>
                  </a:lnTo>
                  <a:lnTo>
                    <a:pt x="1924" y="3092"/>
                  </a:lnTo>
                  <a:lnTo>
                    <a:pt x="1725" y="3244"/>
                  </a:lnTo>
                  <a:lnTo>
                    <a:pt x="1506" y="3371"/>
                  </a:lnTo>
                  <a:lnTo>
                    <a:pt x="1267" y="3470"/>
                  </a:lnTo>
                  <a:lnTo>
                    <a:pt x="1035" y="3371"/>
                  </a:lnTo>
                  <a:lnTo>
                    <a:pt x="816" y="3244"/>
                  </a:lnTo>
                  <a:lnTo>
                    <a:pt x="617" y="3092"/>
                  </a:lnTo>
                  <a:lnTo>
                    <a:pt x="438" y="2913"/>
                  </a:lnTo>
                  <a:lnTo>
                    <a:pt x="292" y="2714"/>
                  </a:lnTo>
                  <a:lnTo>
                    <a:pt x="166" y="2495"/>
                  </a:lnTo>
                  <a:lnTo>
                    <a:pt x="79" y="2256"/>
                  </a:lnTo>
                  <a:lnTo>
                    <a:pt x="20" y="1997"/>
                  </a:lnTo>
                  <a:lnTo>
                    <a:pt x="0" y="1732"/>
                  </a:lnTo>
                  <a:lnTo>
                    <a:pt x="20" y="1466"/>
                  </a:lnTo>
                  <a:lnTo>
                    <a:pt x="79" y="1214"/>
                  </a:lnTo>
                  <a:lnTo>
                    <a:pt x="166" y="975"/>
                  </a:lnTo>
                  <a:lnTo>
                    <a:pt x="292" y="756"/>
                  </a:lnTo>
                  <a:lnTo>
                    <a:pt x="438" y="551"/>
                  </a:lnTo>
                  <a:lnTo>
                    <a:pt x="617" y="372"/>
                  </a:lnTo>
                  <a:lnTo>
                    <a:pt x="816" y="219"/>
                  </a:lnTo>
                  <a:lnTo>
                    <a:pt x="1035" y="100"/>
                  </a:lnTo>
                  <a:lnTo>
                    <a:pt x="1267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>
              <a:off x="31888113" y="1069975"/>
              <a:ext cx="17389475" cy="17389475"/>
            </a:xfrm>
            <a:custGeom>
              <a:pathLst>
                <a:path extrusionOk="0" h="10954" w="10954">
                  <a:moveTo>
                    <a:pt x="5142" y="0"/>
                  </a:moveTo>
                  <a:lnTo>
                    <a:pt x="5819" y="0"/>
                  </a:lnTo>
                  <a:lnTo>
                    <a:pt x="5931" y="20"/>
                  </a:lnTo>
                  <a:lnTo>
                    <a:pt x="6038" y="60"/>
                  </a:lnTo>
                  <a:lnTo>
                    <a:pt x="6137" y="119"/>
                  </a:lnTo>
                  <a:lnTo>
                    <a:pt x="6210" y="199"/>
                  </a:lnTo>
                  <a:lnTo>
                    <a:pt x="6270" y="298"/>
                  </a:lnTo>
                  <a:lnTo>
                    <a:pt x="6310" y="405"/>
                  </a:lnTo>
                  <a:lnTo>
                    <a:pt x="6555" y="1645"/>
                  </a:lnTo>
                  <a:lnTo>
                    <a:pt x="6860" y="1745"/>
                  </a:lnTo>
                  <a:lnTo>
                    <a:pt x="7152" y="1864"/>
                  </a:lnTo>
                  <a:lnTo>
                    <a:pt x="7431" y="2010"/>
                  </a:lnTo>
                  <a:lnTo>
                    <a:pt x="8486" y="1307"/>
                  </a:lnTo>
                  <a:lnTo>
                    <a:pt x="8585" y="1254"/>
                  </a:lnTo>
                  <a:lnTo>
                    <a:pt x="8698" y="1227"/>
                  </a:lnTo>
                  <a:lnTo>
                    <a:pt x="8811" y="1227"/>
                  </a:lnTo>
                  <a:lnTo>
                    <a:pt x="8917" y="1247"/>
                  </a:lnTo>
                  <a:lnTo>
                    <a:pt x="9023" y="1300"/>
                  </a:lnTo>
                  <a:lnTo>
                    <a:pt x="9110" y="1373"/>
                  </a:lnTo>
                  <a:lnTo>
                    <a:pt x="9587" y="1851"/>
                  </a:lnTo>
                  <a:lnTo>
                    <a:pt x="9660" y="1937"/>
                  </a:lnTo>
                  <a:lnTo>
                    <a:pt x="9713" y="2043"/>
                  </a:lnTo>
                  <a:lnTo>
                    <a:pt x="9733" y="2150"/>
                  </a:lnTo>
                  <a:lnTo>
                    <a:pt x="9733" y="2262"/>
                  </a:lnTo>
                  <a:lnTo>
                    <a:pt x="9707" y="2375"/>
                  </a:lnTo>
                  <a:lnTo>
                    <a:pt x="9654" y="2475"/>
                  </a:lnTo>
                  <a:lnTo>
                    <a:pt x="8950" y="3530"/>
                  </a:lnTo>
                  <a:lnTo>
                    <a:pt x="9096" y="3808"/>
                  </a:lnTo>
                  <a:lnTo>
                    <a:pt x="9216" y="4100"/>
                  </a:lnTo>
                  <a:lnTo>
                    <a:pt x="9315" y="4405"/>
                  </a:lnTo>
                  <a:lnTo>
                    <a:pt x="10556" y="4651"/>
                  </a:lnTo>
                  <a:lnTo>
                    <a:pt x="10662" y="4691"/>
                  </a:lnTo>
                  <a:lnTo>
                    <a:pt x="10762" y="4750"/>
                  </a:lnTo>
                  <a:lnTo>
                    <a:pt x="10841" y="4823"/>
                  </a:lnTo>
                  <a:lnTo>
                    <a:pt x="10901" y="4923"/>
                  </a:lnTo>
                  <a:lnTo>
                    <a:pt x="10941" y="5029"/>
                  </a:lnTo>
                  <a:lnTo>
                    <a:pt x="10954" y="5142"/>
                  </a:lnTo>
                  <a:lnTo>
                    <a:pt x="10954" y="5819"/>
                  </a:lnTo>
                  <a:lnTo>
                    <a:pt x="10941" y="5931"/>
                  </a:lnTo>
                  <a:lnTo>
                    <a:pt x="10901" y="6038"/>
                  </a:lnTo>
                  <a:lnTo>
                    <a:pt x="10841" y="6137"/>
                  </a:lnTo>
                  <a:lnTo>
                    <a:pt x="10762" y="6210"/>
                  </a:lnTo>
                  <a:lnTo>
                    <a:pt x="10662" y="6270"/>
                  </a:lnTo>
                  <a:lnTo>
                    <a:pt x="10556" y="6310"/>
                  </a:lnTo>
                  <a:lnTo>
                    <a:pt x="9315" y="6555"/>
                  </a:lnTo>
                  <a:lnTo>
                    <a:pt x="9216" y="6860"/>
                  </a:lnTo>
                  <a:lnTo>
                    <a:pt x="9096" y="7152"/>
                  </a:lnTo>
                  <a:lnTo>
                    <a:pt x="8950" y="7431"/>
                  </a:lnTo>
                  <a:lnTo>
                    <a:pt x="9654" y="8486"/>
                  </a:lnTo>
                  <a:lnTo>
                    <a:pt x="9707" y="8585"/>
                  </a:lnTo>
                  <a:lnTo>
                    <a:pt x="9733" y="8698"/>
                  </a:lnTo>
                  <a:lnTo>
                    <a:pt x="9733" y="8811"/>
                  </a:lnTo>
                  <a:lnTo>
                    <a:pt x="9713" y="8917"/>
                  </a:lnTo>
                  <a:lnTo>
                    <a:pt x="9660" y="9023"/>
                  </a:lnTo>
                  <a:lnTo>
                    <a:pt x="9587" y="9110"/>
                  </a:lnTo>
                  <a:lnTo>
                    <a:pt x="9110" y="9587"/>
                  </a:lnTo>
                  <a:lnTo>
                    <a:pt x="9023" y="9660"/>
                  </a:lnTo>
                  <a:lnTo>
                    <a:pt x="8917" y="9713"/>
                  </a:lnTo>
                  <a:lnTo>
                    <a:pt x="8811" y="9733"/>
                  </a:lnTo>
                  <a:lnTo>
                    <a:pt x="8698" y="9733"/>
                  </a:lnTo>
                  <a:lnTo>
                    <a:pt x="8585" y="9707"/>
                  </a:lnTo>
                  <a:lnTo>
                    <a:pt x="8486" y="9654"/>
                  </a:lnTo>
                  <a:lnTo>
                    <a:pt x="7431" y="8950"/>
                  </a:lnTo>
                  <a:lnTo>
                    <a:pt x="7152" y="9096"/>
                  </a:lnTo>
                  <a:lnTo>
                    <a:pt x="6860" y="9216"/>
                  </a:lnTo>
                  <a:lnTo>
                    <a:pt x="6555" y="9315"/>
                  </a:lnTo>
                  <a:lnTo>
                    <a:pt x="6310" y="10556"/>
                  </a:lnTo>
                  <a:lnTo>
                    <a:pt x="6270" y="10662"/>
                  </a:lnTo>
                  <a:lnTo>
                    <a:pt x="6210" y="10762"/>
                  </a:lnTo>
                  <a:lnTo>
                    <a:pt x="6137" y="10841"/>
                  </a:lnTo>
                  <a:lnTo>
                    <a:pt x="6038" y="10901"/>
                  </a:lnTo>
                  <a:lnTo>
                    <a:pt x="5931" y="10941"/>
                  </a:lnTo>
                  <a:lnTo>
                    <a:pt x="5819" y="10954"/>
                  </a:lnTo>
                  <a:lnTo>
                    <a:pt x="5142" y="10954"/>
                  </a:lnTo>
                  <a:lnTo>
                    <a:pt x="5029" y="10941"/>
                  </a:lnTo>
                  <a:lnTo>
                    <a:pt x="4923" y="10901"/>
                  </a:lnTo>
                  <a:lnTo>
                    <a:pt x="4823" y="10841"/>
                  </a:lnTo>
                  <a:lnTo>
                    <a:pt x="4750" y="10762"/>
                  </a:lnTo>
                  <a:lnTo>
                    <a:pt x="4691" y="10662"/>
                  </a:lnTo>
                  <a:lnTo>
                    <a:pt x="4651" y="10556"/>
                  </a:lnTo>
                  <a:lnTo>
                    <a:pt x="4405" y="9315"/>
                  </a:lnTo>
                  <a:lnTo>
                    <a:pt x="4100" y="9216"/>
                  </a:lnTo>
                  <a:lnTo>
                    <a:pt x="3808" y="9096"/>
                  </a:lnTo>
                  <a:lnTo>
                    <a:pt x="3530" y="8950"/>
                  </a:lnTo>
                  <a:lnTo>
                    <a:pt x="2475" y="9654"/>
                  </a:lnTo>
                  <a:lnTo>
                    <a:pt x="2375" y="9707"/>
                  </a:lnTo>
                  <a:lnTo>
                    <a:pt x="2262" y="9733"/>
                  </a:lnTo>
                  <a:lnTo>
                    <a:pt x="2150" y="9733"/>
                  </a:lnTo>
                  <a:lnTo>
                    <a:pt x="2043" y="9713"/>
                  </a:lnTo>
                  <a:lnTo>
                    <a:pt x="1937" y="9660"/>
                  </a:lnTo>
                  <a:lnTo>
                    <a:pt x="1851" y="9587"/>
                  </a:lnTo>
                  <a:lnTo>
                    <a:pt x="1373" y="9110"/>
                  </a:lnTo>
                  <a:lnTo>
                    <a:pt x="1300" y="9023"/>
                  </a:lnTo>
                  <a:lnTo>
                    <a:pt x="1247" y="8917"/>
                  </a:lnTo>
                  <a:lnTo>
                    <a:pt x="1227" y="8811"/>
                  </a:lnTo>
                  <a:lnTo>
                    <a:pt x="1227" y="8698"/>
                  </a:lnTo>
                  <a:lnTo>
                    <a:pt x="1254" y="8585"/>
                  </a:lnTo>
                  <a:lnTo>
                    <a:pt x="1307" y="8486"/>
                  </a:lnTo>
                  <a:lnTo>
                    <a:pt x="2010" y="7431"/>
                  </a:lnTo>
                  <a:lnTo>
                    <a:pt x="1864" y="7152"/>
                  </a:lnTo>
                  <a:lnTo>
                    <a:pt x="1745" y="6860"/>
                  </a:lnTo>
                  <a:lnTo>
                    <a:pt x="1645" y="6555"/>
                  </a:lnTo>
                  <a:lnTo>
                    <a:pt x="405" y="6310"/>
                  </a:lnTo>
                  <a:lnTo>
                    <a:pt x="298" y="6270"/>
                  </a:lnTo>
                  <a:lnTo>
                    <a:pt x="199" y="6210"/>
                  </a:lnTo>
                  <a:lnTo>
                    <a:pt x="119" y="6137"/>
                  </a:lnTo>
                  <a:lnTo>
                    <a:pt x="60" y="6038"/>
                  </a:lnTo>
                  <a:lnTo>
                    <a:pt x="20" y="5931"/>
                  </a:lnTo>
                  <a:lnTo>
                    <a:pt x="0" y="5819"/>
                  </a:lnTo>
                  <a:lnTo>
                    <a:pt x="0" y="5142"/>
                  </a:lnTo>
                  <a:lnTo>
                    <a:pt x="20" y="5029"/>
                  </a:lnTo>
                  <a:lnTo>
                    <a:pt x="60" y="4923"/>
                  </a:lnTo>
                  <a:lnTo>
                    <a:pt x="119" y="4823"/>
                  </a:lnTo>
                  <a:lnTo>
                    <a:pt x="199" y="4750"/>
                  </a:lnTo>
                  <a:lnTo>
                    <a:pt x="298" y="4691"/>
                  </a:lnTo>
                  <a:lnTo>
                    <a:pt x="405" y="4651"/>
                  </a:lnTo>
                  <a:lnTo>
                    <a:pt x="1645" y="4405"/>
                  </a:lnTo>
                  <a:lnTo>
                    <a:pt x="1745" y="4100"/>
                  </a:lnTo>
                  <a:lnTo>
                    <a:pt x="1864" y="3808"/>
                  </a:lnTo>
                  <a:lnTo>
                    <a:pt x="2010" y="3530"/>
                  </a:lnTo>
                  <a:lnTo>
                    <a:pt x="1307" y="2475"/>
                  </a:lnTo>
                  <a:lnTo>
                    <a:pt x="1254" y="2375"/>
                  </a:lnTo>
                  <a:lnTo>
                    <a:pt x="1227" y="2262"/>
                  </a:lnTo>
                  <a:lnTo>
                    <a:pt x="1227" y="2150"/>
                  </a:lnTo>
                  <a:lnTo>
                    <a:pt x="1247" y="2043"/>
                  </a:lnTo>
                  <a:lnTo>
                    <a:pt x="1300" y="1937"/>
                  </a:lnTo>
                  <a:lnTo>
                    <a:pt x="1373" y="1851"/>
                  </a:lnTo>
                  <a:lnTo>
                    <a:pt x="1851" y="1373"/>
                  </a:lnTo>
                  <a:lnTo>
                    <a:pt x="1937" y="1300"/>
                  </a:lnTo>
                  <a:lnTo>
                    <a:pt x="2043" y="1247"/>
                  </a:lnTo>
                  <a:lnTo>
                    <a:pt x="2150" y="1227"/>
                  </a:lnTo>
                  <a:lnTo>
                    <a:pt x="2262" y="1227"/>
                  </a:lnTo>
                  <a:lnTo>
                    <a:pt x="2375" y="1254"/>
                  </a:lnTo>
                  <a:lnTo>
                    <a:pt x="2475" y="1307"/>
                  </a:lnTo>
                  <a:lnTo>
                    <a:pt x="3530" y="2010"/>
                  </a:lnTo>
                  <a:lnTo>
                    <a:pt x="3808" y="1864"/>
                  </a:lnTo>
                  <a:lnTo>
                    <a:pt x="4100" y="1745"/>
                  </a:lnTo>
                  <a:lnTo>
                    <a:pt x="4405" y="1645"/>
                  </a:lnTo>
                  <a:lnTo>
                    <a:pt x="4651" y="405"/>
                  </a:lnTo>
                  <a:lnTo>
                    <a:pt x="4691" y="298"/>
                  </a:lnTo>
                  <a:lnTo>
                    <a:pt x="4750" y="199"/>
                  </a:lnTo>
                  <a:lnTo>
                    <a:pt x="4823" y="119"/>
                  </a:lnTo>
                  <a:lnTo>
                    <a:pt x="4923" y="60"/>
                  </a:lnTo>
                  <a:lnTo>
                    <a:pt x="5029" y="20"/>
                  </a:lnTo>
                  <a:lnTo>
                    <a:pt x="5142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Shape 244"/>
            <p:cNvSpPr/>
            <p:nvPr/>
          </p:nvSpPr>
          <p:spPr>
            <a:xfrm>
              <a:off x="36248975" y="5430837"/>
              <a:ext cx="8688388" cy="8688388"/>
            </a:xfrm>
            <a:custGeom>
              <a:pathLst>
                <a:path extrusionOk="0" h="5473" w="5473">
                  <a:moveTo>
                    <a:pt x="2733" y="0"/>
                  </a:moveTo>
                  <a:lnTo>
                    <a:pt x="3052" y="13"/>
                  </a:lnTo>
                  <a:lnTo>
                    <a:pt x="3364" y="66"/>
                  </a:lnTo>
                  <a:lnTo>
                    <a:pt x="3655" y="159"/>
                  </a:lnTo>
                  <a:lnTo>
                    <a:pt x="3934" y="272"/>
                  </a:lnTo>
                  <a:lnTo>
                    <a:pt x="4200" y="424"/>
                  </a:lnTo>
                  <a:lnTo>
                    <a:pt x="4445" y="597"/>
                  </a:lnTo>
                  <a:lnTo>
                    <a:pt x="4671" y="796"/>
                  </a:lnTo>
                  <a:lnTo>
                    <a:pt x="4870" y="1021"/>
                  </a:lnTo>
                  <a:lnTo>
                    <a:pt x="5042" y="1267"/>
                  </a:lnTo>
                  <a:lnTo>
                    <a:pt x="5195" y="1532"/>
                  </a:lnTo>
                  <a:lnTo>
                    <a:pt x="5308" y="1811"/>
                  </a:lnTo>
                  <a:lnTo>
                    <a:pt x="5400" y="2103"/>
                  </a:lnTo>
                  <a:lnTo>
                    <a:pt x="5454" y="2415"/>
                  </a:lnTo>
                  <a:lnTo>
                    <a:pt x="5473" y="2733"/>
                  </a:lnTo>
                  <a:lnTo>
                    <a:pt x="5454" y="3052"/>
                  </a:lnTo>
                  <a:lnTo>
                    <a:pt x="5400" y="3364"/>
                  </a:lnTo>
                  <a:lnTo>
                    <a:pt x="5308" y="3655"/>
                  </a:lnTo>
                  <a:lnTo>
                    <a:pt x="5195" y="3934"/>
                  </a:lnTo>
                  <a:lnTo>
                    <a:pt x="5042" y="4200"/>
                  </a:lnTo>
                  <a:lnTo>
                    <a:pt x="4870" y="4445"/>
                  </a:lnTo>
                  <a:lnTo>
                    <a:pt x="4671" y="4671"/>
                  </a:lnTo>
                  <a:lnTo>
                    <a:pt x="4445" y="4870"/>
                  </a:lnTo>
                  <a:lnTo>
                    <a:pt x="4200" y="5042"/>
                  </a:lnTo>
                  <a:lnTo>
                    <a:pt x="3934" y="5195"/>
                  </a:lnTo>
                  <a:lnTo>
                    <a:pt x="3655" y="5308"/>
                  </a:lnTo>
                  <a:lnTo>
                    <a:pt x="3364" y="5400"/>
                  </a:lnTo>
                  <a:lnTo>
                    <a:pt x="3052" y="5454"/>
                  </a:lnTo>
                  <a:lnTo>
                    <a:pt x="2733" y="5473"/>
                  </a:lnTo>
                  <a:lnTo>
                    <a:pt x="2415" y="5454"/>
                  </a:lnTo>
                  <a:lnTo>
                    <a:pt x="2103" y="5400"/>
                  </a:lnTo>
                  <a:lnTo>
                    <a:pt x="1811" y="5308"/>
                  </a:lnTo>
                  <a:lnTo>
                    <a:pt x="1532" y="5195"/>
                  </a:lnTo>
                  <a:lnTo>
                    <a:pt x="1267" y="5042"/>
                  </a:lnTo>
                  <a:lnTo>
                    <a:pt x="1021" y="4870"/>
                  </a:lnTo>
                  <a:lnTo>
                    <a:pt x="796" y="4671"/>
                  </a:lnTo>
                  <a:lnTo>
                    <a:pt x="597" y="4445"/>
                  </a:lnTo>
                  <a:lnTo>
                    <a:pt x="424" y="4200"/>
                  </a:lnTo>
                  <a:lnTo>
                    <a:pt x="272" y="3934"/>
                  </a:lnTo>
                  <a:lnTo>
                    <a:pt x="159" y="3655"/>
                  </a:lnTo>
                  <a:lnTo>
                    <a:pt x="66" y="3364"/>
                  </a:lnTo>
                  <a:lnTo>
                    <a:pt x="13" y="3052"/>
                  </a:lnTo>
                  <a:lnTo>
                    <a:pt x="0" y="2733"/>
                  </a:lnTo>
                  <a:lnTo>
                    <a:pt x="13" y="2415"/>
                  </a:lnTo>
                  <a:lnTo>
                    <a:pt x="66" y="2103"/>
                  </a:lnTo>
                  <a:lnTo>
                    <a:pt x="159" y="1811"/>
                  </a:lnTo>
                  <a:lnTo>
                    <a:pt x="272" y="1532"/>
                  </a:lnTo>
                  <a:lnTo>
                    <a:pt x="424" y="1267"/>
                  </a:lnTo>
                  <a:lnTo>
                    <a:pt x="597" y="1021"/>
                  </a:lnTo>
                  <a:lnTo>
                    <a:pt x="796" y="796"/>
                  </a:lnTo>
                  <a:lnTo>
                    <a:pt x="1021" y="597"/>
                  </a:lnTo>
                  <a:lnTo>
                    <a:pt x="1267" y="424"/>
                  </a:lnTo>
                  <a:lnTo>
                    <a:pt x="1532" y="272"/>
                  </a:lnTo>
                  <a:lnTo>
                    <a:pt x="1811" y="159"/>
                  </a:lnTo>
                  <a:lnTo>
                    <a:pt x="2103" y="66"/>
                  </a:lnTo>
                  <a:lnTo>
                    <a:pt x="2415" y="13"/>
                  </a:lnTo>
                  <a:lnTo>
                    <a:pt x="2733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Shape 245"/>
            <p:cNvSpPr/>
            <p:nvPr/>
          </p:nvSpPr>
          <p:spPr>
            <a:xfrm>
              <a:off x="37985700" y="7167562"/>
              <a:ext cx="5214938" cy="5214938"/>
            </a:xfrm>
            <a:custGeom>
              <a:pathLst>
                <a:path extrusionOk="0" h="3285" w="3285">
                  <a:moveTo>
                    <a:pt x="1639" y="0"/>
                  </a:moveTo>
                  <a:lnTo>
                    <a:pt x="1885" y="14"/>
                  </a:lnTo>
                  <a:lnTo>
                    <a:pt x="2110" y="67"/>
                  </a:lnTo>
                  <a:lnTo>
                    <a:pt x="2329" y="153"/>
                  </a:lnTo>
                  <a:lnTo>
                    <a:pt x="2535" y="259"/>
                  </a:lnTo>
                  <a:lnTo>
                    <a:pt x="2714" y="399"/>
                  </a:lnTo>
                  <a:lnTo>
                    <a:pt x="2880" y="564"/>
                  </a:lnTo>
                  <a:lnTo>
                    <a:pt x="3019" y="744"/>
                  </a:lnTo>
                  <a:lnTo>
                    <a:pt x="3125" y="949"/>
                  </a:lnTo>
                  <a:lnTo>
                    <a:pt x="3212" y="1168"/>
                  </a:lnTo>
                  <a:lnTo>
                    <a:pt x="3265" y="1394"/>
                  </a:lnTo>
                  <a:lnTo>
                    <a:pt x="3285" y="1639"/>
                  </a:lnTo>
                  <a:lnTo>
                    <a:pt x="3265" y="1885"/>
                  </a:lnTo>
                  <a:lnTo>
                    <a:pt x="3212" y="2110"/>
                  </a:lnTo>
                  <a:lnTo>
                    <a:pt x="3125" y="2329"/>
                  </a:lnTo>
                  <a:lnTo>
                    <a:pt x="3019" y="2535"/>
                  </a:lnTo>
                  <a:lnTo>
                    <a:pt x="2880" y="2714"/>
                  </a:lnTo>
                  <a:lnTo>
                    <a:pt x="2714" y="2880"/>
                  </a:lnTo>
                  <a:lnTo>
                    <a:pt x="2535" y="3019"/>
                  </a:lnTo>
                  <a:lnTo>
                    <a:pt x="2329" y="3125"/>
                  </a:lnTo>
                  <a:lnTo>
                    <a:pt x="2110" y="3212"/>
                  </a:lnTo>
                  <a:lnTo>
                    <a:pt x="1885" y="3265"/>
                  </a:lnTo>
                  <a:lnTo>
                    <a:pt x="1639" y="3285"/>
                  </a:lnTo>
                  <a:lnTo>
                    <a:pt x="1394" y="3265"/>
                  </a:lnTo>
                  <a:lnTo>
                    <a:pt x="1168" y="3212"/>
                  </a:lnTo>
                  <a:lnTo>
                    <a:pt x="949" y="3125"/>
                  </a:lnTo>
                  <a:lnTo>
                    <a:pt x="744" y="3019"/>
                  </a:lnTo>
                  <a:lnTo>
                    <a:pt x="564" y="2880"/>
                  </a:lnTo>
                  <a:lnTo>
                    <a:pt x="399" y="2714"/>
                  </a:lnTo>
                  <a:lnTo>
                    <a:pt x="259" y="2535"/>
                  </a:lnTo>
                  <a:lnTo>
                    <a:pt x="153" y="2329"/>
                  </a:lnTo>
                  <a:lnTo>
                    <a:pt x="67" y="2110"/>
                  </a:lnTo>
                  <a:lnTo>
                    <a:pt x="14" y="1885"/>
                  </a:lnTo>
                  <a:lnTo>
                    <a:pt x="0" y="1639"/>
                  </a:lnTo>
                  <a:lnTo>
                    <a:pt x="14" y="1394"/>
                  </a:lnTo>
                  <a:lnTo>
                    <a:pt x="67" y="1168"/>
                  </a:lnTo>
                  <a:lnTo>
                    <a:pt x="153" y="949"/>
                  </a:lnTo>
                  <a:lnTo>
                    <a:pt x="259" y="744"/>
                  </a:lnTo>
                  <a:lnTo>
                    <a:pt x="399" y="564"/>
                  </a:lnTo>
                  <a:lnTo>
                    <a:pt x="564" y="399"/>
                  </a:lnTo>
                  <a:lnTo>
                    <a:pt x="744" y="259"/>
                  </a:lnTo>
                  <a:lnTo>
                    <a:pt x="949" y="153"/>
                  </a:lnTo>
                  <a:lnTo>
                    <a:pt x="1168" y="67"/>
                  </a:lnTo>
                  <a:lnTo>
                    <a:pt x="1394" y="14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>
              <a:off x="37985700" y="7315200"/>
              <a:ext cx="3465513" cy="4908550"/>
            </a:xfrm>
            <a:custGeom>
              <a:pathLst>
                <a:path extrusionOk="0" h="3092" w="2183">
                  <a:moveTo>
                    <a:pt x="1095" y="0"/>
                  </a:moveTo>
                  <a:lnTo>
                    <a:pt x="1321" y="100"/>
                  </a:lnTo>
                  <a:lnTo>
                    <a:pt x="1533" y="233"/>
                  </a:lnTo>
                  <a:lnTo>
                    <a:pt x="1719" y="398"/>
                  </a:lnTo>
                  <a:lnTo>
                    <a:pt x="1878" y="591"/>
                  </a:lnTo>
                  <a:lnTo>
                    <a:pt x="2011" y="803"/>
                  </a:lnTo>
                  <a:lnTo>
                    <a:pt x="2104" y="1035"/>
                  </a:lnTo>
                  <a:lnTo>
                    <a:pt x="2163" y="1281"/>
                  </a:lnTo>
                  <a:lnTo>
                    <a:pt x="2183" y="1546"/>
                  </a:lnTo>
                  <a:lnTo>
                    <a:pt x="2163" y="1812"/>
                  </a:lnTo>
                  <a:lnTo>
                    <a:pt x="2104" y="2057"/>
                  </a:lnTo>
                  <a:lnTo>
                    <a:pt x="2011" y="2289"/>
                  </a:lnTo>
                  <a:lnTo>
                    <a:pt x="1878" y="2502"/>
                  </a:lnTo>
                  <a:lnTo>
                    <a:pt x="1719" y="2694"/>
                  </a:lnTo>
                  <a:lnTo>
                    <a:pt x="1533" y="2860"/>
                  </a:lnTo>
                  <a:lnTo>
                    <a:pt x="1321" y="2993"/>
                  </a:lnTo>
                  <a:lnTo>
                    <a:pt x="1095" y="3092"/>
                  </a:lnTo>
                  <a:lnTo>
                    <a:pt x="863" y="2993"/>
                  </a:lnTo>
                  <a:lnTo>
                    <a:pt x="651" y="2860"/>
                  </a:lnTo>
                  <a:lnTo>
                    <a:pt x="465" y="2694"/>
                  </a:lnTo>
                  <a:lnTo>
                    <a:pt x="306" y="2502"/>
                  </a:lnTo>
                  <a:lnTo>
                    <a:pt x="173" y="2289"/>
                  </a:lnTo>
                  <a:lnTo>
                    <a:pt x="80" y="2057"/>
                  </a:lnTo>
                  <a:lnTo>
                    <a:pt x="20" y="1812"/>
                  </a:lnTo>
                  <a:lnTo>
                    <a:pt x="0" y="1546"/>
                  </a:lnTo>
                  <a:lnTo>
                    <a:pt x="20" y="1281"/>
                  </a:lnTo>
                  <a:lnTo>
                    <a:pt x="80" y="1035"/>
                  </a:lnTo>
                  <a:lnTo>
                    <a:pt x="173" y="803"/>
                  </a:lnTo>
                  <a:lnTo>
                    <a:pt x="306" y="591"/>
                  </a:lnTo>
                  <a:lnTo>
                    <a:pt x="465" y="398"/>
                  </a:lnTo>
                  <a:lnTo>
                    <a:pt x="651" y="233"/>
                  </a:lnTo>
                  <a:lnTo>
                    <a:pt x="863" y="100"/>
                  </a:lnTo>
                  <a:lnTo>
                    <a:pt x="1095" y="0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7" name="Shape 247"/>
          <p:cNvSpPr/>
          <p:nvPr/>
        </p:nvSpPr>
        <p:spPr>
          <a:xfrm>
            <a:off x="5109993" y="4604030"/>
            <a:ext cx="1971900" cy="220500"/>
          </a:xfrm>
          <a:prstGeom prst="ellipse">
            <a:avLst/>
          </a:prstGeom>
          <a:gradFill>
            <a:gsLst>
              <a:gs pos="0">
                <a:srgbClr val="0C0C0C">
                  <a:alpha val="20000"/>
                </a:srgbClr>
              </a:gs>
              <a:gs pos="100000">
                <a:srgbClr val="FFFFFF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r>
              <a:t/>
            </a:r>
            <a:endParaRPr b="0" i="0" sz="19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8" name="Shape 248"/>
          <p:cNvGrpSpPr/>
          <p:nvPr/>
        </p:nvGrpSpPr>
        <p:grpSpPr>
          <a:xfrm>
            <a:off x="3103937" y="1658473"/>
            <a:ext cx="1493248" cy="984860"/>
            <a:chOff x="3103006" y="1658473"/>
            <a:chExt cx="1492800" cy="984860"/>
          </a:xfrm>
        </p:grpSpPr>
        <p:sp>
          <p:nvSpPr>
            <p:cNvPr id="249" name="Shape 249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01</a:t>
              </a:r>
              <a:endParaRPr sz="1500"/>
            </a:p>
          </p:txBody>
        </p:sp>
        <p:sp>
          <p:nvSpPr>
            <p:cNvPr id="250" name="Shape 250"/>
            <p:cNvSpPr txBox="1"/>
            <p:nvPr/>
          </p:nvSpPr>
          <p:spPr>
            <a:xfrm>
              <a:off x="3103006" y="2120133"/>
              <a:ext cx="1492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Registration</a:t>
              </a:r>
              <a:endParaRPr sz="1500"/>
            </a:p>
          </p:txBody>
        </p:sp>
        <p:cxnSp>
          <p:nvCxnSpPr>
            <p:cNvPr id="251" name="Shape 251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2" name="Shape 252"/>
          <p:cNvGrpSpPr/>
          <p:nvPr/>
        </p:nvGrpSpPr>
        <p:grpSpPr>
          <a:xfrm>
            <a:off x="2675956" y="3235021"/>
            <a:ext cx="1206362" cy="984865"/>
            <a:chOff x="3158610" y="1658473"/>
            <a:chExt cx="1206000" cy="984865"/>
          </a:xfrm>
        </p:grpSpPr>
        <p:sp>
          <p:nvSpPr>
            <p:cNvPr id="253" name="Shape 253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02</a:t>
              </a:r>
              <a:endParaRPr sz="1500"/>
            </a:p>
          </p:txBody>
        </p:sp>
        <p:sp>
          <p:nvSpPr>
            <p:cNvPr id="254" name="Shape 254"/>
            <p:cNvSpPr txBox="1"/>
            <p:nvPr/>
          </p:nvSpPr>
          <p:spPr>
            <a:xfrm>
              <a:off x="3158610" y="2120138"/>
              <a:ext cx="1206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Info. about</a:t>
              </a:r>
              <a:endParaRPr b="1" sz="1500">
                <a:solidFill>
                  <a:schemeClr val="lt1"/>
                </a:solidFill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patient</a:t>
              </a:r>
              <a:endParaRPr b="1" sz="1500">
                <a:solidFill>
                  <a:schemeClr val="lt1"/>
                </a:solidFill>
              </a:endParaRPr>
            </a:p>
          </p:txBody>
        </p:sp>
        <p:cxnSp>
          <p:nvCxnSpPr>
            <p:cNvPr id="255" name="Shape 255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6" name="Shape 256"/>
          <p:cNvGrpSpPr/>
          <p:nvPr/>
        </p:nvGrpSpPr>
        <p:grpSpPr>
          <a:xfrm>
            <a:off x="3390845" y="4659173"/>
            <a:ext cx="1206362" cy="984865"/>
            <a:chOff x="3158610" y="1658473"/>
            <a:chExt cx="1206000" cy="984865"/>
          </a:xfrm>
        </p:grpSpPr>
        <p:sp>
          <p:nvSpPr>
            <p:cNvPr id="257" name="Shape 257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03</a:t>
              </a:r>
              <a:endParaRPr sz="1500"/>
            </a:p>
          </p:txBody>
        </p:sp>
        <p:sp>
          <p:nvSpPr>
            <p:cNvPr id="258" name="Shape 258"/>
            <p:cNvSpPr txBox="1"/>
            <p:nvPr/>
          </p:nvSpPr>
          <p:spPr>
            <a:xfrm>
              <a:off x="3158610" y="2120138"/>
              <a:ext cx="1206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Payment</a:t>
              </a:r>
              <a:endParaRPr sz="1500"/>
            </a:p>
          </p:txBody>
        </p:sp>
        <p:cxnSp>
          <p:nvCxnSpPr>
            <p:cNvPr id="259" name="Shape 259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0" name="Shape 260"/>
          <p:cNvGrpSpPr/>
          <p:nvPr/>
        </p:nvGrpSpPr>
        <p:grpSpPr>
          <a:xfrm>
            <a:off x="7732737" y="1658473"/>
            <a:ext cx="1339902" cy="984860"/>
            <a:chOff x="3158599" y="1658473"/>
            <a:chExt cx="1339500" cy="984860"/>
          </a:xfrm>
        </p:grpSpPr>
        <p:sp>
          <p:nvSpPr>
            <p:cNvPr id="261" name="Shape 261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r>
                <a:rPr b="1" lang="en-US" sz="2400">
                  <a:solidFill>
                    <a:schemeClr val="lt1"/>
                  </a:solidFill>
                </a:rPr>
                <a:t>6</a:t>
              </a:r>
              <a:endParaRPr sz="1500"/>
            </a:p>
          </p:txBody>
        </p:sp>
        <p:sp>
          <p:nvSpPr>
            <p:cNvPr id="262" name="Shape 262"/>
            <p:cNvSpPr txBox="1"/>
            <p:nvPr/>
          </p:nvSpPr>
          <p:spPr>
            <a:xfrm>
              <a:off x="3158599" y="2120133"/>
              <a:ext cx="13395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Report</a:t>
              </a:r>
              <a:endParaRPr b="1" sz="1500">
                <a:solidFill>
                  <a:schemeClr val="lt1"/>
                </a:solidFill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Presentation</a:t>
              </a:r>
              <a:endParaRPr b="1" sz="1500">
                <a:solidFill>
                  <a:schemeClr val="lt1"/>
                </a:solidFill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500">
                <a:solidFill>
                  <a:schemeClr val="lt1"/>
                </a:solidFill>
              </a:endParaRPr>
            </a:p>
          </p:txBody>
        </p:sp>
        <p:cxnSp>
          <p:nvCxnSpPr>
            <p:cNvPr id="263" name="Shape 263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4" name="Shape 264"/>
          <p:cNvGrpSpPr/>
          <p:nvPr/>
        </p:nvGrpSpPr>
        <p:grpSpPr>
          <a:xfrm>
            <a:off x="8289940" y="3235021"/>
            <a:ext cx="1206362" cy="984865"/>
            <a:chOff x="3158610" y="1658473"/>
            <a:chExt cx="1206000" cy="984865"/>
          </a:xfrm>
        </p:grpSpPr>
        <p:sp>
          <p:nvSpPr>
            <p:cNvPr id="265" name="Shape 265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05</a:t>
              </a:r>
              <a:endParaRPr sz="1500"/>
            </a:p>
          </p:txBody>
        </p:sp>
        <p:sp>
          <p:nvSpPr>
            <p:cNvPr id="266" name="Shape 266"/>
            <p:cNvSpPr txBox="1"/>
            <p:nvPr/>
          </p:nvSpPr>
          <p:spPr>
            <a:xfrm>
              <a:off x="3158610" y="2120138"/>
              <a:ext cx="1206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Lab</a:t>
              </a:r>
              <a:br>
                <a:rPr b="1" lang="en-US" sz="1500">
                  <a:solidFill>
                    <a:schemeClr val="lt1"/>
                  </a:solidFill>
                </a:rPr>
              </a:br>
              <a:r>
                <a:rPr b="1" lang="en-US" sz="1500">
                  <a:solidFill>
                    <a:schemeClr val="lt1"/>
                  </a:solidFill>
                </a:rPr>
                <a:t>Analysis</a:t>
              </a:r>
              <a:endParaRPr sz="1500"/>
            </a:p>
          </p:txBody>
        </p:sp>
        <p:cxnSp>
          <p:nvCxnSpPr>
            <p:cNvPr id="267" name="Shape 267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8" name="Shape 268"/>
          <p:cNvGrpSpPr/>
          <p:nvPr/>
        </p:nvGrpSpPr>
        <p:grpSpPr>
          <a:xfrm>
            <a:off x="7533007" y="4659173"/>
            <a:ext cx="1206362" cy="984865"/>
            <a:chOff x="3158610" y="1658473"/>
            <a:chExt cx="1206000" cy="984865"/>
          </a:xfrm>
        </p:grpSpPr>
        <p:sp>
          <p:nvSpPr>
            <p:cNvPr id="269" name="Shape 269"/>
            <p:cNvSpPr txBox="1"/>
            <p:nvPr/>
          </p:nvSpPr>
          <p:spPr>
            <a:xfrm>
              <a:off x="3497780" y="1658473"/>
              <a:ext cx="527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r>
                <a:rPr b="1" lang="en-US" sz="2400">
                  <a:solidFill>
                    <a:schemeClr val="lt1"/>
                  </a:solidFill>
                </a:rPr>
                <a:t>4</a:t>
              </a:r>
              <a:endParaRPr sz="1500"/>
            </a:p>
          </p:txBody>
        </p:sp>
        <p:sp>
          <p:nvSpPr>
            <p:cNvPr id="270" name="Shape 270"/>
            <p:cNvSpPr txBox="1"/>
            <p:nvPr/>
          </p:nvSpPr>
          <p:spPr>
            <a:xfrm>
              <a:off x="3158610" y="2120138"/>
              <a:ext cx="12060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500">
                  <a:solidFill>
                    <a:schemeClr val="lt1"/>
                  </a:solidFill>
                </a:rPr>
                <a:t>Sample</a:t>
              </a:r>
              <a:br>
                <a:rPr b="1" lang="en-US" sz="1500">
                  <a:solidFill>
                    <a:schemeClr val="lt1"/>
                  </a:solidFill>
                </a:rPr>
              </a:br>
              <a:r>
                <a:rPr b="1" lang="en-US" sz="1500">
                  <a:solidFill>
                    <a:schemeClr val="lt1"/>
                  </a:solidFill>
                </a:rPr>
                <a:t>collection</a:t>
              </a:r>
              <a:endParaRPr sz="1500"/>
            </a:p>
          </p:txBody>
        </p:sp>
        <p:cxnSp>
          <p:nvCxnSpPr>
            <p:cNvPr id="271" name="Shape 271"/>
            <p:cNvCxnSpPr/>
            <p:nvPr/>
          </p:nvCxnSpPr>
          <p:spPr>
            <a:xfrm>
              <a:off x="3313996" y="2108039"/>
              <a:ext cx="895200" cy="0"/>
            </a:xfrm>
            <a:prstGeom prst="straightConnector1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72" name="Shape 2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5050" y="1314244"/>
            <a:ext cx="1093575" cy="109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Shape 2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4000" y="5372050"/>
            <a:ext cx="1261950" cy="126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609600" y="274639"/>
            <a:ext cx="109728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</a:pPr>
            <a:r>
              <a:rPr lang="en-US">
                <a:solidFill>
                  <a:srgbClr val="3F3F3F"/>
                </a:solidFill>
              </a:rPr>
              <a:t>Result</a:t>
            </a:r>
            <a:endParaRPr/>
          </a:p>
        </p:txBody>
      </p:sp>
      <p:pic>
        <p:nvPicPr>
          <p:cNvPr id="280" name="Shape 2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4400" y="2065497"/>
            <a:ext cx="3483300" cy="348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1600" y="3793500"/>
            <a:ext cx="334500" cy="33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12425" y="702501"/>
            <a:ext cx="4156806" cy="239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Shape 2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60600" y="3793500"/>
            <a:ext cx="646650" cy="64665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Shape 284"/>
          <p:cNvSpPr/>
          <p:nvPr/>
        </p:nvSpPr>
        <p:spPr>
          <a:xfrm>
            <a:off x="5332500" y="3935250"/>
            <a:ext cx="1775100" cy="135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5" name="Shape 28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98250" y="4440151"/>
            <a:ext cx="3055728" cy="2093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Plan</a:t>
            </a:r>
            <a:endParaRPr/>
          </a:p>
        </p:txBody>
      </p:sp>
      <p:grpSp>
        <p:nvGrpSpPr>
          <p:cNvPr id="292" name="Shape 292"/>
          <p:cNvGrpSpPr/>
          <p:nvPr/>
        </p:nvGrpSpPr>
        <p:grpSpPr>
          <a:xfrm>
            <a:off x="8821913" y="1908652"/>
            <a:ext cx="2725132" cy="3903536"/>
            <a:chOff x="6616600" y="1431525"/>
            <a:chExt cx="2043900" cy="2927725"/>
          </a:xfrm>
        </p:grpSpPr>
        <p:sp>
          <p:nvSpPr>
            <p:cNvPr id="293" name="Shape 293"/>
            <p:cNvSpPr/>
            <p:nvPr/>
          </p:nvSpPr>
          <p:spPr>
            <a:xfrm>
              <a:off x="6616600" y="1431550"/>
              <a:ext cx="2043900" cy="2927700"/>
            </a:xfrm>
            <a:prstGeom prst="rect">
              <a:avLst/>
            </a:prstGeom>
            <a:noFill/>
            <a:ln cap="flat" cmpd="sng" w="9525">
              <a:solidFill>
                <a:srgbClr val="0E65F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 flipH="1" rot="10800000">
              <a:off x="6616600" y="1431525"/>
              <a:ext cx="2043900" cy="126900"/>
            </a:xfrm>
            <a:prstGeom prst="rect">
              <a:avLst/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Shape 295"/>
            <p:cNvSpPr txBox="1"/>
            <p:nvPr/>
          </p:nvSpPr>
          <p:spPr>
            <a:xfrm>
              <a:off x="6616600" y="1558425"/>
              <a:ext cx="804600" cy="79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0E65F0"/>
                  </a:solidFill>
                  <a:latin typeface="Roboto"/>
                  <a:ea typeface="Roboto"/>
                  <a:cs typeface="Roboto"/>
                  <a:sym typeface="Roboto"/>
                </a:rPr>
                <a:t>phase 4</a:t>
              </a:r>
              <a:endParaRPr b="1" sz="2400">
                <a:solidFill>
                  <a:srgbClr val="0E65F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6" name="Shape 296"/>
            <p:cNvSpPr txBox="1"/>
            <p:nvPr/>
          </p:nvSpPr>
          <p:spPr>
            <a:xfrm>
              <a:off x="6682143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E65F0"/>
                  </a:solidFill>
                  <a:latin typeface="Roboto"/>
                  <a:ea typeface="Roboto"/>
                  <a:cs typeface="Roboto"/>
                  <a:sym typeface="Roboto"/>
                </a:rPr>
                <a:t>T14</a:t>
              </a:r>
              <a:endParaRPr sz="900">
                <a:solidFill>
                  <a:srgbClr val="0E65F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7" name="Shape 297"/>
            <p:cNvSpPr txBox="1"/>
            <p:nvPr/>
          </p:nvSpPr>
          <p:spPr>
            <a:xfrm>
              <a:off x="7210250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E65F0"/>
                  </a:solidFill>
                  <a:latin typeface="Roboto"/>
                  <a:ea typeface="Roboto"/>
                  <a:cs typeface="Roboto"/>
                  <a:sym typeface="Roboto"/>
                </a:rPr>
                <a:t>T15</a:t>
              </a:r>
              <a:endParaRPr sz="900">
                <a:solidFill>
                  <a:srgbClr val="0E65F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8" name="Shape 298"/>
            <p:cNvSpPr txBox="1"/>
            <p:nvPr/>
          </p:nvSpPr>
          <p:spPr>
            <a:xfrm>
              <a:off x="7705755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E65F0"/>
                  </a:solidFill>
                  <a:latin typeface="Roboto"/>
                  <a:ea typeface="Roboto"/>
                  <a:cs typeface="Roboto"/>
                  <a:sym typeface="Roboto"/>
                </a:rPr>
                <a:t>T16</a:t>
              </a:r>
              <a:endParaRPr sz="900">
                <a:solidFill>
                  <a:srgbClr val="0E65F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99" name="Shape 299"/>
            <p:cNvSpPr txBox="1"/>
            <p:nvPr/>
          </p:nvSpPr>
          <p:spPr>
            <a:xfrm>
              <a:off x="8242754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E65F0"/>
                  </a:solidFill>
                  <a:latin typeface="Roboto"/>
                  <a:ea typeface="Roboto"/>
                  <a:cs typeface="Roboto"/>
                  <a:sym typeface="Roboto"/>
                </a:rPr>
                <a:t>T20</a:t>
              </a:r>
              <a:endParaRPr sz="900">
                <a:solidFill>
                  <a:srgbClr val="0E65F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00" name="Shape 300"/>
            <p:cNvCxnSpPr/>
            <p:nvPr/>
          </p:nvCxnSpPr>
          <p:spPr>
            <a:xfrm rot="10800000">
              <a:off x="7130075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01" name="Shape 301"/>
            <p:cNvCxnSpPr/>
            <p:nvPr/>
          </p:nvCxnSpPr>
          <p:spPr>
            <a:xfrm rot="10800000">
              <a:off x="7640787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02" name="Shape 302"/>
            <p:cNvCxnSpPr/>
            <p:nvPr/>
          </p:nvCxnSpPr>
          <p:spPr>
            <a:xfrm rot="10800000">
              <a:off x="8151500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E65F0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303" name="Shape 303"/>
          <p:cNvGrpSpPr/>
          <p:nvPr/>
        </p:nvGrpSpPr>
        <p:grpSpPr>
          <a:xfrm>
            <a:off x="6096314" y="1908652"/>
            <a:ext cx="2725132" cy="3903536"/>
            <a:chOff x="4572350" y="1431525"/>
            <a:chExt cx="2043900" cy="2927725"/>
          </a:xfrm>
        </p:grpSpPr>
        <p:sp>
          <p:nvSpPr>
            <p:cNvPr id="304" name="Shape 304"/>
            <p:cNvSpPr/>
            <p:nvPr/>
          </p:nvSpPr>
          <p:spPr>
            <a:xfrm>
              <a:off x="4572350" y="1431550"/>
              <a:ext cx="2043900" cy="2927700"/>
            </a:xfrm>
            <a:prstGeom prst="rect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 flipH="1" rot="10800000">
              <a:off x="4572350" y="1431525"/>
              <a:ext cx="2043900" cy="126900"/>
            </a:xfrm>
            <a:prstGeom prst="rect">
              <a:avLst/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Shape 306"/>
            <p:cNvSpPr txBox="1"/>
            <p:nvPr/>
          </p:nvSpPr>
          <p:spPr>
            <a:xfrm>
              <a:off x="4572350" y="1558425"/>
              <a:ext cx="804600" cy="79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0D5DDF"/>
                  </a:solidFill>
                  <a:latin typeface="Roboto"/>
                  <a:ea typeface="Roboto"/>
                  <a:cs typeface="Roboto"/>
                  <a:sym typeface="Roboto"/>
                </a:rPr>
                <a:t>phase 3</a:t>
              </a:r>
              <a:endParaRPr b="1" sz="2400">
                <a:solidFill>
                  <a:srgbClr val="0D5D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7" name="Shape 307"/>
            <p:cNvSpPr txBox="1"/>
            <p:nvPr/>
          </p:nvSpPr>
          <p:spPr>
            <a:xfrm>
              <a:off x="4637893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D5DDF"/>
                  </a:solidFill>
                  <a:latin typeface="Roboto"/>
                  <a:ea typeface="Roboto"/>
                  <a:cs typeface="Roboto"/>
                  <a:sym typeface="Roboto"/>
                </a:rPr>
                <a:t>T10</a:t>
              </a:r>
              <a:endParaRPr sz="900">
                <a:solidFill>
                  <a:srgbClr val="0D5D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8" name="Shape 308"/>
            <p:cNvSpPr txBox="1"/>
            <p:nvPr/>
          </p:nvSpPr>
          <p:spPr>
            <a:xfrm>
              <a:off x="5166000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D5DDF"/>
                  </a:solidFill>
                  <a:latin typeface="Roboto"/>
                  <a:ea typeface="Roboto"/>
                  <a:cs typeface="Roboto"/>
                  <a:sym typeface="Roboto"/>
                </a:rPr>
                <a:t>T11</a:t>
              </a:r>
              <a:endParaRPr sz="900">
                <a:solidFill>
                  <a:srgbClr val="0D5D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9" name="Shape 309"/>
            <p:cNvSpPr txBox="1"/>
            <p:nvPr/>
          </p:nvSpPr>
          <p:spPr>
            <a:xfrm>
              <a:off x="5661505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D5DDF"/>
                  </a:solidFill>
                  <a:latin typeface="Roboto"/>
                  <a:ea typeface="Roboto"/>
                  <a:cs typeface="Roboto"/>
                  <a:sym typeface="Roboto"/>
                </a:rPr>
                <a:t>T12</a:t>
              </a:r>
              <a:endParaRPr sz="900">
                <a:solidFill>
                  <a:srgbClr val="0D5D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0" name="Shape 310"/>
            <p:cNvSpPr txBox="1"/>
            <p:nvPr/>
          </p:nvSpPr>
          <p:spPr>
            <a:xfrm>
              <a:off x="6198504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D5DDF"/>
                  </a:solidFill>
                  <a:latin typeface="Roboto"/>
                  <a:ea typeface="Roboto"/>
                  <a:cs typeface="Roboto"/>
                  <a:sym typeface="Roboto"/>
                </a:rPr>
                <a:t>T13</a:t>
              </a:r>
              <a:endParaRPr sz="900">
                <a:solidFill>
                  <a:srgbClr val="0D5D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11" name="Shape 311"/>
            <p:cNvCxnSpPr/>
            <p:nvPr/>
          </p:nvCxnSpPr>
          <p:spPr>
            <a:xfrm rot="10800000">
              <a:off x="5085825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12" name="Shape 312"/>
            <p:cNvCxnSpPr/>
            <p:nvPr/>
          </p:nvCxnSpPr>
          <p:spPr>
            <a:xfrm rot="10800000">
              <a:off x="5596537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13" name="Shape 313"/>
            <p:cNvCxnSpPr/>
            <p:nvPr/>
          </p:nvCxnSpPr>
          <p:spPr>
            <a:xfrm rot="10800000">
              <a:off x="6107250" y="2506700"/>
              <a:ext cx="0" cy="18486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314" name="Shape 314"/>
          <p:cNvGrpSpPr/>
          <p:nvPr/>
        </p:nvGrpSpPr>
        <p:grpSpPr>
          <a:xfrm>
            <a:off x="3370716" y="1908652"/>
            <a:ext cx="2725132" cy="3903536"/>
            <a:chOff x="2528100" y="1431525"/>
            <a:chExt cx="2043900" cy="2927725"/>
          </a:xfrm>
        </p:grpSpPr>
        <p:sp>
          <p:nvSpPr>
            <p:cNvPr id="315" name="Shape 315"/>
            <p:cNvSpPr/>
            <p:nvPr/>
          </p:nvSpPr>
          <p:spPr>
            <a:xfrm>
              <a:off x="2528100" y="1431550"/>
              <a:ext cx="2043900" cy="2927700"/>
            </a:xfrm>
            <a:prstGeom prst="rect">
              <a:avLst/>
            </a:prstGeom>
            <a:noFill/>
            <a:ln cap="flat" cmpd="sng" w="9525">
              <a:solidFill>
                <a:srgbClr val="0C58D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 flipH="1" rot="10800000">
              <a:off x="2528100" y="1431525"/>
              <a:ext cx="2043900" cy="126900"/>
            </a:xfrm>
            <a:prstGeom prst="rect">
              <a:avLst/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Shape 317"/>
            <p:cNvSpPr txBox="1"/>
            <p:nvPr/>
          </p:nvSpPr>
          <p:spPr>
            <a:xfrm>
              <a:off x="2528100" y="1558425"/>
              <a:ext cx="804600" cy="79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phase 2</a:t>
              </a:r>
              <a:endParaRPr b="1" sz="24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8" name="Shape 318"/>
            <p:cNvSpPr txBox="1"/>
            <p:nvPr/>
          </p:nvSpPr>
          <p:spPr>
            <a:xfrm>
              <a:off x="2593643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T6</a:t>
              </a:r>
              <a:endParaRPr sz="9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9" name="Shape 319"/>
            <p:cNvSpPr txBox="1"/>
            <p:nvPr/>
          </p:nvSpPr>
          <p:spPr>
            <a:xfrm>
              <a:off x="3121750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T7</a:t>
              </a:r>
              <a:endParaRPr sz="9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0" name="Shape 320"/>
            <p:cNvSpPr txBox="1"/>
            <p:nvPr/>
          </p:nvSpPr>
          <p:spPr>
            <a:xfrm>
              <a:off x="3617255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T8</a:t>
              </a:r>
              <a:endParaRPr sz="9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1" name="Shape 321"/>
            <p:cNvSpPr txBox="1"/>
            <p:nvPr/>
          </p:nvSpPr>
          <p:spPr>
            <a:xfrm>
              <a:off x="4154254" y="2506856"/>
              <a:ext cx="352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T9</a:t>
              </a:r>
              <a:endParaRPr sz="9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22" name="Shape 322"/>
            <p:cNvCxnSpPr/>
            <p:nvPr/>
          </p:nvCxnSpPr>
          <p:spPr>
            <a:xfrm rot="10800000">
              <a:off x="3041575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23" name="Shape 323"/>
            <p:cNvCxnSpPr/>
            <p:nvPr/>
          </p:nvCxnSpPr>
          <p:spPr>
            <a:xfrm rot="10800000">
              <a:off x="3552287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24" name="Shape 324"/>
            <p:cNvCxnSpPr/>
            <p:nvPr/>
          </p:nvCxnSpPr>
          <p:spPr>
            <a:xfrm rot="10800000">
              <a:off x="4063000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C58D3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325" name="Shape 325"/>
          <p:cNvSpPr/>
          <p:nvPr/>
        </p:nvSpPr>
        <p:spPr>
          <a:xfrm>
            <a:off x="1772350" y="4088425"/>
            <a:ext cx="3422400" cy="276300"/>
          </a:xfrm>
          <a:prstGeom prst="rect">
            <a:avLst/>
          </a:prstGeom>
          <a:solidFill>
            <a:srgbClr val="0944A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software design / Development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6" name="Shape 326"/>
          <p:cNvSpPr/>
          <p:nvPr/>
        </p:nvSpPr>
        <p:spPr>
          <a:xfrm>
            <a:off x="3184995" y="4970049"/>
            <a:ext cx="5457300" cy="2763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partnership with health care providers, laboratories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7" name="Shape 327"/>
          <p:cNvSpPr/>
          <p:nvPr/>
        </p:nvSpPr>
        <p:spPr>
          <a:xfrm>
            <a:off x="1435625" y="4558725"/>
            <a:ext cx="2829300" cy="2763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approval from </a:t>
            </a: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government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8" name="Shape 328"/>
          <p:cNvSpPr txBox="1"/>
          <p:nvPr/>
        </p:nvSpPr>
        <p:spPr>
          <a:xfrm>
            <a:off x="10843685" y="5849629"/>
            <a:ext cx="702300" cy="1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307BF3"/>
                </a:solidFill>
                <a:latin typeface="Roboto"/>
                <a:ea typeface="Roboto"/>
                <a:cs typeface="Roboto"/>
                <a:sym typeface="Roboto"/>
              </a:rPr>
              <a:t>LOREM</a:t>
            </a:r>
            <a:endParaRPr sz="1900">
              <a:solidFill>
                <a:srgbClr val="307BF3"/>
              </a:solidFill>
            </a:endParaRPr>
          </a:p>
        </p:txBody>
      </p:sp>
      <p:sp>
        <p:nvSpPr>
          <p:cNvPr id="329" name="Shape 329"/>
          <p:cNvSpPr/>
          <p:nvPr/>
        </p:nvSpPr>
        <p:spPr>
          <a:xfrm>
            <a:off x="10840305" y="5871098"/>
            <a:ext cx="88500" cy="76800"/>
          </a:xfrm>
          <a:prstGeom prst="triangle">
            <a:avLst>
              <a:gd fmla="val 50000" name="adj"/>
            </a:avLst>
          </a:prstGeom>
          <a:solidFill>
            <a:srgbClr val="307BF3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/>
        </p:nvSpPr>
        <p:spPr>
          <a:xfrm>
            <a:off x="2276238" y="3745652"/>
            <a:ext cx="88500" cy="768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Shape 331"/>
          <p:cNvSpPr/>
          <p:nvPr/>
        </p:nvSpPr>
        <p:spPr>
          <a:xfrm>
            <a:off x="3661338" y="3745652"/>
            <a:ext cx="88500" cy="768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Shape 332"/>
          <p:cNvSpPr/>
          <p:nvPr/>
        </p:nvSpPr>
        <p:spPr>
          <a:xfrm>
            <a:off x="1895827" y="5381350"/>
            <a:ext cx="3321600" cy="2763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instrumentat realisation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3" name="Shape 333"/>
          <p:cNvSpPr/>
          <p:nvPr/>
        </p:nvSpPr>
        <p:spPr>
          <a:xfrm>
            <a:off x="4297225" y="4571850"/>
            <a:ext cx="2479200" cy="2763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marketing 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4" name="Shape 334"/>
          <p:cNvSpPr/>
          <p:nvPr/>
        </p:nvSpPr>
        <p:spPr>
          <a:xfrm>
            <a:off x="8821925" y="5305150"/>
            <a:ext cx="2415300" cy="2763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Instrument advancements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5" name="Shape 335"/>
          <p:cNvSpPr/>
          <p:nvPr/>
        </p:nvSpPr>
        <p:spPr>
          <a:xfrm>
            <a:off x="8793025" y="3733650"/>
            <a:ext cx="2479200" cy="2763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market feed back</a:t>
            </a: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6" name="Shape 336"/>
          <p:cNvSpPr/>
          <p:nvPr/>
        </p:nvSpPr>
        <p:spPr>
          <a:xfrm>
            <a:off x="4386699" y="3605000"/>
            <a:ext cx="1423500" cy="2763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project kick start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37" name="Shape 337"/>
          <p:cNvSpPr/>
          <p:nvPr/>
        </p:nvSpPr>
        <p:spPr>
          <a:xfrm>
            <a:off x="6095975" y="4076550"/>
            <a:ext cx="5257800" cy="276300"/>
          </a:xfrm>
          <a:prstGeom prst="rect">
            <a:avLst/>
          </a:prstGeom>
          <a:solidFill>
            <a:srgbClr val="0944A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System Improvement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grpSp>
        <p:nvGrpSpPr>
          <p:cNvPr id="338" name="Shape 338"/>
          <p:cNvGrpSpPr/>
          <p:nvPr/>
        </p:nvGrpSpPr>
        <p:grpSpPr>
          <a:xfrm>
            <a:off x="645467" y="1908652"/>
            <a:ext cx="2725132" cy="3903536"/>
            <a:chOff x="3975900" y="1431525"/>
            <a:chExt cx="2043900" cy="2927725"/>
          </a:xfrm>
        </p:grpSpPr>
        <p:sp>
          <p:nvSpPr>
            <p:cNvPr id="339" name="Shape 339"/>
            <p:cNvSpPr/>
            <p:nvPr/>
          </p:nvSpPr>
          <p:spPr>
            <a:xfrm flipH="1" rot="10800000">
              <a:off x="3975900" y="1431525"/>
              <a:ext cx="2043900" cy="1269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Shape 340"/>
            <p:cNvSpPr txBox="1"/>
            <p:nvPr/>
          </p:nvSpPr>
          <p:spPr>
            <a:xfrm>
              <a:off x="3975900" y="1558425"/>
              <a:ext cx="804600" cy="79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>
                  <a:solidFill>
                    <a:srgbClr val="0944A1"/>
                  </a:solidFill>
                  <a:latin typeface="Roboto"/>
                  <a:ea typeface="Roboto"/>
                  <a:cs typeface="Roboto"/>
                  <a:sym typeface="Roboto"/>
                </a:rPr>
                <a:t>phase 1</a:t>
              </a:r>
              <a:endParaRPr b="1" sz="24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1" name="Shape 341"/>
            <p:cNvSpPr txBox="1"/>
            <p:nvPr/>
          </p:nvSpPr>
          <p:spPr>
            <a:xfrm>
              <a:off x="4098775" y="2506850"/>
              <a:ext cx="331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944A1"/>
                  </a:solidFill>
                  <a:latin typeface="Roboto"/>
                  <a:ea typeface="Roboto"/>
                  <a:cs typeface="Roboto"/>
                  <a:sym typeface="Roboto"/>
                </a:rPr>
                <a:t>T 1</a:t>
              </a:r>
              <a:endParaRPr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2" name="Shape 342"/>
            <p:cNvSpPr txBox="1"/>
            <p:nvPr/>
          </p:nvSpPr>
          <p:spPr>
            <a:xfrm>
              <a:off x="4595225" y="2506850"/>
              <a:ext cx="331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944A1"/>
                  </a:solidFill>
                  <a:latin typeface="Roboto"/>
                  <a:ea typeface="Roboto"/>
                  <a:cs typeface="Roboto"/>
                  <a:sym typeface="Roboto"/>
                </a:rPr>
                <a:t>T2</a:t>
              </a:r>
              <a:endParaRPr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3" name="Shape 343"/>
            <p:cNvSpPr txBox="1"/>
            <p:nvPr/>
          </p:nvSpPr>
          <p:spPr>
            <a:xfrm>
              <a:off x="5061028" y="2506850"/>
              <a:ext cx="331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944A1"/>
                  </a:solidFill>
                  <a:latin typeface="Roboto"/>
                  <a:ea typeface="Roboto"/>
                  <a:cs typeface="Roboto"/>
                  <a:sym typeface="Roboto"/>
                </a:rPr>
                <a:t>T3</a:t>
              </a:r>
              <a:endParaRPr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4" name="Shape 344"/>
            <p:cNvSpPr txBox="1"/>
            <p:nvPr/>
          </p:nvSpPr>
          <p:spPr>
            <a:xfrm>
              <a:off x="5565837" y="2506850"/>
              <a:ext cx="331200" cy="17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0944A1"/>
                  </a:solidFill>
                  <a:latin typeface="Roboto"/>
                  <a:ea typeface="Roboto"/>
                  <a:cs typeface="Roboto"/>
                  <a:sym typeface="Roboto"/>
                </a:rPr>
                <a:t>T4</a:t>
              </a:r>
              <a:endParaRPr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345" name="Shape 345"/>
            <p:cNvCxnSpPr/>
            <p:nvPr/>
          </p:nvCxnSpPr>
          <p:spPr>
            <a:xfrm rot="10800000">
              <a:off x="4489375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46" name="Shape 346"/>
            <p:cNvCxnSpPr/>
            <p:nvPr/>
          </p:nvCxnSpPr>
          <p:spPr>
            <a:xfrm rot="10800000">
              <a:off x="5000087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dot"/>
              <a:round/>
              <a:headEnd len="sm" w="sm" type="none"/>
              <a:tailEnd len="sm" w="sm" type="none"/>
            </a:ln>
          </p:spPr>
        </p:cxnSp>
        <p:cxnSp>
          <p:nvCxnSpPr>
            <p:cNvPr id="347" name="Shape 347"/>
            <p:cNvCxnSpPr/>
            <p:nvPr/>
          </p:nvCxnSpPr>
          <p:spPr>
            <a:xfrm rot="10800000">
              <a:off x="5510800" y="2507000"/>
              <a:ext cx="0" cy="1848300"/>
            </a:xfrm>
            <a:prstGeom prst="straightConnector1">
              <a:avLst/>
            </a:prstGeom>
            <a:noFill/>
            <a:ln cap="flat" cmpd="sng" w="9525">
              <a:solidFill>
                <a:srgbClr val="0944A1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348" name="Shape 348"/>
            <p:cNvSpPr/>
            <p:nvPr/>
          </p:nvSpPr>
          <p:spPr>
            <a:xfrm>
              <a:off x="3975900" y="1431550"/>
              <a:ext cx="2043900" cy="2927700"/>
            </a:xfrm>
            <a:prstGeom prst="rect">
              <a:avLst/>
            </a:prstGeom>
            <a:noFill/>
            <a:ln cap="flat" cmpd="sng" w="9525">
              <a:solidFill>
                <a:srgbClr val="0944A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9" name="Shape 349"/>
          <p:cNvSpPr/>
          <p:nvPr/>
        </p:nvSpPr>
        <p:spPr>
          <a:xfrm>
            <a:off x="1630225" y="3657450"/>
            <a:ext cx="1636500" cy="4191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Test instrument Design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636375" y="3645900"/>
            <a:ext cx="938700" cy="816000"/>
          </a:xfrm>
          <a:prstGeom prst="rect">
            <a:avLst/>
          </a:prstGeom>
          <a:solidFill>
            <a:srgbClr val="85200C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Concept</a:t>
            </a:r>
            <a:endParaRPr sz="1200">
              <a:solidFill>
                <a:srgbClr val="FFFFF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19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91A418"/>
      </a:accent1>
      <a:accent2>
        <a:srgbClr val="F9B421"/>
      </a:accent2>
      <a:accent3>
        <a:srgbClr val="FA7902"/>
      </a:accent3>
      <a:accent4>
        <a:srgbClr val="0D97CF"/>
      </a:accent4>
      <a:accent5>
        <a:srgbClr val="0C4264"/>
      </a:accent5>
      <a:accent6>
        <a:srgbClr val="7A012B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