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4" ContentType="video/mp4"/>
  <Default Extension="rels" ContentType="application/vnd.openxmlformats-package.relationships+xml"/>
  <Default Extension="avi" ContentType="video/x-msvide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1" r:id="rId3"/>
    <p:sldId id="257" r:id="rId4"/>
    <p:sldId id="262" r:id="rId5"/>
    <p:sldId id="259" r:id="rId6"/>
    <p:sldId id="258" r:id="rId7"/>
    <p:sldId id="260" r:id="rId8"/>
    <p:sldId id="263" r:id="rId9"/>
    <p:sldId id="264" r:id="rId10"/>
    <p:sldId id="266" r:id="rId11"/>
    <p:sldId id="268" r:id="rId12"/>
    <p:sldId id="265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86"/>
  </p:normalViewPr>
  <p:slideViewPr>
    <p:cSldViewPr snapToGrid="0" snapToObjects="1">
      <p:cViewPr>
        <p:scale>
          <a:sx n="89" d="100"/>
          <a:sy n="89" d="100"/>
        </p:scale>
        <p:origin x="232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B12021-3FD6-8F40-835A-73AED370B2A6}" type="datetimeFigureOut">
              <a:rPr lang="en-US" smtClean="0"/>
              <a:t>6/12/18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62D0D-2156-314E-B8E1-416310038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989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0719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9780-2214-4F4A-BBA2-2EDEE66114B0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54969-2DCD-B243-B5FB-134BC3631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56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9780-2214-4F4A-BBA2-2EDEE66114B0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54969-2DCD-B243-B5FB-134BC3631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729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9780-2214-4F4A-BBA2-2EDEE66114B0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54969-2DCD-B243-B5FB-134BC3631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75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9780-2214-4F4A-BBA2-2EDEE66114B0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54969-2DCD-B243-B5FB-134BC3631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541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9780-2214-4F4A-BBA2-2EDEE66114B0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54969-2DCD-B243-B5FB-134BC3631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07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9780-2214-4F4A-BBA2-2EDEE66114B0}" type="datetimeFigureOut">
              <a:rPr lang="en-US" smtClean="0"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54969-2DCD-B243-B5FB-134BC3631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7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9780-2214-4F4A-BBA2-2EDEE66114B0}" type="datetimeFigureOut">
              <a:rPr lang="en-US" smtClean="0"/>
              <a:t>6/12/18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54969-2DCD-B243-B5FB-134BC3631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328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9780-2214-4F4A-BBA2-2EDEE66114B0}" type="datetimeFigureOut">
              <a:rPr lang="en-US" smtClean="0"/>
              <a:t>6/12/18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54969-2DCD-B243-B5FB-134BC3631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9780-2214-4F4A-BBA2-2EDEE66114B0}" type="datetimeFigureOut">
              <a:rPr lang="en-US" smtClean="0"/>
              <a:t>6/12/18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54969-2DCD-B243-B5FB-134BC3631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210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9780-2214-4F4A-BBA2-2EDEE66114B0}" type="datetimeFigureOut">
              <a:rPr lang="en-US" smtClean="0"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54969-2DCD-B243-B5FB-134BC3631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1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9780-2214-4F4A-BBA2-2EDEE66114B0}" type="datetimeFigureOut">
              <a:rPr lang="en-US" smtClean="0"/>
              <a:t>6/12/18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54969-2DCD-B243-B5FB-134BC3631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A9780-2214-4F4A-BBA2-2EDEE66114B0}" type="datetimeFigureOut">
              <a:rPr lang="en-US" smtClean="0"/>
              <a:t>6/12/18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54969-2DCD-B243-B5FB-134BC3631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2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24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1" Type="http://schemas.microsoft.com/office/2007/relationships/media" Target="../media/media1.avi"/><Relationship Id="rId2" Type="http://schemas.openxmlformats.org/officeDocument/2006/relationships/video" Target="../media/media1.avi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1" Type="http://schemas.openxmlformats.org/officeDocument/2006/relationships/video" Target="NULL" TargetMode="External"/><Relationship Id="rId2" Type="http://schemas.microsoft.com/office/2007/relationships/media" Target="../media/media2.mp4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5" Type="http://schemas.openxmlformats.org/officeDocument/2006/relationships/image" Target="../media/image16.jpg"/><Relationship Id="rId6" Type="http://schemas.openxmlformats.org/officeDocument/2006/relationships/image" Target="../media/image17.jpg"/><Relationship Id="rId7" Type="http://schemas.openxmlformats.org/officeDocument/2006/relationships/image" Target="../media/image18.jpg"/><Relationship Id="rId8" Type="http://schemas.openxmlformats.org/officeDocument/2006/relationships/image" Target="../media/image19.jpg"/><Relationship Id="rId9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0432" y="294460"/>
            <a:ext cx="9448799" cy="2387600"/>
          </a:xfrm>
        </p:spPr>
        <p:txBody>
          <a:bodyPr>
            <a:normAutofit/>
          </a:bodyPr>
          <a:lstStyle/>
          <a:p>
            <a:r>
              <a:rPr lang="en-US" sz="5000" dirty="0" smtClean="0"/>
              <a:t>Computational Science for Medicine and Robotics</a:t>
            </a: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74226" y="6190734"/>
            <a:ext cx="4011828" cy="494271"/>
          </a:xfrm>
        </p:spPr>
        <p:txBody>
          <a:bodyPr/>
          <a:lstStyle/>
          <a:p>
            <a:r>
              <a:rPr lang="en-US" dirty="0" smtClean="0"/>
              <a:t>Dr. Ajad Chhatkuli, ETH Zürich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38432" y="6190734"/>
            <a:ext cx="2302476" cy="49427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16.06.2018, CERN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28976" y="3343276"/>
            <a:ext cx="9448799" cy="5405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Swiss-Nepal Technology Transfer Seminar</a:t>
            </a:r>
            <a:endParaRPr lang="en-US" sz="2800" dirty="0"/>
          </a:p>
        </p:txBody>
      </p:sp>
      <p:pic>
        <p:nvPicPr>
          <p:cNvPr id="6" name="Shape 38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9708" y="2727848"/>
            <a:ext cx="2481200" cy="2311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387"/>
          <p:cNvSpPr txBox="1"/>
          <p:nvPr/>
        </p:nvSpPr>
        <p:spPr>
          <a:xfrm>
            <a:off x="368017" y="5006096"/>
            <a:ext cx="4274100" cy="3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Nicholas </a:t>
            </a:r>
            <a:r>
              <a:rPr lang="en" sz="1000" dirty="0" err="1"/>
              <a:t>Ayache</a:t>
            </a:r>
            <a:r>
              <a:rPr lang="en" sz="1000" dirty="0"/>
              <a:t>, Asclepios INRIA. Digital </a:t>
            </a:r>
            <a:r>
              <a:rPr lang="en" sz="1000" dirty="0" smtClean="0"/>
              <a:t>Patient</a:t>
            </a:r>
            <a:endParaRPr sz="1000" dirty="0"/>
          </a:p>
        </p:txBody>
      </p:sp>
      <p:pic>
        <p:nvPicPr>
          <p:cNvPr id="8" name="Shape 358" descr="ultra.png"/>
          <p:cNvPicPr preferRelativeResize="0"/>
          <p:nvPr/>
        </p:nvPicPr>
        <p:blipFill rotWithShape="1">
          <a:blip r:embed="rId3">
            <a:alphaModFix/>
          </a:blip>
          <a:srcRect r="59257"/>
          <a:stretch/>
        </p:blipFill>
        <p:spPr>
          <a:xfrm>
            <a:off x="8917835" y="1962651"/>
            <a:ext cx="3068219" cy="27612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387"/>
          <p:cNvSpPr txBox="1"/>
          <p:nvPr/>
        </p:nvSpPr>
        <p:spPr>
          <a:xfrm>
            <a:off x="9970328" y="4869716"/>
            <a:ext cx="1414894" cy="3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 err="1" smtClean="0"/>
              <a:t>ReflectUS</a:t>
            </a:r>
            <a:r>
              <a:rPr lang="en-US" sz="1000" dirty="0" smtClean="0"/>
              <a:t>, ETH Zürich</a:t>
            </a:r>
            <a:endParaRPr sz="1000" dirty="0"/>
          </a:p>
        </p:txBody>
      </p:sp>
    </p:spTree>
    <p:extLst>
      <p:ext uri="{BB962C8B-B14F-4D97-AF65-F5344CB8AC3E}">
        <p14:creationId xmlns:p14="http://schemas.microsoft.com/office/powerpoint/2010/main" val="1378597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activities: Selected </a:t>
            </a:r>
            <a:r>
              <a:rPr lang="en-US" dirty="0" smtClean="0"/>
              <a:t>Projects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500188"/>
            <a:ext cx="9820275" cy="467677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X-ray Images to 3D Bone structure</a:t>
            </a:r>
          </a:p>
        </p:txBody>
      </p:sp>
      <p:sp>
        <p:nvSpPr>
          <p:cNvPr id="8" name="Shape 268"/>
          <p:cNvSpPr txBox="1">
            <a:spLocks/>
          </p:cNvSpPr>
          <p:nvPr/>
        </p:nvSpPr>
        <p:spPr>
          <a:xfrm>
            <a:off x="1076696" y="2357437"/>
            <a:ext cx="3869540" cy="434325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en" sz="2667" b="1" dirty="0" smtClean="0"/>
              <a:t>Motivation/Objective</a:t>
            </a:r>
          </a:p>
          <a:p>
            <a:pPr marL="609585" indent="-474121">
              <a:spcBef>
                <a:spcPts val="1067"/>
              </a:spcBef>
              <a:buSzPts val="2000"/>
              <a:buFont typeface="Arial"/>
              <a:buChar char="●"/>
            </a:pPr>
            <a:r>
              <a:rPr lang="en-US" sz="2667" dirty="0" smtClean="0">
                <a:solidFill>
                  <a:srgbClr val="000000"/>
                </a:solidFill>
              </a:rPr>
              <a:t>3D printed bones for surgery planning</a:t>
            </a:r>
            <a:endParaRPr lang="en" sz="2667" dirty="0" smtClean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Font typeface="Arial"/>
              <a:buNone/>
            </a:pPr>
            <a:endParaRPr lang="en" sz="2667" dirty="0" smtClean="0">
              <a:solidFill>
                <a:srgbClr val="000000"/>
              </a:solidFill>
            </a:endParaRPr>
          </a:p>
          <a:p>
            <a:pPr marL="609585" indent="-474121">
              <a:spcBef>
                <a:spcPts val="0"/>
              </a:spcBef>
              <a:buSzPts val="2000"/>
              <a:buFont typeface="Arial"/>
              <a:buChar char="●"/>
            </a:pPr>
            <a:r>
              <a:rPr lang="en" sz="2667" dirty="0" smtClean="0">
                <a:solidFill>
                  <a:srgbClr val="000000"/>
                </a:solidFill>
              </a:rPr>
              <a:t>Usually Requires MRI/CT images</a:t>
            </a:r>
          </a:p>
          <a:p>
            <a:pPr marL="0" indent="0">
              <a:spcBef>
                <a:spcPts val="0"/>
              </a:spcBef>
              <a:buFont typeface="Arial"/>
              <a:buNone/>
            </a:pPr>
            <a:endParaRPr lang="en" sz="2667" dirty="0" smtClean="0">
              <a:solidFill>
                <a:srgbClr val="000000"/>
              </a:solidFill>
            </a:endParaRPr>
          </a:p>
          <a:p>
            <a:pPr marL="609585" indent="-474121">
              <a:spcBef>
                <a:spcPts val="0"/>
              </a:spcBef>
              <a:buClr>
                <a:srgbClr val="000000"/>
              </a:buClr>
              <a:buSzPts val="2000"/>
              <a:buFont typeface="Arial"/>
              <a:buChar char="●"/>
            </a:pPr>
            <a:r>
              <a:rPr lang="en" sz="2667" dirty="0" smtClean="0">
                <a:solidFill>
                  <a:srgbClr val="000000"/>
                </a:solidFill>
              </a:rPr>
              <a:t>Low cost 3D from only X-ray images.</a:t>
            </a:r>
            <a:endParaRPr lang="en" sz="2667" dirty="0">
              <a:solidFill>
                <a:srgbClr val="000000"/>
              </a:solidFill>
            </a:endParaRPr>
          </a:p>
        </p:txBody>
      </p:sp>
      <p:pic>
        <p:nvPicPr>
          <p:cNvPr id="9" name="Shape 264" descr="fracture-real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17334" y="2299699"/>
            <a:ext cx="2465203" cy="3065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265" descr="CTtibia-fibula1.jpg"/>
          <p:cNvPicPr preferRelativeResize="0"/>
          <p:nvPr/>
        </p:nvPicPr>
        <p:blipFill rotWithShape="1">
          <a:blip r:embed="rId3">
            <a:alphaModFix/>
          </a:blip>
          <a:srcRect l="4982" r="51238"/>
          <a:stretch/>
        </p:blipFill>
        <p:spPr>
          <a:xfrm>
            <a:off x="9139901" y="2299711"/>
            <a:ext cx="877601" cy="3124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266" descr="Cttibia-fibula2.jpg"/>
          <p:cNvPicPr preferRelativeResize="0"/>
          <p:nvPr/>
        </p:nvPicPr>
        <p:blipFill rotWithShape="1">
          <a:blip r:embed="rId4">
            <a:alphaModFix/>
          </a:blip>
          <a:srcRect l="11617" r="39050"/>
          <a:stretch/>
        </p:blipFill>
        <p:spPr>
          <a:xfrm>
            <a:off x="10288600" y="2271711"/>
            <a:ext cx="1065200" cy="312416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hape 267"/>
          <p:cNvSpPr/>
          <p:nvPr/>
        </p:nvSpPr>
        <p:spPr>
          <a:xfrm>
            <a:off x="7879254" y="3304615"/>
            <a:ext cx="1116400" cy="448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FE2F3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3" name="Shape 269"/>
          <p:cNvSpPr txBox="1"/>
          <p:nvPr/>
        </p:nvSpPr>
        <p:spPr>
          <a:xfrm>
            <a:off x="9626600" y="6479533"/>
            <a:ext cx="7315200" cy="8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333" u="sng">
                <a:solidFill>
                  <a:srgbClr val="4A86E8"/>
                </a:solidFill>
              </a:rPr>
              <a:t>Source: NAAMI/Possible Health</a:t>
            </a:r>
            <a:endParaRPr sz="1333" u="sng">
              <a:solidFill>
                <a:srgbClr val="4A86E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258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activities: Selected </a:t>
            </a:r>
            <a:r>
              <a:rPr lang="en-US" dirty="0" smtClean="0"/>
              <a:t>Projects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500188"/>
            <a:ext cx="9820275" cy="467677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Drone-based plant disease identification in agriculture</a:t>
            </a:r>
          </a:p>
        </p:txBody>
      </p:sp>
      <p:sp>
        <p:nvSpPr>
          <p:cNvPr id="8" name="Shape 268"/>
          <p:cNvSpPr txBox="1">
            <a:spLocks/>
          </p:cNvSpPr>
          <p:nvPr/>
        </p:nvSpPr>
        <p:spPr>
          <a:xfrm>
            <a:off x="1076695" y="2357437"/>
            <a:ext cx="7938718" cy="2957513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en" sz="2667" b="1" dirty="0" smtClean="0"/>
              <a:t>Motivation/Objective</a:t>
            </a:r>
          </a:p>
          <a:p>
            <a:pPr marL="609585" indent="-474121">
              <a:spcBef>
                <a:spcPts val="1067"/>
              </a:spcBef>
              <a:buSzPts val="2000"/>
              <a:buFont typeface="Arial"/>
              <a:buChar char="●"/>
            </a:pPr>
            <a:r>
              <a:rPr lang="en-US" sz="2667" dirty="0" smtClean="0">
                <a:solidFill>
                  <a:srgbClr val="000000"/>
                </a:solidFill>
              </a:rPr>
              <a:t>Difficult terrain, easier surveillance with drones.</a:t>
            </a:r>
            <a:endParaRPr lang="en" sz="2667" dirty="0" smtClean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Font typeface="Arial"/>
              <a:buNone/>
            </a:pPr>
            <a:endParaRPr lang="en" sz="2667" dirty="0" smtClean="0">
              <a:solidFill>
                <a:srgbClr val="000000"/>
              </a:solidFill>
            </a:endParaRPr>
          </a:p>
          <a:p>
            <a:pPr marL="609585" indent="-474121">
              <a:spcBef>
                <a:spcPts val="0"/>
              </a:spcBef>
              <a:buSzPts val="2000"/>
              <a:buFont typeface="Arial"/>
              <a:buChar char="●"/>
            </a:pPr>
            <a:r>
              <a:rPr lang="en-US" sz="2667" dirty="0" smtClean="0">
                <a:solidFill>
                  <a:srgbClr val="000000"/>
                </a:solidFill>
              </a:rPr>
              <a:t>Research opportunity</a:t>
            </a:r>
            <a:endParaRPr lang="en" sz="2667" dirty="0" smtClean="0">
              <a:solidFill>
                <a:srgbClr val="000000"/>
              </a:solidFill>
            </a:endParaRPr>
          </a:p>
        </p:txBody>
      </p:sp>
      <p:sp>
        <p:nvSpPr>
          <p:cNvPr id="13" name="Shape 269"/>
          <p:cNvSpPr txBox="1"/>
          <p:nvPr/>
        </p:nvSpPr>
        <p:spPr>
          <a:xfrm>
            <a:off x="9626600" y="6479533"/>
            <a:ext cx="7315200" cy="85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333" u="sng" dirty="0">
                <a:solidFill>
                  <a:srgbClr val="4A86E8"/>
                </a:solidFill>
              </a:rPr>
              <a:t>Source: </a:t>
            </a:r>
            <a:r>
              <a:rPr lang="en-US" sz="1333" u="sng" dirty="0" smtClean="0">
                <a:solidFill>
                  <a:srgbClr val="4A86E8"/>
                </a:solidFill>
              </a:rPr>
              <a:t>Dr. Suresh </a:t>
            </a:r>
            <a:r>
              <a:rPr lang="en-US" sz="1333" u="sng" dirty="0" err="1" smtClean="0">
                <a:solidFill>
                  <a:srgbClr val="4A86E8"/>
                </a:solidFill>
              </a:rPr>
              <a:t>Manandhar</a:t>
            </a:r>
            <a:endParaRPr sz="1333" u="sng" dirty="0">
              <a:solidFill>
                <a:srgbClr val="4A86E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15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activities: In </a:t>
            </a:r>
            <a:r>
              <a:rPr lang="en-US" dirty="0" err="1" smtClean="0"/>
              <a:t>NepSAS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3148013" cy="4486275"/>
          </a:xfrm>
        </p:spPr>
        <p:txBody>
          <a:bodyPr/>
          <a:lstStyle/>
          <a:p>
            <a:r>
              <a:rPr lang="en-US" dirty="0" smtClean="0"/>
              <a:t>Mentoring projects in </a:t>
            </a:r>
            <a:r>
              <a:rPr lang="en-US" dirty="0" err="1" smtClean="0"/>
              <a:t>NepSAS</a:t>
            </a:r>
            <a:r>
              <a:rPr lang="en-US" dirty="0" smtClean="0"/>
              <a:t> and other supervision activities.</a:t>
            </a:r>
          </a:p>
        </p:txBody>
      </p:sp>
      <p:pic>
        <p:nvPicPr>
          <p:cNvPr id="8" name="cut_AR_lear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34790" y="1690688"/>
            <a:ext cx="7319010" cy="41169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32617" y="5807631"/>
            <a:ext cx="5274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Mixed-reality for learning </a:t>
            </a:r>
            <a:r>
              <a:rPr lang="mr-IN" dirty="0" smtClean="0"/>
              <a:t>–</a:t>
            </a:r>
            <a:r>
              <a:rPr lang="en-US" dirty="0" smtClean="0"/>
              <a:t> 2</a:t>
            </a:r>
            <a:r>
              <a:rPr lang="en-US" baseline="30000" dirty="0" smtClean="0"/>
              <a:t>nd</a:t>
            </a:r>
            <a:r>
              <a:rPr lang="en-US" dirty="0" smtClean="0"/>
              <a:t> Runner up in the event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21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activities: Winter School 2018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1557338"/>
            <a:ext cx="9906000" cy="4619625"/>
          </a:xfrm>
        </p:spPr>
        <p:txBody>
          <a:bodyPr/>
          <a:lstStyle/>
          <a:p>
            <a:r>
              <a:rPr lang="en-US" dirty="0" smtClean="0"/>
              <a:t>2 weeks intensive and potentially free </a:t>
            </a:r>
            <a:r>
              <a:rPr lang="en-US" dirty="0" err="1" smtClean="0"/>
              <a:t>programme</a:t>
            </a:r>
            <a:r>
              <a:rPr lang="en-US" dirty="0" smtClean="0"/>
              <a:t> on computational science.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012" y="2461022"/>
            <a:ext cx="5481637" cy="41112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04256" y="2716897"/>
            <a:ext cx="3139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Source: Winter School 2016</a:t>
            </a:r>
          </a:p>
          <a:p>
            <a:r>
              <a:rPr lang="en-US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Bishesh</a:t>
            </a: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Khanal</a:t>
            </a: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 Abhishek Dutta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81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20000"/>
                <a:lumOff val="8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5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3212" y="2036763"/>
            <a:ext cx="2762250" cy="1325563"/>
          </a:xfrm>
        </p:spPr>
        <p:txBody>
          <a:bodyPr/>
          <a:lstStyle/>
          <a:p>
            <a:r>
              <a:rPr lang="en-US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38200" y="1436991"/>
            <a:ext cx="10515599" cy="4820933"/>
          </a:xfrm>
          <a:prstGeom prst="rect">
            <a:avLst/>
          </a:prstGeom>
          <a:solidFill>
            <a:schemeClr val="accent2">
              <a:lumMod val="60000"/>
              <a:lumOff val="40000"/>
              <a:alpha val="10000"/>
            </a:scheme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Bio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690689"/>
            <a:ext cx="3448051" cy="20411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199" y="3731793"/>
            <a:ext cx="3100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B.E. - IOE, </a:t>
            </a:r>
            <a:r>
              <a:rPr lang="en-US" dirty="0" err="1" smtClean="0"/>
              <a:t>Pulchowk</a:t>
            </a:r>
            <a:r>
              <a:rPr lang="en-US" dirty="0" smtClean="0"/>
              <a:t> Campus, Nepal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27043" y="905464"/>
            <a:ext cx="3192981" cy="237192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773810" y="3277393"/>
            <a:ext cx="3100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MSc. - </a:t>
            </a:r>
            <a:r>
              <a:rPr lang="en-US" dirty="0" err="1" smtClean="0"/>
              <a:t>Université</a:t>
            </a:r>
            <a:r>
              <a:rPr lang="en-US" dirty="0" smtClean="0"/>
              <a:t> de Bourgogne, France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361758" y="3362461"/>
            <a:ext cx="3100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PhD - </a:t>
            </a:r>
            <a:r>
              <a:rPr lang="en-US" dirty="0" err="1" smtClean="0"/>
              <a:t>Université</a:t>
            </a:r>
            <a:r>
              <a:rPr lang="en-US" dirty="0" smtClean="0"/>
              <a:t> de Clermont-Auvergne, France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286" y="1505743"/>
            <a:ext cx="3149600" cy="17716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810" y="3955189"/>
            <a:ext cx="3489181" cy="231914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359596" y="6273293"/>
            <a:ext cx="3484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PostDoc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ETH Zürich, Switzerland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802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195674" y="1436992"/>
            <a:ext cx="3835606" cy="4230182"/>
          </a:xfrm>
          <a:prstGeom prst="rect">
            <a:avLst/>
          </a:prstGeom>
          <a:solidFill>
            <a:schemeClr val="accent2">
              <a:lumMod val="60000"/>
              <a:lumOff val="40000"/>
              <a:alpha val="10000"/>
            </a:scheme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38201" y="1436992"/>
            <a:ext cx="6756501" cy="4230182"/>
          </a:xfrm>
          <a:prstGeom prst="rect">
            <a:avLst/>
          </a:prstGeom>
          <a:solidFill>
            <a:schemeClr val="accent2">
              <a:lumMod val="60000"/>
              <a:lumOff val="40000"/>
              <a:alpha val="10000"/>
            </a:scheme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Computational Science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838200" y="2050514"/>
            <a:ext cx="3299910" cy="18972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A.I.</a:t>
            </a:r>
            <a:endParaRPr lang="en-US" sz="3200" dirty="0"/>
          </a:p>
        </p:txBody>
      </p:sp>
      <p:sp>
        <p:nvSpPr>
          <p:cNvPr id="9" name="Oval 8"/>
          <p:cNvSpPr/>
          <p:nvPr/>
        </p:nvSpPr>
        <p:spPr>
          <a:xfrm>
            <a:off x="3796810" y="1597307"/>
            <a:ext cx="2992411" cy="15234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Applied Mathematics</a:t>
            </a:r>
            <a:endParaRPr lang="en-US" sz="2800" dirty="0"/>
          </a:p>
        </p:txBody>
      </p:sp>
      <p:sp>
        <p:nvSpPr>
          <p:cNvPr id="10" name="Oval 9"/>
          <p:cNvSpPr/>
          <p:nvPr/>
        </p:nvSpPr>
        <p:spPr>
          <a:xfrm>
            <a:off x="2317304" y="3632240"/>
            <a:ext cx="2992411" cy="15234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Life Sciences</a:t>
            </a:r>
            <a:endParaRPr lang="en-US" sz="2800" dirty="0"/>
          </a:p>
        </p:txBody>
      </p:sp>
      <p:sp>
        <p:nvSpPr>
          <p:cNvPr id="12" name="Oval 11"/>
          <p:cNvSpPr/>
          <p:nvPr/>
        </p:nvSpPr>
        <p:spPr>
          <a:xfrm>
            <a:off x="4602291" y="2870535"/>
            <a:ext cx="2992411" cy="15234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Computer Science</a:t>
            </a:r>
            <a:endParaRPr lang="en-US" sz="2800" dirty="0"/>
          </a:p>
        </p:txBody>
      </p:sp>
      <p:sp>
        <p:nvSpPr>
          <p:cNvPr id="14" name="Up Arrow 13"/>
          <p:cNvSpPr/>
          <p:nvPr/>
        </p:nvSpPr>
        <p:spPr>
          <a:xfrm rot="5400000">
            <a:off x="7796508" y="2564367"/>
            <a:ext cx="557212" cy="1457971"/>
          </a:xfrm>
          <a:prstGeom prst="up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884902" y="1844772"/>
            <a:ext cx="2434442" cy="116997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Better Understanding</a:t>
            </a:r>
            <a:endParaRPr lang="en-US" sz="2400" dirty="0"/>
          </a:p>
        </p:txBody>
      </p:sp>
      <p:sp>
        <p:nvSpPr>
          <p:cNvPr id="17" name="Oval 16"/>
          <p:cNvSpPr/>
          <p:nvPr/>
        </p:nvSpPr>
        <p:spPr>
          <a:xfrm>
            <a:off x="8978364" y="2800095"/>
            <a:ext cx="1643063" cy="127158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Health &amp; Medicine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0149600" y="3621382"/>
            <a:ext cx="1756580" cy="127158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Agriculture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7998009" y="3909502"/>
            <a:ext cx="2151591" cy="127158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Automation and Robotics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9653880" y="1793965"/>
            <a:ext cx="2377399" cy="1271587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Transportation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604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to 3D shapes</a:t>
            </a:r>
            <a:endParaRPr lang="en-US" dirty="0"/>
          </a:p>
        </p:txBody>
      </p:sp>
      <p:pic>
        <p:nvPicPr>
          <p:cNvPr id="6" name="video_hand_cut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9100" y="1690688"/>
            <a:ext cx="11353800" cy="433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98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in Medicine</a:t>
            </a:r>
            <a:endParaRPr lang="en-US" dirty="0"/>
          </a:p>
        </p:txBody>
      </p:sp>
      <p:pic>
        <p:nvPicPr>
          <p:cNvPr id="4" name="13.03.uterusAugmentation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51636" end="0.3333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19876" y="1476368"/>
            <a:ext cx="8204951" cy="46156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24827" y="1476368"/>
            <a:ext cx="211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ENCoV</a:t>
            </a:r>
            <a:r>
              <a:rPr lang="en-US" dirty="0" smtClean="0"/>
              <a:t>-CNRS, France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93002" y="6152847"/>
            <a:ext cx="4805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Mixed Reality System to aid surgeons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6533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9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Broader applications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(Research @ETH Zürich)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182225"/>
            <a:ext cx="5110162" cy="2875549"/>
          </a:xfrm>
          <a:prstGeom prst="rect">
            <a:avLst/>
          </a:prstGeom>
        </p:spPr>
      </p:pic>
      <p:pic>
        <p:nvPicPr>
          <p:cNvPr id="1026" name="Picture 2" descr="https://lh6.googleusercontent.com/wHeAFO2SrZPEDicISXZOhhRjJte4jvJRQUjgp7lbeHptKC57-vs53Al4LpOPyIzTmy6bYLYhGwMQxl6i57CrcddiXDB60n9oK5LLSxAzNkulL2W5PqMjB0eDUncz89pC4ona35rgz9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6" y="2171700"/>
            <a:ext cx="5244146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4300" y="5473181"/>
            <a:ext cx="5407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Images to 3D models of Buildings </a:t>
            </a:r>
            <a:r>
              <a:rPr lang="mr-IN" dirty="0" smtClean="0"/>
              <a:t>–</a:t>
            </a:r>
            <a:r>
              <a:rPr lang="en-US" dirty="0" smtClean="0"/>
              <a:t> EU project Replicate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96151" y="5493229"/>
            <a:ext cx="218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3D city map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Var</a:t>
            </a:r>
            <a:r>
              <a:rPr lang="en-US" dirty="0" err="1"/>
              <a:t>C</a:t>
            </a:r>
            <a:r>
              <a:rPr lang="en-US" dirty="0" err="1" smtClean="0"/>
              <a:t>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536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Nepal: Challenges to opportunity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18" y="2064476"/>
            <a:ext cx="4109605" cy="2738025"/>
          </a:xfrm>
        </p:spPr>
      </p:pic>
      <p:sp>
        <p:nvSpPr>
          <p:cNvPr id="3" name="TextBox 2"/>
          <p:cNvSpPr txBox="1"/>
          <p:nvPr/>
        </p:nvSpPr>
        <p:spPr>
          <a:xfrm>
            <a:off x="449011" y="4926124"/>
            <a:ext cx="410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Few doctors, few resources, more people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156" y="2004738"/>
            <a:ext cx="3810000" cy="2857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62383" y="4931088"/>
            <a:ext cx="384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Hilly terrain, labor intensive agriculture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989" y="1998976"/>
            <a:ext cx="3148093" cy="280352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725240" y="4926124"/>
            <a:ext cx="3428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Mountains, difficult transportation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07199" y="1998976"/>
            <a:ext cx="293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Source: The </a:t>
            </a: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H</a:t>
            </a: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imalayan Times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1659" y="2009846"/>
            <a:ext cx="1315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Source</a:t>
            </a:r>
            <a:r>
              <a:rPr lang="en-US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: FAO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88027" y="2029066"/>
            <a:ext cx="2665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Source</a:t>
            </a:r>
            <a:r>
              <a:rPr lang="en-US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: Himalayas on Foot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455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xfrm>
            <a:off x="415600" y="418075"/>
            <a:ext cx="11360800" cy="810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dirty="0" smtClean="0"/>
              <a:t>NAAMII</a:t>
            </a:r>
            <a:endParaRPr dirty="0"/>
          </a:p>
        </p:txBody>
      </p:sp>
      <p:sp>
        <p:nvSpPr>
          <p:cNvPr id="216" name="Shape 216"/>
          <p:cNvSpPr txBox="1"/>
          <p:nvPr/>
        </p:nvSpPr>
        <p:spPr>
          <a:xfrm>
            <a:off x="1964000" y="5747408"/>
            <a:ext cx="8524400" cy="6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2400"/>
              <a:t>नेपाल व्यावहारिक गणित, कम्प्युटर तथा सूचना प्रविधि विज्ञान अनुसन्धान संस्था </a:t>
            </a:r>
            <a:endParaRPr sz="2400"/>
          </a:p>
          <a:p>
            <a:pPr algn="ctr"/>
            <a:r>
              <a:rPr lang="en" sz="2400"/>
              <a:t>NepAl Applied Mathematics and Informatics Institute for research (NAAMII)</a:t>
            </a:r>
            <a:endParaRPr sz="2400"/>
          </a:p>
        </p:txBody>
      </p:sp>
      <p:pic>
        <p:nvPicPr>
          <p:cNvPr id="217" name="Shape 2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0801" y="1533275"/>
            <a:ext cx="1284700" cy="1394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Shape 218"/>
          <p:cNvPicPr preferRelativeResize="0"/>
          <p:nvPr/>
        </p:nvPicPr>
        <p:blipFill rotWithShape="1">
          <a:blip r:embed="rId4">
            <a:alphaModFix/>
          </a:blip>
          <a:srcRect l="12410" r="-12409"/>
          <a:stretch/>
        </p:blipFill>
        <p:spPr>
          <a:xfrm>
            <a:off x="5450301" y="1533275"/>
            <a:ext cx="1859841" cy="139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Shape 2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11735" y="1533275"/>
            <a:ext cx="1439239" cy="139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Shape 2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120313" y="1533275"/>
            <a:ext cx="1344489" cy="139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Shape 2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95933" y="1533275"/>
            <a:ext cx="976816" cy="139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Shape 22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590525" y="3706645"/>
            <a:ext cx="1439233" cy="129162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Shape 225"/>
          <p:cNvSpPr txBox="1"/>
          <p:nvPr/>
        </p:nvSpPr>
        <p:spPr>
          <a:xfrm>
            <a:off x="2178567" y="2877875"/>
            <a:ext cx="1721200" cy="3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933" dirty="0" err="1" smtClean="0"/>
              <a:t>PostDoc</a:t>
            </a:r>
            <a:r>
              <a:rPr lang="en" sz="933" dirty="0" smtClean="0"/>
              <a:t>, </a:t>
            </a:r>
            <a:r>
              <a:rPr lang="en" sz="933" dirty="0"/>
              <a:t>INSERM, France </a:t>
            </a:r>
            <a:endParaRPr sz="933" dirty="0"/>
          </a:p>
        </p:txBody>
      </p:sp>
      <p:sp>
        <p:nvSpPr>
          <p:cNvPr id="226" name="Shape 226"/>
          <p:cNvSpPr txBox="1"/>
          <p:nvPr/>
        </p:nvSpPr>
        <p:spPr>
          <a:xfrm>
            <a:off x="3702567" y="2877875"/>
            <a:ext cx="1721200" cy="3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933"/>
              <a:t>Postdoc, ETH, Switzerland </a:t>
            </a:r>
            <a:endParaRPr sz="933"/>
          </a:p>
        </p:txBody>
      </p:sp>
      <p:sp>
        <p:nvSpPr>
          <p:cNvPr id="227" name="Shape 227"/>
          <p:cNvSpPr txBox="1"/>
          <p:nvPr/>
        </p:nvSpPr>
        <p:spPr>
          <a:xfrm>
            <a:off x="5226567" y="2877875"/>
            <a:ext cx="1721200" cy="3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933"/>
              <a:t>Postdoc, KCL, UK </a:t>
            </a:r>
            <a:endParaRPr sz="933"/>
          </a:p>
        </p:txBody>
      </p:sp>
      <p:sp>
        <p:nvSpPr>
          <p:cNvPr id="228" name="Shape 228"/>
          <p:cNvSpPr txBox="1"/>
          <p:nvPr/>
        </p:nvSpPr>
        <p:spPr>
          <a:xfrm>
            <a:off x="7258567" y="2877875"/>
            <a:ext cx="1721200" cy="3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933"/>
              <a:t>Postdoc, ETH, Switzerland </a:t>
            </a:r>
            <a:endParaRPr sz="933"/>
          </a:p>
        </p:txBody>
      </p:sp>
      <p:sp>
        <p:nvSpPr>
          <p:cNvPr id="229" name="Shape 229"/>
          <p:cNvSpPr txBox="1"/>
          <p:nvPr/>
        </p:nvSpPr>
        <p:spPr>
          <a:xfrm>
            <a:off x="8884167" y="2877875"/>
            <a:ext cx="1721200" cy="3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933" dirty="0" err="1" smtClean="0"/>
              <a:t>PostDoc</a:t>
            </a:r>
            <a:r>
              <a:rPr lang="en" sz="933" dirty="0" smtClean="0"/>
              <a:t>,</a:t>
            </a:r>
            <a:r>
              <a:rPr lang="en-US" sz="933" dirty="0" smtClean="0"/>
              <a:t> QUT,</a:t>
            </a:r>
            <a:r>
              <a:rPr lang="en" sz="933" dirty="0" smtClean="0"/>
              <a:t> </a:t>
            </a:r>
            <a:r>
              <a:rPr lang="en-US" sz="933" dirty="0" smtClean="0"/>
              <a:t>Australia</a:t>
            </a:r>
            <a:r>
              <a:rPr lang="en" sz="933" dirty="0" smtClean="0"/>
              <a:t> </a:t>
            </a:r>
            <a:endParaRPr sz="933" dirty="0"/>
          </a:p>
        </p:txBody>
      </p:sp>
      <p:sp>
        <p:nvSpPr>
          <p:cNvPr id="231" name="Shape 231"/>
          <p:cNvSpPr txBox="1"/>
          <p:nvPr/>
        </p:nvSpPr>
        <p:spPr>
          <a:xfrm>
            <a:off x="4879767" y="3690675"/>
            <a:ext cx="2283200" cy="1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8000">
                <a:highlight>
                  <a:srgbClr val="FFFFFF"/>
                </a:highlight>
              </a:rPr>
              <a:t>+</a:t>
            </a:r>
            <a:endParaRPr sz="8000"/>
          </a:p>
        </p:txBody>
      </p:sp>
      <p:sp>
        <p:nvSpPr>
          <p:cNvPr id="2" name="TextBox 1"/>
          <p:cNvSpPr txBox="1"/>
          <p:nvPr/>
        </p:nvSpPr>
        <p:spPr>
          <a:xfrm>
            <a:off x="4172466" y="3155809"/>
            <a:ext cx="308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Computational </a:t>
            </a:r>
            <a:r>
              <a:rPr lang="en-US" smtClean="0"/>
              <a:t>Science Experts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380221" y="5014235"/>
            <a:ext cx="2071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Orthopedic Surgeon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05" y="1534440"/>
            <a:ext cx="1422662" cy="1290321"/>
          </a:xfrm>
          <a:prstGeom prst="rect">
            <a:avLst/>
          </a:prstGeom>
        </p:spPr>
      </p:pic>
      <p:sp>
        <p:nvSpPr>
          <p:cNvPr id="23" name="Shape 225"/>
          <p:cNvSpPr txBox="1"/>
          <p:nvPr/>
        </p:nvSpPr>
        <p:spPr>
          <a:xfrm>
            <a:off x="634095" y="2877875"/>
            <a:ext cx="1721200" cy="3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933" dirty="0" smtClean="0"/>
              <a:t>Reader</a:t>
            </a:r>
            <a:r>
              <a:rPr lang="en" sz="933" dirty="0" smtClean="0"/>
              <a:t>, </a:t>
            </a:r>
            <a:r>
              <a:rPr lang="en-US" sz="933" dirty="0" smtClean="0"/>
              <a:t>University of York</a:t>
            </a:r>
            <a:r>
              <a:rPr lang="en" sz="933" dirty="0" smtClean="0"/>
              <a:t>, </a:t>
            </a:r>
            <a:r>
              <a:rPr lang="en-US" sz="933" dirty="0" smtClean="0"/>
              <a:t>UK</a:t>
            </a:r>
            <a:endParaRPr sz="933" dirty="0"/>
          </a:p>
        </p:txBody>
      </p:sp>
    </p:spTree>
    <p:extLst>
      <p:ext uri="{BB962C8B-B14F-4D97-AF65-F5344CB8AC3E}">
        <p14:creationId xmlns:p14="http://schemas.microsoft.com/office/powerpoint/2010/main" val="2049288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Long-term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3505200" cy="4486275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Scientific and Academic: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High quality research efforts in Nepal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Creating Research and learning opportunity in higher education.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43862" y="1690688"/>
            <a:ext cx="3486150" cy="4486275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Technology Transfer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Transferring technology from developed nations to Nepal.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433891" y="1690688"/>
            <a:ext cx="3505200" cy="448627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Translation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Developed technology to products.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219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4868</TotalTime>
  <Words>373</Words>
  <Application>Microsoft Macintosh PowerPoint</Application>
  <PresentationFormat>Widescreen</PresentationFormat>
  <Paragraphs>79</Paragraphs>
  <Slides>14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Calibri Light</vt:lpstr>
      <vt:lpstr>Mangal</vt:lpstr>
      <vt:lpstr>Arial</vt:lpstr>
      <vt:lpstr>Office Theme</vt:lpstr>
      <vt:lpstr>Computational Science for Medicine and Robotics</vt:lpstr>
      <vt:lpstr>Short Bio</vt:lpstr>
      <vt:lpstr>Computational Science</vt:lpstr>
      <vt:lpstr>Images to 3D shapes</vt:lpstr>
      <vt:lpstr>Application in Medicine</vt:lpstr>
      <vt:lpstr>Broader applications (Research @ETH Zürich)</vt:lpstr>
      <vt:lpstr>Nepal: Challenges to opportunity</vt:lpstr>
      <vt:lpstr>NAAMII</vt:lpstr>
      <vt:lpstr>Long-term Goals</vt:lpstr>
      <vt:lpstr>Current activities: Selected Projects</vt:lpstr>
      <vt:lpstr>Current activities: Selected Projects</vt:lpstr>
      <vt:lpstr>Current activities: In NepSAS</vt:lpstr>
      <vt:lpstr>Current activities: Winter School 2018</vt:lpstr>
      <vt:lpstr>Thank you!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Computational Science for Medicine and Robotics</dc:title>
  <dc:creator>Ajad Chhatkuli</dc:creator>
  <cp:lastModifiedBy>Ajad Chhatkuli</cp:lastModifiedBy>
  <cp:revision>40</cp:revision>
  <dcterms:created xsi:type="dcterms:W3CDTF">2018-06-12T13:59:26Z</dcterms:created>
  <dcterms:modified xsi:type="dcterms:W3CDTF">2018-06-15T23:08:05Z</dcterms:modified>
</cp:coreProperties>
</file>