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87" r:id="rId1"/>
  </p:sldMasterIdLst>
  <p:notesMasterIdLst>
    <p:notesMasterId r:id="rId16"/>
  </p:notesMasterIdLst>
  <p:sldIdLst>
    <p:sldId id="288" r:id="rId2"/>
    <p:sldId id="289" r:id="rId3"/>
    <p:sldId id="275" r:id="rId4"/>
    <p:sldId id="276" r:id="rId5"/>
    <p:sldId id="277" r:id="rId6"/>
    <p:sldId id="278" r:id="rId7"/>
    <p:sldId id="279" r:id="rId8"/>
    <p:sldId id="280" r:id="rId9"/>
    <p:sldId id="281" r:id="rId10"/>
    <p:sldId id="282" r:id="rId11"/>
    <p:sldId id="283" r:id="rId12"/>
    <p:sldId id="284" r:id="rId13"/>
    <p:sldId id="285" r:id="rId14"/>
    <p:sldId id="286" r:id="rId1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showComments="0">
  <p:normalViewPr>
    <p:restoredLeft sz="5854"/>
    <p:restoredTop sz="94951"/>
  </p:normalViewPr>
  <p:slideViewPr>
    <p:cSldViewPr snapToGrid="0">
      <p:cViewPr varScale="1">
        <p:scale>
          <a:sx n="135" d="100"/>
          <a:sy n="135" d="100"/>
        </p:scale>
        <p:origin x="2424" y="168"/>
      </p:cViewPr>
      <p:guideLst>
        <p:guide pos="2880"/>
        <p:guide orient="horz" pos="216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cap="none" dirty="0" smtClean="0">
                <a:solidFill>
                  <a:schemeClr val="dk1"/>
                </a:solidFill>
                <a:effectLst/>
                <a:latin typeface="Calibri"/>
                <a:ea typeface="Calibri"/>
                <a:cs typeface="Calibri"/>
                <a:sym typeface="Calibri"/>
              </a:rPr>
              <a:t>You might all be wondering why I am here today stating the obvious? Its is kind of pointless but never-the-less, we have a lot at stake here.</a:t>
            </a:r>
            <a:endParaRPr lang="en-US" b="0" dirty="0" smtClean="0">
              <a:effectLst/>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a:t>
            </a:fld>
            <a:endParaRPr lang="uk-UA"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45835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Shape 650"/>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Arial"/>
              <a:buNone/>
            </a:pPr>
            <a:r>
              <a:rPr lang="en-US" sz="1100" dirty="0" smtClean="0"/>
              <a:t>My </a:t>
            </a:r>
            <a:r>
              <a:rPr lang="en-US" sz="1100" dirty="0"/>
              <a:t>third and the final idea is about Waste Management!! A trending topic among all the environmentalist. There is One simple answer =&gt; cogeneration! As we can see here, utilizing the waste(solid and liquid) from communities and using it with some basic engineering methods to make blocks/pallets for heating purposes from solid waste and then to biogas via the sludge pipe to a reservoir and converting into Biogas. Simple! By this we Solve the problem of waste management, heating and energy for cooking. This is a solid example of application of energy efficiency and cogeneration.</a:t>
            </a:r>
            <a:endParaRPr sz="1100" dirty="0"/>
          </a:p>
        </p:txBody>
      </p:sp>
      <p:sp>
        <p:nvSpPr>
          <p:cNvPr id="651" name="Shape 651"/>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Shape 661"/>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b="0" i="0" u="none" strike="noStrike" cap="none" dirty="0">
                <a:solidFill>
                  <a:schemeClr val="dk1"/>
                </a:solidFill>
                <a:latin typeface="Calibri"/>
                <a:ea typeface="Calibri"/>
                <a:cs typeface="Calibri"/>
                <a:sym typeface="Calibri"/>
              </a:rPr>
              <a:t>Bringing about change in a underdeveloped country is hard, people need to be made aware. On the other hand, these people are also very open towards positive change once they are made aware and they they help and apply themselves to bring about change in the society. This coupled with proper policies would bring about huge avalanche of positive change and then finally help Nepal make the long awaited </a:t>
            </a:r>
            <a:r>
              <a:rPr lang="en-US" sz="1100" b="1" i="0" u="none" strike="noStrike" cap="none" dirty="0">
                <a:solidFill>
                  <a:schemeClr val="dk1"/>
                </a:solidFill>
                <a:latin typeface="Calibri"/>
                <a:ea typeface="Calibri"/>
                <a:cs typeface="Calibri"/>
                <a:sym typeface="Calibri"/>
              </a:rPr>
              <a:t>Energy Transition</a:t>
            </a:r>
            <a:r>
              <a:rPr lang="en-US" sz="1100" b="0" i="0" u="none" strike="noStrike" cap="none" dirty="0">
                <a:solidFill>
                  <a:schemeClr val="dk1"/>
                </a:solidFill>
                <a:latin typeface="Calibri"/>
                <a:ea typeface="Calibri"/>
                <a:cs typeface="Calibri"/>
                <a:sym typeface="Calibri"/>
              </a:rPr>
              <a:t>. Places like NEPSAS today, in my </a:t>
            </a:r>
            <a:r>
              <a:rPr lang="en-US" sz="1100" b="0" i="0" u="none" strike="noStrike" cap="none" dirty="0" smtClean="0">
                <a:solidFill>
                  <a:schemeClr val="dk1"/>
                </a:solidFill>
                <a:latin typeface="Calibri"/>
                <a:ea typeface="Calibri"/>
                <a:cs typeface="Calibri"/>
                <a:sym typeface="Calibri"/>
              </a:rPr>
              <a:t>opinion </a:t>
            </a:r>
            <a:r>
              <a:rPr lang="en-US" sz="1100" b="0" i="0" u="none" strike="noStrike" cap="none" dirty="0">
                <a:solidFill>
                  <a:schemeClr val="dk1"/>
                </a:solidFill>
                <a:latin typeface="Calibri"/>
                <a:ea typeface="Calibri"/>
                <a:cs typeface="Calibri"/>
                <a:sym typeface="Calibri"/>
              </a:rPr>
              <a:t>will help people to bring about a positive mindset so that we can one day in the </a:t>
            </a:r>
            <a:r>
              <a:rPr lang="en-US" sz="1100" b="0" i="0" u="none" strike="noStrike" cap="none" dirty="0" smtClean="0">
                <a:solidFill>
                  <a:schemeClr val="dk1"/>
                </a:solidFill>
                <a:latin typeface="Calibri"/>
                <a:ea typeface="Calibri"/>
                <a:cs typeface="Calibri"/>
                <a:sym typeface="Calibri"/>
              </a:rPr>
              <a:t>foreseeable </a:t>
            </a:r>
            <a:r>
              <a:rPr lang="en-US" sz="1100" b="0" i="0" u="none" strike="noStrike" cap="none" dirty="0">
                <a:solidFill>
                  <a:schemeClr val="dk1"/>
                </a:solidFill>
                <a:latin typeface="Calibri"/>
                <a:ea typeface="Calibri"/>
                <a:cs typeface="Calibri"/>
                <a:sym typeface="Calibri"/>
              </a:rPr>
              <a:t>future go back and give back our hard earned knowledge and experience to our country.</a:t>
            </a:r>
            <a:endParaRPr sz="1100" b="0" i="0" u="none" strike="noStrike" cap="none" dirty="0">
              <a:solidFill>
                <a:schemeClr val="dk1"/>
              </a:solidFill>
              <a:latin typeface="Calibri"/>
              <a:ea typeface="Calibri"/>
              <a:cs typeface="Calibri"/>
              <a:sym typeface="Calibri"/>
            </a:endParaRPr>
          </a:p>
        </p:txBody>
      </p:sp>
      <p:sp>
        <p:nvSpPr>
          <p:cNvPr id="662" name="Shape 662"/>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Shape 668"/>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669" name="Shape 669"/>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Shape 680"/>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200"/>
              <a:buFont typeface="Calibri"/>
              <a:buNone/>
            </a:pPr>
            <a:r>
              <a:rPr lang="en-US" sz="1200" b="0" i="0" u="none" strike="noStrike" cap="none" dirty="0">
                <a:solidFill>
                  <a:schemeClr val="dk1"/>
                </a:solidFill>
                <a:latin typeface="Calibri"/>
                <a:ea typeface="Calibri"/>
                <a:cs typeface="Calibri"/>
                <a:sym typeface="Calibri"/>
              </a:rPr>
              <a:t>Lastly I would like to quote a saying by my </a:t>
            </a:r>
            <a:r>
              <a:rPr lang="en-US" sz="1200" b="0" i="0" u="none" strike="noStrike" cap="none" dirty="0" smtClean="0">
                <a:solidFill>
                  <a:schemeClr val="dk1"/>
                </a:solidFill>
                <a:latin typeface="Calibri"/>
                <a:ea typeface="Calibri"/>
                <a:cs typeface="Calibri"/>
                <a:sym typeface="Calibri"/>
              </a:rPr>
              <a:t>favorite </a:t>
            </a:r>
            <a:r>
              <a:rPr lang="en-US" sz="1200" b="0" i="0" u="none" strike="noStrike" cap="none" dirty="0">
                <a:solidFill>
                  <a:schemeClr val="dk1"/>
                </a:solidFill>
                <a:latin typeface="Calibri"/>
                <a:ea typeface="Calibri"/>
                <a:cs typeface="Calibri"/>
                <a:sym typeface="Calibri"/>
              </a:rPr>
              <a:t>personality and my </a:t>
            </a:r>
            <a:r>
              <a:rPr lang="en-US" sz="1200" b="0" i="0" u="none" strike="noStrike" cap="none" dirty="0" smtClean="0">
                <a:solidFill>
                  <a:schemeClr val="dk1"/>
                </a:solidFill>
                <a:latin typeface="Calibri"/>
                <a:ea typeface="Calibri"/>
                <a:cs typeface="Calibri"/>
                <a:sym typeface="Calibri"/>
              </a:rPr>
              <a:t>motivation. The governor </a:t>
            </a:r>
            <a:r>
              <a:rPr lang="en-US" sz="1200" b="0" i="0" u="none" strike="noStrike" cap="none" dirty="0">
                <a:solidFill>
                  <a:schemeClr val="dk1"/>
                </a:solidFill>
                <a:latin typeface="Calibri"/>
                <a:ea typeface="Calibri"/>
                <a:cs typeface="Calibri"/>
                <a:sym typeface="Calibri"/>
              </a:rPr>
              <a:t>of </a:t>
            </a:r>
            <a:r>
              <a:rPr lang="en-US" sz="1200" b="0" i="0" u="none" strike="noStrike" cap="none" dirty="0" smtClean="0">
                <a:solidFill>
                  <a:schemeClr val="dk1"/>
                </a:solidFill>
                <a:latin typeface="Calibri"/>
                <a:ea typeface="Calibri"/>
                <a:cs typeface="Calibri"/>
                <a:sym typeface="Calibri"/>
              </a:rPr>
              <a:t>California </a:t>
            </a:r>
            <a:r>
              <a:rPr lang="en-US" sz="1200" b="0" i="0" u="none" strike="noStrike" cap="none" dirty="0">
                <a:solidFill>
                  <a:schemeClr val="dk1"/>
                </a:solidFill>
                <a:latin typeface="Calibri"/>
                <a:ea typeface="Calibri"/>
                <a:cs typeface="Calibri"/>
                <a:sym typeface="Calibri"/>
              </a:rPr>
              <a:t>Arnold Sch.. Thank you.</a:t>
            </a:r>
            <a:endParaRPr sz="1200" b="0" i="0" u="none" strike="noStrike" cap="none" dirty="0">
              <a:solidFill>
                <a:schemeClr val="dk1"/>
              </a:solidFill>
              <a:latin typeface="Calibri"/>
              <a:ea typeface="Calibri"/>
              <a:cs typeface="Calibri"/>
              <a:sym typeface="Calibri"/>
            </a:endParaRPr>
          </a:p>
        </p:txBody>
      </p:sp>
      <p:sp>
        <p:nvSpPr>
          <p:cNvPr id="681" name="Shape 681"/>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Shape 689"/>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690" name="Shape 690"/>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cap="none" dirty="0" smtClean="0">
                <a:solidFill>
                  <a:schemeClr val="dk1"/>
                </a:solidFill>
                <a:effectLst/>
                <a:latin typeface="Calibri"/>
                <a:ea typeface="Calibri"/>
                <a:cs typeface="Calibri"/>
                <a:sym typeface="Calibri"/>
              </a:rPr>
              <a:t>Recent statistics show the massive potential of RE in Nepal. The amazing thing is that if realized we can practically export more than 90% of the production. The math does not lie.</a:t>
            </a:r>
            <a:endParaRPr lang="en-US" b="0" dirty="0" smtClean="0">
              <a:effectLst/>
            </a:endParaRP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6893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Shape 5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66" name="Shape 566"/>
          <p:cNvSpPr txBox="1">
            <a:spLocks noGrp="1"/>
          </p:cNvSpPr>
          <p:nvPr>
            <p:ph type="body" idx="1"/>
          </p:nvPr>
        </p:nvSpPr>
        <p:spPr>
          <a:xfrm>
            <a:off x="685800" y="4343400"/>
            <a:ext cx="5486040" cy="4114440"/>
          </a:xfrm>
          <a:prstGeom prst="rect">
            <a:avLst/>
          </a:prstGeom>
          <a:noFill/>
          <a:ln>
            <a:noFill/>
          </a:ln>
        </p:spPr>
        <p:txBody>
          <a:bodyPr spcFirstLastPara="1" wrap="square" lIns="0" tIns="91425" rIns="0" bIns="91425" anchor="t" anchorCtr="0">
            <a:noAutofit/>
          </a:bodyPr>
          <a:lstStyle/>
          <a:p>
            <a:pPr marL="457200" marR="0" lvl="0" indent="-298080" algn="l" rtl="0">
              <a:lnSpc>
                <a:spcPct val="100000"/>
              </a:lnSpc>
              <a:spcBef>
                <a:spcPts val="0"/>
              </a:spcBef>
              <a:spcAft>
                <a:spcPts val="0"/>
              </a:spcAft>
              <a:buClr>
                <a:srgbClr val="000000"/>
              </a:buClr>
              <a:buSzPts val="1100"/>
              <a:buFont typeface="Noto Sans Symbols"/>
              <a:buAutoNum type="arabicPeriod"/>
            </a:pPr>
            <a:r>
              <a:rPr lang="en-US" sz="1100" b="0" i="0" u="none" strike="noStrike" cap="none" dirty="0">
                <a:solidFill>
                  <a:schemeClr val="dk1"/>
                </a:solidFill>
                <a:latin typeface="Arial"/>
                <a:ea typeface="Arial"/>
                <a:cs typeface="Arial"/>
                <a:sym typeface="Arial"/>
              </a:rPr>
              <a:t>Explain the need of transition highlighting the NDC and SDG’s. Mention the acute problem of climate change and embark on a quest to make the audience question themselves…</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Calibri"/>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Shape 572"/>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dirty="0"/>
              <a:t>Energy trilemma is a performance indicator of a country in terms of its energy security, supply and sustainability. We are a bit better on sustainability because of our existing HPs. But what if we could turn this into this? The answer is huge implementation of RE systems.</a:t>
            </a:r>
            <a:endParaRPr sz="1100" b="0" i="0" u="none" strike="noStrike" cap="none" dirty="0">
              <a:solidFill>
                <a:schemeClr val="dk1"/>
              </a:solidFill>
              <a:latin typeface="Calibri"/>
              <a:ea typeface="Calibri"/>
              <a:cs typeface="Calibri"/>
              <a:sym typeface="Calibri"/>
            </a:endParaRPr>
          </a:p>
        </p:txBody>
      </p:sp>
      <p:sp>
        <p:nvSpPr>
          <p:cNvPr id="573" name="Shape 573"/>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Shape 588"/>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dirty="0"/>
              <a:t>After the groundbreaking Paris Climate Accord, Nepal joined the front of the pack by committing to 20% by 2020 and 80% electrification by renewables by 2050 in the primary energy sector along with high commitments on other policy and power plants. </a:t>
            </a:r>
            <a:endParaRPr sz="1100" b="0" i="0" u="none" strike="noStrike" cap="none" dirty="0">
              <a:solidFill>
                <a:schemeClr val="dk1"/>
              </a:solidFill>
              <a:latin typeface="Calibri"/>
              <a:ea typeface="Calibri"/>
              <a:cs typeface="Calibri"/>
              <a:sym typeface="Calibri"/>
            </a:endParaRPr>
          </a:p>
        </p:txBody>
      </p:sp>
      <p:sp>
        <p:nvSpPr>
          <p:cNvPr id="589" name="Shape 589"/>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Shape 604"/>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dirty="0"/>
              <a:t>Nepal's NDC </a:t>
            </a:r>
            <a:r>
              <a:rPr lang="en-US" sz="1100" dirty="0" smtClean="0"/>
              <a:t>focuses </a:t>
            </a:r>
            <a:r>
              <a:rPr lang="en-US" sz="1100" dirty="0"/>
              <a:t>on Renewables, Energy efficiency, sustainability and climate and land protection.</a:t>
            </a:r>
            <a:endParaRPr sz="1100" b="0" i="0" u="none" strike="noStrike" cap="none" dirty="0">
              <a:solidFill>
                <a:schemeClr val="dk1"/>
              </a:solidFill>
              <a:latin typeface="Calibri"/>
              <a:ea typeface="Calibri"/>
              <a:cs typeface="Calibri"/>
              <a:sym typeface="Calibri"/>
            </a:endParaRPr>
          </a:p>
        </p:txBody>
      </p:sp>
      <p:sp>
        <p:nvSpPr>
          <p:cNvPr id="605" name="Shape 605"/>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Shape 618"/>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dirty="0"/>
              <a:t>Today, I would like to present 3 simple measure that could be implemented in the present context </a:t>
            </a:r>
            <a:r>
              <a:rPr lang="en-US" sz="1100" dirty="0" smtClean="0"/>
              <a:t>in order </a:t>
            </a:r>
            <a:r>
              <a:rPr lang="en-US" sz="1100" dirty="0"/>
              <a:t>to reap immense </a:t>
            </a:r>
            <a:r>
              <a:rPr lang="en-US" sz="1100" dirty="0" smtClean="0"/>
              <a:t>benefits </a:t>
            </a:r>
            <a:r>
              <a:rPr lang="en-US" sz="1100" dirty="0"/>
              <a:t>in the coming days. They are: </a:t>
            </a:r>
            <a:endParaRPr sz="1100" b="0" i="0" u="none" strike="noStrike" cap="none" dirty="0">
              <a:solidFill>
                <a:schemeClr val="dk1"/>
              </a:solidFill>
              <a:latin typeface="Calibri"/>
              <a:ea typeface="Calibri"/>
              <a:cs typeface="Calibri"/>
              <a:sym typeface="Calibri"/>
            </a:endParaRPr>
          </a:p>
        </p:txBody>
      </p:sp>
      <p:sp>
        <p:nvSpPr>
          <p:cNvPr id="619" name="Shape 619"/>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Shape 625"/>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Calibri"/>
              <a:buNone/>
            </a:pPr>
            <a:r>
              <a:rPr lang="en-US" sz="1100" dirty="0"/>
              <a:t>What we see in a traditional Power Plant is this. Power generated is fed to the grid and supplied to the consumers. But what happens when there is excess generation? (pause for a moment). Nothing, Either the the power plant is shut down or operates at the demand speed =&gt; loss of useful energy. Alternatively, in this approach we install a Water filtration plant next to the HP which is operated with the excess generated energy to filter the water and provide it to communities. It would solve the crisis ( as 80% do not have access to clean drinking water, rather the water is contaminated) of clean drinking water (SDG 6) and contributing to the lifestyle of the people.</a:t>
            </a:r>
            <a:endParaRPr sz="1100" b="0" i="0" u="none" strike="noStrike" cap="none" dirty="0">
              <a:solidFill>
                <a:schemeClr val="dk1"/>
              </a:solidFill>
              <a:latin typeface="Calibri"/>
              <a:ea typeface="Calibri"/>
              <a:cs typeface="Calibri"/>
              <a:sym typeface="Calibri"/>
            </a:endParaRPr>
          </a:p>
        </p:txBody>
      </p:sp>
      <p:sp>
        <p:nvSpPr>
          <p:cNvPr id="626" name="Shape 626"/>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Shape 641"/>
          <p:cNvSpPr txBox="1">
            <a:spLocks noGrp="1"/>
          </p:cNvSpPr>
          <p:nvPr>
            <p:ph type="body" idx="1"/>
          </p:nvPr>
        </p:nvSpPr>
        <p:spPr>
          <a:xfrm>
            <a:off x="777240" y="4777560"/>
            <a:ext cx="6217560" cy="452592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100"/>
              <a:buFont typeface="Arial"/>
              <a:buNone/>
            </a:pPr>
            <a:r>
              <a:rPr lang="en-US" sz="1100" dirty="0"/>
              <a:t>This is a WIP. As seen earlier, Nepal has 3-5 times more solar irradiation than almost all European countries =&gt; SOLAR highly profitable. In a research carried out in Jumla, we see that land area less than half a Km is enough to power entire villages in Nepal (as energy demand is not so high). Implementing these kinds of projects which consists of relatively less risky assets would be very interesting to investors.</a:t>
            </a:r>
            <a:endParaRPr sz="1100" dirty="0"/>
          </a:p>
        </p:txBody>
      </p:sp>
      <p:sp>
        <p:nvSpPr>
          <p:cNvPr id="642" name="Shape 642"/>
          <p:cNvSpPr>
            <a:spLocks noGrp="1" noRot="1" noChangeAspect="1"/>
          </p:cNvSpPr>
          <p:nvPr>
            <p:ph type="sldImg" idx="2"/>
          </p:nvPr>
        </p:nvSpPr>
        <p:spPr>
          <a:xfrm>
            <a:off x="1370013" y="763588"/>
            <a:ext cx="5030787" cy="3771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7" name="Shape 1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8" name="Shape 1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Garamond"/>
                <a:ea typeface="Garamond"/>
                <a:cs typeface="Garamond"/>
                <a:sym typeface="Garamond"/>
              </a:defRPr>
            </a:lvl1pPr>
            <a:lvl2pPr marL="0" marR="0" lvl="1" indent="0" algn="r" rtl="0">
              <a:spcBef>
                <a:spcPts val="0"/>
              </a:spcBef>
              <a:buNone/>
              <a:defRPr sz="900" b="0" i="0" u="none" strike="noStrike" cap="none">
                <a:solidFill>
                  <a:srgbClr val="888888"/>
                </a:solidFill>
                <a:latin typeface="Garamond"/>
                <a:ea typeface="Garamond"/>
                <a:cs typeface="Garamond"/>
                <a:sym typeface="Garamond"/>
              </a:defRPr>
            </a:lvl2pPr>
            <a:lvl3pPr marL="0" marR="0" lvl="2" indent="0" algn="r" rtl="0">
              <a:spcBef>
                <a:spcPts val="0"/>
              </a:spcBef>
              <a:buNone/>
              <a:defRPr sz="900" b="0" i="0" u="none" strike="noStrike" cap="none">
                <a:solidFill>
                  <a:srgbClr val="888888"/>
                </a:solidFill>
                <a:latin typeface="Garamond"/>
                <a:ea typeface="Garamond"/>
                <a:cs typeface="Garamond"/>
                <a:sym typeface="Garamond"/>
              </a:defRPr>
            </a:lvl3pPr>
            <a:lvl4pPr marL="0" marR="0" lvl="3" indent="0" algn="r" rtl="0">
              <a:spcBef>
                <a:spcPts val="0"/>
              </a:spcBef>
              <a:buNone/>
              <a:defRPr sz="900" b="0" i="0" u="none" strike="noStrike" cap="none">
                <a:solidFill>
                  <a:srgbClr val="888888"/>
                </a:solidFill>
                <a:latin typeface="Garamond"/>
                <a:ea typeface="Garamond"/>
                <a:cs typeface="Garamond"/>
                <a:sym typeface="Garamond"/>
              </a:defRPr>
            </a:lvl4pPr>
            <a:lvl5pPr marL="0" marR="0" lvl="4" indent="0" algn="r" rtl="0">
              <a:spcBef>
                <a:spcPts val="0"/>
              </a:spcBef>
              <a:buNone/>
              <a:defRPr sz="900" b="0" i="0" u="none" strike="noStrike" cap="none">
                <a:solidFill>
                  <a:srgbClr val="888888"/>
                </a:solidFill>
                <a:latin typeface="Garamond"/>
                <a:ea typeface="Garamond"/>
                <a:cs typeface="Garamond"/>
                <a:sym typeface="Garamond"/>
              </a:defRPr>
            </a:lvl5pPr>
            <a:lvl6pPr marL="0" marR="0" lvl="5" indent="0" algn="r" rtl="0">
              <a:spcBef>
                <a:spcPts val="0"/>
              </a:spcBef>
              <a:buNone/>
              <a:defRPr sz="900" b="0" i="0" u="none" strike="noStrike" cap="none">
                <a:solidFill>
                  <a:srgbClr val="888888"/>
                </a:solidFill>
                <a:latin typeface="Garamond"/>
                <a:ea typeface="Garamond"/>
                <a:cs typeface="Garamond"/>
                <a:sym typeface="Garamond"/>
              </a:defRPr>
            </a:lvl6pPr>
            <a:lvl7pPr marL="0" marR="0" lvl="6" indent="0" algn="r" rtl="0">
              <a:spcBef>
                <a:spcPts val="0"/>
              </a:spcBef>
              <a:buNone/>
              <a:defRPr sz="900" b="0" i="0" u="none" strike="noStrike" cap="none">
                <a:solidFill>
                  <a:srgbClr val="888888"/>
                </a:solidFill>
                <a:latin typeface="Garamond"/>
                <a:ea typeface="Garamond"/>
                <a:cs typeface="Garamond"/>
                <a:sym typeface="Garamond"/>
              </a:defRPr>
            </a:lvl7pPr>
            <a:lvl8pPr marL="0" marR="0" lvl="7" indent="0" algn="r" rtl="0">
              <a:spcBef>
                <a:spcPts val="0"/>
              </a:spcBef>
              <a:buNone/>
              <a:defRPr sz="900" b="0" i="0" u="none" strike="noStrike" cap="none">
                <a:solidFill>
                  <a:srgbClr val="888888"/>
                </a:solidFill>
                <a:latin typeface="Garamond"/>
                <a:ea typeface="Garamond"/>
                <a:cs typeface="Garamond"/>
                <a:sym typeface="Garamond"/>
              </a:defRPr>
            </a:lvl8pPr>
            <a:lvl9pPr marL="0" marR="0" lvl="8" indent="0" algn="r" rtl="0">
              <a:spcBef>
                <a:spcPts val="0"/>
              </a:spcBef>
              <a:buNone/>
              <a:defRPr sz="900" b="0" i="0" u="none" strike="noStrike" cap="none">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8" name="Shape 78"/>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79" name="Shape 79"/>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80" name="Shape 80"/>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81" name="Shape 8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Shape 83"/>
          <p:cNvSpPr txBox="1">
            <a:spLocks noGrp="1"/>
          </p:cNvSpPr>
          <p:nvPr>
            <p:ph type="title"/>
          </p:nvPr>
        </p:nvSpPr>
        <p:spPr>
          <a:xfrm rot="5400000">
            <a:off x="4623593" y="2285208"/>
            <a:ext cx="5811838" cy="1971675"/>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4" name="Shape 84"/>
          <p:cNvSpPr txBox="1">
            <a:spLocks noGrp="1"/>
          </p:cNvSpPr>
          <p:nvPr>
            <p:ph type="body" idx="1"/>
          </p:nvPr>
        </p:nvSpPr>
        <p:spPr>
          <a:xfrm rot="5400000">
            <a:off x="623093" y="370683"/>
            <a:ext cx="5811838" cy="5800725"/>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85" name="Shape 85"/>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86" name="Shape 86"/>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87" name="Shape 8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Shape 2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26" name="Shape 26"/>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27" name="Shape 2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28" name="Shape 2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Shape 31"/>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32" name="Shape 32"/>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33" name="Shape 33"/>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34" name="Shape 3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35" name="Shape 35"/>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6"/>
        <p:cNvGrpSpPr/>
        <p:nvPr/>
      </p:nvGrpSpPr>
      <p:grpSpPr>
        <a:xfrm>
          <a:off x="0" y="0"/>
          <a:ext cx="0" cy="0"/>
          <a:chOff x="0" y="0"/>
          <a:chExt cx="0" cy="0"/>
        </a:xfrm>
      </p:grpSpPr>
      <p:sp>
        <p:nvSpPr>
          <p:cNvPr id="37" name="Shape 37"/>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dk1"/>
              </a:buClr>
              <a:buSzPts val="4500"/>
              <a:buFont typeface="Garamond"/>
              <a:buNone/>
              <a:defRPr sz="45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Shape 38"/>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lstStyle>
            <a:lvl1pPr marR="0" lvl="0" algn="ctr" rtl="0">
              <a:lnSpc>
                <a:spcPct val="90000"/>
              </a:lnSpc>
              <a:spcBef>
                <a:spcPts val="751"/>
              </a:spcBef>
              <a:spcAft>
                <a:spcPts val="0"/>
              </a:spcAft>
              <a:buClr>
                <a:schemeClr val="dk1"/>
              </a:buClr>
              <a:buSzPts val="1800"/>
              <a:buFont typeface="Arial"/>
              <a:buNone/>
              <a:defRPr sz="1800" b="0" i="0" u="none" strike="noStrike" cap="none">
                <a:solidFill>
                  <a:schemeClr val="dk1"/>
                </a:solidFill>
                <a:latin typeface="Garamond"/>
                <a:ea typeface="Garamond"/>
                <a:cs typeface="Garamond"/>
                <a:sym typeface="Garamond"/>
              </a:defRPr>
            </a:lvl1pPr>
            <a:lvl2pPr marR="0" lvl="1" algn="ctr"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2pPr>
            <a:lvl3pPr marR="0" lvl="2" algn="ctr" rtl="0">
              <a:lnSpc>
                <a:spcPct val="90000"/>
              </a:lnSpc>
              <a:spcBef>
                <a:spcPts val="375"/>
              </a:spcBef>
              <a:spcAft>
                <a:spcPts val="0"/>
              </a:spcAft>
              <a:buClr>
                <a:schemeClr val="dk1"/>
              </a:buClr>
              <a:buSzPts val="1350"/>
              <a:buFont typeface="Arial"/>
              <a:buNone/>
              <a:defRPr sz="1351" b="0" i="0" u="none" strike="noStrike" cap="none">
                <a:solidFill>
                  <a:schemeClr val="dk1"/>
                </a:solidFill>
                <a:latin typeface="Garamond"/>
                <a:ea typeface="Garamond"/>
                <a:cs typeface="Garamond"/>
                <a:sym typeface="Garamond"/>
              </a:defRPr>
            </a:lvl3pPr>
            <a:lvl4pPr marR="0" lvl="3"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4pPr>
            <a:lvl5pPr marR="0" lvl="4"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5pPr>
            <a:lvl6pPr marR="0" lvl="5"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6pPr>
            <a:lvl7pPr marR="0" lvl="6"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7pPr>
            <a:lvl8pPr marR="0" lvl="7"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8pPr>
            <a:lvl9pPr marR="0" lvl="8" algn="ctr" rtl="0">
              <a:lnSpc>
                <a:spcPct val="90000"/>
              </a:lnSpc>
              <a:spcBef>
                <a:spcPts val="375"/>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9pPr>
          </a:lstStyle>
          <a:p>
            <a:endParaRPr/>
          </a:p>
        </p:txBody>
      </p:sp>
      <p:sp>
        <p:nvSpPr>
          <p:cNvPr id="39" name="Shape 39"/>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40" name="Shape 40"/>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41" name="Shape 4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623888" y="1709743"/>
            <a:ext cx="7886700" cy="2852737"/>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4500"/>
              <a:buFont typeface="Garamond"/>
              <a:buNone/>
              <a:defRPr sz="45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Shape 44"/>
          <p:cNvSpPr txBox="1">
            <a:spLocks noGrp="1"/>
          </p:cNvSpPr>
          <p:nvPr>
            <p:ph type="body" idx="1"/>
          </p:nvPr>
        </p:nvSpPr>
        <p:spPr>
          <a:xfrm>
            <a:off x="623888" y="4589468"/>
            <a:ext cx="7886700" cy="1500187"/>
          </a:xfrm>
          <a:prstGeom prst="rect">
            <a:avLst/>
          </a:prstGeom>
          <a:noFill/>
          <a:ln>
            <a:noFill/>
          </a:ln>
        </p:spPr>
        <p:txBody>
          <a:bodyPr spcFirstLastPara="1" wrap="square" lIns="91425" tIns="45700" rIns="91425" bIns="45700" anchor="t" anchorCtr="0"/>
          <a:lstStyle>
            <a:lvl1pPr marL="457189" marR="0" lvl="0" indent="-228594" algn="l" rtl="0">
              <a:lnSpc>
                <a:spcPct val="90000"/>
              </a:lnSpc>
              <a:spcBef>
                <a:spcPts val="751"/>
              </a:spcBef>
              <a:spcAft>
                <a:spcPts val="0"/>
              </a:spcAft>
              <a:buClr>
                <a:srgbClr val="888888"/>
              </a:buClr>
              <a:buSzPts val="1800"/>
              <a:buFont typeface="Arial"/>
              <a:buNone/>
              <a:defRPr sz="1800" b="0" i="0" u="none" strike="noStrike" cap="none">
                <a:solidFill>
                  <a:srgbClr val="888888"/>
                </a:solidFill>
                <a:latin typeface="Garamond"/>
                <a:ea typeface="Garamond"/>
                <a:cs typeface="Garamond"/>
                <a:sym typeface="Garamond"/>
              </a:defRPr>
            </a:lvl1pPr>
            <a:lvl2pPr marL="914377" marR="0" lvl="1" indent="-228594" algn="l"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Garamond"/>
                <a:ea typeface="Garamond"/>
                <a:cs typeface="Garamond"/>
                <a:sym typeface="Garamond"/>
              </a:defRPr>
            </a:lvl2pPr>
            <a:lvl3pPr marL="1371566" marR="0" lvl="2" indent="-228594" algn="l" rtl="0">
              <a:lnSpc>
                <a:spcPct val="90000"/>
              </a:lnSpc>
              <a:spcBef>
                <a:spcPts val="375"/>
              </a:spcBef>
              <a:spcAft>
                <a:spcPts val="0"/>
              </a:spcAft>
              <a:buClr>
                <a:srgbClr val="888888"/>
              </a:buClr>
              <a:buSzPts val="1350"/>
              <a:buFont typeface="Arial"/>
              <a:buNone/>
              <a:defRPr sz="1351" b="0" i="0" u="none" strike="noStrike" cap="none">
                <a:solidFill>
                  <a:srgbClr val="888888"/>
                </a:solidFill>
                <a:latin typeface="Garamond"/>
                <a:ea typeface="Garamond"/>
                <a:cs typeface="Garamond"/>
                <a:sym typeface="Garamond"/>
              </a:defRPr>
            </a:lvl3pPr>
            <a:lvl4pPr marL="1828754" marR="0" lvl="3"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4pPr>
            <a:lvl5pPr marL="2285943" marR="0" lvl="4"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5pPr>
            <a:lvl6pPr marL="2743131" marR="0" lvl="5"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6pPr>
            <a:lvl7pPr marL="3200320" marR="0" lvl="6"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7pPr>
            <a:lvl8pPr marL="3657509" marR="0" lvl="7"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8pPr>
            <a:lvl9pPr marL="4114697" marR="0" lvl="8" indent="-228594"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Garamond"/>
                <a:ea typeface="Garamond"/>
                <a:cs typeface="Garamond"/>
                <a:sym typeface="Garamond"/>
              </a:defRPr>
            </a:lvl9pPr>
          </a:lstStyle>
          <a:p>
            <a:endParaRPr/>
          </a:p>
        </p:txBody>
      </p:sp>
      <p:sp>
        <p:nvSpPr>
          <p:cNvPr id="45" name="Shape 45"/>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46" name="Shape 46"/>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47" name="Shape 4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629841"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Shape 50"/>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lstStyle>
            <a:lvl1pPr marL="457189" marR="0" lvl="0" indent="-228594" algn="l" rtl="0">
              <a:lnSpc>
                <a:spcPct val="90000"/>
              </a:lnSpc>
              <a:spcBef>
                <a:spcPts val="751"/>
              </a:spcBef>
              <a:spcAft>
                <a:spcPts val="0"/>
              </a:spcAft>
              <a:buClr>
                <a:schemeClr val="dk1"/>
              </a:buClr>
              <a:buSzPts val="1800"/>
              <a:buFont typeface="Arial"/>
              <a:buNone/>
              <a:defRPr sz="1800" b="1" i="0" u="none" strike="noStrike" cap="none">
                <a:solidFill>
                  <a:schemeClr val="dk1"/>
                </a:solidFill>
                <a:latin typeface="Garamond"/>
                <a:ea typeface="Garamond"/>
                <a:cs typeface="Garamond"/>
                <a:sym typeface="Garamond"/>
              </a:defRPr>
            </a:lvl1pPr>
            <a:lvl2pPr marL="914377" marR="0" lvl="1" indent="-228594"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Garamond"/>
                <a:ea typeface="Garamond"/>
                <a:cs typeface="Garamond"/>
                <a:sym typeface="Garamond"/>
              </a:defRPr>
            </a:lvl2pPr>
            <a:lvl3pPr marL="1371566" marR="0" lvl="2" indent="-228594" algn="l" rtl="0">
              <a:lnSpc>
                <a:spcPct val="90000"/>
              </a:lnSpc>
              <a:spcBef>
                <a:spcPts val="375"/>
              </a:spcBef>
              <a:spcAft>
                <a:spcPts val="0"/>
              </a:spcAft>
              <a:buClr>
                <a:schemeClr val="dk1"/>
              </a:buClr>
              <a:buSzPts val="1350"/>
              <a:buFont typeface="Arial"/>
              <a:buNone/>
              <a:defRPr sz="1351" b="1" i="0" u="none" strike="noStrike" cap="none">
                <a:solidFill>
                  <a:schemeClr val="dk1"/>
                </a:solidFill>
                <a:latin typeface="Garamond"/>
                <a:ea typeface="Garamond"/>
                <a:cs typeface="Garamond"/>
                <a:sym typeface="Garamond"/>
              </a:defRPr>
            </a:lvl3pPr>
            <a:lvl4pPr marL="1828754" marR="0" lvl="3"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4pPr>
            <a:lvl5pPr marL="2285943" marR="0" lvl="4"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5pPr>
            <a:lvl6pPr marL="2743131" marR="0" lvl="5"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6pPr>
            <a:lvl7pPr marL="3200320" marR="0" lvl="6"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7pPr>
            <a:lvl8pPr marL="3657509" marR="0" lvl="7"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8pPr>
            <a:lvl9pPr marL="4114697" marR="0" lvl="8"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9pPr>
          </a:lstStyle>
          <a:p>
            <a:endParaRPr/>
          </a:p>
        </p:txBody>
      </p:sp>
      <p:sp>
        <p:nvSpPr>
          <p:cNvPr id="51" name="Shape 51"/>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52" name="Shape 52"/>
          <p:cNvSpPr txBox="1">
            <a:spLocks noGrp="1"/>
          </p:cNvSpPr>
          <p:nvPr>
            <p:ph type="body" idx="3"/>
          </p:nvPr>
        </p:nvSpPr>
        <p:spPr>
          <a:xfrm>
            <a:off x="4629152" y="1681163"/>
            <a:ext cx="3887391" cy="823912"/>
          </a:xfrm>
          <a:prstGeom prst="rect">
            <a:avLst/>
          </a:prstGeom>
          <a:noFill/>
          <a:ln>
            <a:noFill/>
          </a:ln>
        </p:spPr>
        <p:txBody>
          <a:bodyPr spcFirstLastPara="1" wrap="square" lIns="91425" tIns="45700" rIns="91425" bIns="45700" anchor="b" anchorCtr="0"/>
          <a:lstStyle>
            <a:lvl1pPr marL="457189" marR="0" lvl="0" indent="-228594" algn="l" rtl="0">
              <a:lnSpc>
                <a:spcPct val="90000"/>
              </a:lnSpc>
              <a:spcBef>
                <a:spcPts val="751"/>
              </a:spcBef>
              <a:spcAft>
                <a:spcPts val="0"/>
              </a:spcAft>
              <a:buClr>
                <a:schemeClr val="dk1"/>
              </a:buClr>
              <a:buSzPts val="1800"/>
              <a:buFont typeface="Arial"/>
              <a:buNone/>
              <a:defRPr sz="1800" b="1" i="0" u="none" strike="noStrike" cap="none">
                <a:solidFill>
                  <a:schemeClr val="dk1"/>
                </a:solidFill>
                <a:latin typeface="Garamond"/>
                <a:ea typeface="Garamond"/>
                <a:cs typeface="Garamond"/>
                <a:sym typeface="Garamond"/>
              </a:defRPr>
            </a:lvl1pPr>
            <a:lvl2pPr marL="914377" marR="0" lvl="1" indent="-228594"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Garamond"/>
                <a:ea typeface="Garamond"/>
                <a:cs typeface="Garamond"/>
                <a:sym typeface="Garamond"/>
              </a:defRPr>
            </a:lvl2pPr>
            <a:lvl3pPr marL="1371566" marR="0" lvl="2" indent="-228594" algn="l" rtl="0">
              <a:lnSpc>
                <a:spcPct val="90000"/>
              </a:lnSpc>
              <a:spcBef>
                <a:spcPts val="375"/>
              </a:spcBef>
              <a:spcAft>
                <a:spcPts val="0"/>
              </a:spcAft>
              <a:buClr>
                <a:schemeClr val="dk1"/>
              </a:buClr>
              <a:buSzPts val="1350"/>
              <a:buFont typeface="Arial"/>
              <a:buNone/>
              <a:defRPr sz="1351" b="1" i="0" u="none" strike="noStrike" cap="none">
                <a:solidFill>
                  <a:schemeClr val="dk1"/>
                </a:solidFill>
                <a:latin typeface="Garamond"/>
                <a:ea typeface="Garamond"/>
                <a:cs typeface="Garamond"/>
                <a:sym typeface="Garamond"/>
              </a:defRPr>
            </a:lvl3pPr>
            <a:lvl4pPr marL="1828754" marR="0" lvl="3"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4pPr>
            <a:lvl5pPr marL="2285943" marR="0" lvl="4"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5pPr>
            <a:lvl6pPr marL="2743131" marR="0" lvl="5"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6pPr>
            <a:lvl7pPr marL="3200320" marR="0" lvl="6"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7pPr>
            <a:lvl8pPr marL="3657509" marR="0" lvl="7"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8pPr>
            <a:lvl9pPr marL="4114697" marR="0" lvl="8" indent="-228594"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Garamond"/>
                <a:ea typeface="Garamond"/>
                <a:cs typeface="Garamond"/>
                <a:sym typeface="Garamond"/>
              </a:defRPr>
            </a:lvl9pPr>
          </a:lstStyle>
          <a:p>
            <a:endParaRPr/>
          </a:p>
        </p:txBody>
      </p:sp>
      <p:sp>
        <p:nvSpPr>
          <p:cNvPr id="53" name="Shape 53"/>
          <p:cNvSpPr txBox="1">
            <a:spLocks noGrp="1"/>
          </p:cNvSpPr>
          <p:nvPr>
            <p:ph type="body" idx="4"/>
          </p:nvPr>
        </p:nvSpPr>
        <p:spPr>
          <a:xfrm>
            <a:off x="4629152" y="2505075"/>
            <a:ext cx="3887391" cy="3684588"/>
          </a:xfrm>
          <a:prstGeom prst="rect">
            <a:avLst/>
          </a:prstGeom>
          <a:noFill/>
          <a:ln>
            <a:noFill/>
          </a:ln>
        </p:spPr>
        <p:txBody>
          <a:bodyPr spcFirstLastPara="1" wrap="square" lIns="91425" tIns="45700" rIns="91425" bIns="45700" anchor="t" anchorCtr="0"/>
          <a:lstStyle>
            <a:lvl1pPr marL="457189" marR="0" lvl="0" indent="-361942" algn="l" rtl="0">
              <a:lnSpc>
                <a:spcPct val="90000"/>
              </a:lnSpc>
              <a:spcBef>
                <a:spcPts val="751"/>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377" marR="0" lvl="1"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566" marR="0" lvl="2"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754" marR="0" lvl="3"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4pPr>
            <a:lvl5pPr marL="2285943" marR="0" lvl="4"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5pPr>
            <a:lvl6pPr marL="2743131" marR="0" lvl="5"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6pPr>
            <a:lvl7pPr marL="3200320" marR="0" lvl="6"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7pPr>
            <a:lvl8pPr marL="3657509" marR="0" lvl="7"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8pPr>
            <a:lvl9pPr marL="4114697" marR="0" lvl="8" indent="-314317" algn="l" rtl="0">
              <a:lnSpc>
                <a:spcPct val="90000"/>
              </a:lnSpc>
              <a:spcBef>
                <a:spcPts val="375"/>
              </a:spcBef>
              <a:spcAft>
                <a:spcPts val="0"/>
              </a:spcAft>
              <a:buClr>
                <a:schemeClr val="dk1"/>
              </a:buClr>
              <a:buSzPts val="1350"/>
              <a:buFont typeface="Arial"/>
              <a:buChar char="•"/>
              <a:defRPr sz="1351" b="0" i="0" u="none" strike="noStrike" cap="none">
                <a:solidFill>
                  <a:schemeClr val="dk1"/>
                </a:solidFill>
                <a:latin typeface="Garamond"/>
                <a:ea typeface="Garamond"/>
                <a:cs typeface="Garamond"/>
                <a:sym typeface="Garamond"/>
              </a:defRPr>
            </a:lvl9pPr>
          </a:lstStyle>
          <a:p>
            <a:endParaRPr/>
          </a:p>
        </p:txBody>
      </p:sp>
      <p:sp>
        <p:nvSpPr>
          <p:cNvPr id="54" name="Shape 54"/>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55" name="Shape 55"/>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56" name="Shape 56"/>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9" name="Shape 59"/>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60" name="Shape 60"/>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61" name="Shape 6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2400"/>
              <a:buFont typeface="Garamond"/>
              <a:buNone/>
              <a:defRPr sz="24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 name="Shape 64"/>
          <p:cNvSpPr txBox="1">
            <a:spLocks noGrp="1"/>
          </p:cNvSpPr>
          <p:nvPr>
            <p:ph type="body" idx="1"/>
          </p:nvPr>
        </p:nvSpPr>
        <p:spPr>
          <a:xfrm>
            <a:off x="3887391" y="987430"/>
            <a:ext cx="4629150" cy="4873625"/>
          </a:xfrm>
          <a:prstGeom prst="rect">
            <a:avLst/>
          </a:prstGeom>
          <a:noFill/>
          <a:ln>
            <a:noFill/>
          </a:ln>
        </p:spPr>
        <p:txBody>
          <a:bodyPr spcFirstLastPara="1" wrap="square" lIns="91425" tIns="45700" rIns="91425" bIns="45700" anchor="t" anchorCtr="0"/>
          <a:lstStyle>
            <a:lvl1pPr marL="457189" marR="0" lvl="0" indent="-380990" algn="l" rtl="0">
              <a:lnSpc>
                <a:spcPct val="90000"/>
              </a:lnSpc>
              <a:spcBef>
                <a:spcPts val="751"/>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1pPr>
            <a:lvl2pPr marL="914377" marR="0" lvl="1" indent="-361942" algn="l" rtl="0">
              <a:lnSpc>
                <a:spcPct val="90000"/>
              </a:lnSpc>
              <a:spcBef>
                <a:spcPts val="375"/>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2pPr>
            <a:lvl3pPr marL="1371566" marR="0" lvl="2" indent="-342891"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3pPr>
            <a:lvl4pPr marL="1828754" marR="0" lvl="3"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4pPr>
            <a:lvl5pPr marL="2285943" marR="0" lvl="4"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5pPr>
            <a:lvl6pPr marL="2743131" marR="0" lvl="5"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6pPr>
            <a:lvl7pPr marL="3200320" marR="0" lvl="6"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7pPr>
            <a:lvl8pPr marL="3657509" marR="0" lvl="7"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8pPr>
            <a:lvl9pPr marL="4114697" marR="0" lvl="8" indent="-323843"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9pPr>
          </a:lstStyle>
          <a:p>
            <a:endParaRPr/>
          </a:p>
        </p:txBody>
      </p:sp>
      <p:sp>
        <p:nvSpPr>
          <p:cNvPr id="65" name="Shape 65"/>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lstStyle>
            <a:lvl1pPr marL="457189" marR="0" lvl="0" indent="-228594" algn="l" rtl="0">
              <a:lnSpc>
                <a:spcPct val="90000"/>
              </a:lnSpc>
              <a:spcBef>
                <a:spcPts val="751"/>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1pPr>
            <a:lvl2pPr marL="914377" marR="0" lvl="1" indent="-228594" algn="l" rtl="0">
              <a:lnSpc>
                <a:spcPct val="90000"/>
              </a:lnSpc>
              <a:spcBef>
                <a:spcPts val="375"/>
              </a:spcBef>
              <a:spcAft>
                <a:spcPts val="0"/>
              </a:spcAft>
              <a:buClr>
                <a:schemeClr val="dk1"/>
              </a:buClr>
              <a:buSzPts val="1050"/>
              <a:buFont typeface="Arial"/>
              <a:buNone/>
              <a:defRPr sz="1051" b="0" i="0" u="none" strike="noStrike" cap="none">
                <a:solidFill>
                  <a:schemeClr val="dk1"/>
                </a:solidFill>
                <a:latin typeface="Garamond"/>
                <a:ea typeface="Garamond"/>
                <a:cs typeface="Garamond"/>
                <a:sym typeface="Garamond"/>
              </a:defRPr>
            </a:lvl2pPr>
            <a:lvl3pPr marL="1371566" marR="0" lvl="2" indent="-228594"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Garamond"/>
                <a:ea typeface="Garamond"/>
                <a:cs typeface="Garamond"/>
                <a:sym typeface="Garamond"/>
              </a:defRPr>
            </a:lvl3pPr>
            <a:lvl4pPr marL="1828754" marR="0" lvl="3"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4pPr>
            <a:lvl5pPr marL="2285943" marR="0" lvl="4"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5pPr>
            <a:lvl6pPr marL="2743131" marR="0" lvl="5"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6pPr>
            <a:lvl7pPr marL="3200320" marR="0" lvl="6"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7pPr>
            <a:lvl8pPr marL="3657509" marR="0" lvl="7"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8pPr>
            <a:lvl9pPr marL="4114697" marR="0" lvl="8"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9pPr>
          </a:lstStyle>
          <a:p>
            <a:endParaRPr/>
          </a:p>
        </p:txBody>
      </p:sp>
      <p:sp>
        <p:nvSpPr>
          <p:cNvPr id="66" name="Shape 66"/>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67" name="Shape 6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68" name="Shape 6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2400"/>
              <a:buFont typeface="Garamond"/>
              <a:buNone/>
              <a:defRPr sz="24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 name="Shape 71"/>
          <p:cNvSpPr>
            <a:spLocks noGrp="1"/>
          </p:cNvSpPr>
          <p:nvPr>
            <p:ph type="pic" idx="2"/>
          </p:nvPr>
        </p:nvSpPr>
        <p:spPr>
          <a:xfrm>
            <a:off x="3887391" y="987430"/>
            <a:ext cx="4629150" cy="4873625"/>
          </a:xfrm>
          <a:prstGeom prst="rect">
            <a:avLst/>
          </a:prstGeom>
          <a:noFill/>
          <a:ln>
            <a:noFill/>
          </a:ln>
        </p:spPr>
        <p:txBody>
          <a:bodyPr spcFirstLastPara="1" wrap="square" lIns="91425" tIns="45700" rIns="91425" bIns="45700" anchor="t" anchorCtr="0"/>
          <a:lstStyle>
            <a:lvl1pPr marR="0" lvl="0" algn="l" rtl="0">
              <a:lnSpc>
                <a:spcPct val="90000"/>
              </a:lnSpc>
              <a:spcBef>
                <a:spcPts val="751"/>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Garamond"/>
                <a:ea typeface="Garamond"/>
                <a:cs typeface="Garamond"/>
                <a:sym typeface="Garamond"/>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Garamond"/>
                <a:ea typeface="Garamond"/>
                <a:cs typeface="Garamond"/>
                <a:sym typeface="Garamond"/>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Garamond"/>
                <a:ea typeface="Garamond"/>
                <a:cs typeface="Garamond"/>
                <a:sym typeface="Garamond"/>
              </a:defRPr>
            </a:lvl9pPr>
          </a:lstStyle>
          <a:p>
            <a:endParaRPr/>
          </a:p>
        </p:txBody>
      </p:sp>
      <p:sp>
        <p:nvSpPr>
          <p:cNvPr id="72" name="Shape 72"/>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lstStyle>
            <a:lvl1pPr marL="457189" marR="0" lvl="0" indent="-228594" algn="l" rtl="0">
              <a:lnSpc>
                <a:spcPct val="90000"/>
              </a:lnSpc>
              <a:spcBef>
                <a:spcPts val="751"/>
              </a:spcBef>
              <a:spcAft>
                <a:spcPts val="0"/>
              </a:spcAft>
              <a:buClr>
                <a:schemeClr val="dk1"/>
              </a:buClr>
              <a:buSzPts val="1200"/>
              <a:buFont typeface="Arial"/>
              <a:buNone/>
              <a:defRPr sz="1200" b="0" i="0" u="none" strike="noStrike" cap="none">
                <a:solidFill>
                  <a:schemeClr val="dk1"/>
                </a:solidFill>
                <a:latin typeface="Garamond"/>
                <a:ea typeface="Garamond"/>
                <a:cs typeface="Garamond"/>
                <a:sym typeface="Garamond"/>
              </a:defRPr>
            </a:lvl1pPr>
            <a:lvl2pPr marL="914377" marR="0" lvl="1" indent="-228594" algn="l" rtl="0">
              <a:lnSpc>
                <a:spcPct val="90000"/>
              </a:lnSpc>
              <a:spcBef>
                <a:spcPts val="375"/>
              </a:spcBef>
              <a:spcAft>
                <a:spcPts val="0"/>
              </a:spcAft>
              <a:buClr>
                <a:schemeClr val="dk1"/>
              </a:buClr>
              <a:buSzPts val="1050"/>
              <a:buFont typeface="Arial"/>
              <a:buNone/>
              <a:defRPr sz="1051" b="0" i="0" u="none" strike="noStrike" cap="none">
                <a:solidFill>
                  <a:schemeClr val="dk1"/>
                </a:solidFill>
                <a:latin typeface="Garamond"/>
                <a:ea typeface="Garamond"/>
                <a:cs typeface="Garamond"/>
                <a:sym typeface="Garamond"/>
              </a:defRPr>
            </a:lvl2pPr>
            <a:lvl3pPr marL="1371566" marR="0" lvl="2" indent="-228594"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Garamond"/>
                <a:ea typeface="Garamond"/>
                <a:cs typeface="Garamond"/>
                <a:sym typeface="Garamond"/>
              </a:defRPr>
            </a:lvl3pPr>
            <a:lvl4pPr marL="1828754" marR="0" lvl="3"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4pPr>
            <a:lvl5pPr marL="2285943" marR="0" lvl="4"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5pPr>
            <a:lvl6pPr marL="2743131" marR="0" lvl="5"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6pPr>
            <a:lvl7pPr marL="3200320" marR="0" lvl="6"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7pPr>
            <a:lvl8pPr marL="3657509" marR="0" lvl="7"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8pPr>
            <a:lvl9pPr marL="4114697" marR="0" lvl="8" indent="-228594" algn="l" rtl="0">
              <a:lnSpc>
                <a:spcPct val="90000"/>
              </a:lnSpc>
              <a:spcBef>
                <a:spcPts val="375"/>
              </a:spcBef>
              <a:spcAft>
                <a:spcPts val="0"/>
              </a:spcAft>
              <a:buClr>
                <a:schemeClr val="dk1"/>
              </a:buClr>
              <a:buSzPts val="750"/>
              <a:buFont typeface="Arial"/>
              <a:buNone/>
              <a:defRPr sz="751" b="0" i="0" u="none" strike="noStrike" cap="none">
                <a:solidFill>
                  <a:schemeClr val="dk1"/>
                </a:solidFill>
                <a:latin typeface="Garamond"/>
                <a:ea typeface="Garamond"/>
                <a:cs typeface="Garamond"/>
                <a:sym typeface="Garamond"/>
              </a:defRPr>
            </a:lvl9pPr>
          </a:lstStyle>
          <a:p>
            <a:endParaRPr/>
          </a:p>
        </p:txBody>
      </p:sp>
      <p:sp>
        <p:nvSpPr>
          <p:cNvPr id="73" name="Shape 73"/>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74" name="Shape 7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75" name="Shape 75"/>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Garamond"/>
                <a:ea typeface="Garamond"/>
                <a:cs typeface="Garamond"/>
                <a:sym typeface="Garamond"/>
              </a:defRPr>
            </a:lvl1pPr>
            <a:lvl2pPr marL="0" marR="0" lvl="1" indent="0" algn="r" rtl="0">
              <a:spcBef>
                <a:spcPts val="0"/>
              </a:spcBef>
              <a:buNone/>
              <a:defRPr sz="900">
                <a:solidFill>
                  <a:srgbClr val="888888"/>
                </a:solidFill>
                <a:latin typeface="Garamond"/>
                <a:ea typeface="Garamond"/>
                <a:cs typeface="Garamond"/>
                <a:sym typeface="Garamond"/>
              </a:defRPr>
            </a:lvl2pPr>
            <a:lvl3pPr marL="0" marR="0" lvl="2" indent="0" algn="r" rtl="0">
              <a:spcBef>
                <a:spcPts val="0"/>
              </a:spcBef>
              <a:buNone/>
              <a:defRPr sz="900">
                <a:solidFill>
                  <a:srgbClr val="888888"/>
                </a:solidFill>
                <a:latin typeface="Garamond"/>
                <a:ea typeface="Garamond"/>
                <a:cs typeface="Garamond"/>
                <a:sym typeface="Garamond"/>
              </a:defRPr>
            </a:lvl3pPr>
            <a:lvl4pPr marL="0" marR="0" lvl="3" indent="0" algn="r" rtl="0">
              <a:spcBef>
                <a:spcPts val="0"/>
              </a:spcBef>
              <a:buNone/>
              <a:defRPr sz="900">
                <a:solidFill>
                  <a:srgbClr val="888888"/>
                </a:solidFill>
                <a:latin typeface="Garamond"/>
                <a:ea typeface="Garamond"/>
                <a:cs typeface="Garamond"/>
                <a:sym typeface="Garamond"/>
              </a:defRPr>
            </a:lvl4pPr>
            <a:lvl5pPr marL="0" marR="0" lvl="4" indent="0" algn="r" rtl="0">
              <a:spcBef>
                <a:spcPts val="0"/>
              </a:spcBef>
              <a:buNone/>
              <a:defRPr sz="900">
                <a:solidFill>
                  <a:srgbClr val="888888"/>
                </a:solidFill>
                <a:latin typeface="Garamond"/>
                <a:ea typeface="Garamond"/>
                <a:cs typeface="Garamond"/>
                <a:sym typeface="Garamond"/>
              </a:defRPr>
            </a:lvl5pPr>
            <a:lvl6pPr marL="0" marR="0" lvl="5" indent="0" algn="r" rtl="0">
              <a:spcBef>
                <a:spcPts val="0"/>
              </a:spcBef>
              <a:buNone/>
              <a:defRPr sz="900">
                <a:solidFill>
                  <a:srgbClr val="888888"/>
                </a:solidFill>
                <a:latin typeface="Garamond"/>
                <a:ea typeface="Garamond"/>
                <a:cs typeface="Garamond"/>
                <a:sym typeface="Garamond"/>
              </a:defRPr>
            </a:lvl6pPr>
            <a:lvl7pPr marL="0" marR="0" lvl="6" indent="0" algn="r" rtl="0">
              <a:spcBef>
                <a:spcPts val="0"/>
              </a:spcBef>
              <a:buNone/>
              <a:defRPr sz="900">
                <a:solidFill>
                  <a:srgbClr val="888888"/>
                </a:solidFill>
                <a:latin typeface="Garamond"/>
                <a:ea typeface="Garamond"/>
                <a:cs typeface="Garamond"/>
                <a:sym typeface="Garamond"/>
              </a:defRPr>
            </a:lvl7pPr>
            <a:lvl8pPr marL="0" marR="0" lvl="7" indent="0" algn="r" rtl="0">
              <a:spcBef>
                <a:spcPts val="0"/>
              </a:spcBef>
              <a:buNone/>
              <a:defRPr sz="900">
                <a:solidFill>
                  <a:srgbClr val="888888"/>
                </a:solidFill>
                <a:latin typeface="Garamond"/>
                <a:ea typeface="Garamond"/>
                <a:cs typeface="Garamond"/>
                <a:sym typeface="Garamond"/>
              </a:defRPr>
            </a:lvl8pPr>
            <a:lvl9pPr marL="0" marR="0" lvl="8" indent="0" algn="r" rtl="0">
              <a:spcBef>
                <a:spcPts val="0"/>
              </a:spcBef>
              <a:buNone/>
              <a:defRPr sz="900">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3300"/>
              <a:buFont typeface="Garamond"/>
              <a:buNone/>
              <a:defRPr sz="33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9pPr>
          </a:lstStyle>
          <a:p>
            <a:endParaRPr dirty="0"/>
          </a:p>
        </p:txBody>
      </p:sp>
      <p:sp>
        <p:nvSpPr>
          <p:cNvPr id="12" name="Shape 12"/>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3" name="Shape 13"/>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4" name="Shape 1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Garamond"/>
                <a:ea typeface="Garamond"/>
                <a:cs typeface="Garamond"/>
                <a:sym typeface="Garamond"/>
              </a:defRPr>
            </a:lvl1pPr>
            <a:lvl2pPr marL="0" marR="0" lvl="1" indent="0" algn="r" rtl="0">
              <a:spcBef>
                <a:spcPts val="0"/>
              </a:spcBef>
              <a:buNone/>
              <a:defRPr sz="900" b="0" i="0" u="none" strike="noStrike" cap="none">
                <a:solidFill>
                  <a:srgbClr val="888888"/>
                </a:solidFill>
                <a:latin typeface="Garamond"/>
                <a:ea typeface="Garamond"/>
                <a:cs typeface="Garamond"/>
                <a:sym typeface="Garamond"/>
              </a:defRPr>
            </a:lvl2pPr>
            <a:lvl3pPr marL="0" marR="0" lvl="2" indent="0" algn="r" rtl="0">
              <a:spcBef>
                <a:spcPts val="0"/>
              </a:spcBef>
              <a:buNone/>
              <a:defRPr sz="900" b="0" i="0" u="none" strike="noStrike" cap="none">
                <a:solidFill>
                  <a:srgbClr val="888888"/>
                </a:solidFill>
                <a:latin typeface="Garamond"/>
                <a:ea typeface="Garamond"/>
                <a:cs typeface="Garamond"/>
                <a:sym typeface="Garamond"/>
              </a:defRPr>
            </a:lvl3pPr>
            <a:lvl4pPr marL="0" marR="0" lvl="3" indent="0" algn="r" rtl="0">
              <a:spcBef>
                <a:spcPts val="0"/>
              </a:spcBef>
              <a:buNone/>
              <a:defRPr sz="900" b="0" i="0" u="none" strike="noStrike" cap="none">
                <a:solidFill>
                  <a:srgbClr val="888888"/>
                </a:solidFill>
                <a:latin typeface="Garamond"/>
                <a:ea typeface="Garamond"/>
                <a:cs typeface="Garamond"/>
                <a:sym typeface="Garamond"/>
              </a:defRPr>
            </a:lvl4pPr>
            <a:lvl5pPr marL="0" marR="0" lvl="4" indent="0" algn="r" rtl="0">
              <a:spcBef>
                <a:spcPts val="0"/>
              </a:spcBef>
              <a:buNone/>
              <a:defRPr sz="900" b="0" i="0" u="none" strike="noStrike" cap="none">
                <a:solidFill>
                  <a:srgbClr val="888888"/>
                </a:solidFill>
                <a:latin typeface="Garamond"/>
                <a:ea typeface="Garamond"/>
                <a:cs typeface="Garamond"/>
                <a:sym typeface="Garamond"/>
              </a:defRPr>
            </a:lvl5pPr>
            <a:lvl6pPr marL="0" marR="0" lvl="5" indent="0" algn="r" rtl="0">
              <a:spcBef>
                <a:spcPts val="0"/>
              </a:spcBef>
              <a:buNone/>
              <a:defRPr sz="900" b="0" i="0" u="none" strike="noStrike" cap="none">
                <a:solidFill>
                  <a:srgbClr val="888888"/>
                </a:solidFill>
                <a:latin typeface="Garamond"/>
                <a:ea typeface="Garamond"/>
                <a:cs typeface="Garamond"/>
                <a:sym typeface="Garamond"/>
              </a:defRPr>
            </a:lvl6pPr>
            <a:lvl7pPr marL="0" marR="0" lvl="6" indent="0" algn="r" rtl="0">
              <a:spcBef>
                <a:spcPts val="0"/>
              </a:spcBef>
              <a:buNone/>
              <a:defRPr sz="900" b="0" i="0" u="none" strike="noStrike" cap="none">
                <a:solidFill>
                  <a:srgbClr val="888888"/>
                </a:solidFill>
                <a:latin typeface="Garamond"/>
                <a:ea typeface="Garamond"/>
                <a:cs typeface="Garamond"/>
                <a:sym typeface="Garamond"/>
              </a:defRPr>
            </a:lvl7pPr>
            <a:lvl8pPr marL="0" marR="0" lvl="7" indent="0" algn="r" rtl="0">
              <a:spcBef>
                <a:spcPts val="0"/>
              </a:spcBef>
              <a:buNone/>
              <a:defRPr sz="900" b="0" i="0" u="none" strike="noStrike" cap="none">
                <a:solidFill>
                  <a:srgbClr val="888888"/>
                </a:solidFill>
                <a:latin typeface="Garamond"/>
                <a:ea typeface="Garamond"/>
                <a:cs typeface="Garamond"/>
                <a:sym typeface="Garamond"/>
              </a:defRPr>
            </a:lvl8pPr>
            <a:lvl9pPr marL="0" marR="0" lvl="8" indent="0" algn="r" rtl="0">
              <a:spcBef>
                <a:spcPts val="0"/>
              </a:spcBef>
              <a:buNone/>
              <a:defRPr sz="900" b="0" i="0" u="none" strike="noStrike" cap="none">
                <a:solidFill>
                  <a:srgbClr val="888888"/>
                </a:solidFill>
                <a:latin typeface="Garamond"/>
                <a:ea typeface="Garamond"/>
                <a:cs typeface="Garamond"/>
                <a:sym typeface="Garamond"/>
              </a:defRPr>
            </a:lvl9pPr>
          </a:lstStyle>
          <a:p>
            <a:fld id="{00000000-1234-1234-1234-123412341234}" type="slidenum">
              <a:rPr lang="uk-UA" smtClean="0"/>
              <a:pPr/>
              <a:t>‹#›</a:t>
            </a:fld>
            <a:endParaRPr lang="uk-UA" dirty="0"/>
          </a:p>
        </p:txBody>
      </p:sp>
      <p:pic>
        <p:nvPicPr>
          <p:cNvPr id="7" name="Shape 673"/>
          <p:cNvPicPr preferRelativeResize="0"/>
          <p:nvPr userDrawn="1"/>
        </p:nvPicPr>
        <p:blipFill rotWithShape="1">
          <a:blip r:embed="rId13">
            <a:alphaModFix/>
          </a:blip>
          <a:srcRect/>
          <a:stretch/>
        </p:blipFill>
        <p:spPr>
          <a:xfrm>
            <a:off x="8579224" y="0"/>
            <a:ext cx="564776" cy="537882"/>
          </a:xfrm>
          <a:prstGeom prst="rect">
            <a:avLst/>
          </a:prstGeom>
          <a:noFill/>
          <a:ln>
            <a:noFill/>
          </a:ln>
        </p:spPr>
      </p:pic>
      <p:sp>
        <p:nvSpPr>
          <p:cNvPr id="15" name="TextBox 14"/>
          <p:cNvSpPr txBox="1"/>
          <p:nvPr userDrawn="1"/>
        </p:nvSpPr>
        <p:spPr>
          <a:xfrm>
            <a:off x="628650" y="6431191"/>
            <a:ext cx="609462" cy="215444"/>
          </a:xfrm>
          <a:prstGeom prst="rect">
            <a:avLst/>
          </a:prstGeom>
          <a:noFill/>
        </p:spPr>
        <p:txBody>
          <a:bodyPr wrap="none" rtlCol="0">
            <a:spAutoFit/>
          </a:bodyPr>
          <a:lstStyle/>
          <a:p>
            <a:r>
              <a:rPr lang="en-US" sz="800" baseline="0" dirty="0" smtClean="0"/>
              <a:t>Bastakoti</a:t>
            </a:r>
            <a:endParaRPr lang="en-US" sz="800" baseline="0" dirty="0"/>
          </a:p>
        </p:txBody>
      </p:sp>
      <p:sp>
        <p:nvSpPr>
          <p:cNvPr id="16" name="TextBox 15"/>
          <p:cNvSpPr txBox="1"/>
          <p:nvPr userDrawn="1"/>
        </p:nvSpPr>
        <p:spPr>
          <a:xfrm>
            <a:off x="4140633" y="6431191"/>
            <a:ext cx="862737" cy="215444"/>
          </a:xfrm>
          <a:prstGeom prst="rect">
            <a:avLst/>
          </a:prstGeom>
          <a:noFill/>
        </p:spPr>
        <p:txBody>
          <a:bodyPr wrap="none" rtlCol="0">
            <a:spAutoFit/>
          </a:bodyPr>
          <a:lstStyle/>
          <a:p>
            <a:r>
              <a:rPr lang="en-US" sz="800" dirty="0" smtClean="0"/>
              <a:t>NEPSAS 2018</a:t>
            </a:r>
            <a:endParaRPr lang="en-US" sz="800" dirty="0"/>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hyperlink" Target="https://www.ipcc.ch/pdf/special-reports/srren/drafts/SRREN-FOD-Ch01.pdf" TargetMode="External"/><Relationship Id="rId4" Type="http://schemas.openxmlformats.org/officeDocument/2006/relationships/hyperlink" Target="https://upload.wikimedia.org/wikipedia/commons/thumb/3/3b/Flag-map_of_Switzerland.svg/500px-Flag-map_of_Switzerland.svg.png" TargetMode="External"/><Relationship Id="rId5" Type="http://schemas.openxmlformats.org/officeDocument/2006/relationships/hyperlink" Target="https://www.iconspng.com/image/90931/nepal-map-flag"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fld id="{00000000-1234-1234-1234-123412341234}" type="slidenum">
              <a:rPr lang="uk-UA" smtClean="0"/>
              <a:pPr/>
              <a:t>1</a:t>
            </a:fld>
            <a:endParaRPr lang="uk-UA" dirty="0"/>
          </a:p>
        </p:txBody>
      </p:sp>
      <p:sp>
        <p:nvSpPr>
          <p:cNvPr id="5" name="Shape 549"/>
          <p:cNvSpPr txBox="1"/>
          <p:nvPr/>
        </p:nvSpPr>
        <p:spPr>
          <a:xfrm>
            <a:off x="504335" y="1597982"/>
            <a:ext cx="8135332" cy="1536840"/>
          </a:xfrm>
          <a:prstGeom prst="rect">
            <a:avLst/>
          </a:prstGeom>
          <a:noFill/>
          <a:ln>
            <a:noFill/>
          </a:ln>
        </p:spPr>
        <p:txBody>
          <a:bodyPr spcFirstLastPara="1" wrap="square" lIns="91425" tIns="91425" rIns="91425" bIns="91425" anchor="b" anchorCtr="0">
            <a:noAutofit/>
          </a:bodyPr>
          <a:lstStyle/>
          <a:p>
            <a:pPr algn="ctr"/>
            <a:r>
              <a:rPr lang="en-US" sz="3600" dirty="0">
                <a:latin typeface="Economica"/>
                <a:ea typeface="Economica"/>
                <a:cs typeface="Economica"/>
                <a:sym typeface="Economica"/>
              </a:rPr>
              <a:t>Renewable Energy opportunities in Nepal </a:t>
            </a:r>
            <a:r>
              <a:rPr lang="en-US" sz="3600" u="sng" dirty="0">
                <a:latin typeface="Economica"/>
                <a:ea typeface="Economica"/>
                <a:cs typeface="Economica"/>
                <a:sym typeface="Economica"/>
              </a:rPr>
              <a:t>An Outlook</a:t>
            </a:r>
            <a:endParaRPr sz="3600" u="sng" dirty="0"/>
          </a:p>
        </p:txBody>
      </p:sp>
      <p:sp>
        <p:nvSpPr>
          <p:cNvPr id="6" name="Shape 550"/>
          <p:cNvSpPr txBox="1"/>
          <p:nvPr/>
        </p:nvSpPr>
        <p:spPr>
          <a:xfrm>
            <a:off x="3044881" y="5657476"/>
            <a:ext cx="3054240" cy="363960"/>
          </a:xfrm>
          <a:prstGeom prst="rect">
            <a:avLst/>
          </a:prstGeom>
          <a:noFill/>
          <a:ln>
            <a:noFill/>
          </a:ln>
        </p:spPr>
        <p:txBody>
          <a:bodyPr spcFirstLastPara="1" wrap="square" lIns="91425" tIns="91425" rIns="91425" bIns="91425" anchor="t" anchorCtr="0">
            <a:noAutofit/>
          </a:bodyPr>
          <a:lstStyle/>
          <a:p>
            <a:pPr algn="ctr"/>
            <a:r>
              <a:rPr lang="en-US" sz="1600" dirty="0">
                <a:latin typeface="Economica"/>
                <a:ea typeface="Economica"/>
                <a:cs typeface="Economica"/>
                <a:sym typeface="Economica"/>
              </a:rPr>
              <a:t>Presenter: Avip Bastakoti</a:t>
            </a:r>
            <a:endParaRPr sz="1600" dirty="0"/>
          </a:p>
        </p:txBody>
      </p:sp>
      <p:pic>
        <p:nvPicPr>
          <p:cNvPr id="7" name="Shape 551"/>
          <p:cNvPicPr preferRelativeResize="0"/>
          <p:nvPr/>
        </p:nvPicPr>
        <p:blipFill rotWithShape="1">
          <a:blip r:embed="rId3">
            <a:alphaModFix/>
          </a:blip>
          <a:srcRect/>
          <a:stretch/>
        </p:blipFill>
        <p:spPr>
          <a:xfrm>
            <a:off x="6404400" y="3564266"/>
            <a:ext cx="2739600" cy="1753200"/>
          </a:xfrm>
          <a:prstGeom prst="rect">
            <a:avLst/>
          </a:prstGeom>
          <a:noFill/>
          <a:ln>
            <a:noFill/>
          </a:ln>
        </p:spPr>
      </p:pic>
      <p:pic>
        <p:nvPicPr>
          <p:cNvPr id="8" name="Shape 552"/>
          <p:cNvPicPr preferRelativeResize="0"/>
          <p:nvPr/>
        </p:nvPicPr>
        <p:blipFill rotWithShape="1">
          <a:blip r:embed="rId4">
            <a:alphaModFix/>
          </a:blip>
          <a:srcRect/>
          <a:stretch/>
        </p:blipFill>
        <p:spPr>
          <a:xfrm>
            <a:off x="0" y="3654266"/>
            <a:ext cx="2739600" cy="1573200"/>
          </a:xfrm>
          <a:prstGeom prst="rect">
            <a:avLst/>
          </a:prstGeom>
          <a:noFill/>
          <a:ln>
            <a:noFill/>
          </a:ln>
        </p:spPr>
      </p:pic>
      <p:sp>
        <p:nvSpPr>
          <p:cNvPr id="9" name="TextBox 8"/>
          <p:cNvSpPr txBox="1"/>
          <p:nvPr/>
        </p:nvSpPr>
        <p:spPr>
          <a:xfrm>
            <a:off x="1611094" y="569050"/>
            <a:ext cx="6484467" cy="523220"/>
          </a:xfrm>
          <a:prstGeom prst="rect">
            <a:avLst/>
          </a:prstGeom>
          <a:noFill/>
        </p:spPr>
        <p:txBody>
          <a:bodyPr wrap="none" rtlCol="0">
            <a:spAutoFit/>
          </a:bodyPr>
          <a:lstStyle/>
          <a:p>
            <a:r>
              <a:rPr lang="en-US" sz="2800" dirty="0" smtClean="0"/>
              <a:t>Swiss-Nepal </a:t>
            </a:r>
            <a:r>
              <a:rPr lang="en-US" sz="2800" dirty="0"/>
              <a:t>Technology </a:t>
            </a:r>
            <a:r>
              <a:rPr lang="en-US" sz="2800" dirty="0" smtClean="0"/>
              <a:t>Transfer 2018</a:t>
            </a:r>
          </a:p>
        </p:txBody>
      </p:sp>
    </p:spTree>
    <p:extLst>
      <p:ext uri="{BB962C8B-B14F-4D97-AF65-F5344CB8AC3E}">
        <p14:creationId xmlns:p14="http://schemas.microsoft.com/office/powerpoint/2010/main" val="1179153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Shape 653"/>
          <p:cNvPicPr preferRelativeResize="0"/>
          <p:nvPr/>
        </p:nvPicPr>
        <p:blipFill rotWithShape="1">
          <a:blip r:embed="rId3">
            <a:alphaModFix/>
          </a:blip>
          <a:srcRect/>
          <a:stretch/>
        </p:blipFill>
        <p:spPr>
          <a:xfrm>
            <a:off x="0" y="882451"/>
            <a:ext cx="9143640" cy="5092920"/>
          </a:xfrm>
          <a:prstGeom prst="rect">
            <a:avLst/>
          </a:prstGeom>
          <a:noFill/>
          <a:ln>
            <a:noFill/>
          </a:ln>
        </p:spPr>
      </p:pic>
      <p:sp>
        <p:nvSpPr>
          <p:cNvPr id="654" name="Shape 654"/>
          <p:cNvSpPr/>
          <p:nvPr/>
        </p:nvSpPr>
        <p:spPr>
          <a:xfrm>
            <a:off x="4891320" y="5572891"/>
            <a:ext cx="657720" cy="306720"/>
          </a:xfrm>
          <a:prstGeom prst="rect">
            <a:avLst/>
          </a:prstGeom>
          <a:noFill/>
          <a:ln>
            <a:noFill/>
          </a:ln>
        </p:spPr>
        <p:txBody>
          <a:bodyPr spcFirstLastPara="1" wrap="square" lIns="91425" tIns="91425" rIns="91425" bIns="91425" anchor="t" anchorCtr="0">
            <a:noAutofit/>
          </a:bodyPr>
          <a:lstStyle/>
          <a:p>
            <a:r>
              <a:rPr lang="en-US" sz="1000" dirty="0"/>
              <a:t>Pallets</a:t>
            </a:r>
            <a:endParaRPr sz="1000" dirty="0"/>
          </a:p>
        </p:txBody>
      </p:sp>
      <p:sp>
        <p:nvSpPr>
          <p:cNvPr id="655" name="Shape 655"/>
          <p:cNvSpPr/>
          <p:nvPr/>
        </p:nvSpPr>
        <p:spPr>
          <a:xfrm>
            <a:off x="3070800" y="3631771"/>
            <a:ext cx="2697480" cy="212724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56" name="Shape 656"/>
          <p:cNvSpPr/>
          <p:nvPr/>
        </p:nvSpPr>
        <p:spPr>
          <a:xfrm>
            <a:off x="5834520" y="2688571"/>
            <a:ext cx="2959560" cy="258192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57" name="Shape 657"/>
          <p:cNvSpPr/>
          <p:nvPr/>
        </p:nvSpPr>
        <p:spPr>
          <a:xfrm>
            <a:off x="4419720" y="1125811"/>
            <a:ext cx="2335680" cy="212724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58" name="Shape 658"/>
          <p:cNvSpPr/>
          <p:nvPr/>
        </p:nvSpPr>
        <p:spPr>
          <a:xfrm>
            <a:off x="1721880" y="1125811"/>
            <a:ext cx="2762280" cy="50976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4" name="Slide Number Placeholder 3"/>
          <p:cNvSpPr>
            <a:spLocks noGrp="1"/>
          </p:cNvSpPr>
          <p:nvPr>
            <p:ph type="sldNum" idx="12"/>
          </p:nvPr>
        </p:nvSpPr>
        <p:spPr/>
        <p:txBody>
          <a:bodyPr/>
          <a:lstStyle/>
          <a:p>
            <a:fld id="{00000000-1234-1234-1234-123412341234}" type="slidenum">
              <a:rPr lang="uk-UA" smtClean="0"/>
              <a:pPr/>
              <a:t>10</a:t>
            </a:fld>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655"/>
                                        </p:tgtEl>
                                      </p:cBhvr>
                                    </p:animEffect>
                                    <p:set>
                                      <p:cBhvr>
                                        <p:cTn id="7" dur="1" fill="hold">
                                          <p:stCondLst>
                                            <p:cond delay="1000"/>
                                          </p:stCondLst>
                                        </p:cTn>
                                        <p:tgtEl>
                                          <p:spTgt spid="65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656"/>
                                        </p:tgtEl>
                                      </p:cBhvr>
                                    </p:animEffect>
                                    <p:set>
                                      <p:cBhvr>
                                        <p:cTn id="12" dur="1" fill="hold">
                                          <p:stCondLst>
                                            <p:cond delay="1000"/>
                                          </p:stCondLst>
                                        </p:cTn>
                                        <p:tgtEl>
                                          <p:spTgt spid="65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1000"/>
                                        <p:tgtEl>
                                          <p:spTgt spid="657"/>
                                        </p:tgtEl>
                                      </p:cBhvr>
                                    </p:animEffect>
                                    <p:set>
                                      <p:cBhvr>
                                        <p:cTn id="17" dur="1" fill="hold">
                                          <p:stCondLst>
                                            <p:cond delay="1000"/>
                                          </p:stCondLst>
                                        </p:cTn>
                                        <p:tgtEl>
                                          <p:spTgt spid="657"/>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1000"/>
                                        <p:tgtEl>
                                          <p:spTgt spid="658"/>
                                        </p:tgtEl>
                                      </p:cBhvr>
                                    </p:animEffect>
                                    <p:set>
                                      <p:cBhvr>
                                        <p:cTn id="20" dur="1" fill="hold">
                                          <p:stCondLst>
                                            <p:cond delay="1000"/>
                                          </p:stCondLst>
                                        </p:cTn>
                                        <p:tgtEl>
                                          <p:spTgt spid="6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Shape 664"/>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Final words...</a:t>
            </a:r>
            <a:endParaRPr sz="4200" dirty="0"/>
          </a:p>
        </p:txBody>
      </p:sp>
      <p:sp>
        <p:nvSpPr>
          <p:cNvPr id="665" name="Shape 665"/>
          <p:cNvSpPr txBox="1"/>
          <p:nvPr/>
        </p:nvSpPr>
        <p:spPr>
          <a:xfrm>
            <a:off x="311760" y="2082331"/>
            <a:ext cx="8520120" cy="3353760"/>
          </a:xfrm>
          <a:prstGeom prst="rect">
            <a:avLst/>
          </a:prstGeom>
          <a:noFill/>
          <a:ln>
            <a:noFill/>
          </a:ln>
        </p:spPr>
        <p:txBody>
          <a:bodyPr spcFirstLastPara="1" wrap="square" lIns="91425" tIns="91425" rIns="91425" bIns="91425" anchor="t" anchorCtr="0">
            <a:noAutofit/>
          </a:bodyPr>
          <a:lstStyle/>
          <a:p>
            <a:pPr marL="457178" indent="-342703">
              <a:lnSpc>
                <a:spcPct val="115000"/>
              </a:lnSpc>
              <a:buSzPts val="1800"/>
              <a:buFont typeface="Open Sans"/>
              <a:buChar char="●"/>
            </a:pPr>
            <a:r>
              <a:rPr lang="en-US" sz="1800" dirty="0">
                <a:latin typeface="Open Sans"/>
                <a:ea typeface="Open Sans"/>
                <a:cs typeface="Open Sans"/>
                <a:sym typeface="Open Sans"/>
              </a:rPr>
              <a:t>Change is hard,</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Proper mindset and tools bring about positive change,</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Platform should be provided to exchange knowledge (like NEPSAS event)</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Modern engineering practices and conventional practices should be combined,</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Mitigation and adaptation measure should be applied as soon as possible to combat the </a:t>
            </a:r>
            <a:r>
              <a:rPr lang="en-US" sz="1800" b="1" dirty="0">
                <a:solidFill>
                  <a:srgbClr val="FF0000"/>
                </a:solidFill>
                <a:latin typeface="Open Sans"/>
                <a:ea typeface="Open Sans"/>
                <a:cs typeface="Open Sans"/>
                <a:sym typeface="Open Sans"/>
              </a:rPr>
              <a:t>global threat</a:t>
            </a:r>
            <a:r>
              <a:rPr lang="en-US" sz="1800" dirty="0">
                <a:latin typeface="Open Sans"/>
                <a:ea typeface="Open Sans"/>
                <a:cs typeface="Open Sans"/>
                <a:sym typeface="Open Sans"/>
              </a:rPr>
              <a:t>: </a:t>
            </a:r>
            <a:r>
              <a:rPr lang="en-US" sz="2400" b="1" dirty="0">
                <a:latin typeface="Open Sans"/>
                <a:ea typeface="Open Sans"/>
                <a:cs typeface="Open Sans"/>
                <a:sym typeface="Open Sans"/>
              </a:rPr>
              <a:t>”</a:t>
            </a:r>
            <a:r>
              <a:rPr lang="en-US" sz="2400" b="1" u="sng" dirty="0">
                <a:latin typeface="Open Sans"/>
                <a:ea typeface="Open Sans"/>
                <a:cs typeface="Open Sans"/>
                <a:sym typeface="Open Sans"/>
              </a:rPr>
              <a:t>CLIMATE CHANGE</a:t>
            </a:r>
            <a:r>
              <a:rPr lang="en-US" sz="2400" b="1" dirty="0">
                <a:latin typeface="Open Sans"/>
                <a:ea typeface="Open Sans"/>
                <a:cs typeface="Open Sans"/>
                <a:sym typeface="Open Sans"/>
              </a:rPr>
              <a:t>”</a:t>
            </a:r>
            <a:endParaRPr sz="2400" b="1" dirty="0">
              <a:latin typeface="Garamond"/>
              <a:ea typeface="Garamond"/>
              <a:cs typeface="Garamond"/>
              <a:sym typeface="Garamond"/>
            </a:endParaRPr>
          </a:p>
          <a:p>
            <a:pPr marL="457178" indent="-342703">
              <a:lnSpc>
                <a:spcPct val="115000"/>
              </a:lnSpc>
              <a:buSzPts val="1800"/>
              <a:buFont typeface="Open Sans"/>
              <a:buChar char="●"/>
            </a:pPr>
            <a:r>
              <a:rPr lang="en-US" sz="1800" dirty="0">
                <a:latin typeface="Open Sans"/>
                <a:ea typeface="Open Sans"/>
                <a:cs typeface="Open Sans"/>
                <a:sym typeface="Open Sans"/>
              </a:rPr>
              <a:t>Energy </a:t>
            </a:r>
            <a:r>
              <a:rPr lang="en-US" sz="1800" b="1" dirty="0">
                <a:solidFill>
                  <a:srgbClr val="00FF00"/>
                </a:solidFill>
                <a:latin typeface="Open Sans"/>
                <a:ea typeface="Open Sans"/>
                <a:cs typeface="Open Sans"/>
                <a:sym typeface="Open Sans"/>
              </a:rPr>
              <a:t>efficiency</a:t>
            </a:r>
            <a:r>
              <a:rPr lang="en-US" sz="1800" dirty="0">
                <a:latin typeface="Open Sans"/>
                <a:ea typeface="Open Sans"/>
                <a:cs typeface="Open Sans"/>
                <a:sym typeface="Open Sans"/>
              </a:rPr>
              <a:t> and </a:t>
            </a:r>
            <a:r>
              <a:rPr lang="en-US" sz="1800" b="1" dirty="0">
                <a:solidFill>
                  <a:srgbClr val="00FFFF"/>
                </a:solidFill>
                <a:latin typeface="Open Sans"/>
                <a:ea typeface="Open Sans"/>
                <a:cs typeface="Open Sans"/>
                <a:sym typeface="Open Sans"/>
              </a:rPr>
              <a:t>sufficiency</a:t>
            </a:r>
            <a:r>
              <a:rPr lang="en-US" sz="1800" dirty="0">
                <a:latin typeface="Open Sans"/>
                <a:ea typeface="Open Sans"/>
                <a:cs typeface="Open Sans"/>
                <a:sym typeface="Open Sans"/>
              </a:rPr>
              <a:t> is the key!</a:t>
            </a:r>
            <a:endParaRPr sz="1800" dirty="0"/>
          </a:p>
        </p:txBody>
      </p:sp>
      <p:sp>
        <p:nvSpPr>
          <p:cNvPr id="4" name="Slide Number Placeholder 3"/>
          <p:cNvSpPr>
            <a:spLocks noGrp="1"/>
          </p:cNvSpPr>
          <p:nvPr>
            <p:ph type="sldNum" idx="12"/>
          </p:nvPr>
        </p:nvSpPr>
        <p:spPr/>
        <p:txBody>
          <a:bodyPr/>
          <a:lstStyle/>
          <a:p>
            <a:fld id="{00000000-1234-1234-1234-123412341234}" type="slidenum">
              <a:rPr lang="uk-UA" smtClean="0"/>
              <a:pPr/>
              <a:t>11</a:t>
            </a:fld>
            <a:endParaRPr lang="uk-U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Shape 671"/>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Acknowledgements</a:t>
            </a:r>
            <a:endParaRPr sz="4200" dirty="0"/>
          </a:p>
        </p:txBody>
      </p:sp>
      <p:pic>
        <p:nvPicPr>
          <p:cNvPr id="672" name="Shape 672"/>
          <p:cNvPicPr preferRelativeResize="0"/>
          <p:nvPr/>
        </p:nvPicPr>
        <p:blipFill rotWithShape="1">
          <a:blip r:embed="rId3">
            <a:alphaModFix/>
          </a:blip>
          <a:srcRect/>
          <a:stretch/>
        </p:blipFill>
        <p:spPr>
          <a:xfrm>
            <a:off x="311760" y="2101051"/>
            <a:ext cx="1425240" cy="1387800"/>
          </a:xfrm>
          <a:prstGeom prst="rect">
            <a:avLst/>
          </a:prstGeom>
          <a:noFill/>
          <a:ln>
            <a:noFill/>
          </a:ln>
        </p:spPr>
      </p:pic>
      <p:pic>
        <p:nvPicPr>
          <p:cNvPr id="673" name="Shape 673"/>
          <p:cNvPicPr preferRelativeResize="0"/>
          <p:nvPr/>
        </p:nvPicPr>
        <p:blipFill rotWithShape="1">
          <a:blip r:embed="rId4">
            <a:alphaModFix/>
          </a:blip>
          <a:srcRect/>
          <a:stretch/>
        </p:blipFill>
        <p:spPr>
          <a:xfrm>
            <a:off x="1974600" y="2119771"/>
            <a:ext cx="1350720" cy="1350720"/>
          </a:xfrm>
          <a:prstGeom prst="rect">
            <a:avLst/>
          </a:prstGeom>
          <a:noFill/>
          <a:ln>
            <a:noFill/>
          </a:ln>
        </p:spPr>
      </p:pic>
      <p:pic>
        <p:nvPicPr>
          <p:cNvPr id="674" name="Shape 674"/>
          <p:cNvPicPr preferRelativeResize="0"/>
          <p:nvPr/>
        </p:nvPicPr>
        <p:blipFill rotWithShape="1">
          <a:blip r:embed="rId5">
            <a:alphaModFix/>
          </a:blip>
          <a:srcRect l="1465" t="11730" r="-1464" b="17398"/>
          <a:stretch/>
        </p:blipFill>
        <p:spPr>
          <a:xfrm>
            <a:off x="3757320" y="2403811"/>
            <a:ext cx="1866600" cy="782640"/>
          </a:xfrm>
          <a:prstGeom prst="rect">
            <a:avLst/>
          </a:prstGeom>
          <a:noFill/>
          <a:ln>
            <a:noFill/>
          </a:ln>
        </p:spPr>
      </p:pic>
      <p:sp>
        <p:nvSpPr>
          <p:cNvPr id="675" name="Shape 675"/>
          <p:cNvSpPr/>
          <p:nvPr/>
        </p:nvSpPr>
        <p:spPr>
          <a:xfrm>
            <a:off x="7644240" y="2564371"/>
            <a:ext cx="1187640" cy="461160"/>
          </a:xfrm>
          <a:prstGeom prst="rect">
            <a:avLst/>
          </a:prstGeom>
          <a:noFill/>
          <a:ln>
            <a:noFill/>
          </a:ln>
        </p:spPr>
        <p:txBody>
          <a:bodyPr spcFirstLastPara="1" wrap="square" lIns="91425" tIns="91425" rIns="91425" bIns="91425" anchor="t" anchorCtr="0">
            <a:noAutofit/>
          </a:bodyPr>
          <a:lstStyle/>
          <a:p>
            <a:r>
              <a:rPr lang="en-US" dirty="0"/>
              <a:t>WEGECON</a:t>
            </a:r>
            <a:endParaRPr dirty="0"/>
          </a:p>
        </p:txBody>
      </p:sp>
      <p:pic>
        <p:nvPicPr>
          <p:cNvPr id="676" name="Shape 676"/>
          <p:cNvPicPr preferRelativeResize="0"/>
          <p:nvPr/>
        </p:nvPicPr>
        <p:blipFill rotWithShape="1">
          <a:blip r:embed="rId6">
            <a:alphaModFix/>
          </a:blip>
          <a:srcRect t="8201" b="6565"/>
          <a:stretch/>
        </p:blipFill>
        <p:spPr>
          <a:xfrm>
            <a:off x="1704960" y="3719611"/>
            <a:ext cx="5733720" cy="1387800"/>
          </a:xfrm>
          <a:prstGeom prst="rect">
            <a:avLst/>
          </a:prstGeom>
          <a:noFill/>
          <a:ln>
            <a:noFill/>
          </a:ln>
        </p:spPr>
      </p:pic>
      <p:pic>
        <p:nvPicPr>
          <p:cNvPr id="677" name="Shape 677"/>
          <p:cNvPicPr preferRelativeResize="0"/>
          <p:nvPr/>
        </p:nvPicPr>
        <p:blipFill rotWithShape="1">
          <a:blip r:embed="rId7">
            <a:alphaModFix/>
          </a:blip>
          <a:srcRect/>
          <a:stretch/>
        </p:blipFill>
        <p:spPr>
          <a:xfrm>
            <a:off x="5681880" y="1945891"/>
            <a:ext cx="1698840" cy="1698840"/>
          </a:xfrm>
          <a:prstGeom prst="rect">
            <a:avLst/>
          </a:prstGeom>
          <a:noFill/>
          <a:ln>
            <a:noFill/>
          </a:ln>
        </p:spPr>
      </p:pic>
      <p:sp>
        <p:nvSpPr>
          <p:cNvPr id="4" name="Slide Number Placeholder 3"/>
          <p:cNvSpPr>
            <a:spLocks noGrp="1"/>
          </p:cNvSpPr>
          <p:nvPr>
            <p:ph type="sldNum" idx="12"/>
          </p:nvPr>
        </p:nvSpPr>
        <p:spPr/>
        <p:txBody>
          <a:bodyPr/>
          <a:lstStyle/>
          <a:p>
            <a:fld id="{00000000-1234-1234-1234-123412341234}" type="slidenum">
              <a:rPr lang="uk-UA" smtClean="0"/>
              <a:pPr/>
              <a:t>12</a:t>
            </a:fld>
            <a:endParaRPr lang="uk-U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pic>
        <p:nvPicPr>
          <p:cNvPr id="683" name="Shape 683"/>
          <p:cNvPicPr preferRelativeResize="0"/>
          <p:nvPr/>
        </p:nvPicPr>
        <p:blipFill rotWithShape="1">
          <a:blip r:embed="rId3">
            <a:alphaModFix/>
          </a:blip>
          <a:srcRect/>
          <a:stretch/>
        </p:blipFill>
        <p:spPr>
          <a:xfrm>
            <a:off x="592560" y="1351531"/>
            <a:ext cx="8045640" cy="4022640"/>
          </a:xfrm>
          <a:prstGeom prst="rect">
            <a:avLst/>
          </a:prstGeom>
          <a:noFill/>
          <a:ln>
            <a:noFill/>
          </a:ln>
        </p:spPr>
      </p:pic>
      <p:sp>
        <p:nvSpPr>
          <p:cNvPr id="684" name="Shape 684"/>
          <p:cNvSpPr txBox="1"/>
          <p:nvPr/>
        </p:nvSpPr>
        <p:spPr>
          <a:xfrm>
            <a:off x="3095400" y="4484512"/>
            <a:ext cx="3767315" cy="830880"/>
          </a:xfrm>
          <a:prstGeom prst="rect">
            <a:avLst/>
          </a:prstGeom>
          <a:noFill/>
          <a:ln>
            <a:noFill/>
          </a:ln>
        </p:spPr>
        <p:txBody>
          <a:bodyPr spcFirstLastPara="1" wrap="square" lIns="91425" tIns="91425" rIns="91425" bIns="91425" anchor="b" anchorCtr="0">
            <a:noAutofit/>
          </a:bodyPr>
          <a:lstStyle/>
          <a:p>
            <a:r>
              <a:rPr lang="en-US" sz="4000" dirty="0">
                <a:ln w="0"/>
                <a:solidFill>
                  <a:schemeClr val="tx1"/>
                </a:solidFill>
                <a:effectLst>
                  <a:outerShdw blurRad="38100" dist="19050" dir="2700000" algn="tl" rotWithShape="0">
                    <a:schemeClr val="dk1">
                      <a:alpha val="40000"/>
                    </a:schemeClr>
                  </a:outerShdw>
                </a:effectLst>
                <a:latin typeface="Economica"/>
                <a:ea typeface="Economica"/>
                <a:cs typeface="Economica"/>
                <a:sym typeface="Economica"/>
              </a:rPr>
              <a:t>THANK YOU</a:t>
            </a:r>
            <a:endParaRPr sz="4000" dirty="0">
              <a:ln w="0"/>
              <a:solidFill>
                <a:schemeClr val="tx1"/>
              </a:solidFill>
              <a:effectLst>
                <a:outerShdw blurRad="38100" dist="19050" dir="2700000" algn="tl" rotWithShape="0">
                  <a:schemeClr val="dk1">
                    <a:alpha val="40000"/>
                  </a:schemeClr>
                </a:outerShdw>
              </a:effectLst>
            </a:endParaRPr>
          </a:p>
        </p:txBody>
      </p:sp>
      <p:sp>
        <p:nvSpPr>
          <p:cNvPr id="685" name="Shape 685"/>
          <p:cNvSpPr/>
          <p:nvPr/>
        </p:nvSpPr>
        <p:spPr>
          <a:xfrm>
            <a:off x="1016640" y="1351531"/>
            <a:ext cx="7404120" cy="1496880"/>
          </a:xfrm>
          <a:prstGeom prst="rect">
            <a:avLst/>
          </a:prstGeom>
          <a:noFill/>
          <a:ln>
            <a:noFill/>
          </a:ln>
        </p:spPr>
        <p:txBody>
          <a:bodyPr spcFirstLastPara="1" wrap="square" lIns="91425" tIns="91425" rIns="91425" bIns="91425" anchor="ctr" anchorCtr="0">
            <a:noAutofit/>
          </a:bodyPr>
          <a:lstStyle/>
          <a:p>
            <a:r>
              <a:rPr lang="en-US" sz="1800" i="1" dirty="0"/>
              <a:t>The future is green energy, sustainability and renewable energy. </a:t>
            </a:r>
            <a:endParaRPr sz="1800" dirty="0"/>
          </a:p>
          <a:p>
            <a:pPr algn="r"/>
            <a:r>
              <a:rPr lang="en-US" sz="1800" i="1" dirty="0"/>
              <a:t>Arnold Schwarzenegger</a:t>
            </a:r>
            <a:endParaRPr sz="1800" dirty="0"/>
          </a:p>
        </p:txBody>
      </p:sp>
      <p:sp>
        <p:nvSpPr>
          <p:cNvPr id="686" name="Shape 686"/>
          <p:cNvSpPr/>
          <p:nvPr/>
        </p:nvSpPr>
        <p:spPr>
          <a:xfrm>
            <a:off x="592560" y="5374891"/>
            <a:ext cx="7261200" cy="212760"/>
          </a:xfrm>
          <a:prstGeom prst="rect">
            <a:avLst/>
          </a:prstGeom>
          <a:noFill/>
          <a:ln>
            <a:noFill/>
          </a:ln>
        </p:spPr>
        <p:txBody>
          <a:bodyPr spcFirstLastPara="1" wrap="square" lIns="91425" tIns="91425" rIns="91425" bIns="91425" anchor="t" anchorCtr="0">
            <a:noAutofit/>
          </a:bodyPr>
          <a:lstStyle/>
          <a:p>
            <a:r>
              <a:rPr lang="en-US" sz="900" dirty="0"/>
              <a:t>http://</a:t>
            </a:r>
            <a:r>
              <a:rPr lang="en-US" sz="900" dirty="0"/>
              <a:t>chimalaya.org</a:t>
            </a:r>
            <a:r>
              <a:rPr lang="en-US" sz="900" dirty="0"/>
              <a:t>/2012/07/26/nepals-youth-fight-to-save-himalayas-from-pollution-and-climate-change/</a:t>
            </a:r>
            <a:endParaRPr sz="900" dirty="0"/>
          </a:p>
        </p:txBody>
      </p:sp>
      <p:sp>
        <p:nvSpPr>
          <p:cNvPr id="4" name="Slide Number Placeholder 3"/>
          <p:cNvSpPr>
            <a:spLocks noGrp="1"/>
          </p:cNvSpPr>
          <p:nvPr>
            <p:ph type="sldNum" idx="12"/>
          </p:nvPr>
        </p:nvSpPr>
        <p:spPr/>
        <p:txBody>
          <a:bodyPr/>
          <a:lstStyle/>
          <a:p>
            <a:fld id="{00000000-1234-1234-1234-123412341234}" type="slidenum">
              <a:rPr lang="uk-UA" smtClean="0"/>
              <a:pPr/>
              <a:t>13</a:t>
            </a:fld>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5"/>
                                        </p:tgtEl>
                                        <p:attrNameLst>
                                          <p:attrName>style.visibility</p:attrName>
                                        </p:attrNameLst>
                                      </p:cBhvr>
                                      <p:to>
                                        <p:strVal val="visible"/>
                                      </p:to>
                                    </p:set>
                                    <p:animEffect transition="in" filter="fade">
                                      <p:cBhvr>
                                        <p:cTn id="7" dur="1000"/>
                                        <p:tgtEl>
                                          <p:spTgt spid="68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84"/>
                                        </p:tgtEl>
                                        <p:attrNameLst>
                                          <p:attrName>style.visibility</p:attrName>
                                        </p:attrNameLst>
                                      </p:cBhvr>
                                      <p:to>
                                        <p:strVal val="visible"/>
                                      </p:to>
                                    </p:set>
                                  </p:childTnLst>
                                </p:cTn>
                              </p:par>
                            </p:childTnLst>
                          </p:cTn>
                        </p:par>
                        <p:par>
                          <p:cTn id="12" fill="hold">
                            <p:stCondLst>
                              <p:cond delay="1"/>
                            </p:stCondLst>
                            <p:childTnLst>
                              <p:par>
                                <p:cTn id="13" presetID="10" presetClass="entr" presetSubtype="0" fill="hold" nodeType="afterEffect">
                                  <p:stCondLst>
                                    <p:cond delay="0"/>
                                  </p:stCondLst>
                                  <p:childTnLst>
                                    <p:set>
                                      <p:cBhvr>
                                        <p:cTn id="14" dur="1" fill="hold">
                                          <p:stCondLst>
                                            <p:cond delay="0"/>
                                          </p:stCondLst>
                                        </p:cTn>
                                        <p:tgtEl>
                                          <p:spTgt spid="683"/>
                                        </p:tgtEl>
                                        <p:attrNameLst>
                                          <p:attrName>style.visibility</p:attrName>
                                        </p:attrNameLst>
                                      </p:cBhvr>
                                      <p:to>
                                        <p:strVal val="visible"/>
                                      </p:to>
                                    </p:set>
                                    <p:animEffect transition="in" filter="fade">
                                      <p:cBhvr>
                                        <p:cTn id="15" dur="1800"/>
                                        <p:tgtEl>
                                          <p:spTgt spid="683"/>
                                        </p:tgtEl>
                                      </p:cBhvr>
                                    </p:animEffect>
                                  </p:childTnLst>
                                </p:cTn>
                              </p:par>
                            </p:childTnLst>
                          </p:cTn>
                        </p:par>
                        <p:par>
                          <p:cTn id="16" fill="hold">
                            <p:stCondLst>
                              <p:cond delay="1801"/>
                            </p:stCondLst>
                            <p:childTnLst>
                              <p:par>
                                <p:cTn id="17" presetID="10" presetClass="entr" presetSubtype="0" fill="hold" nodeType="afterEffect">
                                  <p:stCondLst>
                                    <p:cond delay="0"/>
                                  </p:stCondLst>
                                  <p:childTnLst>
                                    <p:set>
                                      <p:cBhvr>
                                        <p:cTn id="18" dur="1" fill="hold">
                                          <p:stCondLst>
                                            <p:cond delay="0"/>
                                          </p:stCondLst>
                                        </p:cTn>
                                        <p:tgtEl>
                                          <p:spTgt spid="686"/>
                                        </p:tgtEl>
                                        <p:attrNameLst>
                                          <p:attrName>style.visibility</p:attrName>
                                        </p:attrNameLst>
                                      </p:cBhvr>
                                      <p:to>
                                        <p:strVal val="visible"/>
                                      </p:to>
                                    </p:set>
                                    <p:animEffect transition="in" filter="fade">
                                      <p:cBhvr>
                                        <p:cTn id="19" dur="1000"/>
                                        <p:tgtEl>
                                          <p:spTgt spid="6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Shape 691"/>
        <p:cNvGrpSpPr/>
        <p:nvPr/>
      </p:nvGrpSpPr>
      <p:grpSpPr>
        <a:xfrm>
          <a:off x="0" y="0"/>
          <a:ext cx="0" cy="0"/>
          <a:chOff x="0" y="0"/>
          <a:chExt cx="0" cy="0"/>
        </a:xfrm>
      </p:grpSpPr>
      <p:sp>
        <p:nvSpPr>
          <p:cNvPr id="692" name="Shape 692"/>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References	</a:t>
            </a:r>
            <a:endParaRPr sz="4200" dirty="0"/>
          </a:p>
        </p:txBody>
      </p:sp>
      <p:sp>
        <p:nvSpPr>
          <p:cNvPr id="693" name="Shape 693"/>
          <p:cNvSpPr txBox="1"/>
          <p:nvPr/>
        </p:nvSpPr>
        <p:spPr>
          <a:xfrm>
            <a:off x="311760" y="2082331"/>
            <a:ext cx="8520120" cy="3353760"/>
          </a:xfrm>
          <a:prstGeom prst="rect">
            <a:avLst/>
          </a:prstGeom>
          <a:noFill/>
          <a:ln>
            <a:noFill/>
          </a:ln>
        </p:spPr>
        <p:txBody>
          <a:bodyPr spcFirstLastPara="1" wrap="square" lIns="91425" tIns="91425" rIns="91425" bIns="91425" anchor="t" anchorCtr="0">
            <a:noAutofit/>
          </a:bodyPr>
          <a:lstStyle/>
          <a:p>
            <a:pPr marL="457178" indent="-342703">
              <a:lnSpc>
                <a:spcPct val="115000"/>
              </a:lnSpc>
              <a:buSzPts val="1800"/>
              <a:buFont typeface="Open Sans"/>
              <a:buChar char="●"/>
            </a:pPr>
            <a:r>
              <a:rPr lang="en-US" sz="1800" u="sng" dirty="0">
                <a:solidFill>
                  <a:schemeClr val="hlink"/>
                </a:solidFill>
                <a:latin typeface="Open Sans"/>
                <a:ea typeface="Open Sans"/>
                <a:cs typeface="Open Sans"/>
                <a:sym typeface="Open Sans"/>
                <a:hlinkClick r:id="rId3"/>
              </a:rPr>
              <a:t>https://www.ipcc.ch/pdf/special-reports/srren/drafts/SRREN-FOD-Ch01.pdf</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Bastakoti, Avip. “Solar Power Opportunity in Nepal to End Energy Import and Load </a:t>
            </a:r>
            <a:r>
              <a:rPr lang="en-US" sz="1800" dirty="0" smtClean="0">
                <a:latin typeface="Open Sans"/>
                <a:ea typeface="Open Sans"/>
                <a:cs typeface="Open Sans"/>
                <a:sym typeface="Open Sans"/>
              </a:rPr>
              <a:t>Shedding. "University </a:t>
            </a:r>
            <a:r>
              <a:rPr lang="en-US" sz="1800" dirty="0">
                <a:latin typeface="Open Sans"/>
                <a:ea typeface="Open Sans"/>
                <a:cs typeface="Open Sans"/>
                <a:sym typeface="Open Sans"/>
              </a:rPr>
              <a:t>of Freiburg, 2017</a:t>
            </a:r>
            <a:endParaRPr sz="1800" dirty="0"/>
          </a:p>
          <a:p>
            <a:pPr marL="457178" indent="-342703">
              <a:lnSpc>
                <a:spcPct val="115000"/>
              </a:lnSpc>
              <a:buSzPts val="1800"/>
              <a:buFont typeface="Open Sans"/>
              <a:buChar char="●"/>
            </a:pPr>
            <a:r>
              <a:rPr lang="en-US" sz="1800" u="sng" dirty="0">
                <a:solidFill>
                  <a:schemeClr val="hlink"/>
                </a:solidFill>
                <a:latin typeface="Open Sans"/>
                <a:ea typeface="Open Sans"/>
                <a:cs typeface="Open Sans"/>
                <a:sym typeface="Open Sans"/>
                <a:hlinkClick r:id="rId4"/>
              </a:rPr>
              <a:t>https://upload.wikimedia.org/wikipedia/commons/thumb/3/3b/Flag-map_of_Switzerland.svg/500px-Flag-map_of_Switzerland.svg.png</a:t>
            </a:r>
            <a:endParaRPr sz="1800" dirty="0"/>
          </a:p>
          <a:p>
            <a:pPr marL="457178" indent="-342703">
              <a:lnSpc>
                <a:spcPct val="115000"/>
              </a:lnSpc>
              <a:spcBef>
                <a:spcPts val="1599"/>
              </a:spcBef>
              <a:buSzPts val="1800"/>
              <a:buFont typeface="Open Sans"/>
              <a:buChar char="●"/>
            </a:pPr>
            <a:r>
              <a:rPr lang="en-US" sz="1800" u="sng" dirty="0">
                <a:solidFill>
                  <a:schemeClr val="hlink"/>
                </a:solidFill>
                <a:latin typeface="Open Sans"/>
                <a:ea typeface="Open Sans"/>
                <a:cs typeface="Open Sans"/>
                <a:sym typeface="Open Sans"/>
                <a:hlinkClick r:id="rId5"/>
              </a:rPr>
              <a:t>https://www.iconspng.com/image/90931/nepal-map-flag</a:t>
            </a:r>
            <a:endParaRPr sz="1800" dirty="0"/>
          </a:p>
          <a:p>
            <a:pPr>
              <a:lnSpc>
                <a:spcPct val="115000"/>
              </a:lnSpc>
              <a:spcBef>
                <a:spcPts val="1599"/>
              </a:spcBef>
            </a:pPr>
            <a:endParaRPr sz="1800" dirty="0"/>
          </a:p>
        </p:txBody>
      </p:sp>
      <p:sp>
        <p:nvSpPr>
          <p:cNvPr id="4" name="Slide Number Placeholder 3"/>
          <p:cNvSpPr>
            <a:spLocks noGrp="1"/>
          </p:cNvSpPr>
          <p:nvPr>
            <p:ph type="sldNum" idx="12"/>
          </p:nvPr>
        </p:nvSpPr>
        <p:spPr/>
        <p:txBody>
          <a:bodyPr/>
          <a:lstStyle/>
          <a:p>
            <a:fld id="{00000000-1234-1234-1234-123412341234}" type="slidenum">
              <a:rPr lang="uk-UA" smtClean="0"/>
              <a:pPr/>
              <a:t>14</a:t>
            </a:fld>
            <a:endParaRPr lang="uk-UA"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fld id="{00000000-1234-1234-1234-123412341234}" type="slidenum">
              <a:rPr lang="uk-UA" smtClean="0"/>
              <a:pPr/>
              <a:t>2</a:t>
            </a:fld>
            <a:endParaRPr lang="uk-UA" dirty="0"/>
          </a:p>
        </p:txBody>
      </p:sp>
      <p:sp>
        <p:nvSpPr>
          <p:cNvPr id="5" name="Shape 559"/>
          <p:cNvSpPr txBox="1">
            <a:spLocks noGrp="1"/>
          </p:cNvSpPr>
          <p:nvPr>
            <p:ph type="title" idx="4294967295"/>
          </p:nvPr>
        </p:nvSpPr>
        <p:spPr>
          <a:xfrm>
            <a:off x="311760" y="421441"/>
            <a:ext cx="8520000" cy="1107900"/>
          </a:xfrm>
          <a:prstGeom prst="rect">
            <a:avLst/>
          </a:prstGeom>
        </p:spPr>
        <p:txBody>
          <a:bodyPr spcFirstLastPara="1" wrap="square" lIns="0" tIns="0" rIns="0" bIns="0" anchor="ctr" anchorCtr="0">
            <a:noAutofit/>
          </a:bodyPr>
          <a:lstStyle/>
          <a:p>
            <a:r>
              <a:rPr lang="en-US" sz="4200" dirty="0">
                <a:latin typeface="Economica"/>
                <a:ea typeface="Economica"/>
                <a:cs typeface="Economica"/>
                <a:sym typeface="Economica"/>
              </a:rPr>
              <a:t>Vast Renewable Potential</a:t>
            </a:r>
            <a:endParaRPr sz="4200" dirty="0">
              <a:latin typeface="Economica"/>
              <a:ea typeface="Economica"/>
              <a:cs typeface="Economica"/>
              <a:sym typeface="Economica"/>
            </a:endParaRPr>
          </a:p>
        </p:txBody>
      </p:sp>
      <p:sp>
        <p:nvSpPr>
          <p:cNvPr id="6" name="Shape 560"/>
          <p:cNvSpPr txBox="1">
            <a:spLocks/>
          </p:cNvSpPr>
          <p:nvPr/>
        </p:nvSpPr>
        <p:spPr>
          <a:xfrm>
            <a:off x="697586" y="1633451"/>
            <a:ext cx="8134167" cy="478980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Garamond"/>
                <a:ea typeface="Garamond"/>
                <a:cs typeface="Garamond"/>
                <a:sym typeface="Garamond"/>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Garamond"/>
                <a:ea typeface="Garamond"/>
                <a:cs typeface="Garamond"/>
                <a:sym typeface="Garamond"/>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Garamond"/>
                <a:ea typeface="Garamond"/>
                <a:cs typeface="Garamond"/>
                <a:sym typeface="Garamond"/>
              </a:defRPr>
            </a:lvl9pPr>
          </a:lstStyle>
          <a:p>
            <a:pPr indent="-419090">
              <a:spcBef>
                <a:spcPts val="0"/>
              </a:spcBef>
              <a:buClr>
                <a:srgbClr val="00FF00"/>
              </a:buClr>
              <a:buSzPts val="3000"/>
              <a:buFont typeface="Open Sans"/>
              <a:buChar char="●"/>
            </a:pPr>
            <a:r>
              <a:rPr lang="en-US" sz="3000" b="1" dirty="0">
                <a:solidFill>
                  <a:srgbClr val="00FF00"/>
                </a:solidFill>
                <a:latin typeface="Open Sans"/>
                <a:ea typeface="Open Sans"/>
                <a:cs typeface="Open Sans"/>
                <a:sym typeface="Open Sans"/>
              </a:rPr>
              <a:t>HYDROPOWER:  83 GW(Th. 42 GW)</a:t>
            </a:r>
          </a:p>
          <a:p>
            <a:pPr indent="-419090">
              <a:spcBef>
                <a:spcPts val="0"/>
              </a:spcBef>
              <a:buClr>
                <a:srgbClr val="00FF00"/>
              </a:buClr>
              <a:buSzPts val="3000"/>
              <a:buFont typeface="Open Sans"/>
              <a:buChar char="●"/>
            </a:pPr>
            <a:r>
              <a:rPr lang="en-US" sz="3000" b="1" dirty="0">
                <a:solidFill>
                  <a:srgbClr val="00FF00"/>
                </a:solidFill>
                <a:latin typeface="Open Sans"/>
                <a:ea typeface="Open Sans"/>
                <a:cs typeface="Open Sans"/>
                <a:sym typeface="Open Sans"/>
              </a:rPr>
              <a:t>SOLAR: 80,000 </a:t>
            </a:r>
            <a:r>
              <a:rPr lang="en-US" sz="3000" b="1" dirty="0">
                <a:solidFill>
                  <a:srgbClr val="00FF00"/>
                </a:solidFill>
                <a:latin typeface="Open Sans"/>
                <a:ea typeface="Open Sans"/>
                <a:cs typeface="Open Sans"/>
                <a:sym typeface="Open Sans"/>
              </a:rPr>
              <a:t>GWh</a:t>
            </a:r>
            <a:r>
              <a:rPr lang="en-US" sz="3000" b="1" dirty="0">
                <a:solidFill>
                  <a:srgbClr val="00FF00"/>
                </a:solidFill>
                <a:latin typeface="Open Sans"/>
                <a:ea typeface="Open Sans"/>
                <a:cs typeface="Open Sans"/>
                <a:sym typeface="Open Sans"/>
              </a:rPr>
              <a:t>/day (4.5h sun per day (6.8h))</a:t>
            </a:r>
          </a:p>
          <a:p>
            <a:pPr indent="-419090">
              <a:spcBef>
                <a:spcPts val="0"/>
              </a:spcBef>
              <a:buClr>
                <a:srgbClr val="00FF00"/>
              </a:buClr>
              <a:buSzPts val="3000"/>
              <a:buFont typeface="Open Sans"/>
              <a:buChar char="●"/>
            </a:pPr>
            <a:r>
              <a:rPr lang="en-US" sz="3000" b="1" dirty="0">
                <a:solidFill>
                  <a:srgbClr val="00FF00"/>
                </a:solidFill>
                <a:latin typeface="Open Sans"/>
                <a:ea typeface="Open Sans"/>
                <a:cs typeface="Open Sans"/>
                <a:sym typeface="Open Sans"/>
              </a:rPr>
              <a:t>WIND: 3,000 MW </a:t>
            </a:r>
          </a:p>
          <a:p>
            <a:pPr marL="0" indent="0">
              <a:spcBef>
                <a:spcPts val="0"/>
              </a:spcBef>
              <a:buNone/>
            </a:pPr>
            <a:endParaRPr lang="en-US" sz="3000" b="1" dirty="0">
              <a:solidFill>
                <a:srgbClr val="00FF00"/>
              </a:solidFill>
              <a:latin typeface="Open Sans"/>
              <a:ea typeface="Open Sans"/>
              <a:cs typeface="Open Sans"/>
              <a:sym typeface="Open Sans"/>
            </a:endParaRPr>
          </a:p>
          <a:p>
            <a:pPr marL="0" indent="0" algn="ctr"/>
            <a:r>
              <a:rPr lang="en-US" b="1" dirty="0">
                <a:solidFill>
                  <a:srgbClr val="000000"/>
                </a:solidFill>
                <a:latin typeface="Open Sans"/>
                <a:ea typeface="Open Sans"/>
                <a:cs typeface="Open Sans"/>
                <a:sym typeface="Open Sans"/>
              </a:rPr>
              <a:t>Daily Power demand in Nepal, (2017): 1350 MW(peak time)</a:t>
            </a:r>
          </a:p>
          <a:p>
            <a:pPr marL="0" indent="0" algn="ctr">
              <a:spcBef>
                <a:spcPts val="0"/>
              </a:spcBef>
              <a:buNone/>
            </a:pPr>
            <a:r>
              <a:rPr lang="en-US" b="1" dirty="0">
                <a:solidFill>
                  <a:srgbClr val="000000"/>
                </a:solidFill>
                <a:latin typeface="Open Sans"/>
                <a:ea typeface="Open Sans"/>
                <a:cs typeface="Open Sans"/>
                <a:sym typeface="Open Sans"/>
              </a:rPr>
              <a:t>Daily Power demand in Switzerland, (April 2018): 167.16 GW</a:t>
            </a:r>
          </a:p>
          <a:p>
            <a:pPr marL="0" indent="0" algn="ctr">
              <a:spcBef>
                <a:spcPts val="0"/>
              </a:spcBef>
              <a:buNone/>
            </a:pPr>
            <a:r>
              <a:rPr lang="en-US" b="1" dirty="0">
                <a:solidFill>
                  <a:srgbClr val="000000"/>
                </a:solidFill>
                <a:latin typeface="Open Sans"/>
                <a:ea typeface="Open Sans"/>
                <a:cs typeface="Open Sans"/>
                <a:sym typeface="Open Sans"/>
              </a:rPr>
              <a:t>Nepal’s Potential: 90.93 GW</a:t>
            </a:r>
          </a:p>
          <a:p>
            <a:pPr marL="0" indent="0" algn="ctr">
              <a:spcBef>
                <a:spcPts val="0"/>
              </a:spcBef>
              <a:buNone/>
            </a:pPr>
            <a:r>
              <a:rPr lang="en-US" b="1" dirty="0">
                <a:solidFill>
                  <a:srgbClr val="000000"/>
                </a:solidFill>
                <a:latin typeface="Open Sans"/>
                <a:ea typeface="Open Sans"/>
                <a:cs typeface="Open Sans"/>
                <a:sym typeface="Open Sans"/>
              </a:rPr>
              <a:t>=&gt; Export 95%+ Energy</a:t>
            </a:r>
          </a:p>
          <a:p>
            <a:pPr marL="0" indent="0">
              <a:spcBef>
                <a:spcPts val="0"/>
              </a:spcBef>
              <a:buNone/>
            </a:pPr>
            <a:endParaRPr lang="en-US" sz="3000" b="1" dirty="0">
              <a:solidFill>
                <a:srgbClr val="00FF00"/>
              </a:solidFill>
              <a:latin typeface="Open Sans"/>
              <a:ea typeface="Open Sans"/>
              <a:cs typeface="Open Sans"/>
              <a:sym typeface="Open Sans"/>
            </a:endParaRPr>
          </a:p>
        </p:txBody>
      </p:sp>
      <p:pic>
        <p:nvPicPr>
          <p:cNvPr id="7" name="Shape 561"/>
          <p:cNvPicPr preferRelativeResize="0"/>
          <p:nvPr/>
        </p:nvPicPr>
        <p:blipFill>
          <a:blip r:embed="rId3">
            <a:alphaModFix/>
          </a:blip>
          <a:stretch>
            <a:fillRect/>
          </a:stretch>
        </p:blipFill>
        <p:spPr>
          <a:xfrm>
            <a:off x="7390929" y="6010844"/>
            <a:ext cx="1440825" cy="412400"/>
          </a:xfrm>
          <a:prstGeom prst="rect">
            <a:avLst/>
          </a:prstGeom>
          <a:noFill/>
          <a:ln>
            <a:noFill/>
          </a:ln>
        </p:spPr>
      </p:pic>
      <p:pic>
        <p:nvPicPr>
          <p:cNvPr id="8" name="Shape 562"/>
          <p:cNvPicPr preferRelativeResize="0"/>
          <p:nvPr/>
        </p:nvPicPr>
        <p:blipFill>
          <a:blip r:embed="rId4">
            <a:alphaModFix/>
          </a:blip>
          <a:stretch>
            <a:fillRect/>
          </a:stretch>
        </p:blipFill>
        <p:spPr>
          <a:xfrm>
            <a:off x="697586" y="5476976"/>
            <a:ext cx="1020475" cy="946271"/>
          </a:xfrm>
          <a:prstGeom prst="rect">
            <a:avLst/>
          </a:prstGeom>
          <a:noFill/>
          <a:ln>
            <a:noFill/>
          </a:ln>
        </p:spPr>
      </p:pic>
    </p:spTree>
    <p:extLst>
      <p:ext uri="{BB962C8B-B14F-4D97-AF65-F5344CB8AC3E}">
        <p14:creationId xmlns:p14="http://schemas.microsoft.com/office/powerpoint/2010/main" val="1222874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567"/>
        <p:cNvGrpSpPr/>
        <p:nvPr/>
      </p:nvGrpSpPr>
      <p:grpSpPr>
        <a:xfrm>
          <a:off x="0" y="0"/>
          <a:ext cx="0" cy="0"/>
          <a:chOff x="0" y="0"/>
          <a:chExt cx="0" cy="0"/>
        </a:xfrm>
      </p:grpSpPr>
      <p:sp>
        <p:nvSpPr>
          <p:cNvPr id="568" name="Shape 568"/>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Contents</a:t>
            </a:r>
            <a:endParaRPr sz="4200" dirty="0"/>
          </a:p>
        </p:txBody>
      </p:sp>
      <p:sp>
        <p:nvSpPr>
          <p:cNvPr id="569" name="Shape 569"/>
          <p:cNvSpPr txBox="1"/>
          <p:nvPr/>
        </p:nvSpPr>
        <p:spPr>
          <a:xfrm>
            <a:off x="311760" y="2082331"/>
            <a:ext cx="8520120" cy="3353760"/>
          </a:xfrm>
          <a:prstGeom prst="rect">
            <a:avLst/>
          </a:prstGeom>
          <a:noFill/>
          <a:ln>
            <a:noFill/>
          </a:ln>
        </p:spPr>
        <p:txBody>
          <a:bodyPr spcFirstLastPara="1" wrap="square" lIns="91425" tIns="91425" rIns="91425" bIns="91425" anchor="t" anchorCtr="0">
            <a:noAutofit/>
          </a:bodyPr>
          <a:lstStyle/>
          <a:p>
            <a:pPr marL="457178" indent="-342703">
              <a:lnSpc>
                <a:spcPct val="115000"/>
              </a:lnSpc>
              <a:buSzPts val="1800"/>
              <a:buFont typeface="Open Sans"/>
              <a:buAutoNum type="arabicPeriod"/>
            </a:pPr>
            <a:r>
              <a:rPr lang="en-US" sz="1800" dirty="0">
                <a:latin typeface="Open Sans"/>
                <a:ea typeface="Open Sans"/>
                <a:cs typeface="Open Sans"/>
                <a:sym typeface="Open Sans"/>
              </a:rPr>
              <a:t>Present day scenario (1”)</a:t>
            </a:r>
            <a:endParaRPr sz="1800" dirty="0"/>
          </a:p>
          <a:p>
            <a:pPr marL="457178" indent="-342703">
              <a:lnSpc>
                <a:spcPct val="115000"/>
              </a:lnSpc>
              <a:buSzPts val="1800"/>
              <a:buFont typeface="Open Sans"/>
              <a:buAutoNum type="arabicPeriod"/>
            </a:pPr>
            <a:r>
              <a:rPr lang="en-US" sz="1800" dirty="0">
                <a:latin typeface="Open Sans"/>
                <a:ea typeface="Open Sans"/>
                <a:cs typeface="Open Sans"/>
                <a:sym typeface="Open Sans"/>
              </a:rPr>
              <a:t>What we can do? (2”)</a:t>
            </a:r>
            <a:endParaRPr sz="1800" dirty="0"/>
          </a:p>
          <a:p>
            <a:pPr marL="457178" indent="-342703">
              <a:lnSpc>
                <a:spcPct val="115000"/>
              </a:lnSpc>
              <a:buSzPts val="1800"/>
              <a:buFont typeface="Open Sans"/>
              <a:buAutoNum type="arabicPeriod"/>
            </a:pPr>
            <a:r>
              <a:rPr lang="en-US" sz="1800" dirty="0">
                <a:latin typeface="Open Sans"/>
                <a:ea typeface="Open Sans"/>
                <a:cs typeface="Open Sans"/>
                <a:sym typeface="Open Sans"/>
              </a:rPr>
              <a:t>Future outlook… (1”)</a:t>
            </a:r>
            <a:endParaRPr sz="1800" dirty="0"/>
          </a:p>
          <a:p>
            <a:pPr marL="457178" indent="-342703">
              <a:lnSpc>
                <a:spcPct val="115000"/>
              </a:lnSpc>
              <a:buSzPts val="1800"/>
              <a:buFont typeface="Open Sans"/>
              <a:buAutoNum type="arabicPeriod"/>
            </a:pPr>
            <a:r>
              <a:rPr lang="en-US" sz="1800" dirty="0">
                <a:latin typeface="Open Sans"/>
                <a:ea typeface="Open Sans"/>
                <a:cs typeface="Open Sans"/>
                <a:sym typeface="Open Sans"/>
              </a:rPr>
              <a:t>Conclusion and regards (1”)</a:t>
            </a:r>
            <a:endParaRPr sz="1800" dirty="0"/>
          </a:p>
        </p:txBody>
      </p:sp>
      <p:sp>
        <p:nvSpPr>
          <p:cNvPr id="5" name="Slide Number Placeholder 4"/>
          <p:cNvSpPr>
            <a:spLocks noGrp="1"/>
          </p:cNvSpPr>
          <p:nvPr>
            <p:ph type="sldNum" idx="12"/>
          </p:nvPr>
        </p:nvSpPr>
        <p:spPr/>
        <p:txBody>
          <a:bodyPr/>
          <a:lstStyle/>
          <a:p>
            <a:fld id="{00000000-1234-1234-1234-123412341234}" type="slidenum">
              <a:rPr lang="uk-UA" smtClean="0"/>
              <a:pPr/>
              <a:t>3</a:t>
            </a:fld>
            <a:endParaRPr lang="uk-UA"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pic>
        <p:nvPicPr>
          <p:cNvPr id="575" name="Shape 575"/>
          <p:cNvPicPr preferRelativeResize="0"/>
          <p:nvPr/>
        </p:nvPicPr>
        <p:blipFill rotWithShape="1">
          <a:blip r:embed="rId3">
            <a:alphaModFix/>
          </a:blip>
          <a:srcRect/>
          <a:stretch/>
        </p:blipFill>
        <p:spPr>
          <a:xfrm>
            <a:off x="4748324" y="2059724"/>
            <a:ext cx="4387707" cy="3496200"/>
          </a:xfrm>
          <a:prstGeom prst="rect">
            <a:avLst/>
          </a:prstGeom>
          <a:noFill/>
          <a:ln>
            <a:noFill/>
          </a:ln>
        </p:spPr>
      </p:pic>
      <p:sp>
        <p:nvSpPr>
          <p:cNvPr id="576" name="Shape 576"/>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Energy Trilemma Index- Year 2015</a:t>
            </a:r>
            <a:endParaRPr sz="4200" dirty="0">
              <a:latin typeface="Economica"/>
              <a:ea typeface="Economica"/>
              <a:cs typeface="Economica"/>
              <a:sym typeface="Economica"/>
            </a:endParaRPr>
          </a:p>
        </p:txBody>
      </p:sp>
      <p:sp>
        <p:nvSpPr>
          <p:cNvPr id="577" name="Shape 577"/>
          <p:cNvSpPr txBox="1"/>
          <p:nvPr/>
        </p:nvSpPr>
        <p:spPr>
          <a:xfrm>
            <a:off x="311760" y="2082331"/>
            <a:ext cx="3999600" cy="3353760"/>
          </a:xfrm>
          <a:prstGeom prst="rect">
            <a:avLst/>
          </a:prstGeom>
          <a:noFill/>
          <a:ln>
            <a:noFill/>
          </a:ln>
        </p:spPr>
        <p:txBody>
          <a:bodyPr spcFirstLastPara="1" wrap="square" lIns="91425" tIns="91425" rIns="91425" bIns="91425" anchor="t" anchorCtr="0">
            <a:noAutofit/>
          </a:bodyPr>
          <a:lstStyle/>
          <a:p>
            <a:endParaRPr/>
          </a:p>
        </p:txBody>
      </p:sp>
      <p:pic>
        <p:nvPicPr>
          <p:cNvPr id="578" name="Shape 578"/>
          <p:cNvPicPr preferRelativeResize="0"/>
          <p:nvPr/>
        </p:nvPicPr>
        <p:blipFill rotWithShape="1">
          <a:blip r:embed="rId4">
            <a:alphaModFix/>
          </a:blip>
          <a:srcRect l="11714" t="13815" r="1703" b="3571"/>
          <a:stretch/>
        </p:blipFill>
        <p:spPr>
          <a:xfrm>
            <a:off x="293016" y="2146651"/>
            <a:ext cx="4194360" cy="3353760"/>
          </a:xfrm>
          <a:prstGeom prst="rect">
            <a:avLst/>
          </a:prstGeom>
          <a:noFill/>
          <a:ln>
            <a:noFill/>
          </a:ln>
        </p:spPr>
      </p:pic>
      <p:sp>
        <p:nvSpPr>
          <p:cNvPr id="579" name="Shape 579"/>
          <p:cNvSpPr/>
          <p:nvPr/>
        </p:nvSpPr>
        <p:spPr>
          <a:xfrm>
            <a:off x="311760" y="5436451"/>
            <a:ext cx="3545640" cy="393120"/>
          </a:xfrm>
          <a:prstGeom prst="rect">
            <a:avLst/>
          </a:prstGeom>
          <a:noFill/>
          <a:ln>
            <a:noFill/>
          </a:ln>
        </p:spPr>
        <p:txBody>
          <a:bodyPr spcFirstLastPara="1" wrap="square" lIns="91425" tIns="91425" rIns="91425" bIns="91425" anchor="t" anchorCtr="0">
            <a:noAutofit/>
          </a:bodyPr>
          <a:lstStyle/>
          <a:p>
            <a:r>
              <a:rPr lang="en-US" sz="900" dirty="0"/>
              <a:t>https://</a:t>
            </a:r>
            <a:r>
              <a:rPr lang="en-US" sz="900" dirty="0"/>
              <a:t>www.worldenergy.org</a:t>
            </a:r>
            <a:r>
              <a:rPr lang="en-US" sz="900" dirty="0"/>
              <a:t>/data/trilemma-index/country/</a:t>
            </a:r>
            <a:r>
              <a:rPr lang="en-US" sz="900" dirty="0"/>
              <a:t>nepal</a:t>
            </a:r>
            <a:r>
              <a:rPr lang="en-US" sz="900" dirty="0"/>
              <a:t>/</a:t>
            </a:r>
            <a:endParaRPr sz="900" dirty="0"/>
          </a:p>
        </p:txBody>
      </p:sp>
      <p:sp>
        <p:nvSpPr>
          <p:cNvPr id="580" name="Shape 580"/>
          <p:cNvSpPr/>
          <p:nvPr/>
        </p:nvSpPr>
        <p:spPr>
          <a:xfrm>
            <a:off x="2787120" y="2203651"/>
            <a:ext cx="1020960" cy="393120"/>
          </a:xfrm>
          <a:prstGeom prst="rect">
            <a:avLst/>
          </a:prstGeom>
          <a:noFill/>
          <a:ln>
            <a:noFill/>
          </a:ln>
        </p:spPr>
        <p:txBody>
          <a:bodyPr spcFirstLastPara="1" wrap="square" lIns="91425" tIns="91425" rIns="91425" bIns="91425" anchor="t" anchorCtr="0">
            <a:noAutofit/>
          </a:bodyPr>
          <a:lstStyle/>
          <a:p>
            <a:r>
              <a:rPr lang="en-US" dirty="0"/>
              <a:t>Energy</a:t>
            </a:r>
            <a:endParaRPr dirty="0"/>
          </a:p>
          <a:p>
            <a:r>
              <a:rPr lang="en-US" dirty="0"/>
              <a:t>Security</a:t>
            </a:r>
            <a:endParaRPr dirty="0"/>
          </a:p>
        </p:txBody>
      </p:sp>
      <p:sp>
        <p:nvSpPr>
          <p:cNvPr id="581" name="Shape 581"/>
          <p:cNvSpPr/>
          <p:nvPr/>
        </p:nvSpPr>
        <p:spPr>
          <a:xfrm>
            <a:off x="3746160" y="4563451"/>
            <a:ext cx="1207800" cy="239400"/>
          </a:xfrm>
          <a:prstGeom prst="rect">
            <a:avLst/>
          </a:prstGeom>
          <a:noFill/>
          <a:ln>
            <a:noFill/>
          </a:ln>
        </p:spPr>
        <p:txBody>
          <a:bodyPr spcFirstLastPara="1" wrap="square" lIns="91425" tIns="91425" rIns="91425" bIns="91425" anchor="t" anchorCtr="0">
            <a:noAutofit/>
          </a:bodyPr>
          <a:lstStyle/>
          <a:p>
            <a:r>
              <a:rPr lang="en-US" dirty="0"/>
              <a:t>Energy Equity</a:t>
            </a:r>
            <a:endParaRPr dirty="0"/>
          </a:p>
        </p:txBody>
      </p:sp>
      <p:sp>
        <p:nvSpPr>
          <p:cNvPr id="582" name="Shape 582"/>
          <p:cNvSpPr/>
          <p:nvPr/>
        </p:nvSpPr>
        <p:spPr>
          <a:xfrm>
            <a:off x="0" y="4650571"/>
            <a:ext cx="1524240" cy="393120"/>
          </a:xfrm>
          <a:prstGeom prst="rect">
            <a:avLst/>
          </a:prstGeom>
          <a:noFill/>
          <a:ln>
            <a:noFill/>
          </a:ln>
        </p:spPr>
        <p:txBody>
          <a:bodyPr spcFirstLastPara="1" wrap="square" lIns="91425" tIns="91425" rIns="91425" bIns="91425" anchor="t" anchorCtr="0">
            <a:noAutofit/>
          </a:bodyPr>
          <a:lstStyle/>
          <a:p>
            <a:r>
              <a:rPr lang="en-US" dirty="0"/>
              <a:t>Sustainability</a:t>
            </a:r>
            <a:endParaRPr dirty="0"/>
          </a:p>
        </p:txBody>
      </p:sp>
      <p:sp>
        <p:nvSpPr>
          <p:cNvPr id="583" name="Shape 583"/>
          <p:cNvSpPr/>
          <p:nvPr/>
        </p:nvSpPr>
        <p:spPr>
          <a:xfrm>
            <a:off x="7337809" y="2082331"/>
            <a:ext cx="1020900" cy="393000"/>
          </a:xfrm>
          <a:prstGeom prst="rect">
            <a:avLst/>
          </a:prstGeom>
          <a:noFill/>
          <a:ln>
            <a:noFill/>
          </a:ln>
        </p:spPr>
        <p:txBody>
          <a:bodyPr spcFirstLastPara="1" wrap="square" lIns="91425" tIns="91425" rIns="91425" bIns="91425" anchor="t" anchorCtr="0">
            <a:noAutofit/>
          </a:bodyPr>
          <a:lstStyle/>
          <a:p>
            <a:r>
              <a:rPr lang="en-US" dirty="0"/>
              <a:t>Energy</a:t>
            </a:r>
            <a:endParaRPr dirty="0"/>
          </a:p>
          <a:p>
            <a:r>
              <a:rPr lang="en-US" dirty="0"/>
              <a:t>Security</a:t>
            </a:r>
            <a:endParaRPr dirty="0"/>
          </a:p>
        </p:txBody>
      </p:sp>
      <p:sp>
        <p:nvSpPr>
          <p:cNvPr id="584" name="Shape 584"/>
          <p:cNvSpPr/>
          <p:nvPr/>
        </p:nvSpPr>
        <p:spPr>
          <a:xfrm>
            <a:off x="4350060" y="4748731"/>
            <a:ext cx="1345680" cy="393120"/>
          </a:xfrm>
          <a:prstGeom prst="rect">
            <a:avLst/>
          </a:prstGeom>
          <a:noFill/>
          <a:ln>
            <a:noFill/>
          </a:ln>
        </p:spPr>
        <p:txBody>
          <a:bodyPr spcFirstLastPara="1" wrap="square" lIns="91425" tIns="91425" rIns="91425" bIns="91425" anchor="t" anchorCtr="0">
            <a:noAutofit/>
          </a:bodyPr>
          <a:lstStyle/>
          <a:p>
            <a:r>
              <a:rPr lang="en-US" dirty="0"/>
              <a:t>Sustainability</a:t>
            </a:r>
            <a:endParaRPr dirty="0"/>
          </a:p>
        </p:txBody>
      </p:sp>
      <p:sp>
        <p:nvSpPr>
          <p:cNvPr id="585" name="Shape 585"/>
          <p:cNvSpPr/>
          <p:nvPr/>
        </p:nvSpPr>
        <p:spPr>
          <a:xfrm>
            <a:off x="8358708" y="4530871"/>
            <a:ext cx="1207800" cy="239400"/>
          </a:xfrm>
          <a:prstGeom prst="rect">
            <a:avLst/>
          </a:prstGeom>
          <a:noFill/>
          <a:ln>
            <a:noFill/>
          </a:ln>
        </p:spPr>
        <p:txBody>
          <a:bodyPr spcFirstLastPara="1" wrap="square" lIns="91425" tIns="91425" rIns="91425" bIns="91425" anchor="t" anchorCtr="0">
            <a:noAutofit/>
          </a:bodyPr>
          <a:lstStyle/>
          <a:p>
            <a:r>
              <a:rPr lang="en-US" dirty="0"/>
              <a:t>Energy Equity</a:t>
            </a:r>
            <a:endParaRPr dirty="0"/>
          </a:p>
        </p:txBody>
      </p:sp>
      <p:sp>
        <p:nvSpPr>
          <p:cNvPr id="4" name="Slide Number Placeholder 3"/>
          <p:cNvSpPr>
            <a:spLocks noGrp="1"/>
          </p:cNvSpPr>
          <p:nvPr>
            <p:ph type="sldNum" idx="12"/>
          </p:nvPr>
        </p:nvSpPr>
        <p:spPr/>
        <p:txBody>
          <a:bodyPr/>
          <a:lstStyle/>
          <a:p>
            <a:fld id="{00000000-1234-1234-1234-123412341234}" type="slidenum">
              <a:rPr lang="uk-UA" smtClean="0"/>
              <a:pPr/>
              <a:t>4</a:t>
            </a:fld>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8"/>
                                        </p:tgtEl>
                                        <p:attrNameLst>
                                          <p:attrName>style.visibility</p:attrName>
                                        </p:attrNameLst>
                                      </p:cBhvr>
                                      <p:to>
                                        <p:strVal val="visible"/>
                                      </p:to>
                                    </p:set>
                                    <p:animEffect transition="in" filter="fade">
                                      <p:cBhvr>
                                        <p:cTn id="7" dur="1000"/>
                                        <p:tgtEl>
                                          <p:spTgt spid="5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0"/>
                                        </p:tgtEl>
                                        <p:attrNameLst>
                                          <p:attrName>style.visibility</p:attrName>
                                        </p:attrNameLst>
                                      </p:cBhvr>
                                      <p:to>
                                        <p:strVal val="visible"/>
                                      </p:to>
                                    </p:set>
                                    <p:animEffect transition="in" filter="fade">
                                      <p:cBhvr>
                                        <p:cTn id="10" dur="1000"/>
                                        <p:tgtEl>
                                          <p:spTgt spid="58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81"/>
                                        </p:tgtEl>
                                        <p:attrNameLst>
                                          <p:attrName>style.visibility</p:attrName>
                                        </p:attrNameLst>
                                      </p:cBhvr>
                                      <p:to>
                                        <p:strVal val="visible"/>
                                      </p:to>
                                    </p:set>
                                    <p:animEffect transition="in" filter="fade">
                                      <p:cBhvr>
                                        <p:cTn id="13" dur="1000"/>
                                        <p:tgtEl>
                                          <p:spTgt spid="58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82"/>
                                        </p:tgtEl>
                                        <p:attrNameLst>
                                          <p:attrName>style.visibility</p:attrName>
                                        </p:attrNameLst>
                                      </p:cBhvr>
                                      <p:to>
                                        <p:strVal val="visible"/>
                                      </p:to>
                                    </p:set>
                                    <p:animEffect transition="in" filter="fade">
                                      <p:cBhvr>
                                        <p:cTn id="16" dur="1000"/>
                                        <p:tgtEl>
                                          <p:spTgt spid="5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9"/>
                                        </p:tgtEl>
                                        <p:attrNameLst>
                                          <p:attrName>style.visibility</p:attrName>
                                        </p:attrNameLst>
                                      </p:cBhvr>
                                      <p:to>
                                        <p:strVal val="visible"/>
                                      </p:to>
                                    </p:set>
                                    <p:animEffect transition="in" filter="fade">
                                      <p:cBhvr>
                                        <p:cTn id="19" dur="1000"/>
                                        <p:tgtEl>
                                          <p:spTgt spid="57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75"/>
                                        </p:tgtEl>
                                        <p:attrNameLst>
                                          <p:attrName>style.visibility</p:attrName>
                                        </p:attrNameLst>
                                      </p:cBhvr>
                                      <p:to>
                                        <p:strVal val="visible"/>
                                      </p:to>
                                    </p:set>
                                    <p:animEffect transition="in" filter="fade">
                                      <p:cBhvr>
                                        <p:cTn id="24" dur="1000"/>
                                        <p:tgtEl>
                                          <p:spTgt spid="57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83"/>
                                        </p:tgtEl>
                                        <p:attrNameLst>
                                          <p:attrName>style.visibility</p:attrName>
                                        </p:attrNameLst>
                                      </p:cBhvr>
                                      <p:to>
                                        <p:strVal val="visible"/>
                                      </p:to>
                                    </p:set>
                                    <p:animEffect transition="in" filter="fade">
                                      <p:cBhvr>
                                        <p:cTn id="27" dur="1000"/>
                                        <p:tgtEl>
                                          <p:spTgt spid="58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84"/>
                                        </p:tgtEl>
                                        <p:attrNameLst>
                                          <p:attrName>style.visibility</p:attrName>
                                        </p:attrNameLst>
                                      </p:cBhvr>
                                      <p:to>
                                        <p:strVal val="visible"/>
                                      </p:to>
                                    </p:set>
                                    <p:animEffect transition="in" filter="fade">
                                      <p:cBhvr>
                                        <p:cTn id="30" dur="1000"/>
                                        <p:tgtEl>
                                          <p:spTgt spid="5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85"/>
                                        </p:tgtEl>
                                        <p:attrNameLst>
                                          <p:attrName>style.visibility</p:attrName>
                                        </p:attrNameLst>
                                      </p:cBhvr>
                                      <p:to>
                                        <p:strVal val="visible"/>
                                      </p:to>
                                    </p:set>
                                    <p:animEffect transition="in" filter="fade">
                                      <p:cBhvr>
                                        <p:cTn id="33" dur="1000"/>
                                        <p:tgtEl>
                                          <p:spTgt spid="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9" grpId="0"/>
      <p:bldP spid="580" grpId="0"/>
      <p:bldP spid="581" grpId="0"/>
      <p:bldP spid="582" grpId="0"/>
      <p:bldP spid="583" grpId="0"/>
      <p:bldP spid="584" grpId="0"/>
      <p:bldP spid="5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pic>
        <p:nvPicPr>
          <p:cNvPr id="591" name="Shape 591"/>
          <p:cNvPicPr preferRelativeResize="0"/>
          <p:nvPr/>
        </p:nvPicPr>
        <p:blipFill rotWithShape="1">
          <a:blip r:embed="rId3">
            <a:alphaModFix/>
          </a:blip>
          <a:srcRect/>
          <a:stretch/>
        </p:blipFill>
        <p:spPr>
          <a:xfrm>
            <a:off x="237960" y="1298971"/>
            <a:ext cx="8667360" cy="580680"/>
          </a:xfrm>
          <a:prstGeom prst="rect">
            <a:avLst/>
          </a:prstGeom>
          <a:noFill/>
          <a:ln>
            <a:noFill/>
          </a:ln>
        </p:spPr>
      </p:pic>
      <p:pic>
        <p:nvPicPr>
          <p:cNvPr id="592" name="Shape 592"/>
          <p:cNvPicPr preferRelativeResize="0"/>
          <p:nvPr/>
        </p:nvPicPr>
        <p:blipFill rotWithShape="1">
          <a:blip r:embed="rId4">
            <a:alphaModFix/>
          </a:blip>
          <a:srcRect/>
          <a:stretch/>
        </p:blipFill>
        <p:spPr>
          <a:xfrm>
            <a:off x="152280" y="2032651"/>
            <a:ext cx="3144600" cy="1829520"/>
          </a:xfrm>
          <a:prstGeom prst="rect">
            <a:avLst/>
          </a:prstGeom>
          <a:noFill/>
          <a:ln>
            <a:noFill/>
          </a:ln>
        </p:spPr>
      </p:pic>
      <p:pic>
        <p:nvPicPr>
          <p:cNvPr id="593" name="Shape 593"/>
          <p:cNvPicPr preferRelativeResize="0"/>
          <p:nvPr/>
        </p:nvPicPr>
        <p:blipFill rotWithShape="1">
          <a:blip r:embed="rId5">
            <a:alphaModFix/>
          </a:blip>
          <a:srcRect/>
          <a:stretch/>
        </p:blipFill>
        <p:spPr>
          <a:xfrm>
            <a:off x="3297240" y="1880011"/>
            <a:ext cx="5608440" cy="3639960"/>
          </a:xfrm>
          <a:prstGeom prst="rect">
            <a:avLst/>
          </a:prstGeom>
          <a:noFill/>
          <a:ln>
            <a:noFill/>
          </a:ln>
        </p:spPr>
      </p:pic>
      <p:sp>
        <p:nvSpPr>
          <p:cNvPr id="594" name="Shape 594"/>
          <p:cNvSpPr/>
          <p:nvPr/>
        </p:nvSpPr>
        <p:spPr>
          <a:xfrm>
            <a:off x="3297240" y="5382091"/>
            <a:ext cx="4134600" cy="393120"/>
          </a:xfrm>
          <a:prstGeom prst="rect">
            <a:avLst/>
          </a:prstGeom>
          <a:noFill/>
          <a:ln>
            <a:noFill/>
          </a:ln>
        </p:spPr>
        <p:txBody>
          <a:bodyPr spcFirstLastPara="1" wrap="square" lIns="91425" tIns="91425" rIns="91425" bIns="91425" anchor="t" anchorCtr="0">
            <a:noAutofit/>
          </a:bodyPr>
          <a:lstStyle/>
          <a:p>
            <a:r>
              <a:rPr lang="en-US" sz="900" dirty="0"/>
              <a:t>https://</a:t>
            </a:r>
            <a:r>
              <a:rPr lang="en-US" sz="900" dirty="0"/>
              <a:t>sustainabledevelopment.un.org</a:t>
            </a:r>
            <a:r>
              <a:rPr lang="en-US" sz="900" dirty="0"/>
              <a:t>/</a:t>
            </a:r>
            <a:r>
              <a:rPr lang="en-US" sz="900" dirty="0"/>
              <a:t>hlpf</a:t>
            </a:r>
            <a:r>
              <a:rPr lang="en-US" sz="900" dirty="0"/>
              <a:t>/2017</a:t>
            </a:r>
            <a:endParaRPr sz="900" dirty="0"/>
          </a:p>
        </p:txBody>
      </p:sp>
      <p:sp>
        <p:nvSpPr>
          <p:cNvPr id="595" name="Shape 595"/>
          <p:cNvSpPr/>
          <p:nvPr/>
        </p:nvSpPr>
        <p:spPr>
          <a:xfrm>
            <a:off x="5131080" y="1486531"/>
            <a:ext cx="4012920" cy="393120"/>
          </a:xfrm>
          <a:prstGeom prst="rect">
            <a:avLst/>
          </a:prstGeom>
          <a:noFill/>
          <a:ln>
            <a:noFill/>
          </a:ln>
        </p:spPr>
        <p:txBody>
          <a:bodyPr spcFirstLastPara="1" wrap="square" lIns="91425" tIns="91425" rIns="91425" bIns="91425" anchor="t" anchorCtr="0">
            <a:noAutofit/>
          </a:bodyPr>
          <a:lstStyle/>
          <a:p>
            <a:r>
              <a:rPr lang="en-US" sz="900" dirty="0"/>
              <a:t>https://</a:t>
            </a:r>
            <a:r>
              <a:rPr lang="en-US" sz="900" dirty="0"/>
              <a:t>unfccc.int</a:t>
            </a:r>
            <a:r>
              <a:rPr lang="en-US" sz="900" dirty="0"/>
              <a:t>/news/nepal-submits-its-climate-action-plan-ahead-of-2015-paris-agreement</a:t>
            </a:r>
            <a:endParaRPr sz="900" dirty="0"/>
          </a:p>
        </p:txBody>
      </p:sp>
      <p:sp>
        <p:nvSpPr>
          <p:cNvPr id="596" name="Shape 596"/>
          <p:cNvSpPr/>
          <p:nvPr/>
        </p:nvSpPr>
        <p:spPr>
          <a:xfrm>
            <a:off x="152280" y="3862171"/>
            <a:ext cx="2722680" cy="393120"/>
          </a:xfrm>
          <a:prstGeom prst="rect">
            <a:avLst/>
          </a:prstGeom>
          <a:noFill/>
          <a:ln>
            <a:noFill/>
          </a:ln>
        </p:spPr>
        <p:txBody>
          <a:bodyPr spcFirstLastPara="1" wrap="square" lIns="91425" tIns="91425" rIns="91425" bIns="91425" anchor="t" anchorCtr="0">
            <a:noAutofit/>
          </a:bodyPr>
          <a:lstStyle/>
          <a:p>
            <a:r>
              <a:rPr lang="en-US" sz="900" dirty="0"/>
              <a:t>https://</a:t>
            </a:r>
            <a:r>
              <a:rPr lang="en-US" sz="900" dirty="0"/>
              <a:t>sustainabledevelopment.un.org</a:t>
            </a:r>
            <a:r>
              <a:rPr lang="en-US" sz="900" dirty="0"/>
              <a:t>/</a:t>
            </a:r>
            <a:r>
              <a:rPr lang="en-US" sz="900" dirty="0"/>
              <a:t>hlpf</a:t>
            </a:r>
            <a:r>
              <a:rPr lang="en-US" sz="900" dirty="0"/>
              <a:t>/2017</a:t>
            </a:r>
            <a:endParaRPr sz="900" dirty="0"/>
          </a:p>
        </p:txBody>
      </p:sp>
      <p:sp>
        <p:nvSpPr>
          <p:cNvPr id="597" name="Shape 597"/>
          <p:cNvSpPr/>
          <p:nvPr/>
        </p:nvSpPr>
        <p:spPr>
          <a:xfrm>
            <a:off x="6921000" y="1349011"/>
            <a:ext cx="1437120" cy="163440"/>
          </a:xfrm>
          <a:prstGeom prst="rect">
            <a:avLst/>
          </a:prstGeom>
          <a:noFill/>
          <a:ln w="2842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pic>
        <p:nvPicPr>
          <p:cNvPr id="598" name="Shape 598"/>
          <p:cNvPicPr preferRelativeResize="0"/>
          <p:nvPr/>
        </p:nvPicPr>
        <p:blipFill rotWithShape="1">
          <a:blip r:embed="rId6">
            <a:alphaModFix/>
          </a:blip>
          <a:srcRect/>
          <a:stretch/>
        </p:blipFill>
        <p:spPr>
          <a:xfrm>
            <a:off x="152280" y="4130731"/>
            <a:ext cx="1801440" cy="1011960"/>
          </a:xfrm>
          <a:prstGeom prst="rect">
            <a:avLst/>
          </a:prstGeom>
          <a:noFill/>
          <a:ln>
            <a:noFill/>
          </a:ln>
        </p:spPr>
      </p:pic>
      <p:sp>
        <p:nvSpPr>
          <p:cNvPr id="599" name="Shape 599"/>
          <p:cNvSpPr/>
          <p:nvPr/>
        </p:nvSpPr>
        <p:spPr>
          <a:xfrm>
            <a:off x="152640" y="5149171"/>
            <a:ext cx="1801080" cy="523440"/>
          </a:xfrm>
          <a:prstGeom prst="rect">
            <a:avLst/>
          </a:prstGeom>
          <a:noFill/>
          <a:ln>
            <a:noFill/>
          </a:ln>
        </p:spPr>
        <p:txBody>
          <a:bodyPr spcFirstLastPara="1" wrap="square" lIns="91425" tIns="91425" rIns="91425" bIns="91425" anchor="t" anchorCtr="0">
            <a:noAutofit/>
          </a:bodyPr>
          <a:lstStyle/>
          <a:p>
            <a:r>
              <a:rPr lang="en-US" sz="900" dirty="0"/>
              <a:t>http://</a:t>
            </a:r>
            <a:r>
              <a:rPr lang="en-US" sz="900" dirty="0"/>
              <a:t>theduran.com</a:t>
            </a:r>
            <a:r>
              <a:rPr lang="en-US" sz="900" dirty="0"/>
              <a:t>/</a:t>
            </a:r>
            <a:r>
              <a:rPr lang="en-US" sz="900" dirty="0"/>
              <a:t>syria</a:t>
            </a:r>
            <a:r>
              <a:rPr lang="en-US" sz="900" dirty="0"/>
              <a:t>-signs-</a:t>
            </a:r>
            <a:r>
              <a:rPr lang="en-US" sz="900" dirty="0"/>
              <a:t>paris</a:t>
            </a:r>
            <a:r>
              <a:rPr lang="en-US" sz="900" dirty="0"/>
              <a:t>-climate-change-accord-us-country-no-board/</a:t>
            </a:r>
            <a:endParaRPr sz="900" dirty="0"/>
          </a:p>
        </p:txBody>
      </p:sp>
      <p:pic>
        <p:nvPicPr>
          <p:cNvPr id="600" name="Shape 600"/>
          <p:cNvPicPr preferRelativeResize="0"/>
          <p:nvPr/>
        </p:nvPicPr>
        <p:blipFill rotWithShape="1">
          <a:blip r:embed="rId7">
            <a:alphaModFix/>
          </a:blip>
          <a:srcRect l="10963" t="8590" r="9512"/>
          <a:stretch/>
        </p:blipFill>
        <p:spPr>
          <a:xfrm>
            <a:off x="1739939" y="856891"/>
            <a:ext cx="5387760" cy="5056560"/>
          </a:xfrm>
          <a:prstGeom prst="rect">
            <a:avLst/>
          </a:prstGeom>
          <a:noFill/>
          <a:ln>
            <a:noFill/>
          </a:ln>
        </p:spPr>
      </p:pic>
      <p:sp>
        <p:nvSpPr>
          <p:cNvPr id="601" name="Shape 601"/>
          <p:cNvSpPr/>
          <p:nvPr/>
        </p:nvSpPr>
        <p:spPr>
          <a:xfrm>
            <a:off x="1644135" y="5775191"/>
            <a:ext cx="7261200" cy="238200"/>
          </a:xfrm>
          <a:prstGeom prst="rect">
            <a:avLst/>
          </a:prstGeom>
          <a:noFill/>
          <a:ln>
            <a:noFill/>
          </a:ln>
        </p:spPr>
        <p:txBody>
          <a:bodyPr spcFirstLastPara="1" wrap="square" lIns="91425" tIns="91425" rIns="91425" bIns="91425" anchor="t" anchorCtr="0">
            <a:noAutofit/>
          </a:bodyPr>
          <a:lstStyle/>
          <a:p>
            <a:r>
              <a:rPr lang="en-US" sz="900" dirty="0"/>
              <a:t>http://www4.unfccc.int/</a:t>
            </a:r>
            <a:r>
              <a:rPr lang="en-US" sz="900" dirty="0"/>
              <a:t>ndcregistry</a:t>
            </a:r>
            <a:r>
              <a:rPr lang="en-US" sz="900" dirty="0"/>
              <a:t>/</a:t>
            </a:r>
            <a:r>
              <a:rPr lang="en-US" sz="900" dirty="0"/>
              <a:t>PublishedDocuments</a:t>
            </a:r>
            <a:r>
              <a:rPr lang="en-US" sz="900" dirty="0"/>
              <a:t>/Nepal%20First/Nepal%20First%20NDC.pdf</a:t>
            </a:r>
            <a:endParaRPr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5"/>
                                        </p:tgtEl>
                                        <p:attrNameLst>
                                          <p:attrName>style.visibility</p:attrName>
                                        </p:attrNameLst>
                                      </p:cBhvr>
                                      <p:to>
                                        <p:strVal val="visible"/>
                                      </p:to>
                                    </p:set>
                                    <p:animEffect transition="in" filter="fade">
                                      <p:cBhvr>
                                        <p:cTn id="7" dur="1000"/>
                                        <p:tgtEl>
                                          <p:spTgt spid="595"/>
                                        </p:tgtEl>
                                      </p:cBhvr>
                                    </p:animEffect>
                                  </p:childTnLst>
                                </p:cTn>
                              </p:par>
                              <p:par>
                                <p:cTn id="8" presetID="10" presetClass="entr" presetSubtype="0" fill="hold" nodeType="withEffect">
                                  <p:stCondLst>
                                    <p:cond delay="0"/>
                                  </p:stCondLst>
                                  <p:childTnLst>
                                    <p:set>
                                      <p:cBhvr>
                                        <p:cTn id="9" dur="1" fill="hold">
                                          <p:stCondLst>
                                            <p:cond delay="0"/>
                                          </p:stCondLst>
                                        </p:cTn>
                                        <p:tgtEl>
                                          <p:spTgt spid="591"/>
                                        </p:tgtEl>
                                        <p:attrNameLst>
                                          <p:attrName>style.visibility</p:attrName>
                                        </p:attrNameLst>
                                      </p:cBhvr>
                                      <p:to>
                                        <p:strVal val="visible"/>
                                      </p:to>
                                    </p:set>
                                    <p:animEffect transition="in" filter="fade">
                                      <p:cBhvr>
                                        <p:cTn id="10" dur="1000"/>
                                        <p:tgtEl>
                                          <p:spTgt spid="591"/>
                                        </p:tgtEl>
                                      </p:cBhvr>
                                    </p:animEffect>
                                  </p:childTnLst>
                                </p:cTn>
                              </p:par>
                              <p:par>
                                <p:cTn id="11" presetID="10" presetClass="entr" presetSubtype="0" fill="hold" nodeType="withEffect">
                                  <p:stCondLst>
                                    <p:cond delay="0"/>
                                  </p:stCondLst>
                                  <p:childTnLst>
                                    <p:set>
                                      <p:cBhvr>
                                        <p:cTn id="12" dur="1" fill="hold">
                                          <p:stCondLst>
                                            <p:cond delay="0"/>
                                          </p:stCondLst>
                                        </p:cTn>
                                        <p:tgtEl>
                                          <p:spTgt spid="597"/>
                                        </p:tgtEl>
                                        <p:attrNameLst>
                                          <p:attrName>style.visibility</p:attrName>
                                        </p:attrNameLst>
                                      </p:cBhvr>
                                      <p:to>
                                        <p:strVal val="visible"/>
                                      </p:to>
                                    </p:set>
                                    <p:animEffect transition="in" filter="fade">
                                      <p:cBhvr>
                                        <p:cTn id="13" dur="1000"/>
                                        <p:tgtEl>
                                          <p:spTgt spid="59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92"/>
                                        </p:tgtEl>
                                        <p:attrNameLst>
                                          <p:attrName>style.visibility</p:attrName>
                                        </p:attrNameLst>
                                      </p:cBhvr>
                                      <p:to>
                                        <p:strVal val="visible"/>
                                      </p:to>
                                    </p:set>
                                    <p:animEffect transition="in" filter="fade">
                                      <p:cBhvr>
                                        <p:cTn id="17" dur="1000"/>
                                        <p:tgtEl>
                                          <p:spTgt spid="592"/>
                                        </p:tgtEl>
                                      </p:cBhvr>
                                    </p:animEffect>
                                  </p:childTnLst>
                                </p:cTn>
                              </p:par>
                              <p:par>
                                <p:cTn id="18" presetID="10" presetClass="entr" presetSubtype="0" fill="hold" nodeType="withEffect">
                                  <p:stCondLst>
                                    <p:cond delay="0"/>
                                  </p:stCondLst>
                                  <p:childTnLst>
                                    <p:set>
                                      <p:cBhvr>
                                        <p:cTn id="19" dur="1" fill="hold">
                                          <p:stCondLst>
                                            <p:cond delay="0"/>
                                          </p:stCondLst>
                                        </p:cTn>
                                        <p:tgtEl>
                                          <p:spTgt spid="593"/>
                                        </p:tgtEl>
                                        <p:attrNameLst>
                                          <p:attrName>style.visibility</p:attrName>
                                        </p:attrNameLst>
                                      </p:cBhvr>
                                      <p:to>
                                        <p:strVal val="visible"/>
                                      </p:to>
                                    </p:set>
                                    <p:animEffect transition="in" filter="fade">
                                      <p:cBhvr>
                                        <p:cTn id="20" dur="1000"/>
                                        <p:tgtEl>
                                          <p:spTgt spid="593"/>
                                        </p:tgtEl>
                                      </p:cBhvr>
                                    </p:animEffect>
                                  </p:childTnLst>
                                </p:cTn>
                              </p:par>
                              <p:par>
                                <p:cTn id="21" presetID="10" presetClass="entr" presetSubtype="0" fill="hold" nodeType="withEffect">
                                  <p:stCondLst>
                                    <p:cond delay="0"/>
                                  </p:stCondLst>
                                  <p:childTnLst>
                                    <p:set>
                                      <p:cBhvr>
                                        <p:cTn id="22" dur="1" fill="hold">
                                          <p:stCondLst>
                                            <p:cond delay="0"/>
                                          </p:stCondLst>
                                        </p:cTn>
                                        <p:tgtEl>
                                          <p:spTgt spid="596"/>
                                        </p:tgtEl>
                                        <p:attrNameLst>
                                          <p:attrName>style.visibility</p:attrName>
                                        </p:attrNameLst>
                                      </p:cBhvr>
                                      <p:to>
                                        <p:strVal val="visible"/>
                                      </p:to>
                                    </p:set>
                                    <p:animEffect transition="in" filter="fade">
                                      <p:cBhvr>
                                        <p:cTn id="23" dur="1000"/>
                                        <p:tgtEl>
                                          <p:spTgt spid="596"/>
                                        </p:tgtEl>
                                      </p:cBhvr>
                                    </p:animEffect>
                                  </p:childTnLst>
                                </p:cTn>
                              </p:par>
                              <p:par>
                                <p:cTn id="24" presetID="10" presetClass="entr" presetSubtype="0" fill="hold" nodeType="withEffect">
                                  <p:stCondLst>
                                    <p:cond delay="0"/>
                                  </p:stCondLst>
                                  <p:childTnLst>
                                    <p:set>
                                      <p:cBhvr>
                                        <p:cTn id="25" dur="1" fill="hold">
                                          <p:stCondLst>
                                            <p:cond delay="0"/>
                                          </p:stCondLst>
                                        </p:cTn>
                                        <p:tgtEl>
                                          <p:spTgt spid="594"/>
                                        </p:tgtEl>
                                        <p:attrNameLst>
                                          <p:attrName>style.visibility</p:attrName>
                                        </p:attrNameLst>
                                      </p:cBhvr>
                                      <p:to>
                                        <p:strVal val="visible"/>
                                      </p:to>
                                    </p:set>
                                    <p:animEffect transition="in" filter="fade">
                                      <p:cBhvr>
                                        <p:cTn id="26" dur="1000"/>
                                        <p:tgtEl>
                                          <p:spTgt spid="594"/>
                                        </p:tgtEl>
                                      </p:cBhvr>
                                    </p:animEffect>
                                  </p:childTnLst>
                                </p:cTn>
                              </p:par>
                              <p:par>
                                <p:cTn id="27" presetID="10" presetClass="entr" presetSubtype="0" fill="hold" nodeType="withEffect">
                                  <p:stCondLst>
                                    <p:cond delay="0"/>
                                  </p:stCondLst>
                                  <p:childTnLst>
                                    <p:set>
                                      <p:cBhvr>
                                        <p:cTn id="28" dur="1" fill="hold">
                                          <p:stCondLst>
                                            <p:cond delay="0"/>
                                          </p:stCondLst>
                                        </p:cTn>
                                        <p:tgtEl>
                                          <p:spTgt spid="598"/>
                                        </p:tgtEl>
                                        <p:attrNameLst>
                                          <p:attrName>style.visibility</p:attrName>
                                        </p:attrNameLst>
                                      </p:cBhvr>
                                      <p:to>
                                        <p:strVal val="visible"/>
                                      </p:to>
                                    </p:set>
                                    <p:animEffect transition="in" filter="fade">
                                      <p:cBhvr>
                                        <p:cTn id="29" dur="1000"/>
                                        <p:tgtEl>
                                          <p:spTgt spid="598"/>
                                        </p:tgtEl>
                                      </p:cBhvr>
                                    </p:animEffect>
                                  </p:childTnLst>
                                </p:cTn>
                              </p:par>
                              <p:par>
                                <p:cTn id="30" presetID="10" presetClass="entr" presetSubtype="0" fill="hold" nodeType="withEffect">
                                  <p:stCondLst>
                                    <p:cond delay="0"/>
                                  </p:stCondLst>
                                  <p:childTnLst>
                                    <p:set>
                                      <p:cBhvr>
                                        <p:cTn id="31" dur="1" fill="hold">
                                          <p:stCondLst>
                                            <p:cond delay="0"/>
                                          </p:stCondLst>
                                        </p:cTn>
                                        <p:tgtEl>
                                          <p:spTgt spid="599"/>
                                        </p:tgtEl>
                                        <p:attrNameLst>
                                          <p:attrName>style.visibility</p:attrName>
                                        </p:attrNameLst>
                                      </p:cBhvr>
                                      <p:to>
                                        <p:strVal val="visible"/>
                                      </p:to>
                                    </p:set>
                                    <p:animEffect transition="in" filter="fade">
                                      <p:cBhvr>
                                        <p:cTn id="32" dur="1000"/>
                                        <p:tgtEl>
                                          <p:spTgt spid="59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00"/>
                                        </p:tgtEl>
                                        <p:attrNameLst>
                                          <p:attrName>style.visibility</p:attrName>
                                        </p:attrNameLst>
                                      </p:cBhvr>
                                      <p:to>
                                        <p:strVal val="visible"/>
                                      </p:to>
                                    </p:set>
                                    <p:animEffect transition="in" filter="fade">
                                      <p:cBhvr>
                                        <p:cTn id="37" dur="1000"/>
                                        <p:tgtEl>
                                          <p:spTgt spid="600"/>
                                        </p:tgtEl>
                                      </p:cBhvr>
                                    </p:animEffect>
                                  </p:childTnLst>
                                </p:cTn>
                              </p:par>
                              <p:par>
                                <p:cTn id="38" presetID="10" presetClass="entr" presetSubtype="0" fill="hold" nodeType="withEffect">
                                  <p:stCondLst>
                                    <p:cond delay="0"/>
                                  </p:stCondLst>
                                  <p:childTnLst>
                                    <p:set>
                                      <p:cBhvr>
                                        <p:cTn id="39" dur="1" fill="hold">
                                          <p:stCondLst>
                                            <p:cond delay="0"/>
                                          </p:stCondLst>
                                        </p:cTn>
                                        <p:tgtEl>
                                          <p:spTgt spid="601"/>
                                        </p:tgtEl>
                                        <p:attrNameLst>
                                          <p:attrName>style.visibility</p:attrName>
                                        </p:attrNameLst>
                                      </p:cBhvr>
                                      <p:to>
                                        <p:strVal val="visible"/>
                                      </p:to>
                                    </p:set>
                                    <p:animEffect transition="in" filter="fade">
                                      <p:cBhvr>
                                        <p:cTn id="40" dur="1000"/>
                                        <p:tgtEl>
                                          <p:spTgt spid="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pic>
        <p:nvPicPr>
          <p:cNvPr id="607" name="Shape 607"/>
          <p:cNvPicPr preferRelativeResize="0"/>
          <p:nvPr/>
        </p:nvPicPr>
        <p:blipFill rotWithShape="1">
          <a:blip r:embed="rId3">
            <a:alphaModFix/>
          </a:blip>
          <a:srcRect/>
          <a:stretch/>
        </p:blipFill>
        <p:spPr>
          <a:xfrm>
            <a:off x="703080" y="1009531"/>
            <a:ext cx="7737840" cy="4838400"/>
          </a:xfrm>
          <a:prstGeom prst="rect">
            <a:avLst/>
          </a:prstGeom>
          <a:noFill/>
          <a:ln>
            <a:noFill/>
          </a:ln>
        </p:spPr>
      </p:pic>
      <p:sp>
        <p:nvSpPr>
          <p:cNvPr id="608" name="Shape 608"/>
          <p:cNvSpPr/>
          <p:nvPr/>
        </p:nvSpPr>
        <p:spPr>
          <a:xfrm>
            <a:off x="2559240" y="2168371"/>
            <a:ext cx="2798280" cy="54180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09" name="Shape 609"/>
          <p:cNvSpPr/>
          <p:nvPr/>
        </p:nvSpPr>
        <p:spPr>
          <a:xfrm>
            <a:off x="3114000" y="2710531"/>
            <a:ext cx="2659680" cy="54180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10" name="Shape 610"/>
          <p:cNvSpPr/>
          <p:nvPr/>
        </p:nvSpPr>
        <p:spPr>
          <a:xfrm>
            <a:off x="5924520" y="3101131"/>
            <a:ext cx="2130840" cy="54180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11" name="Shape 611"/>
          <p:cNvSpPr/>
          <p:nvPr/>
        </p:nvSpPr>
        <p:spPr>
          <a:xfrm>
            <a:off x="5848920" y="5395771"/>
            <a:ext cx="1727280" cy="45252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12" name="Shape 612"/>
          <p:cNvSpPr/>
          <p:nvPr/>
        </p:nvSpPr>
        <p:spPr>
          <a:xfrm>
            <a:off x="703080" y="5736331"/>
            <a:ext cx="4008600" cy="264240"/>
          </a:xfrm>
          <a:prstGeom prst="rect">
            <a:avLst/>
          </a:prstGeom>
          <a:noFill/>
          <a:ln>
            <a:noFill/>
          </a:ln>
        </p:spPr>
        <p:txBody>
          <a:bodyPr spcFirstLastPara="1" wrap="square" lIns="91425" tIns="91425" rIns="91425" bIns="91425" anchor="t" anchorCtr="0">
            <a:noAutofit/>
          </a:bodyPr>
          <a:lstStyle/>
          <a:p>
            <a:r>
              <a:rPr lang="en-US" sz="900" dirty="0"/>
              <a:t>http://</a:t>
            </a:r>
            <a:r>
              <a:rPr lang="en-US" sz="900" dirty="0"/>
              <a:t>blog.wennergren.org</a:t>
            </a:r>
            <a:r>
              <a:rPr lang="en-US" sz="900" dirty="0"/>
              <a:t>/</a:t>
            </a:r>
            <a:r>
              <a:rPr lang="en-US" sz="900" dirty="0"/>
              <a:t>wp</a:t>
            </a:r>
            <a:r>
              <a:rPr lang="en-US" sz="900" dirty="0"/>
              <a:t>-content/uploads/2017/04/energy-</a:t>
            </a:r>
            <a:r>
              <a:rPr lang="en-US" sz="900" dirty="0"/>
              <a:t>sciences.jpg</a:t>
            </a:r>
            <a:endParaRPr sz="900" dirty="0"/>
          </a:p>
        </p:txBody>
      </p:sp>
      <p:sp>
        <p:nvSpPr>
          <p:cNvPr id="613" name="Shape 613"/>
          <p:cNvSpPr/>
          <p:nvPr/>
        </p:nvSpPr>
        <p:spPr>
          <a:xfrm>
            <a:off x="2673000" y="4073131"/>
            <a:ext cx="1727280" cy="45252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14" name="Shape 614"/>
          <p:cNvSpPr/>
          <p:nvPr/>
        </p:nvSpPr>
        <p:spPr>
          <a:xfrm>
            <a:off x="6126480" y="1715491"/>
            <a:ext cx="1727280" cy="45252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15" name="Shape 615"/>
          <p:cNvSpPr/>
          <p:nvPr/>
        </p:nvSpPr>
        <p:spPr>
          <a:xfrm rot="5401200">
            <a:off x="6826320" y="2622331"/>
            <a:ext cx="2622960" cy="718200"/>
          </a:xfrm>
          <a:prstGeom prst="ellipse">
            <a:avLst/>
          </a:prstGeom>
          <a:noFill/>
          <a:ln w="381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8"/>
                                        </p:tgtEl>
                                        <p:attrNameLst>
                                          <p:attrName>style.visibility</p:attrName>
                                        </p:attrNameLst>
                                      </p:cBhvr>
                                      <p:to>
                                        <p:strVal val="visible"/>
                                      </p:to>
                                    </p:set>
                                    <p:animEffect transition="in" filter="fade">
                                      <p:cBhvr>
                                        <p:cTn id="7" dur="1000"/>
                                        <p:tgtEl>
                                          <p:spTgt spid="608"/>
                                        </p:tgtEl>
                                      </p:cBhvr>
                                    </p:animEffect>
                                  </p:childTnLst>
                                </p:cTn>
                              </p:par>
                              <p:par>
                                <p:cTn id="8" presetID="10" presetClass="entr" presetSubtype="0" fill="hold" nodeType="withEffect">
                                  <p:stCondLst>
                                    <p:cond delay="0"/>
                                  </p:stCondLst>
                                  <p:childTnLst>
                                    <p:set>
                                      <p:cBhvr>
                                        <p:cTn id="9" dur="1" fill="hold">
                                          <p:stCondLst>
                                            <p:cond delay="0"/>
                                          </p:stCondLst>
                                        </p:cTn>
                                        <p:tgtEl>
                                          <p:spTgt spid="609"/>
                                        </p:tgtEl>
                                        <p:attrNameLst>
                                          <p:attrName>style.visibility</p:attrName>
                                        </p:attrNameLst>
                                      </p:cBhvr>
                                      <p:to>
                                        <p:strVal val="visible"/>
                                      </p:to>
                                    </p:set>
                                    <p:animEffect transition="in" filter="fade">
                                      <p:cBhvr>
                                        <p:cTn id="10" dur="1000"/>
                                        <p:tgtEl>
                                          <p:spTgt spid="609"/>
                                        </p:tgtEl>
                                      </p:cBhvr>
                                    </p:animEffect>
                                  </p:childTnLst>
                                </p:cTn>
                              </p:par>
                              <p:par>
                                <p:cTn id="11" presetID="10" presetClass="entr" presetSubtype="0" fill="hold" nodeType="withEffect">
                                  <p:stCondLst>
                                    <p:cond delay="0"/>
                                  </p:stCondLst>
                                  <p:childTnLst>
                                    <p:set>
                                      <p:cBhvr>
                                        <p:cTn id="12" dur="1" fill="hold">
                                          <p:stCondLst>
                                            <p:cond delay="0"/>
                                          </p:stCondLst>
                                        </p:cTn>
                                        <p:tgtEl>
                                          <p:spTgt spid="610"/>
                                        </p:tgtEl>
                                        <p:attrNameLst>
                                          <p:attrName>style.visibility</p:attrName>
                                        </p:attrNameLst>
                                      </p:cBhvr>
                                      <p:to>
                                        <p:strVal val="visible"/>
                                      </p:to>
                                    </p:set>
                                    <p:animEffect transition="in" filter="fade">
                                      <p:cBhvr>
                                        <p:cTn id="13" dur="1000"/>
                                        <p:tgtEl>
                                          <p:spTgt spid="610"/>
                                        </p:tgtEl>
                                      </p:cBhvr>
                                    </p:animEffect>
                                  </p:childTnLst>
                                </p:cTn>
                              </p:par>
                              <p:par>
                                <p:cTn id="14" presetID="10" presetClass="entr" presetSubtype="0" fill="hold" nodeType="withEffect">
                                  <p:stCondLst>
                                    <p:cond delay="0"/>
                                  </p:stCondLst>
                                  <p:childTnLst>
                                    <p:set>
                                      <p:cBhvr>
                                        <p:cTn id="15" dur="1" fill="hold">
                                          <p:stCondLst>
                                            <p:cond delay="0"/>
                                          </p:stCondLst>
                                        </p:cTn>
                                        <p:tgtEl>
                                          <p:spTgt spid="613"/>
                                        </p:tgtEl>
                                        <p:attrNameLst>
                                          <p:attrName>style.visibility</p:attrName>
                                        </p:attrNameLst>
                                      </p:cBhvr>
                                      <p:to>
                                        <p:strVal val="visible"/>
                                      </p:to>
                                    </p:set>
                                    <p:animEffect transition="in" filter="fade">
                                      <p:cBhvr>
                                        <p:cTn id="16" dur="1000"/>
                                        <p:tgtEl>
                                          <p:spTgt spid="613"/>
                                        </p:tgtEl>
                                      </p:cBhvr>
                                    </p:animEffect>
                                  </p:childTnLst>
                                </p:cTn>
                              </p:par>
                              <p:par>
                                <p:cTn id="17" presetID="10" presetClass="entr" presetSubtype="0" fill="hold" nodeType="withEffect">
                                  <p:stCondLst>
                                    <p:cond delay="0"/>
                                  </p:stCondLst>
                                  <p:childTnLst>
                                    <p:set>
                                      <p:cBhvr>
                                        <p:cTn id="18" dur="1" fill="hold">
                                          <p:stCondLst>
                                            <p:cond delay="0"/>
                                          </p:stCondLst>
                                        </p:cTn>
                                        <p:tgtEl>
                                          <p:spTgt spid="614"/>
                                        </p:tgtEl>
                                        <p:attrNameLst>
                                          <p:attrName>style.visibility</p:attrName>
                                        </p:attrNameLst>
                                      </p:cBhvr>
                                      <p:to>
                                        <p:strVal val="visible"/>
                                      </p:to>
                                    </p:set>
                                    <p:animEffect transition="in" filter="fade">
                                      <p:cBhvr>
                                        <p:cTn id="19" dur="1000"/>
                                        <p:tgtEl>
                                          <p:spTgt spid="614"/>
                                        </p:tgtEl>
                                      </p:cBhvr>
                                    </p:animEffect>
                                  </p:childTnLst>
                                </p:cTn>
                              </p:par>
                              <p:par>
                                <p:cTn id="20" presetID="10" presetClass="entr" presetSubtype="0" fill="hold" nodeType="withEffect">
                                  <p:stCondLst>
                                    <p:cond delay="0"/>
                                  </p:stCondLst>
                                  <p:childTnLst>
                                    <p:set>
                                      <p:cBhvr>
                                        <p:cTn id="21" dur="1" fill="hold">
                                          <p:stCondLst>
                                            <p:cond delay="0"/>
                                          </p:stCondLst>
                                        </p:cTn>
                                        <p:tgtEl>
                                          <p:spTgt spid="615"/>
                                        </p:tgtEl>
                                        <p:attrNameLst>
                                          <p:attrName>style.visibility</p:attrName>
                                        </p:attrNameLst>
                                      </p:cBhvr>
                                      <p:to>
                                        <p:strVal val="visible"/>
                                      </p:to>
                                    </p:set>
                                    <p:animEffect transition="in" filter="fade">
                                      <p:cBhvr>
                                        <p:cTn id="22" dur="1000"/>
                                        <p:tgtEl>
                                          <p:spTgt spid="615"/>
                                        </p:tgtEl>
                                      </p:cBhvr>
                                    </p:animEffect>
                                  </p:childTnLst>
                                </p:cTn>
                              </p:par>
                              <p:par>
                                <p:cTn id="23" presetID="10" presetClass="entr" presetSubtype="0" fill="hold" nodeType="withEffect">
                                  <p:stCondLst>
                                    <p:cond delay="0"/>
                                  </p:stCondLst>
                                  <p:childTnLst>
                                    <p:set>
                                      <p:cBhvr>
                                        <p:cTn id="24" dur="1" fill="hold">
                                          <p:stCondLst>
                                            <p:cond delay="0"/>
                                          </p:stCondLst>
                                        </p:cTn>
                                        <p:tgtEl>
                                          <p:spTgt spid="611"/>
                                        </p:tgtEl>
                                        <p:attrNameLst>
                                          <p:attrName>style.visibility</p:attrName>
                                        </p:attrNameLst>
                                      </p:cBhvr>
                                      <p:to>
                                        <p:strVal val="visible"/>
                                      </p:to>
                                    </p:set>
                                    <p:animEffect transition="in" filter="fade">
                                      <p:cBhvr>
                                        <p:cTn id="25" dur="1000"/>
                                        <p:tgtEl>
                                          <p:spTgt spid="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Shape 621"/>
          <p:cNvSpPr txBox="1"/>
          <p:nvPr/>
        </p:nvSpPr>
        <p:spPr>
          <a:xfrm>
            <a:off x="311760" y="1173331"/>
            <a:ext cx="8520120" cy="830880"/>
          </a:xfrm>
          <a:prstGeom prst="rect">
            <a:avLst/>
          </a:prstGeom>
          <a:noFill/>
          <a:ln>
            <a:noFill/>
          </a:ln>
        </p:spPr>
        <p:txBody>
          <a:bodyPr spcFirstLastPara="1" wrap="square" lIns="91425" tIns="91425" rIns="91425" bIns="91425" anchor="b" anchorCtr="0">
            <a:noAutofit/>
          </a:bodyPr>
          <a:lstStyle/>
          <a:p>
            <a:r>
              <a:rPr lang="en-US" sz="4200" dirty="0">
                <a:latin typeface="Economica"/>
                <a:ea typeface="Economica"/>
                <a:cs typeface="Economica"/>
                <a:sym typeface="Economica"/>
              </a:rPr>
              <a:t>Measures</a:t>
            </a:r>
            <a:endParaRPr sz="4200" dirty="0"/>
          </a:p>
        </p:txBody>
      </p:sp>
      <p:sp>
        <p:nvSpPr>
          <p:cNvPr id="622" name="Shape 622"/>
          <p:cNvSpPr txBox="1"/>
          <p:nvPr/>
        </p:nvSpPr>
        <p:spPr>
          <a:xfrm>
            <a:off x="311760" y="2082331"/>
            <a:ext cx="8520120" cy="3353760"/>
          </a:xfrm>
          <a:prstGeom prst="rect">
            <a:avLst/>
          </a:prstGeom>
          <a:noFill/>
          <a:ln>
            <a:noFill/>
          </a:ln>
        </p:spPr>
        <p:txBody>
          <a:bodyPr spcFirstLastPara="1" wrap="square" lIns="91425" tIns="91425" rIns="91425" bIns="91425" anchor="t" anchorCtr="0">
            <a:noAutofit/>
          </a:bodyPr>
          <a:lstStyle/>
          <a:p>
            <a:pPr marL="457178" indent="-342703">
              <a:lnSpc>
                <a:spcPct val="115000"/>
              </a:lnSpc>
              <a:buSzPts val="1800"/>
              <a:buFont typeface="Open Sans"/>
              <a:buAutoNum type="arabicPeriod"/>
            </a:pPr>
            <a:r>
              <a:rPr lang="en-US" sz="1800" dirty="0">
                <a:latin typeface="Open Sans"/>
                <a:ea typeface="Open Sans"/>
                <a:cs typeface="Open Sans"/>
                <a:sym typeface="Open Sans"/>
              </a:rPr>
              <a:t>Water and Electricity Cogeneration</a:t>
            </a:r>
            <a:endParaRPr sz="1800" dirty="0"/>
          </a:p>
          <a:p>
            <a:pPr marL="457178" indent="-342703">
              <a:lnSpc>
                <a:spcPct val="115000"/>
              </a:lnSpc>
              <a:buSzPts val="1800"/>
              <a:buFont typeface="Open Sans"/>
              <a:buAutoNum type="arabicPeriod"/>
            </a:pPr>
            <a:r>
              <a:rPr lang="en-US" sz="1800" dirty="0">
                <a:latin typeface="Open Sans"/>
                <a:ea typeface="Open Sans"/>
                <a:cs typeface="Open Sans"/>
                <a:sym typeface="Open Sans"/>
              </a:rPr>
              <a:t>Rural Electrification</a:t>
            </a:r>
            <a:endParaRPr sz="1800" dirty="0"/>
          </a:p>
          <a:p>
            <a:pPr marL="457178" indent="-342703">
              <a:lnSpc>
                <a:spcPct val="115000"/>
              </a:lnSpc>
              <a:buSzPts val="1800"/>
              <a:buFont typeface="Open Sans"/>
              <a:buAutoNum type="arabicPeriod"/>
            </a:pPr>
            <a:r>
              <a:rPr lang="en-US" sz="1800" dirty="0">
                <a:latin typeface="Open Sans"/>
                <a:ea typeface="Open Sans"/>
                <a:cs typeface="Open Sans"/>
                <a:sym typeface="Open Sans"/>
              </a:rPr>
              <a:t>Biomass, Biogas and Waste Management(a.k.a. Energy Efficiency)</a:t>
            </a:r>
            <a:endParaRPr sz="1800" dirty="0"/>
          </a:p>
        </p:txBody>
      </p:sp>
      <p:sp>
        <p:nvSpPr>
          <p:cNvPr id="4" name="Slide Number Placeholder 3"/>
          <p:cNvSpPr>
            <a:spLocks noGrp="1"/>
          </p:cNvSpPr>
          <p:nvPr>
            <p:ph type="sldNum" idx="12"/>
          </p:nvPr>
        </p:nvSpPr>
        <p:spPr/>
        <p:txBody>
          <a:bodyPr/>
          <a:lstStyle/>
          <a:p>
            <a:fld id="{00000000-1234-1234-1234-123412341234}" type="slidenum">
              <a:rPr lang="uk-UA" smtClean="0"/>
              <a:pPr/>
              <a:t>7</a:t>
            </a:fld>
            <a:endParaRPr lang="uk-U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pic>
        <p:nvPicPr>
          <p:cNvPr id="628" name="Shape 628"/>
          <p:cNvPicPr preferRelativeResize="0"/>
          <p:nvPr/>
        </p:nvPicPr>
        <p:blipFill rotWithShape="1">
          <a:blip r:embed="rId3">
            <a:alphaModFix/>
          </a:blip>
          <a:srcRect/>
          <a:stretch/>
        </p:blipFill>
        <p:spPr>
          <a:xfrm>
            <a:off x="-619200" y="857251"/>
            <a:ext cx="9762840" cy="5143320"/>
          </a:xfrm>
          <a:prstGeom prst="rect">
            <a:avLst/>
          </a:prstGeom>
          <a:noFill/>
          <a:ln>
            <a:noFill/>
          </a:ln>
        </p:spPr>
      </p:pic>
      <p:sp>
        <p:nvSpPr>
          <p:cNvPr id="629" name="Shape 629"/>
          <p:cNvSpPr/>
          <p:nvPr/>
        </p:nvSpPr>
        <p:spPr>
          <a:xfrm>
            <a:off x="100800" y="1475011"/>
            <a:ext cx="1827720" cy="327600"/>
          </a:xfrm>
          <a:prstGeom prst="rect">
            <a:avLst/>
          </a:prstGeom>
          <a:noFill/>
          <a:ln>
            <a:noFill/>
          </a:ln>
        </p:spPr>
        <p:txBody>
          <a:bodyPr spcFirstLastPara="1" wrap="square" lIns="91425" tIns="91425" rIns="91425" bIns="91425" anchor="t" anchorCtr="0">
            <a:noAutofit/>
          </a:bodyPr>
          <a:lstStyle/>
          <a:p>
            <a:r>
              <a:rPr lang="en-US" dirty="0"/>
              <a:t>Renewable Sources</a:t>
            </a:r>
            <a:endParaRPr dirty="0"/>
          </a:p>
        </p:txBody>
      </p:sp>
      <p:sp>
        <p:nvSpPr>
          <p:cNvPr id="630" name="Shape 630"/>
          <p:cNvSpPr/>
          <p:nvPr/>
        </p:nvSpPr>
        <p:spPr>
          <a:xfrm>
            <a:off x="3140280" y="1022131"/>
            <a:ext cx="2192040" cy="327600"/>
          </a:xfrm>
          <a:prstGeom prst="rect">
            <a:avLst/>
          </a:prstGeom>
          <a:noFill/>
          <a:ln>
            <a:noFill/>
          </a:ln>
        </p:spPr>
        <p:txBody>
          <a:bodyPr spcFirstLastPara="1" wrap="square" lIns="91425" tIns="91425" rIns="91425" bIns="91425" anchor="t" anchorCtr="0">
            <a:noAutofit/>
          </a:bodyPr>
          <a:lstStyle/>
          <a:p>
            <a:r>
              <a:rPr lang="en-US" dirty="0"/>
              <a:t>High Demand/ Low Flow</a:t>
            </a:r>
            <a:endParaRPr dirty="0"/>
          </a:p>
        </p:txBody>
      </p:sp>
      <p:sp>
        <p:nvSpPr>
          <p:cNvPr id="631" name="Shape 631"/>
          <p:cNvSpPr/>
          <p:nvPr/>
        </p:nvSpPr>
        <p:spPr>
          <a:xfrm>
            <a:off x="1489680" y="2700091"/>
            <a:ext cx="2304360" cy="327600"/>
          </a:xfrm>
          <a:prstGeom prst="rect">
            <a:avLst/>
          </a:prstGeom>
          <a:noFill/>
          <a:ln>
            <a:noFill/>
          </a:ln>
        </p:spPr>
        <p:txBody>
          <a:bodyPr spcFirstLastPara="1" wrap="square" lIns="91425" tIns="91425" rIns="91425" bIns="91425" anchor="t" anchorCtr="0">
            <a:noAutofit/>
          </a:bodyPr>
          <a:lstStyle/>
          <a:p>
            <a:r>
              <a:rPr lang="en-US" dirty="0"/>
              <a:t>Low Demand/ High Flow</a:t>
            </a:r>
            <a:endParaRPr dirty="0"/>
          </a:p>
        </p:txBody>
      </p:sp>
      <p:sp>
        <p:nvSpPr>
          <p:cNvPr id="632" name="Shape 632"/>
          <p:cNvSpPr/>
          <p:nvPr/>
        </p:nvSpPr>
        <p:spPr>
          <a:xfrm>
            <a:off x="2449080" y="4176091"/>
            <a:ext cx="2467080" cy="327600"/>
          </a:xfrm>
          <a:prstGeom prst="rect">
            <a:avLst/>
          </a:prstGeom>
          <a:noFill/>
          <a:ln>
            <a:noFill/>
          </a:ln>
        </p:spPr>
        <p:txBody>
          <a:bodyPr spcFirstLastPara="1" wrap="square" lIns="91425" tIns="91425" rIns="91425" bIns="91425" anchor="t" anchorCtr="0">
            <a:noAutofit/>
          </a:bodyPr>
          <a:lstStyle/>
          <a:p>
            <a:r>
              <a:rPr lang="en-US" dirty="0"/>
              <a:t>Clean Drinking Water</a:t>
            </a:r>
            <a:endParaRPr dirty="0"/>
          </a:p>
        </p:txBody>
      </p:sp>
      <p:sp>
        <p:nvSpPr>
          <p:cNvPr id="633" name="Shape 633"/>
          <p:cNvSpPr/>
          <p:nvPr/>
        </p:nvSpPr>
        <p:spPr>
          <a:xfrm>
            <a:off x="5929560" y="1870291"/>
            <a:ext cx="1167480" cy="327600"/>
          </a:xfrm>
          <a:prstGeom prst="rect">
            <a:avLst/>
          </a:prstGeom>
          <a:noFill/>
          <a:ln>
            <a:noFill/>
          </a:ln>
        </p:spPr>
        <p:txBody>
          <a:bodyPr spcFirstLastPara="1" wrap="square" lIns="91425" tIns="91425" rIns="91425" bIns="91425" anchor="t" anchorCtr="0">
            <a:noAutofit/>
          </a:bodyPr>
          <a:lstStyle/>
          <a:p>
            <a:r>
              <a:rPr lang="en-US" dirty="0"/>
              <a:t>Electricity</a:t>
            </a:r>
            <a:endParaRPr dirty="0"/>
          </a:p>
        </p:txBody>
      </p:sp>
      <p:sp>
        <p:nvSpPr>
          <p:cNvPr id="634" name="Shape 634"/>
          <p:cNvSpPr/>
          <p:nvPr/>
        </p:nvSpPr>
        <p:spPr>
          <a:xfrm>
            <a:off x="-35640" y="5561011"/>
            <a:ext cx="8995320" cy="327600"/>
          </a:xfrm>
          <a:prstGeom prst="rect">
            <a:avLst/>
          </a:prstGeom>
          <a:noFill/>
          <a:ln>
            <a:noFill/>
          </a:ln>
        </p:spPr>
        <p:txBody>
          <a:bodyPr spcFirstLastPara="1" wrap="square" lIns="91425" tIns="91425" rIns="91425" bIns="91425" anchor="t" anchorCtr="0">
            <a:noAutofit/>
          </a:bodyPr>
          <a:lstStyle/>
          <a:p>
            <a:r>
              <a:rPr lang="en-US" sz="1300" b="1" i="1" dirty="0">
                <a:solidFill>
                  <a:srgbClr val="5B0F00"/>
                </a:solidFill>
              </a:rPr>
              <a:t>Clean Drinking Water and Electricity to the community with job opportunities and improved living standard. </a:t>
            </a:r>
            <a:endParaRPr sz="1300" dirty="0"/>
          </a:p>
        </p:txBody>
      </p:sp>
      <p:sp>
        <p:nvSpPr>
          <p:cNvPr id="635" name="Shape 635"/>
          <p:cNvSpPr/>
          <p:nvPr/>
        </p:nvSpPr>
        <p:spPr>
          <a:xfrm>
            <a:off x="2514600" y="1147051"/>
            <a:ext cx="6269400" cy="174636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36" name="Shape 636"/>
          <p:cNvSpPr/>
          <p:nvPr/>
        </p:nvSpPr>
        <p:spPr>
          <a:xfrm>
            <a:off x="306000" y="3259171"/>
            <a:ext cx="8218440" cy="229752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37" name="Shape 637"/>
          <p:cNvSpPr/>
          <p:nvPr/>
        </p:nvSpPr>
        <p:spPr>
          <a:xfrm>
            <a:off x="1489680" y="2893411"/>
            <a:ext cx="2095920" cy="3276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638" name="Shape 638"/>
          <p:cNvSpPr/>
          <p:nvPr/>
        </p:nvSpPr>
        <p:spPr>
          <a:xfrm>
            <a:off x="6511680" y="2912491"/>
            <a:ext cx="2095920" cy="3276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800">
              <a:latin typeface="Garamond"/>
              <a:ea typeface="Garamond"/>
              <a:cs typeface="Garamond"/>
              <a:sym typeface="Garamond"/>
            </a:endParaRPr>
          </a:p>
        </p:txBody>
      </p:sp>
      <p:sp>
        <p:nvSpPr>
          <p:cNvPr id="4" name="Slide Number Placeholder 3"/>
          <p:cNvSpPr>
            <a:spLocks noGrp="1"/>
          </p:cNvSpPr>
          <p:nvPr>
            <p:ph type="sldNum" idx="12"/>
          </p:nvPr>
        </p:nvSpPr>
        <p:spPr/>
        <p:txBody>
          <a:bodyPr/>
          <a:lstStyle/>
          <a:p>
            <a:fld id="{00000000-1234-1234-1234-123412341234}" type="slidenum">
              <a:rPr lang="uk-UA" smtClean="0"/>
              <a:pPr/>
              <a:t>8</a:t>
            </a:fld>
            <a:endParaRPr lang="uk-U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635"/>
                                        </p:tgtEl>
                                      </p:cBhvr>
                                    </p:animEffect>
                                    <p:set>
                                      <p:cBhvr>
                                        <p:cTn id="7" dur="1" fill="hold">
                                          <p:stCondLst>
                                            <p:cond delay="1000"/>
                                          </p:stCondLst>
                                        </p:cTn>
                                        <p:tgtEl>
                                          <p:spTgt spid="63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1000"/>
                                        <p:tgtEl>
                                          <p:spTgt spid="638"/>
                                        </p:tgtEl>
                                      </p:cBhvr>
                                    </p:animEffect>
                                    <p:set>
                                      <p:cBhvr>
                                        <p:cTn id="10" dur="1" fill="hold">
                                          <p:stCondLst>
                                            <p:cond delay="1000"/>
                                          </p:stCondLst>
                                        </p:cTn>
                                        <p:tgtEl>
                                          <p:spTgt spid="63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637"/>
                                        </p:tgtEl>
                                      </p:cBhvr>
                                    </p:animEffect>
                                    <p:set>
                                      <p:cBhvr>
                                        <p:cTn id="15" dur="1" fill="hold">
                                          <p:stCondLst>
                                            <p:cond delay="1000"/>
                                          </p:stCondLst>
                                        </p:cTn>
                                        <p:tgtEl>
                                          <p:spTgt spid="63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1000"/>
                                        <p:tgtEl>
                                          <p:spTgt spid="636"/>
                                        </p:tgtEl>
                                      </p:cBhvr>
                                    </p:animEffect>
                                    <p:set>
                                      <p:cBhvr>
                                        <p:cTn id="18" dur="1" fill="hold">
                                          <p:stCondLst>
                                            <p:cond delay="1000"/>
                                          </p:stCondLst>
                                        </p:cTn>
                                        <p:tgtEl>
                                          <p:spTgt spid="636"/>
                                        </p:tgtEl>
                                        <p:attrNameLst>
                                          <p:attrName>style.visibility</p:attrName>
                                        </p:attrNameLst>
                                      </p:cBhvr>
                                      <p:to>
                                        <p:strVal val="hidden"/>
                                      </p:to>
                                    </p:se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34"/>
                                        </p:tgtEl>
                                        <p:attrNameLst>
                                          <p:attrName>style.visibility</p:attrName>
                                        </p:attrNameLst>
                                      </p:cBhvr>
                                      <p:to>
                                        <p:strVal val="visible"/>
                                      </p:to>
                                    </p:set>
                                    <p:anim calcmode="lin" valueType="num">
                                      <p:cBhvr additive="base">
                                        <p:cTn id="22" dur="2000"/>
                                        <p:tgtEl>
                                          <p:spTgt spid="63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644" name="Shape 644"/>
          <p:cNvSpPr txBox="1"/>
          <p:nvPr/>
        </p:nvSpPr>
        <p:spPr>
          <a:xfrm>
            <a:off x="311760" y="1164331"/>
            <a:ext cx="8520120" cy="4272120"/>
          </a:xfrm>
          <a:prstGeom prst="rect">
            <a:avLst/>
          </a:prstGeom>
          <a:noFill/>
          <a:ln>
            <a:noFill/>
          </a:ln>
        </p:spPr>
        <p:txBody>
          <a:bodyPr spcFirstLastPara="1" wrap="square" lIns="91425" tIns="91425" rIns="91425" bIns="91425" anchor="t" anchorCtr="0">
            <a:noAutofit/>
          </a:bodyPr>
          <a:lstStyle/>
          <a:p>
            <a:pPr marL="457178" indent="-342703">
              <a:lnSpc>
                <a:spcPct val="115000"/>
              </a:lnSpc>
              <a:buSzPts val="1800"/>
              <a:buFont typeface="Open Sans"/>
              <a:buChar char="●"/>
            </a:pPr>
            <a:r>
              <a:rPr lang="en-US" sz="1800" dirty="0">
                <a:latin typeface="Open Sans"/>
                <a:ea typeface="Open Sans"/>
                <a:cs typeface="Open Sans"/>
                <a:sym typeface="Open Sans"/>
              </a:rPr>
              <a:t>Rural electrification to end energy import based on my research on </a:t>
            </a:r>
            <a:endParaRPr sz="1800" dirty="0"/>
          </a:p>
          <a:p>
            <a:pPr algn="ctr">
              <a:lnSpc>
                <a:spcPct val="115000"/>
              </a:lnSpc>
              <a:spcBef>
                <a:spcPts val="1599"/>
              </a:spcBef>
            </a:pPr>
            <a:r>
              <a:rPr lang="en-US" sz="1800" dirty="0">
                <a:latin typeface="Open Sans"/>
                <a:ea typeface="Open Sans"/>
                <a:cs typeface="Open Sans"/>
                <a:sym typeface="Open Sans"/>
              </a:rPr>
              <a:t>“</a:t>
            </a:r>
            <a:r>
              <a:rPr lang="en-US" sz="1200" b="1" i="1" u="sng" dirty="0"/>
              <a:t>SOLAR POWER OPPORTUNITY IN NEPAL TO END ENERGY IMPORT AND LOAD SHEDDING</a:t>
            </a:r>
            <a:r>
              <a:rPr lang="en-US" sz="1200" b="1" dirty="0"/>
              <a:t>”</a:t>
            </a:r>
            <a:endParaRPr sz="1200" dirty="0"/>
          </a:p>
          <a:p>
            <a:pPr marL="457178" indent="-342703">
              <a:lnSpc>
                <a:spcPct val="115000"/>
              </a:lnSpc>
              <a:spcBef>
                <a:spcPts val="1599"/>
              </a:spcBef>
              <a:buSzPts val="1800"/>
              <a:buFont typeface="Open Sans"/>
              <a:buChar char="●"/>
            </a:pPr>
            <a:r>
              <a:rPr lang="en-US" sz="1800" dirty="0">
                <a:latin typeface="Open Sans"/>
                <a:ea typeface="Open Sans"/>
                <a:cs typeface="Open Sans"/>
                <a:sym typeface="Open Sans"/>
              </a:rPr>
              <a:t>Takes the commitment of </a:t>
            </a:r>
            <a:r>
              <a:rPr lang="en-US" sz="1800" b="1" dirty="0">
                <a:latin typeface="Open Sans"/>
                <a:ea typeface="Open Sans"/>
                <a:cs typeface="Open Sans"/>
                <a:sym typeface="Open Sans"/>
              </a:rPr>
              <a:t>NEA</a:t>
            </a:r>
            <a:r>
              <a:rPr lang="en-US" sz="1800" dirty="0">
                <a:latin typeface="Open Sans"/>
                <a:ea typeface="Open Sans"/>
                <a:cs typeface="Open Sans"/>
                <a:sym typeface="Open Sans"/>
              </a:rPr>
              <a:t> for the </a:t>
            </a:r>
            <a:r>
              <a:rPr lang="en-US" sz="1800" b="1" dirty="0">
                <a:latin typeface="Open Sans"/>
                <a:ea typeface="Open Sans"/>
                <a:cs typeface="Open Sans"/>
                <a:sym typeface="Open Sans"/>
              </a:rPr>
              <a:t>fiscal year 17/18</a:t>
            </a:r>
            <a:r>
              <a:rPr lang="en-US" sz="1800" dirty="0">
                <a:latin typeface="Open Sans"/>
                <a:ea typeface="Open Sans"/>
                <a:cs typeface="Open Sans"/>
                <a:sym typeface="Open Sans"/>
              </a:rPr>
              <a:t> as a reference</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Daily solar irradiation </a:t>
            </a:r>
            <a:r>
              <a:rPr lang="en-US" sz="1800" b="1" dirty="0">
                <a:latin typeface="Open Sans"/>
                <a:ea typeface="Open Sans"/>
                <a:cs typeface="Open Sans"/>
                <a:sym typeface="Open Sans"/>
              </a:rPr>
              <a:t>4.66KWh/m</a:t>
            </a:r>
            <a:r>
              <a:rPr lang="en-US" sz="1800" b="1" baseline="30000" dirty="0">
                <a:latin typeface="Open Sans"/>
                <a:ea typeface="Open Sans"/>
                <a:cs typeface="Open Sans"/>
                <a:sym typeface="Open Sans"/>
              </a:rPr>
              <a:t>2</a:t>
            </a:r>
            <a:r>
              <a:rPr lang="en-US" sz="1800" b="1" dirty="0">
                <a:latin typeface="Open Sans"/>
                <a:ea typeface="Open Sans"/>
                <a:cs typeface="Open Sans"/>
                <a:sym typeface="Open Sans"/>
              </a:rPr>
              <a:t>day</a:t>
            </a:r>
            <a:r>
              <a:rPr lang="en-US" sz="1800" dirty="0">
                <a:latin typeface="Open Sans"/>
                <a:ea typeface="Open Sans"/>
                <a:cs typeface="Open Sans"/>
                <a:sym typeface="Open Sans"/>
              </a:rPr>
              <a:t> equivalent to running 4* water pumps throughout the day! </a:t>
            </a:r>
            <a:endParaRPr sz="1800" dirty="0"/>
          </a:p>
          <a:p>
            <a:pPr marL="1371532" indent="457178">
              <a:lnSpc>
                <a:spcPct val="115000"/>
              </a:lnSpc>
              <a:spcBef>
                <a:spcPts val="1599"/>
              </a:spcBef>
            </a:pPr>
            <a:r>
              <a:rPr lang="en-US" sz="1800" i="1" dirty="0">
                <a:latin typeface="Open Sans"/>
                <a:ea typeface="Open Sans"/>
                <a:cs typeface="Open Sans"/>
                <a:sym typeface="Open Sans"/>
              </a:rPr>
              <a:t>Think: Electricity for efficient LED bulbs? </a:t>
            </a:r>
            <a:endParaRPr sz="1800" dirty="0"/>
          </a:p>
          <a:p>
            <a:pPr>
              <a:lnSpc>
                <a:spcPct val="115000"/>
              </a:lnSpc>
              <a:spcBef>
                <a:spcPts val="1599"/>
              </a:spcBef>
            </a:pPr>
            <a:endParaRPr sz="1800" dirty="0"/>
          </a:p>
          <a:p>
            <a:pPr marL="457178" indent="-342703">
              <a:lnSpc>
                <a:spcPct val="115000"/>
              </a:lnSpc>
              <a:spcBef>
                <a:spcPts val="1599"/>
              </a:spcBef>
              <a:buSzPts val="1800"/>
              <a:buFont typeface="Open Sans"/>
              <a:buChar char="●"/>
            </a:pPr>
            <a:r>
              <a:rPr lang="en-US" sz="1800" b="1" dirty="0">
                <a:latin typeface="Open Sans"/>
                <a:ea typeface="Open Sans"/>
                <a:cs typeface="Open Sans"/>
                <a:sym typeface="Open Sans"/>
              </a:rPr>
              <a:t>Solar farming</a:t>
            </a:r>
            <a:r>
              <a:rPr lang="en-US" sz="1800" dirty="0">
                <a:latin typeface="Open Sans"/>
                <a:ea typeface="Open Sans"/>
                <a:cs typeface="Open Sans"/>
                <a:sym typeface="Open Sans"/>
              </a:rPr>
              <a:t> of </a:t>
            </a:r>
            <a:r>
              <a:rPr lang="en-US" sz="1800" b="1" dirty="0">
                <a:latin typeface="Open Sans"/>
                <a:ea typeface="Open Sans"/>
                <a:cs typeface="Open Sans"/>
                <a:sym typeface="Open Sans"/>
              </a:rPr>
              <a:t>500m</a:t>
            </a:r>
            <a:r>
              <a:rPr lang="en-US" sz="1800" b="1" baseline="30000" dirty="0">
                <a:latin typeface="Open Sans"/>
                <a:ea typeface="Open Sans"/>
                <a:cs typeface="Open Sans"/>
                <a:sym typeface="Open Sans"/>
              </a:rPr>
              <a:t>2</a:t>
            </a:r>
            <a:r>
              <a:rPr lang="en-US" sz="1800" dirty="0">
                <a:latin typeface="Open Sans"/>
                <a:ea typeface="Open Sans"/>
                <a:cs typeface="Open Sans"/>
                <a:sym typeface="Open Sans"/>
              </a:rPr>
              <a:t> sufficient to generate electricity amounting to </a:t>
            </a:r>
            <a:r>
              <a:rPr lang="en-US" sz="1800" b="1" dirty="0">
                <a:latin typeface="Open Sans"/>
                <a:ea typeface="Open Sans"/>
                <a:cs typeface="Open Sans"/>
                <a:sym typeface="Open Sans"/>
              </a:rPr>
              <a:t>77KW</a:t>
            </a:r>
            <a:r>
              <a:rPr lang="en-US" sz="1800" dirty="0">
                <a:latin typeface="Open Sans"/>
                <a:ea typeface="Open Sans"/>
                <a:cs typeface="Open Sans"/>
                <a:sym typeface="Open Sans"/>
              </a:rPr>
              <a:t>.</a:t>
            </a:r>
            <a:endParaRPr sz="1800" dirty="0"/>
          </a:p>
          <a:p>
            <a:pPr marL="457178" indent="-342703">
              <a:lnSpc>
                <a:spcPct val="115000"/>
              </a:lnSpc>
              <a:buSzPts val="1800"/>
              <a:buFont typeface="Open Sans"/>
              <a:buChar char="●"/>
            </a:pPr>
            <a:r>
              <a:rPr lang="en-US" sz="1800" dirty="0">
                <a:latin typeface="Open Sans"/>
                <a:ea typeface="Open Sans"/>
                <a:cs typeface="Open Sans"/>
                <a:sym typeface="Open Sans"/>
              </a:rPr>
              <a:t>Using as much as </a:t>
            </a:r>
            <a:r>
              <a:rPr lang="en-US" sz="1800" b="1" dirty="0">
                <a:latin typeface="Open Sans"/>
                <a:ea typeface="Open Sans"/>
                <a:cs typeface="Open Sans"/>
                <a:sym typeface="Open Sans"/>
              </a:rPr>
              <a:t>0.018%</a:t>
            </a:r>
            <a:r>
              <a:rPr lang="en-US" sz="1800" dirty="0">
                <a:latin typeface="Open Sans"/>
                <a:ea typeface="Open Sans"/>
                <a:cs typeface="Open Sans"/>
                <a:sym typeface="Open Sans"/>
              </a:rPr>
              <a:t> of unused land in </a:t>
            </a:r>
            <a:r>
              <a:rPr lang="en-US" sz="1800" dirty="0">
                <a:latin typeface="Open Sans"/>
                <a:ea typeface="Open Sans"/>
                <a:cs typeface="Open Sans"/>
                <a:sym typeface="Open Sans"/>
              </a:rPr>
              <a:t>Jumla</a:t>
            </a:r>
            <a:endParaRPr sz="1800" dirty="0"/>
          </a:p>
        </p:txBody>
      </p:sp>
      <p:sp>
        <p:nvSpPr>
          <p:cNvPr id="645" name="Shape 645"/>
          <p:cNvSpPr/>
          <p:nvPr/>
        </p:nvSpPr>
        <p:spPr>
          <a:xfrm>
            <a:off x="1723680" y="3173131"/>
            <a:ext cx="4768920" cy="1209600"/>
          </a:xfrm>
          <a:prstGeom prst="cloud">
            <a:avLst/>
          </a:prstGeom>
          <a:noFill/>
          <a:ln w="2842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endParaRPr sz="1800"/>
          </a:p>
          <a:p>
            <a:endParaRPr sz="1800"/>
          </a:p>
          <a:p>
            <a:pPr algn="ctr"/>
            <a:r>
              <a:rPr lang="en-US" b="1" dirty="0"/>
              <a:t>COMMUNITIES THAT CAN BE PROFITED </a:t>
            </a:r>
            <a:endParaRPr dirty="0"/>
          </a:p>
        </p:txBody>
      </p:sp>
      <p:sp>
        <p:nvSpPr>
          <p:cNvPr id="646" name="Shape 646"/>
          <p:cNvSpPr/>
          <p:nvPr/>
        </p:nvSpPr>
        <p:spPr>
          <a:xfrm>
            <a:off x="552600" y="5558851"/>
            <a:ext cx="6494040" cy="340200"/>
          </a:xfrm>
          <a:prstGeom prst="rect">
            <a:avLst/>
          </a:prstGeom>
          <a:noFill/>
          <a:ln>
            <a:noFill/>
          </a:ln>
        </p:spPr>
        <p:txBody>
          <a:bodyPr spcFirstLastPara="1" wrap="square" lIns="91425" tIns="91425" rIns="91425" bIns="91425" anchor="t" anchorCtr="0">
            <a:noAutofit/>
          </a:bodyPr>
          <a:lstStyle/>
          <a:p>
            <a:r>
              <a:rPr lang="en-US" dirty="0"/>
              <a:t>*Assuming that the pumps are 1KW each </a:t>
            </a:r>
            <a:endParaRPr dirty="0"/>
          </a:p>
        </p:txBody>
      </p:sp>
      <p:pic>
        <p:nvPicPr>
          <p:cNvPr id="647" name="Shape 647"/>
          <p:cNvPicPr preferRelativeResize="0"/>
          <p:nvPr/>
        </p:nvPicPr>
        <p:blipFill rotWithShape="1">
          <a:blip r:embed="rId3">
            <a:alphaModFix/>
          </a:blip>
          <a:srcRect/>
          <a:stretch/>
        </p:blipFill>
        <p:spPr>
          <a:xfrm>
            <a:off x="4096440" y="5558131"/>
            <a:ext cx="340200" cy="340200"/>
          </a:xfrm>
          <a:prstGeom prst="rect">
            <a:avLst/>
          </a:prstGeom>
          <a:noFill/>
          <a:ln>
            <a:noFill/>
          </a:ln>
        </p:spPr>
      </p:pic>
      <p:sp>
        <p:nvSpPr>
          <p:cNvPr id="4" name="Slide Number Placeholder 3"/>
          <p:cNvSpPr>
            <a:spLocks noGrp="1"/>
          </p:cNvSpPr>
          <p:nvPr>
            <p:ph type="sldNum" idx="12"/>
          </p:nvPr>
        </p:nvSpPr>
        <p:spPr/>
        <p:txBody>
          <a:bodyPr/>
          <a:lstStyle/>
          <a:p>
            <a:fld id="{00000000-1234-1234-1234-123412341234}" type="slidenum">
              <a:rPr lang="uk-UA" smtClean="0"/>
              <a:pPr/>
              <a:t>9</a:t>
            </a:fld>
            <a:endParaRPr lang="uk-U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1130</Words>
  <Application>Microsoft Macintosh PowerPoint</Application>
  <PresentationFormat>On-screen Show (4:3)</PresentationFormat>
  <Paragraphs>100</Paragraphs>
  <Slides>14</Slides>
  <Notes>14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Noto Sans Symbols</vt:lpstr>
      <vt:lpstr>Economica</vt:lpstr>
      <vt:lpstr>Garamond</vt:lpstr>
      <vt:lpstr>Open Sans</vt:lpstr>
      <vt:lpstr>1_Office Theme</vt:lpstr>
      <vt:lpstr>PowerPoint Presentation</vt:lpstr>
      <vt:lpstr>Vast Renewable Potential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6</cp:revision>
  <dcterms:modified xsi:type="dcterms:W3CDTF">2018-06-12T16:39:43Z</dcterms:modified>
</cp:coreProperties>
</file>