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59" r:id="rId4"/>
    <p:sldId id="269" r:id="rId5"/>
    <p:sldId id="272" r:id="rId6"/>
    <p:sldId id="260" r:id="rId7"/>
    <p:sldId id="261" r:id="rId8"/>
    <p:sldId id="266" r:id="rId9"/>
    <p:sldId id="267" r:id="rId10"/>
    <p:sldId id="268" r:id="rId11"/>
    <p:sldId id="270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 varScale="1">
        <p:scale>
          <a:sx n="60" d="100"/>
          <a:sy n="60" d="100"/>
        </p:scale>
        <p:origin x="38" y="6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5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67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95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67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66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32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83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141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34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10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7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04049-F042-4A21-A239-34541DF625A7}" type="datetimeFigureOut">
              <a:rPr lang="en-US" smtClean="0"/>
              <a:t>6/14/2018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7C56C-7B54-49AE-B58B-0D1B9FBE9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81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HL-LHC HEL BPM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Preliminary design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144478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0"/>
            <a:ext cx="11125200" cy="10868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Frequency: With </a:t>
            </a:r>
            <a:r>
              <a:rPr lang="en-US" dirty="0" err="1" smtClean="0"/>
              <a:t>E</a:t>
            </a:r>
            <a:r>
              <a:rPr lang="en-US" baseline="-25000" dirty="0" err="1"/>
              <a:t>B</a:t>
            </a:r>
            <a:r>
              <a:rPr lang="en-US" baseline="-25000" dirty="0" err="1" smtClean="0"/>
              <a:t>eam</a:t>
            </a:r>
            <a:r>
              <a:rPr lang="en-US" dirty="0" smtClean="0"/>
              <a:t> modulation @ 200MHz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44076"/>
            <a:ext cx="5956300" cy="34296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314" y="6273730"/>
            <a:ext cx="10362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</a:rPr>
              <a:t>Proton beam with 200MHz, 5MHz  BP, 5</a:t>
            </a:r>
            <a:r>
              <a:rPr lang="en-US" sz="2800" baseline="30000" dirty="0" smtClean="0">
                <a:solidFill>
                  <a:srgbClr val="FFC000"/>
                </a:solidFill>
              </a:rPr>
              <a:t>th</a:t>
            </a:r>
            <a:r>
              <a:rPr lang="en-US" sz="2800" dirty="0" smtClean="0">
                <a:solidFill>
                  <a:srgbClr val="FFC000"/>
                </a:solidFill>
              </a:rPr>
              <a:t> order, 2.5E11, </a:t>
            </a:r>
            <a:r>
              <a:rPr lang="el-GR" sz="2800" dirty="0" smtClean="0">
                <a:solidFill>
                  <a:srgbClr val="FFC000"/>
                </a:solidFill>
              </a:rPr>
              <a:t>σ</a:t>
            </a:r>
            <a:r>
              <a:rPr lang="fr-CH" sz="2800" dirty="0" smtClean="0">
                <a:solidFill>
                  <a:srgbClr val="FFC000"/>
                </a:solidFill>
              </a:rPr>
              <a:t>= 0.25ns</a:t>
            </a: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3114" y="954953"/>
            <a:ext cx="761612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</a:rPr>
              <a:t>Working in BPM pass band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Electrostatic BPM coupling impedance for </a:t>
            </a:r>
            <a:r>
              <a:rPr lang="en-US" sz="2400" dirty="0" err="1" smtClean="0">
                <a:solidFill>
                  <a:schemeClr val="accent2"/>
                </a:solidFill>
              </a:rPr>
              <a:t>E</a:t>
            </a:r>
            <a:r>
              <a:rPr lang="en-US" sz="2400" baseline="-25000" dirty="0" err="1">
                <a:solidFill>
                  <a:schemeClr val="accent2"/>
                </a:solidFill>
              </a:rPr>
              <a:t>B</a:t>
            </a:r>
            <a:r>
              <a:rPr lang="en-US" sz="2400" baseline="-25000" dirty="0" err="1" smtClean="0">
                <a:solidFill>
                  <a:schemeClr val="accent2"/>
                </a:solidFill>
              </a:rPr>
              <a:t>eam</a:t>
            </a:r>
            <a:r>
              <a:rPr lang="en-US" sz="2400" dirty="0" smtClean="0">
                <a:solidFill>
                  <a:schemeClr val="accent2"/>
                </a:solidFill>
              </a:rPr>
              <a:t> = 15.9Ω.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accent2"/>
                </a:solidFill>
              </a:rPr>
              <a:t>20%</a:t>
            </a:r>
            <a:r>
              <a:rPr lang="en-US" sz="2400" dirty="0" smtClean="0">
                <a:solidFill>
                  <a:schemeClr val="accent2"/>
                </a:solidFill>
              </a:rPr>
              <a:t> sinewave modulation 1A = ±8V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Button BPM amplitudes ~ 500mVp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24349" y="954953"/>
            <a:ext cx="5307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u="sng" dirty="0" smtClean="0">
                <a:solidFill>
                  <a:schemeClr val="accent2"/>
                </a:solidFill>
              </a:rPr>
              <a:t>NEED</a:t>
            </a:r>
            <a:r>
              <a:rPr lang="en-US" sz="2800" dirty="0" smtClean="0">
                <a:solidFill>
                  <a:schemeClr val="accent2"/>
                </a:solidFill>
              </a:rPr>
              <a:t> 20% modulation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accent2"/>
                </a:solidFill>
              </a:rPr>
              <a:t>Higher resolution on </a:t>
            </a:r>
            <a:r>
              <a:rPr lang="en-US" sz="2800" dirty="0" err="1" smtClean="0">
                <a:solidFill>
                  <a:schemeClr val="accent2"/>
                </a:solidFill>
              </a:rPr>
              <a:t>E</a:t>
            </a:r>
            <a:r>
              <a:rPr lang="en-US" sz="2800" baseline="-25000" dirty="0" err="1" smtClean="0">
                <a:solidFill>
                  <a:schemeClr val="accent2"/>
                </a:solidFill>
              </a:rPr>
              <a:t>Beam</a:t>
            </a:r>
            <a:endParaRPr lang="en-US" sz="2800" baseline="-25000" dirty="0" smtClean="0">
              <a:solidFill>
                <a:schemeClr val="accent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Number of 5ns periods in 2us : 400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20*higher amplitudes</a:t>
            </a:r>
            <a:endParaRPr lang="en-US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14" y="2847020"/>
            <a:ext cx="5840986" cy="34267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349" y="3451209"/>
            <a:ext cx="3971938" cy="2769424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0007635" y="5536585"/>
            <a:ext cx="1514168" cy="521859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9601200" y="5321300"/>
            <a:ext cx="12700" cy="95243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141168" y="4875705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rgbClr val="FF0000"/>
                </a:solidFill>
              </a:rPr>
              <a:t>β</a:t>
            </a:r>
            <a:r>
              <a:rPr lang="fr-CH" b="1" dirty="0" smtClean="0">
                <a:solidFill>
                  <a:srgbClr val="FF0000"/>
                </a:solidFill>
              </a:rPr>
              <a:t>=0.2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44847" y="3125855"/>
            <a:ext cx="3826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100MHz no sensitivity change @ </a:t>
            </a:r>
            <a:r>
              <a:rPr lang="el-GR" dirty="0" smtClean="0">
                <a:solidFill>
                  <a:srgbClr val="0070C0"/>
                </a:solidFill>
              </a:rPr>
              <a:t>β</a:t>
            </a:r>
            <a:r>
              <a:rPr lang="fr-CH" dirty="0" smtClean="0">
                <a:solidFill>
                  <a:srgbClr val="0070C0"/>
                </a:solidFill>
              </a:rPr>
              <a:t>=0.2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1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616" y="-12667"/>
            <a:ext cx="10515600" cy="1325563"/>
          </a:xfrm>
        </p:spPr>
        <p:txBody>
          <a:bodyPr/>
          <a:lstStyle/>
          <a:p>
            <a:r>
              <a:rPr lang="en-US" dirty="0" smtClean="0"/>
              <a:t>Possible acquisition system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3037" y="2468268"/>
            <a:ext cx="1255792" cy="1187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4911" y="1696183"/>
            <a:ext cx="1498416" cy="1866900"/>
          </a:xfrm>
          <a:prstGeom prst="rect">
            <a:avLst/>
          </a:prstGeom>
        </p:spPr>
      </p:pic>
      <p:cxnSp>
        <p:nvCxnSpPr>
          <p:cNvPr id="15" name="Straight Connector 14"/>
          <p:cNvCxnSpPr>
            <a:stCxn id="45" idx="3"/>
            <a:endCxn id="4" idx="1"/>
          </p:cNvCxnSpPr>
          <p:nvPr/>
        </p:nvCxnSpPr>
        <p:spPr>
          <a:xfrm flipV="1">
            <a:off x="1878014" y="3061993"/>
            <a:ext cx="1575023" cy="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5423229" y="2754180"/>
            <a:ext cx="552178" cy="679044"/>
          </a:xfrm>
          <a:prstGeom prst="ellipse">
            <a:avLst/>
          </a:prstGeom>
          <a:noFill/>
          <a:ln w="23813" cap="flat">
            <a:solidFill>
              <a:srgbClr val="5B9B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1"/>
          <p:cNvSpPr>
            <a:spLocks noEditPoints="1"/>
          </p:cNvSpPr>
          <p:nvPr/>
        </p:nvSpPr>
        <p:spPr bwMode="auto">
          <a:xfrm>
            <a:off x="5575278" y="2957648"/>
            <a:ext cx="250081" cy="262302"/>
          </a:xfrm>
          <a:custGeom>
            <a:avLst/>
            <a:gdLst>
              <a:gd name="T0" fmla="*/ 104 w 125"/>
              <a:gd name="T1" fmla="*/ 107 h 107"/>
              <a:gd name="T2" fmla="*/ 104 w 125"/>
              <a:gd name="T3" fmla="*/ 0 h 107"/>
              <a:gd name="T4" fmla="*/ 125 w 125"/>
              <a:gd name="T5" fmla="*/ 0 h 107"/>
              <a:gd name="T6" fmla="*/ 125 w 125"/>
              <a:gd name="T7" fmla="*/ 107 h 107"/>
              <a:gd name="T8" fmla="*/ 104 w 125"/>
              <a:gd name="T9" fmla="*/ 107 h 107"/>
              <a:gd name="T10" fmla="*/ 104 w 125"/>
              <a:gd name="T11" fmla="*/ 56 h 107"/>
              <a:gd name="T12" fmla="*/ 0 w 125"/>
              <a:gd name="T13" fmla="*/ 1 h 107"/>
              <a:gd name="T14" fmla="*/ 0 w 125"/>
              <a:gd name="T15" fmla="*/ 107 h 107"/>
              <a:gd name="T16" fmla="*/ 104 w 125"/>
              <a:gd name="T17" fmla="*/ 56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07">
                <a:moveTo>
                  <a:pt x="104" y="107"/>
                </a:moveTo>
                <a:lnTo>
                  <a:pt x="104" y="0"/>
                </a:lnTo>
                <a:lnTo>
                  <a:pt x="125" y="0"/>
                </a:lnTo>
                <a:lnTo>
                  <a:pt x="125" y="107"/>
                </a:lnTo>
                <a:lnTo>
                  <a:pt x="104" y="107"/>
                </a:lnTo>
                <a:close/>
                <a:moveTo>
                  <a:pt x="104" y="56"/>
                </a:moveTo>
                <a:lnTo>
                  <a:pt x="0" y="1"/>
                </a:lnTo>
                <a:lnTo>
                  <a:pt x="0" y="107"/>
                </a:lnTo>
                <a:lnTo>
                  <a:pt x="104" y="56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2"/>
          <p:cNvSpPr>
            <a:spLocks noEditPoints="1"/>
          </p:cNvSpPr>
          <p:nvPr/>
        </p:nvSpPr>
        <p:spPr bwMode="auto">
          <a:xfrm>
            <a:off x="5345204" y="3094928"/>
            <a:ext cx="726234" cy="0"/>
          </a:xfrm>
          <a:custGeom>
            <a:avLst/>
            <a:gdLst>
              <a:gd name="T0" fmla="*/ 363 w 363"/>
              <a:gd name="T1" fmla="*/ 240 w 363"/>
              <a:gd name="T2" fmla="*/ 0 w 363"/>
              <a:gd name="T3" fmla="*/ 115 w 36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363">
                <a:moveTo>
                  <a:pt x="363" y="0"/>
                </a:moveTo>
                <a:lnTo>
                  <a:pt x="240" y="0"/>
                </a:lnTo>
                <a:moveTo>
                  <a:pt x="0" y="0"/>
                </a:moveTo>
                <a:lnTo>
                  <a:pt x="115" y="0"/>
                </a:lnTo>
              </a:path>
            </a:pathLst>
          </a:custGeom>
          <a:noFill/>
          <a:ln w="23813" cap="flat">
            <a:solidFill>
              <a:srgbClr val="5B9B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5593284" y="3514121"/>
            <a:ext cx="256083" cy="42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5B9BD5"/>
                </a:solidFill>
                <a:effectLst/>
                <a:latin typeface="Calibri" panose="020F0502020204030204" pitchFamily="34" charset="0"/>
              </a:rPr>
              <a:t>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auto">
          <a:xfrm>
            <a:off x="5725327" y="3514121"/>
            <a:ext cx="228074" cy="42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5B9BD5"/>
                </a:solidFill>
                <a:effectLst/>
                <a:latin typeface="Calibri" panose="020F0502020204030204" pitchFamily="34" charset="0"/>
              </a:rPr>
              <a:t>1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6125456" y="3918606"/>
            <a:ext cx="608196" cy="186308"/>
          </a:xfrm>
          <a:custGeom>
            <a:avLst/>
            <a:gdLst>
              <a:gd name="T0" fmla="*/ 304 w 304"/>
              <a:gd name="T1" fmla="*/ 76 h 76"/>
              <a:gd name="T2" fmla="*/ 0 w 304"/>
              <a:gd name="T3" fmla="*/ 76 h 76"/>
              <a:gd name="T4" fmla="*/ 304 w 304"/>
              <a:gd name="T5" fmla="*/ 0 h 76"/>
              <a:gd name="T6" fmla="*/ 0 w 304"/>
              <a:gd name="T7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4" h="76">
                <a:moveTo>
                  <a:pt x="304" y="76"/>
                </a:moveTo>
                <a:lnTo>
                  <a:pt x="0" y="76"/>
                </a:lnTo>
                <a:moveTo>
                  <a:pt x="304" y="0"/>
                </a:moveTo>
                <a:lnTo>
                  <a:pt x="0" y="0"/>
                </a:lnTo>
              </a:path>
            </a:pathLst>
          </a:custGeom>
          <a:noFill/>
          <a:ln w="25400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6"/>
          <p:cNvSpPr>
            <a:spLocks noEditPoints="1"/>
          </p:cNvSpPr>
          <p:nvPr/>
        </p:nvSpPr>
        <p:spPr bwMode="auto">
          <a:xfrm>
            <a:off x="6429554" y="3092476"/>
            <a:ext cx="0" cy="1867984"/>
          </a:xfrm>
          <a:custGeom>
            <a:avLst/>
            <a:gdLst>
              <a:gd name="T0" fmla="*/ 762 h 762"/>
              <a:gd name="T1" fmla="*/ 419 h 762"/>
              <a:gd name="T2" fmla="*/ 343 h 762"/>
              <a:gd name="T3" fmla="*/ 0 h 76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762">
                <a:moveTo>
                  <a:pt x="0" y="762"/>
                </a:moveTo>
                <a:lnTo>
                  <a:pt x="0" y="419"/>
                </a:lnTo>
                <a:moveTo>
                  <a:pt x="0" y="343"/>
                </a:moveTo>
                <a:lnTo>
                  <a:pt x="0" y="0"/>
                </a:lnTo>
              </a:path>
            </a:pathLst>
          </a:custGeom>
          <a:noFill/>
          <a:ln w="25400" cap="rnd">
            <a:solidFill>
              <a:srgbClr val="5B9BD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Line 17"/>
          <p:cNvSpPr>
            <a:spLocks noChangeShapeType="1"/>
          </p:cNvSpPr>
          <p:nvPr/>
        </p:nvSpPr>
        <p:spPr bwMode="auto">
          <a:xfrm>
            <a:off x="6003416" y="3092476"/>
            <a:ext cx="2058664" cy="0"/>
          </a:xfrm>
          <a:prstGeom prst="line">
            <a:avLst/>
          </a:prstGeom>
          <a:noFill/>
          <a:ln w="23813" cap="flat">
            <a:solidFill>
              <a:srgbClr val="5B9B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>
            <a:off x="4666985" y="3094928"/>
            <a:ext cx="728235" cy="0"/>
          </a:xfrm>
          <a:prstGeom prst="line">
            <a:avLst/>
          </a:prstGeom>
          <a:noFill/>
          <a:ln w="23813" cap="flat">
            <a:solidFill>
              <a:srgbClr val="5B9B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1"/>
          <p:cNvSpPr>
            <a:spLocks noEditPoints="1"/>
          </p:cNvSpPr>
          <p:nvPr/>
        </p:nvSpPr>
        <p:spPr bwMode="auto">
          <a:xfrm>
            <a:off x="7022046" y="4972421"/>
            <a:ext cx="422136" cy="232885"/>
          </a:xfrm>
          <a:custGeom>
            <a:avLst/>
            <a:gdLst>
              <a:gd name="T0" fmla="*/ 135 w 211"/>
              <a:gd name="T1" fmla="*/ 95 h 95"/>
              <a:gd name="T2" fmla="*/ 75 w 211"/>
              <a:gd name="T3" fmla="*/ 95 h 95"/>
              <a:gd name="T4" fmla="*/ 180 w 211"/>
              <a:gd name="T5" fmla="*/ 47 h 95"/>
              <a:gd name="T6" fmla="*/ 30 w 211"/>
              <a:gd name="T7" fmla="*/ 47 h 95"/>
              <a:gd name="T8" fmla="*/ 211 w 211"/>
              <a:gd name="T9" fmla="*/ 0 h 95"/>
              <a:gd name="T10" fmla="*/ 0 w 211"/>
              <a:gd name="T1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1" h="95">
                <a:moveTo>
                  <a:pt x="135" y="95"/>
                </a:moveTo>
                <a:lnTo>
                  <a:pt x="75" y="95"/>
                </a:lnTo>
                <a:moveTo>
                  <a:pt x="180" y="47"/>
                </a:moveTo>
                <a:lnTo>
                  <a:pt x="30" y="47"/>
                </a:lnTo>
                <a:moveTo>
                  <a:pt x="211" y="0"/>
                </a:moveTo>
                <a:lnTo>
                  <a:pt x="0" y="0"/>
                </a:lnTo>
              </a:path>
            </a:pathLst>
          </a:custGeom>
          <a:noFill/>
          <a:ln w="36513" cap="flat">
            <a:solidFill>
              <a:srgbClr val="5B9B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9785" y="4870726"/>
            <a:ext cx="1498416" cy="1866900"/>
          </a:xfrm>
          <a:prstGeom prst="rect">
            <a:avLst/>
          </a:prstGeom>
        </p:spPr>
      </p:pic>
      <p:grpSp>
        <p:nvGrpSpPr>
          <p:cNvPr id="44" name="Group 43"/>
          <p:cNvGrpSpPr/>
          <p:nvPr/>
        </p:nvGrpSpPr>
        <p:grpSpPr>
          <a:xfrm>
            <a:off x="6327680" y="5422942"/>
            <a:ext cx="3971831" cy="1325682"/>
            <a:chOff x="4885357" y="4716463"/>
            <a:chExt cx="3971831" cy="1325682"/>
          </a:xfrm>
        </p:grpSpPr>
        <p:grpSp>
          <p:nvGrpSpPr>
            <p:cNvPr id="41" name="Group 40"/>
            <p:cNvGrpSpPr/>
            <p:nvPr/>
          </p:nvGrpSpPr>
          <p:grpSpPr>
            <a:xfrm>
              <a:off x="4885357" y="4716463"/>
              <a:ext cx="3971831" cy="875800"/>
              <a:chOff x="7026369" y="4053888"/>
              <a:chExt cx="3971831" cy="87580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7026369" y="4929688"/>
                <a:ext cx="2358931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 flipV="1">
                <a:off x="9359900" y="4076700"/>
                <a:ext cx="25400" cy="8529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10198100" y="4906876"/>
                <a:ext cx="8001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9359900" y="4076700"/>
                <a:ext cx="8001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 flipV="1">
                <a:off x="10172700" y="4053888"/>
                <a:ext cx="25400" cy="85298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7112001" y="5672813"/>
              <a:ext cx="11085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Abort gap</a:t>
              </a:r>
              <a:endParaRPr lang="en-US" dirty="0"/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10" y="2173460"/>
            <a:ext cx="1367804" cy="1777067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0926" y="3777495"/>
            <a:ext cx="384374" cy="832654"/>
          </a:xfrm>
          <a:prstGeom prst="rect">
            <a:avLst/>
          </a:prstGeom>
        </p:spPr>
      </p:pic>
      <p:sp>
        <p:nvSpPr>
          <p:cNvPr id="50" name="Line 17"/>
          <p:cNvSpPr>
            <a:spLocks noChangeShapeType="1"/>
          </p:cNvSpPr>
          <p:nvPr/>
        </p:nvSpPr>
        <p:spPr bwMode="auto">
          <a:xfrm flipV="1">
            <a:off x="7224663" y="3092474"/>
            <a:ext cx="0" cy="713263"/>
          </a:xfrm>
          <a:prstGeom prst="line">
            <a:avLst/>
          </a:prstGeom>
          <a:noFill/>
          <a:ln w="23813" cap="flat">
            <a:solidFill>
              <a:srgbClr val="5B9B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1"/>
          <p:cNvSpPr>
            <a:spLocks noEditPoints="1"/>
          </p:cNvSpPr>
          <p:nvPr/>
        </p:nvSpPr>
        <p:spPr bwMode="auto">
          <a:xfrm>
            <a:off x="6218486" y="4972421"/>
            <a:ext cx="422136" cy="232885"/>
          </a:xfrm>
          <a:custGeom>
            <a:avLst/>
            <a:gdLst>
              <a:gd name="T0" fmla="*/ 135 w 211"/>
              <a:gd name="T1" fmla="*/ 95 h 95"/>
              <a:gd name="T2" fmla="*/ 75 w 211"/>
              <a:gd name="T3" fmla="*/ 95 h 95"/>
              <a:gd name="T4" fmla="*/ 180 w 211"/>
              <a:gd name="T5" fmla="*/ 47 h 95"/>
              <a:gd name="T6" fmla="*/ 30 w 211"/>
              <a:gd name="T7" fmla="*/ 47 h 95"/>
              <a:gd name="T8" fmla="*/ 211 w 211"/>
              <a:gd name="T9" fmla="*/ 0 h 95"/>
              <a:gd name="T10" fmla="*/ 0 w 211"/>
              <a:gd name="T11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1" h="95">
                <a:moveTo>
                  <a:pt x="135" y="95"/>
                </a:moveTo>
                <a:lnTo>
                  <a:pt x="75" y="95"/>
                </a:lnTo>
                <a:moveTo>
                  <a:pt x="180" y="47"/>
                </a:moveTo>
                <a:lnTo>
                  <a:pt x="30" y="47"/>
                </a:lnTo>
                <a:moveTo>
                  <a:pt x="211" y="0"/>
                </a:moveTo>
                <a:lnTo>
                  <a:pt x="0" y="0"/>
                </a:lnTo>
              </a:path>
            </a:pathLst>
          </a:custGeom>
          <a:noFill/>
          <a:ln w="36513" cap="flat">
            <a:solidFill>
              <a:srgbClr val="5B9B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Line 17"/>
          <p:cNvSpPr>
            <a:spLocks noChangeShapeType="1"/>
          </p:cNvSpPr>
          <p:nvPr/>
        </p:nvSpPr>
        <p:spPr bwMode="auto">
          <a:xfrm flipH="1" flipV="1">
            <a:off x="7220809" y="4557932"/>
            <a:ext cx="12304" cy="414485"/>
          </a:xfrm>
          <a:prstGeom prst="line">
            <a:avLst/>
          </a:prstGeom>
          <a:noFill/>
          <a:ln w="23813" cap="flat">
            <a:solidFill>
              <a:srgbClr val="5B9BD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2857500" y="1574800"/>
            <a:ext cx="6940361" cy="37775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5770189" y="1591511"/>
            <a:ext cx="1237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DOROS</a:t>
            </a:r>
            <a:endParaRPr lang="en-US" sz="2800" dirty="0"/>
          </a:p>
        </p:txBody>
      </p:sp>
      <p:sp>
        <p:nvSpPr>
          <p:cNvPr id="57" name="TextBox 56"/>
          <p:cNvSpPr txBox="1"/>
          <p:nvPr/>
        </p:nvSpPr>
        <p:spPr>
          <a:xfrm>
            <a:off x="5920493" y="5612136"/>
            <a:ext cx="278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Digitize abort gap timing to organize data in memory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7513886" y="3499242"/>
            <a:ext cx="2345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Continuous digitization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00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Summary: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993058"/>
            <a:ext cx="10515600" cy="518390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We can tailor the signal conditioning (filter) to have only one acquisition system for the 2 beams, ADC included.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Low </a:t>
            </a:r>
            <a:r>
              <a:rPr lang="en-US" dirty="0" smtClean="0">
                <a:solidFill>
                  <a:schemeClr val="accent2"/>
                </a:solidFill>
              </a:rPr>
              <a:t>frequency system:</a:t>
            </a:r>
          </a:p>
          <a:p>
            <a:pPr lvl="1"/>
            <a:r>
              <a:rPr lang="en-US" dirty="0" smtClean="0"/>
              <a:t>Electrostatic BPM needed to get sufficient signal levels</a:t>
            </a:r>
          </a:p>
          <a:p>
            <a:pPr lvl="1"/>
            <a:r>
              <a:rPr lang="en-US" dirty="0" smtClean="0"/>
              <a:t>Resolution still to be estimated but ~100* worse than high frequency system</a:t>
            </a:r>
          </a:p>
          <a:p>
            <a:pPr lvl="1"/>
            <a:r>
              <a:rPr lang="en-US" dirty="0" smtClean="0"/>
              <a:t>Resolution can be significantly improved with high load resistance, but electrode charging could be a serious issue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High Frequency system</a:t>
            </a:r>
          </a:p>
          <a:p>
            <a:pPr lvl="1"/>
            <a:r>
              <a:rPr lang="en-US" dirty="0" smtClean="0"/>
              <a:t>In BPM passband &gt; 200MHz</a:t>
            </a:r>
          </a:p>
          <a:p>
            <a:pPr lvl="1"/>
            <a:r>
              <a:rPr lang="en-US" dirty="0" smtClean="0"/>
              <a:t>20% Modulation is needed</a:t>
            </a:r>
          </a:p>
          <a:p>
            <a:pPr lvl="1"/>
            <a:r>
              <a:rPr lang="en-US" dirty="0" smtClean="0"/>
              <a:t>Can be very narrow band around harmonic / modulation </a:t>
            </a:r>
            <a:r>
              <a:rPr lang="en-US" dirty="0" smtClean="0"/>
              <a:t>frequency</a:t>
            </a:r>
          </a:p>
          <a:p>
            <a:pPr lvl="1"/>
            <a:r>
              <a:rPr lang="en-US" dirty="0" smtClean="0"/>
              <a:t>Low beta effect on BPM sensitivity to be verified. </a:t>
            </a:r>
            <a:r>
              <a:rPr lang="en-US" dirty="0" smtClean="0">
                <a:solidFill>
                  <a:srgbClr val="0070C0"/>
                </a:solidFill>
              </a:rPr>
              <a:t>100MHz seems OK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Acquisition system</a:t>
            </a:r>
          </a:p>
          <a:p>
            <a:pPr lvl="1"/>
            <a:r>
              <a:rPr lang="en-US" dirty="0" smtClean="0"/>
              <a:t>DOROS type seem a very good option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97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8925"/>
            <a:ext cx="10515600" cy="4351338"/>
          </a:xfrm>
        </p:spPr>
        <p:txBody>
          <a:bodyPr>
            <a:noAutofit/>
          </a:bodyPr>
          <a:lstStyle/>
          <a:p>
            <a:r>
              <a:rPr lang="en-US" sz="3200" dirty="0" smtClean="0"/>
              <a:t>Specifications</a:t>
            </a:r>
          </a:p>
          <a:p>
            <a:r>
              <a:rPr lang="en-US" sz="3200" dirty="0" smtClean="0"/>
              <a:t>First ideas</a:t>
            </a:r>
          </a:p>
          <a:p>
            <a:r>
              <a:rPr lang="en-US" sz="3200" dirty="0" smtClean="0"/>
              <a:t>Beam </a:t>
            </a:r>
            <a:r>
              <a:rPr lang="en-US" sz="3200" dirty="0" smtClean="0"/>
              <a:t>signals</a:t>
            </a:r>
          </a:p>
          <a:p>
            <a:r>
              <a:rPr lang="en-US" sz="3200" dirty="0" smtClean="0"/>
              <a:t>LF system</a:t>
            </a:r>
          </a:p>
          <a:p>
            <a:r>
              <a:rPr lang="en-US" sz="3200" dirty="0" smtClean="0"/>
              <a:t>HF system</a:t>
            </a:r>
          </a:p>
          <a:p>
            <a:r>
              <a:rPr lang="en-US" sz="3200" dirty="0" smtClean="0"/>
              <a:t>Acquisition system</a:t>
            </a:r>
          </a:p>
          <a:p>
            <a:r>
              <a:rPr lang="en-US" sz="3200" dirty="0" smtClean="0"/>
              <a:t>Summary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5726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709" y="79989"/>
            <a:ext cx="10515600" cy="1060553"/>
          </a:xfrm>
        </p:spPr>
        <p:txBody>
          <a:bodyPr/>
          <a:lstStyle/>
          <a:p>
            <a:r>
              <a:rPr lang="en-US" dirty="0" smtClean="0"/>
              <a:t>Specifications: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9934995"/>
              </p:ext>
            </p:extLst>
          </p:nvPr>
        </p:nvGraphicFramePr>
        <p:xfrm>
          <a:off x="503904" y="1140542"/>
          <a:ext cx="113538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450">
                  <a:extLst>
                    <a:ext uri="{9D8B030D-6E8A-4147-A177-3AD203B41FA5}">
                      <a16:colId xmlns:a16="http://schemas.microsoft.com/office/drawing/2014/main" val="3439096204"/>
                    </a:ext>
                  </a:extLst>
                </a:gridCol>
                <a:gridCol w="2380021">
                  <a:extLst>
                    <a:ext uri="{9D8B030D-6E8A-4147-A177-3AD203B41FA5}">
                      <a16:colId xmlns:a16="http://schemas.microsoft.com/office/drawing/2014/main" val="1049670486"/>
                    </a:ext>
                  </a:extLst>
                </a:gridCol>
                <a:gridCol w="2762864">
                  <a:extLst>
                    <a:ext uri="{9D8B030D-6E8A-4147-A177-3AD203B41FA5}">
                      <a16:colId xmlns:a16="http://schemas.microsoft.com/office/drawing/2014/main" val="134750257"/>
                    </a:ext>
                  </a:extLst>
                </a:gridCol>
                <a:gridCol w="3372465">
                  <a:extLst>
                    <a:ext uri="{9D8B030D-6E8A-4147-A177-3AD203B41FA5}">
                      <a16:colId xmlns:a16="http://schemas.microsoft.com/office/drawing/2014/main" val="31556485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Proton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Electron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Comments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7597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en-US" dirty="0" smtClean="0"/>
                        <a:t> - 2.5E11 (63A)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r>
                        <a:rPr lang="en-US" dirty="0" smtClean="0"/>
                        <a:t> - 5A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9175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Bunch / Pulse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86us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P=4σ; </a:t>
                      </a:r>
                      <a:r>
                        <a:rPr lang="en-US" dirty="0" err="1" smtClean="0"/>
                        <a:t>E_beam</a:t>
                      </a:r>
                      <a:r>
                        <a:rPr lang="en-US" dirty="0" smtClean="0"/>
                        <a:t> off 3us; </a:t>
                      </a:r>
                      <a:r>
                        <a:rPr lang="en-US" dirty="0" err="1" smtClean="0"/>
                        <a:t>tr</a:t>
                      </a:r>
                      <a:r>
                        <a:rPr lang="en-US" dirty="0" smtClean="0"/>
                        <a:t> = 200ns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929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Relativistic</a:t>
                      </a:r>
                      <a:r>
                        <a:rPr lang="en-US" baseline="0" dirty="0" smtClean="0"/>
                        <a:t> 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B050"/>
                          </a:solidFill>
                        </a:rPr>
                        <a:t>E</a:t>
                      </a:r>
                      <a:r>
                        <a:rPr lang="en-US" baseline="-25000" dirty="0" err="1" smtClean="0">
                          <a:solidFill>
                            <a:srgbClr val="00B050"/>
                          </a:solidFill>
                        </a:rPr>
                        <a:t>Beam</a:t>
                      </a:r>
                      <a:r>
                        <a:rPr lang="en-US" baseline="-2500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Low 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β = 5* 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charge 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density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660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Resolution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7490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Relative accuracy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747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 resolution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704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01831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7516" y="4286766"/>
            <a:ext cx="842685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Functional specifications not so </a:t>
            </a:r>
            <a:r>
              <a:rPr lang="en-US" sz="2800" dirty="0" smtClean="0">
                <a:solidFill>
                  <a:srgbClr val="0070C0"/>
                </a:solidFill>
              </a:rPr>
              <a:t>clear (to me): </a:t>
            </a:r>
            <a:endParaRPr lang="en-US" sz="2800" dirty="0" smtClean="0">
              <a:solidFill>
                <a:srgbClr val="0070C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err="1" smtClean="0"/>
              <a:t>E_beam</a:t>
            </a:r>
            <a:r>
              <a:rPr lang="en-US" sz="2800" dirty="0" smtClean="0"/>
              <a:t> on continuously and </a:t>
            </a:r>
            <a:r>
              <a:rPr lang="en-US" sz="2800" dirty="0" smtClean="0"/>
              <a:t>only off </a:t>
            </a:r>
            <a:r>
              <a:rPr lang="en-US" sz="2800" dirty="0" smtClean="0"/>
              <a:t>in abort gap?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Injection and / or only stable beams?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Pilots, batches, full machine…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2443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0025"/>
            <a:ext cx="10515600" cy="1325563"/>
          </a:xfrm>
        </p:spPr>
        <p:txBody>
          <a:bodyPr/>
          <a:lstStyle/>
          <a:p>
            <a:r>
              <a:rPr lang="en-US" dirty="0" smtClean="0"/>
              <a:t>First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292224"/>
            <a:ext cx="10515600" cy="541337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Same BPMs for the two beams</a:t>
            </a:r>
          </a:p>
          <a:p>
            <a:pPr lvl="1"/>
            <a:r>
              <a:rPr lang="en-US" b="1" dirty="0" smtClean="0"/>
              <a:t>Minimize mechanical offsets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Same electronics for the two beams to minimize electrical offsets</a:t>
            </a:r>
          </a:p>
          <a:p>
            <a:pPr lvl="1"/>
            <a:r>
              <a:rPr lang="en-US" b="1" dirty="0" smtClean="0"/>
              <a:t>Frequency separation</a:t>
            </a:r>
          </a:p>
          <a:p>
            <a:pPr lvl="2"/>
            <a:r>
              <a:rPr lang="en-US" dirty="0" smtClean="0"/>
              <a:t>Different electronics for the two beams. Bigger offsets</a:t>
            </a:r>
          </a:p>
          <a:p>
            <a:pPr lvl="2"/>
            <a:r>
              <a:rPr lang="en-US" dirty="0" smtClean="0"/>
              <a:t>A lot of 11kHz lines will make it very difficult</a:t>
            </a:r>
          </a:p>
          <a:p>
            <a:pPr lvl="1"/>
            <a:r>
              <a:rPr lang="en-US" b="1" dirty="0" smtClean="0"/>
              <a:t>Time separation</a:t>
            </a:r>
          </a:p>
          <a:p>
            <a:pPr lvl="2"/>
            <a:r>
              <a:rPr lang="en-US" dirty="0" smtClean="0"/>
              <a:t>Measure </a:t>
            </a:r>
            <a:r>
              <a:rPr lang="en-US" dirty="0" err="1" smtClean="0"/>
              <a:t>E</a:t>
            </a:r>
            <a:r>
              <a:rPr lang="en-US" baseline="-25000" dirty="0" err="1"/>
              <a:t>B</a:t>
            </a:r>
            <a:r>
              <a:rPr lang="en-US" baseline="-25000" dirty="0" err="1" smtClean="0"/>
              <a:t>eam</a:t>
            </a:r>
            <a:r>
              <a:rPr lang="en-US" dirty="0" smtClean="0"/>
              <a:t> in abort gap and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Beam</a:t>
            </a:r>
            <a:r>
              <a:rPr lang="en-US" dirty="0" smtClean="0"/>
              <a:t> outside, </a:t>
            </a:r>
            <a:r>
              <a:rPr lang="en-US" b="1" dirty="0" smtClean="0"/>
              <a:t>using same part of spectrum</a:t>
            </a:r>
          </a:p>
          <a:p>
            <a:pPr lvl="2"/>
            <a:r>
              <a:rPr lang="en-US" dirty="0" smtClean="0"/>
              <a:t>Same electronics for two beams, </a:t>
            </a:r>
            <a:r>
              <a:rPr lang="en-US" b="1" u="sng" dirty="0" smtClean="0"/>
              <a:t>if same amplitude range</a:t>
            </a:r>
          </a:p>
          <a:p>
            <a:pPr lvl="2"/>
            <a:endParaRPr lang="en-US" b="1" u="sng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Low frequency (&lt; 40MHz) or High frequency (40MHz++)</a:t>
            </a:r>
          </a:p>
          <a:p>
            <a:pPr lvl="1"/>
            <a:r>
              <a:rPr lang="en-US" dirty="0"/>
              <a:t>Depends </a:t>
            </a:r>
            <a:r>
              <a:rPr lang="en-US" dirty="0" smtClean="0"/>
              <a:t>if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dirty="0" smtClean="0"/>
              <a:t> modulation is possible?</a:t>
            </a:r>
            <a:endParaRPr lang="en-US" dirty="0"/>
          </a:p>
          <a:p>
            <a:pPr lvl="1"/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9896623" y="4593100"/>
            <a:ext cx="450166" cy="45720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04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082" y="72190"/>
            <a:ext cx="10058400" cy="56779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92315" y="5469419"/>
            <a:ext cx="4001608" cy="46166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BPMs for Hollow Electron Lens</a:t>
            </a:r>
            <a:endParaRPr lang="en-GB" sz="2400" dirty="0"/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V="1">
            <a:off x="6693119" y="3248526"/>
            <a:ext cx="2146081" cy="22208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0"/>
          </p:cNvCxnSpPr>
          <p:nvPr/>
        </p:nvCxnSpPr>
        <p:spPr>
          <a:xfrm flipH="1" flipV="1">
            <a:off x="3890211" y="3248526"/>
            <a:ext cx="2802908" cy="22208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09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109" y="3366432"/>
            <a:ext cx="4764291" cy="3197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9633" y="30421"/>
            <a:ext cx="10515600" cy="1325563"/>
          </a:xfrm>
        </p:spPr>
        <p:txBody>
          <a:bodyPr/>
          <a:lstStyle/>
          <a:p>
            <a:r>
              <a:rPr lang="en-US" dirty="0" smtClean="0"/>
              <a:t>BPMs considered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3661" t="7499" b="9182"/>
          <a:stretch/>
        </p:blipFill>
        <p:spPr>
          <a:xfrm>
            <a:off x="275302" y="2664542"/>
            <a:ext cx="3786841" cy="39329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70039" y="2153265"/>
            <a:ext cx="173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FNAL TEL 2 BPM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48786" y="1561456"/>
            <a:ext cx="3275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Present HEL BPM design</a:t>
            </a:r>
            <a:endParaRPr lang="en-US" sz="2400" b="1" dirty="0">
              <a:solidFill>
                <a:srgbClr val="0070C0"/>
              </a:solidFill>
            </a:endParaRPr>
          </a:p>
        </p:txBody>
      </p:sp>
      <p:pic>
        <p:nvPicPr>
          <p:cNvPr id="8" name="Picture 4" descr="MVC-008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6715" y="3399686"/>
            <a:ext cx="4016627" cy="319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862130" y="1595330"/>
            <a:ext cx="173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Button BPM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6790" y="1962303"/>
            <a:ext cx="4461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L= 100mm, </a:t>
            </a:r>
            <a:r>
              <a:rPr lang="el-GR" sz="2400" dirty="0" smtClean="0"/>
              <a:t>ϕ</a:t>
            </a:r>
            <a:r>
              <a:rPr lang="fr-CH" sz="2400" dirty="0" smtClean="0"/>
              <a:t>=75⁰; C=20pF, R=50</a:t>
            </a:r>
            <a:r>
              <a:rPr lang="el-GR" sz="2400" dirty="0" smtClean="0"/>
              <a:t>Ω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612735" y="2063073"/>
            <a:ext cx="35365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</a:t>
            </a:r>
            <a:r>
              <a:rPr lang="fr-CH" sz="2400" dirty="0" smtClean="0"/>
              <a:t>D= 20mm; C=20pF; R=50</a:t>
            </a:r>
            <a:r>
              <a:rPr lang="el-GR" sz="2400" dirty="0"/>
              <a:t>Ω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981931" y="2344473"/>
            <a:ext cx="2620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Z</a:t>
            </a:r>
            <a:r>
              <a:rPr lang="en-US" sz="2400" baseline="-25000" dirty="0" err="1" smtClean="0"/>
              <a:t>coup_E</a:t>
            </a:r>
            <a:r>
              <a:rPr lang="en-US" sz="2400" dirty="0" smtClean="0"/>
              <a:t> = </a:t>
            </a:r>
            <a:r>
              <a:rPr lang="en-US" sz="2400" b="1" dirty="0" smtClean="0"/>
              <a:t>15.9 ohms 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81931" y="2726643"/>
            <a:ext cx="2470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Z</a:t>
            </a:r>
            <a:r>
              <a:rPr lang="en-US" sz="2400" baseline="-25000" dirty="0" err="1" smtClean="0"/>
              <a:t>coup_P</a:t>
            </a:r>
            <a:r>
              <a:rPr lang="en-US" sz="2400" dirty="0" smtClean="0"/>
              <a:t> = </a:t>
            </a:r>
            <a:r>
              <a:rPr lang="en-US" sz="2400" b="1" dirty="0" smtClean="0"/>
              <a:t>3.1 ohms 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683228" y="2430264"/>
            <a:ext cx="1833835" cy="461665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400" dirty="0" err="1" smtClean="0"/>
              <a:t>Z</a:t>
            </a:r>
            <a:r>
              <a:rPr lang="en-US" sz="2400" baseline="-25000" dirty="0" err="1" smtClean="0"/>
              <a:t>coup_E</a:t>
            </a:r>
            <a:r>
              <a:rPr lang="en-US" sz="2400" dirty="0" smtClean="0"/>
              <a:t> = </a:t>
            </a:r>
            <a:r>
              <a:rPr lang="en-US" sz="2400" b="1" dirty="0" smtClean="0"/>
              <a:t>1.1</a:t>
            </a:r>
            <a:r>
              <a:rPr lang="el-GR" sz="2400" b="1" dirty="0" smtClean="0"/>
              <a:t>Ω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683228" y="2904767"/>
            <a:ext cx="1838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Z</a:t>
            </a:r>
            <a:r>
              <a:rPr lang="en-US" sz="2400" baseline="-25000" dirty="0" err="1" smtClean="0"/>
              <a:t>coup_P</a:t>
            </a:r>
            <a:r>
              <a:rPr lang="en-US" sz="2400" dirty="0" smtClean="0"/>
              <a:t> </a:t>
            </a:r>
            <a:r>
              <a:rPr lang="en-US" sz="2400" b="1" dirty="0" smtClean="0"/>
              <a:t>= 0.2</a:t>
            </a:r>
            <a:r>
              <a:rPr lang="el-GR" sz="2400" b="1" dirty="0" smtClean="0"/>
              <a:t>Ω</a:t>
            </a:r>
            <a:endParaRPr lang="en-US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6279032" y="3443005"/>
                <a:ext cx="1541855" cy="6111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H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fr-CH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800" dirty="0" smtClean="0">
                    <a:solidFill>
                      <a:schemeClr val="accent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28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CH" sz="28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2∗</m:t>
                        </m:r>
                        <m:r>
                          <a:rPr lang="fr-CH" sz="28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fr-CH" sz="28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fr-CH" sz="28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r>
                          <a:rPr lang="fr-CH" sz="28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r>
                          <a:rPr lang="fr-CH" sz="2800" b="0" i="1" dirty="0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den>
                    </m:f>
                  </m:oMath>
                </a14:m>
                <a:endParaRPr lang="en-US" sz="2800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9032" y="3443005"/>
                <a:ext cx="1541855" cy="611193"/>
              </a:xfrm>
              <a:prstGeom prst="rect">
                <a:avLst/>
              </a:prstGeom>
              <a:blipFill>
                <a:blip r:embed="rId5"/>
                <a:stretch>
                  <a:fillRect l="-395" t="-2000" b="-2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114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790" y="30449"/>
            <a:ext cx="10515600" cy="8743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Wide band Beam </a:t>
            </a:r>
            <a:r>
              <a:rPr lang="en-US" dirty="0" smtClean="0"/>
              <a:t>signals with electrostatic BPM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557790" y="2001609"/>
            <a:ext cx="4117248" cy="3047955"/>
            <a:chOff x="5749628" y="4283676"/>
            <a:chExt cx="3369664" cy="2273643"/>
          </a:xfrm>
        </p:grpSpPr>
        <p:grpSp>
          <p:nvGrpSpPr>
            <p:cNvPr id="33" name="Group 32"/>
            <p:cNvGrpSpPr/>
            <p:nvPr/>
          </p:nvGrpSpPr>
          <p:grpSpPr>
            <a:xfrm>
              <a:off x="5749628" y="4283676"/>
              <a:ext cx="3369664" cy="2273643"/>
              <a:chOff x="5749628" y="4283676"/>
              <a:chExt cx="3369664" cy="2273643"/>
            </a:xfrm>
          </p:grpSpPr>
          <p:sp>
            <p:nvSpPr>
              <p:cNvPr id="35" name="Rectangle 59"/>
              <p:cNvSpPr>
                <a:spLocks noChangeArrowheads="1"/>
              </p:cNvSpPr>
              <p:nvPr/>
            </p:nvSpPr>
            <p:spPr bwMode="auto">
              <a:xfrm>
                <a:off x="5749628" y="4283676"/>
                <a:ext cx="3369664" cy="227364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 w="317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/>
                </a:endParaRPr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auto">
              <a:xfrm>
                <a:off x="6182502" y="4377940"/>
                <a:ext cx="2630488" cy="1644650"/>
              </a:xfrm>
              <a:custGeom>
                <a:avLst/>
                <a:gdLst>
                  <a:gd name="T0" fmla="*/ 0 w 2304"/>
                  <a:gd name="T1" fmla="*/ 0 h 1579"/>
                  <a:gd name="T2" fmla="*/ 0 w 2304"/>
                  <a:gd name="T3" fmla="*/ 1579 h 1579"/>
                  <a:gd name="T4" fmla="*/ 2304 w 2304"/>
                  <a:gd name="T5" fmla="*/ 1579 h 1579"/>
                  <a:gd name="T6" fmla="*/ 0 60000 65536"/>
                  <a:gd name="T7" fmla="*/ 0 60000 65536"/>
                  <a:gd name="T8" fmla="*/ 0 60000 65536"/>
                  <a:gd name="T9" fmla="*/ 0 w 2304"/>
                  <a:gd name="T10" fmla="*/ 0 h 1579"/>
                  <a:gd name="T11" fmla="*/ 2304 w 2304"/>
                  <a:gd name="T12" fmla="*/ 1579 h 15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04" h="1579">
                    <a:moveTo>
                      <a:pt x="0" y="0"/>
                    </a:moveTo>
                    <a:lnTo>
                      <a:pt x="0" y="1579"/>
                    </a:lnTo>
                    <a:lnTo>
                      <a:pt x="2304" y="1579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/>
                </a:endParaRPr>
              </a:p>
            </p:txBody>
          </p:sp>
          <p:sp>
            <p:nvSpPr>
              <p:cNvPr id="37" name="Text Box 61"/>
              <p:cNvSpPr txBox="1">
                <a:spLocks noChangeArrowheads="1"/>
              </p:cNvSpPr>
              <p:nvPr/>
            </p:nvSpPr>
            <p:spPr bwMode="auto">
              <a:xfrm>
                <a:off x="6785752" y="5978140"/>
                <a:ext cx="1758950" cy="366712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/>
                  </a:rPr>
                  <a:t>Frequency (Hz)</a:t>
                </a:r>
              </a:p>
            </p:txBody>
          </p:sp>
          <p:sp>
            <p:nvSpPr>
              <p:cNvPr id="38" name="Text Box 62"/>
              <p:cNvSpPr txBox="1">
                <a:spLocks noChangeArrowheads="1"/>
              </p:cNvSpPr>
              <p:nvPr/>
            </p:nvSpPr>
            <p:spPr bwMode="auto">
              <a:xfrm rot="16200000">
                <a:off x="5159359" y="4964520"/>
                <a:ext cx="1581150" cy="366713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/>
                  </a:rPr>
                  <a:t>Response (V)</a:t>
                </a:r>
              </a:p>
            </p:txBody>
          </p:sp>
          <p:sp>
            <p:nvSpPr>
              <p:cNvPr id="39" name="Text Box 63"/>
              <p:cNvSpPr txBox="1">
                <a:spLocks noChangeArrowheads="1"/>
              </p:cNvSpPr>
              <p:nvPr/>
            </p:nvSpPr>
            <p:spPr bwMode="auto">
              <a:xfrm>
                <a:off x="6061852" y="6001952"/>
                <a:ext cx="311150" cy="366713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/>
                  </a:rPr>
                  <a:t>0</a:t>
                </a:r>
              </a:p>
            </p:txBody>
          </p:sp>
          <p:sp>
            <p:nvSpPr>
              <p:cNvPr id="40" name="Text Box 64"/>
              <p:cNvSpPr txBox="1">
                <a:spLocks noChangeArrowheads="1"/>
              </p:cNvSpPr>
              <p:nvPr/>
            </p:nvSpPr>
            <p:spPr bwMode="auto">
              <a:xfrm>
                <a:off x="5874527" y="5857490"/>
                <a:ext cx="311150" cy="366712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/>
                  </a:rPr>
                  <a:t>0</a:t>
                </a:r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auto">
              <a:xfrm>
                <a:off x="6192027" y="4760527"/>
                <a:ext cx="2490788" cy="1252538"/>
              </a:xfrm>
              <a:custGeom>
                <a:avLst/>
                <a:gdLst>
                  <a:gd name="T0" fmla="*/ 0 w 2182"/>
                  <a:gd name="T1" fmla="*/ 1202 h 1202"/>
                  <a:gd name="T2" fmla="*/ 1030 w 2182"/>
                  <a:gd name="T3" fmla="*/ 0 h 1202"/>
                  <a:gd name="T4" fmla="*/ 2182 w 2182"/>
                  <a:gd name="T5" fmla="*/ 0 h 1202"/>
                  <a:gd name="T6" fmla="*/ 0 60000 65536"/>
                  <a:gd name="T7" fmla="*/ 0 60000 65536"/>
                  <a:gd name="T8" fmla="*/ 0 60000 65536"/>
                  <a:gd name="T9" fmla="*/ 0 w 2182"/>
                  <a:gd name="T10" fmla="*/ 0 h 1202"/>
                  <a:gd name="T11" fmla="*/ 2182 w 2182"/>
                  <a:gd name="T12" fmla="*/ 1202 h 12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82" h="1202">
                    <a:moveTo>
                      <a:pt x="0" y="1202"/>
                    </a:moveTo>
                    <a:lnTo>
                      <a:pt x="1030" y="0"/>
                    </a:lnTo>
                    <a:lnTo>
                      <a:pt x="2182" y="0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/>
                </a:endParaRPr>
              </a:p>
            </p:txBody>
          </p:sp>
          <p:graphicFrame>
            <p:nvGraphicFramePr>
              <p:cNvPr id="42" name="Object 66"/>
              <p:cNvGraphicFramePr>
                <a:graphicFrameLocks noChangeAspect="1"/>
              </p:cNvGraphicFramePr>
              <p:nvPr/>
            </p:nvGraphicFramePr>
            <p:xfrm>
              <a:off x="7159160" y="4401152"/>
              <a:ext cx="1863725" cy="3365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4" name="Equation" r:id="rId3" imgW="1333440" imgH="241200" progId="Equation.3">
                      <p:embed/>
                    </p:oleObj>
                  </mc:Choice>
                  <mc:Fallback>
                    <p:oleObj name="Equation" r:id="rId3" imgW="1333440" imgH="241200" progId="Equation.3">
                      <p:embed/>
                      <p:pic>
                        <p:nvPicPr>
                          <p:cNvPr id="16" name="Object 6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159160" y="4401152"/>
                            <a:ext cx="1863725" cy="3365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3" name="Line 67"/>
              <p:cNvSpPr>
                <a:spLocks noChangeShapeType="1"/>
              </p:cNvSpPr>
              <p:nvPr/>
            </p:nvSpPr>
            <p:spPr bwMode="auto">
              <a:xfrm flipV="1">
                <a:off x="7331210" y="4887527"/>
                <a:ext cx="1588" cy="1114425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/>
                </a:endParaRPr>
              </a:p>
            </p:txBody>
          </p:sp>
        </p:grpSp>
        <p:graphicFrame>
          <p:nvGraphicFramePr>
            <p:cNvPr id="34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0035834"/>
                </p:ext>
              </p:extLst>
            </p:nvPr>
          </p:nvGraphicFramePr>
          <p:xfrm>
            <a:off x="7311560" y="5047273"/>
            <a:ext cx="314325" cy="357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5" name="Equation" r:id="rId5" imgW="190440" imgH="215640" progId="Equation.3">
                    <p:embed/>
                  </p:oleObj>
                </mc:Choice>
                <mc:Fallback>
                  <p:oleObj name="Equation" r:id="rId5" imgW="190440" imgH="215640" progId="Equation.3">
                    <p:embed/>
                    <p:pic>
                      <p:nvPicPr>
                        <p:cNvPr id="5132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11560" y="5047273"/>
                          <a:ext cx="314325" cy="3571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tx1">
                                  <a:alpha val="85001"/>
                                </a:scheme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3175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4" name="TextBox 43"/>
          <p:cNvSpPr txBox="1"/>
          <p:nvPr/>
        </p:nvSpPr>
        <p:spPr>
          <a:xfrm>
            <a:off x="2693527" y="2654017"/>
            <a:ext cx="1262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~160MHz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(20pF, 50</a:t>
            </a:r>
            <a:r>
              <a:rPr lang="el-GR" dirty="0" smtClean="0">
                <a:solidFill>
                  <a:srgbClr val="0070C0"/>
                </a:solidFill>
              </a:rPr>
              <a:t>Ω</a:t>
            </a:r>
            <a:r>
              <a:rPr lang="fr-CH" dirty="0" smtClean="0">
                <a:solidFill>
                  <a:srgbClr val="0070C0"/>
                </a:solidFill>
              </a:rPr>
              <a:t>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8096" y="1190550"/>
            <a:ext cx="2055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Zcpl_E</a:t>
            </a:r>
            <a:r>
              <a:rPr lang="en-US" dirty="0" smtClean="0"/>
              <a:t> = </a:t>
            </a:r>
            <a:r>
              <a:rPr lang="en-US" b="1" dirty="0" smtClean="0"/>
              <a:t>15.9 ohms </a:t>
            </a:r>
            <a:endParaRPr lang="en-US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48507" y="1555849"/>
            <a:ext cx="1945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Zcpl_P</a:t>
            </a:r>
            <a:r>
              <a:rPr lang="en-US" dirty="0" smtClean="0"/>
              <a:t> = </a:t>
            </a:r>
            <a:r>
              <a:rPr lang="en-US" b="1" dirty="0" smtClean="0"/>
              <a:t>3.1 ohms </a:t>
            </a:r>
            <a:endParaRPr 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4958304" y="1376478"/>
            <a:ext cx="1714572" cy="830997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Protons :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I= 63A, 25ns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1752" y="950895"/>
            <a:ext cx="5128634" cy="2870366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5058299" y="4183303"/>
            <a:ext cx="1514582" cy="1569660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Electrons :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I= 5A, </a:t>
            </a:r>
          </a:p>
          <a:p>
            <a:r>
              <a:rPr lang="en-US" sz="2400" dirty="0" err="1" smtClean="0">
                <a:solidFill>
                  <a:schemeClr val="accent2"/>
                </a:solidFill>
              </a:rPr>
              <a:t>Tr</a:t>
            </a:r>
            <a:r>
              <a:rPr lang="en-US" sz="2400" dirty="0" smtClean="0">
                <a:solidFill>
                  <a:schemeClr val="accent2"/>
                </a:solidFill>
              </a:rPr>
              <a:t>=200ns, 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off 2us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60148" y="3816613"/>
            <a:ext cx="5130238" cy="2763025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7721600" y="4786433"/>
            <a:ext cx="93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accent1"/>
                </a:solidFill>
              </a:rPr>
              <a:t>E</a:t>
            </a:r>
            <a:r>
              <a:rPr lang="en-US" b="1" baseline="-25000" dirty="0" err="1" smtClean="0">
                <a:solidFill>
                  <a:schemeClr val="accent1"/>
                </a:solidFill>
              </a:rPr>
              <a:t>Beam</a:t>
            </a:r>
            <a:endParaRPr lang="en-US" b="1" baseline="-25000" dirty="0" smtClean="0">
              <a:solidFill>
                <a:schemeClr val="accent1"/>
              </a:solidFill>
            </a:endParaRPr>
          </a:p>
          <a:p>
            <a:r>
              <a:rPr lang="en-US" b="1" dirty="0" smtClean="0">
                <a:solidFill>
                  <a:schemeClr val="accent1"/>
                </a:solidFill>
              </a:rPr>
              <a:t>Off / 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1739" y="5049564"/>
            <a:ext cx="4403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accent2"/>
                </a:solidFill>
              </a:rPr>
              <a:t>E</a:t>
            </a:r>
            <a:r>
              <a:rPr lang="en-US" sz="2400" b="1" baseline="-25000" dirty="0" err="1">
                <a:solidFill>
                  <a:schemeClr val="accent2"/>
                </a:solidFill>
              </a:rPr>
              <a:t>B</a:t>
            </a:r>
            <a:r>
              <a:rPr lang="en-US" sz="2400" b="1" baseline="-25000" dirty="0" err="1" smtClean="0">
                <a:solidFill>
                  <a:schemeClr val="accent2"/>
                </a:solidFill>
              </a:rPr>
              <a:t>eam</a:t>
            </a:r>
            <a:r>
              <a:rPr lang="en-US" sz="2400" b="1" dirty="0" smtClean="0">
                <a:solidFill>
                  <a:schemeClr val="accent2"/>
                </a:solidFill>
              </a:rPr>
              <a:t> spectrum heavily filtered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34180" y="3916559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0.8Vpp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32580" y="1018055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200Vp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31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104" y="1308100"/>
            <a:ext cx="4927600" cy="65627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2"/>
                </a:solidFill>
              </a:rPr>
              <a:t>With 40MHz LP filter</a:t>
            </a:r>
            <a:endParaRPr lang="en-US" sz="3200" dirty="0">
              <a:solidFill>
                <a:schemeClr val="accent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219" y="1964375"/>
            <a:ext cx="5383371" cy="28743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599" y="711201"/>
            <a:ext cx="5180013" cy="28628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599" y="3789361"/>
            <a:ext cx="5224797" cy="265906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8356600" y="904800"/>
            <a:ext cx="458210" cy="2333699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8229600" y="3073400"/>
            <a:ext cx="304800" cy="90170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42099" y="3802852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6Vpp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89012" y="-107820"/>
            <a:ext cx="10515600" cy="8743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Low frequency: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Beam</a:t>
            </a:r>
            <a:r>
              <a:rPr lang="en-US" dirty="0" smtClean="0"/>
              <a:t> signals with electrostatic BPM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776839" y="5667212"/>
            <a:ext cx="2525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Still a factor ~10 too high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59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34925"/>
            <a:ext cx="5054600" cy="1325563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With 25MHz LP filter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880" y="67430"/>
            <a:ext cx="5970632" cy="35829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880" y="3650386"/>
            <a:ext cx="5970632" cy="32076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360488"/>
            <a:ext cx="60491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With button BPM signal levels would be 15 times smaller ~25mV.</a:t>
            </a:r>
          </a:p>
          <a:p>
            <a:r>
              <a:rPr lang="en-US" sz="2400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Electrostatic BPM seems better suited for the LF version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BP filter should be considered to minimize noise and offsets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Amplitudes shown for max currents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r>
              <a:rPr lang="en-US" sz="2400" dirty="0" smtClean="0">
                <a:solidFill>
                  <a:schemeClr val="accent2"/>
                </a:solidFill>
              </a:rPr>
              <a:t>BPM </a:t>
            </a:r>
            <a:r>
              <a:rPr lang="en-US" sz="2400" dirty="0">
                <a:solidFill>
                  <a:schemeClr val="accent2"/>
                </a:solidFill>
              </a:rPr>
              <a:t>coupling impedance for </a:t>
            </a:r>
            <a:r>
              <a:rPr lang="en-US" sz="2400" dirty="0" err="1">
                <a:solidFill>
                  <a:schemeClr val="accent2"/>
                </a:solidFill>
              </a:rPr>
              <a:t>E</a:t>
            </a:r>
            <a:r>
              <a:rPr lang="en-US" sz="2400" baseline="-25000" dirty="0" err="1">
                <a:solidFill>
                  <a:schemeClr val="accent2"/>
                </a:solidFill>
              </a:rPr>
              <a:t>Beam</a:t>
            </a:r>
            <a:r>
              <a:rPr lang="en-US" sz="2400" dirty="0">
                <a:solidFill>
                  <a:schemeClr val="accent2"/>
                </a:solidFill>
              </a:rPr>
              <a:t> = 15.9Ω. </a:t>
            </a:r>
          </a:p>
          <a:p>
            <a:r>
              <a:rPr lang="en-US" sz="2400" b="1" dirty="0">
                <a:solidFill>
                  <a:schemeClr val="accent2"/>
                </a:solidFill>
              </a:rPr>
              <a:t>20%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modulation @20MHz, </a:t>
            </a:r>
            <a:r>
              <a:rPr lang="en-US" sz="2400" dirty="0">
                <a:solidFill>
                  <a:schemeClr val="accent2"/>
                </a:solidFill>
              </a:rPr>
              <a:t>1A = ±</a:t>
            </a:r>
            <a:r>
              <a:rPr lang="en-US" sz="2400" dirty="0" smtClean="0">
                <a:solidFill>
                  <a:schemeClr val="accent2"/>
                </a:solidFill>
              </a:rPr>
              <a:t>8V/10=</a:t>
            </a:r>
            <a:r>
              <a:rPr lang="en-US" sz="2400" u="sng" dirty="0" smtClean="0">
                <a:solidFill>
                  <a:schemeClr val="accent2"/>
                </a:solidFill>
              </a:rPr>
              <a:t>0.8V</a:t>
            </a:r>
          </a:p>
          <a:p>
            <a:r>
              <a:rPr lang="en-US" sz="2400" dirty="0" smtClean="0"/>
              <a:t>(Factor ~10 less signal due to BPM high pass)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353130" y="3726664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0.8Vpp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70775" y="182449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0.8Vpp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58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8646</TotalTime>
  <Words>614</Words>
  <Application>Microsoft Office PowerPoint</Application>
  <PresentationFormat>Widescreen</PresentationFormat>
  <Paragraphs>135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MS PGothic</vt:lpstr>
      <vt:lpstr>Arial</vt:lpstr>
      <vt:lpstr>Calibri</vt:lpstr>
      <vt:lpstr>Calibri Light</vt:lpstr>
      <vt:lpstr>Cambria Math</vt:lpstr>
      <vt:lpstr>Office Theme</vt:lpstr>
      <vt:lpstr>Equation</vt:lpstr>
      <vt:lpstr>HL-LHC HEL BPM </vt:lpstr>
      <vt:lpstr>Outline</vt:lpstr>
      <vt:lpstr>Specifications:</vt:lpstr>
      <vt:lpstr>First ideas</vt:lpstr>
      <vt:lpstr>PowerPoint Presentation</vt:lpstr>
      <vt:lpstr>BPMs considered</vt:lpstr>
      <vt:lpstr>Wide band Beam signals with electrostatic BPM</vt:lpstr>
      <vt:lpstr>With 40MHz LP filter</vt:lpstr>
      <vt:lpstr>With 25MHz LP filter</vt:lpstr>
      <vt:lpstr>High Frequency: With EBeam modulation @ 200MHz</vt:lpstr>
      <vt:lpstr>Possible acquisition system</vt:lpstr>
      <vt:lpstr>Summary: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Lars Soby</dc:creator>
  <cp:lastModifiedBy>Lars Soby</cp:lastModifiedBy>
  <cp:revision>78</cp:revision>
  <dcterms:created xsi:type="dcterms:W3CDTF">2018-06-12T09:20:53Z</dcterms:created>
  <dcterms:modified xsi:type="dcterms:W3CDTF">2018-06-18T11:37:55Z</dcterms:modified>
</cp:coreProperties>
</file>