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42"/>
  </p:notesMasterIdLst>
  <p:sldIdLst>
    <p:sldId id="256" r:id="rId2"/>
    <p:sldId id="275" r:id="rId3"/>
    <p:sldId id="307" r:id="rId4"/>
    <p:sldId id="279" r:id="rId5"/>
    <p:sldId id="278" r:id="rId6"/>
    <p:sldId id="295" r:id="rId7"/>
    <p:sldId id="294" r:id="rId8"/>
    <p:sldId id="296" r:id="rId9"/>
    <p:sldId id="297" r:id="rId10"/>
    <p:sldId id="273" r:id="rId11"/>
    <p:sldId id="274" r:id="rId12"/>
    <p:sldId id="298" r:id="rId13"/>
    <p:sldId id="271" r:id="rId14"/>
    <p:sldId id="315" r:id="rId15"/>
    <p:sldId id="327" r:id="rId16"/>
    <p:sldId id="328" r:id="rId17"/>
    <p:sldId id="288" r:id="rId18"/>
    <p:sldId id="289" r:id="rId19"/>
    <p:sldId id="329" r:id="rId20"/>
    <p:sldId id="330" r:id="rId21"/>
    <p:sldId id="326" r:id="rId22"/>
    <p:sldId id="272" r:id="rId23"/>
    <p:sldId id="317" r:id="rId24"/>
    <p:sldId id="318" r:id="rId25"/>
    <p:sldId id="319" r:id="rId26"/>
    <p:sldId id="320" r:id="rId27"/>
    <p:sldId id="321" r:id="rId28"/>
    <p:sldId id="322" r:id="rId29"/>
    <p:sldId id="309" r:id="rId30"/>
    <p:sldId id="312" r:id="rId31"/>
    <p:sldId id="313" r:id="rId32"/>
    <p:sldId id="314" r:id="rId33"/>
    <p:sldId id="292" r:id="rId34"/>
    <p:sldId id="306" r:id="rId35"/>
    <p:sldId id="302" r:id="rId36"/>
    <p:sldId id="303" r:id="rId37"/>
    <p:sldId id="304" r:id="rId38"/>
    <p:sldId id="305" r:id="rId39"/>
    <p:sldId id="325" r:id="rId40"/>
    <p:sldId id="323"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4655"/>
  </p:normalViewPr>
  <p:slideViewPr>
    <p:cSldViewPr snapToGrid="0" snapToObjects="1">
      <p:cViewPr varScale="1">
        <p:scale>
          <a:sx n="94" d="100"/>
          <a:sy n="94" d="100"/>
        </p:scale>
        <p:origin x="488" y="18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C7AF7F-D279-0B4C-BCDE-0F2B30F5AC06}" type="datetimeFigureOut">
              <a:rPr lang="en-US" smtClean="0"/>
              <a:t>8/28/18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5C70B-5D88-B140-82E6-818FA6CEB0DF}" type="slidenum">
              <a:rPr lang="en-US" smtClean="0"/>
              <a:t>‹#›</a:t>
            </a:fld>
            <a:endParaRPr lang="en-US"/>
          </a:p>
        </p:txBody>
      </p:sp>
    </p:spTree>
    <p:extLst>
      <p:ext uri="{BB962C8B-B14F-4D97-AF65-F5344CB8AC3E}">
        <p14:creationId xmlns:p14="http://schemas.microsoft.com/office/powerpoint/2010/main" val="307251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0</a:t>
            </a:fld>
            <a:endParaRPr lang="en-US"/>
          </a:p>
        </p:txBody>
      </p:sp>
    </p:spTree>
    <p:extLst>
      <p:ext uri="{BB962C8B-B14F-4D97-AF65-F5344CB8AC3E}">
        <p14:creationId xmlns:p14="http://schemas.microsoft.com/office/powerpoint/2010/main" val="19633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19</a:t>
            </a:fld>
            <a:endParaRPr lang="en-US"/>
          </a:p>
        </p:txBody>
      </p:sp>
    </p:spTree>
    <p:extLst>
      <p:ext uri="{BB962C8B-B14F-4D97-AF65-F5344CB8AC3E}">
        <p14:creationId xmlns:p14="http://schemas.microsoft.com/office/powerpoint/2010/main" val="207206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21</a:t>
            </a:fld>
            <a:endParaRPr lang="en-US"/>
          </a:p>
        </p:txBody>
      </p:sp>
    </p:spTree>
    <p:extLst>
      <p:ext uri="{BB962C8B-B14F-4D97-AF65-F5344CB8AC3E}">
        <p14:creationId xmlns:p14="http://schemas.microsoft.com/office/powerpoint/2010/main" val="1676311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22</a:t>
            </a:fld>
            <a:endParaRPr lang="en-US"/>
          </a:p>
        </p:txBody>
      </p:sp>
    </p:spTree>
    <p:extLst>
      <p:ext uri="{BB962C8B-B14F-4D97-AF65-F5344CB8AC3E}">
        <p14:creationId xmlns:p14="http://schemas.microsoft.com/office/powerpoint/2010/main" val="358221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23</a:t>
            </a:fld>
            <a:endParaRPr lang="en-US"/>
          </a:p>
        </p:txBody>
      </p:sp>
    </p:spTree>
    <p:extLst>
      <p:ext uri="{BB962C8B-B14F-4D97-AF65-F5344CB8AC3E}">
        <p14:creationId xmlns:p14="http://schemas.microsoft.com/office/powerpoint/2010/main" val="24739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24</a:t>
            </a:fld>
            <a:endParaRPr lang="en-US"/>
          </a:p>
        </p:txBody>
      </p:sp>
    </p:spTree>
    <p:extLst>
      <p:ext uri="{BB962C8B-B14F-4D97-AF65-F5344CB8AC3E}">
        <p14:creationId xmlns:p14="http://schemas.microsoft.com/office/powerpoint/2010/main" val="189414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25</a:t>
            </a:fld>
            <a:endParaRPr lang="en-US"/>
          </a:p>
        </p:txBody>
      </p:sp>
    </p:spTree>
    <p:extLst>
      <p:ext uri="{BB962C8B-B14F-4D97-AF65-F5344CB8AC3E}">
        <p14:creationId xmlns:p14="http://schemas.microsoft.com/office/powerpoint/2010/main" val="3755889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26</a:t>
            </a:fld>
            <a:endParaRPr lang="en-US"/>
          </a:p>
        </p:txBody>
      </p:sp>
    </p:spTree>
    <p:extLst>
      <p:ext uri="{BB962C8B-B14F-4D97-AF65-F5344CB8AC3E}">
        <p14:creationId xmlns:p14="http://schemas.microsoft.com/office/powerpoint/2010/main" val="3579917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27</a:t>
            </a:fld>
            <a:endParaRPr lang="en-US"/>
          </a:p>
        </p:txBody>
      </p:sp>
    </p:spTree>
    <p:extLst>
      <p:ext uri="{BB962C8B-B14F-4D97-AF65-F5344CB8AC3E}">
        <p14:creationId xmlns:p14="http://schemas.microsoft.com/office/powerpoint/2010/main" val="915738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29</a:t>
            </a:fld>
            <a:endParaRPr lang="en-US"/>
          </a:p>
        </p:txBody>
      </p:sp>
    </p:spTree>
    <p:extLst>
      <p:ext uri="{BB962C8B-B14F-4D97-AF65-F5344CB8AC3E}">
        <p14:creationId xmlns:p14="http://schemas.microsoft.com/office/powerpoint/2010/main" val="2565027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30</a:t>
            </a:fld>
            <a:endParaRPr lang="en-US"/>
          </a:p>
        </p:txBody>
      </p:sp>
    </p:spTree>
    <p:extLst>
      <p:ext uri="{BB962C8B-B14F-4D97-AF65-F5344CB8AC3E}">
        <p14:creationId xmlns:p14="http://schemas.microsoft.com/office/powerpoint/2010/main" val="424229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65C70B-5D88-B140-82E6-818FA6CEB0DF}" type="slidenum">
              <a:rPr lang="en-US" smtClean="0"/>
              <a:t>9</a:t>
            </a:fld>
            <a:endParaRPr lang="en-US" dirty="0"/>
          </a:p>
        </p:txBody>
      </p:sp>
    </p:spTree>
    <p:extLst>
      <p:ext uri="{BB962C8B-B14F-4D97-AF65-F5344CB8AC3E}">
        <p14:creationId xmlns:p14="http://schemas.microsoft.com/office/powerpoint/2010/main" val="1198278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65C70B-5D88-B140-82E6-818FA6CEB0DF}" type="slidenum">
              <a:rPr lang="en-US" smtClean="0"/>
              <a:t>10</a:t>
            </a:fld>
            <a:endParaRPr lang="en-US" dirty="0"/>
          </a:p>
        </p:txBody>
      </p:sp>
    </p:spTree>
    <p:extLst>
      <p:ext uri="{BB962C8B-B14F-4D97-AF65-F5344CB8AC3E}">
        <p14:creationId xmlns:p14="http://schemas.microsoft.com/office/powerpoint/2010/main" val="39863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12</a:t>
            </a:fld>
            <a:endParaRPr lang="en-US"/>
          </a:p>
        </p:txBody>
      </p:sp>
    </p:spTree>
    <p:extLst>
      <p:ext uri="{BB962C8B-B14F-4D97-AF65-F5344CB8AC3E}">
        <p14:creationId xmlns:p14="http://schemas.microsoft.com/office/powerpoint/2010/main" val="3309860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14</a:t>
            </a:fld>
            <a:endParaRPr lang="en-US"/>
          </a:p>
        </p:txBody>
      </p:sp>
    </p:spTree>
    <p:extLst>
      <p:ext uri="{BB962C8B-B14F-4D97-AF65-F5344CB8AC3E}">
        <p14:creationId xmlns:p14="http://schemas.microsoft.com/office/powerpoint/2010/main" val="3320016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15</a:t>
            </a:fld>
            <a:endParaRPr lang="en-US"/>
          </a:p>
        </p:txBody>
      </p:sp>
    </p:spTree>
    <p:extLst>
      <p:ext uri="{BB962C8B-B14F-4D97-AF65-F5344CB8AC3E}">
        <p14:creationId xmlns:p14="http://schemas.microsoft.com/office/powerpoint/2010/main" val="3241725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16</a:t>
            </a:fld>
            <a:endParaRPr lang="en-US"/>
          </a:p>
        </p:txBody>
      </p:sp>
    </p:spTree>
    <p:extLst>
      <p:ext uri="{BB962C8B-B14F-4D97-AF65-F5344CB8AC3E}">
        <p14:creationId xmlns:p14="http://schemas.microsoft.com/office/powerpoint/2010/main" val="3311190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17</a:t>
            </a:fld>
            <a:endParaRPr lang="en-US"/>
          </a:p>
        </p:txBody>
      </p:sp>
    </p:spTree>
    <p:extLst>
      <p:ext uri="{BB962C8B-B14F-4D97-AF65-F5344CB8AC3E}">
        <p14:creationId xmlns:p14="http://schemas.microsoft.com/office/powerpoint/2010/main" val="3940793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18</a:t>
            </a:fld>
            <a:endParaRPr lang="en-US"/>
          </a:p>
        </p:txBody>
      </p:sp>
    </p:spTree>
    <p:extLst>
      <p:ext uri="{BB962C8B-B14F-4D97-AF65-F5344CB8AC3E}">
        <p14:creationId xmlns:p14="http://schemas.microsoft.com/office/powerpoint/2010/main" val="1945000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28 August 2018</a:t>
            </a:r>
          </a:p>
        </p:txBody>
      </p:sp>
      <p:sp>
        <p:nvSpPr>
          <p:cNvPr id="5" name="Footer Placeholder 4"/>
          <p:cNvSpPr>
            <a:spLocks noGrp="1"/>
          </p:cNvSpPr>
          <p:nvPr>
            <p:ph type="ftr" sz="quarter" idx="11"/>
          </p:nvPr>
        </p:nvSpPr>
        <p:spPr/>
        <p:txBody>
          <a:bodyPr/>
          <a:lstStyle/>
          <a:p>
            <a:r>
              <a:rPr lang="en-US"/>
              <a:t>23rd Geant4 Collaboration Meeting, Lund, Sweden</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082167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28 August 2018</a:t>
            </a:r>
          </a:p>
        </p:txBody>
      </p:sp>
      <p:sp>
        <p:nvSpPr>
          <p:cNvPr id="5" name="Footer Placeholder 4"/>
          <p:cNvSpPr>
            <a:spLocks noGrp="1"/>
          </p:cNvSpPr>
          <p:nvPr>
            <p:ph type="ftr" sz="quarter" idx="11"/>
          </p:nvPr>
        </p:nvSpPr>
        <p:spPr/>
        <p:txBody>
          <a:bodyPr/>
          <a:lstStyle/>
          <a:p>
            <a:r>
              <a:rPr lang="en-US"/>
              <a:t>23rd Geant4 Collaboration Meeting, Lund, Sweden</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85584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28 August 2018</a:t>
            </a:r>
          </a:p>
        </p:txBody>
      </p:sp>
      <p:sp>
        <p:nvSpPr>
          <p:cNvPr id="5" name="Footer Placeholder 4"/>
          <p:cNvSpPr>
            <a:spLocks noGrp="1"/>
          </p:cNvSpPr>
          <p:nvPr>
            <p:ph type="ftr" sz="quarter" idx="11"/>
          </p:nvPr>
        </p:nvSpPr>
        <p:spPr/>
        <p:txBody>
          <a:bodyPr/>
          <a:lstStyle/>
          <a:p>
            <a:r>
              <a:rPr lang="en-US"/>
              <a:t>23rd Geant4 Collaboration Meeting, Lund, Sweden</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408171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28 August 2018</a:t>
            </a:r>
          </a:p>
        </p:txBody>
      </p:sp>
      <p:sp>
        <p:nvSpPr>
          <p:cNvPr id="5" name="Footer Placeholder 4"/>
          <p:cNvSpPr>
            <a:spLocks noGrp="1"/>
          </p:cNvSpPr>
          <p:nvPr>
            <p:ph type="ftr" sz="quarter" idx="11"/>
          </p:nvPr>
        </p:nvSpPr>
        <p:spPr/>
        <p:txBody>
          <a:bodyPr/>
          <a:lstStyle/>
          <a:p>
            <a:r>
              <a:rPr lang="en-US"/>
              <a:t>23rd Geant4 Collaboration Meeting, Lund, Sweden</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95744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28 August 2018</a:t>
            </a:r>
          </a:p>
        </p:txBody>
      </p:sp>
      <p:sp>
        <p:nvSpPr>
          <p:cNvPr id="5" name="Footer Placeholder 4"/>
          <p:cNvSpPr>
            <a:spLocks noGrp="1"/>
          </p:cNvSpPr>
          <p:nvPr>
            <p:ph type="ftr" sz="quarter" idx="11"/>
          </p:nvPr>
        </p:nvSpPr>
        <p:spPr/>
        <p:txBody>
          <a:bodyPr/>
          <a:lstStyle/>
          <a:p>
            <a:r>
              <a:rPr lang="en-US"/>
              <a:t>23rd Geant4 Collaboration Meeting, Lund, Sweden</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657735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28 August 2018</a:t>
            </a:r>
          </a:p>
        </p:txBody>
      </p:sp>
      <p:sp>
        <p:nvSpPr>
          <p:cNvPr id="6" name="Footer Placeholder 5"/>
          <p:cNvSpPr>
            <a:spLocks noGrp="1"/>
          </p:cNvSpPr>
          <p:nvPr>
            <p:ph type="ftr" sz="quarter" idx="11"/>
          </p:nvPr>
        </p:nvSpPr>
        <p:spPr/>
        <p:txBody>
          <a:bodyPr/>
          <a:lstStyle/>
          <a:p>
            <a:r>
              <a:rPr lang="en-US"/>
              <a:t>23rd Geant4 Collaboration Meeting, Lund, Sweden</a:t>
            </a:r>
          </a:p>
        </p:txBody>
      </p:sp>
      <p:sp>
        <p:nvSpPr>
          <p:cNvPr id="7" name="Slide Number Placeholder 6"/>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468015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28 August 2018</a:t>
            </a:r>
          </a:p>
        </p:txBody>
      </p:sp>
      <p:sp>
        <p:nvSpPr>
          <p:cNvPr id="8" name="Footer Placeholder 7"/>
          <p:cNvSpPr>
            <a:spLocks noGrp="1"/>
          </p:cNvSpPr>
          <p:nvPr>
            <p:ph type="ftr" sz="quarter" idx="11"/>
          </p:nvPr>
        </p:nvSpPr>
        <p:spPr/>
        <p:txBody>
          <a:bodyPr/>
          <a:lstStyle/>
          <a:p>
            <a:r>
              <a:rPr lang="en-US"/>
              <a:t>23rd Geant4 Collaboration Meeting, Lund, Sweden</a:t>
            </a:r>
          </a:p>
        </p:txBody>
      </p:sp>
      <p:sp>
        <p:nvSpPr>
          <p:cNvPr id="9" name="Slide Number Placeholder 8"/>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502031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28 August 2018</a:t>
            </a:r>
          </a:p>
        </p:txBody>
      </p:sp>
      <p:sp>
        <p:nvSpPr>
          <p:cNvPr id="4" name="Footer Placeholder 3"/>
          <p:cNvSpPr>
            <a:spLocks noGrp="1"/>
          </p:cNvSpPr>
          <p:nvPr>
            <p:ph type="ftr" sz="quarter" idx="11"/>
          </p:nvPr>
        </p:nvSpPr>
        <p:spPr/>
        <p:txBody>
          <a:bodyPr/>
          <a:lstStyle/>
          <a:p>
            <a:r>
              <a:rPr lang="en-US"/>
              <a:t>23rd Geant4 Collaboration Meeting, Lund, Sweden</a:t>
            </a:r>
          </a:p>
        </p:txBody>
      </p:sp>
      <p:sp>
        <p:nvSpPr>
          <p:cNvPr id="5" name="Slide Number Placeholder 4"/>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72759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28 August 2018</a:t>
            </a:r>
          </a:p>
        </p:txBody>
      </p:sp>
      <p:sp>
        <p:nvSpPr>
          <p:cNvPr id="3" name="Footer Placeholder 2"/>
          <p:cNvSpPr>
            <a:spLocks noGrp="1"/>
          </p:cNvSpPr>
          <p:nvPr>
            <p:ph type="ftr" sz="quarter" idx="11"/>
          </p:nvPr>
        </p:nvSpPr>
        <p:spPr/>
        <p:txBody>
          <a:bodyPr/>
          <a:lstStyle/>
          <a:p>
            <a:r>
              <a:rPr lang="en-US"/>
              <a:t>23rd Geant4 Collaboration Meeting, Lund, Sweden</a:t>
            </a:r>
          </a:p>
        </p:txBody>
      </p:sp>
      <p:sp>
        <p:nvSpPr>
          <p:cNvPr id="4" name="Slide Number Placeholder 3"/>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71866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28 August 2018</a:t>
            </a:r>
          </a:p>
        </p:txBody>
      </p:sp>
      <p:sp>
        <p:nvSpPr>
          <p:cNvPr id="6" name="Footer Placeholder 5"/>
          <p:cNvSpPr>
            <a:spLocks noGrp="1"/>
          </p:cNvSpPr>
          <p:nvPr>
            <p:ph type="ftr" sz="quarter" idx="11"/>
          </p:nvPr>
        </p:nvSpPr>
        <p:spPr/>
        <p:txBody>
          <a:bodyPr/>
          <a:lstStyle/>
          <a:p>
            <a:r>
              <a:rPr lang="en-US"/>
              <a:t>23rd Geant4 Collaboration Meeting, Lund, Sweden</a:t>
            </a:r>
          </a:p>
        </p:txBody>
      </p:sp>
      <p:sp>
        <p:nvSpPr>
          <p:cNvPr id="7" name="Slide Number Placeholder 6"/>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88138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28 August 2018</a:t>
            </a:r>
          </a:p>
        </p:txBody>
      </p:sp>
      <p:sp>
        <p:nvSpPr>
          <p:cNvPr id="6" name="Footer Placeholder 5"/>
          <p:cNvSpPr>
            <a:spLocks noGrp="1"/>
          </p:cNvSpPr>
          <p:nvPr>
            <p:ph type="ftr" sz="quarter" idx="11"/>
          </p:nvPr>
        </p:nvSpPr>
        <p:spPr/>
        <p:txBody>
          <a:bodyPr/>
          <a:lstStyle/>
          <a:p>
            <a:r>
              <a:rPr lang="en-US"/>
              <a:t>23rd Geant4 Collaboration Meeting, Lund, Sweden</a:t>
            </a:r>
          </a:p>
        </p:txBody>
      </p:sp>
      <p:sp>
        <p:nvSpPr>
          <p:cNvPr id="7" name="Slide Number Placeholder 6"/>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944933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28 August 2018</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23rd Geant4 Collaboration Meeting, Lund, Sweden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3AB6F2-CB57-E04A-905D-BEB60A258ED0}" type="slidenum">
              <a:rPr lang="en-US" smtClean="0"/>
              <a:t>‹#›</a:t>
            </a:fld>
            <a:endParaRPr lang="en-US"/>
          </a:p>
        </p:txBody>
      </p:sp>
    </p:spTree>
    <p:extLst>
      <p:ext uri="{BB962C8B-B14F-4D97-AF65-F5344CB8AC3E}">
        <p14:creationId xmlns:p14="http://schemas.microsoft.com/office/powerpoint/2010/main" val="1165483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s://its.cern.ch/jira/browse/ATLASSIM-3556" TargetMode="External"/><Relationship Id="rId7" Type="http://schemas.openxmlformats.org/officeDocument/2006/relationships/hyperlink" Target="https://its.cern.ch/jira/browse/ATLASSIM-3761" TargetMode="External"/><Relationship Id="rId2" Type="http://schemas.openxmlformats.org/officeDocument/2006/relationships/hyperlink" Target="https://its.cern.ch/jira/browse/ATLASSIM-3678" TargetMode="External"/><Relationship Id="rId1" Type="http://schemas.openxmlformats.org/officeDocument/2006/relationships/slideLayout" Target="../slideLayouts/slideLayout7.xml"/><Relationship Id="rId6" Type="http://schemas.openxmlformats.org/officeDocument/2006/relationships/hyperlink" Target="https://its.cern.ch/jira/browse/ATLASSIM-3778" TargetMode="External"/><Relationship Id="rId5" Type="http://schemas.openxmlformats.org/officeDocument/2006/relationships/hyperlink" Target="https://its.cern.ch/jira/browse/ATLASSIM-3680" TargetMode="External"/><Relationship Id="rId4" Type="http://schemas.openxmlformats.org/officeDocument/2006/relationships/hyperlink" Target="https://its.cern.ch/jira/browse/ATLASSIM-3557"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5719" y="1935231"/>
            <a:ext cx="9144000" cy="1905781"/>
          </a:xfrm>
        </p:spPr>
        <p:txBody>
          <a:bodyPr>
            <a:normAutofit/>
          </a:bodyPr>
          <a:lstStyle/>
          <a:p>
            <a:r>
              <a:rPr lang="en-US" b="1" dirty="0"/>
              <a:t>Investigations in the ATLAS geometry</a:t>
            </a:r>
          </a:p>
        </p:txBody>
      </p:sp>
      <p:sp>
        <p:nvSpPr>
          <p:cNvPr id="3" name="Subtitle 2"/>
          <p:cNvSpPr>
            <a:spLocks noGrp="1"/>
          </p:cNvSpPr>
          <p:nvPr>
            <p:ph type="subTitle" idx="1"/>
          </p:nvPr>
        </p:nvSpPr>
        <p:spPr>
          <a:xfrm>
            <a:off x="1405719" y="4557382"/>
            <a:ext cx="9144000" cy="1655762"/>
          </a:xfrm>
        </p:spPr>
        <p:txBody>
          <a:bodyPr/>
          <a:lstStyle/>
          <a:p>
            <a:r>
              <a:rPr lang="en-US" sz="2800" dirty="0"/>
              <a:t>Evgueni Tcherniaev</a:t>
            </a:r>
          </a:p>
          <a:p>
            <a:r>
              <a:rPr lang="en-US" i="1" dirty="0"/>
              <a:t>Geant4 development team</a:t>
            </a:r>
          </a:p>
        </p:txBody>
      </p:sp>
      <p:sp>
        <p:nvSpPr>
          <p:cNvPr id="4" name="TextBox 3">
            <a:extLst>
              <a:ext uri="{FF2B5EF4-FFF2-40B4-BE49-F238E27FC236}">
                <a16:creationId xmlns:a16="http://schemas.microsoft.com/office/drawing/2014/main" id="{B3E1F57D-EF2C-7D4A-95B2-80B35C9C46E9}"/>
              </a:ext>
            </a:extLst>
          </p:cNvPr>
          <p:cNvSpPr txBox="1"/>
          <p:nvPr/>
        </p:nvSpPr>
        <p:spPr>
          <a:xfrm>
            <a:off x="996287" y="429634"/>
            <a:ext cx="1678674" cy="1322185"/>
          </a:xfrm>
          <a:prstGeom prst="rect">
            <a:avLst/>
          </a:prstGeom>
          <a:noFill/>
        </p:spPr>
        <p:txBody>
          <a:bodyPr wrap="square" rtlCol="0">
            <a:spAutoFit/>
          </a:bodyPr>
          <a:lstStyle/>
          <a:p>
            <a:endParaRPr lang="en-GB" dirty="0"/>
          </a:p>
        </p:txBody>
      </p:sp>
      <p:pic>
        <p:nvPicPr>
          <p:cNvPr id="9" name="Picture 8">
            <a:extLst>
              <a:ext uri="{FF2B5EF4-FFF2-40B4-BE49-F238E27FC236}">
                <a16:creationId xmlns:a16="http://schemas.microsoft.com/office/drawing/2014/main" id="{1AF8E720-A943-D440-93D7-1BFE99D99DC3}"/>
              </a:ext>
            </a:extLst>
          </p:cNvPr>
          <p:cNvPicPr>
            <a:picLocks noChangeAspect="1"/>
          </p:cNvPicPr>
          <p:nvPr/>
        </p:nvPicPr>
        <p:blipFill rotWithShape="1">
          <a:blip r:embed="rId3"/>
          <a:srcRect l="15634" t="25823" r="60075" b="23331"/>
          <a:stretch/>
        </p:blipFill>
        <p:spPr>
          <a:xfrm>
            <a:off x="996287" y="429634"/>
            <a:ext cx="1214650" cy="1358653"/>
          </a:xfrm>
          <a:prstGeom prst="rect">
            <a:avLst/>
          </a:prstGeom>
        </p:spPr>
      </p:pic>
      <p:pic>
        <p:nvPicPr>
          <p:cNvPr id="8" name="Picture 7">
            <a:extLst>
              <a:ext uri="{FF2B5EF4-FFF2-40B4-BE49-F238E27FC236}">
                <a16:creationId xmlns:a16="http://schemas.microsoft.com/office/drawing/2014/main" id="{FA954A72-7392-F949-A144-0E4DA7ADC82E}"/>
              </a:ext>
            </a:extLst>
          </p:cNvPr>
          <p:cNvPicPr>
            <a:picLocks noChangeAspect="1"/>
          </p:cNvPicPr>
          <p:nvPr/>
        </p:nvPicPr>
        <p:blipFill>
          <a:blip r:embed="rId4"/>
          <a:stretch>
            <a:fillRect/>
          </a:stretch>
        </p:blipFill>
        <p:spPr>
          <a:xfrm>
            <a:off x="8038531" y="633925"/>
            <a:ext cx="2811440" cy="1001964"/>
          </a:xfrm>
          <a:prstGeom prst="rect">
            <a:avLst/>
          </a:prstGeom>
        </p:spPr>
      </p:pic>
      <p:sp>
        <p:nvSpPr>
          <p:cNvPr id="5" name="TextBox 4">
            <a:extLst>
              <a:ext uri="{FF2B5EF4-FFF2-40B4-BE49-F238E27FC236}">
                <a16:creationId xmlns:a16="http://schemas.microsoft.com/office/drawing/2014/main" id="{2CA46992-B246-F446-BF5C-6150FFAC95C4}"/>
              </a:ext>
            </a:extLst>
          </p:cNvPr>
          <p:cNvSpPr txBox="1"/>
          <p:nvPr/>
        </p:nvSpPr>
        <p:spPr>
          <a:xfrm>
            <a:off x="2210937" y="516892"/>
            <a:ext cx="2303059" cy="1138773"/>
          </a:xfrm>
          <a:prstGeom prst="rect">
            <a:avLst/>
          </a:prstGeom>
          <a:noFill/>
        </p:spPr>
        <p:txBody>
          <a:bodyPr wrap="square" rtlCol="0">
            <a:spAutoFit/>
          </a:bodyPr>
          <a:lstStyle/>
          <a:p>
            <a:r>
              <a:rPr lang="en-GB" sz="1400" dirty="0">
                <a:solidFill>
                  <a:srgbClr val="0070C0"/>
                </a:solidFill>
                <a:cs typeface="Times New Roman" panose="02020603050405020304" pitchFamily="18" charset="0"/>
              </a:rPr>
              <a:t>National Research</a:t>
            </a:r>
          </a:p>
          <a:p>
            <a:r>
              <a:rPr lang="en-GB" dirty="0">
                <a:solidFill>
                  <a:srgbClr val="0070C0"/>
                </a:solidFill>
                <a:latin typeface="Arial Rounded MT Bold" panose="020F0704030504030204" pitchFamily="34" charset="77"/>
              </a:rPr>
              <a:t>Tomsk</a:t>
            </a:r>
          </a:p>
          <a:p>
            <a:r>
              <a:rPr lang="en-GB" dirty="0">
                <a:solidFill>
                  <a:srgbClr val="0070C0"/>
                </a:solidFill>
                <a:latin typeface="Arial Rounded MT Bold" panose="020F0704030504030204" pitchFamily="34" charset="77"/>
              </a:rPr>
              <a:t>State</a:t>
            </a:r>
          </a:p>
          <a:p>
            <a:r>
              <a:rPr lang="en-GB" dirty="0">
                <a:solidFill>
                  <a:srgbClr val="0070C0"/>
                </a:solidFill>
                <a:latin typeface="Arial Rounded MT Bold" panose="020F0704030504030204" pitchFamily="34" charset="77"/>
              </a:rPr>
              <a:t>University</a:t>
            </a:r>
          </a:p>
        </p:txBody>
      </p:sp>
      <p:pic>
        <p:nvPicPr>
          <p:cNvPr id="11" name="Picture 10">
            <a:extLst>
              <a:ext uri="{FF2B5EF4-FFF2-40B4-BE49-F238E27FC236}">
                <a16:creationId xmlns:a16="http://schemas.microsoft.com/office/drawing/2014/main" id="{61CE26C4-9A2C-3148-AC0B-726726C8E9C1}"/>
              </a:ext>
            </a:extLst>
          </p:cNvPr>
          <p:cNvPicPr>
            <a:picLocks noChangeAspect="1"/>
          </p:cNvPicPr>
          <p:nvPr/>
        </p:nvPicPr>
        <p:blipFill>
          <a:blip r:embed="rId5"/>
          <a:stretch>
            <a:fillRect/>
          </a:stretch>
        </p:blipFill>
        <p:spPr>
          <a:xfrm>
            <a:off x="4090916" y="504037"/>
            <a:ext cx="3507476" cy="1164482"/>
          </a:xfrm>
          <a:prstGeom prst="rect">
            <a:avLst/>
          </a:prstGeom>
        </p:spPr>
      </p:pic>
    </p:spTree>
    <p:extLst>
      <p:ext uri="{BB962C8B-B14F-4D97-AF65-F5344CB8AC3E}">
        <p14:creationId xmlns:p14="http://schemas.microsoft.com/office/powerpoint/2010/main" val="1070320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2"/>
          </a:xfrm>
        </p:spPr>
        <p:txBody>
          <a:bodyPr/>
          <a:lstStyle/>
          <a:p>
            <a:r>
              <a:rPr lang="en-US" dirty="0"/>
              <a:t>Overlap check</a:t>
            </a:r>
          </a:p>
        </p:txBody>
      </p:sp>
      <p:sp>
        <p:nvSpPr>
          <p:cNvPr id="10" name="Content Placeholder 9">
            <a:extLst>
              <a:ext uri="{FF2B5EF4-FFF2-40B4-BE49-F238E27FC236}">
                <a16:creationId xmlns:a16="http://schemas.microsoft.com/office/drawing/2014/main" id="{EBB3450B-655D-A647-84F1-DBE2EC05736B}"/>
              </a:ext>
            </a:extLst>
          </p:cNvPr>
          <p:cNvSpPr>
            <a:spLocks noGrp="1"/>
          </p:cNvSpPr>
          <p:nvPr>
            <p:ph idx="1"/>
          </p:nvPr>
        </p:nvSpPr>
        <p:spPr>
          <a:xfrm>
            <a:off x="838200" y="1296538"/>
            <a:ext cx="10515600" cy="4730300"/>
          </a:xfrm>
        </p:spPr>
        <p:txBody>
          <a:bodyPr>
            <a:normAutofit/>
          </a:bodyPr>
          <a:lstStyle/>
          <a:p>
            <a:r>
              <a:rPr lang="en-US" dirty="0"/>
              <a:t>The existence of overlaps in the detector geometry description means that there are some issues in the geometry definition that may lead to incorrect result of the simulation</a:t>
            </a:r>
            <a:endParaRPr lang="en-US" sz="2400" dirty="0"/>
          </a:p>
          <a:p>
            <a:r>
              <a:rPr lang="en-US" dirty="0"/>
              <a:t>Geant4 tracking algorithms are quite sensitive to overlaps, which can be the cause of various issues during tracking, for example skipping of material (and eventually sensitive material)</a:t>
            </a:r>
            <a:endParaRPr lang="en-US" sz="2400" dirty="0"/>
          </a:p>
          <a:p>
            <a:r>
              <a:rPr lang="en-US" dirty="0"/>
              <a:t>Below is the result of overlap check in the GDML dumps: </a:t>
            </a:r>
            <a:endParaRPr lang="en-US" sz="2400" dirty="0"/>
          </a:p>
          <a:p>
            <a:pPr marL="457200" lvl="1" indent="0">
              <a:buNone/>
            </a:pPr>
            <a:r>
              <a:rPr lang="en-US" sz="2800" dirty="0"/>
              <a:t>Inner Detector – 1983 overlaps </a:t>
            </a:r>
          </a:p>
          <a:p>
            <a:pPr marL="457200" lvl="1" indent="0">
              <a:buNone/>
            </a:pPr>
            <a:r>
              <a:rPr lang="en-US" sz="2800" dirty="0"/>
              <a:t>Calorimeters    –   172 overlaps </a:t>
            </a:r>
          </a:p>
          <a:p>
            <a:pPr marL="457200" lvl="1" indent="0">
              <a:buNone/>
            </a:pPr>
            <a:r>
              <a:rPr lang="en-US" sz="2800" dirty="0"/>
              <a:t>Muon System  –   332 overlaps </a:t>
            </a:r>
          </a:p>
          <a:p>
            <a:pPr marL="0" indent="0">
              <a:buNone/>
            </a:pPr>
            <a:endParaRPr lang="fr-CH" sz="2400" dirty="0"/>
          </a:p>
        </p:txBody>
      </p:sp>
      <p:sp>
        <p:nvSpPr>
          <p:cNvPr id="3" name="Date Placeholder 2">
            <a:extLst>
              <a:ext uri="{FF2B5EF4-FFF2-40B4-BE49-F238E27FC236}">
                <a16:creationId xmlns:a16="http://schemas.microsoft.com/office/drawing/2014/main" id="{94862555-2782-6048-891F-43D65C38B4CB}"/>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D16DCCAD-A432-2246-BBB3-167CC4EC3B87}"/>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CFFAECBF-74A3-2540-89FC-F6900CF982BD}"/>
              </a:ext>
            </a:extLst>
          </p:cNvPr>
          <p:cNvSpPr>
            <a:spLocks noGrp="1"/>
          </p:cNvSpPr>
          <p:nvPr>
            <p:ph type="sldNum" sz="quarter" idx="12"/>
          </p:nvPr>
        </p:nvSpPr>
        <p:spPr/>
        <p:txBody>
          <a:bodyPr/>
          <a:lstStyle/>
          <a:p>
            <a:fld id="{403AB6F2-CB57-E04A-905D-BEB60A258ED0}" type="slidenum">
              <a:rPr lang="en-US" smtClean="0"/>
              <a:t>9</a:t>
            </a:fld>
            <a:endParaRPr lang="en-US"/>
          </a:p>
        </p:txBody>
      </p:sp>
    </p:spTree>
    <p:extLst>
      <p:ext uri="{BB962C8B-B14F-4D97-AF65-F5344CB8AC3E}">
        <p14:creationId xmlns:p14="http://schemas.microsoft.com/office/powerpoint/2010/main" val="1200627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81536"/>
          </a:xfrm>
        </p:spPr>
        <p:txBody>
          <a:bodyPr>
            <a:noAutofit/>
          </a:bodyPr>
          <a:lstStyle/>
          <a:p>
            <a:pPr lvl="1"/>
            <a:r>
              <a:rPr lang="en-US" sz="3400" dirty="0">
                <a:latin typeface="+mj-lt"/>
              </a:rPr>
              <a:t>Propagation of Boolean subtraction to daughter volumes.</a:t>
            </a:r>
            <a:br>
              <a:rPr lang="en-US" sz="3400" dirty="0">
                <a:latin typeface="+mj-lt"/>
              </a:rPr>
            </a:br>
            <a:r>
              <a:rPr lang="en-US" sz="3400" dirty="0">
                <a:latin typeface="+mj-lt"/>
              </a:rPr>
              <a:t>Fake overlaps</a:t>
            </a:r>
          </a:p>
        </p:txBody>
      </p:sp>
      <p:pic>
        <p:nvPicPr>
          <p:cNvPr id="5" name="Picture 4">
            <a:extLst>
              <a:ext uri="{FF2B5EF4-FFF2-40B4-BE49-F238E27FC236}">
                <a16:creationId xmlns:a16="http://schemas.microsoft.com/office/drawing/2014/main" id="{C83A7A23-ED09-C443-A862-9A9E4B4CBDE2}"/>
              </a:ext>
            </a:extLst>
          </p:cNvPr>
          <p:cNvPicPr>
            <a:picLocks noChangeAspect="1"/>
          </p:cNvPicPr>
          <p:nvPr/>
        </p:nvPicPr>
        <p:blipFill>
          <a:blip r:embed="rId3"/>
          <a:stretch>
            <a:fillRect/>
          </a:stretch>
        </p:blipFill>
        <p:spPr>
          <a:xfrm>
            <a:off x="0" y="1744979"/>
            <a:ext cx="4065730" cy="2926265"/>
          </a:xfrm>
          <a:prstGeom prst="rect">
            <a:avLst/>
          </a:prstGeom>
        </p:spPr>
      </p:pic>
      <p:sp>
        <p:nvSpPr>
          <p:cNvPr id="10" name="Content Placeholder 9">
            <a:extLst>
              <a:ext uri="{FF2B5EF4-FFF2-40B4-BE49-F238E27FC236}">
                <a16:creationId xmlns:a16="http://schemas.microsoft.com/office/drawing/2014/main" id="{EBB3450B-655D-A647-84F1-DBE2EC05736B}"/>
              </a:ext>
            </a:extLst>
          </p:cNvPr>
          <p:cNvSpPr>
            <a:spLocks noGrp="1"/>
          </p:cNvSpPr>
          <p:nvPr>
            <p:ph idx="1"/>
          </p:nvPr>
        </p:nvSpPr>
        <p:spPr>
          <a:xfrm>
            <a:off x="3401569" y="1446663"/>
            <a:ext cx="7952232" cy="3931864"/>
          </a:xfrm>
        </p:spPr>
        <p:txBody>
          <a:bodyPr>
            <a:normAutofit/>
          </a:bodyPr>
          <a:lstStyle/>
          <a:p>
            <a:r>
              <a:rPr lang="en-US" sz="2200" dirty="0"/>
              <a:t>A number of fake overlaps (20-40 cm) have been observed in the end cups of the Tile calorimeter</a:t>
            </a:r>
          </a:p>
          <a:p>
            <a:r>
              <a:rPr lang="en-US" sz="2200" dirty="0"/>
              <a:t>The fake overlaps have appeared as a result of automatic  propagation by </a:t>
            </a:r>
            <a:r>
              <a:rPr lang="en-US" sz="2200" dirty="0" err="1"/>
              <a:t>GeoModel</a:t>
            </a:r>
            <a:r>
              <a:rPr lang="en-US" sz="2200" dirty="0"/>
              <a:t> of Boolean subtraction, applied to a sector of the end cup (see the image), to its daughter volumes</a:t>
            </a:r>
          </a:p>
          <a:p>
            <a:r>
              <a:rPr lang="en-US" sz="2200" dirty="0"/>
              <a:t>If the result of a Boolean operation (subtraction or intersection) is a null object, the Geant4 overlap check may report an overlap. In such a case the warning message on overlap will be preceded by a warning message on a failure to pick up a random point on the surface of the object:</a:t>
            </a:r>
          </a:p>
          <a:p>
            <a:pPr marL="0" indent="0">
              <a:buNone/>
            </a:pPr>
            <a:r>
              <a:rPr lang="en-US" sz="1600" dirty="0">
                <a:latin typeface="Courier New" panose="02070309020205020404" pitchFamily="49" charset="0"/>
                <a:cs typeface="Courier New" panose="02070309020205020404" pitchFamily="49" charset="0"/>
              </a:rPr>
              <a:t>  All attempts to generate a point on the surface have failed!</a:t>
            </a:r>
            <a:br>
              <a:rPr lang="en-US" sz="1600" dirty="0">
                <a:latin typeface="Courier New" panose="02070309020205020404" pitchFamily="49" charset="0"/>
                <a:cs typeface="Courier New" panose="02070309020205020404" pitchFamily="49" charset="0"/>
              </a:rPr>
            </a:br>
            <a:r>
              <a:rPr lang="en-US" sz="1600" dirty="0">
                <a:latin typeface="Courier New" panose="02070309020205020404" pitchFamily="49" charset="0"/>
                <a:cs typeface="Courier New" panose="02070309020205020404" pitchFamily="49" charset="0"/>
              </a:rPr>
              <a:t>  The solid created may be an invalid Boolean construct!</a:t>
            </a:r>
          </a:p>
          <a:p>
            <a:pPr marL="0" indent="0">
              <a:buNone/>
            </a:pPr>
            <a:endParaRPr lang="fr-CH" sz="2400" dirty="0"/>
          </a:p>
        </p:txBody>
      </p:sp>
      <p:sp>
        <p:nvSpPr>
          <p:cNvPr id="6" name="TextBox 5">
            <a:extLst>
              <a:ext uri="{FF2B5EF4-FFF2-40B4-BE49-F238E27FC236}">
                <a16:creationId xmlns:a16="http://schemas.microsoft.com/office/drawing/2014/main" id="{B04C150D-845F-6942-888A-D03D3AE5603F}"/>
              </a:ext>
            </a:extLst>
          </p:cNvPr>
          <p:cNvSpPr txBox="1"/>
          <p:nvPr/>
        </p:nvSpPr>
        <p:spPr>
          <a:xfrm>
            <a:off x="838200" y="5378526"/>
            <a:ext cx="10398457"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t>Null objects do not create problems for tracking, however they consume execution time </a:t>
            </a:r>
          </a:p>
        </p:txBody>
      </p:sp>
      <p:sp>
        <p:nvSpPr>
          <p:cNvPr id="7" name="Oval 6">
            <a:extLst>
              <a:ext uri="{FF2B5EF4-FFF2-40B4-BE49-F238E27FC236}">
                <a16:creationId xmlns:a16="http://schemas.microsoft.com/office/drawing/2014/main" id="{D6DCE9F7-8EB2-CB44-A512-E49C79F89024}"/>
              </a:ext>
            </a:extLst>
          </p:cNvPr>
          <p:cNvSpPr/>
          <p:nvPr/>
        </p:nvSpPr>
        <p:spPr>
          <a:xfrm>
            <a:off x="1059337" y="3208111"/>
            <a:ext cx="491321" cy="4913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Date Placeholder 2">
            <a:extLst>
              <a:ext uri="{FF2B5EF4-FFF2-40B4-BE49-F238E27FC236}">
                <a16:creationId xmlns:a16="http://schemas.microsoft.com/office/drawing/2014/main" id="{D96FFB33-161E-804F-841A-D371BA28BAA9}"/>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700919CC-3B55-7646-AF05-171B812E7933}"/>
              </a:ext>
            </a:extLst>
          </p:cNvPr>
          <p:cNvSpPr>
            <a:spLocks noGrp="1"/>
          </p:cNvSpPr>
          <p:nvPr>
            <p:ph type="ftr" sz="quarter" idx="11"/>
          </p:nvPr>
        </p:nvSpPr>
        <p:spPr/>
        <p:txBody>
          <a:bodyPr/>
          <a:lstStyle/>
          <a:p>
            <a:r>
              <a:rPr lang="en-US"/>
              <a:t>23rd Geant4 Collaboration Meeting, Lund, Sweden</a:t>
            </a:r>
          </a:p>
        </p:txBody>
      </p:sp>
      <p:sp>
        <p:nvSpPr>
          <p:cNvPr id="8" name="Slide Number Placeholder 7">
            <a:extLst>
              <a:ext uri="{FF2B5EF4-FFF2-40B4-BE49-F238E27FC236}">
                <a16:creationId xmlns:a16="http://schemas.microsoft.com/office/drawing/2014/main" id="{2CAD3194-6DCE-C347-A010-AF399CF1576E}"/>
              </a:ext>
            </a:extLst>
          </p:cNvPr>
          <p:cNvSpPr>
            <a:spLocks noGrp="1"/>
          </p:cNvSpPr>
          <p:nvPr>
            <p:ph type="sldNum" sz="quarter" idx="12"/>
          </p:nvPr>
        </p:nvSpPr>
        <p:spPr/>
        <p:txBody>
          <a:bodyPr/>
          <a:lstStyle/>
          <a:p>
            <a:fld id="{403AB6F2-CB57-E04A-905D-BEB60A258ED0}" type="slidenum">
              <a:rPr lang="en-US" smtClean="0"/>
              <a:t>10</a:t>
            </a:fld>
            <a:endParaRPr lang="en-US"/>
          </a:p>
        </p:txBody>
      </p:sp>
    </p:spTree>
    <p:extLst>
      <p:ext uri="{BB962C8B-B14F-4D97-AF65-F5344CB8AC3E}">
        <p14:creationId xmlns:p14="http://schemas.microsoft.com/office/powerpoint/2010/main" val="455901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349" y="5030787"/>
            <a:ext cx="9901451" cy="1325563"/>
          </a:xfrm>
        </p:spPr>
        <p:txBody>
          <a:bodyPr/>
          <a:lstStyle/>
          <a:p>
            <a:pPr algn="r"/>
            <a:r>
              <a:rPr lang="en-US" dirty="0"/>
              <a:t>Statistics of Geant4 solid methods</a:t>
            </a:r>
          </a:p>
        </p:txBody>
      </p:sp>
      <p:sp>
        <p:nvSpPr>
          <p:cNvPr id="3" name="Date Placeholder 2">
            <a:extLst>
              <a:ext uri="{FF2B5EF4-FFF2-40B4-BE49-F238E27FC236}">
                <a16:creationId xmlns:a16="http://schemas.microsoft.com/office/drawing/2014/main" id="{6941D2AF-D779-B54D-B06F-F07AB4827504}"/>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F6141D24-D087-9D4F-A3CD-57F481FA7443}"/>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142F0B31-5996-CA48-88B7-A3F4C8BC46FE}"/>
              </a:ext>
            </a:extLst>
          </p:cNvPr>
          <p:cNvSpPr>
            <a:spLocks noGrp="1"/>
          </p:cNvSpPr>
          <p:nvPr>
            <p:ph type="sldNum" sz="quarter" idx="12"/>
          </p:nvPr>
        </p:nvSpPr>
        <p:spPr/>
        <p:txBody>
          <a:bodyPr/>
          <a:lstStyle/>
          <a:p>
            <a:fld id="{403AB6F2-CB57-E04A-905D-BEB60A258ED0}" type="slidenum">
              <a:rPr lang="en-US" smtClean="0"/>
              <a:t>11</a:t>
            </a:fld>
            <a:endParaRPr lang="en-US"/>
          </a:p>
        </p:txBody>
      </p:sp>
    </p:spTree>
    <p:extLst>
      <p:ext uri="{BB962C8B-B14F-4D97-AF65-F5344CB8AC3E}">
        <p14:creationId xmlns:p14="http://schemas.microsoft.com/office/powerpoint/2010/main" val="356513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26696"/>
          </a:xfrm>
        </p:spPr>
        <p:txBody>
          <a:bodyPr>
            <a:normAutofit/>
          </a:bodyPr>
          <a:lstStyle/>
          <a:p>
            <a:r>
              <a:rPr lang="en-US" sz="4000" dirty="0"/>
              <a:t>Distribution of calls by Solids and Methods</a:t>
            </a:r>
          </a:p>
        </p:txBody>
      </p:sp>
      <p:sp>
        <p:nvSpPr>
          <p:cNvPr id="3" name="Content Placeholder 2"/>
          <p:cNvSpPr>
            <a:spLocks noGrp="1"/>
          </p:cNvSpPr>
          <p:nvPr>
            <p:ph idx="1"/>
          </p:nvPr>
        </p:nvSpPr>
        <p:spPr>
          <a:xfrm>
            <a:off x="783040" y="1091823"/>
            <a:ext cx="9880600" cy="3924851"/>
          </a:xfrm>
        </p:spPr>
        <p:txBody>
          <a:bodyPr>
            <a:normAutofit/>
          </a:bodyPr>
          <a:lstStyle/>
          <a:p>
            <a:pPr marL="0" lvl="0" indent="0">
              <a:lnSpc>
                <a:spcPct val="100000"/>
              </a:lnSpc>
              <a:spcBef>
                <a:spcPts val="0"/>
              </a:spcBef>
              <a:buNone/>
              <a:defRPr/>
            </a:pPr>
            <a:r>
              <a:rPr lang="en-US" sz="2000" dirty="0"/>
              <a:t>Number of calls for simulation of 10 ttbar events, Geant4 10.01.patch03.atlas05</a:t>
            </a:r>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dirty="0"/>
          </a:p>
          <a:p>
            <a:pPr marL="0" lvl="0" indent="0">
              <a:lnSpc>
                <a:spcPct val="100000"/>
              </a:lnSpc>
              <a:spcBef>
                <a:spcPts val="0"/>
              </a:spcBef>
              <a:buNone/>
              <a:defRPr/>
            </a:pPr>
            <a:endParaRPr lang="en-US" sz="1800" dirty="0"/>
          </a:p>
          <a:p>
            <a:pPr marL="0" lvl="0" indent="0">
              <a:lnSpc>
                <a:spcPct val="100000"/>
              </a:lnSpc>
              <a:spcBef>
                <a:spcPts val="0"/>
              </a:spcBef>
              <a:buNone/>
              <a:defRPr/>
            </a:pPr>
            <a:endParaRPr lang="fr-CH" sz="1800" dirty="0"/>
          </a:p>
        </p:txBody>
      </p:sp>
      <p:graphicFrame>
        <p:nvGraphicFramePr>
          <p:cNvPr id="5" name="Table 4"/>
          <p:cNvGraphicFramePr>
            <a:graphicFrameLocks noGrp="1"/>
          </p:cNvGraphicFramePr>
          <p:nvPr>
            <p:extLst>
              <p:ext uri="{D42A27DB-BD31-4B8C-83A1-F6EECF244321}">
                <p14:modId xmlns:p14="http://schemas.microsoft.com/office/powerpoint/2010/main" val="1311331256"/>
              </p:ext>
            </p:extLst>
          </p:nvPr>
        </p:nvGraphicFramePr>
        <p:xfrm>
          <a:off x="783040" y="1534253"/>
          <a:ext cx="9880600" cy="3482421"/>
        </p:xfrm>
        <a:graphic>
          <a:graphicData uri="http://schemas.openxmlformats.org/drawingml/2006/table">
            <a:tbl>
              <a:tblPr firstRow="1" firstCol="1" bandRow="1">
                <a:tableStyleId>{5940675A-B579-460E-94D1-54222C63F5DA}</a:tableStyleId>
              </a:tblPr>
              <a:tblGrid>
                <a:gridCol w="1550158">
                  <a:extLst>
                    <a:ext uri="{9D8B030D-6E8A-4147-A177-3AD203B41FA5}">
                      <a16:colId xmlns:a16="http://schemas.microsoft.com/office/drawing/2014/main" val="20000"/>
                    </a:ext>
                  </a:extLst>
                </a:gridCol>
                <a:gridCol w="951742">
                  <a:extLst>
                    <a:ext uri="{9D8B030D-6E8A-4147-A177-3AD203B41FA5}">
                      <a16:colId xmlns:a16="http://schemas.microsoft.com/office/drawing/2014/main" val="20001"/>
                    </a:ext>
                  </a:extLst>
                </a:gridCol>
                <a:gridCol w="977900">
                  <a:extLst>
                    <a:ext uri="{9D8B030D-6E8A-4147-A177-3AD203B41FA5}">
                      <a16:colId xmlns:a16="http://schemas.microsoft.com/office/drawing/2014/main" val="20002"/>
                    </a:ext>
                  </a:extLst>
                </a:gridCol>
                <a:gridCol w="1231900">
                  <a:extLst>
                    <a:ext uri="{9D8B030D-6E8A-4147-A177-3AD203B41FA5}">
                      <a16:colId xmlns:a16="http://schemas.microsoft.com/office/drawing/2014/main" val="20003"/>
                    </a:ext>
                  </a:extLst>
                </a:gridCol>
                <a:gridCol w="1257300">
                  <a:extLst>
                    <a:ext uri="{9D8B030D-6E8A-4147-A177-3AD203B41FA5}">
                      <a16:colId xmlns:a16="http://schemas.microsoft.com/office/drawing/2014/main" val="20004"/>
                    </a:ext>
                  </a:extLst>
                </a:gridCol>
                <a:gridCol w="1435100">
                  <a:extLst>
                    <a:ext uri="{9D8B030D-6E8A-4147-A177-3AD203B41FA5}">
                      <a16:colId xmlns:a16="http://schemas.microsoft.com/office/drawing/2014/main" val="20005"/>
                    </a:ext>
                  </a:extLst>
                </a:gridCol>
                <a:gridCol w="1447800">
                  <a:extLst>
                    <a:ext uri="{9D8B030D-6E8A-4147-A177-3AD203B41FA5}">
                      <a16:colId xmlns:a16="http://schemas.microsoft.com/office/drawing/2014/main" val="20006"/>
                    </a:ext>
                  </a:extLst>
                </a:gridCol>
                <a:gridCol w="1028700">
                  <a:extLst>
                    <a:ext uri="{9D8B030D-6E8A-4147-A177-3AD203B41FA5}">
                      <a16:colId xmlns:a16="http://schemas.microsoft.com/office/drawing/2014/main" val="20007"/>
                    </a:ext>
                  </a:extLst>
                </a:gridCol>
              </a:tblGrid>
              <a:tr h="332749">
                <a:tc>
                  <a:txBody>
                    <a:bodyPr/>
                    <a:lstStyle/>
                    <a:p>
                      <a:pPr algn="just">
                        <a:spcAft>
                          <a:spcPts val="0"/>
                        </a:spcAft>
                      </a:pPr>
                      <a:endParaRPr lang="en-GB" sz="1600" dirty="0">
                        <a:effectLst/>
                      </a:endParaRPr>
                    </a:p>
                  </a:txBody>
                  <a:tcPr marL="68580" marR="68580" marT="0" marB="0"/>
                </a:tc>
                <a:tc>
                  <a:txBody>
                    <a:bodyPr/>
                    <a:lstStyle/>
                    <a:p>
                      <a:pPr algn="ctr">
                        <a:spcAft>
                          <a:spcPts val="0"/>
                        </a:spcAft>
                      </a:pPr>
                      <a:r>
                        <a:rPr lang="en-GB" sz="1600" b="1" dirty="0">
                          <a:effectLst/>
                          <a:latin typeface="Calibri" charset="0"/>
                          <a:ea typeface="Calibri" charset="0"/>
                          <a:cs typeface="Times New Roman" charset="0"/>
                        </a:rPr>
                        <a:t>Inside</a:t>
                      </a:r>
                    </a:p>
                    <a:p>
                      <a:pPr algn="ctr">
                        <a:spcAft>
                          <a:spcPts val="0"/>
                        </a:spcAft>
                      </a:pPr>
                      <a:r>
                        <a:rPr lang="en-GB" sz="1600" dirty="0">
                          <a:effectLst/>
                          <a:latin typeface="Calibri" charset="0"/>
                          <a:ea typeface="Calibri" charset="0"/>
                          <a:cs typeface="Times New Roman" charset="0"/>
                        </a:rPr>
                        <a:t>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tc>
                <a:tc>
                  <a:txBody>
                    <a:bodyPr/>
                    <a:lstStyle/>
                    <a:p>
                      <a:pPr algn="ctr">
                        <a:spcAft>
                          <a:spcPts val="0"/>
                        </a:spcAft>
                      </a:pPr>
                      <a:r>
                        <a:rPr lang="en-GB" sz="1600" b="1" dirty="0">
                          <a:effectLst/>
                          <a:latin typeface="Calibri" charset="0"/>
                          <a:ea typeface="Calibri" charset="0"/>
                          <a:cs typeface="Times New Roman" charset="0"/>
                        </a:rPr>
                        <a:t>Normal</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effectLst/>
                          <a:latin typeface="Calibri" charset="0"/>
                          <a:ea typeface="Calibri" charset="0"/>
                          <a:cs typeface="Times New Roman" charset="0"/>
                        </a:rPr>
                        <a:t> 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ctr">
                        <a:spcAft>
                          <a:spcPts val="0"/>
                        </a:spcAft>
                      </a:pPr>
                      <a:r>
                        <a:rPr lang="en-US" sz="1600" b="1" dirty="0" err="1">
                          <a:effectLst/>
                          <a:latin typeface="Calibri" charset="0"/>
                          <a:ea typeface="Calibri" charset="0"/>
                          <a:cs typeface="Times New Roman" charset="0"/>
                        </a:rPr>
                        <a:t>SafetyToIn</a:t>
                      </a:r>
                      <a:endParaRPr lang="en-US" sz="1600" b="1" dirty="0">
                        <a:effectLst/>
                        <a:latin typeface="Calibri" charset="0"/>
                        <a:ea typeface="Calibri" charset="0"/>
                        <a:cs typeface="Times New Roman"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effectLst/>
                          <a:latin typeface="Calibri" charset="0"/>
                          <a:ea typeface="Calibri" charset="0"/>
                          <a:cs typeface="Times New Roman" charset="0"/>
                        </a:rPr>
                        <a:t>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effectLst/>
                          <a:latin typeface="Calibri" charset="0"/>
                          <a:ea typeface="Calibri" charset="0"/>
                          <a:cs typeface="Times New Roman" charset="0"/>
                        </a:rPr>
                        <a:t>SafetyToOut</a:t>
                      </a:r>
                      <a:endParaRPr lang="en-US" sz="1600" b="1" dirty="0">
                        <a:effectLst/>
                        <a:latin typeface="Calibri" charset="0"/>
                        <a:ea typeface="Calibri" charset="0"/>
                        <a:cs typeface="Times New Roman"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effectLst/>
                          <a:latin typeface="Calibri" charset="0"/>
                          <a:ea typeface="Calibri" charset="0"/>
                          <a:cs typeface="Times New Roman" charset="0"/>
                        </a:rPr>
                        <a:t>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ctr">
                        <a:spcAft>
                          <a:spcPts val="0"/>
                        </a:spcAft>
                      </a:pPr>
                      <a:r>
                        <a:rPr lang="en-US" sz="1600" b="1" dirty="0" err="1">
                          <a:effectLst/>
                          <a:latin typeface="Calibri" charset="0"/>
                          <a:ea typeface="Calibri" charset="0"/>
                          <a:cs typeface="Times New Roman" charset="0"/>
                        </a:rPr>
                        <a:t>DistanceToIn</a:t>
                      </a:r>
                      <a:endParaRPr lang="en-US" sz="1600" b="1" dirty="0">
                        <a:effectLst/>
                        <a:latin typeface="Calibri" charset="0"/>
                        <a:ea typeface="Calibri" charset="0"/>
                        <a:cs typeface="Times New Roman"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effectLst/>
                          <a:latin typeface="Calibri" charset="0"/>
                          <a:ea typeface="Calibri" charset="0"/>
                          <a:cs typeface="Times New Roman" charset="0"/>
                        </a:rPr>
                        <a:t>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err="1">
                          <a:effectLst/>
                          <a:latin typeface="Calibri" charset="0"/>
                          <a:ea typeface="Calibri" charset="0"/>
                          <a:cs typeface="Times New Roman" charset="0"/>
                        </a:rPr>
                        <a:t>DistanceToOut</a:t>
                      </a:r>
                      <a:endParaRPr lang="en-US" sz="1600" b="1" dirty="0">
                        <a:effectLst/>
                        <a:latin typeface="Calibri" charset="0"/>
                        <a:ea typeface="Calibri" charset="0"/>
                        <a:cs typeface="Times New Roman"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effectLst/>
                          <a:latin typeface="Calibri" charset="0"/>
                          <a:ea typeface="Calibri" charset="0"/>
                          <a:cs typeface="Times New Roman" charset="0"/>
                        </a:rPr>
                        <a:t>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ctr">
                        <a:spcAft>
                          <a:spcPts val="0"/>
                        </a:spcAft>
                      </a:pPr>
                      <a:r>
                        <a:rPr lang="en-US" sz="1600" b="1" dirty="0">
                          <a:effectLst/>
                          <a:latin typeface="Calibri" charset="0"/>
                          <a:ea typeface="Calibri" charset="0"/>
                          <a:cs typeface="Times New Roman" charset="0"/>
                        </a:rPr>
                        <a:t>TOTAL</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effectLst/>
                          <a:latin typeface="Calibri" charset="0"/>
                          <a:ea typeface="Calibri" charset="0"/>
                          <a:cs typeface="Times New Roman" charset="0"/>
                        </a:rPr>
                        <a:t>x 10</a:t>
                      </a:r>
                      <a:r>
                        <a:rPr lang="en-GB" sz="1600" baseline="30000" dirty="0">
                          <a:effectLst/>
                          <a:latin typeface="Calibri" charset="0"/>
                          <a:ea typeface="Calibri" charset="0"/>
                          <a:cs typeface="Times New Roman" charset="0"/>
                        </a:rPr>
                        <a:t>6</a:t>
                      </a:r>
                      <a:endParaRPr lang="en-US" sz="1600" baseline="30000"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val="10004"/>
                  </a:ext>
                </a:extLst>
              </a:tr>
              <a:tr h="332749">
                <a:tc>
                  <a:txBody>
                    <a:bodyPr/>
                    <a:lstStyle/>
                    <a:p>
                      <a:pPr algn="just">
                        <a:spcAft>
                          <a:spcPts val="0"/>
                        </a:spcAft>
                      </a:pPr>
                      <a:r>
                        <a:rPr lang="en-GB" sz="1800" dirty="0">
                          <a:effectLst/>
                        </a:rPr>
                        <a:t>G4Box</a:t>
                      </a:r>
                    </a:p>
                  </a:txBody>
                  <a:tcPr marL="68580" marR="68580" marT="0" marB="0"/>
                </a:tc>
                <a:tc>
                  <a:txBody>
                    <a:bodyPr/>
                    <a:lstStyle/>
                    <a:p>
                      <a:pPr algn="r">
                        <a:spcAft>
                          <a:spcPts val="0"/>
                        </a:spcAft>
                      </a:pPr>
                      <a:r>
                        <a:rPr lang="en-US" sz="1600" b="1" dirty="0">
                          <a:solidFill>
                            <a:srgbClr val="C00000"/>
                          </a:solidFill>
                          <a:effectLst/>
                          <a:latin typeface="Calibri" charset="0"/>
                          <a:ea typeface="Calibri" charset="0"/>
                          <a:cs typeface="Times New Roman" charset="0"/>
                        </a:rPr>
                        <a:t>421</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19</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5</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9</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4</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459</a:t>
                      </a:r>
                    </a:p>
                  </a:txBody>
                  <a:tcPr marL="68580" marR="68580" marT="0" marB="0"/>
                </a:tc>
                <a:extLst>
                  <a:ext uri="{0D108BD9-81ED-4DB2-BD59-A6C34878D82A}">
                    <a16:rowId xmlns:a16="http://schemas.microsoft.com/office/drawing/2014/main" val="136959599"/>
                  </a:ext>
                </a:extLst>
              </a:tr>
              <a:tr h="332749">
                <a:tc>
                  <a:txBody>
                    <a:bodyPr/>
                    <a:lstStyle/>
                    <a:p>
                      <a:pPr algn="just">
                        <a:spcAft>
                          <a:spcPts val="0"/>
                        </a:spcAft>
                      </a:pPr>
                      <a:r>
                        <a:rPr lang="en-GB" sz="1800" dirty="0">
                          <a:effectLst/>
                        </a:rPr>
                        <a:t>G4Trap</a:t>
                      </a:r>
                    </a:p>
                  </a:txBody>
                  <a:tcPr marL="68580" marR="68580" marT="0" marB="0"/>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b="1" kern="1200" dirty="0">
                          <a:solidFill>
                            <a:srgbClr val="C00000"/>
                          </a:solidFill>
                          <a:effectLst/>
                          <a:latin typeface="+mn-lt"/>
                          <a:ea typeface="+mn-ea"/>
                          <a:cs typeface="+mn-cs"/>
                        </a:rPr>
                        <a:t>978</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111</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42</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38</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23</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1193</a:t>
                      </a:r>
                    </a:p>
                  </a:txBody>
                  <a:tcPr marL="68580" marR="68580" marT="0" marB="0"/>
                </a:tc>
                <a:extLst>
                  <a:ext uri="{0D108BD9-81ED-4DB2-BD59-A6C34878D82A}">
                    <a16:rowId xmlns:a16="http://schemas.microsoft.com/office/drawing/2014/main" val="3185162444"/>
                  </a:ext>
                </a:extLst>
              </a:tr>
              <a:tr h="332749">
                <a:tc>
                  <a:txBody>
                    <a:bodyPr/>
                    <a:lstStyle/>
                    <a:p>
                      <a:pPr algn="just">
                        <a:spcAft>
                          <a:spcPts val="0"/>
                        </a:spcAft>
                      </a:pPr>
                      <a:r>
                        <a:rPr lang="en-GB" sz="1800" dirty="0">
                          <a:effectLst/>
                        </a:rPr>
                        <a:t>G4Polycone</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336</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21</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120</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9</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41</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528</a:t>
                      </a:r>
                    </a:p>
                  </a:txBody>
                  <a:tcPr marL="68580" marR="68580" marT="0" marB="0"/>
                </a:tc>
                <a:extLst>
                  <a:ext uri="{0D108BD9-81ED-4DB2-BD59-A6C34878D82A}">
                    <a16:rowId xmlns:a16="http://schemas.microsoft.com/office/drawing/2014/main" val="1474400287"/>
                  </a:ext>
                </a:extLst>
              </a:tr>
              <a:tr h="332749">
                <a:tc>
                  <a:txBody>
                    <a:bodyPr/>
                    <a:lstStyle/>
                    <a:p>
                      <a:pPr algn="just">
                        <a:spcAft>
                          <a:spcPts val="0"/>
                        </a:spcAft>
                      </a:pPr>
                      <a:r>
                        <a:rPr lang="en-GB" sz="1800" dirty="0">
                          <a:effectLst/>
                        </a:rPr>
                        <a:t>G4Tubs</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172</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9</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168</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124</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66</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46</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585</a:t>
                      </a:r>
                    </a:p>
                  </a:txBody>
                  <a:tcPr marL="68580" marR="68580" marT="0" marB="0"/>
                </a:tc>
                <a:extLst>
                  <a:ext uri="{0D108BD9-81ED-4DB2-BD59-A6C34878D82A}">
                    <a16:rowId xmlns:a16="http://schemas.microsoft.com/office/drawing/2014/main" val="612468448"/>
                  </a:ext>
                </a:extLst>
              </a:tr>
              <a:tr h="332749">
                <a:tc>
                  <a:txBody>
                    <a:bodyPr/>
                    <a:lstStyle/>
                    <a:p>
                      <a:pPr algn="just">
                        <a:spcAft>
                          <a:spcPts val="0"/>
                        </a:spcAft>
                      </a:pPr>
                      <a:r>
                        <a:rPr lang="en-GB" sz="1800" dirty="0">
                          <a:effectLst/>
                        </a:rPr>
                        <a:t>G4Trd</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34</a:t>
                      </a:r>
                    </a:p>
                  </a:txBody>
                  <a:tcPr marL="68580" marR="68580" marT="0" marB="0"/>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16</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14</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6</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9</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79</a:t>
                      </a:r>
                    </a:p>
                  </a:txBody>
                  <a:tcPr marL="68580" marR="68580" marT="0" marB="0"/>
                </a:tc>
                <a:extLst>
                  <a:ext uri="{0D108BD9-81ED-4DB2-BD59-A6C34878D82A}">
                    <a16:rowId xmlns:a16="http://schemas.microsoft.com/office/drawing/2014/main" val="557206893"/>
                  </a:ext>
                </a:extLst>
              </a:tr>
              <a:tr h="332749">
                <a:tc>
                  <a:txBody>
                    <a:bodyPr/>
                    <a:lstStyle/>
                    <a:p>
                      <a:pPr algn="just">
                        <a:spcAft>
                          <a:spcPts val="0"/>
                        </a:spcAft>
                      </a:pPr>
                      <a:r>
                        <a:rPr lang="en-GB" sz="1800" dirty="0">
                          <a:effectLst/>
                        </a:rPr>
                        <a:t>G4Extruded</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3</a:t>
                      </a:r>
                    </a:p>
                  </a:txBody>
                  <a:tcPr marL="68580" marR="68580" marT="0" marB="0"/>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3</a:t>
                      </a:r>
                    </a:p>
                  </a:txBody>
                  <a:tcPr marL="68580" marR="68580" marT="0" marB="0"/>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6</a:t>
                      </a:r>
                    </a:p>
                  </a:txBody>
                  <a:tcPr marL="68580" marR="68580" marT="0" marB="0"/>
                </a:tc>
                <a:extLst>
                  <a:ext uri="{0D108BD9-81ED-4DB2-BD59-A6C34878D82A}">
                    <a16:rowId xmlns:a16="http://schemas.microsoft.com/office/drawing/2014/main" val="1655033610"/>
                  </a:ext>
                </a:extLst>
              </a:tr>
              <a:tr h="332749">
                <a:tc>
                  <a:txBody>
                    <a:bodyPr/>
                    <a:lstStyle/>
                    <a:p>
                      <a:pPr algn="just">
                        <a:spcAft>
                          <a:spcPts val="0"/>
                        </a:spcAft>
                      </a:pPr>
                      <a:r>
                        <a:rPr lang="en-GB" sz="1800" dirty="0">
                          <a:effectLst/>
                        </a:rPr>
                        <a:t>G4Union</a:t>
                      </a:r>
                    </a:p>
                  </a:txBody>
                  <a:tcPr marL="68580" marR="68580" marT="0" marB="0"/>
                </a:tc>
                <a:tc>
                  <a:txBody>
                    <a:bodyPr/>
                    <a:lstStyle/>
                    <a:p>
                      <a:pPr algn="r">
                        <a:spcAft>
                          <a:spcPts val="0"/>
                        </a:spcAft>
                      </a:pPr>
                      <a:r>
                        <a:rPr lang="en-US" sz="1600" b="1" dirty="0">
                          <a:solidFill>
                            <a:srgbClr val="C00000"/>
                          </a:solidFill>
                          <a:effectLst/>
                          <a:latin typeface="Calibri" charset="0"/>
                          <a:ea typeface="Calibri" charset="0"/>
                          <a:cs typeface="Times New Roman" charset="0"/>
                        </a:rPr>
                        <a:t>1287</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3</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23</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6</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14</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22</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1355</a:t>
                      </a:r>
                    </a:p>
                  </a:txBody>
                  <a:tcPr marL="68580" marR="68580" marT="0" marB="0"/>
                </a:tc>
                <a:extLst>
                  <a:ext uri="{0D108BD9-81ED-4DB2-BD59-A6C34878D82A}">
                    <a16:rowId xmlns:a16="http://schemas.microsoft.com/office/drawing/2014/main" val="3470658674"/>
                  </a:ext>
                </a:extLst>
              </a:tr>
              <a:tr h="332749">
                <a:tc>
                  <a:txBody>
                    <a:bodyPr/>
                    <a:lstStyle/>
                    <a:p>
                      <a:pPr algn="just">
                        <a:spcAft>
                          <a:spcPts val="0"/>
                        </a:spcAft>
                      </a:pPr>
                      <a:r>
                        <a:rPr lang="en-GB" sz="1800" dirty="0">
                          <a:effectLst/>
                        </a:rPr>
                        <a:t>G4Subtraction</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38</a:t>
                      </a:r>
                    </a:p>
                  </a:txBody>
                  <a:tcPr marL="68580" marR="68580" marT="0" marB="0"/>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13</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2</a:t>
                      </a:r>
                    </a:p>
                  </a:txBody>
                  <a:tcPr marL="68580" marR="68580" marT="0" marB="0"/>
                </a:tc>
                <a:tc>
                  <a:txBody>
                    <a:bodyPr/>
                    <a:lstStyle/>
                    <a:p>
                      <a:pPr algn="r">
                        <a:spcAft>
                          <a:spcPts val="0"/>
                        </a:spcAft>
                      </a:pPr>
                      <a:endParaRPr lang="en-US" sz="1600" dirty="0">
                        <a:effectLst/>
                        <a:latin typeface="Calibri" charset="0"/>
                        <a:ea typeface="Calibri" charset="0"/>
                        <a:cs typeface="Times New Roman" charset="0"/>
                      </a:endParaRP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54</a:t>
                      </a:r>
                    </a:p>
                  </a:txBody>
                  <a:tcPr marL="68580" marR="68580" marT="0" marB="0"/>
                </a:tc>
                <a:extLst>
                  <a:ext uri="{0D108BD9-81ED-4DB2-BD59-A6C34878D82A}">
                    <a16:rowId xmlns:a16="http://schemas.microsoft.com/office/drawing/2014/main" val="3299069053"/>
                  </a:ext>
                </a:extLst>
              </a:tr>
              <a:tr h="332749">
                <a:tc>
                  <a:txBody>
                    <a:bodyPr/>
                    <a:lstStyle/>
                    <a:p>
                      <a:pPr algn="just">
                        <a:spcAft>
                          <a:spcPts val="0"/>
                        </a:spcAft>
                      </a:pPr>
                      <a:r>
                        <a:rPr lang="en-GB" sz="1800" dirty="0">
                          <a:effectLst/>
                        </a:rPr>
                        <a:t>G4Displaced</a:t>
                      </a:r>
                    </a:p>
                  </a:txBody>
                  <a:tcPr marL="68580" marR="68580" marT="0" marB="0"/>
                </a:tc>
                <a:tc>
                  <a:txBody>
                    <a:bodyPr/>
                    <a:lstStyle/>
                    <a:p>
                      <a:pPr algn="r">
                        <a:spcAft>
                          <a:spcPts val="0"/>
                        </a:spcAft>
                      </a:pPr>
                      <a:r>
                        <a:rPr lang="en-US" sz="1600" b="1" dirty="0">
                          <a:solidFill>
                            <a:srgbClr val="C00000"/>
                          </a:solidFill>
                          <a:effectLst/>
                          <a:latin typeface="Calibri" charset="0"/>
                          <a:ea typeface="Calibri" charset="0"/>
                          <a:cs typeface="Times New Roman" charset="0"/>
                        </a:rPr>
                        <a:t>1385</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1</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34</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4</a:t>
                      </a:r>
                    </a:p>
                  </a:txBody>
                  <a:tcPr marL="68580" marR="68580" marT="0" marB="0">
                    <a:solidFill>
                      <a:schemeClr val="bg1">
                        <a:lumMod val="95000"/>
                      </a:schemeClr>
                    </a:solidFill>
                  </a:tcPr>
                </a:tc>
                <a:tc>
                  <a:txBody>
                    <a:bodyPr/>
                    <a:lstStyle/>
                    <a:p>
                      <a:pPr algn="r">
                        <a:spcAft>
                          <a:spcPts val="0"/>
                        </a:spcAft>
                      </a:pPr>
                      <a:r>
                        <a:rPr lang="en-US" sz="1600" dirty="0">
                          <a:effectLst/>
                          <a:latin typeface="Calibri" charset="0"/>
                          <a:ea typeface="Calibri" charset="0"/>
                          <a:cs typeface="Times New Roman" charset="0"/>
                        </a:rPr>
                        <a:t>19</a:t>
                      </a:r>
                    </a:p>
                  </a:txBody>
                  <a:tcPr marL="68580" marR="68580" marT="0" marB="0"/>
                </a:tc>
                <a:tc>
                  <a:txBody>
                    <a:bodyPr/>
                    <a:lstStyle/>
                    <a:p>
                      <a:pPr algn="r">
                        <a:spcAft>
                          <a:spcPts val="0"/>
                        </a:spcAft>
                      </a:pPr>
                      <a:r>
                        <a:rPr lang="en-US" sz="1600" dirty="0">
                          <a:effectLst/>
                          <a:latin typeface="Calibri" charset="0"/>
                          <a:ea typeface="Calibri" charset="0"/>
                          <a:cs typeface="Times New Roman" charset="0"/>
                        </a:rPr>
                        <a:t>5</a:t>
                      </a:r>
                    </a:p>
                  </a:txBody>
                  <a:tcPr marL="68580" marR="68580" marT="0" marB="0">
                    <a:solidFill>
                      <a:schemeClr val="bg1">
                        <a:lumMod val="95000"/>
                      </a:schemeClr>
                    </a:solidFill>
                  </a:tcPr>
                </a:tc>
                <a:tc>
                  <a:txBody>
                    <a:bodyPr/>
                    <a:lstStyle/>
                    <a:p>
                      <a:pPr algn="r">
                        <a:spcAft>
                          <a:spcPts val="0"/>
                        </a:spcAft>
                      </a:pPr>
                      <a:r>
                        <a:rPr lang="en-US" sz="1600" b="1" dirty="0">
                          <a:effectLst/>
                          <a:latin typeface="Calibri" charset="0"/>
                          <a:ea typeface="Calibri" charset="0"/>
                          <a:cs typeface="Times New Roman" charset="0"/>
                        </a:rPr>
                        <a:t>1448</a:t>
                      </a:r>
                    </a:p>
                  </a:txBody>
                  <a:tcPr marL="68580" marR="68580" marT="0" marB="0"/>
                </a:tc>
                <a:extLst>
                  <a:ext uri="{0D108BD9-81ED-4DB2-BD59-A6C34878D82A}">
                    <a16:rowId xmlns:a16="http://schemas.microsoft.com/office/drawing/2014/main" val="2470087950"/>
                  </a:ext>
                </a:extLst>
              </a:tr>
            </a:tbl>
          </a:graphicData>
        </a:graphic>
      </p:graphicFrame>
      <p:sp>
        <p:nvSpPr>
          <p:cNvPr id="6" name="TextBox 5">
            <a:extLst>
              <a:ext uri="{FF2B5EF4-FFF2-40B4-BE49-F238E27FC236}">
                <a16:creationId xmlns:a16="http://schemas.microsoft.com/office/drawing/2014/main" id="{EF3BAA2C-989F-6E46-BFF4-11114FA1746D}"/>
              </a:ext>
            </a:extLst>
          </p:cNvPr>
          <p:cNvSpPr txBox="1"/>
          <p:nvPr/>
        </p:nvSpPr>
        <p:spPr>
          <a:xfrm>
            <a:off x="838201" y="5145206"/>
            <a:ext cx="9825439"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It took quite a bit of time to understand why there is so many calls to </a:t>
            </a:r>
            <a:r>
              <a:rPr lang="en-GB" sz="2000" dirty="0">
                <a:latin typeface="Courier New" panose="02070309020205020404" pitchFamily="49" charset="0"/>
                <a:cs typeface="Courier New" panose="02070309020205020404" pitchFamily="49" charset="0"/>
              </a:rPr>
              <a:t>Inside()</a:t>
            </a:r>
            <a:r>
              <a:rPr lang="en-GB" sz="2000" dirty="0"/>
              <a:t> for G4Union, G4DisplacedSolid, G4Box and G4Trap</a:t>
            </a:r>
          </a:p>
          <a:p>
            <a:pPr marL="342900" indent="-342900">
              <a:buFont typeface="Arial" panose="020B0604020202020204" pitchFamily="34" charset="0"/>
              <a:buChar char="•"/>
            </a:pPr>
            <a:r>
              <a:rPr lang="en-GB" sz="2000" dirty="0"/>
              <a:t>The reason was just in three identical Boolean solids that had 42 components</a:t>
            </a:r>
          </a:p>
        </p:txBody>
      </p:sp>
      <p:sp>
        <p:nvSpPr>
          <p:cNvPr id="4" name="Date Placeholder 3">
            <a:extLst>
              <a:ext uri="{FF2B5EF4-FFF2-40B4-BE49-F238E27FC236}">
                <a16:creationId xmlns:a16="http://schemas.microsoft.com/office/drawing/2014/main" id="{635DC989-456F-3F40-A4BC-BB911CBE79CE}"/>
              </a:ext>
            </a:extLst>
          </p:cNvPr>
          <p:cNvSpPr>
            <a:spLocks noGrp="1"/>
          </p:cNvSpPr>
          <p:nvPr>
            <p:ph type="dt" sz="half" idx="10"/>
          </p:nvPr>
        </p:nvSpPr>
        <p:spPr/>
        <p:txBody>
          <a:bodyPr/>
          <a:lstStyle/>
          <a:p>
            <a:r>
              <a:rPr lang="en-US"/>
              <a:t>28 August 2018</a:t>
            </a:r>
          </a:p>
        </p:txBody>
      </p:sp>
      <p:sp>
        <p:nvSpPr>
          <p:cNvPr id="7" name="Footer Placeholder 6">
            <a:extLst>
              <a:ext uri="{FF2B5EF4-FFF2-40B4-BE49-F238E27FC236}">
                <a16:creationId xmlns:a16="http://schemas.microsoft.com/office/drawing/2014/main" id="{EE423ECF-EE14-0946-B682-0B55106BFDE7}"/>
              </a:ext>
            </a:extLst>
          </p:cNvPr>
          <p:cNvSpPr>
            <a:spLocks noGrp="1"/>
          </p:cNvSpPr>
          <p:nvPr>
            <p:ph type="ftr" sz="quarter" idx="11"/>
          </p:nvPr>
        </p:nvSpPr>
        <p:spPr/>
        <p:txBody>
          <a:bodyPr/>
          <a:lstStyle/>
          <a:p>
            <a:r>
              <a:rPr lang="en-US"/>
              <a:t>23rd Geant4 Collaboration Meeting, Lund, Sweden</a:t>
            </a:r>
          </a:p>
        </p:txBody>
      </p:sp>
      <p:sp>
        <p:nvSpPr>
          <p:cNvPr id="8" name="Slide Number Placeholder 7">
            <a:extLst>
              <a:ext uri="{FF2B5EF4-FFF2-40B4-BE49-F238E27FC236}">
                <a16:creationId xmlns:a16="http://schemas.microsoft.com/office/drawing/2014/main" id="{9B825CD3-8660-C04C-A635-6CCA9CF99E8B}"/>
              </a:ext>
            </a:extLst>
          </p:cNvPr>
          <p:cNvSpPr>
            <a:spLocks noGrp="1"/>
          </p:cNvSpPr>
          <p:nvPr>
            <p:ph type="sldNum" sz="quarter" idx="12"/>
          </p:nvPr>
        </p:nvSpPr>
        <p:spPr/>
        <p:txBody>
          <a:bodyPr/>
          <a:lstStyle/>
          <a:p>
            <a:fld id="{403AB6F2-CB57-E04A-905D-BEB60A258ED0}" type="slidenum">
              <a:rPr lang="en-US" smtClean="0"/>
              <a:t>12</a:t>
            </a:fld>
            <a:endParaRPr lang="en-US"/>
          </a:p>
        </p:txBody>
      </p:sp>
    </p:spTree>
    <p:extLst>
      <p:ext uri="{BB962C8B-B14F-4D97-AF65-F5344CB8AC3E}">
        <p14:creationId xmlns:p14="http://schemas.microsoft.com/office/powerpoint/2010/main" val="2011013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350" y="4376661"/>
            <a:ext cx="9798524" cy="824102"/>
          </a:xfrm>
        </p:spPr>
        <p:txBody>
          <a:bodyPr/>
          <a:lstStyle/>
          <a:p>
            <a:pPr algn="r"/>
            <a:r>
              <a:rPr lang="en-US" dirty="0"/>
              <a:t>Usage of Boolean solids</a:t>
            </a:r>
          </a:p>
        </p:txBody>
      </p:sp>
      <p:sp>
        <p:nvSpPr>
          <p:cNvPr id="3" name="TextBox 2">
            <a:extLst>
              <a:ext uri="{FF2B5EF4-FFF2-40B4-BE49-F238E27FC236}">
                <a16:creationId xmlns:a16="http://schemas.microsoft.com/office/drawing/2014/main" id="{383C787C-E27F-4D40-9528-FF00D3499265}"/>
              </a:ext>
            </a:extLst>
          </p:cNvPr>
          <p:cNvSpPr txBox="1"/>
          <p:nvPr/>
        </p:nvSpPr>
        <p:spPr>
          <a:xfrm>
            <a:off x="4899545" y="5200763"/>
            <a:ext cx="6351327" cy="954107"/>
          </a:xfrm>
          <a:prstGeom prst="rect">
            <a:avLst/>
          </a:prstGeom>
          <a:noFill/>
        </p:spPr>
        <p:txBody>
          <a:bodyPr wrap="square" rtlCol="0">
            <a:spAutoFit/>
          </a:bodyPr>
          <a:lstStyle/>
          <a:p>
            <a:pPr marL="457200" indent="-457200">
              <a:buSzPct val="80000"/>
              <a:buFont typeface="Courier New" panose="02070309020205020404" pitchFamily="49" charset="0"/>
              <a:buChar char="o"/>
            </a:pPr>
            <a:r>
              <a:rPr lang="en-GB" sz="2800" dirty="0">
                <a:latin typeface="+mj-lt"/>
              </a:rPr>
              <a:t>Bad practices in usage of Boolean solids</a:t>
            </a:r>
          </a:p>
          <a:p>
            <a:pPr marL="457200" indent="-457200">
              <a:buSzPct val="80000"/>
              <a:buFont typeface="Courier New" panose="02070309020205020404" pitchFamily="49" charset="0"/>
              <a:buChar char="o"/>
            </a:pPr>
            <a:r>
              <a:rPr lang="en-GB" sz="2800" dirty="0">
                <a:latin typeface="+mj-lt"/>
              </a:rPr>
              <a:t>CPU consumption by TMT</a:t>
            </a:r>
          </a:p>
        </p:txBody>
      </p:sp>
      <p:sp>
        <p:nvSpPr>
          <p:cNvPr id="4" name="Date Placeholder 3">
            <a:extLst>
              <a:ext uri="{FF2B5EF4-FFF2-40B4-BE49-F238E27FC236}">
                <a16:creationId xmlns:a16="http://schemas.microsoft.com/office/drawing/2014/main" id="{042CC92E-A532-C742-9763-60BA8CE2B0E3}"/>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A205879F-B795-F245-8FD1-18AAA49B7350}"/>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2CE0E3D5-C987-E642-A740-A2C9D6098F50}"/>
              </a:ext>
            </a:extLst>
          </p:cNvPr>
          <p:cNvSpPr>
            <a:spLocks noGrp="1"/>
          </p:cNvSpPr>
          <p:nvPr>
            <p:ph type="sldNum" sz="quarter" idx="12"/>
          </p:nvPr>
        </p:nvSpPr>
        <p:spPr/>
        <p:txBody>
          <a:bodyPr/>
          <a:lstStyle/>
          <a:p>
            <a:fld id="{403AB6F2-CB57-E04A-905D-BEB60A258ED0}" type="slidenum">
              <a:rPr lang="en-US" smtClean="0"/>
              <a:t>13</a:t>
            </a:fld>
            <a:endParaRPr lang="en-US"/>
          </a:p>
        </p:txBody>
      </p:sp>
    </p:spTree>
    <p:extLst>
      <p:ext uri="{BB962C8B-B14F-4D97-AF65-F5344CB8AC3E}">
        <p14:creationId xmlns:p14="http://schemas.microsoft.com/office/powerpoint/2010/main" val="1125828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1"/>
          </a:xfrm>
        </p:spPr>
        <p:txBody>
          <a:bodyPr>
            <a:normAutofit/>
          </a:bodyPr>
          <a:lstStyle/>
          <a:p>
            <a:r>
              <a:rPr lang="en-US" dirty="0"/>
              <a:t>Booleans solids in ATLAS geometry</a:t>
            </a:r>
          </a:p>
        </p:txBody>
      </p:sp>
      <p:sp>
        <p:nvSpPr>
          <p:cNvPr id="3" name="Content Placeholder 2"/>
          <p:cNvSpPr>
            <a:spLocks noGrp="1"/>
          </p:cNvSpPr>
          <p:nvPr>
            <p:ph idx="1"/>
          </p:nvPr>
        </p:nvSpPr>
        <p:spPr>
          <a:xfrm>
            <a:off x="838200" y="1296537"/>
            <a:ext cx="10515600" cy="4940490"/>
          </a:xfrm>
        </p:spPr>
        <p:txBody>
          <a:bodyPr>
            <a:normAutofit/>
          </a:bodyPr>
          <a:lstStyle/>
          <a:p>
            <a:r>
              <a:rPr lang="en-US" sz="2400" dirty="0"/>
              <a:t>Boolean solids, except G4MultiUnion, do not have internal optimization. The time required for calculations in Boolean solids scales at best with the number of components, often worse than this because of rather complicated logic of the calculations.</a:t>
            </a:r>
          </a:p>
          <a:p>
            <a:r>
              <a:rPr lang="en-US" sz="2400" dirty="0"/>
              <a:t> Below is a list of Boolean volumes in different parts of the Atlas detector: </a:t>
            </a:r>
          </a:p>
          <a:p>
            <a:pPr lvl="1">
              <a:buFont typeface="Arial" panose="020B0604020202020204" pitchFamily="34" charset="0"/>
              <a:buChar char="•"/>
            </a:pPr>
            <a:r>
              <a:rPr lang="en-US" dirty="0"/>
              <a:t>Inner Detector – 465 Boolean volumes</a:t>
            </a:r>
            <a:br>
              <a:rPr lang="en-US" dirty="0"/>
            </a:br>
            <a:r>
              <a:rPr lang="en-US" dirty="0"/>
              <a:t>3 volumes are composed of 42 components</a:t>
            </a:r>
            <a:br>
              <a:rPr lang="en-US" dirty="0"/>
            </a:br>
            <a:r>
              <a:rPr lang="en-US" dirty="0"/>
              <a:t>others are composed of 2 – 11 components </a:t>
            </a:r>
          </a:p>
          <a:p>
            <a:pPr lvl="1"/>
            <a:r>
              <a:rPr lang="en-US" dirty="0"/>
              <a:t>Tile Calorimeter – 15863 Boolean volumes</a:t>
            </a:r>
            <a:br>
              <a:rPr lang="en-US" dirty="0"/>
            </a:br>
            <a:r>
              <a:rPr lang="en-US" dirty="0"/>
              <a:t>Almost all Boolean solids can be replaced with Extruded Solids</a:t>
            </a:r>
          </a:p>
          <a:p>
            <a:pPr lvl="1"/>
            <a:r>
              <a:rPr lang="en-US" dirty="0"/>
              <a:t>Muon System – 2869 Boolean volumes</a:t>
            </a:r>
            <a:br>
              <a:rPr lang="en-US" b="1" dirty="0"/>
            </a:br>
            <a:r>
              <a:rPr lang="en-US" dirty="0"/>
              <a:t>&gt;170 volumes have 30 - 82 components</a:t>
            </a:r>
          </a:p>
          <a:p>
            <a:endParaRPr lang="en-US" sz="2400" dirty="0"/>
          </a:p>
          <a:p>
            <a:pPr marL="0" indent="0">
              <a:buNone/>
            </a:pPr>
            <a:endParaRPr lang="en-GB" sz="2400" dirty="0"/>
          </a:p>
          <a:p>
            <a:pPr marL="0" indent="0">
              <a:buNone/>
            </a:pPr>
            <a:endParaRPr lang="en-US" sz="2400" dirty="0"/>
          </a:p>
          <a:p>
            <a:pPr>
              <a:buFont typeface="Arial" panose="020B0604020202020204" pitchFamily="34" charset="0"/>
              <a:buChar char="•"/>
            </a:pPr>
            <a:endParaRPr lang="en-US" sz="2200" dirty="0"/>
          </a:p>
          <a:p>
            <a:pPr marL="0" indent="0">
              <a:buNone/>
            </a:pPr>
            <a:endParaRPr lang="en-US" sz="2200" dirty="0"/>
          </a:p>
        </p:txBody>
      </p:sp>
      <p:sp>
        <p:nvSpPr>
          <p:cNvPr id="4" name="Date Placeholder 3">
            <a:extLst>
              <a:ext uri="{FF2B5EF4-FFF2-40B4-BE49-F238E27FC236}">
                <a16:creationId xmlns:a16="http://schemas.microsoft.com/office/drawing/2014/main" id="{38C2ECD1-28F2-804E-B89B-C223B8F4BCB0}"/>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2A0351BE-928F-F94A-ACB0-05916041CEA0}"/>
              </a:ext>
            </a:extLst>
          </p:cNvPr>
          <p:cNvSpPr>
            <a:spLocks noGrp="1"/>
          </p:cNvSpPr>
          <p:nvPr>
            <p:ph type="ftr" sz="quarter" idx="11"/>
          </p:nvPr>
        </p:nvSpPr>
        <p:spPr/>
        <p:txBody>
          <a:bodyPr/>
          <a:lstStyle/>
          <a:p>
            <a:r>
              <a:rPr lang="en-US"/>
              <a:t>23rd Geant4 Collaboration Meeting, Lund, Sweden</a:t>
            </a:r>
          </a:p>
        </p:txBody>
      </p:sp>
      <p:sp>
        <p:nvSpPr>
          <p:cNvPr id="9" name="Slide Number Placeholder 8">
            <a:extLst>
              <a:ext uri="{FF2B5EF4-FFF2-40B4-BE49-F238E27FC236}">
                <a16:creationId xmlns:a16="http://schemas.microsoft.com/office/drawing/2014/main" id="{1215606A-4C46-0E44-B4B0-615600BCD2E8}"/>
              </a:ext>
            </a:extLst>
          </p:cNvPr>
          <p:cNvSpPr>
            <a:spLocks noGrp="1"/>
          </p:cNvSpPr>
          <p:nvPr>
            <p:ph type="sldNum" sz="quarter" idx="12"/>
          </p:nvPr>
        </p:nvSpPr>
        <p:spPr/>
        <p:txBody>
          <a:bodyPr/>
          <a:lstStyle/>
          <a:p>
            <a:fld id="{403AB6F2-CB57-E04A-905D-BEB60A258ED0}" type="slidenum">
              <a:rPr lang="en-US" smtClean="0"/>
              <a:t>14</a:t>
            </a:fld>
            <a:endParaRPr lang="en-US"/>
          </a:p>
        </p:txBody>
      </p:sp>
    </p:spTree>
    <p:extLst>
      <p:ext uri="{BB962C8B-B14F-4D97-AF65-F5344CB8AC3E}">
        <p14:creationId xmlns:p14="http://schemas.microsoft.com/office/powerpoint/2010/main" val="2665228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1"/>
          </a:xfrm>
        </p:spPr>
        <p:txBody>
          <a:bodyPr>
            <a:normAutofit/>
          </a:bodyPr>
          <a:lstStyle/>
          <a:p>
            <a:r>
              <a:rPr lang="en-US" dirty="0"/>
              <a:t>Typical “bad practices” </a:t>
            </a:r>
            <a:r>
              <a:rPr lang="fr-CH" dirty="0"/>
              <a:t>in</a:t>
            </a:r>
            <a:r>
              <a:rPr lang="en-US" dirty="0"/>
              <a:t> using Boolean solids</a:t>
            </a:r>
          </a:p>
        </p:txBody>
      </p:sp>
      <p:sp>
        <p:nvSpPr>
          <p:cNvPr id="3" name="Content Placeholder 2"/>
          <p:cNvSpPr>
            <a:spLocks noGrp="1"/>
          </p:cNvSpPr>
          <p:nvPr>
            <p:ph idx="1"/>
          </p:nvPr>
        </p:nvSpPr>
        <p:spPr>
          <a:xfrm>
            <a:off x="838200" y="1296537"/>
            <a:ext cx="10515600" cy="4940490"/>
          </a:xfrm>
        </p:spPr>
        <p:txBody>
          <a:bodyPr>
            <a:normAutofit/>
          </a:bodyPr>
          <a:lstStyle/>
          <a:p>
            <a:pPr marL="0" indent="0">
              <a:buNone/>
            </a:pPr>
            <a:r>
              <a:rPr lang="en-GB" sz="2400" dirty="0"/>
              <a:t>Below is a list of typical usage of Boolean solids that can degrade the performance:</a:t>
            </a:r>
          </a:p>
          <a:p>
            <a:pPr marL="457200" indent="-457200">
              <a:buFont typeface="+mj-lt"/>
              <a:buAutoNum type="arabicParenR"/>
            </a:pPr>
            <a:r>
              <a:rPr lang="en-GB" sz="2400" dirty="0"/>
              <a:t>Usage of Boolean subtraction to define holes</a:t>
            </a:r>
            <a:br>
              <a:rPr lang="en-GB" sz="2400" dirty="0"/>
            </a:br>
            <a:r>
              <a:rPr lang="en-GB" sz="2400" dirty="0">
                <a:solidFill>
                  <a:srgbClr val="0070C0"/>
                </a:solidFill>
              </a:rPr>
              <a:t>A better way to define holes is to define them as daughter volumes</a:t>
            </a:r>
          </a:p>
          <a:p>
            <a:pPr marL="457200" indent="-457200">
              <a:buFont typeface="+mj-lt"/>
              <a:buAutoNum type="arabicParenR"/>
            </a:pPr>
            <a:r>
              <a:rPr lang="en-GB" sz="2400" dirty="0"/>
              <a:t>Describing a mother volume as a union of its daughter volumes</a:t>
            </a:r>
            <a:br>
              <a:rPr lang="en-GB" sz="2400" dirty="0"/>
            </a:br>
            <a:r>
              <a:rPr lang="en-GB" sz="2400" dirty="0">
                <a:solidFill>
                  <a:srgbClr val="0070C0"/>
                </a:solidFill>
              </a:rPr>
              <a:t>A better way to group volumes is to use G4AssemblyVolume</a:t>
            </a:r>
          </a:p>
          <a:p>
            <a:pPr marL="457200" indent="-457200">
              <a:buFont typeface="+mj-lt"/>
              <a:buAutoNum type="arabicParenR"/>
            </a:pPr>
            <a:r>
              <a:rPr lang="en-GB" sz="2400" dirty="0"/>
              <a:t>Usage of a Boolean solid with complex shape for very low level volume</a:t>
            </a:r>
            <a:br>
              <a:rPr lang="en-GB" sz="2400" dirty="0">
                <a:solidFill>
                  <a:srgbClr val="0070C0"/>
                </a:solidFill>
              </a:rPr>
            </a:br>
            <a:r>
              <a:rPr lang="en-GB" sz="2400" dirty="0">
                <a:solidFill>
                  <a:srgbClr val="0070C0"/>
                </a:solidFill>
              </a:rPr>
              <a:t>A better way is to split the solid into simple parts and, if required, group the parts using G4AssemblyVolume</a:t>
            </a:r>
          </a:p>
          <a:p>
            <a:pPr marL="0" indent="0">
              <a:buNone/>
            </a:pPr>
            <a:endParaRPr lang="en-GB" sz="2400" dirty="0"/>
          </a:p>
          <a:p>
            <a:pPr marL="0" indent="0">
              <a:buNone/>
            </a:pPr>
            <a:r>
              <a:rPr lang="en-GB" sz="2400" dirty="0"/>
              <a:t>A solid defined for Thermal Management Tile (TMT) is an extreme example of the case 3) </a:t>
            </a:r>
            <a:r>
              <a:rPr lang="en-US" sz="2400" dirty="0"/>
              <a:t>–</a:t>
            </a:r>
            <a:r>
              <a:rPr lang="en-GB" sz="2400" dirty="0"/>
              <a:t> the TMT solid has been constructed as a union of 6 G4Box solids and 36 G4Trap solids</a:t>
            </a:r>
          </a:p>
          <a:p>
            <a:pPr marL="0" indent="0">
              <a:buNone/>
            </a:pPr>
            <a:endParaRPr lang="en-GB" sz="2400" dirty="0"/>
          </a:p>
          <a:p>
            <a:pPr marL="0" indent="0">
              <a:buNone/>
            </a:pPr>
            <a:endParaRPr lang="en-US" sz="2400" dirty="0"/>
          </a:p>
          <a:p>
            <a:pPr>
              <a:buFont typeface="Arial" panose="020B0604020202020204" pitchFamily="34" charset="0"/>
              <a:buChar char="•"/>
            </a:pPr>
            <a:endParaRPr lang="en-US" sz="2200" dirty="0"/>
          </a:p>
          <a:p>
            <a:pPr marL="0" indent="0">
              <a:buNone/>
            </a:pPr>
            <a:endParaRPr lang="en-US" sz="2200" dirty="0"/>
          </a:p>
        </p:txBody>
      </p:sp>
      <p:sp>
        <p:nvSpPr>
          <p:cNvPr id="10" name="Date Placeholder 9">
            <a:extLst>
              <a:ext uri="{FF2B5EF4-FFF2-40B4-BE49-F238E27FC236}">
                <a16:creationId xmlns:a16="http://schemas.microsoft.com/office/drawing/2014/main" id="{37BC6B18-246C-F04C-8154-BB1A7383D281}"/>
              </a:ext>
            </a:extLst>
          </p:cNvPr>
          <p:cNvSpPr>
            <a:spLocks noGrp="1"/>
          </p:cNvSpPr>
          <p:nvPr>
            <p:ph type="dt" sz="half" idx="10"/>
          </p:nvPr>
        </p:nvSpPr>
        <p:spPr/>
        <p:txBody>
          <a:bodyPr/>
          <a:lstStyle/>
          <a:p>
            <a:r>
              <a:rPr lang="en-US"/>
              <a:t>28 August 2018</a:t>
            </a:r>
          </a:p>
        </p:txBody>
      </p:sp>
      <p:sp>
        <p:nvSpPr>
          <p:cNvPr id="11" name="Footer Placeholder 10">
            <a:extLst>
              <a:ext uri="{FF2B5EF4-FFF2-40B4-BE49-F238E27FC236}">
                <a16:creationId xmlns:a16="http://schemas.microsoft.com/office/drawing/2014/main" id="{93FDB560-0664-F741-B960-BD11FADDB6D8}"/>
              </a:ext>
            </a:extLst>
          </p:cNvPr>
          <p:cNvSpPr>
            <a:spLocks noGrp="1"/>
          </p:cNvSpPr>
          <p:nvPr>
            <p:ph type="ftr" sz="quarter" idx="11"/>
          </p:nvPr>
        </p:nvSpPr>
        <p:spPr/>
        <p:txBody>
          <a:bodyPr/>
          <a:lstStyle/>
          <a:p>
            <a:r>
              <a:rPr lang="en-US"/>
              <a:t>23rd Geant4 Collaboration Meeting, Lund, Sweden</a:t>
            </a:r>
          </a:p>
        </p:txBody>
      </p:sp>
      <p:sp>
        <p:nvSpPr>
          <p:cNvPr id="12" name="Slide Number Placeholder 11">
            <a:extLst>
              <a:ext uri="{FF2B5EF4-FFF2-40B4-BE49-F238E27FC236}">
                <a16:creationId xmlns:a16="http://schemas.microsoft.com/office/drawing/2014/main" id="{14FC80E2-E8D3-4E4D-B908-CC3332BED538}"/>
              </a:ext>
            </a:extLst>
          </p:cNvPr>
          <p:cNvSpPr>
            <a:spLocks noGrp="1"/>
          </p:cNvSpPr>
          <p:nvPr>
            <p:ph type="sldNum" sz="quarter" idx="12"/>
          </p:nvPr>
        </p:nvSpPr>
        <p:spPr/>
        <p:txBody>
          <a:bodyPr/>
          <a:lstStyle/>
          <a:p>
            <a:fld id="{403AB6F2-CB57-E04A-905D-BEB60A258ED0}" type="slidenum">
              <a:rPr lang="en-US" smtClean="0"/>
              <a:t>15</a:t>
            </a:fld>
            <a:endParaRPr lang="en-US"/>
          </a:p>
        </p:txBody>
      </p:sp>
    </p:spTree>
    <p:extLst>
      <p:ext uri="{BB962C8B-B14F-4D97-AF65-F5344CB8AC3E}">
        <p14:creationId xmlns:p14="http://schemas.microsoft.com/office/powerpoint/2010/main" val="1650829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668"/>
            <a:ext cx="10515600" cy="1067890"/>
          </a:xfrm>
        </p:spPr>
        <p:txBody>
          <a:bodyPr/>
          <a:lstStyle/>
          <a:p>
            <a:r>
              <a:rPr lang="en-US" dirty="0"/>
              <a:t>ATLAS Pixel detector – 112 staves</a:t>
            </a:r>
          </a:p>
        </p:txBody>
      </p:sp>
      <p:pic>
        <p:nvPicPr>
          <p:cNvPr id="7" name="Content Placeholder 6">
            <a:extLst>
              <a:ext uri="{FF2B5EF4-FFF2-40B4-BE49-F238E27FC236}">
                <a16:creationId xmlns:a16="http://schemas.microsoft.com/office/drawing/2014/main" id="{A2DA332C-2793-6247-954A-2BBC64CE5718}"/>
              </a:ext>
            </a:extLst>
          </p:cNvPr>
          <p:cNvPicPr>
            <a:picLocks noGrp="1" noChangeAspect="1"/>
          </p:cNvPicPr>
          <p:nvPr>
            <p:ph idx="1"/>
          </p:nvPr>
        </p:nvPicPr>
        <p:blipFill>
          <a:blip r:embed="rId3"/>
          <a:stretch>
            <a:fillRect/>
          </a:stretch>
        </p:blipFill>
        <p:spPr>
          <a:xfrm>
            <a:off x="2333767" y="795871"/>
            <a:ext cx="6798262" cy="5222792"/>
          </a:xfrm>
        </p:spPr>
      </p:pic>
      <p:sp>
        <p:nvSpPr>
          <p:cNvPr id="8" name="TextBox 7">
            <a:extLst>
              <a:ext uri="{FF2B5EF4-FFF2-40B4-BE49-F238E27FC236}">
                <a16:creationId xmlns:a16="http://schemas.microsoft.com/office/drawing/2014/main" id="{B59F905B-DD59-D543-B658-7E085EDFE444}"/>
              </a:ext>
            </a:extLst>
          </p:cNvPr>
          <p:cNvSpPr txBox="1"/>
          <p:nvPr/>
        </p:nvSpPr>
        <p:spPr>
          <a:xfrm>
            <a:off x="838200" y="6018663"/>
            <a:ext cx="10515600" cy="369332"/>
          </a:xfrm>
          <a:prstGeom prst="rect">
            <a:avLst/>
          </a:prstGeom>
          <a:noFill/>
        </p:spPr>
        <p:txBody>
          <a:bodyPr wrap="square" rtlCol="0">
            <a:spAutoFit/>
          </a:bodyPr>
          <a:lstStyle/>
          <a:p>
            <a:pPr algn="ctr"/>
            <a:r>
              <a:rPr lang="en-GB"/>
              <a:t>No. of staves: B-layer – 22, Layer 1 – 38, Layer 2 – 52</a:t>
            </a:r>
          </a:p>
        </p:txBody>
      </p:sp>
      <p:sp>
        <p:nvSpPr>
          <p:cNvPr id="5" name="Date Placeholder 4">
            <a:extLst>
              <a:ext uri="{FF2B5EF4-FFF2-40B4-BE49-F238E27FC236}">
                <a16:creationId xmlns:a16="http://schemas.microsoft.com/office/drawing/2014/main" id="{3E73F93D-2283-6A43-B01C-9603702A7DE0}"/>
              </a:ext>
            </a:extLst>
          </p:cNvPr>
          <p:cNvSpPr>
            <a:spLocks noGrp="1"/>
          </p:cNvSpPr>
          <p:nvPr>
            <p:ph type="dt" sz="half" idx="10"/>
          </p:nvPr>
        </p:nvSpPr>
        <p:spPr/>
        <p:txBody>
          <a:bodyPr/>
          <a:lstStyle/>
          <a:p>
            <a:r>
              <a:rPr lang="en-US"/>
              <a:t>28 August 2018</a:t>
            </a:r>
          </a:p>
        </p:txBody>
      </p:sp>
      <p:sp>
        <p:nvSpPr>
          <p:cNvPr id="9" name="Footer Placeholder 8">
            <a:extLst>
              <a:ext uri="{FF2B5EF4-FFF2-40B4-BE49-F238E27FC236}">
                <a16:creationId xmlns:a16="http://schemas.microsoft.com/office/drawing/2014/main" id="{566075EC-823F-6447-8EB6-84F35A5548F6}"/>
              </a:ext>
            </a:extLst>
          </p:cNvPr>
          <p:cNvSpPr>
            <a:spLocks noGrp="1"/>
          </p:cNvSpPr>
          <p:nvPr>
            <p:ph type="ftr" sz="quarter" idx="11"/>
          </p:nvPr>
        </p:nvSpPr>
        <p:spPr/>
        <p:txBody>
          <a:bodyPr/>
          <a:lstStyle/>
          <a:p>
            <a:r>
              <a:rPr lang="en-US"/>
              <a:t>23rd Geant4 Collaboration Meeting, Lund, Sweden</a:t>
            </a:r>
          </a:p>
        </p:txBody>
      </p:sp>
      <p:sp>
        <p:nvSpPr>
          <p:cNvPr id="10" name="Slide Number Placeholder 9">
            <a:extLst>
              <a:ext uri="{FF2B5EF4-FFF2-40B4-BE49-F238E27FC236}">
                <a16:creationId xmlns:a16="http://schemas.microsoft.com/office/drawing/2014/main" id="{840F2FA2-4081-5A4D-A472-94CD57FC6497}"/>
              </a:ext>
            </a:extLst>
          </p:cNvPr>
          <p:cNvSpPr>
            <a:spLocks noGrp="1"/>
          </p:cNvSpPr>
          <p:nvPr>
            <p:ph type="sldNum" sz="quarter" idx="12"/>
          </p:nvPr>
        </p:nvSpPr>
        <p:spPr/>
        <p:txBody>
          <a:bodyPr/>
          <a:lstStyle/>
          <a:p>
            <a:fld id="{403AB6F2-CB57-E04A-905D-BEB60A258ED0}" type="slidenum">
              <a:rPr lang="en-US" smtClean="0"/>
              <a:t>16</a:t>
            </a:fld>
            <a:endParaRPr lang="en-US"/>
          </a:p>
        </p:txBody>
      </p:sp>
    </p:spTree>
    <p:extLst>
      <p:ext uri="{BB962C8B-B14F-4D97-AF65-F5344CB8AC3E}">
        <p14:creationId xmlns:p14="http://schemas.microsoft.com/office/powerpoint/2010/main" val="2745102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90F7ABB-51D3-9D4C-BD7D-62FDB0F3E197}"/>
              </a:ext>
            </a:extLst>
          </p:cNvPr>
          <p:cNvPicPr>
            <a:picLocks noGrp="1" noChangeAspect="1"/>
          </p:cNvPicPr>
          <p:nvPr>
            <p:ph idx="1"/>
          </p:nvPr>
        </p:nvPicPr>
        <p:blipFill>
          <a:blip r:embed="rId3"/>
          <a:stretch>
            <a:fillRect/>
          </a:stretch>
        </p:blipFill>
        <p:spPr>
          <a:xfrm>
            <a:off x="4199810" y="1298297"/>
            <a:ext cx="7992190" cy="4433763"/>
          </a:xfrm>
        </p:spPr>
      </p:pic>
      <p:sp>
        <p:nvSpPr>
          <p:cNvPr id="2" name="Title 1"/>
          <p:cNvSpPr>
            <a:spLocks noGrp="1"/>
          </p:cNvSpPr>
          <p:nvPr>
            <p:ph type="title"/>
          </p:nvPr>
        </p:nvSpPr>
        <p:spPr>
          <a:xfrm>
            <a:off x="838200" y="365126"/>
            <a:ext cx="10515600" cy="1067890"/>
          </a:xfrm>
        </p:spPr>
        <p:txBody>
          <a:bodyPr/>
          <a:lstStyle/>
          <a:p>
            <a:r>
              <a:rPr lang="en-US"/>
              <a:t>Pixel Stave Profile. Thermal Management Tile</a:t>
            </a:r>
          </a:p>
        </p:txBody>
      </p:sp>
      <p:sp>
        <p:nvSpPr>
          <p:cNvPr id="3" name="TextBox 2">
            <a:extLst>
              <a:ext uri="{FF2B5EF4-FFF2-40B4-BE49-F238E27FC236}">
                <a16:creationId xmlns:a16="http://schemas.microsoft.com/office/drawing/2014/main" id="{15C2E360-651F-8B47-85BB-972BE65B6737}"/>
              </a:ext>
            </a:extLst>
          </p:cNvPr>
          <p:cNvSpPr txBox="1"/>
          <p:nvPr/>
        </p:nvSpPr>
        <p:spPr>
          <a:xfrm>
            <a:off x="5981005" y="5158854"/>
            <a:ext cx="3875964" cy="369332"/>
          </a:xfrm>
          <a:prstGeom prst="rect">
            <a:avLst/>
          </a:prstGeom>
          <a:solidFill>
            <a:schemeClr val="bg1"/>
          </a:solidFill>
        </p:spPr>
        <p:txBody>
          <a:bodyPr wrap="square" rtlCol="0">
            <a:spAutoFit/>
          </a:bodyPr>
          <a:lstStyle/>
          <a:p>
            <a:r>
              <a:rPr lang="en-GB"/>
              <a:t>              </a:t>
            </a:r>
          </a:p>
        </p:txBody>
      </p:sp>
      <p:pic>
        <p:nvPicPr>
          <p:cNvPr id="9" name="Picture 8">
            <a:extLst>
              <a:ext uri="{FF2B5EF4-FFF2-40B4-BE49-F238E27FC236}">
                <a16:creationId xmlns:a16="http://schemas.microsoft.com/office/drawing/2014/main" id="{563B5364-A179-2B4B-89EE-820DAD80A000}"/>
              </a:ext>
            </a:extLst>
          </p:cNvPr>
          <p:cNvPicPr>
            <a:picLocks noChangeAspect="1"/>
          </p:cNvPicPr>
          <p:nvPr/>
        </p:nvPicPr>
        <p:blipFill>
          <a:blip r:embed="rId4"/>
          <a:stretch>
            <a:fillRect/>
          </a:stretch>
        </p:blipFill>
        <p:spPr>
          <a:xfrm rot="10800000">
            <a:off x="197608" y="1899132"/>
            <a:ext cx="4642794" cy="2448019"/>
          </a:xfrm>
          <a:prstGeom prst="rect">
            <a:avLst/>
          </a:prstGeom>
        </p:spPr>
      </p:pic>
      <p:sp>
        <p:nvSpPr>
          <p:cNvPr id="12" name="TextBox 11">
            <a:extLst>
              <a:ext uri="{FF2B5EF4-FFF2-40B4-BE49-F238E27FC236}">
                <a16:creationId xmlns:a16="http://schemas.microsoft.com/office/drawing/2014/main" id="{A9777885-9CEA-A744-B26B-178F895E2796}"/>
              </a:ext>
            </a:extLst>
          </p:cNvPr>
          <p:cNvSpPr txBox="1"/>
          <p:nvPr/>
        </p:nvSpPr>
        <p:spPr>
          <a:xfrm>
            <a:off x="4199810" y="2701770"/>
            <a:ext cx="1201923" cy="1305018"/>
          </a:xfrm>
          <a:prstGeom prst="rect">
            <a:avLst/>
          </a:prstGeom>
          <a:solidFill>
            <a:schemeClr val="bg1"/>
          </a:solidFill>
        </p:spPr>
        <p:txBody>
          <a:bodyPr wrap="square" rtlCol="0">
            <a:spAutoFit/>
          </a:bodyPr>
          <a:lstStyle/>
          <a:p>
            <a:endParaRPr lang="en-GB"/>
          </a:p>
        </p:txBody>
      </p:sp>
      <p:sp>
        <p:nvSpPr>
          <p:cNvPr id="13" name="TextBox 12">
            <a:extLst>
              <a:ext uri="{FF2B5EF4-FFF2-40B4-BE49-F238E27FC236}">
                <a16:creationId xmlns:a16="http://schemas.microsoft.com/office/drawing/2014/main" id="{F67DCB3C-92CC-C24C-ADC9-E591331CB01D}"/>
              </a:ext>
            </a:extLst>
          </p:cNvPr>
          <p:cNvSpPr txBox="1"/>
          <p:nvPr/>
        </p:nvSpPr>
        <p:spPr>
          <a:xfrm>
            <a:off x="186267" y="1433016"/>
            <a:ext cx="1608666" cy="1513384"/>
          </a:xfrm>
          <a:prstGeom prst="rect">
            <a:avLst/>
          </a:prstGeom>
          <a:solidFill>
            <a:schemeClr val="bg1"/>
          </a:solidFill>
        </p:spPr>
        <p:txBody>
          <a:bodyPr wrap="square" rtlCol="0">
            <a:spAutoFit/>
          </a:bodyPr>
          <a:lstStyle/>
          <a:p>
            <a:endParaRPr lang="en-GB"/>
          </a:p>
        </p:txBody>
      </p:sp>
      <p:sp>
        <p:nvSpPr>
          <p:cNvPr id="10" name="Date Placeholder 9">
            <a:extLst>
              <a:ext uri="{FF2B5EF4-FFF2-40B4-BE49-F238E27FC236}">
                <a16:creationId xmlns:a16="http://schemas.microsoft.com/office/drawing/2014/main" id="{1F44FD44-F25D-954E-ACFA-782DA1C74706}"/>
              </a:ext>
            </a:extLst>
          </p:cNvPr>
          <p:cNvSpPr>
            <a:spLocks noGrp="1"/>
          </p:cNvSpPr>
          <p:nvPr>
            <p:ph type="dt" sz="half" idx="10"/>
          </p:nvPr>
        </p:nvSpPr>
        <p:spPr/>
        <p:txBody>
          <a:bodyPr/>
          <a:lstStyle/>
          <a:p>
            <a:r>
              <a:rPr lang="en-US"/>
              <a:t>28 August 2018</a:t>
            </a:r>
          </a:p>
        </p:txBody>
      </p:sp>
      <p:sp>
        <p:nvSpPr>
          <p:cNvPr id="11" name="Footer Placeholder 10">
            <a:extLst>
              <a:ext uri="{FF2B5EF4-FFF2-40B4-BE49-F238E27FC236}">
                <a16:creationId xmlns:a16="http://schemas.microsoft.com/office/drawing/2014/main" id="{C4B8BD1B-A533-7345-8F1D-22FDE380E6E3}"/>
              </a:ext>
            </a:extLst>
          </p:cNvPr>
          <p:cNvSpPr>
            <a:spLocks noGrp="1"/>
          </p:cNvSpPr>
          <p:nvPr>
            <p:ph type="ftr" sz="quarter" idx="11"/>
          </p:nvPr>
        </p:nvSpPr>
        <p:spPr/>
        <p:txBody>
          <a:bodyPr/>
          <a:lstStyle/>
          <a:p>
            <a:r>
              <a:rPr lang="en-US"/>
              <a:t>23rd Geant4 Collaboration Meeting, Lund, Sweden</a:t>
            </a:r>
          </a:p>
        </p:txBody>
      </p:sp>
      <p:sp>
        <p:nvSpPr>
          <p:cNvPr id="14" name="Slide Number Placeholder 13">
            <a:extLst>
              <a:ext uri="{FF2B5EF4-FFF2-40B4-BE49-F238E27FC236}">
                <a16:creationId xmlns:a16="http://schemas.microsoft.com/office/drawing/2014/main" id="{7A11993F-3F73-DF4B-9BAF-82C4E692DA1C}"/>
              </a:ext>
            </a:extLst>
          </p:cNvPr>
          <p:cNvSpPr>
            <a:spLocks noGrp="1"/>
          </p:cNvSpPr>
          <p:nvPr>
            <p:ph type="sldNum" sz="quarter" idx="12"/>
          </p:nvPr>
        </p:nvSpPr>
        <p:spPr/>
        <p:txBody>
          <a:bodyPr/>
          <a:lstStyle/>
          <a:p>
            <a:fld id="{403AB6F2-CB57-E04A-905D-BEB60A258ED0}" type="slidenum">
              <a:rPr lang="en-US" smtClean="0"/>
              <a:t>17</a:t>
            </a:fld>
            <a:endParaRPr lang="en-US"/>
          </a:p>
        </p:txBody>
      </p:sp>
    </p:spTree>
    <p:extLst>
      <p:ext uri="{BB962C8B-B14F-4D97-AF65-F5344CB8AC3E}">
        <p14:creationId xmlns:p14="http://schemas.microsoft.com/office/powerpoint/2010/main" val="546239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5752"/>
          </a:xfrm>
        </p:spPr>
        <p:txBody>
          <a:bodyPr>
            <a:normAutofit fontScale="90000"/>
          </a:bodyPr>
          <a:lstStyle/>
          <a:p>
            <a:r>
              <a:rPr lang="en-US" dirty="0"/>
              <a:t>Redefinition of TMT: old vs new</a:t>
            </a:r>
          </a:p>
        </p:txBody>
      </p:sp>
      <p:graphicFrame>
        <p:nvGraphicFramePr>
          <p:cNvPr id="5" name="Content Placeholder 4">
            <a:extLst>
              <a:ext uri="{FF2B5EF4-FFF2-40B4-BE49-F238E27FC236}">
                <a16:creationId xmlns:a16="http://schemas.microsoft.com/office/drawing/2014/main" id="{314769A0-63AB-3C49-9D26-625DE38042A0}"/>
              </a:ext>
            </a:extLst>
          </p:cNvPr>
          <p:cNvGraphicFramePr>
            <a:graphicFrameLocks noGrp="1"/>
          </p:cNvGraphicFramePr>
          <p:nvPr>
            <p:ph idx="1"/>
            <p:extLst>
              <p:ext uri="{D42A27DB-BD31-4B8C-83A1-F6EECF244321}">
                <p14:modId xmlns:p14="http://schemas.microsoft.com/office/powerpoint/2010/main" val="1178951549"/>
              </p:ext>
            </p:extLst>
          </p:nvPr>
        </p:nvGraphicFramePr>
        <p:xfrm>
          <a:off x="838200" y="2455722"/>
          <a:ext cx="10515598" cy="3807726"/>
        </p:xfrm>
        <a:graphic>
          <a:graphicData uri="http://schemas.openxmlformats.org/drawingml/2006/table">
            <a:tbl>
              <a:tblPr firstRow="1" firstCol="1" bandRow="1">
                <a:tableStyleId>{5940675A-B579-460E-94D1-54222C63F5DA}</a:tableStyleId>
              </a:tblPr>
              <a:tblGrid>
                <a:gridCol w="1525050">
                  <a:extLst>
                    <a:ext uri="{9D8B030D-6E8A-4147-A177-3AD203B41FA5}">
                      <a16:colId xmlns:a16="http://schemas.microsoft.com/office/drawing/2014/main" val="1949368697"/>
                    </a:ext>
                  </a:extLst>
                </a:gridCol>
                <a:gridCol w="1779032">
                  <a:extLst>
                    <a:ext uri="{9D8B030D-6E8A-4147-A177-3AD203B41FA5}">
                      <a16:colId xmlns:a16="http://schemas.microsoft.com/office/drawing/2014/main" val="2944699339"/>
                    </a:ext>
                  </a:extLst>
                </a:gridCol>
                <a:gridCol w="1268767">
                  <a:extLst>
                    <a:ext uri="{9D8B030D-6E8A-4147-A177-3AD203B41FA5}">
                      <a16:colId xmlns:a16="http://schemas.microsoft.com/office/drawing/2014/main" val="294486422"/>
                    </a:ext>
                  </a:extLst>
                </a:gridCol>
                <a:gridCol w="1572168">
                  <a:extLst>
                    <a:ext uri="{9D8B030D-6E8A-4147-A177-3AD203B41FA5}">
                      <a16:colId xmlns:a16="http://schemas.microsoft.com/office/drawing/2014/main" val="2875154134"/>
                    </a:ext>
                  </a:extLst>
                </a:gridCol>
                <a:gridCol w="1517005">
                  <a:extLst>
                    <a:ext uri="{9D8B030D-6E8A-4147-A177-3AD203B41FA5}">
                      <a16:colId xmlns:a16="http://schemas.microsoft.com/office/drawing/2014/main" val="2996135870"/>
                    </a:ext>
                  </a:extLst>
                </a:gridCol>
                <a:gridCol w="1481040">
                  <a:extLst>
                    <a:ext uri="{9D8B030D-6E8A-4147-A177-3AD203B41FA5}">
                      <a16:colId xmlns:a16="http://schemas.microsoft.com/office/drawing/2014/main" val="1545121055"/>
                    </a:ext>
                  </a:extLst>
                </a:gridCol>
                <a:gridCol w="1372536">
                  <a:extLst>
                    <a:ext uri="{9D8B030D-6E8A-4147-A177-3AD203B41FA5}">
                      <a16:colId xmlns:a16="http://schemas.microsoft.com/office/drawing/2014/main" val="2349746074"/>
                    </a:ext>
                  </a:extLst>
                </a:gridCol>
              </a:tblGrid>
              <a:tr h="585804">
                <a:tc>
                  <a:txBody>
                    <a:bodyPr/>
                    <a:lstStyle/>
                    <a:p>
                      <a:pPr>
                        <a:spcAft>
                          <a:spcPts val="0"/>
                        </a:spcAft>
                      </a:pPr>
                      <a:r>
                        <a:rPr lang="en-GB" sz="1800" b="1" dirty="0">
                          <a:effectLst/>
                        </a:rPr>
                        <a:t> </a:t>
                      </a:r>
                    </a:p>
                    <a:p>
                      <a:pPr>
                        <a:spcAft>
                          <a:spcPts val="0"/>
                        </a:spcAft>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rPr>
                        <a:t>Inside</a:t>
                      </a:r>
                      <a:br>
                        <a:rPr lang="en-GB" sz="1800" b="1" dirty="0">
                          <a:effectLst/>
                        </a:rPr>
                      </a:br>
                      <a:r>
                        <a:rPr lang="en-GB" sz="1800" b="1" dirty="0">
                          <a:effectLst/>
                        </a:rPr>
                        <a:t>x 10</a:t>
                      </a:r>
                      <a:r>
                        <a:rPr lang="en-GB" sz="1800" b="1" baseline="30000" dirty="0">
                          <a:effectLst/>
                        </a:rPr>
                        <a:t>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rPr>
                        <a:t>Normal</a:t>
                      </a:r>
                      <a:br>
                        <a:rPr lang="en-GB" sz="1800" b="1" dirty="0">
                          <a:effectLst/>
                        </a:rPr>
                      </a:br>
                      <a:r>
                        <a:rPr lang="en-GB" sz="1800" b="1" dirty="0">
                          <a:effectLst/>
                        </a:rPr>
                        <a:t>x 10</a:t>
                      </a:r>
                      <a:r>
                        <a:rPr lang="en-GB" sz="1800" b="1" baseline="30000" dirty="0">
                          <a:effectLst/>
                        </a:rPr>
                        <a:t>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err="1">
                          <a:effectLst/>
                        </a:rPr>
                        <a:t>SafetyToIn</a:t>
                      </a:r>
                      <a:br>
                        <a:rPr lang="en-GB" sz="1800" b="1" dirty="0">
                          <a:effectLst/>
                        </a:rPr>
                      </a:br>
                      <a:r>
                        <a:rPr lang="en-GB" sz="1800" b="1" dirty="0">
                          <a:effectLst/>
                        </a:rPr>
                        <a:t>x 10</a:t>
                      </a:r>
                      <a:r>
                        <a:rPr lang="en-GB" sz="1800" b="1" baseline="30000" dirty="0">
                          <a:effectLst/>
                        </a:rPr>
                        <a:t>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err="1">
                          <a:effectLst/>
                        </a:rPr>
                        <a:t>SafetyToOut</a:t>
                      </a:r>
                      <a:br>
                        <a:rPr lang="en-GB" sz="1800" b="1">
                          <a:effectLst/>
                        </a:rPr>
                      </a:br>
                      <a:r>
                        <a:rPr lang="en-GB" sz="1800" b="1">
                          <a:effectLst/>
                        </a:rPr>
                        <a:t>x 10</a:t>
                      </a:r>
                      <a:r>
                        <a:rPr lang="en-GB" sz="1800" b="1" baseline="30000">
                          <a:effectLst/>
                        </a:rPr>
                        <a:t>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err="1">
                          <a:effectLst/>
                        </a:rPr>
                        <a:t>DistToIn</a:t>
                      </a:r>
                      <a:br>
                        <a:rPr lang="en-GB" sz="1800" b="1">
                          <a:effectLst/>
                        </a:rPr>
                      </a:br>
                      <a:r>
                        <a:rPr lang="en-GB" sz="1800" b="1">
                          <a:effectLst/>
                        </a:rPr>
                        <a:t>x 10</a:t>
                      </a:r>
                      <a:r>
                        <a:rPr lang="en-GB" sz="1800" b="1" baseline="30000">
                          <a:effectLst/>
                        </a:rPr>
                        <a:t>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err="1">
                          <a:effectLst/>
                        </a:rPr>
                        <a:t>DistToOut</a:t>
                      </a:r>
                      <a:br>
                        <a:rPr lang="en-GB" sz="1800" b="1">
                          <a:effectLst/>
                        </a:rPr>
                      </a:br>
                      <a:r>
                        <a:rPr lang="en-GB" sz="1800" b="1">
                          <a:effectLst/>
                        </a:rPr>
                        <a:t>x 10</a:t>
                      </a:r>
                      <a:r>
                        <a:rPr lang="en-GB" sz="1800" b="1" baseline="30000">
                          <a:effectLst/>
                        </a:rPr>
                        <a:t>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91255314"/>
                  </a:ext>
                </a:extLst>
              </a:tr>
              <a:tr h="292902">
                <a:tc>
                  <a:txBody>
                    <a:bodyPr/>
                    <a:lstStyle/>
                    <a:p>
                      <a:pPr>
                        <a:spcAft>
                          <a:spcPts val="0"/>
                        </a:spcAft>
                      </a:pPr>
                      <a:r>
                        <a:rPr lang="en-GB" sz="1800">
                          <a:effectLst/>
                        </a:rPr>
                        <a:t>G4Box</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72.9 | 37.6</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1.3 | 1.2</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21.2 | 18.6</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5.1 | 4.9</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9.8 | 8.7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4.6 | 4.2</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7158261"/>
                  </a:ext>
                </a:extLst>
              </a:tr>
              <a:tr h="292902">
                <a:tc>
                  <a:txBody>
                    <a:bodyPr/>
                    <a:lstStyle/>
                    <a:p>
                      <a:pPr>
                        <a:spcAft>
                          <a:spcPts val="0"/>
                        </a:spcAft>
                      </a:pPr>
                      <a:r>
                        <a:rPr lang="en-GB" sz="1800" dirty="0">
                          <a:effectLst/>
                        </a:rPr>
                        <a:t>G4Trap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124.2 | 58.0</a:t>
                      </a:r>
                      <a:r>
                        <a:rPr lang="en-GB" sz="1800" dirty="0">
                          <a:solidFill>
                            <a:schemeClr val="bg1"/>
                          </a:solidFill>
                          <a:effectLst/>
                          <a:latin typeface="+mn-lt"/>
                          <a:ea typeface="Calibri" panose="020F0502020204030204" pitchFamily="34" charset="0"/>
                          <a:cs typeface="Times New Roman" panose="02020603050405020304" pitchFamily="18" charset="0"/>
                        </a:rPr>
                        <a:t>_</a:t>
                      </a:r>
                      <a:endParaRPr lang="en-US" sz="18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1.0 | 1.0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110.3 | 107.3</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43.4 | 44.2</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38.0 | 34.2</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23.6 | 23.0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5271415"/>
                  </a:ext>
                </a:extLst>
              </a:tr>
              <a:tr h="292902">
                <a:tc>
                  <a:txBody>
                    <a:bodyPr/>
                    <a:lstStyle/>
                    <a:p>
                      <a:pPr>
                        <a:spcAft>
                          <a:spcPts val="0"/>
                        </a:spcAft>
                      </a:pPr>
                      <a:r>
                        <a:rPr lang="en-GB" sz="1800">
                          <a:effectLst/>
                        </a:rPr>
                        <a:t>G4Trd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32.8 | 30.9</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0.5 | 0.5</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18.5 | 17.7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15.4 | 15.0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7.3 | 7.0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10.3 | 10.0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9519929"/>
                  </a:ext>
                </a:extLst>
              </a:tr>
              <a:tr h="292902">
                <a:tc>
                  <a:txBody>
                    <a:bodyPr/>
                    <a:lstStyle/>
                    <a:p>
                      <a:pPr>
                        <a:spcAft>
                          <a:spcPts val="0"/>
                        </a:spcAft>
                      </a:pPr>
                      <a:r>
                        <a:rPr lang="en-GB" sz="1800">
                          <a:effectLst/>
                        </a:rPr>
                        <a:t>G4Tubs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150.4 | </a:t>
                      </a:r>
                      <a:r>
                        <a:rPr lang="en-GB" sz="1800" dirty="0">
                          <a:solidFill>
                            <a:srgbClr val="C00000"/>
                          </a:solidFill>
                          <a:effectLst/>
                          <a:latin typeface="+mn-lt"/>
                          <a:ea typeface="Calibri" panose="020F0502020204030204" pitchFamily="34" charset="0"/>
                          <a:cs typeface="Times New Roman" panose="02020603050405020304" pitchFamily="18" charset="0"/>
                        </a:rPr>
                        <a:t>146.9</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9.1 | </a:t>
                      </a:r>
                      <a:r>
                        <a:rPr lang="en-GB" sz="1800" dirty="0">
                          <a:solidFill>
                            <a:srgbClr val="C00000"/>
                          </a:solidFill>
                          <a:effectLst/>
                          <a:latin typeface="+mn-lt"/>
                          <a:ea typeface="Calibri" panose="020F0502020204030204" pitchFamily="34" charset="0"/>
                          <a:cs typeface="Times New Roman" panose="02020603050405020304" pitchFamily="18" charset="0"/>
                        </a:rPr>
                        <a:t>8.9</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165.9 | </a:t>
                      </a:r>
                      <a:r>
                        <a:rPr lang="en-GB" sz="1800" dirty="0">
                          <a:solidFill>
                            <a:srgbClr val="C00000"/>
                          </a:solidFill>
                          <a:effectLst/>
                          <a:latin typeface="+mn-lt"/>
                          <a:ea typeface="Calibri" panose="020F0502020204030204" pitchFamily="34" charset="0"/>
                          <a:cs typeface="Times New Roman" panose="02020603050405020304" pitchFamily="18" charset="0"/>
                        </a:rPr>
                        <a:t>162.4</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122.5 | </a:t>
                      </a:r>
                      <a:r>
                        <a:rPr lang="en-GB" sz="1800" dirty="0">
                          <a:solidFill>
                            <a:srgbClr val="C00000"/>
                          </a:solidFill>
                          <a:effectLst/>
                          <a:latin typeface="+mn-lt"/>
                          <a:ea typeface="Calibri" panose="020F0502020204030204" pitchFamily="34" charset="0"/>
                          <a:cs typeface="Times New Roman" panose="02020603050405020304" pitchFamily="18" charset="0"/>
                        </a:rPr>
                        <a:t>121.0</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65.2 | </a:t>
                      </a:r>
                      <a:r>
                        <a:rPr lang="en-GB" sz="1800" dirty="0">
                          <a:solidFill>
                            <a:srgbClr val="C00000"/>
                          </a:solidFill>
                          <a:effectLst/>
                          <a:latin typeface="+mn-lt"/>
                          <a:ea typeface="Calibri" panose="020F0502020204030204" pitchFamily="34" charset="0"/>
                          <a:cs typeface="Times New Roman" panose="02020603050405020304" pitchFamily="18" charset="0"/>
                        </a:rPr>
                        <a:t>64.4</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45.3 | </a:t>
                      </a:r>
                      <a:r>
                        <a:rPr lang="en-GB" sz="1800" dirty="0">
                          <a:solidFill>
                            <a:srgbClr val="C00000"/>
                          </a:solidFill>
                          <a:effectLst/>
                          <a:latin typeface="+mn-lt"/>
                          <a:ea typeface="Calibri" panose="020F0502020204030204" pitchFamily="34" charset="0"/>
                          <a:cs typeface="Times New Roman" panose="02020603050405020304" pitchFamily="18" charset="0"/>
                        </a:rPr>
                        <a:t>44.7</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15275149"/>
                  </a:ext>
                </a:extLst>
              </a:tr>
              <a:tr h="292902">
                <a:tc>
                  <a:txBody>
                    <a:bodyPr/>
                    <a:lstStyle/>
                    <a:p>
                      <a:pPr>
                        <a:spcAft>
                          <a:spcPts val="0"/>
                        </a:spcAft>
                      </a:pPr>
                      <a:r>
                        <a:rPr lang="en-GB" sz="1800">
                          <a:effectLst/>
                        </a:rPr>
                        <a:t>G4Extruded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3.9 | 3.6</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 </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4.0 | 3.5</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0.5 | 0.5</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0.6 | 0.5</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0.1 | 0.1</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799152663"/>
                  </a:ext>
                </a:extLst>
              </a:tr>
              <a:tr h="292902">
                <a:tc>
                  <a:txBody>
                    <a:bodyPr/>
                    <a:lstStyle/>
                    <a:p>
                      <a:pPr>
                        <a:spcAft>
                          <a:spcPts val="0"/>
                        </a:spcAft>
                      </a:pPr>
                      <a:r>
                        <a:rPr lang="en-GB" sz="1800">
                          <a:effectLst/>
                        </a:rPr>
                        <a:t>G4Polycone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317.0 | </a:t>
                      </a:r>
                      <a:r>
                        <a:rPr lang="en-GB" sz="1800" dirty="0">
                          <a:solidFill>
                            <a:srgbClr val="C00000"/>
                          </a:solidFill>
                          <a:effectLst/>
                          <a:latin typeface="+mn-lt"/>
                          <a:ea typeface="Calibri" panose="020F0502020204030204" pitchFamily="34" charset="0"/>
                          <a:cs typeface="Times New Roman" panose="02020603050405020304" pitchFamily="18" charset="0"/>
                        </a:rPr>
                        <a:t>314.8</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1.6 | </a:t>
                      </a:r>
                      <a:r>
                        <a:rPr lang="en-GB" sz="1800" dirty="0">
                          <a:solidFill>
                            <a:srgbClr val="C00000"/>
                          </a:solidFill>
                          <a:effectLst/>
                          <a:latin typeface="+mn-lt"/>
                          <a:ea typeface="Calibri" panose="020F0502020204030204" pitchFamily="34" charset="0"/>
                          <a:cs typeface="Times New Roman" panose="02020603050405020304" pitchFamily="18" charset="0"/>
                        </a:rPr>
                        <a:t>1.6</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21.6 | </a:t>
                      </a:r>
                      <a:r>
                        <a:rPr lang="en-GB" sz="1800" dirty="0">
                          <a:solidFill>
                            <a:srgbClr val="C00000"/>
                          </a:solidFill>
                          <a:effectLst/>
                          <a:latin typeface="+mn-lt"/>
                          <a:ea typeface="Calibri" panose="020F0502020204030204" pitchFamily="34" charset="0"/>
                          <a:cs typeface="Times New Roman" panose="02020603050405020304" pitchFamily="18" charset="0"/>
                        </a:rPr>
                        <a:t>21.3</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115.7 | </a:t>
                      </a:r>
                      <a:r>
                        <a:rPr lang="en-GB" sz="1800" dirty="0">
                          <a:solidFill>
                            <a:srgbClr val="C00000"/>
                          </a:solidFill>
                          <a:effectLst/>
                          <a:latin typeface="+mn-lt"/>
                          <a:ea typeface="Calibri" panose="020F0502020204030204" pitchFamily="34" charset="0"/>
                          <a:cs typeface="Times New Roman" panose="02020603050405020304" pitchFamily="18" charset="0"/>
                        </a:rPr>
                        <a:t>114.8</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9.0 | </a:t>
                      </a:r>
                      <a:r>
                        <a:rPr lang="en-GB" sz="1800" dirty="0">
                          <a:solidFill>
                            <a:srgbClr val="C00000"/>
                          </a:solidFill>
                          <a:effectLst/>
                          <a:latin typeface="+mn-lt"/>
                          <a:ea typeface="Calibri" panose="020F0502020204030204" pitchFamily="34" charset="0"/>
                          <a:cs typeface="Times New Roman" panose="02020603050405020304" pitchFamily="18" charset="0"/>
                        </a:rPr>
                        <a:t>8.9</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39.0 | </a:t>
                      </a:r>
                      <a:r>
                        <a:rPr lang="en-GB" sz="1800" dirty="0">
                          <a:solidFill>
                            <a:srgbClr val="C00000"/>
                          </a:solidFill>
                          <a:effectLst/>
                          <a:latin typeface="+mn-lt"/>
                          <a:ea typeface="Calibri" panose="020F0502020204030204" pitchFamily="34" charset="0"/>
                          <a:cs typeface="Times New Roman" panose="02020603050405020304" pitchFamily="18" charset="0"/>
                        </a:rPr>
                        <a:t>38.8</a:t>
                      </a:r>
                      <a:endParaRPr lang="en-US" sz="18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877839106"/>
                  </a:ext>
                </a:extLst>
              </a:tr>
              <a:tr h="292902">
                <a:tc>
                  <a:txBody>
                    <a:bodyPr/>
                    <a:lstStyle/>
                    <a:p>
                      <a:pPr>
                        <a:spcAft>
                          <a:spcPts val="0"/>
                        </a:spcAft>
                      </a:pPr>
                      <a:r>
                        <a:rPr lang="en-GB" sz="1800">
                          <a:effectLst/>
                        </a:rPr>
                        <a:t>G4Union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effectLst/>
                          <a:latin typeface="+mn-lt"/>
                          <a:ea typeface="+mn-ea"/>
                          <a:cs typeface="+mn-cs"/>
                        </a:rPr>
                        <a:t>1168.7 </a:t>
                      </a:r>
                      <a:r>
                        <a:rPr lang="en-GB" sz="1800" dirty="0">
                          <a:effectLst/>
                          <a:latin typeface="+mn-lt"/>
                          <a:ea typeface="Calibri" panose="020F0502020204030204" pitchFamily="34" charset="0"/>
                          <a:cs typeface="Times New Roman" panose="02020603050405020304" pitchFamily="18" charset="0"/>
                        </a:rPr>
                        <a:t>| 33.9</a:t>
                      </a:r>
                      <a:r>
                        <a:rPr lang="en-GB" sz="1800" dirty="0">
                          <a:solidFill>
                            <a:schemeClr val="bg1"/>
                          </a:solidFill>
                          <a:effectLst/>
                          <a:latin typeface="+mn-lt"/>
                          <a:ea typeface="Calibri" panose="020F0502020204030204" pitchFamily="34" charset="0"/>
                          <a:cs typeface="Times New Roman" panose="02020603050405020304" pitchFamily="18" charset="0"/>
                        </a:rPr>
                        <a:t>__</a:t>
                      </a:r>
                      <a:endParaRPr lang="en-US" sz="18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3.4 | 1.8</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23.0 | 16.6</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6.4 | 4.7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13.8 | 8.7</a:t>
                      </a:r>
                      <a:r>
                        <a:rPr lang="en-GB" sz="1800" dirty="0">
                          <a:solidFill>
                            <a:schemeClr val="bg1"/>
                          </a:solidFill>
                          <a:effectLst/>
                          <a:latin typeface="+mn-lt"/>
                          <a:ea typeface="Calibri" panose="020F0502020204030204" pitchFamily="34" charset="0"/>
                          <a:cs typeface="Times New Roman" panose="02020603050405020304" pitchFamily="18" charset="0"/>
                        </a:rPr>
                        <a:t>_</a:t>
                      </a:r>
                      <a:endParaRPr lang="en-US" sz="18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22.7 | 3.2</a:t>
                      </a:r>
                      <a:r>
                        <a:rPr lang="en-GB" sz="1800" dirty="0">
                          <a:solidFill>
                            <a:schemeClr val="bg1"/>
                          </a:solidFill>
                          <a:effectLst/>
                          <a:latin typeface="+mn-lt"/>
                          <a:ea typeface="Calibri" panose="020F0502020204030204" pitchFamily="34" charset="0"/>
                          <a:cs typeface="Times New Roman" panose="02020603050405020304" pitchFamily="18" charset="0"/>
                        </a:rPr>
                        <a:t>_</a:t>
                      </a:r>
                      <a:endParaRPr lang="en-US" sz="18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1641807"/>
                  </a:ext>
                </a:extLst>
              </a:tr>
              <a:tr h="292902">
                <a:tc>
                  <a:txBody>
                    <a:bodyPr/>
                    <a:lstStyle/>
                    <a:p>
                      <a:pPr>
                        <a:spcAft>
                          <a:spcPts val="0"/>
                        </a:spcAft>
                      </a:pPr>
                      <a:r>
                        <a:rPr lang="en-GB" sz="1800">
                          <a:effectLst/>
                        </a:rPr>
                        <a:t>G4Subtraction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62.9 | 42.4</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0.4 | 0.3</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17.8 | 15.1</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2.8 | 2.2</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3.4 | 2.9</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1.2 | 0.9</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5046475"/>
                  </a:ext>
                </a:extLst>
              </a:tr>
              <a:tr h="292902">
                <a:tc>
                  <a:txBody>
                    <a:bodyPr/>
                    <a:lstStyle/>
                    <a:p>
                      <a:pPr>
                        <a:spcAft>
                          <a:spcPts val="0"/>
                        </a:spcAft>
                      </a:pPr>
                      <a:r>
                        <a:rPr lang="en-GB" sz="1800" dirty="0">
                          <a:effectLst/>
                        </a:rPr>
                        <a:t>G4Displaced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effectLst/>
                          <a:latin typeface="+mn-lt"/>
                          <a:ea typeface="+mn-ea"/>
                          <a:cs typeface="+mn-cs"/>
                        </a:rPr>
                        <a:t>1171.4 </a:t>
                      </a:r>
                      <a:r>
                        <a:rPr lang="en-GB" sz="1800" dirty="0">
                          <a:effectLst/>
                          <a:latin typeface="+mn-lt"/>
                          <a:ea typeface="Calibri" panose="020F0502020204030204" pitchFamily="34" charset="0"/>
                          <a:cs typeface="Times New Roman" panose="02020603050405020304" pitchFamily="18" charset="0"/>
                        </a:rPr>
                        <a:t>| 73.2</a:t>
                      </a:r>
                      <a:r>
                        <a:rPr lang="en-GB" sz="1800" dirty="0">
                          <a:solidFill>
                            <a:schemeClr val="bg1"/>
                          </a:solidFill>
                          <a:effectLst/>
                          <a:latin typeface="+mn-lt"/>
                          <a:ea typeface="Calibri" panose="020F0502020204030204" pitchFamily="34" charset="0"/>
                          <a:cs typeface="Times New Roman" panose="02020603050405020304" pitchFamily="18" charset="0"/>
                        </a:rPr>
                        <a:t>__</a:t>
                      </a:r>
                      <a:endParaRPr lang="en-US" sz="18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1.4 | 1.3</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36.4 | 28.5</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4.7 | 4.8</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19.9 | 14.1</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GB" sz="1800" dirty="0">
                          <a:effectLst/>
                          <a:latin typeface="+mn-lt"/>
                          <a:ea typeface="Calibri" panose="020F0502020204030204" pitchFamily="34" charset="0"/>
                          <a:cs typeface="Times New Roman" panose="02020603050405020304" pitchFamily="18" charset="0"/>
                        </a:rPr>
                        <a:t>5.3 | 4.0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4695910"/>
                  </a:ext>
                </a:extLst>
              </a:tr>
              <a:tr h="292902">
                <a:tc>
                  <a:txBody>
                    <a:bodyPr/>
                    <a:lstStyle/>
                    <a:p>
                      <a:pPr>
                        <a:spcAft>
                          <a:spcPts val="0"/>
                        </a:spcAft>
                      </a:pPr>
                      <a:r>
                        <a:rPr lang="en-GB" sz="1800" b="1">
                          <a:effectLst/>
                        </a:rPr>
                        <a:t>Total</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solidFill>
                            <a:schemeClr val="tx1"/>
                          </a:solidFill>
                          <a:effectLst/>
                          <a:latin typeface="+mn-lt"/>
                          <a:ea typeface="Calibri" panose="020F0502020204030204" pitchFamily="34" charset="0"/>
                          <a:cs typeface="Times New Roman" panose="02020603050405020304" pitchFamily="18" charset="0"/>
                        </a:rPr>
                        <a:t>3104 | </a:t>
                      </a:r>
                      <a:r>
                        <a:rPr lang="en-GB" sz="1800" b="1" dirty="0">
                          <a:solidFill>
                            <a:srgbClr val="C00000"/>
                          </a:solidFill>
                          <a:effectLst/>
                          <a:latin typeface="+mn-lt"/>
                          <a:ea typeface="Calibri" panose="020F0502020204030204" pitchFamily="34" charset="0"/>
                          <a:cs typeface="Times New Roman" panose="02020603050405020304" pitchFamily="18" charset="0"/>
                        </a:rPr>
                        <a:t>741</a:t>
                      </a:r>
                      <a:r>
                        <a:rPr lang="en-GB" sz="1800" b="1" dirty="0">
                          <a:solidFill>
                            <a:schemeClr val="bg2"/>
                          </a:solidFill>
                          <a:effectLst/>
                          <a:latin typeface="+mn-lt"/>
                          <a:ea typeface="Calibri" panose="020F0502020204030204" pitchFamily="34" charset="0"/>
                          <a:cs typeface="Times New Roman" panose="02020603050405020304" pitchFamily="18" charset="0"/>
                        </a:rPr>
                        <a:t>_</a:t>
                      </a:r>
                      <a:endParaRPr lang="en-US" sz="1800" dirty="0">
                        <a:solidFill>
                          <a:schemeClr val="bg2"/>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latin typeface="+mn-lt"/>
                          <a:ea typeface="Calibri" panose="020F0502020204030204" pitchFamily="34" charset="0"/>
                          <a:cs typeface="Times New Roman" panose="02020603050405020304" pitchFamily="18" charset="0"/>
                        </a:rPr>
                        <a:t>19 | 17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latin typeface="+mn-lt"/>
                          <a:ea typeface="Calibri" panose="020F0502020204030204" pitchFamily="34" charset="0"/>
                          <a:cs typeface="Times New Roman" panose="02020603050405020304" pitchFamily="18" charset="0"/>
                        </a:rPr>
                        <a:t>419 | 391</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latin typeface="+mn-lt"/>
                          <a:ea typeface="Calibri" panose="020F0502020204030204" pitchFamily="34" charset="0"/>
                          <a:cs typeface="Times New Roman" panose="02020603050405020304" pitchFamily="18" charset="0"/>
                        </a:rPr>
                        <a:t>316 | 312</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latin typeface="+mn-lt"/>
                          <a:ea typeface="Calibri" panose="020F0502020204030204" pitchFamily="34" charset="0"/>
                          <a:cs typeface="Times New Roman" panose="02020603050405020304" pitchFamily="18" charset="0"/>
                        </a:rPr>
                        <a:t>167 | 149</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800" b="1" dirty="0">
                          <a:effectLst/>
                          <a:latin typeface="+mn-lt"/>
                          <a:ea typeface="Calibri" panose="020F0502020204030204" pitchFamily="34" charset="0"/>
                          <a:cs typeface="Times New Roman" panose="02020603050405020304" pitchFamily="18" charset="0"/>
                        </a:rPr>
                        <a:t>152 | 128</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62942288"/>
                  </a:ext>
                </a:extLst>
              </a:tr>
              <a:tr h="292902">
                <a:tc>
                  <a:txBody>
                    <a:bodyPr/>
                    <a:lstStyle/>
                    <a:p>
                      <a:pPr>
                        <a:spcAft>
                          <a:spcPts val="0"/>
                        </a:spcAft>
                      </a:pPr>
                      <a:r>
                        <a:rPr lang="en-GB" sz="1800" b="1">
                          <a:effectLst/>
                        </a:rPr>
                        <a:t> </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gridSpan="6">
                  <a:txBody>
                    <a:bodyPr/>
                    <a:lstStyle/>
                    <a:p>
                      <a:pPr algn="ctr">
                        <a:spcAft>
                          <a:spcPts val="0"/>
                        </a:spcAft>
                      </a:pPr>
                      <a:r>
                        <a:rPr lang="en-GB" sz="1800" b="1" kern="1200" dirty="0">
                          <a:solidFill>
                            <a:schemeClr val="tx1"/>
                          </a:solidFill>
                          <a:effectLst/>
                          <a:latin typeface="+mn-lt"/>
                          <a:ea typeface="+mn-ea"/>
                          <a:cs typeface="+mn-cs"/>
                        </a:rPr>
                        <a:t>4177 vs 1738 </a:t>
                      </a:r>
                      <a:r>
                        <a:rPr lang="en-GB" sz="1800" b="0" kern="1200" dirty="0">
                          <a:solidFill>
                            <a:schemeClr val="tx1"/>
                          </a:solidFill>
                          <a:effectLst/>
                          <a:latin typeface="+mn-lt"/>
                          <a:ea typeface="+mn-ea"/>
                          <a:cs typeface="+mn-cs"/>
                        </a:rPr>
                        <a:t>(G4Tubs – </a:t>
                      </a:r>
                      <a:r>
                        <a:rPr lang="en-GB" sz="1800" b="0" kern="1200" dirty="0">
                          <a:solidFill>
                            <a:srgbClr val="C00000"/>
                          </a:solidFill>
                          <a:effectLst/>
                          <a:latin typeface="+mn-lt"/>
                          <a:ea typeface="+mn-ea"/>
                          <a:cs typeface="+mn-cs"/>
                        </a:rPr>
                        <a:t>548</a:t>
                      </a:r>
                      <a:r>
                        <a:rPr lang="en-GB" sz="1800" b="0" kern="1200" dirty="0">
                          <a:solidFill>
                            <a:schemeClr val="tx1"/>
                          </a:solidFill>
                          <a:effectLst/>
                          <a:latin typeface="+mn-lt"/>
                          <a:ea typeface="+mn-ea"/>
                          <a:cs typeface="+mn-cs"/>
                        </a:rPr>
                        <a:t>, G4Polycone – </a:t>
                      </a:r>
                      <a:r>
                        <a:rPr lang="en-GB" sz="1800" b="0" kern="1200" dirty="0">
                          <a:solidFill>
                            <a:srgbClr val="C00000"/>
                          </a:solidFill>
                          <a:effectLst/>
                          <a:latin typeface="+mn-lt"/>
                          <a:ea typeface="+mn-ea"/>
                          <a:cs typeface="+mn-cs"/>
                        </a:rPr>
                        <a:t>500</a:t>
                      </a:r>
                      <a:r>
                        <a:rPr lang="en-GB" sz="1800" b="0" kern="1200" dirty="0">
                          <a:solidFill>
                            <a:schemeClr val="tx1"/>
                          </a:solidFill>
                          <a:effectLst/>
                          <a:latin typeface="+mn-lt"/>
                          <a:ea typeface="+mn-ea"/>
                          <a:cs typeface="+mn-cs"/>
                        </a:rPr>
                        <a:t>)</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hMerge="1">
                  <a:txBody>
                    <a:bodyPr/>
                    <a:lstStyle/>
                    <a:p>
                      <a:pPr algn="ctr">
                        <a:spcAft>
                          <a:spcPts val="0"/>
                        </a:spcAft>
                      </a:pP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66120764"/>
                  </a:ext>
                </a:extLst>
              </a:tr>
            </a:tbl>
          </a:graphicData>
        </a:graphic>
      </p:graphicFrame>
      <p:sp>
        <p:nvSpPr>
          <p:cNvPr id="3" name="TextBox 2">
            <a:extLst>
              <a:ext uri="{FF2B5EF4-FFF2-40B4-BE49-F238E27FC236}">
                <a16:creationId xmlns:a16="http://schemas.microsoft.com/office/drawing/2014/main" id="{C55CBC33-8D4F-A343-8D9B-ABEBF207A483}"/>
              </a:ext>
            </a:extLst>
          </p:cNvPr>
          <p:cNvSpPr txBox="1"/>
          <p:nvPr/>
        </p:nvSpPr>
        <p:spPr>
          <a:xfrm>
            <a:off x="838200" y="1039382"/>
            <a:ext cx="10515599" cy="1323439"/>
          </a:xfrm>
          <a:prstGeom prst="rect">
            <a:avLst/>
          </a:prstGeom>
          <a:noFill/>
        </p:spPr>
        <p:txBody>
          <a:bodyPr wrap="square" rtlCol="0">
            <a:spAutoFit/>
          </a:bodyPr>
          <a:lstStyle/>
          <a:p>
            <a:r>
              <a:rPr lang="en-GB" sz="2000" dirty="0"/>
              <a:t>Profile comparison of two geometries:</a:t>
            </a:r>
            <a:br>
              <a:rPr lang="fr-CH" sz="2000" dirty="0"/>
            </a:br>
            <a:r>
              <a:rPr lang="fr-CH" sz="2000" dirty="0"/>
              <a:t>aibuild027.cern.ch, SLC6, </a:t>
            </a:r>
            <a:r>
              <a:rPr lang="en-GB" sz="2000" b="1" dirty="0">
                <a:solidFill>
                  <a:srgbClr val="C00000"/>
                </a:solidFill>
              </a:rPr>
              <a:t>1.20 GHz</a:t>
            </a:r>
            <a:br>
              <a:rPr lang="en-GB" sz="2000" b="1" dirty="0">
                <a:solidFill>
                  <a:srgbClr val="C00000"/>
                </a:solidFill>
              </a:rPr>
            </a:br>
            <a:r>
              <a:rPr lang="en-GB" sz="2000" dirty="0"/>
              <a:t>FullG4 simulation, Geant4 10.01.patch03.atlas07, 10 events</a:t>
            </a:r>
            <a:br>
              <a:rPr lang="en-GB" sz="2000" dirty="0"/>
            </a:br>
            <a:r>
              <a:rPr lang="en-US" sz="2000" dirty="0"/>
              <a:t>Average time per event: </a:t>
            </a:r>
            <a:r>
              <a:rPr lang="en-US" sz="2000" b="1" dirty="0">
                <a:solidFill>
                  <a:srgbClr val="C00000"/>
                </a:solidFill>
              </a:rPr>
              <a:t>238.0 s </a:t>
            </a:r>
            <a:r>
              <a:rPr lang="en-US" sz="2000" dirty="0"/>
              <a:t>vs </a:t>
            </a:r>
            <a:r>
              <a:rPr lang="en-US" sz="2000" b="1" dirty="0">
                <a:solidFill>
                  <a:srgbClr val="C00000"/>
                </a:solidFill>
              </a:rPr>
              <a:t>232.9 s </a:t>
            </a:r>
            <a:r>
              <a:rPr lang="en-US" sz="2000" dirty="0"/>
              <a:t> (</a:t>
            </a:r>
            <a:r>
              <a:rPr lang="en-US" sz="2000" b="1" dirty="0">
                <a:solidFill>
                  <a:srgbClr val="C00000"/>
                </a:solidFill>
              </a:rPr>
              <a:t>~2% </a:t>
            </a:r>
            <a:r>
              <a:rPr lang="en-US" sz="2000" dirty="0"/>
              <a:t>less)</a:t>
            </a:r>
          </a:p>
        </p:txBody>
      </p:sp>
      <p:sp>
        <p:nvSpPr>
          <p:cNvPr id="7" name="Date Placeholder 6">
            <a:extLst>
              <a:ext uri="{FF2B5EF4-FFF2-40B4-BE49-F238E27FC236}">
                <a16:creationId xmlns:a16="http://schemas.microsoft.com/office/drawing/2014/main" id="{52685D56-8A17-C940-9448-1ED9101A556A}"/>
              </a:ext>
            </a:extLst>
          </p:cNvPr>
          <p:cNvSpPr>
            <a:spLocks noGrp="1"/>
          </p:cNvSpPr>
          <p:nvPr>
            <p:ph type="dt" sz="half" idx="10"/>
          </p:nvPr>
        </p:nvSpPr>
        <p:spPr/>
        <p:txBody>
          <a:bodyPr/>
          <a:lstStyle/>
          <a:p>
            <a:r>
              <a:rPr lang="en-US"/>
              <a:t>28 August 2018</a:t>
            </a:r>
          </a:p>
        </p:txBody>
      </p:sp>
      <p:sp>
        <p:nvSpPr>
          <p:cNvPr id="8" name="Footer Placeholder 7">
            <a:extLst>
              <a:ext uri="{FF2B5EF4-FFF2-40B4-BE49-F238E27FC236}">
                <a16:creationId xmlns:a16="http://schemas.microsoft.com/office/drawing/2014/main" id="{CD01670B-2F76-D64F-B5B3-9F78DBE8F465}"/>
              </a:ext>
            </a:extLst>
          </p:cNvPr>
          <p:cNvSpPr>
            <a:spLocks noGrp="1"/>
          </p:cNvSpPr>
          <p:nvPr>
            <p:ph type="ftr" sz="quarter" idx="11"/>
          </p:nvPr>
        </p:nvSpPr>
        <p:spPr/>
        <p:txBody>
          <a:bodyPr/>
          <a:lstStyle/>
          <a:p>
            <a:r>
              <a:rPr lang="en-US"/>
              <a:t>23rd Geant4 Collaboration Meeting, Lund, Sweden</a:t>
            </a:r>
          </a:p>
        </p:txBody>
      </p:sp>
      <p:sp>
        <p:nvSpPr>
          <p:cNvPr id="9" name="Slide Number Placeholder 8">
            <a:extLst>
              <a:ext uri="{FF2B5EF4-FFF2-40B4-BE49-F238E27FC236}">
                <a16:creationId xmlns:a16="http://schemas.microsoft.com/office/drawing/2014/main" id="{3E78C51D-990E-6D4C-A372-D3C366D5B7D0}"/>
              </a:ext>
            </a:extLst>
          </p:cNvPr>
          <p:cNvSpPr>
            <a:spLocks noGrp="1"/>
          </p:cNvSpPr>
          <p:nvPr>
            <p:ph type="sldNum" sz="quarter" idx="12"/>
          </p:nvPr>
        </p:nvSpPr>
        <p:spPr/>
        <p:txBody>
          <a:bodyPr/>
          <a:lstStyle/>
          <a:p>
            <a:fld id="{403AB6F2-CB57-E04A-905D-BEB60A258ED0}" type="slidenum">
              <a:rPr lang="en-US" smtClean="0"/>
              <a:t>18</a:t>
            </a:fld>
            <a:endParaRPr lang="en-US"/>
          </a:p>
        </p:txBody>
      </p:sp>
    </p:spTree>
    <p:extLst>
      <p:ext uri="{BB962C8B-B14F-4D97-AF65-F5344CB8AC3E}">
        <p14:creationId xmlns:p14="http://schemas.microsoft.com/office/powerpoint/2010/main" val="1324819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5878"/>
          </a:xfrm>
        </p:spPr>
        <p:txBody>
          <a:bodyPr/>
          <a:lstStyle/>
          <a:p>
            <a:r>
              <a:rPr lang="en-US" dirty="0">
                <a:effectLst/>
                <a:ea typeface="Times" charset="0"/>
                <a:cs typeface="Times" charset="0"/>
              </a:rPr>
              <a:t> </a:t>
            </a:r>
          </a:p>
        </p:txBody>
      </p:sp>
      <p:sp>
        <p:nvSpPr>
          <p:cNvPr id="3" name="Content Placeholder 2"/>
          <p:cNvSpPr>
            <a:spLocks noGrp="1"/>
          </p:cNvSpPr>
          <p:nvPr>
            <p:ph idx="1"/>
          </p:nvPr>
        </p:nvSpPr>
        <p:spPr>
          <a:xfrm>
            <a:off x="838200" y="750627"/>
            <a:ext cx="10515600" cy="5486400"/>
          </a:xfrm>
        </p:spPr>
        <p:txBody>
          <a:bodyPr>
            <a:normAutofit/>
          </a:bodyPr>
          <a:lstStyle/>
          <a:p>
            <a:pPr marL="0" indent="0">
              <a:buNone/>
            </a:pPr>
            <a:r>
              <a:rPr lang="en-US" sz="4000" dirty="0"/>
              <a:t>Outline</a:t>
            </a:r>
          </a:p>
          <a:p>
            <a:pPr lvl="1"/>
            <a:r>
              <a:rPr lang="en-US" dirty="0"/>
              <a:t>Introduction</a:t>
            </a:r>
          </a:p>
          <a:p>
            <a:pPr lvl="1"/>
            <a:r>
              <a:rPr lang="en-US" dirty="0"/>
              <a:t>Side effect of some </a:t>
            </a:r>
            <a:r>
              <a:rPr lang="en-US" dirty="0" err="1"/>
              <a:t>GeoModel</a:t>
            </a:r>
            <a:r>
              <a:rPr lang="en-US" dirty="0"/>
              <a:t> features</a:t>
            </a:r>
          </a:p>
          <a:p>
            <a:pPr lvl="1"/>
            <a:r>
              <a:rPr lang="en-US" dirty="0"/>
              <a:t>Statistics of Geant4 solid methods</a:t>
            </a:r>
          </a:p>
          <a:p>
            <a:pPr lvl="1"/>
            <a:r>
              <a:rPr lang="en-US" dirty="0"/>
              <a:t>Usage of Boolean solids</a:t>
            </a:r>
          </a:p>
          <a:p>
            <a:pPr lvl="1"/>
            <a:r>
              <a:rPr lang="en-US" dirty="0"/>
              <a:t>Usage of G4Polycone solids</a:t>
            </a:r>
          </a:p>
          <a:p>
            <a:pPr lvl="1"/>
            <a:r>
              <a:rPr lang="en-US" dirty="0"/>
              <a:t>CPU consumption by Solids &amp; Navigator</a:t>
            </a:r>
          </a:p>
          <a:p>
            <a:pPr lvl="1"/>
            <a:r>
              <a:rPr lang="en-US" dirty="0"/>
              <a:t>Miscellaneous</a:t>
            </a:r>
          </a:p>
          <a:p>
            <a:pPr lvl="1"/>
            <a:r>
              <a:rPr lang="en-US" dirty="0"/>
              <a:t>Summary</a:t>
            </a:r>
          </a:p>
          <a:p>
            <a:pPr marL="0" indent="0">
              <a:buNone/>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is-IS" sz="4000" dirty="0">
              <a:latin typeface="+mj-lt"/>
            </a:endParaRPr>
          </a:p>
        </p:txBody>
      </p:sp>
      <p:sp>
        <p:nvSpPr>
          <p:cNvPr id="4" name="Date Placeholder 3">
            <a:extLst>
              <a:ext uri="{FF2B5EF4-FFF2-40B4-BE49-F238E27FC236}">
                <a16:creationId xmlns:a16="http://schemas.microsoft.com/office/drawing/2014/main" id="{675CE83C-1EBA-864A-AA0B-B47F81956474}"/>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AA973B6A-5AED-0E40-8260-AF19B675EBBC}"/>
              </a:ext>
            </a:extLst>
          </p:cNvPr>
          <p:cNvSpPr>
            <a:spLocks noGrp="1"/>
          </p:cNvSpPr>
          <p:nvPr>
            <p:ph type="ftr" sz="quarter" idx="11"/>
          </p:nvPr>
        </p:nvSpPr>
        <p:spPr/>
        <p:txBody>
          <a:bodyPr/>
          <a:lstStyle/>
          <a:p>
            <a:r>
              <a:rPr lang="en-US" dirty="0"/>
              <a:t>23rd Geant4 Collaboration Meeting, Lund, Sweden</a:t>
            </a:r>
          </a:p>
        </p:txBody>
      </p:sp>
      <p:sp>
        <p:nvSpPr>
          <p:cNvPr id="6" name="Slide Number Placeholder 5">
            <a:extLst>
              <a:ext uri="{FF2B5EF4-FFF2-40B4-BE49-F238E27FC236}">
                <a16:creationId xmlns:a16="http://schemas.microsoft.com/office/drawing/2014/main" id="{07D41551-1FCB-8644-B69F-F59DD3C550F9}"/>
              </a:ext>
            </a:extLst>
          </p:cNvPr>
          <p:cNvSpPr>
            <a:spLocks noGrp="1"/>
          </p:cNvSpPr>
          <p:nvPr>
            <p:ph type="sldNum" sz="quarter" idx="12"/>
          </p:nvPr>
        </p:nvSpPr>
        <p:spPr/>
        <p:txBody>
          <a:bodyPr/>
          <a:lstStyle/>
          <a:p>
            <a:fld id="{403AB6F2-CB57-E04A-905D-BEB60A258ED0}" type="slidenum">
              <a:rPr lang="en-US" smtClean="0"/>
              <a:t>1</a:t>
            </a:fld>
            <a:endParaRPr lang="en-US" dirty="0"/>
          </a:p>
        </p:txBody>
      </p:sp>
    </p:spTree>
    <p:extLst>
      <p:ext uri="{BB962C8B-B14F-4D97-AF65-F5344CB8AC3E}">
        <p14:creationId xmlns:p14="http://schemas.microsoft.com/office/powerpoint/2010/main" val="461207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5059"/>
          </a:xfrm>
        </p:spPr>
        <p:txBody>
          <a:bodyPr>
            <a:noAutofit/>
          </a:bodyPr>
          <a:lstStyle/>
          <a:p>
            <a:r>
              <a:rPr lang="en-US" sz="4000" dirty="0"/>
              <a:t>Redefinition of TMT. Summary</a:t>
            </a:r>
          </a:p>
        </p:txBody>
      </p:sp>
      <p:sp>
        <p:nvSpPr>
          <p:cNvPr id="3" name="Content Placeholder 2"/>
          <p:cNvSpPr>
            <a:spLocks noGrp="1"/>
          </p:cNvSpPr>
          <p:nvPr>
            <p:ph idx="1"/>
          </p:nvPr>
        </p:nvSpPr>
        <p:spPr>
          <a:xfrm>
            <a:off x="838200" y="1310185"/>
            <a:ext cx="10515600" cy="4531055"/>
          </a:xfrm>
        </p:spPr>
        <p:txBody>
          <a:bodyPr>
            <a:normAutofit/>
          </a:bodyPr>
          <a:lstStyle/>
          <a:p>
            <a:pPr>
              <a:buFont typeface="Arial" panose="020B0604020202020204" pitchFamily="34" charset="0"/>
              <a:buChar char="•"/>
            </a:pPr>
            <a:r>
              <a:rPr lang="en-GB" dirty="0"/>
              <a:t>Redefinition of TMT has reduced the number of calls to </a:t>
            </a:r>
            <a:r>
              <a:rPr lang="en-GB" dirty="0">
                <a:latin typeface="Courier New" panose="02070309020205020404" pitchFamily="49" charset="0"/>
                <a:cs typeface="Courier New" panose="02070309020205020404" pitchFamily="49" charset="0"/>
              </a:rPr>
              <a:t>Inside()</a:t>
            </a:r>
            <a:r>
              <a:rPr lang="en-GB" dirty="0"/>
              <a:t>by several times:</a:t>
            </a:r>
          </a:p>
          <a:p>
            <a:pPr lvl="1">
              <a:buFont typeface="Arial" panose="020B0604020202020204" pitchFamily="34" charset="0"/>
              <a:buChar char="•"/>
            </a:pPr>
            <a:r>
              <a:rPr lang="en-GB" dirty="0"/>
              <a:t>more than </a:t>
            </a:r>
            <a:r>
              <a:rPr lang="en-GB" dirty="0">
                <a:solidFill>
                  <a:srgbClr val="FF0000"/>
                </a:solidFill>
              </a:rPr>
              <a:t>4</a:t>
            </a:r>
            <a:r>
              <a:rPr lang="en-GB" dirty="0"/>
              <a:t> times in comparison </a:t>
            </a:r>
            <a:r>
              <a:rPr lang="en-US" dirty="0"/>
              <a:t>Geant4 10.01.patch03.atlas07</a:t>
            </a:r>
            <a:br>
              <a:rPr lang="en-US" dirty="0"/>
            </a:br>
            <a:r>
              <a:rPr lang="en-US" dirty="0"/>
              <a:t>(741 x10</a:t>
            </a:r>
            <a:r>
              <a:rPr lang="en-US" baseline="30000" dirty="0"/>
              <a:t>6</a:t>
            </a:r>
            <a:r>
              <a:rPr lang="en-US" dirty="0"/>
              <a:t> instead of 3104 x10</a:t>
            </a:r>
            <a:r>
              <a:rPr lang="en-US" baseline="30000" dirty="0"/>
              <a:t>6</a:t>
            </a:r>
            <a:r>
              <a:rPr lang="en-US" dirty="0"/>
              <a:t>)</a:t>
            </a:r>
          </a:p>
          <a:p>
            <a:pPr lvl="1">
              <a:buFont typeface="Arial" panose="020B0604020202020204" pitchFamily="34" charset="0"/>
              <a:buChar char="•"/>
            </a:pPr>
            <a:r>
              <a:rPr lang="en-US" dirty="0"/>
              <a:t>more than </a:t>
            </a:r>
            <a:r>
              <a:rPr lang="en-US" dirty="0">
                <a:solidFill>
                  <a:srgbClr val="FF0000"/>
                </a:solidFill>
              </a:rPr>
              <a:t>6</a:t>
            </a:r>
            <a:r>
              <a:rPr lang="en-US" dirty="0"/>
              <a:t> times in comparison with Geant4 10.01.patch03.atlas02</a:t>
            </a:r>
            <a:br>
              <a:rPr lang="en-US" dirty="0"/>
            </a:br>
            <a:r>
              <a:rPr lang="en-US" dirty="0"/>
              <a:t>(741 x10</a:t>
            </a:r>
            <a:r>
              <a:rPr lang="en-US" baseline="30000" dirty="0"/>
              <a:t>6</a:t>
            </a:r>
            <a:r>
              <a:rPr lang="en-US" dirty="0"/>
              <a:t> instead of 4700 x10</a:t>
            </a:r>
            <a:r>
              <a:rPr lang="en-US" baseline="30000" dirty="0"/>
              <a:t>6</a:t>
            </a:r>
            <a:r>
              <a:rPr lang="en-US" dirty="0"/>
              <a:t>)</a:t>
            </a:r>
            <a:endParaRPr lang="en-US" baseline="30000" dirty="0"/>
          </a:p>
          <a:p>
            <a:pPr>
              <a:buFont typeface="Arial" panose="020B0604020202020204" pitchFamily="34" charset="0"/>
              <a:buChar char="•"/>
            </a:pPr>
            <a:r>
              <a:rPr lang="en-US" dirty="0"/>
              <a:t>Combination of </a:t>
            </a:r>
            <a:r>
              <a:rPr lang="en-US" i="1" dirty="0"/>
              <a:t>Geant4 10.01.patch03.atlas07 &amp; new TMT </a:t>
            </a:r>
            <a:r>
              <a:rPr lang="en-US" dirty="0"/>
              <a:t>may give </a:t>
            </a:r>
            <a:r>
              <a:rPr lang="en-US" dirty="0">
                <a:solidFill>
                  <a:srgbClr val="FF0000"/>
                </a:solidFill>
              </a:rPr>
              <a:t>5%</a:t>
            </a:r>
            <a:r>
              <a:rPr lang="en-US" dirty="0"/>
              <a:t> improvement in the performance of FullATLASG4 simulation</a:t>
            </a:r>
          </a:p>
          <a:p>
            <a:pPr>
              <a:buFont typeface="Arial" panose="020B0604020202020204" pitchFamily="34" charset="0"/>
              <a:buChar char="•"/>
            </a:pPr>
            <a:r>
              <a:rPr lang="en-US" dirty="0"/>
              <a:t>After redefinition of TMT, 60% of calls are to the methods of G4Tubs and G4Polycone (31.5% + 28.8%) </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B16D249C-AD06-9D47-8D27-609B9C680300}"/>
              </a:ext>
            </a:extLst>
          </p:cNvPr>
          <p:cNvSpPr>
            <a:spLocks noGrp="1"/>
          </p:cNvSpPr>
          <p:nvPr>
            <p:ph type="dt" sz="half" idx="10"/>
          </p:nvPr>
        </p:nvSpPr>
        <p:spPr/>
        <p:txBody>
          <a:bodyPr/>
          <a:lstStyle/>
          <a:p>
            <a:r>
              <a:rPr lang="en-US"/>
              <a:t>28 August 2018</a:t>
            </a:r>
          </a:p>
        </p:txBody>
      </p:sp>
      <p:sp>
        <p:nvSpPr>
          <p:cNvPr id="7" name="Footer Placeholder 6">
            <a:extLst>
              <a:ext uri="{FF2B5EF4-FFF2-40B4-BE49-F238E27FC236}">
                <a16:creationId xmlns:a16="http://schemas.microsoft.com/office/drawing/2014/main" id="{9908B68C-4104-E748-92E3-45D2AB445F8A}"/>
              </a:ext>
            </a:extLst>
          </p:cNvPr>
          <p:cNvSpPr>
            <a:spLocks noGrp="1"/>
          </p:cNvSpPr>
          <p:nvPr>
            <p:ph type="ftr" sz="quarter" idx="11"/>
          </p:nvPr>
        </p:nvSpPr>
        <p:spPr/>
        <p:txBody>
          <a:bodyPr/>
          <a:lstStyle/>
          <a:p>
            <a:r>
              <a:rPr lang="en-US"/>
              <a:t>23rd Geant4 Collaboration Meeting, Lund, Sweden</a:t>
            </a:r>
          </a:p>
        </p:txBody>
      </p:sp>
      <p:sp>
        <p:nvSpPr>
          <p:cNvPr id="8" name="Slide Number Placeholder 7">
            <a:extLst>
              <a:ext uri="{FF2B5EF4-FFF2-40B4-BE49-F238E27FC236}">
                <a16:creationId xmlns:a16="http://schemas.microsoft.com/office/drawing/2014/main" id="{8A032EE2-4CAC-C44A-A37D-4E246545DE7B}"/>
              </a:ext>
            </a:extLst>
          </p:cNvPr>
          <p:cNvSpPr>
            <a:spLocks noGrp="1"/>
          </p:cNvSpPr>
          <p:nvPr>
            <p:ph type="sldNum" sz="quarter" idx="12"/>
          </p:nvPr>
        </p:nvSpPr>
        <p:spPr/>
        <p:txBody>
          <a:bodyPr/>
          <a:lstStyle/>
          <a:p>
            <a:fld id="{403AB6F2-CB57-E04A-905D-BEB60A258ED0}" type="slidenum">
              <a:rPr lang="en-US" smtClean="0"/>
              <a:t>19</a:t>
            </a:fld>
            <a:endParaRPr lang="en-US"/>
          </a:p>
        </p:txBody>
      </p:sp>
    </p:spTree>
    <p:extLst>
      <p:ext uri="{BB962C8B-B14F-4D97-AF65-F5344CB8AC3E}">
        <p14:creationId xmlns:p14="http://schemas.microsoft.com/office/powerpoint/2010/main" val="755956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349" y="3634344"/>
            <a:ext cx="9901451" cy="824102"/>
          </a:xfrm>
        </p:spPr>
        <p:txBody>
          <a:bodyPr/>
          <a:lstStyle/>
          <a:p>
            <a:pPr algn="r"/>
            <a:r>
              <a:rPr lang="en-US" dirty="0"/>
              <a:t>Usage of G4Polycone solids</a:t>
            </a:r>
          </a:p>
        </p:txBody>
      </p:sp>
      <p:sp>
        <p:nvSpPr>
          <p:cNvPr id="3" name="TextBox 2">
            <a:extLst>
              <a:ext uri="{FF2B5EF4-FFF2-40B4-BE49-F238E27FC236}">
                <a16:creationId xmlns:a16="http://schemas.microsoft.com/office/drawing/2014/main" id="{383C787C-E27F-4D40-9528-FF00D3499265}"/>
              </a:ext>
            </a:extLst>
          </p:cNvPr>
          <p:cNvSpPr txBox="1"/>
          <p:nvPr/>
        </p:nvSpPr>
        <p:spPr>
          <a:xfrm>
            <a:off x="5861144" y="4481370"/>
            <a:ext cx="5498911" cy="1384995"/>
          </a:xfrm>
          <a:prstGeom prst="rect">
            <a:avLst/>
          </a:prstGeom>
          <a:noFill/>
        </p:spPr>
        <p:txBody>
          <a:bodyPr wrap="square" rtlCol="0">
            <a:spAutoFit/>
          </a:bodyPr>
          <a:lstStyle/>
          <a:p>
            <a:pPr marL="457200" indent="-457200">
              <a:buSzPct val="80000"/>
              <a:buFont typeface="Courier New" panose="02070309020205020404" pitchFamily="49" charset="0"/>
              <a:buChar char="o"/>
            </a:pPr>
            <a:r>
              <a:rPr lang="en-GB" sz="2800" dirty="0">
                <a:latin typeface="+mj-lt"/>
              </a:rPr>
              <a:t>EMEC Wheels</a:t>
            </a:r>
          </a:p>
          <a:p>
            <a:pPr marL="457200" indent="-457200">
              <a:buSzPct val="80000"/>
              <a:buFont typeface="Courier New" panose="02070309020205020404" pitchFamily="49" charset="0"/>
              <a:buChar char="o"/>
            </a:pPr>
            <a:r>
              <a:rPr lang="en-GB" sz="2800" dirty="0">
                <a:latin typeface="+mj-lt"/>
              </a:rPr>
              <a:t>Beam pipe</a:t>
            </a:r>
          </a:p>
          <a:p>
            <a:pPr marL="457200" indent="-457200">
              <a:buSzPct val="80000"/>
              <a:buFont typeface="Courier New" panose="02070309020205020404" pitchFamily="49" charset="0"/>
              <a:buChar char="o"/>
            </a:pPr>
            <a:r>
              <a:rPr lang="en-GB" sz="2800" dirty="0">
                <a:latin typeface="+mj-lt"/>
              </a:rPr>
              <a:t>World and Muon system volumes</a:t>
            </a:r>
          </a:p>
        </p:txBody>
      </p:sp>
      <p:sp>
        <p:nvSpPr>
          <p:cNvPr id="4" name="Date Placeholder 3">
            <a:extLst>
              <a:ext uri="{FF2B5EF4-FFF2-40B4-BE49-F238E27FC236}">
                <a16:creationId xmlns:a16="http://schemas.microsoft.com/office/drawing/2014/main" id="{BF7D9F26-86EB-8040-BAAA-464780E6647C}"/>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82076455-2856-924D-9C8D-088B55006917}"/>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FEE33CA1-8285-F34E-B42F-D4A626DDADDC}"/>
              </a:ext>
            </a:extLst>
          </p:cNvPr>
          <p:cNvSpPr>
            <a:spLocks noGrp="1"/>
          </p:cNvSpPr>
          <p:nvPr>
            <p:ph type="sldNum" sz="quarter" idx="12"/>
          </p:nvPr>
        </p:nvSpPr>
        <p:spPr/>
        <p:txBody>
          <a:bodyPr/>
          <a:lstStyle/>
          <a:p>
            <a:fld id="{403AB6F2-CB57-E04A-905D-BEB60A258ED0}" type="slidenum">
              <a:rPr lang="en-US" smtClean="0"/>
              <a:t>20</a:t>
            </a:fld>
            <a:endParaRPr lang="en-US"/>
          </a:p>
        </p:txBody>
      </p:sp>
    </p:spTree>
    <p:extLst>
      <p:ext uri="{BB962C8B-B14F-4D97-AF65-F5344CB8AC3E}">
        <p14:creationId xmlns:p14="http://schemas.microsoft.com/office/powerpoint/2010/main" val="1248788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5752"/>
          </a:xfrm>
        </p:spPr>
        <p:txBody>
          <a:bodyPr>
            <a:normAutofit fontScale="90000"/>
          </a:bodyPr>
          <a:lstStyle/>
          <a:p>
            <a:r>
              <a:rPr lang="en-US" dirty="0"/>
              <a:t>General statistics</a:t>
            </a:r>
          </a:p>
        </p:txBody>
      </p:sp>
      <p:sp>
        <p:nvSpPr>
          <p:cNvPr id="3" name="Content Placeholder 2"/>
          <p:cNvSpPr>
            <a:spLocks noGrp="1"/>
          </p:cNvSpPr>
          <p:nvPr>
            <p:ph idx="1"/>
          </p:nvPr>
        </p:nvSpPr>
        <p:spPr>
          <a:xfrm>
            <a:off x="838200" y="1067892"/>
            <a:ext cx="10515600" cy="2093324"/>
          </a:xfrm>
        </p:spPr>
        <p:txBody>
          <a:bodyPr>
            <a:normAutofit fontScale="92500" lnSpcReduction="10000"/>
          </a:bodyPr>
          <a:lstStyle/>
          <a:p>
            <a:pPr>
              <a:buFont typeface="Arial" panose="020B0604020202020204" pitchFamily="34" charset="0"/>
              <a:buChar char="•"/>
            </a:pPr>
            <a:r>
              <a:rPr lang="en-US" sz="2200" dirty="0"/>
              <a:t>After redefinition of TMT the distribution of calls to Geant4 Solids is as follows:</a:t>
            </a:r>
          </a:p>
          <a:p>
            <a:pPr marL="457200" lvl="1" indent="0">
              <a:buNone/>
            </a:pPr>
            <a:r>
              <a:rPr lang="en-US" sz="2200" dirty="0"/>
              <a:t>~30% to the methods of G4Polycone</a:t>
            </a:r>
          </a:p>
          <a:p>
            <a:pPr marL="457200" lvl="1" indent="0">
              <a:buNone/>
            </a:pPr>
            <a:r>
              <a:rPr lang="en-US" sz="2200" dirty="0"/>
              <a:t>~30% to the methods of G4Tubs</a:t>
            </a:r>
          </a:p>
          <a:p>
            <a:pPr marL="457200" lvl="1" indent="0">
              <a:buNone/>
            </a:pPr>
            <a:r>
              <a:rPr lang="en-US" sz="2200" dirty="0"/>
              <a:t>~40% to the methods of other G4 solids</a:t>
            </a:r>
          </a:p>
          <a:p>
            <a:pPr>
              <a:buFont typeface="Arial" panose="020B0604020202020204" pitchFamily="34" charset="0"/>
              <a:buChar char="•"/>
            </a:pPr>
            <a:r>
              <a:rPr lang="en-US" sz="2200" b="1" dirty="0"/>
              <a:t>So, it is clear that revision of G4Tubs and, especially, G4Polycone has sense</a:t>
            </a:r>
          </a:p>
          <a:p>
            <a:pPr>
              <a:buFont typeface="Arial" panose="020B0604020202020204" pitchFamily="34" charset="0"/>
              <a:buChar char="•"/>
            </a:pPr>
            <a:r>
              <a:rPr lang="en-US" sz="2200" dirty="0"/>
              <a:t>There are 135 different G4Polycone solids, below is the summary of their usage</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200" dirty="0"/>
          </a:p>
          <a:p>
            <a:pPr marL="0" indent="0">
              <a:buNone/>
            </a:pPr>
            <a:endParaRPr lang="en-US" sz="2200" dirty="0"/>
          </a:p>
        </p:txBody>
      </p:sp>
      <p:graphicFrame>
        <p:nvGraphicFramePr>
          <p:cNvPr id="5" name="Table 4">
            <a:extLst>
              <a:ext uri="{FF2B5EF4-FFF2-40B4-BE49-F238E27FC236}">
                <a16:creationId xmlns:a16="http://schemas.microsoft.com/office/drawing/2014/main" id="{4A22C5D1-97B3-244F-A6C3-365CFC202641}"/>
              </a:ext>
            </a:extLst>
          </p:cNvPr>
          <p:cNvGraphicFramePr>
            <a:graphicFrameLocks noGrp="1"/>
          </p:cNvGraphicFramePr>
          <p:nvPr>
            <p:extLst>
              <p:ext uri="{D42A27DB-BD31-4B8C-83A1-F6EECF244321}">
                <p14:modId xmlns:p14="http://schemas.microsoft.com/office/powerpoint/2010/main" val="3079620851"/>
              </p:ext>
            </p:extLst>
          </p:nvPr>
        </p:nvGraphicFramePr>
        <p:xfrm>
          <a:off x="838200" y="3181443"/>
          <a:ext cx="10515599" cy="3154680"/>
        </p:xfrm>
        <a:graphic>
          <a:graphicData uri="http://schemas.openxmlformats.org/drawingml/2006/table">
            <a:tbl>
              <a:tblPr firstRow="1" bandRow="1">
                <a:tableStyleId>{5940675A-B579-460E-94D1-54222C63F5DA}</a:tableStyleId>
              </a:tblPr>
              <a:tblGrid>
                <a:gridCol w="1577454">
                  <a:extLst>
                    <a:ext uri="{9D8B030D-6E8A-4147-A177-3AD203B41FA5}">
                      <a16:colId xmlns:a16="http://schemas.microsoft.com/office/drawing/2014/main" val="2330850908"/>
                    </a:ext>
                  </a:extLst>
                </a:gridCol>
                <a:gridCol w="1282889">
                  <a:extLst>
                    <a:ext uri="{9D8B030D-6E8A-4147-A177-3AD203B41FA5}">
                      <a16:colId xmlns:a16="http://schemas.microsoft.com/office/drawing/2014/main" val="258248485"/>
                    </a:ext>
                  </a:extLst>
                </a:gridCol>
                <a:gridCol w="1228299">
                  <a:extLst>
                    <a:ext uri="{9D8B030D-6E8A-4147-A177-3AD203B41FA5}">
                      <a16:colId xmlns:a16="http://schemas.microsoft.com/office/drawing/2014/main" val="3995904902"/>
                    </a:ext>
                  </a:extLst>
                </a:gridCol>
                <a:gridCol w="1064525">
                  <a:extLst>
                    <a:ext uri="{9D8B030D-6E8A-4147-A177-3AD203B41FA5}">
                      <a16:colId xmlns:a16="http://schemas.microsoft.com/office/drawing/2014/main" val="830559877"/>
                    </a:ext>
                  </a:extLst>
                </a:gridCol>
                <a:gridCol w="1624084">
                  <a:extLst>
                    <a:ext uri="{9D8B030D-6E8A-4147-A177-3AD203B41FA5}">
                      <a16:colId xmlns:a16="http://schemas.microsoft.com/office/drawing/2014/main" val="483551453"/>
                    </a:ext>
                  </a:extLst>
                </a:gridCol>
                <a:gridCol w="1269242">
                  <a:extLst>
                    <a:ext uri="{9D8B030D-6E8A-4147-A177-3AD203B41FA5}">
                      <a16:colId xmlns:a16="http://schemas.microsoft.com/office/drawing/2014/main" val="2856615865"/>
                    </a:ext>
                  </a:extLst>
                </a:gridCol>
                <a:gridCol w="1282889">
                  <a:extLst>
                    <a:ext uri="{9D8B030D-6E8A-4147-A177-3AD203B41FA5}">
                      <a16:colId xmlns:a16="http://schemas.microsoft.com/office/drawing/2014/main" val="1046214617"/>
                    </a:ext>
                  </a:extLst>
                </a:gridCol>
                <a:gridCol w="1186217">
                  <a:extLst>
                    <a:ext uri="{9D8B030D-6E8A-4147-A177-3AD203B41FA5}">
                      <a16:colId xmlns:a16="http://schemas.microsoft.com/office/drawing/2014/main" val="930920930"/>
                    </a:ext>
                  </a:extLst>
                </a:gridCol>
              </a:tblGrid>
              <a:tr h="340371">
                <a:tc>
                  <a:txBody>
                    <a:bodyPr/>
                    <a:lstStyle/>
                    <a:p>
                      <a:pPr algn="ctr"/>
                      <a:r>
                        <a:rPr lang="en-GB" sz="1700" b="1" dirty="0"/>
                        <a:t>N. of Z-sections</a:t>
                      </a:r>
                    </a:p>
                  </a:txBody>
                  <a:tcPr>
                    <a:solidFill>
                      <a:schemeClr val="bg2"/>
                    </a:solidFill>
                  </a:tcPr>
                </a:tc>
                <a:tc>
                  <a:txBody>
                    <a:bodyPr/>
                    <a:lstStyle/>
                    <a:p>
                      <a:pPr algn="ctr"/>
                      <a:r>
                        <a:rPr lang="en-GB" sz="1700" b="1" dirty="0"/>
                        <a:t>N. of solids</a:t>
                      </a:r>
                    </a:p>
                  </a:txBody>
                  <a:tcPr>
                    <a:solidFill>
                      <a:schemeClr val="bg2"/>
                    </a:solidFill>
                  </a:tcPr>
                </a:tc>
                <a:tc>
                  <a:txBody>
                    <a:bodyPr/>
                    <a:lstStyle/>
                    <a:p>
                      <a:pPr algn="ctr"/>
                      <a:r>
                        <a:rPr lang="en-GB" sz="1700" b="1" dirty="0"/>
                        <a:t>% of calls</a:t>
                      </a:r>
                    </a:p>
                  </a:txBody>
                  <a:tcPr>
                    <a:solidFill>
                      <a:schemeClr val="bg2"/>
                    </a:solidFill>
                  </a:tcPr>
                </a:tc>
                <a:tc>
                  <a:txBody>
                    <a:bodyPr/>
                    <a:lstStyle/>
                    <a:p>
                      <a:pPr algn="ctr"/>
                      <a:r>
                        <a:rPr lang="en-GB" sz="1700" b="1" dirty="0"/>
                        <a:t>% of time</a:t>
                      </a:r>
                    </a:p>
                  </a:txBody>
                  <a:tcPr>
                    <a:solidFill>
                      <a:schemeClr val="bg2"/>
                    </a:solidFill>
                  </a:tcPr>
                </a:tc>
                <a:tc>
                  <a:txBody>
                    <a:bodyPr/>
                    <a:lstStyle/>
                    <a:p>
                      <a:pPr algn="ctr"/>
                      <a:r>
                        <a:rPr lang="en-GB" sz="1700" b="1" dirty="0"/>
                        <a:t>N. of Z-sections</a:t>
                      </a:r>
                    </a:p>
                  </a:txBody>
                  <a:tcPr>
                    <a:solidFill>
                      <a:schemeClr val="bg2"/>
                    </a:solidFill>
                  </a:tcPr>
                </a:tc>
                <a:tc>
                  <a:txBody>
                    <a:bodyPr/>
                    <a:lstStyle/>
                    <a:p>
                      <a:pPr algn="ctr"/>
                      <a:r>
                        <a:rPr lang="en-GB" sz="1700" b="1" dirty="0"/>
                        <a:t>N. of solids</a:t>
                      </a:r>
                    </a:p>
                  </a:txBody>
                  <a:tcPr>
                    <a:solidFill>
                      <a:schemeClr val="bg2"/>
                    </a:solidFill>
                  </a:tcPr>
                </a:tc>
                <a:tc>
                  <a:txBody>
                    <a:bodyPr/>
                    <a:lstStyle/>
                    <a:p>
                      <a:pPr algn="ctr"/>
                      <a:r>
                        <a:rPr lang="en-GB" sz="1700" b="1" dirty="0"/>
                        <a:t>% of calls</a:t>
                      </a:r>
                    </a:p>
                  </a:txBody>
                  <a:tcPr>
                    <a:solidFill>
                      <a:schemeClr val="bg2"/>
                    </a:solidFill>
                  </a:tcPr>
                </a:tc>
                <a:tc>
                  <a:txBody>
                    <a:bodyPr/>
                    <a:lstStyle/>
                    <a:p>
                      <a:pPr algn="ctr"/>
                      <a:r>
                        <a:rPr lang="en-GB" sz="1700" b="1" dirty="0"/>
                        <a:t>% of time</a:t>
                      </a:r>
                    </a:p>
                  </a:txBody>
                  <a:tcPr>
                    <a:solidFill>
                      <a:schemeClr val="bg2"/>
                    </a:solidFill>
                  </a:tcPr>
                </a:tc>
                <a:extLst>
                  <a:ext uri="{0D108BD9-81ED-4DB2-BD59-A6C34878D82A}">
                    <a16:rowId xmlns:a16="http://schemas.microsoft.com/office/drawing/2014/main" val="3393913235"/>
                  </a:ext>
                </a:extLst>
              </a:tr>
              <a:tr h="340371">
                <a:tc>
                  <a:txBody>
                    <a:bodyPr/>
                    <a:lstStyle/>
                    <a:p>
                      <a:r>
                        <a:rPr lang="en-GB" sz="1700" b="1" dirty="0"/>
                        <a:t> </a:t>
                      </a:r>
                      <a:r>
                        <a:rPr lang="en-GB" sz="1700" b="1" dirty="0" err="1"/>
                        <a:t>Nz</a:t>
                      </a:r>
                      <a:r>
                        <a:rPr lang="en-GB" sz="1700" b="1" dirty="0"/>
                        <a:t> = 2</a:t>
                      </a:r>
                    </a:p>
                  </a:txBody>
                  <a:tcPr>
                    <a:solidFill>
                      <a:schemeClr val="bg2"/>
                    </a:solidFill>
                  </a:tcPr>
                </a:tc>
                <a:tc>
                  <a:txBody>
                    <a:bodyPr/>
                    <a:lstStyle/>
                    <a:p>
                      <a:pPr algn="ctr"/>
                      <a:r>
                        <a:rPr lang="en-GB" sz="1700" dirty="0"/>
                        <a:t>25 solids</a:t>
                      </a:r>
                    </a:p>
                  </a:txBody>
                  <a:tcPr/>
                </a:tc>
                <a:tc>
                  <a:txBody>
                    <a:bodyPr/>
                    <a:lstStyle/>
                    <a:p>
                      <a:pPr algn="ctr"/>
                      <a:r>
                        <a:rPr lang="en-GB" sz="1700" dirty="0"/>
                        <a:t>32.6%</a:t>
                      </a:r>
                    </a:p>
                  </a:txBody>
                  <a:tcPr/>
                </a:tc>
                <a:tc>
                  <a:txBody>
                    <a:bodyPr/>
                    <a:lstStyle/>
                    <a:p>
                      <a:pPr algn="ctr"/>
                      <a:r>
                        <a:rPr lang="en-GB" sz="1700" b="0" dirty="0">
                          <a:solidFill>
                            <a:srgbClr val="FF0000"/>
                          </a:solidFill>
                        </a:rPr>
                        <a:t>10.1%</a:t>
                      </a:r>
                    </a:p>
                  </a:txBody>
                  <a:tcPr/>
                </a:tc>
                <a:tc>
                  <a:txBody>
                    <a:bodyPr/>
                    <a:lstStyle/>
                    <a:p>
                      <a:r>
                        <a:rPr lang="en-GB" sz="1700" b="1" dirty="0"/>
                        <a:t> </a:t>
                      </a:r>
                      <a:r>
                        <a:rPr lang="en-GB" sz="1700" b="1" dirty="0" err="1"/>
                        <a:t>Nz</a:t>
                      </a:r>
                      <a:r>
                        <a:rPr lang="en-GB" sz="1700" b="1" dirty="0"/>
                        <a:t> = 12</a:t>
                      </a:r>
                    </a:p>
                  </a:txBody>
                  <a:tcPr>
                    <a:solidFill>
                      <a:schemeClr val="bg2"/>
                    </a:solidFill>
                  </a:tcPr>
                </a:tc>
                <a:tc>
                  <a:txBody>
                    <a:bodyPr/>
                    <a:lstStyle/>
                    <a:p>
                      <a:pPr algn="ctr"/>
                      <a:r>
                        <a:rPr lang="en-GB" sz="1700" dirty="0"/>
                        <a:t>4 solids</a:t>
                      </a:r>
                    </a:p>
                  </a:txBody>
                  <a:tcPr/>
                </a:tc>
                <a:tc>
                  <a:txBody>
                    <a:bodyPr/>
                    <a:lstStyle/>
                    <a:p>
                      <a:pPr algn="ctr"/>
                      <a:r>
                        <a:rPr lang="en-GB" sz="1700" dirty="0"/>
                        <a:t>2.0%</a:t>
                      </a:r>
                    </a:p>
                  </a:txBody>
                  <a:tcPr/>
                </a:tc>
                <a:tc>
                  <a:txBody>
                    <a:bodyPr/>
                    <a:lstStyle/>
                    <a:p>
                      <a:pPr algn="ctr"/>
                      <a:r>
                        <a:rPr lang="en-GB" sz="1700" dirty="0"/>
                        <a:t>6.7%</a:t>
                      </a:r>
                    </a:p>
                  </a:txBody>
                  <a:tcPr/>
                </a:tc>
                <a:extLst>
                  <a:ext uri="{0D108BD9-81ED-4DB2-BD59-A6C34878D82A}">
                    <a16:rowId xmlns:a16="http://schemas.microsoft.com/office/drawing/2014/main" val="4100687351"/>
                  </a:ext>
                </a:extLst>
              </a:tr>
              <a:tr h="3403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t> </a:t>
                      </a:r>
                      <a:r>
                        <a:rPr lang="en-GB" sz="1700" b="1" dirty="0" err="1"/>
                        <a:t>Nz</a:t>
                      </a:r>
                      <a:r>
                        <a:rPr lang="en-GB" sz="1700" b="1" dirty="0"/>
                        <a:t> = 3</a:t>
                      </a:r>
                    </a:p>
                  </a:txBody>
                  <a:tcPr>
                    <a:solidFill>
                      <a:schemeClr val="bg2"/>
                    </a:solidFill>
                  </a:tcPr>
                </a:tc>
                <a:tc>
                  <a:txBody>
                    <a:bodyPr/>
                    <a:lstStyle/>
                    <a:p>
                      <a:pPr algn="ctr"/>
                      <a:r>
                        <a:rPr lang="en-GB" sz="1700" dirty="0"/>
                        <a:t>17 solids</a:t>
                      </a:r>
                    </a:p>
                  </a:txBody>
                  <a:tcPr/>
                </a:tc>
                <a:tc>
                  <a:txBody>
                    <a:bodyPr/>
                    <a:lstStyle/>
                    <a:p>
                      <a:pPr algn="ctr"/>
                      <a:r>
                        <a:rPr lang="en-GB" sz="1700" dirty="0"/>
                        <a:t>54.4%</a:t>
                      </a:r>
                    </a:p>
                  </a:txBody>
                  <a:tcPr/>
                </a:tc>
                <a:tc>
                  <a:txBody>
                    <a:bodyPr/>
                    <a:lstStyle/>
                    <a:p>
                      <a:pPr algn="ctr"/>
                      <a:r>
                        <a:rPr lang="en-GB" sz="1700" dirty="0">
                          <a:solidFill>
                            <a:srgbClr val="FF0000"/>
                          </a:solidFill>
                        </a:rPr>
                        <a:t>33.7%</a:t>
                      </a:r>
                    </a:p>
                  </a:txBody>
                  <a:tcPr/>
                </a:tc>
                <a:tc>
                  <a:txBody>
                    <a:bodyPr/>
                    <a:lstStyle/>
                    <a:p>
                      <a:r>
                        <a:rPr lang="en-GB" sz="1700" b="1" dirty="0"/>
                        <a:t> </a:t>
                      </a:r>
                      <a:r>
                        <a:rPr lang="en-GB" sz="1700" b="1" dirty="0" err="1"/>
                        <a:t>Nz</a:t>
                      </a:r>
                      <a:r>
                        <a:rPr lang="en-GB" sz="1700" b="1" dirty="0"/>
                        <a:t> = 17</a:t>
                      </a:r>
                    </a:p>
                  </a:txBody>
                  <a:tcPr>
                    <a:solidFill>
                      <a:schemeClr val="bg2"/>
                    </a:solidFill>
                  </a:tcPr>
                </a:tc>
                <a:tc>
                  <a:txBody>
                    <a:bodyPr/>
                    <a:lstStyle/>
                    <a:p>
                      <a:pPr algn="ctr"/>
                      <a:r>
                        <a:rPr lang="en-GB" sz="1700" dirty="0"/>
                        <a:t>1 solid</a:t>
                      </a:r>
                    </a:p>
                  </a:txBody>
                  <a:tcPr/>
                </a:tc>
                <a:tc>
                  <a:txBody>
                    <a:bodyPr/>
                    <a:lstStyle/>
                    <a:p>
                      <a:pPr algn="ctr"/>
                      <a:r>
                        <a:rPr lang="en-GB" sz="1700" dirty="0"/>
                        <a:t>0.1%</a:t>
                      </a:r>
                    </a:p>
                  </a:txBody>
                  <a:tcPr/>
                </a:tc>
                <a:tc>
                  <a:txBody>
                    <a:bodyPr/>
                    <a:lstStyle/>
                    <a:p>
                      <a:pPr algn="ctr"/>
                      <a:r>
                        <a:rPr lang="en-GB" sz="1700" dirty="0"/>
                        <a:t>0.5%</a:t>
                      </a:r>
                    </a:p>
                  </a:txBody>
                  <a:tcPr/>
                </a:tc>
                <a:extLst>
                  <a:ext uri="{0D108BD9-81ED-4DB2-BD59-A6C34878D82A}">
                    <a16:rowId xmlns:a16="http://schemas.microsoft.com/office/drawing/2014/main" val="2518624214"/>
                  </a:ext>
                </a:extLst>
              </a:tr>
              <a:tr h="3403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t> </a:t>
                      </a:r>
                      <a:r>
                        <a:rPr lang="en-GB" sz="1700" b="1" dirty="0" err="1"/>
                        <a:t>Nz</a:t>
                      </a:r>
                      <a:r>
                        <a:rPr lang="en-GB" sz="1700" b="1" dirty="0"/>
                        <a:t> = 4</a:t>
                      </a:r>
                    </a:p>
                  </a:txBody>
                  <a:tcPr>
                    <a:solidFill>
                      <a:schemeClr val="bg2"/>
                    </a:solidFill>
                  </a:tcPr>
                </a:tc>
                <a:tc>
                  <a:txBody>
                    <a:bodyPr/>
                    <a:lstStyle/>
                    <a:p>
                      <a:pPr algn="ctr"/>
                      <a:r>
                        <a:rPr lang="en-GB" sz="1700" dirty="0"/>
                        <a:t>31 solids</a:t>
                      </a:r>
                    </a:p>
                  </a:txBody>
                  <a:tcPr/>
                </a:tc>
                <a:tc>
                  <a:txBody>
                    <a:bodyPr/>
                    <a:lstStyle/>
                    <a:p>
                      <a:pPr algn="ctr"/>
                      <a:r>
                        <a:rPr lang="en-GB" sz="1700" dirty="0"/>
                        <a:t>2.1%</a:t>
                      </a:r>
                    </a:p>
                  </a:txBody>
                  <a:tcPr/>
                </a:tc>
                <a:tc>
                  <a:txBody>
                    <a:bodyPr/>
                    <a:lstStyle/>
                    <a:p>
                      <a:pPr algn="ctr"/>
                      <a:r>
                        <a:rPr lang="en-GB" sz="1700" dirty="0"/>
                        <a:t>1.9%</a:t>
                      </a:r>
                    </a:p>
                  </a:txBody>
                  <a:tcPr/>
                </a:tc>
                <a:tc>
                  <a:txBody>
                    <a:bodyPr/>
                    <a:lstStyle/>
                    <a:p>
                      <a:r>
                        <a:rPr lang="en-GB" sz="1700" b="1" dirty="0"/>
                        <a:t> </a:t>
                      </a:r>
                      <a:r>
                        <a:rPr lang="en-GB" sz="1700" b="1" dirty="0" err="1"/>
                        <a:t>Nz</a:t>
                      </a:r>
                      <a:r>
                        <a:rPr lang="en-GB" sz="1700" b="1" dirty="0"/>
                        <a:t> = 18</a:t>
                      </a:r>
                    </a:p>
                  </a:txBody>
                  <a:tcPr>
                    <a:solidFill>
                      <a:schemeClr val="bg2"/>
                    </a:solidFill>
                  </a:tcPr>
                </a:tc>
                <a:tc>
                  <a:txBody>
                    <a:bodyPr/>
                    <a:lstStyle/>
                    <a:p>
                      <a:pPr algn="ctr"/>
                      <a:r>
                        <a:rPr lang="en-GB" sz="1700" dirty="0"/>
                        <a:t>3 solid</a:t>
                      </a:r>
                    </a:p>
                  </a:txBody>
                  <a:tcPr/>
                </a:tc>
                <a:tc>
                  <a:txBody>
                    <a:bodyPr/>
                    <a:lstStyle/>
                    <a:p>
                      <a:pPr algn="ctr"/>
                      <a:r>
                        <a:rPr lang="en-GB" sz="1700" dirty="0"/>
                        <a:t>1.7%</a:t>
                      </a:r>
                    </a:p>
                  </a:txBody>
                  <a:tcPr/>
                </a:tc>
                <a:tc>
                  <a:txBody>
                    <a:bodyPr/>
                    <a:lstStyle/>
                    <a:p>
                      <a:pPr algn="ctr"/>
                      <a:r>
                        <a:rPr lang="en-GB" sz="1700" dirty="0">
                          <a:solidFill>
                            <a:schemeClr val="tx1"/>
                          </a:solidFill>
                        </a:rPr>
                        <a:t>8.7%</a:t>
                      </a:r>
                    </a:p>
                  </a:txBody>
                  <a:tcPr/>
                </a:tc>
                <a:extLst>
                  <a:ext uri="{0D108BD9-81ED-4DB2-BD59-A6C34878D82A}">
                    <a16:rowId xmlns:a16="http://schemas.microsoft.com/office/drawing/2014/main" val="4082656012"/>
                  </a:ext>
                </a:extLst>
              </a:tr>
              <a:tr h="340371">
                <a:tc>
                  <a:txBody>
                    <a:bodyPr/>
                    <a:lstStyle/>
                    <a:p>
                      <a:r>
                        <a:rPr lang="en-GB" sz="1700" b="1" dirty="0"/>
                        <a:t> </a:t>
                      </a:r>
                      <a:r>
                        <a:rPr lang="en-GB" sz="1700" b="1" dirty="0" err="1"/>
                        <a:t>Nz</a:t>
                      </a:r>
                      <a:r>
                        <a:rPr lang="en-GB" sz="1700" b="1" dirty="0"/>
                        <a:t> = 5</a:t>
                      </a:r>
                    </a:p>
                  </a:txBody>
                  <a:tcPr>
                    <a:solidFill>
                      <a:schemeClr val="bg2"/>
                    </a:solidFill>
                  </a:tcPr>
                </a:tc>
                <a:tc>
                  <a:txBody>
                    <a:bodyPr/>
                    <a:lstStyle/>
                    <a:p>
                      <a:pPr algn="ctr"/>
                      <a:r>
                        <a:rPr lang="en-GB" sz="1700" dirty="0"/>
                        <a:t>5 solids</a:t>
                      </a:r>
                    </a:p>
                  </a:txBody>
                  <a:tcPr/>
                </a:tc>
                <a:tc>
                  <a:txBody>
                    <a:bodyPr/>
                    <a:lstStyle/>
                    <a:p>
                      <a:pPr algn="ctr"/>
                      <a:r>
                        <a:rPr lang="en-GB" sz="1700" dirty="0"/>
                        <a:t>0.4%</a:t>
                      </a:r>
                    </a:p>
                  </a:txBody>
                  <a:tcPr/>
                </a:tc>
                <a:tc>
                  <a:txBody>
                    <a:bodyPr/>
                    <a:lstStyle/>
                    <a:p>
                      <a:pPr algn="ctr"/>
                      <a:r>
                        <a:rPr lang="en-GB" sz="1700" dirty="0"/>
                        <a:t>0.5%</a:t>
                      </a:r>
                    </a:p>
                  </a:txBody>
                  <a:tcPr/>
                </a:tc>
                <a:tc>
                  <a:txBody>
                    <a:bodyPr/>
                    <a:lstStyle/>
                    <a:p>
                      <a:r>
                        <a:rPr lang="en-GB" sz="1700" b="1" dirty="0"/>
                        <a:t> </a:t>
                      </a:r>
                      <a:r>
                        <a:rPr lang="en-GB" sz="1700" b="1" dirty="0" err="1"/>
                        <a:t>Nz</a:t>
                      </a:r>
                      <a:r>
                        <a:rPr lang="en-GB" sz="1700" b="1" dirty="0"/>
                        <a:t> = 24</a:t>
                      </a:r>
                    </a:p>
                  </a:txBody>
                  <a:tcPr>
                    <a:solidFill>
                      <a:schemeClr val="bg2"/>
                    </a:solidFill>
                  </a:tcPr>
                </a:tc>
                <a:tc>
                  <a:txBody>
                    <a:bodyPr/>
                    <a:lstStyle/>
                    <a:p>
                      <a:pPr algn="ctr"/>
                      <a:r>
                        <a:rPr lang="en-GB" sz="1700" dirty="0"/>
                        <a:t>1 solid</a:t>
                      </a:r>
                    </a:p>
                  </a:txBody>
                  <a:tcPr/>
                </a:tc>
                <a:tc>
                  <a:txBody>
                    <a:bodyPr/>
                    <a:lstStyle/>
                    <a:p>
                      <a:pPr algn="ctr"/>
                      <a:r>
                        <a:rPr lang="en-GB" sz="1700" dirty="0"/>
                        <a:t>0.3%</a:t>
                      </a:r>
                    </a:p>
                  </a:txBody>
                  <a:tcPr/>
                </a:tc>
                <a:tc>
                  <a:txBody>
                    <a:bodyPr/>
                    <a:lstStyle/>
                    <a:p>
                      <a:pPr algn="ctr"/>
                      <a:r>
                        <a:rPr lang="en-GB" sz="1700" dirty="0"/>
                        <a:t>2.4%</a:t>
                      </a:r>
                    </a:p>
                  </a:txBody>
                  <a:tcPr/>
                </a:tc>
                <a:extLst>
                  <a:ext uri="{0D108BD9-81ED-4DB2-BD59-A6C34878D82A}">
                    <a16:rowId xmlns:a16="http://schemas.microsoft.com/office/drawing/2014/main" val="4183879263"/>
                  </a:ext>
                </a:extLst>
              </a:tr>
              <a:tr h="3403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t> </a:t>
                      </a:r>
                      <a:r>
                        <a:rPr lang="en-GB" sz="1700" b="1" dirty="0" err="1"/>
                        <a:t>Nz</a:t>
                      </a:r>
                      <a:r>
                        <a:rPr lang="en-GB" sz="1700" b="1" dirty="0"/>
                        <a:t> = 6</a:t>
                      </a:r>
                    </a:p>
                  </a:txBody>
                  <a:tcPr>
                    <a:solidFill>
                      <a:schemeClr val="bg2"/>
                    </a:solidFill>
                  </a:tcPr>
                </a:tc>
                <a:tc>
                  <a:txBody>
                    <a:bodyPr/>
                    <a:lstStyle/>
                    <a:p>
                      <a:pPr algn="ctr"/>
                      <a:r>
                        <a:rPr lang="en-GB" sz="1700" dirty="0"/>
                        <a:t>38 solids</a:t>
                      </a:r>
                    </a:p>
                  </a:txBody>
                  <a:tcPr/>
                </a:tc>
                <a:tc>
                  <a:txBody>
                    <a:bodyPr/>
                    <a:lstStyle/>
                    <a:p>
                      <a:pPr algn="ctr"/>
                      <a:r>
                        <a:rPr lang="en-GB" sz="1700" dirty="0"/>
                        <a:t>2.3%</a:t>
                      </a:r>
                    </a:p>
                  </a:txBody>
                  <a:tcPr/>
                </a:tc>
                <a:tc>
                  <a:txBody>
                    <a:bodyPr/>
                    <a:lstStyle/>
                    <a:p>
                      <a:pPr algn="ctr"/>
                      <a:r>
                        <a:rPr lang="en-GB" sz="1700" dirty="0"/>
                        <a:t>3.6%</a:t>
                      </a:r>
                    </a:p>
                  </a:txBody>
                  <a:tcPr/>
                </a:tc>
                <a:tc>
                  <a:txBody>
                    <a:bodyPr/>
                    <a:lstStyle/>
                    <a:p>
                      <a:r>
                        <a:rPr lang="en-GB" sz="1700" b="1" dirty="0"/>
                        <a:t> </a:t>
                      </a:r>
                      <a:r>
                        <a:rPr lang="en-GB" sz="1700" b="1" dirty="0" err="1"/>
                        <a:t>Nz</a:t>
                      </a:r>
                      <a:r>
                        <a:rPr lang="en-GB" sz="1700" b="1" dirty="0"/>
                        <a:t> = 26</a:t>
                      </a:r>
                    </a:p>
                  </a:txBody>
                  <a:tcPr>
                    <a:solidFill>
                      <a:schemeClr val="bg2"/>
                    </a:solidFill>
                  </a:tcPr>
                </a:tc>
                <a:tc>
                  <a:txBody>
                    <a:bodyPr/>
                    <a:lstStyle/>
                    <a:p>
                      <a:pPr algn="ctr"/>
                      <a:r>
                        <a:rPr lang="en-GB" sz="1700" dirty="0"/>
                        <a:t>1 solid</a:t>
                      </a:r>
                    </a:p>
                  </a:txBody>
                  <a:tcPr/>
                </a:tc>
                <a:tc>
                  <a:txBody>
                    <a:bodyPr/>
                    <a:lstStyle/>
                    <a:p>
                      <a:pPr algn="ctr"/>
                      <a:r>
                        <a:rPr lang="en-GB" sz="1700" dirty="0"/>
                        <a:t>0.7%</a:t>
                      </a:r>
                    </a:p>
                  </a:txBody>
                  <a:tcPr/>
                </a:tc>
                <a:tc>
                  <a:txBody>
                    <a:bodyPr/>
                    <a:lstStyle/>
                    <a:p>
                      <a:pPr algn="ctr"/>
                      <a:r>
                        <a:rPr lang="en-GB" sz="1700" dirty="0"/>
                        <a:t>5.3%</a:t>
                      </a:r>
                    </a:p>
                  </a:txBody>
                  <a:tcPr/>
                </a:tc>
                <a:extLst>
                  <a:ext uri="{0D108BD9-81ED-4DB2-BD59-A6C34878D82A}">
                    <a16:rowId xmlns:a16="http://schemas.microsoft.com/office/drawing/2014/main" val="2268997380"/>
                  </a:ext>
                </a:extLst>
              </a:tr>
              <a:tr h="3403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t> </a:t>
                      </a:r>
                      <a:r>
                        <a:rPr lang="en-GB" sz="1700" b="1" dirty="0" err="1"/>
                        <a:t>Nz</a:t>
                      </a:r>
                      <a:r>
                        <a:rPr lang="en-GB" sz="1700" b="1" dirty="0"/>
                        <a:t> = 7</a:t>
                      </a:r>
                    </a:p>
                  </a:txBody>
                  <a:tcPr>
                    <a:solidFill>
                      <a:schemeClr val="bg2"/>
                    </a:solidFill>
                  </a:tcPr>
                </a:tc>
                <a:tc>
                  <a:txBody>
                    <a:bodyPr/>
                    <a:lstStyle/>
                    <a:p>
                      <a:pPr algn="ctr"/>
                      <a:r>
                        <a:rPr lang="en-GB" sz="1700" dirty="0"/>
                        <a:t>4 solids</a:t>
                      </a:r>
                    </a:p>
                  </a:txBody>
                  <a:tcPr/>
                </a:tc>
                <a:tc>
                  <a:txBody>
                    <a:bodyPr/>
                    <a:lstStyle/>
                    <a:p>
                      <a:pPr algn="ctr"/>
                      <a:r>
                        <a:rPr lang="en-GB" sz="1700" dirty="0"/>
                        <a:t>0.1%</a:t>
                      </a:r>
                    </a:p>
                  </a:txBody>
                  <a:tcPr/>
                </a:tc>
                <a:tc>
                  <a:txBody>
                    <a:bodyPr/>
                    <a:lstStyle/>
                    <a:p>
                      <a:pPr algn="ctr"/>
                      <a:r>
                        <a:rPr lang="en-GB" sz="1700" dirty="0"/>
                        <a:t>0.2%</a:t>
                      </a:r>
                    </a:p>
                  </a:txBody>
                  <a:tcPr/>
                </a:tc>
                <a:tc>
                  <a:txBody>
                    <a:bodyPr/>
                    <a:lstStyle/>
                    <a:p>
                      <a:r>
                        <a:rPr lang="en-GB" sz="1700" b="1" dirty="0"/>
                        <a:t> </a:t>
                      </a:r>
                      <a:r>
                        <a:rPr lang="en-GB" sz="1700" b="1" dirty="0" err="1"/>
                        <a:t>Nz</a:t>
                      </a:r>
                      <a:r>
                        <a:rPr lang="en-GB" sz="1700" b="1" dirty="0"/>
                        <a:t> = 32</a:t>
                      </a:r>
                    </a:p>
                  </a:txBody>
                  <a:tcPr>
                    <a:solidFill>
                      <a:schemeClr val="bg2"/>
                    </a:solidFill>
                  </a:tcPr>
                </a:tc>
                <a:tc>
                  <a:txBody>
                    <a:bodyPr/>
                    <a:lstStyle/>
                    <a:p>
                      <a:pPr algn="ctr"/>
                      <a:r>
                        <a:rPr lang="en-GB" sz="1700" dirty="0"/>
                        <a:t>1 solid</a:t>
                      </a:r>
                    </a:p>
                  </a:txBody>
                  <a:tcPr/>
                </a:tc>
                <a:tc>
                  <a:txBody>
                    <a:bodyPr/>
                    <a:lstStyle/>
                    <a:p>
                      <a:pPr algn="ctr"/>
                      <a:r>
                        <a:rPr lang="en-GB" sz="1700" dirty="0"/>
                        <a:t>0.4%</a:t>
                      </a:r>
                    </a:p>
                  </a:txBody>
                  <a:tcPr/>
                </a:tc>
                <a:tc>
                  <a:txBody>
                    <a:bodyPr/>
                    <a:lstStyle/>
                    <a:p>
                      <a:pPr algn="ctr"/>
                      <a:r>
                        <a:rPr lang="en-GB" sz="1700" dirty="0"/>
                        <a:t>3.8%</a:t>
                      </a:r>
                    </a:p>
                  </a:txBody>
                  <a:tcPr/>
                </a:tc>
                <a:extLst>
                  <a:ext uri="{0D108BD9-81ED-4DB2-BD59-A6C34878D82A}">
                    <a16:rowId xmlns:a16="http://schemas.microsoft.com/office/drawing/2014/main" val="2760144060"/>
                  </a:ext>
                </a:extLst>
              </a:tr>
              <a:tr h="3403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t> </a:t>
                      </a:r>
                      <a:r>
                        <a:rPr lang="en-GB" sz="1700" b="1" dirty="0" err="1"/>
                        <a:t>Nz</a:t>
                      </a:r>
                      <a:r>
                        <a:rPr lang="en-GB" sz="1700" b="1" dirty="0"/>
                        <a:t> = 10</a:t>
                      </a:r>
                    </a:p>
                  </a:txBody>
                  <a:tcPr>
                    <a:solidFill>
                      <a:schemeClr val="bg2"/>
                    </a:solidFill>
                  </a:tcPr>
                </a:tc>
                <a:tc>
                  <a:txBody>
                    <a:bodyPr/>
                    <a:lstStyle/>
                    <a:p>
                      <a:pPr algn="ctr"/>
                      <a:r>
                        <a:rPr lang="en-GB" sz="1700" dirty="0"/>
                        <a:t>1 solid</a:t>
                      </a:r>
                    </a:p>
                  </a:txBody>
                  <a:tcPr/>
                </a:tc>
                <a:tc>
                  <a:txBody>
                    <a:bodyPr/>
                    <a:lstStyle/>
                    <a:p>
                      <a:pPr algn="ctr"/>
                      <a:r>
                        <a:rPr lang="en-GB" sz="1700" dirty="0"/>
                        <a:t>0.3%</a:t>
                      </a:r>
                    </a:p>
                  </a:txBody>
                  <a:tcPr/>
                </a:tc>
                <a:tc>
                  <a:txBody>
                    <a:bodyPr/>
                    <a:lstStyle/>
                    <a:p>
                      <a:pPr algn="ctr"/>
                      <a:r>
                        <a:rPr lang="en-GB" sz="1700" dirty="0"/>
                        <a:t>0.7%</a:t>
                      </a:r>
                    </a:p>
                  </a:txBody>
                  <a:tcPr/>
                </a:tc>
                <a:tc>
                  <a:txBody>
                    <a:bodyPr/>
                    <a:lstStyle/>
                    <a:p>
                      <a:r>
                        <a:rPr lang="en-GB" sz="1700" b="1" dirty="0"/>
                        <a:t> </a:t>
                      </a:r>
                      <a:r>
                        <a:rPr lang="en-GB" sz="1700" b="1" dirty="0" err="1"/>
                        <a:t>Nz</a:t>
                      </a:r>
                      <a:r>
                        <a:rPr lang="en-GB" sz="1700" b="1" dirty="0"/>
                        <a:t> = 34</a:t>
                      </a:r>
                    </a:p>
                  </a:txBody>
                  <a:tcPr>
                    <a:solidFill>
                      <a:schemeClr val="bg2"/>
                    </a:solidFill>
                  </a:tcPr>
                </a:tc>
                <a:tc>
                  <a:txBody>
                    <a:bodyPr/>
                    <a:lstStyle/>
                    <a:p>
                      <a:pPr algn="ctr"/>
                      <a:r>
                        <a:rPr lang="en-GB" sz="1700" dirty="0"/>
                        <a:t>2 solids</a:t>
                      </a:r>
                    </a:p>
                  </a:txBody>
                  <a:tcPr/>
                </a:tc>
                <a:tc>
                  <a:txBody>
                    <a:bodyPr/>
                    <a:lstStyle/>
                    <a:p>
                      <a:pPr algn="ctr"/>
                      <a:r>
                        <a:rPr lang="en-GB" sz="1700" dirty="0"/>
                        <a:t>0.7%</a:t>
                      </a:r>
                    </a:p>
                  </a:txBody>
                  <a:tcPr/>
                </a:tc>
                <a:tc>
                  <a:txBody>
                    <a:bodyPr/>
                    <a:lstStyle/>
                    <a:p>
                      <a:pPr algn="ctr"/>
                      <a:r>
                        <a:rPr lang="en-GB" sz="1700" dirty="0">
                          <a:solidFill>
                            <a:srgbClr val="FF0000"/>
                          </a:solidFill>
                        </a:rPr>
                        <a:t>7.0%</a:t>
                      </a:r>
                    </a:p>
                  </a:txBody>
                  <a:tcPr/>
                </a:tc>
                <a:extLst>
                  <a:ext uri="{0D108BD9-81ED-4DB2-BD59-A6C34878D82A}">
                    <a16:rowId xmlns:a16="http://schemas.microsoft.com/office/drawing/2014/main" val="1121551685"/>
                  </a:ext>
                </a:extLst>
              </a:tr>
              <a:tr h="340371">
                <a:tc>
                  <a:txBody>
                    <a:bodyPr/>
                    <a:lstStyle/>
                    <a:p>
                      <a:endParaRPr lang="en-GB" sz="1700" dirty="0"/>
                    </a:p>
                  </a:txBody>
                  <a:tcPr>
                    <a:solidFill>
                      <a:schemeClr val="bg2"/>
                    </a:solidFill>
                  </a:tcPr>
                </a:tc>
                <a:tc>
                  <a:txBody>
                    <a:bodyPr/>
                    <a:lstStyle/>
                    <a:p>
                      <a:endParaRPr lang="en-GB" sz="1700" dirty="0"/>
                    </a:p>
                  </a:txBody>
                  <a:tcPr/>
                </a:tc>
                <a:tc>
                  <a:txBody>
                    <a:bodyPr/>
                    <a:lstStyle/>
                    <a:p>
                      <a:endParaRPr lang="en-GB" sz="1700" dirty="0"/>
                    </a:p>
                  </a:txBody>
                  <a:tcPr/>
                </a:tc>
                <a:tc>
                  <a:txBody>
                    <a:bodyPr/>
                    <a:lstStyle/>
                    <a:p>
                      <a:endParaRPr lang="en-GB" sz="1700" dirty="0"/>
                    </a:p>
                  </a:txBody>
                  <a:tcPr/>
                </a:tc>
                <a:tc>
                  <a:txBody>
                    <a:bodyPr/>
                    <a:lstStyle/>
                    <a:p>
                      <a:r>
                        <a:rPr lang="en-GB" sz="1700" b="1" dirty="0"/>
                        <a:t> </a:t>
                      </a:r>
                      <a:r>
                        <a:rPr lang="en-GB" sz="1700" b="1" dirty="0" err="1"/>
                        <a:t>Nz</a:t>
                      </a:r>
                      <a:r>
                        <a:rPr lang="en-GB" sz="1700" b="1" dirty="0"/>
                        <a:t> = 38</a:t>
                      </a:r>
                    </a:p>
                  </a:txBody>
                  <a:tcPr>
                    <a:solidFill>
                      <a:schemeClr val="bg2"/>
                    </a:solidFill>
                  </a:tcPr>
                </a:tc>
                <a:tc>
                  <a:txBody>
                    <a:bodyPr/>
                    <a:lstStyle/>
                    <a:p>
                      <a:pPr algn="ctr"/>
                      <a:r>
                        <a:rPr lang="en-GB" sz="1700" dirty="0"/>
                        <a:t>1 solid</a:t>
                      </a:r>
                    </a:p>
                  </a:txBody>
                  <a:tcPr/>
                </a:tc>
                <a:tc>
                  <a:txBody>
                    <a:bodyPr/>
                    <a:lstStyle/>
                    <a:p>
                      <a:pPr algn="ctr"/>
                      <a:r>
                        <a:rPr lang="en-GB" sz="1700" dirty="0"/>
                        <a:t>1.3%</a:t>
                      </a:r>
                    </a:p>
                  </a:txBody>
                  <a:tcPr/>
                </a:tc>
                <a:tc>
                  <a:txBody>
                    <a:bodyPr/>
                    <a:lstStyle/>
                    <a:p>
                      <a:pPr algn="ctr"/>
                      <a:r>
                        <a:rPr lang="en-GB" sz="1700" dirty="0">
                          <a:solidFill>
                            <a:srgbClr val="FF0000"/>
                          </a:solidFill>
                        </a:rPr>
                        <a:t>14.9%</a:t>
                      </a:r>
                    </a:p>
                  </a:txBody>
                  <a:tcPr/>
                </a:tc>
                <a:extLst>
                  <a:ext uri="{0D108BD9-81ED-4DB2-BD59-A6C34878D82A}">
                    <a16:rowId xmlns:a16="http://schemas.microsoft.com/office/drawing/2014/main" val="2679674861"/>
                  </a:ext>
                </a:extLst>
              </a:tr>
            </a:tbl>
          </a:graphicData>
        </a:graphic>
      </p:graphicFrame>
      <p:sp>
        <p:nvSpPr>
          <p:cNvPr id="4" name="Date Placeholder 3">
            <a:extLst>
              <a:ext uri="{FF2B5EF4-FFF2-40B4-BE49-F238E27FC236}">
                <a16:creationId xmlns:a16="http://schemas.microsoft.com/office/drawing/2014/main" id="{31A06224-2CB8-9744-9DD0-DBC357019ADC}"/>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EE22A3AA-11F7-BF4D-ABE2-1AB5A2FF677F}"/>
              </a:ext>
            </a:extLst>
          </p:cNvPr>
          <p:cNvSpPr>
            <a:spLocks noGrp="1"/>
          </p:cNvSpPr>
          <p:nvPr>
            <p:ph type="ftr" sz="quarter" idx="11"/>
          </p:nvPr>
        </p:nvSpPr>
        <p:spPr/>
        <p:txBody>
          <a:bodyPr/>
          <a:lstStyle/>
          <a:p>
            <a:r>
              <a:rPr lang="en-US"/>
              <a:t>23rd Geant4 Collaboration Meeting, Lund, Sweden</a:t>
            </a:r>
          </a:p>
        </p:txBody>
      </p:sp>
      <p:sp>
        <p:nvSpPr>
          <p:cNvPr id="10" name="Slide Number Placeholder 9">
            <a:extLst>
              <a:ext uri="{FF2B5EF4-FFF2-40B4-BE49-F238E27FC236}">
                <a16:creationId xmlns:a16="http://schemas.microsoft.com/office/drawing/2014/main" id="{8B22865B-0A8D-6743-9587-A2E736AB860D}"/>
              </a:ext>
            </a:extLst>
          </p:cNvPr>
          <p:cNvSpPr>
            <a:spLocks noGrp="1"/>
          </p:cNvSpPr>
          <p:nvPr>
            <p:ph type="sldNum" sz="quarter" idx="12"/>
          </p:nvPr>
        </p:nvSpPr>
        <p:spPr/>
        <p:txBody>
          <a:bodyPr/>
          <a:lstStyle/>
          <a:p>
            <a:fld id="{403AB6F2-CB57-E04A-905D-BEB60A258ED0}" type="slidenum">
              <a:rPr lang="en-US" smtClean="0"/>
              <a:t>21</a:t>
            </a:fld>
            <a:endParaRPr lang="en-US"/>
          </a:p>
        </p:txBody>
      </p:sp>
      <p:sp>
        <p:nvSpPr>
          <p:cNvPr id="7" name="Oval 6">
            <a:extLst>
              <a:ext uri="{FF2B5EF4-FFF2-40B4-BE49-F238E27FC236}">
                <a16:creationId xmlns:a16="http://schemas.microsoft.com/office/drawing/2014/main" id="{CBB2DD43-0AB6-C140-A0CD-768A8FD612F8}"/>
              </a:ext>
            </a:extLst>
          </p:cNvPr>
          <p:cNvSpPr/>
          <p:nvPr/>
        </p:nvSpPr>
        <p:spPr>
          <a:xfrm>
            <a:off x="4940490" y="3384646"/>
            <a:ext cx="1037229" cy="9553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66542E72-9047-3247-92D3-F67810B21626}"/>
              </a:ext>
            </a:extLst>
          </p:cNvPr>
          <p:cNvSpPr/>
          <p:nvPr/>
        </p:nvSpPr>
        <p:spPr>
          <a:xfrm>
            <a:off x="10399594" y="5513940"/>
            <a:ext cx="668740" cy="5868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9DB768D9-ECDF-7148-ADAE-B95D9255A527}"/>
              </a:ext>
            </a:extLst>
          </p:cNvPr>
          <p:cNvSpPr/>
          <p:nvPr/>
        </p:nvSpPr>
        <p:spPr>
          <a:xfrm>
            <a:off x="10399594" y="5827594"/>
            <a:ext cx="668740" cy="6414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1A2F907D-4EEA-D749-8360-6F06DDD7BCFD}"/>
              </a:ext>
            </a:extLst>
          </p:cNvPr>
          <p:cNvSpPr txBox="1"/>
          <p:nvPr/>
        </p:nvSpPr>
        <p:spPr>
          <a:xfrm>
            <a:off x="10222173" y="1497884"/>
            <a:ext cx="1969828" cy="1477328"/>
          </a:xfrm>
          <a:prstGeom prst="rect">
            <a:avLst/>
          </a:prstGeom>
          <a:noFill/>
        </p:spPr>
        <p:txBody>
          <a:bodyPr wrap="square" rtlCol="0">
            <a:spAutoFit/>
          </a:bodyPr>
          <a:lstStyle/>
          <a:p>
            <a:r>
              <a:rPr lang="en-GB" dirty="0"/>
              <a:t>EMEC Wheels</a:t>
            </a:r>
          </a:p>
          <a:p>
            <a:endParaRPr lang="en-GB" dirty="0"/>
          </a:p>
          <a:p>
            <a:r>
              <a:rPr lang="en-GB" dirty="0"/>
              <a:t>   Muon System</a:t>
            </a:r>
          </a:p>
          <a:p>
            <a:endParaRPr lang="en-GB" dirty="0"/>
          </a:p>
          <a:p>
            <a:r>
              <a:rPr lang="en-GB" dirty="0"/>
              <a:t>             Beam Pipe</a:t>
            </a:r>
          </a:p>
        </p:txBody>
      </p:sp>
      <p:cxnSp>
        <p:nvCxnSpPr>
          <p:cNvPr id="16" name="Straight Arrow Connector 15">
            <a:extLst>
              <a:ext uri="{FF2B5EF4-FFF2-40B4-BE49-F238E27FC236}">
                <a16:creationId xmlns:a16="http://schemas.microsoft.com/office/drawing/2014/main" id="{674B8645-6038-2142-9CE1-E3F66A430DA0}"/>
              </a:ext>
            </a:extLst>
          </p:cNvPr>
          <p:cNvCxnSpPr>
            <a:cxnSpLocks/>
          </p:cNvCxnSpPr>
          <p:nvPr/>
        </p:nvCxnSpPr>
        <p:spPr>
          <a:xfrm flipH="1">
            <a:off x="5841242" y="1787857"/>
            <a:ext cx="5008728" cy="1719618"/>
          </a:xfrm>
          <a:prstGeom prst="straightConnector1">
            <a:avLst/>
          </a:prstGeom>
          <a:ln w="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9999CEA-FACF-0D4C-905B-27588F448E5A}"/>
              </a:ext>
            </a:extLst>
          </p:cNvPr>
          <p:cNvCxnSpPr>
            <a:cxnSpLocks/>
            <a:endCxn id="9" idx="0"/>
          </p:cNvCxnSpPr>
          <p:nvPr/>
        </p:nvCxnSpPr>
        <p:spPr>
          <a:xfrm flipH="1">
            <a:off x="10733964" y="2345622"/>
            <a:ext cx="454799" cy="3168318"/>
          </a:xfrm>
          <a:prstGeom prst="straightConnector1">
            <a:avLst/>
          </a:prstGeom>
          <a:ln w="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1BFABF5-7855-4842-8CC4-A6B426EEEB27}"/>
              </a:ext>
            </a:extLst>
          </p:cNvPr>
          <p:cNvCxnSpPr>
            <a:cxnSpLocks/>
            <a:endCxn id="11" idx="7"/>
          </p:cNvCxnSpPr>
          <p:nvPr/>
        </p:nvCxnSpPr>
        <p:spPr>
          <a:xfrm flipH="1">
            <a:off x="10970399" y="2929007"/>
            <a:ext cx="575607" cy="2992524"/>
          </a:xfrm>
          <a:prstGeom prst="straightConnector1">
            <a:avLst/>
          </a:prstGeom>
          <a:ln w="0"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1775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1"/>
          </a:xfrm>
        </p:spPr>
        <p:txBody>
          <a:bodyPr/>
          <a:lstStyle/>
          <a:p>
            <a:r>
              <a:rPr lang="en-US" dirty="0"/>
              <a:t>Potential optimization</a:t>
            </a:r>
          </a:p>
        </p:txBody>
      </p:sp>
      <p:sp>
        <p:nvSpPr>
          <p:cNvPr id="3" name="Content Placeholder 2"/>
          <p:cNvSpPr>
            <a:spLocks noGrp="1"/>
          </p:cNvSpPr>
          <p:nvPr>
            <p:ph idx="1"/>
          </p:nvPr>
        </p:nvSpPr>
        <p:spPr>
          <a:xfrm>
            <a:off x="838200" y="1296537"/>
            <a:ext cx="10515600" cy="4940490"/>
          </a:xfrm>
        </p:spPr>
        <p:txBody>
          <a:bodyPr>
            <a:normAutofit/>
          </a:bodyPr>
          <a:lstStyle/>
          <a:p>
            <a:pPr marL="0" indent="0">
              <a:buNone/>
            </a:pPr>
            <a:r>
              <a:rPr lang="en-US" sz="2400" dirty="0"/>
              <a:t>There are three places where relatively simple modifications in the geometry can improve the performance:</a:t>
            </a:r>
          </a:p>
          <a:p>
            <a:pPr>
              <a:buFont typeface="Arial" panose="020B0604020202020204" pitchFamily="34" charset="0"/>
              <a:buChar char="•"/>
            </a:pPr>
            <a:r>
              <a:rPr lang="en-US" sz="2400" dirty="0"/>
              <a:t>EMEC Inner and Outer Wheels (estimated percentage of time is ~40% or</a:t>
            </a:r>
            <a:br>
              <a:rPr lang="en-US" sz="2400" dirty="0"/>
            </a:br>
            <a:r>
              <a:rPr lang="en-US" sz="2400" b="1" dirty="0"/>
              <a:t>~</a:t>
            </a:r>
            <a:r>
              <a:rPr lang="en-US" sz="2400" dirty="0"/>
              <a:t>4% of CPU)</a:t>
            </a:r>
          </a:p>
          <a:p>
            <a:pPr>
              <a:buFont typeface="Arial" panose="020B0604020202020204" pitchFamily="34" charset="0"/>
              <a:buChar char="•"/>
            </a:pPr>
            <a:r>
              <a:rPr lang="en-US" sz="2400" dirty="0"/>
              <a:t>Beam Pipe mother volume (estimated percentage of time is ~15% or</a:t>
            </a:r>
            <a:br>
              <a:rPr lang="en-US" sz="2400" dirty="0"/>
            </a:br>
            <a:r>
              <a:rPr lang="en-US" sz="2400" dirty="0"/>
              <a:t>~1.5% of CPU)</a:t>
            </a:r>
          </a:p>
          <a:p>
            <a:pPr>
              <a:buFont typeface="Arial" panose="020B0604020202020204" pitchFamily="34" charset="0"/>
              <a:buChar char="•"/>
            </a:pPr>
            <a:r>
              <a:rPr lang="en-US" sz="2400" dirty="0"/>
              <a:t>World volume + Muon System mother volume (estimated percentage of</a:t>
            </a:r>
            <a:br>
              <a:rPr lang="en-US" sz="2400" dirty="0"/>
            </a:br>
            <a:r>
              <a:rPr lang="en-US" sz="2400" dirty="0"/>
              <a:t>time is ~9% or ~0.9% of CPU)</a:t>
            </a:r>
          </a:p>
          <a:p>
            <a:pPr marL="0" indent="0">
              <a:buNone/>
            </a:pPr>
            <a:r>
              <a:rPr lang="en-US" sz="2400" dirty="0"/>
              <a:t>Remark: (% of CPU time) ~= (% of time spent in G4Polycone) / 10</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200" dirty="0"/>
          </a:p>
          <a:p>
            <a:pPr marL="0" indent="0">
              <a:buNone/>
            </a:pPr>
            <a:endParaRPr lang="en-US" sz="2200" dirty="0"/>
          </a:p>
        </p:txBody>
      </p:sp>
      <p:sp>
        <p:nvSpPr>
          <p:cNvPr id="4" name="Date Placeholder 3">
            <a:extLst>
              <a:ext uri="{FF2B5EF4-FFF2-40B4-BE49-F238E27FC236}">
                <a16:creationId xmlns:a16="http://schemas.microsoft.com/office/drawing/2014/main" id="{154F7A98-DD06-4B46-8667-728F3FC37E6E}"/>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983960AF-FA8D-3844-838A-F90B6305A9A4}"/>
              </a:ext>
            </a:extLst>
          </p:cNvPr>
          <p:cNvSpPr>
            <a:spLocks noGrp="1"/>
          </p:cNvSpPr>
          <p:nvPr>
            <p:ph type="ftr" sz="quarter" idx="11"/>
          </p:nvPr>
        </p:nvSpPr>
        <p:spPr/>
        <p:txBody>
          <a:bodyPr/>
          <a:lstStyle/>
          <a:p>
            <a:r>
              <a:rPr lang="en-US"/>
              <a:t>23rd Geant4 Collaboration Meeting, Lund, Sweden</a:t>
            </a:r>
          </a:p>
        </p:txBody>
      </p:sp>
      <p:sp>
        <p:nvSpPr>
          <p:cNvPr id="9" name="Slide Number Placeholder 8">
            <a:extLst>
              <a:ext uri="{FF2B5EF4-FFF2-40B4-BE49-F238E27FC236}">
                <a16:creationId xmlns:a16="http://schemas.microsoft.com/office/drawing/2014/main" id="{1ECEC119-A649-C04A-9023-42A19F0433C0}"/>
              </a:ext>
            </a:extLst>
          </p:cNvPr>
          <p:cNvSpPr>
            <a:spLocks noGrp="1"/>
          </p:cNvSpPr>
          <p:nvPr>
            <p:ph type="sldNum" sz="quarter" idx="12"/>
          </p:nvPr>
        </p:nvSpPr>
        <p:spPr/>
        <p:txBody>
          <a:bodyPr/>
          <a:lstStyle/>
          <a:p>
            <a:fld id="{403AB6F2-CB57-E04A-905D-BEB60A258ED0}" type="slidenum">
              <a:rPr lang="en-US" smtClean="0"/>
              <a:t>22</a:t>
            </a:fld>
            <a:endParaRPr lang="en-US"/>
          </a:p>
        </p:txBody>
      </p:sp>
    </p:spTree>
    <p:extLst>
      <p:ext uri="{BB962C8B-B14F-4D97-AF65-F5344CB8AC3E}">
        <p14:creationId xmlns:p14="http://schemas.microsoft.com/office/powerpoint/2010/main" val="2715983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26824"/>
          </a:xfrm>
        </p:spPr>
        <p:txBody>
          <a:bodyPr>
            <a:normAutofit fontScale="90000"/>
          </a:bodyPr>
          <a:lstStyle/>
          <a:p>
            <a:r>
              <a:rPr lang="en-US" dirty="0"/>
              <a:t>EMEC Inner Wheel</a:t>
            </a:r>
          </a:p>
        </p:txBody>
      </p:sp>
      <p:graphicFrame>
        <p:nvGraphicFramePr>
          <p:cNvPr id="5" name="Content Placeholder 4">
            <a:extLst>
              <a:ext uri="{FF2B5EF4-FFF2-40B4-BE49-F238E27FC236}">
                <a16:creationId xmlns:a16="http://schemas.microsoft.com/office/drawing/2014/main" id="{314769A0-63AB-3C49-9D26-625DE38042A0}"/>
              </a:ext>
            </a:extLst>
          </p:cNvPr>
          <p:cNvGraphicFramePr>
            <a:graphicFrameLocks noGrp="1"/>
          </p:cNvGraphicFramePr>
          <p:nvPr>
            <p:ph idx="1"/>
            <p:extLst/>
          </p:nvPr>
        </p:nvGraphicFramePr>
        <p:xfrm>
          <a:off x="838200" y="2480482"/>
          <a:ext cx="10257430" cy="3875868"/>
        </p:xfrm>
        <a:graphic>
          <a:graphicData uri="http://schemas.openxmlformats.org/drawingml/2006/table">
            <a:tbl>
              <a:tblPr firstRow="1" firstCol="1" bandRow="1">
                <a:tableStyleId>{5940675A-B579-460E-94D1-54222C63F5DA}</a:tableStyleId>
              </a:tblPr>
              <a:tblGrid>
                <a:gridCol w="2846697">
                  <a:extLst>
                    <a:ext uri="{9D8B030D-6E8A-4147-A177-3AD203B41FA5}">
                      <a16:colId xmlns:a16="http://schemas.microsoft.com/office/drawing/2014/main" val="1949368697"/>
                    </a:ext>
                  </a:extLst>
                </a:gridCol>
                <a:gridCol w="1214650">
                  <a:extLst>
                    <a:ext uri="{9D8B030D-6E8A-4147-A177-3AD203B41FA5}">
                      <a16:colId xmlns:a16="http://schemas.microsoft.com/office/drawing/2014/main" val="2944699339"/>
                    </a:ext>
                  </a:extLst>
                </a:gridCol>
                <a:gridCol w="1091821">
                  <a:extLst>
                    <a:ext uri="{9D8B030D-6E8A-4147-A177-3AD203B41FA5}">
                      <a16:colId xmlns:a16="http://schemas.microsoft.com/office/drawing/2014/main" val="453815146"/>
                    </a:ext>
                  </a:extLst>
                </a:gridCol>
                <a:gridCol w="1296537">
                  <a:extLst>
                    <a:ext uri="{9D8B030D-6E8A-4147-A177-3AD203B41FA5}">
                      <a16:colId xmlns:a16="http://schemas.microsoft.com/office/drawing/2014/main" val="3900835595"/>
                    </a:ext>
                  </a:extLst>
                </a:gridCol>
                <a:gridCol w="1364777">
                  <a:extLst>
                    <a:ext uri="{9D8B030D-6E8A-4147-A177-3AD203B41FA5}">
                      <a16:colId xmlns:a16="http://schemas.microsoft.com/office/drawing/2014/main" val="1554809106"/>
                    </a:ext>
                  </a:extLst>
                </a:gridCol>
                <a:gridCol w="1228298">
                  <a:extLst>
                    <a:ext uri="{9D8B030D-6E8A-4147-A177-3AD203B41FA5}">
                      <a16:colId xmlns:a16="http://schemas.microsoft.com/office/drawing/2014/main" val="1506405008"/>
                    </a:ext>
                  </a:extLst>
                </a:gridCol>
                <a:gridCol w="1214650">
                  <a:extLst>
                    <a:ext uri="{9D8B030D-6E8A-4147-A177-3AD203B41FA5}">
                      <a16:colId xmlns:a16="http://schemas.microsoft.com/office/drawing/2014/main" val="2331835732"/>
                    </a:ext>
                  </a:extLst>
                </a:gridCol>
              </a:tblGrid>
              <a:tr h="519357">
                <a:tc>
                  <a:txBody>
                    <a:bodyPr/>
                    <a:lstStyle/>
                    <a:p>
                      <a:pPr>
                        <a:spcAft>
                          <a:spcPts val="0"/>
                        </a:spcAft>
                      </a:pPr>
                      <a:r>
                        <a:rPr lang="en-GB" sz="1800" b="1" dirty="0">
                          <a:effectLst/>
                        </a:rPr>
                        <a:t> </a:t>
                      </a:r>
                    </a:p>
                    <a:p>
                      <a:pPr>
                        <a:spcAft>
                          <a:spcPts val="0"/>
                        </a:spcAft>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a:effectLst/>
                        </a:rPr>
                        <a:t>Inside</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r>
                        <a:rPr lang="en-GB" sz="1600" b="1" dirty="0">
                          <a:effectLst/>
                        </a:rPr>
                        <a:t>Normal</a:t>
                      </a:r>
                      <a:br>
                        <a:rPr lang="en-GB" sz="1600" b="1" dirty="0">
                          <a:effectLst/>
                        </a:rPr>
                      </a:br>
                      <a:r>
                        <a:rPr lang="en-GB" sz="1600" b="1" dirty="0">
                          <a:effectLst/>
                        </a:rPr>
                        <a:t>x 10</a:t>
                      </a:r>
                      <a:r>
                        <a:rPr lang="en-GB" sz="1600" b="1" baseline="30000" dirty="0">
                          <a:effectLst/>
                        </a:rPr>
                        <a:t>6</a:t>
                      </a:r>
                      <a:endParaRPr lang="en-GB" dirty="0"/>
                    </a:p>
                  </a:txBody>
                  <a:tcPr marL="68580" marR="68580" marT="0" marB="0">
                    <a:solidFill>
                      <a:schemeClr val="bg2"/>
                    </a:solidFill>
                  </a:tcPr>
                </a:tc>
                <a:tc>
                  <a:txBody>
                    <a:bodyPr/>
                    <a:lstStyle/>
                    <a:p>
                      <a:pPr algn="ctr"/>
                      <a:r>
                        <a:rPr lang="en-GB" sz="1600" b="1" dirty="0" err="1">
                          <a:effectLst/>
                        </a:rPr>
                        <a:t>SafetyToIn</a:t>
                      </a:r>
                      <a:br>
                        <a:rPr lang="en-GB" sz="1600" b="1" dirty="0">
                          <a:effectLst/>
                        </a:rPr>
                      </a:br>
                      <a:r>
                        <a:rPr lang="en-GB" sz="1600" b="1" dirty="0">
                          <a:effectLst/>
                        </a:rPr>
                        <a:t>x 10</a:t>
                      </a:r>
                      <a:r>
                        <a:rPr lang="en-GB" sz="1600" b="1" baseline="30000" dirty="0">
                          <a:effectLst/>
                        </a:rPr>
                        <a:t>6</a:t>
                      </a:r>
                      <a:endParaRPr lang="en-GB" dirty="0"/>
                    </a:p>
                  </a:txBody>
                  <a:tcPr marL="68580" marR="68580" marT="0" marB="0">
                    <a:solidFill>
                      <a:schemeClr val="bg2"/>
                    </a:solidFill>
                  </a:tcPr>
                </a:tc>
                <a:tc>
                  <a:txBody>
                    <a:bodyPr/>
                    <a:lstStyle/>
                    <a:p>
                      <a:pPr algn="ctr">
                        <a:spcAft>
                          <a:spcPts val="0"/>
                        </a:spcAft>
                      </a:pPr>
                      <a:r>
                        <a:rPr lang="en-GB" sz="1600" b="1" dirty="0" err="1">
                          <a:effectLst/>
                        </a:rPr>
                        <a:t>SafetyToOut</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err="1">
                          <a:effectLst/>
                        </a:rPr>
                        <a:t>DistToIn</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err="1">
                          <a:effectLst/>
                        </a:rPr>
                        <a:t>DistToOut</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91255314"/>
                  </a:ext>
                </a:extLst>
              </a:tr>
              <a:tr h="277269">
                <a:tc>
                  <a:txBody>
                    <a:bodyPr/>
                    <a:lstStyle/>
                    <a:p>
                      <a:r>
                        <a:rPr lang="en-US" sz="1600" kern="1200" dirty="0" err="1">
                          <a:solidFill>
                            <a:schemeClr val="tx1"/>
                          </a:solidFill>
                          <a:effectLst/>
                          <a:latin typeface="+mn-lt"/>
                          <a:ea typeface="+mn-ea"/>
                          <a:cs typeface="+mn-cs"/>
                        </a:rPr>
                        <a:t>LAr</a:t>
                      </a:r>
                      <a:r>
                        <a:rPr lang="en-US" sz="1600" kern="1200" dirty="0">
                          <a:solidFill>
                            <a:schemeClr val="tx1"/>
                          </a:solidFill>
                          <a:effectLst/>
                          <a:latin typeface="+mn-lt"/>
                          <a:ea typeface="+mn-ea"/>
                          <a:cs typeface="+mn-cs"/>
                        </a:rPr>
                        <a:t>::EMEC::Neg::</a:t>
                      </a:r>
                      <a:r>
                        <a:rPr lang="en-US" sz="1600" kern="1200" dirty="0" err="1">
                          <a:solidFill>
                            <a:schemeClr val="tx1"/>
                          </a:solidFill>
                          <a:effectLst/>
                          <a:latin typeface="+mn-lt"/>
                          <a:ea typeface="+mn-ea"/>
                          <a:cs typeface="+mn-cs"/>
                        </a:rPr>
                        <a:t>InnerWheel</a:t>
                      </a:r>
                      <a:endParaRPr lang="en-US" sz="1600" kern="1200" dirty="0">
                        <a:solidFill>
                          <a:schemeClr val="tx1"/>
                        </a:solidFill>
                        <a:effectLst/>
                        <a:latin typeface="+mn-lt"/>
                        <a:ea typeface="+mn-ea"/>
                        <a:cs typeface="+mn-cs"/>
                      </a:endParaRP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  4.65</a:t>
                      </a:r>
                    </a:p>
                  </a:txBody>
                  <a:tcPr marL="68580" marR="68580" marT="0" marB="0">
                    <a:noFill/>
                  </a:tcPr>
                </a:tc>
                <a:tc>
                  <a:txBody>
                    <a:bodyPr/>
                    <a:lstStyle/>
                    <a:p>
                      <a:pPr algn="ctr"/>
                      <a:endParaRPr lang="en-GB"/>
                    </a:p>
                  </a:txBody>
                  <a:tcPr marL="68580" marR="68580" marT="0" marB="0">
                    <a:noFill/>
                  </a:tcPr>
                </a:tc>
                <a:tc>
                  <a:txBody>
                    <a:bodyPr/>
                    <a:lstStyle/>
                    <a:p>
                      <a:pPr algn="ctr"/>
                      <a:r>
                        <a:rPr lang="en-US" sz="1600" b="0" dirty="0">
                          <a:solidFill>
                            <a:schemeClr val="tx1"/>
                          </a:solidFill>
                          <a:effectLst/>
                          <a:latin typeface="+mn-lt"/>
                          <a:ea typeface="Calibri" panose="020F0502020204030204" pitchFamily="34" charset="0"/>
                          <a:cs typeface="Times New Roman" panose="02020603050405020304" pitchFamily="18" charset="0"/>
                        </a:rPr>
                        <a:t>0.28</a:t>
                      </a:r>
                      <a:endParaRPr lang="en-GB" dirty="0"/>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5.31</a:t>
                      </a: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0.06</a:t>
                      </a:r>
                    </a:p>
                  </a:txBody>
                  <a:tcPr marL="68580" marR="68580" marT="0" marB="0">
                    <a:noFill/>
                  </a:tcPr>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0.11</a:t>
                      </a:r>
                    </a:p>
                  </a:txBody>
                  <a:tcPr marL="68580" marR="68580" marT="0" marB="0">
                    <a:noFill/>
                  </a:tcPr>
                </a:tc>
                <a:extLst>
                  <a:ext uri="{0D108BD9-81ED-4DB2-BD59-A6C34878D82A}">
                    <a16:rowId xmlns:a16="http://schemas.microsoft.com/office/drawing/2014/main" val="4237158261"/>
                  </a:ext>
                </a:extLst>
              </a:tr>
              <a:tr h="277269">
                <a:tc>
                  <a:txBody>
                    <a:bodyPr/>
                    <a:lstStyle/>
                    <a:p>
                      <a:r>
                        <a:rPr lang="en-US" sz="1600" kern="1200" dirty="0">
                          <a:solidFill>
                            <a:schemeClr val="tx1"/>
                          </a:solidFill>
                          <a:effectLst/>
                          <a:latin typeface="+mn-lt"/>
                          <a:ea typeface="+mn-ea"/>
                          <a:cs typeface="+mn-cs"/>
                        </a:rPr>
                        <a:t>  ::Absorber-</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19.69</a:t>
                      </a:r>
                    </a:p>
                  </a:txBody>
                  <a:tcPr marL="68580" marR="68580" marT="0" marB="0"/>
                </a:tc>
                <a:tc>
                  <a:txBody>
                    <a:bodyPr/>
                    <a:lstStyle/>
                    <a:p>
                      <a:pPr algn="ctr"/>
                      <a:endParaRPr lang="en-GB"/>
                    </a:p>
                  </a:txBody>
                  <a:tcPr marL="68580" marR="68580" marT="0" marB="0"/>
                </a:tc>
                <a:tc>
                  <a:txBody>
                    <a:bodyPr/>
                    <a:lstStyle/>
                    <a:p>
                      <a:pPr algn="ctr"/>
                      <a:endParaRPr lang="en-GB"/>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4.93</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2.59</a:t>
                      </a:r>
                      <a:endParaRPr lang="en-US" sz="16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3815271415"/>
                  </a:ext>
                </a:extLst>
              </a:tr>
              <a:tr h="277269">
                <a:tc>
                  <a:txBody>
                    <a:bodyPr/>
                    <a:lstStyle/>
                    <a:p>
                      <a:r>
                        <a:rPr lang="en-US" sz="1600" kern="1200" dirty="0">
                          <a:solidFill>
                            <a:schemeClr val="tx1"/>
                          </a:solidFill>
                          <a:effectLst/>
                          <a:latin typeface="+mn-lt"/>
                          <a:ea typeface="+mn-ea"/>
                          <a:cs typeface="+mn-cs"/>
                        </a:rPr>
                        <a:t>  ::Electrode-</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14.65</a:t>
                      </a:r>
                    </a:p>
                  </a:txBody>
                  <a:tcPr marL="68580" marR="68580" marT="0" marB="0"/>
                </a:tc>
                <a:tc>
                  <a:txBody>
                    <a:bodyPr/>
                    <a:lstStyle/>
                    <a:p>
                      <a:pPr algn="ctr"/>
                      <a:endParaRPr lang="en-GB" dirty="0"/>
                    </a:p>
                  </a:txBody>
                  <a:tcPr marL="68580" marR="68580" marT="0" marB="0"/>
                </a:tc>
                <a:tc>
                  <a:txBody>
                    <a:bodyPr/>
                    <a:lstStyle/>
                    <a:p>
                      <a:pPr algn="ctr"/>
                      <a:endParaRPr lang="en-GB"/>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2.32</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1.36</a:t>
                      </a:r>
                      <a:endParaRPr lang="en-US" sz="16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539519929"/>
                  </a:ext>
                </a:extLst>
              </a:tr>
              <a:tr h="277269">
                <a:tc>
                  <a:txBody>
                    <a:bodyPr/>
                    <a:lstStyle/>
                    <a:p>
                      <a:r>
                        <a:rPr lang="en-US" sz="1600" kern="1200" dirty="0">
                          <a:solidFill>
                            <a:schemeClr val="tx1"/>
                          </a:solidFill>
                          <a:effectLst/>
                          <a:latin typeface="+mn-lt"/>
                          <a:ea typeface="+mn-ea"/>
                          <a:cs typeface="+mn-cs"/>
                        </a:rPr>
                        <a:t>  ::Glue-</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17.35</a:t>
                      </a:r>
                    </a:p>
                  </a:txBody>
                  <a:tcPr marL="68580" marR="68580" marT="0" marB="0">
                    <a:solidFill>
                      <a:schemeClr val="bg1"/>
                    </a:solidFill>
                  </a:tcPr>
                </a:tc>
                <a:tc>
                  <a:txBody>
                    <a:bodyPr/>
                    <a:lstStyle/>
                    <a:p>
                      <a:pPr algn="ctr"/>
                      <a:endParaRPr lang="en-GB"/>
                    </a:p>
                  </a:txBody>
                  <a:tcPr marL="68580" marR="68580" marT="0" marB="0">
                    <a:solidFill>
                      <a:schemeClr val="bg1"/>
                    </a:solidFill>
                  </a:tcPr>
                </a:tc>
                <a:tc>
                  <a:txBody>
                    <a:bodyPr/>
                    <a:lstStyle/>
                    <a:p>
                      <a:pPr algn="ctr"/>
                      <a:endParaRPr lang="en-GB" dirty="0"/>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3.42</a:t>
                      </a: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2.57</a:t>
                      </a:r>
                      <a:endParaRPr lang="en-US" sz="1600" kern="1200" dirty="0">
                        <a:solidFill>
                          <a:schemeClr val="tx1"/>
                        </a:solidFill>
                        <a:effectLst/>
                        <a:latin typeface="+mn-lt"/>
                        <a:ea typeface="+mn-ea"/>
                        <a:cs typeface="+mn-cs"/>
                      </a:endParaRPr>
                    </a:p>
                  </a:txBody>
                  <a:tcPr marL="68580" marR="68580" marT="0" marB="0">
                    <a:solidFill>
                      <a:schemeClr val="bg1"/>
                    </a:solidFill>
                  </a:tcPr>
                </a:tc>
                <a:extLst>
                  <a:ext uri="{0D108BD9-81ED-4DB2-BD59-A6C34878D82A}">
                    <a16:rowId xmlns:a16="http://schemas.microsoft.com/office/drawing/2014/main" val="1115275149"/>
                  </a:ext>
                </a:extLst>
              </a:tr>
              <a:tr h="277269">
                <a:tc>
                  <a:txBody>
                    <a:bodyPr/>
                    <a:lstStyle/>
                    <a:p>
                      <a:r>
                        <a:rPr lang="en-US" sz="1600" kern="1200" dirty="0">
                          <a:solidFill>
                            <a:schemeClr val="tx1"/>
                          </a:solidFill>
                          <a:effectLst/>
                          <a:latin typeface="+mn-lt"/>
                          <a:ea typeface="+mn-ea"/>
                          <a:cs typeface="+mn-cs"/>
                        </a:rPr>
                        <a:t>  ::Lead-</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solidFill>
                      <a:schemeClr val="bg1"/>
                    </a:solidFill>
                  </a:tcPr>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18.68</a:t>
                      </a:r>
                    </a:p>
                  </a:txBody>
                  <a:tcPr marL="68580" marR="68580" marT="0" marB="0">
                    <a:solidFill>
                      <a:schemeClr val="bg1"/>
                    </a:solidFill>
                  </a:tcPr>
                </a:tc>
                <a:tc>
                  <a:txBody>
                    <a:bodyPr/>
                    <a:lstStyle/>
                    <a:p>
                      <a:pPr algn="ctr"/>
                      <a:endParaRPr lang="en-GB" dirty="0"/>
                    </a:p>
                  </a:txBody>
                  <a:tcPr marL="68580" marR="68580" marT="0" marB="0">
                    <a:solidFill>
                      <a:schemeClr val="bg1"/>
                    </a:solidFill>
                  </a:tcPr>
                </a:tc>
                <a:tc>
                  <a:txBody>
                    <a:bodyPr/>
                    <a:lstStyle/>
                    <a:p>
                      <a:pPr algn="ctr"/>
                      <a:endParaRPr lang="en-GB" dirty="0"/>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7.05</a:t>
                      </a: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1.93</a:t>
                      </a:r>
                    </a:p>
                  </a:txBody>
                  <a:tcPr marL="68580" marR="68580" marT="0" marB="0">
                    <a:solidFill>
                      <a:schemeClr val="bg1"/>
                    </a:solidFill>
                  </a:tcPr>
                </a:tc>
                <a:extLst>
                  <a:ext uri="{0D108BD9-81ED-4DB2-BD59-A6C34878D82A}">
                    <a16:rowId xmlns:a16="http://schemas.microsoft.com/office/drawing/2014/main" val="799152663"/>
                  </a:ext>
                </a:extLst>
              </a:tr>
              <a:tr h="277269">
                <a:tc>
                  <a:txBody>
                    <a:bodyPr/>
                    <a:lstStyle/>
                    <a:p>
                      <a:r>
                        <a:rPr lang="en-US" sz="1600" b="1" kern="1200" dirty="0">
                          <a:solidFill>
                            <a:schemeClr val="tx1"/>
                          </a:solidFill>
                          <a:effectLst/>
                          <a:latin typeface="+mn-lt"/>
                          <a:ea typeface="+mn-ea"/>
                          <a:cs typeface="+mn-cs"/>
                        </a:rPr>
                        <a:t>Total</a:t>
                      </a:r>
                    </a:p>
                  </a:txBody>
                  <a:tcPr marL="68580" marR="68580" marT="0" marB="0">
                    <a:solidFill>
                      <a:schemeClr val="bg2"/>
                    </a:solidFill>
                  </a:tcPr>
                </a:tc>
                <a:tc gridSpan="6">
                  <a:txBody>
                    <a:bodyPr/>
                    <a:lstStyle/>
                    <a:p>
                      <a:pPr algn="ctr">
                        <a:spcAft>
                          <a:spcPts val="0"/>
                        </a:spcAft>
                      </a:pPr>
                      <a:r>
                        <a:rPr lang="en-US" sz="1600" b="1" dirty="0">
                          <a:solidFill>
                            <a:schemeClr val="tx1"/>
                          </a:solidFill>
                          <a:effectLst/>
                          <a:latin typeface="+mn-lt"/>
                          <a:ea typeface="Calibri" panose="020F0502020204030204" pitchFamily="34" charset="0"/>
                          <a:cs typeface="Times New Roman" panose="02020603050405020304" pitchFamily="18" charset="0"/>
                        </a:rPr>
                        <a:t>106.5 x10</a:t>
                      </a:r>
                      <a:r>
                        <a:rPr lang="en-US" sz="1600" b="1" baseline="30000" dirty="0">
                          <a:solidFill>
                            <a:schemeClr val="tx1"/>
                          </a:solidFill>
                          <a:effectLst/>
                          <a:latin typeface="+mn-lt"/>
                          <a:ea typeface="Calibri" panose="020F0502020204030204" pitchFamily="34" charset="0"/>
                          <a:cs typeface="Times New Roman" panose="02020603050405020304" pitchFamily="18" charset="0"/>
                        </a:rPr>
                        <a:t>6</a:t>
                      </a:r>
                      <a:r>
                        <a:rPr lang="en-US" sz="1600" b="1" dirty="0">
                          <a:solidFill>
                            <a:schemeClr val="tx1"/>
                          </a:solidFill>
                          <a:effectLst/>
                          <a:latin typeface="+mn-lt"/>
                          <a:ea typeface="Calibri" panose="020F0502020204030204" pitchFamily="34" charset="0"/>
                          <a:cs typeface="Times New Roman" panose="02020603050405020304" pitchFamily="18" charset="0"/>
                        </a:rPr>
                        <a:t> ( 21% )</a:t>
                      </a:r>
                    </a:p>
                  </a:txBody>
                  <a:tcPr marL="68580" marR="68580" marT="0" marB="0">
                    <a:solidFill>
                      <a:schemeClr val="bg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ctr">
                        <a:spcAft>
                          <a:spcPts val="0"/>
                        </a:spcAft>
                      </a:pP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650151344"/>
                  </a:ext>
                </a:extLst>
              </a:tr>
              <a:tr h="2772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tx1"/>
                          </a:solidFill>
                          <a:effectLst/>
                          <a:latin typeface="+mn-lt"/>
                          <a:ea typeface="+mn-ea"/>
                          <a:cs typeface="+mn-cs"/>
                        </a:rPr>
                        <a:t>LAr</a:t>
                      </a:r>
                      <a:r>
                        <a:rPr lang="en-US" sz="1600" kern="1200" dirty="0">
                          <a:solidFill>
                            <a:schemeClr val="tx1"/>
                          </a:solidFill>
                          <a:effectLst/>
                          <a:latin typeface="+mn-lt"/>
                          <a:ea typeface="+mn-ea"/>
                          <a:cs typeface="+mn-cs"/>
                        </a:rPr>
                        <a:t>::EMEC::</a:t>
                      </a:r>
                      <a:r>
                        <a:rPr lang="en-US" sz="1600" kern="1200" dirty="0" err="1">
                          <a:solidFill>
                            <a:schemeClr val="tx1"/>
                          </a:solidFill>
                          <a:effectLst/>
                          <a:latin typeface="+mn-lt"/>
                          <a:ea typeface="+mn-ea"/>
                          <a:cs typeface="+mn-cs"/>
                        </a:rPr>
                        <a:t>Pos</a:t>
                      </a:r>
                      <a:r>
                        <a:rPr lang="en-US" sz="1600" kern="1200" dirty="0">
                          <a:solidFill>
                            <a:schemeClr val="tx1"/>
                          </a:solidFill>
                          <a:effectLst/>
                          <a:latin typeface="+mn-lt"/>
                          <a:ea typeface="+mn-ea"/>
                          <a:cs typeface="+mn-cs"/>
                        </a:rPr>
                        <a:t>::</a:t>
                      </a:r>
                      <a:r>
                        <a:rPr lang="en-US" sz="1600" kern="1200" dirty="0" err="1">
                          <a:solidFill>
                            <a:schemeClr val="tx1"/>
                          </a:solidFill>
                          <a:effectLst/>
                          <a:latin typeface="+mn-lt"/>
                          <a:ea typeface="+mn-ea"/>
                          <a:cs typeface="+mn-cs"/>
                        </a:rPr>
                        <a:t>InnerWheel</a:t>
                      </a:r>
                      <a:endParaRPr lang="en-US" sz="1600" kern="1200" dirty="0">
                        <a:solidFill>
                          <a:schemeClr val="tx1"/>
                        </a:solidFill>
                        <a:effectLst/>
                        <a:latin typeface="+mn-lt"/>
                        <a:ea typeface="+mn-ea"/>
                        <a:cs typeface="+mn-cs"/>
                      </a:endParaRPr>
                    </a:p>
                  </a:txBody>
                  <a:tcPr marL="68580" marR="68580" marT="0" marB="0">
                    <a:noFill/>
                  </a:tcPr>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2.20</a:t>
                      </a:r>
                    </a:p>
                  </a:txBody>
                  <a:tcPr marL="68580" marR="68580" marT="0" marB="0">
                    <a:no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0.17</a:t>
                      </a:r>
                      <a:endParaRPr lang="en-US" sz="1600" kern="1200" dirty="0">
                        <a:solidFill>
                          <a:schemeClr val="tx1"/>
                        </a:solidFill>
                        <a:effectLst/>
                        <a:latin typeface="+mn-lt"/>
                        <a:ea typeface="+mn-ea"/>
                        <a:cs typeface="+mn-cs"/>
                      </a:endParaRP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2.47</a:t>
                      </a: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0.04</a:t>
                      </a:r>
                    </a:p>
                  </a:txBody>
                  <a:tcPr marL="68580" marR="68580" marT="0" marB="0">
                    <a:noFill/>
                  </a:tcPr>
                </a:tc>
                <a:tc>
                  <a:txBody>
                    <a:bodyPr/>
                    <a:lstStyle/>
                    <a:p>
                      <a:pPr algn="ctr">
                        <a:spcAft>
                          <a:spcPts val="0"/>
                        </a:spcAft>
                      </a:pPr>
                      <a:r>
                        <a:rPr lang="en-US" sz="1600" b="0">
                          <a:solidFill>
                            <a:schemeClr val="tx1"/>
                          </a:solidFill>
                          <a:effectLst/>
                          <a:latin typeface="+mn-lt"/>
                          <a:ea typeface="Calibri" panose="020F0502020204030204" pitchFamily="34" charset="0"/>
                          <a:cs typeface="Times New Roman" panose="02020603050405020304" pitchFamily="18" charset="0"/>
                        </a:rPr>
                        <a:t>0.06</a:t>
                      </a: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877839106"/>
                  </a:ext>
                </a:extLst>
              </a:tr>
              <a:tr h="277269">
                <a:tc>
                  <a:txBody>
                    <a:bodyPr/>
                    <a:lstStyle/>
                    <a:p>
                      <a:r>
                        <a:rPr lang="en-US" sz="1600" kern="1200" dirty="0">
                          <a:solidFill>
                            <a:schemeClr val="tx1"/>
                          </a:solidFill>
                          <a:effectLst/>
                          <a:latin typeface="+mn-lt"/>
                          <a:ea typeface="+mn-ea"/>
                          <a:cs typeface="+mn-cs"/>
                        </a:rPr>
                        <a:t>  ::Absorber-</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9.33</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2.28</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1.25</a:t>
                      </a:r>
                      <a:endParaRPr lang="en-US" sz="16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3101641807"/>
                  </a:ext>
                </a:extLst>
              </a:tr>
              <a:tr h="277269">
                <a:tc>
                  <a:txBody>
                    <a:bodyPr/>
                    <a:lstStyle/>
                    <a:p>
                      <a:r>
                        <a:rPr lang="en-US" sz="1600" kern="1200" dirty="0">
                          <a:solidFill>
                            <a:schemeClr val="tx1"/>
                          </a:solidFill>
                          <a:effectLst/>
                          <a:latin typeface="+mn-lt"/>
                          <a:ea typeface="+mn-ea"/>
                          <a:cs typeface="+mn-cs"/>
                        </a:rPr>
                        <a:t>  ::Electrode-</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6.95</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1.08</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algn="ctr">
                        <a:spcAft>
                          <a:spcPts val="0"/>
                        </a:spcAft>
                      </a:pPr>
                      <a:r>
                        <a:rPr lang="en-US" sz="1600" b="0">
                          <a:solidFill>
                            <a:schemeClr val="tx1"/>
                          </a:solidFill>
                          <a:effectLst/>
                          <a:latin typeface="+mn-lt"/>
                          <a:ea typeface="Calibri" panose="020F0502020204030204" pitchFamily="34" charset="0"/>
                          <a:cs typeface="Times New Roman" panose="02020603050405020304" pitchFamily="18" charset="0"/>
                        </a:rPr>
                        <a:t>0.66</a:t>
                      </a: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5046475"/>
                  </a:ext>
                </a:extLst>
              </a:tr>
              <a:tr h="277269">
                <a:tc>
                  <a:txBody>
                    <a:bodyPr/>
                    <a:lstStyle/>
                    <a:p>
                      <a:r>
                        <a:rPr lang="en-US" sz="1600" kern="1200" dirty="0">
                          <a:solidFill>
                            <a:schemeClr val="tx1"/>
                          </a:solidFill>
                          <a:effectLst/>
                          <a:latin typeface="+mn-lt"/>
                          <a:ea typeface="+mn-ea"/>
                          <a:cs typeface="+mn-cs"/>
                        </a:rPr>
                        <a:t>  ::Glue-</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effectLst/>
                          <a:latin typeface="+mn-lt"/>
                          <a:ea typeface="Calibri" panose="020F0502020204030204" pitchFamily="34" charset="0"/>
                          <a:cs typeface="Times New Roman" panose="02020603050405020304" pitchFamily="18" charset="0"/>
                        </a:rPr>
                        <a:t>8.26</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1.62</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1.24</a:t>
                      </a:r>
                      <a:endParaRPr lang="en-US" sz="16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2844695910"/>
                  </a:ext>
                </a:extLst>
              </a:tr>
              <a:tr h="277269">
                <a:tc>
                  <a:txBody>
                    <a:bodyPr/>
                    <a:lstStyle/>
                    <a:p>
                      <a:r>
                        <a:rPr lang="en-US" sz="1600" kern="1200" dirty="0">
                          <a:solidFill>
                            <a:schemeClr val="tx1"/>
                          </a:solidFill>
                          <a:effectLst/>
                          <a:latin typeface="+mn-lt"/>
                          <a:ea typeface="+mn-ea"/>
                          <a:cs typeface="+mn-cs"/>
                        </a:rPr>
                        <a:t>  ::Lead-</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effectLst/>
                          <a:latin typeface="+mn-lt"/>
                          <a:ea typeface="Calibri" panose="020F0502020204030204" pitchFamily="34" charset="0"/>
                          <a:cs typeface="Times New Roman" panose="02020603050405020304" pitchFamily="18" charset="0"/>
                        </a:rPr>
                        <a:t>8.72</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3.18</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0.91</a:t>
                      </a:r>
                    </a:p>
                  </a:txBody>
                  <a:tcPr marL="68580" marR="68580" marT="0" marB="0"/>
                </a:tc>
                <a:extLst>
                  <a:ext uri="{0D108BD9-81ED-4DB2-BD59-A6C34878D82A}">
                    <a16:rowId xmlns:a16="http://schemas.microsoft.com/office/drawing/2014/main" val="2454947799"/>
                  </a:ext>
                </a:extLst>
              </a:tr>
              <a:tr h="277269">
                <a:tc>
                  <a:txBody>
                    <a:bodyPr/>
                    <a:lstStyle/>
                    <a:p>
                      <a:r>
                        <a:rPr lang="en-US" sz="1600" b="1" kern="1200" dirty="0">
                          <a:solidFill>
                            <a:schemeClr val="tx1"/>
                          </a:solidFill>
                          <a:effectLst/>
                          <a:latin typeface="+mn-lt"/>
                          <a:ea typeface="+mn-ea"/>
                          <a:cs typeface="+mn-cs"/>
                        </a:rPr>
                        <a:t>Total</a:t>
                      </a:r>
                    </a:p>
                  </a:txBody>
                  <a:tcPr marL="68580" marR="68580" marT="0" marB="0">
                    <a:solidFill>
                      <a:schemeClr val="bg2"/>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effectLst/>
                          <a:latin typeface="+mn-lt"/>
                          <a:ea typeface="Calibri" panose="020F0502020204030204" pitchFamily="34" charset="0"/>
                          <a:cs typeface="Times New Roman" panose="02020603050405020304" pitchFamily="18" charset="0"/>
                        </a:rPr>
                        <a:t>49.5 x10</a:t>
                      </a:r>
                      <a:r>
                        <a:rPr lang="en-US" sz="1600" b="1" baseline="30000" dirty="0">
                          <a:solidFill>
                            <a:schemeClr val="tx1"/>
                          </a:solidFill>
                          <a:effectLst/>
                          <a:latin typeface="+mn-lt"/>
                          <a:ea typeface="Calibri" panose="020F0502020204030204" pitchFamily="34" charset="0"/>
                          <a:cs typeface="Times New Roman" panose="02020603050405020304" pitchFamily="18" charset="0"/>
                        </a:rPr>
                        <a:t>6</a:t>
                      </a:r>
                      <a:r>
                        <a:rPr lang="en-US" sz="1600" b="1" dirty="0">
                          <a:solidFill>
                            <a:schemeClr val="tx1"/>
                          </a:solidFill>
                          <a:effectLst/>
                          <a:latin typeface="+mn-lt"/>
                          <a:ea typeface="Calibri" panose="020F0502020204030204" pitchFamily="34" charset="0"/>
                          <a:cs typeface="Times New Roman" panose="02020603050405020304" pitchFamily="18" charset="0"/>
                        </a:rPr>
                        <a:t> ( 10% )</a:t>
                      </a:r>
                    </a:p>
                  </a:txBody>
                  <a:tcPr marL="68580" marR="68580" marT="0" marB="0">
                    <a:solidFill>
                      <a:schemeClr val="bg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814086935"/>
                  </a:ext>
                </a:extLst>
              </a:tr>
            </a:tbl>
          </a:graphicData>
        </a:graphic>
      </p:graphicFrame>
      <p:sp>
        <p:nvSpPr>
          <p:cNvPr id="3" name="TextBox 2">
            <a:extLst>
              <a:ext uri="{FF2B5EF4-FFF2-40B4-BE49-F238E27FC236}">
                <a16:creationId xmlns:a16="http://schemas.microsoft.com/office/drawing/2014/main" id="{C55CBC33-8D4F-A343-8D9B-ABEBF207A483}"/>
              </a:ext>
            </a:extLst>
          </p:cNvPr>
          <p:cNvSpPr txBox="1"/>
          <p:nvPr/>
        </p:nvSpPr>
        <p:spPr>
          <a:xfrm>
            <a:off x="838200" y="855042"/>
            <a:ext cx="10515599" cy="1661993"/>
          </a:xfrm>
          <a:prstGeom prst="rect">
            <a:avLst/>
          </a:prstGeom>
          <a:noFill/>
        </p:spPr>
        <p:txBody>
          <a:bodyPr wrap="square" rtlCol="0">
            <a:spAutoFit/>
          </a:bodyPr>
          <a:lstStyle/>
          <a:p>
            <a:r>
              <a:rPr lang="en-GB" sz="2000" dirty="0"/>
              <a:t>All solids below have exactly the same parameters:</a:t>
            </a:r>
          </a:p>
          <a:p>
            <a:pPr lvl="1"/>
            <a:r>
              <a:rPr lang="en-US" dirty="0"/>
              <a:t>G4Polycone : </a:t>
            </a:r>
            <a:r>
              <a:rPr lang="en-US" dirty="0" err="1"/>
              <a:t>Nz</a:t>
            </a:r>
            <a:r>
              <a:rPr lang="en-US" dirty="0"/>
              <a:t>=2 </a:t>
            </a:r>
            <a:r>
              <a:rPr lang="en-US" dirty="0" err="1"/>
              <a:t>Sphi</a:t>
            </a:r>
            <a:r>
              <a:rPr lang="en-US" dirty="0"/>
              <a:t>=0</a:t>
            </a:r>
            <a:r>
              <a:rPr lang="en-US" baseline="30000" dirty="0"/>
              <a:t>o</a:t>
            </a:r>
            <a:r>
              <a:rPr lang="en-US" dirty="0"/>
              <a:t> </a:t>
            </a:r>
            <a:r>
              <a:rPr lang="en-US" dirty="0" err="1"/>
              <a:t>Dphi</a:t>
            </a:r>
            <a:r>
              <a:rPr lang="en-US" dirty="0"/>
              <a:t>=360</a:t>
            </a:r>
            <a:r>
              <a:rPr lang="en-US" baseline="30000" dirty="0"/>
              <a:t>o </a:t>
            </a:r>
            <a:r>
              <a:rPr lang="en-US" dirty="0"/>
              <a:t>(can be replaced with G4Cons)</a:t>
            </a:r>
          </a:p>
          <a:p>
            <a:pPr lvl="1"/>
            <a:r>
              <a:rPr lang="en-US" dirty="0"/>
              <a:t> z, </a:t>
            </a:r>
            <a:r>
              <a:rPr lang="en-US" dirty="0" err="1"/>
              <a:t>r</a:t>
            </a:r>
            <a:r>
              <a:rPr lang="en-US" baseline="-25000" dirty="0" err="1"/>
              <a:t>min</a:t>
            </a:r>
            <a:r>
              <a:rPr lang="en-US" dirty="0"/>
              <a:t>, </a:t>
            </a:r>
            <a:r>
              <a:rPr lang="en-US" dirty="0" err="1"/>
              <a:t>r</a:t>
            </a:r>
            <a:r>
              <a:rPr lang="en-US" baseline="-25000" dirty="0" err="1"/>
              <a:t>max</a:t>
            </a:r>
            <a:r>
              <a:rPr lang="en-US" dirty="0"/>
              <a:t> =     0, 302.3, 610.4</a:t>
            </a:r>
          </a:p>
          <a:p>
            <a:pPr lvl="1"/>
            <a:r>
              <a:rPr lang="en-US" dirty="0"/>
              <a:t> z, </a:t>
            </a:r>
            <a:r>
              <a:rPr lang="en-US" dirty="0" err="1"/>
              <a:t>r</a:t>
            </a:r>
            <a:r>
              <a:rPr lang="en-US" baseline="-25000" dirty="0" err="1"/>
              <a:t>min</a:t>
            </a:r>
            <a:r>
              <a:rPr lang="en-US" dirty="0"/>
              <a:t>, </a:t>
            </a:r>
            <a:r>
              <a:rPr lang="en-US" dirty="0" err="1"/>
              <a:t>r</a:t>
            </a:r>
            <a:r>
              <a:rPr lang="en-US" baseline="-25000" dirty="0" err="1"/>
              <a:t>max</a:t>
            </a:r>
            <a:r>
              <a:rPr lang="en-US" dirty="0"/>
              <a:t> = 514, 344.3, 695.3</a:t>
            </a:r>
          </a:p>
          <a:p>
            <a:pPr lvl="1"/>
            <a:endParaRPr lang="en-US" sz="1000" dirty="0"/>
          </a:p>
          <a:p>
            <a:r>
              <a:rPr lang="en-GB" dirty="0"/>
              <a:t>FullG4 simulation, 10 events, </a:t>
            </a:r>
            <a:r>
              <a:rPr lang="en-US" dirty="0"/>
              <a:t>500 x10</a:t>
            </a:r>
            <a:r>
              <a:rPr lang="en-US" baseline="30000" dirty="0"/>
              <a:t>6</a:t>
            </a:r>
            <a:r>
              <a:rPr lang="en-US" dirty="0"/>
              <a:t> calls to G4Polycone methods</a:t>
            </a:r>
          </a:p>
        </p:txBody>
      </p:sp>
      <p:sp>
        <p:nvSpPr>
          <p:cNvPr id="4" name="Date Placeholder 3">
            <a:extLst>
              <a:ext uri="{FF2B5EF4-FFF2-40B4-BE49-F238E27FC236}">
                <a16:creationId xmlns:a16="http://schemas.microsoft.com/office/drawing/2014/main" id="{EE371955-6A40-3541-A2BE-33336A416FF7}"/>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E181D63A-16AC-6242-BE15-015EF821A707}"/>
              </a:ext>
            </a:extLst>
          </p:cNvPr>
          <p:cNvSpPr>
            <a:spLocks noGrp="1"/>
          </p:cNvSpPr>
          <p:nvPr>
            <p:ph type="ftr" sz="quarter" idx="11"/>
          </p:nvPr>
        </p:nvSpPr>
        <p:spPr/>
        <p:txBody>
          <a:bodyPr/>
          <a:lstStyle/>
          <a:p>
            <a:r>
              <a:rPr lang="en-US"/>
              <a:t>23rd Geant4 Collaboration Meeting, Lund, Sweden</a:t>
            </a:r>
          </a:p>
        </p:txBody>
      </p:sp>
      <p:sp>
        <p:nvSpPr>
          <p:cNvPr id="10" name="Slide Number Placeholder 9">
            <a:extLst>
              <a:ext uri="{FF2B5EF4-FFF2-40B4-BE49-F238E27FC236}">
                <a16:creationId xmlns:a16="http://schemas.microsoft.com/office/drawing/2014/main" id="{ABDC6DDF-4F6F-0F4F-BF4A-CFEC3BD01144}"/>
              </a:ext>
            </a:extLst>
          </p:cNvPr>
          <p:cNvSpPr>
            <a:spLocks noGrp="1"/>
          </p:cNvSpPr>
          <p:nvPr>
            <p:ph type="sldNum" sz="quarter" idx="12"/>
          </p:nvPr>
        </p:nvSpPr>
        <p:spPr/>
        <p:txBody>
          <a:bodyPr/>
          <a:lstStyle/>
          <a:p>
            <a:fld id="{403AB6F2-CB57-E04A-905D-BEB60A258ED0}" type="slidenum">
              <a:rPr lang="en-US" smtClean="0"/>
              <a:t>23</a:t>
            </a:fld>
            <a:endParaRPr lang="en-US"/>
          </a:p>
        </p:txBody>
      </p:sp>
    </p:spTree>
    <p:extLst>
      <p:ext uri="{BB962C8B-B14F-4D97-AF65-F5344CB8AC3E}">
        <p14:creationId xmlns:p14="http://schemas.microsoft.com/office/powerpoint/2010/main" val="2789033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599" cy="526824"/>
          </a:xfrm>
        </p:spPr>
        <p:txBody>
          <a:bodyPr>
            <a:normAutofit fontScale="90000"/>
          </a:bodyPr>
          <a:lstStyle/>
          <a:p>
            <a:r>
              <a:rPr lang="en-US" dirty="0"/>
              <a:t>EMEC Outer Wheel</a:t>
            </a:r>
          </a:p>
        </p:txBody>
      </p:sp>
      <p:graphicFrame>
        <p:nvGraphicFramePr>
          <p:cNvPr id="5" name="Content Placeholder 4">
            <a:extLst>
              <a:ext uri="{FF2B5EF4-FFF2-40B4-BE49-F238E27FC236}">
                <a16:creationId xmlns:a16="http://schemas.microsoft.com/office/drawing/2014/main" id="{314769A0-63AB-3C49-9D26-625DE38042A0}"/>
              </a:ext>
            </a:extLst>
          </p:cNvPr>
          <p:cNvGraphicFramePr>
            <a:graphicFrameLocks noGrp="1"/>
          </p:cNvGraphicFramePr>
          <p:nvPr>
            <p:ph idx="1"/>
            <p:extLst/>
          </p:nvPr>
        </p:nvGraphicFramePr>
        <p:xfrm>
          <a:off x="838199" y="2458683"/>
          <a:ext cx="10257430" cy="3875868"/>
        </p:xfrm>
        <a:graphic>
          <a:graphicData uri="http://schemas.openxmlformats.org/drawingml/2006/table">
            <a:tbl>
              <a:tblPr firstRow="1" firstCol="1" bandRow="1">
                <a:tableStyleId>{5940675A-B579-460E-94D1-54222C63F5DA}</a:tableStyleId>
              </a:tblPr>
              <a:tblGrid>
                <a:gridCol w="2846697">
                  <a:extLst>
                    <a:ext uri="{9D8B030D-6E8A-4147-A177-3AD203B41FA5}">
                      <a16:colId xmlns:a16="http://schemas.microsoft.com/office/drawing/2014/main" val="1949368697"/>
                    </a:ext>
                  </a:extLst>
                </a:gridCol>
                <a:gridCol w="1214650">
                  <a:extLst>
                    <a:ext uri="{9D8B030D-6E8A-4147-A177-3AD203B41FA5}">
                      <a16:colId xmlns:a16="http://schemas.microsoft.com/office/drawing/2014/main" val="2944699339"/>
                    </a:ext>
                  </a:extLst>
                </a:gridCol>
                <a:gridCol w="1091821">
                  <a:extLst>
                    <a:ext uri="{9D8B030D-6E8A-4147-A177-3AD203B41FA5}">
                      <a16:colId xmlns:a16="http://schemas.microsoft.com/office/drawing/2014/main" val="453815146"/>
                    </a:ext>
                  </a:extLst>
                </a:gridCol>
                <a:gridCol w="1296537">
                  <a:extLst>
                    <a:ext uri="{9D8B030D-6E8A-4147-A177-3AD203B41FA5}">
                      <a16:colId xmlns:a16="http://schemas.microsoft.com/office/drawing/2014/main" val="3900835595"/>
                    </a:ext>
                  </a:extLst>
                </a:gridCol>
                <a:gridCol w="1364777">
                  <a:extLst>
                    <a:ext uri="{9D8B030D-6E8A-4147-A177-3AD203B41FA5}">
                      <a16:colId xmlns:a16="http://schemas.microsoft.com/office/drawing/2014/main" val="1554809106"/>
                    </a:ext>
                  </a:extLst>
                </a:gridCol>
                <a:gridCol w="1228298">
                  <a:extLst>
                    <a:ext uri="{9D8B030D-6E8A-4147-A177-3AD203B41FA5}">
                      <a16:colId xmlns:a16="http://schemas.microsoft.com/office/drawing/2014/main" val="1506405008"/>
                    </a:ext>
                  </a:extLst>
                </a:gridCol>
                <a:gridCol w="1214650">
                  <a:extLst>
                    <a:ext uri="{9D8B030D-6E8A-4147-A177-3AD203B41FA5}">
                      <a16:colId xmlns:a16="http://schemas.microsoft.com/office/drawing/2014/main" val="2331835732"/>
                    </a:ext>
                  </a:extLst>
                </a:gridCol>
              </a:tblGrid>
              <a:tr h="519357">
                <a:tc>
                  <a:txBody>
                    <a:bodyPr/>
                    <a:lstStyle/>
                    <a:p>
                      <a:pPr>
                        <a:spcAft>
                          <a:spcPts val="0"/>
                        </a:spcAft>
                      </a:pPr>
                      <a:r>
                        <a:rPr lang="en-GB" sz="1800" b="1" dirty="0">
                          <a:effectLst/>
                        </a:rPr>
                        <a:t> </a:t>
                      </a:r>
                    </a:p>
                    <a:p>
                      <a:pPr>
                        <a:spcAft>
                          <a:spcPts val="0"/>
                        </a:spcAft>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a:effectLst/>
                        </a:rPr>
                        <a:t>Inside</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r>
                        <a:rPr lang="en-GB" sz="1600" b="1" dirty="0">
                          <a:effectLst/>
                        </a:rPr>
                        <a:t>Normal</a:t>
                      </a:r>
                      <a:br>
                        <a:rPr lang="en-GB" sz="1600" b="1" dirty="0">
                          <a:effectLst/>
                        </a:rPr>
                      </a:br>
                      <a:r>
                        <a:rPr lang="en-GB" sz="1600" b="1" dirty="0">
                          <a:effectLst/>
                        </a:rPr>
                        <a:t>x 10</a:t>
                      </a:r>
                      <a:r>
                        <a:rPr lang="en-GB" sz="1600" b="1" baseline="30000" dirty="0">
                          <a:effectLst/>
                        </a:rPr>
                        <a:t>6</a:t>
                      </a:r>
                      <a:endParaRPr lang="en-GB" dirty="0"/>
                    </a:p>
                  </a:txBody>
                  <a:tcPr marL="68580" marR="68580" marT="0" marB="0">
                    <a:solidFill>
                      <a:schemeClr val="bg2"/>
                    </a:solidFill>
                  </a:tcPr>
                </a:tc>
                <a:tc>
                  <a:txBody>
                    <a:bodyPr/>
                    <a:lstStyle/>
                    <a:p>
                      <a:pPr algn="ctr"/>
                      <a:r>
                        <a:rPr lang="en-GB" sz="1600" b="1" dirty="0" err="1">
                          <a:effectLst/>
                        </a:rPr>
                        <a:t>SafetyToIn</a:t>
                      </a:r>
                      <a:br>
                        <a:rPr lang="en-GB" sz="1600" b="1" dirty="0">
                          <a:effectLst/>
                        </a:rPr>
                      </a:br>
                      <a:r>
                        <a:rPr lang="en-GB" sz="1600" b="1" dirty="0">
                          <a:effectLst/>
                        </a:rPr>
                        <a:t>x 10</a:t>
                      </a:r>
                      <a:r>
                        <a:rPr lang="en-GB" sz="1600" b="1" baseline="30000" dirty="0">
                          <a:effectLst/>
                        </a:rPr>
                        <a:t>6</a:t>
                      </a:r>
                      <a:endParaRPr lang="en-GB" dirty="0"/>
                    </a:p>
                  </a:txBody>
                  <a:tcPr marL="68580" marR="68580" marT="0" marB="0">
                    <a:solidFill>
                      <a:schemeClr val="bg2"/>
                    </a:solidFill>
                  </a:tcPr>
                </a:tc>
                <a:tc>
                  <a:txBody>
                    <a:bodyPr/>
                    <a:lstStyle/>
                    <a:p>
                      <a:pPr algn="ctr">
                        <a:spcAft>
                          <a:spcPts val="0"/>
                        </a:spcAft>
                      </a:pPr>
                      <a:r>
                        <a:rPr lang="en-GB" sz="1600" b="1" dirty="0" err="1">
                          <a:effectLst/>
                        </a:rPr>
                        <a:t>SafetyToOut</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a:effectLst/>
                        </a:rPr>
                        <a:t>DistToIn</a:t>
                      </a:r>
                      <a:br>
                        <a:rPr lang="en-GB" sz="1600" b="1">
                          <a:effectLst/>
                        </a:rPr>
                      </a:br>
                      <a:r>
                        <a:rPr lang="en-GB" sz="1600" b="1">
                          <a:effectLst/>
                        </a:rPr>
                        <a:t>x 10</a:t>
                      </a:r>
                      <a:r>
                        <a:rPr lang="en-GB" sz="1600" b="1" baseline="3000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err="1">
                          <a:effectLst/>
                        </a:rPr>
                        <a:t>DistToOut</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91255314"/>
                  </a:ext>
                </a:extLst>
              </a:tr>
              <a:tr h="277269">
                <a:tc>
                  <a:txBody>
                    <a:bodyPr/>
                    <a:lstStyle/>
                    <a:p>
                      <a:r>
                        <a:rPr lang="en-US" sz="1600" kern="1200" dirty="0" err="1">
                          <a:solidFill>
                            <a:schemeClr val="tx1"/>
                          </a:solidFill>
                          <a:effectLst/>
                          <a:latin typeface="+mn-lt"/>
                          <a:ea typeface="+mn-ea"/>
                          <a:cs typeface="+mn-cs"/>
                        </a:rPr>
                        <a:t>LAr</a:t>
                      </a:r>
                      <a:r>
                        <a:rPr lang="en-US" sz="1600" kern="1200" dirty="0">
                          <a:solidFill>
                            <a:schemeClr val="tx1"/>
                          </a:solidFill>
                          <a:effectLst/>
                          <a:latin typeface="+mn-lt"/>
                          <a:ea typeface="+mn-ea"/>
                          <a:cs typeface="+mn-cs"/>
                        </a:rPr>
                        <a:t>::EMEC::Neg::</a:t>
                      </a:r>
                      <a:r>
                        <a:rPr lang="en-US" sz="1600" kern="1200" dirty="0" err="1">
                          <a:solidFill>
                            <a:schemeClr val="tx1"/>
                          </a:solidFill>
                          <a:effectLst/>
                          <a:latin typeface="+mn-lt"/>
                          <a:ea typeface="+mn-ea"/>
                          <a:cs typeface="+mn-cs"/>
                        </a:rPr>
                        <a:t>OuterWheel</a:t>
                      </a:r>
                      <a:endParaRPr lang="en-US" sz="1600" kern="1200" dirty="0">
                        <a:solidFill>
                          <a:schemeClr val="tx1"/>
                        </a:solidFill>
                        <a:effectLst/>
                        <a:latin typeface="+mn-lt"/>
                        <a:ea typeface="+mn-ea"/>
                        <a:cs typeface="+mn-cs"/>
                      </a:endParaRP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   7.95</a:t>
                      </a:r>
                    </a:p>
                  </a:txBody>
                  <a:tcPr marL="68580" marR="68580" marT="0" marB="0">
                    <a:no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0.27</a:t>
                      </a: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  8.99</a:t>
                      </a: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0.04</a:t>
                      </a:r>
                    </a:p>
                  </a:txBody>
                  <a:tcPr marL="68580" marR="68580" marT="0" marB="0">
                    <a:noFill/>
                  </a:tcPr>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0.10</a:t>
                      </a:r>
                    </a:p>
                  </a:txBody>
                  <a:tcPr marL="68580" marR="68580" marT="0" marB="0">
                    <a:noFill/>
                  </a:tcPr>
                </a:tc>
                <a:extLst>
                  <a:ext uri="{0D108BD9-81ED-4DB2-BD59-A6C34878D82A}">
                    <a16:rowId xmlns:a16="http://schemas.microsoft.com/office/drawing/2014/main" val="4237158261"/>
                  </a:ext>
                </a:extLst>
              </a:tr>
              <a:tr h="277269">
                <a:tc>
                  <a:txBody>
                    <a:bodyPr/>
                    <a:lstStyle/>
                    <a:p>
                      <a:r>
                        <a:rPr lang="en-US" sz="1600" kern="1200" dirty="0">
                          <a:solidFill>
                            <a:schemeClr val="tx1"/>
                          </a:solidFill>
                          <a:effectLst/>
                          <a:latin typeface="+mn-lt"/>
                          <a:ea typeface="+mn-ea"/>
                          <a:cs typeface="+mn-cs"/>
                        </a:rPr>
                        <a:t>  ::Absorber-</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35.26</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  8.67</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4.88</a:t>
                      </a:r>
                    </a:p>
                  </a:txBody>
                  <a:tcPr marL="68580" marR="68580" marT="0" marB="0"/>
                </a:tc>
                <a:extLst>
                  <a:ext uri="{0D108BD9-81ED-4DB2-BD59-A6C34878D82A}">
                    <a16:rowId xmlns:a16="http://schemas.microsoft.com/office/drawing/2014/main" val="3815271415"/>
                  </a:ext>
                </a:extLst>
              </a:tr>
              <a:tr h="277269">
                <a:tc>
                  <a:txBody>
                    <a:bodyPr/>
                    <a:lstStyle/>
                    <a:p>
                      <a:r>
                        <a:rPr lang="en-US" sz="1600" kern="1200" dirty="0">
                          <a:solidFill>
                            <a:schemeClr val="tx1"/>
                          </a:solidFill>
                          <a:effectLst/>
                          <a:latin typeface="+mn-lt"/>
                          <a:ea typeface="+mn-ea"/>
                          <a:cs typeface="+mn-cs"/>
                        </a:rPr>
                        <a:t>  ::Electrode-</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26.12</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  4.14</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2.57</a:t>
                      </a:r>
                    </a:p>
                  </a:txBody>
                  <a:tcPr marL="68580" marR="68580" marT="0" marB="0"/>
                </a:tc>
                <a:extLst>
                  <a:ext uri="{0D108BD9-81ED-4DB2-BD59-A6C34878D82A}">
                    <a16:rowId xmlns:a16="http://schemas.microsoft.com/office/drawing/2014/main" val="539519929"/>
                  </a:ext>
                </a:extLst>
              </a:tr>
              <a:tr h="277269">
                <a:tc>
                  <a:txBody>
                    <a:bodyPr/>
                    <a:lstStyle/>
                    <a:p>
                      <a:r>
                        <a:rPr lang="en-US" sz="1600" kern="1200" dirty="0">
                          <a:solidFill>
                            <a:schemeClr val="tx1"/>
                          </a:solidFill>
                          <a:effectLst/>
                          <a:latin typeface="+mn-lt"/>
                          <a:ea typeface="+mn-ea"/>
                          <a:cs typeface="+mn-cs"/>
                        </a:rPr>
                        <a:t>  ::Glue-</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31.87</a:t>
                      </a:r>
                    </a:p>
                  </a:txBody>
                  <a:tcPr marL="68580" marR="68580" marT="0" marB="0">
                    <a:solidFill>
                      <a:schemeClr val="bg1"/>
                    </a:solid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  6.24</a:t>
                      </a: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4.84</a:t>
                      </a:r>
                    </a:p>
                  </a:txBody>
                  <a:tcPr marL="68580" marR="68580" marT="0" marB="0">
                    <a:solidFill>
                      <a:schemeClr val="bg1"/>
                    </a:solidFill>
                  </a:tcPr>
                </a:tc>
                <a:extLst>
                  <a:ext uri="{0D108BD9-81ED-4DB2-BD59-A6C34878D82A}">
                    <a16:rowId xmlns:a16="http://schemas.microsoft.com/office/drawing/2014/main" val="1115275149"/>
                  </a:ext>
                </a:extLst>
              </a:tr>
              <a:tr h="277269">
                <a:tc>
                  <a:txBody>
                    <a:bodyPr/>
                    <a:lstStyle/>
                    <a:p>
                      <a:r>
                        <a:rPr lang="en-US" sz="1600" kern="1200" dirty="0">
                          <a:solidFill>
                            <a:schemeClr val="tx1"/>
                          </a:solidFill>
                          <a:effectLst/>
                          <a:latin typeface="+mn-lt"/>
                          <a:ea typeface="+mn-ea"/>
                          <a:cs typeface="+mn-cs"/>
                        </a:rPr>
                        <a:t>  ::Lead-</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31.15</a:t>
                      </a:r>
                    </a:p>
                  </a:txBody>
                  <a:tcPr marL="68580" marR="68580" marT="0" marB="0">
                    <a:solidFill>
                      <a:schemeClr val="bg1"/>
                    </a:solid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10.49</a:t>
                      </a: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3.33</a:t>
                      </a:r>
                    </a:p>
                  </a:txBody>
                  <a:tcPr marL="68580" marR="68580" marT="0" marB="0">
                    <a:solidFill>
                      <a:schemeClr val="bg1"/>
                    </a:solidFill>
                  </a:tcPr>
                </a:tc>
                <a:extLst>
                  <a:ext uri="{0D108BD9-81ED-4DB2-BD59-A6C34878D82A}">
                    <a16:rowId xmlns:a16="http://schemas.microsoft.com/office/drawing/2014/main" val="799152663"/>
                  </a:ext>
                </a:extLst>
              </a:tr>
              <a:tr h="277269">
                <a:tc>
                  <a:txBody>
                    <a:bodyPr/>
                    <a:lstStyle/>
                    <a:p>
                      <a:r>
                        <a:rPr lang="en-US" sz="1600" b="1" kern="1200" dirty="0">
                          <a:solidFill>
                            <a:schemeClr val="tx1"/>
                          </a:solidFill>
                          <a:effectLst/>
                          <a:latin typeface="+mn-lt"/>
                          <a:ea typeface="+mn-ea"/>
                          <a:cs typeface="+mn-cs"/>
                        </a:rPr>
                        <a:t>Total</a:t>
                      </a:r>
                    </a:p>
                  </a:txBody>
                  <a:tcPr marL="68580" marR="68580" marT="0" marB="0">
                    <a:solidFill>
                      <a:schemeClr val="bg2"/>
                    </a:solidFill>
                  </a:tcPr>
                </a:tc>
                <a:tc gridSpan="6">
                  <a:txBody>
                    <a:bodyPr/>
                    <a:lstStyle/>
                    <a:p>
                      <a:pPr algn="ctr">
                        <a:spcAft>
                          <a:spcPts val="0"/>
                        </a:spcAft>
                      </a:pPr>
                      <a:r>
                        <a:rPr lang="en-US" sz="1600" b="1" dirty="0">
                          <a:solidFill>
                            <a:schemeClr val="tx1"/>
                          </a:solidFill>
                          <a:effectLst/>
                          <a:latin typeface="+mn-lt"/>
                          <a:ea typeface="Calibri" panose="020F0502020204030204" pitchFamily="34" charset="0"/>
                          <a:cs typeface="Times New Roman" panose="02020603050405020304" pitchFamily="18" charset="0"/>
                        </a:rPr>
                        <a:t>186 x10</a:t>
                      </a:r>
                      <a:r>
                        <a:rPr lang="en-US" sz="1600" b="1" baseline="30000" dirty="0">
                          <a:solidFill>
                            <a:schemeClr val="tx1"/>
                          </a:solidFill>
                          <a:effectLst/>
                          <a:latin typeface="+mn-lt"/>
                          <a:ea typeface="Calibri" panose="020F0502020204030204" pitchFamily="34" charset="0"/>
                          <a:cs typeface="Times New Roman" panose="02020603050405020304" pitchFamily="18" charset="0"/>
                        </a:rPr>
                        <a:t>6</a:t>
                      </a:r>
                      <a:r>
                        <a:rPr lang="en-US" sz="1600" b="1" dirty="0">
                          <a:solidFill>
                            <a:schemeClr val="tx1"/>
                          </a:solidFill>
                          <a:effectLst/>
                          <a:latin typeface="+mn-lt"/>
                          <a:ea typeface="Calibri" panose="020F0502020204030204" pitchFamily="34" charset="0"/>
                          <a:cs typeface="Times New Roman" panose="02020603050405020304" pitchFamily="18" charset="0"/>
                        </a:rPr>
                        <a:t> ( 37% )</a:t>
                      </a:r>
                    </a:p>
                  </a:txBody>
                  <a:tcPr marL="68580" marR="68580" marT="0" marB="0">
                    <a:solidFill>
                      <a:schemeClr val="bg2"/>
                    </a:solidFill>
                  </a:tcPr>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650151344"/>
                  </a:ext>
                </a:extLst>
              </a:tr>
              <a:tr h="2772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a:solidFill>
                            <a:schemeClr val="tx1"/>
                          </a:solidFill>
                          <a:effectLst/>
                          <a:latin typeface="+mn-lt"/>
                          <a:ea typeface="+mn-ea"/>
                          <a:cs typeface="+mn-cs"/>
                        </a:rPr>
                        <a:t>LAr</a:t>
                      </a:r>
                      <a:r>
                        <a:rPr lang="en-US" sz="1600" kern="1200" dirty="0">
                          <a:solidFill>
                            <a:schemeClr val="tx1"/>
                          </a:solidFill>
                          <a:effectLst/>
                          <a:latin typeface="+mn-lt"/>
                          <a:ea typeface="+mn-ea"/>
                          <a:cs typeface="+mn-cs"/>
                        </a:rPr>
                        <a:t>::EMEC::</a:t>
                      </a:r>
                      <a:r>
                        <a:rPr lang="en-US" sz="1600" kern="1200" dirty="0" err="1">
                          <a:solidFill>
                            <a:schemeClr val="tx1"/>
                          </a:solidFill>
                          <a:effectLst/>
                          <a:latin typeface="+mn-lt"/>
                          <a:ea typeface="+mn-ea"/>
                          <a:cs typeface="+mn-cs"/>
                        </a:rPr>
                        <a:t>Pos</a:t>
                      </a:r>
                      <a:r>
                        <a:rPr lang="en-US" sz="1600" kern="1200" dirty="0">
                          <a:solidFill>
                            <a:schemeClr val="tx1"/>
                          </a:solidFill>
                          <a:effectLst/>
                          <a:latin typeface="+mn-lt"/>
                          <a:ea typeface="+mn-ea"/>
                          <a:cs typeface="+mn-cs"/>
                        </a:rPr>
                        <a:t>::</a:t>
                      </a:r>
                      <a:r>
                        <a:rPr lang="en-US" sz="1600" kern="1200" dirty="0" err="1">
                          <a:solidFill>
                            <a:schemeClr val="tx1"/>
                          </a:solidFill>
                          <a:effectLst/>
                          <a:latin typeface="+mn-lt"/>
                          <a:ea typeface="+mn-ea"/>
                          <a:cs typeface="+mn-cs"/>
                        </a:rPr>
                        <a:t>OuterWheel</a:t>
                      </a:r>
                      <a:endParaRPr lang="en-US" sz="1600" kern="1200" dirty="0">
                        <a:solidFill>
                          <a:schemeClr val="tx1"/>
                        </a:solidFill>
                        <a:effectLst/>
                        <a:latin typeface="+mn-lt"/>
                        <a:ea typeface="+mn-ea"/>
                        <a:cs typeface="+mn-cs"/>
                      </a:endParaRP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2.12</a:t>
                      </a:r>
                    </a:p>
                  </a:txBody>
                  <a:tcPr marL="68580" marR="68580" marT="0" marB="0">
                    <a:noFill/>
                  </a:tcPr>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0.15</a:t>
                      </a: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2.29</a:t>
                      </a:r>
                    </a:p>
                  </a:txBody>
                  <a:tcPr marL="68580" marR="68580" marT="0" marB="0">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0.01</a:t>
                      </a:r>
                    </a:p>
                  </a:txBody>
                  <a:tcPr marL="68580" marR="68580" marT="0" marB="0">
                    <a:noFill/>
                  </a:tcPr>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0.03</a:t>
                      </a:r>
                    </a:p>
                  </a:txBody>
                  <a:tcPr marL="68580" marR="68580" marT="0" marB="0">
                    <a:noFill/>
                  </a:tcPr>
                </a:tc>
                <a:extLst>
                  <a:ext uri="{0D108BD9-81ED-4DB2-BD59-A6C34878D82A}">
                    <a16:rowId xmlns:a16="http://schemas.microsoft.com/office/drawing/2014/main" val="2877839106"/>
                  </a:ext>
                </a:extLst>
              </a:tr>
              <a:tr h="277269">
                <a:tc>
                  <a:txBody>
                    <a:bodyPr/>
                    <a:lstStyle/>
                    <a:p>
                      <a:r>
                        <a:rPr lang="en-US" sz="1600" kern="1200" dirty="0">
                          <a:solidFill>
                            <a:schemeClr val="tx1"/>
                          </a:solidFill>
                          <a:effectLst/>
                          <a:latin typeface="+mn-lt"/>
                          <a:ea typeface="+mn-ea"/>
                          <a:cs typeface="+mn-cs"/>
                        </a:rPr>
                        <a:t>  ::Absorber-</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9.65</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2.24</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1.42</a:t>
                      </a:r>
                    </a:p>
                  </a:txBody>
                  <a:tcPr marL="68580" marR="68580" marT="0" marB="0"/>
                </a:tc>
                <a:extLst>
                  <a:ext uri="{0D108BD9-81ED-4DB2-BD59-A6C34878D82A}">
                    <a16:rowId xmlns:a16="http://schemas.microsoft.com/office/drawing/2014/main" val="3101641807"/>
                  </a:ext>
                </a:extLst>
              </a:tr>
              <a:tr h="277269">
                <a:tc>
                  <a:txBody>
                    <a:bodyPr/>
                    <a:lstStyle/>
                    <a:p>
                      <a:r>
                        <a:rPr lang="en-US" sz="1600" kern="1200" dirty="0">
                          <a:solidFill>
                            <a:schemeClr val="tx1"/>
                          </a:solidFill>
                          <a:effectLst/>
                          <a:latin typeface="+mn-lt"/>
                          <a:ea typeface="+mn-ea"/>
                          <a:cs typeface="+mn-cs"/>
                        </a:rPr>
                        <a:t>  ::Electrode-</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7.12</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1.08</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0.74</a:t>
                      </a:r>
                    </a:p>
                  </a:txBody>
                  <a:tcPr marL="68580" marR="68580" marT="0" marB="0"/>
                </a:tc>
                <a:extLst>
                  <a:ext uri="{0D108BD9-81ED-4DB2-BD59-A6C34878D82A}">
                    <a16:rowId xmlns:a16="http://schemas.microsoft.com/office/drawing/2014/main" val="1515046475"/>
                  </a:ext>
                </a:extLst>
              </a:tr>
              <a:tr h="277269">
                <a:tc>
                  <a:txBody>
                    <a:bodyPr/>
                    <a:lstStyle/>
                    <a:p>
                      <a:r>
                        <a:rPr lang="en-US" sz="1600" kern="1200" dirty="0">
                          <a:solidFill>
                            <a:schemeClr val="tx1"/>
                          </a:solidFill>
                          <a:effectLst/>
                          <a:latin typeface="+mn-lt"/>
                          <a:ea typeface="+mn-ea"/>
                          <a:cs typeface="+mn-cs"/>
                        </a:rPr>
                        <a:t>  ::Glue-</a:t>
                      </a:r>
                      <a:r>
                        <a:rPr lang="en-US" sz="1600" kern="1200" dirty="0" err="1">
                          <a:solidFill>
                            <a:schemeClr val="tx1"/>
                          </a:solidFill>
                          <a:effectLst/>
                          <a:latin typeface="+mn-lt"/>
                          <a:ea typeface="+mn-ea"/>
                          <a:cs typeface="+mn-cs"/>
                        </a:rPr>
                        <a:t>BoundingPolycone</a:t>
                      </a:r>
                      <a:r>
                        <a:rPr lang="en-US" sz="1600" kern="1200" dirty="0">
                          <a:solidFill>
                            <a:schemeClr val="tx1"/>
                          </a:solidFill>
                          <a:effectLst/>
                          <a:latin typeface="+mn-lt"/>
                          <a:ea typeface="+mn-ea"/>
                          <a:cs typeface="+mn-cs"/>
                        </a:rPr>
                        <a:t> </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8.94</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1.72</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1.41</a:t>
                      </a:r>
                    </a:p>
                  </a:txBody>
                  <a:tcPr marL="68580" marR="68580" marT="0" marB="0"/>
                </a:tc>
                <a:extLst>
                  <a:ext uri="{0D108BD9-81ED-4DB2-BD59-A6C34878D82A}">
                    <a16:rowId xmlns:a16="http://schemas.microsoft.com/office/drawing/2014/main" val="2844695910"/>
                  </a:ext>
                </a:extLst>
              </a:tr>
              <a:tr h="277269">
                <a:tc>
                  <a:txBody>
                    <a:bodyPr/>
                    <a:lstStyle/>
                    <a:p>
                      <a:r>
                        <a:rPr lang="en-US" sz="1600" kern="1200" dirty="0">
                          <a:solidFill>
                            <a:schemeClr val="tx1"/>
                          </a:solidFill>
                          <a:effectLst/>
                          <a:latin typeface="+mn-lt"/>
                          <a:ea typeface="+mn-ea"/>
                          <a:cs typeface="+mn-cs"/>
                        </a:rPr>
                        <a:t>  ::Lead-</a:t>
                      </a:r>
                      <a:r>
                        <a:rPr lang="en-US" sz="1600" kern="1200" dirty="0" err="1">
                          <a:solidFill>
                            <a:schemeClr val="tx1"/>
                          </a:solidFill>
                          <a:effectLst/>
                          <a:latin typeface="+mn-lt"/>
                          <a:ea typeface="+mn-ea"/>
                          <a:cs typeface="+mn-cs"/>
                        </a:rPr>
                        <a:t>BoundingPolycone</a:t>
                      </a:r>
                      <a:endParaRPr lang="en-US" sz="1600" kern="1200" dirty="0">
                        <a:solidFill>
                          <a:schemeClr val="tx1"/>
                        </a:solidFill>
                        <a:effectLst/>
                        <a:latin typeface="+mn-lt"/>
                        <a:ea typeface="+mn-ea"/>
                        <a:cs typeface="+mn-cs"/>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8.20</a:t>
                      </a: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endParaRPr lang="en-US" sz="16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2.42</a:t>
                      </a: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txBody>
                  <a:tcPr marL="68580" marR="68580" marT="0" marB="0"/>
                </a:tc>
                <a:tc>
                  <a:txBody>
                    <a:bodyPr/>
                    <a:lstStyle/>
                    <a:p>
                      <a:pPr algn="ctr">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0.91</a:t>
                      </a:r>
                    </a:p>
                  </a:txBody>
                  <a:tcPr marL="68580" marR="68580" marT="0" marB="0"/>
                </a:tc>
                <a:extLst>
                  <a:ext uri="{0D108BD9-81ED-4DB2-BD59-A6C34878D82A}">
                    <a16:rowId xmlns:a16="http://schemas.microsoft.com/office/drawing/2014/main" val="2454947799"/>
                  </a:ext>
                </a:extLst>
              </a:tr>
              <a:tr h="277269">
                <a:tc>
                  <a:txBody>
                    <a:bodyPr/>
                    <a:lstStyle/>
                    <a:p>
                      <a:r>
                        <a:rPr lang="en-US" sz="1600" b="1" kern="1200" dirty="0">
                          <a:solidFill>
                            <a:schemeClr val="tx1"/>
                          </a:solidFill>
                          <a:effectLst/>
                          <a:latin typeface="+mn-lt"/>
                          <a:ea typeface="+mn-ea"/>
                          <a:cs typeface="+mn-cs"/>
                        </a:rPr>
                        <a:t>Total</a:t>
                      </a:r>
                    </a:p>
                  </a:txBody>
                  <a:tcPr marL="68580" marR="68580" marT="0" marB="0">
                    <a:solidFill>
                      <a:schemeClr val="bg2"/>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effectLst/>
                          <a:latin typeface="+mn-lt"/>
                          <a:ea typeface="Calibri" panose="020F0502020204030204" pitchFamily="34" charset="0"/>
                          <a:cs typeface="Times New Roman" panose="02020603050405020304" pitchFamily="18" charset="0"/>
                        </a:rPr>
                        <a:t>50 x10</a:t>
                      </a:r>
                      <a:r>
                        <a:rPr lang="en-US" sz="1600" b="1" baseline="30000" dirty="0">
                          <a:solidFill>
                            <a:schemeClr val="tx1"/>
                          </a:solidFill>
                          <a:effectLst/>
                          <a:latin typeface="+mn-lt"/>
                          <a:ea typeface="Calibri" panose="020F0502020204030204" pitchFamily="34" charset="0"/>
                          <a:cs typeface="Times New Roman" panose="02020603050405020304" pitchFamily="18" charset="0"/>
                        </a:rPr>
                        <a:t>6</a:t>
                      </a:r>
                      <a:r>
                        <a:rPr lang="en-US" sz="1600" b="1" dirty="0">
                          <a:solidFill>
                            <a:schemeClr val="tx1"/>
                          </a:solidFill>
                          <a:effectLst/>
                          <a:latin typeface="+mn-lt"/>
                          <a:ea typeface="Calibri" panose="020F0502020204030204" pitchFamily="34" charset="0"/>
                          <a:cs typeface="Times New Roman" panose="02020603050405020304" pitchFamily="18" charset="0"/>
                        </a:rPr>
                        <a:t>  (10%)</a:t>
                      </a:r>
                    </a:p>
                  </a:txBody>
                  <a:tcPr marL="68580" marR="68580" marT="0" marB="0">
                    <a:solidFill>
                      <a:schemeClr val="bg2"/>
                    </a:solidFill>
                  </a:tcPr>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hMerge="1">
                  <a:txBody>
                    <a:bodyPr/>
                    <a:lstStyle/>
                    <a:p>
                      <a:pPr algn="ctr">
                        <a:spcAft>
                          <a:spcPts val="0"/>
                        </a:spcAft>
                      </a:pP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814086935"/>
                  </a:ext>
                </a:extLst>
              </a:tr>
            </a:tbl>
          </a:graphicData>
        </a:graphic>
      </p:graphicFrame>
      <p:sp>
        <p:nvSpPr>
          <p:cNvPr id="3" name="TextBox 2">
            <a:extLst>
              <a:ext uri="{FF2B5EF4-FFF2-40B4-BE49-F238E27FC236}">
                <a16:creationId xmlns:a16="http://schemas.microsoft.com/office/drawing/2014/main" id="{C55CBC33-8D4F-A343-8D9B-ABEBF207A483}"/>
              </a:ext>
            </a:extLst>
          </p:cNvPr>
          <p:cNvSpPr txBox="1"/>
          <p:nvPr/>
        </p:nvSpPr>
        <p:spPr>
          <a:xfrm>
            <a:off x="838200" y="855042"/>
            <a:ext cx="10515599" cy="1508105"/>
          </a:xfrm>
          <a:prstGeom prst="rect">
            <a:avLst/>
          </a:prstGeom>
          <a:noFill/>
        </p:spPr>
        <p:txBody>
          <a:bodyPr wrap="square" rtlCol="0">
            <a:spAutoFit/>
          </a:bodyPr>
          <a:lstStyle/>
          <a:p>
            <a:r>
              <a:rPr lang="en-GB" sz="2000" dirty="0"/>
              <a:t>All solids below have exactly the same parameters:</a:t>
            </a:r>
          </a:p>
          <a:p>
            <a:pPr lvl="1"/>
            <a:r>
              <a:rPr lang="en-US" dirty="0"/>
              <a:t>G4Polycone : </a:t>
            </a:r>
            <a:r>
              <a:rPr lang="en-US" dirty="0" err="1"/>
              <a:t>Nz</a:t>
            </a:r>
            <a:r>
              <a:rPr lang="en-US" dirty="0"/>
              <a:t>=3 </a:t>
            </a:r>
            <a:r>
              <a:rPr lang="en-US" dirty="0" err="1"/>
              <a:t>Sphi</a:t>
            </a:r>
            <a:r>
              <a:rPr lang="en-US" dirty="0"/>
              <a:t>=0</a:t>
            </a:r>
            <a:r>
              <a:rPr lang="en-US" baseline="30000" dirty="0"/>
              <a:t>o</a:t>
            </a:r>
            <a:r>
              <a:rPr lang="en-US" dirty="0"/>
              <a:t> </a:t>
            </a:r>
            <a:r>
              <a:rPr lang="en-US" dirty="0" err="1"/>
              <a:t>Dphi</a:t>
            </a:r>
            <a:r>
              <a:rPr lang="en-US" dirty="0"/>
              <a:t>=360</a:t>
            </a:r>
            <a:r>
              <a:rPr lang="en-US" baseline="30000" dirty="0"/>
              <a:t>o </a:t>
            </a:r>
            <a:r>
              <a:rPr lang="en-US" dirty="0"/>
              <a:t>(a union of two hollow cones)</a:t>
            </a:r>
            <a:endParaRPr lang="en-US" baseline="30000" dirty="0"/>
          </a:p>
          <a:p>
            <a:pPr lvl="1"/>
            <a:r>
              <a:rPr lang="en-US" dirty="0"/>
              <a:t> z, </a:t>
            </a:r>
            <a:r>
              <a:rPr lang="en-US" dirty="0" err="1"/>
              <a:t>r</a:t>
            </a:r>
            <a:r>
              <a:rPr lang="en-US" baseline="-25000" dirty="0" err="1"/>
              <a:t>min</a:t>
            </a:r>
            <a:r>
              <a:rPr lang="en-US" dirty="0"/>
              <a:t>, </a:t>
            </a:r>
            <a:r>
              <a:rPr lang="en-US" dirty="0" err="1"/>
              <a:t>r</a:t>
            </a:r>
            <a:r>
              <a:rPr lang="en-US" baseline="-25000" dirty="0" err="1"/>
              <a:t>max</a:t>
            </a:r>
            <a:r>
              <a:rPr lang="en-US" dirty="0"/>
              <a:t> =        0,  613.4,  1999.9</a:t>
            </a:r>
          </a:p>
          <a:p>
            <a:pPr lvl="1"/>
            <a:r>
              <a:rPr lang="en-US" dirty="0"/>
              <a:t> z, </a:t>
            </a:r>
            <a:r>
              <a:rPr lang="en-US" dirty="0" err="1"/>
              <a:t>r</a:t>
            </a:r>
            <a:r>
              <a:rPr lang="en-US" baseline="-25000" dirty="0" err="1"/>
              <a:t>min</a:t>
            </a:r>
            <a:r>
              <a:rPr lang="en-US" dirty="0"/>
              <a:t>, </a:t>
            </a:r>
            <a:r>
              <a:rPr lang="en-US" dirty="0" err="1"/>
              <a:t>r</a:t>
            </a:r>
            <a:r>
              <a:rPr lang="en-US" baseline="-25000" dirty="0" err="1"/>
              <a:t>max</a:t>
            </a:r>
            <a:r>
              <a:rPr lang="en-US" dirty="0"/>
              <a:t> =   63.2,  623.8,  2034</a:t>
            </a:r>
          </a:p>
          <a:p>
            <a:pPr lvl="1"/>
            <a:r>
              <a:rPr lang="en-US" dirty="0"/>
              <a:t> z, </a:t>
            </a:r>
            <a:r>
              <a:rPr lang="en-US" dirty="0" err="1"/>
              <a:t>r</a:t>
            </a:r>
            <a:r>
              <a:rPr lang="en-US" baseline="-25000" dirty="0" err="1"/>
              <a:t>min</a:t>
            </a:r>
            <a:r>
              <a:rPr lang="en-US" dirty="0"/>
              <a:t>, </a:t>
            </a:r>
            <a:r>
              <a:rPr lang="en-US" dirty="0" err="1"/>
              <a:t>r</a:t>
            </a:r>
            <a:r>
              <a:rPr lang="en-US" baseline="-25000" dirty="0" err="1"/>
              <a:t>max</a:t>
            </a:r>
            <a:r>
              <a:rPr lang="en-US" dirty="0"/>
              <a:t> = 514.0,  698.3,  2034</a:t>
            </a:r>
          </a:p>
        </p:txBody>
      </p:sp>
      <p:sp>
        <p:nvSpPr>
          <p:cNvPr id="4" name="Date Placeholder 3">
            <a:extLst>
              <a:ext uri="{FF2B5EF4-FFF2-40B4-BE49-F238E27FC236}">
                <a16:creationId xmlns:a16="http://schemas.microsoft.com/office/drawing/2014/main" id="{D36D445E-C724-7A40-9D5E-D809A65DA2C7}"/>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02C242E8-C0DD-6842-AB78-11252EAD997F}"/>
              </a:ext>
            </a:extLst>
          </p:cNvPr>
          <p:cNvSpPr>
            <a:spLocks noGrp="1"/>
          </p:cNvSpPr>
          <p:nvPr>
            <p:ph type="ftr" sz="quarter" idx="11"/>
          </p:nvPr>
        </p:nvSpPr>
        <p:spPr/>
        <p:txBody>
          <a:bodyPr/>
          <a:lstStyle/>
          <a:p>
            <a:r>
              <a:rPr lang="en-US"/>
              <a:t>23rd Geant4 Collaboration Meeting, Lund, Sweden</a:t>
            </a:r>
          </a:p>
        </p:txBody>
      </p:sp>
      <p:sp>
        <p:nvSpPr>
          <p:cNvPr id="10" name="Slide Number Placeholder 9">
            <a:extLst>
              <a:ext uri="{FF2B5EF4-FFF2-40B4-BE49-F238E27FC236}">
                <a16:creationId xmlns:a16="http://schemas.microsoft.com/office/drawing/2014/main" id="{FEC106DB-A61E-EB42-B9B7-D8CDF774E294}"/>
              </a:ext>
            </a:extLst>
          </p:cNvPr>
          <p:cNvSpPr>
            <a:spLocks noGrp="1"/>
          </p:cNvSpPr>
          <p:nvPr>
            <p:ph type="sldNum" sz="quarter" idx="12"/>
          </p:nvPr>
        </p:nvSpPr>
        <p:spPr/>
        <p:txBody>
          <a:bodyPr/>
          <a:lstStyle/>
          <a:p>
            <a:fld id="{403AB6F2-CB57-E04A-905D-BEB60A258ED0}" type="slidenum">
              <a:rPr lang="en-US" smtClean="0"/>
              <a:t>24</a:t>
            </a:fld>
            <a:endParaRPr lang="en-US"/>
          </a:p>
        </p:txBody>
      </p:sp>
    </p:spTree>
    <p:extLst>
      <p:ext uri="{BB962C8B-B14F-4D97-AF65-F5344CB8AC3E}">
        <p14:creationId xmlns:p14="http://schemas.microsoft.com/office/powerpoint/2010/main" val="22278180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1"/>
          </a:xfrm>
        </p:spPr>
        <p:txBody>
          <a:bodyPr/>
          <a:lstStyle/>
          <a:p>
            <a:r>
              <a:rPr lang="en-US" dirty="0"/>
              <a:t>EMEC Wheels. Summary</a:t>
            </a:r>
          </a:p>
        </p:txBody>
      </p:sp>
      <p:sp>
        <p:nvSpPr>
          <p:cNvPr id="3" name="Content Placeholder 2"/>
          <p:cNvSpPr>
            <a:spLocks noGrp="1"/>
          </p:cNvSpPr>
          <p:nvPr>
            <p:ph idx="1"/>
          </p:nvPr>
        </p:nvSpPr>
        <p:spPr>
          <a:xfrm>
            <a:off x="838200" y="1296537"/>
            <a:ext cx="10515600" cy="4940490"/>
          </a:xfrm>
        </p:spPr>
        <p:txBody>
          <a:bodyPr>
            <a:normAutofit/>
          </a:bodyPr>
          <a:lstStyle/>
          <a:p>
            <a:pPr>
              <a:buFont typeface="Arial" panose="020B0604020202020204" pitchFamily="34" charset="0"/>
              <a:buChar char="•"/>
            </a:pPr>
            <a:r>
              <a:rPr lang="en-US" sz="2400" dirty="0"/>
              <a:t>EMEC Inner and Outer Wheels take </a:t>
            </a:r>
            <a:r>
              <a:rPr lang="en-US" sz="2400" dirty="0">
                <a:solidFill>
                  <a:srgbClr val="C00000"/>
                </a:solidFill>
              </a:rPr>
              <a:t>78% </a:t>
            </a:r>
            <a:r>
              <a:rPr lang="en-US" sz="2400" dirty="0"/>
              <a:t>of calls to G4Polycone and approximately </a:t>
            </a:r>
            <a:r>
              <a:rPr lang="en-US" sz="2400" dirty="0">
                <a:solidFill>
                  <a:srgbClr val="C00000"/>
                </a:solidFill>
              </a:rPr>
              <a:t>40% </a:t>
            </a:r>
            <a:r>
              <a:rPr lang="en-US" sz="2400" dirty="0"/>
              <a:t>of the time spent in G4Polycone</a:t>
            </a:r>
          </a:p>
          <a:p>
            <a:pPr>
              <a:buFont typeface="Arial" panose="020B0604020202020204" pitchFamily="34" charset="0"/>
              <a:buChar char="•"/>
            </a:pPr>
            <a:r>
              <a:rPr lang="en-US" sz="2400" dirty="0"/>
              <a:t>The G4Polycone solids used in the EMEC Wheels are auxiliary objects, they are not used in any logical or physical volumes</a:t>
            </a:r>
          </a:p>
          <a:p>
            <a:pPr>
              <a:buFont typeface="Arial" panose="020B0604020202020204" pitchFamily="34" charset="0"/>
              <a:buChar char="•"/>
            </a:pPr>
            <a:r>
              <a:rPr lang="en-US" sz="2400" dirty="0"/>
              <a:t>Suggestions:</a:t>
            </a:r>
          </a:p>
          <a:p>
            <a:pPr lvl="1">
              <a:buFont typeface="System Font Regular"/>
              <a:buChar char="–"/>
            </a:pPr>
            <a:r>
              <a:rPr lang="en-US" dirty="0"/>
              <a:t>Replace the G4Polycone solids in EMEC Inner Wheel (</a:t>
            </a:r>
            <a:r>
              <a:rPr lang="en-US" dirty="0" err="1"/>
              <a:t>Nz</a:t>
            </a:r>
            <a:r>
              <a:rPr lang="en-US" dirty="0"/>
              <a:t>=2) with G4Cons</a:t>
            </a:r>
          </a:p>
          <a:p>
            <a:pPr lvl="1">
              <a:buFont typeface="System Font Regular"/>
              <a:buChar char="–"/>
            </a:pPr>
            <a:r>
              <a:rPr lang="en-US" dirty="0"/>
              <a:t>Consider replacement of  the G4Polycone solids in EMEC Outer Wheel (</a:t>
            </a:r>
            <a:r>
              <a:rPr lang="en-US" dirty="0" err="1"/>
              <a:t>Nz</a:t>
            </a:r>
            <a:r>
              <a:rPr lang="en-US" dirty="0"/>
              <a:t>=3) with simpler shapes</a:t>
            </a:r>
          </a:p>
          <a:p>
            <a:pPr>
              <a:buFont typeface="Arial" panose="020B0604020202020204" pitchFamily="34" charset="0"/>
              <a:buChar char="•"/>
            </a:pPr>
            <a:endParaRPr lang="en-US" sz="2400" dirty="0"/>
          </a:p>
          <a:p>
            <a:pPr lvl="1">
              <a:buFont typeface="Arial" panose="020B0604020202020204" pitchFamily="34" charset="0"/>
              <a:buChar char="•"/>
            </a:pPr>
            <a:endParaRPr lang="en-US" sz="1800" dirty="0"/>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200" dirty="0"/>
          </a:p>
          <a:p>
            <a:pPr marL="0" indent="0">
              <a:buNone/>
            </a:pPr>
            <a:endParaRPr lang="en-US" sz="2200" dirty="0"/>
          </a:p>
        </p:txBody>
      </p:sp>
      <p:sp>
        <p:nvSpPr>
          <p:cNvPr id="4" name="Date Placeholder 3">
            <a:extLst>
              <a:ext uri="{FF2B5EF4-FFF2-40B4-BE49-F238E27FC236}">
                <a16:creationId xmlns:a16="http://schemas.microsoft.com/office/drawing/2014/main" id="{DBDB8BFB-C34D-2E4E-BB8B-C3792473F403}"/>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DBB6E838-2109-5C43-A8FF-C7FC0241DD9E}"/>
              </a:ext>
            </a:extLst>
          </p:cNvPr>
          <p:cNvSpPr>
            <a:spLocks noGrp="1"/>
          </p:cNvSpPr>
          <p:nvPr>
            <p:ph type="ftr" sz="quarter" idx="11"/>
          </p:nvPr>
        </p:nvSpPr>
        <p:spPr/>
        <p:txBody>
          <a:bodyPr/>
          <a:lstStyle/>
          <a:p>
            <a:r>
              <a:rPr lang="en-US"/>
              <a:t>23rd Geant4 Collaboration Meeting, Lund, Sweden</a:t>
            </a:r>
          </a:p>
        </p:txBody>
      </p:sp>
      <p:sp>
        <p:nvSpPr>
          <p:cNvPr id="9" name="Slide Number Placeholder 8">
            <a:extLst>
              <a:ext uri="{FF2B5EF4-FFF2-40B4-BE49-F238E27FC236}">
                <a16:creationId xmlns:a16="http://schemas.microsoft.com/office/drawing/2014/main" id="{E4A4CD4F-1616-9F46-A7C7-858AD30ED7B6}"/>
              </a:ext>
            </a:extLst>
          </p:cNvPr>
          <p:cNvSpPr>
            <a:spLocks noGrp="1"/>
          </p:cNvSpPr>
          <p:nvPr>
            <p:ph type="sldNum" sz="quarter" idx="12"/>
          </p:nvPr>
        </p:nvSpPr>
        <p:spPr/>
        <p:txBody>
          <a:bodyPr/>
          <a:lstStyle/>
          <a:p>
            <a:fld id="{403AB6F2-CB57-E04A-905D-BEB60A258ED0}" type="slidenum">
              <a:rPr lang="en-US" smtClean="0"/>
              <a:t>25</a:t>
            </a:fld>
            <a:endParaRPr lang="en-US"/>
          </a:p>
        </p:txBody>
      </p:sp>
    </p:spTree>
    <p:extLst>
      <p:ext uri="{BB962C8B-B14F-4D97-AF65-F5344CB8AC3E}">
        <p14:creationId xmlns:p14="http://schemas.microsoft.com/office/powerpoint/2010/main" val="1237090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1"/>
          </a:xfrm>
        </p:spPr>
        <p:txBody>
          <a:bodyPr/>
          <a:lstStyle/>
          <a:p>
            <a:r>
              <a:rPr lang="en-US" dirty="0"/>
              <a:t>Beam pipe</a:t>
            </a:r>
          </a:p>
        </p:txBody>
      </p:sp>
      <p:sp>
        <p:nvSpPr>
          <p:cNvPr id="3" name="Content Placeholder 2"/>
          <p:cNvSpPr>
            <a:spLocks noGrp="1"/>
          </p:cNvSpPr>
          <p:nvPr>
            <p:ph idx="1"/>
          </p:nvPr>
        </p:nvSpPr>
        <p:spPr>
          <a:xfrm>
            <a:off x="838200" y="1296537"/>
            <a:ext cx="10515600" cy="4940490"/>
          </a:xfrm>
        </p:spPr>
        <p:txBody>
          <a:bodyPr>
            <a:normAutofit/>
          </a:bodyPr>
          <a:lstStyle/>
          <a:p>
            <a:pPr>
              <a:buFont typeface="Arial" panose="020B0604020202020204" pitchFamily="34" charset="0"/>
              <a:buChar char="•"/>
            </a:pPr>
            <a:r>
              <a:rPr lang="en-US" sz="2400" dirty="0"/>
              <a:t>The </a:t>
            </a:r>
            <a:r>
              <a:rPr lang="en-US" sz="2400" dirty="0" err="1"/>
              <a:t>BeamPipe</a:t>
            </a:r>
            <a:r>
              <a:rPr lang="en-US" sz="2400" dirty="0"/>
              <a:t> mother volume  is a Boolean union of its daughter volumes. It consists of three parts: one G4Tubs solid (</a:t>
            </a:r>
            <a:r>
              <a:rPr lang="en-US" sz="2400" dirty="0" err="1"/>
              <a:t>BeamPipeCentral</a:t>
            </a:r>
            <a:r>
              <a:rPr lang="en-US" sz="2400" dirty="0"/>
              <a:t>) and two G4Polycone solids (</a:t>
            </a:r>
            <a:r>
              <a:rPr lang="en-US" sz="2400" dirty="0" err="1"/>
              <a:t>BeamPipeFrw</a:t>
            </a:r>
            <a:r>
              <a:rPr lang="en-US" sz="2400" dirty="0"/>
              <a:t>)</a:t>
            </a:r>
          </a:p>
          <a:p>
            <a:pPr marL="0" indent="0">
              <a:buNone/>
            </a:pPr>
            <a:endParaRPr lang="ru-RU" sz="2400" dirty="0"/>
          </a:p>
          <a:p>
            <a:pPr marL="0" indent="0" algn="ctr">
              <a:buNone/>
            </a:pPr>
            <a:r>
              <a:rPr lang="fr-CH" sz="2400" dirty="0" err="1">
                <a:latin typeface="Courier New" panose="02070309020205020404" pitchFamily="49" charset="0"/>
                <a:cs typeface="Courier New" panose="02070309020205020404" pitchFamily="49" charset="0"/>
              </a:rPr>
              <a:t>BeamPipeFrw</a:t>
            </a:r>
            <a:r>
              <a:rPr lang="fr-CH" sz="2400" dirty="0">
                <a:latin typeface="Courier New" panose="02070309020205020404" pitchFamily="49" charset="0"/>
                <a:cs typeface="Courier New" panose="02070309020205020404" pitchFamily="49" charset="0"/>
              </a:rPr>
              <a:t> &amp; </a:t>
            </a:r>
            <a:r>
              <a:rPr lang="fr-CH" sz="2400" dirty="0" err="1">
                <a:latin typeface="Courier New" panose="02070309020205020404" pitchFamily="49" charset="0"/>
                <a:cs typeface="Courier New" panose="02070309020205020404" pitchFamily="49" charset="0"/>
              </a:rPr>
              <a:t>BeamPipeCentral</a:t>
            </a:r>
            <a:r>
              <a:rPr lang="fr-CH" sz="2400" dirty="0">
                <a:latin typeface="Courier New" panose="02070309020205020404" pitchFamily="49" charset="0"/>
                <a:cs typeface="Courier New" panose="02070309020205020404" pitchFamily="49" charset="0"/>
              </a:rPr>
              <a:t> &amp; </a:t>
            </a:r>
            <a:r>
              <a:rPr lang="fr-CH" sz="2400" dirty="0" err="1">
                <a:latin typeface="Courier New" panose="02070309020205020404" pitchFamily="49" charset="0"/>
                <a:cs typeface="Courier New" panose="02070309020205020404" pitchFamily="49" charset="0"/>
              </a:rPr>
              <a:t>BeamPipeFrw</a:t>
            </a:r>
            <a:endParaRPr lang="en-US" sz="2400" dirty="0">
              <a:latin typeface="Courier New" panose="02070309020205020404" pitchFamily="49" charset="0"/>
              <a:cs typeface="Courier New" panose="02070309020205020404" pitchFamily="49" charset="0"/>
            </a:endParaRPr>
          </a:p>
          <a:p>
            <a:pPr>
              <a:buFont typeface="Arial" panose="020B0604020202020204" pitchFamily="34" charset="0"/>
              <a:buChar char="•"/>
            </a:pPr>
            <a:r>
              <a:rPr lang="en-US" sz="2400" dirty="0" err="1"/>
              <a:t>BeamPipeFrw</a:t>
            </a:r>
            <a:r>
              <a:rPr lang="en-US" sz="2400" dirty="0"/>
              <a:t> has </a:t>
            </a:r>
            <a:r>
              <a:rPr lang="en-US" sz="2400" dirty="0">
                <a:solidFill>
                  <a:srgbClr val="C00000"/>
                </a:solidFill>
              </a:rPr>
              <a:t>38</a:t>
            </a:r>
            <a:r>
              <a:rPr lang="en-US" sz="2400" dirty="0"/>
              <a:t> Z-sections (37 tubes), takes </a:t>
            </a:r>
            <a:r>
              <a:rPr lang="en-US" sz="2400" dirty="0">
                <a:solidFill>
                  <a:srgbClr val="C00000"/>
                </a:solidFill>
              </a:rPr>
              <a:t>1.3% </a:t>
            </a:r>
            <a:r>
              <a:rPr lang="en-US" sz="2400" dirty="0"/>
              <a:t>of calls to G4Polycone and approximately </a:t>
            </a:r>
            <a:r>
              <a:rPr lang="en-US" sz="2400" dirty="0">
                <a:solidFill>
                  <a:srgbClr val="C00000"/>
                </a:solidFill>
              </a:rPr>
              <a:t>15% </a:t>
            </a:r>
            <a:r>
              <a:rPr lang="en-US" sz="2400" dirty="0"/>
              <a:t>of the time spent in G4Polycone</a:t>
            </a:r>
          </a:p>
          <a:p>
            <a:pPr>
              <a:buFont typeface="Arial" panose="020B0604020202020204" pitchFamily="34" charset="0"/>
              <a:buChar char="•"/>
            </a:pPr>
            <a:r>
              <a:rPr lang="en-US" sz="2400" dirty="0"/>
              <a:t>Suggestions:</a:t>
            </a:r>
          </a:p>
          <a:p>
            <a:pPr lvl="1">
              <a:buFont typeface="System Font Regular"/>
              <a:buChar char="–"/>
            </a:pPr>
            <a:r>
              <a:rPr lang="en-US" dirty="0"/>
              <a:t>Eliminate the </a:t>
            </a:r>
            <a:r>
              <a:rPr lang="en-US" dirty="0" err="1"/>
              <a:t>BeamPipe</a:t>
            </a:r>
            <a:r>
              <a:rPr lang="en-US" dirty="0"/>
              <a:t> mother volume - </a:t>
            </a:r>
            <a:r>
              <a:rPr lang="en-US" dirty="0" err="1"/>
              <a:t>BeamPipeCentral</a:t>
            </a:r>
            <a:r>
              <a:rPr lang="en-US" dirty="0"/>
              <a:t> and </a:t>
            </a:r>
            <a:r>
              <a:rPr lang="en-US" dirty="0" err="1"/>
              <a:t>BeamPipeFrw</a:t>
            </a:r>
            <a:r>
              <a:rPr lang="en-US" dirty="0"/>
              <a:t> can be included directly to the World volume</a:t>
            </a:r>
          </a:p>
          <a:p>
            <a:pPr lvl="1">
              <a:buFont typeface="System Font Regular"/>
              <a:buChar char="–"/>
            </a:pPr>
            <a:r>
              <a:rPr lang="en-US" dirty="0"/>
              <a:t>In addition </a:t>
            </a:r>
            <a:r>
              <a:rPr lang="en-US" dirty="0" err="1"/>
              <a:t>BeamPipeFrw</a:t>
            </a:r>
            <a:r>
              <a:rPr lang="en-US" dirty="0"/>
              <a:t> can be simplified</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a:p>
            <a:pPr>
              <a:buFont typeface="Arial" panose="020B0604020202020204" pitchFamily="34" charset="0"/>
              <a:buChar char="•"/>
            </a:pPr>
            <a:endParaRPr lang="en-US" sz="2200" dirty="0"/>
          </a:p>
          <a:p>
            <a:pPr marL="0" indent="0">
              <a:buNone/>
            </a:pPr>
            <a:endParaRPr lang="en-US" sz="2200" dirty="0"/>
          </a:p>
        </p:txBody>
      </p:sp>
      <p:pic>
        <p:nvPicPr>
          <p:cNvPr id="9" name="Picture 8">
            <a:extLst>
              <a:ext uri="{FF2B5EF4-FFF2-40B4-BE49-F238E27FC236}">
                <a16:creationId xmlns:a16="http://schemas.microsoft.com/office/drawing/2014/main" id="{D7FBF572-BA49-A748-B53E-2584C944138A}"/>
              </a:ext>
            </a:extLst>
          </p:cNvPr>
          <p:cNvPicPr>
            <a:picLocks noChangeAspect="1"/>
          </p:cNvPicPr>
          <p:nvPr/>
        </p:nvPicPr>
        <p:blipFill>
          <a:blip r:embed="rId3"/>
          <a:stretch>
            <a:fillRect/>
          </a:stretch>
        </p:blipFill>
        <p:spPr>
          <a:xfrm>
            <a:off x="1536700" y="2376085"/>
            <a:ext cx="9118600" cy="495300"/>
          </a:xfrm>
          <a:prstGeom prst="rect">
            <a:avLst/>
          </a:prstGeom>
        </p:spPr>
      </p:pic>
      <p:sp>
        <p:nvSpPr>
          <p:cNvPr id="4" name="Date Placeholder 3">
            <a:extLst>
              <a:ext uri="{FF2B5EF4-FFF2-40B4-BE49-F238E27FC236}">
                <a16:creationId xmlns:a16="http://schemas.microsoft.com/office/drawing/2014/main" id="{53F0B958-21BA-3545-8939-77C5A7309986}"/>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66D2A1A4-2D2C-1741-BCD3-C57602D86C4B}"/>
              </a:ext>
            </a:extLst>
          </p:cNvPr>
          <p:cNvSpPr>
            <a:spLocks noGrp="1"/>
          </p:cNvSpPr>
          <p:nvPr>
            <p:ph type="ftr" sz="quarter" idx="11"/>
          </p:nvPr>
        </p:nvSpPr>
        <p:spPr/>
        <p:txBody>
          <a:bodyPr/>
          <a:lstStyle/>
          <a:p>
            <a:r>
              <a:rPr lang="en-US"/>
              <a:t>23rd Geant4 Collaboration Meeting, Lund, Sweden</a:t>
            </a:r>
          </a:p>
        </p:txBody>
      </p:sp>
      <p:sp>
        <p:nvSpPr>
          <p:cNvPr id="10" name="Slide Number Placeholder 9">
            <a:extLst>
              <a:ext uri="{FF2B5EF4-FFF2-40B4-BE49-F238E27FC236}">
                <a16:creationId xmlns:a16="http://schemas.microsoft.com/office/drawing/2014/main" id="{81BB87C5-6CF1-CE46-B1C0-1B6EA88A7FB5}"/>
              </a:ext>
            </a:extLst>
          </p:cNvPr>
          <p:cNvSpPr>
            <a:spLocks noGrp="1"/>
          </p:cNvSpPr>
          <p:nvPr>
            <p:ph type="sldNum" sz="quarter" idx="12"/>
          </p:nvPr>
        </p:nvSpPr>
        <p:spPr/>
        <p:txBody>
          <a:bodyPr/>
          <a:lstStyle/>
          <a:p>
            <a:fld id="{403AB6F2-CB57-E04A-905D-BEB60A258ED0}" type="slidenum">
              <a:rPr lang="en-US" smtClean="0"/>
              <a:t>26</a:t>
            </a:fld>
            <a:endParaRPr lang="en-US"/>
          </a:p>
        </p:txBody>
      </p:sp>
    </p:spTree>
    <p:extLst>
      <p:ext uri="{BB962C8B-B14F-4D97-AF65-F5344CB8AC3E}">
        <p14:creationId xmlns:p14="http://schemas.microsoft.com/office/powerpoint/2010/main" val="542998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1"/>
          </a:xfrm>
        </p:spPr>
        <p:txBody>
          <a:bodyPr>
            <a:normAutofit fontScale="90000"/>
          </a:bodyPr>
          <a:lstStyle/>
          <a:p>
            <a:r>
              <a:rPr lang="en-US" dirty="0"/>
              <a:t>World volume and Muon System mother volume</a:t>
            </a:r>
          </a:p>
        </p:txBody>
      </p:sp>
      <p:sp>
        <p:nvSpPr>
          <p:cNvPr id="3" name="Content Placeholder 2"/>
          <p:cNvSpPr>
            <a:spLocks noGrp="1"/>
          </p:cNvSpPr>
          <p:nvPr>
            <p:ph idx="1"/>
          </p:nvPr>
        </p:nvSpPr>
        <p:spPr>
          <a:xfrm>
            <a:off x="838200" y="1296537"/>
            <a:ext cx="10515600" cy="4940490"/>
          </a:xfrm>
        </p:spPr>
        <p:txBody>
          <a:bodyPr>
            <a:normAutofit/>
          </a:bodyPr>
          <a:lstStyle/>
          <a:p>
            <a:pPr>
              <a:buFont typeface="Arial" panose="020B0604020202020204" pitchFamily="34" charset="0"/>
              <a:buChar char="•"/>
            </a:pPr>
            <a:r>
              <a:rPr lang="en-US" sz="2000" dirty="0"/>
              <a:t>The structure of the top volumes</a:t>
            </a:r>
            <a:r>
              <a:rPr lang="fr-CH" sz="2000" dirty="0"/>
              <a:t>:</a:t>
            </a:r>
          </a:p>
          <a:p>
            <a:pPr marL="457200" lvl="1" indent="0">
              <a:buNone/>
            </a:pPr>
            <a:r>
              <a:rPr lang="fr-CH" sz="2000" dirty="0">
                <a:latin typeface="Courier New" panose="02070309020205020404" pitchFamily="49" charset="0"/>
                <a:cs typeface="Courier New" panose="02070309020205020404" pitchFamily="49" charset="0"/>
              </a:rPr>
              <a:t>Atlas </a:t>
            </a:r>
            <a:r>
              <a:rPr lang="fr-CH" sz="2000" dirty="0">
                <a:latin typeface="Courier New" panose="02070309020205020404" pitchFamily="49" charset="0"/>
                <a:cs typeface="Courier New" panose="02070309020205020404" pitchFamily="49" charset="0"/>
                <a:sym typeface="Wingdings" pitchFamily="2" charset="2"/>
              </a:rPr>
              <a:t>–&gt; </a:t>
            </a:r>
            <a:r>
              <a:rPr lang="fr-CH" sz="2000" dirty="0">
                <a:latin typeface="Courier New" panose="02070309020205020404" pitchFamily="49" charset="0"/>
                <a:cs typeface="Courier New" panose="02070309020205020404" pitchFamily="49" charset="0"/>
              </a:rPr>
              <a:t>MUONQ02 </a:t>
            </a:r>
            <a:r>
              <a:rPr lang="fr-CH" sz="2000" dirty="0">
                <a:latin typeface="Courier New" panose="02070309020205020404" pitchFamily="49" charset="0"/>
                <a:cs typeface="Courier New" panose="02070309020205020404" pitchFamily="49" charset="0"/>
                <a:sym typeface="Wingdings" pitchFamily="2" charset="2"/>
              </a:rPr>
              <a:t>–&gt; </a:t>
            </a:r>
            <a:r>
              <a:rPr lang="fr-CH" sz="2000" dirty="0" err="1">
                <a:latin typeface="Courier New" panose="02070309020205020404" pitchFamily="49" charset="0"/>
                <a:cs typeface="Courier New" panose="02070309020205020404" pitchFamily="49" charset="0"/>
                <a:sym typeface="Wingdings" pitchFamily="2" charset="2"/>
              </a:rPr>
              <a:t>MuonSys</a:t>
            </a:r>
            <a:endParaRPr lang="fr-CH" sz="2000" dirty="0">
              <a:latin typeface="Courier New" panose="02070309020205020404" pitchFamily="49" charset="0"/>
              <a:cs typeface="Courier New" panose="02070309020205020404" pitchFamily="49" charset="0"/>
            </a:endParaRPr>
          </a:p>
          <a:p>
            <a:pPr marL="457200" lvl="1" indent="0">
              <a:buNone/>
            </a:pPr>
            <a:r>
              <a:rPr lang="fr-CH" sz="2000" dirty="0">
                <a:latin typeface="Courier New" panose="02070309020205020404" pitchFamily="49" charset="0"/>
                <a:cs typeface="Courier New" panose="02070309020205020404" pitchFamily="49" charset="0"/>
              </a:rPr>
              <a:t>	 </a:t>
            </a:r>
            <a:r>
              <a:rPr lang="fr-CH" sz="2000" dirty="0">
                <a:latin typeface="Courier New" panose="02070309020205020404" pitchFamily="49" charset="0"/>
                <a:cs typeface="Courier New" panose="02070309020205020404" pitchFamily="49" charset="0"/>
                <a:sym typeface="Wingdings" pitchFamily="2" charset="2"/>
              </a:rPr>
              <a:t>  –&gt; CALO</a:t>
            </a:r>
            <a:endParaRPr lang="fr-CH" sz="2000" dirty="0">
              <a:latin typeface="Courier New" panose="02070309020205020404" pitchFamily="49" charset="0"/>
              <a:cs typeface="Courier New" panose="02070309020205020404" pitchFamily="49" charset="0"/>
            </a:endParaRPr>
          </a:p>
          <a:p>
            <a:pPr marL="457200" lvl="1" indent="0">
              <a:buNone/>
            </a:pPr>
            <a:r>
              <a:rPr lang="fr-CH" sz="2000" dirty="0">
                <a:latin typeface="Courier New" panose="02070309020205020404" pitchFamily="49" charset="0"/>
                <a:cs typeface="Courier New" panose="02070309020205020404" pitchFamily="49" charset="0"/>
              </a:rPr>
              <a:t>	   </a:t>
            </a:r>
            <a:r>
              <a:rPr lang="fr-CH" sz="2000" dirty="0">
                <a:latin typeface="Courier New" panose="02070309020205020404" pitchFamily="49" charset="0"/>
                <a:cs typeface="Courier New" panose="02070309020205020404" pitchFamily="49" charset="0"/>
                <a:sym typeface="Wingdings" pitchFamily="2" charset="2"/>
              </a:rPr>
              <a:t>–&gt; </a:t>
            </a:r>
            <a:r>
              <a:rPr lang="fr-CH" sz="2000" dirty="0">
                <a:latin typeface="Courier New" panose="02070309020205020404" pitchFamily="49" charset="0"/>
                <a:cs typeface="Courier New" panose="02070309020205020404" pitchFamily="49" charset="0"/>
              </a:rPr>
              <a:t>IDET</a:t>
            </a:r>
          </a:p>
          <a:p>
            <a:pPr marL="457200" lvl="1" indent="0">
              <a:buNone/>
            </a:pPr>
            <a:r>
              <a:rPr lang="fr-CH" sz="2000" dirty="0">
                <a:latin typeface="Courier New" panose="02070309020205020404" pitchFamily="49" charset="0"/>
                <a:cs typeface="Courier New" panose="02070309020205020404" pitchFamily="49" charset="0"/>
                <a:sym typeface="Wingdings" pitchFamily="2" charset="2"/>
              </a:rPr>
              <a:t>	   –&gt; </a:t>
            </a:r>
            <a:r>
              <a:rPr lang="fr-CH" sz="2000" dirty="0" err="1">
                <a:latin typeface="Courier New" panose="02070309020205020404" pitchFamily="49" charset="0"/>
                <a:cs typeface="Courier New" panose="02070309020205020404" pitchFamily="49" charset="0"/>
              </a:rPr>
              <a:t>BeamPipe</a:t>
            </a:r>
            <a:r>
              <a:rPr lang="en-US" sz="2000" dirty="0">
                <a:latin typeface="Courier New" panose="02070309020205020404" pitchFamily="49" charset="0"/>
                <a:cs typeface="Courier New" panose="02070309020205020404" pitchFamily="49" charset="0"/>
              </a:rPr>
              <a:t>              </a:t>
            </a:r>
          </a:p>
          <a:p>
            <a:pPr>
              <a:buFont typeface="Arial" panose="020B0604020202020204" pitchFamily="34" charset="0"/>
              <a:buChar char="•"/>
            </a:pPr>
            <a:r>
              <a:rPr lang="en-US" sz="2000" dirty="0"/>
              <a:t>World volume (Atlas) has </a:t>
            </a:r>
            <a:r>
              <a:rPr lang="en-US" sz="2000" dirty="0">
                <a:solidFill>
                  <a:srgbClr val="C00000"/>
                </a:solidFill>
              </a:rPr>
              <a:t>18 </a:t>
            </a:r>
            <a:r>
              <a:rPr lang="en-US" sz="2000" dirty="0"/>
              <a:t>Z-sections</a:t>
            </a:r>
            <a:r>
              <a:rPr lang="en-US" sz="2000" dirty="0">
                <a:solidFill>
                  <a:srgbClr val="C00000"/>
                </a:solidFill>
              </a:rPr>
              <a:t> </a:t>
            </a:r>
            <a:r>
              <a:rPr lang="en-US" sz="2000" dirty="0"/>
              <a:t>(17 cylinders) and takes </a:t>
            </a:r>
            <a:r>
              <a:rPr lang="en-US" sz="2000" dirty="0">
                <a:solidFill>
                  <a:srgbClr val="C00000"/>
                </a:solidFill>
              </a:rPr>
              <a:t>0.39% </a:t>
            </a:r>
            <a:r>
              <a:rPr lang="en-US" sz="2000" dirty="0"/>
              <a:t>of calls to G4Polycone</a:t>
            </a:r>
          </a:p>
          <a:p>
            <a:pPr>
              <a:buFont typeface="Arial" panose="020B0604020202020204" pitchFamily="34" charset="0"/>
              <a:buChar char="•"/>
            </a:pPr>
            <a:r>
              <a:rPr lang="en-US" sz="2000" dirty="0"/>
              <a:t>MUONQ02 has </a:t>
            </a:r>
            <a:r>
              <a:rPr lang="en-US" sz="2000" dirty="0">
                <a:solidFill>
                  <a:srgbClr val="C00000"/>
                </a:solidFill>
              </a:rPr>
              <a:t>34 </a:t>
            </a:r>
            <a:r>
              <a:rPr lang="en-US" sz="2000" dirty="0"/>
              <a:t>Z-sections (33 tubes) and takes </a:t>
            </a:r>
            <a:r>
              <a:rPr lang="en-US" sz="2000" dirty="0">
                <a:solidFill>
                  <a:srgbClr val="C00000"/>
                </a:solidFill>
              </a:rPr>
              <a:t>0.36% </a:t>
            </a:r>
            <a:r>
              <a:rPr lang="en-US" sz="2000" dirty="0"/>
              <a:t>of calls to G4Polycone</a:t>
            </a:r>
          </a:p>
          <a:p>
            <a:pPr>
              <a:buFont typeface="Arial" panose="020B0604020202020204" pitchFamily="34" charset="0"/>
              <a:buChar char="•"/>
            </a:pPr>
            <a:r>
              <a:rPr lang="en-US" sz="2000" dirty="0" err="1"/>
              <a:t>MuonSys</a:t>
            </a:r>
            <a:r>
              <a:rPr lang="en-US" sz="2000" dirty="0"/>
              <a:t> has very similar shape to the shape of MUONQ02 (</a:t>
            </a:r>
            <a:r>
              <a:rPr lang="en-US" sz="2000" dirty="0">
                <a:solidFill>
                  <a:srgbClr val="C00000"/>
                </a:solidFill>
              </a:rPr>
              <a:t>34</a:t>
            </a:r>
            <a:r>
              <a:rPr lang="en-US" sz="2000" dirty="0"/>
              <a:t> Z-sections) and takes </a:t>
            </a:r>
            <a:r>
              <a:rPr lang="en-US" sz="2000" dirty="0">
                <a:solidFill>
                  <a:srgbClr val="C00000"/>
                </a:solidFill>
              </a:rPr>
              <a:t>0.32% </a:t>
            </a:r>
            <a:r>
              <a:rPr lang="en-US" sz="2000" dirty="0"/>
              <a:t>of calls to G4Polycone</a:t>
            </a:r>
          </a:p>
          <a:p>
            <a:pPr>
              <a:buFont typeface="Arial" panose="020B0604020202020204" pitchFamily="34" charset="0"/>
              <a:buChar char="•"/>
            </a:pPr>
            <a:r>
              <a:rPr lang="en-US" sz="2000" dirty="0"/>
              <a:t>Atlas + MUONQ02 + </a:t>
            </a:r>
            <a:r>
              <a:rPr lang="en-US" sz="2000" dirty="0" err="1"/>
              <a:t>MuonSys</a:t>
            </a:r>
            <a:r>
              <a:rPr lang="en-US" sz="2000" dirty="0"/>
              <a:t> take approximately </a:t>
            </a:r>
            <a:r>
              <a:rPr lang="en-US" sz="2000" dirty="0">
                <a:solidFill>
                  <a:srgbClr val="C00000"/>
                </a:solidFill>
              </a:rPr>
              <a:t>9% </a:t>
            </a:r>
            <a:r>
              <a:rPr lang="en-US" sz="2000" dirty="0"/>
              <a:t>of the time spent in G4Polycone</a:t>
            </a:r>
          </a:p>
          <a:p>
            <a:pPr>
              <a:buFont typeface="Arial" panose="020B0604020202020204" pitchFamily="34" charset="0"/>
              <a:buChar char="•"/>
            </a:pPr>
            <a:r>
              <a:rPr lang="en-US" sz="2000" dirty="0"/>
              <a:t>Suggestions:</a:t>
            </a:r>
          </a:p>
          <a:p>
            <a:pPr lvl="1">
              <a:buFont typeface="System Font Regular"/>
              <a:buChar char="–"/>
            </a:pPr>
            <a:r>
              <a:rPr lang="en-US" sz="2000" dirty="0"/>
              <a:t>Simplify the World volume</a:t>
            </a:r>
          </a:p>
          <a:p>
            <a:pPr lvl="1">
              <a:buFont typeface="System Font Regular"/>
              <a:buChar char="–"/>
            </a:pPr>
            <a:r>
              <a:rPr lang="en-US" sz="2000" dirty="0"/>
              <a:t>Revise (simplify or, possibly, entirely eliminate) the bounding volume for Muon system</a:t>
            </a:r>
          </a:p>
          <a:p>
            <a:pPr>
              <a:buFont typeface="Arial" panose="020B0604020202020204" pitchFamily="34" charset="0"/>
              <a:buChar char="•"/>
            </a:pPr>
            <a:endParaRPr lang="en-US" sz="2400" dirty="0"/>
          </a:p>
          <a:p>
            <a:pPr>
              <a:buFont typeface="Arial" panose="020B0604020202020204" pitchFamily="34" charset="0"/>
              <a:buChar char="•"/>
            </a:pPr>
            <a:endParaRPr lang="en-US" sz="2200" dirty="0"/>
          </a:p>
          <a:p>
            <a:pPr marL="0" indent="0">
              <a:buNone/>
            </a:pPr>
            <a:endParaRPr lang="en-US" sz="2200" dirty="0"/>
          </a:p>
        </p:txBody>
      </p:sp>
      <p:sp>
        <p:nvSpPr>
          <p:cNvPr id="4" name="Date Placeholder 3">
            <a:extLst>
              <a:ext uri="{FF2B5EF4-FFF2-40B4-BE49-F238E27FC236}">
                <a16:creationId xmlns:a16="http://schemas.microsoft.com/office/drawing/2014/main" id="{E799B03C-DD45-AE4C-B6F5-317207CE1E90}"/>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3562D8D8-C8F9-D546-8173-8537DBC2F951}"/>
              </a:ext>
            </a:extLst>
          </p:cNvPr>
          <p:cNvSpPr>
            <a:spLocks noGrp="1"/>
          </p:cNvSpPr>
          <p:nvPr>
            <p:ph type="ftr" sz="quarter" idx="11"/>
          </p:nvPr>
        </p:nvSpPr>
        <p:spPr/>
        <p:txBody>
          <a:bodyPr/>
          <a:lstStyle/>
          <a:p>
            <a:r>
              <a:rPr lang="en-US"/>
              <a:t>23rd Geant4 Collaboration Meeting, Lund, Sweden</a:t>
            </a:r>
          </a:p>
        </p:txBody>
      </p:sp>
      <p:sp>
        <p:nvSpPr>
          <p:cNvPr id="9" name="Slide Number Placeholder 8">
            <a:extLst>
              <a:ext uri="{FF2B5EF4-FFF2-40B4-BE49-F238E27FC236}">
                <a16:creationId xmlns:a16="http://schemas.microsoft.com/office/drawing/2014/main" id="{6E5372B4-AB5A-2246-9CF9-5F5E52BB8A05}"/>
              </a:ext>
            </a:extLst>
          </p:cNvPr>
          <p:cNvSpPr>
            <a:spLocks noGrp="1"/>
          </p:cNvSpPr>
          <p:nvPr>
            <p:ph type="sldNum" sz="quarter" idx="12"/>
          </p:nvPr>
        </p:nvSpPr>
        <p:spPr/>
        <p:txBody>
          <a:bodyPr/>
          <a:lstStyle/>
          <a:p>
            <a:fld id="{403AB6F2-CB57-E04A-905D-BEB60A258ED0}" type="slidenum">
              <a:rPr lang="en-US" smtClean="0"/>
              <a:t>27</a:t>
            </a:fld>
            <a:endParaRPr lang="en-US"/>
          </a:p>
        </p:txBody>
      </p:sp>
    </p:spTree>
    <p:extLst>
      <p:ext uri="{BB962C8B-B14F-4D97-AF65-F5344CB8AC3E}">
        <p14:creationId xmlns:p14="http://schemas.microsoft.com/office/powerpoint/2010/main" val="36551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685" y="5030787"/>
            <a:ext cx="10644116" cy="1325563"/>
          </a:xfrm>
        </p:spPr>
        <p:txBody>
          <a:bodyPr/>
          <a:lstStyle/>
          <a:p>
            <a:pPr algn="r"/>
            <a:r>
              <a:rPr lang="en-US" dirty="0"/>
              <a:t>CPU consumption by Geometry &amp; Navigator</a:t>
            </a:r>
          </a:p>
        </p:txBody>
      </p:sp>
      <p:sp>
        <p:nvSpPr>
          <p:cNvPr id="3" name="Date Placeholder 2">
            <a:extLst>
              <a:ext uri="{FF2B5EF4-FFF2-40B4-BE49-F238E27FC236}">
                <a16:creationId xmlns:a16="http://schemas.microsoft.com/office/drawing/2014/main" id="{433826F0-59D1-C34C-9EA2-F1895F9DD5AD}"/>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5440C7E1-3D32-DF4E-A681-6B6953E70A20}"/>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4668A56B-C2A7-F849-A7EF-2B48C40BA699}"/>
              </a:ext>
            </a:extLst>
          </p:cNvPr>
          <p:cNvSpPr>
            <a:spLocks noGrp="1"/>
          </p:cNvSpPr>
          <p:nvPr>
            <p:ph type="sldNum" sz="quarter" idx="12"/>
          </p:nvPr>
        </p:nvSpPr>
        <p:spPr/>
        <p:txBody>
          <a:bodyPr/>
          <a:lstStyle/>
          <a:p>
            <a:fld id="{403AB6F2-CB57-E04A-905D-BEB60A258ED0}" type="slidenum">
              <a:rPr lang="en-US" smtClean="0"/>
              <a:t>28</a:t>
            </a:fld>
            <a:endParaRPr lang="en-US"/>
          </a:p>
        </p:txBody>
      </p:sp>
    </p:spTree>
    <p:extLst>
      <p:ext uri="{BB962C8B-B14F-4D97-AF65-F5344CB8AC3E}">
        <p14:creationId xmlns:p14="http://schemas.microsoft.com/office/powerpoint/2010/main" val="1445973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349" y="5030787"/>
            <a:ext cx="9901451" cy="1325563"/>
          </a:xfrm>
        </p:spPr>
        <p:txBody>
          <a:bodyPr/>
          <a:lstStyle/>
          <a:p>
            <a:pPr algn="r"/>
            <a:r>
              <a:rPr lang="en-US" dirty="0"/>
              <a:t>Introduction</a:t>
            </a:r>
          </a:p>
        </p:txBody>
      </p:sp>
      <p:sp>
        <p:nvSpPr>
          <p:cNvPr id="3" name="Date Placeholder 2">
            <a:extLst>
              <a:ext uri="{FF2B5EF4-FFF2-40B4-BE49-F238E27FC236}">
                <a16:creationId xmlns:a16="http://schemas.microsoft.com/office/drawing/2014/main" id="{DB3DD96F-EE13-8A4F-A2B8-DAA5DC1271CE}"/>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2879648E-D60F-5A47-82FB-F7BAC9FC4128}"/>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E5F6FC34-89F7-C340-9C6B-E11B2E71779F}"/>
              </a:ext>
            </a:extLst>
          </p:cNvPr>
          <p:cNvSpPr>
            <a:spLocks noGrp="1"/>
          </p:cNvSpPr>
          <p:nvPr>
            <p:ph type="sldNum" sz="quarter" idx="12"/>
          </p:nvPr>
        </p:nvSpPr>
        <p:spPr/>
        <p:txBody>
          <a:bodyPr/>
          <a:lstStyle/>
          <a:p>
            <a:fld id="{403AB6F2-CB57-E04A-905D-BEB60A258ED0}" type="slidenum">
              <a:rPr lang="en-US" smtClean="0"/>
              <a:t>2</a:t>
            </a:fld>
            <a:endParaRPr lang="en-US"/>
          </a:p>
        </p:txBody>
      </p:sp>
    </p:spTree>
    <p:extLst>
      <p:ext uri="{BB962C8B-B14F-4D97-AF65-F5344CB8AC3E}">
        <p14:creationId xmlns:p14="http://schemas.microsoft.com/office/powerpoint/2010/main" val="25663254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07393"/>
          </a:xfrm>
        </p:spPr>
        <p:txBody>
          <a:bodyPr>
            <a:normAutofit fontScale="90000"/>
          </a:bodyPr>
          <a:lstStyle/>
          <a:p>
            <a:r>
              <a:rPr lang="en-US" dirty="0"/>
              <a:t>Profile of </a:t>
            </a:r>
            <a:r>
              <a:rPr lang="en-US" dirty="0" err="1"/>
              <a:t>Geantino</a:t>
            </a:r>
            <a:r>
              <a:rPr lang="en-US" dirty="0"/>
              <a:t> test</a:t>
            </a:r>
          </a:p>
        </p:txBody>
      </p:sp>
      <p:graphicFrame>
        <p:nvGraphicFramePr>
          <p:cNvPr id="5" name="Content Placeholder 4">
            <a:extLst>
              <a:ext uri="{FF2B5EF4-FFF2-40B4-BE49-F238E27FC236}">
                <a16:creationId xmlns:a16="http://schemas.microsoft.com/office/drawing/2014/main" id="{314769A0-63AB-3C49-9D26-625DE38042A0}"/>
              </a:ext>
            </a:extLst>
          </p:cNvPr>
          <p:cNvGraphicFramePr>
            <a:graphicFrameLocks noGrp="1"/>
          </p:cNvGraphicFramePr>
          <p:nvPr>
            <p:ph idx="1"/>
            <p:extLst>
              <p:ext uri="{D42A27DB-BD31-4B8C-83A1-F6EECF244321}">
                <p14:modId xmlns:p14="http://schemas.microsoft.com/office/powerpoint/2010/main" val="4247504207"/>
              </p:ext>
            </p:extLst>
          </p:nvPr>
        </p:nvGraphicFramePr>
        <p:xfrm>
          <a:off x="838200" y="2872445"/>
          <a:ext cx="9274792" cy="3522141"/>
        </p:xfrm>
        <a:graphic>
          <a:graphicData uri="http://schemas.openxmlformats.org/drawingml/2006/table">
            <a:tbl>
              <a:tblPr firstRow="1" firstCol="1" bandRow="1">
                <a:tableStyleId>{5940675A-B579-460E-94D1-54222C63F5DA}</a:tableStyleId>
              </a:tblPr>
              <a:tblGrid>
                <a:gridCol w="1539789">
                  <a:extLst>
                    <a:ext uri="{9D8B030D-6E8A-4147-A177-3AD203B41FA5}">
                      <a16:colId xmlns:a16="http://schemas.microsoft.com/office/drawing/2014/main" val="1949368697"/>
                    </a:ext>
                  </a:extLst>
                </a:gridCol>
                <a:gridCol w="1293259">
                  <a:extLst>
                    <a:ext uri="{9D8B030D-6E8A-4147-A177-3AD203B41FA5}">
                      <a16:colId xmlns:a16="http://schemas.microsoft.com/office/drawing/2014/main" val="2944699339"/>
                    </a:ext>
                  </a:extLst>
                </a:gridCol>
                <a:gridCol w="1313854">
                  <a:extLst>
                    <a:ext uri="{9D8B030D-6E8A-4147-A177-3AD203B41FA5}">
                      <a16:colId xmlns:a16="http://schemas.microsoft.com/office/drawing/2014/main" val="294486422"/>
                    </a:ext>
                  </a:extLst>
                </a:gridCol>
                <a:gridCol w="1272248">
                  <a:extLst>
                    <a:ext uri="{9D8B030D-6E8A-4147-A177-3AD203B41FA5}">
                      <a16:colId xmlns:a16="http://schemas.microsoft.com/office/drawing/2014/main" val="2875154134"/>
                    </a:ext>
                  </a:extLst>
                </a:gridCol>
                <a:gridCol w="1445865">
                  <a:extLst>
                    <a:ext uri="{9D8B030D-6E8A-4147-A177-3AD203B41FA5}">
                      <a16:colId xmlns:a16="http://schemas.microsoft.com/office/drawing/2014/main" val="2996135870"/>
                    </a:ext>
                  </a:extLst>
                </a:gridCol>
                <a:gridCol w="1199196">
                  <a:extLst>
                    <a:ext uri="{9D8B030D-6E8A-4147-A177-3AD203B41FA5}">
                      <a16:colId xmlns:a16="http://schemas.microsoft.com/office/drawing/2014/main" val="1545121055"/>
                    </a:ext>
                  </a:extLst>
                </a:gridCol>
                <a:gridCol w="1210581">
                  <a:extLst>
                    <a:ext uri="{9D8B030D-6E8A-4147-A177-3AD203B41FA5}">
                      <a16:colId xmlns:a16="http://schemas.microsoft.com/office/drawing/2014/main" val="2349746074"/>
                    </a:ext>
                  </a:extLst>
                </a:gridCol>
              </a:tblGrid>
              <a:tr h="541867">
                <a:tc>
                  <a:txBody>
                    <a:bodyPr/>
                    <a:lstStyle/>
                    <a:p>
                      <a:pPr>
                        <a:spcAft>
                          <a:spcPts val="0"/>
                        </a:spcAft>
                      </a:pPr>
                      <a:r>
                        <a:rPr lang="en-GB" sz="1600" b="1" dirty="0">
                          <a:effectLst/>
                        </a:rPr>
                        <a:t> </a:t>
                      </a:r>
                    </a:p>
                    <a:p>
                      <a:pPr>
                        <a:spcAft>
                          <a:spcPts val="0"/>
                        </a:spcAft>
                      </a:pP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a:effectLst/>
                        </a:rPr>
                        <a:t>Inside</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a:effectLst/>
                        </a:rPr>
                        <a:t>Normal</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err="1">
                          <a:effectLst/>
                        </a:rPr>
                        <a:t>SafetyToIn</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err="1">
                          <a:effectLst/>
                        </a:rPr>
                        <a:t>SafetyToOut</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err="1">
                          <a:effectLst/>
                        </a:rPr>
                        <a:t>DistToIn</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err="1">
                          <a:effectLst/>
                        </a:rPr>
                        <a:t>DistToOut</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91255314"/>
                  </a:ext>
                </a:extLst>
              </a:tr>
              <a:tr h="270934">
                <a:tc>
                  <a:txBody>
                    <a:bodyPr/>
                    <a:lstStyle/>
                    <a:p>
                      <a:pPr>
                        <a:spcAft>
                          <a:spcPts val="0"/>
                        </a:spcAft>
                      </a:pPr>
                      <a:r>
                        <a:rPr lang="en-GB" sz="1600" dirty="0">
                          <a:effectLst/>
                        </a:rPr>
                        <a:t>G4Box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236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38</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15</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34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7158261"/>
                  </a:ext>
                </a:extLst>
              </a:tr>
              <a:tr h="270934">
                <a:tc>
                  <a:txBody>
                    <a:bodyPr/>
                    <a:lstStyle/>
                    <a:p>
                      <a:pPr>
                        <a:spcAft>
                          <a:spcPts val="0"/>
                        </a:spcAft>
                      </a:pPr>
                      <a:r>
                        <a:rPr lang="en-GB" sz="1600">
                          <a:effectLst/>
                        </a:rPr>
                        <a:t>G4Trap</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30</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28</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5271415"/>
                  </a:ext>
                </a:extLst>
              </a:tr>
              <a:tr h="270934">
                <a:tc>
                  <a:txBody>
                    <a:bodyPr/>
                    <a:lstStyle/>
                    <a:p>
                      <a:pPr>
                        <a:spcAft>
                          <a:spcPts val="0"/>
                        </a:spcAft>
                      </a:pPr>
                      <a:r>
                        <a:rPr lang="en-GB" sz="1600">
                          <a:effectLst/>
                        </a:rPr>
                        <a:t>G4Trd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264</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54</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62</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50</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65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9519929"/>
                  </a:ext>
                </a:extLst>
              </a:tr>
              <a:tr h="270934">
                <a:tc>
                  <a:txBody>
                    <a:bodyPr/>
                    <a:lstStyle/>
                    <a:p>
                      <a:pPr>
                        <a:spcAft>
                          <a:spcPts val="0"/>
                        </a:spcAft>
                      </a:pPr>
                      <a:r>
                        <a:rPr lang="en-GB" sz="1600">
                          <a:effectLst/>
                        </a:rPr>
                        <a:t>G4Tubs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640</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0.6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84</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44</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76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41</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15275149"/>
                  </a:ext>
                </a:extLst>
              </a:tr>
              <a:tr h="270934">
                <a:tc>
                  <a:txBody>
                    <a:bodyPr/>
                    <a:lstStyle/>
                    <a:p>
                      <a:pPr>
                        <a:spcAft>
                          <a:spcPts val="0"/>
                        </a:spcAft>
                      </a:pPr>
                      <a:r>
                        <a:rPr lang="en-GB" sz="1600">
                          <a:effectLst/>
                        </a:rPr>
                        <a:t>G4Extruded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17</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0.6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799152663"/>
                  </a:ext>
                </a:extLst>
              </a:tr>
              <a:tr h="270934">
                <a:tc>
                  <a:txBody>
                    <a:bodyPr/>
                    <a:lstStyle/>
                    <a:p>
                      <a:pPr>
                        <a:spcAft>
                          <a:spcPts val="0"/>
                        </a:spcAft>
                      </a:pPr>
                      <a:r>
                        <a:rPr lang="en-GB" sz="1600">
                          <a:effectLst/>
                        </a:rPr>
                        <a:t>G4Polycone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28</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0.3</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5</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13</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5</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877839106"/>
                  </a:ext>
                </a:extLst>
              </a:tr>
              <a:tr h="270934">
                <a:tc>
                  <a:txBody>
                    <a:bodyPr/>
                    <a:lstStyle/>
                    <a:p>
                      <a:pPr>
                        <a:spcAft>
                          <a:spcPts val="0"/>
                        </a:spcAft>
                      </a:pPr>
                      <a:r>
                        <a:rPr lang="en-GB" sz="1600">
                          <a:effectLst/>
                        </a:rPr>
                        <a:t>G4Union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164</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7</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23</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19</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1641807"/>
                  </a:ext>
                </a:extLst>
              </a:tr>
              <a:tr h="270934">
                <a:tc>
                  <a:txBody>
                    <a:bodyPr/>
                    <a:lstStyle/>
                    <a:p>
                      <a:pPr>
                        <a:spcAft>
                          <a:spcPts val="0"/>
                        </a:spcAft>
                      </a:pPr>
                      <a:r>
                        <a:rPr lang="en-GB" sz="1600">
                          <a:effectLst/>
                        </a:rPr>
                        <a:t>G4Subtraction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656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6</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13</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25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5046475"/>
                  </a:ext>
                </a:extLst>
              </a:tr>
              <a:tr h="270934">
                <a:tc>
                  <a:txBody>
                    <a:bodyPr/>
                    <a:lstStyle/>
                    <a:p>
                      <a:pPr>
                        <a:spcAft>
                          <a:spcPts val="0"/>
                        </a:spcAft>
                      </a:pPr>
                      <a:r>
                        <a:rPr lang="en-GB" sz="1600">
                          <a:effectLst/>
                        </a:rPr>
                        <a:t>G4Displaced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865</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54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8</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52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4695910"/>
                  </a:ext>
                </a:extLst>
              </a:tr>
              <a:tr h="270934">
                <a:tc>
                  <a:txBody>
                    <a:bodyPr/>
                    <a:lstStyle/>
                    <a:p>
                      <a:pPr>
                        <a:spcAft>
                          <a:spcPts val="0"/>
                        </a:spcAft>
                      </a:pPr>
                      <a:r>
                        <a:rPr lang="en-GB" sz="1600" b="1">
                          <a:effectLst/>
                        </a:rPr>
                        <a:t>Total</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dirty="0">
                          <a:solidFill>
                            <a:srgbClr val="C00000"/>
                          </a:solidFill>
                          <a:effectLst/>
                          <a:latin typeface="+mn-lt"/>
                          <a:ea typeface="Calibri" panose="020F0502020204030204" pitchFamily="34" charset="0"/>
                          <a:cs typeface="Times New Roman" panose="02020603050405020304" pitchFamily="18" charset="0"/>
                        </a:rPr>
                        <a:t>2900</a:t>
                      </a:r>
                      <a:endParaRPr lang="en-US" sz="16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25</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303</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213</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dirty="0">
                          <a:effectLst/>
                          <a:latin typeface="+mn-lt"/>
                          <a:ea typeface="Calibri" panose="020F0502020204030204" pitchFamily="34" charset="0"/>
                          <a:cs typeface="Times New Roman" panose="02020603050405020304" pitchFamily="18" charset="0"/>
                        </a:rPr>
                        <a:t>278</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dirty="0">
                          <a:effectLst/>
                          <a:latin typeface="+mn-lt"/>
                          <a:ea typeface="Calibri" panose="020F0502020204030204" pitchFamily="34" charset="0"/>
                          <a:cs typeface="Times New Roman" panose="02020603050405020304" pitchFamily="18" charset="0"/>
                        </a:rPr>
                        <a:t>220</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62942288"/>
                  </a:ext>
                </a:extLst>
              </a:tr>
              <a:tr h="270934">
                <a:tc>
                  <a:txBody>
                    <a:bodyPr/>
                    <a:lstStyle/>
                    <a:p>
                      <a:pPr>
                        <a:spcAft>
                          <a:spcPts val="0"/>
                        </a:spcAft>
                      </a:pPr>
                      <a:r>
                        <a:rPr lang="en-GB"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a:effectLst/>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gridSpan="5">
                  <a:txBody>
                    <a:bodyPr/>
                    <a:lstStyle/>
                    <a:p>
                      <a:pPr algn="ctr">
                        <a:spcAft>
                          <a:spcPts val="0"/>
                        </a:spcAft>
                      </a:pPr>
                      <a:r>
                        <a:rPr lang="en-GB" sz="1600" b="1" kern="1200" dirty="0">
                          <a:solidFill>
                            <a:schemeClr val="tx1"/>
                          </a:solidFill>
                          <a:effectLst/>
                          <a:latin typeface="+mn-lt"/>
                          <a:ea typeface="+mn-ea"/>
                          <a:cs typeface="+mn-cs"/>
                        </a:rPr>
                        <a:t>All – 1039 (G4Tubs – 246, G4Polycone – 29)</a:t>
                      </a:r>
                      <a:r>
                        <a:rPr lang="en-US" sz="1600" dirty="0">
                          <a:effectLst/>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66120764"/>
                  </a:ext>
                </a:extLst>
              </a:tr>
            </a:tbl>
          </a:graphicData>
        </a:graphic>
      </p:graphicFrame>
      <p:sp>
        <p:nvSpPr>
          <p:cNvPr id="3" name="TextBox 2">
            <a:extLst>
              <a:ext uri="{FF2B5EF4-FFF2-40B4-BE49-F238E27FC236}">
                <a16:creationId xmlns:a16="http://schemas.microsoft.com/office/drawing/2014/main" id="{C55CBC33-8D4F-A343-8D9B-ABEBF207A483}"/>
              </a:ext>
            </a:extLst>
          </p:cNvPr>
          <p:cNvSpPr txBox="1"/>
          <p:nvPr/>
        </p:nvSpPr>
        <p:spPr>
          <a:xfrm>
            <a:off x="838200" y="972519"/>
            <a:ext cx="10515599" cy="1923604"/>
          </a:xfrm>
          <a:prstGeom prst="rect">
            <a:avLst/>
          </a:prstGeom>
          <a:noFill/>
        </p:spPr>
        <p:txBody>
          <a:bodyPr wrap="square" rtlCol="0">
            <a:spAutoFit/>
          </a:bodyPr>
          <a:lstStyle/>
          <a:p>
            <a:pPr marL="285750" indent="-285750">
              <a:buFont typeface="Arial" panose="020B0604020202020204" pitchFamily="34" charset="0"/>
              <a:buChar char="•"/>
            </a:pPr>
            <a:r>
              <a:rPr lang="en-GB" dirty="0"/>
              <a:t>Comparison of the CPU time spent by the </a:t>
            </a:r>
            <a:r>
              <a:rPr lang="en-GB" dirty="0" err="1"/>
              <a:t>Geantino</a:t>
            </a:r>
            <a:r>
              <a:rPr lang="en-GB" dirty="0"/>
              <a:t> test and the CPU time of real simulation has allowed to estimate CPU consumption by the Geometry &amp; Navigation code.</a:t>
            </a:r>
          </a:p>
          <a:p>
            <a:pPr marL="285750" indent="-285750">
              <a:buFont typeface="Arial" panose="020B0604020202020204" pitchFamily="34" charset="0"/>
              <a:buChar char="•"/>
            </a:pPr>
            <a:r>
              <a:rPr lang="en-GB" dirty="0"/>
              <a:t>Below is distribution of calls by Solids and Methods for the </a:t>
            </a:r>
            <a:r>
              <a:rPr lang="en-GB" dirty="0" err="1"/>
              <a:t>Geatino</a:t>
            </a:r>
            <a:r>
              <a:rPr lang="en-GB" dirty="0"/>
              <a:t> test run on the GDML dump, where 112 physical volumes with TMT have been removed</a:t>
            </a:r>
            <a:br>
              <a:rPr lang="en-GB" dirty="0"/>
            </a:br>
            <a:r>
              <a:rPr lang="en-GB" sz="1100" dirty="0"/>
              <a:t> </a:t>
            </a:r>
            <a:endParaRPr lang="en-GB" dirty="0"/>
          </a:p>
          <a:p>
            <a:r>
              <a:rPr lang="en-GB" dirty="0"/>
              <a:t>MacBook Pro, Intel Core i5, </a:t>
            </a:r>
            <a:r>
              <a:rPr lang="en-GB" b="1" dirty="0">
                <a:solidFill>
                  <a:srgbClr val="C00000"/>
                </a:solidFill>
              </a:rPr>
              <a:t>2.7 GHz</a:t>
            </a:r>
          </a:p>
          <a:p>
            <a:r>
              <a:rPr lang="en-GB" dirty="0"/>
              <a:t>100k events, No. of steps: </a:t>
            </a:r>
            <a:r>
              <a:rPr lang="en-US" dirty="0"/>
              <a:t>159.739.590</a:t>
            </a:r>
            <a:r>
              <a:rPr lang="en-GB" dirty="0"/>
              <a:t>, </a:t>
            </a:r>
            <a:r>
              <a:rPr lang="en-US" dirty="0"/>
              <a:t>CPU time: </a:t>
            </a:r>
            <a:r>
              <a:rPr lang="en-US" b="1" dirty="0">
                <a:solidFill>
                  <a:srgbClr val="C00000"/>
                </a:solidFill>
              </a:rPr>
              <a:t>186 s </a:t>
            </a:r>
          </a:p>
        </p:txBody>
      </p:sp>
      <p:sp>
        <p:nvSpPr>
          <p:cNvPr id="4" name="Date Placeholder 3">
            <a:extLst>
              <a:ext uri="{FF2B5EF4-FFF2-40B4-BE49-F238E27FC236}">
                <a16:creationId xmlns:a16="http://schemas.microsoft.com/office/drawing/2014/main" id="{558FF44B-B30B-7C46-BC6E-2F5B6D760523}"/>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0CEC06FD-86CA-1C4F-9545-EBCF467D56E1}"/>
              </a:ext>
            </a:extLst>
          </p:cNvPr>
          <p:cNvSpPr>
            <a:spLocks noGrp="1"/>
          </p:cNvSpPr>
          <p:nvPr>
            <p:ph type="ftr" sz="quarter" idx="11"/>
          </p:nvPr>
        </p:nvSpPr>
        <p:spPr/>
        <p:txBody>
          <a:bodyPr/>
          <a:lstStyle/>
          <a:p>
            <a:r>
              <a:rPr lang="en-US"/>
              <a:t>23rd Geant4 Collaboration Meeting, Lund, Sweden</a:t>
            </a:r>
          </a:p>
        </p:txBody>
      </p:sp>
      <p:sp>
        <p:nvSpPr>
          <p:cNvPr id="7" name="Slide Number Placeholder 6">
            <a:extLst>
              <a:ext uri="{FF2B5EF4-FFF2-40B4-BE49-F238E27FC236}">
                <a16:creationId xmlns:a16="http://schemas.microsoft.com/office/drawing/2014/main" id="{10D32BB5-5A38-A74F-A9B8-8F1FB4518A92}"/>
              </a:ext>
            </a:extLst>
          </p:cNvPr>
          <p:cNvSpPr>
            <a:spLocks noGrp="1"/>
          </p:cNvSpPr>
          <p:nvPr>
            <p:ph type="sldNum" sz="quarter" idx="12"/>
          </p:nvPr>
        </p:nvSpPr>
        <p:spPr/>
        <p:txBody>
          <a:bodyPr/>
          <a:lstStyle/>
          <a:p>
            <a:fld id="{403AB6F2-CB57-E04A-905D-BEB60A258ED0}" type="slidenum">
              <a:rPr lang="en-US" smtClean="0"/>
              <a:t>29</a:t>
            </a:fld>
            <a:endParaRPr lang="en-US"/>
          </a:p>
        </p:txBody>
      </p:sp>
    </p:spTree>
    <p:extLst>
      <p:ext uri="{BB962C8B-B14F-4D97-AF65-F5344CB8AC3E}">
        <p14:creationId xmlns:p14="http://schemas.microsoft.com/office/powerpoint/2010/main" val="981638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5752"/>
          </a:xfrm>
        </p:spPr>
        <p:txBody>
          <a:bodyPr>
            <a:normAutofit fontScale="90000"/>
          </a:bodyPr>
          <a:lstStyle/>
          <a:p>
            <a:r>
              <a:rPr lang="en-US" dirty="0"/>
              <a:t>Profile of real simulation</a:t>
            </a:r>
          </a:p>
        </p:txBody>
      </p:sp>
      <p:graphicFrame>
        <p:nvGraphicFramePr>
          <p:cNvPr id="5" name="Content Placeholder 4">
            <a:extLst>
              <a:ext uri="{FF2B5EF4-FFF2-40B4-BE49-F238E27FC236}">
                <a16:creationId xmlns:a16="http://schemas.microsoft.com/office/drawing/2014/main" id="{314769A0-63AB-3C49-9D26-625DE38042A0}"/>
              </a:ext>
            </a:extLst>
          </p:cNvPr>
          <p:cNvGraphicFramePr>
            <a:graphicFrameLocks noGrp="1"/>
          </p:cNvGraphicFramePr>
          <p:nvPr>
            <p:ph idx="1"/>
            <p:extLst>
              <p:ext uri="{D42A27DB-BD31-4B8C-83A1-F6EECF244321}">
                <p14:modId xmlns:p14="http://schemas.microsoft.com/office/powerpoint/2010/main" val="3364858739"/>
              </p:ext>
            </p:extLst>
          </p:nvPr>
        </p:nvGraphicFramePr>
        <p:xfrm>
          <a:off x="933734" y="1976360"/>
          <a:ext cx="9634185" cy="3807726"/>
        </p:xfrm>
        <a:graphic>
          <a:graphicData uri="http://schemas.openxmlformats.org/drawingml/2006/table">
            <a:tbl>
              <a:tblPr firstRow="1" firstCol="1" bandRow="1">
                <a:tableStyleId>{5940675A-B579-460E-94D1-54222C63F5DA}</a:tableStyleId>
              </a:tblPr>
              <a:tblGrid>
                <a:gridCol w="1599455">
                  <a:extLst>
                    <a:ext uri="{9D8B030D-6E8A-4147-A177-3AD203B41FA5}">
                      <a16:colId xmlns:a16="http://schemas.microsoft.com/office/drawing/2014/main" val="1949368697"/>
                    </a:ext>
                  </a:extLst>
                </a:gridCol>
                <a:gridCol w="1492901">
                  <a:extLst>
                    <a:ext uri="{9D8B030D-6E8A-4147-A177-3AD203B41FA5}">
                      <a16:colId xmlns:a16="http://schemas.microsoft.com/office/drawing/2014/main" val="2944699339"/>
                    </a:ext>
                  </a:extLst>
                </a:gridCol>
                <a:gridCol w="1215236">
                  <a:extLst>
                    <a:ext uri="{9D8B030D-6E8A-4147-A177-3AD203B41FA5}">
                      <a16:colId xmlns:a16="http://schemas.microsoft.com/office/drawing/2014/main" val="294486422"/>
                    </a:ext>
                  </a:extLst>
                </a:gridCol>
                <a:gridCol w="1321547">
                  <a:extLst>
                    <a:ext uri="{9D8B030D-6E8A-4147-A177-3AD203B41FA5}">
                      <a16:colId xmlns:a16="http://schemas.microsoft.com/office/drawing/2014/main" val="2875154134"/>
                    </a:ext>
                  </a:extLst>
                </a:gridCol>
                <a:gridCol w="1501892">
                  <a:extLst>
                    <a:ext uri="{9D8B030D-6E8A-4147-A177-3AD203B41FA5}">
                      <a16:colId xmlns:a16="http://schemas.microsoft.com/office/drawing/2014/main" val="2996135870"/>
                    </a:ext>
                  </a:extLst>
                </a:gridCol>
                <a:gridCol w="1245664">
                  <a:extLst>
                    <a:ext uri="{9D8B030D-6E8A-4147-A177-3AD203B41FA5}">
                      <a16:colId xmlns:a16="http://schemas.microsoft.com/office/drawing/2014/main" val="1545121055"/>
                    </a:ext>
                  </a:extLst>
                </a:gridCol>
                <a:gridCol w="1257490">
                  <a:extLst>
                    <a:ext uri="{9D8B030D-6E8A-4147-A177-3AD203B41FA5}">
                      <a16:colId xmlns:a16="http://schemas.microsoft.com/office/drawing/2014/main" val="2349746074"/>
                    </a:ext>
                  </a:extLst>
                </a:gridCol>
              </a:tblGrid>
              <a:tr h="585804">
                <a:tc>
                  <a:txBody>
                    <a:bodyPr/>
                    <a:lstStyle/>
                    <a:p>
                      <a:pPr>
                        <a:spcAft>
                          <a:spcPts val="0"/>
                        </a:spcAft>
                      </a:pPr>
                      <a:r>
                        <a:rPr lang="en-GB" sz="1600" b="1" dirty="0">
                          <a:effectLst/>
                        </a:rPr>
                        <a:t> </a:t>
                      </a:r>
                    </a:p>
                    <a:p>
                      <a:pPr>
                        <a:spcAft>
                          <a:spcPts val="0"/>
                        </a:spcAft>
                      </a:pP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a:effectLst/>
                        </a:rPr>
                        <a:t>Inside</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a:effectLst/>
                        </a:rPr>
                        <a:t>Normal</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dirty="0" err="1">
                          <a:effectLst/>
                        </a:rPr>
                        <a:t>SafetyToIn</a:t>
                      </a:r>
                      <a:br>
                        <a:rPr lang="en-GB" sz="1600" b="1" dirty="0">
                          <a:effectLst/>
                        </a:rPr>
                      </a:br>
                      <a:r>
                        <a:rPr lang="en-GB" sz="1600" b="1" dirty="0">
                          <a:effectLst/>
                        </a:rPr>
                        <a:t>x 10</a:t>
                      </a:r>
                      <a:r>
                        <a:rPr lang="en-GB" sz="1600" b="1" baseline="30000" dirty="0">
                          <a:effectLst/>
                        </a:rPr>
                        <a:t>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err="1">
                          <a:effectLst/>
                        </a:rPr>
                        <a:t>SafetyToOut</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err="1">
                          <a:effectLst/>
                        </a:rPr>
                        <a:t>DistToIn</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err="1">
                          <a:effectLst/>
                        </a:rPr>
                        <a:t>DistToOut</a:t>
                      </a:r>
                      <a:br>
                        <a:rPr lang="en-GB" sz="1600" b="1">
                          <a:effectLst/>
                        </a:rPr>
                      </a:br>
                      <a:r>
                        <a:rPr lang="en-GB" sz="1600" b="1">
                          <a:effectLst/>
                        </a:rPr>
                        <a:t>x 10</a:t>
                      </a:r>
                      <a:r>
                        <a:rPr lang="en-GB" sz="1600" b="1" baseline="30000">
                          <a:effectLst/>
                        </a:rPr>
                        <a:t>6</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91255314"/>
                  </a:ext>
                </a:extLst>
              </a:tr>
              <a:tr h="292902">
                <a:tc>
                  <a:txBody>
                    <a:bodyPr/>
                    <a:lstStyle/>
                    <a:p>
                      <a:pPr>
                        <a:spcAft>
                          <a:spcPts val="0"/>
                        </a:spcAft>
                      </a:pPr>
                      <a:r>
                        <a:rPr lang="en-GB" sz="1600" dirty="0">
                          <a:effectLst/>
                        </a:rPr>
                        <a:t>G4Box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38 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19</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9</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7158261"/>
                  </a:ext>
                </a:extLst>
              </a:tr>
              <a:tr h="292902">
                <a:tc>
                  <a:txBody>
                    <a:bodyPr/>
                    <a:lstStyle/>
                    <a:p>
                      <a:pPr>
                        <a:spcAft>
                          <a:spcPts val="0"/>
                        </a:spcAft>
                      </a:pPr>
                      <a:r>
                        <a:rPr lang="en-GB" sz="1600">
                          <a:effectLst/>
                        </a:rPr>
                        <a:t>G4Trap</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101</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111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42</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38</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23</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5271415"/>
                  </a:ext>
                </a:extLst>
              </a:tr>
              <a:tr h="292902">
                <a:tc>
                  <a:txBody>
                    <a:bodyPr/>
                    <a:lstStyle/>
                    <a:p>
                      <a:pPr>
                        <a:spcAft>
                          <a:spcPts val="0"/>
                        </a:spcAft>
                      </a:pPr>
                      <a:r>
                        <a:rPr lang="en-GB" sz="1600">
                          <a:effectLst/>
                        </a:rPr>
                        <a:t>G4Trd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29</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16</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6</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9</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9519929"/>
                  </a:ext>
                </a:extLst>
              </a:tr>
              <a:tr h="292902">
                <a:tc>
                  <a:txBody>
                    <a:bodyPr/>
                    <a:lstStyle/>
                    <a:p>
                      <a:pPr>
                        <a:spcAft>
                          <a:spcPts val="0"/>
                        </a:spcAft>
                      </a:pPr>
                      <a:r>
                        <a:rPr lang="en-GB" sz="1600">
                          <a:effectLst/>
                        </a:rPr>
                        <a:t>G4Tubs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146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9</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168</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124</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66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46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115275149"/>
                  </a:ext>
                </a:extLst>
              </a:tr>
              <a:tr h="292902">
                <a:tc>
                  <a:txBody>
                    <a:bodyPr/>
                    <a:lstStyle/>
                    <a:p>
                      <a:pPr>
                        <a:spcAft>
                          <a:spcPts val="0"/>
                        </a:spcAft>
                      </a:pPr>
                      <a:r>
                        <a:rPr lang="en-GB" sz="1600">
                          <a:effectLst/>
                        </a:rPr>
                        <a:t>G4Extruded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3</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799152663"/>
                  </a:ext>
                </a:extLst>
              </a:tr>
              <a:tr h="292902">
                <a:tc>
                  <a:txBody>
                    <a:bodyPr/>
                    <a:lstStyle/>
                    <a:p>
                      <a:pPr>
                        <a:spcAft>
                          <a:spcPts val="0"/>
                        </a:spcAft>
                      </a:pPr>
                      <a:r>
                        <a:rPr lang="en-GB" sz="1600">
                          <a:effectLst/>
                        </a:rPr>
                        <a:t>G4Polycone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332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21</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120</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9</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41</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877839106"/>
                  </a:ext>
                </a:extLst>
              </a:tr>
              <a:tr h="292902">
                <a:tc>
                  <a:txBody>
                    <a:bodyPr/>
                    <a:lstStyle/>
                    <a:p>
                      <a:pPr>
                        <a:spcAft>
                          <a:spcPts val="0"/>
                        </a:spcAft>
                      </a:pPr>
                      <a:r>
                        <a:rPr lang="en-GB" sz="1600">
                          <a:effectLst/>
                        </a:rPr>
                        <a:t>G4Union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1162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3</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23</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1641807"/>
                  </a:ext>
                </a:extLst>
              </a:tr>
              <a:tr h="292902">
                <a:tc>
                  <a:txBody>
                    <a:bodyPr/>
                    <a:lstStyle/>
                    <a:p>
                      <a:pPr>
                        <a:spcAft>
                          <a:spcPts val="0"/>
                        </a:spcAft>
                      </a:pPr>
                      <a:r>
                        <a:rPr lang="en-GB" sz="1600">
                          <a:effectLst/>
                        </a:rPr>
                        <a:t>G4Subtraction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35</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13</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5046475"/>
                  </a:ext>
                </a:extLst>
              </a:tr>
              <a:tr h="292902">
                <a:tc>
                  <a:txBody>
                    <a:bodyPr/>
                    <a:lstStyle/>
                    <a:p>
                      <a:pPr>
                        <a:spcAft>
                          <a:spcPts val="0"/>
                        </a:spcAft>
                      </a:pPr>
                      <a:r>
                        <a:rPr lang="en-GB" sz="1600">
                          <a:effectLst/>
                        </a:rPr>
                        <a:t>G4Displaced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1149</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1</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34</a:t>
                      </a:r>
                      <a:endParaRPr lang="en-US" sz="16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4</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dirty="0">
                          <a:effectLst/>
                          <a:latin typeface="+mn-lt"/>
                          <a:ea typeface="Calibri" panose="020F0502020204030204" pitchFamily="34" charset="0"/>
                          <a:cs typeface="Times New Roman" panose="02020603050405020304" pitchFamily="18" charset="0"/>
                        </a:rPr>
                        <a:t>19</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r">
                        <a:spcAft>
                          <a:spcPts val="0"/>
                        </a:spcAft>
                      </a:pPr>
                      <a:r>
                        <a:rPr lang="en-GB" sz="1600">
                          <a:effectLst/>
                          <a:latin typeface="+mn-lt"/>
                          <a:ea typeface="Calibri" panose="020F0502020204030204" pitchFamily="34" charset="0"/>
                          <a:cs typeface="Times New Roman" panose="02020603050405020304" pitchFamily="18" charset="0"/>
                        </a:rPr>
                        <a:t>5</a:t>
                      </a:r>
                      <a:endParaRPr lang="en-US" sz="16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4695910"/>
                  </a:ext>
                </a:extLst>
              </a:tr>
              <a:tr h="292902">
                <a:tc>
                  <a:txBody>
                    <a:bodyPr/>
                    <a:lstStyle/>
                    <a:p>
                      <a:pPr>
                        <a:spcAft>
                          <a:spcPts val="0"/>
                        </a:spcAft>
                      </a:pPr>
                      <a:r>
                        <a:rPr lang="en-GB" sz="1600" b="1">
                          <a:effectLst/>
                        </a:rPr>
                        <a:t>Total</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dirty="0">
                          <a:solidFill>
                            <a:srgbClr val="C00000"/>
                          </a:solidFill>
                          <a:effectLst/>
                          <a:latin typeface="+mn-lt"/>
                          <a:ea typeface="Calibri" panose="020F0502020204030204" pitchFamily="34" charset="0"/>
                          <a:cs typeface="Times New Roman" panose="02020603050405020304" pitchFamily="18" charset="0"/>
                        </a:rPr>
                        <a:t>2994</a:t>
                      </a:r>
                      <a:endParaRPr lang="en-US" sz="1600" dirty="0">
                        <a:solidFill>
                          <a:srgbClr val="C00000"/>
                        </a:solidFill>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16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408</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316</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dirty="0">
                          <a:effectLst/>
                          <a:latin typeface="+mn-lt"/>
                          <a:ea typeface="Calibri" panose="020F0502020204030204" pitchFamily="34" charset="0"/>
                          <a:cs typeface="Times New Roman" panose="02020603050405020304" pitchFamily="18" charset="0"/>
                        </a:rPr>
                        <a:t>163</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r">
                        <a:spcAft>
                          <a:spcPts val="0"/>
                        </a:spcAft>
                      </a:pPr>
                      <a:r>
                        <a:rPr lang="en-GB" sz="1600" b="1">
                          <a:effectLst/>
                          <a:latin typeface="+mn-lt"/>
                          <a:ea typeface="Calibri" panose="020F0502020204030204" pitchFamily="34" charset="0"/>
                          <a:cs typeface="Times New Roman" panose="02020603050405020304" pitchFamily="18" charset="0"/>
                        </a:rPr>
                        <a:t>150</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62942288"/>
                  </a:ext>
                </a:extLst>
              </a:tr>
              <a:tr h="292902">
                <a:tc>
                  <a:txBody>
                    <a:bodyPr/>
                    <a:lstStyle/>
                    <a:p>
                      <a:pPr>
                        <a:spcAft>
                          <a:spcPts val="0"/>
                        </a:spcAft>
                      </a:pPr>
                      <a:r>
                        <a:rPr lang="en-GB"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a:txBody>
                    <a:bodyPr/>
                    <a:lstStyle/>
                    <a:p>
                      <a:pPr algn="ctr">
                        <a:spcAft>
                          <a:spcPts val="0"/>
                        </a:spcAft>
                      </a:pPr>
                      <a:r>
                        <a:rPr lang="en-GB"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gridSpan="5">
                  <a:txBody>
                    <a:bodyPr/>
                    <a:lstStyle/>
                    <a:p>
                      <a:pPr algn="ctr">
                        <a:spcAft>
                          <a:spcPts val="0"/>
                        </a:spcAft>
                      </a:pPr>
                      <a:r>
                        <a:rPr lang="en-GB" sz="1600" b="1" kern="1200" dirty="0">
                          <a:solidFill>
                            <a:schemeClr val="tx1"/>
                          </a:solidFill>
                          <a:effectLst/>
                          <a:latin typeface="+mn-lt"/>
                          <a:ea typeface="+mn-ea"/>
                          <a:cs typeface="+mn-cs"/>
                        </a:rPr>
                        <a:t>All – 1053 (G4Tubs – 413, G4Polycone – 192)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66120764"/>
                  </a:ext>
                </a:extLst>
              </a:tr>
            </a:tbl>
          </a:graphicData>
        </a:graphic>
      </p:graphicFrame>
      <p:sp>
        <p:nvSpPr>
          <p:cNvPr id="3" name="TextBox 2">
            <a:extLst>
              <a:ext uri="{FF2B5EF4-FFF2-40B4-BE49-F238E27FC236}">
                <a16:creationId xmlns:a16="http://schemas.microsoft.com/office/drawing/2014/main" id="{C55CBC33-8D4F-A343-8D9B-ABEBF207A483}"/>
              </a:ext>
            </a:extLst>
          </p:cNvPr>
          <p:cNvSpPr txBox="1"/>
          <p:nvPr/>
        </p:nvSpPr>
        <p:spPr>
          <a:xfrm>
            <a:off x="838200" y="1053030"/>
            <a:ext cx="10515599" cy="923330"/>
          </a:xfrm>
          <a:prstGeom prst="rect">
            <a:avLst/>
          </a:prstGeom>
          <a:noFill/>
        </p:spPr>
        <p:txBody>
          <a:bodyPr wrap="square" rtlCol="0">
            <a:spAutoFit/>
          </a:bodyPr>
          <a:lstStyle/>
          <a:p>
            <a:r>
              <a:rPr lang="fr-CH" dirty="0"/>
              <a:t>aibuild027.cern.ch, SLC6, </a:t>
            </a:r>
            <a:r>
              <a:rPr lang="en-GB" b="1" dirty="0">
                <a:solidFill>
                  <a:srgbClr val="C00000"/>
                </a:solidFill>
              </a:rPr>
              <a:t>1.20 GHz</a:t>
            </a:r>
          </a:p>
          <a:p>
            <a:r>
              <a:rPr lang="en-GB" dirty="0"/>
              <a:t>Simulation of 10 ttbar events, </a:t>
            </a:r>
            <a:r>
              <a:rPr lang="en-US" dirty="0"/>
              <a:t>Geant4 10.01.patch03.atlas07 (currently under verification) </a:t>
            </a:r>
            <a:br>
              <a:rPr lang="en-GB" dirty="0"/>
            </a:br>
            <a:r>
              <a:rPr lang="en-GB" dirty="0"/>
              <a:t>No. of steps: unknown, </a:t>
            </a:r>
            <a:r>
              <a:rPr lang="en-US" dirty="0"/>
              <a:t>CPU time: </a:t>
            </a:r>
            <a:r>
              <a:rPr lang="en-US" b="1" dirty="0">
                <a:solidFill>
                  <a:srgbClr val="C00000"/>
                </a:solidFill>
              </a:rPr>
              <a:t>~250 s / event </a:t>
            </a:r>
            <a:r>
              <a:rPr lang="en-US" dirty="0"/>
              <a:t>(&gt;35% in EMEC)</a:t>
            </a:r>
          </a:p>
        </p:txBody>
      </p:sp>
      <p:sp>
        <p:nvSpPr>
          <p:cNvPr id="4" name="Date Placeholder 3">
            <a:extLst>
              <a:ext uri="{FF2B5EF4-FFF2-40B4-BE49-F238E27FC236}">
                <a16:creationId xmlns:a16="http://schemas.microsoft.com/office/drawing/2014/main" id="{CB5D1179-4A23-6244-9415-3B3B811900A8}"/>
              </a:ext>
            </a:extLst>
          </p:cNvPr>
          <p:cNvSpPr>
            <a:spLocks noGrp="1"/>
          </p:cNvSpPr>
          <p:nvPr>
            <p:ph type="dt" sz="half" idx="10"/>
          </p:nvPr>
        </p:nvSpPr>
        <p:spPr/>
        <p:txBody>
          <a:bodyPr/>
          <a:lstStyle/>
          <a:p>
            <a:r>
              <a:rPr lang="en-US"/>
              <a:t>28 August 2018</a:t>
            </a:r>
          </a:p>
        </p:txBody>
      </p:sp>
      <p:sp>
        <p:nvSpPr>
          <p:cNvPr id="6" name="Footer Placeholder 5">
            <a:extLst>
              <a:ext uri="{FF2B5EF4-FFF2-40B4-BE49-F238E27FC236}">
                <a16:creationId xmlns:a16="http://schemas.microsoft.com/office/drawing/2014/main" id="{226956CE-2757-A441-90ED-3D8D03BD9F4C}"/>
              </a:ext>
            </a:extLst>
          </p:cNvPr>
          <p:cNvSpPr>
            <a:spLocks noGrp="1"/>
          </p:cNvSpPr>
          <p:nvPr>
            <p:ph type="ftr" sz="quarter" idx="11"/>
          </p:nvPr>
        </p:nvSpPr>
        <p:spPr/>
        <p:txBody>
          <a:bodyPr/>
          <a:lstStyle/>
          <a:p>
            <a:r>
              <a:rPr lang="en-US"/>
              <a:t>23rd Geant4 Collaboration Meeting, Lund, Sweden</a:t>
            </a:r>
          </a:p>
        </p:txBody>
      </p:sp>
      <p:sp>
        <p:nvSpPr>
          <p:cNvPr id="7" name="Slide Number Placeholder 6">
            <a:extLst>
              <a:ext uri="{FF2B5EF4-FFF2-40B4-BE49-F238E27FC236}">
                <a16:creationId xmlns:a16="http://schemas.microsoft.com/office/drawing/2014/main" id="{34B33C45-36D2-BB4C-8EF6-4169FB7AAAFF}"/>
              </a:ext>
            </a:extLst>
          </p:cNvPr>
          <p:cNvSpPr>
            <a:spLocks noGrp="1"/>
          </p:cNvSpPr>
          <p:nvPr>
            <p:ph type="sldNum" sz="quarter" idx="12"/>
          </p:nvPr>
        </p:nvSpPr>
        <p:spPr/>
        <p:txBody>
          <a:bodyPr/>
          <a:lstStyle/>
          <a:p>
            <a:fld id="{403AB6F2-CB57-E04A-905D-BEB60A258ED0}" type="slidenum">
              <a:rPr lang="en-US" smtClean="0"/>
              <a:t>30</a:t>
            </a:fld>
            <a:endParaRPr lang="en-US"/>
          </a:p>
        </p:txBody>
      </p:sp>
    </p:spTree>
    <p:extLst>
      <p:ext uri="{BB962C8B-B14F-4D97-AF65-F5344CB8AC3E}">
        <p14:creationId xmlns:p14="http://schemas.microsoft.com/office/powerpoint/2010/main" val="36650481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58456"/>
          </a:xfrm>
        </p:spPr>
        <p:txBody>
          <a:bodyPr>
            <a:noAutofit/>
          </a:bodyPr>
          <a:lstStyle/>
          <a:p>
            <a:r>
              <a:rPr lang="en-US" sz="3600" dirty="0"/>
              <a:t>CPU consumption by Solids &amp; Navigator</a:t>
            </a:r>
          </a:p>
        </p:txBody>
      </p:sp>
      <p:sp>
        <p:nvSpPr>
          <p:cNvPr id="3" name="Content Placeholder 2"/>
          <p:cNvSpPr>
            <a:spLocks noGrp="1"/>
          </p:cNvSpPr>
          <p:nvPr>
            <p:ph idx="1"/>
          </p:nvPr>
        </p:nvSpPr>
        <p:spPr>
          <a:xfrm>
            <a:off x="838200" y="1132906"/>
            <a:ext cx="10515600" cy="5223444"/>
          </a:xfrm>
        </p:spPr>
        <p:txBody>
          <a:bodyPr>
            <a:normAutofit/>
          </a:bodyPr>
          <a:lstStyle/>
          <a:p>
            <a:pPr>
              <a:buFont typeface="Arial" panose="020B0604020202020204" pitchFamily="34" charset="0"/>
              <a:buChar char="•"/>
            </a:pPr>
            <a:r>
              <a:rPr lang="en-US" sz="2000" dirty="0"/>
              <a:t>Quantitative</a:t>
            </a:r>
            <a:r>
              <a:rPr lang="en-US" sz="2000" dirty="0">
                <a:cs typeface="Courier New" panose="02070309020205020404" pitchFamily="49" charset="0"/>
              </a:rPr>
              <a:t> characteristics of two tests are very similar:</a:t>
            </a:r>
          </a:p>
          <a:p>
            <a:pPr marL="457200" lvl="1" indent="0">
              <a:buNone/>
            </a:pPr>
            <a:r>
              <a:rPr lang="en-US" sz="2000" dirty="0">
                <a:cs typeface="Courier New" panose="02070309020205020404" pitchFamily="49" charset="0"/>
              </a:rPr>
              <a:t>Number of calls to </a:t>
            </a:r>
            <a:r>
              <a:rPr lang="en-US" sz="2000" dirty="0">
                <a:latin typeface="Courier New" panose="02070309020205020404" pitchFamily="49" charset="0"/>
                <a:cs typeface="Courier New" panose="02070309020205020404" pitchFamily="49" charset="0"/>
              </a:rPr>
              <a:t>Inside()</a:t>
            </a:r>
            <a:r>
              <a:rPr lang="en-US" sz="2000" dirty="0">
                <a:cs typeface="Courier New" panose="02070309020205020404" pitchFamily="49" charset="0"/>
              </a:rPr>
              <a:t>:          2994 vs 2900 (x10</a:t>
            </a:r>
            <a:r>
              <a:rPr lang="en-US" sz="2000" baseline="30000" dirty="0">
                <a:cs typeface="Courier New" panose="02070309020205020404" pitchFamily="49" charset="0"/>
              </a:rPr>
              <a:t>6</a:t>
            </a:r>
            <a:r>
              <a:rPr lang="en-US" sz="2000" dirty="0">
                <a:cs typeface="Courier New" panose="02070309020205020404" pitchFamily="49" charset="0"/>
              </a:rPr>
              <a:t>) </a:t>
            </a:r>
          </a:p>
          <a:p>
            <a:pPr marL="457200" lvl="1" indent="0">
              <a:buNone/>
            </a:pPr>
            <a:r>
              <a:rPr lang="en-US" sz="2000" dirty="0">
                <a:cs typeface="Courier New" panose="02070309020205020404" pitchFamily="49" charset="0"/>
              </a:rPr>
              <a:t>Number of calls to other functions:   1053 vs 1039 (x10</a:t>
            </a:r>
            <a:r>
              <a:rPr lang="en-US" sz="2000" baseline="30000" dirty="0">
                <a:cs typeface="Courier New" panose="02070309020205020404" pitchFamily="49" charset="0"/>
              </a:rPr>
              <a:t>6</a:t>
            </a:r>
            <a:r>
              <a:rPr lang="en-US" sz="2000" dirty="0">
                <a:cs typeface="Courier New" panose="02070309020205020404" pitchFamily="49" charset="0"/>
              </a:rPr>
              <a:t>) </a:t>
            </a:r>
          </a:p>
          <a:p>
            <a:r>
              <a:rPr lang="en-US" sz="2000" dirty="0">
                <a:cs typeface="Courier New" panose="02070309020205020404" pitchFamily="49" charset="0"/>
              </a:rPr>
              <a:t>So, the execution time of the </a:t>
            </a:r>
            <a:r>
              <a:rPr lang="en-US" sz="2000" dirty="0" err="1">
                <a:cs typeface="Courier New" panose="02070309020205020404" pitchFamily="49" charset="0"/>
              </a:rPr>
              <a:t>Geantino</a:t>
            </a:r>
            <a:r>
              <a:rPr lang="en-US" sz="2000" dirty="0">
                <a:cs typeface="Courier New" panose="02070309020205020404" pitchFamily="49" charset="0"/>
              </a:rPr>
              <a:t> test can be used as a good estimation of the CPU time consumed by Geant4 Solids &amp; Navigator in real simulation:</a:t>
            </a:r>
          </a:p>
          <a:p>
            <a:pPr marL="457200" lvl="1" indent="0">
              <a:buNone/>
            </a:pPr>
            <a:r>
              <a:rPr lang="en-US" sz="1900" dirty="0">
                <a:cs typeface="Courier New" panose="02070309020205020404" pitchFamily="49" charset="0"/>
              </a:rPr>
              <a:t>Conversion factor between the platforms: 2.70 GHz / 1.20 GHz = 2.25 </a:t>
            </a:r>
          </a:p>
          <a:p>
            <a:pPr marL="457200" lvl="1" indent="0">
              <a:buNone/>
            </a:pPr>
            <a:r>
              <a:rPr lang="en-US" sz="1900" dirty="0">
                <a:cs typeface="Courier New" panose="02070309020205020404" pitchFamily="49" charset="0"/>
              </a:rPr>
              <a:t>Estimation of the execution time of the </a:t>
            </a:r>
            <a:r>
              <a:rPr lang="en-US" sz="1900" dirty="0" err="1">
                <a:cs typeface="Courier New" panose="02070309020205020404" pitchFamily="49" charset="0"/>
              </a:rPr>
              <a:t>Geantino</a:t>
            </a:r>
            <a:r>
              <a:rPr lang="en-US" sz="1900" dirty="0">
                <a:cs typeface="Courier New" panose="02070309020205020404" pitchFamily="49" charset="0"/>
              </a:rPr>
              <a:t> test on aibuild027.cern.ch: 186 * 2.25 &gt;=  420 s</a:t>
            </a:r>
          </a:p>
          <a:p>
            <a:pPr marL="457200" lvl="1" indent="0">
              <a:buNone/>
            </a:pPr>
            <a:r>
              <a:rPr lang="en-US" sz="1900" dirty="0">
                <a:cs typeface="Courier New" panose="02070309020205020404" pitchFamily="49" charset="0"/>
              </a:rPr>
              <a:t>CPU time that would be consumed by Geant4 Solids &amp; Navigator in one event: 420 / 10 &gt;= 42 s</a:t>
            </a:r>
          </a:p>
          <a:p>
            <a:pPr marL="457200" lvl="1" indent="0">
              <a:buNone/>
            </a:pPr>
            <a:endParaRPr lang="en-US" sz="1900" dirty="0">
              <a:cs typeface="Courier New" panose="02070309020205020404" pitchFamily="49" charset="0"/>
            </a:endParaRPr>
          </a:p>
          <a:p>
            <a:pPr marL="457200" lvl="1" indent="0">
              <a:buNone/>
            </a:pPr>
            <a:r>
              <a:rPr lang="en-US" sz="1900" dirty="0">
                <a:cs typeface="Courier New" panose="02070309020205020404" pitchFamily="49" charset="0"/>
              </a:rPr>
              <a:t>Estimated percentage: 42 / 250 &gt;= </a:t>
            </a:r>
            <a:r>
              <a:rPr lang="en-US" sz="1900" dirty="0">
                <a:solidFill>
                  <a:srgbClr val="C00000"/>
                </a:solidFill>
                <a:cs typeface="Courier New" panose="02070309020205020404" pitchFamily="49" charset="0"/>
              </a:rPr>
              <a:t>17%</a:t>
            </a:r>
          </a:p>
          <a:p>
            <a:pPr marL="457200" lvl="1" indent="0">
              <a:buNone/>
            </a:pPr>
            <a:r>
              <a:rPr lang="en-US" sz="1900" dirty="0">
                <a:cs typeface="Courier New" panose="02070309020205020404" pitchFamily="49" charset="0"/>
              </a:rPr>
              <a:t>Estimated percentage if to exclude the time spent in EMEC (&gt;35%): 42 / (250 * 0.65) &gt;= </a:t>
            </a:r>
            <a:r>
              <a:rPr lang="en-US" sz="1900" dirty="0">
                <a:solidFill>
                  <a:srgbClr val="C00000"/>
                </a:solidFill>
                <a:cs typeface="Courier New" panose="02070309020205020404" pitchFamily="49" charset="0"/>
              </a:rPr>
              <a:t>26%</a:t>
            </a:r>
          </a:p>
          <a:p>
            <a:r>
              <a:rPr lang="en-US" sz="2000" dirty="0">
                <a:cs typeface="Courier New" panose="02070309020205020404" pitchFamily="49" charset="0"/>
              </a:rPr>
              <a:t>Taking into account that in real simulation there were more calls to G4Tubs and G4Polycone,</a:t>
            </a:r>
            <a:br>
              <a:rPr lang="en-US" sz="2000" dirty="0">
                <a:cs typeface="Courier New" panose="02070309020205020404" pitchFamily="49" charset="0"/>
              </a:rPr>
            </a:br>
            <a:r>
              <a:rPr lang="en-US" sz="2000" dirty="0">
                <a:cs typeface="Courier New" panose="02070309020205020404" pitchFamily="49" charset="0"/>
              </a:rPr>
              <a:t>413 vs 246 (x10</a:t>
            </a:r>
            <a:r>
              <a:rPr lang="en-US" sz="2000" baseline="30000" dirty="0">
                <a:cs typeface="Courier New" panose="02070309020205020404" pitchFamily="49" charset="0"/>
              </a:rPr>
              <a:t>6</a:t>
            </a:r>
            <a:r>
              <a:rPr lang="en-US" sz="2000" dirty="0">
                <a:cs typeface="Courier New" panose="02070309020205020404" pitchFamily="49" charset="0"/>
              </a:rPr>
              <a:t>) and 192 vs 29 (x10</a:t>
            </a:r>
            <a:r>
              <a:rPr lang="en-US" sz="2000" baseline="30000" dirty="0">
                <a:cs typeface="Courier New" panose="02070309020205020404" pitchFamily="49" charset="0"/>
              </a:rPr>
              <a:t>6</a:t>
            </a:r>
            <a:r>
              <a:rPr lang="en-US" sz="2000" dirty="0">
                <a:cs typeface="Courier New" panose="02070309020205020404" pitchFamily="49" charset="0"/>
              </a:rPr>
              <a:t>) respectively, it will be correct to say that the percentage of</a:t>
            </a:r>
          </a:p>
          <a:p>
            <a:pPr marL="0" indent="0" algn="ctr">
              <a:buNone/>
            </a:pPr>
            <a:r>
              <a:rPr lang="en-US" sz="2000" b="1" dirty="0">
                <a:cs typeface="Courier New" panose="02070309020205020404" pitchFamily="49" charset="0"/>
              </a:rPr>
              <a:t>CPU time consumed by Geant4 Solids &amp; Navigator varies between 20% and 30%  </a:t>
            </a:r>
            <a:endParaRPr lang="en-US" sz="2000" b="1" baseline="30000" dirty="0">
              <a:cs typeface="Courier New" panose="02070309020205020404" pitchFamily="49" charset="0"/>
            </a:endParaRPr>
          </a:p>
          <a:p>
            <a:pPr>
              <a:buFont typeface="Arial" panose="020B0604020202020204" pitchFamily="34" charset="0"/>
              <a:buChar char="•"/>
            </a:pPr>
            <a:endParaRPr lang="en-US" sz="2400" dirty="0">
              <a:cs typeface="Courier New" panose="02070309020205020404" pitchFamily="49" charset="0"/>
            </a:endParaRPr>
          </a:p>
          <a:p>
            <a:pPr>
              <a:buFont typeface="Arial" panose="020B0604020202020204" pitchFamily="34" charset="0"/>
              <a:buChar char="•"/>
            </a:pPr>
            <a:endParaRPr lang="en-US" dirty="0">
              <a:solidFill>
                <a:srgbClr val="FF0000"/>
              </a:solidFill>
            </a:endParaRPr>
          </a:p>
        </p:txBody>
      </p:sp>
      <p:sp>
        <p:nvSpPr>
          <p:cNvPr id="4" name="Date Placeholder 3">
            <a:extLst>
              <a:ext uri="{FF2B5EF4-FFF2-40B4-BE49-F238E27FC236}">
                <a16:creationId xmlns:a16="http://schemas.microsoft.com/office/drawing/2014/main" id="{38C9406C-FAB4-D047-8DF5-2B688E1BADB9}"/>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789A8BD2-CF84-0B40-811D-92B2125A892D}"/>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4BE0AFE1-F636-E041-8578-8207F121A5C3}"/>
              </a:ext>
            </a:extLst>
          </p:cNvPr>
          <p:cNvSpPr>
            <a:spLocks noGrp="1"/>
          </p:cNvSpPr>
          <p:nvPr>
            <p:ph type="sldNum" sz="quarter" idx="12"/>
          </p:nvPr>
        </p:nvSpPr>
        <p:spPr/>
        <p:txBody>
          <a:bodyPr/>
          <a:lstStyle/>
          <a:p>
            <a:fld id="{403AB6F2-CB57-E04A-905D-BEB60A258ED0}" type="slidenum">
              <a:rPr lang="en-US" smtClean="0"/>
              <a:t>31</a:t>
            </a:fld>
            <a:endParaRPr lang="en-US"/>
          </a:p>
        </p:txBody>
      </p:sp>
    </p:spTree>
    <p:extLst>
      <p:ext uri="{BB962C8B-B14F-4D97-AF65-F5344CB8AC3E}">
        <p14:creationId xmlns:p14="http://schemas.microsoft.com/office/powerpoint/2010/main" val="32854708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829785"/>
            <a:ext cx="10515600" cy="851398"/>
          </a:xfrm>
        </p:spPr>
        <p:txBody>
          <a:bodyPr/>
          <a:lstStyle/>
          <a:p>
            <a:pPr algn="r"/>
            <a:r>
              <a:rPr lang="en-US" dirty="0"/>
              <a:t>Miscellaneous</a:t>
            </a:r>
          </a:p>
        </p:txBody>
      </p:sp>
      <p:sp>
        <p:nvSpPr>
          <p:cNvPr id="3" name="TextBox 2">
            <a:extLst>
              <a:ext uri="{FF2B5EF4-FFF2-40B4-BE49-F238E27FC236}">
                <a16:creationId xmlns:a16="http://schemas.microsoft.com/office/drawing/2014/main" id="{A448494D-FF22-F94A-801A-43FF8C7CE029}"/>
              </a:ext>
            </a:extLst>
          </p:cNvPr>
          <p:cNvSpPr txBox="1"/>
          <p:nvPr/>
        </p:nvSpPr>
        <p:spPr>
          <a:xfrm>
            <a:off x="5431808" y="4681183"/>
            <a:ext cx="5921991" cy="1384995"/>
          </a:xfrm>
          <a:prstGeom prst="rect">
            <a:avLst/>
          </a:prstGeom>
          <a:noFill/>
        </p:spPr>
        <p:txBody>
          <a:bodyPr wrap="square" rtlCol="0">
            <a:spAutoFit/>
          </a:bodyPr>
          <a:lstStyle/>
          <a:p>
            <a:pPr marL="457200" indent="-457200">
              <a:buSzPct val="80000"/>
              <a:buFont typeface="Courier New" panose="02070309020205020404" pitchFamily="49" charset="0"/>
              <a:buChar char="o"/>
            </a:pPr>
            <a:r>
              <a:rPr lang="en-GB" sz="2800" dirty="0"/>
              <a:t>Resolution of G4Exception messages</a:t>
            </a:r>
          </a:p>
          <a:p>
            <a:pPr marL="457200" indent="-457200">
              <a:buSzPct val="80000"/>
              <a:buFont typeface="Courier New" panose="02070309020205020404" pitchFamily="49" charset="0"/>
              <a:buChar char="o"/>
            </a:pPr>
            <a:r>
              <a:rPr lang="en-GB" sz="2800" dirty="0"/>
              <a:t>Enhancement of G4AffineTransform</a:t>
            </a:r>
          </a:p>
          <a:p>
            <a:pPr marL="457200" indent="-457200">
              <a:buSzPct val="80000"/>
              <a:buFont typeface="Courier New" panose="02070309020205020404" pitchFamily="49" charset="0"/>
              <a:buChar char="o"/>
            </a:pPr>
            <a:r>
              <a:rPr lang="en-GB" sz="2800" dirty="0"/>
              <a:t>Optimizations in navigation code</a:t>
            </a:r>
          </a:p>
        </p:txBody>
      </p:sp>
      <p:sp>
        <p:nvSpPr>
          <p:cNvPr id="4" name="Date Placeholder 3">
            <a:extLst>
              <a:ext uri="{FF2B5EF4-FFF2-40B4-BE49-F238E27FC236}">
                <a16:creationId xmlns:a16="http://schemas.microsoft.com/office/drawing/2014/main" id="{77A18097-0986-7E4C-9526-975A8991F42B}"/>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AD3408B3-BBDB-2F4E-8744-57D3274DC884}"/>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DE4228B1-844F-F141-A3FE-0CDB048FC095}"/>
              </a:ext>
            </a:extLst>
          </p:cNvPr>
          <p:cNvSpPr>
            <a:spLocks noGrp="1"/>
          </p:cNvSpPr>
          <p:nvPr>
            <p:ph type="sldNum" sz="quarter" idx="12"/>
          </p:nvPr>
        </p:nvSpPr>
        <p:spPr/>
        <p:txBody>
          <a:bodyPr/>
          <a:lstStyle/>
          <a:p>
            <a:fld id="{403AB6F2-CB57-E04A-905D-BEB60A258ED0}" type="slidenum">
              <a:rPr lang="en-US" smtClean="0"/>
              <a:t>32</a:t>
            </a:fld>
            <a:endParaRPr lang="en-US"/>
          </a:p>
        </p:txBody>
      </p:sp>
    </p:spTree>
    <p:extLst>
      <p:ext uri="{BB962C8B-B14F-4D97-AF65-F5344CB8AC3E}">
        <p14:creationId xmlns:p14="http://schemas.microsoft.com/office/powerpoint/2010/main" val="11672771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1694"/>
          </a:xfrm>
        </p:spPr>
        <p:txBody>
          <a:bodyPr>
            <a:normAutofit/>
          </a:bodyPr>
          <a:lstStyle/>
          <a:p>
            <a:r>
              <a:rPr lang="en-US" dirty="0"/>
              <a:t>Resolution of G4Exception warnings</a:t>
            </a:r>
          </a:p>
        </p:txBody>
      </p:sp>
      <p:sp>
        <p:nvSpPr>
          <p:cNvPr id="3" name="Content Placeholder 2"/>
          <p:cNvSpPr>
            <a:spLocks noGrp="1"/>
          </p:cNvSpPr>
          <p:nvPr>
            <p:ph idx="1"/>
          </p:nvPr>
        </p:nvSpPr>
        <p:spPr>
          <a:xfrm>
            <a:off x="838200" y="1276159"/>
            <a:ext cx="10515600" cy="4739138"/>
          </a:xfrm>
        </p:spPr>
        <p:txBody>
          <a:bodyPr>
            <a:normAutofit fontScale="92500" lnSpcReduction="10000"/>
          </a:bodyPr>
          <a:lstStyle/>
          <a:p>
            <a:pPr>
              <a:buFont typeface="Arial" panose="020B0604020202020204" pitchFamily="34" charset="0"/>
              <a:buChar char="•"/>
            </a:pPr>
            <a:r>
              <a:rPr lang="en-US" dirty="0"/>
              <a:t>There were 72 G4Exeption messages during simulation of 500 events with</a:t>
            </a:r>
            <a:br>
              <a:rPr lang="en-US" dirty="0"/>
            </a:br>
            <a:r>
              <a:rPr lang="en-US" dirty="0"/>
              <a:t>current production version Geant4 10.01.patch03.atlas02:</a:t>
            </a:r>
          </a:p>
          <a:p>
            <a:pPr lvl="1">
              <a:buFont typeface="Arial" panose="020B0604020202020204" pitchFamily="34" charset="0"/>
              <a:buChar char="•"/>
            </a:pPr>
            <a:r>
              <a:rPr lang="en-US" dirty="0"/>
              <a:t>63 messages - </a:t>
            </a:r>
            <a:r>
              <a:rPr lang="en-US" i="1" dirty="0"/>
              <a:t>Track stuck or not moving.</a:t>
            </a:r>
          </a:p>
          <a:p>
            <a:pPr lvl="1">
              <a:buFont typeface="Arial" panose="020B0604020202020204" pitchFamily="34" charset="0"/>
              <a:buChar char="•"/>
            </a:pPr>
            <a:r>
              <a:rPr lang="en-US" dirty="0"/>
              <a:t>8 messages  - </a:t>
            </a:r>
            <a:r>
              <a:rPr lang="en-US" i="1" dirty="0"/>
              <a:t>Proposed step is zero; </a:t>
            </a:r>
            <a:r>
              <a:rPr lang="en-US" i="1" dirty="0" err="1"/>
              <a:t>hstep</a:t>
            </a:r>
            <a:r>
              <a:rPr lang="en-US" i="1" dirty="0"/>
              <a:t> = 0 !</a:t>
            </a:r>
          </a:p>
          <a:p>
            <a:pPr lvl="1">
              <a:buFont typeface="Arial" panose="020B0604020202020204" pitchFamily="34" charset="0"/>
              <a:buChar char="•"/>
            </a:pPr>
            <a:r>
              <a:rPr lang="en-US" dirty="0"/>
              <a:t>1 message   - </a:t>
            </a:r>
            <a:r>
              <a:rPr lang="en-US" i="1" dirty="0"/>
              <a:t>Expected normal-global-frame to be valid,  i.e. a unit vector!</a:t>
            </a:r>
          </a:p>
          <a:p>
            <a:pPr>
              <a:buFont typeface="Arial" panose="020B0604020202020204" pitchFamily="34" charset="0"/>
              <a:buChar char="•"/>
            </a:pPr>
            <a:r>
              <a:rPr lang="en-US" dirty="0"/>
              <a:t>All G4Exeption messages have disappeared in Geant4 10.01.patch03.atlas07 </a:t>
            </a:r>
            <a:r>
              <a:rPr lang="en-US"/>
              <a:t>which at </a:t>
            </a:r>
            <a:r>
              <a:rPr lang="en-US" dirty="0"/>
              <a:t>present time is under verification</a:t>
            </a:r>
          </a:p>
          <a:p>
            <a:pPr lvl="1">
              <a:buFont typeface="Arial" panose="020B0604020202020204" pitchFamily="34" charset="0"/>
              <a:buChar char="•"/>
            </a:pPr>
            <a:r>
              <a:rPr lang="en-US" dirty="0"/>
              <a:t>The disappearance of </a:t>
            </a:r>
            <a:r>
              <a:rPr lang="en-US" i="1" dirty="0"/>
              <a:t>Track stuck or not moving </a:t>
            </a:r>
            <a:r>
              <a:rPr lang="en-US" dirty="0"/>
              <a:t>is explained by the revision of G4Trd (code taken from Gean4 10.04)</a:t>
            </a:r>
          </a:p>
          <a:p>
            <a:pPr lvl="1">
              <a:buFont typeface="Arial" panose="020B0604020202020204" pitchFamily="34" charset="0"/>
              <a:buChar char="•"/>
            </a:pPr>
            <a:r>
              <a:rPr lang="en-US" dirty="0"/>
              <a:t>The disappearance of </a:t>
            </a:r>
            <a:r>
              <a:rPr lang="en-US" i="1" dirty="0"/>
              <a:t>Proposed step is zero </a:t>
            </a:r>
            <a:r>
              <a:rPr lang="en-US" dirty="0"/>
              <a:t>is explained by the bug fix in the calculation of the normal at the endpoint of current step in G4Navigator::</a:t>
            </a:r>
            <a:r>
              <a:rPr lang="en-US" dirty="0" err="1"/>
              <a:t>GetLocalExitNormal</a:t>
            </a:r>
            <a:r>
              <a:rPr lang="en-US" dirty="0"/>
              <a:t>() (code taken from Gean4 10.04.p02)</a:t>
            </a:r>
          </a:p>
          <a:p>
            <a:pPr lvl="1">
              <a:buFont typeface="Arial" panose="020B0604020202020204" pitchFamily="34" charset="0"/>
              <a:buChar char="•"/>
            </a:pPr>
            <a:r>
              <a:rPr lang="en-US" dirty="0"/>
              <a:t>It looks that the message on invalid normal was due to calculation errors. It has disappeared after last modifications in G4DisplacedSolid (Gean4 10.04.p02)</a:t>
            </a:r>
          </a:p>
        </p:txBody>
      </p:sp>
      <p:sp>
        <p:nvSpPr>
          <p:cNvPr id="4" name="Date Placeholder 3">
            <a:extLst>
              <a:ext uri="{FF2B5EF4-FFF2-40B4-BE49-F238E27FC236}">
                <a16:creationId xmlns:a16="http://schemas.microsoft.com/office/drawing/2014/main" id="{E59D929E-1869-B242-B9F5-6F57B145AD88}"/>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421278FE-1D4D-2B4B-8075-236D7C9628FF}"/>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007CC642-38EF-2C48-AC6A-4729D78D0D52}"/>
              </a:ext>
            </a:extLst>
          </p:cNvPr>
          <p:cNvSpPr>
            <a:spLocks noGrp="1"/>
          </p:cNvSpPr>
          <p:nvPr>
            <p:ph type="sldNum" sz="quarter" idx="12"/>
          </p:nvPr>
        </p:nvSpPr>
        <p:spPr/>
        <p:txBody>
          <a:bodyPr/>
          <a:lstStyle/>
          <a:p>
            <a:fld id="{403AB6F2-CB57-E04A-905D-BEB60A258ED0}" type="slidenum">
              <a:rPr lang="en-US" smtClean="0"/>
              <a:t>33</a:t>
            </a:fld>
            <a:endParaRPr lang="en-US"/>
          </a:p>
        </p:txBody>
      </p:sp>
    </p:spTree>
    <p:extLst>
      <p:ext uri="{BB962C8B-B14F-4D97-AF65-F5344CB8AC3E}">
        <p14:creationId xmlns:p14="http://schemas.microsoft.com/office/powerpoint/2010/main" val="7538584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1694"/>
          </a:xfrm>
        </p:spPr>
        <p:txBody>
          <a:bodyPr>
            <a:normAutofit/>
          </a:bodyPr>
          <a:lstStyle/>
          <a:p>
            <a:r>
              <a:rPr lang="en-US" dirty="0"/>
              <a:t>Enhancement of G4AffineTransform (1)</a:t>
            </a:r>
          </a:p>
        </p:txBody>
      </p:sp>
      <p:sp>
        <p:nvSpPr>
          <p:cNvPr id="3" name="Content Placeholder 2"/>
          <p:cNvSpPr>
            <a:spLocks noGrp="1"/>
          </p:cNvSpPr>
          <p:nvPr>
            <p:ph idx="1"/>
          </p:nvPr>
        </p:nvSpPr>
        <p:spPr>
          <a:xfrm>
            <a:off x="838200" y="1375059"/>
            <a:ext cx="10515600" cy="4739138"/>
          </a:xfrm>
        </p:spPr>
        <p:txBody>
          <a:bodyPr>
            <a:normAutofit/>
          </a:bodyPr>
          <a:lstStyle/>
          <a:p>
            <a:pPr>
              <a:buFont typeface="Arial" panose="020B0604020202020204" pitchFamily="34" charset="0"/>
              <a:buChar char="•"/>
            </a:pPr>
            <a:r>
              <a:rPr lang="en-US" sz="2400" dirty="0"/>
              <a:t>G4AffineTransform is a class that is used to define the position of solids and to make transformation of points and vectors</a:t>
            </a:r>
          </a:p>
          <a:p>
            <a:pPr>
              <a:buFont typeface="Arial" panose="020B0604020202020204" pitchFamily="34" charset="0"/>
              <a:buChar char="•"/>
            </a:pPr>
            <a:r>
              <a:rPr lang="en-US" sz="2400" dirty="0"/>
              <a:t>It is implemented as a 4x3 transformation matrix – a 3x3 rotation matrix and </a:t>
            </a:r>
            <a:br>
              <a:rPr lang="en-US" sz="2400" dirty="0"/>
            </a:br>
            <a:r>
              <a:rPr lang="en-US" sz="2400" dirty="0"/>
              <a:t>a 3-vector shift</a:t>
            </a:r>
          </a:p>
          <a:p>
            <a:pPr>
              <a:buFont typeface="Arial" panose="020B0604020202020204" pitchFamily="34" charset="0"/>
              <a:buChar char="•"/>
            </a:pPr>
            <a:r>
              <a:rPr lang="en-US" sz="2400" dirty="0"/>
              <a:t>All methods are </a:t>
            </a:r>
            <a:r>
              <a:rPr lang="en-US" sz="2400" dirty="0" err="1"/>
              <a:t>inlined</a:t>
            </a:r>
            <a:endParaRPr lang="en-US" sz="2400" dirty="0"/>
          </a:p>
          <a:p>
            <a:pPr>
              <a:buFont typeface="Arial" panose="020B0604020202020204" pitchFamily="34" charset="0"/>
              <a:buChar char="•"/>
            </a:pPr>
            <a:r>
              <a:rPr lang="en-US" sz="2400" dirty="0"/>
              <a:t>The methods that are used at navigation:</a:t>
            </a:r>
          </a:p>
          <a:p>
            <a:pPr marL="457200" lvl="1" indent="0">
              <a:buNone/>
            </a:pPr>
            <a:r>
              <a:rPr lang="en-US" dirty="0">
                <a:latin typeface="Courier New" panose="02070309020205020404" pitchFamily="49" charset="0"/>
                <a:cs typeface="Courier New" panose="02070309020205020404" pitchFamily="49" charset="0"/>
              </a:rPr>
              <a:t>Inverse()</a:t>
            </a:r>
            <a:r>
              <a:rPr lang="en-US" dirty="0"/>
              <a:t>– it returns the inverse transformation matrix</a:t>
            </a:r>
          </a:p>
          <a:p>
            <a:pPr marL="457200" lvl="1" indent="0">
              <a:buNone/>
            </a:pPr>
            <a:r>
              <a:rPr lang="en-US" dirty="0">
                <a:latin typeface="Courier New" panose="02070309020205020404" pitchFamily="49" charset="0"/>
                <a:cs typeface="Courier New" panose="02070309020205020404" pitchFamily="49" charset="0"/>
              </a:rPr>
              <a:t>Invert()</a:t>
            </a:r>
            <a:r>
              <a:rPr lang="en-US" dirty="0"/>
              <a:t>– it inverts the transformation matrix</a:t>
            </a:r>
          </a:p>
          <a:p>
            <a:pPr marL="457200" lvl="1" indent="0">
              <a:buNone/>
            </a:pPr>
            <a:r>
              <a:rPr lang="en-US" dirty="0" err="1">
                <a:latin typeface="Courier New" panose="02070309020205020404" pitchFamily="49" charset="0"/>
                <a:cs typeface="Courier New" panose="02070309020205020404" pitchFamily="49" charset="0"/>
              </a:rPr>
              <a:t>InvertProduct</a:t>
            </a:r>
            <a:r>
              <a:rPr lang="en-US" dirty="0">
                <a:latin typeface="Courier New" panose="02070309020205020404" pitchFamily="49" charset="0"/>
                <a:cs typeface="Courier New" panose="02070309020205020404" pitchFamily="49" charset="0"/>
              </a:rPr>
              <a:t>(t1,t2)</a:t>
            </a:r>
            <a:r>
              <a:rPr lang="en-US" dirty="0"/>
              <a:t>– it calculates  </a:t>
            </a:r>
            <a:r>
              <a:rPr lang="en-US" dirty="0">
                <a:latin typeface="Courier New" panose="02070309020205020404" pitchFamily="49" charset="0"/>
                <a:cs typeface="Courier New" panose="02070309020205020404" pitchFamily="49" charset="0"/>
              </a:rPr>
              <a:t>t1*(t2</a:t>
            </a:r>
            <a:r>
              <a:rPr lang="en-US" baseline="30000" dirty="0">
                <a:latin typeface="Courier New" panose="02070309020205020404" pitchFamily="49" charset="0"/>
                <a:cs typeface="Courier New" panose="02070309020205020404" pitchFamily="49" charset="0"/>
              </a:rPr>
              <a:t>-1</a:t>
            </a:r>
            <a:r>
              <a:rPr lang="en-US" dirty="0">
                <a:latin typeface="Courier New" panose="02070309020205020404" pitchFamily="49" charset="0"/>
                <a:cs typeface="Courier New" panose="02070309020205020404" pitchFamily="49" charset="0"/>
              </a:rPr>
              <a:t>)</a:t>
            </a:r>
          </a:p>
          <a:p>
            <a:pPr marL="457200" lvl="1" indent="0">
              <a:buNone/>
            </a:pPr>
            <a:r>
              <a:rPr lang="en-US" dirty="0" err="1">
                <a:latin typeface="Courier New" panose="02070309020205020404" pitchFamily="49" charset="0"/>
                <a:cs typeface="Courier New" panose="02070309020205020404" pitchFamily="49" charset="0"/>
              </a:rPr>
              <a:t>TransformPoint</a:t>
            </a:r>
            <a:r>
              <a:rPr lang="en-US" dirty="0">
                <a:latin typeface="Courier New" panose="02070309020205020404" pitchFamily="49" charset="0"/>
                <a:cs typeface="Courier New" panose="02070309020205020404" pitchFamily="49" charset="0"/>
              </a:rPr>
              <a:t>(p)</a:t>
            </a:r>
            <a:r>
              <a:rPr lang="en-US" dirty="0"/>
              <a:t>– it transforms a point</a:t>
            </a:r>
          </a:p>
          <a:p>
            <a:pPr marL="457200" lvl="1" indent="0">
              <a:buNone/>
            </a:pPr>
            <a:r>
              <a:rPr lang="en-US" dirty="0" err="1">
                <a:latin typeface="Courier New" panose="02070309020205020404" pitchFamily="49" charset="0"/>
                <a:cs typeface="Courier New" panose="02070309020205020404" pitchFamily="49" charset="0"/>
              </a:rPr>
              <a:t>TransformAxis</a:t>
            </a:r>
            <a:r>
              <a:rPr lang="en-US" dirty="0">
                <a:latin typeface="Courier New" panose="02070309020205020404" pitchFamily="49" charset="0"/>
                <a:cs typeface="Courier New" panose="02070309020205020404" pitchFamily="49" charset="0"/>
              </a:rPr>
              <a:t>(v)</a:t>
            </a:r>
            <a:r>
              <a:rPr lang="en-US" dirty="0"/>
              <a:t>– it transforms a vector</a:t>
            </a:r>
            <a:endParaRPr lang="en-US" dirty="0">
              <a:solidFill>
                <a:srgbClr val="FF0000"/>
              </a:solidFill>
            </a:endParaRPr>
          </a:p>
        </p:txBody>
      </p:sp>
      <p:sp>
        <p:nvSpPr>
          <p:cNvPr id="4" name="Date Placeholder 3">
            <a:extLst>
              <a:ext uri="{FF2B5EF4-FFF2-40B4-BE49-F238E27FC236}">
                <a16:creationId xmlns:a16="http://schemas.microsoft.com/office/drawing/2014/main" id="{5F17A76C-FC53-A04D-89CB-987DEC79E512}"/>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EF4F3F9C-39A8-244C-B5CB-B16F38DB794A}"/>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4EACDF0E-E8D8-2C42-98CE-100423955892}"/>
              </a:ext>
            </a:extLst>
          </p:cNvPr>
          <p:cNvSpPr>
            <a:spLocks noGrp="1"/>
          </p:cNvSpPr>
          <p:nvPr>
            <p:ph type="sldNum" sz="quarter" idx="12"/>
          </p:nvPr>
        </p:nvSpPr>
        <p:spPr/>
        <p:txBody>
          <a:bodyPr/>
          <a:lstStyle/>
          <a:p>
            <a:fld id="{403AB6F2-CB57-E04A-905D-BEB60A258ED0}" type="slidenum">
              <a:rPr lang="en-US" smtClean="0"/>
              <a:t>34</a:t>
            </a:fld>
            <a:endParaRPr lang="en-US"/>
          </a:p>
        </p:txBody>
      </p:sp>
    </p:spTree>
    <p:extLst>
      <p:ext uri="{BB962C8B-B14F-4D97-AF65-F5344CB8AC3E}">
        <p14:creationId xmlns:p14="http://schemas.microsoft.com/office/powerpoint/2010/main" val="2775864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1694"/>
          </a:xfrm>
        </p:spPr>
        <p:txBody>
          <a:bodyPr>
            <a:normAutofit/>
          </a:bodyPr>
          <a:lstStyle/>
          <a:p>
            <a:r>
              <a:rPr lang="en-US" dirty="0"/>
              <a:t>Enhancement of G4AffineTransform (2)</a:t>
            </a:r>
          </a:p>
        </p:txBody>
      </p:sp>
      <p:sp>
        <p:nvSpPr>
          <p:cNvPr id="3" name="Content Placeholder 2"/>
          <p:cNvSpPr>
            <a:spLocks noGrp="1"/>
          </p:cNvSpPr>
          <p:nvPr>
            <p:ph idx="1"/>
          </p:nvPr>
        </p:nvSpPr>
        <p:spPr>
          <a:xfrm>
            <a:off x="838200" y="1375059"/>
            <a:ext cx="10515600" cy="4739138"/>
          </a:xfrm>
        </p:spPr>
        <p:txBody>
          <a:bodyPr>
            <a:normAutofit/>
          </a:bodyPr>
          <a:lstStyle/>
          <a:p>
            <a:pPr>
              <a:buFont typeface="Arial" panose="020B0604020202020204" pitchFamily="34" charset="0"/>
              <a:buChar char="•"/>
            </a:pPr>
            <a:r>
              <a:rPr lang="en-US" sz="2400" dirty="0">
                <a:latin typeface="Courier New" panose="02070309020205020404" pitchFamily="49" charset="0"/>
                <a:cs typeface="Courier New" panose="02070309020205020404" pitchFamily="49" charset="0"/>
              </a:rPr>
              <a:t>G4AffineTransform::</a:t>
            </a:r>
            <a:r>
              <a:rPr lang="en-US" sz="2400" dirty="0" err="1">
                <a:latin typeface="Courier New" panose="02070309020205020404" pitchFamily="49" charset="0"/>
                <a:cs typeface="Courier New" panose="02070309020205020404" pitchFamily="49" charset="0"/>
              </a:rPr>
              <a:t>InvertProduct</a:t>
            </a:r>
            <a:r>
              <a:rPr lang="en-US" sz="2400" dirty="0">
                <a:latin typeface="Courier New" panose="02070309020205020404" pitchFamily="49" charset="0"/>
                <a:cs typeface="Courier New" panose="02070309020205020404" pitchFamily="49" charset="0"/>
              </a:rPr>
              <a:t>(t1,t2) </a:t>
            </a:r>
            <a:r>
              <a:rPr lang="en-US" sz="2400" dirty="0"/>
              <a:t>has been optimized:</a:t>
            </a:r>
          </a:p>
          <a:p>
            <a:pPr lvl="1">
              <a:buFont typeface="Arial" panose="020B0604020202020204" pitchFamily="34" charset="0"/>
              <a:buChar char="•"/>
            </a:pPr>
            <a:r>
              <a:rPr lang="en-US" dirty="0"/>
              <a:t>now it does 36 multiplications instead of 45 as before</a:t>
            </a:r>
          </a:p>
          <a:p>
            <a:pPr lvl="1">
              <a:buFont typeface="Arial" panose="020B0604020202020204" pitchFamily="34" charset="0"/>
              <a:buChar char="•"/>
            </a:pPr>
            <a:r>
              <a:rPr lang="en-US" dirty="0"/>
              <a:t>A specialization for the case where </a:t>
            </a:r>
            <a:r>
              <a:rPr lang="en-US" dirty="0">
                <a:latin typeface="Courier New" panose="02070309020205020404" pitchFamily="49" charset="0"/>
                <a:cs typeface="Courier New" panose="02070309020205020404" pitchFamily="49" charset="0"/>
              </a:rPr>
              <a:t>t2</a:t>
            </a:r>
            <a:r>
              <a:rPr lang="en-US" dirty="0"/>
              <a:t> is a pure translation has been added. In such a case the computation of the product is very light:</a:t>
            </a:r>
            <a:br>
              <a:rPr lang="en-US" dirty="0"/>
            </a:br>
            <a:r>
              <a:rPr lang="en-US" dirty="0"/>
              <a:t>3 subtractions, 12 assignments, no multiplications</a:t>
            </a:r>
          </a:p>
          <a:p>
            <a:pPr>
              <a:buFont typeface="Arial" panose="020B0604020202020204" pitchFamily="34" charset="0"/>
              <a:buChar char="•"/>
            </a:pPr>
            <a:r>
              <a:rPr lang="en-US" sz="2400" dirty="0"/>
              <a:t>Four new methods have been added:</a:t>
            </a:r>
          </a:p>
          <a:p>
            <a:pPr marL="457200" lvl="1" indent="0">
              <a:buNone/>
            </a:pPr>
            <a:r>
              <a:rPr lang="en-US" dirty="0" err="1">
                <a:latin typeface="Courier New" panose="02070309020205020404" pitchFamily="49" charset="0"/>
                <a:cs typeface="Courier New" panose="02070309020205020404" pitchFamily="49" charset="0"/>
              </a:rPr>
              <a:t>InverseTransformPoint</a:t>
            </a:r>
            <a:r>
              <a:rPr lang="en-US" dirty="0">
                <a:latin typeface="Courier New" panose="02070309020205020404" pitchFamily="49" charset="0"/>
                <a:cs typeface="Courier New" panose="02070309020205020404" pitchFamily="49" charset="0"/>
              </a:rPr>
              <a:t>(p)</a:t>
            </a:r>
            <a:r>
              <a:rPr lang="en-US" dirty="0"/>
              <a:t>– it makes inverse transformation of a point</a:t>
            </a:r>
          </a:p>
          <a:p>
            <a:pPr marL="457200" lvl="1" indent="0">
              <a:buNone/>
            </a:pPr>
            <a:r>
              <a:rPr lang="en-US" dirty="0" err="1">
                <a:latin typeface="Courier New" panose="02070309020205020404" pitchFamily="49" charset="0"/>
                <a:cs typeface="Courier New" panose="02070309020205020404" pitchFamily="49" charset="0"/>
              </a:rPr>
              <a:t>InverseTransformAxis</a:t>
            </a:r>
            <a:r>
              <a:rPr lang="en-US" dirty="0">
                <a:latin typeface="Courier New" panose="02070309020205020404" pitchFamily="49" charset="0"/>
                <a:cs typeface="Courier New" panose="02070309020205020404" pitchFamily="49" charset="0"/>
              </a:rPr>
              <a:t>(v)</a:t>
            </a:r>
            <a:r>
              <a:rPr lang="en-US" dirty="0"/>
              <a:t>– it makes inverse transformation of a vector</a:t>
            </a:r>
          </a:p>
          <a:p>
            <a:pPr marL="457200" lvl="1" indent="0">
              <a:buNone/>
            </a:pPr>
            <a:r>
              <a:rPr lang="en-US" dirty="0" err="1">
                <a:latin typeface="Courier New" panose="02070309020205020404" pitchFamily="49" charset="0"/>
                <a:cs typeface="Courier New" panose="02070309020205020404" pitchFamily="49" charset="0"/>
              </a:rPr>
              <a:t>InverseNetRotation</a:t>
            </a:r>
            <a:r>
              <a:rPr lang="en-US" dirty="0">
                <a:latin typeface="Courier New" panose="02070309020205020404" pitchFamily="49" charset="0"/>
                <a:cs typeface="Courier New" panose="02070309020205020404" pitchFamily="49" charset="0"/>
              </a:rPr>
              <a:t>()</a:t>
            </a:r>
            <a:r>
              <a:rPr lang="en-US" dirty="0"/>
              <a:t>– it returns inverse rotation matrix</a:t>
            </a:r>
          </a:p>
          <a:p>
            <a:pPr marL="457200" lvl="1" indent="0">
              <a:buNone/>
            </a:pPr>
            <a:r>
              <a:rPr lang="en-US" dirty="0" err="1">
                <a:latin typeface="Courier New" panose="02070309020205020404" pitchFamily="49" charset="0"/>
                <a:cs typeface="Courier New" panose="02070309020205020404" pitchFamily="49" charset="0"/>
              </a:rPr>
              <a:t>InverseNetTranslation</a:t>
            </a:r>
            <a:r>
              <a:rPr lang="en-US" dirty="0">
                <a:latin typeface="Courier New" panose="02070309020205020404" pitchFamily="49" charset="0"/>
                <a:cs typeface="Courier New" panose="02070309020205020404" pitchFamily="49" charset="0"/>
              </a:rPr>
              <a:t>()</a:t>
            </a:r>
            <a:r>
              <a:rPr lang="en-US" dirty="0"/>
              <a:t>– it returns the shift vector of the inverse transformation</a:t>
            </a:r>
          </a:p>
        </p:txBody>
      </p:sp>
      <p:sp>
        <p:nvSpPr>
          <p:cNvPr id="4" name="Date Placeholder 3">
            <a:extLst>
              <a:ext uri="{FF2B5EF4-FFF2-40B4-BE49-F238E27FC236}">
                <a16:creationId xmlns:a16="http://schemas.microsoft.com/office/drawing/2014/main" id="{E2F218B1-E73F-B846-9505-07146880DDD7}"/>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E1CD05DF-4630-694B-AE70-35504A26FD86}"/>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7397B168-0156-AC47-BA1E-B608C08E92C3}"/>
              </a:ext>
            </a:extLst>
          </p:cNvPr>
          <p:cNvSpPr>
            <a:spLocks noGrp="1"/>
          </p:cNvSpPr>
          <p:nvPr>
            <p:ph type="sldNum" sz="quarter" idx="12"/>
          </p:nvPr>
        </p:nvSpPr>
        <p:spPr/>
        <p:txBody>
          <a:bodyPr/>
          <a:lstStyle/>
          <a:p>
            <a:fld id="{403AB6F2-CB57-E04A-905D-BEB60A258ED0}" type="slidenum">
              <a:rPr lang="en-US" smtClean="0"/>
              <a:t>35</a:t>
            </a:fld>
            <a:endParaRPr lang="en-US"/>
          </a:p>
        </p:txBody>
      </p:sp>
    </p:spTree>
    <p:extLst>
      <p:ext uri="{BB962C8B-B14F-4D97-AF65-F5344CB8AC3E}">
        <p14:creationId xmlns:p14="http://schemas.microsoft.com/office/powerpoint/2010/main" val="10574502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53990"/>
          </a:xfrm>
        </p:spPr>
        <p:txBody>
          <a:bodyPr>
            <a:normAutofit/>
          </a:bodyPr>
          <a:lstStyle/>
          <a:p>
            <a:r>
              <a:rPr lang="en-US" dirty="0"/>
              <a:t>Optimizations in the navigation code</a:t>
            </a:r>
          </a:p>
        </p:txBody>
      </p:sp>
      <p:sp>
        <p:nvSpPr>
          <p:cNvPr id="3" name="Content Placeholder 2"/>
          <p:cNvSpPr>
            <a:spLocks noGrp="1"/>
          </p:cNvSpPr>
          <p:nvPr>
            <p:ph idx="1"/>
          </p:nvPr>
        </p:nvSpPr>
        <p:spPr>
          <a:xfrm>
            <a:off x="838200" y="1119116"/>
            <a:ext cx="10515600" cy="5237234"/>
          </a:xfrm>
        </p:spPr>
        <p:txBody>
          <a:bodyPr>
            <a:normAutofit lnSpcReduction="10000"/>
          </a:bodyPr>
          <a:lstStyle/>
          <a:p>
            <a:pPr>
              <a:buFont typeface="Arial" panose="020B0604020202020204" pitchFamily="34" charset="0"/>
              <a:buChar char="•"/>
            </a:pPr>
            <a:r>
              <a:rPr lang="en-US" sz="2200" dirty="0"/>
              <a:t>Inverse transformation of points and vectors does not require addition computations in comparison with direct transformation:</a:t>
            </a:r>
          </a:p>
          <a:p>
            <a:pPr marL="457200" lvl="1" indent="0">
              <a:buNone/>
            </a:pPr>
            <a:r>
              <a:rPr lang="en-US" sz="1500" dirty="0">
                <a:latin typeface="Courier New" panose="02070309020205020404" pitchFamily="49" charset="0"/>
                <a:cs typeface="Courier New" panose="02070309020205020404" pitchFamily="49" charset="0"/>
              </a:rPr>
              <a:t>G4ThreeVector G4AffineTransform::</a:t>
            </a:r>
            <a:r>
              <a:rPr lang="en-US" sz="1500" dirty="0" err="1">
                <a:latin typeface="Courier New" panose="02070309020205020404" pitchFamily="49" charset="0"/>
                <a:cs typeface="Courier New" panose="02070309020205020404" pitchFamily="49" charset="0"/>
              </a:rPr>
              <a:t>TransformPoint</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const</a:t>
            </a:r>
            <a:r>
              <a:rPr lang="en-US" sz="1500" dirty="0">
                <a:latin typeface="Courier New" panose="02070309020205020404" pitchFamily="49" charset="0"/>
                <a:cs typeface="Courier New" panose="02070309020205020404" pitchFamily="49" charset="0"/>
              </a:rPr>
              <a:t> G4ThreeVector&amp; </a:t>
            </a:r>
            <a:r>
              <a:rPr lang="en-US" sz="1500" dirty="0" err="1">
                <a:latin typeface="Courier New" panose="02070309020205020404" pitchFamily="49" charset="0"/>
                <a:cs typeface="Courier New" panose="02070309020205020404" pitchFamily="49" charset="0"/>
              </a:rPr>
              <a:t>vec</a:t>
            </a: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const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G4double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return G4ThreeVector(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rxx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ryx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rzx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tx</a:t>
            </a: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rxy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ryy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rzy</a:t>
            </a:r>
            <a:r>
              <a:rPr lang="en-US" sz="1500" dirty="0">
                <a:latin typeface="Courier New" panose="02070309020205020404" pitchFamily="49" charset="0"/>
                <a:cs typeface="Courier New" panose="02070309020205020404" pitchFamily="49" charset="0"/>
              </a:rPr>
              <a:t> + ty,</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rxz</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ryz</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rzz</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tz</a:t>
            </a:r>
            <a:r>
              <a:rPr lang="en-US" sz="1500" dirty="0">
                <a:latin typeface="Courier New" panose="02070309020205020404" pitchFamily="49" charset="0"/>
                <a:cs typeface="Courier New" panose="02070309020205020404" pitchFamily="49" charset="0"/>
              </a:rPr>
              <a:t> );</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a:t>
            </a:r>
          </a:p>
          <a:p>
            <a:pPr marL="457200" lvl="1" indent="0">
              <a:buNone/>
            </a:pPr>
            <a:endParaRPr lang="en-US" sz="1500" dirty="0">
              <a:latin typeface="Courier New" panose="02070309020205020404" pitchFamily="49" charset="0"/>
              <a:cs typeface="Courier New" panose="02070309020205020404" pitchFamily="49" charset="0"/>
            </a:endParaRPr>
          </a:p>
          <a:p>
            <a:pPr marL="457200" lvl="1" indent="0">
              <a:buNone/>
            </a:pPr>
            <a:r>
              <a:rPr lang="en-US" sz="1500" dirty="0">
                <a:latin typeface="Courier New" panose="02070309020205020404" pitchFamily="49" charset="0"/>
                <a:cs typeface="Courier New" panose="02070309020205020404" pitchFamily="49" charset="0"/>
              </a:rPr>
              <a:t>G4ThreeVector G4AffineTransform::</a:t>
            </a:r>
            <a:r>
              <a:rPr lang="en-US" sz="1500" dirty="0" err="1">
                <a:latin typeface="Courier New" panose="02070309020205020404" pitchFamily="49" charset="0"/>
                <a:cs typeface="Courier New" panose="02070309020205020404" pitchFamily="49" charset="0"/>
              </a:rPr>
              <a:t>InverseTransformPoint</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const</a:t>
            </a:r>
            <a:r>
              <a:rPr lang="en-US" sz="1500" dirty="0">
                <a:latin typeface="Courier New" panose="02070309020205020404" pitchFamily="49" charset="0"/>
                <a:cs typeface="Courier New" panose="02070309020205020404" pitchFamily="49" charset="0"/>
              </a:rPr>
              <a:t> G4ThreeVector&amp; </a:t>
            </a:r>
            <a:r>
              <a:rPr lang="en-US" sz="1500" dirty="0" err="1">
                <a:latin typeface="Courier New" panose="02070309020205020404" pitchFamily="49" charset="0"/>
                <a:cs typeface="Courier New" panose="02070309020205020404" pitchFamily="49" charset="0"/>
              </a:rPr>
              <a:t>vec</a:t>
            </a: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const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G4double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tx</a:t>
            </a: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 - ty,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tz</a:t>
            </a: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return G4ThreeVector(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rxx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rxy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rxz</a:t>
            </a: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ryx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ryy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ryz</a:t>
            </a:r>
            <a:r>
              <a:rPr lang="en-US" sz="1500" dirty="0">
                <a:latin typeface="Courier New" panose="02070309020205020404" pitchFamily="49" charset="0"/>
                <a:cs typeface="Courier New" panose="02070309020205020404" pitchFamily="49" charset="0"/>
              </a:rPr>
              <a:t>,</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                         </a:t>
            </a:r>
            <a:r>
              <a:rPr lang="en-US" sz="1500" dirty="0" err="1">
                <a:latin typeface="Courier New" panose="02070309020205020404" pitchFamily="49" charset="0"/>
                <a:cs typeface="Courier New" panose="02070309020205020404" pitchFamily="49" charset="0"/>
              </a:rPr>
              <a:t>vecx</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rzx</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vecy</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rzy</a:t>
            </a:r>
            <a:r>
              <a:rPr lang="en-US" sz="1500" dirty="0">
                <a:latin typeface="Courier New" panose="02070309020205020404" pitchFamily="49" charset="0"/>
                <a:cs typeface="Courier New" panose="02070309020205020404" pitchFamily="49" charset="0"/>
              </a:rPr>
              <a:t> + </a:t>
            </a:r>
            <a:r>
              <a:rPr lang="en-US" sz="1500" dirty="0" err="1">
                <a:latin typeface="Courier New" panose="02070309020205020404" pitchFamily="49" charset="0"/>
                <a:cs typeface="Courier New" panose="02070309020205020404" pitchFamily="49" charset="0"/>
              </a:rPr>
              <a:t>vecz</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rzz</a:t>
            </a:r>
            <a:r>
              <a:rPr lang="en-US" sz="1500" dirty="0">
                <a:latin typeface="Courier New" panose="02070309020205020404" pitchFamily="49" charset="0"/>
                <a:cs typeface="Courier New" panose="02070309020205020404" pitchFamily="49" charset="0"/>
              </a:rPr>
              <a:t> );</a:t>
            </a:r>
            <a:br>
              <a:rPr lang="en-US" sz="1500" dirty="0">
                <a:latin typeface="Courier New" panose="02070309020205020404" pitchFamily="49" charset="0"/>
                <a:cs typeface="Courier New" panose="02070309020205020404" pitchFamily="49" charset="0"/>
              </a:rPr>
            </a:br>
            <a:r>
              <a:rPr lang="en-US" sz="1500" dirty="0">
                <a:latin typeface="Courier New" panose="02070309020205020404" pitchFamily="49" charset="0"/>
                <a:cs typeface="Courier New" panose="02070309020205020404" pitchFamily="49" charset="0"/>
              </a:rPr>
              <a:t>}</a:t>
            </a:r>
          </a:p>
          <a:p>
            <a:r>
              <a:rPr lang="en-US" sz="2000" dirty="0"/>
              <a:t>New methods in G4AffineTransform allowed to eliminate Calculation/Instantiation of the inverse transformation in several navigation classes, for example:</a:t>
            </a:r>
          </a:p>
          <a:p>
            <a:pPr marL="0" indent="0">
              <a:buNone/>
            </a:pPr>
            <a:r>
              <a:rPr lang="en-US" sz="1400" dirty="0">
                <a:latin typeface="Courier New" panose="02070309020205020404" pitchFamily="49" charset="0"/>
                <a:cs typeface="Courier New" panose="02070309020205020404" pitchFamily="49" charset="0"/>
              </a:rPr>
              <a:t>    G4ThreeVector md = </a:t>
            </a:r>
            <a:r>
              <a:rPr lang="en-US" sz="1400" dirty="0" err="1">
                <a:latin typeface="Courier New" panose="02070309020205020404" pitchFamily="49" charset="0"/>
                <a:cs typeface="Courier New" panose="02070309020205020404" pitchFamily="49" charset="0"/>
              </a:rPr>
              <a:t>Td.Inverse</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TransformPoint</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mp</a:t>
            </a:r>
            <a:r>
              <a:rPr lang="en-US" sz="1400" dirty="0">
                <a:latin typeface="Courier New" panose="02070309020205020404" pitchFamily="49" charset="0"/>
                <a:cs typeface="Courier New" panose="02070309020205020404" pitchFamily="49" charset="0"/>
              </a:rPr>
              <a:t>);</a:t>
            </a:r>
          </a:p>
          <a:p>
            <a:pPr marL="0" indent="0">
              <a:buNone/>
            </a:pPr>
            <a:r>
              <a:rPr lang="en-US" sz="1800" dirty="0"/>
              <a:t>   </a:t>
            </a:r>
            <a:r>
              <a:rPr lang="en-US" sz="2000" dirty="0"/>
              <a:t>has been replaced with:</a:t>
            </a:r>
          </a:p>
          <a:p>
            <a:pPr marL="0" indent="0">
              <a:buNone/>
            </a:pPr>
            <a:r>
              <a:rPr lang="en-US" sz="1400" dirty="0">
                <a:latin typeface="Courier New" panose="02070309020205020404" pitchFamily="49" charset="0"/>
                <a:cs typeface="Courier New" panose="02070309020205020404" pitchFamily="49" charset="0"/>
              </a:rPr>
              <a:t>    G4ThreeVector md = </a:t>
            </a:r>
            <a:r>
              <a:rPr lang="en-US" sz="1400" dirty="0" err="1">
                <a:latin typeface="Courier New" panose="02070309020205020404" pitchFamily="49" charset="0"/>
                <a:cs typeface="Courier New" panose="02070309020205020404" pitchFamily="49" charset="0"/>
              </a:rPr>
              <a:t>Td.InverseTransformPoint</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mp</a:t>
            </a:r>
            <a:r>
              <a:rPr lang="en-US" sz="1400" dirty="0">
                <a:latin typeface="Courier New" panose="02070309020205020404" pitchFamily="49" charset="0"/>
                <a:cs typeface="Courier New" panose="02070309020205020404" pitchFamily="49" charset="0"/>
              </a:rPr>
              <a:t>);</a:t>
            </a:r>
          </a:p>
          <a:p>
            <a:pPr marL="0" indent="0">
              <a:buNone/>
            </a:pPr>
            <a:endParaRPr lang="en-US" sz="1900" dirty="0">
              <a:latin typeface="Courier New" panose="02070309020205020404" pitchFamily="49" charset="0"/>
              <a:cs typeface="Courier New" panose="02070309020205020404" pitchFamily="49" charset="0"/>
            </a:endParaRPr>
          </a:p>
        </p:txBody>
      </p:sp>
      <p:sp>
        <p:nvSpPr>
          <p:cNvPr id="4" name="Date Placeholder 3">
            <a:extLst>
              <a:ext uri="{FF2B5EF4-FFF2-40B4-BE49-F238E27FC236}">
                <a16:creationId xmlns:a16="http://schemas.microsoft.com/office/drawing/2014/main" id="{B7E32DA7-DDF6-F746-B5E7-4FF5345F4D34}"/>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2AF205B3-8AF9-7F43-BA41-AFAF767CB597}"/>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5FEBC60D-B8A7-3844-8262-BFD47C81C0D3}"/>
              </a:ext>
            </a:extLst>
          </p:cNvPr>
          <p:cNvSpPr>
            <a:spLocks noGrp="1"/>
          </p:cNvSpPr>
          <p:nvPr>
            <p:ph type="sldNum" sz="quarter" idx="12"/>
          </p:nvPr>
        </p:nvSpPr>
        <p:spPr/>
        <p:txBody>
          <a:bodyPr/>
          <a:lstStyle/>
          <a:p>
            <a:fld id="{403AB6F2-CB57-E04A-905D-BEB60A258ED0}" type="slidenum">
              <a:rPr lang="en-US" smtClean="0"/>
              <a:t>36</a:t>
            </a:fld>
            <a:endParaRPr lang="en-US"/>
          </a:p>
        </p:txBody>
      </p:sp>
    </p:spTree>
    <p:extLst>
      <p:ext uri="{BB962C8B-B14F-4D97-AF65-F5344CB8AC3E}">
        <p14:creationId xmlns:p14="http://schemas.microsoft.com/office/powerpoint/2010/main" val="642950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349" y="5030787"/>
            <a:ext cx="9901451" cy="1325563"/>
          </a:xfrm>
        </p:spPr>
        <p:txBody>
          <a:bodyPr/>
          <a:lstStyle/>
          <a:p>
            <a:pPr algn="r"/>
            <a:r>
              <a:rPr lang="en-US" dirty="0"/>
              <a:t>Summary</a:t>
            </a:r>
          </a:p>
        </p:txBody>
      </p:sp>
      <p:sp>
        <p:nvSpPr>
          <p:cNvPr id="3" name="Date Placeholder 2">
            <a:extLst>
              <a:ext uri="{FF2B5EF4-FFF2-40B4-BE49-F238E27FC236}">
                <a16:creationId xmlns:a16="http://schemas.microsoft.com/office/drawing/2014/main" id="{30DCA177-B4AF-4347-BF58-0338F5F95D74}"/>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DCDDEEE7-DE6E-434B-9709-A47F0F39D06B}"/>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0D0C493E-6ACE-804D-88AE-DE987B69579F}"/>
              </a:ext>
            </a:extLst>
          </p:cNvPr>
          <p:cNvSpPr>
            <a:spLocks noGrp="1"/>
          </p:cNvSpPr>
          <p:nvPr>
            <p:ph type="sldNum" sz="quarter" idx="12"/>
          </p:nvPr>
        </p:nvSpPr>
        <p:spPr/>
        <p:txBody>
          <a:bodyPr/>
          <a:lstStyle/>
          <a:p>
            <a:fld id="{403AB6F2-CB57-E04A-905D-BEB60A258ED0}" type="slidenum">
              <a:rPr lang="en-US" smtClean="0"/>
              <a:t>37</a:t>
            </a:fld>
            <a:endParaRPr lang="en-US"/>
          </a:p>
        </p:txBody>
      </p:sp>
    </p:spTree>
    <p:extLst>
      <p:ext uri="{BB962C8B-B14F-4D97-AF65-F5344CB8AC3E}">
        <p14:creationId xmlns:p14="http://schemas.microsoft.com/office/powerpoint/2010/main" val="26792136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DEB4E8-CBFA-B046-88B5-48E2F55256E9}"/>
              </a:ext>
            </a:extLst>
          </p:cNvPr>
          <p:cNvSpPr txBox="1"/>
          <p:nvPr/>
        </p:nvSpPr>
        <p:spPr>
          <a:xfrm>
            <a:off x="709683" y="323929"/>
            <a:ext cx="11041039" cy="6032421"/>
          </a:xfrm>
          <a:prstGeom prst="rect">
            <a:avLst/>
          </a:prstGeom>
          <a:noFill/>
        </p:spPr>
        <p:txBody>
          <a:bodyPr wrap="square" rtlCol="0">
            <a:spAutoFit/>
          </a:bodyPr>
          <a:lstStyle/>
          <a:p>
            <a:pPr marL="285750" indent="-285750">
              <a:buFont typeface="Arial" panose="020B0604020202020204" pitchFamily="34" charset="0"/>
              <a:buChar char="•"/>
            </a:pPr>
            <a:r>
              <a:rPr lang="en-GB" sz="2200" dirty="0"/>
              <a:t>A detailed quantitative statistics on the use of </a:t>
            </a:r>
            <a:r>
              <a:rPr lang="fr-CH" sz="2200" dirty="0"/>
              <a:t>Geant4 in ATLAS </a:t>
            </a:r>
            <a:r>
              <a:rPr lang="en-GB" sz="2200" dirty="0"/>
              <a:t>has been gathered. Jira tickets dedicated to specific findings can been found at the Epic collection </a:t>
            </a:r>
            <a:r>
              <a:rPr lang="en-GB" sz="2200" dirty="0">
                <a:hlinkClick r:id="rId2"/>
              </a:rPr>
              <a:t>ATLASSIM-3678</a:t>
            </a:r>
            <a:r>
              <a:rPr lang="en-US" sz="2200" dirty="0"/>
              <a:t> </a:t>
            </a:r>
            <a:r>
              <a:rPr lang="en-US" sz="2200" i="1" dirty="0"/>
              <a:t>Improve the description of ATLAS in Geant4.</a:t>
            </a:r>
            <a:br>
              <a:rPr lang="en-US" sz="2200" i="1" dirty="0"/>
            </a:br>
            <a:r>
              <a:rPr lang="en-US" sz="2200" dirty="0"/>
              <a:t>In particular: </a:t>
            </a:r>
          </a:p>
          <a:p>
            <a:pPr marL="742950" lvl="1" indent="-285750">
              <a:buFont typeface="Arial" panose="020B0604020202020204" pitchFamily="34" charset="0"/>
              <a:buChar char="•"/>
            </a:pPr>
            <a:r>
              <a:rPr lang="en-US" dirty="0">
                <a:hlinkClick r:id="rId3"/>
              </a:rPr>
              <a:t>ATLASSIM-3556</a:t>
            </a:r>
            <a:r>
              <a:rPr lang="en-US" sz="2000" dirty="0"/>
              <a:t> </a:t>
            </a:r>
            <a:r>
              <a:rPr lang="en-US" sz="2000" i="1" dirty="0"/>
              <a:t>Overlaps detected in MC16 geometry when running in standalone Geant4</a:t>
            </a:r>
            <a:endParaRPr lang="en-US" sz="2000" dirty="0"/>
          </a:p>
          <a:p>
            <a:pPr marL="742950" lvl="1" indent="-285750">
              <a:buFont typeface="Arial" panose="020B0604020202020204" pitchFamily="34" charset="0"/>
              <a:buChar char="•"/>
            </a:pPr>
            <a:r>
              <a:rPr lang="en-US" dirty="0">
                <a:hlinkClick r:id="rId4"/>
              </a:rPr>
              <a:t>ATLASSIM-3557</a:t>
            </a:r>
            <a:r>
              <a:rPr lang="en-US" dirty="0"/>
              <a:t> </a:t>
            </a:r>
            <a:r>
              <a:rPr lang="en-US" sz="2000" i="1" dirty="0"/>
              <a:t>Optimizing Boolean solid use in ATLAS G4 geometry</a:t>
            </a:r>
          </a:p>
          <a:p>
            <a:pPr marL="742950" lvl="1" indent="-285750">
              <a:buFont typeface="Arial" panose="020B0604020202020204" pitchFamily="34" charset="0"/>
              <a:buChar char="•"/>
            </a:pPr>
            <a:r>
              <a:rPr lang="en-US" dirty="0">
                <a:hlinkClick r:id="rId5"/>
              </a:rPr>
              <a:t>ATLASSIM-3680</a:t>
            </a:r>
            <a:r>
              <a:rPr lang="en-US" dirty="0"/>
              <a:t> </a:t>
            </a:r>
            <a:r>
              <a:rPr lang="en-US" sz="2000" i="1" dirty="0"/>
              <a:t>Revision of TMT</a:t>
            </a:r>
          </a:p>
          <a:p>
            <a:pPr marL="742950" lvl="1" indent="-285750">
              <a:buFont typeface="Arial" panose="020B0604020202020204" pitchFamily="34" charset="0"/>
              <a:buChar char="•"/>
            </a:pPr>
            <a:r>
              <a:rPr lang="en-US" dirty="0">
                <a:hlinkClick r:id="rId6"/>
              </a:rPr>
              <a:t>ATLASSIM-3778</a:t>
            </a:r>
            <a:r>
              <a:rPr lang="en-US" dirty="0"/>
              <a:t> </a:t>
            </a:r>
            <a:r>
              <a:rPr lang="en-US" sz="2000" i="1" dirty="0"/>
              <a:t>Optimizing G4Polycone usage in ATLAS G4 geometry</a:t>
            </a:r>
          </a:p>
          <a:p>
            <a:pPr marL="742950" lvl="1" indent="-285750">
              <a:buFont typeface="Arial" panose="020B0604020202020204" pitchFamily="34" charset="0"/>
              <a:buChar char="•"/>
            </a:pPr>
            <a:r>
              <a:rPr lang="en-US" dirty="0">
                <a:hlinkClick r:id="rId7"/>
              </a:rPr>
              <a:t>ATLASSIM-3761</a:t>
            </a:r>
            <a:r>
              <a:rPr lang="en-US" dirty="0"/>
              <a:t> </a:t>
            </a:r>
            <a:r>
              <a:rPr lang="en-US" sz="2000" i="1" dirty="0"/>
              <a:t>Performance comparison of four geant4 patches</a:t>
            </a:r>
          </a:p>
          <a:p>
            <a:pPr marL="285750" indent="-285750">
              <a:buFont typeface="Arial" panose="020B0604020202020204" pitchFamily="34" charset="0"/>
              <a:buChar char="•"/>
            </a:pPr>
            <a:r>
              <a:rPr lang="en-US" sz="2200" dirty="0"/>
              <a:t>A number of improvements have been done in Geant4, namely in G4Box, </a:t>
            </a:r>
            <a:r>
              <a:rPr lang="en-GB" sz="2200" dirty="0"/>
              <a:t>G4DisplacedSolid, G4UnionSolid, G4AffineTransform and navigation code (</a:t>
            </a:r>
            <a:r>
              <a:rPr lang="en-US" sz="2200" dirty="0"/>
              <a:t>10.01.patch03.atlas07</a:t>
            </a:r>
            <a:r>
              <a:rPr lang="en-GB" sz="2200" dirty="0"/>
              <a:t>).</a:t>
            </a:r>
            <a:br>
              <a:rPr lang="en-GB" sz="2200" dirty="0"/>
            </a:br>
            <a:r>
              <a:rPr lang="en-GB" sz="2200" b="1" dirty="0"/>
              <a:t>The improvements will be included in Geant4 10.05</a:t>
            </a:r>
          </a:p>
          <a:p>
            <a:pPr marL="285750" indent="-285750">
              <a:buFont typeface="Arial" panose="020B0604020202020204" pitchFamily="34" charset="0"/>
              <a:buChar char="•"/>
            </a:pPr>
            <a:r>
              <a:rPr lang="en-GB" sz="2200" dirty="0"/>
              <a:t>The issue with the description of the TRT mother volume in GDML has been fixed</a:t>
            </a:r>
          </a:p>
          <a:p>
            <a:pPr marL="285750" indent="-285750">
              <a:buFont typeface="Arial" panose="020B0604020202020204" pitchFamily="34" charset="0"/>
              <a:buChar char="•"/>
            </a:pPr>
            <a:r>
              <a:rPr lang="en-GB" sz="2200" dirty="0"/>
              <a:t>The G4Exception warnings observed during simulation of 500 events have disappeared</a:t>
            </a:r>
          </a:p>
          <a:p>
            <a:pPr marL="285750" indent="-285750">
              <a:buFont typeface="Arial" panose="020B0604020202020204" pitchFamily="34" charset="0"/>
              <a:buChar char="•"/>
            </a:pPr>
            <a:r>
              <a:rPr lang="en-GB" sz="2200" dirty="0"/>
              <a:t>The combination of </a:t>
            </a:r>
            <a:r>
              <a:rPr lang="en-US" sz="2200" dirty="0"/>
              <a:t>Geant4 10.01.patch03.atlas07</a:t>
            </a:r>
            <a:r>
              <a:rPr lang="en-GB" sz="2200" dirty="0"/>
              <a:t> &amp; optimization of TMT has shown</a:t>
            </a:r>
            <a:br>
              <a:rPr lang="en-GB" sz="2200" dirty="0"/>
            </a:br>
            <a:r>
              <a:rPr lang="en-GB" sz="2200" b="1" dirty="0"/>
              <a:t>5% </a:t>
            </a:r>
            <a:r>
              <a:rPr lang="en-GB" sz="2200" dirty="0"/>
              <a:t>speed-up</a:t>
            </a:r>
            <a:r>
              <a:rPr lang="en-GB" sz="2200" b="1" dirty="0"/>
              <a:t> </a:t>
            </a:r>
            <a:r>
              <a:rPr lang="en-GB" sz="2200" dirty="0"/>
              <a:t>in the performance for FullATLASG4 simulation and </a:t>
            </a:r>
            <a:r>
              <a:rPr lang="en-GB" sz="2200" b="1" dirty="0"/>
              <a:t>11% </a:t>
            </a:r>
            <a:r>
              <a:rPr lang="en-GB" sz="2200" dirty="0"/>
              <a:t>speed-up for </a:t>
            </a:r>
            <a:r>
              <a:rPr lang="en-US" sz="2200" dirty="0"/>
              <a:t>ATLFASTII </a:t>
            </a:r>
            <a:r>
              <a:rPr lang="en-GB" sz="2200" dirty="0"/>
              <a:t>  </a:t>
            </a:r>
          </a:p>
          <a:p>
            <a:pPr marL="285750" indent="-285750">
              <a:buFont typeface="Arial" panose="020B0604020202020204" pitchFamily="34" charset="0"/>
              <a:buChar char="•"/>
            </a:pPr>
            <a:r>
              <a:rPr lang="en-GB" sz="2200" dirty="0"/>
              <a:t>Further improvement of the performance can be achieved by optimizing G4Polycone usage in the ATLAS geometry and revising G4Polycone code in Geant4</a:t>
            </a:r>
          </a:p>
        </p:txBody>
      </p:sp>
      <p:sp>
        <p:nvSpPr>
          <p:cNvPr id="6" name="Date Placeholder 5">
            <a:extLst>
              <a:ext uri="{FF2B5EF4-FFF2-40B4-BE49-F238E27FC236}">
                <a16:creationId xmlns:a16="http://schemas.microsoft.com/office/drawing/2014/main" id="{F90392A9-E167-8A4F-BFD7-41F1186DC379}"/>
              </a:ext>
            </a:extLst>
          </p:cNvPr>
          <p:cNvSpPr>
            <a:spLocks noGrp="1"/>
          </p:cNvSpPr>
          <p:nvPr>
            <p:ph type="dt" sz="half" idx="10"/>
          </p:nvPr>
        </p:nvSpPr>
        <p:spPr/>
        <p:txBody>
          <a:bodyPr/>
          <a:lstStyle/>
          <a:p>
            <a:r>
              <a:rPr lang="en-US"/>
              <a:t>28 August 2018</a:t>
            </a:r>
          </a:p>
        </p:txBody>
      </p:sp>
      <p:sp>
        <p:nvSpPr>
          <p:cNvPr id="7" name="Footer Placeholder 6">
            <a:extLst>
              <a:ext uri="{FF2B5EF4-FFF2-40B4-BE49-F238E27FC236}">
                <a16:creationId xmlns:a16="http://schemas.microsoft.com/office/drawing/2014/main" id="{F3BCD76D-D021-5F4A-BC6F-C154459C6979}"/>
              </a:ext>
            </a:extLst>
          </p:cNvPr>
          <p:cNvSpPr>
            <a:spLocks noGrp="1"/>
          </p:cNvSpPr>
          <p:nvPr>
            <p:ph type="ftr" sz="quarter" idx="11"/>
          </p:nvPr>
        </p:nvSpPr>
        <p:spPr/>
        <p:txBody>
          <a:bodyPr/>
          <a:lstStyle/>
          <a:p>
            <a:r>
              <a:rPr lang="en-US"/>
              <a:t>23rd Geant4 Collaboration Meeting, Lund, Sweden</a:t>
            </a:r>
          </a:p>
        </p:txBody>
      </p:sp>
      <p:sp>
        <p:nvSpPr>
          <p:cNvPr id="8" name="Slide Number Placeholder 7">
            <a:extLst>
              <a:ext uri="{FF2B5EF4-FFF2-40B4-BE49-F238E27FC236}">
                <a16:creationId xmlns:a16="http://schemas.microsoft.com/office/drawing/2014/main" id="{9E3C223C-B060-8A4A-B538-3D50136FF054}"/>
              </a:ext>
            </a:extLst>
          </p:cNvPr>
          <p:cNvSpPr>
            <a:spLocks noGrp="1"/>
          </p:cNvSpPr>
          <p:nvPr>
            <p:ph type="sldNum" sz="quarter" idx="12"/>
          </p:nvPr>
        </p:nvSpPr>
        <p:spPr/>
        <p:txBody>
          <a:bodyPr/>
          <a:lstStyle/>
          <a:p>
            <a:fld id="{403AB6F2-CB57-E04A-905D-BEB60A258ED0}" type="slidenum">
              <a:rPr lang="en-US" smtClean="0"/>
              <a:t>38</a:t>
            </a:fld>
            <a:endParaRPr lang="en-US"/>
          </a:p>
        </p:txBody>
      </p:sp>
    </p:spTree>
    <p:extLst>
      <p:ext uri="{BB962C8B-B14F-4D97-AF65-F5344CB8AC3E}">
        <p14:creationId xmlns:p14="http://schemas.microsoft.com/office/powerpoint/2010/main" val="3235095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5878"/>
          </a:xfrm>
        </p:spPr>
        <p:txBody>
          <a:bodyPr/>
          <a:lstStyle/>
          <a:p>
            <a:r>
              <a:rPr lang="en-US" dirty="0"/>
              <a:t>Analysis of the ATLAS geometry</a:t>
            </a:r>
            <a:endParaRPr lang="en-US" dirty="0">
              <a:effectLst/>
            </a:endParaRPr>
          </a:p>
        </p:txBody>
      </p:sp>
      <p:sp>
        <p:nvSpPr>
          <p:cNvPr id="3" name="Content Placeholder 2"/>
          <p:cNvSpPr>
            <a:spLocks noGrp="1"/>
          </p:cNvSpPr>
          <p:nvPr>
            <p:ph idx="1"/>
          </p:nvPr>
        </p:nvSpPr>
        <p:spPr>
          <a:xfrm>
            <a:off x="6096001" y="1444910"/>
            <a:ext cx="5257800" cy="4667533"/>
          </a:xfrm>
        </p:spPr>
        <p:txBody>
          <a:bodyPr>
            <a:normAutofit/>
          </a:bodyPr>
          <a:lstStyle/>
          <a:p>
            <a:pPr>
              <a:buFont typeface="Arial" panose="020B0604020202020204" pitchFamily="34" charset="0"/>
              <a:buChar char="•"/>
            </a:pPr>
            <a:r>
              <a:rPr lang="en-GB" sz="2400" dirty="0"/>
              <a:t>The purpose of the analysis was to gather </a:t>
            </a:r>
            <a:r>
              <a:rPr lang="en-GB" sz="2400" i="1" dirty="0"/>
              <a:t>quantitative</a:t>
            </a:r>
            <a:r>
              <a:rPr lang="en-GB" sz="2400" dirty="0"/>
              <a:t> information on usage of  Geant4 solids in the simulation of very complex detector.</a:t>
            </a:r>
          </a:p>
          <a:p>
            <a:pPr>
              <a:buFont typeface="Arial" panose="020B0604020202020204" pitchFamily="34" charset="0"/>
              <a:buChar char="•"/>
            </a:pPr>
            <a:r>
              <a:rPr lang="en-GB" sz="2400" dirty="0"/>
              <a:t>Gathered information was used:</a:t>
            </a:r>
          </a:p>
          <a:p>
            <a:pPr lvl="1">
              <a:buFont typeface="Arial" panose="020B0604020202020204" pitchFamily="34" charset="0"/>
              <a:buChar char="•"/>
            </a:pPr>
            <a:r>
              <a:rPr lang="en-GB" sz="2000" dirty="0"/>
              <a:t>To enhance of Geant4/Geometry code by taking into account the specifics of the shapes used in the detector description </a:t>
            </a:r>
          </a:p>
          <a:p>
            <a:pPr lvl="1"/>
            <a:r>
              <a:rPr lang="en-GB" sz="2000" dirty="0"/>
              <a:t>To spot places, where the ATLAS geometry description can be optimized</a:t>
            </a:r>
          </a:p>
          <a:p>
            <a:r>
              <a:rPr lang="en-GB" sz="2400" dirty="0"/>
              <a:t>It also has improved the ability to predict the impact on the performance of various modifications</a:t>
            </a:r>
          </a:p>
          <a:p>
            <a:endParaRPr lang="en-US" sz="2000" dirty="0">
              <a:ea typeface="Courier" charset="0"/>
              <a:cs typeface="Courier" charset="0"/>
            </a:endParaRPr>
          </a:p>
        </p:txBody>
      </p:sp>
      <p:pic>
        <p:nvPicPr>
          <p:cNvPr id="9" name="Picture 8">
            <a:extLst>
              <a:ext uri="{FF2B5EF4-FFF2-40B4-BE49-F238E27FC236}">
                <a16:creationId xmlns:a16="http://schemas.microsoft.com/office/drawing/2014/main" id="{4F180AC0-33EE-684F-A680-E945C4FB6083}"/>
              </a:ext>
            </a:extLst>
          </p:cNvPr>
          <p:cNvPicPr>
            <a:picLocks noChangeAspect="1"/>
          </p:cNvPicPr>
          <p:nvPr/>
        </p:nvPicPr>
        <p:blipFill>
          <a:blip r:embed="rId2"/>
          <a:stretch>
            <a:fillRect/>
          </a:stretch>
        </p:blipFill>
        <p:spPr>
          <a:xfrm>
            <a:off x="466299" y="1542006"/>
            <a:ext cx="5629701" cy="3616847"/>
          </a:xfrm>
          <a:prstGeom prst="rect">
            <a:avLst/>
          </a:prstGeom>
        </p:spPr>
      </p:pic>
      <p:sp>
        <p:nvSpPr>
          <p:cNvPr id="4" name="Date Placeholder 3">
            <a:extLst>
              <a:ext uri="{FF2B5EF4-FFF2-40B4-BE49-F238E27FC236}">
                <a16:creationId xmlns:a16="http://schemas.microsoft.com/office/drawing/2014/main" id="{AC08FDEB-7738-FF40-B1C4-69850E4E8FC4}"/>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72A56B80-5041-7C47-9E19-90D0ED5ADB83}"/>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D21454D0-96F2-BA4C-B544-4ACCA1DB8709}"/>
              </a:ext>
            </a:extLst>
          </p:cNvPr>
          <p:cNvSpPr>
            <a:spLocks noGrp="1"/>
          </p:cNvSpPr>
          <p:nvPr>
            <p:ph type="sldNum" sz="quarter" idx="12"/>
          </p:nvPr>
        </p:nvSpPr>
        <p:spPr/>
        <p:txBody>
          <a:bodyPr/>
          <a:lstStyle/>
          <a:p>
            <a:fld id="{403AB6F2-CB57-E04A-905D-BEB60A258ED0}" type="slidenum">
              <a:rPr lang="en-US" smtClean="0"/>
              <a:t>3</a:t>
            </a:fld>
            <a:endParaRPr lang="en-US"/>
          </a:p>
        </p:txBody>
      </p:sp>
    </p:spTree>
    <p:extLst>
      <p:ext uri="{BB962C8B-B14F-4D97-AF65-F5344CB8AC3E}">
        <p14:creationId xmlns:p14="http://schemas.microsoft.com/office/powerpoint/2010/main" val="18588684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2316A-2839-B143-B4CF-CB339D5B4CB6}"/>
              </a:ext>
            </a:extLst>
          </p:cNvPr>
          <p:cNvSpPr>
            <a:spLocks noGrp="1"/>
          </p:cNvSpPr>
          <p:nvPr>
            <p:ph type="title"/>
          </p:nvPr>
        </p:nvSpPr>
        <p:spPr>
          <a:xfrm>
            <a:off x="838200" y="2876313"/>
            <a:ext cx="10515600" cy="1325563"/>
          </a:xfrm>
        </p:spPr>
        <p:txBody>
          <a:bodyPr>
            <a:normAutofit/>
          </a:bodyPr>
          <a:lstStyle/>
          <a:p>
            <a:pPr algn="ctr"/>
            <a:r>
              <a:rPr lang="en-GB" sz="6000" dirty="0"/>
              <a:t>Thank you!</a:t>
            </a:r>
          </a:p>
        </p:txBody>
      </p:sp>
      <p:sp>
        <p:nvSpPr>
          <p:cNvPr id="3" name="Date Placeholder 2">
            <a:extLst>
              <a:ext uri="{FF2B5EF4-FFF2-40B4-BE49-F238E27FC236}">
                <a16:creationId xmlns:a16="http://schemas.microsoft.com/office/drawing/2014/main" id="{0D3D5FBF-3812-5846-AE71-57BF229CD993}"/>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9FE20179-F054-E448-B913-97A779FB90A2}"/>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396B433C-8FDE-9A4B-BBAA-7715B9A98F88}"/>
              </a:ext>
            </a:extLst>
          </p:cNvPr>
          <p:cNvSpPr>
            <a:spLocks noGrp="1"/>
          </p:cNvSpPr>
          <p:nvPr>
            <p:ph type="sldNum" sz="quarter" idx="12"/>
          </p:nvPr>
        </p:nvSpPr>
        <p:spPr/>
        <p:txBody>
          <a:bodyPr/>
          <a:lstStyle/>
          <a:p>
            <a:fld id="{403AB6F2-CB57-E04A-905D-BEB60A258ED0}" type="slidenum">
              <a:rPr lang="en-US" smtClean="0"/>
              <a:t>39</a:t>
            </a:fld>
            <a:endParaRPr lang="en-US"/>
          </a:p>
        </p:txBody>
      </p:sp>
    </p:spTree>
    <p:extLst>
      <p:ext uri="{BB962C8B-B14F-4D97-AF65-F5344CB8AC3E}">
        <p14:creationId xmlns:p14="http://schemas.microsoft.com/office/powerpoint/2010/main" val="1321611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63174"/>
          </a:xfrm>
        </p:spPr>
        <p:txBody>
          <a:bodyPr/>
          <a:lstStyle/>
          <a:p>
            <a:r>
              <a:rPr lang="en-US" dirty="0">
                <a:ea typeface="Times" charset="0"/>
                <a:cs typeface="Times" charset="0"/>
              </a:rPr>
              <a:t>Specifics of the ATLAS geometry</a:t>
            </a:r>
            <a:endParaRPr lang="en-US" dirty="0">
              <a:effectLst/>
              <a:ea typeface="Times" charset="0"/>
              <a:cs typeface="Times" charset="0"/>
            </a:endParaRPr>
          </a:p>
        </p:txBody>
      </p:sp>
      <p:sp>
        <p:nvSpPr>
          <p:cNvPr id="3" name="Content Placeholder 2"/>
          <p:cNvSpPr>
            <a:spLocks noGrp="1"/>
          </p:cNvSpPr>
          <p:nvPr>
            <p:ph idx="1"/>
          </p:nvPr>
        </p:nvSpPr>
        <p:spPr>
          <a:xfrm>
            <a:off x="809768" y="1228300"/>
            <a:ext cx="10818126" cy="1751203"/>
          </a:xfrm>
        </p:spPr>
        <p:txBody>
          <a:bodyPr>
            <a:normAutofit lnSpcReduction="10000"/>
          </a:bodyPr>
          <a:lstStyle/>
          <a:p>
            <a:pPr>
              <a:buFont typeface="Arial" panose="020B0604020202020204" pitchFamily="34" charset="0"/>
              <a:buChar char="•"/>
            </a:pPr>
            <a:r>
              <a:rPr lang="en-US" sz="2000" dirty="0"/>
              <a:t>ATLAS geometry description is very complex</a:t>
            </a:r>
          </a:p>
          <a:p>
            <a:pPr lvl="1">
              <a:buFont typeface="Arial" panose="020B0604020202020204" pitchFamily="34" charset="0"/>
              <a:buChar char="•"/>
            </a:pPr>
            <a:r>
              <a:rPr lang="en-US" sz="2000" dirty="0"/>
              <a:t>It contains several millions of physical volumes</a:t>
            </a:r>
          </a:p>
          <a:p>
            <a:pPr>
              <a:buFont typeface="Arial" panose="020B0604020202020204" pitchFamily="34" charset="0"/>
              <a:buChar char="•"/>
            </a:pPr>
            <a:r>
              <a:rPr lang="en-US" sz="2000" dirty="0"/>
              <a:t>ATLAS geometry description is very detailed, for example:</a:t>
            </a:r>
          </a:p>
          <a:p>
            <a:pPr lvl="1"/>
            <a:r>
              <a:rPr lang="en-US" sz="2000" dirty="0"/>
              <a:t>7756 G4Box solids have volume &lt; 1 cm</a:t>
            </a:r>
            <a:r>
              <a:rPr lang="en-US" sz="2000" baseline="30000" dirty="0"/>
              <a:t>3</a:t>
            </a:r>
            <a:r>
              <a:rPr lang="en-US" sz="2000" dirty="0"/>
              <a:t>, of those 472 have volume &lt; 1 mm</a:t>
            </a:r>
            <a:r>
              <a:rPr lang="en-US" sz="2000" baseline="30000" dirty="0"/>
              <a:t>3</a:t>
            </a:r>
          </a:p>
          <a:p>
            <a:pPr lvl="1"/>
            <a:r>
              <a:rPr lang="en-US" sz="2000" dirty="0"/>
              <a:t>798 G4Tubs solids have volume &lt; 1 cm</a:t>
            </a:r>
            <a:r>
              <a:rPr lang="en-US" sz="2000" baseline="30000" dirty="0"/>
              <a:t>3</a:t>
            </a:r>
            <a:r>
              <a:rPr lang="en-US" sz="2000" dirty="0"/>
              <a:t>, of those 123 have volume &lt; 1 mm</a:t>
            </a:r>
            <a:r>
              <a:rPr lang="en-US" sz="2000" baseline="30000" dirty="0"/>
              <a:t>3</a:t>
            </a:r>
            <a:endParaRPr lang="en-US" dirty="0"/>
          </a:p>
          <a:p>
            <a:pPr>
              <a:buFont typeface="Arial" panose="020B0604020202020204" pitchFamily="34" charset="0"/>
              <a:buChar char="•"/>
            </a:pPr>
            <a:endParaRPr lang="en-US" dirty="0"/>
          </a:p>
        </p:txBody>
      </p:sp>
      <p:pic>
        <p:nvPicPr>
          <p:cNvPr id="8" name="Picture 7">
            <a:extLst>
              <a:ext uri="{FF2B5EF4-FFF2-40B4-BE49-F238E27FC236}">
                <a16:creationId xmlns:a16="http://schemas.microsoft.com/office/drawing/2014/main" id="{DFACA8C3-217A-764A-AEAA-F820644F7BB8}"/>
              </a:ext>
            </a:extLst>
          </p:cNvPr>
          <p:cNvPicPr>
            <a:picLocks noChangeAspect="1"/>
          </p:cNvPicPr>
          <p:nvPr/>
        </p:nvPicPr>
        <p:blipFill>
          <a:blip r:embed="rId2"/>
          <a:stretch>
            <a:fillRect/>
          </a:stretch>
        </p:blipFill>
        <p:spPr>
          <a:xfrm>
            <a:off x="6870510" y="2858528"/>
            <a:ext cx="3480179" cy="1968298"/>
          </a:xfrm>
          <a:prstGeom prst="rect">
            <a:avLst/>
          </a:prstGeom>
        </p:spPr>
      </p:pic>
      <p:sp>
        <p:nvSpPr>
          <p:cNvPr id="9" name="TextBox 8">
            <a:extLst>
              <a:ext uri="{FF2B5EF4-FFF2-40B4-BE49-F238E27FC236}">
                <a16:creationId xmlns:a16="http://schemas.microsoft.com/office/drawing/2014/main" id="{56123E0E-B3F6-AC4D-9585-9396A72F1479}"/>
              </a:ext>
            </a:extLst>
          </p:cNvPr>
          <p:cNvSpPr txBox="1"/>
          <p:nvPr/>
        </p:nvSpPr>
        <p:spPr>
          <a:xfrm>
            <a:off x="809768" y="2873181"/>
            <a:ext cx="5877636" cy="1938992"/>
          </a:xfrm>
          <a:prstGeom prst="rect">
            <a:avLst/>
          </a:prstGeom>
          <a:noFill/>
        </p:spPr>
        <p:txBody>
          <a:bodyPr wrap="square" rtlCol="0">
            <a:spAutoFit/>
          </a:bodyPr>
          <a:lstStyle/>
          <a:p>
            <a:pPr marL="285750" indent="-285750">
              <a:buFont typeface="Arial" panose="020B0604020202020204" pitchFamily="34" charset="0"/>
              <a:buChar char="•"/>
            </a:pPr>
            <a:r>
              <a:rPr lang="en-GB" sz="2000" dirty="0"/>
              <a:t>There is a custom solid used for navigation inside</a:t>
            </a:r>
            <a:br>
              <a:rPr lang="en-GB" sz="2000" dirty="0"/>
            </a:br>
            <a:r>
              <a:rPr lang="en-GB" sz="2000" dirty="0"/>
              <a:t>EMEC (Electromagnetic  End-cup Calorimeter).</a:t>
            </a:r>
            <a:br>
              <a:rPr lang="en-GB" sz="2000" dirty="0"/>
            </a:br>
            <a:r>
              <a:rPr lang="en-GB" sz="2000" dirty="0"/>
              <a:t>Simulation inside EMEC takes &gt;35% of CPU.</a:t>
            </a:r>
          </a:p>
          <a:p>
            <a:pPr marL="285750" indent="-285750">
              <a:buFont typeface="Arial" panose="020B0604020202020204" pitchFamily="34" charset="0"/>
              <a:buChar char="•"/>
            </a:pPr>
            <a:r>
              <a:rPr lang="en-GB" sz="2000" dirty="0"/>
              <a:t>ATLAS geometry description is based on </a:t>
            </a:r>
            <a:r>
              <a:rPr lang="en-GB" sz="2000" dirty="0" err="1"/>
              <a:t>GeoModel</a:t>
            </a:r>
            <a:r>
              <a:rPr lang="en-GB" sz="2000" dirty="0"/>
              <a:t>:</a:t>
            </a:r>
          </a:p>
          <a:p>
            <a:pPr marL="742950" lvl="1" indent="-285750">
              <a:buFont typeface="Arial" panose="020B0604020202020204" pitchFamily="34" charset="0"/>
              <a:buChar char="•"/>
            </a:pPr>
            <a:r>
              <a:rPr lang="en-GB" sz="2000" dirty="0" err="1"/>
              <a:t>GeoModel</a:t>
            </a:r>
            <a:r>
              <a:rPr lang="en-GB" sz="2000" dirty="0"/>
              <a:t> is a library of C++ classes that can be</a:t>
            </a:r>
            <a:br>
              <a:rPr lang="en-GB" sz="2000" dirty="0"/>
            </a:br>
            <a:r>
              <a:rPr lang="en-GB" sz="2000" dirty="0"/>
              <a:t>used to describe detector geometries</a:t>
            </a:r>
          </a:p>
        </p:txBody>
      </p:sp>
      <p:sp>
        <p:nvSpPr>
          <p:cNvPr id="10" name="TextBox 9">
            <a:extLst>
              <a:ext uri="{FF2B5EF4-FFF2-40B4-BE49-F238E27FC236}">
                <a16:creationId xmlns:a16="http://schemas.microsoft.com/office/drawing/2014/main" id="{BAF14ACD-ED9E-E34D-8E89-3F6E85443585}"/>
              </a:ext>
            </a:extLst>
          </p:cNvPr>
          <p:cNvSpPr txBox="1"/>
          <p:nvPr/>
        </p:nvSpPr>
        <p:spPr>
          <a:xfrm>
            <a:off x="809768" y="4782670"/>
            <a:ext cx="10471813" cy="1015663"/>
          </a:xfrm>
          <a:prstGeom prst="rect">
            <a:avLst/>
          </a:prstGeom>
          <a:noFill/>
        </p:spPr>
        <p:txBody>
          <a:bodyPr wrap="square" rtlCol="0">
            <a:spAutoFit/>
          </a:bodyPr>
          <a:lstStyle/>
          <a:p>
            <a:pPr marL="742950" lvl="1" indent="-285750">
              <a:buFont typeface="Arial" panose="020B0604020202020204" pitchFamily="34" charset="0"/>
              <a:buChar char="•"/>
            </a:pPr>
            <a:r>
              <a:rPr lang="en-GB" sz="2000" dirty="0" err="1"/>
              <a:t>GeoModel</a:t>
            </a:r>
            <a:r>
              <a:rPr lang="en-GB" sz="2000" dirty="0"/>
              <a:t> often means also a structure of geometrical primitives that, in principle, can be transferred into the structures of various simulation packages</a:t>
            </a:r>
          </a:p>
          <a:p>
            <a:pPr marL="742950" lvl="1" indent="-285750">
              <a:buFont typeface="Arial" panose="020B0604020202020204" pitchFamily="34" charset="0"/>
              <a:buChar char="•"/>
            </a:pPr>
            <a:r>
              <a:rPr lang="en-GB" sz="2000" dirty="0"/>
              <a:t>To transfer the </a:t>
            </a:r>
            <a:r>
              <a:rPr lang="en-GB" sz="2000" dirty="0" err="1"/>
              <a:t>GeoModel</a:t>
            </a:r>
            <a:r>
              <a:rPr lang="en-GB" sz="2000" dirty="0"/>
              <a:t> structure into the Geant4 structure a tool Geo2G4 is used</a:t>
            </a:r>
          </a:p>
        </p:txBody>
      </p:sp>
      <p:sp>
        <p:nvSpPr>
          <p:cNvPr id="4" name="Date Placeholder 3">
            <a:extLst>
              <a:ext uri="{FF2B5EF4-FFF2-40B4-BE49-F238E27FC236}">
                <a16:creationId xmlns:a16="http://schemas.microsoft.com/office/drawing/2014/main" id="{188BBD40-BBEE-6C4D-B455-5E7BB454A7BE}"/>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470955D8-2E35-9347-931A-D3058AE4DFE7}"/>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951AC997-6390-DB45-9299-AABA9E86887E}"/>
              </a:ext>
            </a:extLst>
          </p:cNvPr>
          <p:cNvSpPr>
            <a:spLocks noGrp="1"/>
          </p:cNvSpPr>
          <p:nvPr>
            <p:ph type="sldNum" sz="quarter" idx="12"/>
          </p:nvPr>
        </p:nvSpPr>
        <p:spPr/>
        <p:txBody>
          <a:bodyPr/>
          <a:lstStyle/>
          <a:p>
            <a:fld id="{403AB6F2-CB57-E04A-905D-BEB60A258ED0}" type="slidenum">
              <a:rPr lang="en-US" smtClean="0"/>
              <a:t>4</a:t>
            </a:fld>
            <a:endParaRPr lang="en-US"/>
          </a:p>
        </p:txBody>
      </p:sp>
    </p:spTree>
    <p:extLst>
      <p:ext uri="{BB962C8B-B14F-4D97-AF65-F5344CB8AC3E}">
        <p14:creationId xmlns:p14="http://schemas.microsoft.com/office/powerpoint/2010/main" val="1147051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179" y="4039737"/>
            <a:ext cx="9792269" cy="982639"/>
          </a:xfrm>
        </p:spPr>
        <p:txBody>
          <a:bodyPr>
            <a:normAutofit/>
          </a:bodyPr>
          <a:lstStyle/>
          <a:p>
            <a:pPr algn="r"/>
            <a:r>
              <a:rPr lang="en-US" dirty="0"/>
              <a:t>Side effect of some </a:t>
            </a:r>
            <a:r>
              <a:rPr lang="en-US" dirty="0" err="1"/>
              <a:t>GeoModel</a:t>
            </a:r>
            <a:r>
              <a:rPr lang="en-US" dirty="0"/>
              <a:t> features</a:t>
            </a:r>
          </a:p>
        </p:txBody>
      </p:sp>
      <p:sp>
        <p:nvSpPr>
          <p:cNvPr id="3" name="TextBox 2">
            <a:extLst>
              <a:ext uri="{FF2B5EF4-FFF2-40B4-BE49-F238E27FC236}">
                <a16:creationId xmlns:a16="http://schemas.microsoft.com/office/drawing/2014/main" id="{29CA4371-937A-9E45-8E0B-45084BCADCFF}"/>
              </a:ext>
            </a:extLst>
          </p:cNvPr>
          <p:cNvSpPr txBox="1"/>
          <p:nvPr/>
        </p:nvSpPr>
        <p:spPr>
          <a:xfrm>
            <a:off x="6196084" y="5022376"/>
            <a:ext cx="5157716" cy="954107"/>
          </a:xfrm>
          <a:prstGeom prst="rect">
            <a:avLst/>
          </a:prstGeom>
          <a:noFill/>
        </p:spPr>
        <p:txBody>
          <a:bodyPr wrap="square" rtlCol="0">
            <a:spAutoFit/>
          </a:bodyPr>
          <a:lstStyle/>
          <a:p>
            <a:pPr marL="457200" indent="-457200">
              <a:buSzPct val="80000"/>
              <a:buFont typeface="Courier New" panose="02070309020205020404" pitchFamily="49" charset="0"/>
              <a:buChar char="o"/>
            </a:pPr>
            <a:r>
              <a:rPr lang="en-GB" sz="2800" dirty="0">
                <a:latin typeface="+mj-lt"/>
              </a:rPr>
              <a:t>Issue with TRT mother volume</a:t>
            </a:r>
          </a:p>
          <a:p>
            <a:pPr marL="457200" indent="-457200">
              <a:buSzPct val="80000"/>
              <a:buFont typeface="Courier New" panose="02070309020205020404" pitchFamily="49" charset="0"/>
              <a:buChar char="o"/>
            </a:pPr>
            <a:r>
              <a:rPr lang="en-GB" sz="2800" dirty="0">
                <a:latin typeface="+mj-lt"/>
              </a:rPr>
              <a:t>Fake overlaps</a:t>
            </a:r>
          </a:p>
        </p:txBody>
      </p:sp>
      <p:sp>
        <p:nvSpPr>
          <p:cNvPr id="4" name="Date Placeholder 3">
            <a:extLst>
              <a:ext uri="{FF2B5EF4-FFF2-40B4-BE49-F238E27FC236}">
                <a16:creationId xmlns:a16="http://schemas.microsoft.com/office/drawing/2014/main" id="{B2619FD7-ACD3-6043-AF62-D0221DF32235}"/>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254C7125-9BDF-D145-9670-1ED30C75D179}"/>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0653DF31-8F32-984A-9203-AADF4E5E4A98}"/>
              </a:ext>
            </a:extLst>
          </p:cNvPr>
          <p:cNvSpPr>
            <a:spLocks noGrp="1"/>
          </p:cNvSpPr>
          <p:nvPr>
            <p:ph type="sldNum" sz="quarter" idx="12"/>
          </p:nvPr>
        </p:nvSpPr>
        <p:spPr/>
        <p:txBody>
          <a:bodyPr/>
          <a:lstStyle/>
          <a:p>
            <a:fld id="{403AB6F2-CB57-E04A-905D-BEB60A258ED0}" type="slidenum">
              <a:rPr lang="en-US" smtClean="0"/>
              <a:t>5</a:t>
            </a:fld>
            <a:endParaRPr lang="en-US"/>
          </a:p>
        </p:txBody>
      </p:sp>
    </p:spTree>
    <p:extLst>
      <p:ext uri="{BB962C8B-B14F-4D97-AF65-F5344CB8AC3E}">
        <p14:creationId xmlns:p14="http://schemas.microsoft.com/office/powerpoint/2010/main" val="256158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7513"/>
          </a:xfrm>
        </p:spPr>
        <p:txBody>
          <a:bodyPr>
            <a:normAutofit fontScale="90000"/>
          </a:bodyPr>
          <a:lstStyle/>
          <a:p>
            <a:r>
              <a:rPr lang="en-US" dirty="0"/>
              <a:t>Analysis of ATLAS GDML dump</a:t>
            </a:r>
          </a:p>
        </p:txBody>
      </p:sp>
      <p:sp>
        <p:nvSpPr>
          <p:cNvPr id="3" name="Content Placeholder 2"/>
          <p:cNvSpPr>
            <a:spLocks noGrp="1"/>
          </p:cNvSpPr>
          <p:nvPr>
            <p:ph idx="1"/>
          </p:nvPr>
        </p:nvSpPr>
        <p:spPr>
          <a:xfrm>
            <a:off x="838200" y="1078173"/>
            <a:ext cx="10515600" cy="5278177"/>
          </a:xfrm>
        </p:spPr>
        <p:txBody>
          <a:bodyPr>
            <a:normAutofit/>
          </a:bodyPr>
          <a:lstStyle/>
          <a:p>
            <a:pPr>
              <a:lnSpc>
                <a:spcPct val="100000"/>
              </a:lnSpc>
              <a:spcBef>
                <a:spcPts val="0"/>
              </a:spcBef>
            </a:pPr>
            <a:r>
              <a:rPr lang="en-US" sz="2400" dirty="0"/>
              <a:t>Geant4 has a number of useful tests which work with GDML files: overlap check, </a:t>
            </a:r>
            <a:r>
              <a:rPr lang="en-US" sz="2400" dirty="0" err="1"/>
              <a:t>Geantino</a:t>
            </a:r>
            <a:r>
              <a:rPr lang="en-US" sz="2400" dirty="0"/>
              <a:t> test, real simulation test</a:t>
            </a:r>
          </a:p>
          <a:p>
            <a:pPr>
              <a:lnSpc>
                <a:spcPct val="100000"/>
              </a:lnSpc>
              <a:spcBef>
                <a:spcPts val="0"/>
              </a:spcBef>
            </a:pPr>
            <a:r>
              <a:rPr lang="en-US" sz="2400" dirty="0"/>
              <a:t>When running those tests with the GDML dump, provided by the ATLAS simulation group, we have faced a couple of unexpected issues:</a:t>
            </a:r>
          </a:p>
          <a:p>
            <a:pPr lvl="1">
              <a:lnSpc>
                <a:spcPct val="100000"/>
              </a:lnSpc>
              <a:spcBef>
                <a:spcPts val="0"/>
              </a:spcBef>
            </a:pPr>
            <a:r>
              <a:rPr lang="en-US" dirty="0"/>
              <a:t>Original GDML dump did not loaded:</a:t>
            </a:r>
          </a:p>
          <a:p>
            <a:pPr marL="457200" lvl="1" indent="0">
              <a:lnSpc>
                <a:spcPct val="100000"/>
              </a:lnSpc>
              <a:spcBef>
                <a:spcPts val="0"/>
              </a:spcBef>
              <a:buNone/>
            </a:pPr>
            <a:endParaRPr lang="en-US" sz="1900" dirty="0">
              <a:latin typeface="Courier New" panose="02070309020205020404" pitchFamily="49" charset="0"/>
              <a:cs typeface="Courier New" panose="02070309020205020404" pitchFamily="49" charset="0"/>
            </a:endParaRPr>
          </a:p>
          <a:p>
            <a:pPr marL="457200" lvl="1" indent="0">
              <a:buNone/>
            </a:pPr>
            <a:r>
              <a:rPr lang="en-US" sz="1900" dirty="0">
                <a:latin typeface="Courier New" panose="02070309020205020404" pitchFamily="49" charset="0"/>
                <a:cs typeface="Courier New" panose="02070309020205020404" pitchFamily="49" charset="0"/>
              </a:rPr>
              <a:t>PANIC! - Overlapping daughter with mother volume.</a:t>
            </a:r>
          </a:p>
          <a:p>
            <a:pPr marL="457200" lvl="1" indent="0">
              <a:buNone/>
            </a:pPr>
            <a:r>
              <a:rPr lang="en-US" sz="1900" dirty="0">
                <a:latin typeface="Courier New" panose="02070309020205020404" pitchFamily="49" charset="0"/>
                <a:cs typeface="Courier New" panose="02070309020205020404" pitchFamily="49" charset="0"/>
              </a:rPr>
              <a:t>         Daughter physical volume TRT</a:t>
            </a:r>
          </a:p>
          <a:p>
            <a:pPr marL="457200" lvl="1" indent="0">
              <a:buNone/>
            </a:pPr>
            <a:r>
              <a:rPr lang="en-US" sz="1900" dirty="0">
                <a:latin typeface="Courier New" panose="02070309020205020404" pitchFamily="49" charset="0"/>
                <a:cs typeface="Courier New" panose="02070309020205020404" pitchFamily="49" charset="0"/>
              </a:rPr>
              <a:t>         is entirely outside mother logical volume TRT::TRT !!</a:t>
            </a:r>
          </a:p>
          <a:p>
            <a:pPr marL="457200" lvl="1" indent="0">
              <a:buNone/>
            </a:pPr>
            <a:endParaRPr lang="en-US" sz="1900" dirty="0">
              <a:latin typeface="Courier New" panose="02070309020205020404" pitchFamily="49" charset="0"/>
              <a:cs typeface="Courier New" panose="02070309020205020404" pitchFamily="49" charset="0"/>
            </a:endParaRPr>
          </a:p>
          <a:p>
            <a:pPr lvl="1">
              <a:lnSpc>
                <a:spcPct val="100000"/>
              </a:lnSpc>
              <a:spcBef>
                <a:spcPts val="0"/>
              </a:spcBef>
              <a:buFont typeface="Arial" panose="020B0604020202020204" pitchFamily="34" charset="0"/>
              <a:buChar char="•"/>
            </a:pPr>
            <a:r>
              <a:rPr lang="en-US" sz="2000" dirty="0"/>
              <a:t>After a manual fix of the GDML file, the overlap check has discovered several rather big, suspicious overlaps</a:t>
            </a:r>
            <a:br>
              <a:rPr lang="en-US" dirty="0"/>
            </a:br>
            <a:endParaRPr lang="en-US" dirty="0">
              <a:solidFill>
                <a:srgbClr val="FF0000"/>
              </a:solidFill>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p:txBody>
          <a:bodyPr/>
          <a:lstStyle/>
          <a:p>
            <a:fld id="{403AB6F2-CB57-E04A-905D-BEB60A258ED0}" type="slidenum">
              <a:rPr lang="en-US" smtClean="0"/>
              <a:t>6</a:t>
            </a:fld>
            <a:endParaRPr lang="en-US"/>
          </a:p>
        </p:txBody>
      </p:sp>
    </p:spTree>
    <p:extLst>
      <p:ext uri="{BB962C8B-B14F-4D97-AF65-F5344CB8AC3E}">
        <p14:creationId xmlns:p14="http://schemas.microsoft.com/office/powerpoint/2010/main" val="983190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904116"/>
          </a:xfrm>
        </p:spPr>
        <p:txBody>
          <a:bodyPr>
            <a:normAutofit/>
          </a:bodyPr>
          <a:lstStyle/>
          <a:p>
            <a:r>
              <a:rPr lang="en-US" dirty="0"/>
              <a:t>Issue with TRT mother volume in GDML</a:t>
            </a:r>
          </a:p>
        </p:txBody>
      </p:sp>
      <p:sp>
        <p:nvSpPr>
          <p:cNvPr id="3" name="Content Placeholder 2"/>
          <p:cNvSpPr>
            <a:spLocks noGrp="1"/>
          </p:cNvSpPr>
          <p:nvPr>
            <p:ph idx="1"/>
          </p:nvPr>
        </p:nvSpPr>
        <p:spPr>
          <a:xfrm>
            <a:off x="4217158" y="1433013"/>
            <a:ext cx="7136642" cy="4531059"/>
          </a:xfrm>
        </p:spPr>
        <p:txBody>
          <a:bodyPr>
            <a:normAutofit fontScale="32500" lnSpcReduction="20000"/>
          </a:bodyPr>
          <a:lstStyle/>
          <a:p>
            <a:pPr>
              <a:lnSpc>
                <a:spcPct val="120000"/>
              </a:lnSpc>
              <a:spcBef>
                <a:spcPts val="0"/>
              </a:spcBef>
              <a:buFont typeface="Arial" panose="020B0604020202020204" pitchFamily="34" charset="0"/>
              <a:buChar char="•"/>
            </a:pPr>
            <a:r>
              <a:rPr lang="en-US" sz="6200" dirty="0"/>
              <a:t>The mother volume of TRT (Transition Radiation Tracker) is described as a union of its daughter volumes</a:t>
            </a:r>
          </a:p>
          <a:p>
            <a:pPr>
              <a:lnSpc>
                <a:spcPct val="120000"/>
              </a:lnSpc>
              <a:spcBef>
                <a:spcPts val="0"/>
              </a:spcBef>
              <a:buFont typeface="Arial" panose="020B0604020202020204" pitchFamily="34" charset="0"/>
              <a:buChar char="•"/>
            </a:pPr>
            <a:r>
              <a:rPr lang="en-US" sz="6200" dirty="0"/>
              <a:t>In the original GDML file both end cups were placed on the same side relative to the central barrel (problems with rendering are caused by that)</a:t>
            </a:r>
          </a:p>
          <a:p>
            <a:pPr>
              <a:lnSpc>
                <a:spcPct val="120000"/>
              </a:lnSpc>
              <a:spcBef>
                <a:spcPts val="0"/>
              </a:spcBef>
            </a:pPr>
            <a:r>
              <a:rPr lang="en-US" sz="6200" dirty="0"/>
              <a:t>A bit of history: the issue with TRT in the GDML dump has been discovered in November 2014. It was considered as a bug in the GDML writer. Indeed, a bug in the GDML writer has been found and fixed. However... </a:t>
            </a:r>
            <a:br>
              <a:rPr lang="en-US" sz="6200" dirty="0"/>
            </a:br>
            <a:r>
              <a:rPr lang="en-US" sz="6200" dirty="0"/>
              <a:t>The same issue has been re-discovered three years later, in October 2017 </a:t>
            </a:r>
            <a:r>
              <a:rPr lang="en-US" sz="6600" dirty="0"/>
              <a:t>–</a:t>
            </a:r>
            <a:r>
              <a:rPr lang="en-US" sz="6200" dirty="0"/>
              <a:t> the bug fixed in 2014 was not the reason of the issue with TRT</a:t>
            </a:r>
          </a:p>
          <a:p>
            <a:pPr>
              <a:lnSpc>
                <a:spcPct val="120000"/>
              </a:lnSpc>
              <a:spcBef>
                <a:spcPts val="0"/>
              </a:spcBef>
            </a:pPr>
            <a:r>
              <a:rPr lang="en-US" sz="6200" dirty="0"/>
              <a:t>Finally, during ATLAS Hackathon in February 2018 the issue with TRT has been understood and fixed </a:t>
            </a:r>
          </a:p>
          <a:p>
            <a:pPr marL="0" indent="0">
              <a:lnSpc>
                <a:spcPct val="100000"/>
              </a:lnSpc>
              <a:spcBef>
                <a:spcPts val="0"/>
              </a:spcBef>
              <a:buNone/>
            </a:pPr>
            <a:endParaRPr lang="en-US" dirty="0">
              <a:solidFill>
                <a:srgbClr val="FF0000"/>
              </a:solidFill>
            </a:endParaRPr>
          </a:p>
        </p:txBody>
      </p:sp>
      <p:pic>
        <p:nvPicPr>
          <p:cNvPr id="9" name="Picture 8">
            <a:extLst>
              <a:ext uri="{FF2B5EF4-FFF2-40B4-BE49-F238E27FC236}">
                <a16:creationId xmlns:a16="http://schemas.microsoft.com/office/drawing/2014/main" id="{2D99EB7E-A5C4-414B-ABED-82B4A0C26A41}"/>
              </a:ext>
            </a:extLst>
          </p:cNvPr>
          <p:cNvPicPr>
            <a:picLocks noChangeAspect="1"/>
          </p:cNvPicPr>
          <p:nvPr/>
        </p:nvPicPr>
        <p:blipFill>
          <a:blip r:embed="rId2"/>
          <a:stretch>
            <a:fillRect/>
          </a:stretch>
        </p:blipFill>
        <p:spPr>
          <a:xfrm>
            <a:off x="766060" y="1293031"/>
            <a:ext cx="3451098" cy="2483892"/>
          </a:xfrm>
          <a:prstGeom prst="rect">
            <a:avLst/>
          </a:prstGeom>
        </p:spPr>
      </p:pic>
      <p:pic>
        <p:nvPicPr>
          <p:cNvPr id="14" name="Picture 13">
            <a:extLst>
              <a:ext uri="{FF2B5EF4-FFF2-40B4-BE49-F238E27FC236}">
                <a16:creationId xmlns:a16="http://schemas.microsoft.com/office/drawing/2014/main" id="{BC05BB0D-14A1-A943-963E-59A7E1D3B3F5}"/>
              </a:ext>
            </a:extLst>
          </p:cNvPr>
          <p:cNvPicPr>
            <a:picLocks noChangeAspect="1"/>
          </p:cNvPicPr>
          <p:nvPr/>
        </p:nvPicPr>
        <p:blipFill>
          <a:blip r:embed="rId3"/>
          <a:stretch>
            <a:fillRect/>
          </a:stretch>
        </p:blipFill>
        <p:spPr>
          <a:xfrm>
            <a:off x="1789563" y="3698542"/>
            <a:ext cx="2249037" cy="1618721"/>
          </a:xfrm>
          <a:prstGeom prst="rect">
            <a:avLst/>
          </a:prstGeom>
        </p:spPr>
      </p:pic>
      <p:sp>
        <p:nvSpPr>
          <p:cNvPr id="4" name="Date Placeholder 3">
            <a:extLst>
              <a:ext uri="{FF2B5EF4-FFF2-40B4-BE49-F238E27FC236}">
                <a16:creationId xmlns:a16="http://schemas.microsoft.com/office/drawing/2014/main" id="{49D45DD2-E76C-BF40-AFBD-3CCFB6BC7E1B}"/>
              </a:ext>
            </a:extLst>
          </p:cNvPr>
          <p:cNvSpPr>
            <a:spLocks noGrp="1"/>
          </p:cNvSpPr>
          <p:nvPr>
            <p:ph type="dt" sz="half" idx="10"/>
          </p:nvPr>
        </p:nvSpPr>
        <p:spPr/>
        <p:txBody>
          <a:bodyPr/>
          <a:lstStyle/>
          <a:p>
            <a:r>
              <a:rPr lang="en-US"/>
              <a:t>28 August 2018</a:t>
            </a:r>
          </a:p>
        </p:txBody>
      </p:sp>
      <p:sp>
        <p:nvSpPr>
          <p:cNvPr id="5" name="Footer Placeholder 4">
            <a:extLst>
              <a:ext uri="{FF2B5EF4-FFF2-40B4-BE49-F238E27FC236}">
                <a16:creationId xmlns:a16="http://schemas.microsoft.com/office/drawing/2014/main" id="{751769A7-F438-9A4C-BEF1-0F1C8399637B}"/>
              </a:ext>
            </a:extLst>
          </p:cNvPr>
          <p:cNvSpPr>
            <a:spLocks noGrp="1"/>
          </p:cNvSpPr>
          <p:nvPr>
            <p:ph type="ftr" sz="quarter" idx="11"/>
          </p:nvPr>
        </p:nvSpPr>
        <p:spPr/>
        <p:txBody>
          <a:bodyPr/>
          <a:lstStyle/>
          <a:p>
            <a:r>
              <a:rPr lang="en-US"/>
              <a:t>23rd Geant4 Collaboration Meeting, Lund, Sweden</a:t>
            </a:r>
          </a:p>
        </p:txBody>
      </p:sp>
      <p:sp>
        <p:nvSpPr>
          <p:cNvPr id="6" name="Slide Number Placeholder 5">
            <a:extLst>
              <a:ext uri="{FF2B5EF4-FFF2-40B4-BE49-F238E27FC236}">
                <a16:creationId xmlns:a16="http://schemas.microsoft.com/office/drawing/2014/main" id="{B40EE5F7-BC30-244F-ADF1-FFF6395B68BB}"/>
              </a:ext>
            </a:extLst>
          </p:cNvPr>
          <p:cNvSpPr>
            <a:spLocks noGrp="1"/>
          </p:cNvSpPr>
          <p:nvPr>
            <p:ph type="sldNum" sz="quarter" idx="12"/>
          </p:nvPr>
        </p:nvSpPr>
        <p:spPr/>
        <p:txBody>
          <a:bodyPr/>
          <a:lstStyle/>
          <a:p>
            <a:fld id="{403AB6F2-CB57-E04A-905D-BEB60A258ED0}" type="slidenum">
              <a:rPr lang="en-US" smtClean="0"/>
              <a:t>7</a:t>
            </a:fld>
            <a:endParaRPr lang="en-US"/>
          </a:p>
        </p:txBody>
      </p:sp>
    </p:spTree>
    <p:extLst>
      <p:ext uri="{BB962C8B-B14F-4D97-AF65-F5344CB8AC3E}">
        <p14:creationId xmlns:p14="http://schemas.microsoft.com/office/powerpoint/2010/main" val="1279532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904116"/>
          </a:xfrm>
        </p:spPr>
        <p:txBody>
          <a:bodyPr>
            <a:normAutofit/>
          </a:bodyPr>
          <a:lstStyle/>
          <a:p>
            <a:r>
              <a:rPr lang="en-US" dirty="0"/>
              <a:t>Use of G4DisplacedSolid objects</a:t>
            </a:r>
          </a:p>
        </p:txBody>
      </p:sp>
      <p:sp>
        <p:nvSpPr>
          <p:cNvPr id="7" name="Content Placeholder 6">
            <a:extLst>
              <a:ext uri="{FF2B5EF4-FFF2-40B4-BE49-F238E27FC236}">
                <a16:creationId xmlns:a16="http://schemas.microsoft.com/office/drawing/2014/main" id="{36E39491-1D4F-D041-B9C1-98B2C6F695E4}"/>
              </a:ext>
            </a:extLst>
          </p:cNvPr>
          <p:cNvSpPr>
            <a:spLocks noGrp="1"/>
          </p:cNvSpPr>
          <p:nvPr>
            <p:ph idx="1"/>
          </p:nvPr>
        </p:nvSpPr>
        <p:spPr>
          <a:xfrm>
            <a:off x="838200" y="1419367"/>
            <a:ext cx="10515600" cy="4476466"/>
          </a:xfrm>
        </p:spPr>
        <p:txBody>
          <a:bodyPr>
            <a:normAutofit/>
          </a:bodyPr>
          <a:lstStyle/>
          <a:p>
            <a:r>
              <a:rPr lang="en-US" dirty="0"/>
              <a:t>The reason of the issue with TRT was a construction of a G4DisplacedSolid object from another G4DisplacedSolid object.</a:t>
            </a:r>
          </a:p>
          <a:p>
            <a:r>
              <a:rPr lang="en-US" dirty="0"/>
              <a:t>Although G4DisplacedSolid is meant to be used as an internal class for Boolean solids, it has all methods required for the navigation and is used in ATLAS/</a:t>
            </a:r>
            <a:r>
              <a:rPr lang="en-US" dirty="0" err="1"/>
              <a:t>GeoModel</a:t>
            </a:r>
            <a:r>
              <a:rPr lang="en-US" dirty="0"/>
              <a:t> as an ordinary solid. </a:t>
            </a:r>
          </a:p>
          <a:p>
            <a:r>
              <a:rPr lang="en-US" dirty="0"/>
              <a:t>To fix the issue, the constructors of G4DisplacedSolid have been enhanced to handle the case of nested displaced objects.</a:t>
            </a:r>
          </a:p>
          <a:p>
            <a:r>
              <a:rPr lang="en-US" dirty="0"/>
              <a:t>The modification has also improved the performance of Boolean operations in such a case. </a:t>
            </a:r>
          </a:p>
          <a:p>
            <a:endParaRPr lang="en-US" dirty="0"/>
          </a:p>
          <a:p>
            <a:endParaRPr lang="en-GB" dirty="0"/>
          </a:p>
        </p:txBody>
      </p:sp>
      <p:sp>
        <p:nvSpPr>
          <p:cNvPr id="3" name="Date Placeholder 2">
            <a:extLst>
              <a:ext uri="{FF2B5EF4-FFF2-40B4-BE49-F238E27FC236}">
                <a16:creationId xmlns:a16="http://schemas.microsoft.com/office/drawing/2014/main" id="{79D28582-166E-144A-8B2B-D0B4B81BAE8C}"/>
              </a:ext>
            </a:extLst>
          </p:cNvPr>
          <p:cNvSpPr>
            <a:spLocks noGrp="1"/>
          </p:cNvSpPr>
          <p:nvPr>
            <p:ph type="dt" sz="half" idx="10"/>
          </p:nvPr>
        </p:nvSpPr>
        <p:spPr/>
        <p:txBody>
          <a:bodyPr/>
          <a:lstStyle/>
          <a:p>
            <a:r>
              <a:rPr lang="en-US"/>
              <a:t>28 August 2018</a:t>
            </a:r>
          </a:p>
        </p:txBody>
      </p:sp>
      <p:sp>
        <p:nvSpPr>
          <p:cNvPr id="4" name="Footer Placeholder 3">
            <a:extLst>
              <a:ext uri="{FF2B5EF4-FFF2-40B4-BE49-F238E27FC236}">
                <a16:creationId xmlns:a16="http://schemas.microsoft.com/office/drawing/2014/main" id="{DCFE5A9A-E38F-2D44-877A-AB81C2E6CD9B}"/>
              </a:ext>
            </a:extLst>
          </p:cNvPr>
          <p:cNvSpPr>
            <a:spLocks noGrp="1"/>
          </p:cNvSpPr>
          <p:nvPr>
            <p:ph type="ftr" sz="quarter" idx="11"/>
          </p:nvPr>
        </p:nvSpPr>
        <p:spPr/>
        <p:txBody>
          <a:bodyPr/>
          <a:lstStyle/>
          <a:p>
            <a:r>
              <a:rPr lang="en-US"/>
              <a:t>23rd Geant4 Collaboration Meeting, Lund, Sweden</a:t>
            </a:r>
          </a:p>
        </p:txBody>
      </p:sp>
      <p:sp>
        <p:nvSpPr>
          <p:cNvPr id="5" name="Slide Number Placeholder 4">
            <a:extLst>
              <a:ext uri="{FF2B5EF4-FFF2-40B4-BE49-F238E27FC236}">
                <a16:creationId xmlns:a16="http://schemas.microsoft.com/office/drawing/2014/main" id="{EAD9AFBA-62D8-2543-801B-A12140BA583B}"/>
              </a:ext>
            </a:extLst>
          </p:cNvPr>
          <p:cNvSpPr>
            <a:spLocks noGrp="1"/>
          </p:cNvSpPr>
          <p:nvPr>
            <p:ph type="sldNum" sz="quarter" idx="12"/>
          </p:nvPr>
        </p:nvSpPr>
        <p:spPr/>
        <p:txBody>
          <a:bodyPr/>
          <a:lstStyle/>
          <a:p>
            <a:fld id="{403AB6F2-CB57-E04A-905D-BEB60A258ED0}" type="slidenum">
              <a:rPr lang="en-US" smtClean="0"/>
              <a:t>8</a:t>
            </a:fld>
            <a:endParaRPr lang="en-US"/>
          </a:p>
        </p:txBody>
      </p:sp>
    </p:spTree>
    <p:extLst>
      <p:ext uri="{BB962C8B-B14F-4D97-AF65-F5344CB8AC3E}">
        <p14:creationId xmlns:p14="http://schemas.microsoft.com/office/powerpoint/2010/main" val="1754106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7382</TotalTime>
  <Words>3170</Words>
  <Application>Microsoft Macintosh PowerPoint</Application>
  <PresentationFormat>Widescreen</PresentationFormat>
  <Paragraphs>902</Paragraphs>
  <Slides>40</Slides>
  <Notes>19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40</vt:i4>
      </vt:variant>
    </vt:vector>
  </HeadingPairs>
  <TitlesOfParts>
    <vt:vector size="51" baseType="lpstr">
      <vt:lpstr>Arial</vt:lpstr>
      <vt:lpstr>Arial Rounded MT Bold</vt:lpstr>
      <vt:lpstr>Calibri</vt:lpstr>
      <vt:lpstr>Calibri Light</vt:lpstr>
      <vt:lpstr>Courier</vt:lpstr>
      <vt:lpstr>Courier New</vt:lpstr>
      <vt:lpstr>System Font Regular</vt:lpstr>
      <vt:lpstr>Times</vt:lpstr>
      <vt:lpstr>Times New Roman</vt:lpstr>
      <vt:lpstr>Wingdings</vt:lpstr>
      <vt:lpstr>Office Theme</vt:lpstr>
      <vt:lpstr>Investigations in the ATLAS geometry</vt:lpstr>
      <vt:lpstr> </vt:lpstr>
      <vt:lpstr>Introduction</vt:lpstr>
      <vt:lpstr>Analysis of the ATLAS geometry</vt:lpstr>
      <vt:lpstr>Specifics of the ATLAS geometry</vt:lpstr>
      <vt:lpstr>Side effect of some GeoModel features</vt:lpstr>
      <vt:lpstr>Analysis of ATLAS GDML dump</vt:lpstr>
      <vt:lpstr>Issue with TRT mother volume in GDML</vt:lpstr>
      <vt:lpstr>Use of G4DisplacedSolid objects</vt:lpstr>
      <vt:lpstr>Overlap check</vt:lpstr>
      <vt:lpstr>Propagation of Boolean subtraction to daughter volumes. Fake overlaps</vt:lpstr>
      <vt:lpstr>Statistics of Geant4 solid methods</vt:lpstr>
      <vt:lpstr>Distribution of calls by Solids and Methods</vt:lpstr>
      <vt:lpstr>Usage of Boolean solids</vt:lpstr>
      <vt:lpstr>Booleans solids in ATLAS geometry</vt:lpstr>
      <vt:lpstr>Typical “bad practices” in using Boolean solids</vt:lpstr>
      <vt:lpstr>ATLAS Pixel detector – 112 staves</vt:lpstr>
      <vt:lpstr>Pixel Stave Profile. Thermal Management Tile</vt:lpstr>
      <vt:lpstr>Redefinition of TMT: old vs new</vt:lpstr>
      <vt:lpstr>Redefinition of TMT. Summary</vt:lpstr>
      <vt:lpstr>Usage of G4Polycone solids</vt:lpstr>
      <vt:lpstr>General statistics</vt:lpstr>
      <vt:lpstr>Potential optimization</vt:lpstr>
      <vt:lpstr>EMEC Inner Wheel</vt:lpstr>
      <vt:lpstr>EMEC Outer Wheel</vt:lpstr>
      <vt:lpstr>EMEC Wheels. Summary</vt:lpstr>
      <vt:lpstr>Beam pipe</vt:lpstr>
      <vt:lpstr>World volume and Muon System mother volume</vt:lpstr>
      <vt:lpstr>CPU consumption by Geometry &amp; Navigator</vt:lpstr>
      <vt:lpstr>Profile of Geantino test</vt:lpstr>
      <vt:lpstr>Profile of real simulation</vt:lpstr>
      <vt:lpstr>CPU consumption by Solids &amp; Navigator</vt:lpstr>
      <vt:lpstr>Miscellaneous</vt:lpstr>
      <vt:lpstr>Resolution of G4Exception warnings</vt:lpstr>
      <vt:lpstr>Enhancement of G4AffineTransform (1)</vt:lpstr>
      <vt:lpstr>Enhancement of G4AffineTransform (2)</vt:lpstr>
      <vt:lpstr>Optimizations in the navigation code</vt:lpstr>
      <vt:lpstr>Summary</vt:lpstr>
      <vt:lpstr>PowerPoint Presentation</vt:lpstr>
      <vt:lpstr>Thank you!</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 of G4Box &amp; G4Trap </dc:title>
  <dc:creator>Microsoft Office User</dc:creator>
  <cp:lastModifiedBy>Microsoft Office User</cp:lastModifiedBy>
  <cp:revision>390</cp:revision>
  <cp:lastPrinted>2018-08-28T21:44:28Z</cp:lastPrinted>
  <dcterms:created xsi:type="dcterms:W3CDTF">2017-04-26T15:20:06Z</dcterms:created>
  <dcterms:modified xsi:type="dcterms:W3CDTF">2018-08-28T21:48:07Z</dcterms:modified>
</cp:coreProperties>
</file>