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328" r:id="rId3"/>
    <p:sldId id="330" r:id="rId4"/>
    <p:sldId id="329" r:id="rId5"/>
    <p:sldId id="331" r:id="rId6"/>
    <p:sldId id="333" r:id="rId7"/>
    <p:sldId id="332" r:id="rId8"/>
    <p:sldId id="334" r:id="rId9"/>
    <p:sldId id="335" r:id="rId10"/>
    <p:sldId id="337" r:id="rId11"/>
    <p:sldId id="336" r:id="rId12"/>
    <p:sldId id="338" r:id="rId13"/>
  </p:sldIdLst>
  <p:sldSz cx="9144000" cy="6858000" type="screen4x3"/>
  <p:notesSz cx="6797675" cy="987425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Bookman Old Style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Bookman Old Style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Bookman Old Style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Bookman Old Style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Bookman Old Style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Bookman Old Style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Bookman Old Style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Bookman Old Style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Bookman Old Style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CCFF"/>
    <a:srgbClr val="009900"/>
    <a:srgbClr val="FF0000"/>
    <a:srgbClr val="CCFFFF"/>
    <a:srgbClr val="FF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7" autoAdjust="0"/>
    <p:restoredTop sz="89539" autoAdjust="0"/>
  </p:normalViewPr>
  <p:slideViewPr>
    <p:cSldViewPr snapToGrid="0" snapToObjects="1">
      <p:cViewPr varScale="1">
        <p:scale>
          <a:sx n="74" d="100"/>
          <a:sy n="74" d="100"/>
        </p:scale>
        <p:origin x="192" y="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75" d="100"/>
          <a:sy n="75" d="100"/>
        </p:scale>
        <p:origin x="-1254" y="-6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126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l" defTabSz="908050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3" y="2"/>
            <a:ext cx="2945125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9584"/>
            <a:ext cx="2945126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l" defTabSz="908050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3" y="9379584"/>
            <a:ext cx="2945125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18" charset="0"/>
              </a:defRPr>
            </a:lvl1pPr>
          </a:lstStyle>
          <a:p>
            <a:fld id="{8C4E675B-CED6-44D6-B85F-E32251C2C0E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869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126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l" defTabSz="908050">
              <a:defRPr sz="1200">
                <a:latin typeface="Comic Sans MS" pitchFamily="66" charset="0"/>
              </a:defRPr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553" y="2"/>
            <a:ext cx="2945125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Comic Sans MS" pitchFamily="66" charset="0"/>
              </a:defRPr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7125" cy="3703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426" y="4690589"/>
            <a:ext cx="4982824" cy="4442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9584"/>
            <a:ext cx="2945126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l" defTabSz="908050">
              <a:defRPr sz="1200">
                <a:latin typeface="Comic Sans MS" pitchFamily="66" charset="0"/>
              </a:defRPr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553" y="9379584"/>
            <a:ext cx="2945125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Comic Sans MS" pitchFamily="66" charset="0"/>
              </a:defRPr>
            </a:lvl1pPr>
          </a:lstStyle>
          <a:p>
            <a:fld id="{9D5F3EBF-A4DD-43DD-B81B-F5AB906509F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478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F3EBF-A4DD-43DD-B81B-F5AB906509F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567CC-6AE5-4573-8805-FF68EEADAB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97F1B-6C8C-4B22-9B77-562000515E2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9FB11-7DD8-4478-B638-15DCFBE911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77050" y="6308725"/>
            <a:ext cx="2101850" cy="3143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87675" y="62372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DB1D13-BF25-41AA-A30E-92356536066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B97AE-4CB8-4EEF-9A14-0AA1DFCE66F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E008F-7C18-4301-AE9A-2806BA80267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A54FF-15D5-4307-AE03-5FC0BFF1746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BC657-5777-49B5-8712-83F703FA685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87A87-831B-4068-AAF1-012DCFE9728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 bwMode="auto">
          <a:xfrm rot="16200000" flipH="1">
            <a:off x="4000500" y="3409950"/>
            <a:ext cx="6838950" cy="190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 userDrawn="1"/>
        </p:nvCxnSpPr>
        <p:spPr bwMode="auto">
          <a:xfrm rot="16200000" flipH="1">
            <a:off x="-1733550" y="3390900"/>
            <a:ext cx="6838950" cy="190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0" y="6400800"/>
            <a:ext cx="1204686" cy="457200"/>
          </a:xfrm>
        </p:spPr>
        <p:txBody>
          <a:bodyPr/>
          <a:lstStyle>
            <a:lvl1pPr algn="ctr">
              <a:defRPr sz="1600">
                <a:latin typeface="Bookman Old Style" pitchFamily="18" charset="0"/>
              </a:defRPr>
            </a:lvl1pPr>
          </a:lstStyle>
          <a:p>
            <a:fld id="{189362AF-2734-41F5-88F4-7B2360C9ADB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714500" y="23586"/>
            <a:ext cx="5715000" cy="6819900"/>
          </a:xfrm>
        </p:spPr>
        <p:txBody>
          <a:bodyPr/>
          <a:lstStyle>
            <a:lvl1pPr>
              <a:defRPr sz="1800">
                <a:latin typeface="Bookman Old Style" pitchFamily="18" charset="0"/>
              </a:defRPr>
            </a:lvl1pPr>
            <a:lvl2pPr>
              <a:defRPr sz="1600">
                <a:latin typeface="Bookman Old Style" pitchFamily="18" charset="0"/>
              </a:defRPr>
            </a:lvl2pPr>
            <a:lvl3pPr>
              <a:defRPr sz="1400">
                <a:latin typeface="Bookman Old Style" pitchFamily="18" charset="0"/>
              </a:defRPr>
            </a:lvl3pPr>
            <a:lvl4pPr>
              <a:defRPr sz="1200">
                <a:latin typeface="Bookman Old Style" pitchFamily="18" charset="0"/>
              </a:defRPr>
            </a:lvl4pPr>
            <a:lvl5pPr>
              <a:defRPr sz="1000">
                <a:latin typeface="Bookman Old Style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5263F-9AF3-4052-96B5-3B093CA1EE9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9A890-1744-407D-8CDA-773993A9CE7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77050" y="6308725"/>
            <a:ext cx="2101850" cy="314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r>
              <a:rPr lang="en-GB"/>
              <a:t>Codd's Rules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87675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</a:defRPr>
            </a:lvl1pPr>
          </a:lstStyle>
          <a:p>
            <a:fld id="{189362AF-2734-41F5-88F4-7B2360C9ADB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21102" y="564629"/>
            <a:ext cx="7772400" cy="1908748"/>
          </a:xfrm>
        </p:spPr>
        <p:txBody>
          <a:bodyPr/>
          <a:lstStyle/>
          <a:p>
            <a:br>
              <a:rPr lang="en-GB" sz="2800" dirty="0">
                <a:latin typeface="Bookman Old Style" pitchFamily="18" charset="0"/>
              </a:rPr>
            </a:br>
            <a:r>
              <a:rPr lang="en-GB" sz="4000" dirty="0">
                <a:latin typeface="Bookman Old Style" pitchFamily="18" charset="0"/>
              </a:rPr>
              <a:t>MICE</a:t>
            </a:r>
            <a:br>
              <a:rPr lang="en-GB" sz="4000" dirty="0">
                <a:latin typeface="Bookman Old Style" pitchFamily="18" charset="0"/>
              </a:rPr>
            </a:br>
            <a:r>
              <a:rPr lang="en-GB" sz="3200" dirty="0">
                <a:latin typeface="Bookman Old Style" pitchFamily="18" charset="0"/>
              </a:rPr>
              <a:t>Analysis Phase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87A87-831B-4068-AAF1-012DCFE9728B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9996DA-86F6-0747-B773-6199FE370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06" y="4542020"/>
            <a:ext cx="1346200" cy="1828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86451B-71EF-C64E-BC15-164D6D3B08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589" y="4607189"/>
            <a:ext cx="1722411" cy="172241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Dissemination of information</a:t>
            </a:r>
            <a:endParaRPr lang="en-GB" b="1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Wiki, mailing lists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173476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Supporting tasks</a:t>
            </a:r>
            <a:endParaRPr lang="en-GB" b="1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Grid </a:t>
            </a:r>
          </a:p>
          <a:p>
            <a:pPr marL="0" indent="0" algn="ctr">
              <a:buNone/>
            </a:pPr>
            <a:r>
              <a:rPr lang="en-US" dirty="0"/>
              <a:t>transfer of knowledge from Henry</a:t>
            </a:r>
          </a:p>
          <a:p>
            <a:endParaRPr lang="en-US" dirty="0"/>
          </a:p>
          <a:p>
            <a:r>
              <a:rPr lang="en-US" dirty="0"/>
              <a:t>Epics</a:t>
            </a:r>
          </a:p>
          <a:p>
            <a:endParaRPr lang="en-US" dirty="0"/>
          </a:p>
          <a:p>
            <a:r>
              <a:rPr lang="en-US" dirty="0"/>
              <a:t>TOF</a:t>
            </a:r>
          </a:p>
          <a:p>
            <a:endParaRPr lang="en-US" dirty="0"/>
          </a:p>
          <a:p>
            <a:r>
              <a:rPr lang="en-US" dirty="0" err="1"/>
              <a:t>SciFi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 have dug down deeper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	BUT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It isn’t organized well enough to present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3260687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Conclusions</a:t>
            </a:r>
            <a:endParaRPr lang="en-GB" b="1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MICE has</a:t>
            </a:r>
            <a:r>
              <a:rPr lang="en-GB" dirty="0"/>
              <a:t> the knowledge to continue to run MC and analysis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Plans to simplify and consolidate computing resources exists and the programme to complete it is well under way.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Knowledge is not the same as expertise.</a:t>
            </a:r>
          </a:p>
          <a:p>
            <a:pPr>
              <a:buNone/>
            </a:pPr>
            <a:r>
              <a:rPr lang="en-GB" dirty="0"/>
              <a:t>MICE will rely on people who know how, but are not practiced to take up the slack.</a:t>
            </a:r>
          </a:p>
          <a:p>
            <a:pPr>
              <a:buNone/>
            </a:pPr>
            <a:endParaRPr lang="en-GB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We need to spread that knowledge more widely 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2228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en-GB" b="1" dirty="0"/>
              <a:t> Plan for computing and Data</a:t>
            </a:r>
          </a:p>
          <a:p>
            <a:pPr>
              <a:buNone/>
            </a:pPr>
            <a:endParaRPr lang="en-GB" b="1" dirty="0"/>
          </a:p>
          <a:p>
            <a:pPr>
              <a:buNone/>
            </a:pPr>
            <a:r>
              <a:rPr lang="en-GB" dirty="0"/>
              <a:t>Many parts of the MICE computing infrastructure are no longer required.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Manpower to support MICE computing infrastructure is rapidly diminishing.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Simplify MICE computing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Guided by the workflows needed to perform a piece of analysis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1257334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en-GB" b="1" dirty="0"/>
              <a:t>Problems</a:t>
            </a:r>
          </a:p>
          <a:p>
            <a:pPr>
              <a:buNone/>
            </a:pPr>
            <a:endParaRPr lang="en-GB" b="1" dirty="0"/>
          </a:p>
          <a:p>
            <a:r>
              <a:rPr lang="en-GB" dirty="0"/>
              <a:t>Loss of personnel who own a good deal of knowledge associated with running MICE</a:t>
            </a:r>
          </a:p>
          <a:p>
            <a:endParaRPr lang="en-GB" dirty="0"/>
          </a:p>
          <a:p>
            <a:r>
              <a:rPr lang="en-GB" dirty="0"/>
              <a:t>Reduction in time available for remaining researchers</a:t>
            </a:r>
          </a:p>
          <a:p>
            <a:endParaRPr lang="en-GB" dirty="0"/>
          </a:p>
          <a:p>
            <a:r>
              <a:rPr lang="en-GB" dirty="0"/>
              <a:t>Intersection of people with knowledge of the computing and the analysis techniques.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0D7E046-3F8C-5F44-859C-89CABB0F3A21}"/>
              </a:ext>
            </a:extLst>
          </p:cNvPr>
          <p:cNvSpPr/>
          <p:nvPr/>
        </p:nvSpPr>
        <p:spPr bwMode="auto">
          <a:xfrm>
            <a:off x="5124090" y="4076759"/>
            <a:ext cx="2176119" cy="246565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7000">
                <a:srgbClr val="00B0F0"/>
              </a:gs>
              <a:gs pos="75000">
                <a:srgbClr val="33CCFF"/>
              </a:gs>
              <a:gs pos="100000">
                <a:srgbClr val="00B0F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</a:rPr>
              <a:t>Knowledge of Analysis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2FB8AD0-7348-A14F-85FB-DAB8C95B13F5}"/>
              </a:ext>
            </a:extLst>
          </p:cNvPr>
          <p:cNvSpPr/>
          <p:nvPr/>
        </p:nvSpPr>
        <p:spPr bwMode="auto">
          <a:xfrm>
            <a:off x="4848044" y="3941627"/>
            <a:ext cx="2728210" cy="202785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47000">
                <a:srgbClr val="FFFF00"/>
              </a:gs>
              <a:gs pos="75000">
                <a:srgbClr val="FFFF00"/>
              </a:gs>
              <a:gs pos="99000">
                <a:srgbClr val="FFFF00">
                  <a:alpha val="9000"/>
                </a:srgb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</a:rPr>
              <a:t>Knowledge of Computing</a:t>
            </a:r>
          </a:p>
        </p:txBody>
      </p:sp>
    </p:spTree>
    <p:extLst>
      <p:ext uri="{BB962C8B-B14F-4D97-AF65-F5344CB8AC3E}">
        <p14:creationId xmlns:p14="http://schemas.microsoft.com/office/powerpoint/2010/main" val="1339709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en-GB" b="1" dirty="0"/>
              <a:t> Implementation</a:t>
            </a:r>
          </a:p>
          <a:p>
            <a:pPr>
              <a:buNone/>
            </a:pPr>
            <a:endParaRPr lang="en-GB" b="1" dirty="0"/>
          </a:p>
          <a:p>
            <a:r>
              <a:rPr lang="en-GB" dirty="0"/>
              <a:t>Identify a (small) number of workflows.</a:t>
            </a:r>
          </a:p>
          <a:p>
            <a:endParaRPr lang="en-GB" dirty="0"/>
          </a:p>
          <a:p>
            <a:r>
              <a:rPr lang="en-GB" dirty="0"/>
              <a:t>Detail the tasks which constitute the workflows</a:t>
            </a:r>
          </a:p>
          <a:p>
            <a:endParaRPr lang="en-GB" dirty="0"/>
          </a:p>
          <a:p>
            <a:r>
              <a:rPr lang="en-GB" dirty="0"/>
              <a:t>Identify where the expertise lies in executing these tasks.</a:t>
            </a:r>
          </a:p>
          <a:p>
            <a:endParaRPr lang="en-GB" dirty="0"/>
          </a:p>
          <a:p>
            <a:r>
              <a:rPr lang="en-GB" dirty="0"/>
              <a:t>Ensure that the information for these is suitably documented.</a:t>
            </a:r>
          </a:p>
          <a:p>
            <a:endParaRPr lang="en-GB" dirty="0"/>
          </a:p>
          <a:p>
            <a:r>
              <a:rPr lang="en-GB" dirty="0"/>
              <a:t>Map these onto individuals.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737093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en-GB" b="1" dirty="0"/>
              <a:t> Progress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Aim was to have a document for CM51 which could be presented to the collaboration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Give everyone a chance to look at the workflows and tasks and identify any holes in the list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Not even a draft.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A set of notes; open questions; and partial solutions.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(Thanks to people who have answered my questions)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1853501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en-GB" b="1" dirty="0"/>
              <a:t>Current Status</a:t>
            </a:r>
          </a:p>
          <a:p>
            <a:pPr algn="ctr">
              <a:buNone/>
            </a:pPr>
            <a:endParaRPr lang="en-GB" b="1" dirty="0"/>
          </a:p>
          <a:p>
            <a:pPr>
              <a:buNone/>
            </a:pPr>
            <a:r>
              <a:rPr lang="en-GB" dirty="0"/>
              <a:t>I will present a top level view of what I am doing so people have some background to read the document.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I will invite comments; suggestions; and criticisms.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769317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en-GB" b="1" dirty="0"/>
              <a:t>Top Level Workflows</a:t>
            </a:r>
          </a:p>
          <a:p>
            <a:pPr algn="ctr">
              <a:buNone/>
            </a:pPr>
            <a:endParaRPr lang="en-GB" b="1" dirty="0"/>
          </a:p>
          <a:p>
            <a:r>
              <a:rPr lang="en-US" dirty="0"/>
              <a:t>Generate Monte Carlo for a new analysis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Reconstruction (data and MC) re-run after improvement of code or discovery of an error in existing code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Dissemination of information</a:t>
            </a: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2141852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en-GB" b="1" dirty="0"/>
              <a:t>Generate MC for a new analysis</a:t>
            </a:r>
          </a:p>
          <a:p>
            <a:pPr algn="ctr">
              <a:buNone/>
            </a:pPr>
            <a:endParaRPr lang="en-GB" b="1" dirty="0"/>
          </a:p>
          <a:p>
            <a:r>
              <a:rPr lang="en-US" dirty="0"/>
              <a:t>Set up geometry; run conditions; dead channels; CDB; noisy channels; calibration. Create input files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Run G4Beamline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Run Monte Carlo				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Store runs on the GRID			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Run reconstruction on new monte </a:t>
            </a:r>
            <a:r>
              <a:rPr lang="en-US" dirty="0" err="1"/>
              <a:t>carlo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Access EPICs and </a:t>
            </a:r>
            <a:r>
              <a:rPr lang="en-US" dirty="0" err="1"/>
              <a:t>eLog</a:t>
            </a:r>
            <a:r>
              <a:rPr lang="en-US" dirty="0"/>
              <a:t> for run information</a:t>
            </a: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4054137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9362AF-2734-41F5-88F4-7B2360C9ADB7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Reconstruction of Data and Monte Carlo</a:t>
            </a:r>
            <a:endParaRPr lang="en-GB" b="1" dirty="0"/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Fix errors and include improvements.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Merge in </a:t>
            </a:r>
            <a:r>
              <a:rPr lang="en-US" dirty="0" err="1"/>
              <a:t>bzr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Run Jenkins (including for Grid) – what should be included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Compile, create </a:t>
            </a:r>
            <a:r>
              <a:rPr lang="en-US" dirty="0" err="1"/>
              <a:t>tarball</a:t>
            </a:r>
            <a:r>
              <a:rPr lang="en-US" dirty="0"/>
              <a:t> and send to </a:t>
            </a:r>
            <a:r>
              <a:rPr lang="en-US" dirty="0" err="1"/>
              <a:t>Janusz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Re-run reconstruction and update directory structure</a:t>
            </a: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DD57B-971D-BB4C-ABF2-890FF656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16" y="5340246"/>
            <a:ext cx="893789" cy="1214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B7A58-3220-4649-B909-5CB12098FF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74" y="134914"/>
            <a:ext cx="1157990" cy="1157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A5D2FE-9BE1-114A-8933-44EEF235239A}"/>
              </a:ext>
            </a:extLst>
          </p:cNvPr>
          <p:cNvSpPr txBox="1"/>
          <p:nvPr/>
        </p:nvSpPr>
        <p:spPr>
          <a:xfrm>
            <a:off x="1714500" y="6554450"/>
            <a:ext cx="5680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MICE CM51			Analysis Phase: Paul Kyberd</a:t>
            </a:r>
          </a:p>
        </p:txBody>
      </p:sp>
    </p:spTree>
    <p:extLst>
      <p:ext uri="{BB962C8B-B14F-4D97-AF65-F5344CB8AC3E}">
        <p14:creationId xmlns:p14="http://schemas.microsoft.com/office/powerpoint/2010/main" val="129915844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34716</TotalTime>
  <Words>332</Words>
  <Application>Microsoft Macintosh PowerPoint</Application>
  <PresentationFormat>On-screen Show (4:3)</PresentationFormat>
  <Paragraphs>153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Bookman Old Style</vt:lpstr>
      <vt:lpstr>Comic Sans MS</vt:lpstr>
      <vt:lpstr>Times New Roman</vt:lpstr>
      <vt:lpstr>Default Design</vt:lpstr>
      <vt:lpstr> MICE Analysis Phase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Brunel University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Kyberd</dc:creator>
  <cp:lastModifiedBy>Paul Kyberd</cp:lastModifiedBy>
  <cp:revision>465</cp:revision>
  <cp:lastPrinted>2013-07-09T07:03:06Z</cp:lastPrinted>
  <dcterms:created xsi:type="dcterms:W3CDTF">2006-07-25T14:10:28Z</dcterms:created>
  <dcterms:modified xsi:type="dcterms:W3CDTF">2018-06-28T06:47:24Z</dcterms:modified>
</cp:coreProperties>
</file>