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8" r:id="rId9"/>
    <p:sldId id="263" r:id="rId10"/>
    <p:sldId id="264" r:id="rId11"/>
    <p:sldId id="265" r:id="rId12"/>
    <p:sldId id="267" r:id="rId13"/>
    <p:sldId id="269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701"/>
  </p:normalViewPr>
  <p:slideViewPr>
    <p:cSldViewPr snapToGrid="0" snapToObjects="1">
      <p:cViewPr>
        <p:scale>
          <a:sx n="71" d="100"/>
          <a:sy n="71" d="100"/>
        </p:scale>
        <p:origin x="1584" y="6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D06D5-184F-A74D-965B-512C623C1402}" type="datetimeFigureOut">
              <a:rPr lang="en-GB" smtClean="0"/>
              <a:t>27/06/2018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707066-1717-5340-83AA-B616903FE8D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285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D6EE87-EBD5-4F12-A48A-63ACA297AC8F}" type="datetimeFigureOut">
              <a:rPr lang="en-US" dirty="0"/>
              <a:t>6/26/18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73815-2707-4475-8F1A-B873CB631BB4}" type="datetimeFigureOut">
              <a:rPr lang="en-US" dirty="0"/>
              <a:t>6/26/18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AFB99-0EAB-4182-AFF8-E214C82A68F6}" type="datetimeFigureOut">
              <a:rPr lang="en-US" dirty="0"/>
              <a:t>6/26/18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D3794B-289A-4A80-97D7-111025398D45}" type="datetimeFigureOut">
              <a:rPr lang="en-US" dirty="0"/>
              <a:t>6/26/18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1015F-7CC6-4D0A-9D87-873EA4C304CC}" type="datetimeFigureOut">
              <a:rPr lang="en-US" dirty="0"/>
              <a:t>6/26/18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C6A301-0538-44EC-B09D-202E1042A48B}" type="datetimeFigureOut">
              <a:rPr lang="en-US" dirty="0"/>
              <a:t>6/26/18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574A-8875-45EF-8EA2-3CAA0F7ABC4C}" type="datetimeFigureOut">
              <a:rPr lang="en-US" dirty="0"/>
              <a:t>6/26/18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F4D4C-5367-4C26-9E2B-D8088D7FCA81}" type="datetimeFigureOut">
              <a:rPr lang="en-US" dirty="0"/>
              <a:t>6/26/18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91E96-98B0-4413-9547-46F3504108EF}" type="datetimeFigureOut">
              <a:rPr lang="en-US" dirty="0"/>
              <a:t>6/26/18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C68B11-C5A8-448C-8CE9-B1A273C79CFC}" type="datetimeFigureOut">
              <a:rPr lang="en-US" dirty="0"/>
              <a:t>6/26/18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16CA0-919D-4A49-9C8A-62FDFB3A5183}" type="datetimeFigureOut">
              <a:rPr lang="en-US" dirty="0"/>
              <a:t>6/26/18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90298CD5-6C1E-4009-B41F-6DF62E31D3BE}" type="datetimeFigureOut">
              <a:rPr lang="en-US" dirty="0"/>
              <a:pPr/>
              <a:t>6/26/18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micewww.pp.rl.ac.uk/projects/analysis/wiki/Emittance_Measurement_Paper_-_Draft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5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emf"/><Relationship Id="rId3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Relationship Id="rId3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Relationship Id="rId3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run 7469 emittance paper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V. Blackmore</a:t>
            </a:r>
          </a:p>
          <a:p>
            <a:r>
              <a:rPr lang="en-GB" dirty="0" smtClean="0"/>
              <a:t>June 27</a:t>
            </a:r>
            <a:r>
              <a:rPr lang="en-GB" baseline="30000" dirty="0" smtClean="0"/>
              <a:t>th</a:t>
            </a:r>
            <a:r>
              <a:rPr lang="en-GB" dirty="0" smtClean="0"/>
              <a:t>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98076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2D distributions: YPX, YPY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100" y="2376550"/>
            <a:ext cx="5467116" cy="41796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206" y="2376550"/>
            <a:ext cx="5467116" cy="417963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54417" y="2041360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Paper: Fig 6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10145238" y="2041360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Paper: </a:t>
            </a:r>
            <a:r>
              <a:rPr lang="en-GB" smtClean="0"/>
              <a:t>Fig 6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11349318" y="0"/>
            <a:ext cx="84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10/13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1475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8975" y="585216"/>
            <a:ext cx="9720072" cy="1499616"/>
          </a:xfrm>
        </p:spPr>
        <p:txBody>
          <a:bodyPr/>
          <a:lstStyle/>
          <a:p>
            <a:r>
              <a:rPr lang="en-GB" dirty="0" smtClean="0"/>
              <a:t>Binning</a:t>
            </a:r>
            <a:br>
              <a:rPr lang="en-GB" dirty="0" smtClean="0"/>
            </a:br>
            <a:r>
              <a:rPr lang="en-GB" dirty="0" smtClean="0"/>
              <a:t> in P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7865" y="161364"/>
            <a:ext cx="9321426" cy="66936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20865" y="40879"/>
            <a:ext cx="121700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Note: Fig 9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4811" y="2259837"/>
            <a:ext cx="2261347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(x, y) position of particles tracked back to diffuser</a:t>
            </a:r>
          </a:p>
          <a:p>
            <a:endParaRPr lang="en-GB" dirty="0"/>
          </a:p>
          <a:p>
            <a:r>
              <a:rPr lang="en-GB" dirty="0" smtClean="0"/>
              <a:t>(subset of cuts: no diffuser cut, no </a:t>
            </a:r>
            <a:r>
              <a:rPr lang="en-GB" dirty="0" err="1" smtClean="0"/>
              <a:t>tof-tku</a:t>
            </a:r>
            <a:r>
              <a:rPr lang="en-GB" dirty="0" smtClean="0"/>
              <a:t> cut)</a:t>
            </a:r>
          </a:p>
          <a:p>
            <a:endParaRPr lang="en-GB" dirty="0"/>
          </a:p>
          <a:p>
            <a:r>
              <a:rPr lang="en-GB" dirty="0" smtClean="0"/>
              <a:t>Plots are divided into 10 MeV bins of P</a:t>
            </a:r>
          </a:p>
          <a:p>
            <a:endParaRPr lang="en-GB" dirty="0"/>
          </a:p>
          <a:p>
            <a:r>
              <a:rPr lang="en-GB" dirty="0" smtClean="0"/>
              <a:t>Can see the beam clipping on diffuser aperture (white dashed ring)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349318" y="0"/>
            <a:ext cx="84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11/13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71658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728" y="2084832"/>
            <a:ext cx="5680650" cy="38587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Emittance Plot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0188632" y="2710439"/>
            <a:ext cx="0" cy="182695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 flipV="1">
            <a:off x="10188632" y="3381762"/>
            <a:ext cx="0" cy="193336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571345" y="1156791"/>
            <a:ext cx="3620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Stacking systematic error on statistical error (rough example)</a:t>
            </a:r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10217727" y="1739423"/>
            <a:ext cx="526473" cy="1062363"/>
          </a:xfrm>
          <a:custGeom>
            <a:avLst/>
            <a:gdLst>
              <a:gd name="connsiteX0" fmla="*/ 526473 w 526473"/>
              <a:gd name="connsiteY0" fmla="*/ 0 h 1145309"/>
              <a:gd name="connsiteX1" fmla="*/ 295564 w 526473"/>
              <a:gd name="connsiteY1" fmla="*/ 895927 h 1145309"/>
              <a:gd name="connsiteX2" fmla="*/ 0 w 526473"/>
              <a:gd name="connsiteY2" fmla="*/ 1145309 h 114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6473" h="1145309">
                <a:moveTo>
                  <a:pt x="526473" y="0"/>
                </a:moveTo>
                <a:cubicBezTo>
                  <a:pt x="454891" y="352521"/>
                  <a:pt x="383309" y="705042"/>
                  <a:pt x="295564" y="895927"/>
                </a:cubicBezTo>
                <a:cubicBezTo>
                  <a:pt x="207818" y="1086812"/>
                  <a:pt x="0" y="1145309"/>
                  <a:pt x="0" y="1145309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1328" y="1750895"/>
            <a:ext cx="6248400" cy="4826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35514" y="6488668"/>
            <a:ext cx="1540550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Paper</a:t>
            </a:r>
            <a:r>
              <a:rPr lang="en-GB" smtClean="0"/>
              <a:t>: Table 3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6994673" y="1652516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mtClean="0"/>
              <a:t>Paper: </a:t>
            </a:r>
            <a:r>
              <a:rPr lang="en-GB" dirty="0" smtClean="0"/>
              <a:t>Fig 9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1349318" y="0"/>
            <a:ext cx="84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12/13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4023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06823" y="2241176"/>
            <a:ext cx="916192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charset="0"/>
              <a:buChar char="o"/>
            </a:pPr>
            <a:r>
              <a:rPr lang="en-GB" sz="2400" dirty="0" smtClean="0"/>
              <a:t>Please read the paper and send comments</a:t>
            </a:r>
          </a:p>
          <a:p>
            <a:pPr marL="342900" indent="-342900">
              <a:buFont typeface="Courier New" charset="0"/>
              <a:buChar char="o"/>
            </a:pPr>
            <a:endParaRPr lang="en-GB" sz="2400" dirty="0"/>
          </a:p>
          <a:p>
            <a:pPr marL="342900" indent="-342900">
              <a:buFont typeface="Courier New" charset="0"/>
              <a:buChar char="o"/>
            </a:pPr>
            <a:r>
              <a:rPr lang="en-GB" sz="2400" dirty="0" smtClean="0"/>
              <a:t>Both paper and the (longer) note are attached to the </a:t>
            </a:r>
            <a:r>
              <a:rPr lang="en-GB" sz="2400" dirty="0" err="1" smtClean="0"/>
              <a:t>Indico</a:t>
            </a:r>
            <a:r>
              <a:rPr lang="en-GB" sz="2400" dirty="0" smtClean="0"/>
              <a:t> page</a:t>
            </a:r>
          </a:p>
          <a:p>
            <a:pPr marL="342900" indent="-342900">
              <a:buFont typeface="Courier New" charset="0"/>
              <a:buChar char="o"/>
            </a:pPr>
            <a:endParaRPr lang="en-GB" sz="2400" dirty="0"/>
          </a:p>
          <a:p>
            <a:pPr marL="342900" indent="-342900">
              <a:buFont typeface="Courier New" charset="0"/>
              <a:buChar char="o"/>
            </a:pPr>
            <a:r>
              <a:rPr lang="en-GB" sz="2400" dirty="0" smtClean="0"/>
              <a:t>In the meantime...</a:t>
            </a:r>
          </a:p>
          <a:p>
            <a:pPr marL="800100" lvl="1" indent="-342900">
              <a:buFont typeface="Courier New" charset="0"/>
              <a:buChar char="o"/>
            </a:pPr>
            <a:r>
              <a:rPr lang="en-GB" sz="2400" dirty="0" smtClean="0"/>
              <a:t>Will look at the few comments received so far</a:t>
            </a:r>
          </a:p>
          <a:p>
            <a:pPr marL="800100" lvl="1" indent="-342900">
              <a:buFont typeface="Courier New" charset="0"/>
              <a:buChar char="o"/>
            </a:pPr>
            <a:r>
              <a:rPr lang="en-GB" sz="2400" dirty="0" smtClean="0"/>
              <a:t>Will iterate through a larger </a:t>
            </a:r>
            <a:r>
              <a:rPr lang="en-GB" sz="2400" smtClean="0"/>
              <a:t>MC dataset</a:t>
            </a:r>
            <a:endParaRPr lang="en-GB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1349318" y="0"/>
            <a:ext cx="84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13/13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6678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Courier New" charset="0"/>
              <a:buChar char="o"/>
            </a:pPr>
            <a:r>
              <a:rPr lang="en-GB" dirty="0" smtClean="0"/>
              <a:t> Everyone should have a copy of the paper!</a:t>
            </a:r>
          </a:p>
          <a:p>
            <a:pPr lvl="1"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Email from Chris Rogers: 21</a:t>
            </a:r>
            <a:r>
              <a:rPr lang="en-GB" baseline="30000" dirty="0" smtClean="0"/>
              <a:t>st</a:t>
            </a:r>
            <a:r>
              <a:rPr lang="en-GB" dirty="0" smtClean="0"/>
              <a:t> June 2018</a:t>
            </a:r>
          </a:p>
          <a:p>
            <a:pPr lvl="1"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Version that was sent out for comment is attached to </a:t>
            </a:r>
            <a:r>
              <a:rPr lang="en-GB" dirty="0" err="1" smtClean="0"/>
              <a:t>Indico</a:t>
            </a:r>
            <a:r>
              <a:rPr lang="en-GB" dirty="0" smtClean="0"/>
              <a:t> and </a:t>
            </a:r>
            <a:r>
              <a:rPr lang="en-GB" dirty="0" smtClean="0">
                <a:hlinkClick r:id="rId2"/>
              </a:rPr>
              <a:t>linked here</a:t>
            </a:r>
            <a:endParaRPr lang="en-GB" dirty="0" smtClean="0"/>
          </a:p>
          <a:p>
            <a:pPr lvl="1"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Send comments!</a:t>
            </a:r>
          </a:p>
          <a:p>
            <a:pPr lvl="1"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Author list </a:t>
            </a:r>
            <a:r>
              <a:rPr lang="en-GB" dirty="0" smtClean="0">
                <a:sym typeface="Wingdings"/>
              </a:rPr>
              <a:t> Paul </a:t>
            </a:r>
            <a:r>
              <a:rPr lang="en-GB" dirty="0" err="1" smtClean="0">
                <a:sym typeface="Wingdings"/>
              </a:rPr>
              <a:t>Kyberd</a:t>
            </a:r>
            <a:endParaRPr lang="en-GB" dirty="0" smtClean="0"/>
          </a:p>
          <a:p>
            <a:pPr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Needs a larger MC sample, but otherwise complete.</a:t>
            </a:r>
          </a:p>
          <a:p>
            <a:pPr>
              <a:buFont typeface="Courier New" charset="0"/>
              <a:buChar char="o"/>
            </a:pPr>
            <a:r>
              <a:rPr lang="en-GB" dirty="0"/>
              <a:t> </a:t>
            </a:r>
            <a:r>
              <a:rPr lang="en-GB" dirty="0" smtClean="0"/>
              <a:t>Plots have been seen in various shapes and forms now </a:t>
            </a:r>
            <a:r>
              <a:rPr lang="en-GB" u="sng" dirty="0" smtClean="0"/>
              <a:t>for a long time.</a:t>
            </a:r>
          </a:p>
          <a:p>
            <a:pPr lvl="1">
              <a:buFont typeface="Courier New" charset="0"/>
              <a:buChar char="o"/>
            </a:pPr>
            <a:r>
              <a:rPr lang="en-GB" dirty="0" smtClean="0"/>
              <a:t> Will only show those that have changed, or are new, since last CM</a:t>
            </a:r>
          </a:p>
          <a:p>
            <a:pPr>
              <a:buFont typeface="Courier New" charset="0"/>
              <a:buChar char="o"/>
            </a:pPr>
            <a:endParaRPr lang="en-GB" u="sng" dirty="0"/>
          </a:p>
          <a:p>
            <a:pPr>
              <a:buFont typeface="Courier New" charset="0"/>
              <a:buChar char="o"/>
            </a:pPr>
            <a:r>
              <a:rPr lang="en-GB" dirty="0" smtClean="0"/>
              <a:t> Have had a few comments back </a:t>
            </a:r>
            <a:r>
              <a:rPr lang="mr-IN" dirty="0" smtClean="0"/>
              <a:t>–</a:t>
            </a:r>
            <a:r>
              <a:rPr lang="en-GB" dirty="0" smtClean="0"/>
              <a:t> none yet implemented.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1349318" y="0"/>
            <a:ext cx="84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mtClean="0"/>
              <a:t>02/13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8098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8054" y="585216"/>
            <a:ext cx="4091009" cy="2785061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940381" y="1055995"/>
            <a:ext cx="920445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Last CM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1772860" cy="1499616"/>
          </a:xfrm>
        </p:spPr>
        <p:txBody>
          <a:bodyPr/>
          <a:lstStyle/>
          <a:p>
            <a:r>
              <a:rPr lang="en-GB" smtClean="0"/>
              <a:t>Cuts</a:t>
            </a:r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699" y="3498585"/>
            <a:ext cx="4680417" cy="327174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7699" y="107576"/>
            <a:ext cx="4574352" cy="332009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4316" y="3510281"/>
            <a:ext cx="34749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Plots show events that pass all cuts </a:t>
            </a:r>
            <a:r>
              <a:rPr lang="en-GB" b="1" u="sng" dirty="0" smtClean="0"/>
              <a:t>except</a:t>
            </a:r>
            <a:r>
              <a:rPr lang="en-GB" dirty="0" smtClean="0"/>
              <a:t> the ones of interest</a:t>
            </a:r>
          </a:p>
          <a:p>
            <a:endParaRPr lang="en-GB" dirty="0"/>
          </a:p>
          <a:p>
            <a:r>
              <a:rPr lang="en-GB" dirty="0" smtClean="0"/>
              <a:t>Chi-square: now has ‘glue’</a:t>
            </a:r>
          </a:p>
          <a:p>
            <a:endParaRPr lang="en-GB" dirty="0" smtClean="0"/>
          </a:p>
          <a:p>
            <a:r>
              <a:rPr lang="en-GB" dirty="0" smtClean="0"/>
              <a:t>Diffuser: 90mm cut OK </a:t>
            </a:r>
          </a:p>
          <a:p>
            <a:r>
              <a:rPr lang="en-GB" dirty="0" smtClean="0"/>
              <a:t>(</a:t>
            </a:r>
            <a:r>
              <a:rPr lang="en-GB" u="sng" dirty="0" smtClean="0"/>
              <a:t>see later new plot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r>
              <a:rPr lang="en-GB" dirty="0" smtClean="0"/>
              <a:t>(it will be</a:t>
            </a:r>
          </a:p>
          <a:p>
            <a:r>
              <a:rPr lang="en-GB" dirty="0" smtClean="0"/>
              <a:t>bigger)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9314875" y="871329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mtClean="0"/>
              <a:t>Paper: Fig 3</a:t>
            </a:r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0161561" y="4713397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mtClean="0"/>
              <a:t>Paper: Fig 3</a:t>
            </a:r>
            <a:endParaRPr lang="en-GB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459" y="4261296"/>
            <a:ext cx="3302713" cy="2371654"/>
          </a:xfrm>
          <a:prstGeom prst="rect">
            <a:avLst/>
          </a:prstGeom>
        </p:spPr>
      </p:pic>
      <p:sp>
        <p:nvSpPr>
          <p:cNvPr id="21" name="Freeform 20"/>
          <p:cNvSpPr/>
          <p:nvPr/>
        </p:nvSpPr>
        <p:spPr>
          <a:xfrm>
            <a:off x="1331259" y="5472953"/>
            <a:ext cx="1519517" cy="706015"/>
          </a:xfrm>
          <a:custGeom>
            <a:avLst/>
            <a:gdLst>
              <a:gd name="connsiteX0" fmla="*/ 0 w 1519517"/>
              <a:gd name="connsiteY0" fmla="*/ 0 h 706015"/>
              <a:gd name="connsiteX1" fmla="*/ 363070 w 1519517"/>
              <a:gd name="connsiteY1" fmla="*/ 685800 h 706015"/>
              <a:gd name="connsiteX2" fmla="*/ 1519517 w 1519517"/>
              <a:gd name="connsiteY2" fmla="*/ 537882 h 7060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19517" h="706015">
                <a:moveTo>
                  <a:pt x="0" y="0"/>
                </a:moveTo>
                <a:cubicBezTo>
                  <a:pt x="54908" y="298076"/>
                  <a:pt x="109817" y="596153"/>
                  <a:pt x="363070" y="685800"/>
                </a:cubicBezTo>
                <a:cubicBezTo>
                  <a:pt x="616323" y="775447"/>
                  <a:pt x="1519517" y="537882"/>
                  <a:pt x="1519517" y="537882"/>
                </a:cubicBezTo>
              </a:path>
            </a:pathLst>
          </a:custGeom>
          <a:noFill/>
          <a:ln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11349318" y="0"/>
            <a:ext cx="84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03/13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5095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1D distributions: X, Y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1615" y="2865673"/>
            <a:ext cx="5373318" cy="374536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895" y="2865673"/>
            <a:ext cx="5373319" cy="37453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567200" y="2496341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Paper: </a:t>
            </a:r>
            <a:r>
              <a:rPr lang="en-GB" smtClean="0"/>
              <a:t>Fig 5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0031930" y="2496341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Paper: Fig 5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1349318" y="0"/>
            <a:ext cx="84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04/13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66299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1D distributions: </a:t>
            </a:r>
            <a:r>
              <a:rPr lang="en-GB" dirty="0" err="1" smtClean="0"/>
              <a:t>pX</a:t>
            </a:r>
            <a:r>
              <a:rPr lang="en-GB" dirty="0"/>
              <a:t>, </a:t>
            </a:r>
            <a:r>
              <a:rPr lang="en-GB" dirty="0" err="1" smtClean="0"/>
              <a:t>pY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733" y="2738178"/>
            <a:ext cx="5479721" cy="376664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12" y="2748818"/>
            <a:ext cx="5479721" cy="3756003"/>
          </a:xfrm>
          <a:prstGeom prst="rect">
            <a:avLst/>
          </a:prstGeom>
        </p:spPr>
      </p:pic>
      <p:cxnSp>
        <p:nvCxnSpPr>
          <p:cNvPr id="14" name="Straight Connector 13"/>
          <p:cNvCxnSpPr/>
          <p:nvPr/>
        </p:nvCxnSpPr>
        <p:spPr>
          <a:xfrm>
            <a:off x="3496235" y="1950362"/>
            <a:ext cx="0" cy="4114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982635" y="1950362"/>
            <a:ext cx="0" cy="4114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58453" y="2047493"/>
            <a:ext cx="49619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Small dip at </a:t>
            </a:r>
            <a:r>
              <a:rPr lang="en-GB" smtClean="0"/>
              <a:t>zero: </a:t>
            </a:r>
            <a:r>
              <a:rPr lang="en-GB" dirty="0" err="1" smtClean="0"/>
              <a:t>Willl</a:t>
            </a:r>
            <a:r>
              <a:rPr lang="en-GB" dirty="0" smtClean="0"/>
              <a:t> check if this is P-dependent</a:t>
            </a:r>
            <a:endParaRPr lang="en-GB" dirty="0"/>
          </a:p>
        </p:txBody>
      </p:sp>
      <p:cxnSp>
        <p:nvCxnSpPr>
          <p:cNvPr id="18" name="Straight Arrow Connector 17"/>
          <p:cNvCxnSpPr>
            <a:stCxn id="16" idx="1"/>
          </p:cNvCxnSpPr>
          <p:nvPr/>
        </p:nvCxnSpPr>
        <p:spPr>
          <a:xfrm flipH="1">
            <a:off x="3496235" y="2232159"/>
            <a:ext cx="2622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6" idx="3"/>
          </p:cNvCxnSpPr>
          <p:nvPr/>
        </p:nvCxnSpPr>
        <p:spPr>
          <a:xfrm>
            <a:off x="8720417" y="2232159"/>
            <a:ext cx="2622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567200" y="2415659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Paper: </a:t>
            </a:r>
            <a:r>
              <a:rPr lang="en-GB" smtClean="0"/>
              <a:t>Fig 5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10031930" y="2415659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Paper: Fig 5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11349318" y="0"/>
            <a:ext cx="84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05/13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7248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1D distributions: </a:t>
            </a:r>
            <a:r>
              <a:rPr lang="en-GB" dirty="0" smtClean="0"/>
              <a:t>p, </a:t>
            </a:r>
            <a:r>
              <a:rPr lang="en-GB" dirty="0" err="1" smtClean="0"/>
              <a:t>pz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300" y="2715586"/>
            <a:ext cx="5373319" cy="37560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559" y="2726226"/>
            <a:ext cx="5373319" cy="374536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32730" y="2375318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Paper: </a:t>
            </a:r>
            <a:r>
              <a:rPr lang="en-GB" smtClean="0"/>
              <a:t>Fig 5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9978142" y="2375318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Paper: Fig 5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1349318" y="0"/>
            <a:ext cx="84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06/13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775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2D distributions: </a:t>
            </a:r>
            <a:r>
              <a:rPr lang="en-GB" dirty="0" err="1" smtClean="0"/>
              <a:t>Xy</a:t>
            </a:r>
            <a:r>
              <a:rPr lang="en-GB" dirty="0" smtClean="0"/>
              <a:t>, PXPY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64" y="2376550"/>
            <a:ext cx="5588400" cy="41796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676" y="2367220"/>
            <a:ext cx="5467116" cy="41889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18418" y="2041360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Paper: Fig 6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260530" y="2041360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Paper: Fig 6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1349318" y="0"/>
            <a:ext cx="84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07/13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6955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2D distributions: </a:t>
            </a:r>
            <a:r>
              <a:rPr lang="en-GB" dirty="0" err="1" smtClean="0"/>
              <a:t>Xy</a:t>
            </a:r>
            <a:r>
              <a:rPr lang="en-GB" dirty="0" smtClean="0"/>
              <a:t>, PXPY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64" y="2376550"/>
            <a:ext cx="5588400" cy="417963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676" y="2367220"/>
            <a:ext cx="5467116" cy="41889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218418" y="2041360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Paper: Fig 6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260530" y="2041360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Paper: Fig 6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9179858" y="2041360"/>
            <a:ext cx="0" cy="41142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808371" y="4267200"/>
            <a:ext cx="52088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1349318" y="0"/>
            <a:ext cx="84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08/13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6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2D distributions: XPX, XPY 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392" y="2376550"/>
            <a:ext cx="5588400" cy="41796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988" y="2376550"/>
            <a:ext cx="5588400" cy="417963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540589" y="2041360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Paper: Fig 6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0260530" y="2041360"/>
            <a:ext cx="1316964" cy="36933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Paper: </a:t>
            </a:r>
            <a:r>
              <a:rPr lang="en-GB" smtClean="0"/>
              <a:t>Fig 6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349318" y="0"/>
            <a:ext cx="842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09/13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95043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836</TotalTime>
  <Words>392</Words>
  <Application>Microsoft Macintosh PowerPoint</Application>
  <PresentationFormat>Widescreen</PresentationFormat>
  <Paragraphs>82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Calibri</vt:lpstr>
      <vt:lpstr>Courier New</vt:lpstr>
      <vt:lpstr>Mangal</vt:lpstr>
      <vt:lpstr>Tw Cen MT</vt:lpstr>
      <vt:lpstr>Tw Cen MT Condensed</vt:lpstr>
      <vt:lpstr>Wingdings</vt:lpstr>
      <vt:lpstr>Wingdings 3</vt:lpstr>
      <vt:lpstr>Integral</vt:lpstr>
      <vt:lpstr>run 7469 emittance paper</vt:lpstr>
      <vt:lpstr>Status</vt:lpstr>
      <vt:lpstr>Cuts</vt:lpstr>
      <vt:lpstr>1D distributions: X, Y</vt:lpstr>
      <vt:lpstr>1D distributions: pX, pY</vt:lpstr>
      <vt:lpstr>1D distributions: p, pz</vt:lpstr>
      <vt:lpstr>2D distributions: Xy, PXPY</vt:lpstr>
      <vt:lpstr>2D distributions: Xy, PXPY</vt:lpstr>
      <vt:lpstr>2D distributions: XPX, XPY </vt:lpstr>
      <vt:lpstr>2D distributions: YPX, YPY</vt:lpstr>
      <vt:lpstr>Binning  in P</vt:lpstr>
      <vt:lpstr>Emittance Plot</vt:lpstr>
      <vt:lpstr>Summary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run 7469 emittance paper</dc:title>
  <dc:creator>victoria.jayne.blackmore@gmail.com</dc:creator>
  <cp:lastModifiedBy>victoria.jayne.blackmore@gmail.com</cp:lastModifiedBy>
  <cp:revision>23</cp:revision>
  <dcterms:created xsi:type="dcterms:W3CDTF">2018-06-26T18:39:54Z</dcterms:created>
  <dcterms:modified xsi:type="dcterms:W3CDTF">2018-06-27T08:36:23Z</dcterms:modified>
</cp:coreProperties>
</file>