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400" r:id="rId3"/>
    <p:sldId id="401" r:id="rId4"/>
    <p:sldId id="414" r:id="rId5"/>
    <p:sldId id="415" r:id="rId6"/>
    <p:sldId id="418" r:id="rId7"/>
    <p:sldId id="417" r:id="rId8"/>
    <p:sldId id="419" r:id="rId9"/>
    <p:sldId id="420" r:id="rId10"/>
    <p:sldId id="421" r:id="rId11"/>
    <p:sldId id="422" r:id="rId12"/>
    <p:sldId id="386" r:id="rId13"/>
    <p:sldId id="402" r:id="rId14"/>
    <p:sldId id="412" r:id="rId15"/>
    <p:sldId id="413" r:id="rId16"/>
    <p:sldId id="408" r:id="rId17"/>
    <p:sldId id="40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  <a:srgbClr val="99FFCC"/>
    <a:srgbClr val="FF9900"/>
    <a:srgbClr val="0033CC"/>
    <a:srgbClr val="663300"/>
    <a:srgbClr val="FFC637"/>
    <a:srgbClr val="F9D607"/>
    <a:srgbClr val="FFFF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9" autoAdjust="0"/>
    <p:restoredTop sz="94660"/>
  </p:normalViewPr>
  <p:slideViewPr>
    <p:cSldViewPr>
      <p:cViewPr varScale="1">
        <p:scale>
          <a:sx n="110" d="100"/>
          <a:sy n="110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6/11/19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48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>
            <a:lvl1pPr>
              <a:defRPr sz="4000">
                <a:latin typeface="Palatino Linotype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itchFamily="18" charset="0"/>
              </a:defRPr>
            </a:lvl1pPr>
            <a:lvl2pPr>
              <a:defRPr>
                <a:latin typeface="Palatino Linotype" pitchFamily="18" charset="0"/>
              </a:defRPr>
            </a:lvl2pPr>
            <a:lvl3pPr>
              <a:defRPr>
                <a:latin typeface="Palatino Linotype" pitchFamily="18" charset="0"/>
              </a:defRPr>
            </a:lvl3pPr>
            <a:lvl4pPr>
              <a:defRPr>
                <a:latin typeface="Palatino Linotype" pitchFamily="18" charset="0"/>
              </a:defRPr>
            </a:lvl4pPr>
            <a:lvl5pPr>
              <a:defRPr>
                <a:solidFill>
                  <a:srgbClr val="000000"/>
                </a:solidFill>
                <a:latin typeface="Palatino Linotype" pitchFamily="18" charset="0"/>
              </a:defRPr>
            </a:lvl5pPr>
            <a:lvl6pPr>
              <a:defRPr>
                <a:latin typeface="Palatino Linotype" pitchFamily="18" charset="0"/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/>
                <a:t>XRootD</a:t>
              </a:r>
              <a:r>
                <a:rPr lang="en-US" sz="1000" dirty="0" smtClean="0"/>
                <a:t> Workshop IN2P3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6477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 smtClean="0"/>
              <a:t>June 11-12-19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XRootD</a:t>
            </a:r>
            <a:r>
              <a:rPr lang="en-US" dirty="0" smtClean="0"/>
              <a:t> Workshop IN2P3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June11-12 19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5"/>
        </a:buBlip>
        <a:defRPr sz="3200">
          <a:solidFill>
            <a:srgbClr val="000000"/>
          </a:solidFill>
          <a:latin typeface="Open Sans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Open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Open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Open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Open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</p:spPr>
        <p:txBody>
          <a:bodyPr/>
          <a:lstStyle/>
          <a:p>
            <a:r>
              <a:rPr lang="en-US" sz="4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XRootD</a:t>
            </a: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/>
            </a:r>
            <a:b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</a:b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From Conception to Release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153400" cy="1752600"/>
          </a:xfrm>
        </p:spPr>
        <p:txBody>
          <a:bodyPr/>
          <a:lstStyle/>
          <a:p>
            <a:r>
              <a:rPr lang="en-US" dirty="0" err="1" smtClean="0">
                <a:latin typeface="Palatino Linotype" pitchFamily="18" charset="0"/>
              </a:rPr>
              <a:t>XRootD</a:t>
            </a:r>
            <a:r>
              <a:rPr lang="en-US" dirty="0" smtClean="0">
                <a:latin typeface="Palatino Linotype" pitchFamily="18" charset="0"/>
              </a:rPr>
              <a:t> Workshop</a:t>
            </a:r>
          </a:p>
          <a:p>
            <a:r>
              <a:rPr lang="en-US" sz="2400" dirty="0" smtClean="0">
                <a:latin typeface="Palatino Linotype" pitchFamily="18" charset="0"/>
              </a:rPr>
              <a:t>IN2P3, Lyon</a:t>
            </a:r>
          </a:p>
          <a:p>
            <a:r>
              <a:rPr lang="en-US" sz="2400" dirty="0" smtClean="0">
                <a:latin typeface="Palatino Linotype" pitchFamily="18" charset="0"/>
              </a:rPr>
              <a:t>June 11 - 12, 2019</a:t>
            </a:r>
          </a:p>
          <a:p>
            <a:endParaRPr lang="en-US" sz="2400" dirty="0" smtClean="0">
              <a:latin typeface="Palatino Linotype" pitchFamily="18" charset="0"/>
            </a:endParaRPr>
          </a:p>
          <a:p>
            <a:r>
              <a:rPr lang="en-US" sz="1800" dirty="0" smtClean="0">
                <a:latin typeface="Palatino Linotype" pitchFamily="18" charset="0"/>
              </a:rPr>
              <a:t>Andrew Hanushevsky, SLAC</a:t>
            </a:r>
          </a:p>
          <a:p>
            <a:endParaRPr lang="en-US" sz="1800" dirty="0" smtClean="0"/>
          </a:p>
          <a:p>
            <a:r>
              <a:rPr lang="en-US" sz="1800" dirty="0" smtClean="0"/>
              <a:t>http://xrootd.org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Interface</a:t>
            </a:r>
          </a:p>
          <a:p>
            <a:r>
              <a:rPr lang="en-US" dirty="0" smtClean="0"/>
              <a:t>POSIX Interface</a:t>
            </a:r>
          </a:p>
          <a:p>
            <a:r>
              <a:rPr lang="en-US" dirty="0" smtClean="0"/>
              <a:t>Server</a:t>
            </a:r>
          </a:p>
          <a:p>
            <a:r>
              <a:rPr lang="en-US" dirty="0" smtClean="0"/>
              <a:t>Shared Memory</a:t>
            </a:r>
          </a:p>
          <a:p>
            <a:r>
              <a:rPr lang="en-US" dirty="0" smtClean="0"/>
              <a:t>Utilities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Party Add-ons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77200" cy="4343400"/>
          </a:xfrm>
        </p:spPr>
        <p:txBody>
          <a:bodyPr/>
          <a:lstStyle/>
          <a:p>
            <a:r>
              <a:rPr lang="en-US" dirty="0" smtClean="0"/>
              <a:t>The ones we track and supply separately</a:t>
            </a:r>
          </a:p>
          <a:p>
            <a:pPr lvl="1"/>
            <a:r>
              <a:rPr lang="en-US" dirty="0" err="1" smtClean="0"/>
              <a:t>Ceph</a:t>
            </a:r>
            <a:endParaRPr lang="en-US" dirty="0" smtClean="0"/>
          </a:p>
          <a:p>
            <a:pPr lvl="1"/>
            <a:r>
              <a:rPr lang="en-US" dirty="0" smtClean="0"/>
              <a:t>Protocol convertors</a:t>
            </a:r>
          </a:p>
          <a:p>
            <a:pPr lvl="2"/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to http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for CERNVMFS</a:t>
            </a:r>
          </a:p>
          <a:p>
            <a:pPr lvl="1"/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For ROOT framework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Work Plan Drivers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 err="1" smtClean="0"/>
              <a:t>Github</a:t>
            </a:r>
            <a:r>
              <a:rPr lang="en-US" dirty="0" smtClean="0"/>
              <a:t> Issues Page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Official record of bugs &amp; enhancement </a:t>
            </a:r>
            <a:r>
              <a:rPr lang="en-US" dirty="0" err="1" smtClean="0"/>
              <a:t>reqs</a:t>
            </a:r>
            <a:endParaRPr lang="en-US" dirty="0" smtClean="0"/>
          </a:p>
          <a:p>
            <a:pPr>
              <a:spcBef>
                <a:spcPts val="768"/>
              </a:spcBef>
            </a:pPr>
            <a:r>
              <a:rPr lang="en-US" dirty="0" smtClean="0"/>
              <a:t>OSG &amp; WLCG meetings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Experimental meetings (e.g. S&amp;C week)</a:t>
            </a:r>
          </a:p>
          <a:p>
            <a:pPr>
              <a:spcBef>
                <a:spcPts val="768"/>
              </a:spcBef>
            </a:pPr>
            <a:r>
              <a:rPr lang="en-US" dirty="0" smtClean="0"/>
              <a:t>Unofficial discussions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Usually with co-dependent system </a:t>
            </a:r>
            <a:r>
              <a:rPr lang="en-US" dirty="0" err="1" smtClean="0"/>
              <a:t>devops</a:t>
            </a:r>
            <a:endParaRPr lang="en-US" dirty="0" smtClean="0"/>
          </a:p>
          <a:p>
            <a:pPr>
              <a:spcBef>
                <a:spcPts val="768"/>
              </a:spcBef>
            </a:pPr>
            <a:r>
              <a:rPr lang="en-US" dirty="0" smtClean="0"/>
              <a:t>Unsolicited contributions</a:t>
            </a:r>
          </a:p>
          <a:p>
            <a:pPr lvl="1">
              <a:spcBef>
                <a:spcPts val="768"/>
              </a:spcBef>
            </a:pPr>
            <a:r>
              <a:rPr lang="en-US" dirty="0" smtClean="0"/>
              <a:t>Gees, why didn’t we think of 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Work Plan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A continuous work plan model is used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Allows us to be nimble with a small group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What proceeds is constantly assessed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Based on impact, effort, &amp; developer availability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Work is farmed out to interested parties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This is a collaborative undertaking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Scope is outlined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Interdependencies identified and lined up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Timeline expectations are discussed &amp; agreed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Testing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Done via continuous integration (</a:t>
            </a:r>
            <a:r>
              <a:rPr lang="en-US" dirty="0" err="1" smtClean="0"/>
              <a:t>gitlab</a:t>
            </a:r>
            <a:r>
              <a:rPr lang="en-US" dirty="0" smtClean="0"/>
              <a:t>)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RPMs are always available for testing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Providing release candidates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x.y.z</a:t>
            </a:r>
            <a:r>
              <a:rPr lang="en-US" sz="2400" dirty="0" err="1" smtClean="0"/>
              <a:t>-RC</a:t>
            </a:r>
            <a:r>
              <a:rPr lang="en-US" sz="2400" i="1" dirty="0" err="1" smtClean="0"/>
              <a:t>n</a:t>
            </a:r>
            <a:r>
              <a:rPr lang="en-US" sz="2400" dirty="0" smtClean="0"/>
              <a:t>)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Expectation that community will test these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Works much of the time</a:t>
            </a:r>
          </a:p>
          <a:p>
            <a:pPr lvl="3">
              <a:spcBef>
                <a:spcPts val="468"/>
              </a:spcBef>
            </a:pPr>
            <a:r>
              <a:rPr lang="en-US" dirty="0" smtClean="0"/>
              <a:t>But sometimes not so well and it becomes obvious</a:t>
            </a:r>
          </a:p>
          <a:p>
            <a:pPr lvl="4">
              <a:spcBef>
                <a:spcPts val="468"/>
              </a:spcBef>
            </a:pPr>
            <a:r>
              <a:rPr lang="en-US" dirty="0" smtClean="0"/>
              <a:t>Multiple patch releases follow when that happens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We try to cajole impacted parties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Did the patches fix your problem?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the time comes…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534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The release manager is the final </a:t>
            </a:r>
            <a:r>
              <a:rPr lang="en-US" dirty="0" smtClean="0"/>
              <a:t>arbiter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The fabulous Michal Simon decides</a:t>
            </a:r>
            <a:endParaRPr lang="en-US" dirty="0" smtClean="0"/>
          </a:p>
          <a:p>
            <a:pPr lvl="2">
              <a:spcBef>
                <a:spcPts val="468"/>
              </a:spcBef>
            </a:pPr>
            <a:r>
              <a:rPr lang="en-US" dirty="0" smtClean="0"/>
              <a:t>When a release gets cut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What actually goes in</a:t>
            </a:r>
          </a:p>
          <a:p>
            <a:pPr lvl="3">
              <a:spcBef>
                <a:spcPts val="468"/>
              </a:spcBef>
            </a:pPr>
            <a:r>
              <a:rPr lang="en-US" dirty="0" smtClean="0"/>
              <a:t>Based on complexity, sufficient testing, etc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This is a hard and fast rule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We found this to be the only workable model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Our collaborators constantly test this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Game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The final release is made available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EPEL repo for non-US sites</a:t>
            </a:r>
            <a:endParaRPr lang="en-US" sz="2400" dirty="0" smtClean="0"/>
          </a:p>
          <a:p>
            <a:pPr lvl="1">
              <a:spcBef>
                <a:spcPts val="468"/>
              </a:spcBef>
            </a:pPr>
            <a:r>
              <a:rPr lang="en-US" dirty="0" smtClean="0"/>
              <a:t>OSG repo for US sites</a:t>
            </a:r>
            <a:endParaRPr lang="en-US" sz="2400" dirty="0" smtClean="0"/>
          </a:p>
          <a:p>
            <a:pPr lvl="1">
              <a:spcBef>
                <a:spcPts val="468"/>
              </a:spcBef>
            </a:pP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repo for non-conformists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 dirty="0" smtClean="0"/>
              <a:t>Improvements?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 smtClean="0"/>
              <a:t>This approach used since day 1 </a:t>
            </a:r>
            <a:r>
              <a:rPr lang="en-US" sz="2000" dirty="0" smtClean="0"/>
              <a:t>(&gt;15 years)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It works given the collaborative environment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But maybe we are just used to it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Alternative suggestions always welcome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Though it’s difficult to make radical changes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Given the number of inter-dependencies</a:t>
            </a:r>
          </a:p>
          <a:p>
            <a:pPr lvl="3">
              <a:spcBef>
                <a:spcPts val="468"/>
              </a:spcBef>
            </a:pPr>
            <a:r>
              <a:rPr lang="en-US" dirty="0" smtClean="0"/>
              <a:t>Experiments and other HEP software systems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And contributory developer time is rarely secure</a:t>
            </a:r>
          </a:p>
          <a:p>
            <a:pPr lvl="3">
              <a:spcBef>
                <a:spcPts val="468"/>
              </a:spcBef>
            </a:pPr>
            <a:r>
              <a:rPr lang="en-US" dirty="0" smtClean="0"/>
              <a:t>This further constrains any ambitions</a:t>
            </a:r>
          </a:p>
          <a:p>
            <a:pPr lvl="3">
              <a:spcBef>
                <a:spcPts val="468"/>
              </a:spcBef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r>
              <a:rPr lang="en-US" dirty="0" smtClean="0"/>
              <a:t>Cutting a release is complicated</a:t>
            </a:r>
          </a:p>
          <a:p>
            <a:pPr lvl="1"/>
            <a:r>
              <a:rPr lang="en-US" dirty="0" smtClean="0"/>
              <a:t>Requires coordination of a distributed team</a:t>
            </a:r>
          </a:p>
          <a:p>
            <a:pPr lvl="2"/>
            <a:r>
              <a:rPr lang="en-US" dirty="0" smtClean="0"/>
              <a:t>All of which have competing assignments</a:t>
            </a:r>
          </a:p>
          <a:p>
            <a:pPr lvl="1"/>
            <a:r>
              <a:rPr lang="en-US" dirty="0" smtClean="0"/>
              <a:t>Updating documentation ahead of time</a:t>
            </a:r>
          </a:p>
          <a:p>
            <a:pPr lvl="2"/>
            <a:r>
              <a:rPr lang="en-US" dirty="0" smtClean="0"/>
              <a:t>Documenting feature interactions -&gt; multiple docs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Final continuity sign-off by multiple parties</a:t>
            </a:r>
          </a:p>
          <a:p>
            <a:r>
              <a:rPr lang="en-US" dirty="0" smtClean="0"/>
              <a:t>All done in a collaborative community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Release Notation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dirty="0" smtClean="0"/>
              <a:t>.0.0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A major release that can break ABI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Every 2 to 4 years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X.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dirty="0" smtClean="0"/>
              <a:t>.0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A feature release that can’t break ABI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1 to 2 each year</a:t>
            </a:r>
          </a:p>
          <a:p>
            <a:pPr>
              <a:spcBef>
                <a:spcPts val="468"/>
              </a:spcBef>
            </a:pPr>
            <a:r>
              <a:rPr lang="en-US" dirty="0" smtClean="0"/>
              <a:t>X.Y.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</a:p>
          <a:p>
            <a:pPr lvl="1">
              <a:spcBef>
                <a:spcPts val="468"/>
              </a:spcBef>
            </a:pPr>
            <a:r>
              <a:rPr lang="en-US" dirty="0" smtClean="0"/>
              <a:t>A patch release to fix bugs</a:t>
            </a:r>
          </a:p>
          <a:p>
            <a:pPr lvl="2">
              <a:spcBef>
                <a:spcPts val="468"/>
              </a:spcBef>
            </a:pPr>
            <a:r>
              <a:rPr lang="en-US" dirty="0" smtClean="0"/>
              <a:t>As often as needed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 Release?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Daemons</a:t>
            </a:r>
          </a:p>
          <a:p>
            <a:r>
              <a:rPr lang="en-US" dirty="0" smtClean="0"/>
              <a:t>Plug-ins</a:t>
            </a:r>
          </a:p>
          <a:p>
            <a:r>
              <a:rPr lang="en-US" dirty="0" smtClean="0"/>
              <a:t>Commands</a:t>
            </a:r>
          </a:p>
          <a:p>
            <a:r>
              <a:rPr lang="en-US" dirty="0" smtClean="0"/>
              <a:t>Libraries</a:t>
            </a:r>
          </a:p>
          <a:p>
            <a:r>
              <a:rPr lang="en-US" dirty="0" smtClean="0"/>
              <a:t>Third Party Add-ons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Source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Daemons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43400"/>
          </a:xfrm>
        </p:spPr>
        <p:txBody>
          <a:bodyPr/>
          <a:lstStyle/>
          <a:p>
            <a:r>
              <a:rPr lang="en-US" dirty="0" err="1" smtClean="0"/>
              <a:t>cmsd</a:t>
            </a:r>
            <a:r>
              <a:rPr lang="en-US" dirty="0" smtClean="0"/>
              <a:t> </a:t>
            </a:r>
            <a:r>
              <a:rPr lang="en-US" sz="2400" dirty="0" smtClean="0"/>
              <a:t>(Cluster Management Service)</a:t>
            </a:r>
          </a:p>
          <a:p>
            <a:r>
              <a:rPr lang="en-US" dirty="0" err="1" smtClean="0"/>
              <a:t>frm_purged</a:t>
            </a:r>
            <a:r>
              <a:rPr lang="en-US" dirty="0" smtClean="0"/>
              <a:t> </a:t>
            </a:r>
            <a:r>
              <a:rPr lang="en-US" sz="2400" dirty="0" smtClean="0"/>
              <a:t>(File Residency Manager purge)</a:t>
            </a:r>
          </a:p>
          <a:p>
            <a:r>
              <a:rPr lang="en-US" dirty="0" err="1" smtClean="0"/>
              <a:t>frm_xfrd</a:t>
            </a:r>
            <a:r>
              <a:rPr lang="en-US" dirty="0" smtClean="0"/>
              <a:t> </a:t>
            </a:r>
            <a:r>
              <a:rPr lang="en-US" sz="2400" dirty="0" smtClean="0"/>
              <a:t>(File Residency Manager migrate &amp; stage)</a:t>
            </a:r>
          </a:p>
          <a:p>
            <a:r>
              <a:rPr lang="en-US" dirty="0" err="1" smtClean="0"/>
              <a:t>XrdCnsd</a:t>
            </a:r>
            <a:r>
              <a:rPr lang="en-US" dirty="0" smtClean="0"/>
              <a:t> </a:t>
            </a:r>
            <a:r>
              <a:rPr lang="en-US" sz="2400" dirty="0" smtClean="0"/>
              <a:t>(Cluster Namespace Tracker)</a:t>
            </a:r>
          </a:p>
          <a:p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sz="2400" dirty="0" smtClean="0"/>
              <a:t>(</a:t>
            </a:r>
            <a:r>
              <a:rPr lang="en-US" sz="24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dirty="0" smtClean="0"/>
              <a:t>framework driver)</a:t>
            </a:r>
          </a:p>
          <a:p>
            <a:r>
              <a:rPr lang="en-US" dirty="0" err="1" smtClean="0"/>
              <a:t>xrootdfs</a:t>
            </a:r>
            <a:r>
              <a:rPr lang="en-US" dirty="0" smtClean="0"/>
              <a:t> (</a:t>
            </a:r>
            <a:r>
              <a:rPr lang="en-US" sz="2400" dirty="0" smtClean="0"/>
              <a:t>FUSE file system)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Plug-ins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 </a:t>
            </a:r>
          </a:p>
          <a:p>
            <a:pPr lvl="1"/>
            <a:r>
              <a:rPr lang="en-US" dirty="0" err="1" smtClean="0"/>
              <a:t>gsi</a:t>
            </a:r>
            <a:r>
              <a:rPr lang="en-US" dirty="0" smtClean="0"/>
              <a:t>, krb5, </a:t>
            </a:r>
            <a:r>
              <a:rPr lang="en-US" dirty="0" err="1" smtClean="0"/>
              <a:t>pwd</a:t>
            </a:r>
            <a:r>
              <a:rPr lang="en-US" dirty="0" smtClean="0"/>
              <a:t>, </a:t>
            </a:r>
            <a:r>
              <a:rPr lang="en-US" dirty="0" err="1" smtClean="0"/>
              <a:t>sss</a:t>
            </a:r>
            <a:r>
              <a:rPr lang="en-US" dirty="0" smtClean="0"/>
              <a:t>, and </a:t>
            </a:r>
            <a:r>
              <a:rPr lang="en-US" dirty="0" err="1" smtClean="0"/>
              <a:t>unix</a:t>
            </a:r>
            <a:endParaRPr lang="en-US" dirty="0" smtClean="0"/>
          </a:p>
          <a:p>
            <a:pPr lvl="2"/>
            <a:r>
              <a:rPr lang="en-US" dirty="0" err="1" smtClean="0"/>
              <a:t>gsi</a:t>
            </a:r>
            <a:r>
              <a:rPr lang="en-US" dirty="0" smtClean="0"/>
              <a:t> specializations: </a:t>
            </a:r>
            <a:r>
              <a:rPr lang="en-US" dirty="0" err="1" smtClean="0"/>
              <a:t>authzvo</a:t>
            </a:r>
            <a:r>
              <a:rPr lang="en-US" dirty="0" smtClean="0"/>
              <a:t>(), </a:t>
            </a:r>
            <a:r>
              <a:rPr lang="en-US" dirty="0" err="1" smtClean="0"/>
              <a:t>gmapdn</a:t>
            </a:r>
            <a:r>
              <a:rPr lang="en-US" dirty="0" smtClean="0"/>
              <a:t>(), &amp; </a:t>
            </a:r>
            <a:r>
              <a:rPr lang="en-US" dirty="0" err="1" smtClean="0"/>
              <a:t>ssl</a:t>
            </a:r>
            <a:endParaRPr lang="en-US" dirty="0" smtClean="0"/>
          </a:p>
          <a:p>
            <a:r>
              <a:rPr lang="en-US" dirty="0" smtClean="0"/>
              <a:t>Bandwidth Manager (deprecated)</a:t>
            </a:r>
          </a:p>
          <a:p>
            <a:r>
              <a:rPr lang="en-US" dirty="0" smtClean="0"/>
              <a:t>Checksums</a:t>
            </a:r>
          </a:p>
          <a:p>
            <a:pPr lvl="1"/>
            <a:r>
              <a:rPr lang="en-US" dirty="0" smtClean="0"/>
              <a:t>adler32, crc32, md5, zcrc32</a:t>
            </a:r>
          </a:p>
          <a:p>
            <a:r>
              <a:rPr lang="en-US" dirty="0" smtClean="0"/>
              <a:t>Cluster name space inventory</a:t>
            </a:r>
          </a:p>
          <a:p>
            <a:r>
              <a:rPr lang="en-US" dirty="0" smtClean="0"/>
              <a:t>Name2Name (</a:t>
            </a:r>
            <a:r>
              <a:rPr lang="en-US" dirty="0" err="1" smtClean="0"/>
              <a:t>objectid</a:t>
            </a:r>
            <a:r>
              <a:rPr lang="en-US" dirty="0" smtClean="0"/>
              <a:t>-to-path)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Plug-ins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343400"/>
          </a:xfrm>
        </p:spPr>
        <p:txBody>
          <a:bodyPr/>
          <a:lstStyle/>
          <a:p>
            <a:r>
              <a:rPr lang="en-US" dirty="0" smtClean="0"/>
              <a:t>Protocols</a:t>
            </a:r>
          </a:p>
          <a:p>
            <a:pPr lvl="1"/>
            <a:r>
              <a:rPr lang="en-US" dirty="0" smtClean="0"/>
              <a:t>HTTP[S], HTTP-TPC, </a:t>
            </a:r>
            <a:r>
              <a:rPr lang="en-US" dirty="0" err="1" smtClean="0"/>
              <a:t>WebDav</a:t>
            </a:r>
            <a:r>
              <a:rPr lang="en-US" dirty="0" smtClean="0"/>
              <a:t>, &amp;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dirty="0" smtClean="0"/>
          </a:p>
          <a:p>
            <a:r>
              <a:rPr lang="en-US" dirty="0" smtClean="0"/>
              <a:t>Proxy client</a:t>
            </a:r>
          </a:p>
          <a:p>
            <a:r>
              <a:rPr lang="en-US" dirty="0" smtClean="0"/>
              <a:t>Proxy server (</a:t>
            </a:r>
            <a:r>
              <a:rPr lang="en-US" dirty="0" err="1" smtClean="0"/>
              <a:t>pss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Scalable Service Interface (</a:t>
            </a:r>
            <a:r>
              <a:rPr lang="en-US" dirty="0" err="1" smtClean="0"/>
              <a:t>ssi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Scalable Service Interface logging</a:t>
            </a:r>
          </a:p>
          <a:p>
            <a:r>
              <a:rPr lang="en-US" dirty="0" smtClean="0"/>
              <a:t>Security framework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Plug-ins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Stat() for GPFS w/ tape backend</a:t>
            </a:r>
          </a:p>
          <a:p>
            <a:r>
              <a:rPr lang="en-US" dirty="0" smtClean="0"/>
              <a:t>Throttle</a:t>
            </a:r>
          </a:p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Plus caching decision plug-in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86840" y="1828800"/>
          <a:ext cx="6080760" cy="4267199"/>
        </p:xfrm>
        <a:graphic>
          <a:graphicData uri="http://schemas.openxmlformats.org/drawingml/2006/table">
            <a:tbl>
              <a:tblPr/>
              <a:tblGrid>
                <a:gridCol w="3040380"/>
                <a:gridCol w="304038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cconfig</a:t>
                      </a:r>
                      <a:endParaRPr lang="en-US" sz="2800" dirty="0">
                        <a:solidFill>
                          <a:srgbClr val="000000"/>
                        </a:solidFill>
                        <a:latin typeface="Palatino Linotyp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cns_ssi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frm_admin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frm_xfragent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mpxstats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wait41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xprep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xrdacctest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xrdadler32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alatino Linotype"/>
                          <a:ea typeface="Calibri"/>
                          <a:cs typeface="Times New Roman"/>
                        </a:rPr>
                        <a:t>xrdcp</a:t>
                      </a:r>
                      <a:endParaRPr lang="en-US" sz="2800" b="1" dirty="0">
                        <a:solidFill>
                          <a:srgbClr val="008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alatino Linotyp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alatino Linotype"/>
                          <a:ea typeface="Calibri"/>
                          <a:cs typeface="Times New Roman"/>
                        </a:rPr>
                        <a:t>xrdfs</a:t>
                      </a:r>
                      <a:endParaRPr lang="en-US" sz="2800" b="1" dirty="0">
                        <a:solidFill>
                          <a:srgbClr val="008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alatino Linotyp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xrdgsiproxy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xrdgsitest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xrdmapc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xrdpfc_print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xrdpwdadmin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xrdqstats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xrdsssadmin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xrdstagetool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0000"/>
                        </a:solidFill>
                        <a:latin typeface="Palatino Linotyp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14759</TotalTime>
  <Words>650</Words>
  <Application>Microsoft Macintosh PowerPoint</Application>
  <PresentationFormat>On-screen Show (4:3)</PresentationFormat>
  <Paragraphs>150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Ricepaper</vt:lpstr>
      <vt:lpstr>XRootD From Conception to Release</vt:lpstr>
      <vt:lpstr>Introduction</vt:lpstr>
      <vt:lpstr>XRootD Release Notation</vt:lpstr>
      <vt:lpstr>What’s In a Release?</vt:lpstr>
      <vt:lpstr>Daemons</vt:lpstr>
      <vt:lpstr>Plug-ins I</vt:lpstr>
      <vt:lpstr>Plug-ins II</vt:lpstr>
      <vt:lpstr>Plug-ins III</vt:lpstr>
      <vt:lpstr>Commands</vt:lpstr>
      <vt:lpstr>Libraries</vt:lpstr>
      <vt:lpstr>Third Party Add-ons</vt:lpstr>
      <vt:lpstr>Release Work Plan Drivers</vt:lpstr>
      <vt:lpstr>Creating a Work Plan</vt:lpstr>
      <vt:lpstr>Release Testing</vt:lpstr>
      <vt:lpstr>Then the time comes…</vt:lpstr>
      <vt:lpstr>The End Game</vt:lpstr>
      <vt:lpstr>Improvements?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Andrew Hanushevsky</cp:lastModifiedBy>
  <cp:revision>960</cp:revision>
  <dcterms:created xsi:type="dcterms:W3CDTF">2010-08-24T03:26:13Z</dcterms:created>
  <dcterms:modified xsi:type="dcterms:W3CDTF">2019-06-11T09:02:27Z</dcterms:modified>
</cp:coreProperties>
</file>