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sldIdLst>
    <p:sldId id="256" r:id="rId4"/>
    <p:sldId id="269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4" r:id="rId14"/>
    <p:sldId id="266" r:id="rId15"/>
    <p:sldId id="267" r:id="rId16"/>
    <p:sldId id="268" r:id="rId17"/>
  </p:sldIdLst>
  <p:sldSz cx="9144000" cy="6858000" type="screen4x3"/>
  <p:notesSz cx="7772400" cy="10058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6" d="100"/>
          <a:sy n="116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/>
          <p:cNvPicPr/>
          <p:nvPr/>
        </p:nvPicPr>
        <p:blipFill>
          <a:blip r:embed="rId14"/>
          <a:stretch/>
        </p:blipFill>
        <p:spPr>
          <a:xfrm>
            <a:off x="3312000" y="2181600"/>
            <a:ext cx="2517120" cy="2491920"/>
          </a:xfrm>
          <a:prstGeom prst="rect">
            <a:avLst/>
          </a:prstGeom>
          <a:ln w="12600"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4"/>
          <p:cNvPicPr/>
          <p:nvPr/>
        </p:nvPicPr>
        <p:blipFill>
          <a:blip r:embed="rId14"/>
          <a:stretch/>
        </p:blipFill>
        <p:spPr>
          <a:xfrm>
            <a:off x="3312000" y="2181600"/>
            <a:ext cx="2517120" cy="2491920"/>
          </a:xfrm>
          <a:prstGeom prst="rect">
            <a:avLst/>
          </a:prstGeom>
          <a:ln w="12600">
            <a:noFill/>
          </a:ln>
        </p:spPr>
      </p:pic>
      <p:pic>
        <p:nvPicPr>
          <p:cNvPr id="40" name="Image 4"/>
          <p:cNvPicPr/>
          <p:nvPr/>
        </p:nvPicPr>
        <p:blipFill>
          <a:blip r:embed="rId15"/>
          <a:stretch/>
        </p:blipFill>
        <p:spPr>
          <a:xfrm>
            <a:off x="0" y="6157800"/>
            <a:ext cx="9141120" cy="704160"/>
          </a:xfrm>
          <a:prstGeom prst="rect">
            <a:avLst/>
          </a:prstGeom>
          <a:ln w="12600"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Image 4"/>
          <p:cNvPicPr/>
          <p:nvPr/>
        </p:nvPicPr>
        <p:blipFill>
          <a:blip r:embed="rId14"/>
          <a:stretch/>
        </p:blipFill>
        <p:spPr>
          <a:xfrm>
            <a:off x="3312000" y="2181600"/>
            <a:ext cx="2518920" cy="2493720"/>
          </a:xfrm>
          <a:prstGeom prst="rect">
            <a:avLst/>
          </a:prstGeom>
          <a:ln w="12600">
            <a:noFill/>
          </a:ln>
        </p:spPr>
      </p:pic>
      <p:pic>
        <p:nvPicPr>
          <p:cNvPr id="80" name="Image 4"/>
          <p:cNvPicPr/>
          <p:nvPr/>
        </p:nvPicPr>
        <p:blipFill>
          <a:blip r:embed="rId15"/>
          <a:stretch/>
        </p:blipFill>
        <p:spPr>
          <a:xfrm>
            <a:off x="0" y="6157800"/>
            <a:ext cx="9142920" cy="705960"/>
          </a:xfrm>
          <a:prstGeom prst="rect">
            <a:avLst/>
          </a:prstGeom>
          <a:ln w="12600">
            <a:noFill/>
          </a:ln>
        </p:spPr>
      </p:pic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title text format</a:t>
            </a: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Encrypted / unencrypted / ctrl encrypted only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8000"/>
            <a:ext cx="9144000" cy="3284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230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TLS upgradable connection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Every connection by default is unencrypted</a:t>
            </a: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During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kXR_protocol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request/response exchange it is decided if the connection should be encrypted</a:t>
            </a: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Hence, 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the connection abstraction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(socket, socket handler)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is upgradable to TLS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</a:t>
            </a: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1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This design allows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XRootD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to use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same port for unencrypted and encrypted traffic</a:t>
            </a: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864829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Implementation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9600">
              <a:buClr>
                <a:srgbClr val="0055A0"/>
              </a:buClr>
              <a:buSzPct val="80000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For performance reasons we have chosen to use: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OpenSSL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asynchronous API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with an event loop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OpenSSL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socket BIO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(avoids unnecessary in-memory copies of data)</a:t>
            </a:r>
          </a:p>
          <a:p>
            <a:pPr marL="39600">
              <a:buClr>
                <a:srgbClr val="0055A0"/>
              </a:buClr>
              <a:buSzPct val="80000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2295584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Implementation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Since server may decide to redo TLS handshake at any time any </a:t>
            </a:r>
            <a:r>
              <a:rPr lang="en-US" sz="2400" spc="-1" dirty="0" err="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SSL_read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might require a write event and vice versa </a:t>
            </a:r>
            <a:r>
              <a:rPr lang="en-US" sz="2400" spc="-1" dirty="0" err="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SSL_write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might require a read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event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In this case we have to revert the event loop and call read callbacks on write events and write callbacks on read events</a:t>
            </a: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5960" y="3273195"/>
            <a:ext cx="4693920" cy="2705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47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Questions?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506738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5182920" y="6402960"/>
            <a:ext cx="289476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457200" y="2444760"/>
            <a:ext cx="8226000" cy="1942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 side implementation of secure </a:t>
            </a:r>
            <a:r>
              <a:rPr lang="en-US" sz="46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</a:t>
            </a:r>
            <a:r>
              <a:rPr lang="en-US" sz="46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/root protocol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CustomShape 3"/>
          <p:cNvSpPr/>
          <p:nvPr/>
        </p:nvSpPr>
        <p:spPr>
          <a:xfrm>
            <a:off x="2969280" y="6408720"/>
            <a:ext cx="2133000" cy="27144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12/06/2019</a:t>
            </a:r>
            <a:endParaRPr lang="en-US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CustomShape 4"/>
          <p:cNvSpPr/>
          <p:nvPr/>
        </p:nvSpPr>
        <p:spPr>
          <a:xfrm>
            <a:off x="8497800" y="6406920"/>
            <a:ext cx="188280" cy="263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7" name="CustomShape 5"/>
          <p:cNvSpPr/>
          <p:nvPr/>
        </p:nvSpPr>
        <p:spPr>
          <a:xfrm>
            <a:off x="457200" y="1742760"/>
            <a:ext cx="3653640" cy="600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b"/>
          <a:lstStyle/>
          <a:p>
            <a:pPr>
              <a:lnSpc>
                <a:spcPct val="100000"/>
              </a:lnSpc>
            </a:pPr>
            <a:r>
              <a:rPr lang="en-US" sz="18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8" name="Picture 2"/>
          <p:cNvPicPr/>
          <p:nvPr/>
        </p:nvPicPr>
        <p:blipFill>
          <a:blip r:embed="rId2"/>
          <a:stretch/>
        </p:blipFill>
        <p:spPr>
          <a:xfrm>
            <a:off x="6556320" y="4962600"/>
            <a:ext cx="2361600" cy="818280"/>
          </a:xfrm>
          <a:prstGeom prst="rect">
            <a:avLst/>
          </a:prstGeom>
          <a:ln w="12600">
            <a:noFill/>
          </a:ln>
        </p:spPr>
      </p:pic>
    </p:spTree>
    <p:extLst>
      <p:ext uri="{BB962C8B-B14F-4D97-AF65-F5344CB8AC3E}">
        <p14:creationId xmlns:p14="http://schemas.microsoft.com/office/powerpoint/2010/main" val="2475188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5182920" y="6402960"/>
            <a:ext cx="2894400" cy="2710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457200" y="233640"/>
            <a:ext cx="8225640" cy="93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4600" b="0" strike="noStrike" spc="-1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Outline</a:t>
            </a:r>
            <a:endParaRPr lang="en-US" sz="46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457200" y="1325520"/>
            <a:ext cx="8225640" cy="412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Secure root/</a:t>
            </a:r>
            <a:r>
              <a:rPr lang="en-US" sz="3000" b="0" strike="noStrike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</a:t>
            </a: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protocol</a:t>
            </a:r>
          </a:p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 enforced encryption</a:t>
            </a:r>
          </a:p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Server enforced encryption</a:t>
            </a:r>
          </a:p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Implementation</a:t>
            </a:r>
            <a:endParaRPr lang="en-US" sz="3000" b="0" strike="noStrike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61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4"/>
          <p:cNvSpPr/>
          <p:nvPr/>
        </p:nvSpPr>
        <p:spPr>
          <a:xfrm>
            <a:off x="2969280" y="6408720"/>
            <a:ext cx="2132640" cy="2710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CustomShape 5"/>
          <p:cNvSpPr/>
          <p:nvPr/>
        </p:nvSpPr>
        <p:spPr>
          <a:xfrm>
            <a:off x="8497800" y="6406920"/>
            <a:ext cx="187920" cy="263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Secure </a:t>
            </a:r>
            <a:r>
              <a:rPr lang="en-US" sz="30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</a:t>
            </a: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/root protocol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Secure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/root protocol using TLS for encryption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Prerequisite for 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token</a:t>
            </a:r>
            <a:r>
              <a:rPr lang="en-US" sz="2400" b="0" strike="noStrike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based authentication/authorization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further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evolution of TPC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mechanism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transferring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confidential data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with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/root protocol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Highlights 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Based on </a:t>
            </a: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OpenSSL</a:t>
            </a:r>
            <a:endParaRPr lang="en-US" sz="2400" b="1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For performance reasons </a:t>
            </a:r>
            <a:r>
              <a:rPr lang="en-US" sz="2400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OpenSSL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asynchronous API has been employed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Uses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same port for encrypted and unencrypted traffic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to simplify service operations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Level of encryption can be enforced by server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(potential replacement for request signing)</a:t>
            </a: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88550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Client enforced encryption 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By choosing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roots/</a:t>
            </a:r>
            <a:r>
              <a:rPr lang="en-US" sz="2400" b="1" spc="-1" dirty="0" err="1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xroots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protocol, the user enforces encryption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The client notifies server by setting </a:t>
            </a:r>
            <a:r>
              <a:rPr lang="en-US" sz="2200" spc="-1" dirty="0" err="1" smtClean="0"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kXR_wantTLS</a:t>
            </a:r>
            <a:r>
              <a:rPr lang="en-US" sz="2400" spc="-1" dirty="0" smtClean="0"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flag in </a:t>
            </a: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kXR_protocol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request</a:t>
            </a: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6613183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Server enforced encryption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>
              <a:lnSpc>
                <a:spcPct val="100000"/>
              </a:lnSpc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Server </a:t>
            </a: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may force the client to convert to TLS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by setting </a:t>
            </a: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kXR_gotoTLS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flag in </a:t>
            </a: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kXR_protocol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response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Server may ask the client to: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kXR_tlsLogin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: to convert to TLS right away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kXR_tlsSess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: to convert to TLS after logging in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kXR_tlsData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: to encrypt read and write requests</a:t>
            </a: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kXR_tlsTPC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: to encrypt requests issued due to TPC</a:t>
            </a: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951120" lvl="1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473419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Expected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The server knows in which cases to convert to TLS (e.g. </a:t>
            </a: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kXR_tlsData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), but doesn’t know what will happen after </a:t>
            </a: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kXR_protocol</a:t>
            </a:r>
            <a:endParaRPr lang="en-US" sz="2200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onsolas"/>
              <a:ea typeface="Arial"/>
              <a:cs typeface="Consolas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The client knows what will follow </a:t>
            </a:r>
            <a:r>
              <a:rPr lang="en-US" sz="28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(</a:t>
            </a:r>
            <a:r>
              <a:rPr lang="en-US" sz="28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e.g. </a:t>
            </a:r>
            <a:r>
              <a:rPr lang="en-US" sz="2400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kXR_bind</a:t>
            </a:r>
            <a:r>
              <a:rPr lang="en-US" sz="28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)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, but doesn’t know the configuration of the server</a:t>
            </a: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To avoid additional RTTs, the client has to let the server now in advance what is the next request to come (e.g. </a:t>
            </a: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kXR_ExpBind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+ </a:t>
            </a:r>
            <a:r>
              <a:rPr lang="en-US" sz="2200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nsolas"/>
                <a:ea typeface="Arial"/>
                <a:cs typeface="Consolas"/>
              </a:rPr>
              <a:t>kXR_tlsData</a:t>
            </a:r>
            <a:r>
              <a:rPr lang="en-US" sz="240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= upgrade to TLS)</a:t>
            </a: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672421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5182920" y="6402960"/>
            <a:ext cx="289260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 algn="ctr">
              <a:lnSpc>
                <a:spcPct val="100000"/>
              </a:lnSpc>
            </a:pPr>
            <a:r>
              <a:rPr lang="en-US" sz="1200" b="0" strike="noStrike" spc="-1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Michal Simon</a:t>
            </a:r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2"/>
          <p:cNvSpPr/>
          <p:nvPr/>
        </p:nvSpPr>
        <p:spPr>
          <a:xfrm>
            <a:off x="457200" y="233640"/>
            <a:ext cx="8223840" cy="937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30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Encrypt only control stream</a:t>
            </a:r>
            <a:endParaRPr lang="en-US" sz="3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CustomShape 3"/>
          <p:cNvSpPr/>
          <p:nvPr/>
        </p:nvSpPr>
        <p:spPr>
          <a:xfrm>
            <a:off x="457200" y="1325520"/>
            <a:ext cx="8223840" cy="4124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/>
          <a:lstStyle/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The server might instruct the client to encrypt only the control stream (0)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 </a:t>
            </a: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but </a:t>
            </a:r>
            <a:r>
              <a:rPr lang="en-US" sz="2400" spc="-1" dirty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not the data (reads and writes)</a:t>
            </a: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Consolas"/>
              <a:ea typeface="Arial"/>
              <a:cs typeface="Consolas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b="1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</a:rPr>
              <a:t>Useful for the HEP use case</a:t>
            </a:r>
            <a:endParaRPr lang="en-US" sz="2400" b="1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  <a:cs typeface="Arial"/>
            </a:endParaRPr>
          </a:p>
          <a:p>
            <a:pPr marL="493920" indent="-454320">
              <a:lnSpc>
                <a:spcPct val="100000"/>
              </a:lnSpc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r>
              <a:rPr lang="en-US" sz="2400" spc="-1" dirty="0" smtClean="0">
                <a:solidFill>
                  <a:srgbClr val="0055A0"/>
                </a:solidFill>
                <a:uFill>
                  <a:solidFill>
                    <a:srgbClr val="FFFFFF"/>
                  </a:solidFill>
                </a:uFill>
                <a:ea typeface="Arial"/>
              </a:rPr>
              <a:t>In this case client has to open and bind a second unencrypted connection right away after the main encrypted connection has been established</a:t>
            </a:r>
            <a:endParaRPr lang="en-US" sz="2400" spc="-1" dirty="0" smtClean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39600">
              <a:lnSpc>
                <a:spcPct val="100000"/>
              </a:lnSpc>
              <a:buClr>
                <a:srgbClr val="0055A0"/>
              </a:buClr>
              <a:buSzPct val="80000"/>
            </a:pPr>
            <a:endParaRPr lang="en-US" sz="2400" b="0" strike="noStrike" spc="-1" dirty="0">
              <a:solidFill>
                <a:srgbClr val="0055A0"/>
              </a:solidFill>
              <a:uFill>
                <a:solidFill>
                  <a:srgbClr val="FFFFFF"/>
                </a:solidFill>
              </a:uFill>
              <a:latin typeface="Arial"/>
              <a:ea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493920" indent="-454320">
              <a:buClr>
                <a:srgbClr val="0055A0"/>
              </a:buClr>
              <a:buSzPct val="80000"/>
              <a:buFont typeface="Arial"/>
              <a:buChar char="•"/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7" name="CustomShape 4"/>
          <p:cNvSpPr/>
          <p:nvPr/>
        </p:nvSpPr>
        <p:spPr>
          <a:xfrm>
            <a:off x="2969280" y="6408720"/>
            <a:ext cx="2130840" cy="269280"/>
          </a:xfrm>
          <a:prstGeom prst="rect">
            <a:avLst/>
          </a:prstGeom>
          <a:noFill/>
          <a:ln w="1260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45720" tIns="45000" rIns="45720" bIns="45000" anchor="ctr"/>
          <a:lstStyle/>
          <a:p>
            <a:pPr>
              <a:lnSpc>
                <a:spcPct val="100000"/>
              </a:lnSpc>
            </a:pPr>
            <a:r>
              <a:rPr lang="en-US" sz="1200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12</a:t>
            </a:r>
            <a:r>
              <a:rPr lang="en-US" sz="1200" b="0" strike="noStrike" spc="-1" dirty="0" smtClean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/06/</a:t>
            </a:r>
            <a:r>
              <a:rPr lang="en-US" sz="1200" b="0" strike="noStrike" spc="-1" dirty="0">
                <a:solidFill>
                  <a:srgbClr val="8897B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2019</a:t>
            </a:r>
            <a:endParaRPr lang="en-US" sz="1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8" name="CustomShape 5"/>
          <p:cNvSpPr/>
          <p:nvPr/>
        </p:nvSpPr>
        <p:spPr>
          <a:xfrm>
            <a:off x="8497800" y="6406920"/>
            <a:ext cx="186120" cy="261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1970553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5752</TotalTime>
  <Words>551</Words>
  <Application>Microsoft Macintosh PowerPoint</Application>
  <PresentationFormat>On-screen Show (4:3)</PresentationFormat>
  <Paragraphs>182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Office Theme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dc:description/>
  <cp:lastModifiedBy>Michal Simon</cp:lastModifiedBy>
  <cp:revision>206</cp:revision>
  <dcterms:modified xsi:type="dcterms:W3CDTF">2019-06-10T14:06:45Z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27</vt:i4>
  </property>
</Properties>
</file>