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67" r:id="rId5"/>
    <p:sldId id="259" r:id="rId6"/>
    <p:sldId id="268" r:id="rId7"/>
    <p:sldId id="260" r:id="rId8"/>
    <p:sldId id="261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a\awaldman\Documents\Andrew_Waldman\Presto_Impala_Performance_comparsion_excel_new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a\awaldman\Documents\Andrew_Waldman\Presto_Impala_Performance_comparsion_excel_newV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Showing frame</a:t>
            </a:r>
            <a:r>
              <a:rPr lang="en-GB" baseline="0"/>
              <a:t>work scalability with </a:t>
            </a:r>
            <a:r>
              <a:rPr lang="en-GB"/>
              <a:t>Query 4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Presto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4"/>
              <c:pt idx="0">
                <c:v>Single Core, CPU and Thread</c:v>
              </c:pt>
              <c:pt idx="1">
                <c:v>4 Node Cluster, Single CPU and Thread</c:v>
              </c:pt>
              <c:pt idx="2">
                <c:v>8 Node Cluster, Single CPU and  Thread</c:v>
              </c:pt>
              <c:pt idx="3">
                <c:v>8 Node Cluster, All CPU's and Threads</c:v>
              </c:pt>
            </c:strLit>
          </c:cat>
          <c:val>
            <c:numLit>
              <c:formatCode>General</c:formatCode>
              <c:ptCount val="4"/>
              <c:pt idx="0">
                <c:v>10.11</c:v>
              </c:pt>
              <c:pt idx="1">
                <c:v>3.55</c:v>
              </c:pt>
              <c:pt idx="2">
                <c:v>1.23</c:v>
              </c:pt>
              <c:pt idx="3">
                <c:v>0.08</c:v>
              </c:pt>
            </c:numLit>
          </c:val>
          <c:extLst>
            <c:ext xmlns:c16="http://schemas.microsoft.com/office/drawing/2014/chart" uri="{C3380CC4-5D6E-409C-BE32-E72D297353CC}">
              <c16:uniqueId val="{00000000-1EA2-4787-AF6B-CFCF440A5B6F}"/>
            </c:ext>
          </c:extLst>
        </c:ser>
        <c:ser>
          <c:idx val="1"/>
          <c:order val="1"/>
          <c:tx>
            <c:v>Impala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4"/>
              <c:pt idx="0">
                <c:v>Single Core, CPU and Thread</c:v>
              </c:pt>
              <c:pt idx="1">
                <c:v>4 Node Cluster, Single CPU and Thread</c:v>
              </c:pt>
              <c:pt idx="2">
                <c:v>8 Node Cluster, Single CPU and  Thread</c:v>
              </c:pt>
              <c:pt idx="3">
                <c:v>8 Node Cluster, All CPU's and Threads</c:v>
              </c:pt>
            </c:strLit>
          </c:cat>
          <c:val>
            <c:numLit>
              <c:formatCode>General</c:formatCode>
              <c:ptCount val="4"/>
              <c:pt idx="0">
                <c:v>3.3</c:v>
              </c:pt>
              <c:pt idx="1">
                <c:v>1.1000000000000001</c:v>
              </c:pt>
              <c:pt idx="2">
                <c:v>7.0000000000000007E-2</c:v>
              </c:pt>
              <c:pt idx="3">
                <c:v>0.01</c:v>
              </c:pt>
            </c:numLit>
          </c:val>
          <c:extLst>
            <c:ext xmlns:c16="http://schemas.microsoft.com/office/drawing/2014/chart" uri="{C3380CC4-5D6E-409C-BE32-E72D297353CC}">
              <c16:uniqueId val="{00000001-1EA2-4787-AF6B-CFCF440A5B6F}"/>
            </c:ext>
          </c:extLst>
        </c:ser>
        <c:ser>
          <c:idx val="2"/>
          <c:order val="2"/>
          <c:tx>
            <c:v>Spark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4"/>
              <c:pt idx="0">
                <c:v>Single Core, CPU and Thread</c:v>
              </c:pt>
              <c:pt idx="1">
                <c:v>4 Node Cluster, Single CPU and Thread</c:v>
              </c:pt>
              <c:pt idx="2">
                <c:v>8 Node Cluster, Single CPU and  Thread</c:v>
              </c:pt>
              <c:pt idx="3">
                <c:v>8 Node Cluster, All CPU's and Threads</c:v>
              </c:pt>
            </c:strLit>
          </c:cat>
          <c:val>
            <c:numLit>
              <c:formatCode>General</c:formatCode>
              <c:ptCount val="4"/>
              <c:pt idx="0">
                <c:v>17.5</c:v>
              </c:pt>
              <c:pt idx="1">
                <c:v>5.58</c:v>
              </c:pt>
              <c:pt idx="2">
                <c:v>1.06</c:v>
              </c:pt>
              <c:pt idx="3">
                <c:v>0.11</c:v>
              </c:pt>
            </c:numLit>
          </c:val>
          <c:extLst>
            <c:ext xmlns:c16="http://schemas.microsoft.com/office/drawing/2014/chart" uri="{C3380CC4-5D6E-409C-BE32-E72D297353CC}">
              <c16:uniqueId val="{00000002-1EA2-4787-AF6B-CFCF440A5B6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26400200"/>
        <c:axId val="626395608"/>
      </c:barChart>
      <c:catAx>
        <c:axId val="6264002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Cluster Formation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6395608"/>
        <c:crosses val="autoZero"/>
        <c:auto val="1"/>
        <c:lblAlgn val="ctr"/>
        <c:lblOffset val="100"/>
        <c:noMultiLvlLbl val="0"/>
      </c:catAx>
      <c:valAx>
        <c:axId val="626395608"/>
        <c:scaling>
          <c:orientation val="minMax"/>
          <c:max val="1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  <a:r>
                  <a:rPr lang="en-GB" baseline="0"/>
                  <a:t> (minutes)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6400200"/>
        <c:crosses val="autoZero"/>
        <c:crossBetween val="between"/>
        <c:majorUnit val="1"/>
        <c:minorUnit val="0.1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TPC-DS Benchmarking 100GB Test</a:t>
            </a:r>
            <a:r>
              <a:rPr lang="en-GB" baseline="0"/>
              <a:t> Data</a:t>
            </a:r>
            <a:endParaRPr lang="en-GB"/>
          </a:p>
        </c:rich>
      </c:tx>
      <c:layout>
        <c:manualLayout>
          <c:xMode val="edge"/>
          <c:yMode val="edge"/>
          <c:x val="0.31633639768471228"/>
          <c:y val="4.54176804541768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Spark</c:v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'100GB graphs TPCDS'!$Q$18:$Q$29</c:f>
              <c:strCache>
                <c:ptCount val="12"/>
                <c:pt idx="0">
                  <c:v>q11</c:v>
                </c:pt>
                <c:pt idx="1">
                  <c:v>q12</c:v>
                </c:pt>
                <c:pt idx="2">
                  <c:v>q17</c:v>
                </c:pt>
                <c:pt idx="3">
                  <c:v>q1</c:v>
                </c:pt>
                <c:pt idx="4">
                  <c:v>q25</c:v>
                </c:pt>
                <c:pt idx="5">
                  <c:v>q26</c:v>
                </c:pt>
                <c:pt idx="6">
                  <c:v>q30</c:v>
                </c:pt>
                <c:pt idx="7">
                  <c:v>q31</c:v>
                </c:pt>
                <c:pt idx="8">
                  <c:v>q3</c:v>
                </c:pt>
                <c:pt idx="9">
                  <c:v>q41</c:v>
                </c:pt>
                <c:pt idx="10">
                  <c:v>q42</c:v>
                </c:pt>
                <c:pt idx="11">
                  <c:v>q46</c:v>
                </c:pt>
              </c:strCache>
            </c:strRef>
          </c:cat>
          <c:val>
            <c:numRef>
              <c:f>'100GB graphs TPCDS'!$R$18:$R$29</c:f>
              <c:numCache>
                <c:formatCode>General</c:formatCode>
                <c:ptCount val="12"/>
                <c:pt idx="0">
                  <c:v>3.13</c:v>
                </c:pt>
                <c:pt idx="1">
                  <c:v>1.41</c:v>
                </c:pt>
                <c:pt idx="2">
                  <c:v>3.17</c:v>
                </c:pt>
                <c:pt idx="3">
                  <c:v>1.59</c:v>
                </c:pt>
                <c:pt idx="4">
                  <c:v>3.08</c:v>
                </c:pt>
                <c:pt idx="5">
                  <c:v>2.61</c:v>
                </c:pt>
                <c:pt idx="6">
                  <c:v>1.7</c:v>
                </c:pt>
                <c:pt idx="7">
                  <c:v>3.8</c:v>
                </c:pt>
                <c:pt idx="8">
                  <c:v>1.2</c:v>
                </c:pt>
                <c:pt idx="9">
                  <c:v>0.3</c:v>
                </c:pt>
                <c:pt idx="10">
                  <c:v>0.7</c:v>
                </c:pt>
                <c:pt idx="11">
                  <c:v>3.16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31-4ECB-AA20-93E78FFC778B}"/>
            </c:ext>
          </c:extLst>
        </c:ser>
        <c:ser>
          <c:idx val="1"/>
          <c:order val="1"/>
          <c:tx>
            <c:v>Impala</c:v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'100GB graphs TPCDS'!$Q$18:$Q$29</c:f>
              <c:strCache>
                <c:ptCount val="12"/>
                <c:pt idx="0">
                  <c:v>q11</c:v>
                </c:pt>
                <c:pt idx="1">
                  <c:v>q12</c:v>
                </c:pt>
                <c:pt idx="2">
                  <c:v>q17</c:v>
                </c:pt>
                <c:pt idx="3">
                  <c:v>q1</c:v>
                </c:pt>
                <c:pt idx="4">
                  <c:v>q25</c:v>
                </c:pt>
                <c:pt idx="5">
                  <c:v>q26</c:v>
                </c:pt>
                <c:pt idx="6">
                  <c:v>q30</c:v>
                </c:pt>
                <c:pt idx="7">
                  <c:v>q31</c:v>
                </c:pt>
                <c:pt idx="8">
                  <c:v>q3</c:v>
                </c:pt>
                <c:pt idx="9">
                  <c:v>q41</c:v>
                </c:pt>
                <c:pt idx="10">
                  <c:v>q42</c:v>
                </c:pt>
                <c:pt idx="11">
                  <c:v>q46</c:v>
                </c:pt>
              </c:strCache>
            </c:strRef>
          </c:cat>
          <c:val>
            <c:numRef>
              <c:f>'100GB graphs TPCDS'!$S$18:$S$29</c:f>
              <c:numCache>
                <c:formatCode>General</c:formatCode>
                <c:ptCount val="12"/>
                <c:pt idx="0">
                  <c:v>0.24</c:v>
                </c:pt>
                <c:pt idx="1">
                  <c:v>0.01</c:v>
                </c:pt>
                <c:pt idx="2">
                  <c:v>0.06</c:v>
                </c:pt>
                <c:pt idx="3">
                  <c:v>0.02</c:v>
                </c:pt>
                <c:pt idx="4">
                  <c:v>0.08</c:v>
                </c:pt>
                <c:pt idx="5">
                  <c:v>0.02</c:v>
                </c:pt>
                <c:pt idx="6">
                  <c:v>7.0000000000000007E-2</c:v>
                </c:pt>
                <c:pt idx="7">
                  <c:v>0.1</c:v>
                </c:pt>
                <c:pt idx="8">
                  <c:v>0.01</c:v>
                </c:pt>
                <c:pt idx="9">
                  <c:v>0.01</c:v>
                </c:pt>
                <c:pt idx="10">
                  <c:v>0.01</c:v>
                </c:pt>
                <c:pt idx="11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31-4ECB-AA20-93E78FFC778B}"/>
            </c:ext>
          </c:extLst>
        </c:ser>
        <c:ser>
          <c:idx val="2"/>
          <c:order val="2"/>
          <c:tx>
            <c:v>Presto</c:v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'100GB graphs TPCDS'!$Q$18:$Q$29</c:f>
              <c:strCache>
                <c:ptCount val="12"/>
                <c:pt idx="0">
                  <c:v>q11</c:v>
                </c:pt>
                <c:pt idx="1">
                  <c:v>q12</c:v>
                </c:pt>
                <c:pt idx="2">
                  <c:v>q17</c:v>
                </c:pt>
                <c:pt idx="3">
                  <c:v>q1</c:v>
                </c:pt>
                <c:pt idx="4">
                  <c:v>q25</c:v>
                </c:pt>
                <c:pt idx="5">
                  <c:v>q26</c:v>
                </c:pt>
                <c:pt idx="6">
                  <c:v>q30</c:v>
                </c:pt>
                <c:pt idx="7">
                  <c:v>q31</c:v>
                </c:pt>
                <c:pt idx="8">
                  <c:v>q3</c:v>
                </c:pt>
                <c:pt idx="9">
                  <c:v>q41</c:v>
                </c:pt>
                <c:pt idx="10">
                  <c:v>q42</c:v>
                </c:pt>
                <c:pt idx="11">
                  <c:v>q46</c:v>
                </c:pt>
              </c:strCache>
            </c:strRef>
          </c:cat>
          <c:val>
            <c:numRef>
              <c:f>'100GB graphs TPCDS'!$T$18:$T$29</c:f>
              <c:numCache>
                <c:formatCode>General</c:formatCode>
                <c:ptCount val="12"/>
                <c:pt idx="0">
                  <c:v>0.3</c:v>
                </c:pt>
                <c:pt idx="1">
                  <c:v>0.8</c:v>
                </c:pt>
                <c:pt idx="2">
                  <c:v>1.31</c:v>
                </c:pt>
                <c:pt idx="3">
                  <c:v>0.4</c:v>
                </c:pt>
                <c:pt idx="4">
                  <c:v>1.1499999999999999</c:v>
                </c:pt>
                <c:pt idx="5">
                  <c:v>0.26</c:v>
                </c:pt>
                <c:pt idx="6">
                  <c:v>0.05</c:v>
                </c:pt>
                <c:pt idx="7">
                  <c:v>0.214</c:v>
                </c:pt>
                <c:pt idx="8">
                  <c:v>0.08</c:v>
                </c:pt>
                <c:pt idx="9">
                  <c:v>0.09</c:v>
                </c:pt>
                <c:pt idx="10">
                  <c:v>0.12</c:v>
                </c:pt>
                <c:pt idx="11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31-4ECB-AA20-93E78FFC77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02237960"/>
        <c:axId val="602245176"/>
        <c:axId val="0"/>
      </c:bar3DChart>
      <c:catAx>
        <c:axId val="602237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Query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2245176"/>
        <c:crosses val="autoZero"/>
        <c:auto val="1"/>
        <c:lblAlgn val="ctr"/>
        <c:lblOffset val="100"/>
        <c:noMultiLvlLbl val="0"/>
      </c:catAx>
      <c:valAx>
        <c:axId val="602245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  <a:r>
                  <a:rPr lang="en-GB" baseline="0"/>
                  <a:t> (Minutes)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2237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68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048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581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CONFERENCE NAME / MEETING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smtClean="0"/>
              <a:t>DD / MM / YYYY</a:t>
            </a:r>
            <a:endParaRPr lang="fr-FR" dirty="0"/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smtClean="0"/>
              <a:t>First and Last Name</a:t>
            </a:r>
            <a:endParaRPr lang="fr-FR" dirty="0"/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12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0745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0002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3962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92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48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067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8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407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047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00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310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E4288-ABE3-4075-B49E-311D167A7D1D}" type="datetimeFigureOut">
              <a:rPr lang="en-GB" smtClean="0"/>
              <a:t>13/08/2018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9AF04-6BCB-4D4D-947A-B7AE503F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69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mailto:kristina.gunne@cern.ch" TargetMode="External"/><Relationship Id="rId3" Type="http://schemas.openxmlformats.org/officeDocument/2006/relationships/hyperlink" Target="mailto:andrew.waldman@cern.ch" TargetMode="External"/><Relationship Id="rId7" Type="http://schemas.openxmlformats.org/officeDocument/2006/relationships/image" Target="../media/image13.jpg"/><Relationship Id="rId2" Type="http://schemas.openxmlformats.org/officeDocument/2006/relationships/hyperlink" Target="mailto:emil.kleszcz@cern.ch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mailto:andrew.purcell@cern.ch" TargetMode="External"/><Relationship Id="rId5" Type="http://schemas.openxmlformats.org/officeDocument/2006/relationships/hyperlink" Target="mailto:alberto.di.meglio@cern.ch" TargetMode="External"/><Relationship Id="rId4" Type="http://schemas.openxmlformats.org/officeDocument/2006/relationships/hyperlink" Target="mailto:zbigniew.baranowski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459" y="3190671"/>
            <a:ext cx="11939081" cy="1134627"/>
          </a:xfrm>
        </p:spPr>
        <p:txBody>
          <a:bodyPr anchor="ctr" anchorCtr="0">
            <a:noAutofit/>
          </a:bodyPr>
          <a:lstStyle/>
          <a:p>
            <a:r>
              <a:rPr lang="en-US" sz="3600" dirty="0" smtClean="0"/>
              <a:t>Evaluation of the Presto Query Engine for integrating relational databases with big data platforms at scale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18018"/>
            <a:ext cx="9144000" cy="558401"/>
          </a:xfrm>
        </p:spPr>
        <p:txBody>
          <a:bodyPr/>
          <a:lstStyle/>
          <a:p>
            <a:r>
              <a:rPr lang="en-US" dirty="0" smtClean="0"/>
              <a:t>Lightning Talk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14/08/2018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5490345"/>
            <a:ext cx="9144000" cy="222624"/>
          </a:xfrm>
        </p:spPr>
        <p:txBody>
          <a:bodyPr/>
          <a:lstStyle/>
          <a:p>
            <a:r>
              <a:rPr lang="en-US" dirty="0" smtClean="0"/>
              <a:t>Andrew Waldman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694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CONTACTS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39788" y="4079845"/>
            <a:ext cx="309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EMIL KLESZCZ</a:t>
            </a:r>
            <a:endParaRPr lang="fr-FR" b="1" i="1" dirty="0" smtClean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IT-DB </a:t>
            </a:r>
            <a:r>
              <a:rPr lang="fr-FR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2"/>
              </a:rPr>
              <a:t>emil.kleszcz@cern.ch</a:t>
            </a:r>
            <a:endParaRPr lang="fr-FR" dirty="0" smtClean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39788" y="1524087"/>
            <a:ext cx="33528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ANDREW WALDMAN</a:t>
            </a:r>
          </a:p>
          <a:p>
            <a:r>
              <a:rPr lang="en-GB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en-GB" dirty="0" err="1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en-GB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Student</a:t>
            </a:r>
          </a:p>
          <a:p>
            <a:r>
              <a:rPr lang="en-GB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andrew.waldman@cern.ch</a:t>
            </a:r>
            <a:endParaRPr lang="en-GB" dirty="0" smtClean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sz="3200" dirty="0" smtClean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GB" b="1" i="1" dirty="0" smtClean="0">
                <a:solidFill>
                  <a:srgbClr val="EA5C33"/>
                </a:solidFill>
                <a:latin typeface="Arial" charset="0"/>
                <a:ea typeface="Arial" charset="0"/>
                <a:cs typeface="Arial" charset="0"/>
              </a:rPr>
              <a:t>ZBIGNIEW BARANOWSKI</a:t>
            </a:r>
          </a:p>
          <a:p>
            <a:r>
              <a:rPr lang="en-GB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en-GB" dirty="0" err="1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en-GB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Supervisor</a:t>
            </a:r>
          </a:p>
          <a:p>
            <a:r>
              <a:rPr lang="en-GB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4"/>
              </a:rPr>
              <a:t>zbigniew.baranowski@cern.ch</a:t>
            </a:r>
            <a:r>
              <a:rPr lang="en-GB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GB" dirty="0" smtClean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260556" y="1524087"/>
            <a:ext cx="4367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rPr>
              <a:t>ALBERTO DI MEGLIO </a:t>
            </a:r>
            <a:endParaRPr lang="fr-FR" b="1" i="1" dirty="0" smtClean="0">
              <a:solidFill>
                <a:srgbClr val="18AF9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Head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5"/>
              </a:rPr>
              <a:t>alberto.di.meglio@cern.ch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260556" y="2917469"/>
            <a:ext cx="4922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ANDREW PURCELL</a:t>
            </a:r>
            <a:endParaRPr lang="fr-FR" b="1" i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Communications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Officer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6"/>
              </a:rPr>
              <a:t>andrew.purcell@cern.ch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522480" y="6349427"/>
            <a:ext cx="274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www.cern.ch</a:t>
            </a:r>
            <a:r>
              <a:rPr lang="fr-FR" b="1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/</a:t>
            </a:r>
            <a:r>
              <a:rPr lang="fr-FR" b="1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endParaRPr lang="fr-FR" b="1" i="1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270" y="5234182"/>
            <a:ext cx="1126625" cy="1115245"/>
          </a:xfrm>
          <a:prstGeom prst="rect">
            <a:avLst/>
          </a:prstGeom>
        </p:spPr>
      </p:pic>
      <p:sp>
        <p:nvSpPr>
          <p:cNvPr id="12" name="ZoneTexte 9"/>
          <p:cNvSpPr txBox="1"/>
          <p:nvPr/>
        </p:nvSpPr>
        <p:spPr>
          <a:xfrm>
            <a:off x="6260556" y="4171783"/>
            <a:ext cx="4922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KRISTINA GUNNE </a:t>
            </a:r>
          </a:p>
          <a:p>
            <a:r>
              <a:rPr lang="fr-FR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Administration/Finance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Officer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8"/>
              </a:rPr>
              <a:t>kristina.gunne@cern.ch</a:t>
            </a:r>
            <a:endParaRPr lang="fr-FR" dirty="0" smtClean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9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83785"/>
            <a:ext cx="10515600" cy="638736"/>
          </a:xfrm>
        </p:spPr>
        <p:txBody>
          <a:bodyPr>
            <a:normAutofit fontScale="90000"/>
          </a:bodyPr>
          <a:lstStyle/>
          <a:p>
            <a:r>
              <a:rPr lang="fr-FR" dirty="0"/>
              <a:t>WHAT IS </a:t>
            </a:r>
            <a:r>
              <a:rPr lang="fr-FR" dirty="0" smtClean="0"/>
              <a:t>PRESTO?</a:t>
            </a:r>
            <a:endParaRPr lang="fr-FR" dirty="0"/>
          </a:p>
        </p:txBody>
      </p:sp>
      <p:pic>
        <p:nvPicPr>
          <p:cNvPr id="10" name="Picture 2" descr="Image result for pres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984" y="604231"/>
            <a:ext cx="2314366" cy="106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upload.wikimedia.org/wikipedia/commons/6/6a/Wiki_pushdow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142" y="2533650"/>
            <a:ext cx="6568441" cy="370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8362" y="1327794"/>
            <a:ext cx="5995738" cy="434910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A distributed SQL query engine</a:t>
            </a:r>
          </a:p>
          <a:p>
            <a:pPr lvl="1"/>
            <a:r>
              <a:rPr lang="en-GB" dirty="0" smtClean="0"/>
              <a:t>- Typically </a:t>
            </a:r>
            <a:r>
              <a:rPr lang="en-GB" dirty="0"/>
              <a:t>run on top of a Hadoop cluster</a:t>
            </a:r>
          </a:p>
          <a:p>
            <a:pPr lvl="1"/>
            <a:r>
              <a:rPr lang="en-GB" dirty="0" smtClean="0"/>
              <a:t>- Open source</a:t>
            </a:r>
          </a:p>
          <a:p>
            <a:pPr lvl="1"/>
            <a:r>
              <a:rPr lang="en-US" dirty="0" smtClean="0"/>
              <a:t>- Already well established in the cloud sector</a:t>
            </a:r>
            <a:endParaRPr lang="en-US" dirty="0" smtClean="0"/>
          </a:p>
          <a:p>
            <a:r>
              <a:rPr lang="en-GB" dirty="0"/>
              <a:t>SQL-on-Anything</a:t>
            </a:r>
          </a:p>
          <a:p>
            <a:pPr lvl="1"/>
            <a:r>
              <a:rPr lang="en-GB" dirty="0" smtClean="0"/>
              <a:t>- HDFS </a:t>
            </a:r>
            <a:r>
              <a:rPr lang="en-GB" dirty="0"/>
              <a:t>(Parquet, </a:t>
            </a:r>
            <a:r>
              <a:rPr lang="en-GB" dirty="0" smtClean="0"/>
              <a:t>Avro etc</a:t>
            </a:r>
            <a:r>
              <a:rPr lang="en-GB" dirty="0"/>
              <a:t>.), S3</a:t>
            </a:r>
          </a:p>
          <a:p>
            <a:pPr lvl="1"/>
            <a:r>
              <a:rPr lang="en-GB" dirty="0" smtClean="0"/>
              <a:t>- Relational DBS </a:t>
            </a:r>
            <a:r>
              <a:rPr lang="en-GB" dirty="0"/>
              <a:t>(Oracle, MySQL, </a:t>
            </a:r>
            <a:r>
              <a:rPr lang="en-GB" dirty="0" smtClean="0"/>
              <a:t>PostgreSQL, </a:t>
            </a:r>
            <a:r>
              <a:rPr lang="en-GB" dirty="0" err="1"/>
              <a:t>SQLServer</a:t>
            </a:r>
            <a:r>
              <a:rPr lang="en-GB" dirty="0"/>
              <a:t>…)</a:t>
            </a:r>
          </a:p>
          <a:p>
            <a:pPr lvl="1"/>
            <a:r>
              <a:rPr lang="en-GB" dirty="0" smtClean="0"/>
              <a:t>- NoSQL </a:t>
            </a:r>
            <a:r>
              <a:rPr lang="en-GB" dirty="0"/>
              <a:t>(Cassandra, </a:t>
            </a:r>
            <a:r>
              <a:rPr lang="en-GB" dirty="0" smtClean="0"/>
              <a:t>Kudu)</a:t>
            </a:r>
            <a:endParaRPr lang="en-GB" dirty="0"/>
          </a:p>
          <a:p>
            <a:pPr lvl="1"/>
            <a:r>
              <a:rPr lang="en-GB" dirty="0" smtClean="0"/>
              <a:t>- Apache Kafka and more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 (</a:t>
            </a:r>
            <a:r>
              <a:rPr lang="en-GB" dirty="0"/>
              <a:t>data sources are pluggable</a:t>
            </a:r>
            <a:r>
              <a:rPr lang="en-GB" dirty="0" smtClean="0"/>
              <a:t>)</a:t>
            </a:r>
          </a:p>
          <a:p>
            <a:pPr lvl="1"/>
            <a:r>
              <a:rPr lang="en-US" dirty="0" smtClean="0"/>
              <a:t>- Local </a:t>
            </a:r>
            <a:r>
              <a:rPr lang="en-US" dirty="0" smtClean="0"/>
              <a:t>File </a:t>
            </a:r>
            <a:r>
              <a:rPr lang="en-US" dirty="0" smtClean="0"/>
              <a:t>System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You can Query different data sources from one query!!!</a:t>
            </a:r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5082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44489" y="2590851"/>
            <a:ext cx="6877692" cy="3286074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dirty="0" smtClean="0"/>
              <a:t>Get Presto running</a:t>
            </a:r>
            <a:br>
              <a:rPr lang="en-US" dirty="0" smtClean="0"/>
            </a:br>
            <a:r>
              <a:rPr lang="en-US" dirty="0" smtClean="0"/>
              <a:t>(installation and configuration)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Performance comparison on different data sets</a:t>
            </a:r>
            <a:br>
              <a:rPr lang="en-US" dirty="0" smtClean="0"/>
            </a:br>
            <a:r>
              <a:rPr lang="en-US" dirty="0" smtClean="0"/>
              <a:t>(with current frameworks)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Evaluation of native and open source connectors 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Usability of PaaS</a:t>
            </a:r>
            <a:br>
              <a:rPr lang="en-US" dirty="0" smtClean="0"/>
            </a:br>
            <a:r>
              <a:rPr lang="en-US" dirty="0" smtClean="0"/>
              <a:t>(Presto as a Service)</a:t>
            </a:r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 of the Project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052" y="2234618"/>
            <a:ext cx="4158575" cy="27723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4489" y="1576677"/>
            <a:ext cx="633412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200" b="1" dirty="0" smtClean="0">
                <a:solidFill>
                  <a:srgbClr val="2A7DBF"/>
                </a:solidFill>
                <a:latin typeface="Arial" charset="0"/>
                <a:cs typeface="Arial" charset="0"/>
              </a:rPr>
              <a:t>Is it </a:t>
            </a:r>
            <a:r>
              <a:rPr lang="en-US" sz="2200" b="1" dirty="0">
                <a:solidFill>
                  <a:srgbClr val="2A7DBF"/>
                </a:solidFill>
                <a:latin typeface="Arial" charset="0"/>
                <a:cs typeface="Arial" charset="0"/>
              </a:rPr>
              <a:t>worth adding to the current Hadoop service </a:t>
            </a:r>
            <a:r>
              <a:rPr lang="en-US" sz="2200" b="1" dirty="0" smtClean="0">
                <a:solidFill>
                  <a:srgbClr val="2A7DBF"/>
                </a:solidFill>
                <a:latin typeface="Arial" charset="0"/>
                <a:cs typeface="Arial" charset="0"/>
              </a:rPr>
              <a:t>portfolio?</a:t>
            </a:r>
            <a:endParaRPr lang="en-GB" sz="2200" b="1" dirty="0">
              <a:solidFill>
                <a:srgbClr val="2A7DB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30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97232"/>
            <a:ext cx="10515600" cy="625289"/>
          </a:xfrm>
        </p:spPr>
        <p:txBody>
          <a:bodyPr>
            <a:noAutofit/>
          </a:bodyPr>
          <a:lstStyle/>
          <a:p>
            <a:r>
              <a:rPr lang="fr-FR" sz="3600" dirty="0" smtClean="0"/>
              <a:t>Control System </a:t>
            </a:r>
            <a:r>
              <a:rPr lang="fr-FR" sz="3600" dirty="0" err="1" smtClean="0"/>
              <a:t>Dataset</a:t>
            </a:r>
            <a:r>
              <a:rPr lang="fr-FR" sz="3600" dirty="0" smtClean="0"/>
              <a:t> Tests (</a:t>
            </a:r>
            <a:r>
              <a:rPr lang="fr-FR" sz="3600" dirty="0" err="1" smtClean="0"/>
              <a:t>WinCC</a:t>
            </a:r>
            <a:r>
              <a:rPr lang="fr-FR" sz="3600" dirty="0" smtClean="0"/>
              <a:t>*)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25847" y="1121383"/>
            <a:ext cx="6048494" cy="1184072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A7DBF"/>
                </a:solidFill>
              </a:rPr>
              <a:t>Begin evaluating Presto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Using </a:t>
            </a:r>
            <a:r>
              <a:rPr lang="en-GB" sz="1600" dirty="0"/>
              <a:t>Hive connector to connect to Hive </a:t>
            </a:r>
            <a:r>
              <a:rPr lang="en-GB" sz="1600" dirty="0" smtClean="0"/>
              <a:t>metastore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Run 5 different types of queries varying in </a:t>
            </a:r>
            <a:r>
              <a:rPr lang="en-GB" sz="1600" dirty="0" smtClean="0"/>
              <a:t>complexity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Using numerous sets of different resource </a:t>
            </a:r>
            <a:r>
              <a:rPr lang="en-GB" sz="1600" dirty="0" smtClean="0"/>
              <a:t>configurations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"/>
          </p:nvPr>
        </p:nvSpPr>
        <p:spPr>
          <a:xfrm>
            <a:off x="6692629" y="1079805"/>
            <a:ext cx="5084323" cy="1313199"/>
          </a:xfrm>
        </p:spPr>
        <p:txBody>
          <a:bodyPr>
            <a:normAutofit lnSpcReduction="10000"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4 configurations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Single core, CPU and Thread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4 Machines, single CPU and single Thread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8 Machines, single CPU and single Thread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8 Machines, all CPU and Multi Threading	</a:t>
            </a:r>
            <a:r>
              <a:rPr lang="en-US" sz="1600" dirty="0"/>
              <a:t>	</a:t>
            </a:r>
            <a:endParaRPr lang="en-GB" sz="1600" dirty="0">
              <a:solidFill>
                <a:srgbClr val="2A7DBF"/>
              </a:solidFill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/>
          </p:nvPr>
        </p:nvGraphicFramePr>
        <p:xfrm>
          <a:off x="4717105" y="2483723"/>
          <a:ext cx="6869348" cy="3656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775315" y="6028389"/>
            <a:ext cx="27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*Time is x/100 after decimal not seconds</a:t>
            </a:r>
            <a:endParaRPr lang="en-GB" sz="11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3064"/>
            <a:ext cx="4484451" cy="221532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25847" y="2316767"/>
            <a:ext cx="4414247" cy="11949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with daily as (select </a:t>
            </a:r>
            <a:r>
              <a:rPr lang="en-GB" sz="10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day,stddev</a:t>
            </a:r>
            <a:r>
              <a:rPr lang="en-GB" sz="1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0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value_number</a:t>
            </a:r>
            <a:r>
              <a:rPr lang="en-GB" sz="1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0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dev,element_id</a:t>
            </a:r>
            <a:r>
              <a:rPr lang="en-GB" sz="1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from psen.eventhistory_00000008 group by </a:t>
            </a:r>
            <a:r>
              <a:rPr lang="en-GB" sz="10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day,element_id</a:t>
            </a:r>
            <a:r>
              <a:rPr lang="en-GB" sz="1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 select </a:t>
            </a:r>
            <a:r>
              <a:rPr lang="en-GB" sz="10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element_id,stddev</a:t>
            </a:r>
            <a:r>
              <a:rPr lang="en-GB" sz="1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(dev) from daily group by </a:t>
            </a:r>
            <a:r>
              <a:rPr lang="en-GB" sz="10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element_id</a:t>
            </a:r>
            <a:r>
              <a:rPr lang="en-GB" sz="1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having </a:t>
            </a:r>
            <a:r>
              <a:rPr lang="en-GB" sz="10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stddev</a:t>
            </a:r>
            <a:r>
              <a:rPr lang="en-GB" sz="1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(dev)&gt;100000 order by 2;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97285" y="6287458"/>
            <a:ext cx="1900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*CERN production data set </a:t>
            </a:r>
            <a:endParaRPr lang="en-GB" sz="11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08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592892" y="1302608"/>
            <a:ext cx="4463374" cy="1789890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GB" dirty="0" smtClean="0"/>
              <a:t>Same </a:t>
            </a:r>
            <a:r>
              <a:rPr lang="en-GB" dirty="0"/>
              <a:t>set of queries as for the previous test </a:t>
            </a:r>
            <a:r>
              <a:rPr lang="en-GB" dirty="0" smtClean="0"/>
              <a:t>set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Automated result collection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Ran on the Hadalytic cluster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TPC-DS Test </a:t>
            </a:r>
            <a:r>
              <a:rPr lang="en-US" dirty="0"/>
              <a:t>S</a:t>
            </a:r>
            <a:r>
              <a:rPr lang="en-US" dirty="0" smtClean="0"/>
              <a:t>et 2</a:t>
            </a:r>
            <a:endParaRPr lang="en-GB" dirty="0"/>
          </a:p>
        </p:txBody>
      </p:sp>
      <p:pic>
        <p:nvPicPr>
          <p:cNvPr id="7" name="Image 9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805" b="71516"/>
          <a:stretch/>
        </p:blipFill>
        <p:spPr>
          <a:xfrm>
            <a:off x="638900" y="1105037"/>
            <a:ext cx="839056" cy="797647"/>
          </a:xfrm>
          <a:prstGeom prst="rect">
            <a:avLst/>
          </a:prstGeom>
        </p:spPr>
      </p:pic>
      <p:sp>
        <p:nvSpPr>
          <p:cNvPr id="8" name="ZoneTexte 15"/>
          <p:cNvSpPr txBox="1"/>
          <p:nvPr/>
        </p:nvSpPr>
        <p:spPr>
          <a:xfrm>
            <a:off x="1546050" y="1283153"/>
            <a:ext cx="504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100GB (Presto, Impala, Spark) </a:t>
            </a:r>
            <a:endParaRPr lang="fr-FR" b="1" i="1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256466" y="2648659"/>
          <a:ext cx="9324975" cy="391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822005" y="6165907"/>
            <a:ext cx="27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*Time is x/100 after decimal not seconds</a:t>
            </a:r>
            <a:endParaRPr lang="en-GB" sz="11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6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95146" y="2143772"/>
            <a:ext cx="5181600" cy="3110461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GB" sz="2800" dirty="0"/>
              <a:t>A connector is software to make a connection between Presto and endpoint</a:t>
            </a:r>
          </a:p>
          <a:p>
            <a:pPr marL="285750" indent="-285750">
              <a:buFontTx/>
              <a:buChar char="-"/>
            </a:pPr>
            <a:r>
              <a:rPr lang="en-GB" sz="2800" dirty="0"/>
              <a:t>A </a:t>
            </a:r>
            <a:r>
              <a:rPr lang="en-GB" sz="2800" dirty="0" err="1"/>
              <a:t>catalog</a:t>
            </a:r>
            <a:r>
              <a:rPr lang="en-GB" sz="2800" dirty="0"/>
              <a:t> is an instance of a connector (a configured connector to access particular endpoint</a:t>
            </a:r>
            <a:r>
              <a:rPr lang="en-GB" sz="2800" dirty="0" smtClean="0"/>
              <a:t>).</a:t>
            </a:r>
            <a:endParaRPr lang="en-GB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Connectors and Catalogs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36" y="4430726"/>
            <a:ext cx="1940264" cy="1746237"/>
          </a:xfrm>
          <a:prstGeom prst="rect">
            <a:avLst/>
          </a:prstGeom>
        </p:spPr>
      </p:pic>
      <p:pic>
        <p:nvPicPr>
          <p:cNvPr id="8" name="Picture 2" descr="Image result for pres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712" y="1186848"/>
            <a:ext cx="2385912" cy="109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8584861" y="2282494"/>
            <a:ext cx="57150" cy="2161904"/>
          </a:xfrm>
          <a:prstGeom prst="line">
            <a:avLst/>
          </a:prstGeom>
          <a:ln w="146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8836584" y="3133501"/>
            <a:ext cx="787216" cy="23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674869" y="2941015"/>
            <a:ext cx="1479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Connector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0511641" y="5254233"/>
            <a:ext cx="1031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Catalog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9627444" y="5438899"/>
            <a:ext cx="787216" cy="101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377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9" y="1734671"/>
            <a:ext cx="5346843" cy="444229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US" dirty="0" smtClean="0"/>
              <a:t>Native connectors where very easy to configure and get working 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The Native connectors could perform aggregations and predicate queries with no problems</a:t>
            </a:r>
          </a:p>
          <a:p>
            <a:pPr marL="342900" indent="-342900">
              <a:buFontTx/>
              <a:buChar char="-"/>
            </a:pPr>
            <a:r>
              <a:rPr lang="en-US" dirty="0"/>
              <a:t>The open source connectors where less consistent in working than the Native ones</a:t>
            </a:r>
            <a:r>
              <a:rPr lang="en-US" dirty="0" smtClean="0"/>
              <a:t>. With the Oracle open source connectors not working and so preventing full evaluation </a:t>
            </a:r>
            <a:endParaRPr lang="en-US" dirty="0"/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pPr marL="342900" indent="-342900">
              <a:buFontTx/>
              <a:buChar char="-"/>
            </a:pP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Connector Testing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5042" y="2237361"/>
            <a:ext cx="5911482" cy="308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044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9596" y="1395627"/>
            <a:ext cx="6308332" cy="444229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-"/>
            </a:pPr>
            <a:r>
              <a:rPr lang="en-GB" dirty="0" smtClean="0"/>
              <a:t>The </a:t>
            </a:r>
            <a:r>
              <a:rPr lang="en-GB" dirty="0"/>
              <a:t>presto query engine when running against TPC-DS benchmark data and </a:t>
            </a:r>
            <a:r>
              <a:rPr lang="en-GB" dirty="0" err="1" smtClean="0"/>
              <a:t>WinCC</a:t>
            </a:r>
            <a:r>
              <a:rPr lang="en-GB" dirty="0" smtClean="0"/>
              <a:t> </a:t>
            </a:r>
            <a:r>
              <a:rPr lang="en-GB" dirty="0"/>
              <a:t>data, performance was slightly behind the current framework, </a:t>
            </a:r>
            <a:r>
              <a:rPr lang="en-GB" dirty="0" smtClean="0"/>
              <a:t>Impala</a:t>
            </a:r>
          </a:p>
          <a:p>
            <a:pPr marL="342900" indent="-342900">
              <a:buFontTx/>
              <a:buChar char="-"/>
            </a:pPr>
            <a:r>
              <a:rPr lang="en-GB" dirty="0"/>
              <a:t>However, when it comes to compatibility and being able to connect to multiple data sources and query data even at </a:t>
            </a:r>
            <a:r>
              <a:rPr lang="en-GB" dirty="0" smtClean="0"/>
              <a:t>once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Presto </a:t>
            </a:r>
            <a:r>
              <a:rPr lang="en-GB" dirty="0"/>
              <a:t>is more </a:t>
            </a:r>
            <a:r>
              <a:rPr lang="en-GB" dirty="0" smtClean="0"/>
              <a:t>future-proof. </a:t>
            </a:r>
            <a:br>
              <a:rPr lang="en-GB" dirty="0" smtClean="0"/>
            </a:br>
            <a:r>
              <a:rPr lang="en-GB" dirty="0" smtClean="0"/>
              <a:t>Also </a:t>
            </a:r>
            <a:r>
              <a:rPr lang="en-GB" dirty="0"/>
              <a:t>eases building of hybrid systems </a:t>
            </a:r>
            <a:br>
              <a:rPr lang="en-GB" dirty="0"/>
            </a:br>
            <a:r>
              <a:rPr lang="en-GB" dirty="0" smtClean="0"/>
              <a:t>(</a:t>
            </a:r>
            <a:r>
              <a:rPr lang="en-GB" dirty="0"/>
              <a:t>OLTP + archive) </a:t>
            </a:r>
            <a:endParaRPr lang="en-GB" dirty="0" smtClean="0"/>
          </a:p>
          <a:p>
            <a:pPr marL="342900" indent="-342900">
              <a:buFontTx/>
              <a:buChar char="-"/>
            </a:pPr>
            <a:r>
              <a:rPr lang="en-GB" dirty="0" smtClean="0"/>
              <a:t>This </a:t>
            </a:r>
            <a:r>
              <a:rPr lang="en-GB" dirty="0"/>
              <a:t>leads to the conclusion that it would be worth considering as an additional framework to be added to production alongside Spark and Impala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 </a:t>
            </a:r>
            <a:endParaRPr lang="en-GB" dirty="0"/>
          </a:p>
        </p:txBody>
      </p:sp>
      <p:pic>
        <p:nvPicPr>
          <p:cNvPr id="16" name="Picture 2" descr="Image result for pres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921" y="1206284"/>
            <a:ext cx="3631660" cy="16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921" y="3143223"/>
            <a:ext cx="3631660" cy="272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73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6545" y="2541964"/>
            <a:ext cx="6069881" cy="812968"/>
          </a:xfrm>
        </p:spPr>
        <p:txBody>
          <a:bodyPr>
            <a:noAutofit/>
          </a:bodyPr>
          <a:lstStyle/>
          <a:p>
            <a:r>
              <a:rPr lang="fr-FR" sz="6000" dirty="0" smtClean="0"/>
              <a:t>QUESTIONS?</a:t>
            </a:r>
            <a:endParaRPr lang="fr-FR" sz="60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8492" y="4082671"/>
            <a:ext cx="12143508" cy="490538"/>
          </a:xfrm>
        </p:spPr>
        <p:txBody>
          <a:bodyPr>
            <a:noAutofit/>
          </a:bodyPr>
          <a:lstStyle/>
          <a:p>
            <a:pPr algn="ctr"/>
            <a:r>
              <a:rPr lang="fr-FR" sz="3600" dirty="0" smtClean="0"/>
              <a:t>Andrew.waldman@cern.ch</a:t>
            </a:r>
            <a:endParaRPr lang="fr-FR" sz="36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047" y="1295407"/>
            <a:ext cx="1171074" cy="117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05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</TotalTime>
  <Words>473</Words>
  <Application>Microsoft Office PowerPoint</Application>
  <PresentationFormat>Widescreen</PresentationFormat>
  <Paragraphs>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Courier New</vt:lpstr>
      <vt:lpstr>Times New Roman</vt:lpstr>
      <vt:lpstr>Office Theme</vt:lpstr>
      <vt:lpstr>Evaluation of the Presto Query Engine for integrating relational databases with big data platforms at scale</vt:lpstr>
      <vt:lpstr>WHAT IS PRESTO?</vt:lpstr>
      <vt:lpstr>Objectives of the Project</vt:lpstr>
      <vt:lpstr>Control System Dataset Tests (WinCC*)</vt:lpstr>
      <vt:lpstr>TPC-DS Test Set 2</vt:lpstr>
      <vt:lpstr>Connectors and Catalogs </vt:lpstr>
      <vt:lpstr>Summary of Connector Testing</vt:lpstr>
      <vt:lpstr>Conclusion </vt:lpstr>
      <vt:lpstr>QUESTIONS?</vt:lpstr>
      <vt:lpstr>CONTACTS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the Presto Query Engine for integrating relational databases with big data platforms at scale</dc:title>
  <dc:creator>Andrew Waldman</dc:creator>
  <cp:lastModifiedBy>Andrew Waldman</cp:lastModifiedBy>
  <cp:revision>15</cp:revision>
  <dcterms:created xsi:type="dcterms:W3CDTF">2018-08-13T12:05:15Z</dcterms:created>
  <dcterms:modified xsi:type="dcterms:W3CDTF">2018-08-14T08:44:30Z</dcterms:modified>
</cp:coreProperties>
</file>