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7"/>
  </p:notesMasterIdLst>
  <p:sldIdLst>
    <p:sldId id="281" r:id="rId2"/>
    <p:sldId id="258" r:id="rId3"/>
    <p:sldId id="283" r:id="rId4"/>
    <p:sldId id="284" r:id="rId5"/>
    <p:sldId id="290" r:id="rId6"/>
    <p:sldId id="285" r:id="rId7"/>
    <p:sldId id="274" r:id="rId8"/>
    <p:sldId id="260" r:id="rId9"/>
    <p:sldId id="295" r:id="rId10"/>
    <p:sldId id="291" r:id="rId11"/>
    <p:sldId id="293" r:id="rId12"/>
    <p:sldId id="294" r:id="rId13"/>
    <p:sldId id="262" r:id="rId14"/>
    <p:sldId id="269" r:id="rId15"/>
    <p:sldId id="296" r:id="rId16"/>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93E91"/>
    <a:srgbClr val="F28F3B"/>
    <a:srgbClr val="2A7DBF"/>
    <a:srgbClr val="18AF9B"/>
    <a:srgbClr val="CF334B"/>
    <a:srgbClr val="EA5C33"/>
    <a:srgbClr val="03CF7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2353" autoAdjust="0"/>
    <p:restoredTop sz="77716" autoAdjust="0"/>
  </p:normalViewPr>
  <p:slideViewPr>
    <p:cSldViewPr snapToGrid="0" snapToObjects="1">
      <p:cViewPr varScale="1">
        <p:scale>
          <a:sx n="56" d="100"/>
          <a:sy n="56" d="100"/>
        </p:scale>
        <p:origin x="996" y="72"/>
      </p:cViewPr>
      <p:guideLst/>
    </p:cSldViewPr>
  </p:slideViewPr>
  <p:outlineViewPr>
    <p:cViewPr>
      <p:scale>
        <a:sx n="33" d="100"/>
        <a:sy n="33" d="100"/>
      </p:scale>
      <p:origin x="0" y="-4786"/>
    </p:cViewPr>
  </p:outlineViewPr>
  <p:notesTextViewPr>
    <p:cViewPr>
      <p:scale>
        <a:sx n="1" d="1"/>
        <a:sy n="1" d="1"/>
      </p:scale>
      <p:origin x="0" y="0"/>
    </p:cViewPr>
  </p:notesTextViewPr>
  <p:notesViewPr>
    <p:cSldViewPr snapToGrid="0" snapToObjects="1">
      <p:cViewPr varScale="1">
        <p:scale>
          <a:sx n="101" d="100"/>
          <a:sy n="101" d="100"/>
        </p:scale>
        <p:origin x="3533" y="6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5EA5DD6-A9B6-4773-9484-51DBED110E7F}" type="datetimeFigureOut">
              <a:rPr lang="en-GB" smtClean="0"/>
              <a:t>16/08/2018</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166A666-DAFD-4346-9B29-712D4A730575}" type="slidenum">
              <a:rPr lang="en-GB" smtClean="0"/>
              <a:t>‹#›</a:t>
            </a:fld>
            <a:endParaRPr lang="en-GB"/>
          </a:p>
        </p:txBody>
      </p:sp>
    </p:spTree>
    <p:extLst>
      <p:ext uri="{BB962C8B-B14F-4D97-AF65-F5344CB8AC3E}">
        <p14:creationId xmlns:p14="http://schemas.microsoft.com/office/powerpoint/2010/main" val="35529453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10 s</a:t>
            </a:r>
          </a:p>
        </p:txBody>
      </p:sp>
      <p:sp>
        <p:nvSpPr>
          <p:cNvPr id="4" name="Slide Number Placeholder 3"/>
          <p:cNvSpPr>
            <a:spLocks noGrp="1"/>
          </p:cNvSpPr>
          <p:nvPr>
            <p:ph type="sldNum" sz="quarter" idx="10"/>
          </p:nvPr>
        </p:nvSpPr>
        <p:spPr/>
        <p:txBody>
          <a:bodyPr/>
          <a:lstStyle/>
          <a:p>
            <a:fld id="{5166A666-DAFD-4346-9B29-712D4A730575}" type="slidenum">
              <a:rPr lang="en-GB" smtClean="0"/>
              <a:t>1</a:t>
            </a:fld>
            <a:endParaRPr lang="en-GB"/>
          </a:p>
        </p:txBody>
      </p:sp>
    </p:spTree>
    <p:extLst>
      <p:ext uri="{BB962C8B-B14F-4D97-AF65-F5344CB8AC3E}">
        <p14:creationId xmlns:p14="http://schemas.microsoft.com/office/powerpoint/2010/main" val="397127771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10 s</a:t>
            </a:r>
          </a:p>
        </p:txBody>
      </p:sp>
      <p:sp>
        <p:nvSpPr>
          <p:cNvPr id="4" name="Slide Number Placeholder 3"/>
          <p:cNvSpPr>
            <a:spLocks noGrp="1"/>
          </p:cNvSpPr>
          <p:nvPr>
            <p:ph type="sldNum" sz="quarter" idx="10"/>
          </p:nvPr>
        </p:nvSpPr>
        <p:spPr/>
        <p:txBody>
          <a:bodyPr/>
          <a:lstStyle/>
          <a:p>
            <a:fld id="{5166A666-DAFD-4346-9B29-712D4A730575}" type="slidenum">
              <a:rPr lang="en-GB" smtClean="0"/>
              <a:t>10</a:t>
            </a:fld>
            <a:endParaRPr lang="en-GB"/>
          </a:p>
        </p:txBody>
      </p:sp>
    </p:spTree>
    <p:extLst>
      <p:ext uri="{BB962C8B-B14F-4D97-AF65-F5344CB8AC3E}">
        <p14:creationId xmlns:p14="http://schemas.microsoft.com/office/powerpoint/2010/main" val="223213308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10s</a:t>
            </a:r>
          </a:p>
          <a:p>
            <a:r>
              <a:rPr lang="en-US" dirty="0"/>
              <a:t>Extract the invariant features from the time series</a:t>
            </a:r>
          </a:p>
        </p:txBody>
      </p:sp>
      <p:sp>
        <p:nvSpPr>
          <p:cNvPr id="4" name="Slide Number Placeholder 3"/>
          <p:cNvSpPr>
            <a:spLocks noGrp="1"/>
          </p:cNvSpPr>
          <p:nvPr>
            <p:ph type="sldNum" sz="quarter" idx="10"/>
          </p:nvPr>
        </p:nvSpPr>
        <p:spPr/>
        <p:txBody>
          <a:bodyPr/>
          <a:lstStyle/>
          <a:p>
            <a:fld id="{5166A666-DAFD-4346-9B29-712D4A730575}" type="slidenum">
              <a:rPr lang="en-GB" smtClean="0"/>
              <a:t>11</a:t>
            </a:fld>
            <a:endParaRPr lang="en-GB"/>
          </a:p>
        </p:txBody>
      </p:sp>
    </p:spTree>
    <p:extLst>
      <p:ext uri="{BB962C8B-B14F-4D97-AF65-F5344CB8AC3E}">
        <p14:creationId xmlns:p14="http://schemas.microsoft.com/office/powerpoint/2010/main" val="210052844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20s</a:t>
            </a:r>
          </a:p>
        </p:txBody>
      </p:sp>
      <p:sp>
        <p:nvSpPr>
          <p:cNvPr id="4" name="Slide Number Placeholder 3"/>
          <p:cNvSpPr>
            <a:spLocks noGrp="1"/>
          </p:cNvSpPr>
          <p:nvPr>
            <p:ph type="sldNum" sz="quarter" idx="10"/>
          </p:nvPr>
        </p:nvSpPr>
        <p:spPr/>
        <p:txBody>
          <a:bodyPr/>
          <a:lstStyle/>
          <a:p>
            <a:fld id="{5166A666-DAFD-4346-9B29-712D4A730575}" type="slidenum">
              <a:rPr lang="en-GB" smtClean="0"/>
              <a:t>12</a:t>
            </a:fld>
            <a:endParaRPr lang="en-GB"/>
          </a:p>
        </p:txBody>
      </p:sp>
    </p:spTree>
    <p:extLst>
      <p:ext uri="{BB962C8B-B14F-4D97-AF65-F5344CB8AC3E}">
        <p14:creationId xmlns:p14="http://schemas.microsoft.com/office/powerpoint/2010/main" val="203122863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20s</a:t>
            </a:r>
          </a:p>
        </p:txBody>
      </p:sp>
      <p:sp>
        <p:nvSpPr>
          <p:cNvPr id="4" name="Slide Number Placeholder 3"/>
          <p:cNvSpPr>
            <a:spLocks noGrp="1"/>
          </p:cNvSpPr>
          <p:nvPr>
            <p:ph type="sldNum" sz="quarter" idx="10"/>
          </p:nvPr>
        </p:nvSpPr>
        <p:spPr/>
        <p:txBody>
          <a:bodyPr/>
          <a:lstStyle/>
          <a:p>
            <a:fld id="{5166A666-DAFD-4346-9B29-712D4A730575}" type="slidenum">
              <a:rPr lang="en-GB" smtClean="0"/>
              <a:t>13</a:t>
            </a:fld>
            <a:endParaRPr lang="en-GB"/>
          </a:p>
        </p:txBody>
      </p:sp>
    </p:spTree>
    <p:extLst>
      <p:ext uri="{BB962C8B-B14F-4D97-AF65-F5344CB8AC3E}">
        <p14:creationId xmlns:p14="http://schemas.microsoft.com/office/powerpoint/2010/main" val="105484673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166A666-DAFD-4346-9B29-712D4A730575}" type="slidenum">
              <a:rPr lang="en-GB" smtClean="0"/>
              <a:t>14</a:t>
            </a:fld>
            <a:endParaRPr lang="en-GB"/>
          </a:p>
        </p:txBody>
      </p:sp>
    </p:spTree>
    <p:extLst>
      <p:ext uri="{BB962C8B-B14F-4D97-AF65-F5344CB8AC3E}">
        <p14:creationId xmlns:p14="http://schemas.microsoft.com/office/powerpoint/2010/main" val="142373089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166A666-DAFD-4346-9B29-712D4A730575}" type="slidenum">
              <a:rPr lang="en-GB" smtClean="0"/>
              <a:t>15</a:t>
            </a:fld>
            <a:endParaRPr lang="en-GB"/>
          </a:p>
        </p:txBody>
      </p:sp>
    </p:spTree>
    <p:extLst>
      <p:ext uri="{BB962C8B-B14F-4D97-AF65-F5344CB8AC3E}">
        <p14:creationId xmlns:p14="http://schemas.microsoft.com/office/powerpoint/2010/main" val="335843112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10 seg</a:t>
            </a:r>
          </a:p>
        </p:txBody>
      </p:sp>
      <p:sp>
        <p:nvSpPr>
          <p:cNvPr id="4" name="Slide Number Placeholder 3"/>
          <p:cNvSpPr>
            <a:spLocks noGrp="1"/>
          </p:cNvSpPr>
          <p:nvPr>
            <p:ph type="sldNum" sz="quarter" idx="10"/>
          </p:nvPr>
        </p:nvSpPr>
        <p:spPr/>
        <p:txBody>
          <a:bodyPr/>
          <a:lstStyle/>
          <a:p>
            <a:fld id="{5166A666-DAFD-4346-9B29-712D4A730575}" type="slidenum">
              <a:rPr lang="en-GB" smtClean="0"/>
              <a:t>2</a:t>
            </a:fld>
            <a:endParaRPr lang="en-GB"/>
          </a:p>
        </p:txBody>
      </p:sp>
    </p:spTree>
    <p:extLst>
      <p:ext uri="{BB962C8B-B14F-4D97-AF65-F5344CB8AC3E}">
        <p14:creationId xmlns:p14="http://schemas.microsoft.com/office/powerpoint/2010/main" val="375843473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20 seg</a:t>
            </a:r>
          </a:p>
          <a:p>
            <a:r>
              <a:rPr lang="en-US" dirty="0"/>
              <a:t>Sometimes if we want to improve performance… (back to bullet 1)</a:t>
            </a:r>
          </a:p>
        </p:txBody>
      </p:sp>
      <p:sp>
        <p:nvSpPr>
          <p:cNvPr id="4" name="Slide Number Placeholder 3"/>
          <p:cNvSpPr>
            <a:spLocks noGrp="1"/>
          </p:cNvSpPr>
          <p:nvPr>
            <p:ph type="sldNum" sz="quarter" idx="10"/>
          </p:nvPr>
        </p:nvSpPr>
        <p:spPr/>
        <p:txBody>
          <a:bodyPr/>
          <a:lstStyle/>
          <a:p>
            <a:fld id="{5166A666-DAFD-4346-9B29-712D4A730575}" type="slidenum">
              <a:rPr lang="en-GB" smtClean="0"/>
              <a:t>3</a:t>
            </a:fld>
            <a:endParaRPr lang="en-GB"/>
          </a:p>
        </p:txBody>
      </p:sp>
    </p:spTree>
    <p:extLst>
      <p:ext uri="{BB962C8B-B14F-4D97-AF65-F5344CB8AC3E}">
        <p14:creationId xmlns:p14="http://schemas.microsoft.com/office/powerpoint/2010/main" val="292277328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(20s)</a:t>
            </a:r>
          </a:p>
          <a:p>
            <a:r>
              <a:rPr lang="en-US" dirty="0"/>
              <a:t>That’s why the IT department at </a:t>
            </a:r>
            <a:r>
              <a:rPr lang="en-US" dirty="0" err="1"/>
              <a:t>cern</a:t>
            </a:r>
            <a:r>
              <a:rPr lang="en-US" dirty="0"/>
              <a:t> developed a novel tool called Trident. Which is a monitoring and load characterization tool. This tool is focused only in…… And that’s why the use of this tool do not induce significant overhead….. It is also not limited…. And it is currently collecting …….</a:t>
            </a:r>
          </a:p>
        </p:txBody>
      </p:sp>
      <p:sp>
        <p:nvSpPr>
          <p:cNvPr id="4" name="Slide Number Placeholder 3"/>
          <p:cNvSpPr>
            <a:spLocks noGrp="1"/>
          </p:cNvSpPr>
          <p:nvPr>
            <p:ph type="sldNum" sz="quarter" idx="10"/>
          </p:nvPr>
        </p:nvSpPr>
        <p:spPr/>
        <p:txBody>
          <a:bodyPr/>
          <a:lstStyle/>
          <a:p>
            <a:fld id="{5166A666-DAFD-4346-9B29-712D4A730575}" type="slidenum">
              <a:rPr lang="en-GB" smtClean="0"/>
              <a:t>4</a:t>
            </a:fld>
            <a:endParaRPr lang="en-GB"/>
          </a:p>
        </p:txBody>
      </p:sp>
    </p:spTree>
    <p:extLst>
      <p:ext uri="{BB962C8B-B14F-4D97-AF65-F5344CB8AC3E}">
        <p14:creationId xmlns:p14="http://schemas.microsoft.com/office/powerpoint/2010/main" val="116150119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(10s)</a:t>
            </a:r>
          </a:p>
          <a:p>
            <a:r>
              <a:rPr lang="en-US" dirty="0"/>
              <a:t>Now… getting back to our code. If we as a programmer want to know what is happening at a low level, we could use trident to see all of these interesting metrics that happens in the processors when we are executing our applications. The problem is that, this kind of data, sometimes is too complex to understand for programmers which are not experts in the computing architecture field. And therefore, no useful information can be obtained from Trident. That’s when Poseidon takes place…</a:t>
            </a:r>
          </a:p>
        </p:txBody>
      </p:sp>
      <p:sp>
        <p:nvSpPr>
          <p:cNvPr id="4" name="Slide Number Placeholder 3"/>
          <p:cNvSpPr>
            <a:spLocks noGrp="1"/>
          </p:cNvSpPr>
          <p:nvPr>
            <p:ph type="sldNum" sz="quarter" idx="10"/>
          </p:nvPr>
        </p:nvSpPr>
        <p:spPr/>
        <p:txBody>
          <a:bodyPr/>
          <a:lstStyle/>
          <a:p>
            <a:fld id="{5166A666-DAFD-4346-9B29-712D4A730575}" type="slidenum">
              <a:rPr lang="en-GB" smtClean="0"/>
              <a:t>5</a:t>
            </a:fld>
            <a:endParaRPr lang="en-GB"/>
          </a:p>
        </p:txBody>
      </p:sp>
    </p:spTree>
    <p:extLst>
      <p:ext uri="{BB962C8B-B14F-4D97-AF65-F5344CB8AC3E}">
        <p14:creationId xmlns:p14="http://schemas.microsoft.com/office/powerpoint/2010/main" val="128864464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(5s)</a:t>
            </a:r>
          </a:p>
          <a:p>
            <a:r>
              <a:rPr lang="en-US" dirty="0"/>
              <a:t>So… who is </a:t>
            </a:r>
            <a:r>
              <a:rPr lang="en-US" dirty="0" err="1"/>
              <a:t>gonna</a:t>
            </a:r>
            <a:r>
              <a:rPr lang="en-US" dirty="0"/>
              <a:t> help us use the Trident??</a:t>
            </a:r>
          </a:p>
        </p:txBody>
      </p:sp>
      <p:sp>
        <p:nvSpPr>
          <p:cNvPr id="4" name="Slide Number Placeholder 3"/>
          <p:cNvSpPr>
            <a:spLocks noGrp="1"/>
          </p:cNvSpPr>
          <p:nvPr>
            <p:ph type="sldNum" sz="quarter" idx="10"/>
          </p:nvPr>
        </p:nvSpPr>
        <p:spPr/>
        <p:txBody>
          <a:bodyPr/>
          <a:lstStyle/>
          <a:p>
            <a:fld id="{5166A666-DAFD-4346-9B29-712D4A730575}" type="slidenum">
              <a:rPr lang="en-GB" smtClean="0"/>
              <a:t>6</a:t>
            </a:fld>
            <a:endParaRPr lang="en-GB"/>
          </a:p>
        </p:txBody>
      </p:sp>
    </p:spTree>
    <p:extLst>
      <p:ext uri="{BB962C8B-B14F-4D97-AF65-F5344CB8AC3E}">
        <p14:creationId xmlns:p14="http://schemas.microsoft.com/office/powerpoint/2010/main" val="92507503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(20s)</a:t>
            </a:r>
          </a:p>
        </p:txBody>
      </p:sp>
      <p:sp>
        <p:nvSpPr>
          <p:cNvPr id="4" name="Slide Number Placeholder 3"/>
          <p:cNvSpPr>
            <a:spLocks noGrp="1"/>
          </p:cNvSpPr>
          <p:nvPr>
            <p:ph type="sldNum" sz="quarter" idx="10"/>
          </p:nvPr>
        </p:nvSpPr>
        <p:spPr/>
        <p:txBody>
          <a:bodyPr/>
          <a:lstStyle/>
          <a:p>
            <a:fld id="{5166A666-DAFD-4346-9B29-712D4A730575}" type="slidenum">
              <a:rPr lang="en-GB" smtClean="0"/>
              <a:t>7</a:t>
            </a:fld>
            <a:endParaRPr lang="en-GB"/>
          </a:p>
        </p:txBody>
      </p:sp>
    </p:spTree>
    <p:extLst>
      <p:ext uri="{BB962C8B-B14F-4D97-AF65-F5344CB8AC3E}">
        <p14:creationId xmlns:p14="http://schemas.microsoft.com/office/powerpoint/2010/main" val="225603413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(30 s)</a:t>
            </a:r>
          </a:p>
        </p:txBody>
      </p:sp>
      <p:sp>
        <p:nvSpPr>
          <p:cNvPr id="4" name="Slide Number Placeholder 3"/>
          <p:cNvSpPr>
            <a:spLocks noGrp="1"/>
          </p:cNvSpPr>
          <p:nvPr>
            <p:ph type="sldNum" sz="quarter" idx="10"/>
          </p:nvPr>
        </p:nvSpPr>
        <p:spPr/>
        <p:txBody>
          <a:bodyPr/>
          <a:lstStyle/>
          <a:p>
            <a:fld id="{5166A666-DAFD-4346-9B29-712D4A730575}" type="slidenum">
              <a:rPr lang="en-GB" smtClean="0"/>
              <a:t>8</a:t>
            </a:fld>
            <a:endParaRPr lang="en-GB"/>
          </a:p>
        </p:txBody>
      </p:sp>
    </p:spTree>
    <p:extLst>
      <p:ext uri="{BB962C8B-B14F-4D97-AF65-F5344CB8AC3E}">
        <p14:creationId xmlns:p14="http://schemas.microsoft.com/office/powerpoint/2010/main" val="132292278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(30 s)</a:t>
            </a:r>
          </a:p>
        </p:txBody>
      </p:sp>
      <p:sp>
        <p:nvSpPr>
          <p:cNvPr id="4" name="Slide Number Placeholder 3"/>
          <p:cNvSpPr>
            <a:spLocks noGrp="1"/>
          </p:cNvSpPr>
          <p:nvPr>
            <p:ph type="sldNum" sz="quarter" idx="10"/>
          </p:nvPr>
        </p:nvSpPr>
        <p:spPr/>
        <p:txBody>
          <a:bodyPr/>
          <a:lstStyle/>
          <a:p>
            <a:fld id="{5166A666-DAFD-4346-9B29-712D4A730575}" type="slidenum">
              <a:rPr lang="en-GB" smtClean="0"/>
              <a:t>9</a:t>
            </a:fld>
            <a:endParaRPr lang="en-GB"/>
          </a:p>
        </p:txBody>
      </p:sp>
    </p:spTree>
    <p:extLst>
      <p:ext uri="{BB962C8B-B14F-4D97-AF65-F5344CB8AC3E}">
        <p14:creationId xmlns:p14="http://schemas.microsoft.com/office/powerpoint/2010/main" val="274104944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Standard">
    <p:spTree>
      <p:nvGrpSpPr>
        <p:cNvPr id="1" name=""/>
        <p:cNvGrpSpPr/>
        <p:nvPr/>
      </p:nvGrpSpPr>
      <p:grpSpPr>
        <a:xfrm>
          <a:off x="0" y="0"/>
          <a:ext cx="0" cy="0"/>
          <a:chOff x="0" y="0"/>
          <a:chExt cx="0" cy="0"/>
        </a:xfrm>
      </p:grpSpPr>
      <p:pic>
        <p:nvPicPr>
          <p:cNvPr id="33" name="Image 10"/>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0" y="6927"/>
            <a:ext cx="12192000" cy="6854653"/>
          </a:xfrm>
          <a:prstGeom prst="rect">
            <a:avLst/>
          </a:prstGeom>
        </p:spPr>
      </p:pic>
      <p:sp>
        <p:nvSpPr>
          <p:cNvPr id="2" name="Titre 1"/>
          <p:cNvSpPr>
            <a:spLocks noGrp="1"/>
          </p:cNvSpPr>
          <p:nvPr>
            <p:ph type="title" hasCustomPrompt="1"/>
          </p:nvPr>
        </p:nvSpPr>
        <p:spPr>
          <a:xfrm>
            <a:off x="838200" y="365126"/>
            <a:ext cx="10515600" cy="663574"/>
          </a:xfrm>
        </p:spPr>
        <p:txBody>
          <a:bodyPr/>
          <a:lstStyle>
            <a:lvl1pPr>
              <a:defRPr b="1" i="0">
                <a:solidFill>
                  <a:srgbClr val="393E91"/>
                </a:solidFill>
                <a:latin typeface="Arial Black" charset="0"/>
                <a:ea typeface="Arial Black" charset="0"/>
                <a:cs typeface="Arial Black" charset="0"/>
              </a:defRPr>
            </a:lvl1pPr>
          </a:lstStyle>
          <a:p>
            <a:r>
              <a:rPr lang="fr-FR" dirty="0"/>
              <a:t>TITLE</a:t>
            </a:r>
          </a:p>
        </p:txBody>
      </p:sp>
      <p:sp>
        <p:nvSpPr>
          <p:cNvPr id="3" name="Espace réservé du contenu 2"/>
          <p:cNvSpPr>
            <a:spLocks noGrp="1"/>
          </p:cNvSpPr>
          <p:nvPr>
            <p:ph idx="1"/>
          </p:nvPr>
        </p:nvSpPr>
        <p:spPr/>
        <p:txBody>
          <a:bodyPr>
            <a:normAutofit/>
          </a:bodyPr>
          <a:lstStyle>
            <a:lvl1pPr marL="0" indent="0">
              <a:buFontTx/>
              <a:buNone/>
              <a:defRPr sz="2400">
                <a:solidFill>
                  <a:srgbClr val="2A7DBF"/>
                </a:solidFill>
                <a:latin typeface="Arial" charset="0"/>
                <a:ea typeface="Arial" charset="0"/>
                <a:cs typeface="Arial" charset="0"/>
              </a:defRPr>
            </a:lvl1pPr>
            <a:lvl2pPr marL="457200" indent="0">
              <a:buFontTx/>
              <a:buNone/>
              <a:defRPr sz="2000">
                <a:solidFill>
                  <a:srgbClr val="18AF9B"/>
                </a:solidFill>
                <a:latin typeface="Arial" charset="0"/>
                <a:ea typeface="Arial" charset="0"/>
                <a:cs typeface="Arial" charset="0"/>
              </a:defRPr>
            </a:lvl2pPr>
            <a:lvl3pPr marL="914400" indent="0">
              <a:buFontTx/>
              <a:buNone/>
              <a:defRPr sz="1800">
                <a:solidFill>
                  <a:srgbClr val="F28F3B"/>
                </a:solidFill>
                <a:latin typeface="Arial" charset="0"/>
                <a:ea typeface="Arial" charset="0"/>
                <a:cs typeface="Arial" charset="0"/>
              </a:defRPr>
            </a:lvl3pPr>
            <a:lvl4pPr marL="1371600" indent="0">
              <a:buFontTx/>
              <a:buNone/>
              <a:defRPr sz="1600">
                <a:solidFill>
                  <a:srgbClr val="393E91"/>
                </a:solidFill>
                <a:latin typeface="Arial" charset="0"/>
                <a:ea typeface="Arial" charset="0"/>
                <a:cs typeface="Arial" charset="0"/>
              </a:defRPr>
            </a:lvl4pPr>
            <a:lvl5pPr marL="1828800" indent="0">
              <a:buFontTx/>
              <a:buNone/>
              <a:defRPr sz="1600">
                <a:solidFill>
                  <a:srgbClr val="393E91"/>
                </a:solidFill>
                <a:latin typeface="Arial" charset="0"/>
                <a:ea typeface="Arial" charset="0"/>
                <a:cs typeface="Arial" charset="0"/>
              </a:defRPr>
            </a:lvl5pPr>
          </a:lstStyle>
          <a:p>
            <a:pPr lvl="0"/>
            <a:r>
              <a:rPr lang="fr-FR" dirty="0"/>
              <a:t>Cliquez pour modifier les styles du texte du masque</a:t>
            </a:r>
          </a:p>
          <a:p>
            <a:pPr lvl="1"/>
            <a:r>
              <a:rPr lang="fr-FR" dirty="0"/>
              <a:t>Deuxième niveau</a:t>
            </a:r>
          </a:p>
          <a:p>
            <a:pPr lvl="2"/>
            <a:r>
              <a:rPr lang="fr-FR" dirty="0"/>
              <a:t>Troisième niveau</a:t>
            </a:r>
          </a:p>
        </p:txBody>
      </p:sp>
      <p:sp>
        <p:nvSpPr>
          <p:cNvPr id="11" name="Espace réservé du texte 10"/>
          <p:cNvSpPr>
            <a:spLocks noGrp="1"/>
          </p:cNvSpPr>
          <p:nvPr>
            <p:ph type="body" sz="quarter" idx="13" hasCustomPrompt="1"/>
          </p:nvPr>
        </p:nvSpPr>
        <p:spPr>
          <a:xfrm>
            <a:off x="838200" y="1028700"/>
            <a:ext cx="10515600" cy="619125"/>
          </a:xfrm>
        </p:spPr>
        <p:txBody>
          <a:bodyPr>
            <a:normAutofit/>
          </a:bodyPr>
          <a:lstStyle>
            <a:lvl1pPr marL="0" indent="0">
              <a:buFontTx/>
              <a:buNone/>
              <a:defRPr sz="2400" i="1">
                <a:solidFill>
                  <a:srgbClr val="2A7DBF"/>
                </a:solidFill>
                <a:latin typeface="Arial" charset="0"/>
                <a:ea typeface="Arial" charset="0"/>
                <a:cs typeface="Arial" charset="0"/>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fr-FR" dirty="0"/>
              <a:t>Subtitle</a:t>
            </a:r>
          </a:p>
        </p:txBody>
      </p:sp>
      <p:pic>
        <p:nvPicPr>
          <p:cNvPr id="24" name="Image 15"/>
          <p:cNvPicPr>
            <a:picLocks noChangeAspect="1"/>
          </p:cNvPicPr>
          <p:nvPr userDrawn="1"/>
        </p:nvPicPr>
        <p:blipFill>
          <a:blip r:embed="rId3" cstate="hqprint">
            <a:extLst>
              <a:ext uri="{28A0092B-C50C-407E-A947-70E740481C1C}">
                <a14:useLocalDpi xmlns:a14="http://schemas.microsoft.com/office/drawing/2010/main"/>
              </a:ext>
            </a:extLst>
          </a:blip>
          <a:stretch>
            <a:fillRect/>
          </a:stretch>
        </p:blipFill>
        <p:spPr>
          <a:xfrm>
            <a:off x="443084" y="6334919"/>
            <a:ext cx="790231" cy="248777"/>
          </a:xfrm>
          <a:prstGeom prst="rect">
            <a:avLst/>
          </a:prstGeom>
        </p:spPr>
      </p:pic>
      <p:sp>
        <p:nvSpPr>
          <p:cNvPr id="25" name="Slide Number Placeholder 22"/>
          <p:cNvSpPr>
            <a:spLocks noGrp="1"/>
          </p:cNvSpPr>
          <p:nvPr>
            <p:ph type="sldNum" sz="quarter" idx="16"/>
          </p:nvPr>
        </p:nvSpPr>
        <p:spPr>
          <a:xfrm>
            <a:off x="11142518" y="6334919"/>
            <a:ext cx="422564" cy="365125"/>
          </a:xfrm>
          <a:prstGeom prst="rect">
            <a:avLst/>
          </a:prstGeom>
        </p:spPr>
        <p:txBody>
          <a:bodyPr/>
          <a:lstStyle>
            <a:lvl1pPr>
              <a:defRPr sz="1100">
                <a:solidFill>
                  <a:srgbClr val="18AF9B"/>
                </a:solidFill>
                <a:latin typeface="Arial" panose="020B0604020202020204" pitchFamily="34" charset="0"/>
                <a:cs typeface="Arial" panose="020B0604020202020204" pitchFamily="34" charset="0"/>
              </a:defRPr>
            </a:lvl1pPr>
          </a:lstStyle>
          <a:p>
            <a:fld id="{A5E960A2-242F-CC40-87F9-290FD5864A37}" type="slidenum">
              <a:rPr lang="fr-FR" smtClean="0"/>
              <a:pPr/>
              <a:t>‹#›</a:t>
            </a:fld>
            <a:endParaRPr lang="fr-FR" dirty="0"/>
          </a:p>
        </p:txBody>
      </p:sp>
      <p:sp>
        <p:nvSpPr>
          <p:cNvPr id="32" name="Footer Placeholder 31"/>
          <p:cNvSpPr>
            <a:spLocks noGrp="1"/>
          </p:cNvSpPr>
          <p:nvPr>
            <p:ph type="ftr" sz="quarter" idx="17"/>
          </p:nvPr>
        </p:nvSpPr>
        <p:spPr/>
        <p:txBody>
          <a:bodyPr/>
          <a:lstStyle/>
          <a:p>
            <a:r>
              <a:rPr lang="en-GB"/>
              <a:t>Poseidon - Leonardo Kuffo</a:t>
            </a:r>
            <a:endParaRPr lang="en-GB" dirty="0"/>
          </a:p>
        </p:txBody>
      </p:sp>
    </p:spTree>
    <p:extLst>
      <p:ext uri="{BB962C8B-B14F-4D97-AF65-F5344CB8AC3E}">
        <p14:creationId xmlns:p14="http://schemas.microsoft.com/office/powerpoint/2010/main" val="2097646063"/>
      </p:ext>
    </p:extLst>
  </p:cSld>
  <p:clrMapOvr>
    <a:masterClrMapping/>
  </p:clrMapOvr>
  <p:extLst mod="1">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Full-slide image">
    <p:spTree>
      <p:nvGrpSpPr>
        <p:cNvPr id="1" name=""/>
        <p:cNvGrpSpPr/>
        <p:nvPr/>
      </p:nvGrpSpPr>
      <p:grpSpPr>
        <a:xfrm>
          <a:off x="0" y="0"/>
          <a:ext cx="0" cy="0"/>
          <a:chOff x="0" y="0"/>
          <a:chExt cx="0" cy="0"/>
        </a:xfrm>
      </p:grpSpPr>
      <p:pic>
        <p:nvPicPr>
          <p:cNvPr id="27" name="Image 10"/>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0" y="6927"/>
            <a:ext cx="12192000" cy="6854653"/>
          </a:xfrm>
          <a:prstGeom prst="rect">
            <a:avLst/>
          </a:prstGeom>
        </p:spPr>
      </p:pic>
      <p:sp>
        <p:nvSpPr>
          <p:cNvPr id="11" name="Espace réservé du texte 10"/>
          <p:cNvSpPr>
            <a:spLocks noGrp="1"/>
          </p:cNvSpPr>
          <p:nvPr>
            <p:ph type="body" sz="quarter" idx="13" hasCustomPrompt="1"/>
          </p:nvPr>
        </p:nvSpPr>
        <p:spPr>
          <a:xfrm>
            <a:off x="838200" y="1029541"/>
            <a:ext cx="10515600" cy="515802"/>
          </a:xfrm>
        </p:spPr>
        <p:txBody>
          <a:bodyPr>
            <a:normAutofit/>
          </a:bodyPr>
          <a:lstStyle>
            <a:lvl1pPr marL="0" indent="0">
              <a:buFontTx/>
              <a:buNone/>
              <a:defRPr sz="2400" i="1">
                <a:solidFill>
                  <a:srgbClr val="2A7DBF"/>
                </a:solidFill>
                <a:latin typeface="Arial" charset="0"/>
                <a:ea typeface="Arial" charset="0"/>
                <a:cs typeface="Arial" charset="0"/>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fr-FR" dirty="0" err="1"/>
              <a:t>Subtitle</a:t>
            </a:r>
            <a:endParaRPr lang="fr-FR" dirty="0"/>
          </a:p>
        </p:txBody>
      </p:sp>
      <p:sp>
        <p:nvSpPr>
          <p:cNvPr id="13" name="Espace réservé pour une image  12"/>
          <p:cNvSpPr>
            <a:spLocks noGrp="1"/>
          </p:cNvSpPr>
          <p:nvPr>
            <p:ph type="pic" sz="quarter" idx="14"/>
          </p:nvPr>
        </p:nvSpPr>
        <p:spPr>
          <a:xfrm>
            <a:off x="838200" y="1706879"/>
            <a:ext cx="10515600" cy="4649471"/>
          </a:xfrm>
        </p:spPr>
        <p:txBody>
          <a:bodyPr>
            <a:normAutofit/>
          </a:bodyPr>
          <a:lstStyle>
            <a:lvl1pPr marL="0" indent="0">
              <a:buFontTx/>
              <a:buNone/>
              <a:defRPr sz="2400">
                <a:solidFill>
                  <a:srgbClr val="393E91"/>
                </a:solidFill>
                <a:latin typeface="Arial" charset="0"/>
                <a:ea typeface="Arial" charset="0"/>
                <a:cs typeface="Arial" charset="0"/>
              </a:defRPr>
            </a:lvl1pPr>
          </a:lstStyle>
          <a:p>
            <a:endParaRPr lang="fr-FR"/>
          </a:p>
        </p:txBody>
      </p:sp>
      <p:sp>
        <p:nvSpPr>
          <p:cNvPr id="17" name="Slide Number Placeholder 22"/>
          <p:cNvSpPr>
            <a:spLocks noGrp="1"/>
          </p:cNvSpPr>
          <p:nvPr>
            <p:ph type="sldNum" sz="quarter" idx="16"/>
          </p:nvPr>
        </p:nvSpPr>
        <p:spPr>
          <a:xfrm>
            <a:off x="11142518" y="6334919"/>
            <a:ext cx="422564" cy="365125"/>
          </a:xfrm>
          <a:prstGeom prst="rect">
            <a:avLst/>
          </a:prstGeom>
        </p:spPr>
        <p:txBody>
          <a:bodyPr/>
          <a:lstStyle>
            <a:lvl1pPr>
              <a:defRPr sz="1100">
                <a:solidFill>
                  <a:srgbClr val="18AF9B"/>
                </a:solidFill>
                <a:latin typeface="Arial" panose="020B0604020202020204" pitchFamily="34" charset="0"/>
                <a:cs typeface="Arial" panose="020B0604020202020204" pitchFamily="34" charset="0"/>
              </a:defRPr>
            </a:lvl1pPr>
          </a:lstStyle>
          <a:p>
            <a:fld id="{A5E960A2-242F-CC40-87F9-290FD5864A37}" type="slidenum">
              <a:rPr lang="fr-FR" smtClean="0"/>
              <a:pPr/>
              <a:t>‹#›</a:t>
            </a:fld>
            <a:endParaRPr lang="fr-FR" dirty="0"/>
          </a:p>
        </p:txBody>
      </p:sp>
      <p:pic>
        <p:nvPicPr>
          <p:cNvPr id="19" name="Image 15"/>
          <p:cNvPicPr>
            <a:picLocks noChangeAspect="1"/>
          </p:cNvPicPr>
          <p:nvPr userDrawn="1"/>
        </p:nvPicPr>
        <p:blipFill>
          <a:blip r:embed="rId3" cstate="hqprint">
            <a:extLst>
              <a:ext uri="{28A0092B-C50C-407E-A947-70E740481C1C}">
                <a14:useLocalDpi xmlns:a14="http://schemas.microsoft.com/office/drawing/2010/main"/>
              </a:ext>
            </a:extLst>
          </a:blip>
          <a:stretch>
            <a:fillRect/>
          </a:stretch>
        </p:blipFill>
        <p:spPr>
          <a:xfrm>
            <a:off x="443084" y="6334919"/>
            <a:ext cx="790231" cy="248777"/>
          </a:xfrm>
          <a:prstGeom prst="rect">
            <a:avLst/>
          </a:prstGeom>
        </p:spPr>
      </p:pic>
      <p:sp>
        <p:nvSpPr>
          <p:cNvPr id="26" name="Footer Placeholder 25"/>
          <p:cNvSpPr>
            <a:spLocks noGrp="1"/>
          </p:cNvSpPr>
          <p:nvPr>
            <p:ph type="ftr" sz="quarter" idx="17"/>
          </p:nvPr>
        </p:nvSpPr>
        <p:spPr/>
        <p:txBody>
          <a:bodyPr/>
          <a:lstStyle/>
          <a:p>
            <a:r>
              <a:rPr lang="en-GB"/>
              <a:t>Poseidon - Leonardo Kuffo</a:t>
            </a:r>
            <a:endParaRPr lang="en-GB" dirty="0"/>
          </a:p>
        </p:txBody>
      </p:sp>
      <p:sp>
        <p:nvSpPr>
          <p:cNvPr id="12" name="Titre 1"/>
          <p:cNvSpPr>
            <a:spLocks noGrp="1"/>
          </p:cNvSpPr>
          <p:nvPr>
            <p:ph type="title" hasCustomPrompt="1"/>
          </p:nvPr>
        </p:nvSpPr>
        <p:spPr>
          <a:xfrm>
            <a:off x="838200" y="365126"/>
            <a:ext cx="10515600" cy="663574"/>
          </a:xfrm>
        </p:spPr>
        <p:txBody>
          <a:bodyPr/>
          <a:lstStyle>
            <a:lvl1pPr>
              <a:defRPr b="1" i="0">
                <a:solidFill>
                  <a:srgbClr val="393E91"/>
                </a:solidFill>
                <a:latin typeface="Arial Black" charset="0"/>
                <a:ea typeface="Arial Black" charset="0"/>
                <a:cs typeface="Arial Black" charset="0"/>
              </a:defRPr>
            </a:lvl1pPr>
          </a:lstStyle>
          <a:p>
            <a:r>
              <a:rPr lang="fr-FR" dirty="0"/>
              <a:t>TITLE</a:t>
            </a:r>
          </a:p>
        </p:txBody>
      </p:sp>
    </p:spTree>
    <p:extLst>
      <p:ext uri="{BB962C8B-B14F-4D97-AF65-F5344CB8AC3E}">
        <p14:creationId xmlns:p14="http://schemas.microsoft.com/office/powerpoint/2010/main" val="10171025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omparison (two text columns)">
    <p:spTree>
      <p:nvGrpSpPr>
        <p:cNvPr id="1" name=""/>
        <p:cNvGrpSpPr/>
        <p:nvPr/>
      </p:nvGrpSpPr>
      <p:grpSpPr>
        <a:xfrm>
          <a:off x="0" y="0"/>
          <a:ext cx="0" cy="0"/>
          <a:chOff x="0" y="0"/>
          <a:chExt cx="0" cy="0"/>
        </a:xfrm>
      </p:grpSpPr>
      <p:pic>
        <p:nvPicPr>
          <p:cNvPr id="24" name="Image 10"/>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0" y="6927"/>
            <a:ext cx="12192000" cy="6854653"/>
          </a:xfrm>
          <a:prstGeom prst="rect">
            <a:avLst/>
          </a:prstGeom>
        </p:spPr>
      </p:pic>
      <p:sp>
        <p:nvSpPr>
          <p:cNvPr id="3" name="Espace réservé du contenu 2"/>
          <p:cNvSpPr>
            <a:spLocks noGrp="1"/>
          </p:cNvSpPr>
          <p:nvPr>
            <p:ph sz="half" idx="1"/>
          </p:nvPr>
        </p:nvSpPr>
        <p:spPr>
          <a:xfrm>
            <a:off x="838200" y="1734671"/>
            <a:ext cx="5181600" cy="4442292"/>
          </a:xfrm>
        </p:spPr>
        <p:txBody>
          <a:bodyPr>
            <a:normAutofit/>
          </a:bodyPr>
          <a:lstStyle>
            <a:lvl1pPr marL="0" indent="0">
              <a:buFontTx/>
              <a:buNone/>
              <a:defRPr sz="2400">
                <a:solidFill>
                  <a:srgbClr val="2A7DBF"/>
                </a:solidFill>
                <a:latin typeface="Arial" charset="0"/>
                <a:ea typeface="Arial" charset="0"/>
                <a:cs typeface="Arial" charset="0"/>
              </a:defRPr>
            </a:lvl1pPr>
            <a:lvl2pPr marL="457200" indent="0">
              <a:buFontTx/>
              <a:buNone/>
              <a:defRPr sz="2000">
                <a:solidFill>
                  <a:srgbClr val="18AF9B"/>
                </a:solidFill>
                <a:latin typeface="Arial" charset="0"/>
                <a:ea typeface="Arial" charset="0"/>
                <a:cs typeface="Arial" charset="0"/>
              </a:defRPr>
            </a:lvl2pPr>
            <a:lvl3pPr marL="914400" indent="0">
              <a:buFontTx/>
              <a:buNone/>
              <a:defRPr sz="1800">
                <a:solidFill>
                  <a:srgbClr val="F28F3B"/>
                </a:solidFill>
                <a:latin typeface="Arial" charset="0"/>
                <a:ea typeface="Arial" charset="0"/>
                <a:cs typeface="Arial" charset="0"/>
              </a:defRPr>
            </a:lvl3pPr>
            <a:lvl4pPr marL="1371600" indent="0">
              <a:buFontTx/>
              <a:buNone/>
              <a:defRPr sz="1600">
                <a:solidFill>
                  <a:srgbClr val="393E91"/>
                </a:solidFill>
                <a:latin typeface="Arial" charset="0"/>
                <a:ea typeface="Arial" charset="0"/>
                <a:cs typeface="Arial" charset="0"/>
              </a:defRPr>
            </a:lvl4pPr>
            <a:lvl5pPr marL="1828800" indent="0">
              <a:buFontTx/>
              <a:buNone/>
              <a:defRPr sz="1600">
                <a:solidFill>
                  <a:srgbClr val="393E91"/>
                </a:solidFill>
                <a:latin typeface="Arial" charset="0"/>
                <a:ea typeface="Arial" charset="0"/>
                <a:cs typeface="Arial" charset="0"/>
              </a:defRPr>
            </a:lvl5p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u contenu 3"/>
          <p:cNvSpPr>
            <a:spLocks noGrp="1"/>
          </p:cNvSpPr>
          <p:nvPr>
            <p:ph sz="half" idx="2"/>
          </p:nvPr>
        </p:nvSpPr>
        <p:spPr>
          <a:xfrm>
            <a:off x="6172200" y="1734671"/>
            <a:ext cx="5181600" cy="4442292"/>
          </a:xfrm>
        </p:spPr>
        <p:txBody>
          <a:bodyPr>
            <a:normAutofit/>
          </a:bodyPr>
          <a:lstStyle>
            <a:lvl1pPr marL="0" indent="0">
              <a:buFontTx/>
              <a:buNone/>
              <a:defRPr sz="2400">
                <a:solidFill>
                  <a:srgbClr val="2A7DBF"/>
                </a:solidFill>
                <a:latin typeface="Arial" charset="0"/>
                <a:ea typeface="Arial" charset="0"/>
                <a:cs typeface="Arial" charset="0"/>
              </a:defRPr>
            </a:lvl1pPr>
            <a:lvl2pPr marL="457200" indent="0">
              <a:buFontTx/>
              <a:buNone/>
              <a:defRPr sz="2000">
                <a:solidFill>
                  <a:srgbClr val="18AF9B"/>
                </a:solidFill>
                <a:latin typeface="Arial" charset="0"/>
                <a:ea typeface="Arial" charset="0"/>
                <a:cs typeface="Arial" charset="0"/>
              </a:defRPr>
            </a:lvl2pPr>
            <a:lvl3pPr marL="914400" indent="0">
              <a:buFontTx/>
              <a:buNone/>
              <a:defRPr sz="1800">
                <a:solidFill>
                  <a:srgbClr val="F28F3B"/>
                </a:solidFill>
                <a:latin typeface="Arial" charset="0"/>
                <a:ea typeface="Arial" charset="0"/>
                <a:cs typeface="Arial" charset="0"/>
              </a:defRPr>
            </a:lvl3pPr>
            <a:lvl4pPr marL="1371600" indent="0">
              <a:buFontTx/>
              <a:buNone/>
              <a:defRPr sz="1600">
                <a:solidFill>
                  <a:srgbClr val="393E91"/>
                </a:solidFill>
                <a:latin typeface="Arial" charset="0"/>
                <a:ea typeface="Arial" charset="0"/>
                <a:cs typeface="Arial" charset="0"/>
              </a:defRPr>
            </a:lvl4pPr>
            <a:lvl5pPr marL="1828800" indent="0">
              <a:buFontTx/>
              <a:buNone/>
              <a:defRPr sz="1600">
                <a:solidFill>
                  <a:srgbClr val="393E91"/>
                </a:solidFill>
                <a:latin typeface="Arial" charset="0"/>
                <a:ea typeface="Arial" charset="0"/>
                <a:cs typeface="Arial" charset="0"/>
              </a:defRPr>
            </a:lvl5pPr>
          </a:lstStyle>
          <a:p>
            <a:pPr lvl="0"/>
            <a:r>
              <a:rPr lang="fr-FR" dirty="0"/>
              <a:t>Cliquez pour modifier les styles du texte du masque</a:t>
            </a:r>
          </a:p>
          <a:p>
            <a:pPr lvl="1"/>
            <a:r>
              <a:rPr lang="fr-FR" dirty="0"/>
              <a:t>Deuxième niveau</a:t>
            </a:r>
          </a:p>
          <a:p>
            <a:pPr lvl="2"/>
            <a:r>
              <a:rPr lang="fr-FR" dirty="0"/>
              <a:t>Troisième niveau</a:t>
            </a:r>
          </a:p>
        </p:txBody>
      </p:sp>
      <p:sp>
        <p:nvSpPr>
          <p:cNvPr id="19" name="Slide Number Placeholder 22"/>
          <p:cNvSpPr>
            <a:spLocks noGrp="1"/>
          </p:cNvSpPr>
          <p:nvPr>
            <p:ph type="sldNum" sz="quarter" idx="16"/>
          </p:nvPr>
        </p:nvSpPr>
        <p:spPr>
          <a:xfrm>
            <a:off x="11142518" y="6334919"/>
            <a:ext cx="422564" cy="365125"/>
          </a:xfrm>
          <a:prstGeom prst="rect">
            <a:avLst/>
          </a:prstGeom>
        </p:spPr>
        <p:txBody>
          <a:bodyPr/>
          <a:lstStyle>
            <a:lvl1pPr>
              <a:defRPr sz="1100">
                <a:solidFill>
                  <a:srgbClr val="18AF9B"/>
                </a:solidFill>
                <a:latin typeface="Arial" panose="020B0604020202020204" pitchFamily="34" charset="0"/>
                <a:cs typeface="Arial" panose="020B0604020202020204" pitchFamily="34" charset="0"/>
              </a:defRPr>
            </a:lvl1pPr>
          </a:lstStyle>
          <a:p>
            <a:fld id="{A5E960A2-242F-CC40-87F9-290FD5864A37}" type="slidenum">
              <a:rPr lang="fr-FR" smtClean="0"/>
              <a:pPr/>
              <a:t>‹#›</a:t>
            </a:fld>
            <a:endParaRPr lang="fr-FR" dirty="0"/>
          </a:p>
        </p:txBody>
      </p:sp>
      <p:pic>
        <p:nvPicPr>
          <p:cNvPr id="20" name="Image 15"/>
          <p:cNvPicPr>
            <a:picLocks noChangeAspect="1"/>
          </p:cNvPicPr>
          <p:nvPr userDrawn="1"/>
        </p:nvPicPr>
        <p:blipFill>
          <a:blip r:embed="rId3" cstate="hqprint">
            <a:extLst>
              <a:ext uri="{28A0092B-C50C-407E-A947-70E740481C1C}">
                <a14:useLocalDpi xmlns:a14="http://schemas.microsoft.com/office/drawing/2010/main"/>
              </a:ext>
            </a:extLst>
          </a:blip>
          <a:stretch>
            <a:fillRect/>
          </a:stretch>
        </p:blipFill>
        <p:spPr>
          <a:xfrm>
            <a:off x="443084" y="6334919"/>
            <a:ext cx="790231" cy="248777"/>
          </a:xfrm>
          <a:prstGeom prst="rect">
            <a:avLst/>
          </a:prstGeom>
        </p:spPr>
      </p:pic>
      <p:sp>
        <p:nvSpPr>
          <p:cNvPr id="23" name="Footer Placeholder 22"/>
          <p:cNvSpPr>
            <a:spLocks noGrp="1"/>
          </p:cNvSpPr>
          <p:nvPr>
            <p:ph type="ftr" sz="quarter" idx="17"/>
          </p:nvPr>
        </p:nvSpPr>
        <p:spPr/>
        <p:txBody>
          <a:bodyPr/>
          <a:lstStyle/>
          <a:p>
            <a:r>
              <a:rPr lang="en-GB"/>
              <a:t>Poseidon - Leonardo Kuffo</a:t>
            </a:r>
            <a:endParaRPr lang="en-GB" dirty="0"/>
          </a:p>
        </p:txBody>
      </p:sp>
      <p:sp>
        <p:nvSpPr>
          <p:cNvPr id="11" name="Espace réservé du texte 10"/>
          <p:cNvSpPr>
            <a:spLocks noGrp="1"/>
          </p:cNvSpPr>
          <p:nvPr>
            <p:ph type="body" sz="quarter" idx="13" hasCustomPrompt="1"/>
          </p:nvPr>
        </p:nvSpPr>
        <p:spPr>
          <a:xfrm>
            <a:off x="838200" y="1029541"/>
            <a:ext cx="10515600" cy="515802"/>
          </a:xfrm>
        </p:spPr>
        <p:txBody>
          <a:bodyPr>
            <a:normAutofit/>
          </a:bodyPr>
          <a:lstStyle>
            <a:lvl1pPr marL="0" indent="0">
              <a:buFontTx/>
              <a:buNone/>
              <a:defRPr sz="2400" i="1">
                <a:solidFill>
                  <a:srgbClr val="2A7DBF"/>
                </a:solidFill>
                <a:latin typeface="Arial" charset="0"/>
                <a:ea typeface="Arial" charset="0"/>
                <a:cs typeface="Arial" charset="0"/>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fr-FR" dirty="0" err="1"/>
              <a:t>Subtitle</a:t>
            </a:r>
            <a:endParaRPr lang="fr-FR" dirty="0"/>
          </a:p>
        </p:txBody>
      </p:sp>
      <p:sp>
        <p:nvSpPr>
          <p:cNvPr id="12" name="Titre 1"/>
          <p:cNvSpPr>
            <a:spLocks noGrp="1"/>
          </p:cNvSpPr>
          <p:nvPr>
            <p:ph type="title" hasCustomPrompt="1"/>
          </p:nvPr>
        </p:nvSpPr>
        <p:spPr>
          <a:xfrm>
            <a:off x="838200" y="365126"/>
            <a:ext cx="10515600" cy="663574"/>
          </a:xfrm>
        </p:spPr>
        <p:txBody>
          <a:bodyPr/>
          <a:lstStyle>
            <a:lvl1pPr>
              <a:defRPr b="1" i="0">
                <a:solidFill>
                  <a:srgbClr val="393E91"/>
                </a:solidFill>
                <a:latin typeface="Arial Black" charset="0"/>
                <a:ea typeface="Arial Black" charset="0"/>
                <a:cs typeface="Arial Black" charset="0"/>
              </a:defRPr>
            </a:lvl1pPr>
          </a:lstStyle>
          <a:p>
            <a:r>
              <a:rPr lang="fr-FR" dirty="0"/>
              <a:t>TITLE</a:t>
            </a:r>
          </a:p>
        </p:txBody>
      </p:sp>
    </p:spTree>
    <p:extLst>
      <p:ext uri="{BB962C8B-B14F-4D97-AF65-F5344CB8AC3E}">
        <p14:creationId xmlns:p14="http://schemas.microsoft.com/office/powerpoint/2010/main" val="9325249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ext alongside large image">
    <p:spTree>
      <p:nvGrpSpPr>
        <p:cNvPr id="1" name=""/>
        <p:cNvGrpSpPr/>
        <p:nvPr/>
      </p:nvGrpSpPr>
      <p:grpSpPr>
        <a:xfrm>
          <a:off x="0" y="0"/>
          <a:ext cx="0" cy="0"/>
          <a:chOff x="0" y="0"/>
          <a:chExt cx="0" cy="0"/>
        </a:xfrm>
      </p:grpSpPr>
      <p:pic>
        <p:nvPicPr>
          <p:cNvPr id="11" name="Image 10"/>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0" y="6927"/>
            <a:ext cx="12192000" cy="6854653"/>
          </a:xfrm>
          <a:prstGeom prst="rect">
            <a:avLst/>
          </a:prstGeom>
        </p:spPr>
      </p:pic>
      <p:sp>
        <p:nvSpPr>
          <p:cNvPr id="3" name="Espace réservé du contenu 2"/>
          <p:cNvSpPr>
            <a:spLocks noGrp="1"/>
          </p:cNvSpPr>
          <p:nvPr>
            <p:ph sz="half" idx="1"/>
          </p:nvPr>
        </p:nvSpPr>
        <p:spPr>
          <a:xfrm>
            <a:off x="838200" y="1734671"/>
            <a:ext cx="3821206" cy="4442292"/>
          </a:xfrm>
        </p:spPr>
        <p:txBody>
          <a:bodyPr>
            <a:normAutofit/>
          </a:bodyPr>
          <a:lstStyle>
            <a:lvl1pPr marL="0" indent="0">
              <a:buFontTx/>
              <a:buNone/>
              <a:defRPr sz="2400">
                <a:solidFill>
                  <a:srgbClr val="2A7DBF"/>
                </a:solidFill>
                <a:latin typeface="Arial" charset="0"/>
                <a:ea typeface="Arial" charset="0"/>
                <a:cs typeface="Arial" charset="0"/>
              </a:defRPr>
            </a:lvl1pPr>
            <a:lvl2pPr marL="457200" indent="0">
              <a:buFontTx/>
              <a:buNone/>
              <a:defRPr sz="2000">
                <a:solidFill>
                  <a:srgbClr val="18AF9B"/>
                </a:solidFill>
                <a:latin typeface="Arial" charset="0"/>
                <a:ea typeface="Arial" charset="0"/>
                <a:cs typeface="Arial" charset="0"/>
              </a:defRPr>
            </a:lvl2pPr>
            <a:lvl3pPr marL="914400" indent="0">
              <a:buFontTx/>
              <a:buNone/>
              <a:defRPr sz="1800">
                <a:solidFill>
                  <a:srgbClr val="F28F3B"/>
                </a:solidFill>
                <a:latin typeface="Arial" charset="0"/>
                <a:ea typeface="Arial" charset="0"/>
                <a:cs typeface="Arial" charset="0"/>
              </a:defRPr>
            </a:lvl3pPr>
            <a:lvl4pPr marL="1371600" indent="0">
              <a:buFontTx/>
              <a:buNone/>
              <a:defRPr sz="1600">
                <a:solidFill>
                  <a:srgbClr val="393E91"/>
                </a:solidFill>
                <a:latin typeface="Arial" charset="0"/>
                <a:ea typeface="Arial" charset="0"/>
                <a:cs typeface="Arial" charset="0"/>
              </a:defRPr>
            </a:lvl4pPr>
            <a:lvl5pPr marL="1828800" indent="0">
              <a:buFontTx/>
              <a:buNone/>
              <a:defRPr sz="1600">
                <a:solidFill>
                  <a:srgbClr val="393E91"/>
                </a:solidFill>
                <a:latin typeface="Arial" charset="0"/>
                <a:ea typeface="Arial" charset="0"/>
                <a:cs typeface="Arial" charset="0"/>
              </a:defRPr>
            </a:lvl5pPr>
          </a:lstStyle>
          <a:p>
            <a:pPr lvl="0"/>
            <a:r>
              <a:rPr lang="fr-FR" dirty="0"/>
              <a:t>Cliquez pour modifier les styles du texte du masque</a:t>
            </a:r>
          </a:p>
          <a:p>
            <a:pPr lvl="1"/>
            <a:r>
              <a:rPr lang="fr-FR" dirty="0"/>
              <a:t>Deuxième niveau</a:t>
            </a:r>
          </a:p>
          <a:p>
            <a:pPr lvl="2"/>
            <a:r>
              <a:rPr lang="fr-FR" dirty="0"/>
              <a:t>Troisième niveau</a:t>
            </a:r>
          </a:p>
        </p:txBody>
      </p:sp>
      <p:sp>
        <p:nvSpPr>
          <p:cNvPr id="6" name="Espace réservé pour une image  5"/>
          <p:cNvSpPr>
            <a:spLocks noGrp="1"/>
          </p:cNvSpPr>
          <p:nvPr>
            <p:ph type="pic" sz="quarter" idx="14"/>
          </p:nvPr>
        </p:nvSpPr>
        <p:spPr>
          <a:xfrm>
            <a:off x="4948238" y="1735138"/>
            <a:ext cx="6405562" cy="4420985"/>
          </a:xfrm>
        </p:spPr>
        <p:txBody>
          <a:bodyPr/>
          <a:lstStyle>
            <a:lvl1pPr marL="0" indent="0">
              <a:buFontTx/>
              <a:buNone/>
              <a:defRPr>
                <a:solidFill>
                  <a:srgbClr val="393E91"/>
                </a:solidFill>
                <a:latin typeface="Arial" charset="0"/>
                <a:ea typeface="Arial" charset="0"/>
                <a:cs typeface="Arial" charset="0"/>
              </a:defRPr>
            </a:lvl1pPr>
          </a:lstStyle>
          <a:p>
            <a:endParaRPr lang="fr-FR" dirty="0"/>
          </a:p>
        </p:txBody>
      </p:sp>
      <p:sp>
        <p:nvSpPr>
          <p:cNvPr id="17" name="Slide Number Placeholder 22"/>
          <p:cNvSpPr>
            <a:spLocks noGrp="1"/>
          </p:cNvSpPr>
          <p:nvPr>
            <p:ph type="sldNum" sz="quarter" idx="16"/>
          </p:nvPr>
        </p:nvSpPr>
        <p:spPr>
          <a:xfrm>
            <a:off x="11142518" y="6334919"/>
            <a:ext cx="422564" cy="365125"/>
          </a:xfrm>
          <a:prstGeom prst="rect">
            <a:avLst/>
          </a:prstGeom>
        </p:spPr>
        <p:txBody>
          <a:bodyPr/>
          <a:lstStyle>
            <a:lvl1pPr>
              <a:defRPr sz="1100">
                <a:solidFill>
                  <a:srgbClr val="18AF9B"/>
                </a:solidFill>
                <a:latin typeface="Arial" panose="020B0604020202020204" pitchFamily="34" charset="0"/>
                <a:cs typeface="Arial" panose="020B0604020202020204" pitchFamily="34" charset="0"/>
              </a:defRPr>
            </a:lvl1pPr>
          </a:lstStyle>
          <a:p>
            <a:fld id="{A5E960A2-242F-CC40-87F9-290FD5864A37}" type="slidenum">
              <a:rPr lang="fr-FR" smtClean="0"/>
              <a:pPr/>
              <a:t>‹#›</a:t>
            </a:fld>
            <a:endParaRPr lang="fr-FR" dirty="0"/>
          </a:p>
        </p:txBody>
      </p:sp>
      <p:pic>
        <p:nvPicPr>
          <p:cNvPr id="18" name="Image 15"/>
          <p:cNvPicPr>
            <a:picLocks noChangeAspect="1"/>
          </p:cNvPicPr>
          <p:nvPr userDrawn="1"/>
        </p:nvPicPr>
        <p:blipFill>
          <a:blip r:embed="rId3" cstate="hqprint">
            <a:extLst>
              <a:ext uri="{28A0092B-C50C-407E-A947-70E740481C1C}">
                <a14:useLocalDpi xmlns:a14="http://schemas.microsoft.com/office/drawing/2010/main"/>
              </a:ext>
            </a:extLst>
          </a:blip>
          <a:stretch>
            <a:fillRect/>
          </a:stretch>
        </p:blipFill>
        <p:spPr>
          <a:xfrm>
            <a:off x="443084" y="6334919"/>
            <a:ext cx="790231" cy="248777"/>
          </a:xfrm>
          <a:prstGeom prst="rect">
            <a:avLst/>
          </a:prstGeom>
        </p:spPr>
      </p:pic>
      <p:sp>
        <p:nvSpPr>
          <p:cNvPr id="19" name="Footer Placeholder 18"/>
          <p:cNvSpPr>
            <a:spLocks noGrp="1"/>
          </p:cNvSpPr>
          <p:nvPr>
            <p:ph type="ftr" sz="quarter" idx="17"/>
          </p:nvPr>
        </p:nvSpPr>
        <p:spPr/>
        <p:txBody>
          <a:bodyPr/>
          <a:lstStyle/>
          <a:p>
            <a:r>
              <a:rPr lang="en-GB"/>
              <a:t>Poseidon - Leonardo Kuffo</a:t>
            </a:r>
            <a:endParaRPr lang="en-GB" dirty="0"/>
          </a:p>
        </p:txBody>
      </p:sp>
      <p:sp>
        <p:nvSpPr>
          <p:cNvPr id="12" name="Espace réservé du texte 10"/>
          <p:cNvSpPr>
            <a:spLocks noGrp="1"/>
          </p:cNvSpPr>
          <p:nvPr>
            <p:ph type="body" sz="quarter" idx="13" hasCustomPrompt="1"/>
          </p:nvPr>
        </p:nvSpPr>
        <p:spPr>
          <a:xfrm>
            <a:off x="838200" y="1029541"/>
            <a:ext cx="10515600" cy="515802"/>
          </a:xfrm>
        </p:spPr>
        <p:txBody>
          <a:bodyPr>
            <a:normAutofit/>
          </a:bodyPr>
          <a:lstStyle>
            <a:lvl1pPr marL="0" indent="0">
              <a:buFontTx/>
              <a:buNone/>
              <a:defRPr sz="2400" i="1">
                <a:solidFill>
                  <a:srgbClr val="2A7DBF"/>
                </a:solidFill>
                <a:latin typeface="Arial" charset="0"/>
                <a:ea typeface="Arial" charset="0"/>
                <a:cs typeface="Arial" charset="0"/>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fr-FR" dirty="0" err="1"/>
              <a:t>Subtitle</a:t>
            </a:r>
            <a:endParaRPr lang="fr-FR" dirty="0"/>
          </a:p>
        </p:txBody>
      </p:sp>
      <p:sp>
        <p:nvSpPr>
          <p:cNvPr id="13" name="Titre 1"/>
          <p:cNvSpPr>
            <a:spLocks noGrp="1"/>
          </p:cNvSpPr>
          <p:nvPr>
            <p:ph type="title" hasCustomPrompt="1"/>
          </p:nvPr>
        </p:nvSpPr>
        <p:spPr>
          <a:xfrm>
            <a:off x="838200" y="365126"/>
            <a:ext cx="10515600" cy="663574"/>
          </a:xfrm>
        </p:spPr>
        <p:txBody>
          <a:bodyPr/>
          <a:lstStyle>
            <a:lvl1pPr>
              <a:defRPr b="1" i="0">
                <a:solidFill>
                  <a:srgbClr val="393E91"/>
                </a:solidFill>
                <a:latin typeface="Arial Black" charset="0"/>
                <a:ea typeface="Arial Black" charset="0"/>
                <a:cs typeface="Arial Black" charset="0"/>
              </a:defRPr>
            </a:lvl1pPr>
          </a:lstStyle>
          <a:p>
            <a:r>
              <a:rPr lang="fr-FR" dirty="0"/>
              <a:t>TITLE</a:t>
            </a:r>
          </a:p>
        </p:txBody>
      </p:sp>
    </p:spTree>
    <p:extLst>
      <p:ext uri="{BB962C8B-B14F-4D97-AF65-F5344CB8AC3E}">
        <p14:creationId xmlns:p14="http://schemas.microsoft.com/office/powerpoint/2010/main" val="11193474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ext alongside two images">
    <p:spTree>
      <p:nvGrpSpPr>
        <p:cNvPr id="1" name=""/>
        <p:cNvGrpSpPr/>
        <p:nvPr/>
      </p:nvGrpSpPr>
      <p:grpSpPr>
        <a:xfrm>
          <a:off x="0" y="0"/>
          <a:ext cx="0" cy="0"/>
          <a:chOff x="0" y="0"/>
          <a:chExt cx="0" cy="0"/>
        </a:xfrm>
      </p:grpSpPr>
      <p:pic>
        <p:nvPicPr>
          <p:cNvPr id="23" name="Image 10"/>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0" y="6927"/>
            <a:ext cx="12192000" cy="6854653"/>
          </a:xfrm>
          <a:prstGeom prst="rect">
            <a:avLst/>
          </a:prstGeom>
        </p:spPr>
      </p:pic>
      <p:sp>
        <p:nvSpPr>
          <p:cNvPr id="4" name="Espace réservé du contenu 3"/>
          <p:cNvSpPr>
            <a:spLocks noGrp="1"/>
          </p:cNvSpPr>
          <p:nvPr>
            <p:ph sz="half" idx="2"/>
          </p:nvPr>
        </p:nvSpPr>
        <p:spPr>
          <a:xfrm>
            <a:off x="839788" y="1681163"/>
            <a:ext cx="5157787" cy="4508500"/>
          </a:xfrm>
        </p:spPr>
        <p:txBody>
          <a:bodyPr>
            <a:normAutofit/>
          </a:bodyPr>
          <a:lstStyle>
            <a:lvl1pPr marL="0" indent="0">
              <a:buFontTx/>
              <a:buNone/>
              <a:defRPr sz="2400">
                <a:solidFill>
                  <a:srgbClr val="2A7DBF"/>
                </a:solidFill>
                <a:latin typeface="Arial" charset="0"/>
                <a:ea typeface="Arial" charset="0"/>
                <a:cs typeface="Arial" charset="0"/>
              </a:defRPr>
            </a:lvl1pPr>
            <a:lvl2pPr marL="457200" indent="0">
              <a:buFontTx/>
              <a:buNone/>
              <a:defRPr sz="2000">
                <a:solidFill>
                  <a:srgbClr val="2A7DBF"/>
                </a:solidFill>
                <a:latin typeface="Arial" charset="0"/>
                <a:ea typeface="Arial" charset="0"/>
                <a:cs typeface="Arial" charset="0"/>
              </a:defRPr>
            </a:lvl2pPr>
            <a:lvl3pPr marL="914400" indent="0">
              <a:buFontTx/>
              <a:buNone/>
              <a:defRPr sz="1800">
                <a:solidFill>
                  <a:srgbClr val="F28F3B"/>
                </a:solidFill>
                <a:latin typeface="Arial" charset="0"/>
                <a:ea typeface="Arial" charset="0"/>
                <a:cs typeface="Arial" charset="0"/>
              </a:defRPr>
            </a:lvl3pPr>
            <a:lvl4pPr marL="1371600" indent="0">
              <a:buFontTx/>
              <a:buNone/>
              <a:defRPr sz="1600">
                <a:solidFill>
                  <a:srgbClr val="393E91"/>
                </a:solidFill>
                <a:latin typeface="Arial" charset="0"/>
                <a:ea typeface="Arial" charset="0"/>
                <a:cs typeface="Arial" charset="0"/>
              </a:defRPr>
            </a:lvl4pPr>
            <a:lvl5pPr marL="1828800" indent="0">
              <a:buFontTx/>
              <a:buNone/>
              <a:defRPr sz="1600">
                <a:solidFill>
                  <a:srgbClr val="393E91"/>
                </a:solidFill>
                <a:latin typeface="Arial" charset="0"/>
                <a:ea typeface="Arial" charset="0"/>
                <a:cs typeface="Arial" charset="0"/>
              </a:defRPr>
            </a:lvl5pPr>
          </a:lstStyle>
          <a:p>
            <a:pPr lvl="0"/>
            <a:r>
              <a:rPr lang="fr-FR" dirty="0"/>
              <a:t>Cliquez pour modifier les styles du texte du masque</a:t>
            </a:r>
          </a:p>
          <a:p>
            <a:pPr lvl="1"/>
            <a:r>
              <a:rPr lang="fr-FR" dirty="0"/>
              <a:t>Deuxième niveau</a:t>
            </a:r>
          </a:p>
          <a:p>
            <a:pPr lvl="2"/>
            <a:r>
              <a:rPr lang="fr-FR" dirty="0"/>
              <a:t>Troisième niveau</a:t>
            </a:r>
          </a:p>
        </p:txBody>
      </p:sp>
      <p:sp>
        <p:nvSpPr>
          <p:cNvPr id="13" name="Espace réservé pour une image  12"/>
          <p:cNvSpPr>
            <a:spLocks noGrp="1"/>
          </p:cNvSpPr>
          <p:nvPr>
            <p:ph type="pic" sz="quarter" idx="14"/>
          </p:nvPr>
        </p:nvSpPr>
        <p:spPr>
          <a:xfrm>
            <a:off x="6513512" y="1654549"/>
            <a:ext cx="4840288" cy="2090457"/>
          </a:xfrm>
        </p:spPr>
        <p:txBody>
          <a:bodyPr>
            <a:normAutofit/>
          </a:bodyPr>
          <a:lstStyle>
            <a:lvl1pPr marL="0" indent="0">
              <a:buFontTx/>
              <a:buNone/>
              <a:defRPr sz="2400">
                <a:solidFill>
                  <a:srgbClr val="393E91"/>
                </a:solidFill>
                <a:latin typeface="Arial" charset="0"/>
                <a:ea typeface="Arial" charset="0"/>
                <a:cs typeface="Arial" charset="0"/>
              </a:defRPr>
            </a:lvl1pPr>
          </a:lstStyle>
          <a:p>
            <a:endParaRPr lang="fr-FR"/>
          </a:p>
        </p:txBody>
      </p:sp>
      <p:sp>
        <p:nvSpPr>
          <p:cNvPr id="14" name="Espace réservé pour une image  12"/>
          <p:cNvSpPr>
            <a:spLocks noGrp="1"/>
          </p:cNvSpPr>
          <p:nvPr>
            <p:ph type="pic" sz="quarter" idx="15"/>
          </p:nvPr>
        </p:nvSpPr>
        <p:spPr>
          <a:xfrm>
            <a:off x="6513512" y="4072310"/>
            <a:ext cx="4840288" cy="2090457"/>
          </a:xfrm>
        </p:spPr>
        <p:txBody>
          <a:bodyPr>
            <a:normAutofit/>
          </a:bodyPr>
          <a:lstStyle>
            <a:lvl1pPr marL="0" indent="0">
              <a:buFontTx/>
              <a:buNone/>
              <a:defRPr sz="2400">
                <a:solidFill>
                  <a:srgbClr val="393E91"/>
                </a:solidFill>
                <a:latin typeface="Arial" charset="0"/>
                <a:ea typeface="Arial" charset="0"/>
                <a:cs typeface="Arial" charset="0"/>
              </a:defRPr>
            </a:lvl1pPr>
          </a:lstStyle>
          <a:p>
            <a:endParaRPr lang="fr-FR"/>
          </a:p>
        </p:txBody>
      </p:sp>
      <p:sp>
        <p:nvSpPr>
          <p:cNvPr id="18" name="Slide Number Placeholder 22"/>
          <p:cNvSpPr>
            <a:spLocks noGrp="1"/>
          </p:cNvSpPr>
          <p:nvPr>
            <p:ph type="sldNum" sz="quarter" idx="16"/>
          </p:nvPr>
        </p:nvSpPr>
        <p:spPr>
          <a:xfrm>
            <a:off x="11142518" y="6334919"/>
            <a:ext cx="422564" cy="365125"/>
          </a:xfrm>
          <a:prstGeom prst="rect">
            <a:avLst/>
          </a:prstGeom>
        </p:spPr>
        <p:txBody>
          <a:bodyPr/>
          <a:lstStyle>
            <a:lvl1pPr>
              <a:defRPr sz="1100">
                <a:solidFill>
                  <a:srgbClr val="18AF9B"/>
                </a:solidFill>
                <a:latin typeface="Arial" panose="020B0604020202020204" pitchFamily="34" charset="0"/>
                <a:cs typeface="Arial" panose="020B0604020202020204" pitchFamily="34" charset="0"/>
              </a:defRPr>
            </a:lvl1pPr>
          </a:lstStyle>
          <a:p>
            <a:fld id="{A5E960A2-242F-CC40-87F9-290FD5864A37}" type="slidenum">
              <a:rPr lang="fr-FR" smtClean="0"/>
              <a:pPr/>
              <a:t>‹#›</a:t>
            </a:fld>
            <a:endParaRPr lang="fr-FR" dirty="0"/>
          </a:p>
        </p:txBody>
      </p:sp>
      <p:pic>
        <p:nvPicPr>
          <p:cNvPr id="21" name="Image 15"/>
          <p:cNvPicPr>
            <a:picLocks noChangeAspect="1"/>
          </p:cNvPicPr>
          <p:nvPr userDrawn="1"/>
        </p:nvPicPr>
        <p:blipFill>
          <a:blip r:embed="rId3" cstate="hqprint">
            <a:extLst>
              <a:ext uri="{28A0092B-C50C-407E-A947-70E740481C1C}">
                <a14:useLocalDpi xmlns:a14="http://schemas.microsoft.com/office/drawing/2010/main"/>
              </a:ext>
            </a:extLst>
          </a:blip>
          <a:stretch>
            <a:fillRect/>
          </a:stretch>
        </p:blipFill>
        <p:spPr>
          <a:xfrm>
            <a:off x="443084" y="6334919"/>
            <a:ext cx="790231" cy="248777"/>
          </a:xfrm>
          <a:prstGeom prst="rect">
            <a:avLst/>
          </a:prstGeom>
        </p:spPr>
      </p:pic>
      <p:sp>
        <p:nvSpPr>
          <p:cNvPr id="22" name="Footer Placeholder 18"/>
          <p:cNvSpPr>
            <a:spLocks noGrp="1"/>
          </p:cNvSpPr>
          <p:nvPr>
            <p:ph type="ftr" sz="quarter" idx="17"/>
          </p:nvPr>
        </p:nvSpPr>
        <p:spPr>
          <a:xfrm>
            <a:off x="4035135" y="6273958"/>
            <a:ext cx="4114800" cy="365125"/>
          </a:xfrm>
        </p:spPr>
        <p:txBody>
          <a:bodyPr/>
          <a:lstStyle/>
          <a:p>
            <a:r>
              <a:rPr lang="en-GB"/>
              <a:t>Poseidon - Leonardo Kuffo</a:t>
            </a:r>
            <a:endParaRPr lang="en-GB" dirty="0"/>
          </a:p>
        </p:txBody>
      </p:sp>
      <p:sp>
        <p:nvSpPr>
          <p:cNvPr id="12" name="Espace réservé du texte 10"/>
          <p:cNvSpPr>
            <a:spLocks noGrp="1"/>
          </p:cNvSpPr>
          <p:nvPr>
            <p:ph type="body" sz="quarter" idx="13" hasCustomPrompt="1"/>
          </p:nvPr>
        </p:nvSpPr>
        <p:spPr>
          <a:xfrm>
            <a:off x="838200" y="1029541"/>
            <a:ext cx="10515600" cy="515802"/>
          </a:xfrm>
        </p:spPr>
        <p:txBody>
          <a:bodyPr>
            <a:normAutofit/>
          </a:bodyPr>
          <a:lstStyle>
            <a:lvl1pPr marL="0" indent="0">
              <a:buFontTx/>
              <a:buNone/>
              <a:defRPr sz="2400" i="1">
                <a:solidFill>
                  <a:srgbClr val="2A7DBF"/>
                </a:solidFill>
                <a:latin typeface="Arial" charset="0"/>
                <a:ea typeface="Arial" charset="0"/>
                <a:cs typeface="Arial" charset="0"/>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fr-FR" dirty="0" err="1"/>
              <a:t>Subtitle</a:t>
            </a:r>
            <a:endParaRPr lang="fr-FR" dirty="0"/>
          </a:p>
        </p:txBody>
      </p:sp>
      <p:sp>
        <p:nvSpPr>
          <p:cNvPr id="15" name="Titre 1"/>
          <p:cNvSpPr>
            <a:spLocks noGrp="1"/>
          </p:cNvSpPr>
          <p:nvPr>
            <p:ph type="title" hasCustomPrompt="1"/>
          </p:nvPr>
        </p:nvSpPr>
        <p:spPr>
          <a:xfrm>
            <a:off x="838200" y="365126"/>
            <a:ext cx="10515600" cy="663574"/>
          </a:xfrm>
        </p:spPr>
        <p:txBody>
          <a:bodyPr/>
          <a:lstStyle>
            <a:lvl1pPr>
              <a:defRPr b="1" i="0">
                <a:solidFill>
                  <a:srgbClr val="393E91"/>
                </a:solidFill>
                <a:latin typeface="Arial Black" charset="0"/>
                <a:ea typeface="Arial Black" charset="0"/>
                <a:cs typeface="Arial Black" charset="0"/>
              </a:defRPr>
            </a:lvl1pPr>
          </a:lstStyle>
          <a:p>
            <a:r>
              <a:rPr lang="fr-FR" dirty="0"/>
              <a:t>TITLE</a:t>
            </a:r>
          </a:p>
        </p:txBody>
      </p:sp>
    </p:spTree>
    <p:extLst>
      <p:ext uri="{BB962C8B-B14F-4D97-AF65-F5344CB8AC3E}">
        <p14:creationId xmlns:p14="http://schemas.microsoft.com/office/powerpoint/2010/main" val="6104393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ext with images below">
    <p:spTree>
      <p:nvGrpSpPr>
        <p:cNvPr id="1" name=""/>
        <p:cNvGrpSpPr/>
        <p:nvPr/>
      </p:nvGrpSpPr>
      <p:grpSpPr>
        <a:xfrm>
          <a:off x="0" y="0"/>
          <a:ext cx="0" cy="0"/>
          <a:chOff x="0" y="0"/>
          <a:chExt cx="0" cy="0"/>
        </a:xfrm>
      </p:grpSpPr>
      <p:pic>
        <p:nvPicPr>
          <p:cNvPr id="25" name="Image 10"/>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0" y="6927"/>
            <a:ext cx="12192000" cy="6854653"/>
          </a:xfrm>
          <a:prstGeom prst="rect">
            <a:avLst/>
          </a:prstGeom>
        </p:spPr>
      </p:pic>
      <p:sp>
        <p:nvSpPr>
          <p:cNvPr id="4" name="Espace réservé du contenu 3"/>
          <p:cNvSpPr>
            <a:spLocks noGrp="1"/>
          </p:cNvSpPr>
          <p:nvPr>
            <p:ph sz="half" idx="2"/>
          </p:nvPr>
        </p:nvSpPr>
        <p:spPr>
          <a:xfrm>
            <a:off x="839788" y="1681162"/>
            <a:ext cx="5103812" cy="1820071"/>
          </a:xfrm>
        </p:spPr>
        <p:txBody>
          <a:bodyPr>
            <a:normAutofit/>
          </a:bodyPr>
          <a:lstStyle>
            <a:lvl1pPr marL="0" indent="0">
              <a:buFontTx/>
              <a:buNone/>
              <a:defRPr sz="2400">
                <a:solidFill>
                  <a:srgbClr val="2A7DBF"/>
                </a:solidFill>
                <a:latin typeface="Arial" charset="0"/>
                <a:ea typeface="Arial" charset="0"/>
                <a:cs typeface="Arial" charset="0"/>
              </a:defRPr>
            </a:lvl1pPr>
            <a:lvl2pPr marL="457200" indent="0">
              <a:buFontTx/>
              <a:buNone/>
              <a:defRPr sz="2000">
                <a:solidFill>
                  <a:srgbClr val="18AF9B"/>
                </a:solidFill>
                <a:latin typeface="Arial" charset="0"/>
                <a:ea typeface="Arial" charset="0"/>
                <a:cs typeface="Arial" charset="0"/>
              </a:defRPr>
            </a:lvl2pPr>
            <a:lvl3pPr marL="914400" indent="0">
              <a:buFontTx/>
              <a:buNone/>
              <a:defRPr sz="1800">
                <a:solidFill>
                  <a:srgbClr val="F28F3B"/>
                </a:solidFill>
                <a:latin typeface="Arial" charset="0"/>
                <a:ea typeface="Arial" charset="0"/>
                <a:cs typeface="Arial" charset="0"/>
              </a:defRPr>
            </a:lvl3pPr>
            <a:lvl4pPr marL="1371600" indent="0">
              <a:buFontTx/>
              <a:buNone/>
              <a:defRPr sz="1600">
                <a:solidFill>
                  <a:srgbClr val="393E91"/>
                </a:solidFill>
                <a:latin typeface="Arial" charset="0"/>
                <a:ea typeface="Arial" charset="0"/>
                <a:cs typeface="Arial" charset="0"/>
              </a:defRPr>
            </a:lvl4pPr>
            <a:lvl5pPr marL="1828800" indent="0">
              <a:buFontTx/>
              <a:buNone/>
              <a:defRPr sz="1600">
                <a:solidFill>
                  <a:srgbClr val="393E91"/>
                </a:solidFill>
                <a:latin typeface="Arial" charset="0"/>
                <a:ea typeface="Arial" charset="0"/>
                <a:cs typeface="Arial" charset="0"/>
              </a:defRPr>
            </a:lvl5pPr>
          </a:lstStyle>
          <a:p>
            <a:pPr lvl="0"/>
            <a:r>
              <a:rPr lang="fr-FR" dirty="0"/>
              <a:t>Cliquez pour modifier les styles du texte du masque</a:t>
            </a:r>
          </a:p>
          <a:p>
            <a:pPr lvl="1"/>
            <a:r>
              <a:rPr lang="fr-FR" dirty="0"/>
              <a:t>Deuxième niveau</a:t>
            </a:r>
          </a:p>
          <a:p>
            <a:pPr lvl="2"/>
            <a:r>
              <a:rPr lang="fr-FR" dirty="0"/>
              <a:t>Troisième niveau</a:t>
            </a:r>
          </a:p>
        </p:txBody>
      </p:sp>
      <p:sp>
        <p:nvSpPr>
          <p:cNvPr id="13" name="Espace réservé pour une image  12"/>
          <p:cNvSpPr>
            <a:spLocks noGrp="1"/>
          </p:cNvSpPr>
          <p:nvPr>
            <p:ph type="pic" sz="quarter" idx="14"/>
          </p:nvPr>
        </p:nvSpPr>
        <p:spPr>
          <a:xfrm>
            <a:off x="836612" y="3879477"/>
            <a:ext cx="5106988" cy="2343696"/>
          </a:xfrm>
        </p:spPr>
        <p:txBody>
          <a:bodyPr>
            <a:normAutofit/>
          </a:bodyPr>
          <a:lstStyle>
            <a:lvl1pPr marL="0" indent="0">
              <a:buFontTx/>
              <a:buNone/>
              <a:defRPr sz="2400">
                <a:solidFill>
                  <a:srgbClr val="393E91"/>
                </a:solidFill>
                <a:latin typeface="Arial" charset="0"/>
                <a:ea typeface="Arial" charset="0"/>
                <a:cs typeface="Arial" charset="0"/>
              </a:defRPr>
            </a:lvl1pPr>
          </a:lstStyle>
          <a:p>
            <a:endParaRPr lang="fr-FR"/>
          </a:p>
        </p:txBody>
      </p:sp>
      <p:sp>
        <p:nvSpPr>
          <p:cNvPr id="12" name="Espace réservé du contenu 3"/>
          <p:cNvSpPr>
            <a:spLocks noGrp="1"/>
          </p:cNvSpPr>
          <p:nvPr>
            <p:ph sz="half" idx="16"/>
          </p:nvPr>
        </p:nvSpPr>
        <p:spPr>
          <a:xfrm>
            <a:off x="6249988" y="1681162"/>
            <a:ext cx="5103812" cy="1820071"/>
          </a:xfrm>
        </p:spPr>
        <p:txBody>
          <a:bodyPr>
            <a:normAutofit/>
          </a:bodyPr>
          <a:lstStyle>
            <a:lvl1pPr marL="0" indent="0">
              <a:buFontTx/>
              <a:buNone/>
              <a:defRPr sz="2400">
                <a:solidFill>
                  <a:srgbClr val="2A7DBF"/>
                </a:solidFill>
                <a:latin typeface="Arial" charset="0"/>
                <a:ea typeface="Arial" charset="0"/>
                <a:cs typeface="Arial" charset="0"/>
              </a:defRPr>
            </a:lvl1pPr>
            <a:lvl2pPr marL="457200" indent="0">
              <a:buFontTx/>
              <a:buNone/>
              <a:defRPr sz="2000">
                <a:solidFill>
                  <a:srgbClr val="18AF9B"/>
                </a:solidFill>
                <a:latin typeface="Arial" charset="0"/>
                <a:ea typeface="Arial" charset="0"/>
                <a:cs typeface="Arial" charset="0"/>
              </a:defRPr>
            </a:lvl2pPr>
            <a:lvl3pPr marL="914400" indent="0">
              <a:buFontTx/>
              <a:buNone/>
              <a:defRPr sz="1800">
                <a:solidFill>
                  <a:srgbClr val="F28F3B"/>
                </a:solidFill>
                <a:latin typeface="Arial" charset="0"/>
                <a:ea typeface="Arial" charset="0"/>
                <a:cs typeface="Arial" charset="0"/>
              </a:defRPr>
            </a:lvl3pPr>
            <a:lvl4pPr marL="1371600" indent="0">
              <a:buFontTx/>
              <a:buNone/>
              <a:defRPr sz="1600">
                <a:solidFill>
                  <a:srgbClr val="393E91"/>
                </a:solidFill>
                <a:latin typeface="Arial" charset="0"/>
                <a:ea typeface="Arial" charset="0"/>
                <a:cs typeface="Arial" charset="0"/>
              </a:defRPr>
            </a:lvl4pPr>
            <a:lvl5pPr marL="1828800" indent="0">
              <a:buFontTx/>
              <a:buNone/>
              <a:defRPr sz="1600">
                <a:solidFill>
                  <a:srgbClr val="393E91"/>
                </a:solidFill>
                <a:latin typeface="Arial" charset="0"/>
                <a:ea typeface="Arial" charset="0"/>
                <a:cs typeface="Arial" charset="0"/>
              </a:defRPr>
            </a:lvl5pPr>
          </a:lstStyle>
          <a:p>
            <a:pPr lvl="0"/>
            <a:r>
              <a:rPr lang="fr-FR" dirty="0"/>
              <a:t>Cliquez pour modifier les styles du texte du masque</a:t>
            </a:r>
          </a:p>
          <a:p>
            <a:pPr lvl="1"/>
            <a:r>
              <a:rPr lang="fr-FR" dirty="0"/>
              <a:t>Deuxième niveau</a:t>
            </a:r>
          </a:p>
          <a:p>
            <a:pPr lvl="2"/>
            <a:r>
              <a:rPr lang="fr-FR" dirty="0"/>
              <a:t>Troisième niveau</a:t>
            </a:r>
          </a:p>
        </p:txBody>
      </p:sp>
      <p:sp>
        <p:nvSpPr>
          <p:cNvPr id="17" name="Espace réservé pour une image  12"/>
          <p:cNvSpPr>
            <a:spLocks noGrp="1"/>
          </p:cNvSpPr>
          <p:nvPr>
            <p:ph type="pic" sz="quarter" idx="17"/>
          </p:nvPr>
        </p:nvSpPr>
        <p:spPr>
          <a:xfrm>
            <a:off x="6249988" y="3879477"/>
            <a:ext cx="5106988" cy="2343696"/>
          </a:xfrm>
        </p:spPr>
        <p:txBody>
          <a:bodyPr>
            <a:normAutofit/>
          </a:bodyPr>
          <a:lstStyle>
            <a:lvl1pPr marL="0" indent="0">
              <a:buFontTx/>
              <a:buNone/>
              <a:defRPr sz="2400">
                <a:solidFill>
                  <a:srgbClr val="393E91"/>
                </a:solidFill>
                <a:latin typeface="Arial" charset="0"/>
                <a:ea typeface="Arial" charset="0"/>
                <a:cs typeface="Arial" charset="0"/>
              </a:defRPr>
            </a:lvl1pPr>
          </a:lstStyle>
          <a:p>
            <a:endParaRPr lang="fr-FR"/>
          </a:p>
        </p:txBody>
      </p:sp>
      <p:sp>
        <p:nvSpPr>
          <p:cNvPr id="20" name="Slide Number Placeholder 22"/>
          <p:cNvSpPr>
            <a:spLocks noGrp="1"/>
          </p:cNvSpPr>
          <p:nvPr>
            <p:ph type="sldNum" sz="quarter" idx="18"/>
          </p:nvPr>
        </p:nvSpPr>
        <p:spPr>
          <a:xfrm>
            <a:off x="11142518" y="6334919"/>
            <a:ext cx="422564" cy="365125"/>
          </a:xfrm>
          <a:prstGeom prst="rect">
            <a:avLst/>
          </a:prstGeom>
        </p:spPr>
        <p:txBody>
          <a:bodyPr/>
          <a:lstStyle>
            <a:lvl1pPr>
              <a:defRPr sz="1100">
                <a:solidFill>
                  <a:srgbClr val="18AF9B"/>
                </a:solidFill>
                <a:latin typeface="Arial" panose="020B0604020202020204" pitchFamily="34" charset="0"/>
                <a:cs typeface="Arial" panose="020B0604020202020204" pitchFamily="34" charset="0"/>
              </a:defRPr>
            </a:lvl1pPr>
          </a:lstStyle>
          <a:p>
            <a:fld id="{A5E960A2-242F-CC40-87F9-290FD5864A37}" type="slidenum">
              <a:rPr lang="fr-FR" smtClean="0"/>
              <a:pPr/>
              <a:t>‹#›</a:t>
            </a:fld>
            <a:endParaRPr lang="fr-FR" dirty="0"/>
          </a:p>
        </p:txBody>
      </p:sp>
      <p:pic>
        <p:nvPicPr>
          <p:cNvPr id="23" name="Image 15"/>
          <p:cNvPicPr>
            <a:picLocks noChangeAspect="1"/>
          </p:cNvPicPr>
          <p:nvPr userDrawn="1"/>
        </p:nvPicPr>
        <p:blipFill>
          <a:blip r:embed="rId3" cstate="hqprint">
            <a:extLst>
              <a:ext uri="{28A0092B-C50C-407E-A947-70E740481C1C}">
                <a14:useLocalDpi xmlns:a14="http://schemas.microsoft.com/office/drawing/2010/main"/>
              </a:ext>
            </a:extLst>
          </a:blip>
          <a:stretch>
            <a:fillRect/>
          </a:stretch>
        </p:blipFill>
        <p:spPr>
          <a:xfrm>
            <a:off x="443084" y="6334919"/>
            <a:ext cx="790231" cy="248777"/>
          </a:xfrm>
          <a:prstGeom prst="rect">
            <a:avLst/>
          </a:prstGeom>
        </p:spPr>
      </p:pic>
      <p:sp>
        <p:nvSpPr>
          <p:cNvPr id="24" name="Footer Placeholder 18"/>
          <p:cNvSpPr>
            <a:spLocks noGrp="1"/>
          </p:cNvSpPr>
          <p:nvPr>
            <p:ph type="ftr" sz="quarter" idx="19"/>
          </p:nvPr>
        </p:nvSpPr>
        <p:spPr>
          <a:xfrm>
            <a:off x="4035135" y="6273958"/>
            <a:ext cx="4114800" cy="365125"/>
          </a:xfrm>
        </p:spPr>
        <p:txBody>
          <a:bodyPr/>
          <a:lstStyle/>
          <a:p>
            <a:r>
              <a:rPr lang="en-GB"/>
              <a:t>Poseidon - Leonardo Kuffo</a:t>
            </a:r>
            <a:endParaRPr lang="en-GB" dirty="0"/>
          </a:p>
        </p:txBody>
      </p:sp>
      <p:sp>
        <p:nvSpPr>
          <p:cNvPr id="14" name="Espace réservé du texte 10"/>
          <p:cNvSpPr>
            <a:spLocks noGrp="1"/>
          </p:cNvSpPr>
          <p:nvPr>
            <p:ph type="body" sz="quarter" idx="13" hasCustomPrompt="1"/>
          </p:nvPr>
        </p:nvSpPr>
        <p:spPr>
          <a:xfrm>
            <a:off x="838200" y="1029541"/>
            <a:ext cx="10515600" cy="515802"/>
          </a:xfrm>
        </p:spPr>
        <p:txBody>
          <a:bodyPr>
            <a:normAutofit/>
          </a:bodyPr>
          <a:lstStyle>
            <a:lvl1pPr marL="0" indent="0">
              <a:buFontTx/>
              <a:buNone/>
              <a:defRPr sz="2400" i="1">
                <a:solidFill>
                  <a:srgbClr val="2A7DBF"/>
                </a:solidFill>
                <a:latin typeface="Arial" charset="0"/>
                <a:ea typeface="Arial" charset="0"/>
                <a:cs typeface="Arial" charset="0"/>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fr-FR" dirty="0" err="1"/>
              <a:t>Subtitle</a:t>
            </a:r>
            <a:endParaRPr lang="fr-FR" dirty="0"/>
          </a:p>
        </p:txBody>
      </p:sp>
      <p:sp>
        <p:nvSpPr>
          <p:cNvPr id="15" name="Titre 1"/>
          <p:cNvSpPr>
            <a:spLocks noGrp="1"/>
          </p:cNvSpPr>
          <p:nvPr>
            <p:ph type="title" hasCustomPrompt="1"/>
          </p:nvPr>
        </p:nvSpPr>
        <p:spPr>
          <a:xfrm>
            <a:off x="838200" y="365126"/>
            <a:ext cx="10515600" cy="663574"/>
          </a:xfrm>
        </p:spPr>
        <p:txBody>
          <a:bodyPr/>
          <a:lstStyle>
            <a:lvl1pPr>
              <a:defRPr b="1" i="0">
                <a:solidFill>
                  <a:srgbClr val="393E91"/>
                </a:solidFill>
                <a:latin typeface="Arial Black" charset="0"/>
                <a:ea typeface="Arial Black" charset="0"/>
                <a:cs typeface="Arial Black" charset="0"/>
              </a:defRPr>
            </a:lvl1pPr>
          </a:lstStyle>
          <a:p>
            <a:r>
              <a:rPr lang="fr-FR" dirty="0"/>
              <a:t>TITLE</a:t>
            </a:r>
          </a:p>
        </p:txBody>
      </p:sp>
    </p:spTree>
    <p:extLst>
      <p:ext uri="{BB962C8B-B14F-4D97-AF65-F5344CB8AC3E}">
        <p14:creationId xmlns:p14="http://schemas.microsoft.com/office/powerpoint/2010/main" val="18892319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Title">
    <p:spTree>
      <p:nvGrpSpPr>
        <p:cNvPr id="1" name=""/>
        <p:cNvGrpSpPr/>
        <p:nvPr/>
      </p:nvGrpSpPr>
      <p:grpSpPr>
        <a:xfrm>
          <a:off x="0" y="0"/>
          <a:ext cx="0" cy="0"/>
          <a:chOff x="0" y="0"/>
          <a:chExt cx="0" cy="0"/>
        </a:xfrm>
      </p:grpSpPr>
      <p:pic>
        <p:nvPicPr>
          <p:cNvPr id="18" name="Image 10"/>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0" y="6927"/>
            <a:ext cx="12192000" cy="6854653"/>
          </a:xfrm>
          <a:prstGeom prst="rect">
            <a:avLst/>
          </a:prstGeom>
        </p:spPr>
      </p:pic>
      <p:sp>
        <p:nvSpPr>
          <p:cNvPr id="2" name="Titre 1"/>
          <p:cNvSpPr>
            <a:spLocks noGrp="1"/>
          </p:cNvSpPr>
          <p:nvPr>
            <p:ph type="ctrTitle" hasCustomPrompt="1"/>
          </p:nvPr>
        </p:nvSpPr>
        <p:spPr>
          <a:xfrm>
            <a:off x="1524000" y="2750127"/>
            <a:ext cx="9144000" cy="1351506"/>
          </a:xfrm>
        </p:spPr>
        <p:txBody>
          <a:bodyPr anchor="b"/>
          <a:lstStyle>
            <a:lvl1pPr algn="ctr">
              <a:defRPr sz="6000" b="1" i="0">
                <a:solidFill>
                  <a:srgbClr val="393E91"/>
                </a:solidFill>
                <a:latin typeface="Arial Black" charset="0"/>
                <a:ea typeface="Arial Black" charset="0"/>
                <a:cs typeface="Arial Black" charset="0"/>
              </a:defRPr>
            </a:lvl1pPr>
          </a:lstStyle>
          <a:p>
            <a:r>
              <a:rPr lang="fr-FR" dirty="0"/>
              <a:t>TITLE</a:t>
            </a:r>
          </a:p>
        </p:txBody>
      </p:sp>
      <p:sp>
        <p:nvSpPr>
          <p:cNvPr id="3" name="Sous-titre 2"/>
          <p:cNvSpPr>
            <a:spLocks noGrp="1"/>
          </p:cNvSpPr>
          <p:nvPr>
            <p:ph type="subTitle" idx="1" hasCustomPrompt="1"/>
          </p:nvPr>
        </p:nvSpPr>
        <p:spPr>
          <a:xfrm>
            <a:off x="1524000" y="4193708"/>
            <a:ext cx="9144000" cy="558401"/>
          </a:xfrm>
        </p:spPr>
        <p:txBody>
          <a:bodyPr/>
          <a:lstStyle>
            <a:lvl1pPr marL="0" indent="0" algn="ctr">
              <a:buNone/>
              <a:defRPr sz="2400" i="1">
                <a:solidFill>
                  <a:srgbClr val="2A7DBF"/>
                </a:solidFill>
                <a:latin typeface="Arial" charset="0"/>
                <a:ea typeface="Arial" charset="0"/>
                <a:cs typeface="Arial"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dirty="0"/>
              <a:t>CONFERENCE NAME / MEETING</a:t>
            </a:r>
          </a:p>
        </p:txBody>
      </p:sp>
      <p:sp>
        <p:nvSpPr>
          <p:cNvPr id="15" name="Espace réservé du texte 14"/>
          <p:cNvSpPr>
            <a:spLocks noGrp="1"/>
          </p:cNvSpPr>
          <p:nvPr>
            <p:ph type="body" sz="quarter" idx="10" hasCustomPrompt="1"/>
          </p:nvPr>
        </p:nvSpPr>
        <p:spPr>
          <a:xfrm>
            <a:off x="1524000" y="6033858"/>
            <a:ext cx="9144000" cy="222624"/>
          </a:xfrm>
        </p:spPr>
        <p:txBody>
          <a:bodyPr>
            <a:noAutofit/>
          </a:bodyPr>
          <a:lstStyle>
            <a:lvl1pPr marL="0" indent="0" algn="ctr">
              <a:buFontTx/>
              <a:buNone/>
              <a:defRPr sz="1050" baseline="0">
                <a:solidFill>
                  <a:srgbClr val="18AF9B"/>
                </a:solidFill>
                <a:latin typeface="Arial" charset="0"/>
                <a:ea typeface="Arial" charset="0"/>
                <a:cs typeface="Arial" charset="0"/>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fr-FR" dirty="0"/>
              <a:t>DD / MM / YYYY</a:t>
            </a:r>
          </a:p>
        </p:txBody>
      </p:sp>
      <p:sp>
        <p:nvSpPr>
          <p:cNvPr id="16" name="Espace réservé du texte 14"/>
          <p:cNvSpPr>
            <a:spLocks noGrp="1"/>
          </p:cNvSpPr>
          <p:nvPr>
            <p:ph type="body" sz="quarter" idx="11" hasCustomPrompt="1"/>
          </p:nvPr>
        </p:nvSpPr>
        <p:spPr>
          <a:xfrm>
            <a:off x="1524000" y="5067129"/>
            <a:ext cx="9144000" cy="222624"/>
          </a:xfrm>
        </p:spPr>
        <p:txBody>
          <a:bodyPr>
            <a:noAutofit/>
          </a:bodyPr>
          <a:lstStyle>
            <a:lvl1pPr marL="0" indent="0" algn="ctr">
              <a:buFontTx/>
              <a:buNone/>
              <a:defRPr sz="1400" baseline="0">
                <a:solidFill>
                  <a:srgbClr val="18AF9B"/>
                </a:solidFill>
                <a:latin typeface="Arial" charset="0"/>
                <a:ea typeface="Arial" charset="0"/>
                <a:cs typeface="Arial" charset="0"/>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fr-FR" dirty="0"/>
              <a:t>First and Last Name</a:t>
            </a:r>
          </a:p>
        </p:txBody>
      </p:sp>
      <p:pic>
        <p:nvPicPr>
          <p:cNvPr id="9" name="Image 5"/>
          <p:cNvPicPr>
            <a:picLocks noChangeAspect="1"/>
          </p:cNvPicPr>
          <p:nvPr userDrawn="1"/>
        </p:nvPicPr>
        <p:blipFill>
          <a:blip r:embed="rId3">
            <a:extLst>
              <a:ext uri="{28A0092B-C50C-407E-A947-70E740481C1C}">
                <a14:useLocalDpi xmlns:a14="http://schemas.microsoft.com/office/drawing/2010/main"/>
              </a:ext>
            </a:extLst>
          </a:blip>
          <a:stretch>
            <a:fillRect/>
          </a:stretch>
        </p:blipFill>
        <p:spPr>
          <a:xfrm>
            <a:off x="3017557" y="758650"/>
            <a:ext cx="6054912" cy="2490674"/>
          </a:xfrm>
          <a:prstGeom prst="rect">
            <a:avLst/>
          </a:prstGeom>
        </p:spPr>
      </p:pic>
    </p:spTree>
    <p:extLst>
      <p:ext uri="{BB962C8B-B14F-4D97-AF65-F5344CB8AC3E}">
        <p14:creationId xmlns:p14="http://schemas.microsoft.com/office/powerpoint/2010/main" val="5833780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Blank (no formatting)">
    <p:spTree>
      <p:nvGrpSpPr>
        <p:cNvPr id="1" name=""/>
        <p:cNvGrpSpPr/>
        <p:nvPr/>
      </p:nvGrpSpPr>
      <p:grpSpPr>
        <a:xfrm>
          <a:off x="0" y="0"/>
          <a:ext cx="0" cy="0"/>
          <a:chOff x="0" y="0"/>
          <a:chExt cx="0" cy="0"/>
        </a:xfrm>
      </p:grpSpPr>
    </p:spTree>
    <p:extLst>
      <p:ext uri="{BB962C8B-B14F-4D97-AF65-F5344CB8AC3E}">
        <p14:creationId xmlns:p14="http://schemas.microsoft.com/office/powerpoint/2010/main" val="104980678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dirty="0"/>
              <a:t>CERN </a:t>
            </a:r>
            <a:r>
              <a:rPr lang="fr-FR" dirty="0" err="1"/>
              <a:t>openlab</a:t>
            </a:r>
            <a:r>
              <a:rPr lang="fr-FR" dirty="0"/>
              <a:t> </a:t>
            </a:r>
            <a:r>
              <a:rPr lang="fr-FR" dirty="0" err="1"/>
              <a:t>presentations</a:t>
            </a:r>
            <a:endParaRPr lang="fr-FR" dirty="0"/>
          </a:p>
        </p:txBody>
      </p:sp>
      <p:sp>
        <p:nvSpPr>
          <p:cNvPr id="3" name="Espace réservé du texte 2"/>
          <p:cNvSpPr>
            <a:spLocks noGrp="1"/>
          </p:cNvSpPr>
          <p:nvPr>
            <p:ph type="body" idx="1"/>
          </p:nvPr>
        </p:nvSpPr>
        <p:spPr>
          <a:xfrm>
            <a:off x="748145" y="1825624"/>
            <a:ext cx="10688781" cy="4921539"/>
          </a:xfrm>
          <a:prstGeom prst="rect">
            <a:avLst/>
          </a:prstGeom>
        </p:spPr>
        <p:txBody>
          <a:bodyPr vert="horz" lIns="91440" tIns="45720" rIns="91440" bIns="45720" rtlCol="0">
            <a:normAutofit/>
          </a:bodyPr>
          <a:lstStyle/>
          <a:p>
            <a:pPr lvl="0"/>
            <a:r>
              <a:rPr lang="en-GB" noProof="0" dirty="0"/>
              <a:t>Below are slides that may be useful in creating your presentation. They can be used to give a brief overview CERN </a:t>
            </a:r>
            <a:r>
              <a:rPr lang="en-GB" noProof="0" dirty="0" err="1"/>
              <a:t>openlab</a:t>
            </a:r>
            <a:r>
              <a:rPr lang="en-GB" noProof="0" dirty="0"/>
              <a:t> and its work. Feel free to include as many or as few of these slides as you see fit.</a:t>
            </a:r>
          </a:p>
          <a:p>
            <a:pPr lvl="0"/>
            <a:r>
              <a:rPr lang="en-GB" noProof="0" dirty="0"/>
              <a:t>Add new slides (of various layouts, but all with the CERN </a:t>
            </a:r>
            <a:r>
              <a:rPr lang="en-GB" noProof="0" dirty="0" err="1"/>
              <a:t>openlab</a:t>
            </a:r>
            <a:r>
              <a:rPr lang="en-GB" noProof="0" dirty="0"/>
              <a:t> formatting), by clicking the drop-down arrow alongside ‘add new slide’.</a:t>
            </a:r>
          </a:p>
          <a:p>
            <a:pPr lvl="0"/>
            <a:r>
              <a:rPr lang="en-GB" noProof="0" dirty="0"/>
              <a:t>If you are unsure about how to use these slides, or would like any guidance about presenting CERN </a:t>
            </a:r>
            <a:r>
              <a:rPr lang="en-GB" noProof="0" dirty="0" err="1"/>
              <a:t>openlab’s</a:t>
            </a:r>
            <a:r>
              <a:rPr lang="en-GB" noProof="0" dirty="0"/>
              <a:t> work, please contact Andrew Purcell.</a:t>
            </a:r>
          </a:p>
          <a:p>
            <a:pPr lvl="0"/>
            <a:r>
              <a:rPr lang="en-GB" noProof="0" dirty="0"/>
              <a:t>These slides are continuously updated by the CERN </a:t>
            </a:r>
            <a:r>
              <a:rPr lang="en-GB" noProof="0" dirty="0" err="1"/>
              <a:t>openlab</a:t>
            </a:r>
            <a:r>
              <a:rPr lang="en-GB" noProof="0" dirty="0"/>
              <a:t> communications team. The latest versions (4:3 and 16:9) are available at http://www.cern.ch/openlab/templates.</a:t>
            </a:r>
          </a:p>
          <a:p>
            <a:pPr lvl="0"/>
            <a:endParaRPr lang="fr-FR" dirty="0"/>
          </a:p>
          <a:p>
            <a:pPr lvl="0"/>
            <a:endParaRPr lang="fr-FR" dirty="0"/>
          </a:p>
        </p:txBody>
      </p:sp>
      <p:sp>
        <p:nvSpPr>
          <p:cNvPr id="10" name="Slide Number Placeholder 22"/>
          <p:cNvSpPr txBox="1">
            <a:spLocks/>
          </p:cNvSpPr>
          <p:nvPr userDrawn="1"/>
        </p:nvSpPr>
        <p:spPr>
          <a:xfrm>
            <a:off x="11142518" y="6334919"/>
            <a:ext cx="422564" cy="365125"/>
          </a:xfrm>
          <a:prstGeom prst="rect">
            <a:avLst/>
          </a:prstGeom>
        </p:spPr>
        <p:txBody>
          <a:bodyPr/>
          <a:lstStyle>
            <a:defPPr>
              <a:defRPr lang="fr-FR"/>
            </a:defPPr>
            <a:lvl1pPr marL="0" algn="l" defTabSz="914400" rtl="0" eaLnBrk="1" latinLnBrk="0" hangingPunct="1">
              <a:defRPr sz="1100" kern="1200">
                <a:solidFill>
                  <a:srgbClr val="18AF9B"/>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A5E960A2-242F-CC40-87F9-290FD5864A37}" type="slidenum">
              <a:rPr lang="fr-FR" smtClean="0"/>
              <a:pPr/>
              <a:t>‹#›</a:t>
            </a:fld>
            <a:endParaRPr lang="fr-FR" dirty="0"/>
          </a:p>
        </p:txBody>
      </p:sp>
      <p:sp>
        <p:nvSpPr>
          <p:cNvPr id="12" name="Footer Placeholder 11"/>
          <p:cNvSpPr>
            <a:spLocks noGrp="1"/>
          </p:cNvSpPr>
          <p:nvPr>
            <p:ph type="ftr" sz="quarter" idx="3"/>
          </p:nvPr>
        </p:nvSpPr>
        <p:spPr>
          <a:xfrm>
            <a:off x="4035135" y="6273958"/>
            <a:ext cx="4114800" cy="365125"/>
          </a:xfrm>
          <a:prstGeom prst="rect">
            <a:avLst/>
          </a:prstGeom>
        </p:spPr>
        <p:txBody>
          <a:bodyPr vert="horz" lIns="91440" tIns="45720" rIns="91440" bIns="45720" rtlCol="0" anchor="ctr"/>
          <a:lstStyle>
            <a:lvl1pPr algn="ctr">
              <a:defRPr sz="1100">
                <a:solidFill>
                  <a:srgbClr val="18AF9B"/>
                </a:solidFill>
                <a:latin typeface="Arial" panose="020B0604020202020204" pitchFamily="34" charset="0"/>
                <a:cs typeface="Arial" panose="020B0604020202020204" pitchFamily="34" charset="0"/>
              </a:defRPr>
            </a:lvl1pPr>
          </a:lstStyle>
          <a:p>
            <a:r>
              <a:rPr lang="en-GB"/>
              <a:t>Poseidon - Leonardo Kuffo</a:t>
            </a:r>
            <a:endParaRPr lang="en-GB" dirty="0"/>
          </a:p>
        </p:txBody>
      </p:sp>
    </p:spTree>
    <p:extLst>
      <p:ext uri="{BB962C8B-B14F-4D97-AF65-F5344CB8AC3E}">
        <p14:creationId xmlns:p14="http://schemas.microsoft.com/office/powerpoint/2010/main" val="38329748"/>
      </p:ext>
    </p:extLst>
  </p:cSld>
  <p:clrMap bg1="lt1" tx1="dk1" bg2="lt2" tx2="dk2" accent1="accent1" accent2="accent2" accent3="accent3" accent4="accent4" accent5="accent5" accent6="accent6" hlink="hlink" folHlink="folHlink"/>
  <p:sldLayoutIdLst>
    <p:sldLayoutId id="2147483650" r:id="rId1"/>
    <p:sldLayoutId id="2147483654" r:id="rId2"/>
    <p:sldLayoutId id="2147483652" r:id="rId3"/>
    <p:sldLayoutId id="2147483656" r:id="rId4"/>
    <p:sldLayoutId id="2147483653" r:id="rId5"/>
    <p:sldLayoutId id="2147483655" r:id="rId6"/>
    <p:sldLayoutId id="2147483657" r:id="rId7"/>
    <p:sldLayoutId id="2147483659" r:id="rId8"/>
  </p:sldLayoutIdLst>
  <p:hf sldNum="0" hdr="0" dt="0"/>
  <p:txStyles>
    <p:titleStyle>
      <a:lvl1pPr algn="l" defTabSz="914400" rtl="0" eaLnBrk="1" latinLnBrk="0" hangingPunct="1">
        <a:lnSpc>
          <a:spcPct val="90000"/>
        </a:lnSpc>
        <a:spcBef>
          <a:spcPct val="0"/>
        </a:spcBef>
        <a:buNone/>
        <a:defRPr sz="4400" b="1" kern="1200" baseline="0">
          <a:solidFill>
            <a:schemeClr val="tx1"/>
          </a:solidFill>
          <a:latin typeface="+mj-lt"/>
          <a:ea typeface="+mj-ea"/>
          <a:cs typeface="+mj-cs"/>
        </a:defRPr>
      </a:lvl1pPr>
    </p:titleStyle>
    <p:bodyStyle>
      <a:lvl1pPr marL="0" indent="0" algn="l" defTabSz="914400" rtl="0" eaLnBrk="1" latinLnBrk="0" hangingPunct="1">
        <a:lnSpc>
          <a:spcPct val="90000"/>
        </a:lnSpc>
        <a:spcBef>
          <a:spcPts val="1000"/>
        </a:spcBef>
        <a:buFont typeface="Arial"/>
        <a:buNone/>
        <a:defRPr sz="2800" kern="1200" baseline="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20.emf"/><Relationship Id="rId7" Type="http://schemas.openxmlformats.org/officeDocument/2006/relationships/image" Target="../media/image23.pn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22.jpeg"/><Relationship Id="rId5" Type="http://schemas.openxmlformats.org/officeDocument/2006/relationships/image" Target="../media/image21.jpeg"/><Relationship Id="rId4" Type="http://schemas.openxmlformats.org/officeDocument/2006/relationships/hyperlink" Target="https://docs.google.com/document/d/1VgfBxB82IjWcZ9I6kn0jBdWfP82tjIpb5ccVQclrIvE/edit?usp=sharing" TargetMode="External"/></Relationships>
</file>

<file path=ppt/slides/_rels/slide15.x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4.xml"/><Relationship Id="rId5" Type="http://schemas.openxmlformats.org/officeDocument/2006/relationships/image" Target="../media/image6.png"/><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4.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emf"/></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11.gif"/></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13.jpeg"/><Relationship Id="rId5" Type="http://schemas.openxmlformats.org/officeDocument/2006/relationships/image" Target="../media/image12.png"/><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15.jpeg"/></Relationships>
</file>

<file path=ppt/slides/_rels/slide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3158619"/>
            <a:ext cx="9144000" cy="1351506"/>
          </a:xfrm>
        </p:spPr>
        <p:txBody>
          <a:bodyPr anchor="ctr" anchorCtr="0">
            <a:normAutofit/>
          </a:bodyPr>
          <a:lstStyle/>
          <a:p>
            <a:r>
              <a:rPr lang="en-GB" dirty="0"/>
              <a:t>POSEIDON</a:t>
            </a:r>
          </a:p>
        </p:txBody>
      </p:sp>
      <p:sp>
        <p:nvSpPr>
          <p:cNvPr id="18" name="Subtitle 2">
            <a:extLst>
              <a:ext uri="{FF2B5EF4-FFF2-40B4-BE49-F238E27FC236}">
                <a16:creationId xmlns:a16="http://schemas.microsoft.com/office/drawing/2014/main" id="{5FEC6593-BB71-4FC8-A890-7302295A2ED6}"/>
              </a:ext>
            </a:extLst>
          </p:cNvPr>
          <p:cNvSpPr>
            <a:spLocks noGrp="1"/>
          </p:cNvSpPr>
          <p:nvPr>
            <p:ph type="subTitle" idx="1"/>
          </p:nvPr>
        </p:nvSpPr>
        <p:spPr>
          <a:xfrm>
            <a:off x="1524000" y="4162633"/>
            <a:ext cx="9144000" cy="558401"/>
          </a:xfrm>
        </p:spPr>
        <p:txBody>
          <a:bodyPr/>
          <a:lstStyle/>
          <a:p>
            <a:r>
              <a:rPr lang="en-GB" dirty="0" err="1"/>
              <a:t>Analyzing</a:t>
            </a:r>
            <a:r>
              <a:rPr lang="en-GB" dirty="0"/>
              <a:t> the secrets of the Trident Node Monitoring Tool</a:t>
            </a:r>
          </a:p>
        </p:txBody>
      </p:sp>
      <p:sp>
        <p:nvSpPr>
          <p:cNvPr id="19" name="Text Placeholder 3">
            <a:extLst>
              <a:ext uri="{FF2B5EF4-FFF2-40B4-BE49-F238E27FC236}">
                <a16:creationId xmlns:a16="http://schemas.microsoft.com/office/drawing/2014/main" id="{3B079798-2C61-42DD-9618-2FDC5D5E155F}"/>
              </a:ext>
            </a:extLst>
          </p:cNvPr>
          <p:cNvSpPr>
            <a:spLocks noGrp="1"/>
          </p:cNvSpPr>
          <p:nvPr>
            <p:ph type="body" sz="quarter" idx="10"/>
          </p:nvPr>
        </p:nvSpPr>
        <p:spPr>
          <a:xfrm>
            <a:off x="1524000" y="6033858"/>
            <a:ext cx="9144000" cy="222624"/>
          </a:xfrm>
        </p:spPr>
        <p:txBody>
          <a:bodyPr/>
          <a:lstStyle/>
          <a:p>
            <a:r>
              <a:rPr lang="en-GB" dirty="0"/>
              <a:t>15/08/2018</a:t>
            </a:r>
          </a:p>
        </p:txBody>
      </p:sp>
      <p:sp>
        <p:nvSpPr>
          <p:cNvPr id="20" name="Text Placeholder 4">
            <a:extLst>
              <a:ext uri="{FF2B5EF4-FFF2-40B4-BE49-F238E27FC236}">
                <a16:creationId xmlns:a16="http://schemas.microsoft.com/office/drawing/2014/main" id="{6253966E-646C-4F19-A2DA-5D2019CD1502}"/>
              </a:ext>
            </a:extLst>
          </p:cNvPr>
          <p:cNvSpPr>
            <a:spLocks noGrp="1"/>
          </p:cNvSpPr>
          <p:nvPr>
            <p:ph type="body" sz="quarter" idx="11"/>
          </p:nvPr>
        </p:nvSpPr>
        <p:spPr>
          <a:xfrm>
            <a:off x="1524000" y="5490345"/>
            <a:ext cx="9144000" cy="222624"/>
          </a:xfrm>
        </p:spPr>
        <p:txBody>
          <a:bodyPr/>
          <a:lstStyle/>
          <a:p>
            <a:r>
              <a:rPr lang="en-GB" dirty="0"/>
              <a:t>Leonardo Kuffo – Escuela Superior </a:t>
            </a:r>
            <a:r>
              <a:rPr lang="en-GB" dirty="0" err="1"/>
              <a:t>Politecnica</a:t>
            </a:r>
            <a:r>
              <a:rPr lang="en-GB" dirty="0"/>
              <a:t> del </a:t>
            </a:r>
            <a:r>
              <a:rPr lang="en-GB" dirty="0" err="1"/>
              <a:t>Litoral</a:t>
            </a:r>
            <a:r>
              <a:rPr lang="en-GB" dirty="0"/>
              <a:t> (ESPOL, Ecuador)</a:t>
            </a:r>
          </a:p>
          <a:p>
            <a:r>
              <a:rPr lang="en-GB" dirty="0"/>
              <a:t>IT – DI – WLCG: Understanding Performance</a:t>
            </a:r>
          </a:p>
        </p:txBody>
      </p:sp>
      <p:sp>
        <p:nvSpPr>
          <p:cNvPr id="21" name="Text Placeholder 4">
            <a:extLst>
              <a:ext uri="{FF2B5EF4-FFF2-40B4-BE49-F238E27FC236}">
                <a16:creationId xmlns:a16="http://schemas.microsoft.com/office/drawing/2014/main" id="{3E468014-C997-473C-B7B5-3E5DF34F2A5F}"/>
              </a:ext>
            </a:extLst>
          </p:cNvPr>
          <p:cNvSpPr txBox="1">
            <a:spLocks/>
          </p:cNvSpPr>
          <p:nvPr/>
        </p:nvSpPr>
        <p:spPr>
          <a:xfrm>
            <a:off x="1524000" y="4930611"/>
            <a:ext cx="9144000" cy="222624"/>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Tx/>
              <a:buNone/>
              <a:defRPr sz="1400" kern="1200" baseline="0">
                <a:solidFill>
                  <a:srgbClr val="18AF9B"/>
                </a:solidFill>
                <a:latin typeface="Arial" charset="0"/>
                <a:ea typeface="Arial" charset="0"/>
                <a:cs typeface="Arial" charset="0"/>
              </a:defRPr>
            </a:lvl1pPr>
            <a:lvl2pPr marL="457200" indent="0" algn="l" defTabSz="914400" rtl="0" eaLnBrk="1" latinLnBrk="0" hangingPunct="1">
              <a:lnSpc>
                <a:spcPct val="90000"/>
              </a:lnSpc>
              <a:spcBef>
                <a:spcPts val="500"/>
              </a:spcBef>
              <a:buFontTx/>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Tx/>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Tx/>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Tx/>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dirty="0"/>
              <a:t>Supervisors: David Smith, </a:t>
            </a:r>
            <a:r>
              <a:rPr lang="en-GB" dirty="0" err="1"/>
              <a:t>Servesh</a:t>
            </a:r>
            <a:r>
              <a:rPr lang="en-GB" dirty="0"/>
              <a:t> </a:t>
            </a:r>
            <a:r>
              <a:rPr lang="en-GB" dirty="0" err="1"/>
              <a:t>Muralidharan</a:t>
            </a:r>
            <a:endParaRPr lang="en-GB" dirty="0"/>
          </a:p>
          <a:p>
            <a:endParaRPr lang="en-GB" dirty="0"/>
          </a:p>
        </p:txBody>
      </p:sp>
    </p:spTree>
    <p:extLst>
      <p:ext uri="{BB962C8B-B14F-4D97-AF65-F5344CB8AC3E}">
        <p14:creationId xmlns:p14="http://schemas.microsoft.com/office/powerpoint/2010/main" val="287608315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839788" y="439628"/>
            <a:ext cx="10515600" cy="549275"/>
          </a:xfrm>
        </p:spPr>
        <p:txBody>
          <a:bodyPr>
            <a:normAutofit fontScale="90000"/>
          </a:bodyPr>
          <a:lstStyle/>
          <a:p>
            <a:r>
              <a:rPr lang="fr-FR" dirty="0"/>
              <a:t>POSEIDON PIPELINE</a:t>
            </a:r>
          </a:p>
        </p:txBody>
      </p:sp>
      <p:sp>
        <p:nvSpPr>
          <p:cNvPr id="11" name="Footer Placeholder 10"/>
          <p:cNvSpPr>
            <a:spLocks noGrp="1"/>
          </p:cNvSpPr>
          <p:nvPr>
            <p:ph type="ftr" sz="quarter" idx="17"/>
          </p:nvPr>
        </p:nvSpPr>
        <p:spPr/>
        <p:txBody>
          <a:bodyPr/>
          <a:lstStyle/>
          <a:p>
            <a:r>
              <a:rPr lang="en-GB"/>
              <a:t>Poseidon - Leonardo Kuffo</a:t>
            </a:r>
            <a:endParaRPr lang="en-GB" dirty="0"/>
          </a:p>
        </p:txBody>
      </p:sp>
      <p:pic>
        <p:nvPicPr>
          <p:cNvPr id="19" name="Picture 4">
            <a:extLst>
              <a:ext uri="{FF2B5EF4-FFF2-40B4-BE49-F238E27FC236}">
                <a16:creationId xmlns:a16="http://schemas.microsoft.com/office/drawing/2014/main" id="{BFB4A6D4-2903-4548-8F43-4B83FBB227C3}"/>
              </a:ext>
            </a:extLst>
          </p:cNvPr>
          <p:cNvPicPr>
            <a:picLocks noChangeAspect="1" noChangeArrowheads="1"/>
          </p:cNvPicPr>
          <p:nvPr/>
        </p:nvPicPr>
        <p:blipFill>
          <a:blip r:embed="rId3"/>
          <a:stretch>
            <a:fillRect/>
          </a:stretch>
        </p:blipFill>
        <p:spPr bwMode="auto">
          <a:xfrm>
            <a:off x="1214564" y="1894143"/>
            <a:ext cx="2381425" cy="2662311"/>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4">
            <a:extLst>
              <a:ext uri="{FF2B5EF4-FFF2-40B4-BE49-F238E27FC236}">
                <a16:creationId xmlns:a16="http://schemas.microsoft.com/office/drawing/2014/main" id="{AE059C27-C865-4D3A-B4D6-9CFB1AD12F7A}"/>
              </a:ext>
            </a:extLst>
          </p:cNvPr>
          <p:cNvPicPr>
            <a:picLocks noChangeAspect="1" noChangeArrowheads="1"/>
          </p:cNvPicPr>
          <p:nvPr/>
        </p:nvPicPr>
        <p:blipFill>
          <a:blip r:embed="rId3"/>
          <a:stretch>
            <a:fillRect/>
          </a:stretch>
        </p:blipFill>
        <p:spPr bwMode="auto">
          <a:xfrm>
            <a:off x="1957807" y="2533986"/>
            <a:ext cx="2381425" cy="2662311"/>
          </a:xfrm>
          <a:prstGeom prst="rect">
            <a:avLst/>
          </a:prstGeom>
          <a:noFill/>
          <a:extLst>
            <a:ext uri="{909E8E84-426E-40DD-AFC4-6F175D3DCCD1}">
              <a14:hiddenFill xmlns:a14="http://schemas.microsoft.com/office/drawing/2010/main">
                <a:solidFill>
                  <a:srgbClr val="FFFFFF"/>
                </a:solidFill>
              </a14:hiddenFill>
            </a:ext>
          </a:extLst>
        </p:spPr>
      </p:pic>
      <p:sp>
        <p:nvSpPr>
          <p:cNvPr id="22" name="Rectangle 21">
            <a:extLst>
              <a:ext uri="{FF2B5EF4-FFF2-40B4-BE49-F238E27FC236}">
                <a16:creationId xmlns:a16="http://schemas.microsoft.com/office/drawing/2014/main" id="{B035C24C-E614-43B4-B61A-5D0055E535FB}"/>
              </a:ext>
            </a:extLst>
          </p:cNvPr>
          <p:cNvSpPr/>
          <p:nvPr/>
        </p:nvSpPr>
        <p:spPr>
          <a:xfrm>
            <a:off x="1276453" y="1411983"/>
            <a:ext cx="3557449" cy="369332"/>
          </a:xfrm>
          <a:prstGeom prst="rect">
            <a:avLst/>
          </a:prstGeom>
        </p:spPr>
        <p:txBody>
          <a:bodyPr wrap="none">
            <a:spAutoFit/>
          </a:bodyPr>
          <a:lstStyle/>
          <a:p>
            <a:r>
              <a:rPr lang="en-GB" b="1" dirty="0">
                <a:solidFill>
                  <a:schemeClr val="tx1">
                    <a:lumMod val="65000"/>
                    <a:lumOff val="35000"/>
                  </a:schemeClr>
                </a:solidFill>
                <a:latin typeface="Arial" charset="0"/>
                <a:ea typeface="Arial" charset="0"/>
                <a:cs typeface="Arial" charset="0"/>
              </a:rPr>
              <a:t>Trident Metrics of Benchmarks</a:t>
            </a:r>
          </a:p>
        </p:txBody>
      </p:sp>
      <p:sp>
        <p:nvSpPr>
          <p:cNvPr id="3" name="Arrow: Striped Right 2">
            <a:extLst>
              <a:ext uri="{FF2B5EF4-FFF2-40B4-BE49-F238E27FC236}">
                <a16:creationId xmlns:a16="http://schemas.microsoft.com/office/drawing/2014/main" id="{9E042CCE-8161-4F70-80D1-1FB130E94D59}"/>
              </a:ext>
            </a:extLst>
          </p:cNvPr>
          <p:cNvSpPr/>
          <p:nvPr/>
        </p:nvSpPr>
        <p:spPr>
          <a:xfrm>
            <a:off x="6122943" y="3275306"/>
            <a:ext cx="978408" cy="484632"/>
          </a:xfrm>
          <a:prstGeom prst="stripedRightArrow">
            <a:avLst/>
          </a:prstGeom>
          <a:ln w="28575">
            <a:solidFill>
              <a:schemeClr val="tx1">
                <a:lumMod val="50000"/>
                <a:lumOff val="50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23" name="Rectangle 22">
            <a:extLst>
              <a:ext uri="{FF2B5EF4-FFF2-40B4-BE49-F238E27FC236}">
                <a16:creationId xmlns:a16="http://schemas.microsoft.com/office/drawing/2014/main" id="{E33A663F-2B03-40D9-8E32-A4CAE8C96111}"/>
              </a:ext>
            </a:extLst>
          </p:cNvPr>
          <p:cNvSpPr/>
          <p:nvPr/>
        </p:nvSpPr>
        <p:spPr>
          <a:xfrm>
            <a:off x="7952465" y="2178794"/>
            <a:ext cx="3797543" cy="1200329"/>
          </a:xfrm>
          <a:prstGeom prst="rect">
            <a:avLst/>
          </a:prstGeom>
        </p:spPr>
        <p:txBody>
          <a:bodyPr wrap="square">
            <a:spAutoFit/>
          </a:bodyPr>
          <a:lstStyle/>
          <a:p>
            <a:pPr algn="ctr"/>
            <a:r>
              <a:rPr lang="en-GB" sz="2400" b="1" dirty="0">
                <a:solidFill>
                  <a:srgbClr val="F28F3B"/>
                </a:solidFill>
                <a:latin typeface="Roboto" panose="02000000000000000000" pitchFamily="2" charset="0"/>
                <a:ea typeface="Roboto" panose="02000000000000000000" pitchFamily="2" charset="0"/>
                <a:cs typeface="Arial" charset="0"/>
              </a:rPr>
              <a:t>Train a classification model</a:t>
            </a:r>
          </a:p>
          <a:p>
            <a:pPr algn="ctr"/>
            <a:endParaRPr lang="en-GB" sz="2400" b="1" i="1" dirty="0">
              <a:solidFill>
                <a:srgbClr val="2B7DC0"/>
              </a:solidFill>
              <a:latin typeface="Arial" charset="0"/>
              <a:ea typeface="Arial" charset="0"/>
              <a:cs typeface="Arial" charset="0"/>
            </a:endParaRPr>
          </a:p>
        </p:txBody>
      </p:sp>
      <p:sp>
        <p:nvSpPr>
          <p:cNvPr id="4" name="Rectangle 3">
            <a:extLst>
              <a:ext uri="{FF2B5EF4-FFF2-40B4-BE49-F238E27FC236}">
                <a16:creationId xmlns:a16="http://schemas.microsoft.com/office/drawing/2014/main" id="{4CAD5D81-FB18-46F1-A37A-8E23E87BA59B}"/>
              </a:ext>
            </a:extLst>
          </p:cNvPr>
          <p:cNvSpPr/>
          <p:nvPr/>
        </p:nvSpPr>
        <p:spPr>
          <a:xfrm>
            <a:off x="8413435" y="3484347"/>
            <a:ext cx="2875602" cy="2246769"/>
          </a:xfrm>
          <a:prstGeom prst="rect">
            <a:avLst/>
          </a:prstGeom>
        </p:spPr>
        <p:txBody>
          <a:bodyPr wrap="square">
            <a:spAutoFit/>
          </a:bodyPr>
          <a:lstStyle/>
          <a:p>
            <a:pPr algn="ctr"/>
            <a:r>
              <a:rPr lang="en-GB" sz="2000" b="1" dirty="0">
                <a:solidFill>
                  <a:schemeClr val="tx1">
                    <a:lumMod val="65000"/>
                    <a:lumOff val="35000"/>
                  </a:schemeClr>
                </a:solidFill>
                <a:latin typeface="Roboto" panose="02000000000000000000" pitchFamily="2" charset="0"/>
                <a:ea typeface="Roboto" panose="02000000000000000000" pitchFamily="2" charset="0"/>
                <a:cs typeface="Arial" charset="0"/>
              </a:rPr>
              <a:t>WEASEL TRANSFORMATION</a:t>
            </a:r>
          </a:p>
          <a:p>
            <a:pPr algn="ctr"/>
            <a:endParaRPr lang="en-GB" sz="2000" b="1" dirty="0">
              <a:solidFill>
                <a:schemeClr val="tx1">
                  <a:lumMod val="65000"/>
                  <a:lumOff val="35000"/>
                </a:schemeClr>
              </a:solidFill>
              <a:latin typeface="Roboto" panose="02000000000000000000" pitchFamily="2" charset="0"/>
              <a:ea typeface="Roboto" panose="02000000000000000000" pitchFamily="2" charset="0"/>
              <a:cs typeface="Arial" charset="0"/>
            </a:endParaRPr>
          </a:p>
          <a:p>
            <a:pPr algn="ctr"/>
            <a:r>
              <a:rPr lang="en-GB" sz="2000" b="1" dirty="0">
                <a:solidFill>
                  <a:schemeClr val="tx1">
                    <a:lumMod val="65000"/>
                    <a:lumOff val="35000"/>
                  </a:schemeClr>
                </a:solidFill>
                <a:latin typeface="Roboto" panose="02000000000000000000" pitchFamily="2" charset="0"/>
                <a:ea typeface="Roboto" panose="02000000000000000000" pitchFamily="2" charset="0"/>
                <a:cs typeface="Arial" charset="0"/>
              </a:rPr>
              <a:t>&amp;</a:t>
            </a:r>
          </a:p>
          <a:p>
            <a:pPr algn="ctr"/>
            <a:endParaRPr lang="en-GB" sz="2000" b="1" dirty="0">
              <a:solidFill>
                <a:schemeClr val="tx1">
                  <a:lumMod val="65000"/>
                  <a:lumOff val="35000"/>
                </a:schemeClr>
              </a:solidFill>
              <a:latin typeface="Roboto" panose="02000000000000000000" pitchFamily="2" charset="0"/>
              <a:ea typeface="Roboto" panose="02000000000000000000" pitchFamily="2" charset="0"/>
              <a:cs typeface="Arial" charset="0"/>
            </a:endParaRPr>
          </a:p>
          <a:p>
            <a:pPr algn="ctr"/>
            <a:r>
              <a:rPr lang="en-GB" sz="2000" b="1" dirty="0">
                <a:solidFill>
                  <a:schemeClr val="tx1">
                    <a:lumMod val="65000"/>
                    <a:lumOff val="35000"/>
                  </a:schemeClr>
                </a:solidFill>
                <a:latin typeface="Roboto" panose="02000000000000000000" pitchFamily="2" charset="0"/>
                <a:ea typeface="Roboto" panose="02000000000000000000" pitchFamily="2" charset="0"/>
                <a:cs typeface="Arial" charset="0"/>
              </a:rPr>
              <a:t>Support Vector Machine (SVM) </a:t>
            </a:r>
            <a:endParaRPr lang="fr-FR" sz="2000" b="1" dirty="0">
              <a:solidFill>
                <a:schemeClr val="tx1">
                  <a:lumMod val="65000"/>
                  <a:lumOff val="35000"/>
                </a:schemeClr>
              </a:solidFill>
              <a:latin typeface="Roboto" panose="02000000000000000000" pitchFamily="2" charset="0"/>
              <a:ea typeface="Roboto" panose="02000000000000000000" pitchFamily="2" charset="0"/>
              <a:cs typeface="Arial" charset="0"/>
            </a:endParaRPr>
          </a:p>
        </p:txBody>
      </p:sp>
      <p:pic>
        <p:nvPicPr>
          <p:cNvPr id="13" name="Picture 4">
            <a:extLst>
              <a:ext uri="{FF2B5EF4-FFF2-40B4-BE49-F238E27FC236}">
                <a16:creationId xmlns:a16="http://schemas.microsoft.com/office/drawing/2014/main" id="{F7778646-58B1-462F-96DF-838EF14CC02A}"/>
              </a:ext>
            </a:extLst>
          </p:cNvPr>
          <p:cNvPicPr>
            <a:picLocks noChangeAspect="1" noChangeArrowheads="1"/>
          </p:cNvPicPr>
          <p:nvPr/>
        </p:nvPicPr>
        <p:blipFill>
          <a:blip r:embed="rId3"/>
          <a:stretch>
            <a:fillRect/>
          </a:stretch>
        </p:blipFill>
        <p:spPr bwMode="auto">
          <a:xfrm>
            <a:off x="2526648" y="2988076"/>
            <a:ext cx="2381425" cy="266231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50401301"/>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500"/>
                                        <p:tgtEl>
                                          <p:spTgt spid="22"/>
                                        </p:tgtEl>
                                      </p:cBhvr>
                                    </p:animEffect>
                                  </p:childTnLst>
                                </p:cTn>
                              </p:par>
                              <p:par>
                                <p:cTn id="8" presetID="10" presetClass="entr" presetSubtype="0" fill="hold" nodeType="withEffect">
                                  <p:stCondLst>
                                    <p:cond delay="0"/>
                                  </p:stCondLst>
                                  <p:childTnLst>
                                    <p:set>
                                      <p:cBhvr>
                                        <p:cTn id="9" dur="1" fill="hold">
                                          <p:stCondLst>
                                            <p:cond delay="0"/>
                                          </p:stCondLst>
                                        </p:cTn>
                                        <p:tgtEl>
                                          <p:spTgt spid="20"/>
                                        </p:tgtEl>
                                        <p:attrNameLst>
                                          <p:attrName>style.visibility</p:attrName>
                                        </p:attrNameLst>
                                      </p:cBhvr>
                                      <p:to>
                                        <p:strVal val="visible"/>
                                      </p:to>
                                    </p:set>
                                    <p:animEffect transition="in" filter="fade">
                                      <p:cBhvr>
                                        <p:cTn id="10" dur="500"/>
                                        <p:tgtEl>
                                          <p:spTgt spid="20"/>
                                        </p:tgtEl>
                                      </p:cBhvr>
                                    </p:animEffect>
                                  </p:childTnLst>
                                </p:cTn>
                              </p:par>
                              <p:par>
                                <p:cTn id="11" presetID="10" presetClass="entr" presetSubtype="0" fill="hold" nodeType="withEffect">
                                  <p:stCondLst>
                                    <p:cond delay="0"/>
                                  </p:stCondLst>
                                  <p:childTnLst>
                                    <p:set>
                                      <p:cBhvr>
                                        <p:cTn id="12" dur="1" fill="hold">
                                          <p:stCondLst>
                                            <p:cond delay="0"/>
                                          </p:stCondLst>
                                        </p:cTn>
                                        <p:tgtEl>
                                          <p:spTgt spid="19"/>
                                        </p:tgtEl>
                                        <p:attrNameLst>
                                          <p:attrName>style.visibility</p:attrName>
                                        </p:attrNameLst>
                                      </p:cBhvr>
                                      <p:to>
                                        <p:strVal val="visible"/>
                                      </p:to>
                                    </p:set>
                                    <p:animEffect transition="in" filter="fade">
                                      <p:cBhvr>
                                        <p:cTn id="13" dur="500"/>
                                        <p:tgtEl>
                                          <p:spTgt spid="19"/>
                                        </p:tgtEl>
                                      </p:cBhvr>
                                    </p:animEffect>
                                  </p:childTnLst>
                                </p:cTn>
                              </p:par>
                              <p:par>
                                <p:cTn id="14" presetID="10" presetClass="entr" presetSubtype="0" fill="hold" nodeType="withEffect">
                                  <p:stCondLst>
                                    <p:cond delay="0"/>
                                  </p:stCondLst>
                                  <p:childTnLst>
                                    <p:set>
                                      <p:cBhvr>
                                        <p:cTn id="15" dur="1" fill="hold">
                                          <p:stCondLst>
                                            <p:cond delay="0"/>
                                          </p:stCondLst>
                                        </p:cTn>
                                        <p:tgtEl>
                                          <p:spTgt spid="13"/>
                                        </p:tgtEl>
                                        <p:attrNameLst>
                                          <p:attrName>style.visibility</p:attrName>
                                        </p:attrNameLst>
                                      </p:cBhvr>
                                      <p:to>
                                        <p:strVal val="visible"/>
                                      </p:to>
                                    </p:set>
                                    <p:animEffect transition="in" filter="fade">
                                      <p:cBhvr>
                                        <p:cTn id="16" dur="500"/>
                                        <p:tgtEl>
                                          <p:spTgt spid="13"/>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fade">
                                      <p:cBhvr>
                                        <p:cTn id="21" dur="500"/>
                                        <p:tgtEl>
                                          <p:spTgt spid="3"/>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23"/>
                                        </p:tgtEl>
                                        <p:attrNameLst>
                                          <p:attrName>style.visibility</p:attrName>
                                        </p:attrNameLst>
                                      </p:cBhvr>
                                      <p:to>
                                        <p:strVal val="visible"/>
                                      </p:to>
                                    </p:set>
                                    <p:animEffect transition="in" filter="fade">
                                      <p:cBhvr>
                                        <p:cTn id="26" dur="500"/>
                                        <p:tgtEl>
                                          <p:spTgt spid="23"/>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nodeType="clickEffect">
                                  <p:stCondLst>
                                    <p:cond delay="0"/>
                                  </p:stCondLst>
                                  <p:childTnLst>
                                    <p:set>
                                      <p:cBhvr>
                                        <p:cTn id="30" dur="1" fill="hold">
                                          <p:stCondLst>
                                            <p:cond delay="0"/>
                                          </p:stCondLst>
                                        </p:cTn>
                                        <p:tgtEl>
                                          <p:spTgt spid="4">
                                            <p:txEl>
                                              <p:pRg st="0" end="0"/>
                                            </p:txEl>
                                          </p:spTgt>
                                        </p:tgtEl>
                                        <p:attrNameLst>
                                          <p:attrName>style.visibility</p:attrName>
                                        </p:attrNameLst>
                                      </p:cBhvr>
                                      <p:to>
                                        <p:strVal val="visible"/>
                                      </p:to>
                                    </p:set>
                                    <p:animEffect transition="in" filter="fade">
                                      <p:cBhvr>
                                        <p:cTn id="31" dur="500"/>
                                        <p:tgtEl>
                                          <p:spTgt spid="4">
                                            <p:txEl>
                                              <p:pRg st="0" end="0"/>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nodeType="clickEffect">
                                  <p:stCondLst>
                                    <p:cond delay="0"/>
                                  </p:stCondLst>
                                  <p:childTnLst>
                                    <p:set>
                                      <p:cBhvr>
                                        <p:cTn id="35" dur="1" fill="hold">
                                          <p:stCondLst>
                                            <p:cond delay="0"/>
                                          </p:stCondLst>
                                        </p:cTn>
                                        <p:tgtEl>
                                          <p:spTgt spid="4">
                                            <p:txEl>
                                              <p:pRg st="2" end="2"/>
                                            </p:txEl>
                                          </p:spTgt>
                                        </p:tgtEl>
                                        <p:attrNameLst>
                                          <p:attrName>style.visibility</p:attrName>
                                        </p:attrNameLst>
                                      </p:cBhvr>
                                      <p:to>
                                        <p:strVal val="visible"/>
                                      </p:to>
                                    </p:set>
                                    <p:animEffect transition="in" filter="fade">
                                      <p:cBhvr>
                                        <p:cTn id="36" dur="500"/>
                                        <p:tgtEl>
                                          <p:spTgt spid="4">
                                            <p:txEl>
                                              <p:pRg st="2" end="2"/>
                                            </p:txEl>
                                          </p:spTgt>
                                        </p:tgtEl>
                                      </p:cBhvr>
                                    </p:animEffect>
                                  </p:childTnLst>
                                </p:cTn>
                              </p:par>
                              <p:par>
                                <p:cTn id="37" presetID="10" presetClass="entr" presetSubtype="0" fill="hold" nodeType="withEffect">
                                  <p:stCondLst>
                                    <p:cond delay="0"/>
                                  </p:stCondLst>
                                  <p:childTnLst>
                                    <p:set>
                                      <p:cBhvr>
                                        <p:cTn id="38" dur="1" fill="hold">
                                          <p:stCondLst>
                                            <p:cond delay="0"/>
                                          </p:stCondLst>
                                        </p:cTn>
                                        <p:tgtEl>
                                          <p:spTgt spid="4">
                                            <p:txEl>
                                              <p:pRg st="4" end="4"/>
                                            </p:txEl>
                                          </p:spTgt>
                                        </p:tgtEl>
                                        <p:attrNameLst>
                                          <p:attrName>style.visibility</p:attrName>
                                        </p:attrNameLst>
                                      </p:cBhvr>
                                      <p:to>
                                        <p:strVal val="visible"/>
                                      </p:to>
                                    </p:set>
                                    <p:animEffect transition="in" filter="fade">
                                      <p:cBhvr>
                                        <p:cTn id="39" dur="500"/>
                                        <p:tgtEl>
                                          <p:spTgt spid="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3" grpId="0" animBg="1"/>
      <p:bldP spid="2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35939" y="218917"/>
            <a:ext cx="10515600" cy="549275"/>
          </a:xfrm>
        </p:spPr>
        <p:txBody>
          <a:bodyPr>
            <a:normAutofit fontScale="90000"/>
          </a:bodyPr>
          <a:lstStyle/>
          <a:p>
            <a:r>
              <a:rPr lang="fr-FR" dirty="0"/>
              <a:t>WEASEL TRANSFORMATION</a:t>
            </a:r>
          </a:p>
        </p:txBody>
      </p:sp>
      <p:pic>
        <p:nvPicPr>
          <p:cNvPr id="10" name="Picture 4" descr="Image result for WEASEL transformation time series">
            <a:extLst>
              <a:ext uri="{FF2B5EF4-FFF2-40B4-BE49-F238E27FC236}">
                <a16:creationId xmlns:a16="http://schemas.microsoft.com/office/drawing/2014/main" id="{0D899520-7F62-47D5-947E-95899116DC9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65901" y="1150335"/>
            <a:ext cx="5053267" cy="5020725"/>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a:extLst>
              <a:ext uri="{FF2B5EF4-FFF2-40B4-BE49-F238E27FC236}">
                <a16:creationId xmlns:a16="http://schemas.microsoft.com/office/drawing/2014/main" id="{F4707F80-9EA4-454C-A111-44F788FD6681}"/>
              </a:ext>
            </a:extLst>
          </p:cNvPr>
          <p:cNvSpPr/>
          <p:nvPr/>
        </p:nvSpPr>
        <p:spPr>
          <a:xfrm>
            <a:off x="235939" y="678105"/>
            <a:ext cx="4951035" cy="369332"/>
          </a:xfrm>
          <a:prstGeom prst="rect">
            <a:avLst/>
          </a:prstGeom>
        </p:spPr>
        <p:txBody>
          <a:bodyPr wrap="none">
            <a:spAutoFit/>
          </a:bodyPr>
          <a:lstStyle/>
          <a:p>
            <a:r>
              <a:rPr lang="en-US" dirty="0">
                <a:solidFill>
                  <a:srgbClr val="545454"/>
                </a:solidFill>
                <a:latin typeface="Roboto" panose="02000000000000000000" pitchFamily="2" charset="0"/>
                <a:ea typeface="Roboto" panose="02000000000000000000" pitchFamily="2" charset="0"/>
              </a:rPr>
              <a:t>Word </a:t>
            </a:r>
            <a:r>
              <a:rPr lang="en-US" dirty="0" err="1">
                <a:solidFill>
                  <a:srgbClr val="545454"/>
                </a:solidFill>
                <a:latin typeface="Roboto" panose="02000000000000000000" pitchFamily="2" charset="0"/>
                <a:ea typeface="Roboto" panose="02000000000000000000" pitchFamily="2" charset="0"/>
              </a:rPr>
              <a:t>ExtrAction</a:t>
            </a:r>
            <a:r>
              <a:rPr lang="en-US" dirty="0">
                <a:solidFill>
                  <a:srgbClr val="545454"/>
                </a:solidFill>
                <a:latin typeface="Roboto" panose="02000000000000000000" pitchFamily="2" charset="0"/>
                <a:ea typeface="Roboto" panose="02000000000000000000" pitchFamily="2" charset="0"/>
              </a:rPr>
              <a:t> for </a:t>
            </a:r>
            <a:r>
              <a:rPr lang="en-US" b="1" dirty="0">
                <a:solidFill>
                  <a:srgbClr val="6A6A6A"/>
                </a:solidFill>
                <a:latin typeface="Roboto" panose="02000000000000000000" pitchFamily="2" charset="0"/>
                <a:ea typeface="Roboto" panose="02000000000000000000" pitchFamily="2" charset="0"/>
              </a:rPr>
              <a:t>time </a:t>
            </a:r>
            <a:r>
              <a:rPr lang="en-US" b="1" dirty="0" err="1">
                <a:solidFill>
                  <a:srgbClr val="6A6A6A"/>
                </a:solidFill>
                <a:latin typeface="Roboto" panose="02000000000000000000" pitchFamily="2" charset="0"/>
                <a:ea typeface="Roboto" panose="02000000000000000000" pitchFamily="2" charset="0"/>
              </a:rPr>
              <a:t>SEries</a:t>
            </a:r>
            <a:r>
              <a:rPr lang="en-US" dirty="0">
                <a:solidFill>
                  <a:srgbClr val="545454"/>
                </a:solidFill>
                <a:latin typeface="Roboto" panose="02000000000000000000" pitchFamily="2" charset="0"/>
                <a:ea typeface="Roboto" panose="02000000000000000000" pitchFamily="2" charset="0"/>
              </a:rPr>
              <a:t> </a:t>
            </a:r>
            <a:r>
              <a:rPr lang="en-US" dirty="0" err="1">
                <a:solidFill>
                  <a:srgbClr val="545454"/>
                </a:solidFill>
                <a:latin typeface="Roboto" panose="02000000000000000000" pitchFamily="2" charset="0"/>
                <a:ea typeface="Roboto" panose="02000000000000000000" pitchFamily="2" charset="0"/>
              </a:rPr>
              <a:t>cLassification</a:t>
            </a:r>
            <a:endParaRPr lang="en-US" dirty="0">
              <a:latin typeface="Roboto" panose="02000000000000000000" pitchFamily="2" charset="0"/>
              <a:ea typeface="Roboto" panose="02000000000000000000" pitchFamily="2" charset="0"/>
            </a:endParaRPr>
          </a:p>
        </p:txBody>
      </p:sp>
      <p:sp>
        <p:nvSpPr>
          <p:cNvPr id="3" name="Rectangle 2">
            <a:extLst>
              <a:ext uri="{FF2B5EF4-FFF2-40B4-BE49-F238E27FC236}">
                <a16:creationId xmlns:a16="http://schemas.microsoft.com/office/drawing/2014/main" id="{D8BC6DFF-54E1-4CC3-9683-F31CB636D3F7}"/>
              </a:ext>
            </a:extLst>
          </p:cNvPr>
          <p:cNvSpPr/>
          <p:nvPr/>
        </p:nvSpPr>
        <p:spPr>
          <a:xfrm>
            <a:off x="2365791" y="6179895"/>
            <a:ext cx="7453486" cy="415498"/>
          </a:xfrm>
          <a:prstGeom prst="rect">
            <a:avLst/>
          </a:prstGeom>
        </p:spPr>
        <p:txBody>
          <a:bodyPr wrap="square">
            <a:spAutoFit/>
          </a:bodyPr>
          <a:lstStyle/>
          <a:p>
            <a:r>
              <a:rPr lang="en-US" sz="1050" dirty="0">
                <a:solidFill>
                  <a:schemeClr val="bg2">
                    <a:lumMod val="75000"/>
                  </a:schemeClr>
                </a:solidFill>
                <a:latin typeface="Arial" panose="020B0604020202020204" pitchFamily="34" charset="0"/>
              </a:rPr>
              <a:t>Schäfer, P., &amp; </a:t>
            </a:r>
            <a:r>
              <a:rPr lang="en-US" sz="1050" dirty="0" err="1">
                <a:solidFill>
                  <a:schemeClr val="bg2">
                    <a:lumMod val="75000"/>
                  </a:schemeClr>
                </a:solidFill>
                <a:latin typeface="Arial" panose="020B0604020202020204" pitchFamily="34" charset="0"/>
              </a:rPr>
              <a:t>Leser</a:t>
            </a:r>
            <a:r>
              <a:rPr lang="en-US" sz="1050" dirty="0">
                <a:solidFill>
                  <a:schemeClr val="bg2">
                    <a:lumMod val="75000"/>
                  </a:schemeClr>
                </a:solidFill>
                <a:latin typeface="Arial" panose="020B0604020202020204" pitchFamily="34" charset="0"/>
              </a:rPr>
              <a:t>, U. (2017, November). Fast and accurate time series classification with weasel. In </a:t>
            </a:r>
            <a:r>
              <a:rPr lang="en-US" sz="1050" i="1" dirty="0">
                <a:solidFill>
                  <a:schemeClr val="bg2">
                    <a:lumMod val="75000"/>
                  </a:schemeClr>
                </a:solidFill>
                <a:latin typeface="Arial" panose="020B0604020202020204" pitchFamily="34" charset="0"/>
              </a:rPr>
              <a:t>Proceedings of the 2017 ACM on Conference on Information and Knowledge Management</a:t>
            </a:r>
            <a:r>
              <a:rPr lang="en-US" sz="1050" dirty="0">
                <a:solidFill>
                  <a:schemeClr val="bg2">
                    <a:lumMod val="75000"/>
                  </a:schemeClr>
                </a:solidFill>
                <a:latin typeface="Arial" panose="020B0604020202020204" pitchFamily="34" charset="0"/>
              </a:rPr>
              <a:t> (pp. 637-646). ACM.</a:t>
            </a:r>
            <a:endParaRPr lang="en-US" sz="1050" dirty="0">
              <a:solidFill>
                <a:schemeClr val="bg2">
                  <a:lumMod val="75000"/>
                </a:schemeClr>
              </a:solidFill>
            </a:endParaRPr>
          </a:p>
        </p:txBody>
      </p:sp>
    </p:spTree>
    <p:extLst>
      <p:ext uri="{BB962C8B-B14F-4D97-AF65-F5344CB8AC3E}">
        <p14:creationId xmlns:p14="http://schemas.microsoft.com/office/powerpoint/2010/main" val="19250061"/>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fade">
                                      <p:cBhvr>
                                        <p:cTn id="10"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839788" y="439628"/>
            <a:ext cx="10515600" cy="549275"/>
          </a:xfrm>
        </p:spPr>
        <p:txBody>
          <a:bodyPr>
            <a:normAutofit fontScale="90000"/>
          </a:bodyPr>
          <a:lstStyle/>
          <a:p>
            <a:r>
              <a:rPr lang="fr-FR" dirty="0"/>
              <a:t>POSEIDON PIPELINE</a:t>
            </a:r>
          </a:p>
        </p:txBody>
      </p:sp>
      <p:sp>
        <p:nvSpPr>
          <p:cNvPr id="11" name="Footer Placeholder 10"/>
          <p:cNvSpPr>
            <a:spLocks noGrp="1"/>
          </p:cNvSpPr>
          <p:nvPr>
            <p:ph type="ftr" sz="quarter" idx="17"/>
          </p:nvPr>
        </p:nvSpPr>
        <p:spPr>
          <a:xfrm>
            <a:off x="4035135" y="6273958"/>
            <a:ext cx="4114800" cy="365125"/>
          </a:xfrm>
        </p:spPr>
        <p:txBody>
          <a:bodyPr/>
          <a:lstStyle/>
          <a:p>
            <a:r>
              <a:rPr lang="en-GB"/>
              <a:t>Poseidon - Leonardo Kuffo</a:t>
            </a:r>
            <a:endParaRPr lang="en-GB" dirty="0"/>
          </a:p>
        </p:txBody>
      </p:sp>
      <p:sp>
        <p:nvSpPr>
          <p:cNvPr id="22" name="Rectangle 21">
            <a:extLst>
              <a:ext uri="{FF2B5EF4-FFF2-40B4-BE49-F238E27FC236}">
                <a16:creationId xmlns:a16="http://schemas.microsoft.com/office/drawing/2014/main" id="{B035C24C-E614-43B4-B61A-5D0055E535FB}"/>
              </a:ext>
            </a:extLst>
          </p:cNvPr>
          <p:cNvSpPr/>
          <p:nvPr/>
        </p:nvSpPr>
        <p:spPr>
          <a:xfrm>
            <a:off x="1278124" y="1074891"/>
            <a:ext cx="3448380" cy="369332"/>
          </a:xfrm>
          <a:prstGeom prst="rect">
            <a:avLst/>
          </a:prstGeom>
        </p:spPr>
        <p:txBody>
          <a:bodyPr wrap="none">
            <a:spAutoFit/>
          </a:bodyPr>
          <a:lstStyle/>
          <a:p>
            <a:r>
              <a:rPr lang="en-GB" b="1" dirty="0">
                <a:solidFill>
                  <a:schemeClr val="tx1">
                    <a:lumMod val="65000"/>
                    <a:lumOff val="35000"/>
                  </a:schemeClr>
                </a:solidFill>
                <a:latin typeface="Roboto" panose="02000000000000000000" pitchFamily="2" charset="0"/>
                <a:ea typeface="Roboto" panose="02000000000000000000" pitchFamily="2" charset="0"/>
                <a:cs typeface="Arial" charset="0"/>
              </a:rPr>
              <a:t>Trident Metrics of an application</a:t>
            </a:r>
          </a:p>
        </p:txBody>
      </p:sp>
      <p:sp>
        <p:nvSpPr>
          <p:cNvPr id="3" name="Arrow: Striped Right 2">
            <a:extLst>
              <a:ext uri="{FF2B5EF4-FFF2-40B4-BE49-F238E27FC236}">
                <a16:creationId xmlns:a16="http://schemas.microsoft.com/office/drawing/2014/main" id="{9E042CCE-8161-4F70-80D1-1FB130E94D59}"/>
              </a:ext>
            </a:extLst>
          </p:cNvPr>
          <p:cNvSpPr/>
          <p:nvPr/>
        </p:nvSpPr>
        <p:spPr>
          <a:xfrm>
            <a:off x="5603331" y="2909075"/>
            <a:ext cx="978408" cy="484632"/>
          </a:xfrm>
          <a:prstGeom prst="stripedRightArrow">
            <a:avLst/>
          </a:prstGeom>
          <a:ln w="28575">
            <a:solidFill>
              <a:schemeClr val="tx1">
                <a:lumMod val="50000"/>
                <a:lumOff val="50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pic>
        <p:nvPicPr>
          <p:cNvPr id="13" name="Picture 4">
            <a:extLst>
              <a:ext uri="{FF2B5EF4-FFF2-40B4-BE49-F238E27FC236}">
                <a16:creationId xmlns:a16="http://schemas.microsoft.com/office/drawing/2014/main" id="{BF075196-B634-45BB-8188-8557FE55500F}"/>
              </a:ext>
            </a:extLst>
          </p:cNvPr>
          <p:cNvPicPr>
            <a:picLocks noChangeAspect="1" noChangeArrowheads="1"/>
          </p:cNvPicPr>
          <p:nvPr/>
        </p:nvPicPr>
        <p:blipFill>
          <a:blip r:embed="rId3"/>
          <a:stretch>
            <a:fillRect/>
          </a:stretch>
        </p:blipFill>
        <p:spPr bwMode="auto">
          <a:xfrm>
            <a:off x="1129570" y="1444223"/>
            <a:ext cx="3445969" cy="3862178"/>
          </a:xfrm>
          <a:prstGeom prst="rect">
            <a:avLst/>
          </a:prstGeom>
          <a:noFill/>
          <a:extLst>
            <a:ext uri="{909E8E84-426E-40DD-AFC4-6F175D3DCCD1}">
              <a14:hiddenFill xmlns:a14="http://schemas.microsoft.com/office/drawing/2010/main">
                <a:solidFill>
                  <a:srgbClr val="FFFFFF"/>
                </a:solidFill>
              </a14:hiddenFill>
            </a:ext>
          </a:extLst>
        </p:spPr>
      </p:pic>
      <p:sp>
        <p:nvSpPr>
          <p:cNvPr id="10" name="Rectangle 9">
            <a:extLst>
              <a:ext uri="{FF2B5EF4-FFF2-40B4-BE49-F238E27FC236}">
                <a16:creationId xmlns:a16="http://schemas.microsoft.com/office/drawing/2014/main" id="{8FE4D1D4-32E9-428A-A726-F8428C77036E}"/>
              </a:ext>
            </a:extLst>
          </p:cNvPr>
          <p:cNvSpPr/>
          <p:nvPr/>
        </p:nvSpPr>
        <p:spPr>
          <a:xfrm>
            <a:off x="7216546" y="2508349"/>
            <a:ext cx="3797543" cy="1569660"/>
          </a:xfrm>
          <a:prstGeom prst="rect">
            <a:avLst/>
          </a:prstGeom>
        </p:spPr>
        <p:txBody>
          <a:bodyPr wrap="square">
            <a:spAutoFit/>
          </a:bodyPr>
          <a:lstStyle/>
          <a:p>
            <a:pPr algn="just"/>
            <a:r>
              <a:rPr lang="en-GB" sz="2400" dirty="0">
                <a:solidFill>
                  <a:schemeClr val="tx1">
                    <a:lumMod val="65000"/>
                    <a:lumOff val="35000"/>
                  </a:schemeClr>
                </a:solidFill>
                <a:latin typeface="Roboto" panose="02000000000000000000" pitchFamily="2" charset="0"/>
                <a:ea typeface="Roboto" panose="02000000000000000000" pitchFamily="2" charset="0"/>
                <a:cs typeface="Arial" charset="0"/>
              </a:rPr>
              <a:t>Let the model find the degree of </a:t>
            </a:r>
            <a:r>
              <a:rPr lang="en-GB" sz="2400" b="1" dirty="0">
                <a:solidFill>
                  <a:srgbClr val="F28F3B"/>
                </a:solidFill>
                <a:latin typeface="Roboto" panose="02000000000000000000" pitchFamily="2" charset="0"/>
                <a:ea typeface="Roboto" panose="02000000000000000000" pitchFamily="2" charset="0"/>
                <a:cs typeface="Arial" charset="0"/>
              </a:rPr>
              <a:t>similarity</a:t>
            </a:r>
            <a:r>
              <a:rPr lang="en-GB" sz="2400" dirty="0">
                <a:solidFill>
                  <a:srgbClr val="F28F3B"/>
                </a:solidFill>
                <a:latin typeface="Roboto" panose="02000000000000000000" pitchFamily="2" charset="0"/>
                <a:ea typeface="Roboto" panose="02000000000000000000" pitchFamily="2" charset="0"/>
                <a:cs typeface="Arial" charset="0"/>
              </a:rPr>
              <a:t> </a:t>
            </a:r>
            <a:r>
              <a:rPr lang="en-GB" sz="2400" dirty="0">
                <a:solidFill>
                  <a:schemeClr val="tx1">
                    <a:lumMod val="65000"/>
                    <a:lumOff val="35000"/>
                  </a:schemeClr>
                </a:solidFill>
                <a:latin typeface="Roboto" panose="02000000000000000000" pitchFamily="2" charset="0"/>
                <a:ea typeface="Roboto" panose="02000000000000000000" pitchFamily="2" charset="0"/>
                <a:cs typeface="Arial" charset="0"/>
              </a:rPr>
              <a:t>with each benchmark in the repository</a:t>
            </a:r>
            <a:r>
              <a:rPr lang="en-GB" sz="2400" dirty="0">
                <a:solidFill>
                  <a:srgbClr val="F28F3B"/>
                </a:solidFill>
                <a:latin typeface="Roboto" panose="02000000000000000000" pitchFamily="2" charset="0"/>
                <a:ea typeface="Roboto" panose="02000000000000000000" pitchFamily="2" charset="0"/>
                <a:cs typeface="Arial" charset="0"/>
              </a:rPr>
              <a:t>.</a:t>
            </a:r>
          </a:p>
        </p:txBody>
      </p:sp>
      <p:cxnSp>
        <p:nvCxnSpPr>
          <p:cNvPr id="6" name="Straight Connector 5">
            <a:extLst>
              <a:ext uri="{FF2B5EF4-FFF2-40B4-BE49-F238E27FC236}">
                <a16:creationId xmlns:a16="http://schemas.microsoft.com/office/drawing/2014/main" id="{59B52B39-903F-421E-8604-8088A7E82E09}"/>
              </a:ext>
            </a:extLst>
          </p:cNvPr>
          <p:cNvCxnSpPr>
            <a:cxnSpLocks/>
          </p:cNvCxnSpPr>
          <p:nvPr/>
        </p:nvCxnSpPr>
        <p:spPr>
          <a:xfrm flipV="1">
            <a:off x="2032324" y="1259558"/>
            <a:ext cx="0" cy="4146469"/>
          </a:xfrm>
          <a:prstGeom prst="line">
            <a:avLst/>
          </a:prstGeom>
          <a:ln w="28575">
            <a:solidFill>
              <a:schemeClr val="tx1">
                <a:lumMod val="65000"/>
                <a:lumOff val="35000"/>
              </a:schemeClr>
            </a:solidFill>
            <a:prstDash val="dashDot"/>
          </a:ln>
        </p:spPr>
        <p:style>
          <a:lnRef idx="1">
            <a:schemeClr val="dk1"/>
          </a:lnRef>
          <a:fillRef idx="0">
            <a:schemeClr val="dk1"/>
          </a:fillRef>
          <a:effectRef idx="0">
            <a:schemeClr val="dk1"/>
          </a:effectRef>
          <a:fontRef idx="minor">
            <a:schemeClr val="tx1"/>
          </a:fontRef>
        </p:style>
      </p:cxnSp>
      <p:cxnSp>
        <p:nvCxnSpPr>
          <p:cNvPr id="14" name="Straight Connector 13">
            <a:extLst>
              <a:ext uri="{FF2B5EF4-FFF2-40B4-BE49-F238E27FC236}">
                <a16:creationId xmlns:a16="http://schemas.microsoft.com/office/drawing/2014/main" id="{C7641815-2139-4B43-B162-6FEFC32FA4A5}"/>
              </a:ext>
            </a:extLst>
          </p:cNvPr>
          <p:cNvCxnSpPr>
            <a:cxnSpLocks/>
          </p:cNvCxnSpPr>
          <p:nvPr/>
        </p:nvCxnSpPr>
        <p:spPr>
          <a:xfrm flipV="1">
            <a:off x="2601667" y="1444224"/>
            <a:ext cx="0" cy="3961803"/>
          </a:xfrm>
          <a:prstGeom prst="line">
            <a:avLst/>
          </a:prstGeom>
          <a:ln w="28575">
            <a:solidFill>
              <a:schemeClr val="tx1">
                <a:lumMod val="65000"/>
                <a:lumOff val="35000"/>
              </a:schemeClr>
            </a:solidFill>
            <a:prstDash val="dashDot"/>
          </a:ln>
        </p:spPr>
        <p:style>
          <a:lnRef idx="1">
            <a:schemeClr val="dk1"/>
          </a:lnRef>
          <a:fillRef idx="0">
            <a:schemeClr val="dk1"/>
          </a:fillRef>
          <a:effectRef idx="0">
            <a:schemeClr val="dk1"/>
          </a:effectRef>
          <a:fontRef idx="minor">
            <a:schemeClr val="tx1"/>
          </a:fontRef>
        </p:style>
      </p:cxnSp>
      <p:cxnSp>
        <p:nvCxnSpPr>
          <p:cNvPr id="15" name="Straight Connector 14">
            <a:extLst>
              <a:ext uri="{FF2B5EF4-FFF2-40B4-BE49-F238E27FC236}">
                <a16:creationId xmlns:a16="http://schemas.microsoft.com/office/drawing/2014/main" id="{82054D32-360E-4F87-B783-1A285F10D88D}"/>
              </a:ext>
            </a:extLst>
          </p:cNvPr>
          <p:cNvCxnSpPr>
            <a:cxnSpLocks/>
          </p:cNvCxnSpPr>
          <p:nvPr/>
        </p:nvCxnSpPr>
        <p:spPr>
          <a:xfrm flipV="1">
            <a:off x="3240022" y="1444223"/>
            <a:ext cx="0" cy="4146470"/>
          </a:xfrm>
          <a:prstGeom prst="line">
            <a:avLst/>
          </a:prstGeom>
          <a:ln w="28575">
            <a:solidFill>
              <a:schemeClr val="tx1">
                <a:lumMod val="65000"/>
                <a:lumOff val="35000"/>
              </a:schemeClr>
            </a:solidFill>
            <a:prstDash val="dashDot"/>
          </a:ln>
        </p:spPr>
        <p:style>
          <a:lnRef idx="1">
            <a:schemeClr val="dk1"/>
          </a:lnRef>
          <a:fillRef idx="0">
            <a:schemeClr val="dk1"/>
          </a:fillRef>
          <a:effectRef idx="0">
            <a:schemeClr val="dk1"/>
          </a:effectRef>
          <a:fontRef idx="minor">
            <a:schemeClr val="tx1"/>
          </a:fontRef>
        </p:style>
      </p:cxnSp>
      <p:cxnSp>
        <p:nvCxnSpPr>
          <p:cNvPr id="16" name="Straight Connector 15">
            <a:extLst>
              <a:ext uri="{FF2B5EF4-FFF2-40B4-BE49-F238E27FC236}">
                <a16:creationId xmlns:a16="http://schemas.microsoft.com/office/drawing/2014/main" id="{DCAE76F7-DD0E-432A-84D2-DD154DDFB31C}"/>
              </a:ext>
            </a:extLst>
          </p:cNvPr>
          <p:cNvCxnSpPr>
            <a:cxnSpLocks/>
          </p:cNvCxnSpPr>
          <p:nvPr/>
        </p:nvCxnSpPr>
        <p:spPr>
          <a:xfrm flipV="1">
            <a:off x="4035135" y="1444222"/>
            <a:ext cx="0" cy="4146471"/>
          </a:xfrm>
          <a:prstGeom prst="line">
            <a:avLst/>
          </a:prstGeom>
          <a:ln w="28575">
            <a:solidFill>
              <a:schemeClr val="tx1">
                <a:lumMod val="65000"/>
                <a:lumOff val="35000"/>
              </a:schemeClr>
            </a:solidFill>
            <a:prstDash val="dashDot"/>
          </a:ln>
        </p:spPr>
        <p:style>
          <a:lnRef idx="1">
            <a:schemeClr val="dk1"/>
          </a:lnRef>
          <a:fillRef idx="0">
            <a:schemeClr val="dk1"/>
          </a:fillRef>
          <a:effectRef idx="0">
            <a:schemeClr val="dk1"/>
          </a:effectRef>
          <a:fontRef idx="minor">
            <a:schemeClr val="tx1"/>
          </a:fontRef>
        </p:style>
      </p:cxnSp>
      <p:sp>
        <p:nvSpPr>
          <p:cNvPr id="4" name="Rectangle 3">
            <a:extLst>
              <a:ext uri="{FF2B5EF4-FFF2-40B4-BE49-F238E27FC236}">
                <a16:creationId xmlns:a16="http://schemas.microsoft.com/office/drawing/2014/main" id="{2E420E14-BE4E-480B-8A7D-59025C76C5DD}"/>
              </a:ext>
            </a:extLst>
          </p:cNvPr>
          <p:cNvSpPr/>
          <p:nvPr/>
        </p:nvSpPr>
        <p:spPr>
          <a:xfrm>
            <a:off x="615351" y="5590692"/>
            <a:ext cx="4987980" cy="707886"/>
          </a:xfrm>
          <a:prstGeom prst="rect">
            <a:avLst/>
          </a:prstGeom>
        </p:spPr>
        <p:txBody>
          <a:bodyPr wrap="square">
            <a:spAutoFit/>
          </a:bodyPr>
          <a:lstStyle/>
          <a:p>
            <a:r>
              <a:rPr lang="en-US" sz="1600" b="1" dirty="0">
                <a:solidFill>
                  <a:srgbClr val="222222"/>
                </a:solidFill>
                <a:latin typeface="Roboto" panose="02000000000000000000" pitchFamily="2" charset="0"/>
                <a:ea typeface="Roboto" panose="02000000000000000000" pitchFamily="2" charset="0"/>
              </a:rPr>
              <a:t>BINARY SEGMENTATION</a:t>
            </a:r>
          </a:p>
          <a:p>
            <a:r>
              <a:rPr lang="en-US" sz="1200" dirty="0" err="1">
                <a:solidFill>
                  <a:schemeClr val="bg2">
                    <a:lumMod val="75000"/>
                  </a:schemeClr>
                </a:solidFill>
                <a:latin typeface="Arial" panose="020B0604020202020204" pitchFamily="34" charset="0"/>
              </a:rPr>
              <a:t>Fryzlewicz</a:t>
            </a:r>
            <a:r>
              <a:rPr lang="en-US" sz="1200" dirty="0">
                <a:solidFill>
                  <a:schemeClr val="bg2">
                    <a:lumMod val="75000"/>
                  </a:schemeClr>
                </a:solidFill>
                <a:latin typeface="Arial" panose="020B0604020202020204" pitchFamily="34" charset="0"/>
              </a:rPr>
              <a:t>, P. (2014). Wild binary segmentation for multiple change-point detection. </a:t>
            </a:r>
            <a:r>
              <a:rPr lang="en-US" sz="1200" i="1" dirty="0">
                <a:solidFill>
                  <a:schemeClr val="bg2">
                    <a:lumMod val="75000"/>
                  </a:schemeClr>
                </a:solidFill>
                <a:latin typeface="Arial" panose="020B0604020202020204" pitchFamily="34" charset="0"/>
              </a:rPr>
              <a:t>The Annals of Statistics</a:t>
            </a:r>
            <a:r>
              <a:rPr lang="en-US" sz="1200" dirty="0">
                <a:solidFill>
                  <a:schemeClr val="bg2">
                    <a:lumMod val="75000"/>
                  </a:schemeClr>
                </a:solidFill>
                <a:latin typeface="Arial" panose="020B0604020202020204" pitchFamily="34" charset="0"/>
              </a:rPr>
              <a:t>, </a:t>
            </a:r>
            <a:r>
              <a:rPr lang="en-US" sz="1200" i="1" dirty="0">
                <a:solidFill>
                  <a:schemeClr val="bg2">
                    <a:lumMod val="75000"/>
                  </a:schemeClr>
                </a:solidFill>
                <a:latin typeface="Arial" panose="020B0604020202020204" pitchFamily="34" charset="0"/>
              </a:rPr>
              <a:t>42</a:t>
            </a:r>
            <a:r>
              <a:rPr lang="en-US" sz="1200" dirty="0">
                <a:solidFill>
                  <a:schemeClr val="bg2">
                    <a:lumMod val="75000"/>
                  </a:schemeClr>
                </a:solidFill>
                <a:latin typeface="Arial" panose="020B0604020202020204" pitchFamily="34" charset="0"/>
              </a:rPr>
              <a:t>(6), 2243-2281.</a:t>
            </a:r>
            <a:endParaRPr lang="en-US" sz="1200" dirty="0">
              <a:solidFill>
                <a:schemeClr val="bg2">
                  <a:lumMod val="75000"/>
                </a:schemeClr>
              </a:solidFill>
            </a:endParaRPr>
          </a:p>
        </p:txBody>
      </p:sp>
      <p:sp>
        <p:nvSpPr>
          <p:cNvPr id="17" name="Rectangle 16">
            <a:extLst>
              <a:ext uri="{FF2B5EF4-FFF2-40B4-BE49-F238E27FC236}">
                <a16:creationId xmlns:a16="http://schemas.microsoft.com/office/drawing/2014/main" id="{6117B8C9-DD1B-4964-AD9A-E0AE91C2EF38}"/>
              </a:ext>
            </a:extLst>
          </p:cNvPr>
          <p:cNvSpPr/>
          <p:nvPr/>
        </p:nvSpPr>
        <p:spPr>
          <a:xfrm>
            <a:off x="9294904" y="4154407"/>
            <a:ext cx="2913594" cy="461665"/>
          </a:xfrm>
          <a:prstGeom prst="rect">
            <a:avLst/>
          </a:prstGeom>
        </p:spPr>
        <p:txBody>
          <a:bodyPr wrap="square">
            <a:spAutoFit/>
          </a:bodyPr>
          <a:lstStyle/>
          <a:p>
            <a:pPr algn="ctr"/>
            <a:r>
              <a:rPr lang="en-GB" sz="2400" dirty="0">
                <a:solidFill>
                  <a:srgbClr val="F28F3B"/>
                </a:solidFill>
                <a:latin typeface="Roboto" panose="02000000000000000000" pitchFamily="2" charset="0"/>
                <a:ea typeface="Roboto" panose="02000000000000000000" pitchFamily="2" charset="0"/>
                <a:cs typeface="Arial" charset="0"/>
              </a:rPr>
              <a:t>of any segment</a:t>
            </a:r>
          </a:p>
        </p:txBody>
      </p:sp>
      <p:cxnSp>
        <p:nvCxnSpPr>
          <p:cNvPr id="18" name="Straight Arrow Connector 17">
            <a:extLst>
              <a:ext uri="{FF2B5EF4-FFF2-40B4-BE49-F238E27FC236}">
                <a16:creationId xmlns:a16="http://schemas.microsoft.com/office/drawing/2014/main" id="{FE55EA2A-F9EC-48F9-B13B-27B6AE1DFC8F}"/>
              </a:ext>
            </a:extLst>
          </p:cNvPr>
          <p:cNvCxnSpPr>
            <a:cxnSpLocks/>
          </p:cNvCxnSpPr>
          <p:nvPr/>
        </p:nvCxnSpPr>
        <p:spPr>
          <a:xfrm flipH="1" flipV="1">
            <a:off x="10213084" y="3166820"/>
            <a:ext cx="1249763" cy="998233"/>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493334488"/>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500"/>
                                        <p:tgtEl>
                                          <p:spTgt spid="22"/>
                                        </p:tgtEl>
                                      </p:cBhvr>
                                    </p:animEffect>
                                  </p:childTnLst>
                                </p:cTn>
                              </p:par>
                              <p:par>
                                <p:cTn id="8" presetID="10" presetClass="entr" presetSubtype="0" fill="hold"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fade">
                                      <p:cBhvr>
                                        <p:cTn id="10" dur="500"/>
                                        <p:tgtEl>
                                          <p:spTgt spid="13"/>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500"/>
                                        <p:tgtEl>
                                          <p:spTgt spid="3"/>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fade">
                                      <p:cBhvr>
                                        <p:cTn id="20" dur="500"/>
                                        <p:tgtEl>
                                          <p:spTgt spid="10"/>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fade">
                                      <p:cBhvr>
                                        <p:cTn id="25" dur="500"/>
                                        <p:tgtEl>
                                          <p:spTgt spid="6"/>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nodeType="clickEffect">
                                  <p:stCondLst>
                                    <p:cond delay="0"/>
                                  </p:stCondLst>
                                  <p:childTnLst>
                                    <p:set>
                                      <p:cBhvr>
                                        <p:cTn id="29" dur="1" fill="hold">
                                          <p:stCondLst>
                                            <p:cond delay="0"/>
                                          </p:stCondLst>
                                        </p:cTn>
                                        <p:tgtEl>
                                          <p:spTgt spid="14"/>
                                        </p:tgtEl>
                                        <p:attrNameLst>
                                          <p:attrName>style.visibility</p:attrName>
                                        </p:attrNameLst>
                                      </p:cBhvr>
                                      <p:to>
                                        <p:strVal val="visible"/>
                                      </p:to>
                                    </p:set>
                                    <p:animEffect transition="in" filter="fade">
                                      <p:cBhvr>
                                        <p:cTn id="30" dur="500"/>
                                        <p:tgtEl>
                                          <p:spTgt spid="14"/>
                                        </p:tgtEl>
                                      </p:cBhvr>
                                    </p:animEffect>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nodeType="clickEffect">
                                  <p:stCondLst>
                                    <p:cond delay="0"/>
                                  </p:stCondLst>
                                  <p:childTnLst>
                                    <p:set>
                                      <p:cBhvr>
                                        <p:cTn id="34" dur="1" fill="hold">
                                          <p:stCondLst>
                                            <p:cond delay="0"/>
                                          </p:stCondLst>
                                        </p:cTn>
                                        <p:tgtEl>
                                          <p:spTgt spid="15"/>
                                        </p:tgtEl>
                                        <p:attrNameLst>
                                          <p:attrName>style.visibility</p:attrName>
                                        </p:attrNameLst>
                                      </p:cBhvr>
                                      <p:to>
                                        <p:strVal val="visible"/>
                                      </p:to>
                                    </p:set>
                                    <p:anim calcmode="lin" valueType="num">
                                      <p:cBhvr additive="base">
                                        <p:cTn id="35" dur="500" fill="hold"/>
                                        <p:tgtEl>
                                          <p:spTgt spid="15"/>
                                        </p:tgtEl>
                                        <p:attrNameLst>
                                          <p:attrName>ppt_x</p:attrName>
                                        </p:attrNameLst>
                                      </p:cBhvr>
                                      <p:tavLst>
                                        <p:tav tm="0">
                                          <p:val>
                                            <p:strVal val="#ppt_x"/>
                                          </p:val>
                                        </p:tav>
                                        <p:tav tm="100000">
                                          <p:val>
                                            <p:strVal val="#ppt_x"/>
                                          </p:val>
                                        </p:tav>
                                      </p:tavLst>
                                    </p:anim>
                                    <p:anim calcmode="lin" valueType="num">
                                      <p:cBhvr additive="base">
                                        <p:cTn id="36"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nodeType="clickEffect">
                                  <p:stCondLst>
                                    <p:cond delay="0"/>
                                  </p:stCondLst>
                                  <p:childTnLst>
                                    <p:set>
                                      <p:cBhvr>
                                        <p:cTn id="40" dur="1" fill="hold">
                                          <p:stCondLst>
                                            <p:cond delay="0"/>
                                          </p:stCondLst>
                                        </p:cTn>
                                        <p:tgtEl>
                                          <p:spTgt spid="16"/>
                                        </p:tgtEl>
                                        <p:attrNameLst>
                                          <p:attrName>style.visibility</p:attrName>
                                        </p:attrNameLst>
                                      </p:cBhvr>
                                      <p:to>
                                        <p:strVal val="visible"/>
                                      </p:to>
                                    </p:set>
                                    <p:anim calcmode="lin" valueType="num">
                                      <p:cBhvr additive="base">
                                        <p:cTn id="41" dur="500" fill="hold"/>
                                        <p:tgtEl>
                                          <p:spTgt spid="16"/>
                                        </p:tgtEl>
                                        <p:attrNameLst>
                                          <p:attrName>ppt_x</p:attrName>
                                        </p:attrNameLst>
                                      </p:cBhvr>
                                      <p:tavLst>
                                        <p:tav tm="0">
                                          <p:val>
                                            <p:strVal val="#ppt_x"/>
                                          </p:val>
                                        </p:tav>
                                        <p:tav tm="100000">
                                          <p:val>
                                            <p:strVal val="#ppt_x"/>
                                          </p:val>
                                        </p:tav>
                                      </p:tavLst>
                                    </p:anim>
                                    <p:anim calcmode="lin" valueType="num">
                                      <p:cBhvr additive="base">
                                        <p:cTn id="42"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4"/>
                                        </p:tgtEl>
                                        <p:attrNameLst>
                                          <p:attrName>style.visibility</p:attrName>
                                        </p:attrNameLst>
                                      </p:cBhvr>
                                      <p:to>
                                        <p:strVal val="visible"/>
                                      </p:to>
                                    </p:set>
                                    <p:animEffect transition="in" filter="fade">
                                      <p:cBhvr>
                                        <p:cTn id="47" dur="500"/>
                                        <p:tgtEl>
                                          <p:spTgt spid="4"/>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nodeType="clickEffect">
                                  <p:stCondLst>
                                    <p:cond delay="0"/>
                                  </p:stCondLst>
                                  <p:childTnLst>
                                    <p:set>
                                      <p:cBhvr>
                                        <p:cTn id="51" dur="1" fill="hold">
                                          <p:stCondLst>
                                            <p:cond delay="0"/>
                                          </p:stCondLst>
                                        </p:cTn>
                                        <p:tgtEl>
                                          <p:spTgt spid="18"/>
                                        </p:tgtEl>
                                        <p:attrNameLst>
                                          <p:attrName>style.visibility</p:attrName>
                                        </p:attrNameLst>
                                      </p:cBhvr>
                                      <p:to>
                                        <p:strVal val="visible"/>
                                      </p:to>
                                    </p:set>
                                    <p:animEffect transition="in" filter="fade">
                                      <p:cBhvr>
                                        <p:cTn id="52" dur="500"/>
                                        <p:tgtEl>
                                          <p:spTgt spid="18"/>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grpId="0" nodeType="clickEffect">
                                  <p:stCondLst>
                                    <p:cond delay="0"/>
                                  </p:stCondLst>
                                  <p:childTnLst>
                                    <p:set>
                                      <p:cBhvr>
                                        <p:cTn id="56" dur="1" fill="hold">
                                          <p:stCondLst>
                                            <p:cond delay="0"/>
                                          </p:stCondLst>
                                        </p:cTn>
                                        <p:tgtEl>
                                          <p:spTgt spid="17"/>
                                        </p:tgtEl>
                                        <p:attrNameLst>
                                          <p:attrName>style.visibility</p:attrName>
                                        </p:attrNameLst>
                                      </p:cBhvr>
                                      <p:to>
                                        <p:strVal val="visible"/>
                                      </p:to>
                                    </p:set>
                                    <p:animEffect transition="in" filter="fade">
                                      <p:cBhvr>
                                        <p:cTn id="57"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3" grpId="0" animBg="1"/>
      <p:bldP spid="10" grpId="0"/>
      <p:bldP spid="4" grpId="0"/>
      <p:bldP spid="17" grpId="0"/>
    </p:bld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 name="Rectangle 23">
            <a:extLst>
              <a:ext uri="{FF2B5EF4-FFF2-40B4-BE49-F238E27FC236}">
                <a16:creationId xmlns:a16="http://schemas.microsoft.com/office/drawing/2014/main" id="{6753252F-4873-4F63-801D-CC719279A7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047C8CCB-F95D-4249-92DD-651249D353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2013557" cy="6858000"/>
          </a:xfrm>
          <a:prstGeom prst="rect">
            <a:avLst/>
          </a:prstGeom>
          <a:solidFill>
            <a:srgbClr val="7F7F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re 1"/>
          <p:cNvSpPr>
            <a:spLocks noGrp="1"/>
          </p:cNvSpPr>
          <p:nvPr>
            <p:ph type="title"/>
          </p:nvPr>
        </p:nvSpPr>
        <p:spPr>
          <a:xfrm>
            <a:off x="640080" y="2074363"/>
            <a:ext cx="2752354" cy="2709275"/>
          </a:xfrm>
          <a:prstGeom prst="ellipse">
            <a:avLst/>
          </a:prstGeom>
          <a:solidFill>
            <a:srgbClr val="262626"/>
          </a:solidFill>
          <a:ln w="174625" cmpd="thinThick">
            <a:solidFill>
              <a:srgbClr val="262626"/>
            </a:solidFill>
          </a:ln>
        </p:spPr>
        <p:txBody>
          <a:bodyPr vert="horz" lIns="91440" tIns="45720" rIns="91440" bIns="45720" rtlCol="0" anchor="ctr">
            <a:normAutofit/>
          </a:bodyPr>
          <a:lstStyle/>
          <a:p>
            <a:pPr algn="ctr"/>
            <a:r>
              <a:rPr lang="en-US" sz="2600" kern="1200" dirty="0">
                <a:solidFill>
                  <a:srgbClr val="FFFFFF"/>
                </a:solidFill>
                <a:latin typeface="Arial Black" panose="020B0A04020102020204" pitchFamily="34" charset="0"/>
                <a:ea typeface="+mj-ea"/>
                <a:cs typeface="+mj-cs"/>
              </a:rPr>
              <a:t>RESULTS &amp; FUTURE WORK</a:t>
            </a:r>
          </a:p>
        </p:txBody>
      </p:sp>
      <p:sp>
        <p:nvSpPr>
          <p:cNvPr id="17" name="Footer Placeholder 16"/>
          <p:cNvSpPr>
            <a:spLocks noGrp="1"/>
          </p:cNvSpPr>
          <p:nvPr>
            <p:ph type="ftr" sz="quarter" idx="19"/>
          </p:nvPr>
        </p:nvSpPr>
        <p:spPr>
          <a:xfrm>
            <a:off x="4116613" y="6363658"/>
            <a:ext cx="7032172" cy="365125"/>
          </a:xfrm>
        </p:spPr>
        <p:txBody>
          <a:bodyPr vert="horz" lIns="91440" tIns="45720" rIns="91440" bIns="45720" rtlCol="0" anchor="ctr">
            <a:normAutofit/>
          </a:bodyPr>
          <a:lstStyle/>
          <a:p>
            <a:pPr>
              <a:spcAft>
                <a:spcPts val="600"/>
              </a:spcAft>
            </a:pPr>
            <a:r>
              <a:rPr lang="en-US" sz="1200" kern="1200" dirty="0">
                <a:solidFill>
                  <a:srgbClr val="898989"/>
                </a:solidFill>
                <a:latin typeface="+mn-lt"/>
                <a:ea typeface="+mn-ea"/>
                <a:cs typeface="+mn-cs"/>
              </a:rPr>
              <a:t>Poseidon - Leonardo Kuffo</a:t>
            </a:r>
          </a:p>
        </p:txBody>
      </p:sp>
      <p:pic>
        <p:nvPicPr>
          <p:cNvPr id="20" name="Image 11">
            <a:extLst>
              <a:ext uri="{FF2B5EF4-FFF2-40B4-BE49-F238E27FC236}">
                <a16:creationId xmlns:a16="http://schemas.microsoft.com/office/drawing/2014/main" id="{F270D881-EA13-432B-88FE-3DF1BF49AB23}"/>
              </a:ext>
            </a:extLst>
          </p:cNvPr>
          <p:cNvPicPr>
            <a:picLocks noChangeAspect="1"/>
          </p:cNvPicPr>
          <p:nvPr/>
        </p:nvPicPr>
        <p:blipFill rotWithShape="1">
          <a:blip r:embed="rId3" cstate="hqprint">
            <a:duotone>
              <a:schemeClr val="bg2">
                <a:shade val="45000"/>
                <a:satMod val="135000"/>
              </a:schemeClr>
              <a:prstClr val="white"/>
            </a:duotone>
            <a:extLst>
              <a:ext uri="{28A0092B-C50C-407E-A947-70E740481C1C}">
                <a14:useLocalDpi xmlns:a14="http://schemas.microsoft.com/office/drawing/2010/main"/>
              </a:ext>
            </a:extLst>
          </a:blip>
          <a:srcRect l="54297" t="71047"/>
          <a:stretch/>
        </p:blipFill>
        <p:spPr>
          <a:xfrm>
            <a:off x="4594140" y="2769030"/>
            <a:ext cx="1093177" cy="1112550"/>
          </a:xfrm>
          <a:prstGeom prst="rect">
            <a:avLst/>
          </a:prstGeom>
        </p:spPr>
      </p:pic>
      <p:sp>
        <p:nvSpPr>
          <p:cNvPr id="23" name="ZoneTexte 17">
            <a:extLst>
              <a:ext uri="{FF2B5EF4-FFF2-40B4-BE49-F238E27FC236}">
                <a16:creationId xmlns:a16="http://schemas.microsoft.com/office/drawing/2014/main" id="{35A812BA-FA55-4411-A43E-462312617F1E}"/>
              </a:ext>
            </a:extLst>
          </p:cNvPr>
          <p:cNvSpPr txBox="1"/>
          <p:nvPr/>
        </p:nvSpPr>
        <p:spPr>
          <a:xfrm>
            <a:off x="5986130" y="2971362"/>
            <a:ext cx="5171089" cy="707886"/>
          </a:xfrm>
          <a:prstGeom prst="rect">
            <a:avLst/>
          </a:prstGeom>
          <a:noFill/>
        </p:spPr>
        <p:txBody>
          <a:bodyPr wrap="square" rtlCol="0">
            <a:spAutoFit/>
          </a:bodyPr>
          <a:lstStyle/>
          <a:p>
            <a:r>
              <a:rPr lang="en-US" sz="2000" dirty="0">
                <a:solidFill>
                  <a:schemeClr val="tx1">
                    <a:lumMod val="65000"/>
                    <a:lumOff val="35000"/>
                  </a:schemeClr>
                </a:solidFill>
                <a:latin typeface="Roboto" panose="02000000000000000000" pitchFamily="2" charset="0"/>
                <a:ea typeface="Roboto" panose="02000000000000000000" pitchFamily="2" charset="0"/>
                <a:cs typeface="Arial" charset="0"/>
              </a:rPr>
              <a:t>Test and evaluate POSEIDON results on actual application workflows.</a:t>
            </a:r>
          </a:p>
        </p:txBody>
      </p:sp>
      <p:pic>
        <p:nvPicPr>
          <p:cNvPr id="29" name="Image 11">
            <a:extLst>
              <a:ext uri="{FF2B5EF4-FFF2-40B4-BE49-F238E27FC236}">
                <a16:creationId xmlns:a16="http://schemas.microsoft.com/office/drawing/2014/main" id="{739207AB-6CDD-4A1B-9995-4E6388715EAA}"/>
              </a:ext>
            </a:extLst>
          </p:cNvPr>
          <p:cNvPicPr>
            <a:picLocks noChangeAspect="1"/>
          </p:cNvPicPr>
          <p:nvPr/>
        </p:nvPicPr>
        <p:blipFill rotWithShape="1">
          <a:blip r:embed="rId3" cstate="hqprint">
            <a:duotone>
              <a:schemeClr val="accent5">
                <a:shade val="45000"/>
                <a:satMod val="135000"/>
              </a:schemeClr>
              <a:prstClr val="white"/>
            </a:duotone>
            <a:extLst>
              <a:ext uri="{28A0092B-C50C-407E-A947-70E740481C1C}">
                <a14:useLocalDpi xmlns:a14="http://schemas.microsoft.com/office/drawing/2010/main"/>
              </a:ext>
            </a:extLst>
          </a:blip>
          <a:srcRect l="54297" t="71047"/>
          <a:stretch/>
        </p:blipFill>
        <p:spPr>
          <a:xfrm>
            <a:off x="4594142" y="4421757"/>
            <a:ext cx="1093177" cy="1112550"/>
          </a:xfrm>
          <a:prstGeom prst="rect">
            <a:avLst/>
          </a:prstGeom>
        </p:spPr>
      </p:pic>
      <p:sp>
        <p:nvSpPr>
          <p:cNvPr id="31" name="ZoneTexte 17">
            <a:extLst>
              <a:ext uri="{FF2B5EF4-FFF2-40B4-BE49-F238E27FC236}">
                <a16:creationId xmlns:a16="http://schemas.microsoft.com/office/drawing/2014/main" id="{F8CA01CA-04BA-4732-A0FA-2DEA61ED1AC5}"/>
              </a:ext>
            </a:extLst>
          </p:cNvPr>
          <p:cNvSpPr txBox="1"/>
          <p:nvPr/>
        </p:nvSpPr>
        <p:spPr>
          <a:xfrm>
            <a:off x="5986129" y="4321704"/>
            <a:ext cx="5171089" cy="1323439"/>
          </a:xfrm>
          <a:prstGeom prst="rect">
            <a:avLst/>
          </a:prstGeom>
          <a:noFill/>
        </p:spPr>
        <p:txBody>
          <a:bodyPr wrap="square" rtlCol="0">
            <a:spAutoFit/>
          </a:bodyPr>
          <a:lstStyle/>
          <a:p>
            <a:pPr algn="just"/>
            <a:r>
              <a:rPr lang="fr-FR" sz="2000" dirty="0" err="1">
                <a:solidFill>
                  <a:schemeClr val="tx1">
                    <a:lumMod val="65000"/>
                    <a:lumOff val="35000"/>
                  </a:schemeClr>
                </a:solidFill>
                <a:latin typeface="Roboto" panose="02000000000000000000" pitchFamily="2" charset="0"/>
                <a:ea typeface="Roboto" panose="02000000000000000000" pitchFamily="2" charset="0"/>
                <a:cs typeface="Arial" charset="0"/>
              </a:rPr>
              <a:t>Poseidon</a:t>
            </a:r>
            <a:r>
              <a:rPr lang="fr-FR" sz="2000" dirty="0">
                <a:solidFill>
                  <a:schemeClr val="tx1">
                    <a:lumMod val="65000"/>
                    <a:lumOff val="35000"/>
                  </a:schemeClr>
                </a:solidFill>
                <a:latin typeface="Roboto" panose="02000000000000000000" pitchFamily="2" charset="0"/>
                <a:ea typeface="Roboto" panose="02000000000000000000" pitchFamily="2" charset="0"/>
                <a:cs typeface="Arial" charset="0"/>
              </a:rPr>
              <a:t> can </a:t>
            </a:r>
            <a:r>
              <a:rPr lang="fr-FR" sz="2000" dirty="0" err="1">
                <a:solidFill>
                  <a:schemeClr val="tx1">
                    <a:lumMod val="65000"/>
                    <a:lumOff val="35000"/>
                  </a:schemeClr>
                </a:solidFill>
                <a:latin typeface="Roboto" panose="02000000000000000000" pitchFamily="2" charset="0"/>
                <a:ea typeface="Roboto" panose="02000000000000000000" pitchFamily="2" charset="0"/>
                <a:cs typeface="Arial" charset="0"/>
              </a:rPr>
              <a:t>turn</a:t>
            </a:r>
            <a:r>
              <a:rPr lang="fr-FR" sz="2000" dirty="0">
                <a:solidFill>
                  <a:schemeClr val="tx1">
                    <a:lumMod val="65000"/>
                    <a:lumOff val="35000"/>
                  </a:schemeClr>
                </a:solidFill>
                <a:latin typeface="Roboto" panose="02000000000000000000" pitchFamily="2" charset="0"/>
                <a:ea typeface="Roboto" panose="02000000000000000000" pitchFamily="2" charset="0"/>
                <a:cs typeface="Arial" charset="0"/>
              </a:rPr>
              <a:t> </a:t>
            </a:r>
            <a:r>
              <a:rPr lang="fr-FR" sz="2000" dirty="0" err="1">
                <a:solidFill>
                  <a:schemeClr val="tx1">
                    <a:lumMod val="65000"/>
                    <a:lumOff val="35000"/>
                  </a:schemeClr>
                </a:solidFill>
                <a:latin typeface="Roboto" panose="02000000000000000000" pitchFamily="2" charset="0"/>
                <a:ea typeface="Roboto" panose="02000000000000000000" pitchFamily="2" charset="0"/>
                <a:cs typeface="Arial" charset="0"/>
              </a:rPr>
              <a:t>into</a:t>
            </a:r>
            <a:r>
              <a:rPr lang="fr-FR" sz="2000" dirty="0">
                <a:solidFill>
                  <a:schemeClr val="tx1">
                    <a:lumMod val="65000"/>
                    <a:lumOff val="35000"/>
                  </a:schemeClr>
                </a:solidFill>
                <a:latin typeface="Roboto" panose="02000000000000000000" pitchFamily="2" charset="0"/>
                <a:ea typeface="Roboto" panose="02000000000000000000" pitchFamily="2" charset="0"/>
                <a:cs typeface="Arial" charset="0"/>
              </a:rPr>
              <a:t> a </a:t>
            </a:r>
            <a:r>
              <a:rPr lang="fr-FR" sz="2000" dirty="0" err="1">
                <a:solidFill>
                  <a:schemeClr val="tx1">
                    <a:lumMod val="65000"/>
                    <a:lumOff val="35000"/>
                  </a:schemeClr>
                </a:solidFill>
                <a:latin typeface="Roboto" panose="02000000000000000000" pitchFamily="2" charset="0"/>
                <a:ea typeface="Roboto" panose="02000000000000000000" pitchFamily="2" charset="0"/>
                <a:cs typeface="Arial" charset="0"/>
              </a:rPr>
              <a:t>handy</a:t>
            </a:r>
            <a:r>
              <a:rPr lang="fr-FR" sz="2000" dirty="0">
                <a:solidFill>
                  <a:schemeClr val="tx1">
                    <a:lumMod val="65000"/>
                    <a:lumOff val="35000"/>
                  </a:schemeClr>
                </a:solidFill>
                <a:latin typeface="Roboto" panose="02000000000000000000" pitchFamily="2" charset="0"/>
                <a:ea typeface="Roboto" panose="02000000000000000000" pitchFamily="2" charset="0"/>
                <a:cs typeface="Arial" charset="0"/>
              </a:rPr>
              <a:t> software </a:t>
            </a:r>
            <a:r>
              <a:rPr lang="fr-FR" sz="2000" dirty="0" err="1">
                <a:solidFill>
                  <a:schemeClr val="tx1">
                    <a:lumMod val="65000"/>
                    <a:lumOff val="35000"/>
                  </a:schemeClr>
                </a:solidFill>
                <a:latin typeface="Roboto" panose="02000000000000000000" pitchFamily="2" charset="0"/>
                <a:ea typeface="Roboto" panose="02000000000000000000" pitchFamily="2" charset="0"/>
                <a:cs typeface="Arial" charset="0"/>
              </a:rPr>
              <a:t>tool</a:t>
            </a:r>
            <a:r>
              <a:rPr lang="fr-FR" sz="2000" dirty="0">
                <a:solidFill>
                  <a:schemeClr val="tx1">
                    <a:lumMod val="65000"/>
                    <a:lumOff val="35000"/>
                  </a:schemeClr>
                </a:solidFill>
                <a:latin typeface="Roboto" panose="02000000000000000000" pitchFamily="2" charset="0"/>
                <a:ea typeface="Roboto" panose="02000000000000000000" pitchFamily="2" charset="0"/>
                <a:cs typeface="Arial" charset="0"/>
              </a:rPr>
              <a:t> for people </a:t>
            </a:r>
            <a:r>
              <a:rPr lang="fr-FR" sz="2000" dirty="0" err="1">
                <a:solidFill>
                  <a:schemeClr val="tx1">
                    <a:lumMod val="65000"/>
                    <a:lumOff val="35000"/>
                  </a:schemeClr>
                </a:solidFill>
                <a:latin typeface="Roboto" panose="02000000000000000000" pitchFamily="2" charset="0"/>
                <a:ea typeface="Roboto" panose="02000000000000000000" pitchFamily="2" charset="0"/>
                <a:cs typeface="Arial" charset="0"/>
              </a:rPr>
              <a:t>who</a:t>
            </a:r>
            <a:r>
              <a:rPr lang="fr-FR" sz="2000" dirty="0">
                <a:solidFill>
                  <a:schemeClr val="tx1">
                    <a:lumMod val="65000"/>
                    <a:lumOff val="35000"/>
                  </a:schemeClr>
                </a:solidFill>
                <a:latin typeface="Roboto" panose="02000000000000000000" pitchFamily="2" charset="0"/>
                <a:ea typeface="Roboto" panose="02000000000000000000" pitchFamily="2" charset="0"/>
                <a:cs typeface="Arial" charset="0"/>
              </a:rPr>
              <a:t> </a:t>
            </a:r>
            <a:r>
              <a:rPr lang="fr-FR" sz="2000" dirty="0" err="1">
                <a:solidFill>
                  <a:schemeClr val="tx1">
                    <a:lumMod val="65000"/>
                    <a:lumOff val="35000"/>
                  </a:schemeClr>
                </a:solidFill>
                <a:latin typeface="Roboto" panose="02000000000000000000" pitchFamily="2" charset="0"/>
                <a:ea typeface="Roboto" panose="02000000000000000000" pitchFamily="2" charset="0"/>
                <a:cs typeface="Arial" charset="0"/>
              </a:rPr>
              <a:t>write</a:t>
            </a:r>
            <a:r>
              <a:rPr lang="fr-FR" sz="2000" dirty="0">
                <a:solidFill>
                  <a:schemeClr val="tx1">
                    <a:lumMod val="65000"/>
                    <a:lumOff val="35000"/>
                  </a:schemeClr>
                </a:solidFill>
                <a:latin typeface="Roboto" panose="02000000000000000000" pitchFamily="2" charset="0"/>
                <a:ea typeface="Roboto" panose="02000000000000000000" pitchFamily="2" charset="0"/>
                <a:cs typeface="Arial" charset="0"/>
              </a:rPr>
              <a:t> code at CERN to </a:t>
            </a:r>
            <a:r>
              <a:rPr lang="fr-FR" sz="2000" b="1" dirty="0" err="1">
                <a:solidFill>
                  <a:srgbClr val="2A7DBF"/>
                </a:solidFill>
                <a:latin typeface="Roboto" panose="02000000000000000000" pitchFamily="2" charset="0"/>
                <a:ea typeface="Roboto" panose="02000000000000000000" pitchFamily="2" charset="0"/>
                <a:cs typeface="Arial" charset="0"/>
              </a:rPr>
              <a:t>understand</a:t>
            </a:r>
            <a:r>
              <a:rPr lang="fr-FR" sz="2000" b="1" dirty="0">
                <a:solidFill>
                  <a:srgbClr val="2A7DBF"/>
                </a:solidFill>
                <a:latin typeface="Roboto" panose="02000000000000000000" pitchFamily="2" charset="0"/>
                <a:ea typeface="Roboto" panose="02000000000000000000" pitchFamily="2" charset="0"/>
                <a:cs typeface="Arial" charset="0"/>
              </a:rPr>
              <a:t> and </a:t>
            </a:r>
            <a:r>
              <a:rPr lang="fr-FR" sz="2000" b="1" dirty="0" err="1">
                <a:solidFill>
                  <a:srgbClr val="2A7DBF"/>
                </a:solidFill>
                <a:latin typeface="Roboto" panose="02000000000000000000" pitchFamily="2" charset="0"/>
                <a:ea typeface="Roboto" panose="02000000000000000000" pitchFamily="2" charset="0"/>
                <a:cs typeface="Arial" charset="0"/>
              </a:rPr>
              <a:t>improve</a:t>
            </a:r>
            <a:r>
              <a:rPr lang="fr-FR" sz="2000" b="1" dirty="0">
                <a:solidFill>
                  <a:srgbClr val="2A7DBF"/>
                </a:solidFill>
                <a:latin typeface="Roboto" panose="02000000000000000000" pitchFamily="2" charset="0"/>
                <a:ea typeface="Roboto" panose="02000000000000000000" pitchFamily="2" charset="0"/>
                <a:cs typeface="Arial" charset="0"/>
              </a:rPr>
              <a:t> </a:t>
            </a:r>
            <a:r>
              <a:rPr lang="fr-FR" sz="2000" dirty="0" err="1">
                <a:solidFill>
                  <a:schemeClr val="tx1">
                    <a:lumMod val="65000"/>
                    <a:lumOff val="35000"/>
                  </a:schemeClr>
                </a:solidFill>
                <a:latin typeface="Roboto" panose="02000000000000000000" pitchFamily="2" charset="0"/>
                <a:ea typeface="Roboto" panose="02000000000000000000" pitchFamily="2" charset="0"/>
                <a:cs typeface="Arial" charset="0"/>
              </a:rPr>
              <a:t>their</a:t>
            </a:r>
            <a:r>
              <a:rPr lang="fr-FR" sz="2000" dirty="0">
                <a:solidFill>
                  <a:schemeClr val="tx1">
                    <a:lumMod val="65000"/>
                    <a:lumOff val="35000"/>
                  </a:schemeClr>
                </a:solidFill>
                <a:latin typeface="Roboto" panose="02000000000000000000" pitchFamily="2" charset="0"/>
                <a:ea typeface="Roboto" panose="02000000000000000000" pitchFamily="2" charset="0"/>
                <a:cs typeface="Arial" charset="0"/>
              </a:rPr>
              <a:t> code at a </a:t>
            </a:r>
            <a:r>
              <a:rPr lang="fr-FR" sz="2000" dirty="0" err="1">
                <a:solidFill>
                  <a:schemeClr val="tx1">
                    <a:lumMod val="65000"/>
                    <a:lumOff val="35000"/>
                  </a:schemeClr>
                </a:solidFill>
                <a:latin typeface="Roboto" panose="02000000000000000000" pitchFamily="2" charset="0"/>
                <a:ea typeface="Roboto" panose="02000000000000000000" pitchFamily="2" charset="0"/>
                <a:cs typeface="Arial" charset="0"/>
              </a:rPr>
              <a:t>very</a:t>
            </a:r>
            <a:r>
              <a:rPr lang="fr-FR" sz="2000" dirty="0">
                <a:solidFill>
                  <a:schemeClr val="tx1">
                    <a:lumMod val="65000"/>
                    <a:lumOff val="35000"/>
                  </a:schemeClr>
                </a:solidFill>
                <a:latin typeface="Roboto" panose="02000000000000000000" pitchFamily="2" charset="0"/>
                <a:ea typeface="Roboto" panose="02000000000000000000" pitchFamily="2" charset="0"/>
                <a:cs typeface="Arial" charset="0"/>
              </a:rPr>
              <a:t> </a:t>
            </a:r>
            <a:r>
              <a:rPr lang="fr-FR" sz="2000" dirty="0" err="1">
                <a:solidFill>
                  <a:schemeClr val="tx1">
                    <a:lumMod val="65000"/>
                    <a:lumOff val="35000"/>
                  </a:schemeClr>
                </a:solidFill>
                <a:latin typeface="Roboto" panose="02000000000000000000" pitchFamily="2" charset="0"/>
                <a:ea typeface="Roboto" panose="02000000000000000000" pitchFamily="2" charset="0"/>
                <a:cs typeface="Arial" charset="0"/>
              </a:rPr>
              <a:t>low</a:t>
            </a:r>
            <a:r>
              <a:rPr lang="fr-FR" sz="2000" dirty="0">
                <a:solidFill>
                  <a:schemeClr val="tx1">
                    <a:lumMod val="65000"/>
                    <a:lumOff val="35000"/>
                  </a:schemeClr>
                </a:solidFill>
                <a:latin typeface="Roboto" panose="02000000000000000000" pitchFamily="2" charset="0"/>
                <a:ea typeface="Roboto" panose="02000000000000000000" pitchFamily="2" charset="0"/>
                <a:cs typeface="Arial" charset="0"/>
              </a:rPr>
              <a:t> </a:t>
            </a:r>
            <a:r>
              <a:rPr lang="fr-FR" sz="2000" dirty="0" err="1">
                <a:solidFill>
                  <a:schemeClr val="tx1">
                    <a:lumMod val="65000"/>
                    <a:lumOff val="35000"/>
                  </a:schemeClr>
                </a:solidFill>
                <a:latin typeface="Roboto" panose="02000000000000000000" pitchFamily="2" charset="0"/>
                <a:ea typeface="Roboto" panose="02000000000000000000" pitchFamily="2" charset="0"/>
                <a:cs typeface="Arial" charset="0"/>
              </a:rPr>
              <a:t>level</a:t>
            </a:r>
            <a:r>
              <a:rPr lang="fr-FR" sz="2000" dirty="0">
                <a:solidFill>
                  <a:schemeClr val="tx1">
                    <a:lumMod val="65000"/>
                    <a:lumOff val="35000"/>
                  </a:schemeClr>
                </a:solidFill>
                <a:latin typeface="Roboto" panose="02000000000000000000" pitchFamily="2" charset="0"/>
                <a:ea typeface="Roboto" panose="02000000000000000000" pitchFamily="2" charset="0"/>
                <a:cs typeface="Arial" charset="0"/>
              </a:rPr>
              <a:t> in a quick fashion. </a:t>
            </a:r>
          </a:p>
        </p:txBody>
      </p:sp>
      <p:pic>
        <p:nvPicPr>
          <p:cNvPr id="16" name="Image 8">
            <a:extLst>
              <a:ext uri="{FF2B5EF4-FFF2-40B4-BE49-F238E27FC236}">
                <a16:creationId xmlns:a16="http://schemas.microsoft.com/office/drawing/2014/main" id="{B8BA9233-52FF-480F-95CE-9A7089395F7D}"/>
              </a:ext>
            </a:extLst>
          </p:cNvPr>
          <p:cNvPicPr>
            <a:picLocks noChangeAspect="1"/>
          </p:cNvPicPr>
          <p:nvPr/>
        </p:nvPicPr>
        <p:blipFill rotWithShape="1">
          <a:blip r:embed="rId3" cstate="hqprint">
            <a:extLst>
              <a:ext uri="{28A0092B-C50C-407E-A947-70E740481C1C}">
                <a14:useLocalDpi xmlns:a14="http://schemas.microsoft.com/office/drawing/2010/main"/>
              </a:ext>
            </a:extLst>
          </a:blip>
          <a:srcRect t="71314" r="53723"/>
          <a:stretch/>
        </p:blipFill>
        <p:spPr>
          <a:xfrm>
            <a:off x="4614784" y="1273263"/>
            <a:ext cx="1072535" cy="1068063"/>
          </a:xfrm>
          <a:prstGeom prst="rect">
            <a:avLst/>
          </a:prstGeom>
        </p:spPr>
      </p:pic>
      <p:sp>
        <p:nvSpPr>
          <p:cNvPr id="18" name="ZoneTexte 17">
            <a:extLst>
              <a:ext uri="{FF2B5EF4-FFF2-40B4-BE49-F238E27FC236}">
                <a16:creationId xmlns:a16="http://schemas.microsoft.com/office/drawing/2014/main" id="{B3FC103A-BA26-42FE-9506-458FF0EE1CE2}"/>
              </a:ext>
            </a:extLst>
          </p:cNvPr>
          <p:cNvSpPr txBox="1"/>
          <p:nvPr/>
        </p:nvSpPr>
        <p:spPr>
          <a:xfrm>
            <a:off x="6069165" y="1558450"/>
            <a:ext cx="5482755" cy="400110"/>
          </a:xfrm>
          <a:prstGeom prst="rect">
            <a:avLst/>
          </a:prstGeom>
          <a:noFill/>
        </p:spPr>
        <p:txBody>
          <a:bodyPr wrap="square" rtlCol="0">
            <a:spAutoFit/>
          </a:bodyPr>
          <a:lstStyle/>
          <a:p>
            <a:r>
              <a:rPr lang="fr-FR" sz="2000" dirty="0">
                <a:solidFill>
                  <a:schemeClr val="tx1">
                    <a:lumMod val="65000"/>
                    <a:lumOff val="35000"/>
                  </a:schemeClr>
                </a:solidFill>
                <a:latin typeface="Roboto" panose="02000000000000000000" pitchFamily="2" charset="0"/>
                <a:ea typeface="Roboto" panose="02000000000000000000" pitchFamily="2" charset="0"/>
                <a:cs typeface="Arial" charset="0"/>
              </a:rPr>
              <a:t>96.36% of </a:t>
            </a:r>
            <a:r>
              <a:rPr lang="fr-FR" sz="2000" b="1" dirty="0" err="1">
                <a:solidFill>
                  <a:srgbClr val="2A7DBF"/>
                </a:solidFill>
                <a:latin typeface="Roboto" panose="02000000000000000000" pitchFamily="2" charset="0"/>
                <a:ea typeface="Roboto" panose="02000000000000000000" pitchFamily="2" charset="0"/>
                <a:cs typeface="Arial" charset="0"/>
              </a:rPr>
              <a:t>accuracy</a:t>
            </a:r>
            <a:r>
              <a:rPr lang="fr-FR" sz="2000" dirty="0">
                <a:solidFill>
                  <a:schemeClr val="tx1">
                    <a:lumMod val="65000"/>
                    <a:lumOff val="35000"/>
                  </a:schemeClr>
                </a:solidFill>
                <a:latin typeface="Roboto" panose="02000000000000000000" pitchFamily="2" charset="0"/>
                <a:ea typeface="Roboto" panose="02000000000000000000" pitchFamily="2" charset="0"/>
                <a:cs typeface="Arial" charset="0"/>
              </a:rPr>
              <a:t> on </a:t>
            </a:r>
            <a:r>
              <a:rPr lang="fr-FR" sz="2000" dirty="0" err="1">
                <a:solidFill>
                  <a:schemeClr val="tx1">
                    <a:lumMod val="65000"/>
                    <a:lumOff val="35000"/>
                  </a:schemeClr>
                </a:solidFill>
                <a:latin typeface="Roboto" panose="02000000000000000000" pitchFamily="2" charset="0"/>
                <a:ea typeface="Roboto" panose="02000000000000000000" pitchFamily="2" charset="0"/>
                <a:cs typeface="Arial" charset="0"/>
              </a:rPr>
              <a:t>evaluation</a:t>
            </a:r>
            <a:r>
              <a:rPr lang="fr-FR" sz="2000" dirty="0">
                <a:solidFill>
                  <a:schemeClr val="tx1">
                    <a:lumMod val="65000"/>
                    <a:lumOff val="35000"/>
                  </a:schemeClr>
                </a:solidFill>
                <a:latin typeface="Roboto" panose="02000000000000000000" pitchFamily="2" charset="0"/>
                <a:ea typeface="Roboto" panose="02000000000000000000" pitchFamily="2" charset="0"/>
                <a:cs typeface="Arial" charset="0"/>
              </a:rPr>
              <a:t> data</a:t>
            </a:r>
          </a:p>
        </p:txBody>
      </p:sp>
    </p:spTree>
    <p:extLst>
      <p:ext uri="{BB962C8B-B14F-4D97-AF65-F5344CB8AC3E}">
        <p14:creationId xmlns:p14="http://schemas.microsoft.com/office/powerpoint/2010/main" val="1619680309"/>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500"/>
                                        <p:tgtEl>
                                          <p:spTgt spid="1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3"/>
                                        </p:tgtEl>
                                        <p:attrNameLst>
                                          <p:attrName>style.visibility</p:attrName>
                                        </p:attrNameLst>
                                      </p:cBhvr>
                                      <p:to>
                                        <p:strVal val="visible"/>
                                      </p:to>
                                    </p:set>
                                    <p:animEffect transition="in" filter="fade">
                                      <p:cBhvr>
                                        <p:cTn id="12" dur="500"/>
                                        <p:tgtEl>
                                          <p:spTgt spid="23"/>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1"/>
                                        </p:tgtEl>
                                        <p:attrNameLst>
                                          <p:attrName>style.visibility</p:attrName>
                                        </p:attrNameLst>
                                      </p:cBhvr>
                                      <p:to>
                                        <p:strVal val="visible"/>
                                      </p:to>
                                    </p:set>
                                    <p:animEffect transition="in" filter="fade">
                                      <p:cBhvr>
                                        <p:cTn id="17"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31" grpId="0"/>
      <p:bldP spid="18"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374374" y="1206321"/>
            <a:ext cx="7394759" cy="812968"/>
          </a:xfrm>
        </p:spPr>
        <p:txBody>
          <a:bodyPr>
            <a:noAutofit/>
          </a:bodyPr>
          <a:lstStyle/>
          <a:p>
            <a:r>
              <a:rPr lang="fr-FR" sz="6000" dirty="0" err="1"/>
              <a:t>Thanks</a:t>
            </a:r>
            <a:r>
              <a:rPr lang="fr-FR" sz="6000" dirty="0"/>
              <a:t> </a:t>
            </a:r>
            <a:r>
              <a:rPr lang="fr-FR" sz="6000" dirty="0" err="1"/>
              <a:t>Everyone</a:t>
            </a:r>
            <a:endParaRPr lang="fr-FR" sz="6000" dirty="0"/>
          </a:p>
        </p:txBody>
      </p:sp>
      <p:sp>
        <p:nvSpPr>
          <p:cNvPr id="3" name="Espace réservé du texte 2"/>
          <p:cNvSpPr>
            <a:spLocks noGrp="1"/>
          </p:cNvSpPr>
          <p:nvPr>
            <p:ph type="body" sz="quarter" idx="13"/>
          </p:nvPr>
        </p:nvSpPr>
        <p:spPr>
          <a:xfrm>
            <a:off x="-31170" y="2570348"/>
            <a:ext cx="12143508" cy="490538"/>
          </a:xfrm>
        </p:spPr>
        <p:txBody>
          <a:bodyPr>
            <a:noAutofit/>
          </a:bodyPr>
          <a:lstStyle/>
          <a:p>
            <a:pPr algn="ctr"/>
            <a:r>
              <a:rPr lang="fr-FR" sz="3200" dirty="0"/>
              <a:t>lkuffo@espol.edu.ec</a:t>
            </a:r>
          </a:p>
        </p:txBody>
      </p:sp>
      <p:pic>
        <p:nvPicPr>
          <p:cNvPr id="10" name="Image 9"/>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5455047" y="132904"/>
            <a:ext cx="1171074" cy="1171074"/>
          </a:xfrm>
          <a:prstGeom prst="rect">
            <a:avLst/>
          </a:prstGeom>
        </p:spPr>
      </p:pic>
      <p:sp>
        <p:nvSpPr>
          <p:cNvPr id="13" name="Footer Placeholder 12"/>
          <p:cNvSpPr>
            <a:spLocks noGrp="1"/>
          </p:cNvSpPr>
          <p:nvPr>
            <p:ph type="ftr" sz="quarter" idx="17"/>
          </p:nvPr>
        </p:nvSpPr>
        <p:spPr>
          <a:xfrm>
            <a:off x="4035135" y="6273958"/>
            <a:ext cx="4114800" cy="365125"/>
          </a:xfrm>
        </p:spPr>
        <p:txBody>
          <a:bodyPr/>
          <a:lstStyle/>
          <a:p>
            <a:r>
              <a:rPr lang="en-GB"/>
              <a:t>Poseidon - Leonardo Kuffo</a:t>
            </a:r>
            <a:endParaRPr lang="en-GB" dirty="0"/>
          </a:p>
        </p:txBody>
      </p:sp>
      <p:sp>
        <p:nvSpPr>
          <p:cNvPr id="7" name="Footer Placeholder 12">
            <a:extLst>
              <a:ext uri="{FF2B5EF4-FFF2-40B4-BE49-F238E27FC236}">
                <a16:creationId xmlns:a16="http://schemas.microsoft.com/office/drawing/2014/main" id="{CB7CB4E3-BCA1-4DE1-BF64-FDA67F01CC32}"/>
              </a:ext>
            </a:extLst>
          </p:cNvPr>
          <p:cNvSpPr txBox="1">
            <a:spLocks/>
          </p:cNvSpPr>
          <p:nvPr/>
        </p:nvSpPr>
        <p:spPr>
          <a:xfrm>
            <a:off x="1106693" y="5768811"/>
            <a:ext cx="10073142" cy="365125"/>
          </a:xfrm>
          <a:prstGeom prst="rect">
            <a:avLst/>
          </a:prstGeom>
        </p:spPr>
        <p:txBody>
          <a:bodyPr vert="horz" lIns="91440" tIns="45720" rIns="91440" bIns="45720" rtlCol="0" anchor="ctr"/>
          <a:lstStyle>
            <a:defPPr>
              <a:defRPr lang="fr-FR"/>
            </a:defPPr>
            <a:lvl1pPr marL="0" algn="ctr" defTabSz="914400" rtl="0" eaLnBrk="1" latinLnBrk="0" hangingPunct="1">
              <a:defRPr sz="1100" kern="1200">
                <a:solidFill>
                  <a:srgbClr val="18AF9B"/>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600" dirty="0"/>
              <a:t>Project Progression Available Online: </a:t>
            </a:r>
            <a:r>
              <a:rPr lang="en-GB" sz="1600" dirty="0">
                <a:hlinkClick r:id="rId4">
                  <a:extLst>
                    <a:ext uri="{A12FA001-AC4F-418D-AE19-62706E023703}">
                      <ahyp:hlinkClr xmlns:ahyp="http://schemas.microsoft.com/office/drawing/2018/hyperlinkcolor" val="tx"/>
                    </a:ext>
                  </a:extLst>
                </a:hlinkClick>
              </a:rPr>
              <a:t>https://docs.google.com/document/d/1VgfBxB82IjWcZ9I6kn0jBdWfP82tjIpb5ccVQclrIvE/edit?usp=sharing</a:t>
            </a:r>
            <a:endParaRPr lang="en-GB" sz="1600" dirty="0"/>
          </a:p>
          <a:p>
            <a:endParaRPr lang="en-GB" sz="1600" dirty="0"/>
          </a:p>
        </p:txBody>
      </p:sp>
      <p:sp>
        <p:nvSpPr>
          <p:cNvPr id="8" name="ZoneTexte 8">
            <a:extLst>
              <a:ext uri="{FF2B5EF4-FFF2-40B4-BE49-F238E27FC236}">
                <a16:creationId xmlns:a16="http://schemas.microsoft.com/office/drawing/2014/main" id="{C387E357-0C6E-4D1F-AE11-D4518BAB5A86}"/>
              </a:ext>
            </a:extLst>
          </p:cNvPr>
          <p:cNvSpPr txBox="1"/>
          <p:nvPr/>
        </p:nvSpPr>
        <p:spPr>
          <a:xfrm>
            <a:off x="2777398" y="4731534"/>
            <a:ext cx="3272764" cy="523220"/>
          </a:xfrm>
          <a:prstGeom prst="rect">
            <a:avLst/>
          </a:prstGeom>
          <a:noFill/>
        </p:spPr>
        <p:txBody>
          <a:bodyPr wrap="square" rtlCol="0">
            <a:spAutoFit/>
          </a:bodyPr>
          <a:lstStyle/>
          <a:p>
            <a:pPr algn="ctr"/>
            <a:r>
              <a:rPr lang="fr-FR" sz="2800" dirty="0">
                <a:solidFill>
                  <a:srgbClr val="18AF9B"/>
                </a:solidFill>
                <a:latin typeface="Arial" charset="0"/>
                <a:ea typeface="Arial" charset="0"/>
                <a:cs typeface="Arial" charset="0"/>
              </a:rPr>
              <a:t>Leonardo Kuffo</a:t>
            </a:r>
          </a:p>
        </p:txBody>
      </p:sp>
      <p:pic>
        <p:nvPicPr>
          <p:cNvPr id="17416" name="Picture 8" descr="Image result for youtube">
            <a:extLst>
              <a:ext uri="{FF2B5EF4-FFF2-40B4-BE49-F238E27FC236}">
                <a16:creationId xmlns:a16="http://schemas.microsoft.com/office/drawing/2014/main" id="{7EC15FED-936B-4B96-B072-8B04CB3D649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391668" y="3886231"/>
            <a:ext cx="1069978" cy="634733"/>
          </a:xfrm>
          <a:prstGeom prst="rect">
            <a:avLst/>
          </a:prstGeom>
          <a:noFill/>
          <a:extLst>
            <a:ext uri="{909E8E84-426E-40DD-AFC4-6F175D3DCCD1}">
              <a14:hiddenFill xmlns:a14="http://schemas.microsoft.com/office/drawing/2010/main">
                <a:solidFill>
                  <a:srgbClr val="FFFFFF"/>
                </a:solidFill>
              </a14:hiddenFill>
            </a:ext>
          </a:extLst>
        </p:spPr>
      </p:pic>
      <p:sp>
        <p:nvSpPr>
          <p:cNvPr id="14" name="ZoneTexte 8">
            <a:extLst>
              <a:ext uri="{FF2B5EF4-FFF2-40B4-BE49-F238E27FC236}">
                <a16:creationId xmlns:a16="http://schemas.microsoft.com/office/drawing/2014/main" id="{546027F6-10F9-4802-B051-75AF3688A913}"/>
              </a:ext>
            </a:extLst>
          </p:cNvPr>
          <p:cNvSpPr txBox="1"/>
          <p:nvPr/>
        </p:nvSpPr>
        <p:spPr>
          <a:xfrm>
            <a:off x="6553521" y="4696501"/>
            <a:ext cx="2042866" cy="523220"/>
          </a:xfrm>
          <a:prstGeom prst="rect">
            <a:avLst/>
          </a:prstGeom>
          <a:noFill/>
        </p:spPr>
        <p:txBody>
          <a:bodyPr wrap="square" rtlCol="0">
            <a:spAutoFit/>
          </a:bodyPr>
          <a:lstStyle/>
          <a:p>
            <a:pPr algn="ctr"/>
            <a:r>
              <a:rPr lang="fr-FR" sz="2800" dirty="0" err="1">
                <a:solidFill>
                  <a:srgbClr val="18AF9B"/>
                </a:solidFill>
                <a:latin typeface="Arial" charset="0"/>
                <a:ea typeface="Arial" charset="0"/>
                <a:cs typeface="Arial" charset="0"/>
              </a:rPr>
              <a:t>lkuffo</a:t>
            </a:r>
            <a:endParaRPr lang="fr-FR" sz="2800" dirty="0">
              <a:solidFill>
                <a:srgbClr val="18AF9B"/>
              </a:solidFill>
              <a:latin typeface="Arial" charset="0"/>
              <a:ea typeface="Arial" charset="0"/>
              <a:cs typeface="Arial" charset="0"/>
            </a:endParaRPr>
          </a:p>
        </p:txBody>
      </p:sp>
      <p:pic>
        <p:nvPicPr>
          <p:cNvPr id="17418" name="Picture 10" descr="Image result for github">
            <a:extLst>
              <a:ext uri="{FF2B5EF4-FFF2-40B4-BE49-F238E27FC236}">
                <a16:creationId xmlns:a16="http://schemas.microsoft.com/office/drawing/2014/main" id="{23117F59-2BCF-448F-806B-D49E44B5A33D}"/>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168470" y="3797114"/>
            <a:ext cx="812968" cy="812968"/>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Image result for LINKEDIN logo">
            <a:extLst>
              <a:ext uri="{FF2B5EF4-FFF2-40B4-BE49-F238E27FC236}">
                <a16:creationId xmlns:a16="http://schemas.microsoft.com/office/drawing/2014/main" id="{564D1A0E-041E-4860-8BDD-78EDB33AEDFC}"/>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417156" y="3687030"/>
            <a:ext cx="1069978" cy="1069978"/>
          </a:xfrm>
          <a:prstGeom prst="rect">
            <a:avLst/>
          </a:prstGeom>
          <a:noFill/>
          <a:extLst>
            <a:ext uri="{909E8E84-426E-40DD-AFC4-6F175D3DCCD1}">
              <a14:hiddenFill xmlns:a14="http://schemas.microsoft.com/office/drawing/2010/main">
                <a:solidFill>
                  <a:srgbClr val="FFFFFF"/>
                </a:solidFill>
              </a14:hiddenFill>
            </a:ext>
          </a:extLst>
        </p:spPr>
      </p:pic>
      <p:sp>
        <p:nvSpPr>
          <p:cNvPr id="15" name="TextBox 14">
            <a:extLst>
              <a:ext uri="{FF2B5EF4-FFF2-40B4-BE49-F238E27FC236}">
                <a16:creationId xmlns:a16="http://schemas.microsoft.com/office/drawing/2014/main" id="{A372AFB6-53C6-429A-99BA-32573F89D130}"/>
              </a:ext>
            </a:extLst>
          </p:cNvPr>
          <p:cNvSpPr txBox="1"/>
          <p:nvPr/>
        </p:nvSpPr>
        <p:spPr>
          <a:xfrm>
            <a:off x="7316051" y="227012"/>
            <a:ext cx="4796287" cy="707886"/>
          </a:xfrm>
          <a:prstGeom prst="rect">
            <a:avLst/>
          </a:prstGeom>
          <a:noFill/>
        </p:spPr>
        <p:txBody>
          <a:bodyPr wrap="square" rtlCol="0">
            <a:spAutoFit/>
          </a:bodyPr>
          <a:lstStyle/>
          <a:p>
            <a:r>
              <a:rPr lang="en-US" sz="2000" dirty="0">
                <a:solidFill>
                  <a:schemeClr val="tx1">
                    <a:lumMod val="65000"/>
                    <a:lumOff val="35000"/>
                  </a:schemeClr>
                </a:solidFill>
                <a:latin typeface="Roboto" panose="02000000000000000000" pitchFamily="2" charset="0"/>
                <a:ea typeface="Roboto" panose="02000000000000000000" pitchFamily="2" charset="0"/>
                <a:cs typeface="Arial" charset="0"/>
              </a:rPr>
              <a:t>Special Thanks to: </a:t>
            </a:r>
            <a:r>
              <a:rPr lang="en-US" sz="2000" dirty="0" err="1">
                <a:solidFill>
                  <a:schemeClr val="tx1">
                    <a:lumMod val="65000"/>
                    <a:lumOff val="35000"/>
                  </a:schemeClr>
                </a:solidFill>
                <a:latin typeface="Roboto" panose="02000000000000000000" pitchFamily="2" charset="0"/>
                <a:ea typeface="Roboto" panose="02000000000000000000" pitchFamily="2" charset="0"/>
                <a:cs typeface="Arial" charset="0"/>
              </a:rPr>
              <a:t>Servesh</a:t>
            </a:r>
            <a:r>
              <a:rPr lang="en-US" sz="2000" dirty="0">
                <a:solidFill>
                  <a:schemeClr val="tx1">
                    <a:lumMod val="65000"/>
                    <a:lumOff val="35000"/>
                  </a:schemeClr>
                </a:solidFill>
                <a:latin typeface="Roboto" panose="02000000000000000000" pitchFamily="2" charset="0"/>
                <a:ea typeface="Roboto" panose="02000000000000000000" pitchFamily="2" charset="0"/>
                <a:cs typeface="Arial" charset="0"/>
              </a:rPr>
              <a:t>, David, Markus, Carmen, Family, Dog &amp; Friends</a:t>
            </a:r>
            <a:r>
              <a:rPr lang="en-US" sz="1600" dirty="0">
                <a:solidFill>
                  <a:srgbClr val="2A7DBF"/>
                </a:solidFill>
                <a:latin typeface="Roboto" panose="02000000000000000000" pitchFamily="2" charset="0"/>
                <a:ea typeface="Roboto" panose="02000000000000000000" pitchFamily="2" charset="0"/>
                <a:cs typeface="Arial" charset="0"/>
              </a:rPr>
              <a:t>. </a:t>
            </a:r>
            <a:endParaRPr lang="en-US" sz="1600" dirty="0">
              <a:solidFill>
                <a:schemeClr val="tx1">
                  <a:lumMod val="65000"/>
                  <a:lumOff val="35000"/>
                </a:schemeClr>
              </a:solidFill>
              <a:latin typeface="Roboto" panose="02000000000000000000" pitchFamily="2" charset="0"/>
              <a:ea typeface="Roboto" panose="02000000000000000000" pitchFamily="2" charset="0"/>
              <a:cs typeface="Arial" charset="0"/>
            </a:endParaRPr>
          </a:p>
        </p:txBody>
      </p:sp>
    </p:spTree>
    <p:extLst>
      <p:ext uri="{BB962C8B-B14F-4D97-AF65-F5344CB8AC3E}">
        <p14:creationId xmlns:p14="http://schemas.microsoft.com/office/powerpoint/2010/main" val="189392525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395154" y="938101"/>
            <a:ext cx="7394759" cy="812968"/>
          </a:xfrm>
        </p:spPr>
        <p:txBody>
          <a:bodyPr>
            <a:noAutofit/>
          </a:bodyPr>
          <a:lstStyle/>
          <a:p>
            <a:pPr algn="ctr"/>
            <a:r>
              <a:rPr lang="fr-FR" sz="6000" dirty="0" err="1"/>
              <a:t>References</a:t>
            </a:r>
            <a:endParaRPr lang="fr-FR" sz="6000" dirty="0"/>
          </a:p>
        </p:txBody>
      </p:sp>
      <p:pic>
        <p:nvPicPr>
          <p:cNvPr id="10" name="Image 9"/>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5506997" y="-60701"/>
            <a:ext cx="1171074" cy="1171074"/>
          </a:xfrm>
          <a:prstGeom prst="rect">
            <a:avLst/>
          </a:prstGeom>
        </p:spPr>
      </p:pic>
      <p:sp>
        <p:nvSpPr>
          <p:cNvPr id="13" name="Footer Placeholder 12"/>
          <p:cNvSpPr>
            <a:spLocks noGrp="1"/>
          </p:cNvSpPr>
          <p:nvPr>
            <p:ph type="ftr" sz="quarter" idx="17"/>
          </p:nvPr>
        </p:nvSpPr>
        <p:spPr>
          <a:xfrm>
            <a:off x="4035135" y="6273958"/>
            <a:ext cx="4114800" cy="365125"/>
          </a:xfrm>
        </p:spPr>
        <p:txBody>
          <a:bodyPr/>
          <a:lstStyle/>
          <a:p>
            <a:r>
              <a:rPr lang="en-GB"/>
              <a:t>Poseidon - Leonardo Kuffo</a:t>
            </a:r>
            <a:endParaRPr lang="en-GB" dirty="0"/>
          </a:p>
        </p:txBody>
      </p:sp>
      <p:sp>
        <p:nvSpPr>
          <p:cNvPr id="6" name="Rectangle 5">
            <a:extLst>
              <a:ext uri="{FF2B5EF4-FFF2-40B4-BE49-F238E27FC236}">
                <a16:creationId xmlns:a16="http://schemas.microsoft.com/office/drawing/2014/main" id="{2BF6B649-8F6C-43CC-8CCC-4246B64265AD}"/>
              </a:ext>
            </a:extLst>
          </p:cNvPr>
          <p:cNvSpPr/>
          <p:nvPr/>
        </p:nvSpPr>
        <p:spPr>
          <a:xfrm>
            <a:off x="1172603" y="1825068"/>
            <a:ext cx="9839864" cy="5078313"/>
          </a:xfrm>
          <a:prstGeom prst="rect">
            <a:avLst/>
          </a:prstGeom>
        </p:spPr>
        <p:txBody>
          <a:bodyPr wrap="square">
            <a:spAutoFit/>
          </a:bodyPr>
          <a:lstStyle/>
          <a:p>
            <a:pPr marL="285750" indent="-285750">
              <a:buFontTx/>
              <a:buChar char="-"/>
            </a:pPr>
            <a:r>
              <a:rPr lang="en-US" sz="1600" dirty="0">
                <a:solidFill>
                  <a:srgbClr val="222222"/>
                </a:solidFill>
                <a:latin typeface="Times New Roman" panose="02020603050405020304" pitchFamily="18" charset="0"/>
                <a:cs typeface="Times New Roman" panose="02020603050405020304" pitchFamily="18" charset="0"/>
              </a:rPr>
              <a:t>Schäfer, P., &amp; </a:t>
            </a:r>
            <a:r>
              <a:rPr lang="en-US" sz="1600" dirty="0" err="1">
                <a:solidFill>
                  <a:srgbClr val="222222"/>
                </a:solidFill>
                <a:latin typeface="Times New Roman" panose="02020603050405020304" pitchFamily="18" charset="0"/>
                <a:cs typeface="Times New Roman" panose="02020603050405020304" pitchFamily="18" charset="0"/>
              </a:rPr>
              <a:t>Leser</a:t>
            </a:r>
            <a:r>
              <a:rPr lang="en-US" sz="1600" dirty="0">
                <a:solidFill>
                  <a:srgbClr val="222222"/>
                </a:solidFill>
                <a:latin typeface="Times New Roman" panose="02020603050405020304" pitchFamily="18" charset="0"/>
                <a:cs typeface="Times New Roman" panose="02020603050405020304" pitchFamily="18" charset="0"/>
              </a:rPr>
              <a:t>, U. (2017). Multivariate time series classification with weasel+ muse. </a:t>
            </a:r>
            <a:r>
              <a:rPr lang="en-US" sz="1600" dirty="0" err="1">
                <a:solidFill>
                  <a:srgbClr val="222222"/>
                </a:solidFill>
                <a:latin typeface="Times New Roman" panose="02020603050405020304" pitchFamily="18" charset="0"/>
                <a:cs typeface="Times New Roman" panose="02020603050405020304" pitchFamily="18" charset="0"/>
              </a:rPr>
              <a:t>arXiv</a:t>
            </a:r>
            <a:r>
              <a:rPr lang="en-US" sz="1600" dirty="0">
                <a:solidFill>
                  <a:srgbClr val="222222"/>
                </a:solidFill>
                <a:latin typeface="Times New Roman" panose="02020603050405020304" pitchFamily="18" charset="0"/>
                <a:cs typeface="Times New Roman" panose="02020603050405020304" pitchFamily="18" charset="0"/>
              </a:rPr>
              <a:t> preprint arXiv:1711.11343.</a:t>
            </a:r>
          </a:p>
          <a:p>
            <a:endParaRPr lang="en-US" sz="1600" dirty="0">
              <a:solidFill>
                <a:srgbClr val="222222"/>
              </a:solidFill>
              <a:latin typeface="Times New Roman" panose="02020603050405020304" pitchFamily="18" charset="0"/>
              <a:cs typeface="Times New Roman" panose="02020603050405020304" pitchFamily="18" charset="0"/>
            </a:endParaRPr>
          </a:p>
          <a:p>
            <a:pPr marL="285750" indent="-285750">
              <a:buFontTx/>
              <a:buChar char="-"/>
            </a:pPr>
            <a:r>
              <a:rPr lang="en-US" sz="1600" dirty="0" err="1">
                <a:latin typeface="Times New Roman" panose="02020603050405020304" pitchFamily="18" charset="0"/>
                <a:cs typeface="Times New Roman" panose="02020603050405020304" pitchFamily="18" charset="0"/>
              </a:rPr>
              <a:t>Aminikhanghahi</a:t>
            </a:r>
            <a:r>
              <a:rPr lang="en-US" sz="1600" dirty="0">
                <a:latin typeface="Times New Roman" panose="02020603050405020304" pitchFamily="18" charset="0"/>
                <a:cs typeface="Times New Roman" panose="02020603050405020304" pitchFamily="18" charset="0"/>
              </a:rPr>
              <a:t>, S., &amp; Cook, D. J. (2017). A survey of methods for time series change point detection. Knowledge and information systems, 51(2), 339-367.</a:t>
            </a:r>
          </a:p>
          <a:p>
            <a:endParaRPr lang="en-US" sz="1600" dirty="0">
              <a:latin typeface="Times New Roman" panose="02020603050405020304" pitchFamily="18" charset="0"/>
              <a:cs typeface="Times New Roman" panose="02020603050405020304" pitchFamily="18" charset="0"/>
            </a:endParaRPr>
          </a:p>
          <a:p>
            <a:pPr marL="285750" indent="-285750" fontAlgn="base">
              <a:buFontTx/>
              <a:buChar char="-"/>
            </a:pPr>
            <a:r>
              <a:rPr lang="en-US" sz="1600" dirty="0">
                <a:latin typeface="Times New Roman" panose="02020603050405020304" pitchFamily="18" charset="0"/>
                <a:cs typeface="Times New Roman" panose="02020603050405020304" pitchFamily="18" charset="0"/>
              </a:rPr>
              <a:t>Killick, R., </a:t>
            </a:r>
            <a:r>
              <a:rPr lang="en-US" sz="1600" dirty="0" err="1">
                <a:latin typeface="Times New Roman" panose="02020603050405020304" pitchFamily="18" charset="0"/>
                <a:cs typeface="Times New Roman" panose="02020603050405020304" pitchFamily="18" charset="0"/>
              </a:rPr>
              <a:t>Fearnhead</a:t>
            </a:r>
            <a:r>
              <a:rPr lang="en-US" sz="1600" dirty="0">
                <a:latin typeface="Times New Roman" panose="02020603050405020304" pitchFamily="18" charset="0"/>
                <a:cs typeface="Times New Roman" panose="02020603050405020304" pitchFamily="18" charset="0"/>
              </a:rPr>
              <a:t>, P., &amp; </a:t>
            </a:r>
            <a:r>
              <a:rPr lang="en-US" sz="1600" dirty="0" err="1">
                <a:latin typeface="Times New Roman" panose="02020603050405020304" pitchFamily="18" charset="0"/>
                <a:cs typeface="Times New Roman" panose="02020603050405020304" pitchFamily="18" charset="0"/>
              </a:rPr>
              <a:t>Eckley</a:t>
            </a:r>
            <a:r>
              <a:rPr lang="en-US" sz="1600" dirty="0">
                <a:latin typeface="Times New Roman" panose="02020603050405020304" pitchFamily="18" charset="0"/>
                <a:cs typeface="Times New Roman" panose="02020603050405020304" pitchFamily="18" charset="0"/>
              </a:rPr>
              <a:t>, I. A. (2012). Optimal detection of changepoints with a linear computational cost. Journal of the American Statistical Association, 107(500), 1590-1598.</a:t>
            </a:r>
          </a:p>
          <a:p>
            <a:pPr fontAlgn="base"/>
            <a:endParaRPr lang="en-US" sz="1600" dirty="0">
              <a:latin typeface="Times New Roman" panose="02020603050405020304" pitchFamily="18" charset="0"/>
              <a:cs typeface="Times New Roman" panose="02020603050405020304" pitchFamily="18" charset="0"/>
            </a:endParaRPr>
          </a:p>
          <a:p>
            <a:pPr marL="285750" indent="-285750">
              <a:buFontTx/>
              <a:buChar char="-"/>
            </a:pPr>
            <a:r>
              <a:rPr lang="en-US" sz="1600" dirty="0" err="1">
                <a:latin typeface="Times New Roman" panose="02020603050405020304" pitchFamily="18" charset="0"/>
                <a:cs typeface="Times New Roman" panose="02020603050405020304" pitchFamily="18" charset="0"/>
              </a:rPr>
              <a:t>Fryzlewicz</a:t>
            </a:r>
            <a:r>
              <a:rPr lang="en-US" sz="1600" dirty="0">
                <a:latin typeface="Times New Roman" panose="02020603050405020304" pitchFamily="18" charset="0"/>
                <a:cs typeface="Times New Roman" panose="02020603050405020304" pitchFamily="18" charset="0"/>
              </a:rPr>
              <a:t>, P. (2014). Wild binary segmentation for multiple change-point detection. The Annals of Statistics, 42(6), 2243-2281.</a:t>
            </a:r>
          </a:p>
          <a:p>
            <a:endParaRPr lang="en-US" sz="1600" dirty="0">
              <a:latin typeface="Times New Roman" panose="02020603050405020304" pitchFamily="18" charset="0"/>
              <a:cs typeface="Times New Roman" panose="02020603050405020304" pitchFamily="18" charset="0"/>
            </a:endParaRPr>
          </a:p>
          <a:p>
            <a:pPr marL="285750" indent="-285750">
              <a:buFontTx/>
              <a:buChar char="-"/>
            </a:pPr>
            <a:r>
              <a:rPr lang="en-US" sz="1600" dirty="0">
                <a:latin typeface="Times New Roman" panose="02020603050405020304" pitchFamily="18" charset="0"/>
                <a:cs typeface="Times New Roman" panose="02020603050405020304" pitchFamily="18" charset="0"/>
              </a:rPr>
              <a:t>Lin, J., </a:t>
            </a:r>
            <a:r>
              <a:rPr lang="en-US" sz="1600" dirty="0" err="1">
                <a:latin typeface="Times New Roman" panose="02020603050405020304" pitchFamily="18" charset="0"/>
                <a:cs typeface="Times New Roman" panose="02020603050405020304" pitchFamily="18" charset="0"/>
              </a:rPr>
              <a:t>Khade</a:t>
            </a:r>
            <a:r>
              <a:rPr lang="en-US" sz="1600" dirty="0">
                <a:latin typeface="Times New Roman" panose="02020603050405020304" pitchFamily="18" charset="0"/>
                <a:cs typeface="Times New Roman" panose="02020603050405020304" pitchFamily="18" charset="0"/>
              </a:rPr>
              <a:t>, R., &amp; Li, Y. (2012). Rotation-invariant similarity in time series using bag-of-patterns representation. Journal of Intelligent Information Systems, 39(2), 287-315.</a:t>
            </a:r>
          </a:p>
          <a:p>
            <a:endParaRPr lang="en-US" sz="1600" dirty="0">
              <a:latin typeface="Times New Roman" panose="02020603050405020304" pitchFamily="18" charset="0"/>
              <a:cs typeface="Times New Roman" panose="02020603050405020304" pitchFamily="18" charset="0"/>
            </a:endParaRPr>
          </a:p>
          <a:p>
            <a:pPr marL="285750" indent="-285750">
              <a:buFontTx/>
              <a:buChar char="-"/>
            </a:pPr>
            <a:r>
              <a:rPr lang="en-US" sz="1600" dirty="0">
                <a:latin typeface="Times New Roman" panose="02020603050405020304" pitchFamily="18" charset="0"/>
                <a:cs typeface="Times New Roman" panose="02020603050405020304" pitchFamily="18" charset="0"/>
              </a:rPr>
              <a:t>Schäfer, P., &amp; </a:t>
            </a:r>
            <a:r>
              <a:rPr lang="en-US" sz="1600" dirty="0" err="1">
                <a:latin typeface="Times New Roman" panose="02020603050405020304" pitchFamily="18" charset="0"/>
                <a:cs typeface="Times New Roman" panose="02020603050405020304" pitchFamily="18" charset="0"/>
              </a:rPr>
              <a:t>Leser</a:t>
            </a:r>
            <a:r>
              <a:rPr lang="en-US" sz="1600" dirty="0">
                <a:latin typeface="Times New Roman" panose="02020603050405020304" pitchFamily="18" charset="0"/>
                <a:cs typeface="Times New Roman" panose="02020603050405020304" pitchFamily="18" charset="0"/>
              </a:rPr>
              <a:t>, U. (2017, November). Fast and accurate time series classification with weasel. In Proceedings of the 2017 ACM on Conference on Information and Knowledge Management (pp. 637-646). ACM.</a:t>
            </a:r>
          </a:p>
          <a:p>
            <a:endParaRPr lang="en-US" sz="1600" dirty="0">
              <a:solidFill>
                <a:srgbClr val="222222"/>
              </a:solidFill>
              <a:latin typeface="Times New Roman" panose="02020603050405020304" pitchFamily="18" charset="0"/>
              <a:cs typeface="Times New Roman" panose="02020603050405020304" pitchFamily="18" charset="0"/>
            </a:endParaRPr>
          </a:p>
          <a:p>
            <a:endParaRPr lang="en-US" dirty="0">
              <a:solidFill>
                <a:srgbClr val="222222"/>
              </a:solidFill>
              <a:latin typeface="Arial" panose="020B0604020202020204" pitchFamily="34" charset="0"/>
            </a:endParaRPr>
          </a:p>
          <a:p>
            <a:endParaRPr lang="en-US" dirty="0"/>
          </a:p>
        </p:txBody>
      </p:sp>
    </p:spTree>
    <p:extLst>
      <p:ext uri="{BB962C8B-B14F-4D97-AF65-F5344CB8AC3E}">
        <p14:creationId xmlns:p14="http://schemas.microsoft.com/office/powerpoint/2010/main" val="320124463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2" descr="Image result for cern experiments">
            <a:extLst>
              <a:ext uri="{FF2B5EF4-FFF2-40B4-BE49-F238E27FC236}">
                <a16:creationId xmlns:a16="http://schemas.microsoft.com/office/drawing/2014/main" id="{2BC641D9-8924-4D44-B97C-319CABB6A904}"/>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b="21612"/>
          <a:stretch/>
        </p:blipFill>
        <p:spPr bwMode="auto">
          <a:xfrm>
            <a:off x="875758" y="321734"/>
            <a:ext cx="4589651" cy="2905170"/>
          </a:xfrm>
          <a:prstGeom prst="rect">
            <a:avLst/>
          </a:prstGeom>
          <a:noFill/>
          <a:extLst>
            <a:ext uri="{909E8E84-426E-40DD-AFC4-6F175D3DCCD1}">
              <a14:hiddenFill xmlns:a14="http://schemas.microsoft.com/office/drawing/2010/main">
                <a:solidFill>
                  <a:srgbClr val="FFFFFF"/>
                </a:solidFill>
              </a14:hiddenFill>
            </a:ext>
          </a:extLst>
        </p:spPr>
      </p:pic>
      <p:sp>
        <p:nvSpPr>
          <p:cNvPr id="19" name="Footer Placeholder 18"/>
          <p:cNvSpPr>
            <a:spLocks noGrp="1"/>
          </p:cNvSpPr>
          <p:nvPr>
            <p:ph type="ftr" sz="quarter" idx="17"/>
          </p:nvPr>
        </p:nvSpPr>
        <p:spPr>
          <a:xfrm>
            <a:off x="4169636" y="6353703"/>
            <a:ext cx="5426764" cy="365125"/>
          </a:xfrm>
        </p:spPr>
        <p:txBody>
          <a:bodyPr vert="horz" lIns="91440" tIns="45720" rIns="91440" bIns="45720" rtlCol="0" anchor="ctr">
            <a:normAutofit/>
          </a:bodyPr>
          <a:lstStyle/>
          <a:p>
            <a:pPr algn="l">
              <a:spcAft>
                <a:spcPts val="600"/>
              </a:spcAft>
            </a:pPr>
            <a:r>
              <a:rPr lang="en-US" sz="1200" kern="1200" dirty="0">
                <a:solidFill>
                  <a:schemeClr val="tx1">
                    <a:tint val="75000"/>
                  </a:schemeClr>
                </a:solidFill>
                <a:latin typeface="+mn-lt"/>
                <a:ea typeface="+mn-ea"/>
                <a:cs typeface="+mn-cs"/>
              </a:rPr>
              <a:t>Poseidon - Leonardo Kuffo</a:t>
            </a:r>
          </a:p>
        </p:txBody>
      </p:sp>
      <p:sp>
        <p:nvSpPr>
          <p:cNvPr id="1030" name="Rectangle 72">
            <a:extLst>
              <a:ext uri="{FF2B5EF4-FFF2-40B4-BE49-F238E27FC236}">
                <a16:creationId xmlns:a16="http://schemas.microsoft.com/office/drawing/2014/main" id="{799448F2-0E5B-42DA-B2D1-11A14E947BD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050280" y="0"/>
            <a:ext cx="91440" cy="68580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1" name="Rectangle 74">
            <a:extLst>
              <a:ext uri="{FF2B5EF4-FFF2-40B4-BE49-F238E27FC236}">
                <a16:creationId xmlns:a16="http://schemas.microsoft.com/office/drawing/2014/main" id="{4E8A7552-20E1-4F34-ADAB-C1DB6634D47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3383280"/>
            <a:ext cx="6126480" cy="9144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8" name="Picture 4" descr="Image result for data png">
            <a:extLst>
              <a:ext uri="{FF2B5EF4-FFF2-40B4-BE49-F238E27FC236}">
                <a16:creationId xmlns:a16="http://schemas.microsoft.com/office/drawing/2014/main" id="{3C843EDA-5DAA-4C8E-A949-5E075E6BD62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80619" y="3226904"/>
            <a:ext cx="3179928" cy="3179928"/>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6" descr="Related image">
            <a:extLst>
              <a:ext uri="{FF2B5EF4-FFF2-40B4-BE49-F238E27FC236}">
                <a16:creationId xmlns:a16="http://schemas.microsoft.com/office/drawing/2014/main" id="{CD29D5A0-9D90-4842-89E1-BDEC570C66AE}"/>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19482" r="17991"/>
          <a:stretch/>
        </p:blipFill>
        <p:spPr bwMode="auto">
          <a:xfrm>
            <a:off x="7046028" y="570034"/>
            <a:ext cx="4689980" cy="562649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12402348"/>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fade">
                                      <p:cBhvr>
                                        <p:cTn id="7" dur="500"/>
                                        <p:tgtEl>
                                          <p:spTgt spid="102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028"/>
                                        </p:tgtEl>
                                        <p:attrNameLst>
                                          <p:attrName>style.visibility</p:attrName>
                                        </p:attrNameLst>
                                      </p:cBhvr>
                                      <p:to>
                                        <p:strVal val="visible"/>
                                      </p:to>
                                    </p:set>
                                    <p:animEffect transition="in" filter="fade">
                                      <p:cBhvr>
                                        <p:cTn id="12" dur="500"/>
                                        <p:tgtEl>
                                          <p:spTgt spid="1028"/>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4"/>
                                        </p:tgtEl>
                                        <p:attrNameLst>
                                          <p:attrName>style.visibility</p:attrName>
                                        </p:attrNameLst>
                                      </p:cBhvr>
                                      <p:to>
                                        <p:strVal val="visible"/>
                                      </p:to>
                                    </p:set>
                                    <p:animEffect transition="in" filter="fade">
                                      <p:cBhvr>
                                        <p:cTn id="17"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4" name="Picture 6" descr="Related image">
            <a:extLst>
              <a:ext uri="{FF2B5EF4-FFF2-40B4-BE49-F238E27FC236}">
                <a16:creationId xmlns:a16="http://schemas.microsoft.com/office/drawing/2014/main" id="{40AB91A4-F086-4351-8BDC-57F3C6845D1B}"/>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9482" r="17991"/>
          <a:stretch/>
        </p:blipFill>
        <p:spPr bwMode="auto">
          <a:xfrm>
            <a:off x="692969" y="981796"/>
            <a:ext cx="3766029" cy="4518042"/>
          </a:xfrm>
          <a:prstGeom prst="rect">
            <a:avLst/>
          </a:prstGeom>
          <a:noFill/>
          <a:extLst>
            <a:ext uri="{909E8E84-426E-40DD-AFC4-6F175D3DCCD1}">
              <a14:hiddenFill xmlns:a14="http://schemas.microsoft.com/office/drawing/2010/main">
                <a:solidFill>
                  <a:srgbClr val="FFFFFF"/>
                </a:solidFill>
              </a14:hiddenFill>
            </a:ext>
          </a:extLst>
        </p:spPr>
      </p:pic>
      <p:pic>
        <p:nvPicPr>
          <p:cNvPr id="8" name="Image 6">
            <a:extLst>
              <a:ext uri="{FF2B5EF4-FFF2-40B4-BE49-F238E27FC236}">
                <a16:creationId xmlns:a16="http://schemas.microsoft.com/office/drawing/2014/main" id="{B0ADA2DE-DED9-48A8-A97B-E05CD82EDEC3}"/>
              </a:ext>
            </a:extLst>
          </p:cNvPr>
          <p:cNvPicPr>
            <a:picLocks noChangeAspect="1"/>
          </p:cNvPicPr>
          <p:nvPr/>
        </p:nvPicPr>
        <p:blipFill rotWithShape="1">
          <a:blip r:embed="rId4" cstate="hqprint">
            <a:extLst>
              <a:ext uri="{28A0092B-C50C-407E-A947-70E740481C1C}">
                <a14:useLocalDpi xmlns:a14="http://schemas.microsoft.com/office/drawing/2010/main"/>
              </a:ext>
            </a:extLst>
          </a:blip>
          <a:srcRect r="52077" b="69368"/>
          <a:stretch/>
        </p:blipFill>
        <p:spPr>
          <a:xfrm>
            <a:off x="4228902" y="1634014"/>
            <a:ext cx="834585" cy="857820"/>
          </a:xfrm>
          <a:prstGeom prst="rect">
            <a:avLst/>
          </a:prstGeom>
        </p:spPr>
      </p:pic>
      <p:pic>
        <p:nvPicPr>
          <p:cNvPr id="9" name="Image 7">
            <a:extLst>
              <a:ext uri="{FF2B5EF4-FFF2-40B4-BE49-F238E27FC236}">
                <a16:creationId xmlns:a16="http://schemas.microsoft.com/office/drawing/2014/main" id="{D836ED8B-ACFC-42F7-8588-EFBED7C932D8}"/>
              </a:ext>
            </a:extLst>
          </p:cNvPr>
          <p:cNvPicPr>
            <a:picLocks noChangeAspect="1"/>
          </p:cNvPicPr>
          <p:nvPr/>
        </p:nvPicPr>
        <p:blipFill rotWithShape="1">
          <a:blip r:embed="rId4" cstate="hqprint">
            <a:extLst>
              <a:ext uri="{28A0092B-C50C-407E-A947-70E740481C1C}">
                <a14:useLocalDpi xmlns:a14="http://schemas.microsoft.com/office/drawing/2010/main"/>
              </a:ext>
            </a:extLst>
          </a:blip>
          <a:srcRect t="34914" r="53367" b="34574"/>
          <a:stretch/>
        </p:blipFill>
        <p:spPr>
          <a:xfrm>
            <a:off x="3363817" y="330606"/>
            <a:ext cx="812100" cy="854440"/>
          </a:xfrm>
          <a:prstGeom prst="rect">
            <a:avLst/>
          </a:prstGeom>
        </p:spPr>
      </p:pic>
      <p:sp>
        <p:nvSpPr>
          <p:cNvPr id="11" name="ZoneTexte 12">
            <a:extLst>
              <a:ext uri="{FF2B5EF4-FFF2-40B4-BE49-F238E27FC236}">
                <a16:creationId xmlns:a16="http://schemas.microsoft.com/office/drawing/2014/main" id="{4C4BB43E-C2B7-4707-94D1-B67F75DFFAD5}"/>
              </a:ext>
            </a:extLst>
          </p:cNvPr>
          <p:cNvSpPr txBox="1"/>
          <p:nvPr/>
        </p:nvSpPr>
        <p:spPr>
          <a:xfrm>
            <a:off x="5226735" y="1633955"/>
            <a:ext cx="3477718" cy="369332"/>
          </a:xfrm>
          <a:prstGeom prst="rect">
            <a:avLst/>
          </a:prstGeom>
          <a:noFill/>
        </p:spPr>
        <p:txBody>
          <a:bodyPr wrap="square" rtlCol="0">
            <a:spAutoFit/>
          </a:bodyPr>
          <a:lstStyle/>
          <a:p>
            <a:r>
              <a:rPr lang="fr-FR" dirty="0">
                <a:solidFill>
                  <a:schemeClr val="tx1">
                    <a:lumMod val="65000"/>
                    <a:lumOff val="35000"/>
                  </a:schemeClr>
                </a:solidFill>
                <a:latin typeface="Roboto" panose="02000000000000000000" pitchFamily="2" charset="0"/>
                <a:ea typeface="Roboto" panose="02000000000000000000" pitchFamily="2" charset="0"/>
                <a:cs typeface="Arial" charset="0"/>
              </a:rPr>
              <a:t>How good </a:t>
            </a:r>
            <a:r>
              <a:rPr lang="fr-FR" dirty="0" err="1">
                <a:solidFill>
                  <a:schemeClr val="tx1">
                    <a:lumMod val="65000"/>
                    <a:lumOff val="35000"/>
                  </a:schemeClr>
                </a:solidFill>
                <a:latin typeface="Roboto" panose="02000000000000000000" pitchFamily="2" charset="0"/>
                <a:ea typeface="Roboto" panose="02000000000000000000" pitchFamily="2" charset="0"/>
                <a:cs typeface="Arial" charset="0"/>
              </a:rPr>
              <a:t>is</a:t>
            </a:r>
            <a:r>
              <a:rPr lang="fr-FR" dirty="0">
                <a:solidFill>
                  <a:schemeClr val="tx1">
                    <a:lumMod val="65000"/>
                    <a:lumOff val="35000"/>
                  </a:schemeClr>
                </a:solidFill>
                <a:latin typeface="Roboto" panose="02000000000000000000" pitchFamily="2" charset="0"/>
                <a:ea typeface="Roboto" panose="02000000000000000000" pitchFamily="2" charset="0"/>
                <a:cs typeface="Arial" charset="0"/>
              </a:rPr>
              <a:t> </a:t>
            </a:r>
            <a:r>
              <a:rPr lang="fr-FR" dirty="0" err="1">
                <a:solidFill>
                  <a:schemeClr val="tx1">
                    <a:lumMod val="65000"/>
                    <a:lumOff val="35000"/>
                  </a:schemeClr>
                </a:solidFill>
                <a:latin typeface="Roboto" panose="02000000000000000000" pitchFamily="2" charset="0"/>
                <a:ea typeface="Roboto" panose="02000000000000000000" pitchFamily="2" charset="0"/>
                <a:cs typeface="Arial" charset="0"/>
              </a:rPr>
              <a:t>it</a:t>
            </a:r>
            <a:r>
              <a:rPr lang="fr-FR" dirty="0">
                <a:solidFill>
                  <a:schemeClr val="tx1">
                    <a:lumMod val="65000"/>
                    <a:lumOff val="35000"/>
                  </a:schemeClr>
                </a:solidFill>
                <a:latin typeface="Roboto" panose="02000000000000000000" pitchFamily="2" charset="0"/>
                <a:ea typeface="Roboto" panose="02000000000000000000" pitchFamily="2" charset="0"/>
                <a:cs typeface="Arial" charset="0"/>
              </a:rPr>
              <a:t>?</a:t>
            </a:r>
          </a:p>
        </p:txBody>
      </p:sp>
      <p:sp>
        <p:nvSpPr>
          <p:cNvPr id="14" name="ZoneTexte 14">
            <a:extLst>
              <a:ext uri="{FF2B5EF4-FFF2-40B4-BE49-F238E27FC236}">
                <a16:creationId xmlns:a16="http://schemas.microsoft.com/office/drawing/2014/main" id="{8C9EC1D1-9904-45C8-AFFF-2518CEEEC360}"/>
              </a:ext>
            </a:extLst>
          </p:cNvPr>
          <p:cNvSpPr txBox="1"/>
          <p:nvPr/>
        </p:nvSpPr>
        <p:spPr>
          <a:xfrm>
            <a:off x="4350408" y="523429"/>
            <a:ext cx="3477718" cy="369332"/>
          </a:xfrm>
          <a:prstGeom prst="rect">
            <a:avLst/>
          </a:prstGeom>
          <a:noFill/>
        </p:spPr>
        <p:txBody>
          <a:bodyPr wrap="square" rtlCol="0">
            <a:spAutoFit/>
          </a:bodyPr>
          <a:lstStyle/>
          <a:p>
            <a:r>
              <a:rPr lang="fr-FR" b="1" i="1" dirty="0" err="1">
                <a:solidFill>
                  <a:schemeClr val="tx1">
                    <a:lumMod val="65000"/>
                    <a:lumOff val="35000"/>
                  </a:schemeClr>
                </a:solidFill>
                <a:latin typeface="Roboto" panose="02000000000000000000" pitchFamily="2" charset="0"/>
                <a:ea typeface="Roboto" panose="02000000000000000000" pitchFamily="2" charset="0"/>
                <a:cs typeface="Arial" charset="0"/>
              </a:rPr>
              <a:t>Does</a:t>
            </a:r>
            <a:r>
              <a:rPr lang="fr-FR" b="1" i="1" dirty="0">
                <a:solidFill>
                  <a:schemeClr val="tx1">
                    <a:lumMod val="65000"/>
                    <a:lumOff val="35000"/>
                  </a:schemeClr>
                </a:solidFill>
                <a:latin typeface="Roboto" panose="02000000000000000000" pitchFamily="2" charset="0"/>
                <a:ea typeface="Roboto" panose="02000000000000000000" pitchFamily="2" charset="0"/>
                <a:cs typeface="Arial" charset="0"/>
              </a:rPr>
              <a:t> </a:t>
            </a:r>
            <a:r>
              <a:rPr lang="fr-FR" b="1" i="1" dirty="0" err="1">
                <a:solidFill>
                  <a:schemeClr val="tx1">
                    <a:lumMod val="65000"/>
                    <a:lumOff val="35000"/>
                  </a:schemeClr>
                </a:solidFill>
                <a:latin typeface="Roboto" panose="02000000000000000000" pitchFamily="2" charset="0"/>
                <a:ea typeface="Roboto" panose="02000000000000000000" pitchFamily="2" charset="0"/>
                <a:cs typeface="Arial" charset="0"/>
              </a:rPr>
              <a:t>it</a:t>
            </a:r>
            <a:r>
              <a:rPr lang="fr-FR" b="1" i="1" dirty="0">
                <a:solidFill>
                  <a:schemeClr val="tx1">
                    <a:lumMod val="65000"/>
                    <a:lumOff val="35000"/>
                  </a:schemeClr>
                </a:solidFill>
                <a:latin typeface="Roboto" panose="02000000000000000000" pitchFamily="2" charset="0"/>
                <a:ea typeface="Roboto" panose="02000000000000000000" pitchFamily="2" charset="0"/>
                <a:cs typeface="Arial" charset="0"/>
              </a:rPr>
              <a:t> do the correct </a:t>
            </a:r>
            <a:r>
              <a:rPr lang="fr-FR" b="1" i="1" dirty="0" err="1">
                <a:solidFill>
                  <a:schemeClr val="tx1">
                    <a:lumMod val="65000"/>
                    <a:lumOff val="35000"/>
                  </a:schemeClr>
                </a:solidFill>
                <a:latin typeface="Roboto" panose="02000000000000000000" pitchFamily="2" charset="0"/>
                <a:ea typeface="Roboto" panose="02000000000000000000" pitchFamily="2" charset="0"/>
                <a:cs typeface="Arial" charset="0"/>
              </a:rPr>
              <a:t>things</a:t>
            </a:r>
            <a:r>
              <a:rPr lang="fr-FR" b="1" i="1" dirty="0">
                <a:solidFill>
                  <a:schemeClr val="tx1">
                    <a:lumMod val="65000"/>
                    <a:lumOff val="35000"/>
                  </a:schemeClr>
                </a:solidFill>
                <a:latin typeface="Roboto" panose="02000000000000000000" pitchFamily="2" charset="0"/>
                <a:ea typeface="Roboto" panose="02000000000000000000" pitchFamily="2" charset="0"/>
                <a:cs typeface="Arial" charset="0"/>
              </a:rPr>
              <a:t>?</a:t>
            </a:r>
          </a:p>
        </p:txBody>
      </p:sp>
      <p:pic>
        <p:nvPicPr>
          <p:cNvPr id="16" name="Picture 2" descr="Image result for clock png">
            <a:extLst>
              <a:ext uri="{FF2B5EF4-FFF2-40B4-BE49-F238E27FC236}">
                <a16:creationId xmlns:a16="http://schemas.microsoft.com/office/drawing/2014/main" id="{E38FB361-B106-4853-8E39-8C3C023D4C97}"/>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481035" y="1501720"/>
            <a:ext cx="830119" cy="830119"/>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6" descr="Image result for code png">
            <a:extLst>
              <a:ext uri="{FF2B5EF4-FFF2-40B4-BE49-F238E27FC236}">
                <a16:creationId xmlns:a16="http://schemas.microsoft.com/office/drawing/2014/main" id="{6606BB37-DA91-47DF-B83C-A940B07BE955}"/>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l="14976" t="3236" r="21830"/>
          <a:stretch/>
        </p:blipFill>
        <p:spPr bwMode="auto">
          <a:xfrm>
            <a:off x="10719353" y="1586478"/>
            <a:ext cx="1073742" cy="830119"/>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a:extLst>
              <a:ext uri="{FF2B5EF4-FFF2-40B4-BE49-F238E27FC236}">
                <a16:creationId xmlns:a16="http://schemas.microsoft.com/office/drawing/2014/main" id="{276E9B2E-A7D3-4FC7-97F6-C6678A285CF8}"/>
              </a:ext>
            </a:extLst>
          </p:cNvPr>
          <p:cNvSpPr/>
          <p:nvPr/>
        </p:nvSpPr>
        <p:spPr>
          <a:xfrm>
            <a:off x="5706161" y="2137140"/>
            <a:ext cx="3766029" cy="646331"/>
          </a:xfrm>
          <a:prstGeom prst="rect">
            <a:avLst/>
          </a:prstGeom>
        </p:spPr>
        <p:txBody>
          <a:bodyPr wrap="square">
            <a:spAutoFit/>
          </a:bodyPr>
          <a:lstStyle/>
          <a:p>
            <a:endParaRPr lang="fr-FR" b="1" i="1" dirty="0">
              <a:solidFill>
                <a:srgbClr val="2B7DC0"/>
              </a:solidFill>
              <a:latin typeface="Arial" charset="0"/>
              <a:ea typeface="Arial" charset="0"/>
              <a:cs typeface="Arial" charset="0"/>
            </a:endParaRPr>
          </a:p>
          <a:p>
            <a:r>
              <a:rPr lang="fr-FR" b="1" dirty="0">
                <a:solidFill>
                  <a:schemeClr val="tx1">
                    <a:lumMod val="65000"/>
                    <a:lumOff val="35000"/>
                  </a:schemeClr>
                </a:solidFill>
                <a:latin typeface="Roboto" panose="02000000000000000000" pitchFamily="2" charset="0"/>
                <a:ea typeface="Roboto" panose="02000000000000000000" pitchFamily="2" charset="0"/>
                <a:cs typeface="Arial" charset="0"/>
              </a:rPr>
              <a:t>Memory Usage / CPU </a:t>
            </a:r>
            <a:r>
              <a:rPr lang="fr-FR" b="1" dirty="0" err="1">
                <a:solidFill>
                  <a:schemeClr val="tx1">
                    <a:lumMod val="65000"/>
                    <a:lumOff val="35000"/>
                  </a:schemeClr>
                </a:solidFill>
                <a:latin typeface="Roboto" panose="02000000000000000000" pitchFamily="2" charset="0"/>
                <a:ea typeface="Roboto" panose="02000000000000000000" pitchFamily="2" charset="0"/>
                <a:cs typeface="Arial" charset="0"/>
              </a:rPr>
              <a:t>utilization</a:t>
            </a:r>
            <a:endParaRPr lang="en-US" dirty="0">
              <a:solidFill>
                <a:schemeClr val="tx1">
                  <a:lumMod val="65000"/>
                  <a:lumOff val="35000"/>
                </a:schemeClr>
              </a:solidFill>
              <a:latin typeface="Roboto" panose="02000000000000000000" pitchFamily="2" charset="0"/>
              <a:ea typeface="Roboto" panose="02000000000000000000" pitchFamily="2" charset="0"/>
            </a:endParaRPr>
          </a:p>
        </p:txBody>
      </p:sp>
      <p:pic>
        <p:nvPicPr>
          <p:cNvPr id="18" name="Picture 4" descr="Diagram%20of%20a%20multi-socket%2C%20multi-core%20system">
            <a:extLst>
              <a:ext uri="{FF2B5EF4-FFF2-40B4-BE49-F238E27FC236}">
                <a16:creationId xmlns:a16="http://schemas.microsoft.com/office/drawing/2014/main" id="{30EE5C5A-8209-45EB-AF47-018070DE874E}"/>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690314" y="3331474"/>
            <a:ext cx="7044556" cy="2539316"/>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a:extLst>
              <a:ext uri="{FF2B5EF4-FFF2-40B4-BE49-F238E27FC236}">
                <a16:creationId xmlns:a16="http://schemas.microsoft.com/office/drawing/2014/main" id="{79B42389-AC02-45F9-896E-BC6641552D0E}"/>
              </a:ext>
            </a:extLst>
          </p:cNvPr>
          <p:cNvSpPr/>
          <p:nvPr/>
        </p:nvSpPr>
        <p:spPr>
          <a:xfrm>
            <a:off x="5820935" y="5830901"/>
            <a:ext cx="5913935" cy="430887"/>
          </a:xfrm>
          <a:prstGeom prst="rect">
            <a:avLst/>
          </a:prstGeom>
        </p:spPr>
        <p:txBody>
          <a:bodyPr wrap="square">
            <a:spAutoFit/>
          </a:bodyPr>
          <a:lstStyle/>
          <a:p>
            <a:pPr algn="r"/>
            <a:r>
              <a:rPr lang="en-US" sz="1100" dirty="0">
                <a:solidFill>
                  <a:schemeClr val="tx1">
                    <a:lumMod val="50000"/>
                    <a:lumOff val="50000"/>
                  </a:schemeClr>
                </a:solidFill>
              </a:rPr>
              <a:t>Intel® Performance Counter Monitor - A better way to measure CPU utilization</a:t>
            </a:r>
          </a:p>
          <a:p>
            <a:pPr algn="r"/>
            <a:r>
              <a:rPr lang="en-US" sz="1100" dirty="0">
                <a:solidFill>
                  <a:schemeClr val="tx1">
                    <a:lumMod val="50000"/>
                    <a:lumOff val="50000"/>
                  </a:schemeClr>
                </a:solidFill>
              </a:rPr>
              <a:t>By Thomas </a:t>
            </a:r>
            <a:r>
              <a:rPr lang="en-US" sz="1100" dirty="0" err="1">
                <a:solidFill>
                  <a:schemeClr val="tx1">
                    <a:lumMod val="50000"/>
                    <a:lumOff val="50000"/>
                  </a:schemeClr>
                </a:solidFill>
              </a:rPr>
              <a:t>Willhalm</a:t>
            </a:r>
            <a:r>
              <a:rPr lang="en-US" sz="1100" dirty="0">
                <a:solidFill>
                  <a:schemeClr val="tx1">
                    <a:lumMod val="50000"/>
                    <a:lumOff val="50000"/>
                  </a:schemeClr>
                </a:solidFill>
              </a:rPr>
              <a:t> (Intel), Roman </a:t>
            </a:r>
            <a:r>
              <a:rPr lang="en-US" sz="1100" dirty="0" err="1">
                <a:solidFill>
                  <a:schemeClr val="tx1">
                    <a:lumMod val="50000"/>
                    <a:lumOff val="50000"/>
                  </a:schemeClr>
                </a:solidFill>
              </a:rPr>
              <a:t>Dementiev</a:t>
            </a:r>
            <a:r>
              <a:rPr lang="en-US" sz="1100" dirty="0">
                <a:solidFill>
                  <a:schemeClr val="tx1">
                    <a:lumMod val="50000"/>
                    <a:lumOff val="50000"/>
                  </a:schemeClr>
                </a:solidFill>
              </a:rPr>
              <a:t> (Intel), Patrick Fay (Intel)</a:t>
            </a:r>
          </a:p>
        </p:txBody>
      </p:sp>
      <p:sp>
        <p:nvSpPr>
          <p:cNvPr id="4" name="Rectangle 3">
            <a:extLst>
              <a:ext uri="{FF2B5EF4-FFF2-40B4-BE49-F238E27FC236}">
                <a16:creationId xmlns:a16="http://schemas.microsoft.com/office/drawing/2014/main" id="{FF16DD40-2F01-4A4A-9813-E9B73EBBA17A}"/>
              </a:ext>
            </a:extLst>
          </p:cNvPr>
          <p:cNvSpPr/>
          <p:nvPr/>
        </p:nvSpPr>
        <p:spPr>
          <a:xfrm>
            <a:off x="5697316" y="2014120"/>
            <a:ext cx="2745303" cy="369332"/>
          </a:xfrm>
          <a:prstGeom prst="rect">
            <a:avLst/>
          </a:prstGeom>
        </p:spPr>
        <p:txBody>
          <a:bodyPr wrap="none">
            <a:spAutoFit/>
          </a:bodyPr>
          <a:lstStyle/>
          <a:p>
            <a:r>
              <a:rPr lang="fr-FR" b="1" i="1" dirty="0" err="1">
                <a:solidFill>
                  <a:schemeClr val="tx1">
                    <a:lumMod val="65000"/>
                    <a:lumOff val="35000"/>
                  </a:schemeClr>
                </a:solidFill>
                <a:latin typeface="Arial" charset="0"/>
                <a:ea typeface="Arial" charset="0"/>
                <a:cs typeface="Arial" charset="0"/>
              </a:rPr>
              <a:t>Efficiency</a:t>
            </a:r>
            <a:r>
              <a:rPr lang="fr-FR" b="1" dirty="0">
                <a:solidFill>
                  <a:schemeClr val="tx1">
                    <a:lumMod val="65000"/>
                    <a:lumOff val="35000"/>
                  </a:schemeClr>
                </a:solidFill>
                <a:latin typeface="Arial" charset="0"/>
                <a:ea typeface="Arial" charset="0"/>
                <a:cs typeface="Arial" charset="0"/>
              </a:rPr>
              <a:t> </a:t>
            </a:r>
            <a:r>
              <a:rPr lang="fr-FR" dirty="0">
                <a:solidFill>
                  <a:schemeClr val="tx1">
                    <a:lumMod val="65000"/>
                    <a:lumOff val="35000"/>
                  </a:schemeClr>
                </a:solidFill>
                <a:latin typeface="Arial" charset="0"/>
                <a:ea typeface="Arial" charset="0"/>
                <a:cs typeface="Arial" charset="0"/>
              </a:rPr>
              <a:t>/ Good Style </a:t>
            </a:r>
          </a:p>
        </p:txBody>
      </p:sp>
    </p:spTree>
    <p:extLst>
      <p:ext uri="{BB962C8B-B14F-4D97-AF65-F5344CB8AC3E}">
        <p14:creationId xmlns:p14="http://schemas.microsoft.com/office/powerpoint/2010/main" val="1718477664"/>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1+#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500" fill="hold"/>
                                        <p:tgtEl>
                                          <p:spTgt spid="14"/>
                                        </p:tgtEl>
                                        <p:attrNameLst>
                                          <p:attrName>ppt_x</p:attrName>
                                        </p:attrNameLst>
                                      </p:cBhvr>
                                      <p:tavLst>
                                        <p:tav tm="0">
                                          <p:val>
                                            <p:strVal val="1+#ppt_w/2"/>
                                          </p:val>
                                        </p:tav>
                                        <p:tav tm="100000">
                                          <p:val>
                                            <p:strVal val="#ppt_x"/>
                                          </p:val>
                                        </p:tav>
                                      </p:tavLst>
                                    </p:anim>
                                    <p:anim calcmode="lin" valueType="num">
                                      <p:cBhvr additive="base">
                                        <p:cTn id="12" dur="500" fill="hold"/>
                                        <p:tgtEl>
                                          <p:spTgt spid="14"/>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500"/>
                                        <p:tgtEl>
                                          <p:spTgt spid="8"/>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11"/>
                                        </p:tgtEl>
                                        <p:attrNameLst>
                                          <p:attrName>style.visibility</p:attrName>
                                        </p:attrNameLst>
                                      </p:cBhvr>
                                      <p:to>
                                        <p:strVal val="visible"/>
                                      </p:to>
                                    </p:set>
                                    <p:animEffect transition="in" filter="fade">
                                      <p:cBhvr>
                                        <p:cTn id="20" dur="500"/>
                                        <p:tgtEl>
                                          <p:spTgt spid="11"/>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fade">
                                      <p:cBhvr>
                                        <p:cTn id="23" dur="500"/>
                                        <p:tgtEl>
                                          <p:spTgt spid="4"/>
                                        </p:tgtEl>
                                      </p:cBhvr>
                                    </p:animEffect>
                                  </p:childTnLst>
                                </p:cTn>
                              </p:par>
                              <p:par>
                                <p:cTn id="24" presetID="2" presetClass="entr" presetSubtype="2" fill="hold" nodeType="withEffect">
                                  <p:stCondLst>
                                    <p:cond delay="0"/>
                                  </p:stCondLst>
                                  <p:childTnLst>
                                    <p:set>
                                      <p:cBhvr>
                                        <p:cTn id="25" dur="1" fill="hold">
                                          <p:stCondLst>
                                            <p:cond delay="0"/>
                                          </p:stCondLst>
                                        </p:cTn>
                                        <p:tgtEl>
                                          <p:spTgt spid="16"/>
                                        </p:tgtEl>
                                        <p:attrNameLst>
                                          <p:attrName>style.visibility</p:attrName>
                                        </p:attrNameLst>
                                      </p:cBhvr>
                                      <p:to>
                                        <p:strVal val="visible"/>
                                      </p:to>
                                    </p:set>
                                    <p:anim calcmode="lin" valueType="num">
                                      <p:cBhvr additive="base">
                                        <p:cTn id="26" dur="500" fill="hold"/>
                                        <p:tgtEl>
                                          <p:spTgt spid="16"/>
                                        </p:tgtEl>
                                        <p:attrNameLst>
                                          <p:attrName>ppt_x</p:attrName>
                                        </p:attrNameLst>
                                      </p:cBhvr>
                                      <p:tavLst>
                                        <p:tav tm="0">
                                          <p:val>
                                            <p:strVal val="1+#ppt_w/2"/>
                                          </p:val>
                                        </p:tav>
                                        <p:tav tm="100000">
                                          <p:val>
                                            <p:strVal val="#ppt_x"/>
                                          </p:val>
                                        </p:tav>
                                      </p:tavLst>
                                    </p:anim>
                                    <p:anim calcmode="lin" valueType="num">
                                      <p:cBhvr additive="base">
                                        <p:cTn id="27" dur="500" fill="hold"/>
                                        <p:tgtEl>
                                          <p:spTgt spid="16"/>
                                        </p:tgtEl>
                                        <p:attrNameLst>
                                          <p:attrName>ppt_y</p:attrName>
                                        </p:attrNameLst>
                                      </p:cBhvr>
                                      <p:tavLst>
                                        <p:tav tm="0">
                                          <p:val>
                                            <p:strVal val="#ppt_y"/>
                                          </p:val>
                                        </p:tav>
                                        <p:tav tm="100000">
                                          <p:val>
                                            <p:strVal val="#ppt_y"/>
                                          </p:val>
                                        </p:tav>
                                      </p:tavLst>
                                    </p:anim>
                                  </p:childTnLst>
                                </p:cTn>
                              </p:par>
                              <p:par>
                                <p:cTn id="28" presetID="2" presetClass="entr" presetSubtype="2" fill="hold" nodeType="withEffect">
                                  <p:stCondLst>
                                    <p:cond delay="0"/>
                                  </p:stCondLst>
                                  <p:childTnLst>
                                    <p:set>
                                      <p:cBhvr>
                                        <p:cTn id="29" dur="1" fill="hold">
                                          <p:stCondLst>
                                            <p:cond delay="0"/>
                                          </p:stCondLst>
                                        </p:cTn>
                                        <p:tgtEl>
                                          <p:spTgt spid="17"/>
                                        </p:tgtEl>
                                        <p:attrNameLst>
                                          <p:attrName>style.visibility</p:attrName>
                                        </p:attrNameLst>
                                      </p:cBhvr>
                                      <p:to>
                                        <p:strVal val="visible"/>
                                      </p:to>
                                    </p:set>
                                    <p:anim calcmode="lin" valueType="num">
                                      <p:cBhvr additive="base">
                                        <p:cTn id="30" dur="500" fill="hold"/>
                                        <p:tgtEl>
                                          <p:spTgt spid="17"/>
                                        </p:tgtEl>
                                        <p:attrNameLst>
                                          <p:attrName>ppt_x</p:attrName>
                                        </p:attrNameLst>
                                      </p:cBhvr>
                                      <p:tavLst>
                                        <p:tav tm="0">
                                          <p:val>
                                            <p:strVal val="1+#ppt_w/2"/>
                                          </p:val>
                                        </p:tav>
                                        <p:tav tm="100000">
                                          <p:val>
                                            <p:strVal val="#ppt_x"/>
                                          </p:val>
                                        </p:tav>
                                      </p:tavLst>
                                    </p:anim>
                                    <p:anim calcmode="lin" valueType="num">
                                      <p:cBhvr additive="base">
                                        <p:cTn id="31" dur="500" fill="hold"/>
                                        <p:tgtEl>
                                          <p:spTgt spid="17"/>
                                        </p:tgtEl>
                                        <p:attrNameLst>
                                          <p:attrName>ppt_y</p:attrName>
                                        </p:attrNameLst>
                                      </p:cBhvr>
                                      <p:tavLst>
                                        <p:tav tm="0">
                                          <p:val>
                                            <p:strVal val="#ppt_y"/>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2"/>
                                        </p:tgtEl>
                                        <p:attrNameLst>
                                          <p:attrName>style.visibility</p:attrName>
                                        </p:attrNameLst>
                                      </p:cBhvr>
                                      <p:to>
                                        <p:strVal val="visible"/>
                                      </p:to>
                                    </p:set>
                                    <p:animEffect transition="in" filter="fade">
                                      <p:cBhvr>
                                        <p:cTn id="36" dur="500"/>
                                        <p:tgtEl>
                                          <p:spTgt spid="2"/>
                                        </p:tgtEl>
                                      </p:cBhvr>
                                    </p:animEffect>
                                  </p:childTnLst>
                                </p:cTn>
                              </p:par>
                            </p:childTnLst>
                          </p:cTn>
                        </p:par>
                      </p:childTnLst>
                    </p:cTn>
                  </p:par>
                  <p:par>
                    <p:cTn id="37" fill="hold">
                      <p:stCondLst>
                        <p:cond delay="indefinite"/>
                      </p:stCondLst>
                      <p:childTnLst>
                        <p:par>
                          <p:cTn id="38" fill="hold">
                            <p:stCondLst>
                              <p:cond delay="0"/>
                            </p:stCondLst>
                            <p:childTnLst>
                              <p:par>
                                <p:cTn id="39" presetID="10" presetClass="entr" presetSubtype="0" fill="hold" nodeType="clickEffect">
                                  <p:stCondLst>
                                    <p:cond delay="0"/>
                                  </p:stCondLst>
                                  <p:childTnLst>
                                    <p:set>
                                      <p:cBhvr>
                                        <p:cTn id="40" dur="1" fill="hold">
                                          <p:stCondLst>
                                            <p:cond delay="0"/>
                                          </p:stCondLst>
                                        </p:cTn>
                                        <p:tgtEl>
                                          <p:spTgt spid="18"/>
                                        </p:tgtEl>
                                        <p:attrNameLst>
                                          <p:attrName>style.visibility</p:attrName>
                                        </p:attrNameLst>
                                      </p:cBhvr>
                                      <p:to>
                                        <p:strVal val="visible"/>
                                      </p:to>
                                    </p:set>
                                    <p:animEffect transition="in" filter="fade">
                                      <p:cBhvr>
                                        <p:cTn id="41" dur="500"/>
                                        <p:tgtEl>
                                          <p:spTgt spid="18"/>
                                        </p:tgtEl>
                                      </p:cBhvr>
                                    </p:animEffect>
                                  </p:childTnLst>
                                </p:cTn>
                              </p:par>
                            </p:childTnLst>
                          </p:cTn>
                        </p:par>
                      </p:childTnLst>
                    </p:cTn>
                  </p:par>
                  <p:par>
                    <p:cTn id="42" fill="hold">
                      <p:stCondLst>
                        <p:cond delay="indefinite"/>
                      </p:stCondLst>
                      <p:childTnLst>
                        <p:par>
                          <p:cTn id="43" fill="hold">
                            <p:stCondLst>
                              <p:cond delay="0"/>
                            </p:stCondLst>
                            <p:childTnLst>
                              <p:par>
                                <p:cTn id="44" presetID="10" presetClass="entr" presetSubtype="0" fill="hold" grpId="0" nodeType="clickEffect">
                                  <p:stCondLst>
                                    <p:cond delay="0"/>
                                  </p:stCondLst>
                                  <p:childTnLst>
                                    <p:set>
                                      <p:cBhvr>
                                        <p:cTn id="45" dur="1" fill="hold">
                                          <p:stCondLst>
                                            <p:cond delay="0"/>
                                          </p:stCondLst>
                                        </p:cTn>
                                        <p:tgtEl>
                                          <p:spTgt spid="3"/>
                                        </p:tgtEl>
                                        <p:attrNameLst>
                                          <p:attrName>style.visibility</p:attrName>
                                        </p:attrNameLst>
                                      </p:cBhvr>
                                      <p:to>
                                        <p:strVal val="visible"/>
                                      </p:to>
                                    </p:set>
                                    <p:animEffect transition="in" filter="fade">
                                      <p:cBhvr>
                                        <p:cTn id="46"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4" grpId="0"/>
      <p:bldP spid="2" grpId="0"/>
      <p:bldP spid="3" grpId="0"/>
      <p:bldP spid="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839788" y="439628"/>
            <a:ext cx="10515600" cy="549275"/>
          </a:xfrm>
        </p:spPr>
        <p:txBody>
          <a:bodyPr>
            <a:normAutofit fontScale="90000"/>
          </a:bodyPr>
          <a:lstStyle/>
          <a:p>
            <a:r>
              <a:rPr lang="fr-FR" dirty="0"/>
              <a:t>Trident</a:t>
            </a:r>
          </a:p>
        </p:txBody>
      </p:sp>
      <p:sp>
        <p:nvSpPr>
          <p:cNvPr id="7" name="ZoneTexte 6"/>
          <p:cNvSpPr txBox="1"/>
          <p:nvPr/>
        </p:nvSpPr>
        <p:spPr>
          <a:xfrm>
            <a:off x="1145287" y="1985710"/>
            <a:ext cx="8481792" cy="1015663"/>
          </a:xfrm>
          <a:prstGeom prst="rect">
            <a:avLst/>
          </a:prstGeom>
          <a:noFill/>
        </p:spPr>
        <p:txBody>
          <a:bodyPr wrap="square" rtlCol="0">
            <a:spAutoFit/>
          </a:bodyPr>
          <a:lstStyle/>
          <a:p>
            <a:r>
              <a:rPr lang="fr-FR" sz="2000" dirty="0">
                <a:solidFill>
                  <a:schemeClr val="tx1">
                    <a:lumMod val="65000"/>
                    <a:lumOff val="35000"/>
                  </a:schemeClr>
                </a:solidFill>
                <a:latin typeface="Roboto" panose="02000000000000000000" pitchFamily="2" charset="0"/>
                <a:ea typeface="Roboto" panose="02000000000000000000" pitchFamily="2" charset="0"/>
                <a:cs typeface="Arial" charset="0"/>
              </a:rPr>
              <a:t>Trident monitors the relevant </a:t>
            </a:r>
            <a:r>
              <a:rPr lang="fr-FR" sz="2000" b="1" i="1" dirty="0">
                <a:solidFill>
                  <a:srgbClr val="393E91"/>
                </a:solidFill>
                <a:latin typeface="Roboto" panose="02000000000000000000" pitchFamily="2" charset="0"/>
                <a:ea typeface="Roboto" panose="02000000000000000000" pitchFamily="2" charset="0"/>
                <a:cs typeface="Arial" charset="0"/>
              </a:rPr>
              <a:t>hardware and software  </a:t>
            </a:r>
            <a:r>
              <a:rPr lang="fr-FR" sz="2000" dirty="0" err="1">
                <a:solidFill>
                  <a:schemeClr val="tx1">
                    <a:lumMod val="65000"/>
                    <a:lumOff val="35000"/>
                  </a:schemeClr>
                </a:solidFill>
                <a:latin typeface="Roboto" panose="02000000000000000000" pitchFamily="2" charset="0"/>
                <a:ea typeface="Roboto" panose="02000000000000000000" pitchFamily="2" charset="0"/>
                <a:cs typeface="Arial" charset="0"/>
              </a:rPr>
              <a:t>counters</a:t>
            </a:r>
            <a:r>
              <a:rPr lang="fr-FR" sz="2000" dirty="0">
                <a:solidFill>
                  <a:schemeClr val="tx1">
                    <a:lumMod val="65000"/>
                    <a:lumOff val="35000"/>
                  </a:schemeClr>
                </a:solidFill>
                <a:latin typeface="Roboto" panose="02000000000000000000" pitchFamily="2" charset="0"/>
                <a:ea typeface="Roboto" panose="02000000000000000000" pitchFamily="2" charset="0"/>
                <a:cs typeface="Arial" charset="0"/>
              </a:rPr>
              <a:t> </a:t>
            </a:r>
            <a:r>
              <a:rPr lang="fr-FR" sz="2000" dirty="0" err="1">
                <a:solidFill>
                  <a:schemeClr val="tx1">
                    <a:lumMod val="65000"/>
                    <a:lumOff val="35000"/>
                  </a:schemeClr>
                </a:solidFill>
                <a:latin typeface="Roboto" panose="02000000000000000000" pitchFamily="2" charset="0"/>
                <a:ea typeface="Roboto" panose="02000000000000000000" pitchFamily="2" charset="0"/>
                <a:cs typeface="Arial" charset="0"/>
              </a:rPr>
              <a:t>throughout</a:t>
            </a:r>
            <a:r>
              <a:rPr lang="fr-FR" sz="2000" dirty="0">
                <a:solidFill>
                  <a:schemeClr val="tx1">
                    <a:lumMod val="65000"/>
                    <a:lumOff val="35000"/>
                  </a:schemeClr>
                </a:solidFill>
                <a:latin typeface="Roboto" panose="02000000000000000000" pitchFamily="2" charset="0"/>
                <a:ea typeface="Roboto" panose="02000000000000000000" pitchFamily="2" charset="0"/>
                <a:cs typeface="Arial" charset="0"/>
              </a:rPr>
              <a:t> the </a:t>
            </a:r>
            <a:r>
              <a:rPr lang="fr-FR" sz="2000" dirty="0" err="1">
                <a:solidFill>
                  <a:schemeClr val="tx1">
                    <a:lumMod val="65000"/>
                    <a:lumOff val="35000"/>
                  </a:schemeClr>
                </a:solidFill>
                <a:latin typeface="Roboto" panose="02000000000000000000" pitchFamily="2" charset="0"/>
                <a:ea typeface="Roboto" panose="02000000000000000000" pitchFamily="2" charset="0"/>
                <a:cs typeface="Arial" charset="0"/>
              </a:rPr>
              <a:t>excecution</a:t>
            </a:r>
            <a:r>
              <a:rPr lang="fr-FR" sz="2000" dirty="0">
                <a:solidFill>
                  <a:schemeClr val="tx1">
                    <a:lumMod val="65000"/>
                    <a:lumOff val="35000"/>
                  </a:schemeClr>
                </a:solidFill>
                <a:latin typeface="Roboto" panose="02000000000000000000" pitchFamily="2" charset="0"/>
                <a:ea typeface="Roboto" panose="02000000000000000000" pitchFamily="2" charset="0"/>
                <a:cs typeface="Arial" charset="0"/>
              </a:rPr>
              <a:t> of an application at the </a:t>
            </a:r>
            <a:r>
              <a:rPr lang="fr-FR" sz="2000" u="sng" dirty="0" err="1">
                <a:solidFill>
                  <a:schemeClr val="tx1">
                    <a:lumMod val="65000"/>
                    <a:lumOff val="35000"/>
                  </a:schemeClr>
                </a:solidFill>
                <a:latin typeface="Roboto" panose="02000000000000000000" pitchFamily="2" charset="0"/>
                <a:ea typeface="Roboto" panose="02000000000000000000" pitchFamily="2" charset="0"/>
                <a:cs typeface="Arial" charset="0"/>
              </a:rPr>
              <a:t>node</a:t>
            </a:r>
            <a:r>
              <a:rPr lang="fr-FR" sz="2000" u="sng" dirty="0">
                <a:solidFill>
                  <a:schemeClr val="tx1">
                    <a:lumMod val="65000"/>
                    <a:lumOff val="35000"/>
                  </a:schemeClr>
                </a:solidFill>
                <a:latin typeface="Roboto" panose="02000000000000000000" pitchFamily="2" charset="0"/>
                <a:ea typeface="Roboto" panose="02000000000000000000" pitchFamily="2" charset="0"/>
                <a:cs typeface="Arial" charset="0"/>
              </a:rPr>
              <a:t> </a:t>
            </a:r>
            <a:r>
              <a:rPr lang="fr-FR" sz="2000" u="sng" dirty="0" err="1">
                <a:solidFill>
                  <a:schemeClr val="tx1">
                    <a:lumMod val="65000"/>
                    <a:lumOff val="35000"/>
                  </a:schemeClr>
                </a:solidFill>
                <a:latin typeface="Roboto" panose="02000000000000000000" pitchFamily="2" charset="0"/>
                <a:ea typeface="Roboto" panose="02000000000000000000" pitchFamily="2" charset="0"/>
                <a:cs typeface="Arial" charset="0"/>
              </a:rPr>
              <a:t>level</a:t>
            </a:r>
            <a:r>
              <a:rPr lang="fr-FR" sz="2000" dirty="0">
                <a:solidFill>
                  <a:schemeClr val="tx1">
                    <a:lumMod val="65000"/>
                    <a:lumOff val="35000"/>
                  </a:schemeClr>
                </a:solidFill>
                <a:latin typeface="Roboto" panose="02000000000000000000" pitchFamily="2" charset="0"/>
                <a:ea typeface="Roboto" panose="02000000000000000000" pitchFamily="2" charset="0"/>
                <a:cs typeface="Arial" charset="0"/>
              </a:rPr>
              <a:t>, </a:t>
            </a:r>
            <a:r>
              <a:rPr lang="fr-FR" sz="2000" dirty="0" err="1">
                <a:solidFill>
                  <a:schemeClr val="tx1">
                    <a:lumMod val="65000"/>
                    <a:lumOff val="35000"/>
                  </a:schemeClr>
                </a:solidFill>
                <a:latin typeface="Roboto" panose="02000000000000000000" pitchFamily="2" charset="0"/>
                <a:ea typeface="Roboto" panose="02000000000000000000" pitchFamily="2" charset="0"/>
                <a:cs typeface="Arial" charset="0"/>
              </a:rPr>
              <a:t>such</a:t>
            </a:r>
            <a:r>
              <a:rPr lang="fr-FR" sz="2000" dirty="0">
                <a:solidFill>
                  <a:schemeClr val="tx1">
                    <a:lumMod val="65000"/>
                    <a:lumOff val="35000"/>
                  </a:schemeClr>
                </a:solidFill>
                <a:latin typeface="Roboto" panose="02000000000000000000" pitchFamily="2" charset="0"/>
                <a:ea typeface="Roboto" panose="02000000000000000000" pitchFamily="2" charset="0"/>
                <a:cs typeface="Arial" charset="0"/>
              </a:rPr>
              <a:t> </a:t>
            </a:r>
            <a:r>
              <a:rPr lang="fr-FR" sz="2000" dirty="0" err="1">
                <a:solidFill>
                  <a:schemeClr val="tx1">
                    <a:lumMod val="65000"/>
                    <a:lumOff val="35000"/>
                  </a:schemeClr>
                </a:solidFill>
                <a:latin typeface="Roboto" panose="02000000000000000000" pitchFamily="2" charset="0"/>
                <a:ea typeface="Roboto" panose="02000000000000000000" pitchFamily="2" charset="0"/>
                <a:cs typeface="Arial" charset="0"/>
              </a:rPr>
              <a:t>that</a:t>
            </a:r>
            <a:r>
              <a:rPr lang="fr-FR" sz="2000" dirty="0">
                <a:solidFill>
                  <a:schemeClr val="tx1">
                    <a:lumMod val="65000"/>
                    <a:lumOff val="35000"/>
                  </a:schemeClr>
                </a:solidFill>
                <a:latin typeface="Roboto" panose="02000000000000000000" pitchFamily="2" charset="0"/>
                <a:ea typeface="Roboto" panose="02000000000000000000" pitchFamily="2" charset="0"/>
                <a:cs typeface="Arial" charset="0"/>
              </a:rPr>
              <a:t> </a:t>
            </a:r>
            <a:r>
              <a:rPr lang="fr-FR" sz="2000" dirty="0" err="1">
                <a:solidFill>
                  <a:schemeClr val="tx1">
                    <a:lumMod val="65000"/>
                    <a:lumOff val="35000"/>
                  </a:schemeClr>
                </a:solidFill>
                <a:latin typeface="Roboto" panose="02000000000000000000" pitchFamily="2" charset="0"/>
                <a:ea typeface="Roboto" panose="02000000000000000000" pitchFamily="2" charset="0"/>
                <a:cs typeface="Arial" charset="0"/>
              </a:rPr>
              <a:t>it</a:t>
            </a:r>
            <a:r>
              <a:rPr lang="fr-FR" sz="2000" dirty="0">
                <a:solidFill>
                  <a:schemeClr val="tx1">
                    <a:lumMod val="65000"/>
                    <a:lumOff val="35000"/>
                  </a:schemeClr>
                </a:solidFill>
                <a:latin typeface="Roboto" panose="02000000000000000000" pitchFamily="2" charset="0"/>
                <a:ea typeface="Roboto" panose="02000000000000000000" pitchFamily="2" charset="0"/>
                <a:cs typeface="Arial" charset="0"/>
              </a:rPr>
              <a:t> </a:t>
            </a:r>
            <a:r>
              <a:rPr lang="fr-FR" sz="2000" dirty="0" err="1">
                <a:solidFill>
                  <a:schemeClr val="tx1">
                    <a:lumMod val="65000"/>
                    <a:lumOff val="35000"/>
                  </a:schemeClr>
                </a:solidFill>
                <a:latin typeface="Roboto" panose="02000000000000000000" pitchFamily="2" charset="0"/>
                <a:ea typeface="Roboto" panose="02000000000000000000" pitchFamily="2" charset="0"/>
                <a:cs typeface="Arial" charset="0"/>
              </a:rPr>
              <a:t>does</a:t>
            </a:r>
            <a:r>
              <a:rPr lang="fr-FR" sz="2000" dirty="0">
                <a:solidFill>
                  <a:schemeClr val="tx1">
                    <a:lumMod val="65000"/>
                    <a:lumOff val="35000"/>
                  </a:schemeClr>
                </a:solidFill>
                <a:latin typeface="Roboto" panose="02000000000000000000" pitchFamily="2" charset="0"/>
                <a:ea typeface="Roboto" panose="02000000000000000000" pitchFamily="2" charset="0"/>
                <a:cs typeface="Arial" charset="0"/>
              </a:rPr>
              <a:t> not </a:t>
            </a:r>
            <a:r>
              <a:rPr lang="fr-FR" sz="2000" dirty="0" err="1">
                <a:solidFill>
                  <a:schemeClr val="tx1">
                    <a:lumMod val="65000"/>
                    <a:lumOff val="35000"/>
                  </a:schemeClr>
                </a:solidFill>
                <a:latin typeface="Roboto" panose="02000000000000000000" pitchFamily="2" charset="0"/>
                <a:ea typeface="Roboto" panose="02000000000000000000" pitchFamily="2" charset="0"/>
                <a:cs typeface="Arial" charset="0"/>
              </a:rPr>
              <a:t>induce</a:t>
            </a:r>
            <a:r>
              <a:rPr lang="fr-FR" sz="2000" dirty="0">
                <a:solidFill>
                  <a:schemeClr val="tx1">
                    <a:lumMod val="65000"/>
                    <a:lumOff val="35000"/>
                  </a:schemeClr>
                </a:solidFill>
                <a:latin typeface="Roboto" panose="02000000000000000000" pitchFamily="2" charset="0"/>
                <a:ea typeface="Roboto" panose="02000000000000000000" pitchFamily="2" charset="0"/>
                <a:cs typeface="Arial" charset="0"/>
              </a:rPr>
              <a:t> </a:t>
            </a:r>
            <a:r>
              <a:rPr lang="fr-FR" sz="2000" dirty="0" err="1">
                <a:solidFill>
                  <a:schemeClr val="tx1">
                    <a:lumMod val="65000"/>
                    <a:lumOff val="35000"/>
                  </a:schemeClr>
                </a:solidFill>
                <a:latin typeface="Roboto" panose="02000000000000000000" pitchFamily="2" charset="0"/>
                <a:ea typeface="Roboto" panose="02000000000000000000" pitchFamily="2" charset="0"/>
                <a:cs typeface="Arial" charset="0"/>
              </a:rPr>
              <a:t>significant</a:t>
            </a:r>
            <a:r>
              <a:rPr lang="fr-FR" sz="2000" dirty="0">
                <a:solidFill>
                  <a:schemeClr val="tx1">
                    <a:lumMod val="65000"/>
                    <a:lumOff val="35000"/>
                  </a:schemeClr>
                </a:solidFill>
                <a:latin typeface="Roboto" panose="02000000000000000000" pitchFamily="2" charset="0"/>
                <a:ea typeface="Roboto" panose="02000000000000000000" pitchFamily="2" charset="0"/>
                <a:cs typeface="Arial" charset="0"/>
              </a:rPr>
              <a:t> </a:t>
            </a:r>
            <a:r>
              <a:rPr lang="fr-FR" sz="2000" dirty="0" err="1">
                <a:solidFill>
                  <a:schemeClr val="tx1">
                    <a:lumMod val="65000"/>
                    <a:lumOff val="35000"/>
                  </a:schemeClr>
                </a:solidFill>
                <a:latin typeface="Roboto" panose="02000000000000000000" pitchFamily="2" charset="0"/>
                <a:ea typeface="Roboto" panose="02000000000000000000" pitchFamily="2" charset="0"/>
                <a:cs typeface="Arial" charset="0"/>
              </a:rPr>
              <a:t>overhead</a:t>
            </a:r>
            <a:r>
              <a:rPr lang="fr-FR" sz="2000" dirty="0">
                <a:solidFill>
                  <a:schemeClr val="tx1">
                    <a:lumMod val="65000"/>
                    <a:lumOff val="35000"/>
                  </a:schemeClr>
                </a:solidFill>
                <a:latin typeface="Roboto" panose="02000000000000000000" pitchFamily="2" charset="0"/>
                <a:ea typeface="Roboto" panose="02000000000000000000" pitchFamily="2" charset="0"/>
                <a:cs typeface="Arial" charset="0"/>
              </a:rPr>
              <a:t>. </a:t>
            </a:r>
          </a:p>
        </p:txBody>
      </p:sp>
      <p:sp>
        <p:nvSpPr>
          <p:cNvPr id="9" name="ZoneTexte 8"/>
          <p:cNvSpPr txBox="1"/>
          <p:nvPr/>
        </p:nvSpPr>
        <p:spPr>
          <a:xfrm>
            <a:off x="1145287" y="4581767"/>
            <a:ext cx="8188494" cy="707886"/>
          </a:xfrm>
          <a:prstGeom prst="rect">
            <a:avLst/>
          </a:prstGeom>
          <a:noFill/>
        </p:spPr>
        <p:txBody>
          <a:bodyPr wrap="square" rtlCol="0">
            <a:spAutoFit/>
          </a:bodyPr>
          <a:lstStyle/>
          <a:p>
            <a:r>
              <a:rPr lang="fr-FR" sz="2000" dirty="0" err="1">
                <a:solidFill>
                  <a:schemeClr val="tx1">
                    <a:lumMod val="65000"/>
                    <a:lumOff val="35000"/>
                  </a:schemeClr>
                </a:solidFill>
                <a:latin typeface="Roboto" panose="02000000000000000000" pitchFamily="2" charset="0"/>
                <a:ea typeface="Roboto" panose="02000000000000000000" pitchFamily="2" charset="0"/>
                <a:cs typeface="Arial" charset="0"/>
              </a:rPr>
              <a:t>Currently</a:t>
            </a:r>
            <a:r>
              <a:rPr lang="fr-FR" sz="2000" dirty="0">
                <a:solidFill>
                  <a:schemeClr val="tx1">
                    <a:lumMod val="65000"/>
                    <a:lumOff val="35000"/>
                  </a:schemeClr>
                </a:solidFill>
                <a:latin typeface="Roboto" panose="02000000000000000000" pitchFamily="2" charset="0"/>
                <a:ea typeface="Roboto" panose="02000000000000000000" pitchFamily="2" charset="0"/>
                <a:cs typeface="Arial" charset="0"/>
              </a:rPr>
              <a:t> </a:t>
            </a:r>
            <a:r>
              <a:rPr lang="fr-FR" sz="2000" dirty="0" err="1">
                <a:solidFill>
                  <a:schemeClr val="tx1">
                    <a:lumMod val="65000"/>
                    <a:lumOff val="35000"/>
                  </a:schemeClr>
                </a:solidFill>
                <a:latin typeface="Roboto" panose="02000000000000000000" pitchFamily="2" charset="0"/>
                <a:ea typeface="Roboto" panose="02000000000000000000" pitchFamily="2" charset="0"/>
                <a:cs typeface="Arial" charset="0"/>
              </a:rPr>
              <a:t>collecting</a:t>
            </a:r>
            <a:r>
              <a:rPr lang="fr-FR" sz="2000" dirty="0">
                <a:solidFill>
                  <a:schemeClr val="tx1">
                    <a:lumMod val="65000"/>
                    <a:lumOff val="35000"/>
                  </a:schemeClr>
                </a:solidFill>
                <a:latin typeface="Roboto" panose="02000000000000000000" pitchFamily="2" charset="0"/>
                <a:ea typeface="Roboto" panose="02000000000000000000" pitchFamily="2" charset="0"/>
                <a:cs typeface="Arial" charset="0"/>
              </a:rPr>
              <a:t> </a:t>
            </a:r>
            <a:r>
              <a:rPr lang="fr-FR" sz="2000" b="1" dirty="0" err="1">
                <a:solidFill>
                  <a:srgbClr val="393E91"/>
                </a:solidFill>
                <a:latin typeface="Roboto" panose="02000000000000000000" pitchFamily="2" charset="0"/>
                <a:ea typeface="Roboto" panose="02000000000000000000" pitchFamily="2" charset="0"/>
                <a:cs typeface="Arial" charset="0"/>
              </a:rPr>
              <a:t>metrics</a:t>
            </a:r>
            <a:r>
              <a:rPr lang="fr-FR" sz="2000" dirty="0">
                <a:solidFill>
                  <a:srgbClr val="2B7DC0"/>
                </a:solidFill>
                <a:latin typeface="Roboto" panose="02000000000000000000" pitchFamily="2" charset="0"/>
                <a:ea typeface="Roboto" panose="02000000000000000000" pitchFamily="2" charset="0"/>
                <a:cs typeface="Arial" charset="0"/>
              </a:rPr>
              <a:t> </a:t>
            </a:r>
            <a:r>
              <a:rPr lang="fr-FR" sz="2000" dirty="0" err="1">
                <a:solidFill>
                  <a:schemeClr val="tx1">
                    <a:lumMod val="65000"/>
                    <a:lumOff val="35000"/>
                  </a:schemeClr>
                </a:solidFill>
                <a:latin typeface="Roboto" panose="02000000000000000000" pitchFamily="2" charset="0"/>
                <a:ea typeface="Roboto" panose="02000000000000000000" pitchFamily="2" charset="0"/>
                <a:cs typeface="Arial" charset="0"/>
              </a:rPr>
              <a:t>sush</a:t>
            </a:r>
            <a:r>
              <a:rPr lang="fr-FR" sz="2000" dirty="0">
                <a:solidFill>
                  <a:schemeClr val="tx1">
                    <a:lumMod val="65000"/>
                    <a:lumOff val="35000"/>
                  </a:schemeClr>
                </a:solidFill>
                <a:latin typeface="Roboto" panose="02000000000000000000" pitchFamily="2" charset="0"/>
                <a:ea typeface="Roboto" panose="02000000000000000000" pitchFamily="2" charset="0"/>
                <a:cs typeface="Arial" charset="0"/>
              </a:rPr>
              <a:t> as: </a:t>
            </a:r>
            <a:r>
              <a:rPr lang="en-US" sz="2000" dirty="0">
                <a:solidFill>
                  <a:schemeClr val="tx1">
                    <a:lumMod val="65000"/>
                    <a:lumOff val="35000"/>
                  </a:schemeClr>
                </a:solidFill>
                <a:latin typeface="Roboto" panose="02000000000000000000" pitchFamily="2" charset="0"/>
                <a:ea typeface="Roboto" panose="02000000000000000000" pitchFamily="2" charset="0"/>
                <a:cs typeface="Arial" charset="0"/>
              </a:rPr>
              <a:t>Memory bandwidth, core utilization, active processor cycles, etc.</a:t>
            </a:r>
            <a:endParaRPr lang="fr-FR" sz="2000" dirty="0">
              <a:solidFill>
                <a:schemeClr val="tx1">
                  <a:lumMod val="65000"/>
                  <a:lumOff val="35000"/>
                </a:schemeClr>
              </a:solidFill>
              <a:latin typeface="Roboto" panose="02000000000000000000" pitchFamily="2" charset="0"/>
              <a:ea typeface="Roboto" panose="02000000000000000000" pitchFamily="2" charset="0"/>
              <a:cs typeface="Arial" charset="0"/>
            </a:endParaRPr>
          </a:p>
        </p:txBody>
      </p:sp>
      <p:sp>
        <p:nvSpPr>
          <p:cNvPr id="13" name="ZoneTexte 12"/>
          <p:cNvSpPr txBox="1"/>
          <p:nvPr/>
        </p:nvSpPr>
        <p:spPr>
          <a:xfrm>
            <a:off x="1145287" y="3429000"/>
            <a:ext cx="7636403" cy="400110"/>
          </a:xfrm>
          <a:prstGeom prst="rect">
            <a:avLst/>
          </a:prstGeom>
          <a:noFill/>
        </p:spPr>
        <p:txBody>
          <a:bodyPr wrap="square" rtlCol="0">
            <a:spAutoFit/>
          </a:bodyPr>
          <a:lstStyle/>
          <a:p>
            <a:r>
              <a:rPr lang="fr-FR" sz="2000" b="1" i="1" dirty="0">
                <a:solidFill>
                  <a:srgbClr val="393E91"/>
                </a:solidFill>
                <a:latin typeface="Roboto" panose="02000000000000000000" pitchFamily="2" charset="0"/>
                <a:ea typeface="Roboto" panose="02000000000000000000" pitchFamily="2" charset="0"/>
                <a:cs typeface="Arial" charset="0"/>
              </a:rPr>
              <a:t>Not </a:t>
            </a:r>
            <a:r>
              <a:rPr lang="fr-FR" sz="2000" b="1" i="1" dirty="0" err="1">
                <a:solidFill>
                  <a:srgbClr val="393E91"/>
                </a:solidFill>
                <a:latin typeface="Roboto" panose="02000000000000000000" pitchFamily="2" charset="0"/>
                <a:ea typeface="Roboto" panose="02000000000000000000" pitchFamily="2" charset="0"/>
                <a:cs typeface="Arial" charset="0"/>
              </a:rPr>
              <a:t>limited</a:t>
            </a:r>
            <a:r>
              <a:rPr lang="fr-FR" sz="2000" b="1" i="1" dirty="0">
                <a:solidFill>
                  <a:srgbClr val="393E91"/>
                </a:solidFill>
                <a:latin typeface="Roboto" panose="02000000000000000000" pitchFamily="2" charset="0"/>
                <a:ea typeface="Roboto" panose="02000000000000000000" pitchFamily="2" charset="0"/>
                <a:cs typeface="Arial" charset="0"/>
              </a:rPr>
              <a:t> </a:t>
            </a:r>
            <a:r>
              <a:rPr lang="fr-FR" sz="2000" b="1" i="1" dirty="0" err="1">
                <a:solidFill>
                  <a:srgbClr val="393E91"/>
                </a:solidFill>
                <a:latin typeface="Roboto" panose="02000000000000000000" pitchFamily="2" charset="0"/>
                <a:ea typeface="Roboto" panose="02000000000000000000" pitchFamily="2" charset="0"/>
                <a:cs typeface="Arial" charset="0"/>
              </a:rPr>
              <a:t>only</a:t>
            </a:r>
            <a:r>
              <a:rPr lang="fr-FR" sz="2000" b="1" i="1" dirty="0">
                <a:solidFill>
                  <a:srgbClr val="393E91"/>
                </a:solidFill>
                <a:latin typeface="Roboto" panose="02000000000000000000" pitchFamily="2" charset="0"/>
                <a:ea typeface="Roboto" panose="02000000000000000000" pitchFamily="2" charset="0"/>
                <a:cs typeface="Arial" charset="0"/>
              </a:rPr>
              <a:t>  </a:t>
            </a:r>
            <a:r>
              <a:rPr lang="fr-FR" sz="2000" dirty="0">
                <a:solidFill>
                  <a:schemeClr val="tx1">
                    <a:lumMod val="65000"/>
                    <a:lumOff val="35000"/>
                  </a:schemeClr>
                </a:solidFill>
                <a:latin typeface="Roboto" panose="02000000000000000000" pitchFamily="2" charset="0"/>
                <a:ea typeface="Roboto" panose="02000000000000000000" pitchFamily="2" charset="0"/>
                <a:cs typeface="Arial" charset="0"/>
              </a:rPr>
              <a:t>to monitor CPU Usage or Memory </a:t>
            </a:r>
            <a:r>
              <a:rPr lang="en-US" sz="2000" dirty="0">
                <a:solidFill>
                  <a:schemeClr val="tx1">
                    <a:lumMod val="65000"/>
                    <a:lumOff val="35000"/>
                  </a:schemeClr>
                </a:solidFill>
                <a:latin typeface="Roboto" panose="02000000000000000000" pitchFamily="2" charset="0"/>
                <a:ea typeface="Roboto" panose="02000000000000000000" pitchFamily="2" charset="0"/>
                <a:cs typeface="Arial" charset="0"/>
              </a:rPr>
              <a:t>utilization</a:t>
            </a:r>
            <a:endParaRPr lang="fr-FR" sz="2450" dirty="0">
              <a:solidFill>
                <a:schemeClr val="tx1">
                  <a:lumMod val="65000"/>
                  <a:lumOff val="35000"/>
                </a:schemeClr>
              </a:solidFill>
              <a:latin typeface="Roboto" panose="02000000000000000000" pitchFamily="2" charset="0"/>
              <a:ea typeface="Roboto" panose="02000000000000000000" pitchFamily="2" charset="0"/>
              <a:cs typeface="Arial" charset="0"/>
            </a:endParaRPr>
          </a:p>
        </p:txBody>
      </p:sp>
      <p:sp>
        <p:nvSpPr>
          <p:cNvPr id="19" name="Footer Placeholder 18"/>
          <p:cNvSpPr>
            <a:spLocks noGrp="1"/>
          </p:cNvSpPr>
          <p:nvPr>
            <p:ph type="ftr" sz="quarter" idx="17"/>
          </p:nvPr>
        </p:nvSpPr>
        <p:spPr/>
        <p:txBody>
          <a:bodyPr/>
          <a:lstStyle/>
          <a:p>
            <a:r>
              <a:rPr lang="en-GB" dirty="0"/>
              <a:t>Poseidon - Leonardo Kuffo</a:t>
            </a:r>
          </a:p>
        </p:txBody>
      </p:sp>
      <p:sp>
        <p:nvSpPr>
          <p:cNvPr id="15" name="Espace réservé du texte 2">
            <a:extLst>
              <a:ext uri="{FF2B5EF4-FFF2-40B4-BE49-F238E27FC236}">
                <a16:creationId xmlns:a16="http://schemas.microsoft.com/office/drawing/2014/main" id="{EC845DE9-E21E-4D8C-9C87-6BF0AB5F23AE}"/>
              </a:ext>
            </a:extLst>
          </p:cNvPr>
          <p:cNvSpPr txBox="1">
            <a:spLocks/>
          </p:cNvSpPr>
          <p:nvPr/>
        </p:nvSpPr>
        <p:spPr>
          <a:xfrm>
            <a:off x="867924" y="976271"/>
            <a:ext cx="10515600" cy="515802"/>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FontTx/>
              <a:buNone/>
              <a:defRPr sz="2400" i="1" kern="1200" baseline="0">
                <a:solidFill>
                  <a:srgbClr val="2A7DBF"/>
                </a:solidFill>
                <a:latin typeface="Arial" charset="0"/>
                <a:ea typeface="Arial" charset="0"/>
                <a:cs typeface="Arial" charset="0"/>
              </a:defRPr>
            </a:lvl1pPr>
            <a:lvl2pPr marL="457200" indent="0" algn="l" defTabSz="914400" rtl="0" eaLnBrk="1" latinLnBrk="0" hangingPunct="1">
              <a:lnSpc>
                <a:spcPct val="90000"/>
              </a:lnSpc>
              <a:spcBef>
                <a:spcPts val="500"/>
              </a:spcBef>
              <a:buFontTx/>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Tx/>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Tx/>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Tx/>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US" i="0" dirty="0">
                <a:solidFill>
                  <a:schemeClr val="tx1">
                    <a:lumMod val="65000"/>
                    <a:lumOff val="35000"/>
                  </a:schemeClr>
                </a:solidFill>
                <a:latin typeface="Roboto" panose="02000000000000000000" pitchFamily="2" charset="0"/>
                <a:ea typeface="Roboto" panose="02000000000000000000" pitchFamily="2" charset="0"/>
              </a:rPr>
              <a:t>Monitoring and Load characterization tool</a:t>
            </a:r>
            <a:endParaRPr lang="fr-FR" dirty="0">
              <a:solidFill>
                <a:schemeClr val="tx1">
                  <a:lumMod val="65000"/>
                  <a:lumOff val="35000"/>
                </a:schemeClr>
              </a:solidFill>
              <a:latin typeface="Roboto" panose="02000000000000000000" pitchFamily="2" charset="0"/>
              <a:ea typeface="Roboto" panose="02000000000000000000" pitchFamily="2" charset="0"/>
            </a:endParaRPr>
          </a:p>
        </p:txBody>
      </p:sp>
      <p:pic>
        <p:nvPicPr>
          <p:cNvPr id="16" name="Picture 6" descr="Related image">
            <a:extLst>
              <a:ext uri="{FF2B5EF4-FFF2-40B4-BE49-F238E27FC236}">
                <a16:creationId xmlns:a16="http://schemas.microsoft.com/office/drawing/2014/main" id="{A5932B3F-6F6B-42B2-A547-7BFD4E4FD0E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759971" y="389786"/>
            <a:ext cx="1128210" cy="846304"/>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6" descr="Image result for hmm no no no carlos matos gif">
            <a:extLst>
              <a:ext uri="{FF2B5EF4-FFF2-40B4-BE49-F238E27FC236}">
                <a16:creationId xmlns:a16="http://schemas.microsoft.com/office/drawing/2014/main" id="{7184EEC2-EC36-444E-A72B-76AD9D2E3432}"/>
              </a:ext>
            </a:extLst>
          </p:cNvPr>
          <p:cNvPicPr>
            <a:picLocks noChangeAspect="1" noChangeArrowheads="1" noCrop="1"/>
          </p:cNvPicPr>
          <p:nvPr/>
        </p:nvPicPr>
        <p:blipFill>
          <a:blip r:embed="rId4">
            <a:extLst>
              <a:ext uri="{28A0092B-C50C-407E-A947-70E740481C1C}">
                <a14:useLocalDpi xmlns:a14="http://schemas.microsoft.com/office/drawing/2010/main" val="0"/>
              </a:ext>
            </a:extLst>
          </a:blip>
          <a:srcRect/>
          <a:stretch>
            <a:fillRect/>
          </a:stretch>
        </p:blipFill>
        <p:spPr bwMode="auto">
          <a:xfrm>
            <a:off x="9230263" y="3159025"/>
            <a:ext cx="2967627" cy="16692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58800792"/>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grpId="0" nodeType="click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fade">
                                      <p:cBhvr>
                                        <p:cTn id="13" dur="500"/>
                                        <p:tgtEl>
                                          <p:spTgt spid="13"/>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2" fill="hold" nodeType="clickEffect">
                                  <p:stCondLst>
                                    <p:cond delay="0"/>
                                  </p:stCondLst>
                                  <p:childTnLst>
                                    <p:set>
                                      <p:cBhvr>
                                        <p:cTn id="17" dur="1" fill="hold">
                                          <p:stCondLst>
                                            <p:cond delay="0"/>
                                          </p:stCondLst>
                                        </p:cTn>
                                        <p:tgtEl>
                                          <p:spTgt spid="12"/>
                                        </p:tgtEl>
                                        <p:attrNameLst>
                                          <p:attrName>style.visibility</p:attrName>
                                        </p:attrNameLst>
                                      </p:cBhvr>
                                      <p:to>
                                        <p:strVal val="visible"/>
                                      </p:to>
                                    </p:set>
                                    <p:anim calcmode="lin" valueType="num">
                                      <p:cBhvr additive="base">
                                        <p:cTn id="18" dur="500" fill="hold"/>
                                        <p:tgtEl>
                                          <p:spTgt spid="12"/>
                                        </p:tgtEl>
                                        <p:attrNameLst>
                                          <p:attrName>ppt_x</p:attrName>
                                        </p:attrNameLst>
                                      </p:cBhvr>
                                      <p:tavLst>
                                        <p:tav tm="0">
                                          <p:val>
                                            <p:strVal val="1+#ppt_w/2"/>
                                          </p:val>
                                        </p:tav>
                                        <p:tav tm="100000">
                                          <p:val>
                                            <p:strVal val="#ppt_x"/>
                                          </p:val>
                                        </p:tav>
                                      </p:tavLst>
                                    </p:anim>
                                    <p:anim calcmode="lin" valueType="num">
                                      <p:cBhvr additive="base">
                                        <p:cTn id="19" dur="500" fill="hold"/>
                                        <p:tgtEl>
                                          <p:spTgt spid="12"/>
                                        </p:tgtEl>
                                        <p:attrNameLst>
                                          <p:attrName>ppt_y</p:attrName>
                                        </p:attrNameLst>
                                      </p:cBhvr>
                                      <p:tavLst>
                                        <p:tav tm="0">
                                          <p:val>
                                            <p:strVal val="#ppt_y"/>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fade">
                                      <p:cBhvr>
                                        <p:cTn id="24"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p:bldP spid="1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899858" y="4436894"/>
            <a:ext cx="2464131" cy="580391"/>
          </a:xfrm>
        </p:spPr>
        <p:txBody>
          <a:bodyPr>
            <a:normAutofit/>
          </a:bodyPr>
          <a:lstStyle/>
          <a:p>
            <a:r>
              <a:rPr lang="fr-FR" sz="2800" dirty="0">
                <a:solidFill>
                  <a:schemeClr val="tx1">
                    <a:lumMod val="65000"/>
                    <a:lumOff val="35000"/>
                  </a:schemeClr>
                </a:solidFill>
              </a:rPr>
              <a:t>+ TRIDENT</a:t>
            </a:r>
          </a:p>
        </p:txBody>
      </p:sp>
      <p:sp>
        <p:nvSpPr>
          <p:cNvPr id="19" name="Footer Placeholder 18"/>
          <p:cNvSpPr>
            <a:spLocks noGrp="1"/>
          </p:cNvSpPr>
          <p:nvPr>
            <p:ph type="ftr" sz="quarter" idx="17"/>
          </p:nvPr>
        </p:nvSpPr>
        <p:spPr/>
        <p:txBody>
          <a:bodyPr/>
          <a:lstStyle/>
          <a:p>
            <a:r>
              <a:rPr lang="en-GB" dirty="0"/>
              <a:t>Poseidon - Leonardo Kuffo</a:t>
            </a:r>
          </a:p>
        </p:txBody>
      </p:sp>
      <p:pic>
        <p:nvPicPr>
          <p:cNvPr id="10" name="Picture 6" descr="Related image">
            <a:extLst>
              <a:ext uri="{FF2B5EF4-FFF2-40B4-BE49-F238E27FC236}">
                <a16:creationId xmlns:a16="http://schemas.microsoft.com/office/drawing/2014/main" id="{55C63D5B-E1D8-4C9D-AAFB-334D58BAFA0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48849" y="2359173"/>
            <a:ext cx="2948657" cy="2211875"/>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4" descr="Image result for data png">
            <a:extLst>
              <a:ext uri="{FF2B5EF4-FFF2-40B4-BE49-F238E27FC236}">
                <a16:creationId xmlns:a16="http://schemas.microsoft.com/office/drawing/2014/main" id="{CFC0BE86-2945-47A9-BD0E-BA4B1F60E7B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655939" y="2805410"/>
            <a:ext cx="2211875" cy="2211875"/>
          </a:xfrm>
          <a:prstGeom prst="rect">
            <a:avLst/>
          </a:prstGeom>
          <a:noFill/>
          <a:extLst>
            <a:ext uri="{909E8E84-426E-40DD-AFC4-6F175D3DCCD1}">
              <a14:hiddenFill xmlns:a14="http://schemas.microsoft.com/office/drawing/2010/main">
                <a:solidFill>
                  <a:srgbClr val="FFFFFF"/>
                </a:solidFill>
              </a14:hiddenFill>
            </a:ext>
          </a:extLst>
        </p:spPr>
      </p:pic>
      <p:pic>
        <p:nvPicPr>
          <p:cNvPr id="4098" name="Picture 2" descr="Related image">
            <a:extLst>
              <a:ext uri="{FF2B5EF4-FFF2-40B4-BE49-F238E27FC236}">
                <a16:creationId xmlns:a16="http://schemas.microsoft.com/office/drawing/2014/main" id="{B4A1952D-71EF-404A-A7B6-AC858C1D1B38}"/>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999869" y="2805410"/>
            <a:ext cx="5275435" cy="2352651"/>
          </a:xfrm>
          <a:prstGeom prst="rect">
            <a:avLst/>
          </a:prstGeom>
          <a:noFill/>
          <a:extLst>
            <a:ext uri="{909E8E84-426E-40DD-AFC4-6F175D3DCCD1}">
              <a14:hiddenFill xmlns:a14="http://schemas.microsoft.com/office/drawing/2010/main">
                <a:solidFill>
                  <a:srgbClr val="FFFFFF"/>
                </a:solidFill>
              </a14:hiddenFill>
            </a:ext>
          </a:extLst>
        </p:spPr>
      </p:pic>
      <p:sp>
        <p:nvSpPr>
          <p:cNvPr id="3" name="Arrow: Striped Right 2">
            <a:extLst>
              <a:ext uri="{FF2B5EF4-FFF2-40B4-BE49-F238E27FC236}">
                <a16:creationId xmlns:a16="http://schemas.microsoft.com/office/drawing/2014/main" id="{6F7ACA97-33CA-46B6-8219-848F2797A3C4}"/>
              </a:ext>
            </a:extLst>
          </p:cNvPr>
          <p:cNvSpPr/>
          <p:nvPr/>
        </p:nvSpPr>
        <p:spPr>
          <a:xfrm>
            <a:off x="4359483" y="3748795"/>
            <a:ext cx="978408" cy="484632"/>
          </a:xfrm>
          <a:prstGeom prst="stripedRightArrow">
            <a:avLst/>
          </a:prstGeom>
          <a:no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sp>
        <p:nvSpPr>
          <p:cNvPr id="17" name="Titre 1">
            <a:extLst>
              <a:ext uri="{FF2B5EF4-FFF2-40B4-BE49-F238E27FC236}">
                <a16:creationId xmlns:a16="http://schemas.microsoft.com/office/drawing/2014/main" id="{839B1F10-57D9-4904-8B0D-2738C874C5A3}"/>
              </a:ext>
            </a:extLst>
          </p:cNvPr>
          <p:cNvSpPr txBox="1">
            <a:spLocks/>
          </p:cNvSpPr>
          <p:nvPr/>
        </p:nvSpPr>
        <p:spPr>
          <a:xfrm>
            <a:off x="7358037" y="5261440"/>
            <a:ext cx="3072070" cy="365126"/>
          </a:xfrm>
          <a:prstGeom prst="rect">
            <a:avLst/>
          </a:prstGeom>
        </p:spPr>
        <p:txBody>
          <a:bodyPr vert="horz" lIns="91440" tIns="45720" rIns="91440" bIns="45720" rtlCol="0" anchor="ctr">
            <a:normAutofit fontScale="85000" lnSpcReduction="20000"/>
          </a:bodyPr>
          <a:lstStyle>
            <a:lvl1pPr algn="l" defTabSz="914400" rtl="0" eaLnBrk="1" latinLnBrk="0" hangingPunct="1">
              <a:lnSpc>
                <a:spcPct val="90000"/>
              </a:lnSpc>
              <a:spcBef>
                <a:spcPct val="0"/>
              </a:spcBef>
              <a:buNone/>
              <a:defRPr sz="4400" b="1" i="0" kern="1200" baseline="0">
                <a:solidFill>
                  <a:srgbClr val="393E91"/>
                </a:solidFill>
                <a:latin typeface="Arial Black" charset="0"/>
                <a:ea typeface="Arial Black" charset="0"/>
                <a:cs typeface="Arial Black" charset="0"/>
              </a:defRPr>
            </a:lvl1pPr>
          </a:lstStyle>
          <a:p>
            <a:r>
              <a:rPr lang="fr-FR" sz="2800" dirty="0" err="1">
                <a:solidFill>
                  <a:schemeClr val="tx1">
                    <a:lumMod val="65000"/>
                    <a:lumOff val="35000"/>
                  </a:schemeClr>
                </a:solidFill>
              </a:rPr>
              <a:t>Counters</a:t>
            </a:r>
            <a:r>
              <a:rPr lang="fr-FR" sz="2800" dirty="0">
                <a:solidFill>
                  <a:schemeClr val="tx1">
                    <a:lumMod val="65000"/>
                    <a:lumOff val="35000"/>
                  </a:schemeClr>
                </a:solidFill>
              </a:rPr>
              <a:t> Data </a:t>
            </a:r>
          </a:p>
        </p:txBody>
      </p:sp>
      <p:sp>
        <p:nvSpPr>
          <p:cNvPr id="11" name="Titre 1">
            <a:extLst>
              <a:ext uri="{FF2B5EF4-FFF2-40B4-BE49-F238E27FC236}">
                <a16:creationId xmlns:a16="http://schemas.microsoft.com/office/drawing/2014/main" id="{8FC4D250-762F-48FB-82CE-299800D4CAD3}"/>
              </a:ext>
            </a:extLst>
          </p:cNvPr>
          <p:cNvSpPr txBox="1">
            <a:spLocks/>
          </p:cNvSpPr>
          <p:nvPr/>
        </p:nvSpPr>
        <p:spPr>
          <a:xfrm>
            <a:off x="268857" y="383785"/>
            <a:ext cx="10515600" cy="638736"/>
          </a:xfrm>
          <a:prstGeom prst="rect">
            <a:avLst/>
          </a:prstGeom>
        </p:spPr>
        <p:txBody>
          <a:bodyPr vert="horz" lIns="91440" tIns="45720" rIns="91440" bIns="45720" rtlCol="0" anchor="ctr">
            <a:normAutofit fontScale="90000" lnSpcReduction="10000"/>
          </a:bodyPr>
          <a:lstStyle>
            <a:lvl1pPr algn="l" defTabSz="914400" rtl="0" eaLnBrk="1" latinLnBrk="0" hangingPunct="1">
              <a:lnSpc>
                <a:spcPct val="90000"/>
              </a:lnSpc>
              <a:spcBef>
                <a:spcPct val="0"/>
              </a:spcBef>
              <a:buNone/>
              <a:defRPr sz="4400" b="1" i="0" kern="1200" baseline="0">
                <a:solidFill>
                  <a:srgbClr val="393E91"/>
                </a:solidFill>
                <a:latin typeface="Arial Black" charset="0"/>
                <a:ea typeface="Arial Black" charset="0"/>
                <a:cs typeface="Arial Black" charset="0"/>
              </a:defRPr>
            </a:lvl1pPr>
          </a:lstStyle>
          <a:p>
            <a:r>
              <a:rPr lang="fr-FR" dirty="0"/>
              <a:t>Is </a:t>
            </a:r>
            <a:r>
              <a:rPr lang="fr-FR" dirty="0" err="1"/>
              <a:t>my</a:t>
            </a:r>
            <a:r>
              <a:rPr lang="fr-FR" dirty="0"/>
              <a:t> application </a:t>
            </a:r>
            <a:r>
              <a:rPr lang="fr-FR" dirty="0" err="1"/>
              <a:t>performing</a:t>
            </a:r>
            <a:r>
              <a:rPr lang="fr-FR" dirty="0"/>
              <a:t> </a:t>
            </a:r>
            <a:r>
              <a:rPr lang="fr-FR" dirty="0" err="1"/>
              <a:t>well</a:t>
            </a:r>
            <a:r>
              <a:rPr lang="fr-FR" dirty="0"/>
              <a:t>?</a:t>
            </a:r>
          </a:p>
        </p:txBody>
      </p:sp>
      <p:pic>
        <p:nvPicPr>
          <p:cNvPr id="13" name="Picture 2" descr="Related image">
            <a:extLst>
              <a:ext uri="{FF2B5EF4-FFF2-40B4-BE49-F238E27FC236}">
                <a16:creationId xmlns:a16="http://schemas.microsoft.com/office/drawing/2014/main" id="{947E17B2-9DAC-4332-9EC8-347D62ACBC2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152269" y="2957810"/>
            <a:ext cx="5275435" cy="2352651"/>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2" descr="Related image">
            <a:extLst>
              <a:ext uri="{FF2B5EF4-FFF2-40B4-BE49-F238E27FC236}">
                <a16:creationId xmlns:a16="http://schemas.microsoft.com/office/drawing/2014/main" id="{627750D5-E6E3-4E08-988F-2E985378E4F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304669" y="3110210"/>
            <a:ext cx="5275435" cy="2352651"/>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2" descr="Related image">
            <a:extLst>
              <a:ext uri="{FF2B5EF4-FFF2-40B4-BE49-F238E27FC236}">
                <a16:creationId xmlns:a16="http://schemas.microsoft.com/office/drawing/2014/main" id="{1CB9D8CA-B721-49E3-BBAA-7A538F89DDA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847469" y="3051814"/>
            <a:ext cx="5275435" cy="2352651"/>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2" descr="Related image">
            <a:extLst>
              <a:ext uri="{FF2B5EF4-FFF2-40B4-BE49-F238E27FC236}">
                <a16:creationId xmlns:a16="http://schemas.microsoft.com/office/drawing/2014/main" id="{9A1FEE0B-3D8C-4948-ACC8-FAC9D472D078}"/>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695069" y="2814785"/>
            <a:ext cx="5275435" cy="2352651"/>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Related image">
            <a:extLst>
              <a:ext uri="{FF2B5EF4-FFF2-40B4-BE49-F238E27FC236}">
                <a16:creationId xmlns:a16="http://schemas.microsoft.com/office/drawing/2014/main" id="{D6EE06CA-78FE-4B3B-8AC5-2D67F05AE62C}"/>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022315" y="1449376"/>
            <a:ext cx="3190926" cy="295160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05271827"/>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1000"/>
                                        <p:tgtEl>
                                          <p:spTgt spid="2"/>
                                        </p:tgtEl>
                                      </p:cBhvr>
                                    </p:animEffect>
                                    <p:anim calcmode="lin" valueType="num">
                                      <p:cBhvr>
                                        <p:cTn id="13" dur="1000" fill="hold"/>
                                        <p:tgtEl>
                                          <p:spTgt spid="2"/>
                                        </p:tgtEl>
                                        <p:attrNameLst>
                                          <p:attrName>ppt_x</p:attrName>
                                        </p:attrNameLst>
                                      </p:cBhvr>
                                      <p:tavLst>
                                        <p:tav tm="0">
                                          <p:val>
                                            <p:strVal val="#ppt_x"/>
                                          </p:val>
                                        </p:tav>
                                        <p:tav tm="100000">
                                          <p:val>
                                            <p:strVal val="#ppt_x"/>
                                          </p:val>
                                        </p:tav>
                                      </p:tavLst>
                                    </p:anim>
                                    <p:anim calcmode="lin" valueType="num">
                                      <p:cBhvr>
                                        <p:cTn id="14"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nodeType="click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500"/>
                                        <p:tgtEl>
                                          <p:spTgt spid="12"/>
                                        </p:tgtEl>
                                      </p:cBhvr>
                                    </p:animEffect>
                                  </p:childTnLst>
                                </p:cTn>
                              </p:par>
                              <p:par>
                                <p:cTn id="20" presetID="10" presetClass="entr" presetSubtype="0" fill="hold" nodeType="withEffect">
                                  <p:stCondLst>
                                    <p:cond delay="0"/>
                                  </p:stCondLst>
                                  <p:childTnLst>
                                    <p:set>
                                      <p:cBhvr>
                                        <p:cTn id="21" dur="1" fill="hold">
                                          <p:stCondLst>
                                            <p:cond delay="0"/>
                                          </p:stCondLst>
                                        </p:cTn>
                                        <p:tgtEl>
                                          <p:spTgt spid="4098"/>
                                        </p:tgtEl>
                                        <p:attrNameLst>
                                          <p:attrName>style.visibility</p:attrName>
                                        </p:attrNameLst>
                                      </p:cBhvr>
                                      <p:to>
                                        <p:strVal val="visible"/>
                                      </p:to>
                                    </p:set>
                                    <p:animEffect transition="in" filter="fade">
                                      <p:cBhvr>
                                        <p:cTn id="22" dur="500"/>
                                        <p:tgtEl>
                                          <p:spTgt spid="4098"/>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3"/>
                                        </p:tgtEl>
                                        <p:attrNameLst>
                                          <p:attrName>style.visibility</p:attrName>
                                        </p:attrNameLst>
                                      </p:cBhvr>
                                      <p:to>
                                        <p:strVal val="visible"/>
                                      </p:to>
                                    </p:set>
                                    <p:animEffect transition="in" filter="fade">
                                      <p:cBhvr>
                                        <p:cTn id="25" dur="500"/>
                                        <p:tgtEl>
                                          <p:spTgt spid="3"/>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17"/>
                                        </p:tgtEl>
                                        <p:attrNameLst>
                                          <p:attrName>style.visibility</p:attrName>
                                        </p:attrNameLst>
                                      </p:cBhvr>
                                      <p:to>
                                        <p:strVal val="visible"/>
                                      </p:to>
                                    </p:set>
                                    <p:animEffect transition="in" filter="fade">
                                      <p:cBhvr>
                                        <p:cTn id="28" dur="500"/>
                                        <p:tgtEl>
                                          <p:spTgt spid="17"/>
                                        </p:tgtEl>
                                      </p:cBhvr>
                                    </p:animEffect>
                                  </p:childTnLst>
                                </p:cTn>
                              </p:par>
                            </p:childTnLst>
                          </p:cTn>
                        </p:par>
                      </p:childTnLst>
                    </p:cTn>
                  </p:par>
                  <p:par>
                    <p:cTn id="29" fill="hold">
                      <p:stCondLst>
                        <p:cond delay="indefinite"/>
                      </p:stCondLst>
                      <p:childTnLst>
                        <p:par>
                          <p:cTn id="30" fill="hold">
                            <p:stCondLst>
                              <p:cond delay="0"/>
                            </p:stCondLst>
                            <p:childTnLst>
                              <p:par>
                                <p:cTn id="31" presetID="2" presetClass="entr" presetSubtype="2" fill="hold" nodeType="clickEffect">
                                  <p:stCondLst>
                                    <p:cond delay="0"/>
                                  </p:stCondLst>
                                  <p:childTnLst>
                                    <p:set>
                                      <p:cBhvr>
                                        <p:cTn id="32" dur="1" fill="hold">
                                          <p:stCondLst>
                                            <p:cond delay="0"/>
                                          </p:stCondLst>
                                        </p:cTn>
                                        <p:tgtEl>
                                          <p:spTgt spid="4100"/>
                                        </p:tgtEl>
                                        <p:attrNameLst>
                                          <p:attrName>style.visibility</p:attrName>
                                        </p:attrNameLst>
                                      </p:cBhvr>
                                      <p:to>
                                        <p:strVal val="visible"/>
                                      </p:to>
                                    </p:set>
                                    <p:anim calcmode="lin" valueType="num">
                                      <p:cBhvr additive="base">
                                        <p:cTn id="33" dur="500" fill="hold"/>
                                        <p:tgtEl>
                                          <p:spTgt spid="4100"/>
                                        </p:tgtEl>
                                        <p:attrNameLst>
                                          <p:attrName>ppt_x</p:attrName>
                                        </p:attrNameLst>
                                      </p:cBhvr>
                                      <p:tavLst>
                                        <p:tav tm="0">
                                          <p:val>
                                            <p:strVal val="1+#ppt_w/2"/>
                                          </p:val>
                                        </p:tav>
                                        <p:tav tm="100000">
                                          <p:val>
                                            <p:strVal val="#ppt_x"/>
                                          </p:val>
                                        </p:tav>
                                      </p:tavLst>
                                    </p:anim>
                                    <p:anim calcmode="lin" valueType="num">
                                      <p:cBhvr additive="base">
                                        <p:cTn id="34" dur="500" fill="hold"/>
                                        <p:tgtEl>
                                          <p:spTgt spid="4100"/>
                                        </p:tgtEl>
                                        <p:attrNameLst>
                                          <p:attrName>ppt_y</p:attrName>
                                        </p:attrNameLst>
                                      </p:cBhvr>
                                      <p:tavLst>
                                        <p:tav tm="0">
                                          <p:val>
                                            <p:strVal val="#ppt_y"/>
                                          </p:val>
                                        </p:tav>
                                        <p:tav tm="100000">
                                          <p:val>
                                            <p:strVal val="#ppt_y"/>
                                          </p:val>
                                        </p:tav>
                                      </p:tavLst>
                                    </p:anim>
                                  </p:childTnLst>
                                </p:cTn>
                              </p:par>
                              <p:par>
                                <p:cTn id="35" presetID="10" presetClass="entr" presetSubtype="0" fill="hold" nodeType="withEffect">
                                  <p:stCondLst>
                                    <p:cond delay="0"/>
                                  </p:stCondLst>
                                  <p:childTnLst>
                                    <p:set>
                                      <p:cBhvr>
                                        <p:cTn id="36" dur="1" fill="hold">
                                          <p:stCondLst>
                                            <p:cond delay="0"/>
                                          </p:stCondLst>
                                        </p:cTn>
                                        <p:tgtEl>
                                          <p:spTgt spid="13"/>
                                        </p:tgtEl>
                                        <p:attrNameLst>
                                          <p:attrName>style.visibility</p:attrName>
                                        </p:attrNameLst>
                                      </p:cBhvr>
                                      <p:to>
                                        <p:strVal val="visible"/>
                                      </p:to>
                                    </p:set>
                                    <p:animEffect transition="in" filter="fade">
                                      <p:cBhvr>
                                        <p:cTn id="37" dur="500"/>
                                        <p:tgtEl>
                                          <p:spTgt spid="13"/>
                                        </p:tgtEl>
                                      </p:cBhvr>
                                    </p:animEffect>
                                  </p:childTnLst>
                                </p:cTn>
                              </p:par>
                              <p:par>
                                <p:cTn id="38" presetID="10" presetClass="entr" presetSubtype="0" fill="hold" nodeType="withEffect">
                                  <p:stCondLst>
                                    <p:cond delay="0"/>
                                  </p:stCondLst>
                                  <p:childTnLst>
                                    <p:set>
                                      <p:cBhvr>
                                        <p:cTn id="39" dur="1" fill="hold">
                                          <p:stCondLst>
                                            <p:cond delay="0"/>
                                          </p:stCondLst>
                                        </p:cTn>
                                        <p:tgtEl>
                                          <p:spTgt spid="14"/>
                                        </p:tgtEl>
                                        <p:attrNameLst>
                                          <p:attrName>style.visibility</p:attrName>
                                        </p:attrNameLst>
                                      </p:cBhvr>
                                      <p:to>
                                        <p:strVal val="visible"/>
                                      </p:to>
                                    </p:set>
                                    <p:animEffect transition="in" filter="fade">
                                      <p:cBhvr>
                                        <p:cTn id="40" dur="500"/>
                                        <p:tgtEl>
                                          <p:spTgt spid="14"/>
                                        </p:tgtEl>
                                      </p:cBhvr>
                                    </p:animEffect>
                                  </p:childTnLst>
                                </p:cTn>
                              </p:par>
                              <p:par>
                                <p:cTn id="41" presetID="10" presetClass="entr" presetSubtype="0" fill="hold" nodeType="withEffect">
                                  <p:stCondLst>
                                    <p:cond delay="0"/>
                                  </p:stCondLst>
                                  <p:childTnLst>
                                    <p:set>
                                      <p:cBhvr>
                                        <p:cTn id="42" dur="1" fill="hold">
                                          <p:stCondLst>
                                            <p:cond delay="0"/>
                                          </p:stCondLst>
                                        </p:cTn>
                                        <p:tgtEl>
                                          <p:spTgt spid="15"/>
                                        </p:tgtEl>
                                        <p:attrNameLst>
                                          <p:attrName>style.visibility</p:attrName>
                                        </p:attrNameLst>
                                      </p:cBhvr>
                                      <p:to>
                                        <p:strVal val="visible"/>
                                      </p:to>
                                    </p:set>
                                    <p:animEffect transition="in" filter="fade">
                                      <p:cBhvr>
                                        <p:cTn id="43" dur="500"/>
                                        <p:tgtEl>
                                          <p:spTgt spid="15"/>
                                        </p:tgtEl>
                                      </p:cBhvr>
                                    </p:animEffect>
                                  </p:childTnLst>
                                </p:cTn>
                              </p:par>
                              <p:par>
                                <p:cTn id="44" presetID="10" presetClass="entr" presetSubtype="0" fill="hold" nodeType="withEffect">
                                  <p:stCondLst>
                                    <p:cond delay="0"/>
                                  </p:stCondLst>
                                  <p:childTnLst>
                                    <p:set>
                                      <p:cBhvr>
                                        <p:cTn id="45" dur="1" fill="hold">
                                          <p:stCondLst>
                                            <p:cond delay="0"/>
                                          </p:stCondLst>
                                        </p:cTn>
                                        <p:tgtEl>
                                          <p:spTgt spid="16"/>
                                        </p:tgtEl>
                                        <p:attrNameLst>
                                          <p:attrName>style.visibility</p:attrName>
                                        </p:attrNameLst>
                                      </p:cBhvr>
                                      <p:to>
                                        <p:strVal val="visible"/>
                                      </p:to>
                                    </p:set>
                                    <p:animEffect transition="in" filter="fade">
                                      <p:cBhvr>
                                        <p:cTn id="46"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17" grpId="0"/>
    </p:bld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16" name="Title 1">
            <a:extLst>
              <a:ext uri="{FF2B5EF4-FFF2-40B4-BE49-F238E27FC236}">
                <a16:creationId xmlns:a16="http://schemas.microsoft.com/office/drawing/2014/main" id="{F98370A4-7203-4824-9C54-3C504DBBD8C8}"/>
              </a:ext>
            </a:extLst>
          </p:cNvPr>
          <p:cNvSpPr txBox="1">
            <a:spLocks/>
          </p:cNvSpPr>
          <p:nvPr/>
        </p:nvSpPr>
        <p:spPr>
          <a:xfrm>
            <a:off x="6746628" y="1783959"/>
            <a:ext cx="4645250" cy="2889114"/>
          </a:xfrm>
          <a:prstGeom prst="rect">
            <a:avLst/>
          </a:prstGeom>
        </p:spPr>
        <p:txBody>
          <a:bodyPr vert="horz" lIns="91440" tIns="45720" rIns="91440" bIns="45720" rtlCol="0" anchor="b" anchorCtr="0">
            <a:normAutofit/>
          </a:bodyPr>
          <a:lstStyle>
            <a:lvl1pPr algn="l" defTabSz="914400" rtl="0" eaLnBrk="1" latinLnBrk="0" hangingPunct="1">
              <a:lnSpc>
                <a:spcPct val="90000"/>
              </a:lnSpc>
              <a:spcBef>
                <a:spcPct val="0"/>
              </a:spcBef>
              <a:buNone/>
              <a:defRPr sz="4400" b="1" i="0" kern="1200" baseline="0">
                <a:solidFill>
                  <a:srgbClr val="393E91"/>
                </a:solidFill>
                <a:latin typeface="Arial Black" charset="0"/>
                <a:ea typeface="Arial Black" charset="0"/>
                <a:cs typeface="Arial Black" charset="0"/>
              </a:defRPr>
            </a:lvl1pPr>
          </a:lstStyle>
          <a:p>
            <a:pPr>
              <a:spcAft>
                <a:spcPts val="600"/>
              </a:spcAft>
            </a:pPr>
            <a:r>
              <a:rPr lang="fr-FR" sz="6000" dirty="0">
                <a:solidFill>
                  <a:schemeClr val="tx1"/>
                </a:solidFill>
              </a:rPr>
              <a:t>POSEIDON</a:t>
            </a:r>
            <a:endParaRPr lang="en-US" sz="6000" dirty="0">
              <a:solidFill>
                <a:schemeClr val="tx1"/>
              </a:solidFill>
              <a:latin typeface="+mj-lt"/>
              <a:ea typeface="+mj-ea"/>
              <a:cs typeface="+mj-cs"/>
            </a:endParaRPr>
          </a:p>
        </p:txBody>
      </p:sp>
      <p:sp>
        <p:nvSpPr>
          <p:cNvPr id="78" name="Freeform: Shape 77">
            <a:extLst>
              <a:ext uri="{FF2B5EF4-FFF2-40B4-BE49-F238E27FC236}">
                <a16:creationId xmlns:a16="http://schemas.microsoft.com/office/drawing/2014/main" id="{1DB7C82F-AB7E-4F0C-B829-FA1B9C41518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0"/>
            <a:ext cx="6172782" cy="6858000"/>
          </a:xfrm>
          <a:custGeom>
            <a:avLst/>
            <a:gdLst>
              <a:gd name="connsiteX0" fmla="*/ 6172782 w 6172782"/>
              <a:gd name="connsiteY0" fmla="*/ 0 h 6858000"/>
              <a:gd name="connsiteX1" fmla="*/ 69075 w 6172782"/>
              <a:gd name="connsiteY1" fmla="*/ 0 h 6858000"/>
              <a:gd name="connsiteX2" fmla="*/ 35131 w 6172782"/>
              <a:gd name="connsiteY2" fmla="*/ 267128 h 6858000"/>
              <a:gd name="connsiteX3" fmla="*/ 0 w 6172782"/>
              <a:gd name="connsiteY3" fmla="*/ 962845 h 6858000"/>
              <a:gd name="connsiteX4" fmla="*/ 3276103 w 6172782"/>
              <a:gd name="connsiteY4" fmla="*/ 6782205 h 6858000"/>
              <a:gd name="connsiteX5" fmla="*/ 3407923 w 6172782"/>
              <a:gd name="connsiteY5" fmla="*/ 6858000 h 6858000"/>
              <a:gd name="connsiteX6" fmla="*/ 6172782 w 6172782"/>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172782" h="6858000">
                <a:moveTo>
                  <a:pt x="6172782" y="0"/>
                </a:moveTo>
                <a:lnTo>
                  <a:pt x="69075" y="0"/>
                </a:lnTo>
                <a:lnTo>
                  <a:pt x="35131" y="267128"/>
                </a:lnTo>
                <a:cubicBezTo>
                  <a:pt x="11901" y="495874"/>
                  <a:pt x="0" y="727970"/>
                  <a:pt x="0" y="962845"/>
                </a:cubicBezTo>
                <a:cubicBezTo>
                  <a:pt x="0" y="3429034"/>
                  <a:pt x="1312002" y="5588789"/>
                  <a:pt x="3276103" y="6782205"/>
                </a:cubicBezTo>
                <a:lnTo>
                  <a:pt x="3407923" y="6858000"/>
                </a:lnTo>
                <a:lnTo>
                  <a:pt x="6172782" y="6858000"/>
                </a:ln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4104" name="Picture 8" descr="Related image">
            <a:extLst>
              <a:ext uri="{FF2B5EF4-FFF2-40B4-BE49-F238E27FC236}">
                <a16:creationId xmlns:a16="http://schemas.microsoft.com/office/drawing/2014/main" id="{F85827D4-D635-47C7-8D19-8993F45C6238}"/>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7488" r="1" b="19654"/>
          <a:stretch/>
        </p:blipFill>
        <p:spPr bwMode="auto">
          <a:xfrm>
            <a:off x="20" y="10"/>
            <a:ext cx="6024134" cy="6857990"/>
          </a:xfrm>
          <a:custGeom>
            <a:avLst/>
            <a:gdLst>
              <a:gd name="connsiteX0" fmla="*/ 0 w 6024154"/>
              <a:gd name="connsiteY0" fmla="*/ 0 h 6858000"/>
              <a:gd name="connsiteX1" fmla="*/ 5953780 w 6024154"/>
              <a:gd name="connsiteY1" fmla="*/ 0 h 6858000"/>
              <a:gd name="connsiteX2" fmla="*/ 5989880 w 6024154"/>
              <a:gd name="connsiteY2" fmla="*/ 284091 h 6858000"/>
              <a:gd name="connsiteX3" fmla="*/ 6024154 w 6024154"/>
              <a:gd name="connsiteY3" fmla="*/ 962844 h 6858000"/>
              <a:gd name="connsiteX4" fmla="*/ 2549934 w 6024154"/>
              <a:gd name="connsiteY4" fmla="*/ 6800152 h 6858000"/>
              <a:gd name="connsiteX5" fmla="*/ 2436987 w 6024154"/>
              <a:gd name="connsiteY5" fmla="*/ 6858000 h 6858000"/>
              <a:gd name="connsiteX6" fmla="*/ 0 w 6024154"/>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24154" h="6858000">
                <a:moveTo>
                  <a:pt x="0" y="0"/>
                </a:moveTo>
                <a:lnTo>
                  <a:pt x="5953780" y="0"/>
                </a:lnTo>
                <a:lnTo>
                  <a:pt x="5989880" y="284091"/>
                </a:lnTo>
                <a:cubicBezTo>
                  <a:pt x="6012544" y="507260"/>
                  <a:pt x="6024154" y="733696"/>
                  <a:pt x="6024154" y="962844"/>
                </a:cubicBezTo>
                <a:cubicBezTo>
                  <a:pt x="6024154" y="3483472"/>
                  <a:pt x="4619336" y="5675986"/>
                  <a:pt x="2549934" y="6800152"/>
                </a:cubicBezTo>
                <a:lnTo>
                  <a:pt x="2436987" y="6858000"/>
                </a:lnTo>
                <a:lnTo>
                  <a:pt x="0" y="6858000"/>
                </a:lnTo>
                <a:close/>
              </a:path>
            </a:pathLst>
          </a:custGeom>
          <a:noFill/>
          <a:extLst>
            <a:ext uri="{909E8E84-426E-40DD-AFC4-6F175D3DCCD1}">
              <a14:hiddenFill xmlns:a14="http://schemas.microsoft.com/office/drawing/2010/main">
                <a:solidFill>
                  <a:srgbClr val="FFFFFF"/>
                </a:solidFill>
              </a14:hiddenFill>
            </a:ext>
          </a:extLst>
        </p:spPr>
      </p:pic>
      <p:sp>
        <p:nvSpPr>
          <p:cNvPr id="19" name="Footer Placeholder 18"/>
          <p:cNvSpPr>
            <a:spLocks noGrp="1"/>
          </p:cNvSpPr>
          <p:nvPr>
            <p:ph type="ftr" sz="quarter" idx="17"/>
          </p:nvPr>
        </p:nvSpPr>
        <p:spPr>
          <a:xfrm>
            <a:off x="6746626" y="6199631"/>
            <a:ext cx="4256653" cy="365760"/>
          </a:xfrm>
        </p:spPr>
        <p:txBody>
          <a:bodyPr vert="horz" lIns="91440" tIns="45720" rIns="91440" bIns="45720" rtlCol="0" anchor="ctr">
            <a:normAutofit/>
          </a:bodyPr>
          <a:lstStyle/>
          <a:p>
            <a:pPr algn="l">
              <a:spcAft>
                <a:spcPts val="600"/>
              </a:spcAft>
              <a:defRPr/>
            </a:pPr>
            <a:r>
              <a:rPr lang="en-US" kern="1200">
                <a:solidFill>
                  <a:schemeClr val="tx1">
                    <a:alpha val="80000"/>
                  </a:schemeClr>
                </a:solidFill>
                <a:latin typeface="Calibri" panose="020F0502020204030204"/>
                <a:ea typeface="+mn-ea"/>
                <a:cs typeface="+mn-cs"/>
              </a:rPr>
              <a:t>Poseidon - Leonardo Kuffo</a:t>
            </a:r>
          </a:p>
        </p:txBody>
      </p:sp>
      <p:sp>
        <p:nvSpPr>
          <p:cNvPr id="27" name="ZoneTexte 17">
            <a:extLst>
              <a:ext uri="{FF2B5EF4-FFF2-40B4-BE49-F238E27FC236}">
                <a16:creationId xmlns:a16="http://schemas.microsoft.com/office/drawing/2014/main" id="{1901A480-E9EA-4B64-A601-6F90C17041B2}"/>
              </a:ext>
            </a:extLst>
          </p:cNvPr>
          <p:cNvSpPr txBox="1"/>
          <p:nvPr/>
        </p:nvSpPr>
        <p:spPr>
          <a:xfrm>
            <a:off x="7097372" y="4671583"/>
            <a:ext cx="4868352" cy="276999"/>
          </a:xfrm>
          <a:prstGeom prst="rect">
            <a:avLst/>
          </a:prstGeom>
          <a:noFill/>
        </p:spPr>
        <p:txBody>
          <a:bodyPr wrap="square" rtlCol="0">
            <a:spAutoFit/>
          </a:bodyPr>
          <a:lstStyle/>
          <a:p>
            <a:r>
              <a:rPr lang="fr-FR" sz="1200" b="1" i="1" dirty="0">
                <a:latin typeface="Arial" charset="0"/>
                <a:ea typeface="Arial" charset="0"/>
                <a:cs typeface="Arial" charset="0"/>
              </a:rPr>
              <a:t>(I </a:t>
            </a:r>
            <a:r>
              <a:rPr lang="fr-FR" sz="1200" b="1" i="1" dirty="0" err="1">
                <a:latin typeface="Arial" charset="0"/>
                <a:ea typeface="Arial" charset="0"/>
                <a:cs typeface="Arial" charset="0"/>
              </a:rPr>
              <a:t>hope</a:t>
            </a:r>
            <a:r>
              <a:rPr lang="fr-FR" sz="1200" b="1" i="1" dirty="0">
                <a:latin typeface="Arial" charset="0"/>
                <a:ea typeface="Arial" charset="0"/>
                <a:cs typeface="Arial" charset="0"/>
              </a:rPr>
              <a:t> </a:t>
            </a:r>
            <a:r>
              <a:rPr lang="fr-FR" sz="1200" b="1" i="1" dirty="0" err="1">
                <a:latin typeface="Arial" charset="0"/>
                <a:ea typeface="Arial" charset="0"/>
                <a:cs typeface="Arial" charset="0"/>
              </a:rPr>
              <a:t>you</a:t>
            </a:r>
            <a:r>
              <a:rPr lang="fr-FR" sz="1200" b="1" i="1" dirty="0">
                <a:latin typeface="Arial" charset="0"/>
                <a:ea typeface="Arial" charset="0"/>
                <a:cs typeface="Arial" charset="0"/>
              </a:rPr>
              <a:t> </a:t>
            </a:r>
            <a:r>
              <a:rPr lang="fr-FR" sz="1200" b="1" i="1" dirty="0" err="1">
                <a:latin typeface="Arial" charset="0"/>
                <a:ea typeface="Arial" charset="0"/>
                <a:cs typeface="Arial" charset="0"/>
              </a:rPr>
              <a:t>get</a:t>
            </a:r>
            <a:r>
              <a:rPr lang="fr-FR" sz="1200" b="1" i="1" dirty="0">
                <a:latin typeface="Arial" charset="0"/>
                <a:ea typeface="Arial" charset="0"/>
                <a:cs typeface="Arial" charset="0"/>
              </a:rPr>
              <a:t> </a:t>
            </a:r>
            <a:r>
              <a:rPr lang="fr-FR" sz="1200" b="1" i="1" dirty="0" err="1">
                <a:latin typeface="Arial" charset="0"/>
                <a:ea typeface="Arial" charset="0"/>
                <a:cs typeface="Arial" charset="0"/>
              </a:rPr>
              <a:t>why</a:t>
            </a:r>
            <a:r>
              <a:rPr lang="fr-FR" sz="1200" b="1" i="1" dirty="0">
                <a:latin typeface="Arial" charset="0"/>
                <a:ea typeface="Arial" charset="0"/>
                <a:cs typeface="Arial" charset="0"/>
              </a:rPr>
              <a:t> </a:t>
            </a:r>
            <a:r>
              <a:rPr lang="fr-FR" sz="1200" b="1" i="1" dirty="0" err="1">
                <a:latin typeface="Arial" charset="0"/>
                <a:ea typeface="Arial" charset="0"/>
                <a:cs typeface="Arial" charset="0"/>
              </a:rPr>
              <a:t>Poseidon</a:t>
            </a:r>
            <a:r>
              <a:rPr lang="fr-FR" sz="1200" b="1" i="1" dirty="0">
                <a:latin typeface="Arial" charset="0"/>
                <a:ea typeface="Arial" charset="0"/>
                <a:cs typeface="Arial" charset="0"/>
              </a:rPr>
              <a:t>… </a:t>
            </a:r>
            <a:r>
              <a:rPr lang="fr-FR" sz="1200" b="1" i="1" dirty="0" err="1">
                <a:latin typeface="Arial" charset="0"/>
                <a:ea typeface="Arial" charset="0"/>
                <a:cs typeface="Arial" charset="0"/>
              </a:rPr>
              <a:t>because</a:t>
            </a:r>
            <a:r>
              <a:rPr lang="fr-FR" sz="1200" b="1" i="1" dirty="0">
                <a:latin typeface="Arial" charset="0"/>
                <a:ea typeface="Arial" charset="0"/>
                <a:cs typeface="Arial" charset="0"/>
              </a:rPr>
              <a:t> I </a:t>
            </a:r>
            <a:r>
              <a:rPr lang="fr-FR" sz="1200" b="1" i="1" dirty="0" err="1">
                <a:latin typeface="Arial" charset="0"/>
                <a:ea typeface="Arial" charset="0"/>
                <a:cs typeface="Arial" charset="0"/>
              </a:rPr>
              <a:t>just</a:t>
            </a:r>
            <a:r>
              <a:rPr lang="fr-FR" sz="1200" b="1" i="1" dirty="0">
                <a:latin typeface="Arial" charset="0"/>
                <a:ea typeface="Arial" charset="0"/>
                <a:cs typeface="Arial" charset="0"/>
              </a:rPr>
              <a:t> </a:t>
            </a:r>
            <a:r>
              <a:rPr lang="fr-FR" sz="1200" b="1" i="1" dirty="0" err="1">
                <a:latin typeface="Arial" charset="0"/>
                <a:ea typeface="Arial" charset="0"/>
                <a:cs typeface="Arial" charset="0"/>
              </a:rPr>
              <a:t>got</a:t>
            </a:r>
            <a:r>
              <a:rPr lang="fr-FR" sz="1200" b="1" i="1" dirty="0">
                <a:latin typeface="Arial" charset="0"/>
                <a:ea typeface="Arial" charset="0"/>
                <a:cs typeface="Arial" charset="0"/>
              </a:rPr>
              <a:t> </a:t>
            </a:r>
            <a:r>
              <a:rPr lang="fr-FR" sz="1200" b="1" i="1" dirty="0" err="1">
                <a:latin typeface="Arial" charset="0"/>
                <a:ea typeface="Arial" charset="0"/>
                <a:cs typeface="Arial" charset="0"/>
              </a:rPr>
              <a:t>it</a:t>
            </a:r>
            <a:r>
              <a:rPr lang="fr-FR" sz="1200" b="1" i="1" dirty="0">
                <a:latin typeface="Arial" charset="0"/>
                <a:ea typeface="Arial" charset="0"/>
                <a:cs typeface="Arial" charset="0"/>
              </a:rPr>
              <a:t> </a:t>
            </a:r>
            <a:r>
              <a:rPr lang="fr-FR" sz="1200" b="1" i="1" dirty="0" err="1">
                <a:latin typeface="Arial" charset="0"/>
                <a:ea typeface="Arial" charset="0"/>
                <a:cs typeface="Arial" charset="0"/>
              </a:rPr>
              <a:t>yesterday</a:t>
            </a:r>
            <a:r>
              <a:rPr lang="fr-FR" sz="1200" b="1" i="1" dirty="0">
                <a:latin typeface="Arial" charset="0"/>
                <a:ea typeface="Arial" charset="0"/>
                <a:cs typeface="Arial" charset="0"/>
              </a:rPr>
              <a:t>)</a:t>
            </a:r>
          </a:p>
        </p:txBody>
      </p:sp>
    </p:spTree>
    <p:extLst>
      <p:ext uri="{BB962C8B-B14F-4D97-AF65-F5344CB8AC3E}">
        <p14:creationId xmlns:p14="http://schemas.microsoft.com/office/powerpoint/2010/main" val="1200080064"/>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839788" y="439628"/>
            <a:ext cx="10515600" cy="549275"/>
          </a:xfrm>
        </p:spPr>
        <p:txBody>
          <a:bodyPr>
            <a:noAutofit/>
          </a:bodyPr>
          <a:lstStyle/>
          <a:p>
            <a:r>
              <a:rPr lang="fr-FR" sz="4000" dirty="0"/>
              <a:t>POSEIDON</a:t>
            </a:r>
          </a:p>
        </p:txBody>
      </p:sp>
      <p:sp>
        <p:nvSpPr>
          <p:cNvPr id="18" name="ZoneTexte 17"/>
          <p:cNvSpPr txBox="1"/>
          <p:nvPr/>
        </p:nvSpPr>
        <p:spPr>
          <a:xfrm>
            <a:off x="2122908" y="2604439"/>
            <a:ext cx="9242107" cy="1015663"/>
          </a:xfrm>
          <a:prstGeom prst="rect">
            <a:avLst/>
          </a:prstGeom>
          <a:noFill/>
        </p:spPr>
        <p:txBody>
          <a:bodyPr wrap="square" rtlCol="0">
            <a:spAutoFit/>
          </a:bodyPr>
          <a:lstStyle/>
          <a:p>
            <a:r>
              <a:rPr lang="fr-FR" sz="2000" b="1" dirty="0">
                <a:solidFill>
                  <a:srgbClr val="CF334B"/>
                </a:solidFill>
                <a:latin typeface="Roboto" panose="02000000000000000000" pitchFamily="2" charset="0"/>
                <a:ea typeface="Roboto" panose="02000000000000000000" pitchFamily="2" charset="0"/>
                <a:cs typeface="Arial" charset="0"/>
              </a:rPr>
              <a:t>Objective</a:t>
            </a:r>
          </a:p>
          <a:p>
            <a:r>
              <a:rPr lang="fr-FR" sz="2000" dirty="0" err="1">
                <a:solidFill>
                  <a:schemeClr val="tx1">
                    <a:lumMod val="65000"/>
                    <a:lumOff val="35000"/>
                  </a:schemeClr>
                </a:solidFill>
                <a:latin typeface="Roboto" panose="02000000000000000000" pitchFamily="2" charset="0"/>
                <a:ea typeface="Roboto" panose="02000000000000000000" pitchFamily="2" charset="0"/>
                <a:cs typeface="Arial" charset="0"/>
              </a:rPr>
              <a:t>Provide</a:t>
            </a:r>
            <a:r>
              <a:rPr lang="fr-FR" sz="2000" dirty="0">
                <a:solidFill>
                  <a:schemeClr val="tx1">
                    <a:lumMod val="65000"/>
                    <a:lumOff val="35000"/>
                  </a:schemeClr>
                </a:solidFill>
                <a:latin typeface="Roboto" panose="02000000000000000000" pitchFamily="2" charset="0"/>
                <a:ea typeface="Roboto" panose="02000000000000000000" pitchFamily="2" charset="0"/>
                <a:cs typeface="Arial" charset="0"/>
              </a:rPr>
              <a:t> </a:t>
            </a:r>
            <a:r>
              <a:rPr lang="fr-FR" sz="2000" dirty="0" err="1">
                <a:solidFill>
                  <a:schemeClr val="tx1">
                    <a:lumMod val="65000"/>
                    <a:lumOff val="35000"/>
                  </a:schemeClr>
                </a:solidFill>
                <a:latin typeface="Roboto" panose="02000000000000000000" pitchFamily="2" charset="0"/>
                <a:ea typeface="Roboto" panose="02000000000000000000" pitchFamily="2" charset="0"/>
                <a:cs typeface="Arial" charset="0"/>
              </a:rPr>
              <a:t>understandable</a:t>
            </a:r>
            <a:r>
              <a:rPr lang="fr-FR" sz="2000" dirty="0">
                <a:solidFill>
                  <a:schemeClr val="tx1">
                    <a:lumMod val="65000"/>
                    <a:lumOff val="35000"/>
                  </a:schemeClr>
                </a:solidFill>
                <a:latin typeface="Roboto" panose="02000000000000000000" pitchFamily="2" charset="0"/>
                <a:ea typeface="Roboto" panose="02000000000000000000" pitchFamily="2" charset="0"/>
                <a:cs typeface="Arial" charset="0"/>
              </a:rPr>
              <a:t> </a:t>
            </a:r>
            <a:r>
              <a:rPr lang="fr-FR" sz="2000" b="1" dirty="0">
                <a:solidFill>
                  <a:schemeClr val="tx1">
                    <a:lumMod val="65000"/>
                    <a:lumOff val="35000"/>
                  </a:schemeClr>
                </a:solidFill>
                <a:latin typeface="Roboto" panose="02000000000000000000" pitchFamily="2" charset="0"/>
                <a:ea typeface="Roboto" panose="02000000000000000000" pitchFamily="2" charset="0"/>
                <a:cs typeface="Arial" charset="0"/>
              </a:rPr>
              <a:t>feedback</a:t>
            </a:r>
            <a:r>
              <a:rPr lang="fr-FR" sz="2000" dirty="0">
                <a:solidFill>
                  <a:schemeClr val="tx1">
                    <a:lumMod val="65000"/>
                    <a:lumOff val="35000"/>
                  </a:schemeClr>
                </a:solidFill>
                <a:latin typeface="Roboto" panose="02000000000000000000" pitchFamily="2" charset="0"/>
                <a:ea typeface="Roboto" panose="02000000000000000000" pitchFamily="2" charset="0"/>
                <a:cs typeface="Arial" charset="0"/>
              </a:rPr>
              <a:t> to </a:t>
            </a:r>
            <a:r>
              <a:rPr lang="fr-FR" sz="2000" dirty="0" err="1">
                <a:solidFill>
                  <a:schemeClr val="tx1">
                    <a:lumMod val="65000"/>
                    <a:lumOff val="35000"/>
                  </a:schemeClr>
                </a:solidFill>
                <a:latin typeface="Roboto" panose="02000000000000000000" pitchFamily="2" charset="0"/>
                <a:ea typeface="Roboto" panose="02000000000000000000" pitchFamily="2" charset="0"/>
                <a:cs typeface="Arial" charset="0"/>
              </a:rPr>
              <a:t>physicist</a:t>
            </a:r>
            <a:r>
              <a:rPr lang="fr-FR" sz="2000" dirty="0">
                <a:solidFill>
                  <a:schemeClr val="tx1">
                    <a:lumMod val="65000"/>
                    <a:lumOff val="35000"/>
                  </a:schemeClr>
                </a:solidFill>
                <a:latin typeface="Roboto" panose="02000000000000000000" pitchFamily="2" charset="0"/>
                <a:ea typeface="Roboto" panose="02000000000000000000" pitchFamily="2" charset="0"/>
                <a:cs typeface="Arial" charset="0"/>
              </a:rPr>
              <a:t> and </a:t>
            </a:r>
            <a:r>
              <a:rPr lang="fr-FR" sz="2000" dirty="0" err="1">
                <a:solidFill>
                  <a:schemeClr val="tx1">
                    <a:lumMod val="65000"/>
                    <a:lumOff val="35000"/>
                  </a:schemeClr>
                </a:solidFill>
                <a:latin typeface="Roboto" panose="02000000000000000000" pitchFamily="2" charset="0"/>
                <a:ea typeface="Roboto" panose="02000000000000000000" pitchFamily="2" charset="0"/>
                <a:cs typeface="Arial" charset="0"/>
              </a:rPr>
              <a:t>programmers</a:t>
            </a:r>
            <a:r>
              <a:rPr lang="fr-FR" sz="2000" dirty="0">
                <a:solidFill>
                  <a:schemeClr val="tx1">
                    <a:lumMod val="65000"/>
                    <a:lumOff val="35000"/>
                  </a:schemeClr>
                </a:solidFill>
                <a:latin typeface="Roboto" panose="02000000000000000000" pitchFamily="2" charset="0"/>
                <a:ea typeface="Roboto" panose="02000000000000000000" pitchFamily="2" charset="0"/>
                <a:cs typeface="Arial" charset="0"/>
              </a:rPr>
              <a:t> in how </a:t>
            </a:r>
            <a:r>
              <a:rPr lang="fr-FR" sz="2000" dirty="0" err="1">
                <a:solidFill>
                  <a:schemeClr val="tx1">
                    <a:lumMod val="65000"/>
                    <a:lumOff val="35000"/>
                  </a:schemeClr>
                </a:solidFill>
                <a:latin typeface="Roboto" panose="02000000000000000000" pitchFamily="2" charset="0"/>
                <a:ea typeface="Roboto" panose="02000000000000000000" pitchFamily="2" charset="0"/>
                <a:cs typeface="Arial" charset="0"/>
              </a:rPr>
              <a:t>their</a:t>
            </a:r>
            <a:r>
              <a:rPr lang="fr-FR" sz="2000" dirty="0">
                <a:solidFill>
                  <a:schemeClr val="tx1">
                    <a:lumMod val="65000"/>
                    <a:lumOff val="35000"/>
                  </a:schemeClr>
                </a:solidFill>
                <a:latin typeface="Roboto" panose="02000000000000000000" pitchFamily="2" charset="0"/>
                <a:ea typeface="Roboto" panose="02000000000000000000" pitchFamily="2" charset="0"/>
                <a:cs typeface="Arial" charset="0"/>
              </a:rPr>
              <a:t> applications </a:t>
            </a:r>
            <a:r>
              <a:rPr lang="fr-FR" sz="2000" b="1" dirty="0" err="1">
                <a:solidFill>
                  <a:schemeClr val="tx1">
                    <a:lumMod val="65000"/>
                    <a:lumOff val="35000"/>
                  </a:schemeClr>
                </a:solidFill>
                <a:latin typeface="Roboto" panose="02000000000000000000" pitchFamily="2" charset="0"/>
                <a:ea typeface="Roboto" panose="02000000000000000000" pitchFamily="2" charset="0"/>
                <a:cs typeface="Arial" charset="0"/>
              </a:rPr>
              <a:t>performs</a:t>
            </a:r>
            <a:r>
              <a:rPr lang="fr-FR" sz="2000" dirty="0">
                <a:solidFill>
                  <a:schemeClr val="tx1">
                    <a:lumMod val="65000"/>
                    <a:lumOff val="35000"/>
                  </a:schemeClr>
                </a:solidFill>
                <a:latin typeface="Roboto" panose="02000000000000000000" pitchFamily="2" charset="0"/>
                <a:ea typeface="Roboto" panose="02000000000000000000" pitchFamily="2" charset="0"/>
                <a:cs typeface="Arial" charset="0"/>
              </a:rPr>
              <a:t> </a:t>
            </a:r>
            <a:r>
              <a:rPr lang="fr-FR" sz="2000" dirty="0" err="1">
                <a:solidFill>
                  <a:schemeClr val="tx1">
                    <a:lumMod val="65000"/>
                    <a:lumOff val="35000"/>
                  </a:schemeClr>
                </a:solidFill>
                <a:latin typeface="Roboto" panose="02000000000000000000" pitchFamily="2" charset="0"/>
                <a:ea typeface="Roboto" panose="02000000000000000000" pitchFamily="2" charset="0"/>
                <a:cs typeface="Arial" charset="0"/>
              </a:rPr>
              <a:t>under</a:t>
            </a:r>
            <a:r>
              <a:rPr lang="fr-FR" sz="2000" dirty="0">
                <a:solidFill>
                  <a:schemeClr val="tx1">
                    <a:lumMod val="65000"/>
                    <a:lumOff val="35000"/>
                  </a:schemeClr>
                </a:solidFill>
                <a:latin typeface="Roboto" panose="02000000000000000000" pitchFamily="2" charset="0"/>
                <a:ea typeface="Roboto" panose="02000000000000000000" pitchFamily="2" charset="0"/>
                <a:cs typeface="Arial" charset="0"/>
              </a:rPr>
              <a:t> </a:t>
            </a:r>
            <a:r>
              <a:rPr lang="fr-FR" sz="2000" dirty="0" err="1">
                <a:solidFill>
                  <a:schemeClr val="tx1">
                    <a:lumMod val="65000"/>
                    <a:lumOff val="35000"/>
                  </a:schemeClr>
                </a:solidFill>
                <a:latin typeface="Roboto" panose="02000000000000000000" pitchFamily="2" charset="0"/>
                <a:ea typeface="Roboto" panose="02000000000000000000" pitchFamily="2" charset="0"/>
                <a:cs typeface="Arial" charset="0"/>
              </a:rPr>
              <a:t>different</a:t>
            </a:r>
            <a:r>
              <a:rPr lang="fr-FR" sz="2000" dirty="0">
                <a:solidFill>
                  <a:schemeClr val="tx1">
                    <a:lumMod val="65000"/>
                    <a:lumOff val="35000"/>
                  </a:schemeClr>
                </a:solidFill>
                <a:latin typeface="Roboto" panose="02000000000000000000" pitchFamily="2" charset="0"/>
                <a:ea typeface="Roboto" panose="02000000000000000000" pitchFamily="2" charset="0"/>
                <a:cs typeface="Arial" charset="0"/>
              </a:rPr>
              <a:t> </a:t>
            </a:r>
            <a:r>
              <a:rPr lang="fr-FR" sz="2000" dirty="0" err="1">
                <a:solidFill>
                  <a:schemeClr val="tx1">
                    <a:lumMod val="65000"/>
                    <a:lumOff val="35000"/>
                  </a:schemeClr>
                </a:solidFill>
                <a:latin typeface="Roboto" panose="02000000000000000000" pitchFamily="2" charset="0"/>
                <a:ea typeface="Roboto" panose="02000000000000000000" pitchFamily="2" charset="0"/>
                <a:cs typeface="Arial" charset="0"/>
              </a:rPr>
              <a:t>workloads</a:t>
            </a:r>
            <a:r>
              <a:rPr lang="fr-FR" sz="2000" dirty="0">
                <a:solidFill>
                  <a:schemeClr val="tx1">
                    <a:lumMod val="65000"/>
                    <a:lumOff val="35000"/>
                  </a:schemeClr>
                </a:solidFill>
                <a:latin typeface="Roboto" panose="02000000000000000000" pitchFamily="2" charset="0"/>
                <a:ea typeface="Roboto" panose="02000000000000000000" pitchFamily="2" charset="0"/>
                <a:cs typeface="Arial" charset="0"/>
              </a:rPr>
              <a:t>.</a:t>
            </a:r>
            <a:endParaRPr lang="fr-FR" sz="2000" b="1" i="1" dirty="0">
              <a:solidFill>
                <a:schemeClr val="tx1">
                  <a:lumMod val="65000"/>
                  <a:lumOff val="35000"/>
                </a:schemeClr>
              </a:solidFill>
              <a:latin typeface="Roboto" panose="02000000000000000000" pitchFamily="2" charset="0"/>
              <a:ea typeface="Roboto" panose="02000000000000000000" pitchFamily="2" charset="0"/>
              <a:cs typeface="Arial" charset="0"/>
            </a:endParaRPr>
          </a:p>
        </p:txBody>
      </p:sp>
      <p:pic>
        <p:nvPicPr>
          <p:cNvPr id="19" name="Image 8"/>
          <p:cNvPicPr>
            <a:picLocks noChangeAspect="1"/>
          </p:cNvPicPr>
          <p:nvPr/>
        </p:nvPicPr>
        <p:blipFill rotWithShape="1">
          <a:blip r:embed="rId3" cstate="hqprint">
            <a:extLst>
              <a:ext uri="{28A0092B-C50C-407E-A947-70E740481C1C}">
                <a14:useLocalDpi xmlns:a14="http://schemas.microsoft.com/office/drawing/2010/main"/>
              </a:ext>
            </a:extLst>
          </a:blip>
          <a:srcRect t="71314" r="53723"/>
          <a:stretch/>
        </p:blipFill>
        <p:spPr>
          <a:xfrm>
            <a:off x="992996" y="2717322"/>
            <a:ext cx="805919" cy="803313"/>
          </a:xfrm>
          <a:prstGeom prst="rect">
            <a:avLst/>
          </a:prstGeom>
        </p:spPr>
      </p:pic>
      <p:sp>
        <p:nvSpPr>
          <p:cNvPr id="4" name="Text Placeholder 3"/>
          <p:cNvSpPr>
            <a:spLocks noGrp="1"/>
          </p:cNvSpPr>
          <p:nvPr>
            <p:ph type="body" sz="quarter" idx="13"/>
          </p:nvPr>
        </p:nvSpPr>
        <p:spPr/>
        <p:txBody>
          <a:bodyPr/>
          <a:lstStyle/>
          <a:p>
            <a:r>
              <a:rPr lang="fr-FR" dirty="0" err="1">
                <a:solidFill>
                  <a:schemeClr val="tx1">
                    <a:lumMod val="65000"/>
                    <a:lumOff val="35000"/>
                  </a:schemeClr>
                </a:solidFill>
              </a:rPr>
              <a:t>Transforming</a:t>
            </a:r>
            <a:r>
              <a:rPr lang="fr-FR" dirty="0">
                <a:solidFill>
                  <a:schemeClr val="tx1">
                    <a:lumMod val="65000"/>
                    <a:lumOff val="35000"/>
                  </a:schemeClr>
                </a:solidFill>
              </a:rPr>
              <a:t> Trident Data </a:t>
            </a:r>
            <a:r>
              <a:rPr lang="fr-FR" dirty="0" err="1">
                <a:solidFill>
                  <a:schemeClr val="tx1">
                    <a:lumMod val="65000"/>
                    <a:lumOff val="35000"/>
                  </a:schemeClr>
                </a:solidFill>
              </a:rPr>
              <a:t>into</a:t>
            </a:r>
            <a:r>
              <a:rPr lang="fr-FR" dirty="0">
                <a:solidFill>
                  <a:schemeClr val="tx1">
                    <a:lumMod val="65000"/>
                    <a:lumOff val="35000"/>
                  </a:schemeClr>
                </a:solidFill>
              </a:rPr>
              <a:t> </a:t>
            </a:r>
            <a:r>
              <a:rPr lang="fr-FR" dirty="0" err="1">
                <a:solidFill>
                  <a:schemeClr val="tx1">
                    <a:lumMod val="65000"/>
                    <a:lumOff val="35000"/>
                  </a:schemeClr>
                </a:solidFill>
              </a:rPr>
              <a:t>Knowledge</a:t>
            </a:r>
            <a:endParaRPr lang="fr-FR" dirty="0">
              <a:solidFill>
                <a:schemeClr val="tx1">
                  <a:lumMod val="65000"/>
                  <a:lumOff val="35000"/>
                </a:schemeClr>
              </a:solidFill>
            </a:endParaRPr>
          </a:p>
        </p:txBody>
      </p:sp>
      <p:sp>
        <p:nvSpPr>
          <p:cNvPr id="11" name="Footer Placeholder 10"/>
          <p:cNvSpPr>
            <a:spLocks noGrp="1"/>
          </p:cNvSpPr>
          <p:nvPr>
            <p:ph type="ftr" sz="quarter" idx="17"/>
          </p:nvPr>
        </p:nvSpPr>
        <p:spPr/>
        <p:txBody>
          <a:bodyPr/>
          <a:lstStyle/>
          <a:p>
            <a:r>
              <a:rPr lang="en-GB"/>
              <a:t>Poseidon - Leonardo Kuffo</a:t>
            </a:r>
            <a:endParaRPr lang="en-GB" dirty="0"/>
          </a:p>
        </p:txBody>
      </p:sp>
      <p:sp>
        <p:nvSpPr>
          <p:cNvPr id="10" name="ZoneTexte 17">
            <a:extLst>
              <a:ext uri="{FF2B5EF4-FFF2-40B4-BE49-F238E27FC236}">
                <a16:creationId xmlns:a16="http://schemas.microsoft.com/office/drawing/2014/main" id="{0AE2B017-AC24-4D83-8B54-1173935EFC3C}"/>
              </a:ext>
            </a:extLst>
          </p:cNvPr>
          <p:cNvSpPr txBox="1"/>
          <p:nvPr/>
        </p:nvSpPr>
        <p:spPr>
          <a:xfrm>
            <a:off x="2170803" y="4264322"/>
            <a:ext cx="9398532" cy="707886"/>
          </a:xfrm>
          <a:prstGeom prst="rect">
            <a:avLst/>
          </a:prstGeom>
          <a:noFill/>
        </p:spPr>
        <p:txBody>
          <a:bodyPr wrap="square" rtlCol="0">
            <a:spAutoFit/>
          </a:bodyPr>
          <a:lstStyle/>
          <a:p>
            <a:r>
              <a:rPr lang="en-GB" sz="2000" b="1" dirty="0">
                <a:solidFill>
                  <a:srgbClr val="CF334B"/>
                </a:solidFill>
                <a:latin typeface="Roboto" panose="02000000000000000000" pitchFamily="2" charset="0"/>
                <a:ea typeface="Roboto" panose="02000000000000000000" pitchFamily="2" charset="0"/>
                <a:cs typeface="Arial" charset="0"/>
              </a:rPr>
              <a:t>Importance</a:t>
            </a:r>
          </a:p>
          <a:p>
            <a:r>
              <a:rPr lang="en-GB" sz="2000" i="1" dirty="0">
                <a:solidFill>
                  <a:schemeClr val="tx1">
                    <a:lumMod val="65000"/>
                    <a:lumOff val="35000"/>
                  </a:schemeClr>
                </a:solidFill>
                <a:latin typeface="Roboto" panose="02000000000000000000" pitchFamily="2" charset="0"/>
                <a:ea typeface="Roboto" panose="02000000000000000000" pitchFamily="2" charset="0"/>
                <a:cs typeface="Arial" charset="0"/>
              </a:rPr>
              <a:t>If we understand what is happening, we can improve. </a:t>
            </a:r>
            <a:endParaRPr lang="fr-FR" sz="2000" b="1" i="1" dirty="0">
              <a:solidFill>
                <a:schemeClr val="tx1">
                  <a:lumMod val="65000"/>
                  <a:lumOff val="35000"/>
                </a:schemeClr>
              </a:solidFill>
              <a:latin typeface="Roboto" panose="02000000000000000000" pitchFamily="2" charset="0"/>
              <a:ea typeface="Roboto" panose="02000000000000000000" pitchFamily="2" charset="0"/>
              <a:cs typeface="Arial" charset="0"/>
            </a:endParaRPr>
          </a:p>
        </p:txBody>
      </p:sp>
      <p:pic>
        <p:nvPicPr>
          <p:cNvPr id="14" name="Image 11">
            <a:extLst>
              <a:ext uri="{FF2B5EF4-FFF2-40B4-BE49-F238E27FC236}">
                <a16:creationId xmlns:a16="http://schemas.microsoft.com/office/drawing/2014/main" id="{25745733-4079-498A-851F-F8B7F42BD9CA}"/>
              </a:ext>
            </a:extLst>
          </p:cNvPr>
          <p:cNvPicPr>
            <a:picLocks noChangeAspect="1"/>
          </p:cNvPicPr>
          <p:nvPr/>
        </p:nvPicPr>
        <p:blipFill rotWithShape="1">
          <a:blip r:embed="rId3" cstate="hqprint">
            <a:extLst>
              <a:ext uri="{28A0092B-C50C-407E-A947-70E740481C1C}">
                <a14:useLocalDpi xmlns:a14="http://schemas.microsoft.com/office/drawing/2010/main"/>
              </a:ext>
            </a:extLst>
          </a:blip>
          <a:srcRect l="54297" t="71047"/>
          <a:stretch/>
        </p:blipFill>
        <p:spPr>
          <a:xfrm>
            <a:off x="1002623" y="4212860"/>
            <a:ext cx="830119" cy="810809"/>
          </a:xfrm>
          <a:prstGeom prst="rect">
            <a:avLst/>
          </a:prstGeom>
        </p:spPr>
      </p:pic>
      <p:pic>
        <p:nvPicPr>
          <p:cNvPr id="13" name="Picture 4" descr="Image result for carlos matos smiling">
            <a:extLst>
              <a:ext uri="{FF2B5EF4-FFF2-40B4-BE49-F238E27FC236}">
                <a16:creationId xmlns:a16="http://schemas.microsoft.com/office/drawing/2014/main" id="{415DC95E-64B9-4D58-8B29-75A08006A9D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149935" y="600887"/>
            <a:ext cx="1269851" cy="1269851"/>
          </a:xfrm>
          <a:prstGeom prst="rect">
            <a:avLst/>
          </a:prstGeom>
          <a:noFill/>
          <a:extLst>
            <a:ext uri="{909E8E84-426E-40DD-AFC4-6F175D3DCCD1}">
              <a14:hiddenFill xmlns:a14="http://schemas.microsoft.com/office/drawing/2010/main">
                <a:solidFill>
                  <a:srgbClr val="FFFFFF"/>
                </a:solidFill>
              </a14:hiddenFill>
            </a:ext>
          </a:extLst>
        </p:spPr>
      </p:pic>
      <p:sp>
        <p:nvSpPr>
          <p:cNvPr id="15" name="Espace réservé du texte 2">
            <a:extLst>
              <a:ext uri="{FF2B5EF4-FFF2-40B4-BE49-F238E27FC236}">
                <a16:creationId xmlns:a16="http://schemas.microsoft.com/office/drawing/2014/main" id="{6A9110BF-CD66-4151-9C6B-BAEC290291B2}"/>
              </a:ext>
            </a:extLst>
          </p:cNvPr>
          <p:cNvSpPr txBox="1">
            <a:spLocks/>
          </p:cNvSpPr>
          <p:nvPr/>
        </p:nvSpPr>
        <p:spPr>
          <a:xfrm>
            <a:off x="9614096" y="1113425"/>
            <a:ext cx="2273104" cy="700324"/>
          </a:xfrm>
          <a:prstGeom prst="rect">
            <a:avLst/>
          </a:prstGeom>
        </p:spPr>
        <p:txBody>
          <a:bodyPr vert="horz" lIns="91440" tIns="45720" rIns="91440" bIns="45720" rtlCol="0">
            <a:normAutofit lnSpcReduction="10000"/>
          </a:bodyPr>
          <a:lstStyle>
            <a:lvl1pPr marL="0" indent="0" algn="l" defTabSz="914400" rtl="0" eaLnBrk="1" latinLnBrk="0" hangingPunct="1">
              <a:lnSpc>
                <a:spcPct val="90000"/>
              </a:lnSpc>
              <a:spcBef>
                <a:spcPts val="1000"/>
              </a:spcBef>
              <a:buFontTx/>
              <a:buNone/>
              <a:defRPr sz="2400" i="1" kern="1200" baseline="0">
                <a:solidFill>
                  <a:srgbClr val="2A7DBF"/>
                </a:solidFill>
                <a:latin typeface="Arial" charset="0"/>
                <a:ea typeface="Arial" charset="0"/>
                <a:cs typeface="Arial" charset="0"/>
              </a:defRPr>
            </a:lvl1pPr>
            <a:lvl2pPr marL="457200" indent="0" algn="l" defTabSz="914400" rtl="0" eaLnBrk="1" latinLnBrk="0" hangingPunct="1">
              <a:lnSpc>
                <a:spcPct val="90000"/>
              </a:lnSpc>
              <a:spcBef>
                <a:spcPts val="500"/>
              </a:spcBef>
              <a:buFontTx/>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Tx/>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Tx/>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Tx/>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fr-FR" sz="1600" dirty="0">
                <a:solidFill>
                  <a:schemeClr val="tx1">
                    <a:lumMod val="65000"/>
                    <a:lumOff val="35000"/>
                  </a:schemeClr>
                </a:solidFill>
                <a:latin typeface="Roboto" panose="02000000000000000000" pitchFamily="2" charset="0"/>
                <a:ea typeface="Roboto" panose="02000000000000000000" pitchFamily="2" charset="0"/>
                <a:sym typeface="Wingdings" panose="05000000000000000000" pitchFamily="2" charset="2"/>
              </a:rPr>
              <a:t> Guy </a:t>
            </a:r>
            <a:r>
              <a:rPr lang="fr-FR" sz="1600" dirty="0" err="1">
                <a:solidFill>
                  <a:schemeClr val="tx1">
                    <a:lumMod val="65000"/>
                    <a:lumOff val="35000"/>
                  </a:schemeClr>
                </a:solidFill>
                <a:latin typeface="Roboto" panose="02000000000000000000" pitchFamily="2" charset="0"/>
                <a:ea typeface="Roboto" panose="02000000000000000000" pitchFamily="2" charset="0"/>
                <a:sym typeface="Wingdings" panose="05000000000000000000" pitchFamily="2" charset="2"/>
              </a:rPr>
              <a:t>who</a:t>
            </a:r>
            <a:r>
              <a:rPr lang="fr-FR" sz="1600" dirty="0">
                <a:solidFill>
                  <a:schemeClr val="tx1">
                    <a:lumMod val="65000"/>
                    <a:lumOff val="35000"/>
                  </a:schemeClr>
                </a:solidFill>
                <a:latin typeface="Roboto" panose="02000000000000000000" pitchFamily="2" charset="0"/>
                <a:ea typeface="Roboto" panose="02000000000000000000" pitchFamily="2" charset="0"/>
                <a:sym typeface="Wingdings" panose="05000000000000000000" pitchFamily="2" charset="2"/>
              </a:rPr>
              <a:t> must </a:t>
            </a:r>
            <a:r>
              <a:rPr lang="fr-FR" sz="1600" dirty="0" err="1">
                <a:solidFill>
                  <a:schemeClr val="tx1">
                    <a:lumMod val="65000"/>
                    <a:lumOff val="35000"/>
                  </a:schemeClr>
                </a:solidFill>
                <a:latin typeface="Roboto" panose="02000000000000000000" pitchFamily="2" charset="0"/>
                <a:ea typeface="Roboto" panose="02000000000000000000" pitchFamily="2" charset="0"/>
                <a:sym typeface="Wingdings" panose="05000000000000000000" pitchFamily="2" charset="2"/>
              </a:rPr>
              <a:t>improve</a:t>
            </a:r>
            <a:r>
              <a:rPr lang="fr-FR" sz="1600" dirty="0">
                <a:solidFill>
                  <a:schemeClr val="tx1">
                    <a:lumMod val="65000"/>
                    <a:lumOff val="35000"/>
                  </a:schemeClr>
                </a:solidFill>
                <a:latin typeface="Roboto" panose="02000000000000000000" pitchFamily="2" charset="0"/>
                <a:ea typeface="Roboto" panose="02000000000000000000" pitchFamily="2" charset="0"/>
                <a:sym typeface="Wingdings" panose="05000000000000000000" pitchFamily="2" charset="2"/>
              </a:rPr>
              <a:t> applications performance…</a:t>
            </a:r>
            <a:endParaRPr lang="fr-FR" sz="1600" dirty="0">
              <a:solidFill>
                <a:schemeClr val="tx1">
                  <a:lumMod val="65000"/>
                  <a:lumOff val="35000"/>
                </a:schemeClr>
              </a:solidFill>
              <a:latin typeface="Roboto" panose="02000000000000000000" pitchFamily="2" charset="0"/>
              <a:ea typeface="Roboto" panose="02000000000000000000" pitchFamily="2" charset="0"/>
            </a:endParaRPr>
          </a:p>
        </p:txBody>
      </p:sp>
    </p:spTree>
    <p:extLst>
      <p:ext uri="{BB962C8B-B14F-4D97-AF65-F5344CB8AC3E}">
        <p14:creationId xmlns:p14="http://schemas.microsoft.com/office/powerpoint/2010/main" val="2460352898"/>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8"/>
                                        </p:tgtEl>
                                        <p:attrNameLst>
                                          <p:attrName>style.visibility</p:attrName>
                                        </p:attrNameLst>
                                      </p:cBhvr>
                                      <p:to>
                                        <p:strVal val="visible"/>
                                      </p:to>
                                    </p:set>
                                    <p:animEffect transition="in" filter="fade">
                                      <p:cBhvr>
                                        <p:cTn id="12" dur="500"/>
                                        <p:tgtEl>
                                          <p:spTgt spid="18"/>
                                        </p:tgtEl>
                                      </p:cBhvr>
                                    </p:animEffect>
                                  </p:childTnLst>
                                </p:cTn>
                              </p:par>
                              <p:par>
                                <p:cTn id="13" presetID="10" presetClass="entr" presetSubtype="0" fill="hold" nodeType="withEffect">
                                  <p:stCondLst>
                                    <p:cond delay="0"/>
                                  </p:stCondLst>
                                  <p:childTnLst>
                                    <p:set>
                                      <p:cBhvr>
                                        <p:cTn id="14" dur="1" fill="hold">
                                          <p:stCondLst>
                                            <p:cond delay="0"/>
                                          </p:stCondLst>
                                        </p:cTn>
                                        <p:tgtEl>
                                          <p:spTgt spid="19"/>
                                        </p:tgtEl>
                                        <p:attrNameLst>
                                          <p:attrName>style.visibility</p:attrName>
                                        </p:attrNameLst>
                                      </p:cBhvr>
                                      <p:to>
                                        <p:strVal val="visible"/>
                                      </p:to>
                                    </p:set>
                                    <p:animEffect transition="in" filter="fade">
                                      <p:cBhvr>
                                        <p:cTn id="15" dur="500"/>
                                        <p:tgtEl>
                                          <p:spTgt spid="19"/>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14"/>
                                        </p:tgtEl>
                                        <p:attrNameLst>
                                          <p:attrName>style.visibility</p:attrName>
                                        </p:attrNameLst>
                                      </p:cBhvr>
                                      <p:to>
                                        <p:strVal val="visible"/>
                                      </p:to>
                                    </p:set>
                                    <p:animEffect transition="in" filter="fade">
                                      <p:cBhvr>
                                        <p:cTn id="20" dur="500"/>
                                        <p:tgtEl>
                                          <p:spTgt spid="14"/>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fade">
                                      <p:cBhvr>
                                        <p:cTn id="25" dur="500"/>
                                        <p:tgtEl>
                                          <p:spTgt spid="10"/>
                                        </p:tgtEl>
                                      </p:cBhvr>
                                    </p:animEffect>
                                  </p:childTnLst>
                                </p:cTn>
                              </p:par>
                            </p:childTnLst>
                          </p:cTn>
                        </p:par>
                      </p:childTnLst>
                    </p:cTn>
                  </p:par>
                  <p:par>
                    <p:cTn id="26" fill="hold">
                      <p:stCondLst>
                        <p:cond delay="indefinite"/>
                      </p:stCondLst>
                      <p:childTnLst>
                        <p:par>
                          <p:cTn id="27" fill="hold">
                            <p:stCondLst>
                              <p:cond delay="0"/>
                            </p:stCondLst>
                            <p:childTnLst>
                              <p:par>
                                <p:cTn id="28" presetID="2" presetClass="entr" presetSubtype="2" fill="hold" nodeType="clickEffect">
                                  <p:stCondLst>
                                    <p:cond delay="0"/>
                                  </p:stCondLst>
                                  <p:childTnLst>
                                    <p:set>
                                      <p:cBhvr>
                                        <p:cTn id="29" dur="1" fill="hold">
                                          <p:stCondLst>
                                            <p:cond delay="0"/>
                                          </p:stCondLst>
                                        </p:cTn>
                                        <p:tgtEl>
                                          <p:spTgt spid="13"/>
                                        </p:tgtEl>
                                        <p:attrNameLst>
                                          <p:attrName>style.visibility</p:attrName>
                                        </p:attrNameLst>
                                      </p:cBhvr>
                                      <p:to>
                                        <p:strVal val="visible"/>
                                      </p:to>
                                    </p:set>
                                    <p:anim calcmode="lin" valueType="num">
                                      <p:cBhvr additive="base">
                                        <p:cTn id="30" dur="500" fill="hold"/>
                                        <p:tgtEl>
                                          <p:spTgt spid="13"/>
                                        </p:tgtEl>
                                        <p:attrNameLst>
                                          <p:attrName>ppt_x</p:attrName>
                                        </p:attrNameLst>
                                      </p:cBhvr>
                                      <p:tavLst>
                                        <p:tav tm="0">
                                          <p:val>
                                            <p:strVal val="1+#ppt_w/2"/>
                                          </p:val>
                                        </p:tav>
                                        <p:tav tm="100000">
                                          <p:val>
                                            <p:strVal val="#ppt_x"/>
                                          </p:val>
                                        </p:tav>
                                      </p:tavLst>
                                    </p:anim>
                                    <p:anim calcmode="lin" valueType="num">
                                      <p:cBhvr additive="base">
                                        <p:cTn id="31" dur="500" fill="hold"/>
                                        <p:tgtEl>
                                          <p:spTgt spid="13"/>
                                        </p:tgtEl>
                                        <p:attrNameLst>
                                          <p:attrName>ppt_y</p:attrName>
                                        </p:attrNameLst>
                                      </p:cBhvr>
                                      <p:tavLst>
                                        <p:tav tm="0">
                                          <p:val>
                                            <p:strVal val="#ppt_y"/>
                                          </p:val>
                                        </p:tav>
                                        <p:tav tm="100000">
                                          <p:val>
                                            <p:strVal val="#ppt_y"/>
                                          </p:val>
                                        </p:tav>
                                      </p:tavLst>
                                    </p:anim>
                                  </p:childTnLst>
                                </p:cTn>
                              </p:par>
                              <p:par>
                                <p:cTn id="32" presetID="2" presetClass="entr" presetSubtype="2" fill="hold" grpId="0" nodeType="withEffect">
                                  <p:stCondLst>
                                    <p:cond delay="0"/>
                                  </p:stCondLst>
                                  <p:childTnLst>
                                    <p:set>
                                      <p:cBhvr>
                                        <p:cTn id="33" dur="1" fill="hold">
                                          <p:stCondLst>
                                            <p:cond delay="0"/>
                                          </p:stCondLst>
                                        </p:cTn>
                                        <p:tgtEl>
                                          <p:spTgt spid="15"/>
                                        </p:tgtEl>
                                        <p:attrNameLst>
                                          <p:attrName>style.visibility</p:attrName>
                                        </p:attrNameLst>
                                      </p:cBhvr>
                                      <p:to>
                                        <p:strVal val="visible"/>
                                      </p:to>
                                    </p:set>
                                    <p:anim calcmode="lin" valueType="num">
                                      <p:cBhvr additive="base">
                                        <p:cTn id="34" dur="500" fill="hold"/>
                                        <p:tgtEl>
                                          <p:spTgt spid="15"/>
                                        </p:tgtEl>
                                        <p:attrNameLst>
                                          <p:attrName>ppt_x</p:attrName>
                                        </p:attrNameLst>
                                      </p:cBhvr>
                                      <p:tavLst>
                                        <p:tav tm="0">
                                          <p:val>
                                            <p:strVal val="1+#ppt_w/2"/>
                                          </p:val>
                                        </p:tav>
                                        <p:tav tm="100000">
                                          <p:val>
                                            <p:strVal val="#ppt_x"/>
                                          </p:val>
                                        </p:tav>
                                      </p:tavLst>
                                    </p:anim>
                                    <p:anim calcmode="lin" valueType="num">
                                      <p:cBhvr additive="base">
                                        <p:cTn id="35" dur="500" fill="hold"/>
                                        <p:tgtEl>
                                          <p:spTgt spid="1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4" grpId="0" build="p"/>
      <p:bldP spid="10" grpId="0"/>
      <p:bldP spid="1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839788" y="439628"/>
            <a:ext cx="10515600" cy="549275"/>
          </a:xfrm>
        </p:spPr>
        <p:txBody>
          <a:bodyPr>
            <a:normAutofit fontScale="90000"/>
          </a:bodyPr>
          <a:lstStyle/>
          <a:p>
            <a:r>
              <a:rPr lang="fr-FR" dirty="0"/>
              <a:t>HOW POSEIDON WORKS</a:t>
            </a:r>
          </a:p>
        </p:txBody>
      </p:sp>
      <p:sp>
        <p:nvSpPr>
          <p:cNvPr id="11" name="Footer Placeholder 10"/>
          <p:cNvSpPr>
            <a:spLocks noGrp="1"/>
          </p:cNvSpPr>
          <p:nvPr>
            <p:ph type="ftr" sz="quarter" idx="17"/>
          </p:nvPr>
        </p:nvSpPr>
        <p:spPr>
          <a:xfrm>
            <a:off x="4038600" y="6373553"/>
            <a:ext cx="4114800" cy="365125"/>
          </a:xfrm>
        </p:spPr>
        <p:txBody>
          <a:bodyPr/>
          <a:lstStyle/>
          <a:p>
            <a:r>
              <a:rPr lang="en-GB"/>
              <a:t>Poseidon - Leonardo Kuffo</a:t>
            </a:r>
            <a:endParaRPr lang="en-GB" dirty="0"/>
          </a:p>
        </p:txBody>
      </p:sp>
      <p:pic>
        <p:nvPicPr>
          <p:cNvPr id="9218" name="Picture 2">
            <a:extLst>
              <a:ext uri="{FF2B5EF4-FFF2-40B4-BE49-F238E27FC236}">
                <a16:creationId xmlns:a16="http://schemas.microsoft.com/office/drawing/2014/main" id="{AC62F322-8BEE-4031-94E4-2A3B4D51CE11}"/>
              </a:ext>
            </a:extLst>
          </p:cNvPr>
          <p:cNvPicPr>
            <a:picLocks noChangeAspect="1" noChangeArrowheads="1"/>
          </p:cNvPicPr>
          <p:nvPr/>
        </p:nvPicPr>
        <p:blipFill>
          <a:blip r:embed="rId3"/>
          <a:stretch>
            <a:fillRect/>
          </a:stretch>
        </p:blipFill>
        <p:spPr bwMode="auto">
          <a:xfrm>
            <a:off x="1442416" y="2154595"/>
            <a:ext cx="3415798" cy="3828364"/>
          </a:xfrm>
          <a:prstGeom prst="rect">
            <a:avLst/>
          </a:prstGeom>
          <a:noFill/>
          <a:extLst>
            <a:ext uri="{909E8E84-426E-40DD-AFC4-6F175D3DCCD1}">
              <a14:hiddenFill xmlns:a14="http://schemas.microsoft.com/office/drawing/2010/main">
                <a:solidFill>
                  <a:srgbClr val="FFFFFF"/>
                </a:solidFill>
              </a14:hiddenFill>
            </a:ext>
          </a:extLst>
        </p:spPr>
      </p:pic>
      <p:pic>
        <p:nvPicPr>
          <p:cNvPr id="9220" name="Picture 4">
            <a:extLst>
              <a:ext uri="{FF2B5EF4-FFF2-40B4-BE49-F238E27FC236}">
                <a16:creationId xmlns:a16="http://schemas.microsoft.com/office/drawing/2014/main" id="{CBDBC61D-CFDE-49FF-B7C9-A998AFD02BA2}"/>
              </a:ext>
            </a:extLst>
          </p:cNvPr>
          <p:cNvPicPr>
            <a:picLocks noChangeAspect="1" noChangeArrowheads="1"/>
          </p:cNvPicPr>
          <p:nvPr/>
        </p:nvPicPr>
        <p:blipFill>
          <a:blip r:embed="rId3">
            <a:duotone>
              <a:schemeClr val="accent1">
                <a:shade val="45000"/>
                <a:satMod val="135000"/>
              </a:schemeClr>
              <a:prstClr val="white"/>
            </a:duotone>
          </a:blip>
          <a:stretch>
            <a:fillRect/>
          </a:stretch>
        </p:blipFill>
        <p:spPr bwMode="auto">
          <a:xfrm>
            <a:off x="6797564" y="2113877"/>
            <a:ext cx="2375405" cy="2662311"/>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4">
            <a:extLst>
              <a:ext uri="{FF2B5EF4-FFF2-40B4-BE49-F238E27FC236}">
                <a16:creationId xmlns:a16="http://schemas.microsoft.com/office/drawing/2014/main" id="{E9FBA17C-AE41-40B4-B25D-D726E7635A1F}"/>
              </a:ext>
            </a:extLst>
          </p:cNvPr>
          <p:cNvPicPr>
            <a:picLocks noChangeAspect="1" noChangeArrowheads="1"/>
          </p:cNvPicPr>
          <p:nvPr/>
        </p:nvPicPr>
        <p:blipFill>
          <a:blip r:embed="rId4"/>
          <a:stretch>
            <a:fillRect/>
          </a:stretch>
        </p:blipFill>
        <p:spPr bwMode="auto">
          <a:xfrm>
            <a:off x="7827528" y="2579328"/>
            <a:ext cx="2381425" cy="2662311"/>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4">
            <a:extLst>
              <a:ext uri="{FF2B5EF4-FFF2-40B4-BE49-F238E27FC236}">
                <a16:creationId xmlns:a16="http://schemas.microsoft.com/office/drawing/2014/main" id="{F9DF8197-269C-4C8A-8B93-55DDE6F64601}"/>
              </a:ext>
            </a:extLst>
          </p:cNvPr>
          <p:cNvPicPr>
            <a:picLocks noChangeAspect="1" noChangeArrowheads="1"/>
          </p:cNvPicPr>
          <p:nvPr/>
        </p:nvPicPr>
        <p:blipFill>
          <a:blip r:embed="rId4"/>
          <a:stretch>
            <a:fillRect/>
          </a:stretch>
        </p:blipFill>
        <p:spPr bwMode="auto">
          <a:xfrm>
            <a:off x="8569428" y="3320648"/>
            <a:ext cx="2381425" cy="2662311"/>
          </a:xfrm>
          <a:prstGeom prst="rect">
            <a:avLst/>
          </a:prstGeom>
          <a:extLst>
            <a:ext uri="{909E8E84-426E-40DD-AFC4-6F175D3DCCD1}">
              <a14:hiddenFill xmlns:a14="http://schemas.microsoft.com/office/drawing/2010/main">
                <a:solidFill>
                  <a:srgbClr val="FFFFFF"/>
                </a:solidFill>
              </a14:hiddenFill>
            </a:ext>
          </a:extLst>
        </p:spPr>
      </p:pic>
      <p:sp>
        <p:nvSpPr>
          <p:cNvPr id="6" name="Rectangle 5">
            <a:extLst>
              <a:ext uri="{FF2B5EF4-FFF2-40B4-BE49-F238E27FC236}">
                <a16:creationId xmlns:a16="http://schemas.microsoft.com/office/drawing/2014/main" id="{76483D77-8FB8-4630-8D26-CD434D192325}"/>
              </a:ext>
            </a:extLst>
          </p:cNvPr>
          <p:cNvSpPr/>
          <p:nvPr/>
        </p:nvSpPr>
        <p:spPr>
          <a:xfrm>
            <a:off x="1306146" y="1739158"/>
            <a:ext cx="3724161" cy="369332"/>
          </a:xfrm>
          <a:prstGeom prst="rect">
            <a:avLst/>
          </a:prstGeom>
        </p:spPr>
        <p:txBody>
          <a:bodyPr wrap="none">
            <a:spAutoFit/>
          </a:bodyPr>
          <a:lstStyle/>
          <a:p>
            <a:r>
              <a:rPr lang="en-GB" b="1" dirty="0">
                <a:solidFill>
                  <a:schemeClr val="tx1">
                    <a:lumMod val="65000"/>
                    <a:lumOff val="35000"/>
                  </a:schemeClr>
                </a:solidFill>
                <a:latin typeface="Arial" charset="0"/>
                <a:ea typeface="Arial" charset="0"/>
                <a:cs typeface="Arial" charset="0"/>
              </a:rPr>
              <a:t>Trident Metrics of an application</a:t>
            </a:r>
          </a:p>
        </p:txBody>
      </p:sp>
      <p:sp>
        <p:nvSpPr>
          <p:cNvPr id="12" name="Rectangle 11">
            <a:extLst>
              <a:ext uri="{FF2B5EF4-FFF2-40B4-BE49-F238E27FC236}">
                <a16:creationId xmlns:a16="http://schemas.microsoft.com/office/drawing/2014/main" id="{C82489CF-CD08-44FF-BC3C-160FF70E5E03}"/>
              </a:ext>
            </a:extLst>
          </p:cNvPr>
          <p:cNvSpPr/>
          <p:nvPr/>
        </p:nvSpPr>
        <p:spPr>
          <a:xfrm>
            <a:off x="7161694" y="1744545"/>
            <a:ext cx="3557449" cy="369332"/>
          </a:xfrm>
          <a:prstGeom prst="rect">
            <a:avLst/>
          </a:prstGeom>
        </p:spPr>
        <p:txBody>
          <a:bodyPr wrap="none">
            <a:spAutoFit/>
          </a:bodyPr>
          <a:lstStyle/>
          <a:p>
            <a:r>
              <a:rPr lang="en-GB" b="1" dirty="0">
                <a:solidFill>
                  <a:schemeClr val="tx1">
                    <a:lumMod val="65000"/>
                    <a:lumOff val="35000"/>
                  </a:schemeClr>
                </a:solidFill>
                <a:latin typeface="Arial" charset="0"/>
                <a:ea typeface="Arial" charset="0"/>
                <a:cs typeface="Arial" charset="0"/>
              </a:rPr>
              <a:t>Trident Metrics of Benchmarks</a:t>
            </a:r>
          </a:p>
        </p:txBody>
      </p:sp>
      <p:sp>
        <p:nvSpPr>
          <p:cNvPr id="13" name="Rectangle 12">
            <a:extLst>
              <a:ext uri="{FF2B5EF4-FFF2-40B4-BE49-F238E27FC236}">
                <a16:creationId xmlns:a16="http://schemas.microsoft.com/office/drawing/2014/main" id="{84C0B329-6DDD-409F-9110-3533076EE203}"/>
              </a:ext>
            </a:extLst>
          </p:cNvPr>
          <p:cNvSpPr/>
          <p:nvPr/>
        </p:nvSpPr>
        <p:spPr>
          <a:xfrm rot="1685499">
            <a:off x="6541913" y="3734231"/>
            <a:ext cx="5415699" cy="769441"/>
          </a:xfrm>
          <a:prstGeom prst="rect">
            <a:avLst/>
          </a:prstGeom>
        </p:spPr>
        <p:txBody>
          <a:bodyPr wrap="square">
            <a:spAutoFit/>
          </a:bodyPr>
          <a:lstStyle/>
          <a:p>
            <a:r>
              <a:rPr lang="en-GB" sz="4400" b="1" u="sng" dirty="0">
                <a:solidFill>
                  <a:srgbClr val="CF334B"/>
                </a:solidFill>
                <a:highlight>
                  <a:srgbClr val="FFFF00"/>
                </a:highlight>
                <a:latin typeface="Arial" charset="0"/>
                <a:ea typeface="Arial" charset="0"/>
                <a:cs typeface="Arial" charset="0"/>
              </a:rPr>
              <a:t>WE KNOW THEM!</a:t>
            </a:r>
          </a:p>
        </p:txBody>
      </p:sp>
      <p:cxnSp>
        <p:nvCxnSpPr>
          <p:cNvPr id="8" name="Connector: Curved 7">
            <a:extLst>
              <a:ext uri="{FF2B5EF4-FFF2-40B4-BE49-F238E27FC236}">
                <a16:creationId xmlns:a16="http://schemas.microsoft.com/office/drawing/2014/main" id="{FD4BD203-04D6-404C-B521-AF7B33D7768A}"/>
              </a:ext>
            </a:extLst>
          </p:cNvPr>
          <p:cNvCxnSpPr>
            <a:cxnSpLocks/>
            <a:stCxn id="9218" idx="3"/>
            <a:endCxn id="9220" idx="1"/>
          </p:cNvCxnSpPr>
          <p:nvPr/>
        </p:nvCxnSpPr>
        <p:spPr>
          <a:xfrm flipV="1">
            <a:off x="4858214" y="3445033"/>
            <a:ext cx="1939350" cy="623744"/>
          </a:xfrm>
          <a:prstGeom prst="curvedConnector3">
            <a:avLst/>
          </a:prstGeom>
          <a:ln w="76200">
            <a:headEnd type="triangle"/>
            <a:tailEnd type="triangle"/>
          </a:ln>
        </p:spPr>
        <p:style>
          <a:lnRef idx="1">
            <a:schemeClr val="dk1"/>
          </a:lnRef>
          <a:fillRef idx="0">
            <a:schemeClr val="dk1"/>
          </a:fillRef>
          <a:effectRef idx="0">
            <a:schemeClr val="dk1"/>
          </a:effectRef>
          <a:fontRef idx="minor">
            <a:schemeClr val="tx1"/>
          </a:fontRef>
        </p:style>
      </p:cxnSp>
      <p:sp>
        <p:nvSpPr>
          <p:cNvPr id="17" name="Rectangle 16">
            <a:extLst>
              <a:ext uri="{FF2B5EF4-FFF2-40B4-BE49-F238E27FC236}">
                <a16:creationId xmlns:a16="http://schemas.microsoft.com/office/drawing/2014/main" id="{4BC181DD-E63D-4C48-8BFE-D3667C991EF1}"/>
              </a:ext>
            </a:extLst>
          </p:cNvPr>
          <p:cNvSpPr/>
          <p:nvPr/>
        </p:nvSpPr>
        <p:spPr>
          <a:xfrm rot="1461073">
            <a:off x="744038" y="3726569"/>
            <a:ext cx="5578720" cy="584775"/>
          </a:xfrm>
          <a:prstGeom prst="rect">
            <a:avLst/>
          </a:prstGeom>
        </p:spPr>
        <p:txBody>
          <a:bodyPr wrap="square">
            <a:spAutoFit/>
          </a:bodyPr>
          <a:lstStyle/>
          <a:p>
            <a:r>
              <a:rPr lang="en-GB" sz="3200" b="1" u="sng" dirty="0">
                <a:solidFill>
                  <a:srgbClr val="CF334B"/>
                </a:solidFill>
                <a:highlight>
                  <a:srgbClr val="FFFF00"/>
                </a:highlight>
                <a:latin typeface="Arial" charset="0"/>
                <a:ea typeface="Arial" charset="0"/>
                <a:cs typeface="Arial" charset="0"/>
              </a:rPr>
              <a:t>WE KNOW YOU! (maybe)</a:t>
            </a:r>
          </a:p>
        </p:txBody>
      </p:sp>
      <p:sp>
        <p:nvSpPr>
          <p:cNvPr id="14" name="Rectangle 13">
            <a:extLst>
              <a:ext uri="{FF2B5EF4-FFF2-40B4-BE49-F238E27FC236}">
                <a16:creationId xmlns:a16="http://schemas.microsoft.com/office/drawing/2014/main" id="{C100C563-5D15-48CC-979C-4801B08CFDCD}"/>
              </a:ext>
            </a:extLst>
          </p:cNvPr>
          <p:cNvSpPr/>
          <p:nvPr/>
        </p:nvSpPr>
        <p:spPr>
          <a:xfrm rot="18978380">
            <a:off x="5653418" y="3810181"/>
            <a:ext cx="851515" cy="369332"/>
          </a:xfrm>
          <a:prstGeom prst="rect">
            <a:avLst/>
          </a:prstGeom>
        </p:spPr>
        <p:txBody>
          <a:bodyPr wrap="none">
            <a:spAutoFit/>
          </a:bodyPr>
          <a:lstStyle/>
          <a:p>
            <a:r>
              <a:rPr lang="en-GB" b="1" i="1" dirty="0">
                <a:solidFill>
                  <a:schemeClr val="tx1">
                    <a:lumMod val="65000"/>
                    <a:lumOff val="35000"/>
                  </a:schemeClr>
                </a:solidFill>
                <a:latin typeface="Arial" charset="0"/>
                <a:ea typeface="Arial" charset="0"/>
                <a:cs typeface="Arial" charset="0"/>
              </a:rPr>
              <a:t>Match</a:t>
            </a:r>
            <a:endParaRPr lang="en-US" dirty="0">
              <a:solidFill>
                <a:schemeClr val="tx1">
                  <a:lumMod val="65000"/>
                  <a:lumOff val="35000"/>
                </a:schemeClr>
              </a:solidFill>
            </a:endParaRPr>
          </a:p>
        </p:txBody>
      </p:sp>
    </p:spTree>
    <p:extLst>
      <p:ext uri="{BB962C8B-B14F-4D97-AF65-F5344CB8AC3E}">
        <p14:creationId xmlns:p14="http://schemas.microsoft.com/office/powerpoint/2010/main" val="1398266327"/>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10" presetClass="entr" presetSubtype="0" fill="hold" nodeType="withEffect">
                                  <p:stCondLst>
                                    <p:cond delay="0"/>
                                  </p:stCondLst>
                                  <p:childTnLst>
                                    <p:set>
                                      <p:cBhvr>
                                        <p:cTn id="9" dur="1" fill="hold">
                                          <p:stCondLst>
                                            <p:cond delay="0"/>
                                          </p:stCondLst>
                                        </p:cTn>
                                        <p:tgtEl>
                                          <p:spTgt spid="9218"/>
                                        </p:tgtEl>
                                        <p:attrNameLst>
                                          <p:attrName>style.visibility</p:attrName>
                                        </p:attrNameLst>
                                      </p:cBhvr>
                                      <p:to>
                                        <p:strVal val="visible"/>
                                      </p:to>
                                    </p:set>
                                    <p:animEffect transition="in" filter="fade">
                                      <p:cBhvr>
                                        <p:cTn id="10" dur="500"/>
                                        <p:tgtEl>
                                          <p:spTgt spid="9218"/>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fade">
                                      <p:cBhvr>
                                        <p:cTn id="15" dur="500"/>
                                        <p:tgtEl>
                                          <p:spTgt spid="12"/>
                                        </p:tgtEl>
                                      </p:cBhvr>
                                    </p:animEffect>
                                  </p:childTnLst>
                                </p:cTn>
                              </p:par>
                              <p:par>
                                <p:cTn id="16" presetID="10" presetClass="entr" presetSubtype="0" fill="hold" nodeType="withEffect">
                                  <p:stCondLst>
                                    <p:cond delay="0"/>
                                  </p:stCondLst>
                                  <p:childTnLst>
                                    <p:set>
                                      <p:cBhvr>
                                        <p:cTn id="17" dur="1" fill="hold">
                                          <p:stCondLst>
                                            <p:cond delay="0"/>
                                          </p:stCondLst>
                                        </p:cTn>
                                        <p:tgtEl>
                                          <p:spTgt spid="9220"/>
                                        </p:tgtEl>
                                        <p:attrNameLst>
                                          <p:attrName>style.visibility</p:attrName>
                                        </p:attrNameLst>
                                      </p:cBhvr>
                                      <p:to>
                                        <p:strVal val="visible"/>
                                      </p:to>
                                    </p:set>
                                    <p:animEffect transition="in" filter="fade">
                                      <p:cBhvr>
                                        <p:cTn id="18" dur="500"/>
                                        <p:tgtEl>
                                          <p:spTgt spid="9220"/>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fade">
                                      <p:cBhvr>
                                        <p:cTn id="23" dur="500"/>
                                        <p:tgtEl>
                                          <p:spTgt spid="9"/>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fade">
                                      <p:cBhvr>
                                        <p:cTn id="28" dur="500"/>
                                        <p:tgtEl>
                                          <p:spTgt spid="10"/>
                                        </p:tgtEl>
                                      </p:cBhvr>
                                    </p:animEffect>
                                  </p:childTnLst>
                                </p:cTn>
                              </p:par>
                            </p:childTnLst>
                          </p:cTn>
                        </p:par>
                      </p:childTnLst>
                    </p:cTn>
                  </p:par>
                  <p:par>
                    <p:cTn id="29" fill="hold">
                      <p:stCondLst>
                        <p:cond delay="indefinite"/>
                      </p:stCondLst>
                      <p:childTnLst>
                        <p:par>
                          <p:cTn id="30" fill="hold">
                            <p:stCondLst>
                              <p:cond delay="0"/>
                            </p:stCondLst>
                            <p:childTnLst>
                              <p:par>
                                <p:cTn id="31" presetID="53" presetClass="entr" presetSubtype="16" fill="hold" grpId="0" nodeType="clickEffect">
                                  <p:stCondLst>
                                    <p:cond delay="0"/>
                                  </p:stCondLst>
                                  <p:childTnLst>
                                    <p:set>
                                      <p:cBhvr>
                                        <p:cTn id="32" dur="1" fill="hold">
                                          <p:stCondLst>
                                            <p:cond delay="0"/>
                                          </p:stCondLst>
                                        </p:cTn>
                                        <p:tgtEl>
                                          <p:spTgt spid="13"/>
                                        </p:tgtEl>
                                        <p:attrNameLst>
                                          <p:attrName>style.visibility</p:attrName>
                                        </p:attrNameLst>
                                      </p:cBhvr>
                                      <p:to>
                                        <p:strVal val="visible"/>
                                      </p:to>
                                    </p:set>
                                    <p:anim calcmode="lin" valueType="num">
                                      <p:cBhvr>
                                        <p:cTn id="33" dur="500" fill="hold"/>
                                        <p:tgtEl>
                                          <p:spTgt spid="13"/>
                                        </p:tgtEl>
                                        <p:attrNameLst>
                                          <p:attrName>ppt_w</p:attrName>
                                        </p:attrNameLst>
                                      </p:cBhvr>
                                      <p:tavLst>
                                        <p:tav tm="0">
                                          <p:val>
                                            <p:fltVal val="0"/>
                                          </p:val>
                                        </p:tav>
                                        <p:tav tm="100000">
                                          <p:val>
                                            <p:strVal val="#ppt_w"/>
                                          </p:val>
                                        </p:tav>
                                      </p:tavLst>
                                    </p:anim>
                                    <p:anim calcmode="lin" valueType="num">
                                      <p:cBhvr>
                                        <p:cTn id="34" dur="500" fill="hold"/>
                                        <p:tgtEl>
                                          <p:spTgt spid="13"/>
                                        </p:tgtEl>
                                        <p:attrNameLst>
                                          <p:attrName>ppt_h</p:attrName>
                                        </p:attrNameLst>
                                      </p:cBhvr>
                                      <p:tavLst>
                                        <p:tav tm="0">
                                          <p:val>
                                            <p:fltVal val="0"/>
                                          </p:val>
                                        </p:tav>
                                        <p:tav tm="100000">
                                          <p:val>
                                            <p:strVal val="#ppt_h"/>
                                          </p:val>
                                        </p:tav>
                                      </p:tavLst>
                                    </p:anim>
                                    <p:animEffect transition="in" filter="fade">
                                      <p:cBhvr>
                                        <p:cTn id="35" dur="500"/>
                                        <p:tgtEl>
                                          <p:spTgt spid="13"/>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nodeType="clickEffect">
                                  <p:stCondLst>
                                    <p:cond delay="0"/>
                                  </p:stCondLst>
                                  <p:childTnLst>
                                    <p:set>
                                      <p:cBhvr>
                                        <p:cTn id="39" dur="1" fill="hold">
                                          <p:stCondLst>
                                            <p:cond delay="0"/>
                                          </p:stCondLst>
                                        </p:cTn>
                                        <p:tgtEl>
                                          <p:spTgt spid="8"/>
                                        </p:tgtEl>
                                        <p:attrNameLst>
                                          <p:attrName>style.visibility</p:attrName>
                                        </p:attrNameLst>
                                      </p:cBhvr>
                                      <p:to>
                                        <p:strVal val="visible"/>
                                      </p:to>
                                    </p:set>
                                    <p:animEffect transition="in" filter="fade">
                                      <p:cBhvr>
                                        <p:cTn id="40" dur="500"/>
                                        <p:tgtEl>
                                          <p:spTgt spid="8"/>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14"/>
                                        </p:tgtEl>
                                        <p:attrNameLst>
                                          <p:attrName>style.visibility</p:attrName>
                                        </p:attrNameLst>
                                      </p:cBhvr>
                                      <p:to>
                                        <p:strVal val="visible"/>
                                      </p:to>
                                    </p:set>
                                    <p:animEffect transition="in" filter="fade">
                                      <p:cBhvr>
                                        <p:cTn id="43" dur="500"/>
                                        <p:tgtEl>
                                          <p:spTgt spid="14"/>
                                        </p:tgtEl>
                                      </p:cBhvr>
                                    </p:animEffect>
                                  </p:childTnLst>
                                </p:cTn>
                              </p:par>
                            </p:childTnLst>
                          </p:cTn>
                        </p:par>
                      </p:childTnLst>
                    </p:cTn>
                  </p:par>
                  <p:par>
                    <p:cTn id="44" fill="hold">
                      <p:stCondLst>
                        <p:cond delay="indefinite"/>
                      </p:stCondLst>
                      <p:childTnLst>
                        <p:par>
                          <p:cTn id="45" fill="hold">
                            <p:stCondLst>
                              <p:cond delay="0"/>
                            </p:stCondLst>
                            <p:childTnLst>
                              <p:par>
                                <p:cTn id="46" presetID="53" presetClass="entr" presetSubtype="16" fill="hold" grpId="0" nodeType="clickEffect">
                                  <p:stCondLst>
                                    <p:cond delay="0"/>
                                  </p:stCondLst>
                                  <p:childTnLst>
                                    <p:set>
                                      <p:cBhvr>
                                        <p:cTn id="47" dur="1" fill="hold">
                                          <p:stCondLst>
                                            <p:cond delay="0"/>
                                          </p:stCondLst>
                                        </p:cTn>
                                        <p:tgtEl>
                                          <p:spTgt spid="17"/>
                                        </p:tgtEl>
                                        <p:attrNameLst>
                                          <p:attrName>style.visibility</p:attrName>
                                        </p:attrNameLst>
                                      </p:cBhvr>
                                      <p:to>
                                        <p:strVal val="visible"/>
                                      </p:to>
                                    </p:set>
                                    <p:anim calcmode="lin" valueType="num">
                                      <p:cBhvr>
                                        <p:cTn id="48" dur="500" fill="hold"/>
                                        <p:tgtEl>
                                          <p:spTgt spid="17"/>
                                        </p:tgtEl>
                                        <p:attrNameLst>
                                          <p:attrName>ppt_w</p:attrName>
                                        </p:attrNameLst>
                                      </p:cBhvr>
                                      <p:tavLst>
                                        <p:tav tm="0">
                                          <p:val>
                                            <p:fltVal val="0"/>
                                          </p:val>
                                        </p:tav>
                                        <p:tav tm="100000">
                                          <p:val>
                                            <p:strVal val="#ppt_w"/>
                                          </p:val>
                                        </p:tav>
                                      </p:tavLst>
                                    </p:anim>
                                    <p:anim calcmode="lin" valueType="num">
                                      <p:cBhvr>
                                        <p:cTn id="49" dur="500" fill="hold"/>
                                        <p:tgtEl>
                                          <p:spTgt spid="17"/>
                                        </p:tgtEl>
                                        <p:attrNameLst>
                                          <p:attrName>ppt_h</p:attrName>
                                        </p:attrNameLst>
                                      </p:cBhvr>
                                      <p:tavLst>
                                        <p:tav tm="0">
                                          <p:val>
                                            <p:fltVal val="0"/>
                                          </p:val>
                                        </p:tav>
                                        <p:tav tm="100000">
                                          <p:val>
                                            <p:strVal val="#ppt_h"/>
                                          </p:val>
                                        </p:tav>
                                      </p:tavLst>
                                    </p:anim>
                                    <p:animEffect transition="in" filter="fade">
                                      <p:cBhvr>
                                        <p:cTn id="50"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2" grpId="0"/>
      <p:bldP spid="13" grpId="0"/>
      <p:bldP spid="17" grpId="0"/>
      <p:bldP spid="1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839788" y="439628"/>
            <a:ext cx="10515600" cy="549275"/>
          </a:xfrm>
        </p:spPr>
        <p:txBody>
          <a:bodyPr>
            <a:normAutofit fontScale="90000"/>
          </a:bodyPr>
          <a:lstStyle/>
          <a:p>
            <a:r>
              <a:rPr lang="fr-FR" dirty="0"/>
              <a:t>HOW POSEIDON WORKS</a:t>
            </a:r>
          </a:p>
        </p:txBody>
      </p:sp>
      <p:sp>
        <p:nvSpPr>
          <p:cNvPr id="11" name="Footer Placeholder 10"/>
          <p:cNvSpPr>
            <a:spLocks noGrp="1"/>
          </p:cNvSpPr>
          <p:nvPr>
            <p:ph type="ftr" sz="quarter" idx="17"/>
          </p:nvPr>
        </p:nvSpPr>
        <p:spPr>
          <a:xfrm>
            <a:off x="4038600" y="6373553"/>
            <a:ext cx="4114800" cy="365125"/>
          </a:xfrm>
        </p:spPr>
        <p:txBody>
          <a:bodyPr/>
          <a:lstStyle/>
          <a:p>
            <a:r>
              <a:rPr lang="en-GB"/>
              <a:t>Poseidon - Leonardo Kuffo</a:t>
            </a:r>
            <a:endParaRPr lang="en-GB" dirty="0"/>
          </a:p>
        </p:txBody>
      </p:sp>
      <p:pic>
        <p:nvPicPr>
          <p:cNvPr id="9218" name="Picture 2" descr="Image result for multivariate time series">
            <a:extLst>
              <a:ext uri="{FF2B5EF4-FFF2-40B4-BE49-F238E27FC236}">
                <a16:creationId xmlns:a16="http://schemas.microsoft.com/office/drawing/2014/main" id="{AC62F322-8BEE-4031-94E4-2A3B4D51CE1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35381" y="2417161"/>
            <a:ext cx="3704492" cy="2778369"/>
          </a:xfrm>
          <a:prstGeom prst="rect">
            <a:avLst/>
          </a:prstGeom>
          <a:noFill/>
          <a:extLst>
            <a:ext uri="{909E8E84-426E-40DD-AFC4-6F175D3DCCD1}">
              <a14:hiddenFill xmlns:a14="http://schemas.microsoft.com/office/drawing/2010/main">
                <a:solidFill>
                  <a:srgbClr val="FFFFFF"/>
                </a:solidFill>
              </a14:hiddenFill>
            </a:ext>
          </a:extLst>
        </p:spPr>
      </p:pic>
      <p:pic>
        <p:nvPicPr>
          <p:cNvPr id="9220" name="Picture 4" descr="Image result for multivariate time series">
            <a:extLst>
              <a:ext uri="{FF2B5EF4-FFF2-40B4-BE49-F238E27FC236}">
                <a16:creationId xmlns:a16="http://schemas.microsoft.com/office/drawing/2014/main" id="{CBDBC61D-CFDE-49FF-B7C9-A998AFD02BA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00124" y="1939485"/>
            <a:ext cx="3549748" cy="2662311"/>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4" descr="Image result for multivariate time series">
            <a:extLst>
              <a:ext uri="{FF2B5EF4-FFF2-40B4-BE49-F238E27FC236}">
                <a16:creationId xmlns:a16="http://schemas.microsoft.com/office/drawing/2014/main" id="{E9FBA17C-AE41-40B4-B25D-D726E7635A1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43367" y="2579328"/>
            <a:ext cx="3549748" cy="2662311"/>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4" descr="Image result for multivariate time series">
            <a:extLst>
              <a:ext uri="{FF2B5EF4-FFF2-40B4-BE49-F238E27FC236}">
                <a16:creationId xmlns:a16="http://schemas.microsoft.com/office/drawing/2014/main" id="{F9DF8197-269C-4C8A-8B93-55DDE6F6460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985267" y="3320648"/>
            <a:ext cx="3549748" cy="2662311"/>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5">
            <a:extLst>
              <a:ext uri="{FF2B5EF4-FFF2-40B4-BE49-F238E27FC236}">
                <a16:creationId xmlns:a16="http://schemas.microsoft.com/office/drawing/2014/main" id="{76483D77-8FB8-4630-8D26-CD434D192325}"/>
              </a:ext>
            </a:extLst>
          </p:cNvPr>
          <p:cNvSpPr/>
          <p:nvPr/>
        </p:nvSpPr>
        <p:spPr>
          <a:xfrm>
            <a:off x="839788" y="1962644"/>
            <a:ext cx="4309898" cy="369332"/>
          </a:xfrm>
          <a:prstGeom prst="rect">
            <a:avLst/>
          </a:prstGeom>
        </p:spPr>
        <p:txBody>
          <a:bodyPr wrap="none">
            <a:spAutoFit/>
          </a:bodyPr>
          <a:lstStyle/>
          <a:p>
            <a:r>
              <a:rPr lang="en-GB" b="1" dirty="0">
                <a:solidFill>
                  <a:srgbClr val="CF334B"/>
                </a:solidFill>
                <a:latin typeface="Arial" charset="0"/>
                <a:ea typeface="Arial" charset="0"/>
                <a:cs typeface="Arial" charset="0"/>
              </a:rPr>
              <a:t>Application Workflow Trident Metrics </a:t>
            </a:r>
          </a:p>
        </p:txBody>
      </p:sp>
      <p:sp>
        <p:nvSpPr>
          <p:cNvPr id="12" name="Rectangle 11">
            <a:extLst>
              <a:ext uri="{FF2B5EF4-FFF2-40B4-BE49-F238E27FC236}">
                <a16:creationId xmlns:a16="http://schemas.microsoft.com/office/drawing/2014/main" id="{C82489CF-CD08-44FF-BC3C-160FF70E5E03}"/>
              </a:ext>
            </a:extLst>
          </p:cNvPr>
          <p:cNvSpPr/>
          <p:nvPr/>
        </p:nvSpPr>
        <p:spPr>
          <a:xfrm>
            <a:off x="7272912" y="1761160"/>
            <a:ext cx="3275320" cy="369332"/>
          </a:xfrm>
          <a:prstGeom prst="rect">
            <a:avLst/>
          </a:prstGeom>
        </p:spPr>
        <p:txBody>
          <a:bodyPr wrap="none">
            <a:spAutoFit/>
          </a:bodyPr>
          <a:lstStyle/>
          <a:p>
            <a:r>
              <a:rPr lang="en-GB" b="1" dirty="0">
                <a:solidFill>
                  <a:srgbClr val="CF334B"/>
                </a:solidFill>
                <a:latin typeface="Arial" charset="0"/>
                <a:ea typeface="Arial" charset="0"/>
                <a:cs typeface="Arial" charset="0"/>
              </a:rPr>
              <a:t>Benchmarks Trident Metrics</a:t>
            </a:r>
          </a:p>
        </p:txBody>
      </p:sp>
      <p:sp>
        <p:nvSpPr>
          <p:cNvPr id="13" name="Rectangle 12">
            <a:extLst>
              <a:ext uri="{FF2B5EF4-FFF2-40B4-BE49-F238E27FC236}">
                <a16:creationId xmlns:a16="http://schemas.microsoft.com/office/drawing/2014/main" id="{84C0B329-6DDD-409F-9110-3533076EE203}"/>
              </a:ext>
            </a:extLst>
          </p:cNvPr>
          <p:cNvSpPr/>
          <p:nvPr/>
        </p:nvSpPr>
        <p:spPr>
          <a:xfrm rot="1685499">
            <a:off x="6541913" y="3734231"/>
            <a:ext cx="5415699" cy="769441"/>
          </a:xfrm>
          <a:prstGeom prst="rect">
            <a:avLst/>
          </a:prstGeom>
        </p:spPr>
        <p:txBody>
          <a:bodyPr wrap="square">
            <a:spAutoFit/>
          </a:bodyPr>
          <a:lstStyle/>
          <a:p>
            <a:r>
              <a:rPr lang="en-GB" sz="4400" b="1" u="sng" dirty="0">
                <a:solidFill>
                  <a:srgbClr val="CF334B"/>
                </a:solidFill>
                <a:highlight>
                  <a:srgbClr val="FFFF00"/>
                </a:highlight>
                <a:latin typeface="Arial" charset="0"/>
                <a:ea typeface="Arial" charset="0"/>
                <a:cs typeface="Arial" charset="0"/>
              </a:rPr>
              <a:t>WE KNOW THEM!</a:t>
            </a:r>
          </a:p>
        </p:txBody>
      </p:sp>
      <p:cxnSp>
        <p:nvCxnSpPr>
          <p:cNvPr id="8" name="Connector: Curved 7">
            <a:extLst>
              <a:ext uri="{FF2B5EF4-FFF2-40B4-BE49-F238E27FC236}">
                <a16:creationId xmlns:a16="http://schemas.microsoft.com/office/drawing/2014/main" id="{FD4BD203-04D6-404C-B521-AF7B33D7768A}"/>
              </a:ext>
            </a:extLst>
          </p:cNvPr>
          <p:cNvCxnSpPr>
            <a:stCxn id="9218" idx="3"/>
            <a:endCxn id="9220" idx="1"/>
          </p:cNvCxnSpPr>
          <p:nvPr/>
        </p:nvCxnSpPr>
        <p:spPr>
          <a:xfrm flipV="1">
            <a:off x="4839873" y="3270641"/>
            <a:ext cx="1660251" cy="535705"/>
          </a:xfrm>
          <a:prstGeom prst="curvedConnector3">
            <a:avLst/>
          </a:prstGeom>
          <a:ln w="76200">
            <a:headEnd type="triangle"/>
            <a:tailEnd type="triangle"/>
          </a:ln>
        </p:spPr>
        <p:style>
          <a:lnRef idx="1">
            <a:schemeClr val="dk1"/>
          </a:lnRef>
          <a:fillRef idx="0">
            <a:schemeClr val="dk1"/>
          </a:fillRef>
          <a:effectRef idx="0">
            <a:schemeClr val="dk1"/>
          </a:effectRef>
          <a:fontRef idx="minor">
            <a:schemeClr val="tx1"/>
          </a:fontRef>
        </p:style>
      </p:cxnSp>
      <p:sp>
        <p:nvSpPr>
          <p:cNvPr id="17" name="Rectangle 16">
            <a:extLst>
              <a:ext uri="{FF2B5EF4-FFF2-40B4-BE49-F238E27FC236}">
                <a16:creationId xmlns:a16="http://schemas.microsoft.com/office/drawing/2014/main" id="{4BC181DD-E63D-4C48-8BFE-D3667C991EF1}"/>
              </a:ext>
            </a:extLst>
          </p:cNvPr>
          <p:cNvSpPr/>
          <p:nvPr/>
        </p:nvSpPr>
        <p:spPr>
          <a:xfrm rot="1461073">
            <a:off x="744038" y="3726569"/>
            <a:ext cx="5578720" cy="584775"/>
          </a:xfrm>
          <a:prstGeom prst="rect">
            <a:avLst/>
          </a:prstGeom>
        </p:spPr>
        <p:txBody>
          <a:bodyPr wrap="square">
            <a:spAutoFit/>
          </a:bodyPr>
          <a:lstStyle/>
          <a:p>
            <a:r>
              <a:rPr lang="en-GB" sz="3200" b="1" u="sng" dirty="0">
                <a:solidFill>
                  <a:srgbClr val="CF334B"/>
                </a:solidFill>
                <a:highlight>
                  <a:srgbClr val="FFFF00"/>
                </a:highlight>
                <a:latin typeface="Arial" charset="0"/>
                <a:ea typeface="Arial" charset="0"/>
                <a:cs typeface="Arial" charset="0"/>
              </a:rPr>
              <a:t>WE KNOW YOU! (maybe)</a:t>
            </a:r>
          </a:p>
        </p:txBody>
      </p:sp>
      <p:sp>
        <p:nvSpPr>
          <p:cNvPr id="14" name="Rectangle 13">
            <a:extLst>
              <a:ext uri="{FF2B5EF4-FFF2-40B4-BE49-F238E27FC236}">
                <a16:creationId xmlns:a16="http://schemas.microsoft.com/office/drawing/2014/main" id="{C100C563-5D15-48CC-979C-4801B08CFDCD}"/>
              </a:ext>
            </a:extLst>
          </p:cNvPr>
          <p:cNvSpPr/>
          <p:nvPr/>
        </p:nvSpPr>
        <p:spPr>
          <a:xfrm rot="18978380">
            <a:off x="5368391" y="3560100"/>
            <a:ext cx="851515" cy="369332"/>
          </a:xfrm>
          <a:prstGeom prst="rect">
            <a:avLst/>
          </a:prstGeom>
        </p:spPr>
        <p:txBody>
          <a:bodyPr wrap="none">
            <a:spAutoFit/>
          </a:bodyPr>
          <a:lstStyle/>
          <a:p>
            <a:r>
              <a:rPr lang="en-GB" b="1" i="1" dirty="0">
                <a:solidFill>
                  <a:srgbClr val="F28F3B"/>
                </a:solidFill>
                <a:latin typeface="Arial" charset="0"/>
                <a:ea typeface="Arial" charset="0"/>
                <a:cs typeface="Arial" charset="0"/>
              </a:rPr>
              <a:t>Match</a:t>
            </a:r>
            <a:endParaRPr lang="en-US" dirty="0"/>
          </a:p>
        </p:txBody>
      </p:sp>
      <p:sp>
        <p:nvSpPr>
          <p:cNvPr id="15" name="Rectangle 14">
            <a:extLst>
              <a:ext uri="{FF2B5EF4-FFF2-40B4-BE49-F238E27FC236}">
                <a16:creationId xmlns:a16="http://schemas.microsoft.com/office/drawing/2014/main" id="{BE7804FF-21C8-47DF-A66C-508644AC5CEF}"/>
              </a:ext>
            </a:extLst>
          </p:cNvPr>
          <p:cNvSpPr/>
          <p:nvPr/>
        </p:nvSpPr>
        <p:spPr>
          <a:xfrm>
            <a:off x="2730026" y="1482608"/>
            <a:ext cx="6830725" cy="4524315"/>
          </a:xfrm>
          <a:prstGeom prst="rect">
            <a:avLst/>
          </a:prstGeom>
          <a:solidFill>
            <a:schemeClr val="bg1"/>
          </a:solidFill>
        </p:spPr>
        <p:txBody>
          <a:bodyPr wrap="square">
            <a:spAutoFit/>
          </a:bodyPr>
          <a:lstStyle/>
          <a:p>
            <a:pPr algn="ctr"/>
            <a:endParaRPr lang="en-GB" sz="3200" i="1" dirty="0">
              <a:solidFill>
                <a:srgbClr val="2B7DC0"/>
              </a:solidFill>
              <a:latin typeface="Arial" charset="0"/>
              <a:ea typeface="Arial" charset="0"/>
              <a:cs typeface="Arial" charset="0"/>
            </a:endParaRPr>
          </a:p>
          <a:p>
            <a:pPr algn="ctr"/>
            <a:r>
              <a:rPr lang="en-GB" sz="3200" i="1" dirty="0">
                <a:solidFill>
                  <a:srgbClr val="2B7DC0"/>
                </a:solidFill>
                <a:latin typeface="Arial" charset="0"/>
                <a:ea typeface="Arial" charset="0"/>
                <a:cs typeface="Arial" charset="0"/>
              </a:rPr>
              <a:t>We can attack our problem as a Multi-variate Time series classification problem.</a:t>
            </a:r>
          </a:p>
          <a:p>
            <a:pPr algn="ctr"/>
            <a:endParaRPr lang="en-GB" sz="3200" i="1" dirty="0">
              <a:solidFill>
                <a:srgbClr val="2B7DC0"/>
              </a:solidFill>
              <a:latin typeface="Arial" charset="0"/>
              <a:ea typeface="Arial" charset="0"/>
              <a:cs typeface="Arial" charset="0"/>
            </a:endParaRPr>
          </a:p>
          <a:p>
            <a:pPr algn="ctr"/>
            <a:r>
              <a:rPr lang="en-GB" sz="3200" i="1" dirty="0">
                <a:solidFill>
                  <a:srgbClr val="2B7DC0"/>
                </a:solidFill>
                <a:latin typeface="Arial" charset="0"/>
                <a:ea typeface="Arial" charset="0"/>
                <a:cs typeface="Arial" charset="0"/>
              </a:rPr>
              <a:t>The benchmarks are our labels to predict. At the end, the application workflow will be matched to a benchmark. </a:t>
            </a:r>
            <a:endParaRPr lang="fr-FR" sz="3200" b="1" i="1" dirty="0">
              <a:solidFill>
                <a:srgbClr val="F28F3B"/>
              </a:solidFill>
              <a:latin typeface="Arial" charset="0"/>
              <a:ea typeface="Arial" charset="0"/>
              <a:cs typeface="Arial" charset="0"/>
            </a:endParaRPr>
          </a:p>
        </p:txBody>
      </p:sp>
      <p:sp>
        <p:nvSpPr>
          <p:cNvPr id="3" name="Rectangle 2">
            <a:extLst>
              <a:ext uri="{FF2B5EF4-FFF2-40B4-BE49-F238E27FC236}">
                <a16:creationId xmlns:a16="http://schemas.microsoft.com/office/drawing/2014/main" id="{4DD44111-371E-4B1F-BEE9-8292880B746F}"/>
              </a:ext>
            </a:extLst>
          </p:cNvPr>
          <p:cNvSpPr/>
          <p:nvPr/>
        </p:nvSpPr>
        <p:spPr>
          <a:xfrm>
            <a:off x="0" y="0"/>
            <a:ext cx="12192000" cy="6858000"/>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5C35BD85-F7EE-4BD9-A18A-A0B9E3185042}"/>
              </a:ext>
            </a:extLst>
          </p:cNvPr>
          <p:cNvSpPr/>
          <p:nvPr/>
        </p:nvSpPr>
        <p:spPr>
          <a:xfrm>
            <a:off x="2455958" y="1034526"/>
            <a:ext cx="7378860" cy="4524315"/>
          </a:xfrm>
          <a:prstGeom prst="rect">
            <a:avLst/>
          </a:prstGeom>
          <a:ln>
            <a:noFill/>
          </a:ln>
          <a:effectLst>
            <a:outerShdw blurRad="50800" dist="38100" dir="5400000" algn="t"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wrap="square">
            <a:spAutoFit/>
          </a:bodyPr>
          <a:lstStyle/>
          <a:p>
            <a:pPr algn="ctr"/>
            <a:endParaRPr lang="en-GB" sz="3200" i="1" dirty="0">
              <a:solidFill>
                <a:srgbClr val="2B7DC0"/>
              </a:solidFill>
              <a:latin typeface="Roboto" panose="02000000000000000000" pitchFamily="2" charset="0"/>
              <a:ea typeface="Roboto" panose="02000000000000000000" pitchFamily="2" charset="0"/>
              <a:cs typeface="Arial" charset="0"/>
            </a:endParaRPr>
          </a:p>
          <a:p>
            <a:pPr algn="ctr"/>
            <a:r>
              <a:rPr lang="en-GB" sz="3200" dirty="0">
                <a:solidFill>
                  <a:schemeClr val="tx1">
                    <a:lumMod val="65000"/>
                    <a:lumOff val="35000"/>
                  </a:schemeClr>
                </a:solidFill>
                <a:latin typeface="Roboto" panose="02000000000000000000" pitchFamily="2" charset="0"/>
                <a:ea typeface="Roboto" panose="02000000000000000000" pitchFamily="2" charset="0"/>
                <a:cs typeface="Arial" charset="0"/>
              </a:rPr>
              <a:t>We can attack our problem as a </a:t>
            </a:r>
            <a:r>
              <a:rPr lang="en-GB" sz="3200" b="1" dirty="0">
                <a:solidFill>
                  <a:srgbClr val="F28F3B"/>
                </a:solidFill>
                <a:latin typeface="Roboto" panose="02000000000000000000" pitchFamily="2" charset="0"/>
                <a:ea typeface="Roboto" panose="02000000000000000000" pitchFamily="2" charset="0"/>
                <a:cs typeface="Arial" charset="0"/>
              </a:rPr>
              <a:t>Multi-variate Time series classification</a:t>
            </a:r>
            <a:r>
              <a:rPr lang="en-GB" sz="3200" dirty="0">
                <a:solidFill>
                  <a:srgbClr val="2B7DC0"/>
                </a:solidFill>
                <a:latin typeface="Roboto" panose="02000000000000000000" pitchFamily="2" charset="0"/>
                <a:ea typeface="Roboto" panose="02000000000000000000" pitchFamily="2" charset="0"/>
                <a:cs typeface="Arial" charset="0"/>
              </a:rPr>
              <a:t> </a:t>
            </a:r>
            <a:r>
              <a:rPr lang="en-GB" sz="3200" dirty="0">
                <a:solidFill>
                  <a:schemeClr val="tx1">
                    <a:lumMod val="65000"/>
                    <a:lumOff val="35000"/>
                  </a:schemeClr>
                </a:solidFill>
                <a:latin typeface="Roboto" panose="02000000000000000000" pitchFamily="2" charset="0"/>
                <a:ea typeface="Roboto" panose="02000000000000000000" pitchFamily="2" charset="0"/>
                <a:cs typeface="Arial" charset="0"/>
              </a:rPr>
              <a:t>problem.</a:t>
            </a:r>
          </a:p>
          <a:p>
            <a:pPr algn="ctr"/>
            <a:endParaRPr lang="en-GB" sz="3200" dirty="0">
              <a:solidFill>
                <a:srgbClr val="2B7DC0"/>
              </a:solidFill>
              <a:latin typeface="Roboto" panose="02000000000000000000" pitchFamily="2" charset="0"/>
              <a:ea typeface="Roboto" panose="02000000000000000000" pitchFamily="2" charset="0"/>
              <a:cs typeface="Arial" charset="0"/>
            </a:endParaRPr>
          </a:p>
          <a:p>
            <a:pPr algn="ctr"/>
            <a:r>
              <a:rPr lang="en-GB" sz="3200" dirty="0">
                <a:solidFill>
                  <a:schemeClr val="tx1">
                    <a:lumMod val="65000"/>
                    <a:lumOff val="35000"/>
                  </a:schemeClr>
                </a:solidFill>
                <a:latin typeface="Roboto" panose="02000000000000000000" pitchFamily="2" charset="0"/>
                <a:ea typeface="Roboto" panose="02000000000000000000" pitchFamily="2" charset="0"/>
                <a:cs typeface="Arial" charset="0"/>
              </a:rPr>
              <a:t>The benchmarks are our </a:t>
            </a:r>
            <a:r>
              <a:rPr lang="en-GB" sz="3200" b="1" dirty="0">
                <a:solidFill>
                  <a:schemeClr val="tx1">
                    <a:lumMod val="65000"/>
                    <a:lumOff val="35000"/>
                  </a:schemeClr>
                </a:solidFill>
                <a:latin typeface="Roboto" panose="02000000000000000000" pitchFamily="2" charset="0"/>
                <a:ea typeface="Roboto" panose="02000000000000000000" pitchFamily="2" charset="0"/>
                <a:cs typeface="Arial" charset="0"/>
              </a:rPr>
              <a:t>classes</a:t>
            </a:r>
            <a:r>
              <a:rPr lang="en-GB" sz="3200" dirty="0">
                <a:solidFill>
                  <a:schemeClr val="tx1">
                    <a:lumMod val="65000"/>
                    <a:lumOff val="35000"/>
                  </a:schemeClr>
                </a:solidFill>
                <a:latin typeface="Roboto" panose="02000000000000000000" pitchFamily="2" charset="0"/>
                <a:ea typeface="Roboto" panose="02000000000000000000" pitchFamily="2" charset="0"/>
                <a:cs typeface="Arial" charset="0"/>
              </a:rPr>
              <a:t>. At the end, the application workflow will be </a:t>
            </a:r>
            <a:r>
              <a:rPr lang="en-GB" sz="3200" b="1" dirty="0">
                <a:solidFill>
                  <a:schemeClr val="tx1">
                    <a:lumMod val="65000"/>
                    <a:lumOff val="35000"/>
                  </a:schemeClr>
                </a:solidFill>
                <a:latin typeface="Roboto" panose="02000000000000000000" pitchFamily="2" charset="0"/>
                <a:ea typeface="Roboto" panose="02000000000000000000" pitchFamily="2" charset="0"/>
                <a:cs typeface="Arial" charset="0"/>
              </a:rPr>
              <a:t>matched</a:t>
            </a:r>
            <a:r>
              <a:rPr lang="en-GB" sz="3200" dirty="0">
                <a:solidFill>
                  <a:schemeClr val="tx1">
                    <a:lumMod val="65000"/>
                    <a:lumOff val="35000"/>
                  </a:schemeClr>
                </a:solidFill>
                <a:latin typeface="Roboto" panose="02000000000000000000" pitchFamily="2" charset="0"/>
                <a:ea typeface="Roboto" panose="02000000000000000000" pitchFamily="2" charset="0"/>
                <a:cs typeface="Arial" charset="0"/>
              </a:rPr>
              <a:t> to benchmarks.</a:t>
            </a:r>
          </a:p>
          <a:p>
            <a:pPr algn="ctr"/>
            <a:r>
              <a:rPr lang="en-GB" sz="3200" i="1" dirty="0">
                <a:solidFill>
                  <a:srgbClr val="2B7DC0"/>
                </a:solidFill>
                <a:latin typeface="Arial" charset="0"/>
                <a:ea typeface="Arial" charset="0"/>
                <a:cs typeface="Arial" charset="0"/>
              </a:rPr>
              <a:t> </a:t>
            </a:r>
            <a:endParaRPr lang="fr-FR" sz="3200" b="1" i="1" dirty="0">
              <a:solidFill>
                <a:srgbClr val="F28F3B"/>
              </a:solidFill>
              <a:latin typeface="Arial" charset="0"/>
              <a:ea typeface="Arial" charset="0"/>
              <a:cs typeface="Arial" charset="0"/>
            </a:endParaRPr>
          </a:p>
        </p:txBody>
      </p:sp>
    </p:spTree>
    <p:extLst>
      <p:ext uri="{BB962C8B-B14F-4D97-AF65-F5344CB8AC3E}">
        <p14:creationId xmlns:p14="http://schemas.microsoft.com/office/powerpoint/2010/main" val="1348570598"/>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sld>
</file>

<file path=ppt/theme/theme1.xml><?xml version="1.0" encoding="utf-8"?>
<a:theme xmlns:a="http://schemas.openxmlformats.org/drawingml/2006/main" name="Thème Office">
  <a:themeElements>
    <a:clrScheme name="Bureau">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Bureau">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defRPr sz="1600" dirty="0" smtClean="0">
            <a:solidFill>
              <a:srgbClr val="2A7DBF"/>
            </a:solidFill>
            <a:latin typeface="Arial" charset="0"/>
            <a:ea typeface="Arial" charset="0"/>
            <a:cs typeface="Arial"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754</TotalTime>
  <Words>1022</Words>
  <Application>Microsoft Office PowerPoint</Application>
  <PresentationFormat>Widescreen</PresentationFormat>
  <Paragraphs>136</Paragraphs>
  <Slides>15</Slides>
  <Notes>15</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15</vt:i4>
      </vt:variant>
    </vt:vector>
  </HeadingPairs>
  <TitlesOfParts>
    <vt:vector size="23" baseType="lpstr">
      <vt:lpstr>Arial</vt:lpstr>
      <vt:lpstr>Arial Black</vt:lpstr>
      <vt:lpstr>Calibri</vt:lpstr>
      <vt:lpstr>Calibri Light</vt:lpstr>
      <vt:lpstr>Roboto</vt:lpstr>
      <vt:lpstr>Times New Roman</vt:lpstr>
      <vt:lpstr>Wingdings</vt:lpstr>
      <vt:lpstr>Thème Office</vt:lpstr>
      <vt:lpstr>POSEIDON</vt:lpstr>
      <vt:lpstr>PowerPoint Presentation</vt:lpstr>
      <vt:lpstr>PowerPoint Presentation</vt:lpstr>
      <vt:lpstr>Trident</vt:lpstr>
      <vt:lpstr>+ TRIDENT</vt:lpstr>
      <vt:lpstr>PowerPoint Presentation</vt:lpstr>
      <vt:lpstr>POSEIDON</vt:lpstr>
      <vt:lpstr>HOW POSEIDON WORKS</vt:lpstr>
      <vt:lpstr>HOW POSEIDON WORKS</vt:lpstr>
      <vt:lpstr>POSEIDON PIPELINE</vt:lpstr>
      <vt:lpstr>WEASEL TRANSFORMATION</vt:lpstr>
      <vt:lpstr>POSEIDON PIPELINE</vt:lpstr>
      <vt:lpstr>RESULTS &amp; FUTURE WORK</vt:lpstr>
      <vt:lpstr>Thanks Everyone</vt:lpstr>
      <vt:lpstr>References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POSEIDON</dc:title>
  <dc:creator>Leonardo Xavier Kuffo Rivero</dc:creator>
  <cp:lastModifiedBy>Leonardo Xavier Kuffo Rivero</cp:lastModifiedBy>
  <cp:revision>38</cp:revision>
  <dcterms:created xsi:type="dcterms:W3CDTF">2018-08-14T15:07:34Z</dcterms:created>
  <dcterms:modified xsi:type="dcterms:W3CDTF">2018-08-16T09:10:56Z</dcterms:modified>
</cp:coreProperties>
</file>