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48" r:id="rId1"/>
    <p:sldMasterId id="2147485698" r:id="rId2"/>
  </p:sldMasterIdLst>
  <p:notesMasterIdLst>
    <p:notesMasterId r:id="rId39"/>
  </p:notesMasterIdLst>
  <p:handoutMasterIdLst>
    <p:handoutMasterId r:id="rId40"/>
  </p:handoutMasterIdLst>
  <p:sldIdLst>
    <p:sldId id="299" r:id="rId3"/>
    <p:sldId id="992" r:id="rId4"/>
    <p:sldId id="1086" r:id="rId5"/>
    <p:sldId id="974" r:id="rId6"/>
    <p:sldId id="1078" r:id="rId7"/>
    <p:sldId id="1087" r:id="rId8"/>
    <p:sldId id="1055" r:id="rId9"/>
    <p:sldId id="1067" r:id="rId10"/>
    <p:sldId id="1005" r:id="rId11"/>
    <p:sldId id="1073" r:id="rId12"/>
    <p:sldId id="1081" r:id="rId13"/>
    <p:sldId id="1080" r:id="rId14"/>
    <p:sldId id="1076" r:id="rId15"/>
    <p:sldId id="1088" r:id="rId16"/>
    <p:sldId id="1061" r:id="rId17"/>
    <p:sldId id="1062" r:id="rId18"/>
    <p:sldId id="1064" r:id="rId19"/>
    <p:sldId id="1065" r:id="rId20"/>
    <p:sldId id="1094" r:id="rId21"/>
    <p:sldId id="1093" r:id="rId22"/>
    <p:sldId id="1095" r:id="rId23"/>
    <p:sldId id="1096" r:id="rId24"/>
    <p:sldId id="1084" r:id="rId25"/>
    <p:sldId id="1100" r:id="rId26"/>
    <p:sldId id="1099" r:id="rId27"/>
    <p:sldId id="1089" r:id="rId28"/>
    <p:sldId id="1083" r:id="rId29"/>
    <p:sldId id="1085" r:id="rId30"/>
    <p:sldId id="1066" r:id="rId31"/>
    <p:sldId id="1074" r:id="rId32"/>
    <p:sldId id="1075" r:id="rId33"/>
    <p:sldId id="1097" r:id="rId34"/>
    <p:sldId id="1098" r:id="rId35"/>
    <p:sldId id="1091" r:id="rId36"/>
    <p:sldId id="1092" r:id="rId37"/>
    <p:sldId id="1090" r:id="rId38"/>
  </p:sldIdLst>
  <p:sldSz cx="9144000" cy="6858000" type="screen4x3"/>
  <p:notesSz cx="9872663" cy="67976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54C076-A7FF-497B-9676-64AF712D4123}">
          <p14:sldIdLst>
            <p14:sldId id="299"/>
            <p14:sldId id="992"/>
          </p14:sldIdLst>
        </p14:section>
        <p14:section name="Introduction" id="{CB437BDF-EFC3-4E0F-8088-634E7C150E01}">
          <p14:sldIdLst>
            <p14:sldId id="1086"/>
            <p14:sldId id="974"/>
            <p14:sldId id="1078"/>
          </p14:sldIdLst>
        </p14:section>
        <p14:section name="MQXF - Block Model" id="{CFBCBC22-D806-43E6-9553-BB17A2BB62C8}">
          <p14:sldIdLst>
            <p14:sldId id="1087"/>
            <p14:sldId id="1055"/>
            <p14:sldId id="1067"/>
            <p14:sldId id="1005"/>
            <p14:sldId id="1073"/>
            <p14:sldId id="1081"/>
            <p14:sldId id="1080"/>
            <p14:sldId id="1076"/>
          </p14:sldIdLst>
        </p14:section>
        <p14:section name="MQXF Cable Stack" id="{2A5D0D7E-B877-44E7-974C-EB119ACCE67C}">
          <p14:sldIdLst>
            <p14:sldId id="1088"/>
            <p14:sldId id="1061"/>
            <p14:sldId id="1062"/>
            <p14:sldId id="1064"/>
            <p14:sldId id="1065"/>
            <p14:sldId id="1094"/>
            <p14:sldId id="1093"/>
            <p14:sldId id="1095"/>
          </p14:sldIdLst>
        </p14:section>
        <p14:section name="Applications" id="{DDF9DEA4-5344-4050-A501-ADD7CF52134C}">
          <p14:sldIdLst>
            <p14:sldId id="1096"/>
            <p14:sldId id="1084"/>
            <p14:sldId id="1100"/>
            <p14:sldId id="1099"/>
          </p14:sldIdLst>
        </p14:section>
        <p14:section name="Conclusion" id="{2218E8C6-BCF8-4DCE-B63B-827C381E711B}">
          <p14:sldIdLst>
            <p14:sldId id="1089"/>
            <p14:sldId id="1083"/>
            <p14:sldId id="1085"/>
          </p14:sldIdLst>
        </p14:section>
        <p14:section name="Extra" id="{A201BD87-D3BB-4C98-BB32-E0E3479F3257}">
          <p14:sldIdLst>
            <p14:sldId id="1066"/>
            <p14:sldId id="1074"/>
            <p14:sldId id="1075"/>
            <p14:sldId id="1097"/>
            <p14:sldId id="1098"/>
            <p14:sldId id="1091"/>
            <p14:sldId id="1092"/>
            <p14:sldId id="10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28B"/>
    <a:srgbClr val="FFCB40"/>
    <a:srgbClr val="FFC13D"/>
    <a:srgbClr val="AFE4A7"/>
    <a:srgbClr val="039203"/>
    <a:srgbClr val="558ED5"/>
    <a:srgbClr val="6893C6"/>
    <a:srgbClr val="4F81BD"/>
    <a:srgbClr val="385D8A"/>
    <a:srgbClr val="FF4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5" autoAdjust="0"/>
    <p:restoredTop sz="97538" autoAdjust="0"/>
  </p:normalViewPr>
  <p:slideViewPr>
    <p:cSldViewPr>
      <p:cViewPr varScale="1">
        <p:scale>
          <a:sx n="161" d="100"/>
          <a:sy n="161" d="100"/>
        </p:scale>
        <p:origin x="1452" y="138"/>
      </p:cViewPr>
      <p:guideLst>
        <p:guide orient="horz" pos="2160"/>
        <p:guide pos="288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-528"/>
    </p:cViewPr>
  </p:sorterViewPr>
  <p:notesViewPr>
    <p:cSldViewPr>
      <p:cViewPr varScale="1">
        <p:scale>
          <a:sx n="75" d="100"/>
          <a:sy n="75" d="100"/>
        </p:scale>
        <p:origin x="2952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1129" y="0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9E0D3C-D421-42F0-AA7B-A6D8F9194101}" type="datetimeFigureOut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378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1129" y="6456378"/>
            <a:ext cx="4279230" cy="340210"/>
          </a:xfrm>
          <a:prstGeom prst="rect">
            <a:avLst/>
          </a:prstGeom>
        </p:spPr>
        <p:txBody>
          <a:bodyPr vert="horz" wrap="square" lIns="93171" tIns="46587" rIns="93171" bIns="4658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6ED2791-43A4-4ED6-BD6D-6406966D5F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644312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1129" y="0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8AC83BE-F4A2-43EF-A145-B425EE0B03CC}" type="datetimeFigureOut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1" tIns="46587" rIns="93171" bIns="46587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9111" y="3229277"/>
            <a:ext cx="7894442" cy="3058628"/>
          </a:xfrm>
          <a:prstGeom prst="rect">
            <a:avLst/>
          </a:prstGeom>
        </p:spPr>
        <p:txBody>
          <a:bodyPr vert="horz" lIns="93171" tIns="46587" rIns="93171" bIns="4658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378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1129" y="6456378"/>
            <a:ext cx="4279230" cy="340210"/>
          </a:xfrm>
          <a:prstGeom prst="rect">
            <a:avLst/>
          </a:prstGeom>
        </p:spPr>
        <p:txBody>
          <a:bodyPr vert="horz" wrap="square" lIns="93171" tIns="46587" rIns="93171" bIns="4658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FAA01-FAB5-41E6-8FF6-8BC928EA1D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85440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8177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26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824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544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6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067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649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2820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14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074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22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160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24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7536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1490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22/05/2018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B7388-D4D2-4360-9A01-56FFE41220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969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22/05/2018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F53CE-216F-4640-9773-A400875022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8319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22/05/2018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0AE80-980C-4E2A-B91C-4FC04AF79E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6674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22/05/2018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302F5B3-DAB3-4D36-8B5C-400CF72F5F0E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99565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z="13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22/05/2018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F11DAD5-9815-4220-9CC1-C5647EE79F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4544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22/05/2018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E73F8-06DE-4F81-9B37-4F7C889DB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62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22/05/2018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AEF5028-507F-49C0-ABB2-1182398198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8429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22/05/2018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EDF9-7486-4E84-B9CE-C23084BC50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4698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22/05/2018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C74FC-822A-4AE1-85E0-6F786880B2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3567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22/05/2018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3323D-9236-4AB9-9AC0-7DC8752428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5747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22/05/2018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17EEF-9C2E-4787-B7E0-E683B16910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3657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22/05/2018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2429E-8EBF-4455-8348-BFD835626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196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22/05/2018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DFA1BEA-5929-4544-944B-2458BF1A85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2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033" name="Group 2"/>
          <p:cNvGrpSpPr>
            <a:grpSpLocks/>
          </p:cNvGrpSpPr>
          <p:nvPr userDrawn="1"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5" name="Picture 30" descr="USLARP"/>
            <p:cNvPicPr>
              <a:picLocks noChangeAspect="1" noChangeArrowheads="1"/>
            </p:cNvPicPr>
            <p:nvPr userDrawn="1"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31" descr="USLARP"/>
            <p:cNvPicPr>
              <a:picLocks noChangeAspect="1" noChangeArrowheads="1"/>
            </p:cNvPicPr>
            <p:nvPr userDrawn="1"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4" name="Picture 12"/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6324600"/>
            <a:ext cx="8556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166" r:id="rId1"/>
    <p:sldLayoutId id="2147487167" r:id="rId2"/>
    <p:sldLayoutId id="2147487158" r:id="rId3"/>
    <p:sldLayoutId id="2147487168" r:id="rId4"/>
    <p:sldLayoutId id="2147487159" r:id="rId5"/>
    <p:sldLayoutId id="2147487160" r:id="rId6"/>
    <p:sldLayoutId id="2147487161" r:id="rId7"/>
    <p:sldLayoutId id="2147487162" r:id="rId8"/>
    <p:sldLayoutId id="2147487163" r:id="rId9"/>
    <p:sldLayoutId id="2147487164" r:id="rId10"/>
    <p:sldLayoutId id="214748716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smtClean="0">
                <a:solidFill>
                  <a:srgbClr val="000000"/>
                </a:solidFill>
                <a:latin typeface="Optima Medium"/>
              </a:defRPr>
            </a:lvl1pPr>
          </a:lstStyle>
          <a:p>
            <a:pPr>
              <a:defRPr/>
            </a:pPr>
            <a:r>
              <a:rPr lang="en-US" dirty="0" smtClean="0"/>
              <a:t>22/05/2018</a:t>
            </a:r>
            <a:endParaRPr lang="en-GB" dirty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Optima Medium"/>
              </a:defRPr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GB" dirty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FFFFFF"/>
                </a:solidFill>
                <a:latin typeface="Optima Medium"/>
              </a:defRPr>
            </a:lvl1pPr>
          </a:lstStyle>
          <a:p>
            <a:pPr>
              <a:defRPr/>
            </a:pPr>
            <a:fld id="{B4B7FE4A-4E20-45A3-911B-60EBF8FC9B29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  <p:pic>
        <p:nvPicPr>
          <p:cNvPr id="205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0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TE_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688975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TextBox 8"/>
          <p:cNvSpPr txBox="1">
            <a:spLocks noChangeArrowheads="1"/>
          </p:cNvSpPr>
          <p:nvPr/>
        </p:nvSpPr>
        <p:spPr bwMode="auto">
          <a:xfrm>
            <a:off x="762000" y="914400"/>
            <a:ext cx="152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solidFill>
                  <a:srgbClr val="000000"/>
                </a:solidFill>
                <a:latin typeface="Optima Medium"/>
              </a:rPr>
              <a:t>Technology </a:t>
            </a:r>
          </a:p>
          <a:p>
            <a:pPr eaLnBrk="1" hangingPunct="1">
              <a:defRPr/>
            </a:pPr>
            <a:r>
              <a:rPr lang="en-US" sz="1600" smtClean="0">
                <a:solidFill>
                  <a:srgbClr val="000000"/>
                </a:solidFill>
                <a:latin typeface="Optima Medium"/>
              </a:rPr>
              <a:t>Department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69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304800" y="1600200"/>
            <a:ext cx="8458200" cy="1295400"/>
          </a:xfrm>
        </p:spPr>
        <p:txBody>
          <a:bodyPr/>
          <a:lstStyle/>
          <a:p>
            <a:r>
              <a:rPr lang="en-GB" altLang="en-US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Mechanical Simulation of Nb</a:t>
            </a:r>
            <a:r>
              <a:rPr lang="en-GB" altLang="en-US" b="1" baseline="-25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3</a:t>
            </a:r>
            <a:r>
              <a:rPr lang="en-GB" altLang="en-US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Sn Coils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2971800"/>
            <a:ext cx="8001000" cy="1371600"/>
          </a:xfrm>
        </p:spPr>
        <p:txBody>
          <a:bodyPr>
            <a:normAutofit fontScale="77500" lnSpcReduction="20000"/>
          </a:bodyPr>
          <a:lstStyle/>
          <a:p>
            <a:r>
              <a:rPr lang="en-GB" u="sng" dirty="0">
                <a:latin typeface="Century Gothic" panose="020B0502020202020204" pitchFamily="34" charset="0"/>
              </a:rPr>
              <a:t>G. </a:t>
            </a:r>
            <a:r>
              <a:rPr lang="en-GB" u="sng" dirty="0" smtClean="0">
                <a:latin typeface="Century Gothic" panose="020B0502020202020204" pitchFamily="34" charset="0"/>
              </a:rPr>
              <a:t>Vallone</a:t>
            </a:r>
            <a:r>
              <a:rPr lang="en-GB" dirty="0" smtClean="0">
                <a:latin typeface="Century Gothic" panose="020B0502020202020204" pitchFamily="34" charset="0"/>
              </a:rPr>
              <a:t>, B. Bordini, N. Bourcey, M. Daly, P</a:t>
            </a:r>
            <a:r>
              <a:rPr lang="en-GB" dirty="0">
                <a:latin typeface="Century Gothic" panose="020B0502020202020204" pitchFamily="34" charset="0"/>
              </a:rPr>
              <a:t>. </a:t>
            </a:r>
            <a:r>
              <a:rPr lang="en-GB" dirty="0" err="1" smtClean="0">
                <a:latin typeface="Century Gothic" panose="020B0502020202020204" pitchFamily="34" charset="0"/>
              </a:rPr>
              <a:t>Ferracin</a:t>
            </a:r>
            <a:r>
              <a:rPr lang="en-GB" dirty="0" smtClean="0">
                <a:latin typeface="Century Gothic" panose="020B0502020202020204" pitchFamily="34" charset="0"/>
              </a:rPr>
              <a:t>, </a:t>
            </a:r>
            <a:r>
              <a:rPr lang="en-GB" dirty="0">
                <a:latin typeface="Century Gothic" panose="020B0502020202020204" pitchFamily="34" charset="0"/>
              </a:rPr>
              <a:t>C</a:t>
            </a:r>
            <a:r>
              <a:rPr lang="en-GB" dirty="0" smtClean="0">
                <a:latin typeface="Century Gothic" panose="020B0502020202020204" pitchFamily="34" charset="0"/>
              </a:rPr>
              <a:t>. Fichera</a:t>
            </a:r>
            <a:r>
              <a:rPr lang="en-GB" dirty="0">
                <a:latin typeface="Century Gothic" panose="020B0502020202020204" pitchFamily="34" charset="0"/>
              </a:rPr>
              <a:t>, P. </a:t>
            </a:r>
            <a:r>
              <a:rPr lang="en-GB" dirty="0" smtClean="0">
                <a:latin typeface="Century Gothic" panose="020B0502020202020204" pitchFamily="34" charset="0"/>
              </a:rPr>
              <a:t>Grosclaude, </a:t>
            </a:r>
            <a:r>
              <a:rPr lang="en-GB" dirty="0">
                <a:latin typeface="Century Gothic" panose="020B0502020202020204" pitchFamily="34" charset="0"/>
              </a:rPr>
              <a:t>M</a:t>
            </a:r>
            <a:r>
              <a:rPr lang="en-GB" dirty="0" smtClean="0">
                <a:latin typeface="Century Gothic" panose="020B0502020202020204" pitchFamily="34" charset="0"/>
              </a:rPr>
              <a:t>. Guinchard,</a:t>
            </a:r>
            <a:br>
              <a:rPr lang="en-GB" dirty="0" smtClean="0">
                <a:latin typeface="Century Gothic" panose="020B0502020202020204" pitchFamily="34" charset="0"/>
              </a:rPr>
            </a:br>
            <a:r>
              <a:rPr lang="en-GB" dirty="0" smtClean="0">
                <a:latin typeface="Century Gothic" panose="020B0502020202020204" pitchFamily="34" charset="0"/>
              </a:rPr>
              <a:t>S. Izquierdo Bermudez, C. Loffler, J. C. Perez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37th </a:t>
            </a:r>
            <a:r>
              <a:rPr lang="en-GB" dirty="0" err="1">
                <a:latin typeface="Century Gothic" panose="020B0502020202020204" pitchFamily="34" charset="0"/>
              </a:rPr>
              <a:t>EuroCirCol</a:t>
            </a:r>
            <a:r>
              <a:rPr lang="en-GB" dirty="0">
                <a:latin typeface="Century Gothic" panose="020B0502020202020204" pitchFamily="34" charset="0"/>
              </a:rPr>
              <a:t> WP5 </a:t>
            </a:r>
            <a:r>
              <a:rPr lang="en-GB" dirty="0" smtClean="0">
                <a:latin typeface="Century Gothic" panose="020B0502020202020204" pitchFamily="34" charset="0"/>
              </a:rPr>
              <a:t>Coordination Meeting</a:t>
            </a:r>
          </a:p>
          <a:p>
            <a:r>
              <a:rPr lang="en-GB" dirty="0" smtClean="0">
                <a:latin typeface="Century Gothic" panose="020B0502020202020204" pitchFamily="34" charset="0"/>
              </a:rPr>
              <a:t>CERN, 22/05/2018</a:t>
            </a:r>
            <a:endParaRPr lang="en-GB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Mechanical Model – MQXFSD0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4A9666-5A4B-4329-AA8D-17B8A853FE6C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dirty="0" smtClean="0">
              <a:latin typeface="Century Gothic" panose="020B0502020202020204" pitchFamily="34" charset="0"/>
            </a:endParaRPr>
          </a:p>
        </p:txBody>
      </p:sp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4827815" y="1236000"/>
            <a:ext cx="3325585" cy="3240000"/>
            <a:chOff x="4343400" y="1515370"/>
            <a:chExt cx="4488611" cy="437309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43400" y="1515370"/>
              <a:ext cx="4488611" cy="4373095"/>
            </a:xfrm>
            <a:prstGeom prst="rect">
              <a:avLst/>
            </a:prstGeom>
          </p:spPr>
        </p:pic>
        <p:cxnSp>
          <p:nvCxnSpPr>
            <p:cNvPr id="21" name="Straight Arrow Connector 20"/>
            <p:cNvCxnSpPr/>
            <p:nvPr/>
          </p:nvCxnSpPr>
          <p:spPr>
            <a:xfrm flipV="1">
              <a:off x="6431000" y="3999165"/>
              <a:ext cx="378175" cy="6096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8153400" y="3903819"/>
              <a:ext cx="210964" cy="11733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5997725" y="4597187"/>
              <a:ext cx="9364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Loading</a:t>
              </a:r>
              <a:endParaRPr lang="en-GB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568941" y="3575971"/>
              <a:ext cx="11512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Cool-Down</a:t>
              </a:r>
              <a:endParaRPr lang="en-GB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143000"/>
            <a:ext cx="2854285" cy="3240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57199" y="4526340"/>
            <a:ext cx="83058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Mechanical structure was tested with aluminium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dummy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coils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Transfer Function: force provided by the structure vs coil </a:t>
            </a:r>
            <a:r>
              <a:rPr lang="en-GB" sz="1600" dirty="0" err="1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prestress</a:t>
            </a:r>
            <a:endParaRPr lang="en-GB" sz="1600" dirty="0" smtClean="0"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endParaRPr lang="en-GB" sz="1600" dirty="0" smtClean="0"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Very </a:t>
            </a:r>
            <a:r>
              <a:rPr lang="en-GB" sz="1600" b="1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good agreement </a:t>
            </a:r>
            <a:r>
              <a:rPr lang="en-GB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with the numerical model results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 calibration </a:t>
            </a:r>
            <a:r>
              <a:rPr lang="en-GB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was performed</a:t>
            </a:r>
          </a:p>
        </p:txBody>
      </p:sp>
    </p:spTree>
    <p:extLst>
      <p:ext uri="{BB962C8B-B14F-4D97-AF65-F5344CB8AC3E}">
        <p14:creationId xmlns:p14="http://schemas.microsoft.com/office/powerpoint/2010/main" val="127836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28600" y="1431191"/>
                <a:ext cx="4824940" cy="4278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/>
                <a:r>
                  <a:rPr lang="en-GB" sz="1600" b="1" i="1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Prestress analysis:</a:t>
                </a:r>
              </a:p>
              <a:p>
                <a:pPr marL="0" lvl="1"/>
                <a:endParaRPr lang="en-GB" sz="1600" b="1" dirty="0" smtClean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2857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 err="1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Prestress</a:t>
                </a: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 variation: </a:t>
                </a:r>
                <a14:m>
                  <m:oMath xmlns:m="http://schemas.openxmlformats.org/officeDocument/2006/math">
                    <m:r>
                      <a:rPr lang="en-GB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±</m:t>
                    </m:r>
                    <m:r>
                      <a:rPr lang="en-GB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𝟏𝟕</m:t>
                    </m:r>
                    <m:r>
                      <a:rPr lang="en-GB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GB" sz="1600" b="1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𝑴𝑷𝒂</m:t>
                    </m:r>
                  </m:oMath>
                </a14:m>
                <a:endParaRPr lang="en-GB" sz="1600" dirty="0" smtClean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2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Does this set a threshold on expected model precision?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 smtClean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b="1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Model </a:t>
                </a: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result is out of the meas. uniformity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1600" b="1" dirty="0" smtClean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b="1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Pole stress </a:t>
                </a: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at warm lower</a:t>
                </a:r>
                <a:endParaRPr lang="en-GB" sz="1600" b="1" dirty="0" smtClean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Lower </a:t>
                </a:r>
                <a:r>
                  <a:rPr lang="en-GB" sz="1600" dirty="0" err="1">
                    <a:latin typeface="Century Gothic" panose="020B0502020202020204" pitchFamily="34" charset="0"/>
                    <a:cs typeface="Arial" panose="020B0604020202020204" pitchFamily="34" charset="0"/>
                  </a:rPr>
                  <a:t>prestress</a:t>
                </a: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 increase during </a:t>
                </a: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CD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Stress after CD </a:t>
                </a:r>
                <a:r>
                  <a:rPr lang="en-GB" sz="1600" b="1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lower </a:t>
                </a: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than expected on both shell and </a:t>
                </a: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coil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GB" sz="1600" b="1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mechanical models </a:t>
                </a: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experience suggests that the distance between model and measurements is due to the </a:t>
                </a:r>
                <a:r>
                  <a:rPr lang="en-GB" sz="1600" b="1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coil </a:t>
                </a: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properties used.</a:t>
                </a:r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431191"/>
                <a:ext cx="4824940" cy="4278094"/>
              </a:xfrm>
              <a:prstGeom prst="rect">
                <a:avLst/>
              </a:prstGeom>
              <a:blipFill>
                <a:blip r:embed="rId2"/>
                <a:stretch>
                  <a:fillRect l="-759" t="-427" r="-885" b="-8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23"/>
          <p:cNvGrpSpPr>
            <a:grpSpLocks noChangeAspect="1"/>
          </p:cNvGrpSpPr>
          <p:nvPr/>
        </p:nvGrpSpPr>
        <p:grpSpPr bwMode="auto">
          <a:xfrm>
            <a:off x="5181600" y="566279"/>
            <a:ext cx="3826354" cy="1643521"/>
            <a:chOff x="5536793" y="533400"/>
            <a:chExt cx="4406205" cy="1892746"/>
          </a:xfrm>
        </p:grpSpPr>
        <p:pic>
          <p:nvPicPr>
            <p:cNvPr id="10" name="Picture 12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8095" y="533400"/>
              <a:ext cx="2658384" cy="1892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3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5955" y="1880385"/>
              <a:ext cx="207270" cy="19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Straight Arrow Connector 11"/>
            <p:cNvCxnSpPr>
              <a:endCxn id="11" idx="1"/>
            </p:cNvCxnSpPr>
            <p:nvPr/>
          </p:nvCxnSpPr>
          <p:spPr>
            <a:xfrm>
              <a:off x="6019465" y="1752887"/>
              <a:ext cx="558884" cy="1905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8"/>
            <p:cNvSpPr txBox="1">
              <a:spLocks noChangeArrowheads="1"/>
            </p:cNvSpPr>
            <p:nvPr/>
          </p:nvSpPr>
          <p:spPr bwMode="auto">
            <a:xfrm>
              <a:off x="5536793" y="1452920"/>
              <a:ext cx="917959" cy="44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Pole</a:t>
              </a:r>
              <a:endParaRPr lang="en-GB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4" name="Picture 2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1905000"/>
              <a:ext cx="207270" cy="19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" name="Straight Arrow Connector 14"/>
            <p:cNvCxnSpPr/>
            <p:nvPr/>
          </p:nvCxnSpPr>
          <p:spPr>
            <a:xfrm flipH="1">
              <a:off x="8809120" y="1573458"/>
              <a:ext cx="185765" cy="3858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>
              <a:off x="8703587" y="1252225"/>
              <a:ext cx="1239411" cy="44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Shell</a:t>
              </a: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54949" y="152400"/>
            <a:ext cx="5657211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MQXFS1 – Transfer Function</a:t>
            </a:r>
            <a:endParaRPr lang="en-GB" dirty="0">
              <a:latin typeface="Century Gothic" panose="020B0502020202020204" pitchFamily="34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5049458" y="2541312"/>
            <a:ext cx="3942142" cy="3600000"/>
            <a:chOff x="4439822" y="2176409"/>
            <a:chExt cx="4606978" cy="420713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39822" y="2176409"/>
              <a:ext cx="4606978" cy="4207134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/>
            <p:nvPr/>
          </p:nvCxnSpPr>
          <p:spPr>
            <a:xfrm flipV="1">
              <a:off x="6101466" y="3711209"/>
              <a:ext cx="378175" cy="6096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7369721" y="4080432"/>
              <a:ext cx="378175" cy="6096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668191" y="4309231"/>
              <a:ext cx="9364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Loading</a:t>
              </a:r>
              <a:endParaRPr lang="en-GB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794082" y="4683365"/>
              <a:ext cx="11512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Cool-Down</a:t>
              </a:r>
              <a:endParaRPr lang="en-GB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11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48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Coil Properties – Available Data</a:t>
            </a:r>
            <a:endParaRPr lang="en-GB" dirty="0">
              <a:latin typeface="Century Gothic" panose="020B0502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1186449"/>
            <a:ext cx="7086600" cy="30807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2400" y="4343400"/>
            <a:ext cx="868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Available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coil properties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measures highly dispersed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Measured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Young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modulus: 15</a:t>
            </a:r>
            <a:r>
              <a:rPr lang="en-GB" sz="1600" dirty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-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60 </a:t>
            </a:r>
            <a:r>
              <a:rPr lang="en-GB" sz="1600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GPa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. Also depends upon cyclic/monotonic loading 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Measured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thermal contraction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: 2-4 mm/m</a:t>
            </a:r>
          </a:p>
        </p:txBody>
      </p:sp>
      <p:grpSp>
        <p:nvGrpSpPr>
          <p:cNvPr id="14" name="Group 106"/>
          <p:cNvGrpSpPr>
            <a:grpSpLocks/>
          </p:cNvGrpSpPr>
          <p:nvPr/>
        </p:nvGrpSpPr>
        <p:grpSpPr bwMode="auto">
          <a:xfrm>
            <a:off x="7162800" y="2200635"/>
            <a:ext cx="1914524" cy="1837965"/>
            <a:chOff x="197560" y="1790696"/>
            <a:chExt cx="3816701" cy="3699542"/>
          </a:xfrm>
        </p:grpSpPr>
        <p:grpSp>
          <p:nvGrpSpPr>
            <p:cNvPr id="15" name="Group 107"/>
            <p:cNvGrpSpPr>
              <a:grpSpLocks noChangeAspect="1"/>
            </p:cNvGrpSpPr>
            <p:nvPr/>
          </p:nvGrpSpPr>
          <p:grpSpPr bwMode="auto">
            <a:xfrm>
              <a:off x="728436" y="2453538"/>
              <a:ext cx="2520000" cy="2556000"/>
              <a:chOff x="2438400" y="2362200"/>
              <a:chExt cx="3108501" cy="2989008"/>
            </a:xfrm>
          </p:grpSpPr>
          <p:pic>
            <p:nvPicPr>
              <p:cNvPr id="22" name="Picture 1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2362200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11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2659626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11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2954598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11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3551904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11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3254478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11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3849330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Picture 12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4151856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12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4451556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Picture 12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4748982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12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5051508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16" name="Straight Arrow Connector 15"/>
            <p:cNvCxnSpPr/>
            <p:nvPr/>
          </p:nvCxnSpPr>
          <p:spPr>
            <a:xfrm flipV="1">
              <a:off x="701010" y="2141415"/>
              <a:ext cx="0" cy="287869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diamond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701010" y="5022911"/>
              <a:ext cx="2880719" cy="0"/>
            </a:xfrm>
            <a:prstGeom prst="straightConnector1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  <a:headEnd type="diamond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2"/>
            <p:cNvSpPr>
              <a:spLocks noChangeArrowheads="1"/>
            </p:cNvSpPr>
            <p:nvPr/>
          </p:nvSpPr>
          <p:spPr bwMode="auto">
            <a:xfrm>
              <a:off x="197560" y="1790696"/>
              <a:ext cx="1753481" cy="378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2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2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ctr"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GB" altLang="en-US" sz="800" dirty="0" smtClean="0">
                  <a:solidFill>
                    <a:schemeClr val="tx1"/>
                  </a:solidFill>
                  <a:latin typeface="+mn-lt"/>
                </a:rPr>
                <a:t>Y – azimuthal</a:t>
              </a:r>
            </a:p>
          </p:txBody>
        </p:sp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2663238" y="5056582"/>
              <a:ext cx="1351023" cy="433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2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2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ctr"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GB" altLang="en-US" sz="8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n-lt"/>
                </a:rPr>
                <a:t>X – radial</a:t>
              </a:r>
            </a:p>
          </p:txBody>
        </p:sp>
        <p:sp>
          <p:nvSpPr>
            <p:cNvPr id="20" name="Diamond 19"/>
            <p:cNvSpPr/>
            <p:nvPr/>
          </p:nvSpPr>
          <p:spPr>
            <a:xfrm>
              <a:off x="627334" y="4930323"/>
              <a:ext cx="139985" cy="159926"/>
            </a:xfrm>
            <a:prstGeom prst="diamond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1" name="Rectangle 12"/>
            <p:cNvSpPr>
              <a:spLocks noChangeArrowheads="1"/>
            </p:cNvSpPr>
            <p:nvPr/>
          </p:nvSpPr>
          <p:spPr bwMode="auto">
            <a:xfrm>
              <a:off x="212292" y="5056580"/>
              <a:ext cx="1900175" cy="433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2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2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ctr"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GB" altLang="en-US" sz="800" dirty="0" smtClean="0">
                  <a:solidFill>
                    <a:srgbClr val="FF0000"/>
                  </a:solidFill>
                  <a:latin typeface="+mn-lt"/>
                </a:rPr>
                <a:t>Z – longitudinal</a:t>
              </a:r>
            </a:p>
          </p:txBody>
        </p:sp>
      </p:grpSp>
      <p:sp>
        <p:nvSpPr>
          <p:cNvPr id="32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12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1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Azimuthal Pre-stress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grpSp>
        <p:nvGrpSpPr>
          <p:cNvPr id="49161" name="Group 23"/>
          <p:cNvGrpSpPr>
            <a:grpSpLocks/>
          </p:cNvGrpSpPr>
          <p:nvPr/>
        </p:nvGrpSpPr>
        <p:grpSpPr bwMode="auto">
          <a:xfrm>
            <a:off x="5105400" y="762000"/>
            <a:ext cx="4208463" cy="1892300"/>
            <a:chOff x="5536793" y="533400"/>
            <a:chExt cx="4209092" cy="1892746"/>
          </a:xfrm>
        </p:grpSpPr>
        <p:pic>
          <p:nvPicPr>
            <p:cNvPr id="49162" name="Picture 12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8095" y="533400"/>
              <a:ext cx="2658384" cy="1892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3" name="Picture 13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5955" y="1880385"/>
              <a:ext cx="207270" cy="19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" name="Straight Arrow Connector 17"/>
            <p:cNvCxnSpPr>
              <a:endCxn id="49163" idx="1"/>
            </p:cNvCxnSpPr>
            <p:nvPr/>
          </p:nvCxnSpPr>
          <p:spPr>
            <a:xfrm>
              <a:off x="6019465" y="1752887"/>
              <a:ext cx="558884" cy="1905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165" name="TextBox 18"/>
            <p:cNvSpPr txBox="1">
              <a:spLocks noChangeArrowheads="1"/>
            </p:cNvSpPr>
            <p:nvPr/>
          </p:nvSpPr>
          <p:spPr bwMode="auto">
            <a:xfrm>
              <a:off x="5536793" y="1452920"/>
              <a:ext cx="838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>
                  <a:latin typeface="Courier New" panose="02070309020205020404" pitchFamily="49" charset="0"/>
                  <a:cs typeface="Courier New" panose="02070309020205020404" pitchFamily="49" charset="0"/>
                </a:rPr>
                <a:t>Pole</a:t>
              </a:r>
            </a:p>
          </p:txBody>
        </p:sp>
        <p:pic>
          <p:nvPicPr>
            <p:cNvPr id="49166" name="Picture 2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1905000"/>
              <a:ext cx="207270" cy="19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2" name="Straight Arrow Connector 21"/>
            <p:cNvCxnSpPr/>
            <p:nvPr/>
          </p:nvCxnSpPr>
          <p:spPr>
            <a:xfrm flipH="1">
              <a:off x="8809120" y="1573458"/>
              <a:ext cx="185765" cy="3858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168" name="TextBox 24"/>
            <p:cNvSpPr txBox="1">
              <a:spLocks noChangeArrowheads="1"/>
            </p:cNvSpPr>
            <p:nvPr/>
          </p:nvSpPr>
          <p:spPr bwMode="auto">
            <a:xfrm>
              <a:off x="8703589" y="1252225"/>
              <a:ext cx="10422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Shell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04800" y="1249740"/>
                <a:ext cx="5289407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b="1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Parametric</a:t>
                </a: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 analysis, </a:t>
                </a: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fixed shell </a:t>
                </a: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strain at warm: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 smtClean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RT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GB" sz="1600" dirty="0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E: 44 </a:t>
                </a:r>
                <a:r>
                  <a:rPr lang="en-GB" sz="1600" dirty="0" err="1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GPa</a:t>
                </a:r>
                <a:r>
                  <a:rPr lang="en-GB" sz="1600" dirty="0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GB" sz="1600" dirty="0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20 </a:t>
                </a:r>
                <a:r>
                  <a:rPr lang="en-GB" sz="1600" dirty="0" err="1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GPa</a:t>
                </a:r>
                <a:endParaRPr lang="en-GB" sz="1600" dirty="0" smtClean="0">
                  <a:latin typeface="Century Gothic" panose="020B0502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CD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 </m:t>
                    </m:r>
                  </m:oMath>
                </a14:m>
                <a:r>
                  <a:rPr lang="en-GB" sz="1600" dirty="0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α: 3.36 mm/m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GB" sz="1600" dirty="0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3.88 mm/m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1600" i="1" dirty="0" smtClean="0">
                  <a:latin typeface="Century Gothic" panose="020B0502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One could repeat the same process for other magnets. But not in the design phase!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249740"/>
                <a:ext cx="5289407" cy="1815882"/>
              </a:xfrm>
              <a:prstGeom prst="rect">
                <a:avLst/>
              </a:prstGeom>
              <a:blipFill>
                <a:blip r:embed="rId5"/>
                <a:stretch>
                  <a:fillRect l="-461" t="-1007" b="-33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8210" y="3048000"/>
            <a:ext cx="3305190" cy="3168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874" y="3048000"/>
            <a:ext cx="3469085" cy="3168000"/>
          </a:xfrm>
          <a:prstGeom prst="rect">
            <a:avLst/>
          </a:prstGeom>
        </p:spPr>
      </p:pic>
      <p:sp>
        <p:nvSpPr>
          <p:cNvPr id="2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13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48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Outline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 fontScale="85000" lnSpcReduction="20000"/>
          </a:bodyPr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MQXF – ‘block coil’ model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Cable stacks ‘strand’ model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MQXF ‘strand’ model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11T ‘block coil’ model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Conclusion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90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Cable Stacks – </a:t>
            </a:r>
            <a:r>
              <a:rPr lang="en-GB" dirty="0" smtClean="0">
                <a:latin typeface="Century Gothic" panose="020B0502020202020204" pitchFamily="34" charset="0"/>
              </a:rPr>
              <a:t>FE Model (1)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15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4800" y="3886199"/>
            <a:ext cx="5334000" cy="225884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2D FE model of the cable stack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Material properties from literature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Geometry from a mix of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image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analysis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and simple geometric formulas to match the filling factor, copper-non copper etc. </a:t>
            </a: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6233360" y="1369792"/>
            <a:ext cx="2506580" cy="2039684"/>
            <a:chOff x="345375" y="-5781415"/>
            <a:chExt cx="16313257" cy="1327461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60000">
              <a:off x="345375" y="-5781415"/>
              <a:ext cx="16313257" cy="1327461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hqprint">
              <a:clrChange>
                <a:clrFrom>
                  <a:srgbClr val="FF00FF"/>
                </a:clrFrom>
                <a:clrTo>
                  <a:srgbClr val="FF00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22433" y="971107"/>
              <a:ext cx="7970171" cy="1686591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3657600"/>
            <a:ext cx="2590800" cy="68271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8698" y="4469714"/>
            <a:ext cx="1960605" cy="7118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5504" y="5360221"/>
            <a:ext cx="2406993" cy="78482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95400"/>
            <a:ext cx="3968504" cy="216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1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Century Gothic" panose="020B0502020202020204" pitchFamily="34" charset="0"/>
              </a:rPr>
              <a:t>Cable Stacks – Transversal Pressure (1)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16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3657600"/>
            <a:ext cx="8458200" cy="221374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Measurements on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stacks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of impregnated cables have </a:t>
            </a:r>
            <a:r>
              <a:rPr lang="en-GB" sz="16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always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been used as a reference for coil elastic modulus measurements</a:t>
            </a:r>
          </a:p>
          <a:p>
            <a:pPr marL="0" indent="0">
              <a:buNone/>
              <a:defRPr/>
            </a:pP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There is a significant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spread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(15-50 </a:t>
            </a:r>
            <a:r>
              <a:rPr lang="en-GB" sz="1600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GPa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, </a:t>
            </a:r>
            <a:r>
              <a:rPr lang="en-GB" sz="16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azimuthal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direction) in the values available in literature</a:t>
            </a: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 modulus seems sensible to the particular cable tested/testing procedure</a:t>
            </a:r>
          </a:p>
          <a:p>
            <a:pPr>
              <a:defRPr/>
            </a:pP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As a consequence, an extensive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campaign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was launched almost 2 years ago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535361" y="5959475"/>
            <a:ext cx="3303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  <a:defRPr/>
            </a:pP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Work to be published by C. Fichera et al.</a:t>
            </a:r>
            <a:endParaRPr lang="en-GB" sz="1200" i="1" dirty="0"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3"/>
          <a:stretch/>
        </p:blipFill>
        <p:spPr>
          <a:xfrm rot="60000">
            <a:off x="5734200" y="1342659"/>
            <a:ext cx="2211943" cy="221960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5400" y="1354612"/>
            <a:ext cx="2919936" cy="219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81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Cable Stacks – Transversal Pressure </a:t>
            </a:r>
            <a:r>
              <a:rPr lang="en-GB" dirty="0" smtClean="0">
                <a:latin typeface="Century Gothic" panose="020B0502020202020204" pitchFamily="34" charset="0"/>
              </a:rPr>
              <a:t>(2)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17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606" y="1219200"/>
            <a:ext cx="3012697" cy="2160000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04800" y="3581400"/>
            <a:ext cx="5581838" cy="2590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Very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different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behaviour in the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three phases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 </a:t>
            </a:r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chord and tangent modulus</a:t>
            </a:r>
            <a:r>
              <a:rPr lang="en-GB" sz="1600" i="1" baseline="300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†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vary continuously during the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test</a:t>
            </a:r>
          </a:p>
          <a:p>
            <a:pPr>
              <a:defRPr/>
            </a:pP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Probably difficult to condensate the coil elastic properties in a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single number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(elastic modulus)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34990" y="5944600"/>
            <a:ext cx="29086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  <a:defRPr/>
            </a:pPr>
            <a:r>
              <a:rPr lang="en-GB" sz="1200" i="1" baseline="30000" dirty="0">
                <a:latin typeface="Century Gothic" panose="020B0502020202020204" pitchFamily="34" charset="0"/>
                <a:cs typeface="Consolas" panose="020B0609020204030204" pitchFamily="49" charset="0"/>
              </a:rPr>
              <a:t>† </a:t>
            </a: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ASTM - E111 - 04</a:t>
            </a:r>
            <a:endParaRPr lang="en-GB" sz="1200" i="1" dirty="0"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303" y="1219200"/>
            <a:ext cx="3241297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8"/>
          <a:stretch/>
        </p:blipFill>
        <p:spPr>
          <a:xfrm>
            <a:off x="6289675" y="1219200"/>
            <a:ext cx="2854325" cy="216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703" y="3783600"/>
            <a:ext cx="3241297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8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Cable Stacks – </a:t>
            </a:r>
            <a:r>
              <a:rPr lang="en-GB" dirty="0" smtClean="0">
                <a:latin typeface="Century Gothic" panose="020B0502020202020204" pitchFamily="34" charset="0"/>
              </a:rPr>
              <a:t>FE Model (2)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18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4800" y="3886200"/>
            <a:ext cx="4876800" cy="2286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Virgin/cyclic behaviour explained by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copper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plasticization</a:t>
            </a:r>
          </a:p>
          <a:p>
            <a:pPr>
              <a:defRPr/>
            </a:pP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FE 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slope </a:t>
            </a:r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reasonably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good especially considering that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no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model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calibration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was necessary</a:t>
            </a:r>
          </a:p>
          <a:p>
            <a:pPr>
              <a:defRPr/>
            </a:pP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Initial phase may be due to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compaction</a:t>
            </a:r>
            <a:endParaRPr lang="en-GB" sz="1600" b="1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1290000"/>
            <a:ext cx="3514813" cy="25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10306"/>
          <a:stretch/>
        </p:blipFill>
        <p:spPr>
          <a:xfrm>
            <a:off x="5181600" y="4168273"/>
            <a:ext cx="3658313" cy="17218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9518" y="1290000"/>
            <a:ext cx="3783482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Comparison with 1T Cable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07/12/2017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19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4267200"/>
            <a:ext cx="8458200" cy="1905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How the modelling strategy performs on a </a:t>
            </a:r>
            <a:r>
              <a:rPr lang="en-GB" sz="14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different</a:t>
            </a: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4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cable</a:t>
            </a: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?</a:t>
            </a:r>
          </a:p>
          <a:p>
            <a:pPr>
              <a:defRPr/>
            </a:pPr>
            <a:endParaRPr lang="en-GB" sz="14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We measured with the same procedure also </a:t>
            </a:r>
            <a:r>
              <a:rPr lang="en-GB" sz="14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11T</a:t>
            </a: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cable stacks</a:t>
            </a:r>
          </a:p>
          <a:p>
            <a:pPr>
              <a:defRPr/>
            </a:pPr>
            <a:endParaRPr lang="en-GB" sz="14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MQXF and 11T Cable comparison</a:t>
            </a:r>
          </a:p>
          <a:p>
            <a:pPr marL="0" indent="0">
              <a:buNone/>
              <a:defRPr/>
            </a:pPr>
            <a:endParaRPr lang="en-GB" sz="14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Mica assumed to be elastic, 170 </a:t>
            </a:r>
            <a:r>
              <a:rPr lang="en-GB" sz="1400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GPa</a:t>
            </a:r>
            <a:endParaRPr lang="en-GB" sz="14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4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85" y="1379303"/>
            <a:ext cx="4943818" cy="14481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4641" y="1219200"/>
            <a:ext cx="2281369" cy="424160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511938" y="1230868"/>
            <a:ext cx="849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MQXF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2667429" y="2678668"/>
            <a:ext cx="538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11T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912" y="2971800"/>
            <a:ext cx="5065596" cy="115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2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Outline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 fontScale="85000" lnSpcReduction="20000"/>
          </a:bodyPr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MQXF – ‘block coil’ model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Cable stacks ‘strand’ model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MQXF ‘strand’ model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11T ‘block coil’ model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Conclusion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26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Century Gothic" panose="020B0502020202020204" pitchFamily="34" charset="0"/>
              </a:rPr>
              <a:t>11T/MQXF - Meas. Comparison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07/12/2017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20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3810000"/>
            <a:ext cx="5105400" cy="24384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Very similar results for virgin loading</a:t>
            </a:r>
          </a:p>
          <a:p>
            <a:pPr lvl="1">
              <a:defRPr/>
            </a:pP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Explained by Cu hardening/compaction?</a:t>
            </a:r>
          </a:p>
          <a:p>
            <a:pPr lvl="1">
              <a:defRPr/>
            </a:pPr>
            <a:endParaRPr lang="en-GB" sz="14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Cycling behaviour:</a:t>
            </a:r>
          </a:p>
          <a:p>
            <a:pPr lvl="1">
              <a:defRPr/>
            </a:pP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 </a:t>
            </a:r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‘shape’ is very similar</a:t>
            </a:r>
          </a:p>
          <a:p>
            <a:pPr lvl="1">
              <a:defRPr/>
            </a:pP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 11T specimen are slightly stiffer ~5-10 </a:t>
            </a:r>
            <a:r>
              <a:rPr lang="en-GB" sz="1400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GPa</a:t>
            </a:r>
            <a:endParaRPr lang="en-GB" sz="14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4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44390" y="5943600"/>
            <a:ext cx="30610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  <a:defRPr/>
            </a:pP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11T Data: M. Daly et </a:t>
            </a: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al., IEEE TAS, </a:t>
            </a: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2017</a:t>
            </a:r>
            <a:endParaRPr lang="en-GB" sz="1200" i="1" dirty="0"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3657600"/>
            <a:ext cx="3781899" cy="252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795" y="1145700"/>
            <a:ext cx="3781898" cy="252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1143000"/>
            <a:ext cx="3781898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10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Mechanical Model </a:t>
            </a:r>
            <a:r>
              <a:rPr lang="en-GB" dirty="0" smtClean="0">
                <a:latin typeface="Century Gothic" panose="020B0502020202020204" pitchFamily="34" charset="0"/>
              </a:rPr>
              <a:t>– Results (1)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07/12/2017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21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8458200" cy="24384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11 </a:t>
            </a:r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 </a:t>
            </a: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Stack Modulus - Model:</a:t>
            </a:r>
          </a:p>
          <a:p>
            <a:pPr lvl="1">
              <a:defRPr/>
            </a:pP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Virgin Loading – 17 </a:t>
            </a:r>
            <a:r>
              <a:rPr lang="en-GB" sz="1400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GPa</a:t>
            </a:r>
            <a:endParaRPr lang="en-GB" sz="14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lvl="1">
              <a:defRPr/>
            </a:pP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Unloading - 42 </a:t>
            </a:r>
            <a:r>
              <a:rPr lang="en-GB" sz="1400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GPa</a:t>
            </a:r>
            <a:endParaRPr lang="en-GB" sz="14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4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MQXF </a:t>
            </a:r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Stack </a:t>
            </a: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Modulus </a:t>
            </a:r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- </a:t>
            </a: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Model:</a:t>
            </a:r>
            <a:endParaRPr lang="en-GB" sz="14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lvl="1">
              <a:defRPr/>
            </a:pPr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Virgin Loading – </a:t>
            </a: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14 </a:t>
            </a:r>
            <a:r>
              <a:rPr lang="en-GB" sz="1400" dirty="0" err="1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GPa</a:t>
            </a:r>
            <a:endParaRPr lang="en-GB" sz="14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lvl="1">
              <a:defRPr/>
            </a:pPr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Unloading - </a:t>
            </a: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37 </a:t>
            </a:r>
            <a:r>
              <a:rPr lang="en-GB" sz="1400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GPa</a:t>
            </a:r>
            <a:endParaRPr lang="en-GB" sz="14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64350"/>
            <a:ext cx="3781898" cy="252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8837" y="3657600"/>
            <a:ext cx="3781899" cy="252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8837" y="1164350"/>
            <a:ext cx="3781898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82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Outline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 fontScale="85000" lnSpcReduction="20000"/>
          </a:bodyPr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MQXF – ‘block coil’ model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Cable stacks ‘strand’ model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MQXF ‘strand</a:t>
            </a:r>
            <a:r>
              <a:rPr lang="en-US" altLang="en-US" dirty="0">
                <a:solidFill>
                  <a:srgbClr val="FF0000"/>
                </a:solidFill>
                <a:latin typeface="Century Gothic" panose="020B0502020202020204" pitchFamily="34" charset="0"/>
              </a:rPr>
              <a:t>’ </a:t>
            </a:r>
            <a:r>
              <a:rPr lang="en-US" altLang="en-US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model</a:t>
            </a:r>
            <a:endParaRPr lang="en-US" altLang="en-US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11T </a:t>
            </a:r>
            <a:r>
              <a:rPr lang="en-US" altLang="en-US" dirty="0">
                <a:latin typeface="Century Gothic" panose="020B0502020202020204" pitchFamily="34" charset="0"/>
              </a:rPr>
              <a:t>‘block coil’ model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Conclusion</a:t>
            </a:r>
            <a:endParaRPr lang="en-US" altLang="en-US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altLang="en-US" dirty="0">
              <a:latin typeface="Century Gothic" panose="020B0502020202020204" pitchFamily="34" charset="0"/>
            </a:endParaRPr>
          </a:p>
          <a:p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35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Century Gothic" panose="020B0502020202020204" pitchFamily="34" charset="0"/>
              </a:rPr>
              <a:t>MQXF – Strand Model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23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4800" y="3733800"/>
            <a:ext cx="8458200" cy="2514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Strand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MQXF magnet model. Same approach as before // work in progress!</a:t>
            </a: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Pros: </a:t>
            </a:r>
          </a:p>
          <a:p>
            <a:pPr lvl="2">
              <a:defRPr/>
            </a:pP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Useful to verify the strain </a:t>
            </a:r>
            <a:r>
              <a:rPr lang="en-GB" sz="14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inside </a:t>
            </a: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 strand</a:t>
            </a:r>
          </a:p>
          <a:p>
            <a:pPr lvl="2">
              <a:defRPr/>
            </a:pPr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We are not relying </a:t>
            </a: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on </a:t>
            </a:r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properties measured on the </a:t>
            </a: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stacks</a:t>
            </a: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Cons:</a:t>
            </a:r>
          </a:p>
          <a:p>
            <a:pPr lvl="2">
              <a:defRPr/>
            </a:pP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We have extensive experience with </a:t>
            </a:r>
            <a:r>
              <a:rPr lang="en-GB" sz="14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block </a:t>
            </a: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models</a:t>
            </a:r>
          </a:p>
          <a:p>
            <a:pPr lvl="2">
              <a:defRPr/>
            </a:pPr>
            <a:r>
              <a:rPr lang="en-GB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Even a 2D model can become computationally heavy</a:t>
            </a: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Strand model results at R.T. in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agreement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with measurements/block model</a:t>
            </a:r>
          </a:p>
          <a:p>
            <a:pPr>
              <a:defRPr/>
            </a:pP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No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calibration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done!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024" y="1213800"/>
            <a:ext cx="2541576" cy="25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3" t="19277" r="63513" b="70531"/>
          <a:stretch/>
        </p:blipFill>
        <p:spPr>
          <a:xfrm>
            <a:off x="2075799" y="1323473"/>
            <a:ext cx="2214261" cy="88632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3" name="Straight Arrow Connector 12"/>
          <p:cNvCxnSpPr/>
          <p:nvPr/>
        </p:nvCxnSpPr>
        <p:spPr>
          <a:xfrm flipV="1">
            <a:off x="1737360" y="2247900"/>
            <a:ext cx="297180" cy="3276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295400" y="2619877"/>
            <a:ext cx="381000" cy="152400"/>
          </a:xfrm>
          <a:prstGeom prst="rect">
            <a:avLst/>
          </a:prstGeom>
          <a:noFill/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3900" y="1151730"/>
            <a:ext cx="3780503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36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Outline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 fontScale="85000" lnSpcReduction="20000"/>
          </a:bodyPr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MQXF – ‘block coil’ model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Cable stacks ‘strand’ model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MQXF </a:t>
            </a:r>
            <a:r>
              <a:rPr lang="en-US" altLang="en-US" dirty="0" smtClean="0">
                <a:latin typeface="Century Gothic" panose="020B0502020202020204" pitchFamily="34" charset="0"/>
              </a:rPr>
              <a:t>‘strand</a:t>
            </a:r>
            <a:r>
              <a:rPr lang="en-US" altLang="en-US" dirty="0">
                <a:latin typeface="Century Gothic" panose="020B0502020202020204" pitchFamily="34" charset="0"/>
              </a:rPr>
              <a:t>’ model</a:t>
            </a:r>
          </a:p>
          <a:p>
            <a:endParaRPr lang="en-US" altLang="en-US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11T ‘block coil’ model</a:t>
            </a:r>
            <a:endParaRPr lang="en-US" altLang="en-US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Conclusion</a:t>
            </a:r>
            <a:endParaRPr lang="en-US" altLang="en-US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altLang="en-US" dirty="0">
              <a:latin typeface="Century Gothic" panose="020B0502020202020204" pitchFamily="34" charset="0"/>
            </a:endParaRPr>
          </a:p>
          <a:p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4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87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11T - Block Coil Model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1" y="1249740"/>
            <a:ext cx="4953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Coil block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Most of the </a:t>
            </a:r>
            <a:r>
              <a:rPr lang="en-US" sz="1600" dirty="0" err="1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prestress</a:t>
            </a:r>
            <a:r>
              <a:rPr lang="en-US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applied during </a:t>
            </a:r>
            <a:r>
              <a:rPr lang="en-US" sz="1600" b="1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collaring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Coil ‘</a:t>
            </a:r>
            <a:r>
              <a:rPr lang="en-US" sz="1600" b="1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plasticity’</a:t>
            </a:r>
            <a:r>
              <a:rPr lang="en-US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(</a:t>
            </a:r>
            <a:r>
              <a:rPr lang="en-US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spring-back)accounted for using a bilinear curve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Material properties currently used: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10/30 </a:t>
            </a:r>
            <a:r>
              <a:rPr lang="en-US" sz="1600" dirty="0" err="1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GPa</a:t>
            </a:r>
            <a:r>
              <a:rPr lang="en-US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(loading, unloading)</a:t>
            </a:r>
            <a:endParaRPr lang="en-GB" sz="1600" dirty="0" smtClean="0"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25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549" y="3946424"/>
            <a:ext cx="4051200" cy="21600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638800" y="1417816"/>
            <a:ext cx="3265034" cy="2462506"/>
            <a:chOff x="5070440" y="1417816"/>
            <a:chExt cx="3265034" cy="246250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82368" y="1417816"/>
              <a:ext cx="2353106" cy="2316737"/>
            </a:xfrm>
            <a:prstGeom prst="rect">
              <a:avLst/>
            </a:prstGeom>
          </p:spPr>
        </p:pic>
        <p:sp>
          <p:nvSpPr>
            <p:cNvPr id="3" name="Oval 2"/>
            <p:cNvSpPr/>
            <p:nvPr/>
          </p:nvSpPr>
          <p:spPr>
            <a:xfrm>
              <a:off x="6024222" y="3086941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6088518" y="3276600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>
              <a:off x="5783201" y="2868935"/>
              <a:ext cx="191356" cy="2226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4"/>
            <p:cNvSpPr txBox="1">
              <a:spLocks noChangeArrowheads="1"/>
            </p:cNvSpPr>
            <p:nvPr/>
          </p:nvSpPr>
          <p:spPr bwMode="auto">
            <a:xfrm>
              <a:off x="5070440" y="2547225"/>
              <a:ext cx="1042140" cy="36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Collar</a:t>
              </a:r>
              <a:endParaRPr lang="en-GB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 flipV="1">
              <a:off x="5925218" y="3348038"/>
              <a:ext cx="175545" cy="2410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4"/>
            <p:cNvSpPr txBox="1">
              <a:spLocks noChangeArrowheads="1"/>
            </p:cNvSpPr>
            <p:nvPr/>
          </p:nvSpPr>
          <p:spPr bwMode="auto">
            <a:xfrm>
              <a:off x="5415722" y="3511077"/>
              <a:ext cx="734958" cy="369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Pole</a:t>
              </a:r>
              <a:endParaRPr lang="en-GB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7840" y="3946424"/>
            <a:ext cx="46224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16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Outline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MQXF FE – ‘block coil’ model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Cable stacks ‘strand’ model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‘Strand’ model - applications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Conclusion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4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83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Conclusion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27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1231642"/>
            <a:ext cx="7315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MQXF FE model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calibration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Good agreement at the </a:t>
            </a:r>
            <a:r>
              <a:rPr lang="en-GB" sz="16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macroscopic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level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The same approach could be used on other magnets (different cable, resin, etc.). Not feasible at the design stage!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Impregnated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cable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stacks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Strongly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non-linear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behaviour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Part of 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this behaviour can be explained by the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copper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plasticization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(and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compaction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Cable components properties available in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literature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Stack strand model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looks reasonably close to reality</a:t>
            </a:r>
          </a:p>
          <a:p>
            <a:pPr lvl="1"/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FE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Model at the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strand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level allows to match the RT transfer 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The cable stack model seems to be able to predict the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critical current degradation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in the reversible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Mat. </a:t>
            </a:r>
            <a:r>
              <a:rPr lang="en-US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properties</a:t>
            </a:r>
            <a:r>
              <a:rPr lang="en-US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currently</a:t>
            </a:r>
            <a:r>
              <a:rPr lang="en-US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used</a:t>
            </a:r>
            <a:r>
              <a:rPr lang="en-US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MQXF: 20 </a:t>
            </a:r>
            <a:r>
              <a:rPr lang="en-US" sz="1600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GPa</a:t>
            </a:r>
            <a:r>
              <a:rPr lang="en-US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, </a:t>
            </a:r>
            <a:r>
              <a:rPr lang="en-US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elastic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11T: 10/30 </a:t>
            </a:r>
            <a:r>
              <a:rPr lang="en-US" sz="1600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GPa</a:t>
            </a:r>
            <a:r>
              <a:rPr lang="en-US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, </a:t>
            </a:r>
            <a:r>
              <a:rPr lang="en-US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bilinear</a:t>
            </a:r>
            <a:endParaRPr lang="en-GB" sz="1600" b="1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440000" flipH="1" flipV="1">
            <a:off x="5988297" y="2236343"/>
            <a:ext cx="4558967" cy="273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5793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28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02403" y="2971800"/>
            <a:ext cx="9392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b="1" dirty="0" smtClean="0">
                <a:latin typeface="Century Gothic" panose="020B0502020202020204" pitchFamily="34" charset="0"/>
              </a:rPr>
              <a:t>Extra</a:t>
            </a:r>
            <a:endParaRPr lang="en-GB" sz="2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715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MQXF Design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29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219200"/>
                <a:ext cx="4876800" cy="5029200"/>
              </a:xfrm>
            </p:spPr>
            <p:txBody>
              <a:bodyPr>
                <a:noAutofit/>
              </a:bodyPr>
              <a:lstStyle/>
              <a:p>
                <a:pPr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LHC IR upgraded as a part of </a:t>
                </a:r>
                <a:r>
                  <a:rPr lang="en-GB" sz="1600" dirty="0" err="1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HiLumi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project</a:t>
                </a:r>
              </a:p>
              <a:p>
                <a:pPr lvl="1"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Quadrupoles: </a:t>
                </a:r>
                <a:r>
                  <a:rPr lang="en-GB" sz="1600" dirty="0" err="1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NbTi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→</m:t>
                    </m:r>
                  </m:oMath>
                </a14:m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Nb</a:t>
                </a:r>
                <a:r>
                  <a:rPr lang="en-GB" sz="1600" baseline="-250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3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Sn</a:t>
                </a:r>
              </a:p>
              <a:p>
                <a:pPr lvl="1">
                  <a:defRPr/>
                </a:pPr>
                <a:endParaRPr lang="en-GB" sz="1200" dirty="0" smtClean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Target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: 132.6 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T/m</a:t>
                </a:r>
                <a:endParaRPr lang="en-GB" sz="16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 lvl="1"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150 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mm coil 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aperture, 11.4 T </a:t>
                </a:r>
                <a:r>
                  <a:rPr lang="en-GB" sz="1600" i="1" dirty="0" err="1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B</a:t>
                </a:r>
                <a:r>
                  <a:rPr lang="en-GB" sz="1600" i="1" baseline="-25000" dirty="0" err="1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peak</a:t>
                </a:r>
                <a:endParaRPr lang="en-GB" sz="1600" i="1" baseline="-250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endParaRPr lang="en-GB" sz="1200" dirty="0" smtClean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Q1/Q3 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(by 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US-AUP 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Project)</a:t>
                </a:r>
              </a:p>
              <a:p>
                <a:pPr lvl="1"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2 magnets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MQXFA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with 4.2 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</a:t>
                </a:r>
              </a:p>
              <a:p>
                <a:pPr lvl="1">
                  <a:defRPr/>
                </a:pPr>
                <a:endParaRPr lang="en-GB" sz="12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Q2a/Q2b 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(by CERN)</a:t>
                </a:r>
              </a:p>
              <a:p>
                <a:pPr lvl="1"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1 magnet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MQXFB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with 7.15 m</a:t>
                </a:r>
              </a:p>
              <a:p>
                <a:pPr lvl="1">
                  <a:defRPr/>
                </a:pPr>
                <a:endParaRPr lang="en-GB" sz="1600" dirty="0" smtClean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Different lengths, same design</a:t>
                </a:r>
              </a:p>
              <a:p>
                <a:pPr>
                  <a:defRPr/>
                </a:pPr>
                <a:endParaRPr lang="en-GB" sz="12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Short Models (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MQXFS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)</a:t>
                </a:r>
              </a:p>
              <a:p>
                <a:pPr lvl="1"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3 models tested up to now</a:t>
                </a:r>
              </a:p>
              <a:p>
                <a:pPr lvl="1"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Magnetic length 1.2 m</a:t>
                </a:r>
              </a:p>
            </p:txBody>
          </p:sp>
        </mc:Choice>
        <mc:Fallback xmlns="">
          <p:sp>
            <p:nvSpPr>
              <p:cNvPr id="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219200"/>
                <a:ext cx="4876800" cy="5029200"/>
              </a:xfrm>
              <a:blipFill>
                <a:blip r:embed="rId2"/>
                <a:stretch>
                  <a:fillRect l="-500" t="-3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1284288"/>
            <a:ext cx="3600450" cy="1077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2731200"/>
            <a:ext cx="4926013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14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Outline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 fontScale="85000" lnSpcReduction="20000"/>
          </a:bodyPr>
          <a:lstStyle/>
          <a:p>
            <a:r>
              <a:rPr lang="en-US" altLang="en-US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MQXF – ‘block coil’ model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Cable stacks ‘strand’ model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MQXF ‘strand’ model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11T ‘block coil’ model</a:t>
            </a:r>
            <a:endParaRPr lang="en-US" altLang="en-US" dirty="0">
              <a:latin typeface="Century Gothic" panose="020B0502020202020204" pitchFamily="34" charset="0"/>
            </a:endParaRP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Conclusion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69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MQXFS1 – Material Calibration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4A9666-5A4B-4329-AA8D-17B8A853FE6C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400" dirty="0" smtClean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56" y="1401179"/>
                <a:ext cx="3726544" cy="47761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Parametric analysis: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Coil Young Modulus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Coil Thermal Expansion</a:t>
                </a:r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 smtClean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Current Parameters: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𝐸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=44 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𝐺𝑃𝑎</m:t>
                    </m:r>
                  </m:oMath>
                </a14:m>
                <a:endParaRPr lang="en-GB" sz="1600" dirty="0" smtClean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𝛼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=1.16</m:t>
                    </m:r>
                    <m:sSup>
                      <m:sSupPr>
                        <m:ctrlPr>
                          <a:rPr lang="en-GB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∗10</m:t>
                        </m:r>
                      </m:e>
                      <m:sup>
                        <m:r>
                          <a:rPr lang="en-GB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−5</m:t>
                        </m:r>
                      </m:sup>
                    </m:sSup>
                    <m:r>
                      <a:rPr lang="en-GB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𝑚𝑚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</m:oMath>
                </a14:m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K</a:t>
                </a:r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 smtClean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The shell strain at warm is imposed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 smtClean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It is possible to match the overall behaviour. Best parameters: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𝐸</m:t>
                    </m:r>
                    <m:r>
                      <a:rPr lang="en-GB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=20 </m:t>
                    </m:r>
                    <m:r>
                      <a:rPr lang="en-GB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𝐺𝑃𝑎</m:t>
                    </m:r>
                  </m:oMath>
                </a14:m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𝛼</m:t>
                    </m:r>
                    <m:r>
                      <a:rPr lang="en-GB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=1.35</m:t>
                    </m:r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∗10</m:t>
                        </m:r>
                      </m:e>
                      <m:sup>
                        <m:r>
                          <a:rPr lang="en-GB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−5</m:t>
                        </m:r>
                      </m:sup>
                    </m:sSup>
                    <m:r>
                      <a:rPr lang="en-GB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GB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𝑚𝑚</m:t>
                    </m:r>
                    <m:r>
                      <a:rPr lang="en-GB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𝐾</m:t>
                    </m:r>
                  </m:oMath>
                </a14:m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1600" dirty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3.34 </m:t>
                    </m:r>
                    <m:r>
                      <m:rPr>
                        <m:nor/>
                      </m:rPr>
                      <a:rPr lang="en-GB" sz="1600" i="1" dirty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mm</m:t>
                    </m:r>
                    <m:r>
                      <m:rPr>
                        <m:nor/>
                      </m:rPr>
                      <a:rPr lang="en-GB" sz="1600" b="0" i="1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/</m:t>
                    </m:r>
                    <m:r>
                      <m:rPr>
                        <m:nor/>
                      </m:rPr>
                      <a:rPr lang="en-GB" sz="1600" b="0" i="1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m</m:t>
                    </m:r>
                    <m:r>
                      <m:rPr>
                        <m:nor/>
                      </m:rPr>
                      <a:rPr lang="en-GB" sz="1600" dirty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GB" sz="16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m:rPr>
                        <m:nor/>
                      </m:rPr>
                      <a:rPr lang="en-GB" sz="1600" dirty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 3.88 </m:t>
                    </m:r>
                    <m:r>
                      <m:rPr>
                        <m:nor/>
                      </m:rPr>
                      <a:rPr lang="en-GB" sz="1600" i="1" dirty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mm</m:t>
                    </m:r>
                    <m:r>
                      <m:rPr>
                        <m:nor/>
                      </m:rPr>
                      <a:rPr lang="en-GB" sz="1600" b="0" i="1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/</m:t>
                    </m:r>
                    <m:r>
                      <m:rPr>
                        <m:nor/>
                      </m:rPr>
                      <a:rPr lang="en-GB" sz="1600" b="0" i="1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m</m:t>
                    </m:r>
                  </m:oMath>
                </a14:m>
                <a:endParaRPr lang="en-GB" sz="1600" i="1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6" y="1401179"/>
                <a:ext cx="3726544" cy="4776179"/>
              </a:xfrm>
              <a:prstGeom prst="rect">
                <a:avLst/>
              </a:prstGeom>
              <a:blipFill>
                <a:blip r:embed="rId2"/>
                <a:stretch>
                  <a:fillRect l="-654" t="-383" r="-490" b="-5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1834909"/>
            <a:ext cx="5516632" cy="390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82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MQXFS1 – Material Calibration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4A9666-5A4B-4329-AA8D-17B8A853FE6C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n-US" altLang="en-US" sz="1400" dirty="0" smtClean="0"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212" y="3124200"/>
            <a:ext cx="7267575" cy="2933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799" y="1366157"/>
            <a:ext cx="790098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Best stress calibration parameters does not coincide with strain ones.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Possible improvement: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Orthotropic Coil behaviour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Friction parametric study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57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Cable Stacks – Transversal Pressure </a:t>
            </a:r>
            <a:r>
              <a:rPr lang="en-GB" dirty="0" smtClean="0">
                <a:latin typeface="Century Gothic" panose="020B0502020202020204" pitchFamily="34" charset="0"/>
              </a:rPr>
              <a:t>(2)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32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4191000"/>
            <a:ext cx="8458200" cy="1905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 specimen (MQXF RRP cable) shows a clear division in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three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zones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:</a:t>
            </a: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lvl="1">
              <a:defRPr/>
            </a:pPr>
            <a:r>
              <a:rPr lang="en-GB" sz="16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Virgin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loading (black)</a:t>
            </a: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Unloading (red)</a:t>
            </a:r>
          </a:p>
          <a:p>
            <a:pPr lvl="1">
              <a:defRPr/>
            </a:pPr>
            <a:r>
              <a:rPr lang="en-GB" sz="16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Cyclic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loading (blue)</a:t>
            </a:r>
          </a:p>
          <a:p>
            <a:pPr lvl="1">
              <a:defRPr/>
            </a:pPr>
            <a:endParaRPr lang="en-GB" sz="1600" b="1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How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to extract a number representative of the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modulus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from such a result?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135" y="1219200"/>
            <a:ext cx="432173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32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Cable Stacks – Transversal Pressure </a:t>
            </a:r>
            <a:r>
              <a:rPr lang="en-GB" dirty="0" smtClean="0">
                <a:latin typeface="Century Gothic" panose="020B0502020202020204" pitchFamily="34" charset="0"/>
              </a:rPr>
              <a:t>(3)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33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600200"/>
            <a:ext cx="8027194" cy="365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6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Century Gothic" panose="020B0502020202020204" pitchFamily="34" charset="0"/>
              </a:rPr>
              <a:t>FRESCA Sample Holder (1)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34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4218801"/>
            <a:ext cx="8458200" cy="218199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 novel FRESCA sample holder was built and used at CERN. This tool allows to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measure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the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critical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current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of stacks of impregnated cables under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transversal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pressure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.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First results (2014) show how the reversible degradation on a PIT cable can change the critical current between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90 and 155 MPa</a:t>
            </a:r>
            <a:endParaRPr lang="en-GB" sz="1600" b="1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368900"/>
            <a:ext cx="5647669" cy="234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471244" y="5943600"/>
            <a:ext cx="23679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r">
              <a:buNone/>
              <a:defRPr/>
            </a:pP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B. Bordini et al., IEEE TAS, 2014</a:t>
            </a:r>
            <a:endParaRPr lang="en-GB" sz="1200" i="1" dirty="0"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3869" y="1470975"/>
            <a:ext cx="3205843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6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Century Gothic" panose="020B0502020202020204" pitchFamily="34" charset="0"/>
              </a:rPr>
              <a:t>FRESCA Sample Holder (2)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35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4343400"/>
            <a:ext cx="8458200" cy="1981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2D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mechanical and electro-magnetic model of the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sample holder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Cable stack represented with the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mechanical approach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validated from 10-stack measurements</a:t>
            </a:r>
          </a:p>
          <a:p>
            <a:pPr>
              <a:defRPr/>
            </a:pP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Same methodology but different strand/cable parameters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0054"/>
            <a:ext cx="3057957" cy="29253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1447800"/>
            <a:ext cx="4622009" cy="217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31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Century Gothic" panose="020B0502020202020204" pitchFamily="34" charset="0"/>
              </a:rPr>
              <a:t>Stack Degradation – Results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36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3962400"/>
            <a:ext cx="8458200" cy="2286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Quench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currents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are matched </a:t>
            </a:r>
            <a:r>
              <a:rPr lang="en-GB" sz="16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reasonably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well. Notice that:</a:t>
            </a: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On the last loading there was a small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irreversible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degradation</a:t>
            </a: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 quenches at 90 MPa were at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short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sample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limit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. The model correctly predicts the same strain function at 0 MPa</a:t>
            </a: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Only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one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fitting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parameter (scaling the strain from the strand to the filament)</a:t>
            </a:r>
          </a:p>
          <a:p>
            <a:pPr lvl="1"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upper critical field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as computed fitting the critical currents is also well captured by the model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2700"/>
            <a:ext cx="3781513" cy="25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487" y="1292700"/>
            <a:ext cx="3781513" cy="25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4887" y="3048000"/>
            <a:ext cx="1724113" cy="34160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8467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Introduction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4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371600"/>
                <a:ext cx="8610600" cy="4495800"/>
              </a:xfrm>
            </p:spPr>
            <p:txBody>
              <a:bodyPr>
                <a:noAutofit/>
              </a:bodyPr>
              <a:lstStyle/>
              <a:p>
                <a:pPr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Magnet 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mechanical simulations 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rely somehow heavily 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on the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assumptions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made on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coil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behaviour</a:t>
                </a:r>
              </a:p>
              <a:p>
                <a:pPr>
                  <a:defRPr/>
                </a:pPr>
                <a:endParaRPr lang="en-GB" sz="1600" b="1" dirty="0" smtClean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Nb</a:t>
                </a:r>
                <a:r>
                  <a:rPr lang="en-GB" sz="1600" b="1" baseline="-250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3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Sn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strands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are prone to critical current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degradation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under the effect of mechanical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strains</a:t>
                </a:r>
                <a:endParaRPr lang="en-GB" sz="16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 lvl="1"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Degradation can be produced both with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axial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and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transverse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strains</a:t>
                </a:r>
              </a:p>
              <a:p>
                <a:pPr>
                  <a:defRPr/>
                </a:pPr>
                <a:endParaRPr lang="en-GB" sz="1600" dirty="0" smtClean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Direct 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strain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measurements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on the 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conductor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are considered 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unreliable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:</a:t>
                </a:r>
              </a:p>
              <a:p>
                <a:pPr lvl="1"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Strain measured somewhere else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→</m:t>
                    </m:r>
                  </m:oMath>
                </a14:m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Conductor strain extracted from FE</a:t>
                </a:r>
              </a:p>
              <a:p>
                <a:pPr lvl="1"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This relies on the correct knowledge of the cable/coil mechanics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…</a:t>
                </a:r>
              </a:p>
              <a:p>
                <a:pPr lvl="1">
                  <a:defRPr/>
                </a:pPr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Knowledge of the impregnated cable/coil mechanical properties is then a necessary information to avoid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magnet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degradation</a:t>
                </a:r>
              </a:p>
              <a:p>
                <a:pPr>
                  <a:defRPr/>
                </a:pPr>
                <a:endParaRPr lang="en-GB" sz="1600" dirty="0" smtClean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 lvl="1">
                  <a:defRPr/>
                </a:pPr>
                <a:endParaRPr lang="en-GB" sz="16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 lvl="1">
                  <a:defRPr/>
                </a:pPr>
                <a:endParaRPr lang="en-GB" sz="1600" dirty="0" smtClean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</p:txBody>
          </p:sp>
        </mc:Choice>
        <mc:Fallback>
          <p:sp>
            <p:nvSpPr>
              <p:cNvPr id="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371600"/>
                <a:ext cx="8610600" cy="4495800"/>
              </a:xfrm>
              <a:blipFill>
                <a:blip r:embed="rId2"/>
                <a:stretch>
                  <a:fillRect l="-283" t="-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386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Modelling Strategies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5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20000">
            <a:off x="485439" y="1090666"/>
            <a:ext cx="2458088" cy="2166869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3489325"/>
            <a:ext cx="8458200" cy="274294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Block model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is the current </a:t>
            </a:r>
            <a:r>
              <a:rPr lang="en-GB" sz="16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standard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approach:</a:t>
            </a: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Coil approximated as an uniform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block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with uniform mechanical properties</a:t>
            </a:r>
          </a:p>
          <a:p>
            <a:pPr lvl="1">
              <a:defRPr/>
            </a:pP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Properties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were measured in the past on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impregnated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coil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stacks</a:t>
            </a: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Orthotropic in 2D, isotropic in 3D</a:t>
            </a:r>
          </a:p>
          <a:p>
            <a:pPr lvl="1"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This consistent way of modelling also allowed to define an empirical limit on the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coil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equivalent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stress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(150:200 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MPa - </a:t>
            </a:r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H. Felice et al., IEEE TAS, </a:t>
            </a:r>
            <a:r>
              <a:rPr lang="en-GB" sz="16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2011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)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New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modelling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strategies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are currently under development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69784" y="1372473"/>
            <a:ext cx="1949080" cy="144692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569784" y="2971800"/>
            <a:ext cx="22269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  <a:defRPr/>
            </a:pP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Cable Model</a:t>
            </a:r>
          </a:p>
          <a:p>
            <a:pPr marL="0" indent="0" algn="ctr">
              <a:buNone/>
              <a:defRPr/>
            </a:pP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C</a:t>
            </a: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. </a:t>
            </a:r>
            <a:r>
              <a:rPr lang="en-GB" sz="1200" i="1" dirty="0" err="1" smtClean="0">
                <a:latin typeface="Century Gothic" panose="020B0502020202020204" pitchFamily="34" charset="0"/>
                <a:cs typeface="Consolas" panose="020B0609020204030204" pitchFamily="49" charset="0"/>
              </a:rPr>
              <a:t>Löffler</a:t>
            </a: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 et al., EUCAS 2017</a:t>
            </a:r>
            <a:endParaRPr lang="en-GB" sz="1200" i="1" dirty="0"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5383" y="1219200"/>
            <a:ext cx="2824561" cy="173525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934137" y="2971800"/>
            <a:ext cx="20522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  <a:defRPr/>
            </a:pP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Strand Model</a:t>
            </a:r>
          </a:p>
          <a:p>
            <a:pPr marL="0" indent="0" algn="ctr">
              <a:buNone/>
              <a:defRPr/>
            </a:pP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M. Daly et al., MT25, 2017</a:t>
            </a:r>
            <a:endParaRPr lang="en-GB" sz="1200" i="1" dirty="0"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08216" y="3064133"/>
            <a:ext cx="1101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r">
              <a:buNone/>
              <a:defRPr/>
            </a:pP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Block Model</a:t>
            </a:r>
          </a:p>
        </p:txBody>
      </p:sp>
    </p:spTree>
    <p:extLst>
      <p:ext uri="{BB962C8B-B14F-4D97-AF65-F5344CB8AC3E}">
        <p14:creationId xmlns:p14="http://schemas.microsoft.com/office/powerpoint/2010/main" val="380680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Outline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 fontScale="85000" lnSpcReduction="20000"/>
          </a:bodyPr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MQXF – ‘block coil’ model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Cable stacks ‘strand’ model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MQXF ‘strand’ model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11T ‘block coil’ model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Conclusion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11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MQXF – Mechanical Structure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7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4267200"/>
            <a:ext cx="8610600" cy="1905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Azimuthal preload at R.T. applied with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bladders &amp; keys</a:t>
            </a:r>
          </a:p>
          <a:p>
            <a:pPr>
              <a:defRPr/>
            </a:pPr>
            <a:endParaRPr lang="en-GB" sz="1200" b="1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Al shell compresses the coils. Part of the force is absorbed by the pole key</a:t>
            </a:r>
          </a:p>
          <a:p>
            <a:pPr>
              <a:defRPr/>
            </a:pPr>
            <a:endParaRPr lang="en-GB" sz="12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Longitudinal preload at r.t. applied pre-tensioning the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rods</a:t>
            </a:r>
          </a:p>
          <a:p>
            <a:pPr>
              <a:defRPr/>
            </a:pPr>
            <a:endParaRPr lang="en-GB" sz="12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Both increased by the differential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thermal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contraction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during cool-down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265237"/>
            <a:ext cx="4636247" cy="28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6665" y="1761800"/>
            <a:ext cx="3719835" cy="188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84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MQXF – Block Coil Model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8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" y="1287149"/>
            <a:ext cx="4535999" cy="270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199" y="4114800"/>
            <a:ext cx="83058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Coil modelled as a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block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. Simulations in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2D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 and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3D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Coil </a:t>
            </a:r>
            <a:r>
              <a:rPr lang="en-GB" sz="1600" b="1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properties</a:t>
            </a:r>
            <a:r>
              <a:rPr lang="en-GB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from </a:t>
            </a:r>
            <a:r>
              <a:rPr lang="en-GB" sz="1600" b="1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LARP</a:t>
            </a:r>
            <a:r>
              <a:rPr lang="en-GB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experience: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Elastic modulus (linear elastic): 44 </a:t>
            </a:r>
            <a:r>
              <a:rPr lang="en-GB" sz="1600" dirty="0" err="1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GPa</a:t>
            </a:r>
            <a:r>
              <a:rPr lang="en-GB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(azimuthal), 52 </a:t>
            </a:r>
            <a:r>
              <a:rPr lang="en-GB" sz="1600" dirty="0" err="1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GPa</a:t>
            </a:r>
            <a:r>
              <a:rPr lang="en-GB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(radial)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Consolas" panose="020B0609020204030204" pitchFamily="49" charset="0"/>
              </a:rPr>
              <a:t>Orthotropic in 2D, isotropic in </a:t>
            </a:r>
            <a:r>
              <a:rPr lang="en-GB" sz="16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3D</a:t>
            </a:r>
            <a:endParaRPr lang="en-GB" sz="1600" dirty="0" smtClean="0"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Thermal contraction: 3.35 mm/m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287149"/>
            <a:ext cx="3903473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30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Short Model - Strain </a:t>
            </a:r>
            <a:r>
              <a:rPr lang="en-GB" dirty="0">
                <a:latin typeface="Century Gothic" panose="020B0502020202020204" pitchFamily="34" charset="0"/>
              </a:rPr>
              <a:t>Gauge Locations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22/05/2018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9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pic>
        <p:nvPicPr>
          <p:cNvPr id="34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0375" y="1570038"/>
            <a:ext cx="3946525" cy="3959225"/>
          </a:xfrm>
          <a:ln w="127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35" name="Oval 34"/>
          <p:cNvSpPr/>
          <p:nvPr/>
        </p:nvSpPr>
        <p:spPr>
          <a:xfrm>
            <a:off x="4244975" y="3001963"/>
            <a:ext cx="152400" cy="152400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1951038" y="1539876"/>
            <a:ext cx="152400" cy="152400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449263" y="3871913"/>
            <a:ext cx="152400" cy="152400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2803525" y="5372101"/>
            <a:ext cx="152400" cy="152400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2689225" y="3170238"/>
            <a:ext cx="152400" cy="152400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2073275" y="3170238"/>
            <a:ext cx="152400" cy="152400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2057400" y="3741738"/>
            <a:ext cx="152400" cy="152400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2667000" y="3749676"/>
            <a:ext cx="152400" cy="152400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2153920" y="1338843"/>
            <a:ext cx="513080" cy="2007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4" name="TextBox 43"/>
          <p:cNvSpPr txBox="1"/>
          <p:nvPr/>
        </p:nvSpPr>
        <p:spPr>
          <a:xfrm>
            <a:off x="2667000" y="1143000"/>
            <a:ext cx="801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Shell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822960" y="3927159"/>
            <a:ext cx="1219200" cy="17068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82563" y="5573614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Pole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2187" y="1224960"/>
            <a:ext cx="2787413" cy="20711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382061"/>
            <a:ext cx="4410866" cy="279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38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owerpoint_presentation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258523</TotalTime>
  <Words>1840</Words>
  <Application>Microsoft Office PowerPoint</Application>
  <PresentationFormat>On-screen Show (4:3)</PresentationFormat>
  <Paragraphs>463</Paragraphs>
  <Slides>36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ＭＳ Ｐゴシック</vt:lpstr>
      <vt:lpstr>Arial</vt:lpstr>
      <vt:lpstr>Calibri</vt:lpstr>
      <vt:lpstr>Cambria Math</vt:lpstr>
      <vt:lpstr>Century Gothic</vt:lpstr>
      <vt:lpstr>Consolas</vt:lpstr>
      <vt:lpstr>Courier New</vt:lpstr>
      <vt:lpstr>Optima Medium</vt:lpstr>
      <vt:lpstr>Office Theme</vt:lpstr>
      <vt:lpstr>Powerpoint_presentation</vt:lpstr>
      <vt:lpstr>Mechanical Simulation of Nb3Sn Coils</vt:lpstr>
      <vt:lpstr>Outline</vt:lpstr>
      <vt:lpstr>Outline</vt:lpstr>
      <vt:lpstr>Introduction</vt:lpstr>
      <vt:lpstr>Modelling Strategies</vt:lpstr>
      <vt:lpstr>Outline</vt:lpstr>
      <vt:lpstr>MQXF – Mechanical Structure</vt:lpstr>
      <vt:lpstr>MQXF – Block Coil Model</vt:lpstr>
      <vt:lpstr>Short Model - Strain Gauge Locations</vt:lpstr>
      <vt:lpstr>Mechanical Model – MQXFSD0</vt:lpstr>
      <vt:lpstr>MQXFS1 – Transfer Function</vt:lpstr>
      <vt:lpstr>Coil Properties – Available Data</vt:lpstr>
      <vt:lpstr>Azimuthal Pre-stress</vt:lpstr>
      <vt:lpstr>Outline</vt:lpstr>
      <vt:lpstr>Cable Stacks – FE Model (1)</vt:lpstr>
      <vt:lpstr>Cable Stacks – Transversal Pressure (1)</vt:lpstr>
      <vt:lpstr>Cable Stacks – Transversal Pressure (2)</vt:lpstr>
      <vt:lpstr>Cable Stacks – FE Model (2)</vt:lpstr>
      <vt:lpstr>Comparison with 1T Cable</vt:lpstr>
      <vt:lpstr>11T/MQXF - Meas. Comparison</vt:lpstr>
      <vt:lpstr>Mechanical Model – Results (1)</vt:lpstr>
      <vt:lpstr>Outline</vt:lpstr>
      <vt:lpstr>MQXF – Strand Model</vt:lpstr>
      <vt:lpstr>Outline</vt:lpstr>
      <vt:lpstr>11T - Block Coil Model</vt:lpstr>
      <vt:lpstr>Outline</vt:lpstr>
      <vt:lpstr>Conclusion</vt:lpstr>
      <vt:lpstr>PowerPoint Presentation</vt:lpstr>
      <vt:lpstr>MQXF Design</vt:lpstr>
      <vt:lpstr>MQXFS1 – Material Calibration</vt:lpstr>
      <vt:lpstr>MQXFS1 – Material Calibration</vt:lpstr>
      <vt:lpstr>Cable Stacks – Transversal Pressure (2)</vt:lpstr>
      <vt:lpstr>Cable Stacks – Transversal Pressure (3)</vt:lpstr>
      <vt:lpstr>FRESCA Sample Holder (1)</vt:lpstr>
      <vt:lpstr>FRESCA Sample Holder (2)</vt:lpstr>
      <vt:lpstr>Stack Degradation – Results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MQXFS3 Assembly</dc:title>
  <dc:creator>giorgio.vallone@cern.ch</dc:creator>
  <cp:lastModifiedBy>Giorgio Vallone</cp:lastModifiedBy>
  <cp:revision>6924</cp:revision>
  <cp:lastPrinted>2018-02-01T17:52:27Z</cp:lastPrinted>
  <dcterms:created xsi:type="dcterms:W3CDTF">2008-08-27T20:23:58Z</dcterms:created>
  <dcterms:modified xsi:type="dcterms:W3CDTF">2018-05-22T07:38:18Z</dcterms:modified>
</cp:coreProperties>
</file>