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3"/>
  </p:notesMasterIdLst>
  <p:sldIdLst>
    <p:sldId id="327" r:id="rId2"/>
    <p:sldId id="335" r:id="rId3"/>
    <p:sldId id="337" r:id="rId4"/>
    <p:sldId id="263" r:id="rId5"/>
    <p:sldId id="266" r:id="rId6"/>
    <p:sldId id="338" r:id="rId7"/>
    <p:sldId id="328" r:id="rId8"/>
    <p:sldId id="272" r:id="rId9"/>
    <p:sldId id="340" r:id="rId10"/>
    <p:sldId id="339" r:id="rId11"/>
    <p:sldId id="341" r:id="rId12"/>
    <p:sldId id="342" r:id="rId13"/>
    <p:sldId id="343" r:id="rId14"/>
    <p:sldId id="344" r:id="rId15"/>
    <p:sldId id="345" r:id="rId16"/>
    <p:sldId id="346" r:id="rId17"/>
    <p:sldId id="347" r:id="rId18"/>
    <p:sldId id="355" r:id="rId19"/>
    <p:sldId id="348" r:id="rId20"/>
    <p:sldId id="354" r:id="rId21"/>
    <p:sldId id="349" r:id="rId22"/>
    <p:sldId id="350" r:id="rId23"/>
    <p:sldId id="353" r:id="rId24"/>
    <p:sldId id="352" r:id="rId25"/>
    <p:sldId id="351" r:id="rId26"/>
    <p:sldId id="323" r:id="rId27"/>
    <p:sldId id="356" r:id="rId28"/>
    <p:sldId id="336" r:id="rId29"/>
    <p:sldId id="325" r:id="rId30"/>
    <p:sldId id="334" r:id="rId31"/>
    <p:sldId id="256" r:id="rId3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BE5D6"/>
    <a:srgbClr val="428A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2" autoAdjust="0"/>
    <p:restoredTop sz="94660"/>
  </p:normalViewPr>
  <p:slideViewPr>
    <p:cSldViewPr snapToGrid="0">
      <p:cViewPr>
        <p:scale>
          <a:sx n="125" d="100"/>
          <a:sy n="125" d="100"/>
        </p:scale>
        <p:origin x="-184" y="-63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3C02ED-0918-499D-AA66-7939071A6161}" type="datetimeFigureOut">
              <a:rPr lang="en-GB" smtClean="0"/>
              <a:t>24/06/19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5CA61-D353-4FF0-990A-2D07D9A11F15}" type="slidenum">
              <a:rPr lang="en-GB" smtClean="0"/>
              <a:t>‹#›</a:t>
            </a:fld>
            <a:endParaRPr lang="en-GB"/>
          </a:p>
        </p:txBody>
      </p:sp>
    </p:spTree>
    <p:extLst>
      <p:ext uri="{BB962C8B-B14F-4D97-AF65-F5344CB8AC3E}">
        <p14:creationId xmlns:p14="http://schemas.microsoft.com/office/powerpoint/2010/main" val="427771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15CA61-D353-4FF0-990A-2D07D9A11F15}" type="slidenum">
              <a:rPr lang="en-GB" smtClean="0"/>
              <a:t>4</a:t>
            </a:fld>
            <a:endParaRPr lang="en-GB"/>
          </a:p>
        </p:txBody>
      </p:sp>
    </p:spTree>
    <p:extLst>
      <p:ext uri="{BB962C8B-B14F-4D97-AF65-F5344CB8AC3E}">
        <p14:creationId xmlns:p14="http://schemas.microsoft.com/office/powerpoint/2010/main" val="3335312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15CA61-D353-4FF0-990A-2D07D9A11F15}" type="slidenum">
              <a:rPr lang="en-GB" smtClean="0"/>
              <a:t>5</a:t>
            </a:fld>
            <a:endParaRPr lang="en-GB"/>
          </a:p>
        </p:txBody>
      </p:sp>
    </p:spTree>
    <p:extLst>
      <p:ext uri="{BB962C8B-B14F-4D97-AF65-F5344CB8AC3E}">
        <p14:creationId xmlns:p14="http://schemas.microsoft.com/office/powerpoint/2010/main" val="2798605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15CA61-D353-4FF0-990A-2D07D9A11F15}" type="slidenum">
              <a:rPr lang="en-GB" smtClean="0"/>
              <a:t>29</a:t>
            </a:fld>
            <a:endParaRPr lang="en-GB"/>
          </a:p>
        </p:txBody>
      </p:sp>
    </p:spTree>
    <p:extLst>
      <p:ext uri="{BB962C8B-B14F-4D97-AF65-F5344CB8AC3E}">
        <p14:creationId xmlns:p14="http://schemas.microsoft.com/office/powerpoint/2010/main" val="3991603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15CA61-D353-4FF0-990A-2D07D9A11F15}" type="slidenum">
              <a:rPr lang="en-GB" smtClean="0"/>
              <a:t>30</a:t>
            </a:fld>
            <a:endParaRPr lang="en-GB"/>
          </a:p>
        </p:txBody>
      </p:sp>
    </p:spTree>
    <p:extLst>
      <p:ext uri="{BB962C8B-B14F-4D97-AF65-F5344CB8AC3E}">
        <p14:creationId xmlns:p14="http://schemas.microsoft.com/office/powerpoint/2010/main" val="3991603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15CA61-D353-4FF0-990A-2D07D9A11F15}" type="slidenum">
              <a:rPr lang="en-GB" smtClean="0"/>
              <a:t>31</a:t>
            </a:fld>
            <a:endParaRPr lang="en-GB"/>
          </a:p>
        </p:txBody>
      </p:sp>
    </p:spTree>
    <p:extLst>
      <p:ext uri="{BB962C8B-B14F-4D97-AF65-F5344CB8AC3E}">
        <p14:creationId xmlns:p14="http://schemas.microsoft.com/office/powerpoint/2010/main" val="332326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472170" y="4869657"/>
            <a:ext cx="67183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fld id="{3ABD0F87-C465-4FD4-A774-7CDEE1D5EE17}" type="slidenum">
              <a:rPr lang="en-GB" smtClean="0"/>
              <a:pPr/>
              <a:t>‹#›</a:t>
            </a:fld>
            <a:endParaRPr lang="en-GB"/>
          </a:p>
        </p:txBody>
      </p:sp>
      <p:sp>
        <p:nvSpPr>
          <p:cNvPr id="8" name="Date Placeholder 3"/>
          <p:cNvSpPr>
            <a:spLocks noGrp="1"/>
          </p:cNvSpPr>
          <p:nvPr>
            <p:ph type="dt" sz="half" idx="2"/>
          </p:nvPr>
        </p:nvSpPr>
        <p:spPr>
          <a:xfrm>
            <a:off x="0" y="4666268"/>
            <a:ext cx="1155192" cy="43952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
        <p:nvSpPr>
          <p:cNvPr id="10" name="Footer Placeholder 4"/>
          <p:cNvSpPr>
            <a:spLocks noGrp="1"/>
          </p:cNvSpPr>
          <p:nvPr>
            <p:ph type="ftr" sz="quarter" idx="3"/>
          </p:nvPr>
        </p:nvSpPr>
        <p:spPr>
          <a:xfrm>
            <a:off x="1451729" y="4868883"/>
            <a:ext cx="6975834" cy="27461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Francis Perez, on behalf WP4-EuroCirCol:  </a:t>
            </a:r>
            <a:r>
              <a:rPr lang="en-US" dirty="0" smtClean="0"/>
              <a:t>FCC-</a:t>
            </a:r>
            <a:r>
              <a:rPr lang="en-US" dirty="0" err="1" smtClean="0"/>
              <a:t>hh</a:t>
            </a:r>
            <a:r>
              <a:rPr lang="en-US" dirty="0" smtClean="0"/>
              <a:t> beam vacuum system</a:t>
            </a:r>
          </a:p>
        </p:txBody>
      </p:sp>
    </p:spTree>
    <p:extLst>
      <p:ext uri="{BB962C8B-B14F-4D97-AF65-F5344CB8AC3E}">
        <p14:creationId xmlns:p14="http://schemas.microsoft.com/office/powerpoint/2010/main" val="1410341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472170" y="4869657"/>
            <a:ext cx="67183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fld id="{3ABD0F87-C465-4FD4-A774-7CDEE1D5EE17}" type="slidenum">
              <a:rPr lang="en-GB" smtClean="0"/>
              <a:pPr/>
              <a:t>‹#›</a:t>
            </a:fld>
            <a:endParaRPr lang="en-GB"/>
          </a:p>
        </p:txBody>
      </p:sp>
      <p:sp>
        <p:nvSpPr>
          <p:cNvPr id="6" name="Date Placeholder 3"/>
          <p:cNvSpPr>
            <a:spLocks noGrp="1"/>
          </p:cNvSpPr>
          <p:nvPr>
            <p:ph type="dt" sz="half" idx="2"/>
          </p:nvPr>
        </p:nvSpPr>
        <p:spPr>
          <a:xfrm>
            <a:off x="0" y="4666268"/>
            <a:ext cx="1155192" cy="43952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
        <p:nvSpPr>
          <p:cNvPr id="8" name="Footer Placeholder 4"/>
          <p:cNvSpPr>
            <a:spLocks noGrp="1"/>
          </p:cNvSpPr>
          <p:nvPr>
            <p:ph type="ftr" sz="quarter" idx="3"/>
          </p:nvPr>
        </p:nvSpPr>
        <p:spPr>
          <a:xfrm>
            <a:off x="1451729" y="4868883"/>
            <a:ext cx="6975834" cy="27461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Francis Perez, on behalf WP4-EuroCirCol:  </a:t>
            </a:r>
            <a:r>
              <a:rPr lang="en-US" dirty="0" smtClean="0"/>
              <a:t>FCC-</a:t>
            </a:r>
            <a:r>
              <a:rPr lang="en-US" dirty="0" err="1" smtClean="0"/>
              <a:t>hh</a:t>
            </a:r>
            <a:r>
              <a:rPr lang="en-US" dirty="0" smtClean="0"/>
              <a:t> beam vacuum system</a:t>
            </a:r>
          </a:p>
        </p:txBody>
      </p:sp>
    </p:spTree>
    <p:extLst>
      <p:ext uri="{BB962C8B-B14F-4D97-AF65-F5344CB8AC3E}">
        <p14:creationId xmlns:p14="http://schemas.microsoft.com/office/powerpoint/2010/main" val="52647465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jpeg"/><Relationship Id="rId7" Type="http://schemas.openxmlformats.org/officeDocument/2006/relationships/image" Target="../media/image4.png"/><Relationship Id="rId8"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13164" y="273847"/>
            <a:ext cx="7102186"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13164" y="1369219"/>
            <a:ext cx="7102186" cy="326350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0" y="4666268"/>
            <a:ext cx="1155192" cy="43952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
        <p:nvSpPr>
          <p:cNvPr id="5" name="Footer Placeholder 4"/>
          <p:cNvSpPr>
            <a:spLocks noGrp="1"/>
          </p:cNvSpPr>
          <p:nvPr>
            <p:ph type="ftr" sz="quarter" idx="3"/>
          </p:nvPr>
        </p:nvSpPr>
        <p:spPr>
          <a:xfrm>
            <a:off x="1451729" y="4868883"/>
            <a:ext cx="6975834" cy="274618"/>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Francis Perez, on behalf WP4-EuroCirCol:  </a:t>
            </a:r>
            <a:r>
              <a:rPr lang="en-US" dirty="0" smtClean="0"/>
              <a:t>FCC-</a:t>
            </a:r>
            <a:r>
              <a:rPr lang="en-US" dirty="0" err="1" smtClean="0"/>
              <a:t>hh</a:t>
            </a:r>
            <a:r>
              <a:rPr lang="en-US" dirty="0" smtClean="0"/>
              <a:t> beam vacuum system</a:t>
            </a:r>
          </a:p>
        </p:txBody>
      </p:sp>
      <p:sp>
        <p:nvSpPr>
          <p:cNvPr id="6" name="Slide Number Placeholder 5"/>
          <p:cNvSpPr>
            <a:spLocks noGrp="1"/>
          </p:cNvSpPr>
          <p:nvPr>
            <p:ph type="sldNum" sz="quarter" idx="4"/>
          </p:nvPr>
        </p:nvSpPr>
        <p:spPr>
          <a:xfrm>
            <a:off x="8472170" y="4869657"/>
            <a:ext cx="67183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fld id="{3ABD0F87-C465-4FD4-A774-7CDEE1D5EE17}" type="slidenum">
              <a:rPr lang="en-GB" smtClean="0"/>
              <a:pPr/>
              <a:t>‹#›</a:t>
            </a:fld>
            <a:endParaRPr lang="en-GB"/>
          </a:p>
        </p:txBody>
      </p:sp>
      <p:pic>
        <p:nvPicPr>
          <p:cNvPr id="10" name="Picture 9"/>
          <p:cNvPicPr>
            <a:picLocks/>
          </p:cNvPicPr>
          <p:nvPr userDrawn="1"/>
        </p:nvPicPr>
        <p:blipFill>
          <a:blip r:embed="rId4" cstate="email">
            <a:extLst>
              <a:ext uri="{28A0092B-C50C-407E-A947-70E740481C1C}">
                <a14:useLocalDpi xmlns:a14="http://schemas.microsoft.com/office/drawing/2010/main"/>
              </a:ext>
            </a:extLst>
          </a:blip>
          <a:stretch>
            <a:fillRect/>
          </a:stretch>
        </p:blipFill>
        <p:spPr>
          <a:xfrm>
            <a:off x="288805" y="468324"/>
            <a:ext cx="754416" cy="361637"/>
          </a:xfrm>
          <a:prstGeom prst="rect">
            <a:avLst/>
          </a:prstGeom>
        </p:spPr>
      </p:pic>
      <p:pic>
        <p:nvPicPr>
          <p:cNvPr id="11" name="Picture 2"/>
          <p:cNvPicPr>
            <a:picLocks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26842" y="-1"/>
            <a:ext cx="877824" cy="4130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userDrawn="1"/>
        </p:nvSpPr>
        <p:spPr>
          <a:xfrm>
            <a:off x="579500" y="690529"/>
            <a:ext cx="679989" cy="276999"/>
          </a:xfrm>
          <a:prstGeom prst="rect">
            <a:avLst/>
          </a:prstGeom>
          <a:noFill/>
        </p:spPr>
        <p:txBody>
          <a:bodyPr wrap="square" rtlCol="0">
            <a:spAutoFit/>
          </a:bodyPr>
          <a:lstStyle/>
          <a:p>
            <a:r>
              <a:rPr lang="en-GB" sz="1200" b="0" i="1" dirty="0">
                <a:solidFill>
                  <a:schemeClr val="accent5"/>
                </a:solidFill>
              </a:rPr>
              <a:t>WP4</a:t>
            </a:r>
          </a:p>
        </p:txBody>
      </p:sp>
      <p:cxnSp>
        <p:nvCxnSpPr>
          <p:cNvPr id="8" name="Straight Connector 7"/>
          <p:cNvCxnSpPr/>
          <p:nvPr userDrawn="1"/>
        </p:nvCxnSpPr>
        <p:spPr>
          <a:xfrm>
            <a:off x="1155192" y="0"/>
            <a:ext cx="0" cy="514350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9" name="Picture 18" descr="https://fcc.web.cern.ch/eurocircol/PublishingImages/ParticipantLogos/EU.jpg"/>
          <p:cNvPicPr>
            <a:picLocks noChangeAspect="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322558" y="976955"/>
            <a:ext cx="547634" cy="365089"/>
          </a:xfrm>
          <a:prstGeom prst="rect">
            <a:avLst/>
          </a:prstGeom>
          <a:noFill/>
          <a:ln>
            <a:noFill/>
          </a:ln>
        </p:spPr>
      </p:pic>
      <p:pic>
        <p:nvPicPr>
          <p:cNvPr id="1026" name="Picture 2"/>
          <p:cNvPicPr>
            <a:picLocks noChangeAspect="1" noChangeArrowheads="1"/>
          </p:cNvPicPr>
          <p:nvPr userDrawn="1"/>
        </p:nvPicPr>
        <p:blipFill rotWithShape="1">
          <a:blip r:embed="rId7" cstate="email">
            <a:extLst>
              <a:ext uri="{28A0092B-C50C-407E-A947-70E740481C1C}">
                <a14:useLocalDpi xmlns:a14="http://schemas.microsoft.com/office/drawing/2010/main"/>
              </a:ext>
            </a:extLst>
          </a:blip>
          <a:srcRect/>
          <a:stretch/>
        </p:blipFill>
        <p:spPr bwMode="auto">
          <a:xfrm>
            <a:off x="114572" y="1812964"/>
            <a:ext cx="963613" cy="125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userDrawn="1"/>
        </p:nvPicPr>
        <p:blipFill rotWithShape="1">
          <a:blip r:embed="rId8" cstate="email">
            <a:extLst>
              <a:ext uri="{28A0092B-C50C-407E-A947-70E740481C1C}">
                <a14:useLocalDpi xmlns:a14="http://schemas.microsoft.com/office/drawing/2010/main"/>
              </a:ext>
            </a:extLst>
          </a:blip>
          <a:srcRect/>
          <a:stretch/>
        </p:blipFill>
        <p:spPr bwMode="auto">
          <a:xfrm>
            <a:off x="114572" y="3070238"/>
            <a:ext cx="963613" cy="142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2393520"/>
      </p:ext>
    </p:extLst>
  </p:cSld>
  <p:clrMap bg1="lt1" tx1="dk1" bg2="lt2" tx2="dk2" accent1="accent1" accent2="accent2" accent3="accent3" accent4="accent4" accent5="accent5" accent6="accent6" hlink="hlink" folHlink="folHlink"/>
  <p:sldLayoutIdLst>
    <p:sldLayoutId id="2147483661" r:id="rId1"/>
    <p:sldLayoutId id="2147483667"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emf"/><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26.emf"/><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30.emf"/><Relationship Id="rId5"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hyperlink" Target="http://www.google.ch/url?sa=i&amp;rct=j&amp;q=&amp;esrc=s&amp;source=images&amp;cd=&amp;cad=rja&amp;uact=8&amp;ved=0ahUKEwjujpLO_vbLAhVBORQKHbAaB2MQjRwIBw&amp;url=http://www.echord.info/wikis/website/erica&amp;psig=AFQjCNHv4uWkVgn4HkokcvnlZnqTsKj_oQ&amp;ust=1459928221187532"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32.png"/><Relationship Id="rId5" Type="http://schemas.openxmlformats.org/officeDocument/2006/relationships/image" Target="../media/image33.jpeg"/><Relationship Id="rId6"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hyperlink" Target="http://www.google.ch/url?sa=i&amp;rct=j&amp;q=&amp;esrc=s&amp;source=images&amp;cd=&amp;cad=rja&amp;uact=8&amp;ved=0ahUKEwjujpLO_vbLAhVBORQKHbAaB2MQjRwIBw&amp;url=http://www.echord.info/wikis/website/erica&amp;psig=AFQjCNHv4uWkVgn4HkokcvnlZnqTsKj_oQ&amp;ust=1459928221187532"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35.emf"/><Relationship Id="rId5" Type="http://schemas.openxmlformats.org/officeDocument/2006/relationships/image" Target="../media/image36.emf"/><Relationship Id="rId1" Type="http://schemas.openxmlformats.org/officeDocument/2006/relationships/slideLayout" Target="../slideLayouts/slideLayout2.xml"/><Relationship Id="rId2" Type="http://schemas.openxmlformats.org/officeDocument/2006/relationships/hyperlink" Target="http://www.google.ch/url?sa=i&amp;rct=j&amp;q=&amp;esrc=s&amp;source=images&amp;cd=&amp;cad=rja&amp;uact=8&amp;ved=0ahUKEwjujpLO_vbLAhVBORQKHbAaB2MQjRwIBw&amp;url=http://www.echord.info/wikis/website/erica&amp;psig=AFQjCNHv4uWkVgn4HkokcvnlZnqTsKj_oQ&amp;ust=1459928221187532"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emf"/><Relationship Id="rId5" Type="http://schemas.openxmlformats.org/officeDocument/2006/relationships/image" Target="../media/image39.emf"/><Relationship Id="rId6" Type="http://schemas.openxmlformats.org/officeDocument/2006/relationships/image" Target="../media/image40.png"/><Relationship Id="rId7" Type="http://schemas.openxmlformats.org/officeDocument/2006/relationships/image" Target="../media/image41.emf"/><Relationship Id="rId8" Type="http://schemas.openxmlformats.org/officeDocument/2006/relationships/image" Target="../media/image42.emf"/><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4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emf"/><Relationship Id="rId5" Type="http://schemas.openxmlformats.org/officeDocument/2006/relationships/image" Target="../media/image47.emf"/><Relationship Id="rId6"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50.emf"/><Relationship Id="rId4" Type="http://schemas.openxmlformats.org/officeDocument/2006/relationships/image" Target="../media/image51.emf"/><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8" Type="http://schemas.openxmlformats.org/officeDocument/2006/relationships/image" Target="../media/image55.png"/><Relationship Id="rId9"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image" Target="../media/image49.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jpeg"/><Relationship Id="rId3" Type="http://schemas.openxmlformats.org/officeDocument/2006/relationships/image" Target="../media/image5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jujpLO_vbLAhVBORQKHbAaB2MQjRwIBw&amp;url=http://www.echord.info/wikis/website/erica&amp;psig=AFQjCNHv4uWkVgn4HkokcvnlZnqTsKj_oQ&amp;ust=1459928221187532" TargetMode="External"/><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png"/><Relationship Id="rId7"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9.png"/></Relationships>
</file>

<file path=ppt/slides/_rels/slide31.xml.rels><?xml version="1.0" encoding="UTF-8" standalone="yes"?>
<Relationships xmlns="http://schemas.openxmlformats.org/package/2006/relationships"><Relationship Id="rId11" Type="http://schemas.openxmlformats.org/officeDocument/2006/relationships/image" Target="../media/image67.jpeg"/><Relationship Id="rId12" Type="http://schemas.openxmlformats.org/officeDocument/2006/relationships/image" Target="../media/image6.jpeg"/><Relationship Id="rId13"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png"/><Relationship Id="rId6" Type="http://schemas.openxmlformats.org/officeDocument/2006/relationships/image" Target="../media/image63.jpeg"/><Relationship Id="rId7" Type="http://schemas.openxmlformats.org/officeDocument/2006/relationships/image" Target="../media/image64.png"/><Relationship Id="rId8" Type="http://schemas.openxmlformats.org/officeDocument/2006/relationships/image" Target="../media/image65.png"/><Relationship Id="rId9" Type="http://schemas.openxmlformats.org/officeDocument/2006/relationships/image" Target="../media/image66.jpg"/><Relationship Id="rId10" Type="http://schemas.openxmlformats.org/officeDocument/2006/relationships/hyperlink" Target="http://www.google.ch/url?sa=i&amp;rct=j&amp;q=&amp;esrc=s&amp;source=images&amp;cd=&amp;cad=rja&amp;uact=8&amp;ved=0ahUKEwjujpLO_vbLAhVBORQKHbAaB2MQjRwIBw&amp;url=http://www.echord.info/wikis/website/erica&amp;psig=AFQjCNHv4uWkVgn4HkokcvnlZnqTsKj_oQ&amp;ust=145992822118753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 Id="rId3" Type="http://schemas.openxmlformats.org/officeDocument/2006/relationships/image" Target="../media/image1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
        <p:nvSpPr>
          <p:cNvPr id="5" name="TextBox 4"/>
          <p:cNvSpPr txBox="1"/>
          <p:nvPr/>
        </p:nvSpPr>
        <p:spPr>
          <a:xfrm>
            <a:off x="1184871" y="822454"/>
            <a:ext cx="8057662" cy="1200329"/>
          </a:xfrm>
          <a:prstGeom prst="rect">
            <a:avLst/>
          </a:prstGeom>
          <a:noFill/>
        </p:spPr>
        <p:txBody>
          <a:bodyPr wrap="square" rtlCol="0">
            <a:spAutoFit/>
          </a:bodyPr>
          <a:lstStyle/>
          <a:p>
            <a:pPr algn="ctr"/>
            <a:r>
              <a:rPr lang="en-US" sz="3600" b="1" dirty="0" err="1" smtClean="0">
                <a:solidFill>
                  <a:schemeClr val="accent5"/>
                </a:solidFill>
              </a:rPr>
              <a:t>EuroCirCol</a:t>
            </a:r>
            <a:r>
              <a:rPr lang="en-US" sz="3600" b="1" dirty="0" smtClean="0">
                <a:solidFill>
                  <a:schemeClr val="accent5"/>
                </a:solidFill>
              </a:rPr>
              <a:t> WP4</a:t>
            </a:r>
          </a:p>
          <a:p>
            <a:pPr algn="ctr"/>
            <a:r>
              <a:rPr lang="en-US" sz="3600" b="1" dirty="0" smtClean="0">
                <a:solidFill>
                  <a:schemeClr val="accent5"/>
                </a:solidFill>
              </a:rPr>
              <a:t>FCC-</a:t>
            </a:r>
            <a:r>
              <a:rPr lang="en-US" sz="3600" b="1" dirty="0" err="1" smtClean="0">
                <a:solidFill>
                  <a:schemeClr val="accent5"/>
                </a:solidFill>
              </a:rPr>
              <a:t>hh</a:t>
            </a:r>
            <a:r>
              <a:rPr lang="en-US" sz="3600" b="1" dirty="0" smtClean="0">
                <a:solidFill>
                  <a:schemeClr val="accent5"/>
                </a:solidFill>
              </a:rPr>
              <a:t> </a:t>
            </a:r>
            <a:r>
              <a:rPr lang="en-US" sz="3600" b="1" dirty="0">
                <a:solidFill>
                  <a:schemeClr val="accent5"/>
                </a:solidFill>
              </a:rPr>
              <a:t>beam vacuum </a:t>
            </a:r>
            <a:r>
              <a:rPr lang="en-US" sz="3600" b="1" dirty="0" smtClean="0">
                <a:solidFill>
                  <a:schemeClr val="accent5"/>
                </a:solidFill>
              </a:rPr>
              <a:t>syste</a:t>
            </a:r>
            <a:r>
              <a:rPr lang="en-US" sz="3600" b="1" dirty="0">
                <a:solidFill>
                  <a:schemeClr val="accent5"/>
                </a:solidFill>
              </a:rPr>
              <a:t>m</a:t>
            </a:r>
            <a:endParaRPr lang="en-GB" sz="3600" b="1" dirty="0">
              <a:solidFill>
                <a:schemeClr val="accent5"/>
              </a:solidFill>
            </a:endParaRPr>
          </a:p>
        </p:txBody>
      </p:sp>
      <p:sp>
        <p:nvSpPr>
          <p:cNvPr id="6" name="TextBox 5"/>
          <p:cNvSpPr txBox="1"/>
          <p:nvPr/>
        </p:nvSpPr>
        <p:spPr>
          <a:xfrm>
            <a:off x="2719889" y="2411990"/>
            <a:ext cx="5226235" cy="954107"/>
          </a:xfrm>
          <a:prstGeom prst="rect">
            <a:avLst/>
          </a:prstGeom>
          <a:noFill/>
        </p:spPr>
        <p:txBody>
          <a:bodyPr wrap="none" rtlCol="0">
            <a:spAutoFit/>
          </a:bodyPr>
          <a:lstStyle/>
          <a:p>
            <a:pPr algn="ctr"/>
            <a:r>
              <a:rPr lang="en-GB" sz="2800" dirty="0"/>
              <a:t>Francis </a:t>
            </a:r>
            <a:r>
              <a:rPr lang="en-GB" sz="2800" dirty="0" smtClean="0"/>
              <a:t>Perez (ALBA)</a:t>
            </a:r>
            <a:endParaRPr lang="en-GB" sz="2800" dirty="0"/>
          </a:p>
          <a:p>
            <a:pPr algn="ctr"/>
            <a:r>
              <a:rPr lang="en-GB" sz="2800" dirty="0"/>
              <a:t>on behalf of </a:t>
            </a:r>
            <a:r>
              <a:rPr lang="en-GB" sz="2800" b="1" dirty="0" err="1">
                <a:solidFill>
                  <a:schemeClr val="accent1">
                    <a:lumMod val="75000"/>
                  </a:schemeClr>
                </a:solidFill>
              </a:rPr>
              <a:t>EuroCirCol</a:t>
            </a:r>
            <a:r>
              <a:rPr lang="en-GB" sz="2800" b="1" dirty="0">
                <a:solidFill>
                  <a:schemeClr val="accent1">
                    <a:lumMod val="75000"/>
                  </a:schemeClr>
                </a:solidFill>
              </a:rPr>
              <a:t> </a:t>
            </a:r>
            <a:r>
              <a:rPr lang="en-GB" sz="2800" b="1" dirty="0" smtClean="0">
                <a:solidFill>
                  <a:schemeClr val="accent1">
                    <a:lumMod val="75000"/>
                  </a:schemeClr>
                </a:solidFill>
              </a:rPr>
              <a:t>WP4 team</a:t>
            </a:r>
            <a:endParaRPr lang="en-GB" sz="2800" b="1" dirty="0">
              <a:solidFill>
                <a:schemeClr val="accent1">
                  <a:lumMod val="75000"/>
                </a:schemeClr>
              </a:solidFill>
            </a:endParaRPr>
          </a:p>
        </p:txBody>
      </p:sp>
      <p:grpSp>
        <p:nvGrpSpPr>
          <p:cNvPr id="7" name="Group 6"/>
          <p:cNvGrpSpPr/>
          <p:nvPr/>
        </p:nvGrpSpPr>
        <p:grpSpPr>
          <a:xfrm>
            <a:off x="1230824" y="4175325"/>
            <a:ext cx="7742975" cy="743891"/>
            <a:chOff x="1230822" y="4175319"/>
            <a:chExt cx="7742975" cy="743890"/>
          </a:xfrm>
        </p:grpSpPr>
        <p:sp>
          <p:nvSpPr>
            <p:cNvPr id="8" name="Rectangle 7"/>
            <p:cNvSpPr/>
            <p:nvPr/>
          </p:nvSpPr>
          <p:spPr>
            <a:xfrm>
              <a:off x="2320190" y="4180546"/>
              <a:ext cx="5346264" cy="738663"/>
            </a:xfrm>
            <a:prstGeom prst="rect">
              <a:avLst/>
            </a:prstGeom>
          </p:spPr>
          <p:txBody>
            <a:bodyPr wrap="square">
              <a:spAutoFit/>
            </a:bodyPr>
            <a:lstStyle/>
            <a:p>
              <a:pPr algn="just"/>
              <a:r>
                <a:rPr lang="en-US" sz="1050" b="1" dirty="0" err="1">
                  <a:latin typeface="Times New Roman"/>
                  <a:ea typeface="Times New Roman"/>
                </a:rPr>
                <a:t>EuroCirCol</a:t>
              </a:r>
              <a:r>
                <a:rPr lang="en-US" sz="1050" dirty="0">
                  <a:latin typeface="Times New Roman"/>
                  <a:ea typeface="Times New Roman"/>
                </a:rPr>
                <a:t>: </a:t>
              </a:r>
              <a:r>
                <a:rPr lang="en-US" sz="1050" dirty="0">
                  <a:solidFill>
                    <a:srgbClr val="4E5F70"/>
                  </a:solidFill>
                  <a:latin typeface="Times New Roman"/>
                  <a:ea typeface="Times New Roman"/>
                </a:rPr>
                <a:t>'The European Circular Energy-Frontier Collider Study (</a:t>
              </a:r>
              <a:r>
                <a:rPr lang="en-US" sz="1050" dirty="0" err="1">
                  <a:solidFill>
                    <a:srgbClr val="4E5F70"/>
                  </a:solidFill>
                  <a:latin typeface="Times New Roman"/>
                  <a:ea typeface="Times New Roman"/>
                </a:rPr>
                <a:t>EuroCirCol</a:t>
              </a:r>
              <a:r>
                <a:rPr lang="en-US" sz="1050" dirty="0">
                  <a:solidFill>
                    <a:srgbClr val="4E5F70"/>
                  </a:solidFill>
                  <a:latin typeface="Times New Roman"/>
                  <a:ea typeface="Times New Roman"/>
                </a:rPr>
                <a:t>) project has received funding from the European Union's Horizon 2020 research and innovation </a:t>
              </a:r>
              <a:r>
                <a:rPr lang="en-US" sz="1050" dirty="0" err="1">
                  <a:solidFill>
                    <a:srgbClr val="4E5F70"/>
                  </a:solidFill>
                  <a:latin typeface="Times New Roman"/>
                  <a:ea typeface="Times New Roman"/>
                </a:rPr>
                <a:t>programme</a:t>
              </a:r>
              <a:r>
                <a:rPr lang="en-US" sz="1050" dirty="0">
                  <a:solidFill>
                    <a:srgbClr val="4E5F70"/>
                  </a:solidFill>
                  <a:latin typeface="Times New Roman"/>
                  <a:ea typeface="Times New Roman"/>
                </a:rPr>
                <a:t> under grant No 654305. The information herein only reflects the views of its authors and the European Commission is not responsible for any use that may be made of the information</a:t>
              </a:r>
              <a:r>
                <a:rPr lang="en-US" sz="1050" i="1" dirty="0">
                  <a:solidFill>
                    <a:srgbClr val="4E5F70"/>
                  </a:solidFill>
                  <a:latin typeface="Times New Roman"/>
                  <a:ea typeface="Times New Roman"/>
                </a:rPr>
                <a:t>.</a:t>
              </a:r>
              <a:r>
                <a:rPr lang="en-US" sz="1050" dirty="0">
                  <a:solidFill>
                    <a:srgbClr val="4E5F70"/>
                  </a:solidFill>
                  <a:latin typeface="Times New Roman"/>
                  <a:ea typeface="Times New Roman"/>
                </a:rPr>
                <a:t>'</a:t>
              </a:r>
              <a:endParaRPr lang="en-US" sz="1050" dirty="0">
                <a:effectLst/>
                <a:latin typeface="Times New Roman"/>
                <a:ea typeface="Times New Roman"/>
              </a:endParaRPr>
            </a:p>
          </p:txBody>
        </p:sp>
        <p:pic>
          <p:nvPicPr>
            <p:cNvPr id="9" name="Picture 8" descr="https://fcc.web.cern.ch/eurocircol/PublishingImages/ParticipantLogos/EU.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1230822" y="4175319"/>
              <a:ext cx="1089367" cy="719455"/>
            </a:xfrm>
            <a:prstGeom prst="rect">
              <a:avLst/>
            </a:prstGeom>
            <a:noFill/>
            <a:ln>
              <a:noFill/>
            </a:ln>
          </p:spPr>
        </p:pic>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94738" y="4224088"/>
              <a:ext cx="1279059" cy="613426"/>
            </a:xfrm>
            <a:prstGeom prst="rect">
              <a:avLst/>
            </a:prstGeom>
          </p:spPr>
        </p:pic>
      </p:grpSp>
    </p:spTree>
    <p:extLst>
      <p:ext uri="{BB962C8B-B14F-4D97-AF65-F5344CB8AC3E}">
        <p14:creationId xmlns:p14="http://schemas.microsoft.com/office/powerpoint/2010/main" val="499470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10</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pic>
        <p:nvPicPr>
          <p:cNvPr id="57" name="Picture 56"/>
          <p:cNvPicPr>
            <a:picLocks noChangeAspect="1"/>
          </p:cNvPicPr>
          <p:nvPr/>
        </p:nvPicPr>
        <p:blipFill>
          <a:blip r:embed="rId2"/>
          <a:stretch>
            <a:fillRect/>
          </a:stretch>
        </p:blipFill>
        <p:spPr>
          <a:xfrm>
            <a:off x="1844055" y="558805"/>
            <a:ext cx="6550794" cy="4031991"/>
          </a:xfrm>
          <a:prstGeom prst="rect">
            <a:avLst/>
          </a:prstGeom>
        </p:spPr>
      </p:pic>
      <p:sp>
        <p:nvSpPr>
          <p:cNvPr id="58" name="TextBox 57"/>
          <p:cNvSpPr txBox="1"/>
          <p:nvPr/>
        </p:nvSpPr>
        <p:spPr>
          <a:xfrm>
            <a:off x="3302000" y="193040"/>
            <a:ext cx="4277360" cy="400110"/>
          </a:xfrm>
          <a:prstGeom prst="rect">
            <a:avLst/>
          </a:prstGeom>
          <a:noFill/>
        </p:spPr>
        <p:txBody>
          <a:bodyPr wrap="square" rtlCol="0">
            <a:spAutoFit/>
          </a:bodyPr>
          <a:lstStyle/>
          <a:p>
            <a:r>
              <a:rPr lang="en-US" sz="2000" b="1" i="1" dirty="0" smtClean="0">
                <a:solidFill>
                  <a:schemeClr val="tx2"/>
                </a:solidFill>
              </a:rPr>
              <a:t>LHC			  FCC </a:t>
            </a:r>
            <a:r>
              <a:rPr lang="en-US" sz="2000" b="1" i="1" dirty="0" err="1" smtClean="0">
                <a:solidFill>
                  <a:schemeClr val="tx2"/>
                </a:solidFill>
              </a:rPr>
              <a:t>hh</a:t>
            </a:r>
            <a:endParaRPr lang="en-US" sz="2000" b="1" i="1" dirty="0">
              <a:solidFill>
                <a:schemeClr val="tx2"/>
              </a:solidFill>
            </a:endParaRPr>
          </a:p>
        </p:txBody>
      </p:sp>
      <p:cxnSp>
        <p:nvCxnSpPr>
          <p:cNvPr id="59" name="Straight Arrow Connector 58"/>
          <p:cNvCxnSpPr/>
          <p:nvPr/>
        </p:nvCxnSpPr>
        <p:spPr>
          <a:xfrm>
            <a:off x="4927600" y="447040"/>
            <a:ext cx="589280" cy="0"/>
          </a:xfrm>
          <a:prstGeom prst="straightConnector1">
            <a:avLst/>
          </a:prstGeom>
          <a:ln w="76200" cmpd="sng">
            <a:solidFill>
              <a:schemeClr val="tx2"/>
            </a:solidFill>
            <a:tailEnd type="arrow"/>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7802880" y="4602480"/>
            <a:ext cx="837677" cy="261610"/>
          </a:xfrm>
          <a:prstGeom prst="rect">
            <a:avLst/>
          </a:prstGeom>
          <a:noFill/>
        </p:spPr>
        <p:txBody>
          <a:bodyPr wrap="none" rtlCol="0">
            <a:spAutoFit/>
          </a:bodyPr>
          <a:lstStyle/>
          <a:p>
            <a:r>
              <a:rPr lang="en-US" sz="1100" i="1" dirty="0" smtClean="0"/>
              <a:t>I. </a:t>
            </a:r>
            <a:r>
              <a:rPr lang="en-US" sz="1100" i="1" dirty="0" err="1" smtClean="0"/>
              <a:t>Bellafont</a:t>
            </a:r>
            <a:endParaRPr lang="en-US" sz="1100" i="1" dirty="0"/>
          </a:p>
        </p:txBody>
      </p:sp>
    </p:spTree>
    <p:extLst>
      <p:ext uri="{BB962C8B-B14F-4D97-AF65-F5344CB8AC3E}">
        <p14:creationId xmlns:p14="http://schemas.microsoft.com/office/powerpoint/2010/main" val="2433484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11</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1270000" y="390946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a:t>
            </a:r>
            <a:r>
              <a:rPr lang="en-US" sz="1400" dirty="0"/>
              <a:t>	</a:t>
            </a:r>
            <a:r>
              <a:rPr lang="en-US" sz="1400" dirty="0" smtClean="0"/>
              <a:t>08:</a:t>
            </a:r>
            <a:r>
              <a:rPr lang="en-US" sz="1400" dirty="0"/>
              <a:t>30 - </a:t>
            </a:r>
            <a:r>
              <a:rPr lang="en-US" sz="1400" dirty="0" smtClean="0"/>
              <a:t>08:</a:t>
            </a:r>
            <a:r>
              <a:rPr lang="en-US" sz="1400" dirty="0"/>
              <a:t>50 	</a:t>
            </a:r>
            <a:r>
              <a:rPr lang="en-US" sz="1400" dirty="0" smtClean="0"/>
              <a:t>Ballroom </a:t>
            </a:r>
            <a:r>
              <a:rPr lang="en-US" sz="1400" dirty="0"/>
              <a:t>II (Ground floor)</a:t>
            </a:r>
          </a:p>
          <a:p>
            <a:endParaRPr lang="en-US" sz="600" dirty="0" smtClean="0"/>
          </a:p>
          <a:p>
            <a:r>
              <a:rPr lang="en-US" sz="1600" b="1" i="1" dirty="0" smtClean="0">
                <a:solidFill>
                  <a:schemeClr val="tx2"/>
                </a:solidFill>
              </a:rPr>
              <a:t>Study </a:t>
            </a:r>
            <a:r>
              <a:rPr lang="en-US" sz="1600" b="1" i="1" dirty="0">
                <a:solidFill>
                  <a:schemeClr val="tx2"/>
                </a:solidFill>
              </a:rPr>
              <a:t>on the beam induced vacuum effects in the FCC-</a:t>
            </a:r>
            <a:r>
              <a:rPr lang="en-US" sz="1600" b="1" i="1" dirty="0" err="1">
                <a:solidFill>
                  <a:schemeClr val="tx2"/>
                </a:solidFill>
              </a:rPr>
              <a:t>hh</a:t>
            </a:r>
            <a:r>
              <a:rPr lang="en-US" sz="1600" b="1" i="1" dirty="0">
                <a:solidFill>
                  <a:schemeClr val="tx2"/>
                </a:solidFill>
              </a:rPr>
              <a:t> beam vacuum </a:t>
            </a:r>
            <a:r>
              <a:rPr lang="en-US" sz="1600" b="1" i="1" dirty="0" smtClean="0">
                <a:solidFill>
                  <a:schemeClr val="tx2"/>
                </a:solidFill>
              </a:rPr>
              <a:t>chamber</a:t>
            </a:r>
          </a:p>
          <a:p>
            <a:r>
              <a:rPr lang="en-US" sz="1600" dirty="0" err="1"/>
              <a:t>Ignasi</a:t>
            </a:r>
            <a:r>
              <a:rPr lang="en-US" sz="1600" dirty="0"/>
              <a:t> </a:t>
            </a:r>
            <a:r>
              <a:rPr lang="en-US" sz="1600" dirty="0" err="1" smtClean="0"/>
              <a:t>Bellafont</a:t>
            </a:r>
            <a:endParaRPr lang="en-US" sz="1600" dirty="0"/>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7200" y="951362"/>
            <a:ext cx="5882640" cy="2804911"/>
          </a:xfrm>
          <a:prstGeom prst="rect">
            <a:avLst/>
          </a:prstGeom>
        </p:spPr>
      </p:pic>
      <p:sp>
        <p:nvSpPr>
          <p:cNvPr id="8" name="TextBox 7"/>
          <p:cNvSpPr txBox="1"/>
          <p:nvPr/>
        </p:nvSpPr>
        <p:spPr>
          <a:xfrm>
            <a:off x="4287520" y="609600"/>
            <a:ext cx="4509393" cy="369332"/>
          </a:xfrm>
          <a:prstGeom prst="rect">
            <a:avLst/>
          </a:prstGeom>
          <a:noFill/>
          <a:ln>
            <a:solidFill>
              <a:srgbClr val="000000"/>
            </a:solidFill>
          </a:ln>
        </p:spPr>
        <p:txBody>
          <a:bodyPr wrap="none" rtlCol="0">
            <a:spAutoFit/>
          </a:bodyPr>
          <a:lstStyle/>
          <a:p>
            <a:r>
              <a:rPr lang="en-US" i="1" dirty="0" smtClean="0"/>
              <a:t>Expected conditioning achieved in 3-4 months</a:t>
            </a:r>
            <a:endParaRPr lang="en-US" i="1" dirty="0"/>
          </a:p>
        </p:txBody>
      </p:sp>
      <p:sp>
        <p:nvSpPr>
          <p:cNvPr id="9" name="Oval 8"/>
          <p:cNvSpPr/>
          <p:nvPr/>
        </p:nvSpPr>
        <p:spPr>
          <a:xfrm>
            <a:off x="3190240" y="1056640"/>
            <a:ext cx="426720" cy="172720"/>
          </a:xfrm>
          <a:prstGeom prst="ellipse">
            <a:avLst/>
          </a:prstGeom>
          <a:no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stCxn id="8" idx="1"/>
          </p:cNvCxnSpPr>
          <p:nvPr/>
        </p:nvCxnSpPr>
        <p:spPr>
          <a:xfrm flipH="1">
            <a:off x="3749040" y="794266"/>
            <a:ext cx="538480" cy="262374"/>
          </a:xfrm>
          <a:prstGeom prst="straightConnector1">
            <a:avLst/>
          </a:prstGeom>
          <a:ln w="190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692400" y="155625"/>
            <a:ext cx="4572000" cy="369332"/>
          </a:xfrm>
          <a:prstGeom prst="rect">
            <a:avLst/>
          </a:prstGeom>
        </p:spPr>
        <p:txBody>
          <a:bodyPr>
            <a:spAutoFit/>
          </a:bodyPr>
          <a:lstStyle/>
          <a:p>
            <a:r>
              <a:rPr lang="en-US" b="1" i="1" dirty="0" smtClean="0">
                <a:solidFill>
                  <a:srgbClr val="000090"/>
                </a:solidFill>
              </a:rPr>
              <a:t>Study </a:t>
            </a:r>
            <a:r>
              <a:rPr lang="en-US" b="1" i="1" dirty="0">
                <a:solidFill>
                  <a:srgbClr val="000090"/>
                </a:solidFill>
              </a:rPr>
              <a:t>of beam induced vacuum effects</a:t>
            </a:r>
          </a:p>
        </p:txBody>
      </p:sp>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52532" y="108021"/>
            <a:ext cx="859288" cy="471101"/>
          </a:xfrm>
          <a:prstGeom prst="rect">
            <a:avLst/>
          </a:prstGeom>
        </p:spPr>
      </p:pic>
    </p:spTree>
    <p:extLst>
      <p:ext uri="{BB962C8B-B14F-4D97-AF65-F5344CB8AC3E}">
        <p14:creationId xmlns:p14="http://schemas.microsoft.com/office/powerpoint/2010/main" val="1910176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12</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TextBox 4"/>
          <p:cNvSpPr txBox="1"/>
          <p:nvPr/>
        </p:nvSpPr>
        <p:spPr>
          <a:xfrm>
            <a:off x="1747520" y="1422400"/>
            <a:ext cx="6858000" cy="1569660"/>
          </a:xfrm>
          <a:prstGeom prst="rect">
            <a:avLst/>
          </a:prstGeom>
          <a:noFill/>
        </p:spPr>
        <p:txBody>
          <a:bodyPr wrap="square" rtlCol="0">
            <a:spAutoFit/>
          </a:bodyPr>
          <a:lstStyle/>
          <a:p>
            <a:pPr algn="ctr"/>
            <a:r>
              <a:rPr lang="en-US" sz="2400" b="1" i="1" dirty="0" smtClean="0">
                <a:solidFill>
                  <a:srgbClr val="008000"/>
                </a:solidFill>
              </a:rPr>
              <a:t>To achieve these results and conclusions </a:t>
            </a:r>
          </a:p>
          <a:p>
            <a:pPr algn="ctr"/>
            <a:r>
              <a:rPr lang="en-US" sz="2400" b="1" i="1" dirty="0" smtClean="0">
                <a:solidFill>
                  <a:srgbClr val="008000"/>
                </a:solidFill>
              </a:rPr>
              <a:t>work in the several tasks have been crucial and</a:t>
            </a:r>
          </a:p>
          <a:p>
            <a:pPr algn="ctr"/>
            <a:r>
              <a:rPr lang="en-US" sz="2400" b="1" i="1" dirty="0" smtClean="0">
                <a:solidFill>
                  <a:srgbClr val="008000"/>
                </a:solidFill>
              </a:rPr>
              <a:t>have increased our understanding of the involved materials and technologies</a:t>
            </a:r>
            <a:endParaRPr lang="en-US" sz="2400" b="1" i="1" dirty="0">
              <a:solidFill>
                <a:srgbClr val="008000"/>
              </a:solidFill>
            </a:endParaRPr>
          </a:p>
        </p:txBody>
      </p:sp>
    </p:spTree>
    <p:extLst>
      <p:ext uri="{BB962C8B-B14F-4D97-AF65-F5344CB8AC3E}">
        <p14:creationId xmlns:p14="http://schemas.microsoft.com/office/powerpoint/2010/main" val="19880573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88012" y="1032994"/>
            <a:ext cx="2172511" cy="2267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4"/>
          </p:nvPr>
        </p:nvSpPr>
        <p:spPr/>
        <p:txBody>
          <a:bodyPr/>
          <a:lstStyle/>
          <a:p>
            <a:fld id="{3ABD0F87-C465-4FD4-A774-7CDEE1D5EE17}" type="slidenum">
              <a:rPr lang="en-GB" smtClean="0"/>
              <a:pPr/>
              <a:t>13</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664960" cy="400110"/>
          </a:xfrm>
          <a:prstGeom prst="rect">
            <a:avLst/>
          </a:prstGeom>
        </p:spPr>
        <p:txBody>
          <a:bodyPr wrap="square">
            <a:spAutoFit/>
          </a:bodyPr>
          <a:lstStyle/>
          <a:p>
            <a:r>
              <a:rPr lang="en-US" sz="2000" b="1" i="1" dirty="0" smtClean="0">
                <a:solidFill>
                  <a:srgbClr val="000090"/>
                </a:solidFill>
              </a:rPr>
              <a:t>Study </a:t>
            </a:r>
            <a:r>
              <a:rPr lang="en-US" sz="2000" b="1" i="1" dirty="0">
                <a:solidFill>
                  <a:srgbClr val="000090"/>
                </a:solidFill>
              </a:rPr>
              <a:t>of mitigation techniques of e-cloud and ion instabilities</a:t>
            </a:r>
          </a:p>
        </p:txBody>
      </p:sp>
      <p:pic>
        <p:nvPicPr>
          <p:cNvPr id="6"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536972" y="182880"/>
            <a:ext cx="963613" cy="53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b="37441"/>
          <a:stretch/>
        </p:blipFill>
        <p:spPr>
          <a:xfrm>
            <a:off x="2987039" y="690880"/>
            <a:ext cx="5955467" cy="2631440"/>
          </a:xfrm>
          <a:prstGeom prst="rect">
            <a:avLst/>
          </a:prstGeom>
        </p:spPr>
      </p:pic>
      <p:sp>
        <p:nvSpPr>
          <p:cNvPr id="9" name="Rectangle 8"/>
          <p:cNvSpPr/>
          <p:nvPr/>
        </p:nvSpPr>
        <p:spPr>
          <a:xfrm>
            <a:off x="1270000" y="3584347"/>
            <a:ext cx="7874000" cy="1169551"/>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10:</a:t>
            </a:r>
            <a:r>
              <a:rPr lang="en-US" sz="1400" dirty="0"/>
              <a:t>30 - </a:t>
            </a:r>
            <a:r>
              <a:rPr lang="en-US" sz="1400" dirty="0" smtClean="0"/>
              <a:t>10:</a:t>
            </a:r>
            <a:r>
              <a:rPr lang="en-US" sz="1400" dirty="0"/>
              <a:t>50 	</a:t>
            </a:r>
            <a:r>
              <a:rPr lang="en-US" sz="1400" dirty="0" smtClean="0"/>
              <a:t>Ballroom </a:t>
            </a:r>
            <a:r>
              <a:rPr lang="en-US" sz="1400" dirty="0"/>
              <a:t>II (Ground floor)</a:t>
            </a:r>
          </a:p>
          <a:p>
            <a:endParaRPr lang="en-US" sz="600" dirty="0" smtClean="0"/>
          </a:p>
          <a:p>
            <a:r>
              <a:rPr lang="en-US" sz="1600" b="1" i="1" dirty="0">
                <a:solidFill>
                  <a:schemeClr val="tx2"/>
                </a:solidFill>
              </a:rPr>
              <a:t>Evaluation of LASER ablated surface engineering of copper and stainless steel for particle </a:t>
            </a:r>
            <a:r>
              <a:rPr lang="en-US" sz="1600" b="1" i="1" dirty="0" smtClean="0">
                <a:solidFill>
                  <a:schemeClr val="tx2"/>
                </a:solidFill>
              </a:rPr>
              <a:t>accelerators</a:t>
            </a:r>
          </a:p>
          <a:p>
            <a:r>
              <a:rPr lang="en-US" sz="1600" dirty="0"/>
              <a:t>Reza </a:t>
            </a:r>
            <a:r>
              <a:rPr lang="en-US" sz="1600" dirty="0" err="1"/>
              <a:t>Valizadeh</a:t>
            </a:r>
            <a:endParaRPr lang="en-US" sz="1600" dirty="0"/>
          </a:p>
        </p:txBody>
      </p:sp>
    </p:spTree>
    <p:extLst>
      <p:ext uri="{BB962C8B-B14F-4D97-AF65-F5344CB8AC3E}">
        <p14:creationId xmlns:p14="http://schemas.microsoft.com/office/powerpoint/2010/main" val="373627610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14</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664960" cy="400110"/>
          </a:xfrm>
          <a:prstGeom prst="rect">
            <a:avLst/>
          </a:prstGeom>
        </p:spPr>
        <p:txBody>
          <a:bodyPr wrap="square">
            <a:spAutoFit/>
          </a:bodyPr>
          <a:lstStyle/>
          <a:p>
            <a:r>
              <a:rPr lang="en-US" sz="2000" b="1" i="1" dirty="0" smtClean="0">
                <a:solidFill>
                  <a:srgbClr val="000090"/>
                </a:solidFill>
              </a:rPr>
              <a:t>Study </a:t>
            </a:r>
            <a:r>
              <a:rPr lang="en-US" sz="2000" b="1" i="1" dirty="0">
                <a:solidFill>
                  <a:srgbClr val="000090"/>
                </a:solidFill>
              </a:rPr>
              <a:t>of mitigation techniques of e-cloud and ion instabilities</a:t>
            </a:r>
          </a:p>
        </p:txBody>
      </p:sp>
      <p:pic>
        <p:nvPicPr>
          <p:cNvPr id="6"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536972" y="182880"/>
            <a:ext cx="963613" cy="53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270000" y="381802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10:50 </a:t>
            </a:r>
            <a:r>
              <a:rPr lang="mr-IN" sz="1400" dirty="0" smtClean="0"/>
              <a:t>–</a:t>
            </a:r>
            <a:r>
              <a:rPr lang="en-US" sz="1400" dirty="0" smtClean="0"/>
              <a:t> 11:10 	Ballroom </a:t>
            </a:r>
            <a:r>
              <a:rPr lang="en-US" sz="1400" dirty="0"/>
              <a:t>II (Ground floor)</a:t>
            </a:r>
          </a:p>
          <a:p>
            <a:endParaRPr lang="en-US" sz="600" dirty="0" smtClean="0"/>
          </a:p>
          <a:p>
            <a:r>
              <a:rPr lang="en-US" sz="1600" b="1" i="1" dirty="0">
                <a:solidFill>
                  <a:schemeClr val="tx2"/>
                </a:solidFill>
              </a:rPr>
              <a:t>Recent Results on NEG Coating </a:t>
            </a:r>
            <a:r>
              <a:rPr lang="en-US" sz="1600" b="1" i="1" dirty="0" err="1" smtClean="0">
                <a:solidFill>
                  <a:schemeClr val="tx2"/>
                </a:solidFill>
              </a:rPr>
              <a:t>Characterisation</a:t>
            </a:r>
            <a:endParaRPr lang="en-US" sz="1600" b="1" i="1" dirty="0" smtClean="0">
              <a:solidFill>
                <a:schemeClr val="tx2"/>
              </a:solidFill>
            </a:endParaRPr>
          </a:p>
          <a:p>
            <a:r>
              <a:rPr lang="en-US" sz="1600" dirty="0" err="1"/>
              <a:t>Ruta</a:t>
            </a:r>
            <a:r>
              <a:rPr lang="en-US" sz="1600" dirty="0"/>
              <a:t> </a:t>
            </a:r>
            <a:r>
              <a:rPr lang="en-US" sz="1600" dirty="0" err="1"/>
              <a:t>Sirvinskaite</a:t>
            </a:r>
            <a:endParaRPr lang="en-US" sz="1600"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39999" y="760448"/>
            <a:ext cx="5415281" cy="2775232"/>
          </a:xfrm>
          <a:prstGeom prst="rect">
            <a:avLst/>
          </a:prstGeom>
        </p:spPr>
      </p:pic>
    </p:spTree>
    <p:extLst>
      <p:ext uri="{BB962C8B-B14F-4D97-AF65-F5344CB8AC3E}">
        <p14:creationId xmlns:p14="http://schemas.microsoft.com/office/powerpoint/2010/main" val="58796374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15</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807200" cy="400110"/>
          </a:xfrm>
          <a:prstGeom prst="rect">
            <a:avLst/>
          </a:prstGeom>
        </p:spPr>
        <p:txBody>
          <a:bodyPr wrap="square">
            <a:spAutoFit/>
          </a:bodyPr>
          <a:lstStyle/>
          <a:p>
            <a:r>
              <a:rPr lang="en-US" sz="2000" b="1" i="1" dirty="0">
                <a:solidFill>
                  <a:srgbClr val="000090"/>
                </a:solidFill>
              </a:rPr>
              <a:t>Study of vacuum stability at cryogenic temperatures (40-60 K)</a:t>
            </a:r>
          </a:p>
        </p:txBody>
      </p:sp>
      <p:sp>
        <p:nvSpPr>
          <p:cNvPr id="9" name="Rectangle 8"/>
          <p:cNvSpPr/>
          <p:nvPr/>
        </p:nvSpPr>
        <p:spPr>
          <a:xfrm>
            <a:off x="1270000" y="381802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08:50 </a:t>
            </a:r>
            <a:r>
              <a:rPr lang="mr-IN" sz="1400" dirty="0" smtClean="0"/>
              <a:t>–</a:t>
            </a:r>
            <a:r>
              <a:rPr lang="en-US" sz="1400" dirty="0" smtClean="0"/>
              <a:t> 09:10 	Ballroom </a:t>
            </a:r>
            <a:r>
              <a:rPr lang="en-US" sz="1400" dirty="0"/>
              <a:t>II (Ground floor)</a:t>
            </a:r>
          </a:p>
          <a:p>
            <a:endParaRPr lang="en-US" sz="600" dirty="0" smtClean="0"/>
          </a:p>
          <a:p>
            <a:r>
              <a:rPr lang="en-US" sz="1600" b="1" i="1" dirty="0">
                <a:solidFill>
                  <a:schemeClr val="tx2"/>
                </a:solidFill>
              </a:rPr>
              <a:t>Material properties of relevance to cryogenic vacuum </a:t>
            </a:r>
            <a:r>
              <a:rPr lang="en-US" sz="1600" b="1" i="1" dirty="0" smtClean="0">
                <a:solidFill>
                  <a:schemeClr val="tx2"/>
                </a:solidFill>
              </a:rPr>
              <a:t>systems</a:t>
            </a:r>
          </a:p>
          <a:p>
            <a:r>
              <a:rPr lang="en-US" sz="1600" dirty="0"/>
              <a:t>Luisa </a:t>
            </a:r>
            <a:r>
              <a:rPr lang="en-US" sz="1600" dirty="0" err="1"/>
              <a:t>Spallino</a:t>
            </a:r>
            <a:endParaRPr lang="en-US" sz="1600" dirty="0"/>
          </a:p>
        </p:txBody>
      </p:sp>
      <p:pic>
        <p:nvPicPr>
          <p:cNvPr id="1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381764" y="281048"/>
            <a:ext cx="1149301" cy="552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4198" y="1005840"/>
            <a:ext cx="4302945" cy="2540000"/>
          </a:xfrm>
          <a:prstGeom prst="rect">
            <a:avLst/>
          </a:prstGeom>
          <a:ln>
            <a:solidFill>
              <a:srgbClr val="000000"/>
            </a:solidFill>
          </a:ln>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12240" y="955040"/>
            <a:ext cx="3191737" cy="2426525"/>
          </a:xfrm>
          <a:prstGeom prst="rect">
            <a:avLst/>
          </a:prstGeom>
        </p:spPr>
      </p:pic>
    </p:spTree>
    <p:extLst>
      <p:ext uri="{BB962C8B-B14F-4D97-AF65-F5344CB8AC3E}">
        <p14:creationId xmlns:p14="http://schemas.microsoft.com/office/powerpoint/2010/main" val="138868447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16</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807200" cy="400110"/>
          </a:xfrm>
          <a:prstGeom prst="rect">
            <a:avLst/>
          </a:prstGeom>
        </p:spPr>
        <p:txBody>
          <a:bodyPr wrap="square">
            <a:spAutoFit/>
          </a:bodyPr>
          <a:lstStyle/>
          <a:p>
            <a:r>
              <a:rPr lang="en-US" sz="2000" b="1" i="1" dirty="0">
                <a:solidFill>
                  <a:srgbClr val="000090"/>
                </a:solidFill>
              </a:rPr>
              <a:t>Prototyping and </a:t>
            </a:r>
            <a:r>
              <a:rPr lang="en-US" sz="2000" b="1" i="1" dirty="0" smtClean="0">
                <a:solidFill>
                  <a:srgbClr val="000090"/>
                </a:solidFill>
              </a:rPr>
              <a:t>measurements</a:t>
            </a:r>
            <a:endParaRPr lang="en-US" sz="2000" b="1" i="1" dirty="0">
              <a:solidFill>
                <a:srgbClr val="000090"/>
              </a:solidFill>
            </a:endParaRPr>
          </a:p>
        </p:txBody>
      </p:sp>
      <p:pic>
        <p:nvPicPr>
          <p:cNvPr id="13" name="Picture 2" descr="http://www.echord.info/file/Attachments/wikis/website/kit/kit_logo_V2_de.png.jpg">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22787" y="375921"/>
            <a:ext cx="582952" cy="291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1432560" y="850744"/>
            <a:ext cx="7284720" cy="3912600"/>
          </a:xfrm>
          <a:prstGeom prst="rect">
            <a:avLst/>
          </a:prstGeom>
        </p:spPr>
      </p:pic>
      <p:pic>
        <p:nvPicPr>
          <p:cNvPr id="14" name="Picture 1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705799" y="162290"/>
            <a:ext cx="2241002" cy="1367998"/>
          </a:xfrm>
          <a:prstGeom prst="rect">
            <a:avLst/>
          </a:prstGeom>
        </p:spPr>
      </p:pic>
      <p:sp>
        <p:nvSpPr>
          <p:cNvPr id="9" name="Shape 148"/>
          <p:cNvSpPr txBox="1">
            <a:spLocks/>
          </p:cNvSpPr>
          <p:nvPr/>
        </p:nvSpPr>
        <p:spPr>
          <a:xfrm>
            <a:off x="2762281" y="678251"/>
            <a:ext cx="2998439" cy="439350"/>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8400" kern="1200">
                <a:solidFill>
                  <a:srgbClr val="FFFFFF"/>
                </a:solidFill>
                <a:latin typeface="+mj-lt"/>
                <a:ea typeface="+mj-ea"/>
                <a:cs typeface="+mj-cs"/>
              </a:defRPr>
            </a:lvl1pPr>
          </a:lstStyle>
          <a:p>
            <a:r>
              <a:rPr lang="en-GB" sz="1800" b="1" dirty="0" smtClean="0">
                <a:solidFill>
                  <a:srgbClr val="008000"/>
                </a:solidFill>
              </a:rPr>
              <a:t>Experiment at KARA-BESTEX</a:t>
            </a:r>
            <a:endParaRPr lang="en-GB" sz="1800" b="1" dirty="0">
              <a:solidFill>
                <a:srgbClr val="008000"/>
              </a:solidFill>
            </a:endParaRPr>
          </a:p>
        </p:txBody>
      </p:sp>
    </p:spTree>
    <p:extLst>
      <p:ext uri="{BB962C8B-B14F-4D97-AF65-F5344CB8AC3E}">
        <p14:creationId xmlns:p14="http://schemas.microsoft.com/office/powerpoint/2010/main" val="19754049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17</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807200" cy="400110"/>
          </a:xfrm>
          <a:prstGeom prst="rect">
            <a:avLst/>
          </a:prstGeom>
        </p:spPr>
        <p:txBody>
          <a:bodyPr wrap="square">
            <a:spAutoFit/>
          </a:bodyPr>
          <a:lstStyle/>
          <a:p>
            <a:r>
              <a:rPr lang="en-US" sz="2000" b="1" i="1" dirty="0">
                <a:solidFill>
                  <a:srgbClr val="000090"/>
                </a:solidFill>
              </a:rPr>
              <a:t>Prototyping and </a:t>
            </a:r>
            <a:r>
              <a:rPr lang="en-US" sz="2000" b="1" i="1" dirty="0" smtClean="0">
                <a:solidFill>
                  <a:srgbClr val="000090"/>
                </a:solidFill>
              </a:rPr>
              <a:t>measurements</a:t>
            </a:r>
            <a:endParaRPr lang="en-US" sz="2000" b="1" i="1" dirty="0">
              <a:solidFill>
                <a:srgbClr val="000090"/>
              </a:solidFill>
            </a:endParaRPr>
          </a:p>
        </p:txBody>
      </p:sp>
      <p:pic>
        <p:nvPicPr>
          <p:cNvPr id="13" name="Picture 2" descr="http://www.echord.info/file/Attachments/wikis/website/kit/kit_logo_V2_de.png.jpg">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22787" y="375921"/>
            <a:ext cx="582952" cy="2914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99740" y="691376"/>
            <a:ext cx="5868058" cy="2945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p:cNvPicPr>
          <p:nvPr/>
        </p:nvPicPr>
        <p:blipFill rotWithShape="1">
          <a:blip r:embed="rId5" cstate="email">
            <a:extLst>
              <a:ext uri="{28A0092B-C50C-407E-A947-70E740481C1C}">
                <a14:useLocalDpi xmlns:a14="http://schemas.microsoft.com/office/drawing/2010/main"/>
              </a:ext>
            </a:extLst>
          </a:blip>
          <a:srcRect/>
          <a:stretch/>
        </p:blipFill>
        <p:spPr>
          <a:xfrm>
            <a:off x="1432560" y="921217"/>
            <a:ext cx="1402080" cy="3691423"/>
          </a:xfrm>
          <a:prstGeom prst="rect">
            <a:avLst/>
          </a:prstGeom>
        </p:spPr>
      </p:pic>
      <p:pic>
        <p:nvPicPr>
          <p:cNvPr id="12" name="Picture 11"/>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59721" y="3656575"/>
            <a:ext cx="3828759" cy="959925"/>
          </a:xfrm>
          <a:prstGeom prst="rect">
            <a:avLst/>
          </a:prstGeom>
          <a:ln w="34925">
            <a:solidFill>
              <a:schemeClr val="tx1"/>
            </a:solidFill>
          </a:ln>
        </p:spPr>
      </p:pic>
    </p:spTree>
    <p:extLst>
      <p:ext uri="{BB962C8B-B14F-4D97-AF65-F5344CB8AC3E}">
        <p14:creationId xmlns:p14="http://schemas.microsoft.com/office/powerpoint/2010/main" val="215630515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18</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271125"/>
            <a:ext cx="6807200" cy="400110"/>
          </a:xfrm>
          <a:prstGeom prst="rect">
            <a:avLst/>
          </a:prstGeom>
        </p:spPr>
        <p:txBody>
          <a:bodyPr wrap="square">
            <a:spAutoFit/>
          </a:bodyPr>
          <a:lstStyle/>
          <a:p>
            <a:r>
              <a:rPr lang="en-US" sz="2000" b="1" i="1" dirty="0">
                <a:solidFill>
                  <a:srgbClr val="000090"/>
                </a:solidFill>
              </a:rPr>
              <a:t>Prototyping and </a:t>
            </a:r>
            <a:r>
              <a:rPr lang="en-US" sz="2000" b="1" i="1" dirty="0" smtClean="0">
                <a:solidFill>
                  <a:srgbClr val="000090"/>
                </a:solidFill>
              </a:rPr>
              <a:t>measurements</a:t>
            </a:r>
            <a:endParaRPr lang="en-US" sz="2000" b="1" i="1" dirty="0">
              <a:solidFill>
                <a:srgbClr val="000090"/>
              </a:solidFill>
            </a:endParaRPr>
          </a:p>
        </p:txBody>
      </p:sp>
      <p:sp>
        <p:nvSpPr>
          <p:cNvPr id="9" name="Rectangle 8"/>
          <p:cNvSpPr/>
          <p:nvPr/>
        </p:nvSpPr>
        <p:spPr>
          <a:xfrm>
            <a:off x="1270000" y="383834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11:</a:t>
            </a:r>
            <a:r>
              <a:rPr lang="en-US" sz="1400" dirty="0"/>
              <a:t>1</a:t>
            </a:r>
            <a:r>
              <a:rPr lang="en-US" sz="1400" dirty="0" smtClean="0"/>
              <a:t>0 </a:t>
            </a:r>
            <a:r>
              <a:rPr lang="mr-IN" sz="1400" dirty="0" smtClean="0"/>
              <a:t>–</a:t>
            </a:r>
            <a:r>
              <a:rPr lang="en-US" sz="1400" dirty="0" smtClean="0"/>
              <a:t> 11:</a:t>
            </a:r>
            <a:r>
              <a:rPr lang="en-US" sz="1400" dirty="0"/>
              <a:t>3</a:t>
            </a:r>
            <a:r>
              <a:rPr lang="en-US" sz="1400" dirty="0" smtClean="0"/>
              <a:t>0 	Ballroom </a:t>
            </a:r>
            <a:r>
              <a:rPr lang="en-US" sz="1400" dirty="0"/>
              <a:t>II (Ground floor)</a:t>
            </a:r>
          </a:p>
          <a:p>
            <a:endParaRPr lang="en-US" sz="600" dirty="0" smtClean="0"/>
          </a:p>
          <a:p>
            <a:r>
              <a:rPr lang="en-US" sz="1600" b="1" i="1" dirty="0" err="1">
                <a:solidFill>
                  <a:schemeClr val="tx2"/>
                </a:solidFill>
              </a:rPr>
              <a:t>Photodesorption</a:t>
            </a:r>
            <a:r>
              <a:rPr lang="en-US" sz="1600" b="1" i="1" dirty="0">
                <a:solidFill>
                  <a:schemeClr val="tx2"/>
                </a:solidFill>
              </a:rPr>
              <a:t> Studies on FCC-</a:t>
            </a:r>
            <a:r>
              <a:rPr lang="en-US" sz="1600" b="1" i="1" dirty="0" err="1">
                <a:solidFill>
                  <a:schemeClr val="tx2"/>
                </a:solidFill>
              </a:rPr>
              <a:t>hh</a:t>
            </a:r>
            <a:r>
              <a:rPr lang="en-US" sz="1600" b="1" i="1" dirty="0">
                <a:solidFill>
                  <a:schemeClr val="tx2"/>
                </a:solidFill>
              </a:rPr>
              <a:t> Beam Screen Prototypes at </a:t>
            </a:r>
            <a:r>
              <a:rPr lang="en-US" sz="1600" b="1" i="1" dirty="0" smtClean="0">
                <a:solidFill>
                  <a:schemeClr val="tx2"/>
                </a:solidFill>
              </a:rPr>
              <a:t>KARA</a:t>
            </a:r>
          </a:p>
          <a:p>
            <a:r>
              <a:rPr lang="en-US" sz="1600" dirty="0"/>
              <a:t>Luis Antonio Gonzalez Gomez</a:t>
            </a:r>
          </a:p>
        </p:txBody>
      </p:sp>
      <p:pic>
        <p:nvPicPr>
          <p:cNvPr id="13" name="Picture 2" descr="http://www.echord.info/file/Attachments/wikis/website/kit/kit_logo_V2_de.png.jpg">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22787" y="375921"/>
            <a:ext cx="582952" cy="2914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64088" y="1127760"/>
            <a:ext cx="2704651" cy="2133600"/>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63040" y="1153012"/>
            <a:ext cx="4757420" cy="2392827"/>
          </a:xfrm>
          <a:prstGeom prst="rect">
            <a:avLst/>
          </a:prstGeom>
        </p:spPr>
      </p:pic>
      <p:sp>
        <p:nvSpPr>
          <p:cNvPr id="12" name="Shape 148"/>
          <p:cNvSpPr txBox="1">
            <a:spLocks/>
          </p:cNvSpPr>
          <p:nvPr/>
        </p:nvSpPr>
        <p:spPr>
          <a:xfrm>
            <a:off x="2762281" y="678251"/>
            <a:ext cx="2998439" cy="439350"/>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8400" kern="1200">
                <a:solidFill>
                  <a:srgbClr val="FFFFFF"/>
                </a:solidFill>
                <a:latin typeface="+mj-lt"/>
                <a:ea typeface="+mj-ea"/>
                <a:cs typeface="+mj-cs"/>
              </a:defRPr>
            </a:lvl1pPr>
          </a:lstStyle>
          <a:p>
            <a:r>
              <a:rPr lang="en-GB" sz="1800" b="1" dirty="0" smtClean="0">
                <a:solidFill>
                  <a:srgbClr val="008000"/>
                </a:solidFill>
              </a:rPr>
              <a:t>Experiment at KARA-BESTEX</a:t>
            </a:r>
            <a:endParaRPr lang="en-GB" sz="1800" b="1" dirty="0">
              <a:solidFill>
                <a:srgbClr val="008000"/>
              </a:solidFill>
            </a:endParaRPr>
          </a:p>
        </p:txBody>
      </p:sp>
    </p:spTree>
    <p:extLst>
      <p:ext uri="{BB962C8B-B14F-4D97-AF65-F5344CB8AC3E}">
        <p14:creationId xmlns:p14="http://schemas.microsoft.com/office/powerpoint/2010/main" val="160067411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19</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189845"/>
            <a:ext cx="6807200" cy="400110"/>
          </a:xfrm>
          <a:prstGeom prst="rect">
            <a:avLst/>
          </a:prstGeom>
        </p:spPr>
        <p:txBody>
          <a:bodyPr wrap="square">
            <a:spAutoFit/>
          </a:bodyPr>
          <a:lstStyle/>
          <a:p>
            <a:r>
              <a:rPr lang="en-US" sz="2000" b="1" i="1" dirty="0">
                <a:solidFill>
                  <a:srgbClr val="000090"/>
                </a:solidFill>
              </a:rPr>
              <a:t>Develop a mechanical (conceptual) design</a:t>
            </a:r>
          </a:p>
        </p:txBody>
      </p:sp>
      <p:pic>
        <p:nvPicPr>
          <p:cNvPr id="12" name="Pictur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34529" y="207082"/>
            <a:ext cx="546894" cy="534176"/>
          </a:xfrm>
          <a:prstGeom prst="rect">
            <a:avLst/>
          </a:prstGeom>
        </p:spPr>
      </p:pic>
      <p:sp>
        <p:nvSpPr>
          <p:cNvPr id="10" name="Rectangle 9"/>
          <p:cNvSpPr/>
          <p:nvPr/>
        </p:nvSpPr>
        <p:spPr>
          <a:xfrm>
            <a:off x="1381760" y="3878987"/>
            <a:ext cx="776224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a:t>
            </a:r>
            <a:r>
              <a:rPr lang="en-US" sz="1400" dirty="0"/>
              <a:t>	</a:t>
            </a:r>
            <a:r>
              <a:rPr lang="en-US" sz="1400" dirty="0" smtClean="0"/>
              <a:t>11</a:t>
            </a:r>
            <a:r>
              <a:rPr lang="en-US" sz="1400" dirty="0"/>
              <a:t>:30 - 11:50 	</a:t>
            </a:r>
            <a:r>
              <a:rPr lang="en-US" sz="1400" dirty="0" smtClean="0"/>
              <a:t>Ballroom </a:t>
            </a:r>
            <a:r>
              <a:rPr lang="en-US" sz="1400" dirty="0"/>
              <a:t>II (Ground floor)</a:t>
            </a:r>
          </a:p>
          <a:p>
            <a:endParaRPr lang="en-US" sz="600" dirty="0" smtClean="0"/>
          </a:p>
          <a:p>
            <a:r>
              <a:rPr lang="en-US" sz="1600" b="1" i="1" dirty="0" smtClean="0">
                <a:solidFill>
                  <a:schemeClr val="tx2"/>
                </a:solidFill>
              </a:rPr>
              <a:t>Update </a:t>
            </a:r>
            <a:r>
              <a:rPr lang="en-US" sz="1600" b="1" i="1" dirty="0">
                <a:solidFill>
                  <a:schemeClr val="tx2"/>
                </a:solidFill>
              </a:rPr>
              <a:t>of the design and thermal mechanical study of the FCC-</a:t>
            </a:r>
            <a:r>
              <a:rPr lang="en-US" sz="1600" b="1" i="1" dirty="0" err="1">
                <a:solidFill>
                  <a:schemeClr val="tx2"/>
                </a:solidFill>
              </a:rPr>
              <a:t>hh</a:t>
            </a:r>
            <a:r>
              <a:rPr lang="en-US" sz="1600" b="1" i="1" dirty="0">
                <a:solidFill>
                  <a:schemeClr val="tx2"/>
                </a:solidFill>
              </a:rPr>
              <a:t> beam screen</a:t>
            </a:r>
          </a:p>
          <a:p>
            <a:r>
              <a:rPr lang="en-US" sz="1600" dirty="0" smtClean="0"/>
              <a:t>Marco </a:t>
            </a:r>
            <a:r>
              <a:rPr lang="en-US" sz="1600" dirty="0" err="1"/>
              <a:t>Morrone</a:t>
            </a:r>
            <a:endParaRPr lang="en-US" sz="1600"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93436" y="924560"/>
            <a:ext cx="2441094" cy="1534160"/>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89760" y="2677688"/>
            <a:ext cx="1950720" cy="1061192"/>
          </a:xfrm>
          <a:prstGeom prst="rect">
            <a:avLst/>
          </a:prstGeom>
        </p:spPr>
      </p:pic>
      <p:sp>
        <p:nvSpPr>
          <p:cNvPr id="13" name="TextBox 12"/>
          <p:cNvSpPr txBox="1"/>
          <p:nvPr/>
        </p:nvSpPr>
        <p:spPr>
          <a:xfrm>
            <a:off x="2072640" y="711200"/>
            <a:ext cx="1578064" cy="338554"/>
          </a:xfrm>
          <a:prstGeom prst="rect">
            <a:avLst/>
          </a:prstGeom>
          <a:noFill/>
        </p:spPr>
        <p:txBody>
          <a:bodyPr wrap="none" rtlCol="0">
            <a:spAutoFit/>
          </a:bodyPr>
          <a:lstStyle/>
          <a:p>
            <a:r>
              <a:rPr lang="en-US" sz="1600" i="1" dirty="0" smtClean="0"/>
              <a:t>Quench analysis</a:t>
            </a:r>
            <a:endParaRPr lang="en-US" sz="1600" i="1" dirty="0"/>
          </a:p>
        </p:txBody>
      </p:sp>
      <p:sp>
        <p:nvSpPr>
          <p:cNvPr id="14" name="TextBox 13"/>
          <p:cNvSpPr txBox="1"/>
          <p:nvPr/>
        </p:nvSpPr>
        <p:spPr>
          <a:xfrm>
            <a:off x="4429760" y="711200"/>
            <a:ext cx="1677049" cy="338554"/>
          </a:xfrm>
          <a:prstGeom prst="rect">
            <a:avLst/>
          </a:prstGeom>
          <a:noFill/>
        </p:spPr>
        <p:txBody>
          <a:bodyPr wrap="none" rtlCol="0">
            <a:spAutoFit/>
          </a:bodyPr>
          <a:lstStyle/>
          <a:p>
            <a:r>
              <a:rPr lang="en-US" sz="1600" i="1" dirty="0" smtClean="0"/>
              <a:t>Thermal analysis</a:t>
            </a:r>
            <a:endParaRPr lang="en-US" sz="1600" i="1" dirty="0"/>
          </a:p>
        </p:txBody>
      </p:sp>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75110" y="1168400"/>
            <a:ext cx="2124089" cy="1381760"/>
          </a:xfrm>
          <a:prstGeom prst="rect">
            <a:avLst/>
          </a:prstGeom>
        </p:spPr>
      </p:pic>
      <p:pic>
        <p:nvPicPr>
          <p:cNvPr id="16" name="Picture 15"/>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460240" y="2605145"/>
            <a:ext cx="1330960" cy="1058580"/>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54950" y="1211580"/>
            <a:ext cx="1881989" cy="1155700"/>
          </a:xfrm>
          <a:prstGeom prst="rect">
            <a:avLst/>
          </a:prstGeom>
        </p:spPr>
      </p:pic>
      <p:sp>
        <p:nvSpPr>
          <p:cNvPr id="18" name="TextBox 17"/>
          <p:cNvSpPr txBox="1"/>
          <p:nvPr/>
        </p:nvSpPr>
        <p:spPr>
          <a:xfrm>
            <a:off x="6532880" y="751840"/>
            <a:ext cx="2185101" cy="338554"/>
          </a:xfrm>
          <a:prstGeom prst="rect">
            <a:avLst/>
          </a:prstGeom>
          <a:noFill/>
        </p:spPr>
        <p:txBody>
          <a:bodyPr wrap="none" rtlCol="0">
            <a:spAutoFit/>
          </a:bodyPr>
          <a:lstStyle/>
          <a:p>
            <a:r>
              <a:rPr lang="en-US" sz="1600" i="1" dirty="0" smtClean="0"/>
              <a:t>Installation in cold bore</a:t>
            </a:r>
            <a:endParaRPr lang="en-US" sz="1600" i="1" dirty="0"/>
          </a:p>
        </p:txBody>
      </p:sp>
      <p:pic>
        <p:nvPicPr>
          <p:cNvPr id="19" name="Picture 1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289040" y="2439276"/>
            <a:ext cx="2669540" cy="1360563"/>
          </a:xfrm>
          <a:prstGeom prst="rect">
            <a:avLst/>
          </a:prstGeom>
        </p:spPr>
      </p:pic>
    </p:spTree>
    <p:extLst>
      <p:ext uri="{BB962C8B-B14F-4D97-AF65-F5344CB8AC3E}">
        <p14:creationId xmlns:p14="http://schemas.microsoft.com/office/powerpoint/2010/main" val="12150551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61977" y="1029275"/>
            <a:ext cx="1938995" cy="3082290"/>
          </a:xfrm>
          <a:prstGeom prst="rect">
            <a:avLst/>
          </a:prstGeom>
          <a:noFill/>
          <a:ln w="28575">
            <a:solidFill>
              <a:schemeClr val="accent4">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88573" y="2156329"/>
            <a:ext cx="5688330" cy="2451866"/>
          </a:xfrm>
          <a:prstGeom prst="rect">
            <a:avLst/>
          </a:prstGeom>
          <a:noFill/>
          <a:ln w="28575">
            <a:solidFill>
              <a:schemeClr val="accent4">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88573" y="1788594"/>
            <a:ext cx="5688330" cy="243091"/>
          </a:xfrm>
          <a:prstGeom prst="rect">
            <a:avLst/>
          </a:prstGeom>
          <a:noFill/>
          <a:ln w="28575">
            <a:solidFill>
              <a:schemeClr val="accent4">
                <a:lumMod val="60000"/>
                <a:lumOff val="4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ectangle 6"/>
          <p:cNvSpPr/>
          <p:nvPr/>
        </p:nvSpPr>
        <p:spPr>
          <a:xfrm>
            <a:off x="3288573" y="1788594"/>
            <a:ext cx="5688330" cy="2819603"/>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3ABD0F87-C465-4FD4-A774-7CDEE1D5EE17}" type="slidenum">
              <a:rPr lang="en-GB" smtClean="0"/>
              <a:pPr/>
              <a:t>2</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dirty="0" smtClean="0"/>
              <a:t>Francis Perez, on behalf WP4-EuroCirCol:  </a:t>
            </a:r>
            <a:r>
              <a:rPr lang="en-US" dirty="0" smtClean="0"/>
              <a:t>FCC-</a:t>
            </a:r>
            <a:r>
              <a:rPr lang="en-US" dirty="0" err="1" smtClean="0"/>
              <a:t>hh</a:t>
            </a:r>
            <a:r>
              <a:rPr lang="en-US" dirty="0" smtClean="0"/>
              <a:t> beam vacuum system</a:t>
            </a:r>
          </a:p>
        </p:txBody>
      </p:sp>
      <p:sp>
        <p:nvSpPr>
          <p:cNvPr id="6" name="TextBox 5"/>
          <p:cNvSpPr txBox="1"/>
          <p:nvPr/>
        </p:nvSpPr>
        <p:spPr>
          <a:xfrm rot="19749521">
            <a:off x="3557993" y="1725471"/>
            <a:ext cx="2559164" cy="369332"/>
          </a:xfrm>
          <a:prstGeom prst="rect">
            <a:avLst/>
          </a:prstGeom>
          <a:noFill/>
        </p:spPr>
        <p:txBody>
          <a:bodyPr wrap="none" rtlCol="0">
            <a:spAutoFit/>
          </a:bodyPr>
          <a:lstStyle/>
          <a:p>
            <a:r>
              <a:rPr lang="es-ES" b="1" i="1" dirty="0" err="1" smtClean="0">
                <a:solidFill>
                  <a:schemeClr val="accent2"/>
                </a:solidFill>
              </a:rPr>
              <a:t>Beam</a:t>
            </a:r>
            <a:r>
              <a:rPr lang="es-ES" b="1" i="1" dirty="0" smtClean="0">
                <a:solidFill>
                  <a:schemeClr val="accent2"/>
                </a:solidFill>
              </a:rPr>
              <a:t> </a:t>
            </a:r>
            <a:r>
              <a:rPr lang="es-ES" b="1" i="1" dirty="0" err="1" smtClean="0">
                <a:solidFill>
                  <a:schemeClr val="accent2"/>
                </a:solidFill>
              </a:rPr>
              <a:t>induced</a:t>
            </a:r>
            <a:r>
              <a:rPr lang="es-ES" b="1" i="1" dirty="0" smtClean="0">
                <a:solidFill>
                  <a:schemeClr val="accent2"/>
                </a:solidFill>
              </a:rPr>
              <a:t> </a:t>
            </a:r>
            <a:r>
              <a:rPr lang="es-ES" b="1" i="1" dirty="0" err="1" smtClean="0">
                <a:solidFill>
                  <a:schemeClr val="accent2"/>
                </a:solidFill>
              </a:rPr>
              <a:t>heat</a:t>
            </a:r>
            <a:r>
              <a:rPr lang="es-ES" b="1" i="1" dirty="0" smtClean="0">
                <a:solidFill>
                  <a:schemeClr val="accent2"/>
                </a:solidFill>
              </a:rPr>
              <a:t> load</a:t>
            </a:r>
            <a:endParaRPr lang="en-US" b="1" i="1" dirty="0">
              <a:solidFill>
                <a:schemeClr val="accent2"/>
              </a:solidFill>
            </a:endParaRPr>
          </a:p>
        </p:txBody>
      </p:sp>
      <p:sp>
        <p:nvSpPr>
          <p:cNvPr id="12" name="TextBox 11"/>
          <p:cNvSpPr txBox="1"/>
          <p:nvPr/>
        </p:nvSpPr>
        <p:spPr>
          <a:xfrm rot="1986428">
            <a:off x="6379161" y="3197598"/>
            <a:ext cx="2339152" cy="369332"/>
          </a:xfrm>
          <a:prstGeom prst="rect">
            <a:avLst/>
          </a:prstGeom>
          <a:noFill/>
        </p:spPr>
        <p:txBody>
          <a:bodyPr wrap="none" rtlCol="0">
            <a:spAutoFit/>
          </a:bodyPr>
          <a:lstStyle/>
          <a:p>
            <a:r>
              <a:rPr lang="es-ES" b="1" i="1" dirty="0" smtClean="0">
                <a:solidFill>
                  <a:schemeClr val="accent2"/>
                </a:solidFill>
              </a:rPr>
              <a:t>Synchrotron </a:t>
            </a:r>
            <a:r>
              <a:rPr lang="es-ES" b="1" i="1" dirty="0" err="1" smtClean="0">
                <a:solidFill>
                  <a:schemeClr val="accent2"/>
                </a:solidFill>
              </a:rPr>
              <a:t>radiation</a:t>
            </a:r>
            <a:endParaRPr lang="en-US" b="1" i="1" dirty="0">
              <a:solidFill>
                <a:schemeClr val="accent2"/>
              </a:solidFill>
            </a:endParaRPr>
          </a:p>
        </p:txBody>
      </p:sp>
      <p:sp>
        <p:nvSpPr>
          <p:cNvPr id="13" name="TextBox 12"/>
          <p:cNvSpPr txBox="1"/>
          <p:nvPr/>
        </p:nvSpPr>
        <p:spPr>
          <a:xfrm rot="1436814">
            <a:off x="6156903" y="1341373"/>
            <a:ext cx="1848971" cy="369332"/>
          </a:xfrm>
          <a:prstGeom prst="rect">
            <a:avLst/>
          </a:prstGeom>
          <a:noFill/>
        </p:spPr>
        <p:txBody>
          <a:bodyPr wrap="none" rtlCol="0">
            <a:spAutoFit/>
          </a:bodyPr>
          <a:lstStyle/>
          <a:p>
            <a:r>
              <a:rPr lang="es-ES" b="1" i="1" dirty="0" err="1" smtClean="0">
                <a:solidFill>
                  <a:schemeClr val="accent2"/>
                </a:solidFill>
              </a:rPr>
              <a:t>Vacuum</a:t>
            </a:r>
            <a:r>
              <a:rPr lang="es-ES" b="1" i="1" dirty="0" smtClean="0">
                <a:solidFill>
                  <a:schemeClr val="accent2"/>
                </a:solidFill>
              </a:rPr>
              <a:t> </a:t>
            </a:r>
            <a:r>
              <a:rPr lang="es-ES" b="1" i="1" dirty="0" err="1" smtClean="0">
                <a:solidFill>
                  <a:schemeClr val="accent2"/>
                </a:solidFill>
              </a:rPr>
              <a:t>stability</a:t>
            </a:r>
            <a:endParaRPr lang="en-US" b="1" i="1" dirty="0">
              <a:solidFill>
                <a:schemeClr val="accent2"/>
              </a:solidFill>
            </a:endParaRPr>
          </a:p>
        </p:txBody>
      </p:sp>
      <p:sp>
        <p:nvSpPr>
          <p:cNvPr id="14" name="TextBox 13"/>
          <p:cNvSpPr txBox="1"/>
          <p:nvPr/>
        </p:nvSpPr>
        <p:spPr>
          <a:xfrm>
            <a:off x="4967893" y="2604540"/>
            <a:ext cx="936575" cy="369332"/>
          </a:xfrm>
          <a:prstGeom prst="rect">
            <a:avLst/>
          </a:prstGeom>
          <a:noFill/>
        </p:spPr>
        <p:txBody>
          <a:bodyPr wrap="none" rtlCol="0">
            <a:spAutoFit/>
          </a:bodyPr>
          <a:lstStyle/>
          <a:p>
            <a:r>
              <a:rPr lang="es-ES" b="1" i="1" dirty="0" err="1" smtClean="0">
                <a:solidFill>
                  <a:schemeClr val="accent2"/>
                </a:solidFill>
              </a:rPr>
              <a:t>cooling</a:t>
            </a:r>
            <a:endParaRPr lang="en-US" b="1" i="1" dirty="0">
              <a:solidFill>
                <a:schemeClr val="accent2"/>
              </a:solidFill>
            </a:endParaRPr>
          </a:p>
        </p:txBody>
      </p:sp>
      <p:sp>
        <p:nvSpPr>
          <p:cNvPr id="15" name="TextBox 14"/>
          <p:cNvSpPr txBox="1"/>
          <p:nvPr/>
        </p:nvSpPr>
        <p:spPr>
          <a:xfrm rot="19923414">
            <a:off x="3442303" y="3703320"/>
            <a:ext cx="2172339" cy="369332"/>
          </a:xfrm>
          <a:prstGeom prst="rect">
            <a:avLst/>
          </a:prstGeom>
          <a:noFill/>
        </p:spPr>
        <p:txBody>
          <a:bodyPr wrap="none" rtlCol="0">
            <a:spAutoFit/>
          </a:bodyPr>
          <a:lstStyle/>
          <a:p>
            <a:r>
              <a:rPr lang="es-ES" b="1" i="1" dirty="0" err="1" smtClean="0">
                <a:solidFill>
                  <a:schemeClr val="accent2"/>
                </a:solidFill>
              </a:rPr>
              <a:t>Mechanical</a:t>
            </a:r>
            <a:r>
              <a:rPr lang="es-ES" b="1" i="1" dirty="0" smtClean="0">
                <a:solidFill>
                  <a:schemeClr val="accent2"/>
                </a:solidFill>
              </a:rPr>
              <a:t> </a:t>
            </a:r>
            <a:r>
              <a:rPr lang="es-ES" b="1" i="1" dirty="0" err="1" smtClean="0">
                <a:solidFill>
                  <a:schemeClr val="accent2"/>
                </a:solidFill>
              </a:rPr>
              <a:t>stability</a:t>
            </a:r>
            <a:endParaRPr lang="en-US" b="1" i="1" dirty="0">
              <a:solidFill>
                <a:schemeClr val="accent2"/>
              </a:solidFill>
            </a:endParaRPr>
          </a:p>
        </p:txBody>
      </p:sp>
      <p:sp>
        <p:nvSpPr>
          <p:cNvPr id="16" name="TextBox 15"/>
          <p:cNvSpPr txBox="1"/>
          <p:nvPr/>
        </p:nvSpPr>
        <p:spPr>
          <a:xfrm rot="1455060">
            <a:off x="6878575" y="2242350"/>
            <a:ext cx="1754068" cy="369332"/>
          </a:xfrm>
          <a:prstGeom prst="rect">
            <a:avLst/>
          </a:prstGeom>
          <a:noFill/>
        </p:spPr>
        <p:txBody>
          <a:bodyPr wrap="none" rtlCol="0">
            <a:spAutoFit/>
          </a:bodyPr>
          <a:lstStyle/>
          <a:p>
            <a:r>
              <a:rPr lang="es-ES" b="1" i="1" dirty="0" err="1" smtClean="0">
                <a:solidFill>
                  <a:schemeClr val="accent2"/>
                </a:solidFill>
              </a:rPr>
              <a:t>Photo-electrons</a:t>
            </a:r>
            <a:endParaRPr lang="en-US" b="1" i="1" dirty="0">
              <a:solidFill>
                <a:schemeClr val="accent2"/>
              </a:solidFill>
            </a:endParaRPr>
          </a:p>
        </p:txBody>
      </p:sp>
      <p:sp>
        <p:nvSpPr>
          <p:cNvPr id="17" name="TextBox 16"/>
          <p:cNvSpPr txBox="1"/>
          <p:nvPr/>
        </p:nvSpPr>
        <p:spPr>
          <a:xfrm rot="1010762">
            <a:off x="5753928" y="3815304"/>
            <a:ext cx="1591877" cy="369332"/>
          </a:xfrm>
          <a:prstGeom prst="rect">
            <a:avLst/>
          </a:prstGeom>
          <a:noFill/>
        </p:spPr>
        <p:txBody>
          <a:bodyPr wrap="none" rtlCol="0">
            <a:spAutoFit/>
          </a:bodyPr>
          <a:lstStyle/>
          <a:p>
            <a:r>
              <a:rPr lang="es-ES" b="1" i="1" dirty="0" err="1" smtClean="0">
                <a:solidFill>
                  <a:schemeClr val="accent2"/>
                </a:solidFill>
              </a:rPr>
              <a:t>Image</a:t>
            </a:r>
            <a:r>
              <a:rPr lang="es-ES" b="1" i="1" dirty="0" smtClean="0">
                <a:solidFill>
                  <a:schemeClr val="accent2"/>
                </a:solidFill>
              </a:rPr>
              <a:t> </a:t>
            </a:r>
            <a:r>
              <a:rPr lang="es-ES" b="1" i="1" dirty="0" err="1" smtClean="0">
                <a:solidFill>
                  <a:schemeClr val="accent2"/>
                </a:solidFill>
              </a:rPr>
              <a:t>current</a:t>
            </a:r>
            <a:endParaRPr lang="en-US" b="1" i="1" dirty="0">
              <a:solidFill>
                <a:schemeClr val="accent2"/>
              </a:solidFill>
            </a:endParaRPr>
          </a:p>
        </p:txBody>
      </p:sp>
      <p:sp>
        <p:nvSpPr>
          <p:cNvPr id="18" name="TextBox 17"/>
          <p:cNvSpPr txBox="1"/>
          <p:nvPr/>
        </p:nvSpPr>
        <p:spPr>
          <a:xfrm>
            <a:off x="5406215" y="2055200"/>
            <a:ext cx="1297250" cy="369332"/>
          </a:xfrm>
          <a:prstGeom prst="rect">
            <a:avLst/>
          </a:prstGeom>
          <a:noFill/>
        </p:spPr>
        <p:txBody>
          <a:bodyPr wrap="none" rtlCol="0">
            <a:spAutoFit/>
          </a:bodyPr>
          <a:lstStyle/>
          <a:p>
            <a:r>
              <a:rPr lang="es-ES" b="1" i="1" dirty="0" err="1" smtClean="0">
                <a:solidFill>
                  <a:schemeClr val="accent2"/>
                </a:solidFill>
              </a:rPr>
              <a:t>Impedance</a:t>
            </a:r>
            <a:endParaRPr lang="en-US" b="1" i="1" dirty="0">
              <a:solidFill>
                <a:schemeClr val="accent2"/>
              </a:solidFill>
            </a:endParaRPr>
          </a:p>
        </p:txBody>
      </p:sp>
      <p:sp>
        <p:nvSpPr>
          <p:cNvPr id="20" name="TextBox 19"/>
          <p:cNvSpPr txBox="1"/>
          <p:nvPr/>
        </p:nvSpPr>
        <p:spPr>
          <a:xfrm>
            <a:off x="1657354" y="193042"/>
            <a:ext cx="6886871" cy="954107"/>
          </a:xfrm>
          <a:prstGeom prst="rect">
            <a:avLst/>
          </a:prstGeom>
          <a:noFill/>
        </p:spPr>
        <p:txBody>
          <a:bodyPr wrap="none" rtlCol="0">
            <a:spAutoFit/>
          </a:bodyPr>
          <a:lstStyle/>
          <a:p>
            <a:r>
              <a:rPr lang="es-ES" sz="2800" b="1" dirty="0">
                <a:solidFill>
                  <a:schemeClr val="accent5"/>
                </a:solidFill>
              </a:rPr>
              <a:t>The </a:t>
            </a:r>
            <a:r>
              <a:rPr lang="es-ES" sz="2800" b="1" dirty="0" err="1">
                <a:solidFill>
                  <a:schemeClr val="accent5"/>
                </a:solidFill>
              </a:rPr>
              <a:t>charge</a:t>
            </a:r>
            <a:r>
              <a:rPr lang="es-ES" sz="2800" b="1" dirty="0">
                <a:solidFill>
                  <a:schemeClr val="accent5"/>
                </a:solidFill>
              </a:rPr>
              <a:t> of </a:t>
            </a:r>
            <a:r>
              <a:rPr lang="es-ES" sz="2800" b="1" dirty="0" smtClean="0">
                <a:solidFill>
                  <a:schemeClr val="accent5"/>
                </a:solidFill>
              </a:rPr>
              <a:t>WP4: </a:t>
            </a:r>
          </a:p>
          <a:p>
            <a:r>
              <a:rPr lang="es-ES" sz="2800" b="1" dirty="0">
                <a:solidFill>
                  <a:schemeClr val="accent5"/>
                </a:solidFill>
              </a:rPr>
              <a:t>	</a:t>
            </a:r>
            <a:r>
              <a:rPr lang="es-ES" sz="2800" b="1" dirty="0" smtClean="0">
                <a:solidFill>
                  <a:schemeClr val="accent5"/>
                </a:solidFill>
              </a:rPr>
              <a:t>	</a:t>
            </a:r>
            <a:r>
              <a:rPr lang="es-ES" sz="2800" b="1" dirty="0" err="1" smtClean="0">
                <a:solidFill>
                  <a:schemeClr val="accent5"/>
                </a:solidFill>
              </a:rPr>
              <a:t>Cryogenic</a:t>
            </a:r>
            <a:r>
              <a:rPr lang="es-ES" sz="2800" b="1" dirty="0" smtClean="0">
                <a:solidFill>
                  <a:schemeClr val="accent5"/>
                </a:solidFill>
              </a:rPr>
              <a:t> </a:t>
            </a:r>
            <a:r>
              <a:rPr lang="es-ES" sz="2800" b="1" dirty="0" err="1" smtClean="0">
                <a:solidFill>
                  <a:schemeClr val="accent5"/>
                </a:solidFill>
              </a:rPr>
              <a:t>Beam</a:t>
            </a:r>
            <a:r>
              <a:rPr lang="es-ES" sz="2800" b="1" dirty="0" smtClean="0">
                <a:solidFill>
                  <a:schemeClr val="accent5"/>
                </a:solidFill>
              </a:rPr>
              <a:t> </a:t>
            </a:r>
            <a:r>
              <a:rPr lang="es-ES" sz="2800" b="1" dirty="0" err="1" smtClean="0">
                <a:solidFill>
                  <a:schemeClr val="accent5"/>
                </a:solidFill>
              </a:rPr>
              <a:t>Vacuum</a:t>
            </a:r>
            <a:r>
              <a:rPr lang="es-ES" sz="2800" b="1" dirty="0" smtClean="0">
                <a:solidFill>
                  <a:schemeClr val="accent5"/>
                </a:solidFill>
              </a:rPr>
              <a:t> </a:t>
            </a:r>
            <a:r>
              <a:rPr lang="es-ES" sz="2800" b="1" dirty="0" err="1" smtClean="0">
                <a:solidFill>
                  <a:schemeClr val="accent5"/>
                </a:solidFill>
              </a:rPr>
              <a:t>System</a:t>
            </a:r>
            <a:endParaRPr lang="en-US" sz="2800" b="1" dirty="0">
              <a:solidFill>
                <a:schemeClr val="accent5"/>
              </a:solidFill>
            </a:endParaRPr>
          </a:p>
        </p:txBody>
      </p:sp>
    </p:spTree>
    <p:extLst>
      <p:ext uri="{BB962C8B-B14F-4D97-AF65-F5344CB8AC3E}">
        <p14:creationId xmlns:p14="http://schemas.microsoft.com/office/powerpoint/2010/main" val="4974532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12" grpId="0"/>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20</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2448560" y="189845"/>
            <a:ext cx="6807200" cy="400110"/>
          </a:xfrm>
          <a:prstGeom prst="rect">
            <a:avLst/>
          </a:prstGeom>
        </p:spPr>
        <p:txBody>
          <a:bodyPr wrap="square">
            <a:spAutoFit/>
          </a:bodyPr>
          <a:lstStyle/>
          <a:p>
            <a:r>
              <a:rPr lang="en-US" sz="2000" b="1" i="1" dirty="0">
                <a:solidFill>
                  <a:srgbClr val="000090"/>
                </a:solidFill>
              </a:rPr>
              <a:t>Develop a mechanical (conceptual) design</a:t>
            </a:r>
          </a:p>
        </p:txBody>
      </p:sp>
      <p:sp>
        <p:nvSpPr>
          <p:cNvPr id="9" name="Rectangle 8"/>
          <p:cNvSpPr/>
          <p:nvPr/>
        </p:nvSpPr>
        <p:spPr>
          <a:xfrm>
            <a:off x="1270000" y="3960267"/>
            <a:ext cx="7874000" cy="892552"/>
          </a:xfrm>
          <a:prstGeom prst="rect">
            <a:avLst/>
          </a:prstGeom>
          <a:solidFill>
            <a:schemeClr val="accent6">
              <a:lumMod val="20000"/>
              <a:lumOff val="80000"/>
            </a:schemeClr>
          </a:solidFill>
        </p:spPr>
        <p:txBody>
          <a:bodyPr wrap="square">
            <a:spAutoFit/>
          </a:bodyPr>
          <a:lstStyle/>
          <a:p>
            <a:r>
              <a:rPr lang="en-US" sz="1400" dirty="0" smtClean="0"/>
              <a:t>POSTER</a:t>
            </a:r>
            <a:endParaRPr lang="en-US" sz="1400" dirty="0"/>
          </a:p>
          <a:p>
            <a:endParaRPr lang="en-US" sz="600" dirty="0" smtClean="0"/>
          </a:p>
          <a:p>
            <a:r>
              <a:rPr lang="en-US" sz="1600" b="1" i="1" dirty="0">
                <a:solidFill>
                  <a:schemeClr val="tx2"/>
                </a:solidFill>
              </a:rPr>
              <a:t>Considerations for large scale production of the FCC-</a:t>
            </a:r>
            <a:r>
              <a:rPr lang="en-US" sz="1600" b="1" i="1" dirty="0" err="1">
                <a:solidFill>
                  <a:schemeClr val="tx2"/>
                </a:solidFill>
              </a:rPr>
              <a:t>hh</a:t>
            </a:r>
            <a:r>
              <a:rPr lang="en-US" sz="1600" b="1" i="1" dirty="0">
                <a:solidFill>
                  <a:schemeClr val="tx2"/>
                </a:solidFill>
              </a:rPr>
              <a:t> beam screens</a:t>
            </a:r>
          </a:p>
          <a:p>
            <a:r>
              <a:rPr lang="en-US" sz="1600" dirty="0" smtClean="0"/>
              <a:t>Cedric </a:t>
            </a:r>
            <a:r>
              <a:rPr lang="en-US" sz="1600" dirty="0" err="1" smtClean="0"/>
              <a:t>Garion</a:t>
            </a:r>
            <a:endParaRPr lang="en-US" sz="1600" dirty="0"/>
          </a:p>
        </p:txBody>
      </p:sp>
      <p:pic>
        <p:nvPicPr>
          <p:cNvPr id="12" name="Pictur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34529" y="207082"/>
            <a:ext cx="546894" cy="534176"/>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46960" y="585648"/>
            <a:ext cx="5425440" cy="3363726"/>
          </a:xfrm>
          <a:prstGeom prst="rect">
            <a:avLst/>
          </a:prstGeom>
        </p:spPr>
      </p:pic>
    </p:spTree>
    <p:extLst>
      <p:ext uri="{BB962C8B-B14F-4D97-AF65-F5344CB8AC3E}">
        <p14:creationId xmlns:p14="http://schemas.microsoft.com/office/powerpoint/2010/main" val="45718558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21</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TextBox 4"/>
          <p:cNvSpPr txBox="1"/>
          <p:nvPr/>
        </p:nvSpPr>
        <p:spPr>
          <a:xfrm>
            <a:off x="1747520" y="1422400"/>
            <a:ext cx="6858000" cy="1569660"/>
          </a:xfrm>
          <a:prstGeom prst="rect">
            <a:avLst/>
          </a:prstGeom>
          <a:noFill/>
        </p:spPr>
        <p:txBody>
          <a:bodyPr wrap="square" rtlCol="0">
            <a:spAutoFit/>
          </a:bodyPr>
          <a:lstStyle/>
          <a:p>
            <a:pPr algn="ctr"/>
            <a:r>
              <a:rPr lang="en-US" sz="2400" b="1" i="1" dirty="0" smtClean="0">
                <a:solidFill>
                  <a:srgbClr val="008000"/>
                </a:solidFill>
              </a:rPr>
              <a:t>In addition, </a:t>
            </a:r>
          </a:p>
          <a:p>
            <a:pPr algn="ctr"/>
            <a:r>
              <a:rPr lang="en-US" sz="2400" b="1" i="1" dirty="0" smtClean="0">
                <a:solidFill>
                  <a:srgbClr val="008000"/>
                </a:solidFill>
              </a:rPr>
              <a:t>the </a:t>
            </a:r>
            <a:r>
              <a:rPr lang="en-US" sz="2400" b="1" i="1" dirty="0" err="1" smtClean="0">
                <a:solidFill>
                  <a:srgbClr val="008000"/>
                </a:solidFill>
              </a:rPr>
              <a:t>EuroCirCol</a:t>
            </a:r>
            <a:r>
              <a:rPr lang="en-US" sz="2400" b="1" i="1" dirty="0" smtClean="0">
                <a:solidFill>
                  <a:srgbClr val="008000"/>
                </a:solidFill>
              </a:rPr>
              <a:t> WP4 project</a:t>
            </a:r>
          </a:p>
          <a:p>
            <a:pPr algn="ctr"/>
            <a:r>
              <a:rPr lang="en-US" sz="2400" b="1" i="1" dirty="0" smtClean="0">
                <a:solidFill>
                  <a:srgbClr val="008000"/>
                </a:solidFill>
              </a:rPr>
              <a:t>has created</a:t>
            </a:r>
          </a:p>
          <a:p>
            <a:pPr algn="ctr"/>
            <a:r>
              <a:rPr lang="en-US" sz="2400" b="1" i="1" dirty="0" smtClean="0">
                <a:solidFill>
                  <a:srgbClr val="008000"/>
                </a:solidFill>
              </a:rPr>
              <a:t> a series of “spin-off” collaborations</a:t>
            </a:r>
            <a:endParaRPr lang="en-US" sz="2400" b="1" i="1" dirty="0">
              <a:solidFill>
                <a:srgbClr val="008000"/>
              </a:solidFill>
            </a:endParaRPr>
          </a:p>
        </p:txBody>
      </p:sp>
    </p:spTree>
    <p:extLst>
      <p:ext uri="{BB962C8B-B14F-4D97-AF65-F5344CB8AC3E}">
        <p14:creationId xmlns:p14="http://schemas.microsoft.com/office/powerpoint/2010/main" val="33407431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22</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grpSp>
        <p:nvGrpSpPr>
          <p:cNvPr id="47" name="Group 46"/>
          <p:cNvGrpSpPr/>
          <p:nvPr/>
        </p:nvGrpSpPr>
        <p:grpSpPr>
          <a:xfrm>
            <a:off x="1690032" y="734242"/>
            <a:ext cx="6706490" cy="1612967"/>
            <a:chOff x="1446192" y="825682"/>
            <a:chExt cx="6706490" cy="1612967"/>
          </a:xfrm>
        </p:grpSpPr>
        <p:sp>
          <p:nvSpPr>
            <p:cNvPr id="24" name="Flowchart: Merge 16"/>
            <p:cNvSpPr/>
            <p:nvPr/>
          </p:nvSpPr>
          <p:spPr>
            <a:xfrm rot="4963431">
              <a:off x="5456703" y="846951"/>
              <a:ext cx="356260" cy="2207409"/>
            </a:xfrm>
            <a:prstGeom prst="flowChartMerg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TextBox 24"/>
            <p:cNvSpPr txBox="1"/>
            <p:nvPr/>
          </p:nvSpPr>
          <p:spPr>
            <a:xfrm rot="376852">
              <a:off x="2032870" y="1629204"/>
              <a:ext cx="2424355" cy="346249"/>
            </a:xfrm>
            <a:prstGeom prst="rect">
              <a:avLst/>
            </a:prstGeom>
            <a:noFill/>
          </p:spPr>
          <p:txBody>
            <a:bodyPr wrap="square" rtlCol="0">
              <a:spAutoFit/>
            </a:bodyPr>
            <a:lstStyle/>
            <a:p>
              <a:r>
                <a:rPr lang="en-US" sz="1650" dirty="0"/>
                <a:t>Synchrotron Radiation</a:t>
              </a:r>
            </a:p>
          </p:txBody>
        </p:sp>
        <p:cxnSp>
          <p:nvCxnSpPr>
            <p:cNvPr id="26" name="Straight Arrow Connector 25"/>
            <p:cNvCxnSpPr/>
            <p:nvPr/>
          </p:nvCxnSpPr>
          <p:spPr>
            <a:xfrm>
              <a:off x="2385387" y="1922301"/>
              <a:ext cx="2194560" cy="158816"/>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1945030" y="2088335"/>
              <a:ext cx="3320717" cy="347678"/>
              <a:chOff x="2839452" y="1106904"/>
              <a:chExt cx="8354728" cy="463570"/>
            </a:xfrm>
          </p:grpSpPr>
          <p:cxnSp>
            <p:nvCxnSpPr>
              <p:cNvPr id="28" name="Straight Connector 27"/>
              <p:cNvCxnSpPr/>
              <p:nvPr/>
            </p:nvCxnSpPr>
            <p:spPr>
              <a:xfrm>
                <a:off x="2839452" y="1106904"/>
                <a:ext cx="8316228" cy="9626"/>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2839452" y="1146616"/>
                <a:ext cx="8354728" cy="423858"/>
              </a:xfrm>
              <a:prstGeom prst="rect">
                <a:avLst/>
              </a:prstGeom>
              <a:pattFill prst="ltUpDiag">
                <a:fgClr>
                  <a:srgbClr val="00B0F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30" name="TextBox 29"/>
            <p:cNvSpPr txBox="1"/>
            <p:nvPr/>
          </p:nvSpPr>
          <p:spPr>
            <a:xfrm>
              <a:off x="2022469" y="2138567"/>
              <a:ext cx="2757638" cy="300082"/>
            </a:xfrm>
            <a:prstGeom prst="rect">
              <a:avLst/>
            </a:prstGeom>
            <a:noFill/>
          </p:spPr>
          <p:txBody>
            <a:bodyPr wrap="square" rtlCol="0">
              <a:spAutoFit/>
            </a:bodyPr>
            <a:lstStyle/>
            <a:p>
              <a:r>
                <a:rPr lang="en-US" sz="1350" dirty="0"/>
                <a:t>Vacuum Chamber Wall</a:t>
              </a:r>
            </a:p>
          </p:txBody>
        </p:sp>
        <p:sp>
          <p:nvSpPr>
            <p:cNvPr id="31" name="Explosion 2 30"/>
            <p:cNvSpPr/>
            <p:nvPr/>
          </p:nvSpPr>
          <p:spPr>
            <a:xfrm>
              <a:off x="4321372" y="1950657"/>
              <a:ext cx="555858" cy="275358"/>
            </a:xfrm>
            <a:prstGeom prst="irregularSeal2">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2" name="Straight Arrow Connector 31"/>
            <p:cNvCxnSpPr/>
            <p:nvPr/>
          </p:nvCxnSpPr>
          <p:spPr>
            <a:xfrm flipV="1">
              <a:off x="4579947" y="1797032"/>
              <a:ext cx="2172263" cy="28114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20962593">
              <a:off x="5148728" y="1396573"/>
              <a:ext cx="2360103" cy="346249"/>
            </a:xfrm>
            <a:prstGeom prst="rect">
              <a:avLst/>
            </a:prstGeom>
            <a:noFill/>
          </p:spPr>
          <p:txBody>
            <a:bodyPr wrap="square" rtlCol="0">
              <a:spAutoFit/>
            </a:bodyPr>
            <a:lstStyle/>
            <a:p>
              <a:r>
                <a:rPr lang="en-US" sz="1650" dirty="0"/>
                <a:t>Reflected Radiation</a:t>
              </a:r>
            </a:p>
          </p:txBody>
        </p:sp>
        <p:sp>
          <p:nvSpPr>
            <p:cNvPr id="35" name="TextBox 34"/>
            <p:cNvSpPr txBox="1"/>
            <p:nvPr/>
          </p:nvSpPr>
          <p:spPr>
            <a:xfrm>
              <a:off x="1446192" y="891499"/>
              <a:ext cx="6706490" cy="369332"/>
            </a:xfrm>
            <a:prstGeom prst="rect">
              <a:avLst/>
            </a:prstGeom>
            <a:noFill/>
          </p:spPr>
          <p:txBody>
            <a:bodyPr wrap="square" rtlCol="0">
              <a:spAutoFit/>
            </a:bodyPr>
            <a:lstStyle/>
            <a:p>
              <a:r>
                <a:rPr lang="en-US" b="1" dirty="0"/>
                <a:t>Incident Radiation = Transmitted + Reflected + Absorbed</a:t>
              </a:r>
            </a:p>
          </p:txBody>
        </p:sp>
        <p:cxnSp>
          <p:nvCxnSpPr>
            <p:cNvPr id="36" name="Straight Connector 35"/>
            <p:cNvCxnSpPr/>
            <p:nvPr/>
          </p:nvCxnSpPr>
          <p:spPr>
            <a:xfrm flipV="1">
              <a:off x="3877707" y="835846"/>
              <a:ext cx="927334" cy="561401"/>
            </a:xfrm>
            <a:prstGeom prst="line">
              <a:avLst/>
            </a:prstGeom>
            <a:ln w="9842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968815" y="825682"/>
              <a:ext cx="836225" cy="514415"/>
            </a:xfrm>
            <a:prstGeom prst="line">
              <a:avLst/>
            </a:prstGeom>
            <a:ln w="98425">
              <a:solidFill>
                <a:schemeClr val="accent1">
                  <a:alpha val="40000"/>
                </a:schemeClr>
              </a:solidFill>
            </a:ln>
          </p:spPr>
          <p:style>
            <a:lnRef idx="1">
              <a:schemeClr val="accent1"/>
            </a:lnRef>
            <a:fillRef idx="0">
              <a:schemeClr val="accent1"/>
            </a:fillRef>
            <a:effectRef idx="0">
              <a:schemeClr val="accent1"/>
            </a:effectRef>
            <a:fontRef idx="minor">
              <a:schemeClr val="tx1"/>
            </a:fontRef>
          </p:style>
        </p:cxnSp>
        <p:sp>
          <p:nvSpPr>
            <p:cNvPr id="40" name="Explosion 2 39"/>
            <p:cNvSpPr/>
            <p:nvPr/>
          </p:nvSpPr>
          <p:spPr>
            <a:xfrm>
              <a:off x="5977579" y="1739768"/>
              <a:ext cx="555858" cy="275358"/>
            </a:xfrm>
            <a:prstGeom prst="irregularSeal2">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42" name="Rectangle 41"/>
          <p:cNvSpPr/>
          <p:nvPr/>
        </p:nvSpPr>
        <p:spPr>
          <a:xfrm>
            <a:off x="2448560" y="271125"/>
            <a:ext cx="6807200" cy="400110"/>
          </a:xfrm>
          <a:prstGeom prst="rect">
            <a:avLst/>
          </a:prstGeom>
        </p:spPr>
        <p:txBody>
          <a:bodyPr wrap="square">
            <a:spAutoFit/>
          </a:bodyPr>
          <a:lstStyle/>
          <a:p>
            <a:r>
              <a:rPr lang="en-US" sz="2000" b="1" i="1" dirty="0" smtClean="0">
                <a:solidFill>
                  <a:srgbClr val="000090"/>
                </a:solidFill>
              </a:rPr>
              <a:t>Reflectivity studies</a:t>
            </a:r>
            <a:endParaRPr lang="en-US" sz="2000" b="1" i="1" dirty="0">
              <a:solidFill>
                <a:srgbClr val="000090"/>
              </a:solidFill>
            </a:endParaRPr>
          </a:p>
        </p:txBody>
      </p:sp>
      <p:sp>
        <p:nvSpPr>
          <p:cNvPr id="46" name="Rectangle 45"/>
          <p:cNvSpPr/>
          <p:nvPr/>
        </p:nvSpPr>
        <p:spPr>
          <a:xfrm>
            <a:off x="3423920" y="2449612"/>
            <a:ext cx="5405120" cy="1015663"/>
          </a:xfrm>
          <a:prstGeom prst="rect">
            <a:avLst/>
          </a:prstGeom>
        </p:spPr>
        <p:txBody>
          <a:bodyPr wrap="square">
            <a:spAutoFit/>
          </a:bodyPr>
          <a:lstStyle/>
          <a:p>
            <a:r>
              <a:rPr lang="en-GB" sz="1600" dirty="0"/>
              <a:t>LNF launched a long term proposal (MICA) and received support by INFN and </a:t>
            </a:r>
            <a:r>
              <a:rPr lang="en-GB" sz="1600" dirty="0" err="1"/>
              <a:t>beamtime</a:t>
            </a:r>
            <a:r>
              <a:rPr lang="en-GB" sz="1600" dirty="0"/>
              <a:t> by the project </a:t>
            </a:r>
            <a:r>
              <a:rPr lang="en-GB" sz="1600" dirty="0" err="1"/>
              <a:t>CALIPSOplus</a:t>
            </a:r>
            <a:r>
              <a:rPr lang="en-GB" sz="1000" dirty="0"/>
              <a:t>.  </a:t>
            </a:r>
            <a:r>
              <a:rPr lang="en-GB" sz="1400" dirty="0"/>
              <a:t>(under the Grant Agreement 730872 from the EU Framework Programme for Research and Innovation HORIZON 2020)</a:t>
            </a:r>
          </a:p>
        </p:txBody>
      </p:sp>
      <p:pic>
        <p:nvPicPr>
          <p:cNvPr id="4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381764" y="281048"/>
            <a:ext cx="1149301" cy="552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4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36173" y="2532680"/>
            <a:ext cx="1837076" cy="782020"/>
          </a:xfrm>
          <a:prstGeom prst="rect">
            <a:avLst/>
          </a:prstGeom>
        </p:spPr>
      </p:pic>
      <p:sp>
        <p:nvSpPr>
          <p:cNvPr id="50" name="Rectangle 49"/>
          <p:cNvSpPr/>
          <p:nvPr/>
        </p:nvSpPr>
        <p:spPr>
          <a:xfrm>
            <a:off x="1270000" y="380786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09:</a:t>
            </a:r>
            <a:r>
              <a:rPr lang="en-US" sz="1400" dirty="0"/>
              <a:t>1</a:t>
            </a:r>
            <a:r>
              <a:rPr lang="en-US" sz="1400" dirty="0" smtClean="0"/>
              <a:t>0 </a:t>
            </a:r>
            <a:r>
              <a:rPr lang="mr-IN" sz="1400" dirty="0" smtClean="0"/>
              <a:t>–</a:t>
            </a:r>
            <a:r>
              <a:rPr lang="en-US" sz="1400" dirty="0" smtClean="0"/>
              <a:t> 09:30 	Ballroom </a:t>
            </a:r>
            <a:r>
              <a:rPr lang="en-US" sz="1400" dirty="0"/>
              <a:t>II (Ground floor)</a:t>
            </a:r>
          </a:p>
          <a:p>
            <a:endParaRPr lang="en-US" sz="600" dirty="0" smtClean="0"/>
          </a:p>
          <a:p>
            <a:r>
              <a:rPr lang="en-US" sz="1600" b="1" i="1" dirty="0" smtClean="0">
                <a:solidFill>
                  <a:schemeClr val="tx2"/>
                </a:solidFill>
              </a:rPr>
              <a:t>Reflectivity </a:t>
            </a:r>
            <a:r>
              <a:rPr lang="en-US" sz="1600" b="1" i="1" dirty="0">
                <a:solidFill>
                  <a:schemeClr val="tx2"/>
                </a:solidFill>
              </a:rPr>
              <a:t>and PY from candidate materials for the FCC-</a:t>
            </a:r>
            <a:r>
              <a:rPr lang="en-US" sz="1600" b="1" i="1" dirty="0" err="1">
                <a:solidFill>
                  <a:schemeClr val="tx2"/>
                </a:solidFill>
              </a:rPr>
              <a:t>hh</a:t>
            </a:r>
            <a:r>
              <a:rPr lang="en-US" sz="1600" b="1" i="1" dirty="0">
                <a:solidFill>
                  <a:schemeClr val="tx2"/>
                </a:solidFill>
              </a:rPr>
              <a:t> Vacuum </a:t>
            </a:r>
            <a:r>
              <a:rPr lang="en-US" sz="1600" b="1" i="1" dirty="0" smtClean="0">
                <a:solidFill>
                  <a:schemeClr val="tx2"/>
                </a:solidFill>
              </a:rPr>
              <a:t>system</a:t>
            </a:r>
          </a:p>
          <a:p>
            <a:r>
              <a:rPr lang="en-US" sz="1600" dirty="0" smtClean="0"/>
              <a:t>Roberto </a:t>
            </a:r>
            <a:r>
              <a:rPr lang="en-US" sz="1600" dirty="0" err="1" smtClean="0"/>
              <a:t>Cimino</a:t>
            </a:r>
            <a:endParaRPr lang="en-US" sz="1600" dirty="0"/>
          </a:p>
        </p:txBody>
      </p:sp>
    </p:spTree>
    <p:extLst>
      <p:ext uri="{BB962C8B-B14F-4D97-AF65-F5344CB8AC3E}">
        <p14:creationId xmlns:p14="http://schemas.microsoft.com/office/powerpoint/2010/main" val="46760898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23</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42" name="Rectangle 41"/>
          <p:cNvSpPr/>
          <p:nvPr/>
        </p:nvSpPr>
        <p:spPr>
          <a:xfrm>
            <a:off x="2448560" y="271125"/>
            <a:ext cx="6807200" cy="400110"/>
          </a:xfrm>
          <a:prstGeom prst="rect">
            <a:avLst/>
          </a:prstGeom>
        </p:spPr>
        <p:txBody>
          <a:bodyPr wrap="square">
            <a:spAutoFit/>
          </a:bodyPr>
          <a:lstStyle/>
          <a:p>
            <a:r>
              <a:rPr lang="en-US" sz="2000" b="1" i="1" dirty="0" smtClean="0">
                <a:solidFill>
                  <a:srgbClr val="000090"/>
                </a:solidFill>
              </a:rPr>
              <a:t>WINDY set-up</a:t>
            </a:r>
            <a:endParaRPr lang="en-US" sz="2000" b="1" i="1" dirty="0">
              <a:solidFill>
                <a:srgbClr val="000090"/>
              </a:solidFill>
            </a:endParaRPr>
          </a:p>
        </p:txBody>
      </p:sp>
      <p:pic>
        <p:nvPicPr>
          <p:cNvPr id="4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381764" y="281048"/>
            <a:ext cx="1149301" cy="552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nvSpPr>
        <p:spPr>
          <a:xfrm>
            <a:off x="1270000" y="3716427"/>
            <a:ext cx="7874000" cy="892552"/>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 	</a:t>
            </a:r>
            <a:r>
              <a:rPr lang="en-US" sz="1400" dirty="0" smtClean="0"/>
              <a:t>09:30 </a:t>
            </a:r>
            <a:r>
              <a:rPr lang="mr-IN" sz="1400" dirty="0" smtClean="0"/>
              <a:t>–</a:t>
            </a:r>
            <a:r>
              <a:rPr lang="en-US" sz="1400" dirty="0" smtClean="0"/>
              <a:t> 09:50 	Ballroom </a:t>
            </a:r>
            <a:r>
              <a:rPr lang="en-US" sz="1400" dirty="0"/>
              <a:t>II (Ground floor)</a:t>
            </a:r>
          </a:p>
          <a:p>
            <a:endParaRPr lang="en-US" sz="600" dirty="0" smtClean="0"/>
          </a:p>
          <a:p>
            <a:r>
              <a:rPr lang="en-US" sz="1600" b="1" i="1" dirty="0">
                <a:solidFill>
                  <a:schemeClr val="tx2"/>
                </a:solidFill>
              </a:rPr>
              <a:t>Photo desorption studies at the WINDY set-up at </a:t>
            </a:r>
            <a:r>
              <a:rPr lang="en-US" sz="1600" b="1" i="1" dirty="0" smtClean="0">
                <a:solidFill>
                  <a:schemeClr val="tx2"/>
                </a:solidFill>
              </a:rPr>
              <a:t>LNF</a:t>
            </a:r>
            <a:endParaRPr lang="en-US" sz="1600" dirty="0"/>
          </a:p>
          <a:p>
            <a:r>
              <a:rPr lang="en-US" sz="1600" dirty="0"/>
              <a:t>Marco </a:t>
            </a:r>
            <a:r>
              <a:rPr lang="en-US" sz="1600" dirty="0" err="1" smtClean="0"/>
              <a:t>Angelucci</a:t>
            </a:r>
            <a:endParaRPr lang="en-US" sz="1600" dirty="0"/>
          </a:p>
        </p:txBody>
      </p:sp>
      <p:pic>
        <p:nvPicPr>
          <p:cNvPr id="34" name="Picture 12">
            <a:extLst>
              <a:ext uri="{FF2B5EF4-FFF2-40B4-BE49-F238E27FC236}">
                <a16:creationId xmlns:a16="http://schemas.microsoft.com/office/drawing/2014/main" xmlns="" id="{520A9343-2B4E-084E-A6C1-7967D4038E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30720" y="156834"/>
            <a:ext cx="1972484" cy="788363"/>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79266" y="1117600"/>
            <a:ext cx="2861534" cy="2346960"/>
          </a:xfrm>
          <a:prstGeom prst="rect">
            <a:avLst/>
          </a:prstGeom>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12240" y="864295"/>
            <a:ext cx="5062107" cy="2630745"/>
          </a:xfrm>
          <a:prstGeom prst="rect">
            <a:avLst/>
          </a:prstGeom>
        </p:spPr>
      </p:pic>
      <p:sp>
        <p:nvSpPr>
          <p:cNvPr id="38" name="CasellaDiTesto 10">
            <a:extLst>
              <a:ext uri="{FF2B5EF4-FFF2-40B4-BE49-F238E27FC236}">
                <a16:creationId xmlns:a16="http://schemas.microsoft.com/office/drawing/2014/main" xmlns="" id="{7BEBC832-8975-1D44-8C33-4BA3B4046FB2}"/>
              </a:ext>
            </a:extLst>
          </p:cNvPr>
          <p:cNvSpPr txBox="1"/>
          <p:nvPr/>
        </p:nvSpPr>
        <p:spPr>
          <a:xfrm>
            <a:off x="4897120" y="3237638"/>
            <a:ext cx="4246880" cy="400110"/>
          </a:xfrm>
          <a:prstGeom prst="rect">
            <a:avLst/>
          </a:prstGeom>
          <a:noFill/>
        </p:spPr>
        <p:txBody>
          <a:bodyPr wrap="square" rtlCol="0">
            <a:spAutoFit/>
          </a:bodyPr>
          <a:lstStyle/>
          <a:p>
            <a:pPr algn="ctr"/>
            <a:r>
              <a:rPr lang="en-GB" sz="1000" dirty="0">
                <a:ea typeface="Calibri" charset="0"/>
                <a:cs typeface="Calibri" charset="0"/>
              </a:rPr>
              <a:t>CERN collaboration: </a:t>
            </a:r>
          </a:p>
          <a:p>
            <a:pPr algn="ctr"/>
            <a:r>
              <a:rPr lang="en-GB" sz="1000" spc="-300" dirty="0">
                <a:ea typeface="Calibri" charset="0"/>
                <a:cs typeface="Calibri" charset="0"/>
              </a:rPr>
              <a:t>K E 3 7 2 4 / T E / H L - L H C - </a:t>
            </a:r>
            <a:r>
              <a:rPr lang="en-GB" sz="1000" spc="-150" dirty="0">
                <a:ea typeface="Calibri" charset="0"/>
                <a:cs typeface="Calibri" charset="0"/>
              </a:rPr>
              <a:t>Addendum  N o. 4 to Agreement TKN3083 </a:t>
            </a:r>
          </a:p>
        </p:txBody>
      </p:sp>
      <p:pic>
        <p:nvPicPr>
          <p:cNvPr id="39" name="Immagine 8">
            <a:extLst>
              <a:ext uri="{FF2B5EF4-FFF2-40B4-BE49-F238E27FC236}">
                <a16:creationId xmlns:a16="http://schemas.microsoft.com/office/drawing/2014/main" xmlns="" id="{FBF6D028-7037-C74C-9821-576C3800415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467601" y="3627120"/>
            <a:ext cx="1259170" cy="1201600"/>
          </a:xfrm>
          <a:prstGeom prst="rect">
            <a:avLst/>
          </a:prstGeom>
        </p:spPr>
      </p:pic>
    </p:spTree>
    <p:extLst>
      <p:ext uri="{BB962C8B-B14F-4D97-AF65-F5344CB8AC3E}">
        <p14:creationId xmlns:p14="http://schemas.microsoft.com/office/powerpoint/2010/main" val="229879255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24</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00800" y="1544320"/>
            <a:ext cx="2324100" cy="1364948"/>
          </a:xfrm>
          <a:prstGeom prst="rect">
            <a:avLst/>
          </a:prstGeom>
        </p:spPr>
      </p:pic>
      <p:sp>
        <p:nvSpPr>
          <p:cNvPr id="14" name="Rectangle 13"/>
          <p:cNvSpPr/>
          <p:nvPr/>
        </p:nvSpPr>
        <p:spPr>
          <a:xfrm>
            <a:off x="1584960" y="240645"/>
            <a:ext cx="7122160" cy="646331"/>
          </a:xfrm>
          <a:prstGeom prst="rect">
            <a:avLst/>
          </a:prstGeom>
        </p:spPr>
        <p:txBody>
          <a:bodyPr wrap="square">
            <a:spAutoFit/>
          </a:bodyPr>
          <a:lstStyle/>
          <a:p>
            <a:r>
              <a:rPr lang="en-US" b="1" i="1" dirty="0" smtClean="0">
                <a:solidFill>
                  <a:srgbClr val="000090"/>
                </a:solidFill>
              </a:rPr>
              <a:t>Feasibility of</a:t>
            </a:r>
          </a:p>
          <a:p>
            <a:r>
              <a:rPr lang="en-US" b="1" i="1" dirty="0" smtClean="0">
                <a:solidFill>
                  <a:srgbClr val="000090"/>
                </a:solidFill>
              </a:rPr>
              <a:t>High Temperature Coated Superconductors for the Vacuum Beam Screen</a:t>
            </a:r>
            <a:endParaRPr lang="en-US" b="1" i="1" dirty="0">
              <a:solidFill>
                <a:srgbClr val="000090"/>
              </a:solidFill>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6640" y="99060"/>
            <a:ext cx="4038600" cy="376008"/>
          </a:xfrm>
          <a:prstGeom prst="rect">
            <a:avLst/>
          </a:prstGeom>
        </p:spPr>
      </p:pic>
      <p:sp>
        <p:nvSpPr>
          <p:cNvPr id="16" name="TextBox 15"/>
          <p:cNvSpPr txBox="1"/>
          <p:nvPr/>
        </p:nvSpPr>
        <p:spPr>
          <a:xfrm>
            <a:off x="6390640" y="894080"/>
            <a:ext cx="2334080" cy="584776"/>
          </a:xfrm>
          <a:prstGeom prst="rect">
            <a:avLst/>
          </a:prstGeom>
          <a:noFill/>
        </p:spPr>
        <p:txBody>
          <a:bodyPr wrap="none" rtlCol="0">
            <a:spAutoFit/>
          </a:bodyPr>
          <a:lstStyle/>
          <a:p>
            <a:r>
              <a:rPr lang="en-US" sz="1600" i="1" dirty="0" smtClean="0"/>
              <a:t>In situ Irradiation </a:t>
            </a:r>
          </a:p>
          <a:p>
            <a:r>
              <a:rPr lang="en-US" sz="1600" i="1" dirty="0" smtClean="0"/>
              <a:t>and DC resistance testing</a:t>
            </a:r>
            <a:endParaRPr lang="en-US" sz="1600" i="1" dirty="0"/>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95502" y="3027680"/>
            <a:ext cx="2779605" cy="1564640"/>
          </a:xfrm>
          <a:prstGeom prst="rect">
            <a:avLst/>
          </a:prstGeom>
        </p:spPr>
      </p:pic>
      <p:pic>
        <p:nvPicPr>
          <p:cNvPr id="19" name="Picture 18"/>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987040" y="2715690"/>
            <a:ext cx="3455259" cy="2072210"/>
          </a:xfrm>
          <a:prstGeom prst="rect">
            <a:avLst/>
          </a:prstGeom>
        </p:spPr>
      </p:pic>
      <p:sp>
        <p:nvSpPr>
          <p:cNvPr id="20" name="TextBox 19"/>
          <p:cNvSpPr txBox="1"/>
          <p:nvPr/>
        </p:nvSpPr>
        <p:spPr>
          <a:xfrm>
            <a:off x="3921760" y="2153920"/>
            <a:ext cx="1738064" cy="584776"/>
          </a:xfrm>
          <a:prstGeom prst="rect">
            <a:avLst/>
          </a:prstGeom>
          <a:noFill/>
        </p:spPr>
        <p:txBody>
          <a:bodyPr wrap="none" rtlCol="0">
            <a:spAutoFit/>
          </a:bodyPr>
          <a:lstStyle/>
          <a:p>
            <a:pPr algn="ctr"/>
            <a:r>
              <a:rPr lang="en-US" sz="1600" i="1" dirty="0" smtClean="0"/>
              <a:t>Surface resistance</a:t>
            </a:r>
          </a:p>
          <a:p>
            <a:pPr algn="ctr"/>
            <a:r>
              <a:rPr lang="en-US" sz="1600" i="1" dirty="0" smtClean="0"/>
              <a:t> vs. B and T</a:t>
            </a:r>
            <a:endParaRPr lang="en-US" sz="1600" i="1" dirty="0"/>
          </a:p>
        </p:txBody>
      </p:sp>
      <p:pic>
        <p:nvPicPr>
          <p:cNvPr id="22" name="Picture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29581" y="985520"/>
            <a:ext cx="1792304" cy="1107440"/>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07598" y="975360"/>
            <a:ext cx="2163488" cy="2407920"/>
          </a:xfrm>
          <a:prstGeom prst="rect">
            <a:avLst/>
          </a:prstGeom>
        </p:spPr>
      </p:pic>
      <p:pic>
        <p:nvPicPr>
          <p:cNvPr id="24" name="Picture 2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14780" y="3509681"/>
            <a:ext cx="1866900" cy="607658"/>
          </a:xfrm>
          <a:prstGeom prst="rect">
            <a:avLst/>
          </a:prstGeom>
        </p:spPr>
      </p:pic>
      <p:pic>
        <p:nvPicPr>
          <p:cNvPr id="18" name="Picture 1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8107792" y="1560901"/>
            <a:ext cx="581307" cy="318699"/>
          </a:xfrm>
          <a:prstGeom prst="rect">
            <a:avLst/>
          </a:prstGeom>
        </p:spPr>
      </p:pic>
    </p:spTree>
    <p:extLst>
      <p:ext uri="{BB962C8B-B14F-4D97-AF65-F5344CB8AC3E}">
        <p14:creationId xmlns:p14="http://schemas.microsoft.com/office/powerpoint/2010/main" val="40556424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25</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Rectangle 4"/>
          <p:cNvSpPr/>
          <p:nvPr/>
        </p:nvSpPr>
        <p:spPr>
          <a:xfrm>
            <a:off x="1270000" y="3198267"/>
            <a:ext cx="7874000" cy="1646605"/>
          </a:xfrm>
          <a:prstGeom prst="rect">
            <a:avLst/>
          </a:prstGeom>
          <a:solidFill>
            <a:schemeClr val="accent6">
              <a:lumMod val="20000"/>
              <a:lumOff val="80000"/>
            </a:schemeClr>
          </a:solidFill>
        </p:spPr>
        <p:txBody>
          <a:bodyPr wrap="square">
            <a:spAutoFit/>
          </a:bodyPr>
          <a:lstStyle/>
          <a:p>
            <a:r>
              <a:rPr lang="es-ES_tradnl" sz="1200" dirty="0"/>
              <a:t>POSTERS  	</a:t>
            </a:r>
            <a:r>
              <a:rPr lang="es-ES_tradnl" sz="1200" dirty="0" err="1" smtClean="0"/>
              <a:t>Klimt</a:t>
            </a:r>
            <a:r>
              <a:rPr lang="es-ES_tradnl" sz="1200" dirty="0" smtClean="0"/>
              <a:t> </a:t>
            </a:r>
            <a:r>
              <a:rPr lang="es-ES_tradnl" sz="1200" dirty="0"/>
              <a:t>(</a:t>
            </a:r>
            <a:r>
              <a:rPr lang="es-ES_tradnl" sz="1200" dirty="0" err="1"/>
              <a:t>Ground</a:t>
            </a:r>
            <a:r>
              <a:rPr lang="es-ES_tradnl" sz="1200" dirty="0"/>
              <a:t> </a:t>
            </a:r>
            <a:r>
              <a:rPr lang="es-ES_tradnl" sz="1200" dirty="0" err="1"/>
              <a:t>floor</a:t>
            </a:r>
            <a:r>
              <a:rPr lang="es-ES_tradnl" sz="1200" dirty="0" smtClean="0"/>
              <a:t>)</a:t>
            </a:r>
            <a:endParaRPr lang="en-US" sz="1200" dirty="0"/>
          </a:p>
          <a:p>
            <a:endParaRPr lang="en-US" sz="500" dirty="0" smtClean="0"/>
          </a:p>
          <a:p>
            <a:r>
              <a:rPr lang="en-US" sz="1400" b="1" i="1" dirty="0">
                <a:solidFill>
                  <a:schemeClr val="tx2"/>
                </a:solidFill>
              </a:rPr>
              <a:t>HTS </a:t>
            </a:r>
            <a:r>
              <a:rPr lang="en-US" sz="1400" b="1" i="1" dirty="0" err="1">
                <a:solidFill>
                  <a:schemeClr val="tx2"/>
                </a:solidFill>
              </a:rPr>
              <a:t>REBaCuO</a:t>
            </a:r>
            <a:r>
              <a:rPr lang="en-US" sz="1400" b="1" i="1" dirty="0">
                <a:solidFill>
                  <a:schemeClr val="tx2"/>
                </a:solidFill>
              </a:rPr>
              <a:t> coated conductors for the FCC-</a:t>
            </a:r>
            <a:r>
              <a:rPr lang="en-US" sz="1400" b="1" i="1" dirty="0" err="1">
                <a:solidFill>
                  <a:schemeClr val="tx2"/>
                </a:solidFill>
              </a:rPr>
              <a:t>hh</a:t>
            </a:r>
            <a:r>
              <a:rPr lang="en-US" sz="1400" b="1" i="1" dirty="0">
                <a:solidFill>
                  <a:schemeClr val="tx2"/>
                </a:solidFill>
              </a:rPr>
              <a:t> beam screen: Performance under photon irradiation at the ALBA Synchrotron Light </a:t>
            </a:r>
            <a:r>
              <a:rPr lang="en-US" sz="1400" b="1" i="1" dirty="0" smtClean="0">
                <a:solidFill>
                  <a:schemeClr val="tx2"/>
                </a:solidFill>
              </a:rPr>
              <a:t>Source</a:t>
            </a:r>
          </a:p>
          <a:p>
            <a:r>
              <a:rPr lang="en-US" sz="1400" dirty="0"/>
              <a:t>Patrick </a:t>
            </a:r>
            <a:r>
              <a:rPr lang="en-US" sz="1400" dirty="0" err="1" smtClean="0"/>
              <a:t>Krkotić</a:t>
            </a:r>
            <a:endParaRPr lang="en-US" sz="1400" dirty="0" smtClean="0"/>
          </a:p>
          <a:p>
            <a:endParaRPr lang="en-US" sz="1400" dirty="0"/>
          </a:p>
          <a:p>
            <a:r>
              <a:rPr lang="en-US" sz="1400" b="1" i="1" dirty="0">
                <a:solidFill>
                  <a:schemeClr val="tx2"/>
                </a:solidFill>
              </a:rPr>
              <a:t>Coating the FCC-</a:t>
            </a:r>
            <a:r>
              <a:rPr lang="en-US" sz="1400" b="1" i="1" dirty="0" err="1">
                <a:solidFill>
                  <a:schemeClr val="tx2"/>
                </a:solidFill>
              </a:rPr>
              <a:t>hh</a:t>
            </a:r>
            <a:r>
              <a:rPr lang="en-US" sz="1400" b="1" i="1" dirty="0">
                <a:solidFill>
                  <a:schemeClr val="tx2"/>
                </a:solidFill>
              </a:rPr>
              <a:t> beam screen chamber with REBa2Cu3O7-x coated </a:t>
            </a:r>
            <a:r>
              <a:rPr lang="en-US" sz="1400" b="1" i="1" dirty="0" smtClean="0">
                <a:solidFill>
                  <a:schemeClr val="tx2"/>
                </a:solidFill>
              </a:rPr>
              <a:t>conductors</a:t>
            </a:r>
          </a:p>
          <a:p>
            <a:r>
              <a:rPr lang="en-US" sz="1400" dirty="0" smtClean="0"/>
              <a:t>Joffre </a:t>
            </a:r>
            <a:r>
              <a:rPr lang="en-US" sz="1400" dirty="0"/>
              <a:t>Gutierrez </a:t>
            </a:r>
            <a:r>
              <a:rPr lang="en-US" sz="1400" dirty="0" err="1"/>
              <a:t>Royo</a:t>
            </a:r>
            <a:endParaRPr lang="en-US" sz="1400" dirty="0"/>
          </a:p>
        </p:txBody>
      </p:sp>
      <p:sp>
        <p:nvSpPr>
          <p:cNvPr id="6" name="Rectangle 5"/>
          <p:cNvSpPr/>
          <p:nvPr/>
        </p:nvSpPr>
        <p:spPr>
          <a:xfrm>
            <a:off x="1270000" y="881787"/>
            <a:ext cx="7874000" cy="969496"/>
          </a:xfrm>
          <a:prstGeom prst="rect">
            <a:avLst/>
          </a:prstGeom>
          <a:solidFill>
            <a:schemeClr val="accent6">
              <a:lumMod val="20000"/>
              <a:lumOff val="80000"/>
            </a:schemeClr>
          </a:solidFill>
        </p:spPr>
        <p:txBody>
          <a:bodyPr wrap="square">
            <a:spAutoFit/>
          </a:bodyPr>
          <a:lstStyle/>
          <a:p>
            <a:r>
              <a:rPr lang="en-US" sz="1200" dirty="0"/>
              <a:t>Wednesday 26</a:t>
            </a:r>
            <a:r>
              <a:rPr lang="en-US" sz="1200" baseline="30000" dirty="0"/>
              <a:t>th. 	</a:t>
            </a:r>
            <a:r>
              <a:rPr lang="en-US" sz="1200" dirty="0" smtClean="0"/>
              <a:t>14:</a:t>
            </a:r>
            <a:r>
              <a:rPr lang="en-US" sz="1200" dirty="0"/>
              <a:t>10 </a:t>
            </a:r>
            <a:r>
              <a:rPr lang="mr-IN" sz="1200" dirty="0"/>
              <a:t>–</a:t>
            </a:r>
            <a:r>
              <a:rPr lang="en-US" sz="1200" dirty="0"/>
              <a:t> </a:t>
            </a:r>
            <a:r>
              <a:rPr lang="en-US" sz="1200" dirty="0" smtClean="0"/>
              <a:t>14:</a:t>
            </a:r>
            <a:r>
              <a:rPr lang="en-US" sz="1200" dirty="0"/>
              <a:t>30 </a:t>
            </a:r>
          </a:p>
          <a:p>
            <a:r>
              <a:rPr lang="en-US" sz="1200" dirty="0" smtClean="0"/>
              <a:t>Clarity (8th floor)</a:t>
            </a:r>
          </a:p>
          <a:p>
            <a:endParaRPr lang="en-US" sz="500" dirty="0" smtClean="0"/>
          </a:p>
          <a:p>
            <a:r>
              <a:rPr lang="en-US" sz="1400" b="1" i="1" dirty="0">
                <a:solidFill>
                  <a:schemeClr val="tx2"/>
                </a:solidFill>
              </a:rPr>
              <a:t>RF </a:t>
            </a:r>
            <a:r>
              <a:rPr lang="en-US" sz="1400" b="1" i="1" dirty="0" err="1">
                <a:solidFill>
                  <a:schemeClr val="tx2"/>
                </a:solidFill>
              </a:rPr>
              <a:t>Characterisation</a:t>
            </a:r>
            <a:r>
              <a:rPr lang="en-US" sz="1400" b="1" i="1" dirty="0">
                <a:solidFill>
                  <a:schemeClr val="tx2"/>
                </a:solidFill>
              </a:rPr>
              <a:t> of HTS-CC Tapes as Alternative Coating for the FCC-</a:t>
            </a:r>
            <a:r>
              <a:rPr lang="en-US" sz="1400" b="1" i="1" dirty="0" err="1">
                <a:solidFill>
                  <a:schemeClr val="tx2"/>
                </a:solidFill>
              </a:rPr>
              <a:t>hh</a:t>
            </a:r>
            <a:r>
              <a:rPr lang="en-US" sz="1400" b="1" i="1" dirty="0">
                <a:solidFill>
                  <a:schemeClr val="tx2"/>
                </a:solidFill>
              </a:rPr>
              <a:t> Beam </a:t>
            </a:r>
            <a:r>
              <a:rPr lang="en-US" sz="1400" b="1" i="1" dirty="0" smtClean="0">
                <a:solidFill>
                  <a:schemeClr val="tx2"/>
                </a:solidFill>
              </a:rPr>
              <a:t>Screen</a:t>
            </a:r>
          </a:p>
          <a:p>
            <a:r>
              <a:rPr lang="en-US" sz="1400" dirty="0" smtClean="0"/>
              <a:t>Patrick </a:t>
            </a:r>
            <a:r>
              <a:rPr lang="en-US" sz="1400" dirty="0" err="1"/>
              <a:t>Krkotić</a:t>
            </a:r>
            <a:endParaRPr lang="en-US" sz="1400" dirty="0"/>
          </a:p>
        </p:txBody>
      </p:sp>
      <p:sp>
        <p:nvSpPr>
          <p:cNvPr id="7" name="Rectangle 6"/>
          <p:cNvSpPr/>
          <p:nvPr/>
        </p:nvSpPr>
        <p:spPr>
          <a:xfrm>
            <a:off x="1270000" y="1928267"/>
            <a:ext cx="7874000" cy="1184940"/>
          </a:xfrm>
          <a:prstGeom prst="rect">
            <a:avLst/>
          </a:prstGeom>
          <a:solidFill>
            <a:schemeClr val="accent6">
              <a:lumMod val="20000"/>
              <a:lumOff val="80000"/>
            </a:schemeClr>
          </a:solidFill>
        </p:spPr>
        <p:txBody>
          <a:bodyPr wrap="square">
            <a:spAutoFit/>
          </a:bodyPr>
          <a:lstStyle/>
          <a:p>
            <a:r>
              <a:rPr lang="en-US" sz="1200" dirty="0"/>
              <a:t>Wednesday 26</a:t>
            </a:r>
            <a:r>
              <a:rPr lang="en-US" sz="1200" baseline="30000" dirty="0"/>
              <a:t>th. 	</a:t>
            </a:r>
            <a:r>
              <a:rPr lang="en-US" sz="1200" dirty="0" smtClean="0"/>
              <a:t>14:30 </a:t>
            </a:r>
            <a:r>
              <a:rPr lang="mr-IN" sz="1200" dirty="0"/>
              <a:t>–</a:t>
            </a:r>
            <a:r>
              <a:rPr lang="en-US" sz="1200" dirty="0"/>
              <a:t> </a:t>
            </a:r>
            <a:r>
              <a:rPr lang="en-US" sz="1200" dirty="0" smtClean="0"/>
              <a:t>14:50 </a:t>
            </a:r>
            <a:endParaRPr lang="en-US" sz="1200" dirty="0"/>
          </a:p>
          <a:p>
            <a:r>
              <a:rPr lang="en-US" sz="1200" dirty="0" smtClean="0"/>
              <a:t>Clarity (8th floor)</a:t>
            </a:r>
          </a:p>
          <a:p>
            <a:endParaRPr lang="en-US" sz="500" dirty="0" smtClean="0"/>
          </a:p>
          <a:p>
            <a:r>
              <a:rPr lang="en-US" sz="1400" b="1" i="1" dirty="0">
                <a:solidFill>
                  <a:schemeClr val="tx2"/>
                </a:solidFill>
              </a:rPr>
              <a:t>REBa2Cu3O7 coated conductors as a beam screen coating: Using the classical rigid-</a:t>
            </a:r>
            <a:r>
              <a:rPr lang="en-US" sz="1400" b="1" i="1" dirty="0" err="1">
                <a:solidFill>
                  <a:schemeClr val="tx2"/>
                </a:solidFill>
              </a:rPr>
              <a:t>fluxon</a:t>
            </a:r>
            <a:r>
              <a:rPr lang="en-US" sz="1400" b="1" i="1" dirty="0">
                <a:solidFill>
                  <a:schemeClr val="tx2"/>
                </a:solidFill>
              </a:rPr>
              <a:t> model to link surface resistance to </a:t>
            </a:r>
            <a:r>
              <a:rPr lang="en-US" sz="1400" b="1" i="1" dirty="0" smtClean="0">
                <a:solidFill>
                  <a:schemeClr val="tx2"/>
                </a:solidFill>
              </a:rPr>
              <a:t>microstructure</a:t>
            </a:r>
          </a:p>
          <a:p>
            <a:r>
              <a:rPr lang="en-US" sz="1400" dirty="0" err="1"/>
              <a:t>Artur</a:t>
            </a:r>
            <a:r>
              <a:rPr lang="en-US" sz="1400" dirty="0"/>
              <a:t> Romanov</a:t>
            </a:r>
          </a:p>
        </p:txBody>
      </p:sp>
      <p:pic>
        <p:nvPicPr>
          <p:cNvPr id="12" name="Pictur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66640" y="99060"/>
            <a:ext cx="4038600" cy="376008"/>
          </a:xfrm>
          <a:prstGeom prst="rect">
            <a:avLst/>
          </a:prstGeom>
        </p:spPr>
      </p:pic>
      <p:sp>
        <p:nvSpPr>
          <p:cNvPr id="10" name="Rectangle 9"/>
          <p:cNvSpPr/>
          <p:nvPr/>
        </p:nvSpPr>
        <p:spPr>
          <a:xfrm>
            <a:off x="1584960" y="240645"/>
            <a:ext cx="7122160" cy="646331"/>
          </a:xfrm>
          <a:prstGeom prst="rect">
            <a:avLst/>
          </a:prstGeom>
        </p:spPr>
        <p:txBody>
          <a:bodyPr wrap="square">
            <a:spAutoFit/>
          </a:bodyPr>
          <a:lstStyle/>
          <a:p>
            <a:r>
              <a:rPr lang="en-US" b="1" i="1" dirty="0" smtClean="0">
                <a:solidFill>
                  <a:srgbClr val="000090"/>
                </a:solidFill>
              </a:rPr>
              <a:t>Feasibility of</a:t>
            </a:r>
          </a:p>
          <a:p>
            <a:r>
              <a:rPr lang="en-US" b="1" i="1" dirty="0" smtClean="0">
                <a:solidFill>
                  <a:srgbClr val="000090"/>
                </a:solidFill>
              </a:rPr>
              <a:t>High Temperature Coated Superconductors for the Vacuum Beam Screen</a:t>
            </a:r>
            <a:endParaRPr lang="en-US" b="1" i="1" dirty="0">
              <a:solidFill>
                <a:srgbClr val="000090"/>
              </a:solidFill>
            </a:endParaRPr>
          </a:p>
        </p:txBody>
      </p:sp>
    </p:spTree>
    <p:extLst>
      <p:ext uri="{BB962C8B-B14F-4D97-AF65-F5344CB8AC3E}">
        <p14:creationId xmlns:p14="http://schemas.microsoft.com/office/powerpoint/2010/main" val="3697879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30748" y="102061"/>
            <a:ext cx="1447031" cy="400110"/>
          </a:xfrm>
          <a:prstGeom prst="rect">
            <a:avLst/>
          </a:prstGeom>
          <a:noFill/>
        </p:spPr>
        <p:txBody>
          <a:bodyPr wrap="none" rtlCol="0">
            <a:spAutoFit/>
          </a:bodyPr>
          <a:lstStyle/>
          <a:p>
            <a:r>
              <a:rPr lang="fr-CH" sz="2000" b="1" dirty="0" smtClean="0"/>
              <a:t>Conclusions</a:t>
            </a:r>
            <a:endParaRPr lang="en-GB" sz="2000" b="1" dirty="0"/>
          </a:p>
        </p:txBody>
      </p:sp>
      <p:sp>
        <p:nvSpPr>
          <p:cNvPr id="5" name="TextBox 4"/>
          <p:cNvSpPr txBox="1"/>
          <p:nvPr/>
        </p:nvSpPr>
        <p:spPr>
          <a:xfrm>
            <a:off x="1226125" y="651130"/>
            <a:ext cx="7917875" cy="3447097"/>
          </a:xfrm>
          <a:prstGeom prst="rect">
            <a:avLst/>
          </a:prstGeom>
          <a:noFill/>
        </p:spPr>
        <p:txBody>
          <a:bodyPr wrap="square" rtlCol="0">
            <a:spAutoFit/>
          </a:bodyPr>
          <a:lstStyle/>
          <a:p>
            <a:pPr marL="342900" indent="-342900">
              <a:buFont typeface="+mj-lt"/>
              <a:buAutoNum type="arabicPeriod"/>
            </a:pPr>
            <a:r>
              <a:rPr lang="en-GB" sz="1600" dirty="0" smtClean="0">
                <a:solidFill>
                  <a:schemeClr val="accent5">
                    <a:lumMod val="75000"/>
                  </a:schemeClr>
                </a:solidFill>
              </a:rPr>
              <a:t>Design of the beam screen concept has required </a:t>
            </a:r>
            <a:r>
              <a:rPr lang="en-GB" sz="1600" b="1" dirty="0" smtClean="0">
                <a:solidFill>
                  <a:schemeClr val="accent5">
                    <a:lumMod val="75000"/>
                  </a:schemeClr>
                </a:solidFill>
              </a:rPr>
              <a:t>several iterations.</a:t>
            </a:r>
          </a:p>
          <a:p>
            <a:pPr marL="342900" indent="-342900">
              <a:buFont typeface="+mj-lt"/>
              <a:buAutoNum type="arabicPeriod"/>
            </a:pPr>
            <a:endParaRPr lang="en-GB" sz="700" dirty="0">
              <a:solidFill>
                <a:schemeClr val="accent5">
                  <a:lumMod val="75000"/>
                </a:schemeClr>
              </a:solidFill>
            </a:endParaRPr>
          </a:p>
          <a:p>
            <a:pPr marL="342900" indent="-342900">
              <a:buFont typeface="+mj-lt"/>
              <a:buAutoNum type="arabicPeriod"/>
            </a:pPr>
            <a:r>
              <a:rPr lang="en-GB" sz="1600" dirty="0" smtClean="0">
                <a:solidFill>
                  <a:schemeClr val="accent5">
                    <a:lumMod val="75000"/>
                  </a:schemeClr>
                </a:solidFill>
              </a:rPr>
              <a:t>The optimisation of the </a:t>
            </a:r>
            <a:r>
              <a:rPr lang="en-GB" sz="1600" b="1" dirty="0" smtClean="0">
                <a:solidFill>
                  <a:schemeClr val="accent5">
                    <a:lumMod val="75000"/>
                  </a:schemeClr>
                </a:solidFill>
              </a:rPr>
              <a:t>beam screen is completed</a:t>
            </a:r>
            <a:r>
              <a:rPr lang="en-GB" sz="1600" dirty="0" smtClean="0">
                <a:solidFill>
                  <a:schemeClr val="accent5">
                    <a:lumMod val="75000"/>
                  </a:schemeClr>
                </a:solidFill>
              </a:rPr>
              <a:t>; thermal, mechanical and vacuum behaviours are fully simulated. </a:t>
            </a: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The </a:t>
            </a:r>
            <a:r>
              <a:rPr lang="fr-CH" sz="1600" b="1" dirty="0" err="1" smtClean="0">
                <a:solidFill>
                  <a:schemeClr val="accent5">
                    <a:lumMod val="75000"/>
                  </a:schemeClr>
                </a:solidFill>
              </a:rPr>
              <a:t>dipole</a:t>
            </a:r>
            <a:r>
              <a:rPr lang="fr-CH" sz="1600" b="1" dirty="0" smtClean="0">
                <a:solidFill>
                  <a:schemeClr val="accent5">
                    <a:lumMod val="75000"/>
                  </a:schemeClr>
                </a:solidFill>
              </a:rPr>
              <a:t>-end photon absorber </a:t>
            </a:r>
            <a:r>
              <a:rPr lang="fr-CH" sz="1600" dirty="0" smtClean="0">
                <a:solidFill>
                  <a:schemeClr val="accent5">
                    <a:lumMod val="75000"/>
                  </a:schemeClr>
                </a:solidFill>
              </a:rPr>
              <a:t>has been </a:t>
            </a:r>
            <a:r>
              <a:rPr lang="fr-CH" sz="1600" dirty="0" err="1" smtClean="0">
                <a:solidFill>
                  <a:schemeClr val="accent5">
                    <a:lumMod val="75000"/>
                  </a:schemeClr>
                </a:solidFill>
              </a:rPr>
              <a:t>optimised</a:t>
            </a:r>
            <a:r>
              <a:rPr lang="fr-CH" sz="1600" dirty="0" smtClean="0">
                <a:solidFill>
                  <a:schemeClr val="accent5">
                    <a:lumMod val="75000"/>
                  </a:schemeClr>
                </a:solidFill>
              </a:rPr>
              <a:t> and engineering design </a:t>
            </a:r>
            <a:r>
              <a:rPr lang="fr-CH" sz="1600" dirty="0" err="1" smtClean="0">
                <a:solidFill>
                  <a:schemeClr val="accent5">
                    <a:lumMod val="75000"/>
                  </a:schemeClr>
                </a:solidFill>
              </a:rPr>
              <a:t>is</a:t>
            </a:r>
            <a:r>
              <a:rPr lang="fr-CH" sz="1600" dirty="0" smtClean="0">
                <a:solidFill>
                  <a:schemeClr val="accent5">
                    <a:lumMod val="75000"/>
                  </a:schemeClr>
                </a:solidFill>
              </a:rPr>
              <a:t> in </a:t>
            </a:r>
            <a:r>
              <a:rPr lang="fr-CH" sz="1600" dirty="0" err="1" smtClean="0">
                <a:solidFill>
                  <a:schemeClr val="accent5">
                    <a:lumMod val="75000"/>
                  </a:schemeClr>
                </a:solidFill>
              </a:rPr>
              <a:t>progress</a:t>
            </a:r>
            <a:r>
              <a:rPr lang="fr-CH" sz="1600" dirty="0" smtClean="0">
                <a:solidFill>
                  <a:schemeClr val="accent5">
                    <a:lumMod val="75000"/>
                  </a:schemeClr>
                </a:solidFill>
              </a:rPr>
              <a:t>.</a:t>
            </a: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At the </a:t>
            </a:r>
            <a:r>
              <a:rPr lang="fr-CH" sz="1600" b="1" dirty="0" smtClean="0">
                <a:solidFill>
                  <a:schemeClr val="accent5">
                    <a:lumMod val="75000"/>
                  </a:schemeClr>
                </a:solidFill>
              </a:rPr>
              <a:t>KARA-BESTEX set-up, </a:t>
            </a:r>
            <a:r>
              <a:rPr lang="fr-CH" sz="1600" dirty="0" smtClean="0">
                <a:solidFill>
                  <a:schemeClr val="accent5">
                    <a:lumMod val="75000"/>
                  </a:schemeClr>
                </a:solidFill>
              </a:rPr>
              <a:t>three prototypes have been measured and an upgrade for testing with LN2 is in progress.</a:t>
            </a: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The optimisation of the </a:t>
            </a:r>
            <a:r>
              <a:rPr lang="fr-CH" sz="1600" b="1" dirty="0" smtClean="0">
                <a:solidFill>
                  <a:schemeClr val="accent5">
                    <a:lumMod val="75000"/>
                  </a:schemeClr>
                </a:solidFill>
              </a:rPr>
              <a:t>laser treatment </a:t>
            </a:r>
            <a:r>
              <a:rPr lang="fr-CH" sz="1600" dirty="0" smtClean="0">
                <a:solidFill>
                  <a:schemeClr val="accent5">
                    <a:lumMod val="75000"/>
                  </a:schemeClr>
                </a:solidFill>
              </a:rPr>
              <a:t>for the mitigation of electron cloud have been broadly investigated, further analysis including the impredance resistance is in progress</a:t>
            </a:r>
            <a:r>
              <a:rPr lang="fr-CH" sz="1600" b="1" dirty="0" smtClean="0">
                <a:solidFill>
                  <a:schemeClr val="accent5">
                    <a:lumMod val="75000"/>
                  </a:schemeClr>
                </a:solidFill>
              </a:rPr>
              <a:t>.</a:t>
            </a: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Study of </a:t>
            </a:r>
            <a:r>
              <a:rPr lang="fr-CH" sz="1600" b="1" dirty="0">
                <a:solidFill>
                  <a:schemeClr val="accent5">
                    <a:lumMod val="75000"/>
                  </a:schemeClr>
                </a:solidFill>
              </a:rPr>
              <a:t>g</a:t>
            </a:r>
            <a:r>
              <a:rPr lang="fr-CH" sz="1600" b="1" dirty="0" smtClean="0">
                <a:solidFill>
                  <a:schemeClr val="accent5">
                    <a:lumMod val="75000"/>
                  </a:schemeClr>
                </a:solidFill>
              </a:rPr>
              <a:t>as adsorption effects on SEY </a:t>
            </a:r>
            <a:r>
              <a:rPr lang="fr-CH" sz="1600" dirty="0" smtClean="0">
                <a:solidFill>
                  <a:schemeClr val="accent5">
                    <a:lumMod val="75000"/>
                  </a:schemeClr>
                </a:solidFill>
              </a:rPr>
              <a:t>has been done. Further test at the new set-ups are in progress.</a:t>
            </a:r>
          </a:p>
        </p:txBody>
      </p:sp>
      <p:sp>
        <p:nvSpPr>
          <p:cNvPr id="10" name="Slide Number Placeholder 9"/>
          <p:cNvSpPr>
            <a:spLocks noGrp="1"/>
          </p:cNvSpPr>
          <p:nvPr>
            <p:ph type="sldNum" sz="quarter" idx="4"/>
          </p:nvPr>
        </p:nvSpPr>
        <p:spPr/>
        <p:txBody>
          <a:bodyPr/>
          <a:lstStyle/>
          <a:p>
            <a:fld id="{3ABD0F87-C465-4FD4-A774-7CDEE1D5EE17}" type="slidenum">
              <a:rPr lang="en-GB" smtClean="0"/>
              <a:pPr/>
              <a:t>26</a:t>
            </a:fld>
            <a:endParaRPr lang="en-GB"/>
          </a:p>
        </p:txBody>
      </p:sp>
      <p:sp>
        <p:nvSpPr>
          <p:cNvPr id="11"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a:t>
            </a:r>
            <a:r>
              <a:rPr lang="en-US" dirty="0"/>
              <a:t> system</a:t>
            </a:r>
            <a:endParaRPr lang="en-US" dirty="0" smtClean="0"/>
          </a:p>
        </p:txBody>
      </p:sp>
      <p:sp>
        <p:nvSpPr>
          <p:cNvPr id="12"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368017222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30748" y="102061"/>
            <a:ext cx="1431627" cy="400110"/>
          </a:xfrm>
          <a:prstGeom prst="rect">
            <a:avLst/>
          </a:prstGeom>
          <a:noFill/>
        </p:spPr>
        <p:txBody>
          <a:bodyPr wrap="none" rtlCol="0">
            <a:spAutoFit/>
          </a:bodyPr>
          <a:lstStyle/>
          <a:p>
            <a:r>
              <a:rPr lang="fr-CH" sz="2000" b="1" dirty="0" smtClean="0"/>
              <a:t>Future R&amp;D</a:t>
            </a:r>
            <a:endParaRPr lang="en-GB" sz="2000" b="1" dirty="0"/>
          </a:p>
        </p:txBody>
      </p:sp>
      <p:sp>
        <p:nvSpPr>
          <p:cNvPr id="5" name="TextBox 4"/>
          <p:cNvSpPr txBox="1"/>
          <p:nvPr/>
        </p:nvSpPr>
        <p:spPr>
          <a:xfrm>
            <a:off x="1530925" y="651130"/>
            <a:ext cx="6962835" cy="3693318"/>
          </a:xfrm>
          <a:prstGeom prst="rect">
            <a:avLst/>
          </a:prstGeom>
          <a:noFill/>
        </p:spPr>
        <p:txBody>
          <a:bodyPr wrap="square" rtlCol="0">
            <a:spAutoFit/>
          </a:bodyPr>
          <a:lstStyle/>
          <a:p>
            <a:pPr marL="342900" indent="-342900">
              <a:buFont typeface="+mj-lt"/>
              <a:buAutoNum type="arabicPeriod"/>
            </a:pPr>
            <a:r>
              <a:rPr lang="en-GB" sz="1600" dirty="0" smtClean="0">
                <a:solidFill>
                  <a:schemeClr val="accent5">
                    <a:lumMod val="75000"/>
                  </a:schemeClr>
                </a:solidFill>
              </a:rPr>
              <a:t>Perform further photo </a:t>
            </a:r>
            <a:r>
              <a:rPr lang="en-GB" sz="1600" dirty="0">
                <a:solidFill>
                  <a:schemeClr val="accent5">
                    <a:lumMod val="75000"/>
                  </a:schemeClr>
                </a:solidFill>
              </a:rPr>
              <a:t>desorption </a:t>
            </a:r>
            <a:r>
              <a:rPr lang="en-GB" sz="1600" dirty="0" smtClean="0">
                <a:solidFill>
                  <a:schemeClr val="accent5">
                    <a:lumMod val="75000"/>
                  </a:schemeClr>
                </a:solidFill>
              </a:rPr>
              <a:t>studies at </a:t>
            </a:r>
            <a:r>
              <a:rPr lang="en-GB" sz="1600" b="1" dirty="0">
                <a:solidFill>
                  <a:schemeClr val="accent5">
                    <a:lumMod val="75000"/>
                  </a:schemeClr>
                </a:solidFill>
              </a:rPr>
              <a:t>LN2 temperature</a:t>
            </a:r>
            <a:endParaRPr lang="en-GB" sz="1600" dirty="0" smtClean="0">
              <a:solidFill>
                <a:schemeClr val="accent5">
                  <a:lumMod val="75000"/>
                </a:schemeClr>
              </a:solidFill>
            </a:endParaRPr>
          </a:p>
          <a:p>
            <a:pPr marL="800100" lvl="1" indent="-342900">
              <a:buFont typeface="Arial"/>
              <a:buChar char="•"/>
            </a:pPr>
            <a:r>
              <a:rPr lang="en-GB" sz="1600" b="1" dirty="0" smtClean="0">
                <a:solidFill>
                  <a:schemeClr val="accent5">
                    <a:lumMod val="75000"/>
                  </a:schemeClr>
                </a:solidFill>
              </a:rPr>
              <a:t>KARA - BESTEX.</a:t>
            </a:r>
          </a:p>
          <a:p>
            <a:pPr marL="800100" lvl="1" indent="-342900">
              <a:buFont typeface="Arial"/>
              <a:buChar char="•"/>
            </a:pPr>
            <a:r>
              <a:rPr lang="en-GB" sz="1600" b="1" dirty="0" smtClean="0">
                <a:solidFill>
                  <a:schemeClr val="accent5">
                    <a:lumMod val="75000"/>
                  </a:schemeClr>
                </a:solidFill>
              </a:rPr>
              <a:t>LNF - WINDY</a:t>
            </a:r>
          </a:p>
          <a:p>
            <a:pPr marL="342900" indent="-342900">
              <a:buFont typeface="+mj-lt"/>
              <a:buAutoNum type="arabicPeriod"/>
            </a:pPr>
            <a:endParaRPr lang="en-GB" sz="700" dirty="0">
              <a:solidFill>
                <a:schemeClr val="accent5">
                  <a:lumMod val="75000"/>
                </a:schemeClr>
              </a:solidFill>
            </a:endParaRPr>
          </a:p>
          <a:p>
            <a:pPr marL="342900" indent="-342900">
              <a:buFont typeface="+mj-lt"/>
              <a:buAutoNum type="arabicPeriod"/>
            </a:pPr>
            <a:r>
              <a:rPr lang="en-GB" sz="1600" dirty="0" smtClean="0">
                <a:solidFill>
                  <a:schemeClr val="accent5">
                    <a:lumMod val="75000"/>
                  </a:schemeClr>
                </a:solidFill>
              </a:rPr>
              <a:t>Perform </a:t>
            </a:r>
            <a:r>
              <a:rPr lang="en-GB" sz="1600" b="1" dirty="0" smtClean="0">
                <a:solidFill>
                  <a:schemeClr val="accent5">
                    <a:lumMod val="75000"/>
                  </a:schemeClr>
                </a:solidFill>
              </a:rPr>
              <a:t>quench test</a:t>
            </a:r>
            <a:r>
              <a:rPr lang="en-GB" sz="1600" dirty="0" smtClean="0">
                <a:solidFill>
                  <a:schemeClr val="accent5">
                    <a:lumMod val="75000"/>
                  </a:schemeClr>
                </a:solidFill>
              </a:rPr>
              <a:t> of a 2 meter prototype to test the mechanical stability. </a:t>
            </a:r>
          </a:p>
          <a:p>
            <a:pPr marL="342900" indent="-342900">
              <a:buFont typeface="+mj-lt"/>
              <a:buAutoNum type="arabicPeriod"/>
            </a:pPr>
            <a:endParaRPr lang="fr-CH" sz="8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Further optimization of the beam screen </a:t>
            </a:r>
            <a:r>
              <a:rPr lang="fr-CH" sz="1600" b="1" dirty="0" smtClean="0">
                <a:solidFill>
                  <a:schemeClr val="accent5">
                    <a:lumMod val="75000"/>
                  </a:schemeClr>
                </a:solidFill>
              </a:rPr>
              <a:t>large scale production</a:t>
            </a:r>
            <a:r>
              <a:rPr lang="fr-CH" sz="1600" dirty="0" smtClean="0">
                <a:solidFill>
                  <a:schemeClr val="accent5">
                    <a:lumMod val="75000"/>
                  </a:schemeClr>
                </a:solidFill>
              </a:rPr>
              <a:t>.</a:t>
            </a: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Investigate other surfaces: </a:t>
            </a:r>
          </a:p>
          <a:p>
            <a:pPr marL="800100" lvl="1" indent="-342900">
              <a:buFont typeface="Arial"/>
              <a:buChar char="•"/>
            </a:pPr>
            <a:r>
              <a:rPr lang="fr-CH" sz="1600" dirty="0" smtClean="0">
                <a:solidFill>
                  <a:schemeClr val="accent5">
                    <a:lumMod val="75000"/>
                  </a:schemeClr>
                </a:solidFill>
              </a:rPr>
              <a:t>amorphous carbon coating.</a:t>
            </a:r>
          </a:p>
          <a:p>
            <a:pPr marL="800100" lvl="1" indent="-342900">
              <a:buFont typeface="Arial"/>
              <a:buChar char="•"/>
            </a:pPr>
            <a:r>
              <a:rPr lang="fr-CH" sz="1600" dirty="0">
                <a:solidFill>
                  <a:schemeClr val="accent5">
                    <a:lumMod val="75000"/>
                  </a:schemeClr>
                </a:solidFill>
              </a:rPr>
              <a:t>h</a:t>
            </a:r>
            <a:r>
              <a:rPr lang="fr-CH" sz="1600" dirty="0" smtClean="0">
                <a:solidFill>
                  <a:schemeClr val="accent5">
                    <a:lumMod val="75000"/>
                  </a:schemeClr>
                </a:solidFill>
              </a:rPr>
              <a:t>igh temperature coated </a:t>
            </a:r>
            <a:r>
              <a:rPr lang="fr-CH" sz="1600" dirty="0" smtClean="0">
                <a:solidFill>
                  <a:schemeClr val="accent5">
                    <a:lumMod val="75000"/>
                  </a:schemeClr>
                </a:solidFill>
              </a:rPr>
              <a:t>superconductors.</a:t>
            </a:r>
            <a:endParaRPr lang="fr-CH" sz="1600" dirty="0" smtClean="0">
              <a:solidFill>
                <a:schemeClr val="accent5">
                  <a:lumMod val="75000"/>
                </a:schemeClr>
              </a:solidFill>
            </a:endParaRP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Measurements of the </a:t>
            </a:r>
            <a:r>
              <a:rPr lang="fr-CH" sz="1600" b="1" dirty="0" smtClean="0">
                <a:solidFill>
                  <a:schemeClr val="accent5">
                    <a:lumMod val="75000"/>
                  </a:schemeClr>
                </a:solidFill>
              </a:rPr>
              <a:t>surface impedance </a:t>
            </a:r>
            <a:r>
              <a:rPr lang="fr-CH" sz="1600" dirty="0" smtClean="0">
                <a:solidFill>
                  <a:schemeClr val="accent5">
                    <a:lumMod val="75000"/>
                  </a:schemeClr>
                </a:solidFill>
              </a:rPr>
              <a:t>of the different </a:t>
            </a:r>
            <a:r>
              <a:rPr lang="fr-CH" sz="1600" dirty="0" smtClean="0">
                <a:solidFill>
                  <a:schemeClr val="accent5">
                    <a:lumMod val="75000"/>
                  </a:schemeClr>
                </a:solidFill>
              </a:rPr>
              <a:t>materials</a:t>
            </a:r>
            <a:r>
              <a:rPr lang="fr-CH" sz="1600" b="1" dirty="0" smtClean="0">
                <a:solidFill>
                  <a:schemeClr val="accent5">
                    <a:lumMod val="75000"/>
                  </a:schemeClr>
                </a:solidFill>
              </a:rPr>
              <a:t>.</a:t>
            </a:r>
            <a:endParaRPr lang="fr-CH" sz="1600" b="1" dirty="0" smtClean="0">
              <a:solidFill>
                <a:schemeClr val="accent5">
                  <a:lumMod val="75000"/>
                </a:schemeClr>
              </a:solidFill>
            </a:endParaRPr>
          </a:p>
          <a:p>
            <a:pPr marL="342900" indent="-342900">
              <a:buFont typeface="+mj-lt"/>
              <a:buAutoNum type="arabicPeriod"/>
            </a:pPr>
            <a:endParaRPr lang="fr-CH" sz="700" dirty="0">
              <a:solidFill>
                <a:schemeClr val="accent5">
                  <a:lumMod val="75000"/>
                </a:schemeClr>
              </a:solidFill>
            </a:endParaRPr>
          </a:p>
          <a:p>
            <a:pPr marL="342900" indent="-342900">
              <a:buFont typeface="+mj-lt"/>
              <a:buAutoNum type="arabicPeriod"/>
            </a:pPr>
            <a:r>
              <a:rPr lang="fr-CH" sz="1600" dirty="0" smtClean="0">
                <a:solidFill>
                  <a:schemeClr val="accent5">
                    <a:lumMod val="75000"/>
                  </a:schemeClr>
                </a:solidFill>
              </a:rPr>
              <a:t>Improve the </a:t>
            </a:r>
            <a:r>
              <a:rPr lang="fr-CH" sz="1600" b="1" dirty="0" smtClean="0">
                <a:solidFill>
                  <a:schemeClr val="accent5">
                    <a:lumMod val="75000"/>
                  </a:schemeClr>
                </a:solidFill>
              </a:rPr>
              <a:t>computational models</a:t>
            </a:r>
            <a:r>
              <a:rPr lang="fr-CH" sz="1600" dirty="0" smtClean="0">
                <a:solidFill>
                  <a:schemeClr val="accent5">
                    <a:lumMod val="75000"/>
                  </a:schemeClr>
                </a:solidFill>
              </a:rPr>
              <a:t> with the new data.</a:t>
            </a:r>
          </a:p>
          <a:p>
            <a:pPr marL="342900" indent="-342900">
              <a:buFont typeface="+mj-lt"/>
              <a:buAutoNum type="arabicPeriod"/>
            </a:pPr>
            <a:endParaRPr lang="fr-CH" sz="800" dirty="0" smtClean="0">
              <a:solidFill>
                <a:schemeClr val="accent5">
                  <a:lumMod val="75000"/>
                </a:schemeClr>
              </a:solidFill>
            </a:endParaRPr>
          </a:p>
          <a:p>
            <a:pPr marL="342900" indent="-342900">
              <a:buFont typeface="+mj-lt"/>
              <a:buAutoNum type="arabicPeriod"/>
            </a:pPr>
            <a:r>
              <a:rPr lang="mr-IN" sz="1600" dirty="0" smtClean="0">
                <a:solidFill>
                  <a:schemeClr val="accent5">
                    <a:lumMod val="75000"/>
                  </a:schemeClr>
                </a:solidFill>
              </a:rPr>
              <a:t>…</a:t>
            </a:r>
            <a:endParaRPr lang="fr-CH" sz="1600" dirty="0" smtClean="0">
              <a:solidFill>
                <a:schemeClr val="accent5">
                  <a:lumMod val="75000"/>
                </a:schemeClr>
              </a:solidFill>
            </a:endParaRPr>
          </a:p>
        </p:txBody>
      </p:sp>
      <p:sp>
        <p:nvSpPr>
          <p:cNvPr id="10" name="Slide Number Placeholder 9"/>
          <p:cNvSpPr>
            <a:spLocks noGrp="1"/>
          </p:cNvSpPr>
          <p:nvPr>
            <p:ph type="sldNum" sz="quarter" idx="4"/>
          </p:nvPr>
        </p:nvSpPr>
        <p:spPr/>
        <p:txBody>
          <a:bodyPr/>
          <a:lstStyle/>
          <a:p>
            <a:fld id="{3ABD0F87-C465-4FD4-A774-7CDEE1D5EE17}" type="slidenum">
              <a:rPr lang="en-GB" smtClean="0"/>
              <a:pPr/>
              <a:t>27</a:t>
            </a:fld>
            <a:endParaRPr lang="en-GB"/>
          </a:p>
        </p:txBody>
      </p:sp>
      <p:sp>
        <p:nvSpPr>
          <p:cNvPr id="11"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a:t>
            </a:r>
            <a:r>
              <a:rPr lang="en-US" dirty="0"/>
              <a:t> system</a:t>
            </a:r>
            <a:endParaRPr lang="en-US" dirty="0" smtClean="0"/>
          </a:p>
        </p:txBody>
      </p:sp>
      <p:sp>
        <p:nvSpPr>
          <p:cNvPr id="12"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30419808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28</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pic>
        <p:nvPicPr>
          <p:cNvPr id="35" name="Picture 3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05230" y="1327482"/>
            <a:ext cx="4274796" cy="2019718"/>
          </a:xfrm>
          <a:prstGeom prst="rect">
            <a:avLst/>
          </a:prstGeom>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36471" y="1249681"/>
            <a:ext cx="3891018" cy="2743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359663" y="3710942"/>
            <a:ext cx="2976859" cy="523220"/>
          </a:xfrm>
          <a:prstGeom prst="rect">
            <a:avLst/>
          </a:prstGeom>
          <a:noFill/>
        </p:spPr>
        <p:txBody>
          <a:bodyPr wrap="none" rtlCol="0">
            <a:spAutoFit/>
          </a:bodyPr>
          <a:lstStyle/>
          <a:p>
            <a:r>
              <a:rPr lang="en-US" sz="2800" b="1" i="1" dirty="0" smtClean="0">
                <a:solidFill>
                  <a:schemeClr val="accent6"/>
                </a:solidFill>
              </a:rPr>
              <a:t>Successfully done!</a:t>
            </a:r>
            <a:endParaRPr lang="en-US" sz="2800" b="1" i="1" dirty="0">
              <a:solidFill>
                <a:schemeClr val="accent6"/>
              </a:solidFill>
            </a:endParaRPr>
          </a:p>
        </p:txBody>
      </p:sp>
      <p:sp>
        <p:nvSpPr>
          <p:cNvPr id="10" name="TextBox 9"/>
          <p:cNvSpPr txBox="1"/>
          <p:nvPr/>
        </p:nvSpPr>
        <p:spPr>
          <a:xfrm>
            <a:off x="1657354" y="193042"/>
            <a:ext cx="6886871" cy="954107"/>
          </a:xfrm>
          <a:prstGeom prst="rect">
            <a:avLst/>
          </a:prstGeom>
          <a:noFill/>
        </p:spPr>
        <p:txBody>
          <a:bodyPr wrap="none" rtlCol="0">
            <a:spAutoFit/>
          </a:bodyPr>
          <a:lstStyle/>
          <a:p>
            <a:r>
              <a:rPr lang="es-ES" sz="2800" b="1" dirty="0">
                <a:solidFill>
                  <a:schemeClr val="accent5"/>
                </a:solidFill>
              </a:rPr>
              <a:t>The </a:t>
            </a:r>
            <a:r>
              <a:rPr lang="es-ES" sz="2800" b="1" dirty="0" err="1">
                <a:solidFill>
                  <a:schemeClr val="accent5"/>
                </a:solidFill>
              </a:rPr>
              <a:t>charge</a:t>
            </a:r>
            <a:r>
              <a:rPr lang="es-ES" sz="2800" b="1" dirty="0">
                <a:solidFill>
                  <a:schemeClr val="accent5"/>
                </a:solidFill>
              </a:rPr>
              <a:t> of </a:t>
            </a:r>
            <a:r>
              <a:rPr lang="es-ES" sz="2800" b="1" dirty="0" smtClean="0">
                <a:solidFill>
                  <a:schemeClr val="accent5"/>
                </a:solidFill>
              </a:rPr>
              <a:t>WP4: </a:t>
            </a:r>
          </a:p>
          <a:p>
            <a:r>
              <a:rPr lang="es-ES" sz="2800" b="1" dirty="0">
                <a:solidFill>
                  <a:schemeClr val="accent5"/>
                </a:solidFill>
              </a:rPr>
              <a:t>	</a:t>
            </a:r>
            <a:r>
              <a:rPr lang="es-ES" sz="2800" b="1" dirty="0" smtClean="0">
                <a:solidFill>
                  <a:schemeClr val="accent5"/>
                </a:solidFill>
              </a:rPr>
              <a:t>	</a:t>
            </a:r>
            <a:r>
              <a:rPr lang="es-ES" sz="2800" b="1" dirty="0" err="1" smtClean="0">
                <a:solidFill>
                  <a:schemeClr val="accent5"/>
                </a:solidFill>
              </a:rPr>
              <a:t>Cryogenic</a:t>
            </a:r>
            <a:r>
              <a:rPr lang="es-ES" sz="2800" b="1" dirty="0" smtClean="0">
                <a:solidFill>
                  <a:schemeClr val="accent5"/>
                </a:solidFill>
              </a:rPr>
              <a:t> </a:t>
            </a:r>
            <a:r>
              <a:rPr lang="es-ES" sz="2800" b="1" dirty="0" err="1" smtClean="0">
                <a:solidFill>
                  <a:schemeClr val="accent5"/>
                </a:solidFill>
              </a:rPr>
              <a:t>Beam</a:t>
            </a:r>
            <a:r>
              <a:rPr lang="es-ES" sz="2800" b="1" dirty="0" smtClean="0">
                <a:solidFill>
                  <a:schemeClr val="accent5"/>
                </a:solidFill>
              </a:rPr>
              <a:t> </a:t>
            </a:r>
            <a:r>
              <a:rPr lang="es-ES" sz="2800" b="1" dirty="0" err="1" smtClean="0">
                <a:solidFill>
                  <a:schemeClr val="accent5"/>
                </a:solidFill>
              </a:rPr>
              <a:t>Vacuum</a:t>
            </a:r>
            <a:r>
              <a:rPr lang="es-ES" sz="2800" b="1" dirty="0" smtClean="0">
                <a:solidFill>
                  <a:schemeClr val="accent5"/>
                </a:solidFill>
              </a:rPr>
              <a:t> </a:t>
            </a:r>
            <a:r>
              <a:rPr lang="es-ES" sz="2800" b="1" dirty="0" err="1" smtClean="0">
                <a:solidFill>
                  <a:schemeClr val="accent5"/>
                </a:solidFill>
              </a:rPr>
              <a:t>System</a:t>
            </a:r>
            <a:endParaRPr lang="en-US" sz="2800" b="1" dirty="0">
              <a:solidFill>
                <a:schemeClr val="accent5"/>
              </a:solidFill>
            </a:endParaRPr>
          </a:p>
        </p:txBody>
      </p:sp>
    </p:spTree>
    <p:extLst>
      <p:ext uri="{BB962C8B-B14F-4D97-AF65-F5344CB8AC3E}">
        <p14:creationId xmlns:p14="http://schemas.microsoft.com/office/powerpoint/2010/main" val="27792559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70659" y="100805"/>
            <a:ext cx="7766462" cy="830997"/>
          </a:xfrm>
          <a:prstGeom prst="rect">
            <a:avLst/>
          </a:prstGeom>
          <a:noFill/>
        </p:spPr>
        <p:txBody>
          <a:bodyPr wrap="square" rtlCol="0">
            <a:spAutoFit/>
          </a:bodyPr>
          <a:lstStyle/>
          <a:p>
            <a:pPr algn="ctr"/>
            <a:r>
              <a:rPr lang="fr-CH" sz="4800" i="1" dirty="0" err="1" smtClean="0">
                <a:solidFill>
                  <a:schemeClr val="accent5">
                    <a:lumMod val="75000"/>
                  </a:schemeClr>
                </a:solidFill>
              </a:rPr>
              <a:t>Thanks</a:t>
            </a:r>
            <a:r>
              <a:rPr lang="fr-CH" sz="4800" i="1" dirty="0" smtClean="0">
                <a:solidFill>
                  <a:schemeClr val="accent5">
                    <a:lumMod val="75000"/>
                  </a:schemeClr>
                </a:solidFill>
              </a:rPr>
              <a:t> to the team!</a:t>
            </a:r>
            <a:endParaRPr lang="en-GB" sz="4800" i="1" dirty="0">
              <a:solidFill>
                <a:schemeClr val="accent5">
                  <a:lumMod val="75000"/>
                </a:schemeClr>
              </a:solidFill>
            </a:endParaRPr>
          </a:p>
        </p:txBody>
      </p:sp>
      <p:sp>
        <p:nvSpPr>
          <p:cNvPr id="6"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
        <p:nvSpPr>
          <p:cNvPr id="2" name="Rectangle 1"/>
          <p:cNvSpPr/>
          <p:nvPr/>
        </p:nvSpPr>
        <p:spPr>
          <a:xfrm>
            <a:off x="2647950" y="975072"/>
            <a:ext cx="3733800" cy="4031873"/>
          </a:xfrm>
          <a:prstGeom prst="rect">
            <a:avLst/>
          </a:prstGeom>
        </p:spPr>
        <p:txBody>
          <a:bodyPr wrap="square">
            <a:spAutoFit/>
          </a:bodyPr>
          <a:lstStyle/>
          <a:p>
            <a:r>
              <a:rPr lang="en-US" sz="1600" b="1" i="1" dirty="0"/>
              <a:t>Paolo Chiggiato</a:t>
            </a:r>
          </a:p>
          <a:p>
            <a:r>
              <a:rPr lang="en-US" sz="1600" b="1" i="1" dirty="0"/>
              <a:t>Roberto Kersevan</a:t>
            </a:r>
          </a:p>
          <a:p>
            <a:r>
              <a:rPr lang="en-US" sz="1600" b="1" i="1" dirty="0"/>
              <a:t>Vincent Baglin</a:t>
            </a:r>
          </a:p>
          <a:p>
            <a:r>
              <a:rPr lang="en-US" sz="1600" b="1" i="1" dirty="0"/>
              <a:t>Olivier Brunner</a:t>
            </a:r>
          </a:p>
          <a:p>
            <a:r>
              <a:rPr lang="en-US" sz="1600" b="1" i="1" dirty="0"/>
              <a:t>Cedric </a:t>
            </a:r>
            <a:r>
              <a:rPr lang="en-US" sz="1600" b="1" i="1" dirty="0" err="1" smtClean="0"/>
              <a:t>Garion</a:t>
            </a:r>
            <a:endParaRPr lang="en-US" sz="1600" b="1" i="1" dirty="0" smtClean="0"/>
          </a:p>
          <a:p>
            <a:r>
              <a:rPr lang="en-US" sz="1600" b="1" i="1" dirty="0" smtClean="0"/>
              <a:t>Sergio </a:t>
            </a:r>
            <a:r>
              <a:rPr lang="en-US" sz="1600" b="1" i="1" dirty="0" err="1" smtClean="0"/>
              <a:t>Calatroni</a:t>
            </a:r>
            <a:endParaRPr lang="en-US" sz="1600" b="1" i="1" dirty="0"/>
          </a:p>
          <a:p>
            <a:endParaRPr lang="en-US" sz="1600" b="1" i="1" dirty="0"/>
          </a:p>
          <a:p>
            <a:r>
              <a:rPr lang="en-US" sz="1600" b="1" i="1" dirty="0"/>
              <a:t>Roberto Cimino</a:t>
            </a:r>
          </a:p>
          <a:p>
            <a:r>
              <a:rPr lang="en-US" sz="1600" b="1" i="1" dirty="0" smtClean="0"/>
              <a:t>Marco </a:t>
            </a:r>
            <a:r>
              <a:rPr lang="en-US" sz="1600" b="1" i="1" dirty="0"/>
              <a:t>Angelucci </a:t>
            </a:r>
          </a:p>
          <a:p>
            <a:r>
              <a:rPr lang="en-US" sz="1600" b="1" i="1" dirty="0"/>
              <a:t>Luis Antonio Gonzalez Gomez</a:t>
            </a:r>
          </a:p>
          <a:p>
            <a:r>
              <a:rPr lang="en-US" sz="1600" b="1" i="1" dirty="0"/>
              <a:t>Luisa </a:t>
            </a:r>
            <a:r>
              <a:rPr lang="en-US" sz="1600" b="1" i="1" dirty="0" err="1"/>
              <a:t>Spallino</a:t>
            </a:r>
            <a:endParaRPr lang="en-US" sz="1600" b="1" i="1" dirty="0"/>
          </a:p>
          <a:p>
            <a:r>
              <a:rPr lang="en-US" sz="1600" b="1" i="1" dirty="0"/>
              <a:t>Marco </a:t>
            </a:r>
            <a:r>
              <a:rPr lang="en-US" sz="1600" b="1" i="1" dirty="0" err="1"/>
              <a:t>Morrone</a:t>
            </a:r>
            <a:endParaRPr lang="en-US" sz="1600" b="1" i="1" dirty="0"/>
          </a:p>
          <a:p>
            <a:endParaRPr lang="en-US" sz="1600" b="1" i="1" dirty="0"/>
          </a:p>
          <a:p>
            <a:r>
              <a:rPr lang="en-US" sz="1600" b="1" i="1" dirty="0"/>
              <a:t>Anke-Susanne Mueller</a:t>
            </a:r>
          </a:p>
          <a:p>
            <a:r>
              <a:rPr lang="en-US" sz="1600" b="1" i="1" dirty="0"/>
              <a:t>Erhard Huttel</a:t>
            </a:r>
          </a:p>
          <a:p>
            <a:r>
              <a:rPr lang="en-US" sz="1600" b="1" i="1" dirty="0"/>
              <a:t>Sara </a:t>
            </a:r>
            <a:r>
              <a:rPr lang="en-US" sz="1600" b="1" i="1" dirty="0" smtClean="0"/>
              <a:t>Casalbuoni</a:t>
            </a:r>
            <a:endParaRPr lang="en-US" sz="1600" b="1" i="1" dirty="0"/>
          </a:p>
        </p:txBody>
      </p:sp>
      <p:sp>
        <p:nvSpPr>
          <p:cNvPr id="3" name="Rectangle 2"/>
          <p:cNvSpPr/>
          <p:nvPr/>
        </p:nvSpPr>
        <p:spPr>
          <a:xfrm>
            <a:off x="5600700" y="1096993"/>
            <a:ext cx="2679700" cy="3539430"/>
          </a:xfrm>
          <a:prstGeom prst="rect">
            <a:avLst/>
          </a:prstGeom>
        </p:spPr>
        <p:txBody>
          <a:bodyPr wrap="square">
            <a:spAutoFit/>
          </a:bodyPr>
          <a:lstStyle/>
          <a:p>
            <a:r>
              <a:rPr lang="en-US" sz="1600" b="1" i="1" dirty="0"/>
              <a:t>Miguel Gil Costa</a:t>
            </a:r>
          </a:p>
          <a:p>
            <a:r>
              <a:rPr lang="en-US" sz="1600" b="1" i="1" dirty="0"/>
              <a:t>Javier Fernandez Topham</a:t>
            </a:r>
          </a:p>
          <a:p>
            <a:endParaRPr lang="en-US" sz="1600" b="1" i="1" dirty="0"/>
          </a:p>
          <a:p>
            <a:r>
              <a:rPr lang="en-US" sz="1600" b="1" i="1" dirty="0"/>
              <a:t>Oleg Malyshev</a:t>
            </a:r>
          </a:p>
          <a:p>
            <a:r>
              <a:rPr lang="en-US" sz="1600" b="1" i="1" dirty="0"/>
              <a:t>Reza </a:t>
            </a:r>
            <a:r>
              <a:rPr lang="en-US" sz="1600" b="1" i="1" dirty="0" err="1"/>
              <a:t>Valizadeh</a:t>
            </a:r>
            <a:endParaRPr lang="en-US" sz="1600" b="1" i="1" dirty="0"/>
          </a:p>
          <a:p>
            <a:r>
              <a:rPr lang="en-US" sz="1600" b="1" i="1" dirty="0"/>
              <a:t>Peter McIntosh</a:t>
            </a:r>
          </a:p>
          <a:p>
            <a:r>
              <a:rPr lang="en-US" sz="1600" b="1" i="1" dirty="0" err="1"/>
              <a:t>Taaj</a:t>
            </a:r>
            <a:r>
              <a:rPr lang="en-US" sz="1600" b="1" i="1" dirty="0"/>
              <a:t> Sian</a:t>
            </a:r>
          </a:p>
          <a:p>
            <a:r>
              <a:rPr lang="en-US" sz="1600" b="1" i="1" dirty="0" err="1"/>
              <a:t>Ruta</a:t>
            </a:r>
            <a:r>
              <a:rPr lang="en-US" sz="1600" b="1" i="1" dirty="0"/>
              <a:t> </a:t>
            </a:r>
            <a:r>
              <a:rPr lang="en-US" sz="1600" b="1" i="1" dirty="0" err="1"/>
              <a:t>Sirvinskaite</a:t>
            </a:r>
            <a:endParaRPr lang="en-US" sz="1600" b="1" i="1" dirty="0"/>
          </a:p>
          <a:p>
            <a:endParaRPr lang="en-US" sz="1600" b="1" i="1" dirty="0"/>
          </a:p>
          <a:p>
            <a:r>
              <a:rPr lang="en-US" sz="1600" b="1" i="1" dirty="0"/>
              <a:t>Francis Perez</a:t>
            </a:r>
          </a:p>
          <a:p>
            <a:r>
              <a:rPr lang="en-US" sz="1600" b="1" i="1" dirty="0"/>
              <a:t>Carles </a:t>
            </a:r>
            <a:r>
              <a:rPr lang="en-US" sz="1600" b="1" i="1" dirty="0" smtClean="0"/>
              <a:t>Colldelram</a:t>
            </a:r>
            <a:endParaRPr lang="en-US" sz="1600" b="1" i="1" dirty="0"/>
          </a:p>
          <a:p>
            <a:r>
              <a:rPr lang="en-US" sz="1600" b="1" i="1" dirty="0"/>
              <a:t>Raquel Monge</a:t>
            </a:r>
          </a:p>
          <a:p>
            <a:r>
              <a:rPr lang="en-US" sz="1600" b="1" i="1" dirty="0"/>
              <a:t>Joan Casas</a:t>
            </a:r>
          </a:p>
          <a:p>
            <a:r>
              <a:rPr lang="en-US" sz="1600" b="1" i="1" dirty="0"/>
              <a:t>Ignasi Bellafont</a:t>
            </a:r>
          </a:p>
        </p:txBody>
      </p:sp>
    </p:spTree>
    <p:extLst>
      <p:ext uri="{BB962C8B-B14F-4D97-AF65-F5344CB8AC3E}">
        <p14:creationId xmlns:p14="http://schemas.microsoft.com/office/powerpoint/2010/main" val="36540883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3</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dirty="0" smtClean="0"/>
              <a:t>Francis Perez, on behalf WP4-EuroCirCol:  </a:t>
            </a:r>
            <a:r>
              <a:rPr lang="en-US" dirty="0" smtClean="0"/>
              <a:t>FCC-</a:t>
            </a:r>
            <a:r>
              <a:rPr lang="en-US" dirty="0" err="1" smtClean="0"/>
              <a:t>hh</a:t>
            </a:r>
            <a:r>
              <a:rPr lang="en-US" dirty="0" smtClean="0"/>
              <a:t> beam vacuum system</a:t>
            </a:r>
          </a:p>
        </p:txBody>
      </p:sp>
      <p:sp>
        <p:nvSpPr>
          <p:cNvPr id="5" name="TextBox 4"/>
          <p:cNvSpPr txBox="1"/>
          <p:nvPr/>
        </p:nvSpPr>
        <p:spPr>
          <a:xfrm>
            <a:off x="1657350" y="193042"/>
            <a:ext cx="5522816" cy="954107"/>
          </a:xfrm>
          <a:prstGeom prst="rect">
            <a:avLst/>
          </a:prstGeom>
          <a:noFill/>
        </p:spPr>
        <p:txBody>
          <a:bodyPr wrap="none" rtlCol="0">
            <a:spAutoFit/>
          </a:bodyPr>
          <a:lstStyle/>
          <a:p>
            <a:r>
              <a:rPr lang="es-ES" sz="2800" b="1" dirty="0">
                <a:solidFill>
                  <a:schemeClr val="accent5"/>
                </a:solidFill>
              </a:rPr>
              <a:t>The </a:t>
            </a:r>
            <a:r>
              <a:rPr lang="es-ES" sz="2800" b="1" dirty="0" err="1">
                <a:solidFill>
                  <a:schemeClr val="accent5"/>
                </a:solidFill>
              </a:rPr>
              <a:t>charge</a:t>
            </a:r>
            <a:r>
              <a:rPr lang="es-ES" sz="2800" b="1" dirty="0">
                <a:solidFill>
                  <a:schemeClr val="accent5"/>
                </a:solidFill>
              </a:rPr>
              <a:t> of </a:t>
            </a:r>
            <a:r>
              <a:rPr lang="es-ES" sz="2800" b="1" dirty="0" smtClean="0">
                <a:solidFill>
                  <a:schemeClr val="accent5"/>
                </a:solidFill>
              </a:rPr>
              <a:t>WP4: </a:t>
            </a:r>
          </a:p>
          <a:p>
            <a:r>
              <a:rPr lang="es-ES" sz="2800" b="1" dirty="0">
                <a:solidFill>
                  <a:schemeClr val="accent5"/>
                </a:solidFill>
              </a:rPr>
              <a:t>	</a:t>
            </a:r>
            <a:r>
              <a:rPr lang="es-ES" sz="2800" b="1" dirty="0" smtClean="0">
                <a:solidFill>
                  <a:schemeClr val="accent5"/>
                </a:solidFill>
              </a:rPr>
              <a:t>	</a:t>
            </a:r>
            <a:r>
              <a:rPr lang="es-ES" sz="2800" b="1" dirty="0" err="1" smtClean="0">
                <a:solidFill>
                  <a:schemeClr val="accent5"/>
                </a:solidFill>
              </a:rPr>
              <a:t>Divided</a:t>
            </a:r>
            <a:r>
              <a:rPr lang="es-ES" sz="2800" b="1" dirty="0" smtClean="0">
                <a:solidFill>
                  <a:schemeClr val="accent5"/>
                </a:solidFill>
              </a:rPr>
              <a:t> in </a:t>
            </a:r>
            <a:r>
              <a:rPr lang="es-ES" sz="2800" b="1" dirty="0" err="1" smtClean="0">
                <a:solidFill>
                  <a:schemeClr val="accent5"/>
                </a:solidFill>
              </a:rPr>
              <a:t>several</a:t>
            </a:r>
            <a:r>
              <a:rPr lang="es-ES" sz="2800" b="1" dirty="0" smtClean="0">
                <a:solidFill>
                  <a:schemeClr val="accent5"/>
                </a:solidFill>
              </a:rPr>
              <a:t> </a:t>
            </a:r>
            <a:r>
              <a:rPr lang="es-ES" sz="2800" b="1" dirty="0" err="1" smtClean="0">
                <a:solidFill>
                  <a:schemeClr val="accent5"/>
                </a:solidFill>
              </a:rPr>
              <a:t>tasks</a:t>
            </a:r>
            <a:endParaRPr lang="en-US" sz="2800" b="1" dirty="0">
              <a:solidFill>
                <a:schemeClr val="accent5"/>
              </a:solidFill>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1252" y="1337381"/>
            <a:ext cx="859288" cy="471101"/>
          </a:xfrm>
          <a:prstGeom prst="rect">
            <a:avLst/>
          </a:prstGeom>
        </p:spPr>
      </p:pic>
      <p:sp>
        <p:nvSpPr>
          <p:cNvPr id="7" name="TextBox 6"/>
          <p:cNvSpPr txBox="1"/>
          <p:nvPr/>
        </p:nvSpPr>
        <p:spPr>
          <a:xfrm>
            <a:off x="2468880" y="1280162"/>
            <a:ext cx="6812582" cy="3477875"/>
          </a:xfrm>
          <a:prstGeom prst="rect">
            <a:avLst/>
          </a:prstGeom>
          <a:noFill/>
        </p:spPr>
        <p:txBody>
          <a:bodyPr wrap="none" rtlCol="0">
            <a:spAutoFit/>
          </a:bodyPr>
          <a:lstStyle/>
          <a:p>
            <a:r>
              <a:rPr lang="en-US" sz="2000" b="1" i="1" dirty="0" smtClean="0">
                <a:solidFill>
                  <a:srgbClr val="000090"/>
                </a:solidFill>
              </a:rPr>
              <a:t>Coordination</a:t>
            </a:r>
          </a:p>
          <a:p>
            <a:endParaRPr lang="en-US" sz="2000" b="1" i="1" dirty="0">
              <a:solidFill>
                <a:srgbClr val="000090"/>
              </a:solidFill>
            </a:endParaRPr>
          </a:p>
          <a:p>
            <a:r>
              <a:rPr lang="en-US" sz="2000" b="1" i="1" dirty="0" smtClean="0">
                <a:solidFill>
                  <a:srgbClr val="000090"/>
                </a:solidFill>
              </a:rPr>
              <a:t>Study of beam induced vacuum effects</a:t>
            </a:r>
          </a:p>
          <a:p>
            <a:endParaRPr lang="en-US" sz="2000" b="1" i="1" dirty="0">
              <a:solidFill>
                <a:srgbClr val="000090"/>
              </a:solidFill>
            </a:endParaRPr>
          </a:p>
          <a:p>
            <a:r>
              <a:rPr lang="en-US" sz="2000" b="1" i="1" dirty="0" smtClean="0">
                <a:solidFill>
                  <a:srgbClr val="000090"/>
                </a:solidFill>
              </a:rPr>
              <a:t>Study of mitigation techniques of e-cloud and ion </a:t>
            </a:r>
            <a:r>
              <a:rPr lang="en-US" sz="2000" b="1" i="1" dirty="0">
                <a:solidFill>
                  <a:srgbClr val="000090"/>
                </a:solidFill>
              </a:rPr>
              <a:t>i</a:t>
            </a:r>
            <a:r>
              <a:rPr lang="en-US" sz="2000" b="1" i="1" dirty="0" smtClean="0">
                <a:solidFill>
                  <a:srgbClr val="000090"/>
                </a:solidFill>
              </a:rPr>
              <a:t>nstabilities</a:t>
            </a:r>
          </a:p>
          <a:p>
            <a:endParaRPr lang="en-US" sz="2000" b="1" i="1" dirty="0">
              <a:solidFill>
                <a:srgbClr val="000090"/>
              </a:solidFill>
            </a:endParaRPr>
          </a:p>
          <a:p>
            <a:r>
              <a:rPr lang="en-US" sz="2000" b="1" i="1" dirty="0" smtClean="0">
                <a:solidFill>
                  <a:srgbClr val="000090"/>
                </a:solidFill>
              </a:rPr>
              <a:t>Study of vacuum stability at cryogenic temperatures (40-60 K)</a:t>
            </a:r>
          </a:p>
          <a:p>
            <a:endParaRPr lang="en-US" sz="2000" b="1" i="1" dirty="0">
              <a:solidFill>
                <a:srgbClr val="000090"/>
              </a:solidFill>
            </a:endParaRPr>
          </a:p>
          <a:p>
            <a:r>
              <a:rPr lang="en-US" sz="2000" b="1" i="1" dirty="0" smtClean="0">
                <a:solidFill>
                  <a:srgbClr val="000090"/>
                </a:solidFill>
              </a:rPr>
              <a:t>Develop a mechanical (conceptual) design</a:t>
            </a:r>
          </a:p>
          <a:p>
            <a:endParaRPr lang="en-US" sz="2000" b="1" i="1" dirty="0">
              <a:solidFill>
                <a:srgbClr val="000090"/>
              </a:solidFill>
            </a:endParaRPr>
          </a:p>
          <a:p>
            <a:r>
              <a:rPr lang="en-US" sz="2000" b="1" i="1" dirty="0" smtClean="0">
                <a:solidFill>
                  <a:srgbClr val="000090"/>
                </a:solidFill>
              </a:rPr>
              <a:t>Prototyping and measurements</a:t>
            </a:r>
            <a:endParaRPr lang="en-US" sz="2000" b="1" i="1" dirty="0">
              <a:solidFill>
                <a:srgbClr val="000090"/>
              </a:solidFill>
            </a:endParaRPr>
          </a:p>
        </p:txBody>
      </p:sp>
      <p:pic>
        <p:nvPicPr>
          <p:cNvPr id="8" name="Picture 2" descr="http://www.echord.info/file/Attachments/wikis/website/kit/kit_logo_V2_de.png.jpg">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14227" y="4389121"/>
            <a:ext cx="582952" cy="29147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1252" y="1916501"/>
            <a:ext cx="859288" cy="471101"/>
          </a:xfrm>
          <a:prstGeom prst="rect">
            <a:avLst/>
          </a:prstGeom>
        </p:spPr>
      </p:pic>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93889" y="3681802"/>
            <a:ext cx="546894" cy="534176"/>
          </a:xfrm>
          <a:prstGeom prst="rect">
            <a:avLst/>
          </a:prstGeom>
        </p:spPr>
      </p:pic>
      <p:pic>
        <p:nvPicPr>
          <p:cNvPr id="13" name="Picture 2"/>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1442724" y="3064888"/>
            <a:ext cx="1149301" cy="552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1516652" y="2448560"/>
            <a:ext cx="963613" cy="534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649333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70659" y="110967"/>
            <a:ext cx="7766462" cy="1754327"/>
          </a:xfrm>
          <a:prstGeom prst="rect">
            <a:avLst/>
          </a:prstGeom>
          <a:noFill/>
        </p:spPr>
        <p:txBody>
          <a:bodyPr wrap="square" rtlCol="0">
            <a:spAutoFit/>
          </a:bodyPr>
          <a:lstStyle/>
          <a:p>
            <a:pPr algn="ctr"/>
            <a:r>
              <a:rPr lang="fr-CH" sz="5400" i="1" dirty="0" err="1" smtClean="0">
                <a:solidFill>
                  <a:schemeClr val="accent5">
                    <a:lumMod val="75000"/>
                  </a:schemeClr>
                </a:solidFill>
              </a:rPr>
              <a:t>Thanks</a:t>
            </a:r>
            <a:r>
              <a:rPr lang="fr-CH" sz="5400" i="1" dirty="0" smtClean="0">
                <a:solidFill>
                  <a:schemeClr val="accent5">
                    <a:lumMod val="75000"/>
                  </a:schemeClr>
                </a:solidFill>
              </a:rPr>
              <a:t> for </a:t>
            </a:r>
          </a:p>
          <a:p>
            <a:pPr algn="ctr"/>
            <a:r>
              <a:rPr lang="fr-CH" sz="5400" i="1" dirty="0" err="1" smtClean="0">
                <a:solidFill>
                  <a:schemeClr val="accent5">
                    <a:lumMod val="75000"/>
                  </a:schemeClr>
                </a:solidFill>
              </a:rPr>
              <a:t>your</a:t>
            </a:r>
            <a:r>
              <a:rPr lang="fr-CH" sz="5400" i="1" dirty="0" smtClean="0">
                <a:solidFill>
                  <a:schemeClr val="accent5">
                    <a:lumMod val="75000"/>
                  </a:schemeClr>
                </a:solidFill>
              </a:rPr>
              <a:t> attention!</a:t>
            </a:r>
            <a:endParaRPr lang="en-GB" sz="5400" i="1" dirty="0">
              <a:solidFill>
                <a:schemeClr val="accent5">
                  <a:lumMod val="75000"/>
                </a:schemeClr>
              </a:solidFill>
            </a:endParaRP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65767" y="2270152"/>
            <a:ext cx="4576246" cy="2289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217121610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a:blip r:embed="rId3" cstate="email">
            <a:extLst>
              <a:ext uri="{28A0092B-C50C-407E-A947-70E740481C1C}">
                <a14:useLocalDpi xmlns:a14="http://schemas.microsoft.com/office/drawing/2010/main"/>
              </a:ext>
            </a:extLst>
          </a:blip>
          <a:stretch>
            <a:fillRect/>
          </a:stretch>
        </p:blipFill>
        <p:spPr>
          <a:xfrm>
            <a:off x="5006656" y="1655421"/>
            <a:ext cx="1218440" cy="585218"/>
          </a:xfrm>
          <a:prstGeom prst="rect">
            <a:avLst/>
          </a:prstGeom>
        </p:spPr>
      </p:pic>
      <p:pic>
        <p:nvPicPr>
          <p:cNvPr id="5" name="Picture 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85057" y="1655425"/>
            <a:ext cx="1438060" cy="668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http://fusionsites.ciemat.es/gyrokineticsmadrid2014/files/2014/04/Logo_CIEMAT_sombra.pn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72272" y="362945"/>
            <a:ext cx="2170654" cy="56531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p:cNvPicPr>
          <p:nvPr/>
        </p:nvPicPr>
        <p:blipFill>
          <a:blip r:embed="rId6" cstate="email">
            <a:extLst>
              <a:ext uri="{28A0092B-C50C-407E-A947-70E740481C1C}">
                <a14:useLocalDpi xmlns:a14="http://schemas.microsoft.com/office/drawing/2010/main"/>
              </a:ext>
            </a:extLst>
          </a:blip>
          <a:stretch>
            <a:fillRect/>
          </a:stretch>
        </p:blipFill>
        <p:spPr>
          <a:xfrm>
            <a:off x="5778195" y="2889321"/>
            <a:ext cx="1072952" cy="1049482"/>
          </a:xfrm>
          <a:prstGeom prst="rect">
            <a:avLst/>
          </a:prstGeom>
        </p:spPr>
      </p:pic>
      <p:pic>
        <p:nvPicPr>
          <p:cNvPr id="8" name="Picture 7"/>
          <p:cNvPicPr>
            <a:picLocks/>
          </p:cNvPicPr>
          <p:nvPr/>
        </p:nvPicPr>
        <p:blipFill>
          <a:blip r:embed="rId7" cstate="email">
            <a:extLst>
              <a:ext uri="{28A0092B-C50C-407E-A947-70E740481C1C}">
                <a14:useLocalDpi xmlns:a14="http://schemas.microsoft.com/office/drawing/2010/main"/>
              </a:ext>
            </a:extLst>
          </a:blip>
          <a:stretch>
            <a:fillRect/>
          </a:stretch>
        </p:blipFill>
        <p:spPr>
          <a:xfrm>
            <a:off x="2938036" y="3044248"/>
            <a:ext cx="1631665" cy="894554"/>
          </a:xfrm>
          <a:prstGeom prst="rect">
            <a:avLst/>
          </a:prstGeom>
        </p:spPr>
      </p:pic>
      <p:pic>
        <p:nvPicPr>
          <p:cNvPr id="9" name="Picture 8"/>
          <p:cNvPicPr>
            <a:picLocks/>
          </p:cNvPicPr>
          <p:nvPr/>
        </p:nvPicPr>
        <p:blipFill>
          <a:blip r:embed="rId8" cstate="email">
            <a:extLst>
              <a:ext uri="{28A0092B-C50C-407E-A947-70E740481C1C}">
                <a14:useLocalDpi xmlns:a14="http://schemas.microsoft.com/office/drawing/2010/main"/>
              </a:ext>
            </a:extLst>
          </a:blip>
          <a:stretch>
            <a:fillRect/>
          </a:stretch>
        </p:blipFill>
        <p:spPr>
          <a:xfrm>
            <a:off x="1538379" y="1402772"/>
            <a:ext cx="1563631" cy="1133741"/>
          </a:xfrm>
          <a:prstGeom prst="rect">
            <a:avLst/>
          </a:prstGeom>
        </p:spPr>
      </p:pic>
      <p:pic>
        <p:nvPicPr>
          <p:cNvPr id="10" name="Picture 9"/>
          <p:cNvPicPr>
            <a:picLocks/>
          </p:cNvPicPr>
          <p:nvPr/>
        </p:nvPicPr>
        <p:blipFill>
          <a:blip r:embed="rId9" cstate="email">
            <a:extLst>
              <a:ext uri="{28A0092B-C50C-407E-A947-70E740481C1C}">
                <a14:useLocalDpi xmlns:a14="http://schemas.microsoft.com/office/drawing/2010/main"/>
              </a:ext>
            </a:extLst>
          </a:blip>
          <a:stretch>
            <a:fillRect/>
          </a:stretch>
        </p:blipFill>
        <p:spPr>
          <a:xfrm>
            <a:off x="5128812" y="362944"/>
            <a:ext cx="2371725" cy="642938"/>
          </a:xfrm>
          <a:prstGeom prst="rect">
            <a:avLst/>
          </a:prstGeom>
        </p:spPr>
      </p:pic>
      <p:pic>
        <p:nvPicPr>
          <p:cNvPr id="1026" name="Picture 2" descr="http://www.echord.info/file/Attachments/wikis/website/kit/kit_logo_V2_de.png.jpg">
            <a:hlinkClick r:id="rId10"/>
          </p:cNvPr>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265883" y="1592187"/>
            <a:ext cx="1423371" cy="711686"/>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p:cNvSpPr>
            <a:spLocks/>
          </p:cNvSpPr>
          <p:nvPr/>
        </p:nvSpPr>
        <p:spPr>
          <a:xfrm>
            <a:off x="3102006" y="1391473"/>
            <a:ext cx="3425504" cy="11963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5518549" y="2137238"/>
            <a:ext cx="690301" cy="369332"/>
          </a:xfrm>
          <a:prstGeom prst="rect">
            <a:avLst/>
          </a:prstGeom>
          <a:noFill/>
        </p:spPr>
        <p:txBody>
          <a:bodyPr wrap="none" rtlCol="0">
            <a:spAutoFit/>
          </a:bodyPr>
          <a:lstStyle/>
          <a:p>
            <a:r>
              <a:rPr lang="en-GB" b="1" i="1" dirty="0">
                <a:solidFill>
                  <a:schemeClr val="accent5"/>
                </a:solidFill>
              </a:rPr>
              <a:t>WP4</a:t>
            </a:r>
          </a:p>
        </p:txBody>
      </p:sp>
      <p:grpSp>
        <p:nvGrpSpPr>
          <p:cNvPr id="3" name="Group 2"/>
          <p:cNvGrpSpPr/>
          <p:nvPr/>
        </p:nvGrpSpPr>
        <p:grpSpPr>
          <a:xfrm>
            <a:off x="1230824" y="4175322"/>
            <a:ext cx="7742975" cy="743891"/>
            <a:chOff x="1230822" y="4175319"/>
            <a:chExt cx="7742975" cy="743890"/>
          </a:xfrm>
        </p:grpSpPr>
        <p:sp>
          <p:nvSpPr>
            <p:cNvPr id="2" name="Rectangle 1"/>
            <p:cNvSpPr/>
            <p:nvPr/>
          </p:nvSpPr>
          <p:spPr>
            <a:xfrm>
              <a:off x="2320190" y="4180546"/>
              <a:ext cx="5346264" cy="738663"/>
            </a:xfrm>
            <a:prstGeom prst="rect">
              <a:avLst/>
            </a:prstGeom>
          </p:spPr>
          <p:txBody>
            <a:bodyPr wrap="square">
              <a:spAutoFit/>
            </a:bodyPr>
            <a:lstStyle/>
            <a:p>
              <a:pPr algn="just"/>
              <a:r>
                <a:rPr lang="en-US" sz="1050" b="1" dirty="0" err="1">
                  <a:latin typeface="Times New Roman"/>
                  <a:ea typeface="Times New Roman"/>
                </a:rPr>
                <a:t>EuroCirCol</a:t>
              </a:r>
              <a:r>
                <a:rPr lang="en-US" sz="1050" dirty="0">
                  <a:latin typeface="Times New Roman"/>
                  <a:ea typeface="Times New Roman"/>
                </a:rPr>
                <a:t>: </a:t>
              </a:r>
              <a:r>
                <a:rPr lang="en-US" sz="1050" dirty="0">
                  <a:solidFill>
                    <a:srgbClr val="4E5F70"/>
                  </a:solidFill>
                  <a:latin typeface="Times New Roman"/>
                  <a:ea typeface="Times New Roman"/>
                </a:rPr>
                <a:t>'The European Circular Energy-Frontier Collider Study (</a:t>
              </a:r>
              <a:r>
                <a:rPr lang="en-US" sz="1050" dirty="0" err="1">
                  <a:solidFill>
                    <a:srgbClr val="4E5F70"/>
                  </a:solidFill>
                  <a:latin typeface="Times New Roman"/>
                  <a:ea typeface="Times New Roman"/>
                </a:rPr>
                <a:t>EuroCirCol</a:t>
              </a:r>
              <a:r>
                <a:rPr lang="en-US" sz="1050" dirty="0">
                  <a:solidFill>
                    <a:srgbClr val="4E5F70"/>
                  </a:solidFill>
                  <a:latin typeface="Times New Roman"/>
                  <a:ea typeface="Times New Roman"/>
                </a:rPr>
                <a:t>) project has received funding from the European Union's Horizon 2020 research and innovation </a:t>
              </a:r>
              <a:r>
                <a:rPr lang="en-US" sz="1050" dirty="0" err="1">
                  <a:solidFill>
                    <a:srgbClr val="4E5F70"/>
                  </a:solidFill>
                  <a:latin typeface="Times New Roman"/>
                  <a:ea typeface="Times New Roman"/>
                </a:rPr>
                <a:t>programme</a:t>
              </a:r>
              <a:r>
                <a:rPr lang="en-US" sz="1050" dirty="0">
                  <a:solidFill>
                    <a:srgbClr val="4E5F70"/>
                  </a:solidFill>
                  <a:latin typeface="Times New Roman"/>
                  <a:ea typeface="Times New Roman"/>
                </a:rPr>
                <a:t> under grant No 654305. The information herein only reflects the views of its authors and the European Commission is not responsible for any use that may be made of the information</a:t>
              </a:r>
              <a:r>
                <a:rPr lang="en-US" sz="1050" i="1" dirty="0">
                  <a:solidFill>
                    <a:srgbClr val="4E5F70"/>
                  </a:solidFill>
                  <a:latin typeface="Times New Roman"/>
                  <a:ea typeface="Times New Roman"/>
                </a:rPr>
                <a:t>.</a:t>
              </a:r>
              <a:r>
                <a:rPr lang="en-US" sz="1050" dirty="0">
                  <a:solidFill>
                    <a:srgbClr val="4E5F70"/>
                  </a:solidFill>
                  <a:latin typeface="Times New Roman"/>
                  <a:ea typeface="Times New Roman"/>
                </a:rPr>
                <a:t>'</a:t>
              </a:r>
              <a:endParaRPr lang="en-US" sz="1050" dirty="0">
                <a:effectLst/>
                <a:latin typeface="Times New Roman"/>
                <a:ea typeface="Times New Roman"/>
              </a:endParaRPr>
            </a:p>
          </p:txBody>
        </p:sp>
        <p:pic>
          <p:nvPicPr>
            <p:cNvPr id="13" name="Picture 12" descr="https://fcc.web.cern.ch/eurocircol/PublishingImages/ParticipantLogos/EU.jpg"/>
            <p:cNvPicPr/>
            <p:nvPr/>
          </p:nvPicPr>
          <p:blipFill>
            <a:blip r:embed="rId12" cstate="email">
              <a:extLst>
                <a:ext uri="{28A0092B-C50C-407E-A947-70E740481C1C}">
                  <a14:useLocalDpi xmlns:a14="http://schemas.microsoft.com/office/drawing/2010/main"/>
                </a:ext>
              </a:extLst>
            </a:blip>
            <a:srcRect/>
            <a:stretch>
              <a:fillRect/>
            </a:stretch>
          </p:blipFill>
          <p:spPr bwMode="auto">
            <a:xfrm>
              <a:off x="1230822" y="4175319"/>
              <a:ext cx="1089367" cy="719455"/>
            </a:xfrm>
            <a:prstGeom prst="rect">
              <a:avLst/>
            </a:prstGeom>
            <a:noFill/>
            <a:ln>
              <a:noFill/>
            </a:ln>
          </p:spPr>
        </p:pic>
        <p:pic>
          <p:nvPicPr>
            <p:cNvPr id="14" name="Picture 13"/>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7694738" y="4224088"/>
              <a:ext cx="1279059" cy="613426"/>
            </a:xfrm>
            <a:prstGeom prst="rect">
              <a:avLst/>
            </a:prstGeom>
          </p:spPr>
        </p:pic>
      </p:grpSp>
      <p:sp>
        <p:nvSpPr>
          <p:cNvPr id="17"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33423306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17856" y="131975"/>
            <a:ext cx="6138695" cy="400110"/>
          </a:xfrm>
          <a:prstGeom prst="rect">
            <a:avLst/>
          </a:prstGeom>
          <a:noFill/>
        </p:spPr>
        <p:txBody>
          <a:bodyPr wrap="none" rtlCol="0">
            <a:spAutoFit/>
          </a:bodyPr>
          <a:lstStyle/>
          <a:p>
            <a:r>
              <a:rPr lang="en-GB" sz="2000" b="1" dirty="0"/>
              <a:t>FCC-</a:t>
            </a:r>
            <a:r>
              <a:rPr lang="en-GB" sz="2000" b="1" dirty="0" err="1"/>
              <a:t>hh</a:t>
            </a:r>
            <a:r>
              <a:rPr lang="en-GB" sz="2000" b="1" dirty="0"/>
              <a:t> cryogenic </a:t>
            </a:r>
            <a:r>
              <a:rPr lang="en-GB" sz="2000" b="1" dirty="0" smtClean="0"/>
              <a:t>beam-vacuum </a:t>
            </a:r>
            <a:r>
              <a:rPr lang="en-GB" sz="2000" b="1" dirty="0"/>
              <a:t>requirement in the arcs</a:t>
            </a:r>
          </a:p>
        </p:txBody>
      </p:sp>
      <p:sp>
        <p:nvSpPr>
          <p:cNvPr id="11" name="TextBox 10"/>
          <p:cNvSpPr txBox="1"/>
          <p:nvPr/>
        </p:nvSpPr>
        <p:spPr>
          <a:xfrm>
            <a:off x="1358451" y="574074"/>
            <a:ext cx="7526148" cy="707886"/>
          </a:xfrm>
          <a:prstGeom prst="rect">
            <a:avLst/>
          </a:prstGeom>
          <a:noFill/>
        </p:spPr>
        <p:txBody>
          <a:bodyPr wrap="square" rtlCol="0">
            <a:spAutoFit/>
          </a:bodyPr>
          <a:lstStyle/>
          <a:p>
            <a:r>
              <a:rPr lang="en-GB" sz="2000" b="1" dirty="0" smtClean="0">
                <a:solidFill>
                  <a:schemeClr val="accent1">
                    <a:lumMod val="75000"/>
                  </a:schemeClr>
                </a:solidFill>
              </a:rPr>
              <a:t>The challenge: </a:t>
            </a:r>
          </a:p>
          <a:p>
            <a:r>
              <a:rPr lang="en-GB" sz="2000" b="1" dirty="0" smtClean="0">
                <a:solidFill>
                  <a:schemeClr val="accent2"/>
                </a:solidFill>
              </a:rPr>
              <a:t>x100+</a:t>
            </a:r>
            <a:r>
              <a:rPr lang="en-GB" sz="2000" b="1" dirty="0" smtClean="0">
                <a:solidFill>
                  <a:schemeClr val="accent1">
                    <a:lumMod val="75000"/>
                  </a:schemeClr>
                </a:solidFill>
              </a:rPr>
              <a:t> </a:t>
            </a:r>
            <a:r>
              <a:rPr lang="en-GB" sz="2000" b="1" dirty="0">
                <a:solidFill>
                  <a:schemeClr val="accent1">
                    <a:lumMod val="75000"/>
                  </a:schemeClr>
                </a:solidFill>
              </a:rPr>
              <a:t>higher synchrotron radiation power density</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3965674655"/>
              </p:ext>
            </p:extLst>
          </p:nvPr>
        </p:nvGraphicFramePr>
        <p:xfrm>
          <a:off x="1422418" y="1454849"/>
          <a:ext cx="6260376" cy="2720340"/>
        </p:xfrm>
        <a:graphic>
          <a:graphicData uri="http://schemas.openxmlformats.org/drawingml/2006/table">
            <a:tbl>
              <a:tblPr firstRow="1" bandRow="1">
                <a:tableStyleId>{5C22544A-7EE6-4342-B048-85BDC9FD1C3A}</a:tableStyleId>
              </a:tblPr>
              <a:tblGrid>
                <a:gridCol w="3109096"/>
                <a:gridCol w="1571862"/>
                <a:gridCol w="1579418"/>
              </a:tblGrid>
              <a:tr h="285750">
                <a:tc>
                  <a:txBody>
                    <a:bodyPr/>
                    <a:lstStyle/>
                    <a:p>
                      <a:endParaRPr lang="en-GB" sz="1400" dirty="0"/>
                    </a:p>
                  </a:txBody>
                  <a:tcPr marT="34290" marB="34290"/>
                </a:tc>
                <a:tc>
                  <a:txBody>
                    <a:bodyPr/>
                    <a:lstStyle/>
                    <a:p>
                      <a:pPr algn="ctr"/>
                      <a:r>
                        <a:rPr lang="en-GB" sz="1400" dirty="0" smtClean="0"/>
                        <a:t>FCC-</a:t>
                      </a:r>
                      <a:r>
                        <a:rPr lang="en-GB" sz="1400" dirty="0" err="1" smtClean="0"/>
                        <a:t>hh</a:t>
                      </a:r>
                      <a:endParaRPr lang="en-GB" sz="1400" dirty="0"/>
                    </a:p>
                  </a:txBody>
                  <a:tcPr marT="34290" marB="34290"/>
                </a:tc>
                <a:tc>
                  <a:txBody>
                    <a:bodyPr/>
                    <a:lstStyle/>
                    <a:p>
                      <a:pPr algn="ctr"/>
                      <a:r>
                        <a:rPr lang="en-GB" sz="1400" dirty="0" smtClean="0"/>
                        <a:t>Present LHC</a:t>
                      </a:r>
                      <a:endParaRPr lang="en-GB" sz="1400" dirty="0"/>
                    </a:p>
                  </a:txBody>
                  <a:tcPr marT="34290" marB="34290"/>
                </a:tc>
              </a:tr>
              <a:tr h="285750">
                <a:tc>
                  <a:txBody>
                    <a:bodyPr/>
                    <a:lstStyle/>
                    <a:p>
                      <a:r>
                        <a:rPr lang="en-GB" sz="1400" dirty="0" smtClean="0"/>
                        <a:t>Proton</a:t>
                      </a:r>
                      <a:r>
                        <a:rPr lang="en-GB" sz="1400" baseline="0" dirty="0" smtClean="0"/>
                        <a:t> energy [</a:t>
                      </a:r>
                      <a:r>
                        <a:rPr lang="en-GB" sz="1400" baseline="0" dirty="0" err="1" smtClean="0"/>
                        <a:t>TeV</a:t>
                      </a:r>
                      <a:r>
                        <a:rPr lang="en-GB" sz="1400" baseline="0" dirty="0" smtClean="0"/>
                        <a:t>]</a:t>
                      </a:r>
                      <a:endParaRPr lang="en-GB" sz="1400" dirty="0"/>
                    </a:p>
                  </a:txBody>
                  <a:tcPr marT="34290" marB="34290"/>
                </a:tc>
                <a:tc>
                  <a:txBody>
                    <a:bodyPr/>
                    <a:lstStyle/>
                    <a:p>
                      <a:pPr algn="ctr"/>
                      <a:r>
                        <a:rPr lang="en-GB" sz="1400" dirty="0" smtClean="0"/>
                        <a:t>50</a:t>
                      </a:r>
                      <a:endParaRPr lang="en-GB" sz="1400" dirty="0"/>
                    </a:p>
                  </a:txBody>
                  <a:tcPr marT="34290" marB="34290"/>
                </a:tc>
                <a:tc>
                  <a:txBody>
                    <a:bodyPr/>
                    <a:lstStyle/>
                    <a:p>
                      <a:pPr algn="ctr"/>
                      <a:r>
                        <a:rPr lang="en-GB" sz="1400" dirty="0" smtClean="0"/>
                        <a:t>7</a:t>
                      </a:r>
                      <a:endParaRPr lang="en-GB" sz="1400" dirty="0"/>
                    </a:p>
                  </a:txBody>
                  <a:tcPr marT="34290" marB="34290"/>
                </a:tc>
              </a:tr>
              <a:tr h="285750">
                <a:tc>
                  <a:txBody>
                    <a:bodyPr/>
                    <a:lstStyle/>
                    <a:p>
                      <a:r>
                        <a:rPr lang="en-GB" sz="1400" dirty="0" smtClean="0"/>
                        <a:t>Temperature</a:t>
                      </a:r>
                      <a:r>
                        <a:rPr lang="en-GB" sz="1400" baseline="0" dirty="0" smtClean="0"/>
                        <a:t> of cold mass [K]</a:t>
                      </a:r>
                      <a:endParaRPr lang="en-GB" sz="1400" dirty="0"/>
                    </a:p>
                  </a:txBody>
                  <a:tcPr marT="34290" marB="34290"/>
                </a:tc>
                <a:tc>
                  <a:txBody>
                    <a:bodyPr/>
                    <a:lstStyle/>
                    <a:p>
                      <a:pPr algn="ctr"/>
                      <a:r>
                        <a:rPr lang="en-GB" sz="1400" dirty="0" smtClean="0"/>
                        <a:t>1.9</a:t>
                      </a:r>
                      <a:endParaRPr lang="en-GB" sz="1400" dirty="0"/>
                    </a:p>
                  </a:txBody>
                  <a:tcPr marT="34290" marB="34290"/>
                </a:tc>
                <a:tc>
                  <a:txBody>
                    <a:bodyPr/>
                    <a:lstStyle/>
                    <a:p>
                      <a:pPr algn="ctr"/>
                      <a:r>
                        <a:rPr lang="en-GB" sz="1400" dirty="0" smtClean="0"/>
                        <a:t>1.9</a:t>
                      </a:r>
                      <a:endParaRPr lang="en-GB" sz="1400" dirty="0"/>
                    </a:p>
                  </a:txBody>
                  <a:tcPr marT="34290" marB="34290"/>
                </a:tc>
              </a:tr>
              <a:tr h="285750">
                <a:tc>
                  <a:txBody>
                    <a:bodyPr/>
                    <a:lstStyle/>
                    <a:p>
                      <a:r>
                        <a:rPr lang="en-GB" sz="1400" dirty="0" smtClean="0"/>
                        <a:t>Number</a:t>
                      </a:r>
                      <a:r>
                        <a:rPr lang="en-GB" sz="1400" baseline="0" dirty="0" smtClean="0"/>
                        <a:t> of bunches at 25 ns</a:t>
                      </a:r>
                      <a:endParaRPr lang="en-GB" sz="1400" dirty="0"/>
                    </a:p>
                  </a:txBody>
                  <a:tcPr marT="34290" marB="34290"/>
                </a:tc>
                <a:tc>
                  <a:txBody>
                    <a:bodyPr/>
                    <a:lstStyle/>
                    <a:p>
                      <a:pPr algn="ctr"/>
                      <a:r>
                        <a:rPr lang="en-GB" sz="1400" dirty="0" smtClean="0"/>
                        <a:t>10600</a:t>
                      </a:r>
                      <a:endParaRPr lang="en-GB" sz="1400" dirty="0"/>
                    </a:p>
                  </a:txBody>
                  <a:tcPr marT="34290" marB="34290"/>
                </a:tc>
                <a:tc>
                  <a:txBody>
                    <a:bodyPr/>
                    <a:lstStyle/>
                    <a:p>
                      <a:pPr algn="ctr"/>
                      <a:r>
                        <a:rPr lang="en-GB" sz="1400" dirty="0" smtClean="0"/>
                        <a:t>2808</a:t>
                      </a:r>
                      <a:endParaRPr lang="en-GB" sz="1400" dirty="0"/>
                    </a:p>
                  </a:txBody>
                  <a:tcPr marT="34290" marB="34290"/>
                </a:tc>
              </a:tr>
              <a:tr h="285750">
                <a:tc>
                  <a:txBody>
                    <a:bodyPr/>
                    <a:lstStyle/>
                    <a:p>
                      <a:r>
                        <a:rPr lang="en-GB" sz="1400" dirty="0" smtClean="0"/>
                        <a:t>Bunch population [10</a:t>
                      </a:r>
                      <a:r>
                        <a:rPr lang="en-GB" sz="1400" baseline="30000" dirty="0" smtClean="0"/>
                        <a:t>11</a:t>
                      </a:r>
                      <a:r>
                        <a:rPr lang="en-GB" sz="1400" dirty="0" smtClean="0"/>
                        <a:t>]</a:t>
                      </a:r>
                      <a:endParaRPr lang="en-GB" sz="1400" dirty="0"/>
                    </a:p>
                  </a:txBody>
                  <a:tcPr marT="34290" marB="34290"/>
                </a:tc>
                <a:tc>
                  <a:txBody>
                    <a:bodyPr/>
                    <a:lstStyle/>
                    <a:p>
                      <a:pPr algn="ctr"/>
                      <a:r>
                        <a:rPr lang="en-GB" sz="1400" dirty="0" smtClean="0"/>
                        <a:t>1</a:t>
                      </a:r>
                      <a:endParaRPr lang="en-GB" sz="1400" dirty="0"/>
                    </a:p>
                  </a:txBody>
                  <a:tcPr marT="34290" marB="34290"/>
                </a:tc>
                <a:tc>
                  <a:txBody>
                    <a:bodyPr/>
                    <a:lstStyle/>
                    <a:p>
                      <a:pPr algn="ctr"/>
                      <a:r>
                        <a:rPr lang="en-GB" sz="1400" dirty="0" smtClean="0"/>
                        <a:t>1.15</a:t>
                      </a:r>
                      <a:endParaRPr lang="en-GB" sz="1400" dirty="0"/>
                    </a:p>
                  </a:txBody>
                  <a:tcPr marT="34290" marB="34290"/>
                </a:tc>
              </a:tr>
              <a:tr h="502920">
                <a:tc>
                  <a:txBody>
                    <a:bodyPr/>
                    <a:lstStyle/>
                    <a:p>
                      <a:r>
                        <a:rPr lang="en-GB" sz="1400" dirty="0" smtClean="0"/>
                        <a:t>SR</a:t>
                      </a:r>
                      <a:r>
                        <a:rPr lang="en-GB" sz="1400" baseline="0" dirty="0" smtClean="0"/>
                        <a:t> photon flux [</a:t>
                      </a:r>
                      <a:r>
                        <a:rPr lang="en-GB" sz="1400" baseline="0" dirty="0" err="1" smtClean="0"/>
                        <a:t>ph</a:t>
                      </a:r>
                      <a:r>
                        <a:rPr lang="en-GB" sz="1400" baseline="0" dirty="0" smtClean="0"/>
                        <a:t> s</a:t>
                      </a:r>
                      <a:r>
                        <a:rPr lang="en-GB" sz="1400" baseline="30000" dirty="0" smtClean="0"/>
                        <a:t>-1</a:t>
                      </a:r>
                      <a:r>
                        <a:rPr lang="en-GB" sz="1400" baseline="0" dirty="0" smtClean="0"/>
                        <a:t>m</a:t>
                      </a:r>
                      <a:r>
                        <a:rPr lang="en-GB" sz="1400" baseline="30000" dirty="0" smtClean="0"/>
                        <a:t>-1</a:t>
                      </a:r>
                      <a:r>
                        <a:rPr lang="en-GB" sz="1400" baseline="0" dirty="0" smtClean="0"/>
                        <a:t>] above cut-off at 4 eV</a:t>
                      </a:r>
                      <a:endParaRPr lang="en-GB" sz="1400" dirty="0"/>
                    </a:p>
                  </a:txBody>
                  <a:tcPr marT="34290" marB="34290"/>
                </a:tc>
                <a:tc>
                  <a:txBody>
                    <a:bodyPr/>
                    <a:lstStyle/>
                    <a:p>
                      <a:pPr algn="ctr"/>
                      <a:r>
                        <a:rPr lang="en-GB" sz="1400" dirty="0" smtClean="0"/>
                        <a:t>1.34x10</a:t>
                      </a:r>
                      <a:r>
                        <a:rPr lang="en-GB" sz="1400" baseline="30000" dirty="0" smtClean="0"/>
                        <a:t>17</a:t>
                      </a:r>
                      <a:endParaRPr lang="en-GB" sz="1400" baseline="30000" dirty="0"/>
                    </a:p>
                  </a:txBody>
                  <a:tcPr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2.02x10</a:t>
                      </a:r>
                      <a:r>
                        <a:rPr lang="en-GB" sz="1400" baseline="30000" dirty="0" smtClean="0"/>
                        <a:t>16</a:t>
                      </a:r>
                    </a:p>
                  </a:txBody>
                  <a:tcPr marT="34290" marB="34290"/>
                </a:tc>
              </a:tr>
              <a:tr h="502920">
                <a:tc>
                  <a:txBody>
                    <a:bodyPr/>
                    <a:lstStyle/>
                    <a:p>
                      <a:r>
                        <a:rPr lang="en-GB" sz="1400" b="1" dirty="0" smtClean="0">
                          <a:solidFill>
                            <a:srgbClr val="ED7D31"/>
                          </a:solidFill>
                        </a:rPr>
                        <a:t>Arc SR heat load per beam [W m</a:t>
                      </a:r>
                      <a:r>
                        <a:rPr lang="en-GB" sz="1400" b="1" baseline="30000" dirty="0" smtClean="0">
                          <a:solidFill>
                            <a:srgbClr val="ED7D31"/>
                          </a:solidFill>
                        </a:rPr>
                        <a:t>-1</a:t>
                      </a:r>
                      <a:r>
                        <a:rPr lang="en-GB" sz="1400" b="1" dirty="0" smtClean="0">
                          <a:solidFill>
                            <a:srgbClr val="ED7D31"/>
                          </a:solidFill>
                        </a:rPr>
                        <a:t>]</a:t>
                      </a:r>
                      <a:endParaRPr lang="en-GB" sz="1400" b="1" dirty="0">
                        <a:solidFill>
                          <a:srgbClr val="ED7D31"/>
                        </a:solidFill>
                      </a:endParaRPr>
                    </a:p>
                  </a:txBody>
                  <a:tcPr marT="34290" marB="34290"/>
                </a:tc>
                <a:tc>
                  <a:txBody>
                    <a:bodyPr/>
                    <a:lstStyle/>
                    <a:p>
                      <a:pPr algn="ctr"/>
                      <a:r>
                        <a:rPr lang="en-GB" sz="1400" b="1" dirty="0" smtClean="0">
                          <a:solidFill>
                            <a:srgbClr val="ED7D31"/>
                          </a:solidFill>
                        </a:rPr>
                        <a:t>28.4*</a:t>
                      </a:r>
                      <a:endParaRPr lang="en-GB" sz="1400" b="1" dirty="0">
                        <a:solidFill>
                          <a:srgbClr val="ED7D31"/>
                        </a:solidFill>
                      </a:endParaRPr>
                    </a:p>
                  </a:txBody>
                  <a:tcPr marT="34290" marB="34290"/>
                </a:tc>
                <a:tc>
                  <a:txBody>
                    <a:bodyPr/>
                    <a:lstStyle/>
                    <a:p>
                      <a:pPr algn="ctr"/>
                      <a:r>
                        <a:rPr lang="en-GB" sz="1400" b="1" dirty="0" smtClean="0">
                          <a:solidFill>
                            <a:srgbClr val="ED7D31"/>
                          </a:solidFill>
                        </a:rPr>
                        <a:t>0.17</a:t>
                      </a:r>
                      <a:endParaRPr lang="en-GB" sz="1400" b="1" dirty="0">
                        <a:solidFill>
                          <a:srgbClr val="ED7D31"/>
                        </a:solidFill>
                      </a:endParaRPr>
                    </a:p>
                  </a:txBody>
                  <a:tcPr marT="34290" marB="34290"/>
                </a:tc>
              </a:tr>
              <a:tr h="285750">
                <a:tc>
                  <a:txBody>
                    <a:bodyPr/>
                    <a:lstStyle/>
                    <a:p>
                      <a:r>
                        <a:rPr lang="en-GB" sz="1400" b="1" dirty="0" smtClean="0">
                          <a:solidFill>
                            <a:srgbClr val="ED7D31"/>
                          </a:solidFill>
                        </a:rPr>
                        <a:t>SR critical energy [eV]</a:t>
                      </a:r>
                      <a:endParaRPr lang="en-GB" sz="1400" b="1" dirty="0">
                        <a:solidFill>
                          <a:srgbClr val="ED7D31"/>
                        </a:solidFill>
                      </a:endParaRPr>
                    </a:p>
                  </a:txBody>
                  <a:tcPr marT="34290" marB="34290"/>
                </a:tc>
                <a:tc>
                  <a:txBody>
                    <a:bodyPr/>
                    <a:lstStyle/>
                    <a:p>
                      <a:pPr algn="ctr"/>
                      <a:r>
                        <a:rPr lang="en-GB" sz="1400" b="1" dirty="0" smtClean="0">
                          <a:solidFill>
                            <a:srgbClr val="ED7D31"/>
                          </a:solidFill>
                        </a:rPr>
                        <a:t>4300</a:t>
                      </a:r>
                      <a:endParaRPr lang="en-GB" sz="1400" b="1" dirty="0">
                        <a:solidFill>
                          <a:srgbClr val="ED7D31"/>
                        </a:solidFill>
                      </a:endParaRPr>
                    </a:p>
                  </a:txBody>
                  <a:tcPr marT="34290" marB="34290"/>
                </a:tc>
                <a:tc>
                  <a:txBody>
                    <a:bodyPr/>
                    <a:lstStyle/>
                    <a:p>
                      <a:pPr algn="ctr"/>
                      <a:r>
                        <a:rPr lang="en-GB" sz="1400" b="1" dirty="0" smtClean="0">
                          <a:solidFill>
                            <a:srgbClr val="ED7D31"/>
                          </a:solidFill>
                        </a:rPr>
                        <a:t>44</a:t>
                      </a:r>
                      <a:endParaRPr lang="en-GB" sz="1400" b="1" dirty="0">
                        <a:solidFill>
                          <a:srgbClr val="ED7D31"/>
                        </a:solidFill>
                      </a:endParaRPr>
                    </a:p>
                  </a:txBody>
                  <a:tcPr marT="34290" marB="34290"/>
                </a:tc>
              </a:tr>
            </a:tbl>
          </a:graphicData>
        </a:graphic>
      </p:graphicFrame>
      <p:sp>
        <p:nvSpPr>
          <p:cNvPr id="13" name="Right Brace 12"/>
          <p:cNvSpPr/>
          <p:nvPr/>
        </p:nvSpPr>
        <p:spPr>
          <a:xfrm>
            <a:off x="7866550" y="2299351"/>
            <a:ext cx="218271" cy="1031336"/>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Right Brace 13"/>
          <p:cNvSpPr/>
          <p:nvPr/>
        </p:nvSpPr>
        <p:spPr>
          <a:xfrm>
            <a:off x="7866554" y="3336942"/>
            <a:ext cx="195943" cy="79012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p:cNvSpPr txBox="1"/>
          <p:nvPr/>
        </p:nvSpPr>
        <p:spPr>
          <a:xfrm>
            <a:off x="8062498" y="2550063"/>
            <a:ext cx="1046681" cy="646331"/>
          </a:xfrm>
          <a:prstGeom prst="rect">
            <a:avLst/>
          </a:prstGeom>
          <a:noFill/>
        </p:spPr>
        <p:txBody>
          <a:bodyPr wrap="none" rtlCol="0">
            <a:spAutoFit/>
          </a:bodyPr>
          <a:lstStyle/>
          <a:p>
            <a:r>
              <a:rPr lang="en-GB" dirty="0" smtClean="0"/>
              <a:t>E-cloud</a:t>
            </a:r>
          </a:p>
          <a:p>
            <a:r>
              <a:rPr lang="en-GB" dirty="0" smtClean="0"/>
              <a:t>expected</a:t>
            </a:r>
            <a:endParaRPr lang="en-GB" dirty="0"/>
          </a:p>
        </p:txBody>
      </p:sp>
      <p:sp>
        <p:nvSpPr>
          <p:cNvPr id="16" name="TextBox 15"/>
          <p:cNvSpPr txBox="1"/>
          <p:nvPr/>
        </p:nvSpPr>
        <p:spPr>
          <a:xfrm>
            <a:off x="8034173" y="3593304"/>
            <a:ext cx="1188697" cy="369332"/>
          </a:xfrm>
          <a:prstGeom prst="rect">
            <a:avLst/>
          </a:prstGeom>
          <a:noFill/>
        </p:spPr>
        <p:txBody>
          <a:bodyPr wrap="none" rtlCol="0">
            <a:spAutoFit/>
          </a:bodyPr>
          <a:lstStyle/>
          <a:p>
            <a:r>
              <a:rPr lang="en-GB" dirty="0"/>
              <a:t>Main issue</a:t>
            </a:r>
          </a:p>
        </p:txBody>
      </p:sp>
      <p:sp>
        <p:nvSpPr>
          <p:cNvPr id="7" name="Slide Number Placeholder 6"/>
          <p:cNvSpPr>
            <a:spLocks noGrp="1"/>
          </p:cNvSpPr>
          <p:nvPr>
            <p:ph type="sldNum" sz="quarter" idx="4"/>
          </p:nvPr>
        </p:nvSpPr>
        <p:spPr/>
        <p:txBody>
          <a:bodyPr/>
          <a:lstStyle/>
          <a:p>
            <a:fld id="{3ABD0F87-C465-4FD4-A774-7CDEE1D5EE17}" type="slidenum">
              <a:rPr lang="en-GB" smtClean="0"/>
              <a:pPr/>
              <a:t>4</a:t>
            </a:fld>
            <a:endParaRPr lang="en-GB"/>
          </a:p>
        </p:txBody>
      </p:sp>
      <p:sp>
        <p:nvSpPr>
          <p:cNvPr id="10" name="Date Placeholder 9"/>
          <p:cNvSpPr>
            <a:spLocks noGrp="1"/>
          </p:cNvSpPr>
          <p:nvPr>
            <p:ph type="dt" sz="half" idx="2"/>
          </p:nvPr>
        </p:nvSpPr>
        <p:spPr>
          <a:xfrm>
            <a:off x="1331532" y="4137570"/>
            <a:ext cx="7292667" cy="545088"/>
          </a:xfrm>
        </p:spPr>
        <p:txBody>
          <a:bodyPr/>
          <a:lstStyle/>
          <a:p>
            <a:r>
              <a:rPr lang="en-US" sz="2000" dirty="0">
                <a:solidFill>
                  <a:schemeClr val="accent1">
                    <a:lumMod val="75000"/>
                  </a:schemeClr>
                </a:solidFill>
              </a:rPr>
              <a:t>Required gas density in the arcs &lt; </a:t>
            </a:r>
            <a:r>
              <a:rPr lang="en-US" sz="2000" dirty="0" smtClean="0">
                <a:solidFill>
                  <a:schemeClr val="accent1">
                    <a:lumMod val="75000"/>
                  </a:schemeClr>
                </a:solidFill>
              </a:rPr>
              <a:t>1x10</a:t>
            </a:r>
            <a:r>
              <a:rPr lang="en-US" sz="2000" baseline="30000" dirty="0" smtClean="0">
                <a:solidFill>
                  <a:schemeClr val="accent1">
                    <a:lumMod val="75000"/>
                  </a:schemeClr>
                </a:solidFill>
              </a:rPr>
              <a:t>15</a:t>
            </a:r>
            <a:r>
              <a:rPr lang="en-US" sz="2000" dirty="0">
                <a:solidFill>
                  <a:schemeClr val="accent1">
                    <a:lumMod val="75000"/>
                  </a:schemeClr>
                </a:solidFill>
              </a:rPr>
              <a:t> H</a:t>
            </a:r>
            <a:r>
              <a:rPr lang="en-US" sz="2000" baseline="-25000" dirty="0">
                <a:solidFill>
                  <a:schemeClr val="accent1">
                    <a:lumMod val="75000"/>
                  </a:schemeClr>
                </a:solidFill>
              </a:rPr>
              <a:t>2</a:t>
            </a:r>
            <a:r>
              <a:rPr lang="en-US" sz="2000" dirty="0">
                <a:solidFill>
                  <a:schemeClr val="accent1">
                    <a:lumMod val="75000"/>
                  </a:schemeClr>
                </a:solidFill>
              </a:rPr>
              <a:t>/</a:t>
            </a:r>
            <a:r>
              <a:rPr lang="en-US" sz="2000" dirty="0" smtClean="0">
                <a:solidFill>
                  <a:schemeClr val="accent1">
                    <a:lumMod val="75000"/>
                  </a:schemeClr>
                </a:solidFill>
              </a:rPr>
              <a:t>m</a:t>
            </a:r>
            <a:r>
              <a:rPr lang="en-US" sz="2000" baseline="30000" dirty="0" smtClean="0">
                <a:solidFill>
                  <a:schemeClr val="accent1">
                    <a:lumMod val="75000"/>
                  </a:schemeClr>
                </a:solidFill>
              </a:rPr>
              <a:t>3</a:t>
            </a:r>
          </a:p>
          <a:p>
            <a:r>
              <a:rPr lang="en-US" sz="1800" dirty="0" smtClean="0">
                <a:solidFill>
                  <a:schemeClr val="accent1">
                    <a:lumMod val="75000"/>
                  </a:schemeClr>
                </a:solidFill>
              </a:rPr>
              <a:t>(</a:t>
            </a:r>
            <a:r>
              <a:rPr lang="en-US" sz="1800" dirty="0">
                <a:solidFill>
                  <a:schemeClr val="accent1">
                    <a:lumMod val="75000"/>
                  </a:schemeClr>
                </a:solidFill>
              </a:rPr>
              <a:t>equivalent to </a:t>
            </a:r>
            <a:r>
              <a:rPr lang="en-US" sz="1800" dirty="0" smtClean="0">
                <a:solidFill>
                  <a:schemeClr val="accent1">
                    <a:lumMod val="75000"/>
                  </a:schemeClr>
                </a:solidFill>
              </a:rPr>
              <a:t>100 </a:t>
            </a:r>
            <a:r>
              <a:rPr lang="en-US" sz="1800" dirty="0" err="1">
                <a:solidFill>
                  <a:schemeClr val="accent1">
                    <a:lumMod val="75000"/>
                  </a:schemeClr>
                </a:solidFill>
              </a:rPr>
              <a:t>hrs</a:t>
            </a:r>
            <a:r>
              <a:rPr lang="en-US" sz="1800" dirty="0">
                <a:solidFill>
                  <a:schemeClr val="accent1">
                    <a:lumMod val="75000"/>
                  </a:schemeClr>
                </a:solidFill>
              </a:rPr>
              <a:t> nuclear beam-gas scattering lifetime)</a:t>
            </a:r>
            <a:endParaRPr lang="en-GB" sz="1800" dirty="0">
              <a:solidFill>
                <a:schemeClr val="accent1">
                  <a:lumMod val="75000"/>
                </a:schemeClr>
              </a:solidFill>
            </a:endParaRPr>
          </a:p>
        </p:txBody>
      </p:sp>
      <p:sp>
        <p:nvSpPr>
          <p:cNvPr id="2" name="TextBox 1"/>
          <p:cNvSpPr txBox="1"/>
          <p:nvPr/>
        </p:nvSpPr>
        <p:spPr>
          <a:xfrm>
            <a:off x="1627330" y="3578390"/>
            <a:ext cx="2428870" cy="261610"/>
          </a:xfrm>
          <a:prstGeom prst="rect">
            <a:avLst/>
          </a:prstGeom>
          <a:noFill/>
        </p:spPr>
        <p:txBody>
          <a:bodyPr wrap="none" rtlCol="0">
            <a:spAutoFit/>
          </a:bodyPr>
          <a:lstStyle/>
          <a:p>
            <a:r>
              <a:rPr lang="en-US" sz="1100" dirty="0" smtClean="0">
                <a:solidFill>
                  <a:srgbClr val="ED7D31"/>
                </a:solidFill>
              </a:rPr>
              <a:t>* Bending synchrotron emission power</a:t>
            </a:r>
            <a:endParaRPr lang="en-US" sz="1100" dirty="0">
              <a:solidFill>
                <a:srgbClr val="ED7D31"/>
              </a:solidFill>
            </a:endParaRPr>
          </a:p>
        </p:txBody>
      </p:sp>
      <p:sp>
        <p:nvSpPr>
          <p:cNvPr id="19"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system</a:t>
            </a:r>
            <a:endParaRPr lang="en-US" dirty="0"/>
          </a:p>
        </p:txBody>
      </p:sp>
      <p:sp>
        <p:nvSpPr>
          <p:cNvPr id="20" name="Date Placeholder 2"/>
          <p:cNvSpPr txBox="1">
            <a:spLocks/>
          </p:cNvSpPr>
          <p:nvPr/>
        </p:nvSpPr>
        <p:spPr>
          <a:xfrm>
            <a:off x="0" y="4666268"/>
            <a:ext cx="1155192" cy="439524"/>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Tree>
    <p:extLst>
      <p:ext uri="{BB962C8B-B14F-4D97-AF65-F5344CB8AC3E}">
        <p14:creationId xmlns:p14="http://schemas.microsoft.com/office/powerpoint/2010/main" val="16573625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262023" y="187747"/>
            <a:ext cx="7624070" cy="3877985"/>
          </a:xfrm>
          <a:prstGeom prst="rect">
            <a:avLst/>
          </a:prstGeom>
          <a:noFill/>
        </p:spPr>
        <p:txBody>
          <a:bodyPr wrap="square" rtlCol="0">
            <a:spAutoFit/>
          </a:bodyPr>
          <a:lstStyle/>
          <a:p>
            <a:r>
              <a:rPr lang="en-GB" dirty="0" smtClean="0"/>
              <a:t>Due to the </a:t>
            </a:r>
            <a:r>
              <a:rPr lang="en-GB" b="1" dirty="0"/>
              <a:t>higher SR power </a:t>
            </a:r>
            <a:r>
              <a:rPr lang="en-GB" b="1" dirty="0" smtClean="0"/>
              <a:t>density:</a:t>
            </a:r>
          </a:p>
          <a:p>
            <a:endParaRPr lang="en-GB" b="1" dirty="0"/>
          </a:p>
          <a:p>
            <a:endParaRPr lang="en-GB" sz="1000" dirty="0"/>
          </a:p>
          <a:p>
            <a:pPr marL="285744" indent="-285744">
              <a:buFontTx/>
              <a:buChar char="-"/>
            </a:pPr>
            <a:r>
              <a:rPr lang="en-GB" dirty="0"/>
              <a:t>The</a:t>
            </a:r>
            <a:r>
              <a:rPr lang="en-GB" b="1" dirty="0"/>
              <a:t> </a:t>
            </a:r>
            <a:r>
              <a:rPr lang="en-GB" b="1" dirty="0" smtClean="0"/>
              <a:t>mass flow </a:t>
            </a:r>
            <a:r>
              <a:rPr lang="en-GB" b="1" dirty="0"/>
              <a:t>of gas</a:t>
            </a:r>
            <a:r>
              <a:rPr lang="en-GB" dirty="0"/>
              <a:t> in the cooling </a:t>
            </a:r>
            <a:r>
              <a:rPr lang="en-GB" dirty="0" smtClean="0"/>
              <a:t>channel </a:t>
            </a:r>
            <a:r>
              <a:rPr lang="en-GB" dirty="0"/>
              <a:t>must be increased</a:t>
            </a:r>
            <a:r>
              <a:rPr lang="en-GB" dirty="0" smtClean="0"/>
              <a:t>. The diameter of the channel has to be increased to avoid too high pressure drop.</a:t>
            </a:r>
            <a:endParaRPr lang="en-GB" dirty="0"/>
          </a:p>
          <a:p>
            <a:endParaRPr lang="en-GB" sz="1000" dirty="0"/>
          </a:p>
          <a:p>
            <a:pPr marL="285744" indent="-285744">
              <a:buFontTx/>
              <a:buChar char="-"/>
            </a:pPr>
            <a:r>
              <a:rPr lang="en-GB" dirty="0"/>
              <a:t>The </a:t>
            </a:r>
            <a:r>
              <a:rPr lang="en-GB" b="1" dirty="0"/>
              <a:t>beam screen temperature </a:t>
            </a:r>
            <a:r>
              <a:rPr lang="en-GB" dirty="0"/>
              <a:t>must be increased in the range </a:t>
            </a:r>
            <a:r>
              <a:rPr lang="en-GB" b="1" dirty="0"/>
              <a:t>40 to 60 K</a:t>
            </a:r>
            <a:r>
              <a:rPr lang="en-GB" dirty="0"/>
              <a:t>, as compared to the 5 to 20 K in </a:t>
            </a:r>
            <a:r>
              <a:rPr lang="en-GB" dirty="0" smtClean="0"/>
              <a:t>LHC, to reduce the needed cryogenic power. </a:t>
            </a:r>
            <a:r>
              <a:rPr lang="en-GB" dirty="0"/>
              <a:t>The higher temperatures have large repercussions on the vacuum due to higher </a:t>
            </a:r>
            <a:r>
              <a:rPr lang="en-GB" b="1" i="1" dirty="0"/>
              <a:t>equilibrium vapour pressures.</a:t>
            </a:r>
          </a:p>
          <a:p>
            <a:pPr marL="285744" indent="-285744">
              <a:buFontTx/>
              <a:buChar char="-"/>
            </a:pPr>
            <a:endParaRPr lang="en-GB" sz="1000" b="1" i="1" dirty="0"/>
          </a:p>
          <a:p>
            <a:pPr marL="285744" indent="-285744">
              <a:buFontTx/>
              <a:buChar char="-"/>
            </a:pPr>
            <a:r>
              <a:rPr lang="en-GB" dirty="0" smtClean="0"/>
              <a:t>There is an increased </a:t>
            </a:r>
            <a:r>
              <a:rPr lang="en-GB" dirty="0"/>
              <a:t>photo-desorption due to an higher number of photons (</a:t>
            </a:r>
            <a:r>
              <a:rPr lang="en-GB" dirty="0" smtClean="0"/>
              <a:t>x6 above cut-off at 4 eV). </a:t>
            </a:r>
            <a:r>
              <a:rPr lang="en-GB" b="1" dirty="0"/>
              <a:t>Higher effective pumping </a:t>
            </a:r>
            <a:r>
              <a:rPr lang="en-GB" dirty="0" smtClean="0"/>
              <a:t>is </a:t>
            </a:r>
            <a:r>
              <a:rPr lang="en-GB" dirty="0"/>
              <a:t>needed.</a:t>
            </a:r>
          </a:p>
          <a:p>
            <a:endParaRPr lang="en-GB" dirty="0"/>
          </a:p>
          <a:p>
            <a:r>
              <a:rPr lang="en-GB" b="1" dirty="0" smtClean="0">
                <a:solidFill>
                  <a:schemeClr val="accent1">
                    <a:lumMod val="75000"/>
                  </a:schemeClr>
                </a:solidFill>
              </a:rPr>
              <a:t>	</a:t>
            </a:r>
            <a:endParaRPr lang="en-GB" dirty="0">
              <a:solidFill>
                <a:schemeClr val="accent1">
                  <a:lumMod val="75000"/>
                </a:schemeClr>
              </a:solidFill>
            </a:endParaRPr>
          </a:p>
        </p:txBody>
      </p:sp>
      <p:sp>
        <p:nvSpPr>
          <p:cNvPr id="8" name="Slide Number Placeholder 7"/>
          <p:cNvSpPr>
            <a:spLocks noGrp="1"/>
          </p:cNvSpPr>
          <p:nvPr>
            <p:ph type="sldNum" sz="quarter" idx="4"/>
          </p:nvPr>
        </p:nvSpPr>
        <p:spPr/>
        <p:txBody>
          <a:bodyPr/>
          <a:lstStyle/>
          <a:p>
            <a:fld id="{3ABD0F87-C465-4FD4-A774-7CDEE1D5EE17}" type="slidenum">
              <a:rPr lang="en-GB" smtClean="0"/>
              <a:pPr/>
              <a:t>5</a:t>
            </a:fld>
            <a:endParaRPr lang="en-GB" dirty="0"/>
          </a:p>
        </p:txBody>
      </p:sp>
      <p:sp>
        <p:nvSpPr>
          <p:cNvPr id="7"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a:t>
            </a:r>
            <a:r>
              <a:rPr lang="en-US" dirty="0"/>
              <a:t> system</a:t>
            </a:r>
            <a:endParaRPr lang="en-US" dirty="0" smtClean="0"/>
          </a:p>
        </p:txBody>
      </p:sp>
      <p:sp>
        <p:nvSpPr>
          <p:cNvPr id="10"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grpSp>
        <p:nvGrpSpPr>
          <p:cNvPr id="11" name="Group 10"/>
          <p:cNvGrpSpPr>
            <a:grpSpLocks noChangeAspect="1"/>
          </p:cNvGrpSpPr>
          <p:nvPr/>
        </p:nvGrpSpPr>
        <p:grpSpPr>
          <a:xfrm>
            <a:off x="6443420" y="3612095"/>
            <a:ext cx="1215548" cy="1223999"/>
            <a:chOff x="204830" y="1750902"/>
            <a:chExt cx="2624980" cy="2643249"/>
          </a:xfrm>
        </p:grpSpPr>
        <p:pic>
          <p:nvPicPr>
            <p:cNvPr id="12" name="Picture 5"/>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240" t="1166" r="467" b="703"/>
            <a:stretch/>
          </p:blipFill>
          <p:spPr bwMode="auto">
            <a:xfrm>
              <a:off x="204830" y="1750902"/>
              <a:ext cx="2624980" cy="2643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706014" y="2544322"/>
              <a:ext cx="1594655" cy="1395764"/>
            </a:xfrm>
            <a:prstGeom prst="rect">
              <a:avLst/>
            </a:prstGeom>
            <a:noFill/>
          </p:spPr>
          <p:txBody>
            <a:bodyPr wrap="square" rtlCol="0">
              <a:spAutoFit/>
            </a:bodyPr>
            <a:lstStyle/>
            <a:p>
              <a:pPr algn="ctr"/>
              <a:r>
                <a:rPr lang="en-GB" sz="700" i="1" dirty="0">
                  <a:solidFill>
                    <a:srgbClr val="000090"/>
                  </a:solidFill>
                  <a:sym typeface="Wingdings" panose="05000000000000000000" pitchFamily="2" charset="2"/>
                </a:rPr>
                <a:t>LHC-like </a:t>
              </a:r>
            </a:p>
            <a:p>
              <a:pPr algn="ctr"/>
              <a:r>
                <a:rPr lang="en-GB" sz="700" i="1" dirty="0" smtClean="0">
                  <a:solidFill>
                    <a:srgbClr val="000090"/>
                  </a:solidFill>
                  <a:sym typeface="Wingdings" panose="05000000000000000000" pitchFamily="2" charset="2"/>
                </a:rPr>
                <a:t>design</a:t>
              </a:r>
              <a:r>
                <a:rPr lang="en-GB" sz="700" i="1" dirty="0">
                  <a:solidFill>
                    <a:srgbClr val="000090"/>
                  </a:solidFill>
                  <a:sym typeface="Wingdings" panose="05000000000000000000" pitchFamily="2" charset="2"/>
                </a:rPr>
                <a:t>:</a:t>
              </a:r>
            </a:p>
            <a:p>
              <a:pPr algn="ctr"/>
              <a:r>
                <a:rPr lang="en-GB" sz="700" i="1" dirty="0">
                  <a:solidFill>
                    <a:srgbClr val="000090"/>
                  </a:solidFill>
                  <a:sym typeface="Wingdings" panose="05000000000000000000" pitchFamily="2" charset="2"/>
                </a:rPr>
                <a:t>closed, slotted beam </a:t>
              </a:r>
              <a:r>
                <a:rPr lang="en-GB" sz="700" i="1" dirty="0" smtClean="0">
                  <a:solidFill>
                    <a:srgbClr val="000090"/>
                  </a:solidFill>
                  <a:sym typeface="Wingdings" panose="05000000000000000000" pitchFamily="2" charset="2"/>
                </a:rPr>
                <a:t>screen</a:t>
              </a:r>
            </a:p>
            <a:p>
              <a:pPr algn="ctr"/>
              <a:endParaRPr lang="en-GB" sz="800" b="1" dirty="0">
                <a:solidFill>
                  <a:srgbClr val="FF0000"/>
                </a:solidFill>
                <a:sym typeface="Wingdings" panose="05000000000000000000" pitchFamily="2" charset="2"/>
              </a:endParaRPr>
            </a:p>
          </p:txBody>
        </p:sp>
      </p:grpSp>
      <p:sp>
        <p:nvSpPr>
          <p:cNvPr id="2" name="Rectangle 1"/>
          <p:cNvSpPr/>
          <p:nvPr/>
        </p:nvSpPr>
        <p:spPr>
          <a:xfrm>
            <a:off x="1483360" y="3776325"/>
            <a:ext cx="5140960" cy="646331"/>
          </a:xfrm>
          <a:prstGeom prst="rect">
            <a:avLst/>
          </a:prstGeom>
        </p:spPr>
        <p:txBody>
          <a:bodyPr wrap="square">
            <a:spAutoFit/>
          </a:bodyPr>
          <a:lstStyle/>
          <a:p>
            <a:r>
              <a:rPr lang="en-GB" b="1" dirty="0">
                <a:solidFill>
                  <a:schemeClr val="accent1">
                    <a:lumMod val="75000"/>
                  </a:schemeClr>
                </a:solidFill>
              </a:rPr>
              <a:t>Consequence: </a:t>
            </a:r>
            <a:r>
              <a:rPr lang="en-GB" dirty="0">
                <a:solidFill>
                  <a:schemeClr val="accent1">
                    <a:lumMod val="75000"/>
                  </a:schemeClr>
                </a:solidFill>
              </a:rPr>
              <a:t>The present LHC beam</a:t>
            </a:r>
          </a:p>
          <a:p>
            <a:r>
              <a:rPr lang="en-GB" dirty="0">
                <a:solidFill>
                  <a:schemeClr val="accent1">
                    <a:lumMod val="75000"/>
                  </a:schemeClr>
                </a:solidFill>
              </a:rPr>
              <a:t> 		is </a:t>
            </a:r>
            <a:r>
              <a:rPr lang="en-GB" u="sng" dirty="0">
                <a:solidFill>
                  <a:schemeClr val="accent1">
                    <a:lumMod val="75000"/>
                  </a:schemeClr>
                </a:solidFill>
              </a:rPr>
              <a:t>not adapted </a:t>
            </a:r>
            <a:r>
              <a:rPr lang="en-GB" dirty="0">
                <a:solidFill>
                  <a:schemeClr val="accent1">
                    <a:lumMod val="75000"/>
                  </a:schemeClr>
                </a:solidFill>
              </a:rPr>
              <a:t>for the FCC-</a:t>
            </a:r>
            <a:r>
              <a:rPr lang="en-GB" dirty="0" err="1">
                <a:solidFill>
                  <a:schemeClr val="accent1">
                    <a:lumMod val="75000"/>
                  </a:schemeClr>
                </a:solidFill>
              </a:rPr>
              <a:t>hh</a:t>
            </a:r>
            <a:r>
              <a:rPr lang="en-GB" dirty="0">
                <a:solidFill>
                  <a:schemeClr val="accent1">
                    <a:lumMod val="75000"/>
                  </a:schemeClr>
                </a:solidFill>
              </a:rPr>
              <a:t>. </a:t>
            </a:r>
          </a:p>
        </p:txBody>
      </p:sp>
    </p:spTree>
    <p:extLst>
      <p:ext uri="{BB962C8B-B14F-4D97-AF65-F5344CB8AC3E}">
        <p14:creationId xmlns:p14="http://schemas.microsoft.com/office/powerpoint/2010/main" val="7626285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6</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5" name="TextBox 4"/>
          <p:cNvSpPr txBox="1"/>
          <p:nvPr/>
        </p:nvSpPr>
        <p:spPr>
          <a:xfrm>
            <a:off x="1818649" y="113291"/>
            <a:ext cx="5906009" cy="400110"/>
          </a:xfrm>
          <a:prstGeom prst="rect">
            <a:avLst/>
          </a:prstGeom>
          <a:noFill/>
        </p:spPr>
        <p:txBody>
          <a:bodyPr wrap="none" rtlCol="0">
            <a:spAutoFit/>
          </a:bodyPr>
          <a:lstStyle/>
          <a:p>
            <a:r>
              <a:rPr lang="en-GB" sz="2000" b="1" dirty="0" smtClean="0"/>
              <a:t>1</a:t>
            </a:r>
            <a:r>
              <a:rPr lang="en-GB" sz="2000" b="1" baseline="30000" dirty="0" smtClean="0"/>
              <a:t>st</a:t>
            </a:r>
            <a:r>
              <a:rPr lang="en-GB" sz="2000" b="1" dirty="0" smtClean="0"/>
              <a:t> proposed </a:t>
            </a:r>
            <a:r>
              <a:rPr lang="en-GB" sz="2000" b="1" dirty="0"/>
              <a:t>design of the FCC-</a:t>
            </a:r>
            <a:r>
              <a:rPr lang="en-GB" sz="2000" b="1" dirty="0" err="1"/>
              <a:t>hh</a:t>
            </a:r>
            <a:r>
              <a:rPr lang="en-GB" sz="2000" b="1" dirty="0"/>
              <a:t> arc vacuum system</a:t>
            </a:r>
          </a:p>
        </p:txBody>
      </p:sp>
      <p:grpSp>
        <p:nvGrpSpPr>
          <p:cNvPr id="6" name="Group 5"/>
          <p:cNvGrpSpPr/>
          <p:nvPr/>
        </p:nvGrpSpPr>
        <p:grpSpPr>
          <a:xfrm>
            <a:off x="1820600" y="1112734"/>
            <a:ext cx="2624980" cy="2643249"/>
            <a:chOff x="204830" y="1750902"/>
            <a:chExt cx="2624980" cy="2643249"/>
          </a:xfrm>
        </p:grpSpPr>
        <p:pic>
          <p:nvPicPr>
            <p:cNvPr id="7" name="Picture 5"/>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2240" t="1166" r="467" b="703"/>
            <a:stretch/>
          </p:blipFill>
          <p:spPr bwMode="auto">
            <a:xfrm>
              <a:off x="204830" y="1750902"/>
              <a:ext cx="2624980" cy="2643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716174" y="2493521"/>
              <a:ext cx="1594656" cy="1477328"/>
            </a:xfrm>
            <a:prstGeom prst="rect">
              <a:avLst/>
            </a:prstGeom>
            <a:noFill/>
          </p:spPr>
          <p:txBody>
            <a:bodyPr wrap="square" rtlCol="0">
              <a:spAutoFit/>
            </a:bodyPr>
            <a:lstStyle/>
            <a:p>
              <a:pPr algn="ctr"/>
              <a:r>
                <a:rPr lang="en-GB" i="1" dirty="0">
                  <a:solidFill>
                    <a:srgbClr val="000090"/>
                  </a:solidFill>
                  <a:sym typeface="Wingdings" panose="05000000000000000000" pitchFamily="2" charset="2"/>
                </a:rPr>
                <a:t>LHC-like </a:t>
              </a:r>
            </a:p>
            <a:p>
              <a:pPr algn="ctr"/>
              <a:r>
                <a:rPr lang="en-GB" i="1" dirty="0" smtClean="0">
                  <a:solidFill>
                    <a:srgbClr val="000090"/>
                  </a:solidFill>
                  <a:sym typeface="Wingdings" panose="05000000000000000000" pitchFamily="2" charset="2"/>
                </a:rPr>
                <a:t>design</a:t>
              </a:r>
              <a:r>
                <a:rPr lang="en-GB" i="1" dirty="0">
                  <a:solidFill>
                    <a:srgbClr val="000090"/>
                  </a:solidFill>
                  <a:sym typeface="Wingdings" panose="05000000000000000000" pitchFamily="2" charset="2"/>
                </a:rPr>
                <a:t>:</a:t>
              </a:r>
            </a:p>
            <a:p>
              <a:pPr algn="ctr"/>
              <a:r>
                <a:rPr lang="en-GB" i="1" dirty="0">
                  <a:solidFill>
                    <a:srgbClr val="000090"/>
                  </a:solidFill>
                  <a:sym typeface="Wingdings" panose="05000000000000000000" pitchFamily="2" charset="2"/>
                </a:rPr>
                <a:t>closed, slotted beam </a:t>
              </a:r>
              <a:r>
                <a:rPr lang="en-GB" i="1" dirty="0" smtClean="0">
                  <a:solidFill>
                    <a:srgbClr val="000090"/>
                  </a:solidFill>
                  <a:sym typeface="Wingdings" panose="05000000000000000000" pitchFamily="2" charset="2"/>
                </a:rPr>
                <a:t>screen</a:t>
              </a:r>
            </a:p>
            <a:p>
              <a:pPr algn="ctr"/>
              <a:endParaRPr lang="en-GB" b="1" dirty="0">
                <a:solidFill>
                  <a:srgbClr val="FF0000"/>
                </a:solidFill>
                <a:sym typeface="Wingdings" panose="05000000000000000000" pitchFamily="2" charset="2"/>
              </a:endParaRPr>
            </a:p>
          </p:txBody>
        </p:sp>
      </p:grpSp>
      <p:pic>
        <p:nvPicPr>
          <p:cNvPr id="9"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2525" y="1092423"/>
            <a:ext cx="2710489" cy="2683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70487" y="3602420"/>
            <a:ext cx="8643814" cy="1200329"/>
          </a:xfrm>
          <a:prstGeom prst="rect">
            <a:avLst/>
          </a:prstGeom>
          <a:noFill/>
        </p:spPr>
        <p:txBody>
          <a:bodyPr wrap="square" rtlCol="0">
            <a:spAutoFit/>
          </a:bodyPr>
          <a:lstStyle/>
          <a:p>
            <a:pPr algn="ctr"/>
            <a:r>
              <a:rPr lang="en-GB" dirty="0">
                <a:sym typeface="Wingdings" panose="05000000000000000000" pitchFamily="2" charset="2"/>
              </a:rPr>
              <a:t>Original proposal at</a:t>
            </a:r>
          </a:p>
          <a:p>
            <a:pPr algn="ctr"/>
            <a:r>
              <a:rPr lang="en-GB" dirty="0">
                <a:sym typeface="Wingdings" panose="05000000000000000000" pitchFamily="2" charset="2"/>
              </a:rPr>
              <a:t>“FCC Week Conference”, Washington D.C., </a:t>
            </a:r>
            <a:r>
              <a:rPr lang="en-GB" b="1" dirty="0" smtClean="0">
                <a:solidFill>
                  <a:schemeClr val="accent1">
                    <a:lumMod val="75000"/>
                  </a:schemeClr>
                </a:solidFill>
                <a:sym typeface="Wingdings" panose="05000000000000000000" pitchFamily="2" charset="2"/>
              </a:rPr>
              <a:t>March </a:t>
            </a:r>
            <a:r>
              <a:rPr lang="en-GB" b="1" dirty="0">
                <a:solidFill>
                  <a:schemeClr val="accent1">
                    <a:lumMod val="75000"/>
                  </a:schemeClr>
                </a:solidFill>
                <a:sym typeface="Wingdings" panose="05000000000000000000" pitchFamily="2" charset="2"/>
              </a:rPr>
              <a:t>2015</a:t>
            </a:r>
            <a:r>
              <a:rPr lang="en-GB" dirty="0">
                <a:sym typeface="Wingdings" panose="05000000000000000000" pitchFamily="2" charset="2"/>
              </a:rPr>
              <a:t>;</a:t>
            </a:r>
          </a:p>
          <a:p>
            <a:pPr algn="ctr"/>
            <a:r>
              <a:rPr lang="en-GB" b="1" dirty="0">
                <a:sym typeface="Wingdings" panose="05000000000000000000" pitchFamily="2" charset="2"/>
              </a:rPr>
              <a:t>One-slot </a:t>
            </a:r>
            <a:r>
              <a:rPr lang="en-GB" b="1" dirty="0" smtClean="0">
                <a:sym typeface="Wingdings" panose="05000000000000000000" pitchFamily="2" charset="2"/>
              </a:rPr>
              <a:t>beam screen </a:t>
            </a:r>
            <a:r>
              <a:rPr lang="en-GB" b="1" dirty="0">
                <a:sym typeface="Wingdings" panose="05000000000000000000" pitchFamily="2" charset="2"/>
              </a:rPr>
              <a:t>with reduced number of pumping slots</a:t>
            </a:r>
          </a:p>
          <a:p>
            <a:pPr algn="ctr"/>
            <a:r>
              <a:rPr lang="en-GB" b="1" dirty="0">
                <a:sym typeface="Wingdings" panose="05000000000000000000" pitchFamily="2" charset="2"/>
              </a:rPr>
              <a:t>(source of impedance)</a:t>
            </a:r>
            <a:endParaRPr lang="en-GB" b="1" dirty="0"/>
          </a:p>
        </p:txBody>
      </p:sp>
      <p:cxnSp>
        <p:nvCxnSpPr>
          <p:cNvPr id="11" name="Straight Arrow Connector 10"/>
          <p:cNvCxnSpPr/>
          <p:nvPr/>
        </p:nvCxnSpPr>
        <p:spPr>
          <a:xfrm flipH="1">
            <a:off x="5974541" y="833120"/>
            <a:ext cx="101139" cy="9645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442778" y="520287"/>
            <a:ext cx="4231869" cy="523220"/>
          </a:xfrm>
          <a:prstGeom prst="rect">
            <a:avLst/>
          </a:prstGeom>
          <a:noFill/>
        </p:spPr>
        <p:txBody>
          <a:bodyPr wrap="square" rtlCol="0">
            <a:spAutoFit/>
          </a:bodyPr>
          <a:lstStyle/>
          <a:p>
            <a:pPr algn="ctr"/>
            <a:r>
              <a:rPr lang="en-GB" sz="1400" dirty="0"/>
              <a:t>Discontinuous ribs for photon absorption</a:t>
            </a:r>
          </a:p>
          <a:p>
            <a:pPr algn="ctr"/>
            <a:r>
              <a:rPr lang="en-GB" sz="1400" dirty="0"/>
              <a:t>and mechanical reinforcement</a:t>
            </a:r>
          </a:p>
        </p:txBody>
      </p:sp>
      <p:cxnSp>
        <p:nvCxnSpPr>
          <p:cNvPr id="15" name="Straight Arrow Connector 14"/>
          <p:cNvCxnSpPr/>
          <p:nvPr/>
        </p:nvCxnSpPr>
        <p:spPr>
          <a:xfrm>
            <a:off x="4643120" y="2357120"/>
            <a:ext cx="589280" cy="0"/>
          </a:xfrm>
          <a:prstGeom prst="straightConnector1">
            <a:avLst/>
          </a:prstGeom>
          <a:ln w="76200" cmpd="sng">
            <a:solidFill>
              <a:schemeClr val="tx2"/>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73484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338606" y="534927"/>
            <a:ext cx="7871382" cy="2523768"/>
          </a:xfrm>
          <a:prstGeom prst="rect">
            <a:avLst/>
          </a:prstGeom>
          <a:noFill/>
        </p:spPr>
        <p:txBody>
          <a:bodyPr wrap="square" rtlCol="0">
            <a:spAutoFit/>
          </a:bodyPr>
          <a:lstStyle/>
          <a:p>
            <a:r>
              <a:rPr lang="en-GB" dirty="0"/>
              <a:t>I</a:t>
            </a:r>
            <a:r>
              <a:rPr lang="en-GB" dirty="0" smtClean="0"/>
              <a:t>n the last </a:t>
            </a:r>
            <a:r>
              <a:rPr lang="en-GB" b="1" u="sng" dirty="0" smtClean="0"/>
              <a:t>four years</a:t>
            </a:r>
            <a:r>
              <a:rPr lang="en-GB" dirty="0" smtClean="0"/>
              <a:t>, the beam screen design has been modified several times to attain:</a:t>
            </a:r>
          </a:p>
          <a:p>
            <a:pPr marL="285750" indent="-285750">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dirty="0" smtClean="0"/>
              <a:t>Improved </a:t>
            </a:r>
            <a:r>
              <a:rPr lang="en-GB" b="1" dirty="0" smtClean="0"/>
              <a:t>heat transfer </a:t>
            </a:r>
            <a:r>
              <a:rPr lang="en-GB" i="1" dirty="0" smtClean="0"/>
              <a:t>(as cold spray copper ring in the outer surface)</a:t>
            </a:r>
          </a:p>
          <a:p>
            <a:pPr marL="339725" lvl="1" indent="-227013">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Reduced transverse impedance </a:t>
            </a:r>
            <a:r>
              <a:rPr lang="en-GB" i="1" dirty="0" smtClean="0"/>
              <a:t>(symmetric cross section)</a:t>
            </a:r>
          </a:p>
          <a:p>
            <a:pPr marL="339725" lvl="1" indent="-227013">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Higher pumping </a:t>
            </a:r>
            <a:r>
              <a:rPr lang="en-GB" dirty="0" smtClean="0"/>
              <a:t>efficiency </a:t>
            </a:r>
            <a:r>
              <a:rPr lang="en-GB" i="1" dirty="0" smtClean="0"/>
              <a:t>(larger pumping holes)</a:t>
            </a:r>
          </a:p>
          <a:p>
            <a:pPr marL="339725" lvl="1" indent="-227013">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Easier manufacturing </a:t>
            </a:r>
            <a:r>
              <a:rPr lang="en-GB" i="1" dirty="0" smtClean="0"/>
              <a:t>(polygonal shape)</a:t>
            </a:r>
          </a:p>
          <a:p>
            <a:pPr lvl="1"/>
            <a:endParaRPr lang="en-GB" dirty="0"/>
          </a:p>
        </p:txBody>
      </p:sp>
      <p:sp>
        <p:nvSpPr>
          <p:cNvPr id="34" name="TextBox 33"/>
          <p:cNvSpPr txBox="1"/>
          <p:nvPr/>
        </p:nvSpPr>
        <p:spPr>
          <a:xfrm>
            <a:off x="2068527" y="76228"/>
            <a:ext cx="5013963" cy="400110"/>
          </a:xfrm>
          <a:prstGeom prst="rect">
            <a:avLst/>
          </a:prstGeom>
          <a:noFill/>
        </p:spPr>
        <p:txBody>
          <a:bodyPr wrap="none" rtlCol="0">
            <a:spAutoFit/>
          </a:bodyPr>
          <a:lstStyle/>
          <a:p>
            <a:r>
              <a:rPr lang="en-GB" sz="2000" b="1" dirty="0"/>
              <a:t>Progress with the FCC-</a:t>
            </a:r>
            <a:r>
              <a:rPr lang="en-GB" sz="2000" b="1" dirty="0" err="1"/>
              <a:t>hh</a:t>
            </a:r>
            <a:r>
              <a:rPr lang="en-GB" sz="2000" b="1" dirty="0"/>
              <a:t> beam screen design</a:t>
            </a:r>
          </a:p>
        </p:txBody>
      </p:sp>
      <p:sp>
        <p:nvSpPr>
          <p:cNvPr id="17" name="Slide Number Placeholder 16"/>
          <p:cNvSpPr>
            <a:spLocks noGrp="1"/>
          </p:cNvSpPr>
          <p:nvPr>
            <p:ph type="sldNum" sz="quarter" idx="4"/>
          </p:nvPr>
        </p:nvSpPr>
        <p:spPr/>
        <p:txBody>
          <a:bodyPr/>
          <a:lstStyle/>
          <a:p>
            <a:fld id="{3ABD0F87-C465-4FD4-A774-7CDEE1D5EE17}" type="slidenum">
              <a:rPr lang="en-GB" smtClean="0"/>
              <a:pPr/>
              <a:t>7</a:t>
            </a:fld>
            <a:endParaRPr lang="en-GB"/>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3787" y="2981326"/>
            <a:ext cx="7840153"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a:t>
            </a:r>
            <a:r>
              <a:rPr lang="en-US" dirty="0"/>
              <a:t> system</a:t>
            </a:r>
            <a:endParaRPr lang="en-US" dirty="0" smtClean="0"/>
          </a:p>
        </p:txBody>
      </p:sp>
      <p:sp>
        <p:nvSpPr>
          <p:cNvPr id="10"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339743038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338606" y="534929"/>
            <a:ext cx="7672044" cy="2400657"/>
          </a:xfrm>
          <a:prstGeom prst="rect">
            <a:avLst/>
          </a:prstGeom>
          <a:noFill/>
        </p:spPr>
        <p:txBody>
          <a:bodyPr wrap="square" rtlCol="0">
            <a:spAutoFit/>
          </a:bodyPr>
          <a:lstStyle/>
          <a:p>
            <a:r>
              <a:rPr lang="en-GB" dirty="0" smtClean="0"/>
              <a:t>Last year a conceptual change was done, by going from </a:t>
            </a:r>
            <a:r>
              <a:rPr lang="en-GB" b="1" dirty="0" smtClean="0"/>
              <a:t>Reflection</a:t>
            </a:r>
            <a:r>
              <a:rPr lang="en-GB" dirty="0" smtClean="0"/>
              <a:t> to </a:t>
            </a:r>
            <a:r>
              <a:rPr lang="en-GB" b="1" dirty="0" err="1" smtClean="0"/>
              <a:t>Absortion</a:t>
            </a:r>
            <a:r>
              <a:rPr lang="en-GB" dirty="0" smtClean="0"/>
              <a:t> concept, in order to </a:t>
            </a:r>
            <a:r>
              <a:rPr lang="en-US" dirty="0"/>
              <a:t>in order </a:t>
            </a:r>
            <a:r>
              <a:rPr lang="en-US" b="1" dirty="0" smtClean="0"/>
              <a:t>reduce the undesired </a:t>
            </a:r>
            <a:r>
              <a:rPr lang="en-US" b="1" dirty="0"/>
              <a:t>SR </a:t>
            </a:r>
            <a:r>
              <a:rPr lang="en-US" b="1" dirty="0" smtClean="0"/>
              <a:t>scattering </a:t>
            </a:r>
            <a:r>
              <a:rPr lang="en-US" dirty="0" smtClean="0"/>
              <a:t>and in addition, </a:t>
            </a:r>
            <a:r>
              <a:rPr lang="en-GB" b="1" dirty="0" smtClean="0"/>
              <a:t>reduce the head load in the interconnection section</a:t>
            </a:r>
            <a:r>
              <a:rPr lang="en-GB" dirty="0" smtClean="0"/>
              <a:t>.</a:t>
            </a:r>
          </a:p>
          <a:p>
            <a:pPr marL="285750" indent="-285750">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Remove the deflector</a:t>
            </a:r>
            <a:endParaRPr lang="en-GB" b="1" i="1" dirty="0" smtClean="0"/>
          </a:p>
          <a:p>
            <a:pPr marL="339725" lvl="1" indent="-227013">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Introduce Saw-tooth</a:t>
            </a:r>
            <a:endParaRPr lang="en-GB" i="1" dirty="0" smtClean="0"/>
          </a:p>
          <a:p>
            <a:pPr marL="339725" lvl="1" indent="-227013">
              <a:buFont typeface="Arial" panose="020B0604020202020204" pitchFamily="34" charset="0"/>
              <a:buChar char="•"/>
            </a:pPr>
            <a:endParaRPr lang="en-GB" sz="800" dirty="0" smtClean="0"/>
          </a:p>
          <a:p>
            <a:pPr marL="339725" lvl="1" indent="-227013">
              <a:buFont typeface="Arial" panose="020B0604020202020204" pitchFamily="34" charset="0"/>
              <a:buChar char="•"/>
            </a:pPr>
            <a:r>
              <a:rPr lang="en-GB" b="1" dirty="0" smtClean="0"/>
              <a:t>Re-design for simplification </a:t>
            </a:r>
            <a:r>
              <a:rPr lang="en-GB" i="1" dirty="0" smtClean="0"/>
              <a:t>(remove rips, thickness)</a:t>
            </a:r>
            <a:endParaRPr lang="en-GB" sz="800" dirty="0" smtClean="0"/>
          </a:p>
          <a:p>
            <a:pPr lvl="1"/>
            <a:endParaRPr lang="en-GB" dirty="0"/>
          </a:p>
        </p:txBody>
      </p:sp>
      <p:sp>
        <p:nvSpPr>
          <p:cNvPr id="34" name="TextBox 33"/>
          <p:cNvSpPr txBox="1"/>
          <p:nvPr/>
        </p:nvSpPr>
        <p:spPr>
          <a:xfrm>
            <a:off x="2068527" y="76228"/>
            <a:ext cx="5013963" cy="400110"/>
          </a:xfrm>
          <a:prstGeom prst="rect">
            <a:avLst/>
          </a:prstGeom>
          <a:noFill/>
        </p:spPr>
        <p:txBody>
          <a:bodyPr wrap="none" rtlCol="0">
            <a:spAutoFit/>
          </a:bodyPr>
          <a:lstStyle/>
          <a:p>
            <a:r>
              <a:rPr lang="en-GB" sz="2000" b="1" dirty="0"/>
              <a:t>Progress with the FCC-</a:t>
            </a:r>
            <a:r>
              <a:rPr lang="en-GB" sz="2000" b="1" dirty="0" err="1"/>
              <a:t>hh</a:t>
            </a:r>
            <a:r>
              <a:rPr lang="en-GB" sz="2000" b="1" dirty="0"/>
              <a:t> beam screen design</a:t>
            </a:r>
          </a:p>
        </p:txBody>
      </p:sp>
      <p:sp>
        <p:nvSpPr>
          <p:cNvPr id="17" name="Slide Number Placeholder 16"/>
          <p:cNvSpPr>
            <a:spLocks noGrp="1"/>
          </p:cNvSpPr>
          <p:nvPr>
            <p:ph type="sldNum" sz="quarter" idx="4"/>
          </p:nvPr>
        </p:nvSpPr>
        <p:spPr/>
        <p:txBody>
          <a:bodyPr/>
          <a:lstStyle/>
          <a:p>
            <a:fld id="{3ABD0F87-C465-4FD4-A774-7CDEE1D5EE17}" type="slidenum">
              <a:rPr lang="en-GB" smtClean="0"/>
              <a:pPr/>
              <a:t>8</a:t>
            </a:fld>
            <a:endParaRPr lang="en-GB"/>
          </a:p>
        </p:txBody>
      </p:sp>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33831" y="2887187"/>
            <a:ext cx="7844486" cy="153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75476" y="1300264"/>
            <a:ext cx="1362075" cy="1156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ooter Placeholder 3"/>
          <p:cNvSpPr>
            <a:spLocks noGrp="1"/>
          </p:cNvSpPr>
          <p:nvPr>
            <p:ph type="ftr" sz="quarter" idx="3"/>
          </p:nvPr>
        </p:nvSpPr>
        <p:spPr>
          <a:xfrm>
            <a:off x="1451729" y="4868883"/>
            <a:ext cx="6975834" cy="274618"/>
          </a:xfrm>
        </p:spPr>
        <p:txBody>
          <a:bodyPr/>
          <a:lstStyle/>
          <a:p>
            <a:r>
              <a:rPr lang="en-GB" dirty="0" smtClean="0"/>
              <a:t>Francis Perez, on behalf WP4-EuroCirCol:  </a:t>
            </a:r>
            <a:r>
              <a:rPr lang="en-US" dirty="0" smtClean="0"/>
              <a:t>FCC-</a:t>
            </a:r>
            <a:r>
              <a:rPr lang="en-US" dirty="0" err="1" smtClean="0"/>
              <a:t>hh</a:t>
            </a:r>
            <a:r>
              <a:rPr lang="en-US" dirty="0" smtClean="0"/>
              <a:t> beam vacuum </a:t>
            </a:r>
            <a:r>
              <a:rPr lang="en-US" dirty="0"/>
              <a:t> system</a:t>
            </a:r>
            <a:endParaRPr lang="en-US" dirty="0" smtClean="0"/>
          </a:p>
        </p:txBody>
      </p:sp>
      <p:sp>
        <p:nvSpPr>
          <p:cNvPr id="10" name="Date Placeholder 2"/>
          <p:cNvSpPr>
            <a:spLocks noGrp="1"/>
          </p:cNvSpPr>
          <p:nvPr>
            <p:ph type="dt" sz="half" idx="2"/>
          </p:nvPr>
        </p:nvSpPr>
        <p:spPr>
          <a:xfrm>
            <a:off x="0" y="4666268"/>
            <a:ext cx="1155192" cy="439524"/>
          </a:xfrm>
        </p:spPr>
        <p:txBody>
          <a:bodyPr/>
          <a:lstStyle/>
          <a:p>
            <a:r>
              <a:rPr lang="es-ES" dirty="0" smtClean="0"/>
              <a:t>FCC Week 2019</a:t>
            </a:r>
            <a:endParaRPr lang="en-US" dirty="0" smtClean="0"/>
          </a:p>
          <a:p>
            <a:r>
              <a:rPr lang="en-US" dirty="0" smtClean="0"/>
              <a:t>June 24</a:t>
            </a:r>
            <a:r>
              <a:rPr lang="en-US" baseline="30000" dirty="0" smtClean="0"/>
              <a:t>th</a:t>
            </a:r>
            <a:r>
              <a:rPr lang="en-US" dirty="0" smtClean="0"/>
              <a:t>, 2019</a:t>
            </a:r>
            <a:endParaRPr lang="en-GB" dirty="0"/>
          </a:p>
        </p:txBody>
      </p:sp>
    </p:spTree>
    <p:extLst>
      <p:ext uri="{BB962C8B-B14F-4D97-AF65-F5344CB8AC3E}">
        <p14:creationId xmlns:p14="http://schemas.microsoft.com/office/powerpoint/2010/main" val="10572125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BD0F87-C465-4FD4-A774-7CDEE1D5EE17}" type="slidenum">
              <a:rPr lang="en-GB" smtClean="0"/>
              <a:pPr/>
              <a:t>9</a:t>
            </a:fld>
            <a:endParaRPr lang="en-GB"/>
          </a:p>
        </p:txBody>
      </p:sp>
      <p:sp>
        <p:nvSpPr>
          <p:cNvPr id="3" name="Date Placeholder 2"/>
          <p:cNvSpPr>
            <a:spLocks noGrp="1"/>
          </p:cNvSpPr>
          <p:nvPr>
            <p:ph type="dt" sz="half" idx="2"/>
          </p:nvPr>
        </p:nvSpPr>
        <p:spPr/>
        <p:txBody>
          <a:bodyPr/>
          <a:lstStyle/>
          <a:p>
            <a:r>
              <a:rPr lang="es-ES" smtClean="0"/>
              <a:t>FCC Week 2019</a:t>
            </a:r>
            <a:endParaRPr lang="en-US" smtClean="0"/>
          </a:p>
          <a:p>
            <a:r>
              <a:rPr lang="en-US" smtClean="0"/>
              <a:t>June 24</a:t>
            </a:r>
            <a:r>
              <a:rPr lang="en-US" baseline="30000" smtClean="0"/>
              <a:t>th</a:t>
            </a:r>
            <a:r>
              <a:rPr lang="en-US" smtClean="0"/>
              <a:t>, 2019</a:t>
            </a:r>
            <a:endParaRPr lang="en-GB" dirty="0"/>
          </a:p>
        </p:txBody>
      </p:sp>
      <p:sp>
        <p:nvSpPr>
          <p:cNvPr id="4" name="Footer Placeholder 3"/>
          <p:cNvSpPr>
            <a:spLocks noGrp="1"/>
          </p:cNvSpPr>
          <p:nvPr>
            <p:ph type="ftr" sz="quarter" idx="3"/>
          </p:nvPr>
        </p:nvSpPr>
        <p:spPr/>
        <p:txBody>
          <a:bodyPr/>
          <a:lstStyle/>
          <a:p>
            <a:r>
              <a:rPr lang="en-GB" smtClean="0"/>
              <a:t>Francis Perez, on behalf WP4-EuroCirCol:  </a:t>
            </a:r>
            <a:r>
              <a:rPr lang="en-US" smtClean="0"/>
              <a:t>FCC-hh beam vacuum system</a:t>
            </a:r>
            <a:endParaRPr lang="en-US" dirty="0" smtClean="0"/>
          </a:p>
        </p:txBody>
      </p:sp>
      <p:sp>
        <p:nvSpPr>
          <p:cNvPr id="10" name="TextBox 9"/>
          <p:cNvSpPr txBox="1"/>
          <p:nvPr/>
        </p:nvSpPr>
        <p:spPr>
          <a:xfrm>
            <a:off x="1657354" y="193042"/>
            <a:ext cx="7074235" cy="461665"/>
          </a:xfrm>
          <a:prstGeom prst="rect">
            <a:avLst/>
          </a:prstGeom>
          <a:noFill/>
        </p:spPr>
        <p:txBody>
          <a:bodyPr wrap="none" rtlCol="0">
            <a:spAutoFit/>
          </a:bodyPr>
          <a:lstStyle/>
          <a:p>
            <a:r>
              <a:rPr lang="es-ES" sz="2400" b="1" i="1" dirty="0" err="1" smtClean="0">
                <a:solidFill>
                  <a:schemeClr val="tx1">
                    <a:lumMod val="75000"/>
                    <a:lumOff val="25000"/>
                  </a:schemeClr>
                </a:solidFill>
              </a:rPr>
              <a:t>Latest</a:t>
            </a:r>
            <a:r>
              <a:rPr lang="es-ES" sz="2400" b="1" i="1" dirty="0" smtClean="0">
                <a:solidFill>
                  <a:schemeClr val="tx1">
                    <a:lumMod val="75000"/>
                    <a:lumOff val="25000"/>
                  </a:schemeClr>
                </a:solidFill>
              </a:rPr>
              <a:t> </a:t>
            </a:r>
            <a:r>
              <a:rPr lang="es-ES" sz="2400" b="1" i="1" dirty="0" err="1" smtClean="0">
                <a:solidFill>
                  <a:schemeClr val="tx1">
                    <a:lumMod val="75000"/>
                    <a:lumOff val="25000"/>
                  </a:schemeClr>
                </a:solidFill>
              </a:rPr>
              <a:t>version</a:t>
            </a:r>
            <a:r>
              <a:rPr lang="es-ES" sz="2400" b="1" i="1" dirty="0" smtClean="0">
                <a:solidFill>
                  <a:schemeClr val="tx1">
                    <a:lumMod val="75000"/>
                    <a:lumOff val="25000"/>
                  </a:schemeClr>
                </a:solidFill>
              </a:rPr>
              <a:t> of </a:t>
            </a:r>
            <a:r>
              <a:rPr lang="es-ES" sz="2400" b="1" i="1" dirty="0" err="1" smtClean="0">
                <a:solidFill>
                  <a:schemeClr val="tx1">
                    <a:lumMod val="75000"/>
                    <a:lumOff val="25000"/>
                  </a:schemeClr>
                </a:solidFill>
              </a:rPr>
              <a:t>the</a:t>
            </a:r>
            <a:r>
              <a:rPr lang="es-ES" sz="2400" b="1" i="1" dirty="0" smtClean="0">
                <a:solidFill>
                  <a:schemeClr val="tx1">
                    <a:lumMod val="75000"/>
                    <a:lumOff val="25000"/>
                  </a:schemeClr>
                </a:solidFill>
              </a:rPr>
              <a:t> </a:t>
            </a:r>
            <a:r>
              <a:rPr lang="es-ES" sz="2400" b="1" i="1" dirty="0" err="1" smtClean="0">
                <a:solidFill>
                  <a:schemeClr val="tx1">
                    <a:lumMod val="75000"/>
                    <a:lumOff val="25000"/>
                  </a:schemeClr>
                </a:solidFill>
              </a:rPr>
              <a:t>Cryogenic</a:t>
            </a:r>
            <a:r>
              <a:rPr lang="es-ES" sz="2400" b="1" i="1" dirty="0" smtClean="0">
                <a:solidFill>
                  <a:schemeClr val="tx1">
                    <a:lumMod val="75000"/>
                    <a:lumOff val="25000"/>
                  </a:schemeClr>
                </a:solidFill>
              </a:rPr>
              <a:t> </a:t>
            </a:r>
            <a:r>
              <a:rPr lang="es-ES" sz="2400" b="1" i="1" dirty="0" err="1" smtClean="0">
                <a:solidFill>
                  <a:schemeClr val="tx1">
                    <a:lumMod val="75000"/>
                    <a:lumOff val="25000"/>
                  </a:schemeClr>
                </a:solidFill>
              </a:rPr>
              <a:t>Beam</a:t>
            </a:r>
            <a:r>
              <a:rPr lang="es-ES" sz="2400" b="1" i="1" dirty="0" smtClean="0">
                <a:solidFill>
                  <a:schemeClr val="tx1">
                    <a:lumMod val="75000"/>
                    <a:lumOff val="25000"/>
                  </a:schemeClr>
                </a:solidFill>
              </a:rPr>
              <a:t> </a:t>
            </a:r>
            <a:r>
              <a:rPr lang="es-ES" sz="2400" b="1" i="1" dirty="0" err="1" smtClean="0">
                <a:solidFill>
                  <a:schemeClr val="tx1">
                    <a:lumMod val="75000"/>
                    <a:lumOff val="25000"/>
                  </a:schemeClr>
                </a:solidFill>
              </a:rPr>
              <a:t>Vacuum</a:t>
            </a:r>
            <a:r>
              <a:rPr lang="es-ES" sz="2400" b="1" i="1" dirty="0" smtClean="0">
                <a:solidFill>
                  <a:schemeClr val="tx1">
                    <a:lumMod val="75000"/>
                    <a:lumOff val="25000"/>
                  </a:schemeClr>
                </a:solidFill>
              </a:rPr>
              <a:t> </a:t>
            </a:r>
            <a:r>
              <a:rPr lang="es-ES" sz="2400" b="1" i="1" dirty="0" err="1" smtClean="0">
                <a:solidFill>
                  <a:schemeClr val="tx1">
                    <a:lumMod val="75000"/>
                    <a:lumOff val="25000"/>
                  </a:schemeClr>
                </a:solidFill>
              </a:rPr>
              <a:t>System</a:t>
            </a:r>
            <a:endParaRPr lang="en-US" sz="2400" b="1" i="1" dirty="0">
              <a:solidFill>
                <a:schemeClr val="tx1">
                  <a:lumMod val="75000"/>
                  <a:lumOff val="25000"/>
                </a:schemeClr>
              </a:solidFill>
            </a:endParaRPr>
          </a:p>
        </p:txBody>
      </p: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9035" y="761636"/>
            <a:ext cx="4411045" cy="2021988"/>
          </a:xfrm>
          <a:prstGeom prst="rect">
            <a:avLst/>
          </a:prstGeom>
        </p:spPr>
      </p:pic>
      <p:sp>
        <p:nvSpPr>
          <p:cNvPr id="11" name="TextBox 10"/>
          <p:cNvSpPr txBox="1"/>
          <p:nvPr/>
        </p:nvSpPr>
        <p:spPr>
          <a:xfrm>
            <a:off x="7802880" y="4602480"/>
            <a:ext cx="908140" cy="261610"/>
          </a:xfrm>
          <a:prstGeom prst="rect">
            <a:avLst/>
          </a:prstGeom>
          <a:noFill/>
        </p:spPr>
        <p:txBody>
          <a:bodyPr wrap="none" rtlCol="0">
            <a:spAutoFit/>
          </a:bodyPr>
          <a:lstStyle/>
          <a:p>
            <a:r>
              <a:rPr lang="en-US" sz="1100" i="1" dirty="0"/>
              <a:t>M</a:t>
            </a:r>
            <a:r>
              <a:rPr lang="en-US" sz="1100" i="1" dirty="0" smtClean="0"/>
              <a:t>. </a:t>
            </a:r>
            <a:r>
              <a:rPr lang="en-US" sz="1100" i="1" dirty="0" err="1" smtClean="0"/>
              <a:t>Morrone</a:t>
            </a:r>
            <a:endParaRPr lang="en-US" sz="1100" i="1" dirty="0"/>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7760" y="1575587"/>
            <a:ext cx="4206240" cy="2965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381760" y="3025547"/>
            <a:ext cx="3556000" cy="1631216"/>
          </a:xfrm>
          <a:prstGeom prst="rect">
            <a:avLst/>
          </a:prstGeom>
          <a:solidFill>
            <a:schemeClr val="accent6">
              <a:lumMod val="20000"/>
              <a:lumOff val="80000"/>
            </a:schemeClr>
          </a:solidFill>
        </p:spPr>
        <p:txBody>
          <a:bodyPr wrap="square">
            <a:spAutoFit/>
          </a:bodyPr>
          <a:lstStyle/>
          <a:p>
            <a:r>
              <a:rPr lang="en-US" sz="1400" dirty="0" smtClean="0"/>
              <a:t>Wednesday 26</a:t>
            </a:r>
            <a:r>
              <a:rPr lang="en-US" sz="1400" baseline="30000" dirty="0" smtClean="0"/>
              <a:t>th</a:t>
            </a:r>
            <a:r>
              <a:rPr lang="en-US" sz="1400" dirty="0"/>
              <a:t>	</a:t>
            </a:r>
            <a:r>
              <a:rPr lang="en-US" sz="1400" dirty="0" smtClean="0"/>
              <a:t>11</a:t>
            </a:r>
            <a:r>
              <a:rPr lang="en-US" sz="1400" dirty="0"/>
              <a:t>:30 - 11:50 </a:t>
            </a:r>
            <a:endParaRPr lang="en-US" sz="1400" dirty="0" smtClean="0"/>
          </a:p>
          <a:p>
            <a:r>
              <a:rPr lang="en-US" sz="1400" dirty="0" smtClean="0"/>
              <a:t>Ballroom </a:t>
            </a:r>
            <a:r>
              <a:rPr lang="en-US" sz="1400" dirty="0"/>
              <a:t>II (Ground floor)</a:t>
            </a:r>
          </a:p>
          <a:p>
            <a:endParaRPr lang="en-US" sz="600" dirty="0" smtClean="0"/>
          </a:p>
          <a:p>
            <a:r>
              <a:rPr lang="en-US" sz="1600" b="1" i="1" dirty="0" smtClean="0">
                <a:solidFill>
                  <a:schemeClr val="tx2"/>
                </a:solidFill>
              </a:rPr>
              <a:t>Update </a:t>
            </a:r>
            <a:r>
              <a:rPr lang="en-US" sz="1600" b="1" i="1" dirty="0">
                <a:solidFill>
                  <a:schemeClr val="tx2"/>
                </a:solidFill>
              </a:rPr>
              <a:t>of the design and thermal mechanical study of the FCC-</a:t>
            </a:r>
            <a:r>
              <a:rPr lang="en-US" sz="1600" b="1" i="1" dirty="0" err="1">
                <a:solidFill>
                  <a:schemeClr val="tx2"/>
                </a:solidFill>
              </a:rPr>
              <a:t>hh</a:t>
            </a:r>
            <a:r>
              <a:rPr lang="en-US" sz="1600" b="1" i="1" dirty="0">
                <a:solidFill>
                  <a:schemeClr val="tx2"/>
                </a:solidFill>
              </a:rPr>
              <a:t> beam screen</a:t>
            </a:r>
          </a:p>
          <a:p>
            <a:r>
              <a:rPr lang="en-US" sz="1600" dirty="0" smtClean="0"/>
              <a:t>Marco </a:t>
            </a:r>
            <a:r>
              <a:rPr lang="en-US" sz="1600" dirty="0" err="1"/>
              <a:t>Morrone</a:t>
            </a:r>
            <a:endParaRPr lang="en-US" sz="1600" dirty="0"/>
          </a:p>
        </p:txBody>
      </p:sp>
    </p:spTree>
    <p:extLst>
      <p:ext uri="{BB962C8B-B14F-4D97-AF65-F5344CB8AC3E}">
        <p14:creationId xmlns:p14="http://schemas.microsoft.com/office/powerpoint/2010/main" val="9267907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5603</TotalTime>
  <Words>1901</Words>
  <Application>Microsoft Macintosh PowerPoint</Application>
  <PresentationFormat>On-screen Show (16:9)</PresentationFormat>
  <Paragraphs>395</Paragraphs>
  <Slides>31</Slides>
  <Notes>5</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Chiggiato</dc:creator>
  <cp:lastModifiedBy>Francisco Perez</cp:lastModifiedBy>
  <cp:revision>339</cp:revision>
  <dcterms:created xsi:type="dcterms:W3CDTF">2016-04-05T07:37:25Z</dcterms:created>
  <dcterms:modified xsi:type="dcterms:W3CDTF">2019-06-24T12:18:58Z</dcterms:modified>
</cp:coreProperties>
</file>