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7" r:id="rId2"/>
    <p:sldId id="545" r:id="rId3"/>
    <p:sldId id="410" r:id="rId4"/>
    <p:sldId id="572" r:id="rId5"/>
    <p:sldId id="587" r:id="rId6"/>
    <p:sldId id="583" r:id="rId7"/>
    <p:sldId id="584" r:id="rId8"/>
    <p:sldId id="581" r:id="rId9"/>
    <p:sldId id="585" r:id="rId10"/>
    <p:sldId id="575" r:id="rId11"/>
    <p:sldId id="586" r:id="rId12"/>
    <p:sldId id="482" r:id="rId13"/>
    <p:sldId id="503" r:id="rId14"/>
    <p:sldId id="589" r:id="rId15"/>
    <p:sldId id="590" r:id="rId16"/>
    <p:sldId id="591" r:id="rId17"/>
    <p:sldId id="593" r:id="rId18"/>
    <p:sldId id="594" r:id="rId19"/>
    <p:sldId id="592" r:id="rId2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9900"/>
    <a:srgbClr val="FF00FF"/>
    <a:srgbClr val="0000FF"/>
    <a:srgbClr val="7E4789"/>
    <a:srgbClr val="FF9900"/>
    <a:srgbClr val="FF0000"/>
    <a:srgbClr val="FF6600"/>
    <a:srgbClr val="0099FF"/>
    <a:srgbClr val="A473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77" autoAdjust="0"/>
    <p:restoredTop sz="95408" autoAdjust="0"/>
  </p:normalViewPr>
  <p:slideViewPr>
    <p:cSldViewPr>
      <p:cViewPr varScale="1">
        <p:scale>
          <a:sx n="84" d="100"/>
          <a:sy n="84" d="100"/>
        </p:scale>
        <p:origin x="-1291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372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DC3AD-720D-4A49-AA35-3DD011C60A0A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C57BA-1862-40D4-833B-FE2CA5F057C4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156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BDD12-071A-44F3-B8C4-607F2C075A58}" type="datetimeFigureOut">
              <a:rPr lang="en-GB" smtClean="0"/>
              <a:pPr/>
              <a:t>25/06/2019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004E6-1FA5-4439-8D71-B258EFF5A8E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448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0201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843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843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28640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04817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020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3468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3468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3468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127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329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8119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269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535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463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414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501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839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90" y="6622852"/>
            <a:ext cx="730424" cy="2212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C.Kotnig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37842"/>
            <a:ext cx="2895600" cy="20822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FCC Cryogenics Day 23.10.2015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70A2B-4E9E-485E-9DF0-5DCB4FB6D32A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DF16B-B5BE-47B4-84B3-3D1C53E24BF5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4990" y="6622852"/>
            <a:ext cx="730424" cy="2212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C.Kotnig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637842"/>
            <a:ext cx="2895600" cy="20822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FCC Cryogenics Day 23.10.2015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6637-E496-4934-8F80-04F2992770ED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hyperlink" Target="http://doc.cern.ch/archive/electronic/cern/others/PHO/photo-bul/bul-pho-2007-046_01.jpg" TargetMode="Externa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636831"/>
            <a:ext cx="9144000" cy="2211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214290"/>
            <a:ext cx="7493387" cy="491807"/>
          </a:xfrm>
          <a:prstGeom prst="rect">
            <a:avLst/>
          </a:prstGeom>
          <a:gradFill flip="none" rotWithShape="1">
            <a:gsLst>
              <a:gs pos="65000">
                <a:schemeClr val="bg1">
                  <a:lumMod val="75000"/>
                </a:schemeClr>
              </a:gs>
              <a:gs pos="100000">
                <a:schemeClr val="accent3">
                  <a:lumMod val="95000"/>
                  <a:lumOff val="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0786"/>
            <a:ext cx="7536123" cy="49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124744"/>
            <a:ext cx="849630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40448"/>
            <a:ext cx="2133600" cy="21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Franklin Gothic Book" panose="020B0503020102020204" pitchFamily="34" charset="0"/>
              </a:defRPr>
            </a:lvl1pPr>
          </a:lstStyle>
          <a:p>
            <a:fld id="{3FD987AA-B004-4533-AE74-55DF45F13B24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493387" y="257250"/>
            <a:ext cx="1650613" cy="491807"/>
            <a:chOff x="7493387" y="232368"/>
            <a:chExt cx="1650613" cy="491807"/>
          </a:xfrm>
        </p:grpSpPr>
        <p:pic>
          <p:nvPicPr>
            <p:cNvPr id="1033" name="Picture 9" descr="photo-bul/bul-pho-2007-046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493387" y="243541"/>
              <a:ext cx="490274" cy="480251"/>
            </a:xfrm>
            <a:prstGeom prst="rect">
              <a:avLst/>
            </a:prstGeom>
            <a:noFill/>
          </p:spPr>
        </p:pic>
        <p:pic>
          <p:nvPicPr>
            <p:cNvPr id="9" name="Picture 8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6186" y="232368"/>
              <a:ext cx="1177814" cy="491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Rectangle 12"/>
          <p:cNvSpPr/>
          <p:nvPr userDrawn="1"/>
        </p:nvSpPr>
        <p:spPr>
          <a:xfrm>
            <a:off x="0" y="0"/>
            <a:ext cx="9144000" cy="221169"/>
          </a:xfrm>
          <a:prstGeom prst="rect">
            <a:avLst/>
          </a:prstGeom>
          <a:gradFill>
            <a:gsLst>
              <a:gs pos="6000">
                <a:schemeClr val="bg1"/>
              </a:gs>
              <a:gs pos="100000">
                <a:srgbClr val="0033CC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4"/>
          <p:cNvSpPr txBox="1">
            <a:spLocks noChangeArrowheads="1"/>
          </p:cNvSpPr>
          <p:nvPr userDrawn="1"/>
        </p:nvSpPr>
        <p:spPr bwMode="auto">
          <a:xfrm>
            <a:off x="0" y="6632437"/>
            <a:ext cx="730424" cy="2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C.Kotnig</a:t>
            </a:r>
            <a:endParaRPr lang="en-US" dirty="0"/>
          </a:p>
        </p:txBody>
      </p:sp>
      <p:sp>
        <p:nvSpPr>
          <p:cNvPr id="18" name="Rectangle 5"/>
          <p:cNvSpPr txBox="1">
            <a:spLocks noChangeArrowheads="1"/>
          </p:cNvSpPr>
          <p:nvPr userDrawn="1"/>
        </p:nvSpPr>
        <p:spPr bwMode="auto">
          <a:xfrm>
            <a:off x="2123728" y="6632437"/>
            <a:ext cx="5112568" cy="20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FCC Week 2019 in </a:t>
            </a:r>
            <a:r>
              <a:rPr lang="en-GB" dirty="0" err="1" smtClean="0"/>
              <a:t>Bruxelles</a:t>
            </a:r>
            <a:r>
              <a:rPr lang="en-GB" dirty="0" smtClean="0"/>
              <a:t>, Cryogenics, 26.06.2019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effectLst/>
          <a:latin typeface="Franklin Gothic Book" panose="020B0503020102020204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Franklin Gothic Book" panose="020B0503020102020204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Franklin Gothic Book" panose="020B050302010202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Franklin Gothic Book" panose="020B050302010202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Franklin Gothic Book" panose="020B05030201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7" Type="http://schemas.openxmlformats.org/officeDocument/2006/relationships/image" Target="../media/image8.tif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tiff"/><Relationship Id="rId5" Type="http://schemas.openxmlformats.org/officeDocument/2006/relationships/image" Target="../media/image6.tif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tiff"/><Relationship Id="rId4" Type="http://schemas.openxmlformats.org/officeDocument/2006/relationships/image" Target="../media/image39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3.jpg"/><Relationship Id="rId7" Type="http://schemas.openxmlformats.org/officeDocument/2006/relationships/image" Target="../media/image7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tif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tiff"/><Relationship Id="rId4" Type="http://schemas.openxmlformats.org/officeDocument/2006/relationships/image" Target="../media/image35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tiff"/><Relationship Id="rId5" Type="http://schemas.openxmlformats.org/officeDocument/2006/relationships/image" Target="../media/image14.tiff"/><Relationship Id="rId4" Type="http://schemas.openxmlformats.org/officeDocument/2006/relationships/image" Target="../media/image9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tiff"/><Relationship Id="rId5" Type="http://schemas.openxmlformats.org/officeDocument/2006/relationships/image" Target="../media/image19.tiff"/><Relationship Id="rId4" Type="http://schemas.openxmlformats.org/officeDocument/2006/relationships/image" Target="../media/image18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tiff"/><Relationship Id="rId3" Type="http://schemas.openxmlformats.org/officeDocument/2006/relationships/image" Target="../media/image21.tiff"/><Relationship Id="rId7" Type="http://schemas.openxmlformats.org/officeDocument/2006/relationships/image" Target="../media/image25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tiff"/><Relationship Id="rId5" Type="http://schemas.openxmlformats.org/officeDocument/2006/relationships/image" Target="../media/image23.tif"/><Relationship Id="rId4" Type="http://schemas.openxmlformats.org/officeDocument/2006/relationships/image" Target="../media/image22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7" Type="http://schemas.openxmlformats.org/officeDocument/2006/relationships/image" Target="../media/image33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tif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tiff"/><Relationship Id="rId5" Type="http://schemas.openxmlformats.org/officeDocument/2006/relationships/image" Target="../media/image36.tiff"/><Relationship Id="rId4" Type="http://schemas.openxmlformats.org/officeDocument/2006/relationships/image" Target="../media/image3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" t="3805"/>
          <a:stretch/>
        </p:blipFill>
        <p:spPr>
          <a:xfrm>
            <a:off x="0" y="763320"/>
            <a:ext cx="9145617" cy="5875604"/>
          </a:xfrm>
          <a:prstGeom prst="rect">
            <a:avLst/>
          </a:prstGeom>
        </p:spPr>
      </p:pic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19670" y="3355124"/>
            <a:ext cx="6087963" cy="676253"/>
          </a:xfrm>
        </p:spPr>
        <p:txBody>
          <a:bodyPr/>
          <a:lstStyle/>
          <a:p>
            <a:r>
              <a:rPr lang="en-GB" sz="2400" dirty="0"/>
              <a:t>Development of a Cryogenic System for the FCC-</a:t>
            </a:r>
            <a:r>
              <a:rPr lang="en-GB" sz="2400" dirty="0" err="1"/>
              <a:t>hh</a:t>
            </a:r>
            <a:r>
              <a:rPr lang="en-GB" sz="2400" dirty="0"/>
              <a:t> Inner Triplets Cold Mass Cooling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71448" y="5157192"/>
            <a:ext cx="7344816" cy="334888"/>
          </a:xfrm>
        </p:spPr>
        <p:txBody>
          <a:bodyPr/>
          <a:lstStyle/>
          <a:p>
            <a:r>
              <a:rPr lang="en-US" sz="1200" dirty="0" smtClean="0"/>
              <a:t>Dimitri </a:t>
            </a:r>
            <a:r>
              <a:rPr lang="en-US" sz="1200" dirty="0" err="1" smtClean="0"/>
              <a:t>Delikaris</a:t>
            </a:r>
            <a:r>
              <a:rPr lang="en-US" sz="1200" dirty="0" smtClean="0"/>
              <a:t>, </a:t>
            </a:r>
            <a:r>
              <a:rPr lang="en-US" sz="1200" u="sng" dirty="0"/>
              <a:t>Claudio Kotnig</a:t>
            </a:r>
            <a:r>
              <a:rPr lang="en-US" sz="1200" dirty="0"/>
              <a:t>, Laurent </a:t>
            </a:r>
            <a:r>
              <a:rPr lang="en-US" sz="1200" dirty="0" smtClean="0"/>
              <a:t>Tavian</a:t>
            </a:r>
          </a:p>
          <a:p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39" y="1208291"/>
            <a:ext cx="2624033" cy="11426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05595"/>
            <a:ext cx="1414769" cy="138382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897085"/>
            <a:ext cx="2700532" cy="13502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08" y="763320"/>
            <a:ext cx="1983482" cy="21800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83" y="4743030"/>
            <a:ext cx="1216244" cy="1527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90833" y="2305318"/>
            <a:ext cx="6945290" cy="705431"/>
            <a:chOff x="590833" y="2305318"/>
            <a:chExt cx="6945290" cy="70543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613" b="50128"/>
            <a:stretch/>
          </p:blipFill>
          <p:spPr>
            <a:xfrm>
              <a:off x="1235678" y="2305318"/>
              <a:ext cx="6300445" cy="70543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</p:pic>
        <p:cxnSp>
          <p:nvCxnSpPr>
            <p:cNvPr id="17" name="Straight Connector 16"/>
            <p:cNvCxnSpPr/>
            <p:nvPr/>
          </p:nvCxnSpPr>
          <p:spPr>
            <a:xfrm flipV="1">
              <a:off x="590833" y="2656907"/>
              <a:ext cx="417026" cy="6338"/>
            </a:xfrm>
            <a:prstGeom prst="line">
              <a:avLst/>
            </a:prstGeom>
            <a:ln w="6350">
              <a:solidFill>
                <a:schemeClr val="tx1"/>
              </a:solidFill>
              <a:headEnd type="none" w="sm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Inner Triplets – Conduction Cooling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1861" y="980728"/>
            <a:ext cx="2973995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GB" u="sng" kern="0" dirty="0" smtClean="0">
                <a:latin typeface="Franklin Gothic Book" panose="020B0503020102020204" pitchFamily="34" charset="0"/>
              </a:rPr>
              <a:t>The conduction scheme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3" r="23512" b="77011"/>
          <a:stretch/>
        </p:blipFill>
        <p:spPr>
          <a:xfrm>
            <a:off x="364629" y="1412776"/>
            <a:ext cx="3262621" cy="7628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29" y="3140482"/>
            <a:ext cx="6404841" cy="343650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792572" y="1508021"/>
            <a:ext cx="5171916" cy="1398349"/>
            <a:chOff x="3792572" y="1508021"/>
            <a:chExt cx="5171916" cy="1398349"/>
          </a:xfrm>
        </p:grpSpPr>
        <p:sp>
          <p:nvSpPr>
            <p:cNvPr id="9" name="Text Box 2"/>
            <p:cNvSpPr txBox="1">
              <a:spLocks noChangeArrowheads="1"/>
            </p:cNvSpPr>
            <p:nvPr/>
          </p:nvSpPr>
          <p:spPr bwMode="auto">
            <a:xfrm>
              <a:off x="3792572" y="1513641"/>
              <a:ext cx="2316107" cy="5254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marL="180975" indent="-179388"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marL="0" lvl="1" indent="0" algn="just" eaLnBrk="1" hangingPunct="1">
                <a:spcBef>
                  <a:spcPts val="1250"/>
                </a:spcBef>
              </a:pPr>
              <a:r>
                <a:rPr lang="de-AT" sz="1400" dirty="0" smtClean="0">
                  <a:solidFill>
                    <a:srgbClr val="000000"/>
                  </a:solidFill>
                  <a:latin typeface="Franklin Gothic Book" panose="020B0503020102020204" pitchFamily="34" charset="0"/>
                </a:rPr>
                <a:t>Needed cross section area for heat conduction </a:t>
              </a:r>
              <a:r>
                <a:rPr lang="el-GR" sz="1400" dirty="0" smtClean="0">
                  <a:solidFill>
                    <a:srgbClr val="000000"/>
                  </a:solidFill>
                  <a:latin typeface="Franklin Gothic Book" panose="020B0503020102020204" pitchFamily="34" charset="0"/>
                </a:rPr>
                <a:t>α</a:t>
              </a:r>
              <a:r>
                <a:rPr lang="en-US" sz="1400" dirty="0" smtClean="0">
                  <a:solidFill>
                    <a:srgbClr val="000000"/>
                  </a:solidFill>
                  <a:latin typeface="Franklin Gothic Book" panose="020B0503020102020204" pitchFamily="34" charset="0"/>
                </a:rPr>
                <a:t> L</a:t>
              </a:r>
              <a:r>
                <a:rPr lang="en-US" sz="1400" baseline="30000" dirty="0" smtClean="0">
                  <a:solidFill>
                    <a:srgbClr val="000000"/>
                  </a:solidFill>
                  <a:latin typeface="Franklin Gothic Book" panose="020B0503020102020204" pitchFamily="34" charset="0"/>
                </a:rPr>
                <a:t>1.3</a:t>
              </a:r>
              <a:endParaRPr lang="de-AT" sz="1400" baseline="30000" dirty="0" smtClean="0">
                <a:solidFill>
                  <a:srgbClr val="000000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6764523" y="2564904"/>
              <a:ext cx="543781" cy="34146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940152" y="1878444"/>
              <a:ext cx="824371" cy="68646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6351161" y="1508021"/>
              <a:ext cx="2613327" cy="74084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6800" rIns="90000" bIns="46800">
              <a:spAutoFit/>
            </a:bodyPr>
            <a:lstStyle>
              <a:lvl1pPr marL="180975" indent="-179388"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marL="0" lvl="1" indent="0" algn="just" eaLnBrk="1" hangingPunct="1">
                <a:spcBef>
                  <a:spcPts val="1250"/>
                </a:spcBef>
              </a:pPr>
              <a:r>
                <a:rPr lang="de-AT" sz="1400" dirty="0" smtClean="0">
                  <a:solidFill>
                    <a:srgbClr val="000000"/>
                  </a:solidFill>
                  <a:latin typeface="Franklin Gothic Book" panose="020B0503020102020204" pitchFamily="34" charset="0"/>
                </a:rPr>
                <a:t>→ Conduction cooling is advantegeous for short magnets (like in the Inner Triplets)</a:t>
              </a:r>
              <a:endParaRPr lang="de-AT" sz="1400" baseline="30000" dirty="0" smtClean="0">
                <a:solidFill>
                  <a:srgbClr val="000000"/>
                </a:solidFill>
                <a:latin typeface="Franklin Gothic Book" panose="020B0503020102020204" pitchFamily="34" charset="0"/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997" y="3062660"/>
            <a:ext cx="2315421" cy="2307202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5940152" y="4948137"/>
            <a:ext cx="3140478" cy="1484978"/>
            <a:chOff x="5940152" y="4948137"/>
            <a:chExt cx="3140478" cy="1484978"/>
          </a:xfrm>
        </p:grpSpPr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6764523" y="5787783"/>
              <a:ext cx="2316107" cy="30995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6800" rIns="90000" bIns="46800">
              <a:spAutoFit/>
            </a:bodyPr>
            <a:lstStyle>
              <a:lvl1pPr marL="180975" indent="-179388"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marL="0" lvl="1" indent="0" algn="just" eaLnBrk="1" hangingPunct="1">
                <a:spcBef>
                  <a:spcPts val="1250"/>
                </a:spcBef>
              </a:pPr>
              <a:r>
                <a:rPr lang="de-AT" sz="1400" dirty="0" smtClean="0">
                  <a:solidFill>
                    <a:srgbClr val="000000"/>
                  </a:solidFill>
                  <a:latin typeface="Franklin Gothic Book" panose="020B0503020102020204" pitchFamily="34" charset="0"/>
                </a:rPr>
                <a:t>Option 1: One-Side-Cooling</a:t>
              </a:r>
              <a:endParaRPr lang="de-AT" sz="1400" baseline="30000" dirty="0" smtClean="0">
                <a:solidFill>
                  <a:srgbClr val="000000"/>
                </a:solidFill>
                <a:latin typeface="Franklin Gothic Book" panose="020B0503020102020204" pitchFamily="34" charset="0"/>
              </a:endParaRPr>
            </a:p>
          </p:txBody>
        </p:sp>
        <p:cxnSp>
          <p:nvCxnSpPr>
            <p:cNvPr id="24" name="Straight Connector 23"/>
            <p:cNvCxnSpPr>
              <a:endCxn id="21" idx="1"/>
            </p:cNvCxnSpPr>
            <p:nvPr/>
          </p:nvCxnSpPr>
          <p:spPr>
            <a:xfrm>
              <a:off x="5940152" y="4948137"/>
              <a:ext cx="824371" cy="99462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6764523" y="6123157"/>
              <a:ext cx="2316107" cy="30995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6800" rIns="90000" bIns="46800">
              <a:spAutoFit/>
            </a:bodyPr>
            <a:lstStyle>
              <a:lvl1pPr marL="180975" indent="-179388"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marL="0" lvl="1" indent="0" algn="just" eaLnBrk="1" hangingPunct="1">
                <a:spcBef>
                  <a:spcPts val="1250"/>
                </a:spcBef>
              </a:pPr>
              <a:r>
                <a:rPr lang="de-AT" sz="1400" dirty="0" smtClean="0">
                  <a:solidFill>
                    <a:srgbClr val="000000"/>
                  </a:solidFill>
                  <a:latin typeface="Franklin Gothic Book" panose="020B0503020102020204" pitchFamily="34" charset="0"/>
                </a:rPr>
                <a:t>Option 2: Two-Sides-Cooling</a:t>
              </a:r>
              <a:endParaRPr lang="de-AT" sz="1400" baseline="30000" dirty="0" smtClean="0">
                <a:solidFill>
                  <a:srgbClr val="000000"/>
                </a:solidFill>
                <a:latin typeface="Franklin Gothic Book" panose="020B0503020102020204" pitchFamily="34" charset="0"/>
              </a:endParaRPr>
            </a:p>
          </p:txBody>
        </p:sp>
        <p:cxnSp>
          <p:nvCxnSpPr>
            <p:cNvPr id="26" name="Straight Connector 25"/>
            <p:cNvCxnSpPr>
              <a:endCxn id="25" idx="1"/>
            </p:cNvCxnSpPr>
            <p:nvPr/>
          </p:nvCxnSpPr>
          <p:spPr>
            <a:xfrm>
              <a:off x="6368341" y="6049577"/>
              <a:ext cx="396182" cy="22855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 Box 2"/>
            <p:cNvSpPr txBox="1">
              <a:spLocks noChangeArrowheads="1"/>
            </p:cNvSpPr>
            <p:nvPr/>
          </p:nvSpPr>
          <p:spPr bwMode="auto">
            <a:xfrm>
              <a:off x="6760056" y="5445449"/>
              <a:ext cx="2316107" cy="30995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6800" rIns="90000" bIns="46800">
              <a:spAutoFit/>
            </a:bodyPr>
            <a:lstStyle>
              <a:lvl1pPr marL="180975" indent="-179388"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marL="0" lvl="1" indent="0" algn="just" eaLnBrk="1" hangingPunct="1">
                <a:spcBef>
                  <a:spcPts val="1250"/>
                </a:spcBef>
              </a:pPr>
              <a:r>
                <a:rPr lang="de-AT" sz="1400" u="sng" dirty="0" smtClean="0">
                  <a:solidFill>
                    <a:srgbClr val="000000"/>
                  </a:solidFill>
                  <a:latin typeface="Franklin Gothic Book" panose="020B0503020102020204" pitchFamily="34" charset="0"/>
                </a:rPr>
                <a:t>Two possible designs:</a:t>
              </a:r>
              <a:endParaRPr lang="de-AT" sz="1400" u="sng" baseline="30000" dirty="0" smtClean="0">
                <a:solidFill>
                  <a:srgbClr val="000000"/>
                </a:solidFill>
                <a:latin typeface="Franklin Gothic Book" panose="020B05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797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56792"/>
            <a:ext cx="6707703" cy="35173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Conduction </a:t>
            </a:r>
            <a:r>
              <a:rPr lang="en-GB" dirty="0"/>
              <a:t>cooling – Numerical results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23528" y="980728"/>
            <a:ext cx="2624323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US" u="sng" kern="0" dirty="0" smtClean="0">
                <a:latin typeface="Franklin Gothic Book" panose="020B0503020102020204" pitchFamily="34" charset="0"/>
              </a:rPr>
              <a:t>Numerical solutions</a:t>
            </a:r>
            <a:endParaRPr lang="en-GB" u="sng" kern="0" dirty="0" smtClean="0">
              <a:latin typeface="Franklin Gothic Book" panose="020B05030201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39552" y="5256165"/>
            <a:ext cx="8064896" cy="136815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kern="0" dirty="0" smtClean="0">
                <a:latin typeface="Franklin Gothic Book" panose="020B0503020102020204" pitchFamily="34" charset="0"/>
              </a:rPr>
              <a:t>The Two-Side Conduction cooling option and the Two-Phase cooling need similar space in the cold mass for cryogenics - both concepts seem to be in the feasibility’s range</a:t>
            </a:r>
          </a:p>
          <a:p>
            <a:pPr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kern="0" dirty="0" smtClean="0">
                <a:latin typeface="Franklin Gothic Book" panose="020B0503020102020204" pitchFamily="34" charset="0"/>
              </a:rPr>
              <a:t>The choice could be made by different aspects (required space between adjacent magnets, transient behavior, controlling effort, reliability, …)</a:t>
            </a:r>
            <a:endParaRPr lang="en-GB" sz="1600" kern="0" dirty="0" smtClean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04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&amp; Outlook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95536" y="980728"/>
            <a:ext cx="8280920" cy="1872209"/>
            <a:chOff x="395536" y="980728"/>
            <a:chExt cx="8280920" cy="1872209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395536" y="980728"/>
              <a:ext cx="2736304" cy="415869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360000" indent="-457200" algn="just">
                <a:spcBef>
                  <a:spcPts val="1000"/>
                </a:spcBef>
                <a:buNone/>
              </a:pPr>
              <a:r>
                <a:rPr lang="en-GB" u="sng" kern="0" dirty="0" smtClean="0">
                  <a:latin typeface="Franklin Gothic Book" panose="020B0503020102020204" pitchFamily="34" charset="0"/>
                </a:rPr>
                <a:t>Summary</a:t>
              </a:r>
              <a:endParaRPr lang="en-GB" kern="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611560" y="1556792"/>
              <a:ext cx="8064896" cy="612140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just">
                <a:spcBef>
                  <a:spcPts val="1000"/>
                </a:spcBef>
                <a:buNone/>
              </a:pPr>
              <a:endParaRPr lang="en-GB" sz="1800" kern="0" dirty="0" smtClean="0">
                <a:latin typeface="Franklin Gothic Book" panose="020B0503020102020204" pitchFamily="34" charset="0"/>
              </a:endParaRPr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539552" y="1484785"/>
              <a:ext cx="8064896" cy="1368152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algn="just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en-US" sz="1600" kern="0" dirty="0" smtClean="0">
                  <a:latin typeface="Franklin Gothic Book" panose="020B0503020102020204" pitchFamily="34" charset="0"/>
                </a:rPr>
                <a:t>Very high, but </a:t>
              </a:r>
              <a:r>
                <a:rPr lang="en-US" sz="1600" kern="0" dirty="0">
                  <a:latin typeface="Franklin Gothic Book" panose="020B0503020102020204" pitchFamily="34" charset="0"/>
                </a:rPr>
                <a:t>s</a:t>
              </a:r>
              <a:r>
                <a:rPr lang="en-US" sz="1600" kern="0" dirty="0" smtClean="0">
                  <a:latin typeface="Franklin Gothic Book" panose="020B0503020102020204" pitchFamily="34" charset="0"/>
                </a:rPr>
                <a:t>trongly non-uniform heat loads on the FCC Inner Triplet Magnets challenge the cryogenics design (structure was changed to be able to design a reliable cooling system for the available space)</a:t>
              </a:r>
            </a:p>
            <a:p>
              <a:pPr algn="just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en-US" sz="1600" kern="0" dirty="0" smtClean="0">
                  <a:latin typeface="Franklin Gothic Book" panose="020B0503020102020204" pitchFamily="34" charset="0"/>
                </a:rPr>
                <a:t>Two well-established cooling concepts were investigated</a:t>
              </a:r>
            </a:p>
            <a:p>
              <a:pPr algn="just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endParaRPr lang="en-GB" sz="1600" kern="0" dirty="0" smtClean="0">
                <a:latin typeface="Franklin Gothic Book" panose="020B0503020102020204" pitchFamily="34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361" y="3248449"/>
            <a:ext cx="2873767" cy="15419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254192"/>
            <a:ext cx="2873496" cy="1530430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683568" y="4936203"/>
            <a:ext cx="3535216" cy="36500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spcBef>
                <a:spcPts val="1000"/>
              </a:spcBef>
              <a:buFont typeface="Franklin Gothic Book" panose="020B0503020102020204" pitchFamily="34" charset="0"/>
              <a:buChar char="+"/>
            </a:pPr>
            <a:r>
              <a:rPr lang="en-US" sz="1600" kern="0" dirty="0" smtClean="0">
                <a:latin typeface="Franklin Gothic Book" panose="020B0503020102020204" pitchFamily="34" charset="0"/>
              </a:rPr>
              <a:t>Less space needed for cryogenics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792033" y="4936203"/>
            <a:ext cx="3816424" cy="64807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spcBef>
                <a:spcPts val="1000"/>
              </a:spcBef>
              <a:buFont typeface="Franklin Gothic Book" panose="020B0503020102020204" pitchFamily="34" charset="0"/>
              <a:buChar char="+"/>
            </a:pPr>
            <a:r>
              <a:rPr lang="en-US" sz="1600" kern="0" dirty="0" smtClean="0">
                <a:latin typeface="Franklin Gothic Book" panose="020B0503020102020204" pitchFamily="34" charset="0"/>
              </a:rPr>
              <a:t>Robust concept and simple controlling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971600" y="2811348"/>
            <a:ext cx="3535216" cy="36500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1000"/>
              </a:spcBef>
              <a:buNone/>
            </a:pPr>
            <a:r>
              <a:rPr lang="en-US" sz="1600" u="sng" kern="0" dirty="0" smtClean="0">
                <a:latin typeface="Franklin Gothic Book" panose="020B0503020102020204" pitchFamily="34" charset="0"/>
              </a:rPr>
              <a:t>Two-Phase Flow Cooling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160993" y="2819734"/>
            <a:ext cx="3535216" cy="36500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1000"/>
              </a:spcBef>
              <a:buNone/>
            </a:pPr>
            <a:r>
              <a:rPr lang="en-US" sz="1600" u="sng" kern="0" dirty="0" smtClean="0">
                <a:latin typeface="Franklin Gothic Book" panose="020B0503020102020204" pitchFamily="34" charset="0"/>
              </a:rPr>
              <a:t>Pure Conduction Cooling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57915" y="5494321"/>
            <a:ext cx="8064896" cy="86306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kern="0" dirty="0" smtClean="0">
                <a:latin typeface="Franklin Gothic Book" panose="020B0503020102020204" pitchFamily="34" charset="0"/>
              </a:rPr>
              <a:t>With both cooling concepts the space requirements are in the range of feasibility – the possibility of choosing between different designs provides freedom of choice for taking into account other aspects as well</a:t>
            </a:r>
            <a:endParaRPr lang="en-GB" sz="1600" kern="0" dirty="0" smtClean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84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" t="3805"/>
          <a:stretch/>
        </p:blipFill>
        <p:spPr>
          <a:xfrm>
            <a:off x="0" y="763320"/>
            <a:ext cx="9145617" cy="58756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end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281211" y="4129348"/>
            <a:ext cx="49985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"What starts out as science fiction today may wind up being finished tomorrow as a report</a:t>
            </a:r>
            <a:r>
              <a:rPr lang="en-GB" i="1" dirty="0" smtClean="0"/>
              <a:t>.“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Norman Mailer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636" y="1113525"/>
            <a:ext cx="2624033" cy="11426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105596"/>
            <a:ext cx="1414769" cy="138382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897085"/>
            <a:ext cx="2700532" cy="135026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08" y="763320"/>
            <a:ext cx="1983482" cy="21800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83" y="4743030"/>
            <a:ext cx="1216244" cy="15272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665692" y="2852835"/>
            <a:ext cx="42295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Thank you very much for your attention!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5953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32440" y="2132855"/>
            <a:ext cx="6508935" cy="4156663"/>
            <a:chOff x="3687" y="3684319"/>
            <a:chExt cx="4470308" cy="274382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7" y="3684319"/>
              <a:ext cx="4470308" cy="2743824"/>
            </a:xfrm>
            <a:prstGeom prst="rect">
              <a:avLst/>
            </a:prstGeom>
          </p:spPr>
        </p:pic>
        <p:sp>
          <p:nvSpPr>
            <p:cNvPr id="41" name="Content Placeholder 2"/>
            <p:cNvSpPr txBox="1">
              <a:spLocks/>
            </p:cNvSpPr>
            <p:nvPr/>
          </p:nvSpPr>
          <p:spPr>
            <a:xfrm>
              <a:off x="2674245" y="4855050"/>
              <a:ext cx="785908" cy="3065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ctr">
                <a:spcBef>
                  <a:spcPts val="1000"/>
                </a:spcBef>
                <a:buNone/>
              </a:pPr>
              <a:r>
                <a:rPr lang="el-GR" sz="1600" kern="0" dirty="0" smtClean="0">
                  <a:latin typeface="Franklin Gothic Book" panose="020B0503020102020204" pitchFamily="34" charset="0"/>
                </a:rPr>
                <a:t>α</a:t>
              </a:r>
              <a:r>
                <a:rPr lang="en-US" sz="1600" kern="0" dirty="0" smtClean="0">
                  <a:latin typeface="Franklin Gothic Book" panose="020B0503020102020204" pitchFamily="34" charset="0"/>
                </a:rPr>
                <a:t> </a:t>
              </a:r>
              <a:r>
                <a:rPr lang="en-GB" sz="1900" kern="0" dirty="0" smtClean="0">
                  <a:latin typeface="Symbol" panose="05050102010706020507" pitchFamily="18" charset="2"/>
                </a:rPr>
                <a:t>t</a:t>
              </a:r>
              <a:r>
                <a:rPr lang="en-GB" sz="1900" kern="0" baseline="-25000" dirty="0" smtClean="0">
                  <a:latin typeface="Franklin Gothic Book" panose="020B0503020102020204" pitchFamily="34" charset="0"/>
                </a:rPr>
                <a:t>Liq-Wall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Supplemental – Wall Shear Stress (Liquid)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53" y="1079978"/>
            <a:ext cx="4670005" cy="1725114"/>
          </a:xfrm>
          <a:prstGeom prst="rect">
            <a:avLst/>
          </a:prstGeom>
        </p:spPr>
      </p:pic>
      <p:sp>
        <p:nvSpPr>
          <p:cNvPr id="39" name="Content Placeholder 2"/>
          <p:cNvSpPr txBox="1">
            <a:spLocks/>
          </p:cNvSpPr>
          <p:nvPr/>
        </p:nvSpPr>
        <p:spPr>
          <a:xfrm>
            <a:off x="248868" y="863954"/>
            <a:ext cx="2624323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US" u="sng" kern="0" dirty="0" smtClean="0">
                <a:latin typeface="Franklin Gothic Book" panose="020B0503020102020204" pitchFamily="34" charset="0"/>
              </a:rPr>
              <a:t>Wall Shear Stress</a:t>
            </a:r>
            <a:endParaRPr lang="en-GB" u="sng" kern="0" dirty="0" smtClean="0">
              <a:latin typeface="Franklin Gothic Book" panose="020B05030201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932" y="3068904"/>
            <a:ext cx="2738382" cy="228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7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Supplemental – </a:t>
            </a:r>
            <a:r>
              <a:rPr lang="en-GB" dirty="0" smtClean="0"/>
              <a:t>Two-Sides vapour extraction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248868" y="863954"/>
            <a:ext cx="4323132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US" u="sng" kern="0" dirty="0" smtClean="0">
                <a:latin typeface="Franklin Gothic Book" panose="020B0503020102020204" pitchFamily="34" charset="0"/>
              </a:rPr>
              <a:t>Two-Sides </a:t>
            </a:r>
            <a:r>
              <a:rPr lang="en-US" u="sng" kern="0" dirty="0" err="1" smtClean="0">
                <a:latin typeface="Franklin Gothic Book" panose="020B0503020102020204" pitchFamily="34" charset="0"/>
              </a:rPr>
              <a:t>vapour</a:t>
            </a:r>
            <a:r>
              <a:rPr lang="en-US" u="sng" kern="0" dirty="0" smtClean="0">
                <a:latin typeface="Franklin Gothic Book" panose="020B0503020102020204" pitchFamily="34" charset="0"/>
              </a:rPr>
              <a:t> extraction</a:t>
            </a:r>
            <a:endParaRPr lang="en-GB" u="sng" kern="0" dirty="0">
              <a:latin typeface="Franklin Gothic Book" panose="020B05030201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48880"/>
            <a:ext cx="7199784" cy="3887883"/>
          </a:xfrm>
          <a:prstGeom prst="rect">
            <a:avLst/>
          </a:prstGeom>
        </p:spPr>
      </p:pic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392947" y="1419794"/>
            <a:ext cx="3456384" cy="5254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algn="just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Two-Sides vapour extraction could decrease bayonet HX diameter size requirement</a:t>
            </a:r>
            <a:endParaRPr lang="de-AT" sz="1400" baseline="30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5913227" y="1908269"/>
            <a:ext cx="1872208" cy="168848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06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Supplemental – Conduction Cooling Interconnections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248868" y="863954"/>
            <a:ext cx="4251124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US" u="sng" kern="0" dirty="0" smtClean="0">
                <a:latin typeface="Franklin Gothic Book" panose="020B0503020102020204" pitchFamily="34" charset="0"/>
              </a:rPr>
              <a:t>Conduction Cooling Arrangements</a:t>
            </a:r>
            <a:endParaRPr lang="en-GB" u="sng" kern="0" dirty="0" smtClean="0">
              <a:latin typeface="Franklin Gothic Book" panose="020B05030201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2843"/>
            <a:ext cx="7176256" cy="4366076"/>
          </a:xfrm>
          <a:prstGeom prst="rect">
            <a:avLst/>
          </a:prstGeom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7675595" y="4818105"/>
            <a:ext cx="1575909" cy="30995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algn="just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Two-Sides-Cooling</a:t>
            </a:r>
            <a:endParaRPr lang="de-AT" sz="1400" baseline="30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7666293" y="3580242"/>
            <a:ext cx="1477707" cy="30995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algn="just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One-Side-Cooling</a:t>
            </a:r>
            <a:endParaRPr lang="de-AT" sz="1400" baseline="30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2896" y="4281212"/>
            <a:ext cx="1692480" cy="74084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algn="just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General HX for Two-Sides Cooling to assure balancing</a:t>
            </a:r>
            <a:endParaRPr lang="de-AT" sz="1400" baseline="30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909136" y="2924944"/>
            <a:ext cx="2942784" cy="218265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1259632" y="2874281"/>
            <a:ext cx="2592288" cy="8877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909136" y="5086886"/>
            <a:ext cx="134472" cy="40684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107504" y="2348880"/>
            <a:ext cx="2002698" cy="5254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algn="just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Combined helium baths for adjacent magnets</a:t>
            </a:r>
            <a:endParaRPr lang="de-AT" sz="1400" baseline="30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5220072" y="1236722"/>
            <a:ext cx="3456384" cy="5254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algn="just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One Jumper connection (HX, valve) for two adjacent magnets for One-Side Cooling</a:t>
            </a:r>
            <a:endParaRPr lang="de-AT" sz="1400" baseline="30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4240474" y="1702843"/>
            <a:ext cx="1051606" cy="92476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00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Supplemental – Conduction Cooling Vapour Generation (1/2)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03151" y="4848787"/>
            <a:ext cx="3096344" cy="1505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285750" lvl="1" indent="-285750" algn="just" eaLnBrk="1" hangingPunct="1">
              <a:spcBef>
                <a:spcPts val="1250"/>
              </a:spcBef>
              <a:buFont typeface="Arial" pitchFamily="34" charset="0"/>
              <a:buChar char="•"/>
            </a:pPr>
            <a:r>
              <a:rPr lang="de-AT" sz="1400" dirty="0" smtClean="0">
                <a:solidFill>
                  <a:srgbClr val="000000"/>
                </a:solidFill>
                <a:latin typeface="Symbol" pitchFamily="18" charset="2"/>
              </a:rPr>
              <a:t>r</a:t>
            </a:r>
            <a:r>
              <a:rPr lang="de-AT" sz="1400" baseline="-25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Liq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= 145 kg/m</a:t>
            </a:r>
            <a:r>
              <a:rPr lang="de-AT" sz="1400" baseline="30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3</a:t>
            </a:r>
            <a:endParaRPr lang="de-AT" sz="1400" baseline="30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marL="285750" lvl="1" indent="-285750" algn="just" eaLnBrk="1" hangingPunct="1">
              <a:spcBef>
                <a:spcPts val="1250"/>
              </a:spcBef>
              <a:buFont typeface="Arial" pitchFamily="34" charset="0"/>
              <a:buChar char="•"/>
            </a:pP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HX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pipe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diameters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calculated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to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reach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a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temperature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of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400" kern="0" dirty="0">
                <a:solidFill>
                  <a:schemeClr val="tx1"/>
                </a:solidFill>
                <a:latin typeface="Franklin Gothic Book" panose="020B0503020102020204" pitchFamily="34" charset="0"/>
              </a:rPr>
              <a:t>≈ 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1.9 K</a:t>
            </a:r>
            <a:endParaRPr lang="de-AT" sz="14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marL="285750" lvl="1" indent="-285750" algn="just" eaLnBrk="1" hangingPunct="1">
              <a:spcBef>
                <a:spcPts val="1250"/>
              </a:spcBef>
              <a:buFont typeface="Arial" pitchFamily="34" charset="0"/>
              <a:buChar char="•"/>
            </a:pP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Minimal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pressure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head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needed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to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avoid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saturation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line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(</a:t>
            </a:r>
            <a:r>
              <a:rPr lang="en-GB" sz="1400" kern="0" dirty="0">
                <a:solidFill>
                  <a:schemeClr val="tx1"/>
                </a:solidFill>
                <a:latin typeface="Franklin Gothic Book" panose="020B0503020102020204" pitchFamily="34" charset="0"/>
              </a:rPr>
              <a:t>≈ 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42 cm)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" t="60180" r="77735" b="1376"/>
          <a:stretch/>
        </p:blipFill>
        <p:spPr>
          <a:xfrm>
            <a:off x="7395947" y="995851"/>
            <a:ext cx="1516454" cy="263645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900500"/>
            <a:ext cx="4900831" cy="2637421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98" t="4940" r="2914" b="52222"/>
          <a:stretch/>
        </p:blipFill>
        <p:spPr>
          <a:xfrm>
            <a:off x="3927854" y="968874"/>
            <a:ext cx="3304515" cy="2937914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83" b="52222"/>
          <a:stretch/>
        </p:blipFill>
        <p:spPr>
          <a:xfrm>
            <a:off x="230409" y="1423538"/>
            <a:ext cx="3691126" cy="3276600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H="1">
            <a:off x="2008736" y="3356992"/>
            <a:ext cx="3139328" cy="864096"/>
          </a:xfrm>
          <a:prstGeom prst="line">
            <a:avLst/>
          </a:prstGeom>
          <a:ln w="6350">
            <a:solidFill>
              <a:schemeClr val="tx1"/>
            </a:solidFill>
            <a:prstDash val="dash"/>
            <a:headEnd type="triangle" w="sm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ntent Placeholder 2"/>
          <p:cNvSpPr txBox="1">
            <a:spLocks/>
          </p:cNvSpPr>
          <p:nvPr/>
        </p:nvSpPr>
        <p:spPr>
          <a:xfrm>
            <a:off x="248868" y="863954"/>
            <a:ext cx="5187228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US" u="sng" kern="0" dirty="0" smtClean="0">
                <a:latin typeface="Franklin Gothic Book" panose="020B0503020102020204" pitchFamily="34" charset="0"/>
              </a:rPr>
              <a:t>Conduction Cooling </a:t>
            </a:r>
            <a:r>
              <a:rPr lang="en-US" u="sng" kern="0" dirty="0" err="1" smtClean="0">
                <a:latin typeface="Franklin Gothic Book" panose="020B0503020102020204" pitchFamily="34" charset="0"/>
              </a:rPr>
              <a:t>Vapour</a:t>
            </a:r>
            <a:r>
              <a:rPr lang="en-US" u="sng" kern="0" dirty="0" smtClean="0">
                <a:latin typeface="Franklin Gothic Book" panose="020B0503020102020204" pitchFamily="34" charset="0"/>
              </a:rPr>
              <a:t> Generation (1/2)</a:t>
            </a:r>
            <a:endParaRPr lang="en-GB" u="sng" kern="0" dirty="0" smtClean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05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Supplemental – Conduction Cooling Vapour Generation (2/2)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622433" y="1947898"/>
            <a:ext cx="2232248" cy="40417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285750" lvl="1" indent="-285750" algn="just" eaLnBrk="1" hangingPunct="1">
              <a:spcBef>
                <a:spcPts val="1250"/>
              </a:spcBef>
              <a:buFont typeface="Arial" pitchFamily="34" charset="0"/>
              <a:buChar char="•"/>
            </a:pP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Liquid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helium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temperature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in HX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pipe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&lt; 1.9 K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for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radial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heat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transfer</a:t>
            </a:r>
            <a:endParaRPr lang="de-AT" sz="14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marL="285750" lvl="1" indent="-285750" algn="just" eaLnBrk="1" hangingPunct="1">
              <a:spcBef>
                <a:spcPts val="1250"/>
              </a:spcBef>
              <a:buFont typeface="Arial" pitchFamily="34" charset="0"/>
              <a:buChar char="•"/>
            </a:pP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Two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parallel longitudinal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heat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fluxes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(in HX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pipe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and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static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helium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bath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</a:t>
            </a:r>
          </a:p>
          <a:p>
            <a:pPr marL="285750" lvl="1" indent="-285750" algn="just" eaLnBrk="1" hangingPunct="1">
              <a:spcBef>
                <a:spcPts val="1250"/>
              </a:spcBef>
              <a:buFont typeface="Arial" pitchFamily="34" charset="0"/>
              <a:buChar char="•"/>
            </a:pP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Radial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driving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temperature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difference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increases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towards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outlet</a:t>
            </a:r>
            <a:endParaRPr lang="de-AT" sz="14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marL="285750" lvl="1" indent="-285750" algn="just" eaLnBrk="1" hangingPunct="1">
              <a:spcBef>
                <a:spcPts val="1250"/>
              </a:spcBef>
              <a:buFont typeface="Arial" pitchFamily="34" charset="0"/>
              <a:buChar char="•"/>
            </a:pP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Limit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determined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by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the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magnets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smtClean="0">
                <a:solidFill>
                  <a:srgbClr val="009900"/>
                </a:solidFill>
                <a:latin typeface="Franklin Gothic Book" panose="020B0503020102020204" pitchFamily="34" charset="0"/>
              </a:rPr>
              <a:t>Q1A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and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de-AT" sz="1400" dirty="0" smtClean="0">
                <a:solidFill>
                  <a:srgbClr val="3399FF"/>
                </a:solidFill>
                <a:latin typeface="Franklin Gothic Book" panose="020B0503020102020204" pitchFamily="34" charset="0"/>
              </a:rPr>
              <a:t>Q3B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(T = 1.887 K  → 30 – 40 cm </a:t>
            </a:r>
            <a:r>
              <a:rPr lang="de-AT" sz="1400" dirty="0" err="1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head</a:t>
            </a:r>
            <a:r>
              <a:rPr lang="de-AT" sz="14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)</a:t>
            </a: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248868" y="863954"/>
            <a:ext cx="5187228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US" u="sng" kern="0" dirty="0" smtClean="0">
                <a:latin typeface="Franklin Gothic Book" panose="020B0503020102020204" pitchFamily="34" charset="0"/>
              </a:rPr>
              <a:t>Conduction Cooling </a:t>
            </a:r>
            <a:r>
              <a:rPr lang="en-US" u="sng" kern="0" dirty="0" err="1" smtClean="0">
                <a:latin typeface="Franklin Gothic Book" panose="020B0503020102020204" pitchFamily="34" charset="0"/>
              </a:rPr>
              <a:t>Vapour</a:t>
            </a:r>
            <a:r>
              <a:rPr lang="en-US" u="sng" kern="0" dirty="0" smtClean="0">
                <a:latin typeface="Franklin Gothic Book" panose="020B0503020102020204" pitchFamily="34" charset="0"/>
              </a:rPr>
              <a:t> Generation (2/2)</a:t>
            </a:r>
            <a:endParaRPr lang="en-GB" u="sng" kern="0" dirty="0" smtClean="0">
              <a:latin typeface="Franklin Gothic Book" panose="020B0503020102020204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97" y="3814566"/>
            <a:ext cx="6228184" cy="229318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42" y="1620944"/>
            <a:ext cx="6228184" cy="224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97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Supplemental–Mixed Cooling Concepts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248868" y="863954"/>
            <a:ext cx="2624323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US" u="sng" kern="0" dirty="0" smtClean="0">
                <a:latin typeface="Franklin Gothic Book" panose="020B0503020102020204" pitchFamily="34" charset="0"/>
              </a:rPr>
              <a:t>Mixed Cooling</a:t>
            </a:r>
            <a:endParaRPr lang="en-GB" u="sng" kern="0" dirty="0" smtClean="0">
              <a:latin typeface="Franklin Gothic Book" panose="020B0503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68" y="2996952"/>
            <a:ext cx="8662416" cy="3176016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48868" y="1447363"/>
            <a:ext cx="2592288" cy="36500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1000"/>
              </a:spcBef>
              <a:buNone/>
            </a:pPr>
            <a:r>
              <a:rPr lang="en-US" sz="1600" kern="0" dirty="0" smtClean="0">
                <a:latin typeface="Franklin Gothic Book" panose="020B0503020102020204" pitchFamily="34" charset="0"/>
              </a:rPr>
              <a:t>High-loaded magnets: Two-Sides Conduction Cooling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714256" y="1403536"/>
            <a:ext cx="2592288" cy="36500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1000"/>
              </a:spcBef>
              <a:buNone/>
            </a:pPr>
            <a:r>
              <a:rPr lang="en-US" sz="1600" kern="0" dirty="0" smtClean="0">
                <a:latin typeface="Franklin Gothic Book" panose="020B0503020102020204" pitchFamily="34" charset="0"/>
              </a:rPr>
              <a:t>High-loaded magnets: Two-Sides Conduction Cooling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199929" y="1114825"/>
            <a:ext cx="2219623" cy="36500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1000"/>
              </a:spcBef>
              <a:buNone/>
            </a:pPr>
            <a:r>
              <a:rPr lang="en-US" sz="1600" kern="0" dirty="0" smtClean="0">
                <a:latin typeface="Franklin Gothic Book" panose="020B0503020102020204" pitchFamily="34" charset="0"/>
              </a:rPr>
              <a:t>Low-loaded magnets: Combined bayonet heat exchanger cooling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9" y="2081772"/>
            <a:ext cx="7634933" cy="127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71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51776"/>
            <a:ext cx="8294071" cy="10641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369" y="3474039"/>
            <a:ext cx="1690282" cy="23454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Inner Triplets – Structure &amp; Heat Source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301861" y="980728"/>
            <a:ext cx="2973995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GB" u="sng" kern="0" dirty="0" smtClean="0">
                <a:latin typeface="Franklin Gothic Book" panose="020B0503020102020204" pitchFamily="34" charset="0"/>
              </a:rPr>
              <a:t>The FCC-</a:t>
            </a:r>
            <a:r>
              <a:rPr lang="en-GB" u="sng" kern="0" dirty="0" err="1" smtClean="0">
                <a:latin typeface="Franklin Gothic Book" panose="020B0503020102020204" pitchFamily="34" charset="0"/>
              </a:rPr>
              <a:t>hh</a:t>
            </a:r>
            <a:r>
              <a:rPr lang="en-GB" u="sng" kern="0" dirty="0" smtClean="0">
                <a:latin typeface="Franklin Gothic Book" panose="020B0503020102020204" pitchFamily="34" charset="0"/>
              </a:rPr>
              <a:t> Inner Triplets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60324" y="1493025"/>
            <a:ext cx="8783247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GB" kern="0" dirty="0" smtClean="0">
                <a:latin typeface="Franklin Gothic Book" panose="020B0503020102020204" pitchFamily="34" charset="0"/>
              </a:rPr>
              <a:t>Final focussing magnets before Interaction </a:t>
            </a:r>
            <a:r>
              <a:rPr lang="en-GB" kern="0" dirty="0">
                <a:latin typeface="Franklin Gothic Book" panose="020B0503020102020204" pitchFamily="34" charset="0"/>
              </a:rPr>
              <a:t>Points (8 quadrupoles </a:t>
            </a:r>
            <a:r>
              <a:rPr lang="en-GB" kern="0" dirty="0" smtClean="0">
                <a:latin typeface="Franklin Gothic Book" panose="020B0503020102020204" pitchFamily="34" charset="0"/>
              </a:rPr>
              <a:t>in 3 groups</a:t>
            </a:r>
            <a:r>
              <a:rPr lang="en-GB" kern="0" dirty="0">
                <a:latin typeface="Franklin Gothic Book" panose="020B0503020102020204" pitchFamily="34" charset="0"/>
              </a:rPr>
              <a:t>)</a:t>
            </a:r>
            <a:endParaRPr lang="en-GB" kern="0" dirty="0" smtClean="0">
              <a:latin typeface="Franklin Gothic Book" panose="020B05030201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7209107" y="4314278"/>
            <a:ext cx="327016" cy="14800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83" y="3434730"/>
            <a:ext cx="2901855" cy="292915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926" y="3412501"/>
            <a:ext cx="3608108" cy="3049052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168436" y="3474039"/>
            <a:ext cx="1907301" cy="2840892"/>
            <a:chOff x="168436" y="3607760"/>
            <a:chExt cx="1907301" cy="2840892"/>
          </a:xfrm>
        </p:grpSpPr>
        <p:cxnSp>
          <p:nvCxnSpPr>
            <p:cNvPr id="22" name="Straight Connector 21"/>
            <p:cNvCxnSpPr/>
            <p:nvPr/>
          </p:nvCxnSpPr>
          <p:spPr>
            <a:xfrm flipH="1" flipV="1">
              <a:off x="395536" y="3612911"/>
              <a:ext cx="166847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395536" y="6448652"/>
              <a:ext cx="168020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467544" y="3607760"/>
              <a:ext cx="0" cy="2840892"/>
            </a:xfrm>
            <a:prstGeom prst="line">
              <a:avLst/>
            </a:prstGeom>
            <a:ln w="6350"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ontent Placeholder 2"/>
            <p:cNvSpPr txBox="1">
              <a:spLocks/>
            </p:cNvSpPr>
            <p:nvPr/>
          </p:nvSpPr>
          <p:spPr>
            <a:xfrm rot="16200000">
              <a:off x="-91996" y="4730701"/>
              <a:ext cx="952911" cy="432048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400" kern="0" dirty="0" smtClean="0">
                  <a:latin typeface="Franklin Gothic Book" panose="020B0503020102020204" pitchFamily="34" charset="0"/>
                </a:rPr>
                <a:t>0.655 m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38917" y="2461463"/>
            <a:ext cx="8077499" cy="688220"/>
            <a:chOff x="238917" y="2461463"/>
            <a:chExt cx="8077499" cy="688220"/>
          </a:xfrm>
        </p:grpSpPr>
        <p:grpSp>
          <p:nvGrpSpPr>
            <p:cNvPr id="67" name="Group 66"/>
            <p:cNvGrpSpPr/>
            <p:nvPr/>
          </p:nvGrpSpPr>
          <p:grpSpPr>
            <a:xfrm>
              <a:off x="755576" y="2461463"/>
              <a:ext cx="7560840" cy="126343"/>
              <a:chOff x="755576" y="2461463"/>
              <a:chExt cx="7560840" cy="126343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755576" y="2536050"/>
                <a:ext cx="7560840" cy="41118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755576" y="2507110"/>
                <a:ext cx="6984776" cy="6980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755576" y="2514090"/>
                <a:ext cx="6254824" cy="19653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755576" y="2507110"/>
                <a:ext cx="5088434" cy="6979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827584" y="2485801"/>
                <a:ext cx="4392488" cy="24530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755576" y="2529985"/>
                <a:ext cx="3600400" cy="54759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762000" y="2461463"/>
                <a:ext cx="2740338" cy="68522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755576" y="2526226"/>
                <a:ext cx="1656184" cy="61580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762000" y="2471064"/>
                <a:ext cx="821668" cy="53061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Content Placeholder 2"/>
            <p:cNvSpPr txBox="1">
              <a:spLocks/>
            </p:cNvSpPr>
            <p:nvPr/>
          </p:nvSpPr>
          <p:spPr>
            <a:xfrm>
              <a:off x="238917" y="2647140"/>
              <a:ext cx="933917" cy="50254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400" kern="0" dirty="0" smtClean="0">
                  <a:solidFill>
                    <a:srgbClr val="FF00FF"/>
                  </a:solidFill>
                  <a:latin typeface="Franklin Gothic Book" panose="020B0503020102020204" pitchFamily="34" charset="0"/>
                </a:rPr>
                <a:t>Collision debris</a:t>
              </a:r>
            </a:p>
          </p:txBody>
        </p:sp>
      </p:grpSp>
      <p:cxnSp>
        <p:nvCxnSpPr>
          <p:cNvPr id="107" name="Straight Connector 106"/>
          <p:cNvCxnSpPr/>
          <p:nvPr/>
        </p:nvCxnSpPr>
        <p:spPr>
          <a:xfrm flipH="1" flipV="1">
            <a:off x="5065607" y="4827708"/>
            <a:ext cx="835475" cy="61817"/>
          </a:xfrm>
          <a:prstGeom prst="line">
            <a:avLst/>
          </a:prstGeom>
          <a:ln w="6350">
            <a:solidFill>
              <a:srgbClr val="FF00FF"/>
            </a:solidFill>
            <a:headEnd type="non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4479298" y="3369113"/>
            <a:ext cx="2741063" cy="3182635"/>
            <a:chOff x="4479298" y="3369113"/>
            <a:chExt cx="2741063" cy="3182635"/>
          </a:xfrm>
        </p:grpSpPr>
        <p:grpSp>
          <p:nvGrpSpPr>
            <p:cNvPr id="121" name="Group 120"/>
            <p:cNvGrpSpPr/>
            <p:nvPr/>
          </p:nvGrpSpPr>
          <p:grpSpPr>
            <a:xfrm>
              <a:off x="5701303" y="3369113"/>
              <a:ext cx="316232" cy="1525372"/>
              <a:chOff x="5695928" y="3369113"/>
              <a:chExt cx="316232" cy="1525372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 flipV="1">
                <a:off x="5904148" y="4149081"/>
                <a:ext cx="108012" cy="745404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H="1" flipV="1">
                <a:off x="5701752" y="4077073"/>
                <a:ext cx="202396" cy="810964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H="1" flipV="1">
                <a:off x="5844010" y="4070625"/>
                <a:ext cx="60138" cy="823860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5904148" y="3744295"/>
                <a:ext cx="54006" cy="1143743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H="1" flipV="1">
                <a:off x="5695928" y="3369113"/>
                <a:ext cx="205154" cy="1513964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 93"/>
            <p:cNvGrpSpPr/>
            <p:nvPr/>
          </p:nvGrpSpPr>
          <p:grpSpPr>
            <a:xfrm rot="5400000">
              <a:off x="6407051" y="4186075"/>
              <a:ext cx="310408" cy="1316213"/>
              <a:chOff x="6122692" y="3914455"/>
              <a:chExt cx="310408" cy="1316213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 flipV="1">
                <a:off x="6325088" y="4485264"/>
                <a:ext cx="108012" cy="745404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H="1" flipV="1">
                <a:off x="6122692" y="4413256"/>
                <a:ext cx="202396" cy="810964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rot="16200000" flipV="1">
                <a:off x="5948384" y="4853965"/>
                <a:ext cx="721535" cy="31872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16200000">
                <a:off x="5903238" y="4773811"/>
                <a:ext cx="872261" cy="28559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16200000" flipV="1">
                <a:off x="5584314" y="4481552"/>
                <a:ext cx="1304805" cy="170611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 102"/>
            <p:cNvGrpSpPr/>
            <p:nvPr/>
          </p:nvGrpSpPr>
          <p:grpSpPr>
            <a:xfrm rot="16400311">
              <a:off x="4922128" y="4135346"/>
              <a:ext cx="560680" cy="1446340"/>
              <a:chOff x="5768467" y="3600545"/>
              <a:chExt cx="560680" cy="1446340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 rot="5199689" flipH="1" flipV="1">
                <a:off x="5731925" y="4617050"/>
                <a:ext cx="730114" cy="123597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H="1" flipV="1">
                <a:off x="5996410" y="4223025"/>
                <a:ext cx="60138" cy="823860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5199689" flipH="1" flipV="1">
                <a:off x="5556462" y="4259809"/>
                <a:ext cx="1236505" cy="308865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rot="5199689" flipH="1">
                <a:off x="5168447" y="4200565"/>
                <a:ext cx="1443238" cy="243198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Group 110"/>
            <p:cNvGrpSpPr/>
            <p:nvPr/>
          </p:nvGrpSpPr>
          <p:grpSpPr>
            <a:xfrm rot="10800000">
              <a:off x="5826729" y="4889542"/>
              <a:ext cx="225501" cy="1662206"/>
              <a:chOff x="6183819" y="3568462"/>
              <a:chExt cx="225501" cy="1662206"/>
            </a:xfrm>
          </p:grpSpPr>
          <p:cxnSp>
            <p:nvCxnSpPr>
              <p:cNvPr id="112" name="Straight Connector 111"/>
              <p:cNvCxnSpPr/>
              <p:nvPr/>
            </p:nvCxnSpPr>
            <p:spPr>
              <a:xfrm rot="10800000" flipH="1">
                <a:off x="6325088" y="4396342"/>
                <a:ext cx="84232" cy="834326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10800000">
                <a:off x="6183819" y="4482492"/>
                <a:ext cx="141269" cy="741728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16200000" flipV="1">
                <a:off x="5948384" y="4853965"/>
                <a:ext cx="721535" cy="31872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rot="10800000" flipH="1">
                <a:off x="6325088" y="3568462"/>
                <a:ext cx="51161" cy="1655759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10800000">
                <a:off x="6209991" y="4221612"/>
                <a:ext cx="112031" cy="997648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4" name="Group 163"/>
          <p:cNvGrpSpPr/>
          <p:nvPr/>
        </p:nvGrpSpPr>
        <p:grpSpPr>
          <a:xfrm>
            <a:off x="1085421" y="4221088"/>
            <a:ext cx="1587101" cy="1226928"/>
            <a:chOff x="1085421" y="4221088"/>
            <a:chExt cx="1587101" cy="1226928"/>
          </a:xfrm>
        </p:grpSpPr>
        <p:grpSp>
          <p:nvGrpSpPr>
            <p:cNvPr id="163" name="Group 162"/>
            <p:cNvGrpSpPr/>
            <p:nvPr/>
          </p:nvGrpSpPr>
          <p:grpSpPr>
            <a:xfrm>
              <a:off x="1824218" y="4221088"/>
              <a:ext cx="315310" cy="671053"/>
              <a:chOff x="1824218" y="4221088"/>
              <a:chExt cx="315310" cy="671053"/>
            </a:xfrm>
          </p:grpSpPr>
          <p:cxnSp>
            <p:nvCxnSpPr>
              <p:cNvPr id="122" name="Straight Connector 121"/>
              <p:cNvCxnSpPr/>
              <p:nvPr/>
            </p:nvCxnSpPr>
            <p:spPr>
              <a:xfrm flipH="1" flipV="1">
                <a:off x="1824218" y="4221088"/>
                <a:ext cx="221059" cy="671053"/>
              </a:xfrm>
              <a:prstGeom prst="line">
                <a:avLst/>
              </a:prstGeom>
              <a:ln w="3175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 flipV="1">
                <a:off x="2038350" y="4619625"/>
                <a:ext cx="5329" cy="272481"/>
              </a:xfrm>
              <a:prstGeom prst="line">
                <a:avLst/>
              </a:prstGeom>
              <a:ln w="9525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V="1">
                <a:off x="2043577" y="4482555"/>
                <a:ext cx="95951" cy="406971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8" name="Group 137"/>
            <p:cNvGrpSpPr/>
            <p:nvPr/>
          </p:nvGrpSpPr>
          <p:grpSpPr>
            <a:xfrm rot="5400000">
              <a:off x="2293878" y="4574295"/>
              <a:ext cx="125782" cy="631507"/>
              <a:chOff x="2133721" y="4413033"/>
              <a:chExt cx="125782" cy="631507"/>
            </a:xfrm>
          </p:grpSpPr>
          <p:cxnSp>
            <p:nvCxnSpPr>
              <p:cNvPr id="135" name="Straight Connector 134"/>
              <p:cNvCxnSpPr/>
              <p:nvPr/>
            </p:nvCxnSpPr>
            <p:spPr>
              <a:xfrm rot="16200000">
                <a:off x="1912837" y="4697875"/>
                <a:ext cx="631507" cy="61824"/>
              </a:xfrm>
              <a:prstGeom prst="line">
                <a:avLst/>
              </a:prstGeom>
              <a:ln w="3175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16200000" flipV="1">
                <a:off x="2018128" y="4866554"/>
                <a:ext cx="293545" cy="62360"/>
              </a:xfrm>
              <a:prstGeom prst="line">
                <a:avLst/>
              </a:prstGeom>
              <a:ln w="9525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16200000" flipV="1">
                <a:off x="1984297" y="4830244"/>
                <a:ext cx="417026" cy="6338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oup 149"/>
            <p:cNvGrpSpPr/>
            <p:nvPr/>
          </p:nvGrpSpPr>
          <p:grpSpPr>
            <a:xfrm rot="16200000">
              <a:off x="1519239" y="4369184"/>
              <a:ext cx="103257" cy="970894"/>
              <a:chOff x="1882271" y="4000228"/>
              <a:chExt cx="103257" cy="970894"/>
            </a:xfrm>
          </p:grpSpPr>
          <p:cxnSp>
            <p:nvCxnSpPr>
              <p:cNvPr id="144" name="Straight Connector 143"/>
              <p:cNvCxnSpPr/>
              <p:nvPr/>
            </p:nvCxnSpPr>
            <p:spPr>
              <a:xfrm rot="5400000" flipH="1" flipV="1">
                <a:off x="1451814" y="4447410"/>
                <a:ext cx="970894" cy="76530"/>
              </a:xfrm>
              <a:prstGeom prst="line">
                <a:avLst/>
              </a:prstGeom>
              <a:ln w="3175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rot="5400000" flipH="1">
                <a:off x="1744967" y="4818655"/>
                <a:ext cx="289735" cy="15127"/>
              </a:xfrm>
              <a:prstGeom prst="line">
                <a:avLst/>
              </a:prstGeom>
              <a:ln w="9525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rot="5400000" flipH="1" flipV="1">
                <a:off x="1705121" y="4688099"/>
                <a:ext cx="472581" cy="88233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Group 153"/>
            <p:cNvGrpSpPr/>
            <p:nvPr/>
          </p:nvGrpSpPr>
          <p:grpSpPr>
            <a:xfrm rot="10463815">
              <a:off x="1986082" y="4885804"/>
              <a:ext cx="184253" cy="562212"/>
              <a:chOff x="1799054" y="4410503"/>
              <a:chExt cx="184253" cy="562212"/>
            </a:xfrm>
          </p:grpSpPr>
          <p:cxnSp>
            <p:nvCxnSpPr>
              <p:cNvPr id="155" name="Straight Connector 154"/>
              <p:cNvCxnSpPr/>
              <p:nvPr/>
            </p:nvCxnSpPr>
            <p:spPr>
              <a:xfrm rot="11136185">
                <a:off x="1799054" y="4410503"/>
                <a:ext cx="127375" cy="555729"/>
              </a:xfrm>
              <a:prstGeom prst="line">
                <a:avLst/>
              </a:prstGeom>
              <a:ln w="3175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rot="11136185">
                <a:off x="1886756" y="4649966"/>
                <a:ext cx="26356" cy="320599"/>
              </a:xfrm>
              <a:prstGeom prst="line">
                <a:avLst/>
              </a:prstGeom>
              <a:ln w="9525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rot="11136185" flipH="1">
                <a:off x="1915433" y="4597794"/>
                <a:ext cx="67874" cy="374921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0771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511" y="2374451"/>
            <a:ext cx="982656" cy="75521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21" y="1421387"/>
            <a:ext cx="8294071" cy="10641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1" y="3126679"/>
            <a:ext cx="5801560" cy="266010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271" y="2776964"/>
            <a:ext cx="3268695" cy="27622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Inner Triplets – Heat Load on Tungsten Shield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39552" y="6181656"/>
            <a:ext cx="8784976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GB" sz="1600" kern="0" dirty="0" smtClean="0">
                <a:latin typeface="Franklin Gothic Book" panose="020B0503020102020204" pitchFamily="34" charset="0"/>
              </a:rPr>
              <a:t>- Tungsten Shield cooling between 40 – 60 K (compared to 1.8 K of Cold Mass)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39552" y="5800940"/>
            <a:ext cx="8793732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GB" sz="1600" kern="0" dirty="0" smtClean="0">
                <a:latin typeface="Franklin Gothic Book" panose="020B0503020102020204" pitchFamily="34" charset="0"/>
              </a:rPr>
              <a:t>- Large cooling channels in tungsten shield possible (due to impact distribution)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560458" y="2838122"/>
            <a:ext cx="2531295" cy="2530800"/>
            <a:chOff x="6462876" y="2918068"/>
            <a:chExt cx="2531295" cy="253080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462876" y="4190608"/>
              <a:ext cx="25312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735416" y="2918068"/>
              <a:ext cx="0" cy="2530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8212896" y="4103360"/>
              <a:ext cx="733628" cy="174496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6487868" y="4103360"/>
              <a:ext cx="733628" cy="174496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 rot="16200000">
              <a:off x="7368602" y="3219535"/>
              <a:ext cx="733628" cy="174496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 rot="16200000">
              <a:off x="7370504" y="4957499"/>
              <a:ext cx="733628" cy="192085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301861" y="980728"/>
            <a:ext cx="4630179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GB" u="sng" kern="0" dirty="0" smtClean="0">
                <a:latin typeface="Franklin Gothic Book" panose="020B0503020102020204" pitchFamily="34" charset="0"/>
              </a:rPr>
              <a:t>Heat Load on the Tungsten Shield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895839" y="1611341"/>
            <a:ext cx="3910476" cy="1488593"/>
            <a:chOff x="1895839" y="1611341"/>
            <a:chExt cx="3910476" cy="1488593"/>
          </a:xfrm>
        </p:grpSpPr>
        <p:sp>
          <p:nvSpPr>
            <p:cNvPr id="30" name="Oval 29"/>
            <p:cNvSpPr/>
            <p:nvPr/>
          </p:nvSpPr>
          <p:spPr>
            <a:xfrm>
              <a:off x="1895839" y="1611341"/>
              <a:ext cx="1080120" cy="375232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Content Placeholder 2"/>
            <p:cNvSpPr txBox="1">
              <a:spLocks/>
            </p:cNvSpPr>
            <p:nvPr/>
          </p:nvSpPr>
          <p:spPr>
            <a:xfrm>
              <a:off x="2301317" y="2494063"/>
              <a:ext cx="3504998" cy="605871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US" sz="1600" kern="0" dirty="0" smtClean="0">
                  <a:latin typeface="Franklin Gothic Book" panose="020B0503020102020204" pitchFamily="34" charset="0"/>
                </a:rPr>
                <a:t>Due to high specific heat load original Q1B magnet (“Q1B</a:t>
              </a:r>
              <a:r>
                <a:rPr lang="en-US" sz="1600" kern="0" baseline="-25000" dirty="0" smtClean="0">
                  <a:latin typeface="Franklin Gothic Book" panose="020B0503020102020204" pitchFamily="34" charset="0"/>
                </a:rPr>
                <a:t>orig</a:t>
              </a:r>
              <a:r>
                <a:rPr lang="en-US" sz="1600" kern="0" dirty="0" smtClean="0">
                  <a:latin typeface="Franklin Gothic Book" panose="020B0503020102020204" pitchFamily="34" charset="0"/>
                </a:rPr>
                <a:t>”) was split</a:t>
              </a:r>
              <a:endParaRPr lang="en-GB" sz="1600" kern="0" dirty="0" smtClean="0">
                <a:latin typeface="Franklin Gothic Book" panose="020B0503020102020204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flipH="1">
              <a:off x="2062546" y="1986573"/>
              <a:ext cx="216656" cy="493334"/>
            </a:xfrm>
            <a:prstGeom prst="line">
              <a:avLst/>
            </a:prstGeom>
            <a:ln w="3175">
              <a:solidFill>
                <a:srgbClr val="FF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Content Placeholder 2"/>
          <p:cNvSpPr txBox="1">
            <a:spLocks/>
          </p:cNvSpPr>
          <p:nvPr/>
        </p:nvSpPr>
        <p:spPr>
          <a:xfrm>
            <a:off x="4283968" y="691430"/>
            <a:ext cx="3240360" cy="720080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200" u="sng" kern="0" dirty="0" smtClean="0">
                <a:latin typeface="Franklin Gothic Book" panose="020B0503020102020204" pitchFamily="34" charset="0"/>
              </a:rPr>
              <a:t>Rapid Reaction Team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1200" kern="0" dirty="0" err="1" smtClean="0">
                <a:latin typeface="Franklin Gothic Book" panose="020B0503020102020204" pitchFamily="34" charset="0"/>
              </a:rPr>
              <a:t>Besana</a:t>
            </a:r>
            <a:r>
              <a:rPr lang="en-US" sz="1200" kern="0" dirty="0" smtClean="0">
                <a:latin typeface="Franklin Gothic Book" panose="020B0503020102020204" pitchFamily="34" charset="0"/>
              </a:rPr>
              <a:t> MI, </a:t>
            </a:r>
            <a:r>
              <a:rPr lang="en-US" sz="1200" kern="0" dirty="0" err="1" smtClean="0">
                <a:latin typeface="Franklin Gothic Book" panose="020B0503020102020204" pitchFamily="34" charset="0"/>
              </a:rPr>
              <a:t>Cerutti</a:t>
            </a:r>
            <a:r>
              <a:rPr lang="en-US" sz="1200" kern="0" dirty="0" smtClean="0">
                <a:latin typeface="Franklin Gothic Book" panose="020B0503020102020204" pitchFamily="34" charset="0"/>
              </a:rPr>
              <a:t> F, </a:t>
            </a:r>
            <a:r>
              <a:rPr lang="de-AT" sz="1200" kern="0" dirty="0" err="1" smtClean="0">
                <a:latin typeface="Franklin Gothic Book" panose="020B0503020102020204" pitchFamily="34" charset="0"/>
              </a:rPr>
              <a:t>Delikaris</a:t>
            </a:r>
            <a:r>
              <a:rPr lang="de-AT" sz="1200" kern="0" dirty="0" smtClean="0">
                <a:latin typeface="Franklin Gothic Book" panose="020B0503020102020204" pitchFamily="34" charset="0"/>
              </a:rPr>
              <a:t> D, </a:t>
            </a:r>
            <a:r>
              <a:rPr lang="en-US" sz="1200" kern="0" dirty="0" err="1" smtClean="0">
                <a:latin typeface="Franklin Gothic Book" panose="020B0503020102020204" pitchFamily="34" charset="0"/>
              </a:rPr>
              <a:t>Humann</a:t>
            </a:r>
            <a:r>
              <a:rPr lang="en-US" sz="1200" kern="0" dirty="0" smtClean="0">
                <a:latin typeface="Franklin Gothic Book" panose="020B0503020102020204" pitchFamily="34" charset="0"/>
              </a:rPr>
              <a:t> B, </a:t>
            </a:r>
            <a:r>
              <a:rPr lang="de-AT" sz="1200" kern="0" dirty="0" smtClean="0">
                <a:latin typeface="Franklin Gothic Book" panose="020B0503020102020204" pitchFamily="34" charset="0"/>
              </a:rPr>
              <a:t>Martin R, </a:t>
            </a:r>
            <a:r>
              <a:rPr lang="de-AT" sz="1200" kern="0" dirty="0" err="1" smtClean="0">
                <a:latin typeface="Franklin Gothic Book" panose="020B0503020102020204" pitchFamily="34" charset="0"/>
              </a:rPr>
              <a:t>Schörling</a:t>
            </a:r>
            <a:r>
              <a:rPr lang="de-AT" sz="1200" kern="0" dirty="0" smtClean="0">
                <a:latin typeface="Franklin Gothic Book" panose="020B0503020102020204" pitchFamily="34" charset="0"/>
              </a:rPr>
              <a:t> D, </a:t>
            </a:r>
            <a:r>
              <a:rPr lang="de-AT" sz="1200" kern="0" dirty="0" err="1" smtClean="0">
                <a:latin typeface="Franklin Gothic Book" panose="020B0503020102020204" pitchFamily="34" charset="0"/>
              </a:rPr>
              <a:t>Tavian</a:t>
            </a:r>
            <a:r>
              <a:rPr lang="de-AT" sz="1200" kern="0" dirty="0" smtClean="0">
                <a:latin typeface="Franklin Gothic Book" panose="020B0503020102020204" pitchFamily="34" charset="0"/>
              </a:rPr>
              <a:t> L</a:t>
            </a:r>
            <a:endParaRPr lang="en-GB" sz="1200" kern="0" dirty="0" smtClean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4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1" y="3670958"/>
            <a:ext cx="5658963" cy="29462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Inner Triplets – Cold Mass Cryogenics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1861" y="980728"/>
            <a:ext cx="3406043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GB" u="sng" kern="0" dirty="0" smtClean="0">
                <a:latin typeface="Franklin Gothic Book" panose="020B0503020102020204" pitchFamily="34" charset="0"/>
              </a:rPr>
              <a:t>Heat Load on the Cold Mass</a:t>
            </a:r>
            <a:endParaRPr lang="en-GB" u="sng" kern="0" dirty="0">
              <a:latin typeface="Franklin Gothic Book" panose="020B0503020102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957" y="873692"/>
            <a:ext cx="2901855" cy="2929152"/>
          </a:xfrm>
          <a:prstGeom prst="rect">
            <a:avLst/>
          </a:prstGeom>
        </p:spPr>
      </p:pic>
      <p:grpSp>
        <p:nvGrpSpPr>
          <p:cNvPr id="87" name="Group 86"/>
          <p:cNvGrpSpPr/>
          <p:nvPr/>
        </p:nvGrpSpPr>
        <p:grpSpPr>
          <a:xfrm>
            <a:off x="7175602" y="2842218"/>
            <a:ext cx="1525813" cy="1723115"/>
            <a:chOff x="7293971" y="-36981"/>
            <a:chExt cx="1525813" cy="1723115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7756296" y="-36981"/>
              <a:ext cx="22510" cy="1169267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Content Placeholder 2"/>
            <p:cNvSpPr txBox="1">
              <a:spLocks/>
            </p:cNvSpPr>
            <p:nvPr/>
          </p:nvSpPr>
          <p:spPr>
            <a:xfrm>
              <a:off x="7293971" y="1119634"/>
              <a:ext cx="1525813" cy="566500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smtClean="0">
                  <a:latin typeface="Franklin Gothic Book" panose="020B0503020102020204" pitchFamily="34" charset="0"/>
                </a:rPr>
                <a:t>Stainless Steel Collar</a:t>
              </a: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7861329" y="3426851"/>
            <a:ext cx="1402923" cy="530349"/>
            <a:chOff x="3968977" y="4765710"/>
            <a:chExt cx="1402923" cy="530349"/>
          </a:xfrm>
        </p:grpSpPr>
        <p:sp>
          <p:nvSpPr>
            <p:cNvPr id="34" name="Content Placeholder 2"/>
            <p:cNvSpPr txBox="1">
              <a:spLocks/>
            </p:cNvSpPr>
            <p:nvPr/>
          </p:nvSpPr>
          <p:spPr>
            <a:xfrm>
              <a:off x="4190375" y="4987346"/>
              <a:ext cx="1181525" cy="30871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smtClean="0">
                  <a:latin typeface="Franklin Gothic Book" panose="020B0503020102020204" pitchFamily="34" charset="0"/>
                </a:rPr>
                <a:t>Iron Yoke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3968977" y="4765710"/>
              <a:ext cx="599103" cy="261705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4537387" y="828097"/>
            <a:ext cx="2122845" cy="1048575"/>
            <a:chOff x="4483043" y="1166985"/>
            <a:chExt cx="2122845" cy="1048575"/>
          </a:xfrm>
        </p:grpSpPr>
        <p:sp>
          <p:nvSpPr>
            <p:cNvPr id="30" name="Content Placeholder 2"/>
            <p:cNvSpPr txBox="1">
              <a:spLocks/>
            </p:cNvSpPr>
            <p:nvPr/>
          </p:nvSpPr>
          <p:spPr>
            <a:xfrm>
              <a:off x="4483043" y="1905117"/>
              <a:ext cx="1605710" cy="31044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err="1" smtClean="0">
                  <a:latin typeface="Franklin Gothic Book" panose="020B0503020102020204" pitchFamily="34" charset="0"/>
                </a:rPr>
                <a:t>d</a:t>
              </a:r>
              <a:r>
                <a:rPr lang="en-GB" sz="1600" kern="0" baseline="-25000" dirty="0" err="1" smtClean="0">
                  <a:latin typeface="Franklin Gothic Book" panose="020B0503020102020204" pitchFamily="34" charset="0"/>
                </a:rPr>
                <a:t>max</a:t>
              </a:r>
              <a:r>
                <a:rPr lang="en-GB" sz="1600" kern="0" dirty="0" smtClean="0">
                  <a:latin typeface="Franklin Gothic Book" panose="020B0503020102020204" pitchFamily="34" charset="0"/>
                </a:rPr>
                <a:t> ≈ 100 mm</a:t>
              </a:r>
            </a:p>
          </p:txBody>
        </p:sp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4483504" y="1166985"/>
              <a:ext cx="1604789" cy="844654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smtClean="0">
                  <a:latin typeface="Franklin Gothic Book" panose="020B0503020102020204" pitchFamily="34" charset="0"/>
                </a:rPr>
                <a:t>Available space for cryogenics installations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 flipH="1" flipV="1">
              <a:off x="5872257" y="1846684"/>
              <a:ext cx="733631" cy="90877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424040" y="2355911"/>
            <a:ext cx="2402210" cy="1046435"/>
            <a:chOff x="4111428" y="3385683"/>
            <a:chExt cx="2402210" cy="1046435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4111428" y="4123405"/>
              <a:ext cx="1296144" cy="30871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err="1" smtClean="0">
                  <a:latin typeface="Franklin Gothic Book" panose="020B0503020102020204" pitchFamily="34" charset="0"/>
                </a:rPr>
                <a:t>T</a:t>
              </a:r>
              <a:r>
                <a:rPr lang="en-GB" sz="1600" kern="0" baseline="-25000" dirty="0" err="1" smtClean="0">
                  <a:latin typeface="Franklin Gothic Book" panose="020B0503020102020204" pitchFamily="34" charset="0"/>
                </a:rPr>
                <a:t>max</a:t>
              </a:r>
              <a:r>
                <a:rPr lang="en-GB" sz="1600" kern="0" dirty="0" smtClean="0">
                  <a:latin typeface="Franklin Gothic Book" panose="020B0503020102020204" pitchFamily="34" charset="0"/>
                </a:rPr>
                <a:t> = 1.9 K</a:t>
              </a:r>
            </a:p>
          </p:txBody>
        </p:sp>
        <p:cxnSp>
          <p:nvCxnSpPr>
            <p:cNvPr id="58" name="Straight Connector 57"/>
            <p:cNvCxnSpPr>
              <a:endCxn id="60" idx="3"/>
            </p:cNvCxnSpPr>
            <p:nvPr/>
          </p:nvCxnSpPr>
          <p:spPr>
            <a:xfrm flipH="1" flipV="1">
              <a:off x="5728398" y="3812258"/>
              <a:ext cx="785240" cy="119464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Content Placeholder 2"/>
            <p:cNvSpPr txBox="1">
              <a:spLocks/>
            </p:cNvSpPr>
            <p:nvPr/>
          </p:nvSpPr>
          <p:spPr>
            <a:xfrm>
              <a:off x="4111428" y="3385683"/>
              <a:ext cx="1616970" cy="853149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smtClean="0">
                  <a:latin typeface="Franklin Gothic Book" panose="020B0503020102020204" pitchFamily="34" charset="0"/>
                </a:rPr>
                <a:t>Free space for pressurized </a:t>
              </a:r>
              <a:r>
                <a:rPr lang="en-GB" sz="1600" kern="0" dirty="0" err="1" smtClean="0">
                  <a:latin typeface="Franklin Gothic Book" panose="020B0503020102020204" pitchFamily="34" charset="0"/>
                </a:rPr>
                <a:t>su-perfluid</a:t>
              </a:r>
              <a:r>
                <a:rPr lang="en-GB" sz="1600" kern="0" dirty="0" smtClean="0">
                  <a:latin typeface="Franklin Gothic Book" panose="020B0503020102020204" pitchFamily="34" charset="0"/>
                </a:rPr>
                <a:t> helium</a:t>
              </a: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926601" y="2636912"/>
            <a:ext cx="1306237" cy="1645171"/>
            <a:chOff x="4302880" y="1428496"/>
            <a:chExt cx="1306237" cy="1645171"/>
          </a:xfrm>
        </p:grpSpPr>
        <p:cxnSp>
          <p:nvCxnSpPr>
            <p:cNvPr id="53" name="Straight Connector 52"/>
            <p:cNvCxnSpPr>
              <a:endCxn id="56" idx="3"/>
            </p:cNvCxnSpPr>
            <p:nvPr/>
          </p:nvCxnSpPr>
          <p:spPr>
            <a:xfrm flipH="1">
              <a:off x="4961045" y="1428496"/>
              <a:ext cx="603739" cy="1257195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Content Placeholder 2"/>
            <p:cNvSpPr txBox="1">
              <a:spLocks/>
            </p:cNvSpPr>
            <p:nvPr/>
          </p:nvSpPr>
          <p:spPr>
            <a:xfrm>
              <a:off x="4302880" y="2531334"/>
              <a:ext cx="658165" cy="30871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smtClean="0">
                  <a:latin typeface="Franklin Gothic Book" panose="020B0503020102020204" pitchFamily="34" charset="0"/>
                </a:rPr>
                <a:t>Coil</a:t>
              </a:r>
            </a:p>
          </p:txBody>
        </p:sp>
        <p:sp>
          <p:nvSpPr>
            <p:cNvPr id="75" name="Content Placeholder 2"/>
            <p:cNvSpPr txBox="1">
              <a:spLocks/>
            </p:cNvSpPr>
            <p:nvPr/>
          </p:nvSpPr>
          <p:spPr>
            <a:xfrm>
              <a:off x="4312973" y="2764954"/>
              <a:ext cx="1296144" cy="30871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err="1" smtClean="0">
                  <a:latin typeface="Franklin Gothic Book" panose="020B0503020102020204" pitchFamily="34" charset="0"/>
                </a:rPr>
                <a:t>T</a:t>
              </a:r>
              <a:r>
                <a:rPr lang="en-GB" sz="1600" kern="0" baseline="-25000" dirty="0" err="1" smtClean="0">
                  <a:latin typeface="Franklin Gothic Book" panose="020B0503020102020204" pitchFamily="34" charset="0"/>
                </a:rPr>
                <a:t>max</a:t>
              </a:r>
              <a:r>
                <a:rPr lang="en-GB" sz="1600" kern="0" dirty="0" smtClean="0">
                  <a:latin typeface="Franklin Gothic Book" panose="020B0503020102020204" pitchFamily="34" charset="0"/>
                </a:rPr>
                <a:t> = 4.5 K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652120" y="4760820"/>
            <a:ext cx="3422666" cy="1610984"/>
            <a:chOff x="5652120" y="4760820"/>
            <a:chExt cx="3422666" cy="1610984"/>
          </a:xfrm>
        </p:grpSpPr>
        <p:sp>
          <p:nvSpPr>
            <p:cNvPr id="19" name="Content Placeholder 2"/>
            <p:cNvSpPr txBox="1">
              <a:spLocks/>
            </p:cNvSpPr>
            <p:nvPr/>
          </p:nvSpPr>
          <p:spPr>
            <a:xfrm>
              <a:off x="5757584" y="4760820"/>
              <a:ext cx="3317202" cy="580565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GB" sz="1600" kern="0" dirty="0" smtClean="0">
                  <a:latin typeface="Franklin Gothic Book" panose="020B0503020102020204" pitchFamily="34" charset="0"/>
                </a:rPr>
                <a:t>Two approved cooling concepts with superfluid He:</a:t>
              </a:r>
            </a:p>
          </p:txBody>
        </p:sp>
        <p:sp>
          <p:nvSpPr>
            <p:cNvPr id="99" name="Content Placeholder 2"/>
            <p:cNvSpPr txBox="1">
              <a:spLocks/>
            </p:cNvSpPr>
            <p:nvPr/>
          </p:nvSpPr>
          <p:spPr>
            <a:xfrm>
              <a:off x="5652120" y="5404478"/>
              <a:ext cx="3375424" cy="902369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684000" indent="-360000" algn="just">
                <a:spcBef>
                  <a:spcPts val="0"/>
                </a:spcBef>
                <a:spcAft>
                  <a:spcPts val="600"/>
                </a:spcAft>
                <a:buFont typeface="+mj-lt"/>
                <a:buAutoNum type="arabicPeriod"/>
              </a:pPr>
              <a:r>
                <a:rPr lang="en-US" sz="1600" kern="0" dirty="0" smtClean="0">
                  <a:latin typeface="Franklin Gothic Book" panose="020B0503020102020204" pitchFamily="34" charset="0"/>
                </a:rPr>
                <a:t>Two-phase cooling with bayonet heat exchanger pipe</a:t>
              </a:r>
            </a:p>
            <a:p>
              <a:pPr marL="684000" indent="-360000" algn="just">
                <a:spcBef>
                  <a:spcPts val="0"/>
                </a:spcBef>
                <a:spcAft>
                  <a:spcPts val="600"/>
                </a:spcAft>
                <a:buFont typeface="+mj-lt"/>
                <a:buAutoNum type="arabicPeriod"/>
              </a:pPr>
              <a:r>
                <a:rPr lang="en-US" sz="1600" kern="0" dirty="0" smtClean="0">
                  <a:latin typeface="Franklin Gothic Book" panose="020B0503020102020204" pitchFamily="34" charset="0"/>
                </a:rPr>
                <a:t>(Pure) Conduction cooling</a:t>
              </a:r>
              <a:endParaRPr lang="en-GB" sz="1600" kern="0" dirty="0" smtClean="0">
                <a:latin typeface="Franklin Gothic Book" panose="020B05030201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820065" y="4760820"/>
              <a:ext cx="3254721" cy="161098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Content Placeholder 2"/>
          <p:cNvSpPr txBox="1">
            <a:spLocks/>
          </p:cNvSpPr>
          <p:nvPr/>
        </p:nvSpPr>
        <p:spPr>
          <a:xfrm>
            <a:off x="142566" y="1397449"/>
            <a:ext cx="4234296" cy="168085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684000" indent="-360000"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kern="0" dirty="0" smtClean="0">
                <a:latin typeface="Franklin Gothic Book" panose="020B0503020102020204" pitchFamily="34" charset="0"/>
              </a:rPr>
              <a:t>Available space for cryogenics installations is limited</a:t>
            </a:r>
          </a:p>
          <a:p>
            <a:pPr marL="684000" indent="-360000"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kern="0" dirty="0" smtClean="0">
                <a:latin typeface="Franklin Gothic Book" panose="020B0503020102020204" pitchFamily="34" charset="0"/>
              </a:rPr>
              <a:t>Available driving temperature range for heat extraction is limited</a:t>
            </a:r>
          </a:p>
          <a:p>
            <a:pPr marL="684000" indent="-360000"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kern="0" dirty="0" smtClean="0">
                <a:latin typeface="Franklin Gothic Book" panose="020B0503020102020204" pitchFamily="34" charset="0"/>
              </a:rPr>
              <a:t>The range of specific heat loads varies strongly for the single magnets</a:t>
            </a: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11481" y="3093633"/>
            <a:ext cx="4026594" cy="593881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32000" indent="-288000" algn="just">
              <a:spcBef>
                <a:spcPts val="1000"/>
              </a:spcBef>
              <a:buNone/>
            </a:pPr>
            <a:r>
              <a:rPr lang="en-GB" sz="1600" kern="0" dirty="0" smtClean="0">
                <a:latin typeface="Franklin Gothic Book" panose="020B0503020102020204" pitchFamily="34" charset="0"/>
              </a:rPr>
              <a:t>→ Small, reliable and possibly uniformly designed cryogenic system needed</a:t>
            </a:r>
          </a:p>
        </p:txBody>
      </p:sp>
    </p:spTree>
    <p:extLst>
      <p:ext uri="{BB962C8B-B14F-4D97-AF65-F5344CB8AC3E}">
        <p14:creationId xmlns:p14="http://schemas.microsoft.com/office/powerpoint/2010/main" val="396737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Inner Triplets – Two-phase cooling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28567" y="767407"/>
            <a:ext cx="3582047" cy="791999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GB" u="sng" kern="0" dirty="0" smtClean="0">
                <a:latin typeface="Franklin Gothic Book" panose="020B0503020102020204" pitchFamily="34" charset="0"/>
              </a:rPr>
              <a:t>The two-phase cooling scheme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40968"/>
            <a:ext cx="6404236" cy="34109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961" y="3097737"/>
            <a:ext cx="2136350" cy="213939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331" y="1006950"/>
            <a:ext cx="1903314" cy="190470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175920" y="2464082"/>
            <a:ext cx="2647771" cy="2509664"/>
            <a:chOff x="5175920" y="2464082"/>
            <a:chExt cx="2647771" cy="2509664"/>
          </a:xfrm>
        </p:grpSpPr>
        <p:cxnSp>
          <p:nvCxnSpPr>
            <p:cNvPr id="22" name="Straight Connector 21"/>
            <p:cNvCxnSpPr/>
            <p:nvPr/>
          </p:nvCxnSpPr>
          <p:spPr>
            <a:xfrm flipH="1">
              <a:off x="7427354" y="2505696"/>
              <a:ext cx="396337" cy="106333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5298263" y="2464082"/>
              <a:ext cx="2389809" cy="238913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5175920" y="4739389"/>
              <a:ext cx="244683" cy="234357"/>
            </a:xfrm>
            <a:prstGeom prst="ellipse">
              <a:avLst/>
            </a:prstGeom>
            <a:noFill/>
            <a:ln w="19050">
              <a:solidFill>
                <a:srgbClr val="A473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503369" y="1666780"/>
            <a:ext cx="1181525" cy="921870"/>
            <a:chOff x="7503369" y="1666780"/>
            <a:chExt cx="1181525" cy="921870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7503369" y="1666780"/>
              <a:ext cx="1181525" cy="305131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400" kern="0" dirty="0" smtClean="0">
                  <a:latin typeface="Franklin Gothic Book" panose="020B0503020102020204" pitchFamily="34" charset="0"/>
                </a:rPr>
                <a:t>Feeder Pipe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H="1">
              <a:off x="8042988" y="1985523"/>
              <a:ext cx="42890" cy="603127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6269079" y="5906131"/>
            <a:ext cx="2018827" cy="547430"/>
            <a:chOff x="6269079" y="5906131"/>
            <a:chExt cx="2018827" cy="547430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6903860" y="6127845"/>
              <a:ext cx="1384046" cy="325716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400" kern="0" dirty="0" smtClean="0">
                  <a:latin typeface="Franklin Gothic Book" panose="020B0503020102020204" pitchFamily="34" charset="0"/>
                </a:rPr>
                <a:t>Level Gauge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 flipV="1">
              <a:off x="6269079" y="5906131"/>
              <a:ext cx="741322" cy="36357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652120" y="4602309"/>
            <a:ext cx="3462208" cy="1450604"/>
            <a:chOff x="5652120" y="4602309"/>
            <a:chExt cx="3462208" cy="1450604"/>
          </a:xfrm>
        </p:grpSpPr>
        <p:grpSp>
          <p:nvGrpSpPr>
            <p:cNvPr id="50" name="Group 37"/>
            <p:cNvGrpSpPr/>
            <p:nvPr/>
          </p:nvGrpSpPr>
          <p:grpSpPr>
            <a:xfrm>
              <a:off x="6971649" y="4602309"/>
              <a:ext cx="2142679" cy="1450604"/>
              <a:chOff x="6564750" y="2738830"/>
              <a:chExt cx="2142679" cy="1450604"/>
            </a:xfrm>
          </p:grpSpPr>
          <p:sp>
            <p:nvSpPr>
              <p:cNvPr id="51" name="Text Box 2"/>
              <p:cNvSpPr txBox="1">
                <a:spLocks noChangeArrowheads="1"/>
              </p:cNvSpPr>
              <p:nvPr/>
            </p:nvSpPr>
            <p:spPr bwMode="auto">
              <a:xfrm>
                <a:off x="6564750" y="3448589"/>
                <a:ext cx="2142679" cy="7408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>
                <a:spAutoFit/>
              </a:bodyPr>
              <a:lstStyle>
                <a:lvl1pPr marL="180975" indent="-179388"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1pPr>
                <a:lvl2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2pPr>
                <a:lvl3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3pPr>
                <a:lvl4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4pPr>
                <a:lvl5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9pPr>
              </a:lstStyle>
              <a:p>
                <a:pPr marL="0" lvl="1" indent="0" algn="just" eaLnBrk="1" hangingPunct="1">
                  <a:spcBef>
                    <a:spcPts val="1250"/>
                  </a:spcBef>
                </a:pPr>
                <a:r>
                  <a:rPr lang="de-AT" sz="1400" dirty="0">
                    <a:solidFill>
                      <a:srgbClr val="000000"/>
                    </a:solidFill>
                    <a:latin typeface="Franklin Gothic Book" panose="020B0503020102020204" pitchFamily="34" charset="0"/>
                  </a:rPr>
                  <a:t>C</a:t>
                </a:r>
                <a:r>
                  <a:rPr lang="de-AT" sz="1400" dirty="0" smtClean="0">
                    <a:solidFill>
                      <a:srgbClr val="000000"/>
                    </a:solidFill>
                    <a:latin typeface="Franklin Gothic Book" panose="020B0503020102020204" pitchFamily="34" charset="0"/>
                  </a:rPr>
                  <a:t>old mass immersed in a pressurized static bath of superfluid helium</a:t>
                </a:r>
              </a:p>
            </p:txBody>
          </p:sp>
          <p:cxnSp>
            <p:nvCxnSpPr>
              <p:cNvPr id="52" name="Straight Connector 7"/>
              <p:cNvCxnSpPr/>
              <p:nvPr/>
            </p:nvCxnSpPr>
            <p:spPr bwMode="auto">
              <a:xfrm flipH="1" flipV="1">
                <a:off x="7145555" y="2738830"/>
                <a:ext cx="271237" cy="759638"/>
              </a:xfrm>
              <a:prstGeom prst="line">
                <a:avLst/>
              </a:prstGeom>
              <a:solidFill>
                <a:srgbClr val="00B8FF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7" name="Straight Connector 7"/>
            <p:cNvCxnSpPr/>
            <p:nvPr/>
          </p:nvCxnSpPr>
          <p:spPr bwMode="auto">
            <a:xfrm flipH="1" flipV="1">
              <a:off x="5652120" y="5105308"/>
              <a:ext cx="1392771" cy="253264"/>
            </a:xfrm>
            <a:prstGeom prst="line">
              <a:avLst/>
            </a:prstGeom>
            <a:solidFill>
              <a:srgbClr val="00B8FF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" name="Group 6"/>
          <p:cNvGrpSpPr/>
          <p:nvPr/>
        </p:nvGrpSpPr>
        <p:grpSpPr>
          <a:xfrm>
            <a:off x="3678421" y="4789633"/>
            <a:ext cx="432048" cy="1252597"/>
            <a:chOff x="3678421" y="4789633"/>
            <a:chExt cx="432048" cy="1252597"/>
          </a:xfrm>
        </p:grpSpPr>
        <p:cxnSp>
          <p:nvCxnSpPr>
            <p:cNvPr id="61" name="Straight Connector 60"/>
            <p:cNvCxnSpPr/>
            <p:nvPr/>
          </p:nvCxnSpPr>
          <p:spPr>
            <a:xfrm flipH="1">
              <a:off x="3678445" y="6042230"/>
              <a:ext cx="432024" cy="0"/>
            </a:xfrm>
            <a:prstGeom prst="line">
              <a:avLst/>
            </a:prstGeom>
            <a:ln w="6350">
              <a:solidFill>
                <a:srgbClr val="0000FF"/>
              </a:solidFill>
              <a:headEnd type="none" w="sm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3678445" y="5927573"/>
              <a:ext cx="432000" cy="0"/>
            </a:xfrm>
            <a:prstGeom prst="line">
              <a:avLst/>
            </a:prstGeom>
            <a:ln w="6350">
              <a:solidFill>
                <a:srgbClr val="FF66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3678421" y="4904290"/>
              <a:ext cx="432024" cy="0"/>
            </a:xfrm>
            <a:prstGeom prst="line">
              <a:avLst/>
            </a:prstGeom>
            <a:ln w="6350">
              <a:solidFill>
                <a:srgbClr val="0000FF"/>
              </a:solidFill>
              <a:headEnd type="none" w="sm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678421" y="4789633"/>
              <a:ext cx="432000" cy="0"/>
            </a:xfrm>
            <a:prstGeom prst="line">
              <a:avLst/>
            </a:prstGeom>
            <a:ln w="6350">
              <a:solidFill>
                <a:srgbClr val="FF66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Straight Connector 65"/>
          <p:cNvCxnSpPr/>
          <p:nvPr/>
        </p:nvCxnSpPr>
        <p:spPr>
          <a:xfrm>
            <a:off x="842527" y="3591924"/>
            <a:ext cx="268982" cy="0"/>
          </a:xfrm>
          <a:prstGeom prst="line">
            <a:avLst/>
          </a:prstGeom>
          <a:ln w="6350">
            <a:solidFill>
              <a:srgbClr val="FF0000"/>
            </a:solidFill>
            <a:headEnd type="none" w="sm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620277" y="4551652"/>
            <a:ext cx="196850" cy="1492920"/>
            <a:chOff x="620277" y="4551652"/>
            <a:chExt cx="196850" cy="1492920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620277" y="5643852"/>
              <a:ext cx="0" cy="400720"/>
            </a:xfrm>
            <a:prstGeom prst="line">
              <a:avLst/>
            </a:prstGeom>
            <a:ln w="6350">
              <a:solidFill>
                <a:srgbClr val="00B050"/>
              </a:solidFill>
              <a:headEnd type="none" w="sm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817127" y="4551652"/>
              <a:ext cx="0" cy="400720"/>
            </a:xfrm>
            <a:prstGeom prst="line">
              <a:avLst/>
            </a:prstGeom>
            <a:ln w="6350">
              <a:solidFill>
                <a:srgbClr val="00B050"/>
              </a:solidFill>
              <a:headEnd type="none" w="sm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7" name="Grafi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786" y="903020"/>
            <a:ext cx="3422105" cy="2175149"/>
          </a:xfrm>
          <a:prstGeom prst="rect">
            <a:avLst/>
          </a:prstGeom>
        </p:spPr>
      </p:pic>
      <p:cxnSp>
        <p:nvCxnSpPr>
          <p:cNvPr id="68" name="Straight Connector 26"/>
          <p:cNvCxnSpPr/>
          <p:nvPr/>
        </p:nvCxnSpPr>
        <p:spPr bwMode="auto">
          <a:xfrm flipH="1" flipV="1">
            <a:off x="4946411" y="987374"/>
            <a:ext cx="320914" cy="5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69" name="Straight Connector 27"/>
          <p:cNvCxnSpPr/>
          <p:nvPr/>
        </p:nvCxnSpPr>
        <p:spPr bwMode="auto">
          <a:xfrm>
            <a:off x="4946408" y="987374"/>
            <a:ext cx="0" cy="5753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sp>
        <p:nvSpPr>
          <p:cNvPr id="70" name="Freihandform 86"/>
          <p:cNvSpPr/>
          <p:nvPr/>
        </p:nvSpPr>
        <p:spPr>
          <a:xfrm>
            <a:off x="4315168" y="1562756"/>
            <a:ext cx="631242" cy="513180"/>
          </a:xfrm>
          <a:custGeom>
            <a:avLst/>
            <a:gdLst>
              <a:gd name="connsiteX0" fmla="*/ 765810 w 765810"/>
              <a:gd name="connsiteY0" fmla="*/ 0 h 576514"/>
              <a:gd name="connsiteX1" fmla="*/ 634365 w 765810"/>
              <a:gd name="connsiteY1" fmla="*/ 249555 h 576514"/>
              <a:gd name="connsiteX2" fmla="*/ 379095 w 765810"/>
              <a:gd name="connsiteY2" fmla="*/ 472440 h 576514"/>
              <a:gd name="connsiteX3" fmla="*/ 100965 w 765810"/>
              <a:gd name="connsiteY3" fmla="*/ 561975 h 576514"/>
              <a:gd name="connsiteX4" fmla="*/ 0 w 765810"/>
              <a:gd name="connsiteY4" fmla="*/ 575310 h 57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810" h="576514">
                <a:moveTo>
                  <a:pt x="765810" y="0"/>
                </a:moveTo>
                <a:cubicBezTo>
                  <a:pt x="732313" y="85407"/>
                  <a:pt x="698817" y="170815"/>
                  <a:pt x="634365" y="249555"/>
                </a:cubicBezTo>
                <a:cubicBezTo>
                  <a:pt x="569913" y="328295"/>
                  <a:pt x="467995" y="420370"/>
                  <a:pt x="379095" y="472440"/>
                </a:cubicBezTo>
                <a:cubicBezTo>
                  <a:pt x="290195" y="524510"/>
                  <a:pt x="164147" y="544830"/>
                  <a:pt x="100965" y="561975"/>
                </a:cubicBezTo>
                <a:cubicBezTo>
                  <a:pt x="37783" y="579120"/>
                  <a:pt x="18891" y="577215"/>
                  <a:pt x="0" y="575310"/>
                </a:cubicBezTo>
              </a:path>
            </a:pathLst>
          </a:custGeom>
          <a:ln w="9525">
            <a:solidFill>
              <a:srgbClr val="00B050"/>
            </a:solidFill>
            <a:tailEnd type="triangle" w="sm" len="lg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AT" sz="12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1" name="Freihandform 87"/>
          <p:cNvSpPr/>
          <p:nvPr/>
        </p:nvSpPr>
        <p:spPr>
          <a:xfrm>
            <a:off x="4113365" y="2076551"/>
            <a:ext cx="206532" cy="227174"/>
          </a:xfrm>
          <a:custGeom>
            <a:avLst/>
            <a:gdLst>
              <a:gd name="connsiteX0" fmla="*/ 249555 w 249555"/>
              <a:gd name="connsiteY0" fmla="*/ 0 h 259080"/>
              <a:gd name="connsiteX1" fmla="*/ 163830 w 249555"/>
              <a:gd name="connsiteY1" fmla="*/ 66675 h 259080"/>
              <a:gd name="connsiteX2" fmla="*/ 59055 w 249555"/>
              <a:gd name="connsiteY2" fmla="*/ 175260 h 259080"/>
              <a:gd name="connsiteX3" fmla="*/ 0 w 249555"/>
              <a:gd name="connsiteY3" fmla="*/ 259080 h 259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555" h="259080">
                <a:moveTo>
                  <a:pt x="249555" y="0"/>
                </a:moveTo>
                <a:cubicBezTo>
                  <a:pt x="222567" y="18732"/>
                  <a:pt x="195580" y="37465"/>
                  <a:pt x="163830" y="66675"/>
                </a:cubicBezTo>
                <a:cubicBezTo>
                  <a:pt x="132080" y="95885"/>
                  <a:pt x="86360" y="143193"/>
                  <a:pt x="59055" y="175260"/>
                </a:cubicBezTo>
                <a:cubicBezTo>
                  <a:pt x="31750" y="207328"/>
                  <a:pt x="9207" y="245428"/>
                  <a:pt x="0" y="259080"/>
                </a:cubicBezTo>
              </a:path>
            </a:pathLst>
          </a:custGeom>
          <a:ln w="9525">
            <a:solidFill>
              <a:srgbClr val="00B050"/>
            </a:solidFill>
            <a:tailEnd type="triangle" w="sm" len="lg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AT" sz="12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1" name="Freihandform 93"/>
          <p:cNvSpPr/>
          <p:nvPr/>
        </p:nvSpPr>
        <p:spPr>
          <a:xfrm>
            <a:off x="6253374" y="2464083"/>
            <a:ext cx="245947" cy="129177"/>
          </a:xfrm>
          <a:custGeom>
            <a:avLst/>
            <a:gdLst>
              <a:gd name="connsiteX0" fmla="*/ 0 w 297180"/>
              <a:gd name="connsiteY0" fmla="*/ 0 h 147320"/>
              <a:gd name="connsiteX1" fmla="*/ 170180 w 297180"/>
              <a:gd name="connsiteY1" fmla="*/ 66040 h 147320"/>
              <a:gd name="connsiteX2" fmla="*/ 297180 w 297180"/>
              <a:gd name="connsiteY2" fmla="*/ 147320 h 147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180" h="147320">
                <a:moveTo>
                  <a:pt x="0" y="0"/>
                </a:moveTo>
                <a:cubicBezTo>
                  <a:pt x="60325" y="20743"/>
                  <a:pt x="120650" y="41487"/>
                  <a:pt x="170180" y="66040"/>
                </a:cubicBezTo>
                <a:cubicBezTo>
                  <a:pt x="219710" y="90593"/>
                  <a:pt x="258445" y="118956"/>
                  <a:pt x="297180" y="147320"/>
                </a:cubicBezTo>
              </a:path>
            </a:pathLst>
          </a:custGeom>
          <a:ln w="9525">
            <a:solidFill>
              <a:srgbClr val="FFC000"/>
            </a:solidFill>
            <a:tailEnd type="triangle" w="sm" len="lg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AT" sz="12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93" name="Gruppieren 2"/>
          <p:cNvGrpSpPr/>
          <p:nvPr/>
        </p:nvGrpSpPr>
        <p:grpSpPr>
          <a:xfrm>
            <a:off x="5076056" y="683104"/>
            <a:ext cx="902388" cy="327019"/>
            <a:chOff x="6744879" y="841628"/>
            <a:chExt cx="1090364" cy="372949"/>
          </a:xfrm>
        </p:grpSpPr>
        <p:sp>
          <p:nvSpPr>
            <p:cNvPr id="94" name="Ellipse 98"/>
            <p:cNvSpPr/>
            <p:nvPr/>
          </p:nvSpPr>
          <p:spPr bwMode="auto">
            <a:xfrm>
              <a:off x="6953445" y="1168857"/>
              <a:ext cx="45719" cy="457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de-AT" sz="12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Text Box 2"/>
            <p:cNvSpPr txBox="1">
              <a:spLocks noChangeArrowheads="1"/>
            </p:cNvSpPr>
            <p:nvPr/>
          </p:nvSpPr>
          <p:spPr bwMode="auto">
            <a:xfrm>
              <a:off x="6744879" y="841628"/>
              <a:ext cx="1090364" cy="30995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6800" rIns="90000" bIns="46800">
              <a:spAutoFit/>
            </a:bodyPr>
            <a:lstStyle>
              <a:lvl1pPr marL="180975" indent="-179388"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marL="0" lvl="1" indent="0" algn="just" eaLnBrk="1" hangingPunct="1">
                <a:spcBef>
                  <a:spcPts val="1250"/>
                </a:spcBef>
              </a:pPr>
              <a:r>
                <a:rPr lang="de-AT" sz="1400" dirty="0" smtClean="0">
                  <a:solidFill>
                    <a:srgbClr val="FF5050"/>
                  </a:solidFill>
                  <a:latin typeface="Franklin Gothic Book" panose="020B0503020102020204" pitchFamily="34" charset="0"/>
                </a:rPr>
                <a:t>Header C</a:t>
              </a:r>
            </a:p>
          </p:txBody>
        </p:sp>
      </p:grpSp>
      <p:grpSp>
        <p:nvGrpSpPr>
          <p:cNvPr id="96" name="Gruppieren 3"/>
          <p:cNvGrpSpPr/>
          <p:nvPr/>
        </p:nvGrpSpPr>
        <p:grpSpPr>
          <a:xfrm>
            <a:off x="6424907" y="2577808"/>
            <a:ext cx="913756" cy="309956"/>
            <a:chOff x="8374708" y="3002437"/>
            <a:chExt cx="1104101" cy="353489"/>
          </a:xfrm>
        </p:grpSpPr>
        <p:sp>
          <p:nvSpPr>
            <p:cNvPr id="97" name="Ellipse 99"/>
            <p:cNvSpPr/>
            <p:nvPr/>
          </p:nvSpPr>
          <p:spPr bwMode="auto">
            <a:xfrm>
              <a:off x="8459178" y="3008358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de-AT" sz="12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98" name="Text Box 2"/>
            <p:cNvSpPr txBox="1">
              <a:spLocks noChangeArrowheads="1"/>
            </p:cNvSpPr>
            <p:nvPr/>
          </p:nvSpPr>
          <p:spPr bwMode="auto">
            <a:xfrm>
              <a:off x="8374708" y="3002437"/>
              <a:ext cx="1104101" cy="35348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6800" rIns="90000" bIns="46800">
              <a:spAutoFit/>
            </a:bodyPr>
            <a:lstStyle>
              <a:lvl1pPr marL="180975" indent="-179388"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marL="0" lvl="1" indent="0" algn="just" eaLnBrk="1" hangingPunct="1">
                <a:spcBef>
                  <a:spcPts val="1250"/>
                </a:spcBef>
              </a:pPr>
              <a:r>
                <a:rPr lang="de-AT" sz="1400" dirty="0" smtClean="0">
                  <a:solidFill>
                    <a:srgbClr val="FFC000"/>
                  </a:solidFill>
                  <a:latin typeface="Franklin Gothic Book" panose="020B0503020102020204" pitchFamily="34" charset="0"/>
                </a:rPr>
                <a:t>Header B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094446" y="2283680"/>
            <a:ext cx="2174633" cy="180402"/>
            <a:chOff x="4094446" y="2283680"/>
            <a:chExt cx="2174633" cy="180402"/>
          </a:xfrm>
        </p:grpSpPr>
        <p:sp>
          <p:nvSpPr>
            <p:cNvPr id="73" name="Freihandform 92"/>
            <p:cNvSpPr/>
            <p:nvPr/>
          </p:nvSpPr>
          <p:spPr>
            <a:xfrm>
              <a:off x="4112314" y="2299270"/>
              <a:ext cx="2156765" cy="164812"/>
            </a:xfrm>
            <a:custGeom>
              <a:avLst/>
              <a:gdLst>
                <a:gd name="connsiteX0" fmla="*/ 0 w 2606040"/>
                <a:gd name="connsiteY0" fmla="*/ 0 h 187960"/>
                <a:gd name="connsiteX1" fmla="*/ 822960 w 2606040"/>
                <a:gd name="connsiteY1" fmla="*/ 27940 h 187960"/>
                <a:gd name="connsiteX2" fmla="*/ 1747520 w 2606040"/>
                <a:gd name="connsiteY2" fmla="*/ 60960 h 187960"/>
                <a:gd name="connsiteX3" fmla="*/ 2357120 w 2606040"/>
                <a:gd name="connsiteY3" fmla="*/ 132080 h 187960"/>
                <a:gd name="connsiteX4" fmla="*/ 2606040 w 2606040"/>
                <a:gd name="connsiteY4" fmla="*/ 187960 h 18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6040" h="187960">
                  <a:moveTo>
                    <a:pt x="0" y="0"/>
                  </a:moveTo>
                  <a:lnTo>
                    <a:pt x="822960" y="27940"/>
                  </a:lnTo>
                  <a:cubicBezTo>
                    <a:pt x="1114213" y="38100"/>
                    <a:pt x="1491827" y="43603"/>
                    <a:pt x="1747520" y="60960"/>
                  </a:cubicBezTo>
                  <a:cubicBezTo>
                    <a:pt x="2003213" y="78317"/>
                    <a:pt x="2214033" y="110913"/>
                    <a:pt x="2357120" y="132080"/>
                  </a:cubicBezTo>
                  <a:cubicBezTo>
                    <a:pt x="2500207" y="153247"/>
                    <a:pt x="2562860" y="176953"/>
                    <a:pt x="2606040" y="187960"/>
                  </a:cubicBezTo>
                </a:path>
              </a:pathLst>
            </a:custGeom>
            <a:ln w="9525">
              <a:solidFill>
                <a:srgbClr val="00B0F0"/>
              </a:solidFill>
              <a:tailEnd type="triangle" w="sm" len="lg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de-AT" sz="12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99" name="Ellipse 65"/>
            <p:cNvSpPr/>
            <p:nvPr/>
          </p:nvSpPr>
          <p:spPr bwMode="auto">
            <a:xfrm>
              <a:off x="4094446" y="2283680"/>
              <a:ext cx="37837" cy="40089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de-AT" sz="12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60" name="Straight Connector 59"/>
          <p:cNvCxnSpPr/>
          <p:nvPr/>
        </p:nvCxnSpPr>
        <p:spPr>
          <a:xfrm>
            <a:off x="1446414" y="4189614"/>
            <a:ext cx="0" cy="244798"/>
          </a:xfrm>
          <a:prstGeom prst="line">
            <a:avLst/>
          </a:prstGeom>
          <a:ln w="6350">
            <a:solidFill>
              <a:srgbClr val="FF99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176239" y="1249417"/>
            <a:ext cx="6833018" cy="2035567"/>
            <a:chOff x="176239" y="1249417"/>
            <a:chExt cx="6833018" cy="2035567"/>
          </a:xfrm>
        </p:grpSpPr>
        <p:cxnSp>
          <p:nvCxnSpPr>
            <p:cNvPr id="47" name="Straight Connector 46"/>
            <p:cNvCxnSpPr/>
            <p:nvPr/>
          </p:nvCxnSpPr>
          <p:spPr>
            <a:xfrm flipV="1">
              <a:off x="176239" y="3284984"/>
              <a:ext cx="255600" cy="0"/>
            </a:xfrm>
            <a:prstGeom prst="line">
              <a:avLst/>
            </a:prstGeom>
            <a:ln w="6350">
              <a:solidFill>
                <a:srgbClr val="FF0000"/>
              </a:solidFill>
              <a:headEnd type="none" w="sm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6753657" y="3284984"/>
              <a:ext cx="255600" cy="0"/>
            </a:xfrm>
            <a:prstGeom prst="line">
              <a:avLst/>
            </a:prstGeom>
            <a:ln w="6350">
              <a:solidFill>
                <a:srgbClr val="FF0000"/>
              </a:solidFill>
              <a:headEnd type="none" w="sm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239797" y="1249417"/>
              <a:ext cx="4026594" cy="605582"/>
              <a:chOff x="239797" y="1249417"/>
              <a:chExt cx="4026594" cy="605582"/>
            </a:xfrm>
          </p:grpSpPr>
          <p:sp>
            <p:nvSpPr>
              <p:cNvPr id="54" name="Content Placeholder 2"/>
              <p:cNvSpPr txBox="1">
                <a:spLocks/>
              </p:cNvSpPr>
              <p:nvPr/>
            </p:nvSpPr>
            <p:spPr>
              <a:xfrm>
                <a:off x="1281920" y="1544637"/>
                <a:ext cx="1440160" cy="30871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86400" indent="0" algn="just">
                  <a:spcBef>
                    <a:spcPts val="1000"/>
                  </a:spcBef>
                  <a:buNone/>
                </a:pPr>
                <a:r>
                  <a:rPr lang="en-GB" sz="1600" kern="0" dirty="0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T</a:t>
                </a:r>
                <a:r>
                  <a:rPr lang="en-GB" sz="1600" kern="0" baseline="-25000" dirty="0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C</a:t>
                </a:r>
                <a:r>
                  <a:rPr lang="en-GB" sz="1600" kern="0" dirty="0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 = 4.6 K</a:t>
                </a:r>
              </a:p>
            </p:txBody>
          </p:sp>
          <p:sp>
            <p:nvSpPr>
              <p:cNvPr id="56" name="Content Placeholder 2"/>
              <p:cNvSpPr txBox="1">
                <a:spLocks/>
              </p:cNvSpPr>
              <p:nvPr/>
            </p:nvSpPr>
            <p:spPr>
              <a:xfrm>
                <a:off x="2414038" y="1546286"/>
                <a:ext cx="1440160" cy="30871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86400" indent="0" algn="just">
                  <a:spcBef>
                    <a:spcPts val="1000"/>
                  </a:spcBef>
                  <a:buNone/>
                </a:pPr>
                <a:r>
                  <a:rPr lang="en-GB" sz="1600" kern="0" dirty="0" err="1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p</a:t>
                </a:r>
                <a:r>
                  <a:rPr lang="en-GB" sz="1600" kern="0" baseline="-25000" dirty="0" err="1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C</a:t>
                </a:r>
                <a:r>
                  <a:rPr lang="en-GB" sz="1600" kern="0" dirty="0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 = 3 bar</a:t>
                </a:r>
              </a:p>
            </p:txBody>
          </p:sp>
          <p:sp>
            <p:nvSpPr>
              <p:cNvPr id="63" name="Content Placeholder 2"/>
              <p:cNvSpPr txBox="1">
                <a:spLocks/>
              </p:cNvSpPr>
              <p:nvPr/>
            </p:nvSpPr>
            <p:spPr>
              <a:xfrm>
                <a:off x="239797" y="1249417"/>
                <a:ext cx="4026594" cy="593881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just">
                  <a:spcBef>
                    <a:spcPts val="1000"/>
                  </a:spcBef>
                  <a:buNone/>
                </a:pPr>
                <a:r>
                  <a:rPr lang="en-GB" sz="1600" kern="0" dirty="0" smtClean="0">
                    <a:latin typeface="Franklin Gothic Book" panose="020B0503020102020204" pitchFamily="34" charset="0"/>
                  </a:rPr>
                  <a:t>Helium supplied by </a:t>
                </a:r>
                <a:r>
                  <a:rPr lang="en-GB" sz="1600" kern="0" dirty="0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header C: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39118" y="1909232"/>
            <a:ext cx="6832531" cy="1526272"/>
            <a:chOff x="139118" y="1909232"/>
            <a:chExt cx="6832531" cy="1526272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139118" y="3435504"/>
              <a:ext cx="255113" cy="0"/>
            </a:xfrm>
            <a:prstGeom prst="line">
              <a:avLst/>
            </a:prstGeom>
            <a:ln w="6350">
              <a:solidFill>
                <a:srgbClr val="FF99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6716536" y="3435504"/>
              <a:ext cx="255113" cy="0"/>
            </a:xfrm>
            <a:prstGeom prst="line">
              <a:avLst/>
            </a:prstGeom>
            <a:ln w="6350">
              <a:solidFill>
                <a:srgbClr val="FF99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39797" y="1909232"/>
              <a:ext cx="4026594" cy="593881"/>
              <a:chOff x="239797" y="1909232"/>
              <a:chExt cx="4026594" cy="593881"/>
            </a:xfrm>
          </p:grpSpPr>
          <p:sp>
            <p:nvSpPr>
              <p:cNvPr id="55" name="Content Placeholder 2"/>
              <p:cNvSpPr txBox="1">
                <a:spLocks/>
              </p:cNvSpPr>
              <p:nvPr/>
            </p:nvSpPr>
            <p:spPr>
              <a:xfrm>
                <a:off x="1659282" y="2186436"/>
                <a:ext cx="1433045" cy="30871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86400" indent="0" algn="just">
                  <a:spcBef>
                    <a:spcPts val="1000"/>
                  </a:spcBef>
                  <a:buNone/>
                </a:pPr>
                <a:r>
                  <a:rPr lang="en-GB" sz="1600" kern="0" dirty="0" smtClean="0">
                    <a:solidFill>
                      <a:srgbClr val="FF9900"/>
                    </a:solidFill>
                    <a:latin typeface="Franklin Gothic Book" panose="020B0503020102020204" pitchFamily="34" charset="0"/>
                  </a:rPr>
                  <a:t>p</a:t>
                </a:r>
                <a:r>
                  <a:rPr lang="en-GB" sz="1600" kern="0" baseline="-25000" dirty="0" smtClean="0">
                    <a:solidFill>
                      <a:srgbClr val="FF9900"/>
                    </a:solidFill>
                    <a:latin typeface="Franklin Gothic Book" panose="020B0503020102020204" pitchFamily="34" charset="0"/>
                  </a:rPr>
                  <a:t>B</a:t>
                </a:r>
                <a:r>
                  <a:rPr lang="en-GB" sz="1600" kern="0" dirty="0" smtClean="0">
                    <a:solidFill>
                      <a:srgbClr val="FF9900"/>
                    </a:solidFill>
                    <a:latin typeface="Franklin Gothic Book" panose="020B0503020102020204" pitchFamily="34" charset="0"/>
                  </a:rPr>
                  <a:t> = 16 mbar</a:t>
                </a:r>
              </a:p>
            </p:txBody>
          </p:sp>
          <p:sp>
            <p:nvSpPr>
              <p:cNvPr id="75" name="Content Placeholder 2"/>
              <p:cNvSpPr txBox="1">
                <a:spLocks/>
              </p:cNvSpPr>
              <p:nvPr/>
            </p:nvSpPr>
            <p:spPr>
              <a:xfrm>
                <a:off x="239797" y="1909232"/>
                <a:ext cx="4026594" cy="593881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just">
                  <a:spcBef>
                    <a:spcPts val="1000"/>
                  </a:spcBef>
                  <a:buNone/>
                </a:pPr>
                <a:r>
                  <a:rPr lang="en-GB" sz="1600" kern="0" dirty="0" smtClean="0">
                    <a:latin typeface="Franklin Gothic Book" panose="020B0503020102020204" pitchFamily="34" charset="0"/>
                  </a:rPr>
                  <a:t>Helium discharged into </a:t>
                </a:r>
                <a:r>
                  <a:rPr lang="en-GB" sz="1600" kern="0" dirty="0" smtClean="0">
                    <a:solidFill>
                      <a:srgbClr val="FF9900"/>
                    </a:solidFill>
                    <a:latin typeface="Franklin Gothic Book" panose="020B0503020102020204" pitchFamily="34" charset="0"/>
                  </a:rPr>
                  <a:t>header B:</a:t>
                </a: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291448" y="2523710"/>
            <a:ext cx="3854242" cy="957184"/>
            <a:chOff x="291448" y="2523710"/>
            <a:chExt cx="3854242" cy="957184"/>
          </a:xfrm>
        </p:grpSpPr>
        <p:sp>
          <p:nvSpPr>
            <p:cNvPr id="76" name="Content Placeholder 2"/>
            <p:cNvSpPr txBox="1">
              <a:spLocks/>
            </p:cNvSpPr>
            <p:nvPr/>
          </p:nvSpPr>
          <p:spPr>
            <a:xfrm>
              <a:off x="291448" y="2523710"/>
              <a:ext cx="3015521" cy="593881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396000" indent="-457200" algn="just">
                <a:spcBef>
                  <a:spcPts val="1000"/>
                </a:spcBef>
                <a:buNone/>
              </a:pPr>
              <a:r>
                <a:rPr lang="en-GB" sz="1600" kern="0" dirty="0" smtClean="0">
                  <a:latin typeface="Franklin Gothic Book" panose="020B0503020102020204" pitchFamily="34" charset="0"/>
                </a:rPr>
                <a:t>→ Determines stratified flow temperature</a:t>
              </a:r>
              <a:endParaRPr lang="en-GB" sz="1600" kern="0" dirty="0" smtClean="0">
                <a:solidFill>
                  <a:srgbClr val="FF9900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77" name="Content Placeholder 2"/>
            <p:cNvSpPr txBox="1">
              <a:spLocks/>
            </p:cNvSpPr>
            <p:nvPr/>
          </p:nvSpPr>
          <p:spPr>
            <a:xfrm>
              <a:off x="1716346" y="2708895"/>
              <a:ext cx="2429344" cy="771999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0"/>
                </a:spcBef>
                <a:buNone/>
              </a:pPr>
              <a:r>
                <a:rPr lang="en-US" sz="1800" kern="0" dirty="0" smtClean="0">
                  <a:latin typeface="Franklin Gothic Book" panose="020B0503020102020204" pitchFamily="34" charset="0"/>
                </a:rPr>
                <a:t>(</a:t>
              </a:r>
              <a:r>
                <a:rPr lang="en-US" sz="1600" kern="0" dirty="0" smtClean="0">
                  <a:latin typeface="Franklin Gothic Book" panose="020B0503020102020204" pitchFamily="34" charset="0"/>
                </a:rPr>
                <a:t>= T</a:t>
              </a:r>
              <a:r>
                <a:rPr lang="en-US" kern="0" dirty="0">
                  <a:latin typeface="Franklin Gothic Book" panose="020B0503020102020204" pitchFamily="34" charset="0"/>
                </a:rPr>
                <a:t> </a:t>
              </a:r>
              <a:r>
                <a:rPr lang="en-US" kern="0" dirty="0" smtClean="0">
                  <a:latin typeface="Franklin Gothic Book" panose="020B0503020102020204" pitchFamily="34" charset="0"/>
                </a:rPr>
                <a:t>             </a:t>
              </a:r>
              <a:r>
                <a:rPr lang="en-US" sz="1800" kern="0" dirty="0" smtClean="0">
                  <a:latin typeface="Franklin Gothic Book" panose="020B0503020102020204" pitchFamily="34" charset="0"/>
                </a:rPr>
                <a:t>)</a:t>
              </a:r>
              <a:endParaRPr lang="en-GB" sz="1800" kern="0" dirty="0" smtClean="0">
                <a:latin typeface="Franklin Gothic Book" panose="020B0503020102020204" pitchFamily="34" charset="0"/>
              </a:endParaRPr>
            </a:p>
          </p:txBody>
        </p:sp>
        <p:sp>
          <p:nvSpPr>
            <p:cNvPr id="78" name="Content Placeholder 2"/>
            <p:cNvSpPr txBox="1">
              <a:spLocks/>
            </p:cNvSpPr>
            <p:nvPr/>
          </p:nvSpPr>
          <p:spPr>
            <a:xfrm>
              <a:off x="2139617" y="2837318"/>
              <a:ext cx="1100706" cy="278607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0"/>
                </a:spcBef>
                <a:buNone/>
              </a:pPr>
              <a:r>
                <a:rPr lang="en-US" sz="1100" kern="0" dirty="0" smtClean="0">
                  <a:latin typeface="Franklin Gothic Book" panose="020B0503020102020204" pitchFamily="34" charset="0"/>
                </a:rPr>
                <a:t>p</a:t>
              </a:r>
              <a:r>
                <a:rPr lang="en-US" sz="1100" kern="0" baseline="-25000" dirty="0" smtClean="0">
                  <a:latin typeface="Franklin Gothic Book" panose="020B0503020102020204" pitchFamily="34" charset="0"/>
                </a:rPr>
                <a:t>Sat</a:t>
              </a:r>
              <a:r>
                <a:rPr lang="en-US" sz="1100" kern="0" dirty="0" smtClean="0">
                  <a:latin typeface="Franklin Gothic Book" panose="020B0503020102020204" pitchFamily="34" charset="0"/>
                </a:rPr>
                <a:t>=17 mbar</a:t>
              </a:r>
              <a:endParaRPr lang="en-GB" sz="1600" kern="0" dirty="0" smtClean="0">
                <a:latin typeface="Franklin Gothic Book" panose="020B0503020102020204" pitchFamily="34" charset="0"/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2267744" y="2790350"/>
              <a:ext cx="1631" cy="26873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2811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9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844" y="5793617"/>
            <a:ext cx="7311796" cy="56325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67" y="1680418"/>
            <a:ext cx="2084918" cy="2086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Two-phase </a:t>
            </a:r>
            <a:r>
              <a:rPr lang="en-GB" dirty="0" smtClean="0"/>
              <a:t>cooling - The two main constraints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248868" y="863954"/>
            <a:ext cx="2624323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US" u="sng" kern="0" dirty="0" smtClean="0">
                <a:latin typeface="Franklin Gothic Book" panose="020B0503020102020204" pitchFamily="34" charset="0"/>
              </a:rPr>
              <a:t>Heat extraction</a:t>
            </a:r>
            <a:endParaRPr lang="en-GB" u="sng" kern="0" dirty="0" smtClean="0">
              <a:latin typeface="Franklin Gothic Book" panose="020B050302010202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97191" y="1581169"/>
            <a:ext cx="2034163" cy="602251"/>
            <a:chOff x="-633657" y="1806999"/>
            <a:chExt cx="2043371" cy="602251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1019117" y="2159068"/>
              <a:ext cx="390597" cy="25018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ontent Placeholder 2"/>
            <p:cNvSpPr txBox="1">
              <a:spLocks/>
            </p:cNvSpPr>
            <p:nvPr/>
          </p:nvSpPr>
          <p:spPr>
            <a:xfrm>
              <a:off x="-633657" y="1806999"/>
              <a:ext cx="1679203" cy="546362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400" kern="0" dirty="0" smtClean="0">
                  <a:latin typeface="Franklin Gothic Book" panose="020B0503020102020204" pitchFamily="34" charset="0"/>
                </a:rPr>
                <a:t>Bad heat transfer via  vapour phase</a:t>
              </a:r>
            </a:p>
          </p:txBody>
        </p:sp>
      </p:grp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5" r="24263" b="77525"/>
          <a:stretch/>
        </p:blipFill>
        <p:spPr>
          <a:xfrm>
            <a:off x="193461" y="4417943"/>
            <a:ext cx="4123799" cy="495184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3" name="Group 32"/>
          <p:cNvGrpSpPr/>
          <p:nvPr/>
        </p:nvGrpSpPr>
        <p:grpSpPr>
          <a:xfrm>
            <a:off x="835967" y="3243843"/>
            <a:ext cx="2108625" cy="989673"/>
            <a:chOff x="-134289" y="2218157"/>
            <a:chExt cx="2108625" cy="989673"/>
          </a:xfrm>
        </p:grpSpPr>
        <p:sp>
          <p:nvSpPr>
            <p:cNvPr id="35" name="Content Placeholder 2"/>
            <p:cNvSpPr txBox="1">
              <a:spLocks/>
            </p:cNvSpPr>
            <p:nvPr/>
          </p:nvSpPr>
          <p:spPr>
            <a:xfrm>
              <a:off x="-134289" y="2482230"/>
              <a:ext cx="1776705" cy="725600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400" kern="0" dirty="0" smtClean="0">
                  <a:latin typeface="Franklin Gothic Book" panose="020B0503020102020204" pitchFamily="34" charset="0"/>
                </a:rPr>
                <a:t>Good heat transfer via liquid phase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 flipH="1">
              <a:off x="1555683" y="2218157"/>
              <a:ext cx="418653" cy="28077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386603" y="5082912"/>
            <a:ext cx="3712591" cy="548244"/>
            <a:chOff x="876896" y="6028187"/>
            <a:chExt cx="3712591" cy="548244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07" t="35726" r="31134" b="39318"/>
            <a:stretch/>
          </p:blipFill>
          <p:spPr>
            <a:xfrm>
              <a:off x="1574143" y="6028187"/>
              <a:ext cx="3015344" cy="548244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80" name="Straight Connector 79"/>
            <p:cNvCxnSpPr/>
            <p:nvPr/>
          </p:nvCxnSpPr>
          <p:spPr>
            <a:xfrm flipV="1">
              <a:off x="876896" y="6294638"/>
              <a:ext cx="417026" cy="6338"/>
            </a:xfrm>
            <a:prstGeom prst="line">
              <a:avLst/>
            </a:prstGeom>
            <a:ln w="6350">
              <a:solidFill>
                <a:schemeClr val="tx1"/>
              </a:solidFill>
              <a:headEnd type="none" w="sm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Straight Connector 92"/>
          <p:cNvCxnSpPr/>
          <p:nvPr/>
        </p:nvCxnSpPr>
        <p:spPr>
          <a:xfrm flipV="1">
            <a:off x="950072" y="6067988"/>
            <a:ext cx="417026" cy="6338"/>
          </a:xfrm>
          <a:prstGeom prst="line">
            <a:avLst/>
          </a:prstGeom>
          <a:ln w="6350">
            <a:solidFill>
              <a:schemeClr val="tx1"/>
            </a:solidFill>
            <a:headEnd type="none" w="sm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5050749" y="860276"/>
            <a:ext cx="4067859" cy="3943077"/>
            <a:chOff x="5050749" y="860276"/>
            <a:chExt cx="4067859" cy="3943077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5061471" y="1296937"/>
              <a:ext cx="3774294" cy="54279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400" kern="0" dirty="0">
                  <a:latin typeface="Franklin Gothic Book" panose="020B0503020102020204" pitchFamily="34" charset="0"/>
                </a:rPr>
                <a:t>R</a:t>
              </a:r>
              <a:r>
                <a:rPr lang="en-GB" sz="1400" kern="0" dirty="0" smtClean="0">
                  <a:latin typeface="Franklin Gothic Book" panose="020B0503020102020204" pitchFamily="34" charset="0"/>
                </a:rPr>
                <a:t>elative movement between liquid and vapour phase determines shape of the surface:  </a:t>
              </a:r>
            </a:p>
          </p:txBody>
        </p:sp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050749" y="860276"/>
              <a:ext cx="2098600" cy="432048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US" u="sng" kern="0" dirty="0" err="1" smtClean="0">
                  <a:latin typeface="Franklin Gothic Book" panose="020B0503020102020204" pitchFamily="34" charset="0"/>
                </a:rPr>
                <a:t>Vapour</a:t>
              </a:r>
              <a:r>
                <a:rPr lang="en-US" u="sng" kern="0" dirty="0" smtClean="0">
                  <a:latin typeface="Franklin Gothic Book" panose="020B0503020102020204" pitchFamily="34" charset="0"/>
                </a:rPr>
                <a:t> velocity</a:t>
              </a:r>
              <a:endParaRPr lang="en-GB" u="sng" kern="0" dirty="0" smtClean="0">
                <a:latin typeface="Franklin Gothic Book" panose="020B0503020102020204" pitchFamily="34" charset="0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5271612" y="1969043"/>
              <a:ext cx="3276826" cy="2834310"/>
              <a:chOff x="130626" y="1963397"/>
              <a:chExt cx="3276826" cy="2834310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 flipH="1">
                <a:off x="511134" y="2050421"/>
                <a:ext cx="0" cy="25950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Content Placeholder 2"/>
              <p:cNvSpPr txBox="1">
                <a:spLocks/>
              </p:cNvSpPr>
              <p:nvPr/>
            </p:nvSpPr>
            <p:spPr>
              <a:xfrm rot="16200000">
                <a:off x="-1124024" y="3218047"/>
                <a:ext cx="2769076" cy="259776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86400" indent="0" algn="just">
                  <a:spcBef>
                    <a:spcPts val="1000"/>
                  </a:spcBef>
                  <a:buNone/>
                </a:pPr>
                <a:r>
                  <a:rPr lang="en-GB" sz="1400" kern="0" dirty="0" smtClean="0">
                    <a:latin typeface="Franklin Gothic Book" panose="020B0503020102020204" pitchFamily="34" charset="0"/>
                  </a:rPr>
                  <a:t>Increasing vapour phase velocity</a:t>
                </a:r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7640"/>
              <a:stretch/>
            </p:blipFill>
            <p:spPr>
              <a:xfrm>
                <a:off x="714030" y="4067992"/>
                <a:ext cx="1959417" cy="729715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9007" b="38927"/>
              <a:stretch/>
            </p:blipFill>
            <p:spPr>
              <a:xfrm>
                <a:off x="716677" y="3046404"/>
                <a:ext cx="1959417" cy="720080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23" b="76912"/>
              <a:stretch/>
            </p:blipFill>
            <p:spPr>
              <a:xfrm>
                <a:off x="714030" y="2050793"/>
                <a:ext cx="1959417" cy="720080"/>
              </a:xfrm>
              <a:prstGeom prst="rect">
                <a:avLst/>
              </a:prstGeom>
            </p:spPr>
          </p:pic>
          <p:cxnSp>
            <p:nvCxnSpPr>
              <p:cNvPr id="29" name="Straight Connector 28"/>
              <p:cNvCxnSpPr/>
              <p:nvPr/>
            </p:nvCxnSpPr>
            <p:spPr>
              <a:xfrm flipH="1" flipV="1">
                <a:off x="2701575" y="2588763"/>
                <a:ext cx="216000" cy="0"/>
              </a:xfrm>
              <a:prstGeom prst="line">
                <a:avLst/>
              </a:prstGeom>
              <a:ln w="6350">
                <a:solidFill>
                  <a:srgbClr val="00B0F0"/>
                </a:solidFill>
                <a:headEnd type="none" w="sm" len="lg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693955" y="2284339"/>
                <a:ext cx="432000" cy="0"/>
              </a:xfrm>
              <a:prstGeom prst="line">
                <a:avLst/>
              </a:prstGeom>
              <a:ln w="6350">
                <a:solidFill>
                  <a:srgbClr val="FF99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H="1" flipV="1">
                <a:off x="2704223" y="3582640"/>
                <a:ext cx="216000" cy="0"/>
              </a:xfrm>
              <a:prstGeom prst="line">
                <a:avLst/>
              </a:prstGeom>
              <a:ln w="6350">
                <a:solidFill>
                  <a:srgbClr val="00B0F0"/>
                </a:solidFill>
                <a:headEnd type="none" w="sm" len="lg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2696603" y="3278216"/>
                <a:ext cx="540000" cy="0"/>
              </a:xfrm>
              <a:prstGeom prst="line">
                <a:avLst/>
              </a:prstGeom>
              <a:ln w="6350">
                <a:solidFill>
                  <a:srgbClr val="FF99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H="1" flipV="1">
                <a:off x="2695072" y="4587570"/>
                <a:ext cx="216000" cy="0"/>
              </a:xfrm>
              <a:prstGeom prst="line">
                <a:avLst/>
              </a:prstGeom>
              <a:ln w="6350">
                <a:solidFill>
                  <a:srgbClr val="00B0F0"/>
                </a:solidFill>
                <a:headEnd type="none" w="sm" len="lg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2687452" y="4283146"/>
                <a:ext cx="720000" cy="0"/>
              </a:xfrm>
              <a:prstGeom prst="line">
                <a:avLst/>
              </a:prstGeom>
              <a:ln w="6350">
                <a:solidFill>
                  <a:srgbClr val="FF99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Content Placeholder 2"/>
            <p:cNvSpPr txBox="1">
              <a:spLocks/>
            </p:cNvSpPr>
            <p:nvPr/>
          </p:nvSpPr>
          <p:spPr>
            <a:xfrm>
              <a:off x="8194941" y="2081750"/>
              <a:ext cx="640824" cy="30871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smtClean="0">
                  <a:solidFill>
                    <a:srgbClr val="FF9900"/>
                  </a:solidFill>
                  <a:latin typeface="Franklin Gothic Book" panose="020B0503020102020204" pitchFamily="34" charset="0"/>
                </a:rPr>
                <a:t>v</a:t>
              </a:r>
              <a:r>
                <a:rPr lang="en-GB" sz="1600" kern="0" baseline="-25000" dirty="0" smtClean="0">
                  <a:solidFill>
                    <a:srgbClr val="FF9900"/>
                  </a:solidFill>
                  <a:latin typeface="Franklin Gothic Book" panose="020B0503020102020204" pitchFamily="34" charset="0"/>
                </a:rPr>
                <a:t>Vap</a:t>
              </a:r>
              <a:endParaRPr lang="en-GB" sz="1600" kern="0" dirty="0" smtClean="0">
                <a:solidFill>
                  <a:srgbClr val="FF9900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98" name="Content Placeholder 2"/>
            <p:cNvSpPr txBox="1">
              <a:spLocks/>
            </p:cNvSpPr>
            <p:nvPr/>
          </p:nvSpPr>
          <p:spPr>
            <a:xfrm>
              <a:off x="7963938" y="2390463"/>
              <a:ext cx="591003" cy="30871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err="1" smtClean="0">
                  <a:solidFill>
                    <a:srgbClr val="00B0F0"/>
                  </a:solidFill>
                  <a:latin typeface="Franklin Gothic Book" panose="020B0503020102020204" pitchFamily="34" charset="0"/>
                </a:rPr>
                <a:t>v</a:t>
              </a:r>
              <a:r>
                <a:rPr lang="en-GB" sz="1600" kern="0" baseline="-25000" dirty="0" err="1" smtClean="0">
                  <a:solidFill>
                    <a:srgbClr val="00B0F0"/>
                  </a:solidFill>
                  <a:latin typeface="Franklin Gothic Book" panose="020B0503020102020204" pitchFamily="34" charset="0"/>
                </a:rPr>
                <a:t>Liq</a:t>
              </a:r>
              <a:endParaRPr lang="en-GB" sz="1600" kern="0" dirty="0" smtClean="0">
                <a:solidFill>
                  <a:srgbClr val="00B0F0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99" name="Content Placeholder 2"/>
            <p:cNvSpPr txBox="1">
              <a:spLocks/>
            </p:cNvSpPr>
            <p:nvPr/>
          </p:nvSpPr>
          <p:spPr>
            <a:xfrm>
              <a:off x="8326915" y="3083520"/>
              <a:ext cx="640824" cy="30871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smtClean="0">
                  <a:solidFill>
                    <a:srgbClr val="FF9900"/>
                  </a:solidFill>
                  <a:latin typeface="Franklin Gothic Book" panose="020B0503020102020204" pitchFamily="34" charset="0"/>
                </a:rPr>
                <a:t>v</a:t>
              </a:r>
              <a:r>
                <a:rPr lang="en-GB" sz="1600" kern="0" baseline="-25000" dirty="0" smtClean="0">
                  <a:solidFill>
                    <a:srgbClr val="FF9900"/>
                  </a:solidFill>
                  <a:latin typeface="Franklin Gothic Book" panose="020B0503020102020204" pitchFamily="34" charset="0"/>
                </a:rPr>
                <a:t>Vap</a:t>
              </a:r>
              <a:endParaRPr lang="en-GB" sz="1600" kern="0" dirty="0" smtClean="0">
                <a:solidFill>
                  <a:srgbClr val="FF9900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100" name="Content Placeholder 2"/>
            <p:cNvSpPr txBox="1">
              <a:spLocks/>
            </p:cNvSpPr>
            <p:nvPr/>
          </p:nvSpPr>
          <p:spPr>
            <a:xfrm>
              <a:off x="7966585" y="3391183"/>
              <a:ext cx="591003" cy="30871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err="1" smtClean="0">
                  <a:solidFill>
                    <a:srgbClr val="00B0F0"/>
                  </a:solidFill>
                  <a:latin typeface="Franklin Gothic Book" panose="020B0503020102020204" pitchFamily="34" charset="0"/>
                </a:rPr>
                <a:t>v</a:t>
              </a:r>
              <a:r>
                <a:rPr lang="en-GB" sz="1600" kern="0" baseline="-25000" dirty="0" err="1" smtClean="0">
                  <a:solidFill>
                    <a:srgbClr val="00B0F0"/>
                  </a:solidFill>
                  <a:latin typeface="Franklin Gothic Book" panose="020B0503020102020204" pitchFamily="34" charset="0"/>
                </a:rPr>
                <a:t>Liq</a:t>
              </a:r>
              <a:endParaRPr lang="en-GB" sz="1600" kern="0" dirty="0" smtClean="0">
                <a:solidFill>
                  <a:srgbClr val="00B0F0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101" name="Content Placeholder 2"/>
            <p:cNvSpPr txBox="1">
              <a:spLocks/>
            </p:cNvSpPr>
            <p:nvPr/>
          </p:nvSpPr>
          <p:spPr>
            <a:xfrm>
              <a:off x="8477784" y="4068863"/>
              <a:ext cx="640824" cy="30871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smtClean="0">
                  <a:solidFill>
                    <a:srgbClr val="FF9900"/>
                  </a:solidFill>
                  <a:latin typeface="Franklin Gothic Book" panose="020B0503020102020204" pitchFamily="34" charset="0"/>
                </a:rPr>
                <a:t>v</a:t>
              </a:r>
              <a:r>
                <a:rPr lang="en-GB" sz="1600" kern="0" baseline="-25000" dirty="0" smtClean="0">
                  <a:solidFill>
                    <a:srgbClr val="FF9900"/>
                  </a:solidFill>
                  <a:latin typeface="Franklin Gothic Book" panose="020B0503020102020204" pitchFamily="34" charset="0"/>
                </a:rPr>
                <a:t>Vap</a:t>
              </a:r>
              <a:endParaRPr lang="en-GB" sz="1600" kern="0" dirty="0" smtClean="0">
                <a:solidFill>
                  <a:srgbClr val="FF9900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102" name="Content Placeholder 2"/>
            <p:cNvSpPr txBox="1">
              <a:spLocks/>
            </p:cNvSpPr>
            <p:nvPr/>
          </p:nvSpPr>
          <p:spPr>
            <a:xfrm>
              <a:off x="7964936" y="4390151"/>
              <a:ext cx="591003" cy="30871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600" kern="0" dirty="0" err="1" smtClean="0">
                  <a:solidFill>
                    <a:srgbClr val="00B0F0"/>
                  </a:solidFill>
                  <a:latin typeface="Franklin Gothic Book" panose="020B0503020102020204" pitchFamily="34" charset="0"/>
                </a:rPr>
                <a:t>v</a:t>
              </a:r>
              <a:r>
                <a:rPr lang="en-GB" sz="1600" kern="0" baseline="-25000" dirty="0" err="1" smtClean="0">
                  <a:solidFill>
                    <a:srgbClr val="00B0F0"/>
                  </a:solidFill>
                  <a:latin typeface="Franklin Gothic Book" panose="020B0503020102020204" pitchFamily="34" charset="0"/>
                </a:rPr>
                <a:t>Liq</a:t>
              </a:r>
              <a:endParaRPr lang="en-GB" sz="1600" kern="0" dirty="0" smtClean="0">
                <a:solidFill>
                  <a:srgbClr val="00B0F0"/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3363" y="2443959"/>
            <a:ext cx="1504086" cy="2287200"/>
            <a:chOff x="124489" y="2285995"/>
            <a:chExt cx="1504086" cy="2287200"/>
          </a:xfrm>
        </p:grpSpPr>
        <p:grpSp>
          <p:nvGrpSpPr>
            <p:cNvPr id="79" name="Group 78"/>
            <p:cNvGrpSpPr/>
            <p:nvPr/>
          </p:nvGrpSpPr>
          <p:grpSpPr>
            <a:xfrm>
              <a:off x="124489" y="2285995"/>
              <a:ext cx="828371" cy="726957"/>
              <a:chOff x="1054910" y="5331146"/>
              <a:chExt cx="828371" cy="726957"/>
            </a:xfrm>
          </p:grpSpPr>
          <p:sp>
            <p:nvSpPr>
              <p:cNvPr id="67" name="Right Brace 66"/>
              <p:cNvSpPr/>
              <p:nvPr/>
            </p:nvSpPr>
            <p:spPr>
              <a:xfrm flipH="1">
                <a:off x="1783767" y="5331146"/>
                <a:ext cx="99514" cy="726957"/>
              </a:xfrm>
              <a:prstGeom prst="righ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054910" y="5439505"/>
                <a:ext cx="72648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kern="0" dirty="0" smtClean="0">
                    <a:solidFill>
                      <a:srgbClr val="00B050"/>
                    </a:solidFill>
                    <a:latin typeface="Symbol" panose="05050102010706020507" pitchFamily="18" charset="2"/>
                  </a:rPr>
                  <a:t>D</a:t>
                </a:r>
                <a:r>
                  <a:rPr lang="en-GB" kern="0" dirty="0" smtClean="0">
                    <a:solidFill>
                      <a:srgbClr val="00B050"/>
                    </a:solidFill>
                    <a:latin typeface="Franklin Gothic Book" panose="020B0503020102020204" pitchFamily="34" charset="0"/>
                  </a:rPr>
                  <a:t>T</a:t>
                </a:r>
                <a:r>
                  <a:rPr lang="en-GB" kern="0" baseline="-25000" dirty="0" smtClean="0">
                    <a:solidFill>
                      <a:srgbClr val="00B050"/>
                    </a:solidFill>
                    <a:latin typeface="Franklin Gothic Book" panose="020B0503020102020204" pitchFamily="34" charset="0"/>
                  </a:rPr>
                  <a:t>max</a:t>
                </a:r>
                <a:endParaRPr lang="en-GB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4" name="Oval 3"/>
            <p:cNvSpPr/>
            <p:nvPr/>
          </p:nvSpPr>
          <p:spPr>
            <a:xfrm>
              <a:off x="1017618" y="4234703"/>
              <a:ext cx="610957" cy="338492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493729" y="1675664"/>
            <a:ext cx="2833031" cy="3176257"/>
            <a:chOff x="1493729" y="1675664"/>
            <a:chExt cx="2833031" cy="3176257"/>
          </a:xfrm>
        </p:grpSpPr>
        <p:grpSp>
          <p:nvGrpSpPr>
            <p:cNvPr id="76" name="Group 75"/>
            <p:cNvGrpSpPr/>
            <p:nvPr/>
          </p:nvGrpSpPr>
          <p:grpSpPr>
            <a:xfrm>
              <a:off x="2371617" y="1675664"/>
              <a:ext cx="1955143" cy="2365433"/>
              <a:chOff x="266960" y="3107169"/>
              <a:chExt cx="1955143" cy="2365433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974106" y="5103270"/>
                <a:ext cx="6030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kern="0" dirty="0">
                    <a:solidFill>
                      <a:srgbClr val="FF00FF"/>
                    </a:solidFill>
                    <a:latin typeface="Franklin Gothic Book" panose="020B0503020102020204" pitchFamily="34" charset="0"/>
                  </a:rPr>
                  <a:t>P</a:t>
                </a:r>
                <a:r>
                  <a:rPr lang="en-US" kern="0" baseline="-25000" dirty="0">
                    <a:solidFill>
                      <a:srgbClr val="FF00FF"/>
                    </a:solidFill>
                    <a:latin typeface="Franklin Gothic Book" panose="020B0503020102020204" pitchFamily="34" charset="0"/>
                  </a:rPr>
                  <a:t>wet</a:t>
                </a:r>
                <a:r>
                  <a:rPr lang="en-US" kern="0" dirty="0">
                    <a:solidFill>
                      <a:srgbClr val="FF00FF"/>
                    </a:solidFill>
                    <a:latin typeface="Franklin Gothic Book" panose="020B0503020102020204" pitchFamily="34" charset="0"/>
                  </a:rPr>
                  <a:t> </a:t>
                </a:r>
                <a:endParaRPr lang="en-GB" dirty="0">
                  <a:solidFill>
                    <a:srgbClr val="FF00FF"/>
                  </a:solidFill>
                </a:endParaRPr>
              </a:p>
            </p:txBody>
          </p:sp>
          <p:sp>
            <p:nvSpPr>
              <p:cNvPr id="75" name="Block Arc 74"/>
              <p:cNvSpPr/>
              <p:nvPr/>
            </p:nvSpPr>
            <p:spPr>
              <a:xfrm rot="10800000">
                <a:off x="266960" y="3107169"/>
                <a:ext cx="1955143" cy="1986193"/>
              </a:xfrm>
              <a:prstGeom prst="blockArc">
                <a:avLst>
                  <a:gd name="adj1" fmla="val 12333875"/>
                  <a:gd name="adj2" fmla="val 20132220"/>
                  <a:gd name="adj3" fmla="val 1610"/>
                </a:avLst>
              </a:prstGeom>
              <a:solidFill>
                <a:srgbClr val="FF00FF"/>
              </a:solidFill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2" name="Oval 61"/>
            <p:cNvSpPr/>
            <p:nvPr/>
          </p:nvSpPr>
          <p:spPr>
            <a:xfrm>
              <a:off x="1493729" y="4513429"/>
              <a:ext cx="439094" cy="338492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326045" y="3053810"/>
            <a:ext cx="1420341" cy="1935777"/>
            <a:chOff x="3326045" y="3053810"/>
            <a:chExt cx="1420341" cy="1935777"/>
          </a:xfrm>
        </p:grpSpPr>
        <p:grpSp>
          <p:nvGrpSpPr>
            <p:cNvPr id="92" name="Group 91"/>
            <p:cNvGrpSpPr/>
            <p:nvPr/>
          </p:nvGrpSpPr>
          <p:grpSpPr>
            <a:xfrm>
              <a:off x="3326045" y="3053810"/>
              <a:ext cx="1420341" cy="539813"/>
              <a:chOff x="-815340" y="3026347"/>
              <a:chExt cx="1420341" cy="539813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8444" y="3031264"/>
                <a:ext cx="596557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-815340" y="3566160"/>
                <a:ext cx="141272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Content Placeholder 2"/>
              <p:cNvSpPr txBox="1">
                <a:spLocks/>
              </p:cNvSpPr>
              <p:nvPr/>
            </p:nvSpPr>
            <p:spPr>
              <a:xfrm>
                <a:off x="628" y="3086851"/>
                <a:ext cx="542043" cy="30871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86400" indent="0" algn="just">
                  <a:spcBef>
                    <a:spcPts val="1000"/>
                  </a:spcBef>
                  <a:buNone/>
                </a:pPr>
                <a:r>
                  <a:rPr lang="en-GB" sz="1600" kern="0" dirty="0" err="1" smtClean="0">
                    <a:solidFill>
                      <a:srgbClr val="0000FF"/>
                    </a:solidFill>
                    <a:latin typeface="Franklin Gothic Book" panose="020B0503020102020204" pitchFamily="34" charset="0"/>
                  </a:rPr>
                  <a:t>h</a:t>
                </a:r>
                <a:r>
                  <a:rPr lang="en-GB" sz="1600" kern="0" baseline="-25000" dirty="0" err="1" smtClean="0">
                    <a:solidFill>
                      <a:srgbClr val="0000FF"/>
                    </a:solidFill>
                    <a:latin typeface="Franklin Gothic Book" panose="020B0503020102020204" pitchFamily="34" charset="0"/>
                  </a:rPr>
                  <a:t>LL</a:t>
                </a:r>
                <a:endParaRPr lang="en-GB" sz="1600" kern="0" dirty="0" smtClean="0">
                  <a:solidFill>
                    <a:srgbClr val="0000FF"/>
                  </a:solidFill>
                  <a:latin typeface="Franklin Gothic Book" panose="020B0503020102020204" pitchFamily="34" charset="0"/>
                </a:endParaRPr>
              </a:p>
            </p:txBody>
          </p:sp>
          <p:cxnSp>
            <p:nvCxnSpPr>
              <p:cNvPr id="89" name="Straight Connector 88"/>
              <p:cNvCxnSpPr/>
              <p:nvPr/>
            </p:nvCxnSpPr>
            <p:spPr>
              <a:xfrm>
                <a:off x="513561" y="3026347"/>
                <a:ext cx="0" cy="539813"/>
              </a:xfrm>
              <a:prstGeom prst="line">
                <a:avLst/>
              </a:prstGeom>
              <a:ln w="6350">
                <a:solidFill>
                  <a:srgbClr val="0000FF"/>
                </a:solidFill>
                <a:headEnd type="triangle" w="sm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Oval 63"/>
            <p:cNvSpPr/>
            <p:nvPr/>
          </p:nvSpPr>
          <p:spPr>
            <a:xfrm>
              <a:off x="3808971" y="4651095"/>
              <a:ext cx="439094" cy="338492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568470" y="1549161"/>
            <a:ext cx="2195774" cy="4727742"/>
            <a:chOff x="2568470" y="1549161"/>
            <a:chExt cx="2195774" cy="4727742"/>
          </a:xfrm>
        </p:grpSpPr>
        <p:grpSp>
          <p:nvGrpSpPr>
            <p:cNvPr id="103" name="Group 102"/>
            <p:cNvGrpSpPr/>
            <p:nvPr/>
          </p:nvGrpSpPr>
          <p:grpSpPr>
            <a:xfrm>
              <a:off x="3937064" y="1549161"/>
              <a:ext cx="827180" cy="630983"/>
              <a:chOff x="2661155" y="3972988"/>
              <a:chExt cx="827180" cy="630983"/>
            </a:xfrm>
          </p:grpSpPr>
          <p:sp>
            <p:nvSpPr>
              <p:cNvPr id="104" name="Content Placeholder 2"/>
              <p:cNvSpPr txBox="1">
                <a:spLocks/>
              </p:cNvSpPr>
              <p:nvPr/>
            </p:nvSpPr>
            <p:spPr>
              <a:xfrm>
                <a:off x="2872916" y="3972988"/>
                <a:ext cx="615419" cy="30871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86400" indent="0" algn="just">
                  <a:spcBef>
                    <a:spcPts val="1000"/>
                  </a:spcBef>
                  <a:buNone/>
                </a:pPr>
                <a:r>
                  <a:rPr lang="en-GB" sz="1600" kern="0" dirty="0" err="1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A</a:t>
                </a:r>
                <a:r>
                  <a:rPr lang="en-GB" sz="1600" kern="0" baseline="-25000" dirty="0" err="1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Vap</a:t>
                </a:r>
                <a:endParaRPr lang="en-GB" sz="1600" kern="0" dirty="0" smtClean="0">
                  <a:solidFill>
                    <a:srgbClr val="FF0000"/>
                  </a:solidFill>
                  <a:latin typeface="Franklin Gothic Book" panose="020B05030201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 flipH="1">
                <a:off x="2661155" y="4314016"/>
                <a:ext cx="311001" cy="2899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Oval 68"/>
            <p:cNvSpPr/>
            <p:nvPr/>
          </p:nvSpPr>
          <p:spPr>
            <a:xfrm>
              <a:off x="2568470" y="5938411"/>
              <a:ext cx="439094" cy="33849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55161" y="2398418"/>
            <a:ext cx="2429344" cy="1193404"/>
            <a:chOff x="856287" y="2240454"/>
            <a:chExt cx="2429344" cy="1193404"/>
          </a:xfrm>
        </p:grpSpPr>
        <p:grpSp>
          <p:nvGrpSpPr>
            <p:cNvPr id="77" name="Group 76"/>
            <p:cNvGrpSpPr/>
            <p:nvPr/>
          </p:nvGrpSpPr>
          <p:grpSpPr>
            <a:xfrm>
              <a:off x="857669" y="2240454"/>
              <a:ext cx="1647638" cy="319274"/>
              <a:chOff x="696397" y="3573623"/>
              <a:chExt cx="1647638" cy="319274"/>
            </a:xfrm>
          </p:grpSpPr>
          <p:sp>
            <p:nvSpPr>
              <p:cNvPr id="51" name="Content Placeholder 2"/>
              <p:cNvSpPr txBox="1">
                <a:spLocks/>
              </p:cNvSpPr>
              <p:nvPr/>
            </p:nvSpPr>
            <p:spPr>
              <a:xfrm>
                <a:off x="696397" y="3584184"/>
                <a:ext cx="1296144" cy="30871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86400" indent="0" algn="just">
                  <a:spcBef>
                    <a:spcPts val="1000"/>
                  </a:spcBef>
                  <a:buNone/>
                </a:pPr>
                <a:r>
                  <a:rPr lang="en-GB" sz="1600" kern="0" dirty="0" err="1" smtClean="0">
                    <a:latin typeface="Franklin Gothic Book" panose="020B0503020102020204" pitchFamily="34" charset="0"/>
                  </a:rPr>
                  <a:t>T</a:t>
                </a:r>
                <a:r>
                  <a:rPr lang="en-GB" sz="1600" kern="0" baseline="-25000" dirty="0" err="1" smtClean="0">
                    <a:latin typeface="Franklin Gothic Book" panose="020B0503020102020204" pitchFamily="34" charset="0"/>
                  </a:rPr>
                  <a:t>max</a:t>
                </a:r>
                <a:r>
                  <a:rPr lang="en-GB" sz="1600" kern="0" dirty="0" smtClean="0">
                    <a:latin typeface="Franklin Gothic Book" panose="020B0503020102020204" pitchFamily="34" charset="0"/>
                  </a:rPr>
                  <a:t> = 1.9 K</a:t>
                </a:r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 flipV="1">
                <a:off x="1980090" y="3573623"/>
                <a:ext cx="363945" cy="16988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/>
            <p:cNvGrpSpPr/>
            <p:nvPr/>
          </p:nvGrpSpPr>
          <p:grpSpPr>
            <a:xfrm>
              <a:off x="856287" y="2661859"/>
              <a:ext cx="2429344" cy="771999"/>
              <a:chOff x="695015" y="3995028"/>
              <a:chExt cx="2429344" cy="771999"/>
            </a:xfrm>
          </p:grpSpPr>
          <p:sp>
            <p:nvSpPr>
              <p:cNvPr id="56" name="Content Placeholder 2"/>
              <p:cNvSpPr txBox="1">
                <a:spLocks/>
              </p:cNvSpPr>
              <p:nvPr/>
            </p:nvSpPr>
            <p:spPr>
              <a:xfrm>
                <a:off x="695015" y="3995028"/>
                <a:ext cx="2429344" cy="77199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86400" indent="0" algn="just">
                  <a:spcBef>
                    <a:spcPts val="0"/>
                  </a:spcBef>
                  <a:buNone/>
                </a:pPr>
                <a:r>
                  <a:rPr lang="en-GB" sz="1600" kern="0" dirty="0" smtClean="0">
                    <a:latin typeface="Franklin Gothic Book" panose="020B0503020102020204" pitchFamily="34" charset="0"/>
                  </a:rPr>
                  <a:t>T</a:t>
                </a:r>
                <a:r>
                  <a:rPr lang="en-GB" sz="1600" kern="0" baseline="-25000" dirty="0" smtClean="0">
                    <a:latin typeface="Franklin Gothic Book" panose="020B0503020102020204" pitchFamily="34" charset="0"/>
                  </a:rPr>
                  <a:t>2</a:t>
                </a:r>
                <a:r>
                  <a:rPr lang="en-GB" sz="1600" kern="0" baseline="-25000" dirty="0" smtClean="0">
                    <a:latin typeface="Symbol" panose="05050102010706020507" pitchFamily="18" charset="2"/>
                  </a:rPr>
                  <a:t>F</a:t>
                </a:r>
                <a:r>
                  <a:rPr lang="en-GB" sz="1600" kern="0" dirty="0" smtClean="0">
                    <a:latin typeface="Franklin Gothic Book" panose="020B0503020102020204" pitchFamily="34" charset="0"/>
                  </a:rPr>
                  <a:t> ≈ 1.81 K</a:t>
                </a:r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2077508" y="4256314"/>
                <a:ext cx="693657" cy="76661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/>
          <p:cNvGrpSpPr/>
          <p:nvPr/>
        </p:nvGrpSpPr>
        <p:grpSpPr>
          <a:xfrm>
            <a:off x="6654653" y="5185016"/>
            <a:ext cx="2310437" cy="958758"/>
            <a:chOff x="7252309" y="5185016"/>
            <a:chExt cx="1712782" cy="958758"/>
          </a:xfrm>
        </p:grpSpPr>
        <p:sp>
          <p:nvSpPr>
            <p:cNvPr id="74" name="Oval 73"/>
            <p:cNvSpPr/>
            <p:nvPr/>
          </p:nvSpPr>
          <p:spPr>
            <a:xfrm>
              <a:off x="8396671" y="5805282"/>
              <a:ext cx="568420" cy="338492"/>
            </a:xfrm>
            <a:prstGeom prst="ellipse">
              <a:avLst/>
            </a:prstGeom>
            <a:noFill/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Content Placeholder 2"/>
            <p:cNvSpPr txBox="1">
              <a:spLocks/>
            </p:cNvSpPr>
            <p:nvPr/>
          </p:nvSpPr>
          <p:spPr>
            <a:xfrm>
              <a:off x="7252309" y="5185016"/>
              <a:ext cx="1652839" cy="305131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400" kern="0" dirty="0" smtClean="0">
                  <a:latin typeface="Franklin Gothic Book" panose="020B0503020102020204" pitchFamily="34" charset="0"/>
                </a:rPr>
                <a:t>Maximal </a:t>
              </a:r>
              <a:r>
                <a:rPr lang="en-GB" sz="1400" kern="0" dirty="0" smtClean="0">
                  <a:solidFill>
                    <a:srgbClr val="FF9900"/>
                  </a:solidFill>
                  <a:latin typeface="Franklin Gothic Book" panose="020B0503020102020204" pitchFamily="34" charset="0"/>
                </a:rPr>
                <a:t>v</a:t>
              </a:r>
              <a:r>
                <a:rPr lang="en-GB" sz="1400" kern="0" baseline="-25000" dirty="0" smtClean="0">
                  <a:solidFill>
                    <a:srgbClr val="FF9900"/>
                  </a:solidFill>
                  <a:latin typeface="Franklin Gothic Book" panose="020B0503020102020204" pitchFamily="34" charset="0"/>
                </a:rPr>
                <a:t>Vap</a:t>
              </a:r>
              <a:r>
                <a:rPr lang="en-GB" sz="1400" kern="0" dirty="0" smtClean="0">
                  <a:latin typeface="Franklin Gothic Book" panose="020B0503020102020204" pitchFamily="34" charset="0"/>
                </a:rPr>
                <a:t> determined in experimental setup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056116" y="5084479"/>
            <a:ext cx="4993900" cy="546677"/>
            <a:chOff x="1056116" y="5084479"/>
            <a:chExt cx="4993900" cy="546677"/>
          </a:xfrm>
        </p:grpSpPr>
        <p:sp>
          <p:nvSpPr>
            <p:cNvPr id="90" name="Oval 89"/>
            <p:cNvSpPr/>
            <p:nvPr/>
          </p:nvSpPr>
          <p:spPr>
            <a:xfrm>
              <a:off x="1056116" y="5184669"/>
              <a:ext cx="439094" cy="338492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Content Placeholder 2"/>
            <p:cNvSpPr txBox="1">
              <a:spLocks/>
            </p:cNvSpPr>
            <p:nvPr/>
          </p:nvSpPr>
          <p:spPr>
            <a:xfrm>
              <a:off x="4057076" y="5084479"/>
              <a:ext cx="1992940" cy="546677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indent="0" algn="just">
                <a:spcBef>
                  <a:spcPts val="1000"/>
                </a:spcBef>
                <a:buNone/>
              </a:pPr>
              <a:r>
                <a:rPr lang="en-GB" sz="1400" kern="0" dirty="0" smtClean="0">
                  <a:latin typeface="Franklin Gothic Book" panose="020B0503020102020204" pitchFamily="34" charset="0"/>
                </a:rPr>
                <a:t>Minimal </a:t>
              </a:r>
              <a:r>
                <a:rPr lang="en-GB" sz="1400" kern="0" dirty="0" err="1" smtClean="0">
                  <a:solidFill>
                    <a:srgbClr val="0000FF"/>
                  </a:solidFill>
                  <a:latin typeface="Franklin Gothic Book" panose="020B0503020102020204" pitchFamily="34" charset="0"/>
                </a:rPr>
                <a:t>h</a:t>
              </a:r>
              <a:r>
                <a:rPr lang="en-GB" sz="1400" kern="0" baseline="-25000" dirty="0" err="1" smtClean="0">
                  <a:solidFill>
                    <a:srgbClr val="0000FF"/>
                  </a:solidFill>
                  <a:latin typeface="Franklin Gothic Book" panose="020B0503020102020204" pitchFamily="34" charset="0"/>
                </a:rPr>
                <a:t>LL</a:t>
              </a:r>
              <a:r>
                <a:rPr lang="en-GB" sz="1400" kern="0" baseline="-25000" dirty="0" smtClean="0">
                  <a:solidFill>
                    <a:srgbClr val="FF9900"/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GB" sz="1400" kern="0" dirty="0" smtClean="0">
                  <a:latin typeface="Franklin Gothic Book" panose="020B0503020102020204" pitchFamily="34" charset="0"/>
                </a:rPr>
                <a:t>for sufficient heat transfer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077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164" y="5461389"/>
            <a:ext cx="2192030" cy="8987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18" y="1453438"/>
            <a:ext cx="7488832" cy="3649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Two-phase cooling </a:t>
            </a:r>
            <a:r>
              <a:rPr lang="en-GB" dirty="0" smtClean="0"/>
              <a:t>– Analytical estimations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248868" y="863954"/>
            <a:ext cx="2624323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US" u="sng" kern="0" dirty="0" smtClean="0">
                <a:latin typeface="Franklin Gothic Book" panose="020B0503020102020204" pitchFamily="34" charset="0"/>
              </a:rPr>
              <a:t>Analytical estimation</a:t>
            </a:r>
            <a:endParaRPr lang="en-GB" u="sng" kern="0" dirty="0" smtClean="0">
              <a:latin typeface="Franklin Gothic Book" panose="020B05030201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6156176" y="3501008"/>
            <a:ext cx="2159990" cy="2811439"/>
            <a:chOff x="6597136" y="-407577"/>
            <a:chExt cx="2159990" cy="2811439"/>
          </a:xfrm>
        </p:grpSpPr>
        <p:sp>
          <p:nvSpPr>
            <p:cNvPr id="9" name="Rectangle 8"/>
            <p:cNvSpPr/>
            <p:nvPr/>
          </p:nvSpPr>
          <p:spPr>
            <a:xfrm>
              <a:off x="7755438" y="1544492"/>
              <a:ext cx="1001688" cy="859370"/>
            </a:xfrm>
            <a:prstGeom prst="rect">
              <a:avLst/>
            </a:prstGeom>
            <a:noFill/>
            <a:ln w="15875">
              <a:solidFill>
                <a:srgbClr val="7E4789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6597136" y="-407577"/>
              <a:ext cx="1158302" cy="2116105"/>
            </a:xfrm>
            <a:prstGeom prst="straightConnector1">
              <a:avLst/>
            </a:prstGeom>
            <a:ln>
              <a:solidFill>
                <a:srgbClr val="7E4789"/>
              </a:solidFill>
              <a:prstDash val="lgDash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1068202" y="3651967"/>
            <a:ext cx="4508823" cy="2406147"/>
            <a:chOff x="1068202" y="3651967"/>
            <a:chExt cx="4508823" cy="2406147"/>
          </a:xfrm>
        </p:grpSpPr>
        <p:sp>
          <p:nvSpPr>
            <p:cNvPr id="19" name="Oval 18"/>
            <p:cNvSpPr/>
            <p:nvPr/>
          </p:nvSpPr>
          <p:spPr>
            <a:xfrm>
              <a:off x="2234228" y="3651967"/>
              <a:ext cx="144016" cy="14401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>
              <a:endCxn id="38" idx="0"/>
            </p:cNvCxnSpPr>
            <p:nvPr/>
          </p:nvCxnSpPr>
          <p:spPr>
            <a:xfrm flipH="1">
              <a:off x="2077640" y="3815542"/>
              <a:ext cx="208360" cy="144447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 Box 2"/>
            <p:cNvSpPr txBox="1">
              <a:spLocks noChangeArrowheads="1"/>
            </p:cNvSpPr>
            <p:nvPr/>
          </p:nvSpPr>
          <p:spPr bwMode="auto">
            <a:xfrm>
              <a:off x="1068202" y="5260012"/>
              <a:ext cx="2018875" cy="7408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marL="180975" indent="-179388"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marL="0" lvl="1" indent="0" algn="just" eaLnBrk="1" hangingPunct="1">
                <a:spcBef>
                  <a:spcPts val="1250"/>
                </a:spcBef>
              </a:pPr>
              <a:r>
                <a:rPr lang="de-AT" sz="1400" dirty="0" smtClean="0">
                  <a:solidFill>
                    <a:srgbClr val="000000"/>
                  </a:solidFill>
                  <a:latin typeface="Franklin Gothic Book" panose="020B0503020102020204" pitchFamily="34" charset="0"/>
                </a:rPr>
                <a:t>Intersection point with helium 5 m/s-isotach yields minimal diameter</a:t>
              </a:r>
            </a:p>
          </p:txBody>
        </p:sp>
        <p:sp>
          <p:nvSpPr>
            <p:cNvPr id="44" name="Text Box 2"/>
            <p:cNvSpPr txBox="1">
              <a:spLocks noChangeArrowheads="1"/>
            </p:cNvSpPr>
            <p:nvPr/>
          </p:nvSpPr>
          <p:spPr bwMode="auto">
            <a:xfrm>
              <a:off x="3155998" y="5532713"/>
              <a:ext cx="2421027" cy="5254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marL="180975" indent="-179388"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marL="252000" lvl="1" indent="-457200" algn="just" eaLnBrk="1" hangingPunct="1">
                <a:spcBef>
                  <a:spcPts val="1250"/>
                </a:spcBef>
              </a:pPr>
              <a:r>
                <a:rPr lang="de-AT" sz="1400" dirty="0" smtClean="0">
                  <a:solidFill>
                    <a:srgbClr val="000000"/>
                  </a:solidFill>
                  <a:latin typeface="Franklin Gothic Book" panose="020B0503020102020204" pitchFamily="34" charset="0"/>
                </a:rPr>
                <a:t>→ for </a:t>
              </a:r>
              <a:r>
                <a:rPr lang="de-AT" sz="1400" dirty="0" smtClean="0">
                  <a:solidFill>
                    <a:srgbClr val="FFC000"/>
                  </a:solidFill>
                  <a:latin typeface="Franklin Gothic Book" panose="020B0503020102020204" pitchFamily="34" charset="0"/>
                </a:rPr>
                <a:t>Q2C</a:t>
              </a:r>
              <a:r>
                <a:rPr lang="de-AT" sz="1400" dirty="0" smtClean="0">
                  <a:solidFill>
                    <a:srgbClr val="000000"/>
                  </a:solidFill>
                  <a:latin typeface="Franklin Gothic Book" panose="020B0503020102020204" pitchFamily="34" charset="0"/>
                </a:rPr>
                <a:t> the minimal inner diameter is about 70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093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 txBox="1">
            <a:spLocks/>
          </p:cNvSpPr>
          <p:nvPr/>
        </p:nvSpPr>
        <p:spPr>
          <a:xfrm>
            <a:off x="54337" y="824343"/>
            <a:ext cx="4343836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US" u="sng" kern="0" dirty="0" smtClean="0">
                <a:latin typeface="Franklin Gothic Book" panose="020B0503020102020204" pitchFamily="34" charset="0"/>
              </a:rPr>
              <a:t>Steady-State Calculation</a:t>
            </a:r>
            <a:endParaRPr lang="en-GB" u="sng" kern="0" dirty="0" smtClean="0">
              <a:latin typeface="Franklin Gothic Book" panose="020B05030201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Two-phase cooling – </a:t>
            </a:r>
            <a:r>
              <a:rPr lang="en-GB" dirty="0" smtClean="0"/>
              <a:t>Mathematical Model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168427" y="3062163"/>
            <a:ext cx="5116715" cy="313721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313468" y="3209652"/>
            <a:ext cx="1532288" cy="30995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algn="just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Mass balance: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310274" y="3706152"/>
            <a:ext cx="1551438" cy="5254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algn="just" eaLnBrk="1" hangingPunct="1">
              <a:spcBef>
                <a:spcPts val="1250"/>
              </a:spcBef>
            </a:pPr>
            <a:r>
              <a:rPr lang="de-AT" sz="1400" dirty="0">
                <a:solidFill>
                  <a:schemeClr val="tx1"/>
                </a:solidFill>
                <a:latin typeface="Franklin Gothic Book" panose="020B0503020102020204" pitchFamily="34" charset="0"/>
              </a:rPr>
              <a:t>M</a:t>
            </a:r>
            <a:r>
              <a:rPr lang="de-AT" sz="14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omentum balance:</a:t>
            </a:r>
          </a:p>
        </p:txBody>
      </p:sp>
      <p:sp>
        <p:nvSpPr>
          <p:cNvPr id="22" name="Oval 21"/>
          <p:cNvSpPr/>
          <p:nvPr/>
        </p:nvSpPr>
        <p:spPr>
          <a:xfrm>
            <a:off x="1271085" y="5625595"/>
            <a:ext cx="28301" cy="2469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84398" y="4965926"/>
            <a:ext cx="1434042" cy="5254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Thermal energy balance:</a:t>
            </a: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310274" y="5597427"/>
            <a:ext cx="1933851" cy="5254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Thermal conduction in superfluid helium:</a:t>
            </a:r>
          </a:p>
        </p:txBody>
      </p:sp>
      <p:pic>
        <p:nvPicPr>
          <p:cNvPr id="28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390" y="5578166"/>
            <a:ext cx="1256826" cy="465892"/>
          </a:xfrm>
          <a:prstGeom prst="rect">
            <a:avLst/>
          </a:prstGeom>
        </p:spPr>
      </p:pic>
      <p:pic>
        <p:nvPicPr>
          <p:cNvPr id="30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674" y="3131934"/>
            <a:ext cx="2130827" cy="491173"/>
          </a:xfrm>
          <a:prstGeom prst="rect">
            <a:avLst/>
          </a:prstGeom>
        </p:spPr>
      </p:pic>
      <p:pic>
        <p:nvPicPr>
          <p:cNvPr id="31" name="Grafik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651"/>
          <a:stretch/>
        </p:blipFill>
        <p:spPr>
          <a:xfrm>
            <a:off x="1680675" y="4869971"/>
            <a:ext cx="2974356" cy="531129"/>
          </a:xfrm>
          <a:prstGeom prst="rect">
            <a:avLst/>
          </a:prstGeom>
        </p:spPr>
      </p:pic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80721" y="1627890"/>
            <a:ext cx="4968553" cy="9870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400050" lvl="1" indent="-400050" algn="just" eaLnBrk="1" hangingPunct="1">
              <a:spcBef>
                <a:spcPts val="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de-AT" sz="1600" dirty="0" smtClean="0">
                <a:solidFill>
                  <a:srgbClr val="000000"/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Longitudinal pressure drop in the two phases equal</a:t>
            </a:r>
          </a:p>
          <a:p>
            <a:pPr marL="400050" lvl="1" indent="-400050" algn="just" eaLnBrk="1" hangingPunct="1">
              <a:spcBef>
                <a:spcPts val="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de-AT" sz="1600" dirty="0" smtClean="0">
                <a:solidFill>
                  <a:srgbClr val="000000"/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Solving for minimal HX pipe diameter</a:t>
            </a:r>
          </a:p>
          <a:p>
            <a:pPr marL="400050" lvl="1" indent="-400050" algn="just" eaLnBrk="1" hangingPunct="1">
              <a:spcBef>
                <a:spcPts val="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de-AT" sz="16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Smooth stratified flow regime in HX pipe</a:t>
            </a:r>
            <a:endParaRPr lang="de-AT" sz="1600" dirty="0">
              <a:solidFill>
                <a:srgbClr val="000000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133107" y="1291987"/>
            <a:ext cx="1152128" cy="30995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algn="just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Conditions:</a:t>
            </a: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107504" y="2708920"/>
            <a:ext cx="2262886" cy="30995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algn="just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Modelling 1D-equations: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3" r="25590" b="50940"/>
          <a:stretch/>
        </p:blipFill>
        <p:spPr>
          <a:xfrm>
            <a:off x="1557674" y="3753670"/>
            <a:ext cx="2464313" cy="44908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6" t="45934" r="2347" b="6557"/>
          <a:stretch/>
        </p:blipFill>
        <p:spPr>
          <a:xfrm>
            <a:off x="310274" y="4299093"/>
            <a:ext cx="4873519" cy="4300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688" y="1370748"/>
            <a:ext cx="3766168" cy="467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9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69" y="3321511"/>
            <a:ext cx="6012672" cy="31311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Two-phase cooling – </a:t>
            </a:r>
            <a:r>
              <a:rPr lang="en-GB" dirty="0" smtClean="0"/>
              <a:t>Numerical results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32487"/>
            <a:ext cx="5041729" cy="1862430"/>
          </a:xfrm>
          <a:prstGeom prst="rect">
            <a:avLst/>
          </a:prstGeom>
        </p:spPr>
      </p:pic>
      <p:sp>
        <p:nvSpPr>
          <p:cNvPr id="39" name="Content Placeholder 2"/>
          <p:cNvSpPr txBox="1">
            <a:spLocks/>
          </p:cNvSpPr>
          <p:nvPr/>
        </p:nvSpPr>
        <p:spPr>
          <a:xfrm>
            <a:off x="248868" y="863954"/>
            <a:ext cx="2624323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indent="0" algn="just">
              <a:spcBef>
                <a:spcPts val="1000"/>
              </a:spcBef>
              <a:buNone/>
            </a:pPr>
            <a:r>
              <a:rPr lang="en-US" u="sng" kern="0" dirty="0" smtClean="0">
                <a:latin typeface="Franklin Gothic Book" panose="020B0503020102020204" pitchFamily="34" charset="0"/>
              </a:rPr>
              <a:t>Numerical solutions</a:t>
            </a:r>
            <a:endParaRPr lang="en-GB" u="sng" kern="0" dirty="0" smtClean="0">
              <a:latin typeface="Franklin Gothic Book" panose="020B05030201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099183" y="3691502"/>
            <a:ext cx="2953989" cy="1386159"/>
            <a:chOff x="6099183" y="3691502"/>
            <a:chExt cx="2953989" cy="1386159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3" t="6772" r="71366" b="1938"/>
            <a:stretch/>
          </p:blipFill>
          <p:spPr>
            <a:xfrm>
              <a:off x="7709018" y="3691502"/>
              <a:ext cx="1344154" cy="1386159"/>
            </a:xfrm>
            <a:prstGeom prst="rect">
              <a:avLst/>
            </a:prstGeom>
          </p:spPr>
        </p:pic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6099183" y="4150298"/>
              <a:ext cx="1656184" cy="52540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6800" rIns="90000" bIns="46800">
              <a:spAutoFit/>
            </a:bodyPr>
            <a:lstStyle>
              <a:lvl1pPr marL="180975" indent="-179388"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marL="0" lvl="1" indent="0" algn="just" eaLnBrk="1" hangingPunct="1">
                <a:spcBef>
                  <a:spcPts val="1250"/>
                </a:spcBef>
              </a:pPr>
              <a:r>
                <a:rPr lang="de-AT" sz="1400" dirty="0" smtClean="0">
                  <a:solidFill>
                    <a:srgbClr val="7030A0"/>
                  </a:solidFill>
                  <a:latin typeface="Franklin Gothic Book" panose="020B0503020102020204" pitchFamily="34" charset="0"/>
                </a:rPr>
                <a:t>Fullfilling backflow mass conservation</a:t>
              </a:r>
              <a:endParaRPr lang="de-AT" sz="1400" baseline="30000" dirty="0" smtClean="0">
                <a:solidFill>
                  <a:srgbClr val="7030A0"/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086350" y="2263702"/>
            <a:ext cx="2989908" cy="4209453"/>
            <a:chOff x="6086350" y="2263702"/>
            <a:chExt cx="2989908" cy="4209453"/>
          </a:xfrm>
        </p:grpSpPr>
        <p:grpSp>
          <p:nvGrpSpPr>
            <p:cNvPr id="12" name="Group 11"/>
            <p:cNvGrpSpPr/>
            <p:nvPr/>
          </p:nvGrpSpPr>
          <p:grpSpPr>
            <a:xfrm>
              <a:off x="6086350" y="2263702"/>
              <a:ext cx="2989908" cy="1344154"/>
              <a:chOff x="6086350" y="2263702"/>
              <a:chExt cx="2989908" cy="1344154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78" t="7883" r="351" b="3593"/>
              <a:stretch/>
            </p:blipFill>
            <p:spPr>
              <a:xfrm>
                <a:off x="7690099" y="2263702"/>
                <a:ext cx="1386159" cy="1344154"/>
              </a:xfrm>
              <a:prstGeom prst="rect">
                <a:avLst/>
              </a:prstGeom>
            </p:spPr>
          </p:pic>
          <p:sp>
            <p:nvSpPr>
              <p:cNvPr id="19" name="Text Box 2"/>
              <p:cNvSpPr txBox="1">
                <a:spLocks noChangeArrowheads="1"/>
              </p:cNvSpPr>
              <p:nvPr/>
            </p:nvSpPr>
            <p:spPr bwMode="auto">
              <a:xfrm>
                <a:off x="6086350" y="2628444"/>
                <a:ext cx="1631776" cy="52540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0000" tIns="46800" rIns="90000" bIns="46800">
                <a:spAutoFit/>
              </a:bodyPr>
              <a:lstStyle>
                <a:lvl1pPr marL="180975" indent="-179388"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1pPr>
                <a:lvl2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2pPr>
                <a:lvl3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3pPr>
                <a:lvl4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4pPr>
                <a:lvl5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9pPr>
              </a:lstStyle>
              <a:p>
                <a:pPr marL="0" lvl="1" indent="0" algn="just" eaLnBrk="1" hangingPunct="1">
                  <a:spcBef>
                    <a:spcPts val="1250"/>
                  </a:spcBef>
                </a:pPr>
                <a:r>
                  <a:rPr lang="de-AT" sz="1400" dirty="0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Solid permanent liquid helium sump</a:t>
                </a:r>
                <a:endParaRPr lang="de-AT" sz="1400" baseline="30000" dirty="0" smtClean="0">
                  <a:solidFill>
                    <a:srgbClr val="FF0000"/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103032" y="5129001"/>
              <a:ext cx="2973226" cy="1344154"/>
              <a:chOff x="6103032" y="5129001"/>
              <a:chExt cx="2973226" cy="1344154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993" t="7758" r="37636" b="3719"/>
              <a:stretch/>
            </p:blipFill>
            <p:spPr>
              <a:xfrm>
                <a:off x="7690099" y="5129001"/>
                <a:ext cx="1386159" cy="1344154"/>
              </a:xfrm>
              <a:prstGeom prst="rect">
                <a:avLst/>
              </a:prstGeom>
            </p:spPr>
          </p:pic>
          <p:sp>
            <p:nvSpPr>
              <p:cNvPr id="21" name="Text Box 2"/>
              <p:cNvSpPr txBox="1">
                <a:spLocks noChangeArrowheads="1"/>
              </p:cNvSpPr>
              <p:nvPr/>
            </p:nvSpPr>
            <p:spPr bwMode="auto">
              <a:xfrm>
                <a:off x="6103032" y="5500959"/>
                <a:ext cx="1656217" cy="52540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0000" tIns="46800" rIns="90000" bIns="46800">
                <a:spAutoFit/>
              </a:bodyPr>
              <a:lstStyle>
                <a:lvl1pPr marL="180975" indent="-179388"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1pPr>
                <a:lvl2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2pPr>
                <a:lvl3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3pPr>
                <a:lvl4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4pPr>
                <a:lvl5pPr eaLnBrk="0" hangingPunct="0"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180975" algn="l"/>
                    <a:tab pos="1095375" algn="l"/>
                    <a:tab pos="2009775" algn="l"/>
                    <a:tab pos="2924175" algn="l"/>
                    <a:tab pos="3838575" algn="l"/>
                    <a:tab pos="4752975" algn="l"/>
                    <a:tab pos="5667375" algn="l"/>
                    <a:tab pos="6581775" algn="l"/>
                    <a:tab pos="7496175" algn="l"/>
                    <a:tab pos="8410575" algn="l"/>
                    <a:tab pos="9324975" algn="l"/>
                    <a:tab pos="10239375" algn="l"/>
                  </a:tabLst>
                  <a:defRPr sz="1200">
                    <a:solidFill>
                      <a:schemeClr val="bg1"/>
                    </a:solidFill>
                    <a:latin typeface="Arial" charset="0"/>
                    <a:ea typeface="DejaVu Sans" charset="0"/>
                    <a:cs typeface="DejaVu Sans" charset="0"/>
                  </a:defRPr>
                </a:lvl9pPr>
              </a:lstStyle>
              <a:p>
                <a:pPr marL="0" lvl="1" indent="0" algn="just" eaLnBrk="1" hangingPunct="1">
                  <a:spcBef>
                    <a:spcPts val="1250"/>
                  </a:spcBef>
                </a:pPr>
                <a:r>
                  <a:rPr lang="de-AT" sz="1400" dirty="0" smtClean="0">
                    <a:solidFill>
                      <a:srgbClr val="00B050"/>
                    </a:solidFill>
                    <a:latin typeface="Franklin Gothic Book" panose="020B0503020102020204" pitchFamily="34" charset="0"/>
                  </a:rPr>
                  <a:t>No permanent liquid helium sump</a:t>
                </a:r>
                <a:endParaRPr lang="de-AT" sz="1400" baseline="30000" dirty="0" smtClean="0">
                  <a:solidFill>
                    <a:srgbClr val="00B050"/>
                  </a:solidFill>
                  <a:latin typeface="Franklin Gothic Book" panose="020B0503020102020204" pitchFamily="34" charset="0"/>
                </a:endParaRPr>
              </a:p>
            </p:txBody>
          </p:sp>
        </p:grpSp>
      </p:grp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5581281" y="776891"/>
            <a:ext cx="3024335" cy="95628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marL="180975" indent="-179388"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80975" algn="l"/>
                <a:tab pos="1095375" algn="l"/>
                <a:tab pos="2009775" algn="l"/>
                <a:tab pos="2924175" algn="l"/>
                <a:tab pos="3838575" algn="l"/>
                <a:tab pos="4752975" algn="l"/>
                <a:tab pos="5667375" algn="l"/>
                <a:tab pos="6581775" algn="l"/>
                <a:tab pos="7496175" algn="l"/>
                <a:tab pos="8410575" algn="l"/>
                <a:tab pos="9324975" algn="l"/>
                <a:tab pos="10239375" algn="l"/>
              </a:tabLst>
              <a:defRPr sz="1200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marL="0" lvl="1" indent="0" algn="just" eaLnBrk="1" hangingPunct="1">
              <a:spcBef>
                <a:spcPts val="1250"/>
              </a:spcBef>
            </a:pPr>
            <a:r>
              <a:rPr lang="de-AT" sz="14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Comparisons with former experimental results indicate an over-estimation of the wave generation of the model (v</a:t>
            </a:r>
            <a:r>
              <a:rPr lang="de-AT" sz="1400" baseline="-250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Vap</a:t>
            </a:r>
            <a:r>
              <a:rPr lang="de-AT" sz="14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 &lt; 5m/s)</a:t>
            </a:r>
            <a:endParaRPr lang="de-AT" sz="1400" baseline="30000" dirty="0" smtClean="0">
              <a:solidFill>
                <a:schemeClr val="tx1"/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27584" y="1694028"/>
            <a:ext cx="7682046" cy="2974051"/>
            <a:chOff x="827584" y="1694028"/>
            <a:chExt cx="7682046" cy="297405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27584" y="4668079"/>
              <a:ext cx="5271599" cy="0"/>
            </a:xfrm>
            <a:prstGeom prst="line">
              <a:avLst/>
            </a:prstGeom>
            <a:ln w="15875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5836227" y="1694028"/>
              <a:ext cx="2673403" cy="74084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6800" rIns="90000" bIns="46800">
              <a:spAutoFit/>
            </a:bodyPr>
            <a:lstStyle>
              <a:lvl1pPr marL="180975" indent="-179388"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 hangingPunct="0"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80975" algn="l"/>
                  <a:tab pos="1095375" algn="l"/>
                  <a:tab pos="2009775" algn="l"/>
                  <a:tab pos="2924175" algn="l"/>
                  <a:tab pos="3838575" algn="l"/>
                  <a:tab pos="4752975" algn="l"/>
                  <a:tab pos="5667375" algn="l"/>
                  <a:tab pos="6581775" algn="l"/>
                  <a:tab pos="7496175" algn="l"/>
                  <a:tab pos="8410575" algn="l"/>
                  <a:tab pos="9324975" algn="l"/>
                  <a:tab pos="10239375" algn="l"/>
                </a:tabLst>
                <a:defRPr sz="1200"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marL="0" lvl="1" indent="0" algn="just" eaLnBrk="1" hangingPunct="1">
                <a:spcBef>
                  <a:spcPts val="1250"/>
                </a:spcBef>
              </a:pPr>
              <a:r>
                <a:rPr lang="de-AT" sz="14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→ The requested maximal diameter of </a:t>
              </a:r>
              <a:r>
                <a:rPr lang="de-AT" sz="1400" dirty="0" smtClean="0">
                  <a:solidFill>
                    <a:srgbClr val="FF00FF"/>
                  </a:solidFill>
                  <a:latin typeface="Franklin Gothic Book" panose="020B0503020102020204" pitchFamily="34" charset="0"/>
                </a:rPr>
                <a:t>100 mm</a:t>
              </a:r>
              <a:r>
                <a:rPr lang="de-AT" sz="14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 seems to be feasible</a:t>
              </a:r>
              <a:endParaRPr lang="de-AT" sz="1400" baseline="30000" dirty="0" smtClean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689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973</Words>
  <Application>Microsoft Office PowerPoint</Application>
  <PresentationFormat>Bildschirmpräsentation (4:3)</PresentationFormat>
  <Paragraphs>179</Paragraphs>
  <Slides>19</Slides>
  <Notes>18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Default Design</vt:lpstr>
      <vt:lpstr>Development of a Cryogenic System for the FCC-hh Inner Triplets Cold Mass Cooling</vt:lpstr>
      <vt:lpstr>FCC Inner Triplets – Structure &amp; Heat Source</vt:lpstr>
      <vt:lpstr>FCC Inner Triplets – Heat Load on Tungsten Shield</vt:lpstr>
      <vt:lpstr>FCC Inner Triplets – Cold Mass Cryogenics</vt:lpstr>
      <vt:lpstr>FCC Inner Triplets – Two-phase cooling</vt:lpstr>
      <vt:lpstr>Two-phase cooling - The two main constraints</vt:lpstr>
      <vt:lpstr>Two-phase cooling – Analytical estimations</vt:lpstr>
      <vt:lpstr>Two-phase cooling – Mathematical Model</vt:lpstr>
      <vt:lpstr>Two-phase cooling – Numerical results</vt:lpstr>
      <vt:lpstr>FCC Inner Triplets – Conduction Cooling</vt:lpstr>
      <vt:lpstr>Conduction cooling – Numerical results</vt:lpstr>
      <vt:lpstr>Summary &amp; Outlook</vt:lpstr>
      <vt:lpstr>The end</vt:lpstr>
      <vt:lpstr>Supplemental – Wall Shear Stress (Liquid)</vt:lpstr>
      <vt:lpstr>Supplemental – Two-Sides vapour extraction</vt:lpstr>
      <vt:lpstr>Supplemental – Conduction Cooling Interconnections</vt:lpstr>
      <vt:lpstr>Supplemental – Conduction Cooling Vapour Generation (1/2)</vt:lpstr>
      <vt:lpstr>Supplemental – Conduction Cooling Vapour Generation (2/2)</vt:lpstr>
      <vt:lpstr>Supplemental–Mixed Cooling Concepts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plebrun</dc:creator>
  <cp:lastModifiedBy>Claudio</cp:lastModifiedBy>
  <cp:revision>2078</cp:revision>
  <cp:lastPrinted>2019-06-18T15:29:02Z</cp:lastPrinted>
  <dcterms:created xsi:type="dcterms:W3CDTF">2006-09-22T09:17:37Z</dcterms:created>
  <dcterms:modified xsi:type="dcterms:W3CDTF">2019-06-25T13:19:38Z</dcterms:modified>
</cp:coreProperties>
</file>