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60" r:id="rId1"/>
  </p:sldMasterIdLst>
  <p:notesMasterIdLst>
    <p:notesMasterId r:id="rId17"/>
  </p:notesMasterIdLst>
  <p:sldIdLst>
    <p:sldId id="256" r:id="rId2"/>
    <p:sldId id="276" r:id="rId3"/>
    <p:sldId id="285" r:id="rId4"/>
    <p:sldId id="289" r:id="rId5"/>
    <p:sldId id="292" r:id="rId6"/>
    <p:sldId id="280" r:id="rId7"/>
    <p:sldId id="288" r:id="rId8"/>
    <p:sldId id="284" r:id="rId9"/>
    <p:sldId id="281" r:id="rId10"/>
    <p:sldId id="290" r:id="rId11"/>
    <p:sldId id="283" r:id="rId12"/>
    <p:sldId id="293" r:id="rId13"/>
    <p:sldId id="282" r:id="rId14"/>
    <p:sldId id="294" r:id="rId15"/>
    <p:sldId id="258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purl.oclc.org/ooxml/drawingml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%"/>
            </a:schemeClr>
          </a:solidFill>
        </a:fill>
      </a:tcStyle>
    </a:wholeTbl>
    <a:band1H>
      <a:tcStyle>
        <a:tcBdr/>
        <a:fill>
          <a:solidFill>
            <a:schemeClr val="accent1">
              <a:tint val="4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%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%"/>
            </a:schemeClr>
          </a:solidFill>
        </a:fill>
      </a:tcStyle>
    </a:wholeTbl>
    <a:band1H>
      <a:tcStyle>
        <a:tcBdr/>
        <a:fill>
          <a:solidFill>
            <a:schemeClr val="accent2">
              <a:tint val="4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%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%" g="0%" b="0%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%" g="0%" b="0%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Keine Formatvorlage, kein Raster">
    <a:wholeTbl>
      <a:tcTxStyle>
        <a:fontRef idx="minor">
          <a:scrgbClr r="0%" g="0%" b="0%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purl.oclc.org/ooxml/drawingml/main" xmlns:r="http://purl.oclc.org/ooxml/officeDocument/relationships" xmlns:p="http://purl.oclc.org/ooxml/presentationml/main" lastView="sldThumbnailView">
  <p:normalViewPr horzBarState="maximized">
    <p:restoredLeft sz="14.995%" autoAdjust="0"/>
    <p:restoredTop sz="94.66%"/>
  </p:normalViewPr>
  <p:slideViewPr>
    <p:cSldViewPr snapToGrid="0">
      <p:cViewPr varScale="1">
        <p:scale>
          <a:sx n="63" d="100"/>
          <a:sy n="63" d="100"/>
        </p:scale>
        <p:origin x="9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purl.oclc.org/ooxml/officeDocument/relationships/slide" Target="slides/slide7.xml"/><Relationship Id="rId13" Type="http://purl.oclc.org/ooxml/officeDocument/relationships/slide" Target="slides/slide12.xml"/><Relationship Id="rId18" Type="http://purl.oclc.org/ooxml/officeDocument/relationships/presProps" Target="presProps.xml"/><Relationship Id="rId3" Type="http://purl.oclc.org/ooxml/officeDocument/relationships/slide" Target="slides/slide2.xml"/><Relationship Id="rId21" Type="http://purl.oclc.org/ooxml/officeDocument/relationships/tableStyles" Target="tableStyles.xml"/><Relationship Id="rId7" Type="http://purl.oclc.org/ooxml/officeDocument/relationships/slide" Target="slides/slide6.xml"/><Relationship Id="rId12" Type="http://purl.oclc.org/ooxml/officeDocument/relationships/slide" Target="slides/slide11.xml"/><Relationship Id="rId17" Type="http://purl.oclc.org/ooxml/officeDocument/relationships/notesMaster" Target="notesMasters/notesMaster1.xml"/><Relationship Id="rId2" Type="http://purl.oclc.org/ooxml/officeDocument/relationships/slide" Target="slides/slide1.xml"/><Relationship Id="rId16" Type="http://purl.oclc.org/ooxml/officeDocument/relationships/slide" Target="slides/slide15.xml"/><Relationship Id="rId20" Type="http://purl.oclc.org/ooxml/officeDocument/relationships/theme" Target="theme/theme1.xml"/><Relationship Id="rId1" Type="http://purl.oclc.org/ooxml/officeDocument/relationships/slideMaster" Target="slideMasters/slideMaster1.xml"/><Relationship Id="rId6" Type="http://purl.oclc.org/ooxml/officeDocument/relationships/slide" Target="slides/slide5.xml"/><Relationship Id="rId11" Type="http://purl.oclc.org/ooxml/officeDocument/relationships/slide" Target="slides/slide10.xml"/><Relationship Id="rId5" Type="http://purl.oclc.org/ooxml/officeDocument/relationships/slide" Target="slides/slide4.xml"/><Relationship Id="rId15" Type="http://purl.oclc.org/ooxml/officeDocument/relationships/slide" Target="slides/slide14.xml"/><Relationship Id="rId10" Type="http://purl.oclc.org/ooxml/officeDocument/relationships/slide" Target="slides/slide9.xml"/><Relationship Id="rId19" Type="http://purl.oclc.org/ooxml/officeDocument/relationships/viewProps" Target="viewProps.xml"/><Relationship Id="rId4" Type="http://purl.oclc.org/ooxml/officeDocument/relationships/slide" Target="slides/slide3.xml"/><Relationship Id="rId9" Type="http://purl.oclc.org/ooxml/officeDocument/relationships/slide" Target="slides/slide8.xml"/><Relationship Id="rId14" Type="http://purl.oclc.org/ooxml/officeDocument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purl.oclc.org/ooxml/officeDocument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purl.oclc.org/ooxml/officeDocument/relationships/oleObject" Target="file:///C:\Users\Sofiya\Desktop\Dokumente\Projekt\EASITRain\RESEARCH\Turbine%20arrangement%20alanysis\MC%20and%20HEx%20siz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purl.oclc.org/ooxml/officeDocument/relationships/oleObject" Target="file:///C:\Users\Sofiya\Desktop\Dokumente\Projekt\EASITRain\RESEARCH\Turbine%20arrangement%20alanysis\MC%20and%20HEx%20siz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purl.oclc.org/ooxml/officeDocument/relationships/oleObject" Target="file:///C:\Users\Sofiya\Desktop\Dokumente\Projekt\EASITRain\RESEARCH\Turbine%20arrangement%20alanysis\MC%20and%20HEx%20siz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purl.oclc.org/ooxml/officeDocument/relationships/oleObject" Target="file:///C:\Users\Sofiya\Desktop\Dokumente\Projekt\EASITRain\RESEARCH\Turbine%20arrangement%20alanysis\MC%20and%20HEx%20siz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purl.oclc.org/ooxml/officeDocument/relationships/oleObject" Target="file:///C:\Users\Sofiya\Desktop\Dokumente\Projekt\EASITRain\RESEARCH\NEW%20Baseline\Case%20study%202.0_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purl.oclc.org/ooxml/officeDocument/relationships/oleObject" Target="file:///C:\Users\Sofiya\Desktop\Dokumente\Projekt\EASITRain\RESEARCH\NEW%20Baseline\Case%20study%202.0_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purl.oclc.org/ooxml/drawingml/chart" xmlns:a="http://purl.oclc.org/ooxml/drawingml/main" xmlns:r="http://purl.oclc.org/ooxml/officeDocument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Tabelle1!$C$9:$C$20</c:f>
              <c:numCache>
                <c:formatCode>General</c:formatCode>
                <c:ptCount val="12"/>
                <c:pt idx="0">
                  <c:v>0</c:v>
                </c:pt>
                <c:pt idx="1">
                  <c:v>0.4</c:v>
                </c:pt>
                <c:pt idx="2">
                  <c:v>0.4</c:v>
                </c:pt>
                <c:pt idx="3">
                  <c:v>0.6</c:v>
                </c:pt>
                <c:pt idx="4">
                  <c:v>0.6</c:v>
                </c:pt>
                <c:pt idx="5">
                  <c:v>0.75</c:v>
                </c:pt>
                <c:pt idx="6">
                  <c:v>0.75</c:v>
                </c:pt>
                <c:pt idx="7">
                  <c:v>0.9</c:v>
                </c:pt>
                <c:pt idx="8">
                  <c:v>0.9</c:v>
                </c:pt>
                <c:pt idx="9">
                  <c:v>0.98</c:v>
                </c:pt>
                <c:pt idx="10">
                  <c:v>0.98</c:v>
                </c:pt>
                <c:pt idx="11">
                  <c:v>1</c:v>
                </c:pt>
              </c:numCache>
            </c:numRef>
          </c:xVal>
          <c:yVal>
            <c:numRef>
              <c:f>Tabelle1!$D$9:$D$20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5</c:v>
                </c:pt>
                <c:pt idx="7">
                  <c:v>5</c:v>
                </c:pt>
                <c:pt idx="8">
                  <c:v>6</c:v>
                </c:pt>
                <c:pt idx="9">
                  <c:v>6</c:v>
                </c:pt>
                <c:pt idx="10">
                  <c:v>7</c:v>
                </c:pt>
                <c:pt idx="11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EA1-4352-B082-9C5ABFBCE4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1664336"/>
        <c:axId val="551671880"/>
      </c:scatterChart>
      <c:valAx>
        <c:axId val="55166433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/>
                  <a:t>Helium content (vol.)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1671880"/>
        <c:crosses val="autoZero"/>
        <c:crossBetween val="midCat"/>
      </c:valAx>
      <c:valAx>
        <c:axId val="551671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/>
                  <a:t>Number of compressor casings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1664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purl.oclc.org/ooxml/drawingml/chart" xmlns:a="http://purl.oclc.org/ooxml/drawingml/main" xmlns:r="http://purl.oclc.org/ooxml/officeDocument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80" b="1" i="0" u="none" strike="noStrike" kern="1200" baseline="0%">
                <a:solidFill>
                  <a:srgbClr val="00305E"/>
                </a:solidFill>
                <a:latin typeface="+mn-lt"/>
                <a:ea typeface="+mn-ea"/>
                <a:cs typeface="+mn-cs"/>
              </a:defRPr>
            </a:pPr>
            <a:r>
              <a:rPr lang="de-DE" sz="1600" dirty="0" err="1" smtClean="0"/>
              <a:t>Theoretical</a:t>
            </a:r>
            <a:r>
              <a:rPr lang="de-DE" sz="1600" baseline="0%" dirty="0" smtClean="0"/>
              <a:t> r</a:t>
            </a:r>
            <a:r>
              <a:rPr lang="de-DE" sz="1600" dirty="0" smtClean="0"/>
              <a:t>elative gas </a:t>
            </a:r>
            <a:r>
              <a:rPr lang="de-DE" sz="1600" dirty="0" err="1" smtClean="0"/>
              <a:t>mass</a:t>
            </a:r>
            <a:r>
              <a:rPr lang="de-DE" sz="1600" dirty="0" smtClean="0"/>
              <a:t> </a:t>
            </a:r>
            <a:r>
              <a:rPr lang="de-DE" sz="1600" b="1" i="0" baseline="0%" dirty="0" err="1" smtClean="0">
                <a:effectLst/>
              </a:rPr>
              <a:t>compared</a:t>
            </a:r>
            <a:r>
              <a:rPr lang="de-DE" sz="1600" b="1" i="0" baseline="0%" dirty="0" smtClean="0">
                <a:effectLst/>
              </a:rPr>
              <a:t> </a:t>
            </a:r>
            <a:r>
              <a:rPr lang="de-DE" sz="1600" b="1" i="0" baseline="0%" dirty="0" err="1" smtClean="0">
                <a:effectLst/>
              </a:rPr>
              <a:t>to</a:t>
            </a:r>
            <a:r>
              <a:rPr lang="de-DE" sz="1600" b="1" i="0" baseline="0%" dirty="0" smtClean="0">
                <a:effectLst/>
              </a:rPr>
              <a:t> a pure </a:t>
            </a:r>
            <a:r>
              <a:rPr lang="de-DE" sz="1600" b="1" i="0" baseline="0%" dirty="0" err="1" smtClean="0">
                <a:effectLst/>
              </a:rPr>
              <a:t>helium</a:t>
            </a:r>
            <a:r>
              <a:rPr lang="de-DE" sz="1600" b="1" i="0" baseline="0%" dirty="0" smtClean="0">
                <a:effectLst/>
              </a:rPr>
              <a:t> </a:t>
            </a:r>
            <a:r>
              <a:rPr lang="de-DE" sz="1600" b="1" i="0" baseline="0%" dirty="0" err="1" smtClean="0">
                <a:effectLst/>
              </a:rPr>
              <a:t>cycle</a:t>
            </a:r>
            <a:r>
              <a:rPr lang="de-DE" sz="1600" baseline="0%" dirty="0" smtClean="0"/>
              <a:t> </a:t>
            </a:r>
            <a:r>
              <a:rPr lang="de-DE" sz="1600" dirty="0" smtClean="0"/>
              <a:t>(</a:t>
            </a:r>
            <a:r>
              <a:rPr lang="de-DE" sz="1600" dirty="0" err="1"/>
              <a:t>excluding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buffer</a:t>
            </a:r>
            <a:r>
              <a:rPr lang="de-DE" sz="1600" dirty="0"/>
              <a:t>)</a:t>
            </a:r>
          </a:p>
        </c:rich>
      </c:tx>
      <c:layout>
        <c:manualLayout>
          <c:xMode val="edge"/>
          <c:yMode val="edge"/>
          <c:x val="8.8413985450759333E-2"/>
          <c:y val="2.07085588310589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%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680" b="1" i="0" u="none" strike="noStrike" kern="1200" baseline="0%">
              <a:solidFill>
                <a:srgbClr val="00305E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'2_Case_Variation of bypass flow'!$B$94</c:f>
              <c:strCache>
                <c:ptCount val="1"/>
                <c:pt idx="0">
                  <c:v>Total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'2_Case_Variation of bypass flow'!$C$86:$H$86</c:f>
              <c:numCache>
                <c:formatCode>General</c:formatCode>
                <c:ptCount val="6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</c:numCache>
            </c:numRef>
          </c:xVal>
          <c:yVal>
            <c:numRef>
              <c:f>'2_Case_Variation of bypass flow'!$C$94:$H$94</c:f>
              <c:numCache>
                <c:formatCode>General</c:formatCode>
                <c:ptCount val="6"/>
                <c:pt idx="0">
                  <c:v>9.1957407407000176</c:v>
                </c:pt>
                <c:pt idx="1">
                  <c:v>6.4918452791504517</c:v>
                </c:pt>
                <c:pt idx="2">
                  <c:v>4.5504277198550218</c:v>
                </c:pt>
                <c:pt idx="3">
                  <c:v>3.0814028236320676</c:v>
                </c:pt>
                <c:pt idx="4">
                  <c:v>1.9312665688072581</c:v>
                </c:pt>
                <c:pt idx="5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B58-4830-A82E-71FEBB2E5C6F}"/>
            </c:ext>
          </c:extLst>
        </c:ser>
        <c:ser>
          <c:idx val="1"/>
          <c:order val="1"/>
          <c:tx>
            <c:strRef>
              <c:f>'2_Case_Variation of bypass flow'!$B$95</c:f>
              <c:strCache>
                <c:ptCount val="1"/>
                <c:pt idx="0">
                  <c:v>Neon</c:v>
                </c:pt>
              </c:strCache>
            </c:strRef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'2_Case_Variation of bypass flow'!$C$86:$H$86</c:f>
              <c:numCache>
                <c:formatCode>General</c:formatCode>
                <c:ptCount val="6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</c:numCache>
            </c:numRef>
          </c:xVal>
          <c:yVal>
            <c:numRef>
              <c:f>'2_Case_Variation of bypass flow'!$C$95:$H$95</c:f>
              <c:numCache>
                <c:formatCode>General</c:formatCode>
                <c:ptCount val="6"/>
                <c:pt idx="0">
                  <c:v>9.1957407407000176</c:v>
                </c:pt>
                <c:pt idx="1">
                  <c:v>6.1851325586310768</c:v>
                </c:pt>
                <c:pt idx="2">
                  <c:v>4.0189726446039504</c:v>
                </c:pt>
                <c:pt idx="3">
                  <c:v>2.3748179328347012</c:v>
                </c:pt>
                <c:pt idx="4">
                  <c:v>1.0768628238395517</c:v>
                </c:pt>
                <c:pt idx="5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B58-4830-A82E-71FEBB2E5C6F}"/>
            </c:ext>
          </c:extLst>
        </c:ser>
        <c:ser>
          <c:idx val="2"/>
          <c:order val="2"/>
          <c:tx>
            <c:strRef>
              <c:f>'2_Case_Variation of bypass flow'!$B$96</c:f>
              <c:strCache>
                <c:ptCount val="1"/>
                <c:pt idx="0">
                  <c:v>Helium</c:v>
                </c:pt>
              </c:strCache>
            </c:strRef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'2_Case_Variation of bypass flow'!$C$86:$H$86</c:f>
              <c:numCache>
                <c:formatCode>General</c:formatCode>
                <c:ptCount val="6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</c:numCache>
            </c:numRef>
          </c:xVal>
          <c:yVal>
            <c:numRef>
              <c:f>'2_Case_Variation of bypass flow'!$C$96:$H$96</c:f>
              <c:numCache>
                <c:formatCode>General</c:formatCode>
                <c:ptCount val="6"/>
                <c:pt idx="0">
                  <c:v>0</c:v>
                </c:pt>
                <c:pt idx="1">
                  <c:v>0.30671272051937493</c:v>
                </c:pt>
                <c:pt idx="2">
                  <c:v>0.53145507525107138</c:v>
                </c:pt>
                <c:pt idx="3">
                  <c:v>0.70658489079736642</c:v>
                </c:pt>
                <c:pt idx="4">
                  <c:v>0.85440374496770644</c:v>
                </c:pt>
                <c:pt idx="5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B58-4830-A82E-71FEBB2E5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1069880"/>
        <c:axId val="661063320"/>
      </c:scatterChart>
      <c:valAx>
        <c:axId val="661069880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Helium content (vol.)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1063320"/>
        <c:crosses val="autoZero"/>
        <c:crossBetween val="midCat"/>
      </c:valAx>
      <c:valAx>
        <c:axId val="661063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Relative gas </a:t>
                </a:r>
                <a:r>
                  <a:rPr lang="de-DE" dirty="0" err="1" smtClean="0"/>
                  <a:t>mass</a:t>
                </a:r>
                <a:endParaRPr lang="de-D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10698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047230134699376"/>
          <c:y val="0.3842950855491763"/>
          <c:w val="0.1570263298701704"/>
          <c:h val="0.309066924518118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%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purl.oclc.org/ooxml/drawingml/chart" xmlns:a="http://purl.oclc.org/ooxml/drawingml/main" xmlns:r="http://purl.oclc.org/ooxml/officeDocument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de-DE" sz="1600" dirty="0"/>
              <a:t>Neon </a:t>
            </a:r>
            <a:r>
              <a:rPr lang="de-DE" sz="1600" dirty="0" err="1"/>
              <a:t>mass</a:t>
            </a:r>
            <a:r>
              <a:rPr lang="de-DE" sz="1600" dirty="0"/>
              <a:t> </a:t>
            </a:r>
            <a:r>
              <a:rPr lang="de-DE" sz="1600" dirty="0" err="1"/>
              <a:t>fraction</a:t>
            </a:r>
            <a:endParaRPr lang="de-DE" sz="1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%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'2_Case_Variation of bypass flow'!$B$75:$N$75</c:f>
              <c:numCache>
                <c:formatCode>General</c:formatCode>
                <c:ptCount val="13"/>
                <c:pt idx="0">
                  <c:v>1</c:v>
                </c:pt>
                <c:pt idx="1">
                  <c:v>0.99</c:v>
                </c:pt>
                <c:pt idx="2">
                  <c:v>0.95</c:v>
                </c:pt>
                <c:pt idx="3">
                  <c:v>0.9</c:v>
                </c:pt>
                <c:pt idx="4">
                  <c:v>0.8</c:v>
                </c:pt>
                <c:pt idx="5">
                  <c:v>0.7</c:v>
                </c:pt>
                <c:pt idx="6">
                  <c:v>0.6</c:v>
                </c:pt>
                <c:pt idx="7">
                  <c:v>0.5</c:v>
                </c:pt>
                <c:pt idx="8">
                  <c:v>0.4</c:v>
                </c:pt>
                <c:pt idx="9">
                  <c:v>0.30000000000000004</c:v>
                </c:pt>
                <c:pt idx="10">
                  <c:v>0.19999999999999996</c:v>
                </c:pt>
                <c:pt idx="11">
                  <c:v>9.9999999999999978E-2</c:v>
                </c:pt>
                <c:pt idx="12">
                  <c:v>0</c:v>
                </c:pt>
              </c:numCache>
            </c:numRef>
          </c:xVal>
          <c:yVal>
            <c:numRef>
              <c:f>'2_Case_Variation of bypass flow'!$B$77:$N$77</c:f>
              <c:numCache>
                <c:formatCode>General</c:formatCode>
                <c:ptCount val="13"/>
                <c:pt idx="0">
                  <c:v>0</c:v>
                </c:pt>
                <c:pt idx="1">
                  <c:v>4.8456355894060971E-2</c:v>
                </c:pt>
                <c:pt idx="2">
                  <c:v>0.20969892496852127</c:v>
                </c:pt>
                <c:pt idx="3">
                  <c:v>0.35904149177353895</c:v>
                </c:pt>
                <c:pt idx="4">
                  <c:v>0.55759408940870214</c:v>
                </c:pt>
                <c:pt idx="5">
                  <c:v>0.68360740452843349</c:v>
                </c:pt>
                <c:pt idx="6">
                  <c:v>0.7706937614977224</c:v>
                </c:pt>
                <c:pt idx="7">
                  <c:v>0.83447738491436585</c:v>
                </c:pt>
                <c:pt idx="8">
                  <c:v>0.88320766574707754</c:v>
                </c:pt>
                <c:pt idx="9">
                  <c:v>0.9216511623982977</c:v>
                </c:pt>
                <c:pt idx="10">
                  <c:v>0.95275415427653065</c:v>
                </c:pt>
                <c:pt idx="11">
                  <c:v>0.97843583683053559</c:v>
                </c:pt>
                <c:pt idx="12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E8A-48DE-B31B-391676ADEC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1010512"/>
        <c:axId val="661012152"/>
      </c:scatterChart>
      <c:valAx>
        <c:axId val="66101051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Helium content (vol. %)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1012152"/>
        <c:crosses val="autoZero"/>
        <c:crossBetween val="midCat"/>
      </c:valAx>
      <c:valAx>
        <c:axId val="661012152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Neon content (mass %)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10105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purl.oclc.org/ooxml/drawingml/chart" xmlns:a="http://purl.oclc.org/ooxml/drawingml/main" xmlns:r="http://purl.oclc.org/ooxml/officeDocument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de-DE" sz="1600" dirty="0"/>
              <a:t>Relative </a:t>
            </a:r>
            <a:r>
              <a:rPr lang="de-DE" sz="1600" dirty="0" err="1"/>
              <a:t>heat</a:t>
            </a:r>
            <a:r>
              <a:rPr lang="de-DE" sz="1600" dirty="0"/>
              <a:t> </a:t>
            </a:r>
            <a:r>
              <a:rPr lang="de-DE" sz="1600" dirty="0" err="1"/>
              <a:t>exchanger</a:t>
            </a:r>
            <a:r>
              <a:rPr lang="de-DE" sz="1600" dirty="0"/>
              <a:t> </a:t>
            </a:r>
            <a:r>
              <a:rPr lang="de-DE" sz="1600" dirty="0" err="1"/>
              <a:t>sizes</a:t>
            </a:r>
            <a:endParaRPr lang="de-DE" sz="1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baseline="0%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strRef>
              <c:f>'2_Case_Variation of bypass flow'!$B$90</c:f>
              <c:strCache>
                <c:ptCount val="1"/>
                <c:pt idx="0">
                  <c:v>K3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'2_Case_Variation of bypass flow'!$C$86:$H$86</c:f>
              <c:numCache>
                <c:formatCode>General</c:formatCode>
                <c:ptCount val="6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</c:numCache>
            </c:numRef>
          </c:xVal>
          <c:yVal>
            <c:numRef>
              <c:f>'2_Case_Variation of bypass flow'!$C$90:$H$90</c:f>
              <c:numCache>
                <c:formatCode>General</c:formatCode>
                <c:ptCount val="6"/>
                <c:pt idx="0">
                  <c:v>2.6425805379447178</c:v>
                </c:pt>
                <c:pt idx="1">
                  <c:v>2.1013426301030584</c:v>
                </c:pt>
                <c:pt idx="2">
                  <c:v>1.7169536368348426</c:v>
                </c:pt>
                <c:pt idx="3">
                  <c:v>1.4263397991757314</c:v>
                </c:pt>
                <c:pt idx="4">
                  <c:v>1.1956021302256246</c:v>
                </c:pt>
                <c:pt idx="5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707-43DF-AD43-F3392D7F61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1118424"/>
        <c:axId val="661119408"/>
      </c:scatterChart>
      <c:valAx>
        <c:axId val="661118424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Helium content (vol.)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1119408"/>
        <c:crosses val="autoZero"/>
        <c:crossBetween val="midCat"/>
      </c:valAx>
      <c:valAx>
        <c:axId val="661119408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Relative volume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1118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purl.oclc.org/ooxml/drawingml/chart" xmlns:a="http://purl.oclc.org/ooxml/drawingml/main" xmlns:r="http://purl.oclc.org/ooxml/officeDocument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baseline="0%" dirty="0" smtClean="0">
                <a:effectLst/>
              </a:rPr>
              <a:t>Required pressure ratio depending on the gas mixture composition</a:t>
            </a:r>
            <a:endParaRPr lang="de-DE" sz="20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%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OLD!$K$37</c:f>
              <c:strCache>
                <c:ptCount val="1"/>
                <c:pt idx="0">
                  <c:v>Cycle 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OLD!$H$38:$H$42</c:f>
              <c:numCache>
                <c:formatCode>General</c:formatCode>
                <c:ptCount val="5"/>
                <c:pt idx="0">
                  <c:v>0.7</c:v>
                </c:pt>
                <c:pt idx="1">
                  <c:v>0.6</c:v>
                </c:pt>
                <c:pt idx="2">
                  <c:v>0.5</c:v>
                </c:pt>
                <c:pt idx="3">
                  <c:v>0.4</c:v>
                </c:pt>
                <c:pt idx="4">
                  <c:v>0.30000000000000004</c:v>
                </c:pt>
              </c:numCache>
            </c:numRef>
          </c:xVal>
          <c:yVal>
            <c:numRef>
              <c:f>OLD!$K$38:$K$42</c:f>
              <c:numCache>
                <c:formatCode>General</c:formatCode>
                <c:ptCount val="5"/>
                <c:pt idx="0">
                  <c:v>5.4219662097316226</c:v>
                </c:pt>
                <c:pt idx="1">
                  <c:v>5.4875675278466147</c:v>
                </c:pt>
                <c:pt idx="2">
                  <c:v>5.5680578330306245</c:v>
                </c:pt>
                <c:pt idx="3">
                  <c:v>5.6648268272564453</c:v>
                </c:pt>
                <c:pt idx="4">
                  <c:v>5.757411056978869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80-422F-A437-3ABC8DE06DBE}"/>
            </c:ext>
          </c:extLst>
        </c:ser>
        <c:ser>
          <c:idx val="1"/>
          <c:order val="1"/>
          <c:tx>
            <c:strRef>
              <c:f>OLD!$J$37</c:f>
              <c:strCache>
                <c:ptCount val="1"/>
                <c:pt idx="0">
                  <c:v>Cycle A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OLD!$H$38:$H$42</c:f>
              <c:numCache>
                <c:formatCode>General</c:formatCode>
                <c:ptCount val="5"/>
                <c:pt idx="0">
                  <c:v>0.7</c:v>
                </c:pt>
                <c:pt idx="1">
                  <c:v>0.6</c:v>
                </c:pt>
                <c:pt idx="2">
                  <c:v>0.5</c:v>
                </c:pt>
                <c:pt idx="3">
                  <c:v>0.4</c:v>
                </c:pt>
                <c:pt idx="4">
                  <c:v>0.30000000000000004</c:v>
                </c:pt>
              </c:numCache>
            </c:numRef>
          </c:xVal>
          <c:yVal>
            <c:numRef>
              <c:f>OLD!$J$38:$J$42</c:f>
              <c:numCache>
                <c:formatCode>General</c:formatCode>
                <c:ptCount val="5"/>
                <c:pt idx="0">
                  <c:v>5.7790106255133118</c:v>
                </c:pt>
                <c:pt idx="1">
                  <c:v>5.8398908184441716</c:v>
                </c:pt>
                <c:pt idx="2">
                  <c:v>5.9159857583257356</c:v>
                </c:pt>
                <c:pt idx="3">
                  <c:v>6.0192163606628046</c:v>
                </c:pt>
                <c:pt idx="4">
                  <c:v>6.1360448492626984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480-422F-A437-3ABC8DE06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2737264"/>
        <c:axId val="762739560"/>
      </c:scatterChart>
      <c:valAx>
        <c:axId val="762737264"/>
        <c:scaling>
          <c:orientation val="minMax"/>
          <c:max val="0.70000000000000007"/>
          <c:min val="0.30000000000000004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/>
                  <a:t>Helium content (vol.)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62739560"/>
        <c:crosses val="autoZero"/>
        <c:crossBetween val="midCat"/>
      </c:valAx>
      <c:valAx>
        <c:axId val="762739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 dirty="0" err="1" smtClean="0"/>
                  <a:t>Pressure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ratio</a:t>
                </a:r>
                <a:endParaRPr lang="de-DE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627372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%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purl.oclc.org/ooxml/drawingml/chart" xmlns:a="http://purl.oclc.org/ooxml/drawingml/main" xmlns:r="http://purl.oclc.org/ooxml/officeDocument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de-DE" sz="1600" b="1" i="0" u="none" strike="noStrike" baseline="0%" dirty="0" smtClean="0">
                <a:effectLst/>
              </a:rPr>
              <a:t>Total </a:t>
            </a:r>
            <a:r>
              <a:rPr lang="de-DE" sz="1600" b="1" i="0" u="none" strike="noStrike" baseline="0%" dirty="0" err="1" smtClean="0">
                <a:effectLst/>
              </a:rPr>
              <a:t>isentropic</a:t>
            </a:r>
            <a:r>
              <a:rPr lang="de-DE" sz="1600" b="1" i="0" u="none" strike="noStrike" baseline="0%" dirty="0" smtClean="0">
                <a:effectLst/>
              </a:rPr>
              <a:t> power </a:t>
            </a:r>
            <a:r>
              <a:rPr lang="de-DE" sz="1600" b="1" i="0" u="none" strike="noStrike" baseline="0%" dirty="0" err="1" smtClean="0">
                <a:effectLst/>
              </a:rPr>
              <a:t>of</a:t>
            </a:r>
            <a:r>
              <a:rPr lang="de-DE" sz="1600" b="1" i="0" u="none" strike="noStrike" baseline="0%" dirty="0" smtClean="0">
                <a:effectLst/>
              </a:rPr>
              <a:t> </a:t>
            </a:r>
            <a:r>
              <a:rPr lang="de-DE" sz="1600" b="1" i="0" u="none" strike="noStrike" baseline="0%" dirty="0" err="1" smtClean="0">
                <a:effectLst/>
              </a:rPr>
              <a:t>the</a:t>
            </a:r>
            <a:r>
              <a:rPr lang="de-DE" sz="1600" b="1" i="0" u="none" strike="noStrike" baseline="0%" dirty="0" smtClean="0">
                <a:effectLst/>
              </a:rPr>
              <a:t> </a:t>
            </a:r>
            <a:r>
              <a:rPr lang="de-DE" sz="1600" b="1" i="0" u="none" strike="noStrike" baseline="0%" dirty="0" err="1" smtClean="0">
                <a:effectLst/>
              </a:rPr>
              <a:t>compressor</a:t>
            </a:r>
            <a:r>
              <a:rPr lang="de-DE" sz="1600" dirty="0" smtClean="0"/>
              <a:t> </a:t>
            </a:r>
            <a:r>
              <a:rPr lang="de-DE" sz="1600" dirty="0" err="1"/>
              <a:t>depending</a:t>
            </a:r>
            <a:r>
              <a:rPr lang="de-DE" sz="1600" dirty="0"/>
              <a:t> on </a:t>
            </a:r>
            <a:r>
              <a:rPr lang="de-DE" sz="1600" dirty="0" err="1" smtClean="0"/>
              <a:t>the</a:t>
            </a:r>
            <a:r>
              <a:rPr lang="de-DE" sz="1600" dirty="0" smtClean="0"/>
              <a:t> NTU </a:t>
            </a:r>
            <a:r>
              <a:rPr lang="de-DE" sz="1600" dirty="0" err="1" smtClean="0"/>
              <a:t>value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IHX1</a:t>
            </a:r>
            <a:endParaRPr lang="de-DE" sz="1600" dirty="0"/>
          </a:p>
        </c:rich>
      </c:tx>
      <c:layout>
        <c:manualLayout>
          <c:xMode val="edge"/>
          <c:yMode val="edge"/>
          <c:x val="0.14579155730533683"/>
          <c:y val="3.33750521485189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%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</a:ln>
              <a:effectLst/>
            </c:spPr>
            <c:trendlineType val="poly"/>
            <c:order val="3"/>
            <c:dispRSqr val="0"/>
            <c:dispEq val="0"/>
          </c:trendline>
          <c:xVal>
            <c:numRef>
              <c:f>'Summary NTU30'!$B$1:$F$1</c:f>
              <c:numCache>
                <c:formatCode>General</c:formatCode>
                <c:ptCount val="5"/>
                <c:pt idx="0">
                  <c:v>15</c:v>
                </c:pt>
                <c:pt idx="1">
                  <c:v>16</c:v>
                </c:pt>
                <c:pt idx="2">
                  <c:v>17</c:v>
                </c:pt>
                <c:pt idx="3">
                  <c:v>18</c:v>
                </c:pt>
                <c:pt idx="4">
                  <c:v>20</c:v>
                </c:pt>
              </c:numCache>
            </c:numRef>
          </c:xVal>
          <c:yVal>
            <c:numRef>
              <c:f>'Summary NTU30'!$B$34:$F$34</c:f>
              <c:numCache>
                <c:formatCode>General</c:formatCode>
                <c:ptCount val="5"/>
                <c:pt idx="0">
                  <c:v>7552.9690693054808</c:v>
                </c:pt>
                <c:pt idx="1">
                  <c:v>7544.8988762860281</c:v>
                </c:pt>
                <c:pt idx="2">
                  <c:v>7538.5294453848346</c:v>
                </c:pt>
                <c:pt idx="3">
                  <c:v>7539.7851420166899</c:v>
                </c:pt>
                <c:pt idx="4">
                  <c:v>7565.9913576303443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F3E-41C5-A414-56917A828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6313848"/>
        <c:axId val="456316800"/>
      </c:scatterChart>
      <c:valAx>
        <c:axId val="456313848"/>
        <c:scaling>
          <c:orientation val="minMax"/>
          <c:max val="20"/>
          <c:min val="15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/>
                  <a:t>NTU 1 value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6316800"/>
        <c:crosses val="autoZero"/>
        <c:crossBetween val="midCat"/>
      </c:valAx>
      <c:valAx>
        <c:axId val="456316800"/>
        <c:scaling>
          <c:orientation val="minMax"/>
          <c:max val="7600"/>
          <c:min val="75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/>
                  <a:t>Isentropic work of compression, kW</a:t>
                </a:r>
              </a:p>
            </c:rich>
          </c:tx>
          <c:layout>
            <c:manualLayout>
              <c:xMode val="edge"/>
              <c:yMode val="edge"/>
              <c:x val="2.2222222222222223E-2"/>
              <c:y val="0.23185586176727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63138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100"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purl.oclc.org/ooxml/drawingml/chart" xmlns:a="http://purl.oclc.org/ooxml/drawingml/main" xmlns:r="http://purl.oclc.org/ooxml/officeDocument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de-DE" sz="1600" dirty="0" smtClean="0"/>
              <a:t>Total </a:t>
            </a:r>
            <a:r>
              <a:rPr lang="de-DE" sz="1600" dirty="0" err="1" smtClean="0"/>
              <a:t>isentropic</a:t>
            </a:r>
            <a:r>
              <a:rPr lang="de-DE" sz="1600" dirty="0" smtClean="0"/>
              <a:t> power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compressor</a:t>
            </a:r>
            <a:r>
              <a:rPr lang="de-DE" sz="1600" dirty="0" smtClean="0"/>
              <a:t> </a:t>
            </a:r>
            <a:r>
              <a:rPr lang="de-DE" sz="1600" dirty="0" err="1" smtClean="0"/>
              <a:t>depending</a:t>
            </a:r>
            <a:r>
              <a:rPr lang="de-DE" sz="1600" dirty="0" smtClean="0"/>
              <a:t> on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middle</a:t>
            </a:r>
            <a:r>
              <a:rPr lang="de-DE" sz="1600" dirty="0" smtClean="0"/>
              <a:t> </a:t>
            </a:r>
            <a:r>
              <a:rPr lang="de-DE" sz="1600" dirty="0" err="1" smtClean="0"/>
              <a:t>pressure</a:t>
            </a:r>
            <a:r>
              <a:rPr lang="de-DE" sz="1600" dirty="0" smtClean="0"/>
              <a:t> (</a:t>
            </a:r>
            <a:r>
              <a:rPr lang="de-DE" sz="1600" dirty="0" err="1" smtClean="0"/>
              <a:t>for</a:t>
            </a:r>
            <a:r>
              <a:rPr lang="de-DE" sz="1600" dirty="0" smtClean="0"/>
              <a:t> NTU1=18)</a:t>
            </a:r>
            <a:endParaRPr lang="de-DE" sz="1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baseline="0%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22426979816860518"/>
          <c:y val="0.2406344085050062"/>
          <c:w val="0.7331805848807238"/>
          <c:h val="0.48468919324857535"/>
        </c:manualLayout>
      </c:layout>
      <c:scatterChart>
        <c:scatterStyle val="smoothMarker"/>
        <c:varyColors val="0"/>
        <c:ser>
          <c:idx val="0"/>
          <c:order val="0"/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</a:ln>
              <a:effectLst/>
            </c:spPr>
            <c:trendlineType val="poly"/>
            <c:order val="4"/>
            <c:dispRSqr val="0"/>
            <c:dispEq val="0"/>
          </c:trendline>
          <c:xVal>
            <c:numRef>
              <c:f>'NTU 18_12'!$B$11:$K$11</c:f>
              <c:numCache>
                <c:formatCode>General</c:formatCode>
                <c:ptCount val="10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16.440000000000001</c:v>
                </c:pt>
                <c:pt idx="7">
                  <c:v>17</c:v>
                </c:pt>
                <c:pt idx="8">
                  <c:v>18</c:v>
                </c:pt>
                <c:pt idx="9">
                  <c:v>19</c:v>
                </c:pt>
              </c:numCache>
            </c:numRef>
          </c:xVal>
          <c:yVal>
            <c:numRef>
              <c:f>'NTU 18_12'!$B$33:$K$33</c:f>
              <c:numCache>
                <c:formatCode>General</c:formatCode>
                <c:ptCount val="10"/>
                <c:pt idx="0">
                  <c:v>8102.4748968282838</c:v>
                </c:pt>
                <c:pt idx="1">
                  <c:v>7888.8128182566934</c:v>
                </c:pt>
                <c:pt idx="2">
                  <c:v>7736.8133809597857</c:v>
                </c:pt>
                <c:pt idx="3">
                  <c:v>7632.5870334602223</c:v>
                </c:pt>
                <c:pt idx="4">
                  <c:v>7568.6191779654928</c:v>
                </c:pt>
                <c:pt idx="5">
                  <c:v>7542.5812644224116</c:v>
                </c:pt>
                <c:pt idx="6">
                  <c:v>7539.7851420166899</c:v>
                </c:pt>
                <c:pt idx="7">
                  <c:v>7542.929021436491</c:v>
                </c:pt>
                <c:pt idx="8">
                  <c:v>7570.2820308999635</c:v>
                </c:pt>
                <c:pt idx="9">
                  <c:v>7621.3098338682803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709-487C-8CC5-AC53FF4F01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5226800"/>
        <c:axId val="455217944"/>
      </c:scatterChart>
      <c:valAx>
        <c:axId val="455226800"/>
        <c:scaling>
          <c:orientation val="minMax"/>
          <c:max val="19"/>
          <c:min val="11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Inlet pressure to the 2nd compressor casing, bar</a:t>
                </a:r>
              </a:p>
            </c:rich>
          </c:tx>
          <c:layout>
            <c:manualLayout>
              <c:xMode val="edge"/>
              <c:yMode val="edge"/>
              <c:x val="0.21181318388870232"/>
              <c:y val="0.833750870681643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5217944"/>
        <c:crosses val="autoZero"/>
        <c:crossBetween val="midCat"/>
      </c:valAx>
      <c:valAx>
        <c:axId val="455217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%"/>
                  <a:lumOff val="85%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%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Isentropic work of compression, kW</a:t>
                </a:r>
              </a:p>
            </c:rich>
          </c:tx>
          <c:layout>
            <c:manualLayout>
              <c:xMode val="edge"/>
              <c:yMode val="edge"/>
              <c:x val="2.7038613733951267E-2"/>
              <c:y val="0.180592631959435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%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%"/>
                <a:lumOff val="60%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%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5226800"/>
        <c:crosses val="autoZero"/>
        <c:crossBetween val="midCat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accent1">
          <a:alpha val="0%"/>
        </a:schemeClr>
      </a:solidFill>
    </a:ln>
    <a:effectLst/>
  </c:spPr>
  <c:txPr>
    <a:bodyPr/>
    <a:lstStyle/>
    <a:p>
      <a:pPr>
        <a:defRPr sz="14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purl.oclc.org/ooxml/drawingml/main" meth="cycle" id="10">
  <a:schemeClr val="accent1"/>
  <a:schemeClr val="accent2"/>
  <a:schemeClr val="accent3"/>
  <a:schemeClr val="accent4"/>
  <a:schemeClr val="accent5"/>
  <a:schemeClr val="accent6"/>
  <cs:variation/>
  <cs:variation>
    <a:lumMod val="60%"/>
  </cs:variation>
  <cs:variation>
    <a:lumMod val="80%"/>
    <a:lumOff val="20%"/>
  </cs:variation>
  <cs:variation>
    <a:lumMod val="80%"/>
  </cs:variation>
  <cs:variation>
    <a:lumMod val="60%"/>
    <a:lumOff val="40%"/>
  </cs:variation>
  <cs:variation>
    <a:lumMod val="50%"/>
  </cs:variation>
  <cs:variation>
    <a:lumMod val="70%"/>
    <a:lumOff val="30%"/>
  </cs:variation>
  <cs:variation>
    <a:lumMod val="70%"/>
  </cs:variation>
  <cs:variation>
    <a:lumMod val="50%"/>
    <a:lumOff val="50%"/>
  </cs:variation>
</cs:colorStyle>
</file>

<file path=ppt/charts/colors2.xml><?xml version="1.0" encoding="utf-8"?>
<cs:colorStyle xmlns:cs="http://schemas.microsoft.com/office/drawing/2012/chartStyle" xmlns:a="http://purl.oclc.org/ooxml/drawingml/main" meth="cycle" id="10">
  <a:schemeClr val="accent1"/>
  <a:schemeClr val="accent2"/>
  <a:schemeClr val="accent3"/>
  <a:schemeClr val="accent4"/>
  <a:schemeClr val="accent5"/>
  <a:schemeClr val="accent6"/>
  <cs:variation/>
  <cs:variation>
    <a:lumMod val="60%"/>
  </cs:variation>
  <cs:variation>
    <a:lumMod val="80%"/>
    <a:lumOff val="20%"/>
  </cs:variation>
  <cs:variation>
    <a:lumMod val="80%"/>
  </cs:variation>
  <cs:variation>
    <a:lumMod val="60%"/>
    <a:lumOff val="40%"/>
  </cs:variation>
  <cs:variation>
    <a:lumMod val="50%"/>
  </cs:variation>
  <cs:variation>
    <a:lumMod val="70%"/>
    <a:lumOff val="30%"/>
  </cs:variation>
  <cs:variation>
    <a:lumMod val="70%"/>
  </cs:variation>
  <cs:variation>
    <a:lumMod val="50%"/>
    <a:lumOff val="50%"/>
  </cs:variation>
</cs:colorStyle>
</file>

<file path=ppt/charts/colors3.xml><?xml version="1.0" encoding="utf-8"?>
<cs:colorStyle xmlns:cs="http://schemas.microsoft.com/office/drawing/2012/chartStyle" xmlns:a="http://purl.oclc.org/ooxml/drawingml/main" meth="cycle" id="10">
  <a:schemeClr val="accent1"/>
  <a:schemeClr val="accent2"/>
  <a:schemeClr val="accent3"/>
  <a:schemeClr val="accent4"/>
  <a:schemeClr val="accent5"/>
  <a:schemeClr val="accent6"/>
  <cs:variation/>
  <cs:variation>
    <a:lumMod val="60%"/>
  </cs:variation>
  <cs:variation>
    <a:lumMod val="80%"/>
    <a:lumOff val="20%"/>
  </cs:variation>
  <cs:variation>
    <a:lumMod val="80%"/>
  </cs:variation>
  <cs:variation>
    <a:lumMod val="60%"/>
    <a:lumOff val="40%"/>
  </cs:variation>
  <cs:variation>
    <a:lumMod val="50%"/>
  </cs:variation>
  <cs:variation>
    <a:lumMod val="70%"/>
    <a:lumOff val="30%"/>
  </cs:variation>
  <cs:variation>
    <a:lumMod val="70%"/>
  </cs:variation>
  <cs:variation>
    <a:lumMod val="50%"/>
    <a:lumOff val="50%"/>
  </cs:variation>
</cs:colorStyle>
</file>

<file path=ppt/charts/colors4.xml><?xml version="1.0" encoding="utf-8"?>
<cs:colorStyle xmlns:cs="http://schemas.microsoft.com/office/drawing/2012/chartStyle" xmlns:a="http://purl.oclc.org/ooxml/drawingml/main" meth="cycle" id="10">
  <a:schemeClr val="accent1"/>
  <a:schemeClr val="accent2"/>
  <a:schemeClr val="accent3"/>
  <a:schemeClr val="accent4"/>
  <a:schemeClr val="accent5"/>
  <a:schemeClr val="accent6"/>
  <cs:variation/>
  <cs:variation>
    <a:lumMod val="60%"/>
  </cs:variation>
  <cs:variation>
    <a:lumMod val="80%"/>
    <a:lumOff val="20%"/>
  </cs:variation>
  <cs:variation>
    <a:lumMod val="80%"/>
  </cs:variation>
  <cs:variation>
    <a:lumMod val="60%"/>
    <a:lumOff val="40%"/>
  </cs:variation>
  <cs:variation>
    <a:lumMod val="50%"/>
  </cs:variation>
  <cs:variation>
    <a:lumMod val="70%"/>
    <a:lumOff val="30%"/>
  </cs:variation>
  <cs:variation>
    <a:lumMod val="70%"/>
  </cs:variation>
  <cs:variation>
    <a:lumMod val="50%"/>
    <a:lumOff val="50%"/>
  </cs:variation>
</cs:colorStyle>
</file>

<file path=ppt/charts/colors5.xml><?xml version="1.0" encoding="utf-8"?>
<cs:colorStyle xmlns:cs="http://schemas.microsoft.com/office/drawing/2012/chartStyle" xmlns:a="http://purl.oclc.org/ooxml/drawingml/main" meth="cycle" id="10">
  <a:schemeClr val="accent1"/>
  <a:schemeClr val="accent2"/>
  <a:schemeClr val="accent3"/>
  <a:schemeClr val="accent4"/>
  <a:schemeClr val="accent5"/>
  <a:schemeClr val="accent6"/>
  <cs:variation/>
  <cs:variation>
    <a:lumMod val="60%"/>
  </cs:variation>
  <cs:variation>
    <a:lumMod val="80%"/>
    <a:lumOff val="20%"/>
  </cs:variation>
  <cs:variation>
    <a:lumMod val="80%"/>
  </cs:variation>
  <cs:variation>
    <a:lumMod val="60%"/>
    <a:lumOff val="40%"/>
  </cs:variation>
  <cs:variation>
    <a:lumMod val="50%"/>
  </cs:variation>
  <cs:variation>
    <a:lumMod val="70%"/>
    <a:lumOff val="30%"/>
  </cs:variation>
  <cs:variation>
    <a:lumMod val="70%"/>
  </cs:variation>
  <cs:variation>
    <a:lumMod val="50%"/>
    <a:lumOff val="50%"/>
  </cs:variation>
</cs:colorStyle>
</file>

<file path=ppt/charts/colors6.xml><?xml version="1.0" encoding="utf-8"?>
<cs:colorStyle xmlns:cs="http://schemas.microsoft.com/office/drawing/2012/chartStyle" xmlns:a="http://purl.oclc.org/ooxml/drawingml/main" meth="cycle" id="10">
  <a:schemeClr val="accent1"/>
  <a:schemeClr val="accent2"/>
  <a:schemeClr val="accent3"/>
  <a:schemeClr val="accent4"/>
  <a:schemeClr val="accent5"/>
  <a:schemeClr val="accent6"/>
  <cs:variation/>
  <cs:variation>
    <a:lumMod val="60%"/>
  </cs:variation>
  <cs:variation>
    <a:lumMod val="80%"/>
    <a:lumOff val="20%"/>
  </cs:variation>
  <cs:variation>
    <a:lumMod val="80%"/>
  </cs:variation>
  <cs:variation>
    <a:lumMod val="60%"/>
    <a:lumOff val="40%"/>
  </cs:variation>
  <cs:variation>
    <a:lumMod val="50%"/>
  </cs:variation>
  <cs:variation>
    <a:lumMod val="70%"/>
    <a:lumOff val="30%"/>
  </cs:variation>
  <cs:variation>
    <a:lumMod val="70%"/>
  </cs:variation>
  <cs:variation>
    <a:lumMod val="50%"/>
    <a:lumOff val="50%"/>
  </cs:variation>
</cs:colorStyle>
</file>

<file path=ppt/charts/colors7.xml><?xml version="1.0" encoding="utf-8"?>
<cs:colorStyle xmlns:cs="http://schemas.microsoft.com/office/drawing/2012/chartStyle" xmlns:a="http://purl.oclc.org/ooxml/drawingml/main" meth="cycle" id="10">
  <a:schemeClr val="accent1"/>
  <a:schemeClr val="accent2"/>
  <a:schemeClr val="accent3"/>
  <a:schemeClr val="accent4"/>
  <a:schemeClr val="accent5"/>
  <a:schemeClr val="accent6"/>
  <cs:variation/>
  <cs:variation>
    <a:lumMod val="60%"/>
  </cs:variation>
  <cs:variation>
    <a:lumMod val="80%"/>
    <a:lumOff val="20%"/>
  </cs:variation>
  <cs:variation>
    <a:lumMod val="80%"/>
  </cs:variation>
  <cs:variation>
    <a:lumMod val="60%"/>
    <a:lumOff val="40%"/>
  </cs:variation>
  <cs:variation>
    <a:lumMod val="50%"/>
  </cs:variation>
  <cs:variation>
    <a:lumMod val="70%"/>
    <a:lumOff val="30%"/>
  </cs:variation>
  <cs:variation>
    <a:lumMod val="70%"/>
  </cs:variation>
  <cs:variation>
    <a:lumMod val="50%"/>
    <a:lumOff val="50%"/>
  </cs:variation>
</cs:colorStyle>
</file>

<file path=ppt/charts/style1.xml><?xml version="1.0" encoding="utf-8"?>
<cs:chartStyle xmlns:cs="http://schemas.microsoft.com/office/drawing/2012/chartStyle" xmlns:a="http://purl.oclc.org/ooxml/drawingml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%"/>
      </a:schemeClr>
    </cs:fontRef>
    <cs:spPr>
      <a:solidFill>
        <a:schemeClr val="lt1"/>
      </a:solidFill>
      <a:ln>
        <a:solidFill>
          <a:schemeClr val="dk1">
            <a:lumMod val="25%"/>
            <a:lumOff val="75%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%"/>
            <a:lumOff val="85%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%"/>
          <a:lumOff val="35%"/>
        </a:schemeClr>
      </a:solidFill>
      <a:ln w="9525">
        <a:solidFill>
          <a:schemeClr val="tx1">
            <a:lumMod val="65%"/>
            <a:lumOff val="35%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%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%"/>
            <a:lumOff val="95%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%"/>
            <a:lumOff val="65%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%"/>
            <a:lumOff val="85%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%"/>
            <a:lumOff val="60%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purl.oclc.org/ooxml/drawingml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%"/>
      </a:schemeClr>
    </cs:fontRef>
    <cs:spPr>
      <a:solidFill>
        <a:schemeClr val="lt1"/>
      </a:solidFill>
      <a:ln>
        <a:solidFill>
          <a:schemeClr val="dk1">
            <a:lumMod val="25%"/>
            <a:lumOff val="75%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%"/>
            <a:lumOff val="85%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%"/>
          <a:lumOff val="35%"/>
        </a:schemeClr>
      </a:solidFill>
      <a:ln w="9525">
        <a:solidFill>
          <a:schemeClr val="tx1">
            <a:lumMod val="65%"/>
            <a:lumOff val="35%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%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%"/>
            <a:lumOff val="95%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%"/>
            <a:lumOff val="65%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%"/>
            <a:lumOff val="85%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%"/>
            <a:lumOff val="60%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purl.oclc.org/ooxml/drawingml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%"/>
      </a:schemeClr>
    </cs:fontRef>
    <cs:spPr>
      <a:solidFill>
        <a:schemeClr val="lt1"/>
      </a:solidFill>
      <a:ln>
        <a:solidFill>
          <a:schemeClr val="dk1">
            <a:lumMod val="25%"/>
            <a:lumOff val="75%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%"/>
            <a:lumOff val="85%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%"/>
          <a:lumOff val="35%"/>
        </a:schemeClr>
      </a:solidFill>
      <a:ln w="9525">
        <a:solidFill>
          <a:schemeClr val="tx1">
            <a:lumMod val="65%"/>
            <a:lumOff val="35%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%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%"/>
            <a:lumOff val="95%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%"/>
            <a:lumOff val="65%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%"/>
            <a:lumOff val="85%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%"/>
            <a:lumOff val="60%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purl.oclc.org/ooxml/drawingml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%"/>
      </a:schemeClr>
    </cs:fontRef>
    <cs:spPr>
      <a:solidFill>
        <a:schemeClr val="lt1"/>
      </a:solidFill>
      <a:ln>
        <a:solidFill>
          <a:schemeClr val="dk1">
            <a:lumMod val="25%"/>
            <a:lumOff val="75%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%"/>
            <a:lumOff val="85%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%"/>
          <a:lumOff val="35%"/>
        </a:schemeClr>
      </a:solidFill>
      <a:ln w="9525">
        <a:solidFill>
          <a:schemeClr val="tx1">
            <a:lumMod val="65%"/>
            <a:lumOff val="35%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%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%"/>
            <a:lumOff val="95%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%"/>
            <a:lumOff val="65%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%"/>
            <a:lumOff val="85%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%"/>
            <a:lumOff val="60%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purl.oclc.org/ooxml/drawingml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%"/>
      </a:schemeClr>
    </cs:fontRef>
    <cs:spPr>
      <a:solidFill>
        <a:schemeClr val="lt1"/>
      </a:solidFill>
      <a:ln>
        <a:solidFill>
          <a:schemeClr val="dk1">
            <a:lumMod val="25%"/>
            <a:lumOff val="75%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%"/>
            <a:lumOff val="85%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%"/>
          <a:lumOff val="35%"/>
        </a:schemeClr>
      </a:solidFill>
      <a:ln w="9525">
        <a:solidFill>
          <a:schemeClr val="tx1">
            <a:lumMod val="65%"/>
            <a:lumOff val="35%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%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%"/>
            <a:lumOff val="95%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%"/>
            <a:lumOff val="65%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%"/>
            <a:lumOff val="85%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%"/>
            <a:lumOff val="60%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purl.oclc.org/ooxml/drawingml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%"/>
      </a:schemeClr>
    </cs:fontRef>
    <cs:spPr>
      <a:solidFill>
        <a:schemeClr val="lt1"/>
      </a:solidFill>
      <a:ln>
        <a:solidFill>
          <a:schemeClr val="dk1">
            <a:lumMod val="25%"/>
            <a:lumOff val="75%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%"/>
            <a:lumOff val="85%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%"/>
          <a:lumOff val="35%"/>
        </a:schemeClr>
      </a:solidFill>
      <a:ln w="9525">
        <a:solidFill>
          <a:schemeClr val="tx1">
            <a:lumMod val="65%"/>
            <a:lumOff val="35%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%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%"/>
            <a:lumOff val="95%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%"/>
            <a:lumOff val="65%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%"/>
            <a:lumOff val="85%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%"/>
            <a:lumOff val="60%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purl.oclc.org/ooxml/drawingml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%"/>
      </a:schemeClr>
    </cs:fontRef>
    <cs:spPr>
      <a:solidFill>
        <a:schemeClr val="lt1"/>
      </a:solidFill>
      <a:ln>
        <a:solidFill>
          <a:schemeClr val="dk1">
            <a:lumMod val="25%"/>
            <a:lumOff val="75%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%"/>
            <a:lumOff val="85%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%"/>
          <a:lumOff val="35%"/>
        </a:schemeClr>
      </a:solidFill>
      <a:ln w="9525">
        <a:solidFill>
          <a:schemeClr val="tx1">
            <a:lumMod val="65%"/>
            <a:lumOff val="35%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%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%"/>
            <a:lumOff val="95%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%"/>
            <a:lumOff val="65%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%"/>
            <a:lumOff val="85%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%"/>
            <a:lumOff val="40%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%"/>
            <a:lumOff val="85%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%"/>
            <a:lumOff val="60%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purl.oclc.org/ooxml/officeDocument/relationships/theme" Target="../theme/theme2.xml"/></Relationships>
</file>

<file path=ppt/notesMasters/notesMaster1.xml><?xml version="1.0" encoding="utf-8"?>
<p:notes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4AD56-BE98-406B-A96B-522F71600B2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87278-4447-466C-A06B-1D6075E8D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044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purl.oclc.org/ooxml/officeDocument/relationships/slide" Target="../slides/slide3.xml"/><Relationship Id="rId1" Type="http://purl.oclc.org/ooxml/officeDocument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purl.oclc.org/ooxml/officeDocument/relationships/slide" Target="../slides/slide8.xml"/><Relationship Id="rId1" Type="http://purl.oclc.org/ooxml/officeDocument/relationships/notesMaster" Target="../notesMasters/notesMaster1.xml"/></Relationships>
</file>

<file path=ppt/notesSlides/notesSlide1.xml><?xml version="1.0" encoding="utf-8"?>
<p:notes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53F8D-3EFF-485B-898E-73AE08685ED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002197"/>
      </p:ext>
    </p:extLst>
  </p:cSld>
  <p:clrMapOvr>
    <a:masterClrMapping/>
  </p:clrMapOvr>
</p:notes>
</file>

<file path=ppt/notesSlides/notesSlide2.xml><?xml version="1.0" encoding="utf-8"?>
<p:notes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53F8D-3EFF-485B-898E-73AE08685ED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408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purl.oclc.org/ooxml/officeDocument/relationships/image" Target="../media/image5.png"/><Relationship Id="rId2" Type="http://purl.oclc.org/ooxml/officeDocument/relationships/image" Target="../media/image4.png"/><Relationship Id="rId1" Type="http://purl.oclc.org/ooxml/officeDocument/relationships/slideMaster" Target="../slideMasters/slideMaster1.xml"/><Relationship Id="rId6" Type="http://purl.oclc.org/ooxml/officeDocument/relationships/image" Target="../media/image7.jpeg"/><Relationship Id="rId5" Type="http://purl.oclc.org/ooxml/officeDocument/relationships/image" Target="../media/image6.png"/><Relationship Id="rId4" Type="http://purl.oclc.org/ooxml/officeDocument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purl.oclc.org/ooxml/officeDocument/relationships/image" Target="../media/image5.png"/><Relationship Id="rId2" Type="http://purl.oclc.org/ooxml/officeDocument/relationships/image" Target="../media/image4.png"/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showMasterSp="0" preserve="1">
  <p:cSld name="1_Titelfolie_T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1025526"/>
            <a:ext cx="12192000" cy="5832476"/>
          </a:xfrm>
          <a:prstGeom prst="rect">
            <a:avLst/>
          </a:prstGeom>
          <a:gradFill>
            <a:gsLst>
              <a:gs pos="14%">
                <a:schemeClr val="tx2"/>
              </a:gs>
              <a:gs pos="100%">
                <a:schemeClr val="accent2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74714" y="4494777"/>
            <a:ext cx="10580687" cy="1334525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>
                    <a:alpha val="80%"/>
                  </a:schemeClr>
                </a:solidFill>
              </a:defRPr>
            </a:lvl1pPr>
            <a:lvl2pPr marL="457123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2pPr>
            <a:lvl3pPr marL="914246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3pPr>
            <a:lvl4pPr marL="1371368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4pPr>
            <a:lvl5pPr marL="1828489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5pPr>
            <a:lvl6pPr marL="2285614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6pPr>
            <a:lvl7pPr marL="2742734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7pPr>
            <a:lvl8pPr marL="3199856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8pPr>
            <a:lvl9pPr marL="3656979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br>
              <a:rPr lang="de-DE" dirty="0" smtClean="0"/>
            </a:br>
            <a:r>
              <a:rPr lang="de-DE" dirty="0" smtClean="0"/>
              <a:t>Ort oder Anlass des Vortrags // Datum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74714" y="2743200"/>
            <a:ext cx="10580687" cy="506316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600" baseline="0%">
                <a:solidFill>
                  <a:schemeClr val="bg1">
                    <a:alpha val="80%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Fakultät Maschinenwesen // Institut für Energietechnik</a:t>
            </a:r>
          </a:p>
          <a:p>
            <a:pPr lvl="0"/>
            <a:r>
              <a:rPr lang="de-DE" dirty="0" err="1" smtClean="0"/>
              <a:t>Bitzer</a:t>
            </a:r>
            <a:r>
              <a:rPr lang="de-DE" dirty="0" smtClean="0"/>
              <a:t>-Professur für Kälte-, </a:t>
            </a:r>
            <a:r>
              <a:rPr lang="de-DE" dirty="0" err="1" smtClean="0"/>
              <a:t>Kryo</a:t>
            </a:r>
            <a:r>
              <a:rPr lang="de-DE" dirty="0" smtClean="0"/>
              <a:t>- und Kompressorentechnik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0" y="1025527"/>
            <a:ext cx="12192000" cy="171451"/>
          </a:xfrm>
          <a:prstGeom prst="rect">
            <a:avLst/>
          </a:prstGeom>
          <a:solidFill>
            <a:schemeClr val="bg1">
              <a:alpha val="60%"/>
            </a:scheme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874714" y="3392203"/>
            <a:ext cx="10580687" cy="972108"/>
          </a:xfrm>
          <a:ln>
            <a:noFill/>
          </a:ln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059" y="328251"/>
            <a:ext cx="1218535" cy="55458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04" y="349731"/>
            <a:ext cx="1764739" cy="513188"/>
          </a:xfrm>
          <a:prstGeom prst="rect">
            <a:avLst/>
          </a:prstGeom>
        </p:spPr>
      </p:pic>
      <p:sp>
        <p:nvSpPr>
          <p:cNvPr id="12" name="Textplatzhalt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874712" y="2431856"/>
            <a:ext cx="10580688" cy="311344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600" baseline="0%">
                <a:solidFill>
                  <a:schemeClr val="bg1">
                    <a:alpha val="80%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Vorname Name</a:t>
            </a:r>
            <a:endParaRPr lang="de-DE" dirty="0"/>
          </a:p>
        </p:txBody>
      </p:sp>
      <p:pic>
        <p:nvPicPr>
          <p:cNvPr id="14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653" y="208523"/>
            <a:ext cx="1252667" cy="79404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932" y="220987"/>
            <a:ext cx="1587733" cy="661853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313" y="175418"/>
            <a:ext cx="780417" cy="76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71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4" y="346076"/>
            <a:ext cx="10580687" cy="5095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9307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4" y="346076"/>
            <a:ext cx="10580687" cy="5095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0"/>
          </p:nvPr>
        </p:nvSpPr>
        <p:spPr>
          <a:xfrm>
            <a:off x="0" y="1030288"/>
            <a:ext cx="12192000" cy="509905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103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purl.oclc.org/ooxml/drawingml/main" xmlns:r="http://purl.oclc.org/ooxml/officeDocument/relationships" xmlns:p="http://purl.oclc.org/ooxml/presentationml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8"/>
            <a:ext cx="12192000" cy="6129331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304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purl.oclc.org/ooxml/drawingml/main" xmlns:r="http://purl.oclc.org/ooxml/officeDocument/relationships" xmlns:p="http://purl.oclc.org/ooxml/presentationml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C3D8-5940-4311-A857-12D06DB028FD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2AF4-5CC0-461E-9276-540159317F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399728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0"/>
          </p:nvPr>
        </p:nvSpPr>
        <p:spPr>
          <a:xfrm>
            <a:off x="874711" y="1484313"/>
            <a:ext cx="10580688" cy="4344987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3pPr>
              <a:spcBef>
                <a:spcPts val="1200"/>
              </a:spcBef>
              <a:defRPr/>
            </a:lvl3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9842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showMasterSp="0" preserve="1">
  <p:cSld name="Titelfolie_T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74712" y="4494777"/>
            <a:ext cx="10580688" cy="1334525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123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2pPr>
            <a:lvl3pPr marL="914246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3pPr>
            <a:lvl4pPr marL="1371368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4pPr>
            <a:lvl5pPr marL="1828489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5pPr>
            <a:lvl6pPr marL="2285614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6pPr>
            <a:lvl7pPr marL="2742734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7pPr>
            <a:lvl8pPr marL="3199856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8pPr>
            <a:lvl9pPr marL="3656979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br>
              <a:rPr lang="de-DE" dirty="0" smtClean="0"/>
            </a:br>
            <a:r>
              <a:rPr lang="de-DE" dirty="0" smtClean="0"/>
              <a:t>Ort oder Anlass des Vortrags // Datum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74714" y="2420841"/>
            <a:ext cx="10580687" cy="828676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 smtClean="0"/>
              <a:t>Vorname Name</a:t>
            </a:r>
            <a:br>
              <a:rPr lang="de-DE" dirty="0" smtClean="0"/>
            </a:br>
            <a:r>
              <a:rPr lang="de-DE" dirty="0" smtClean="0"/>
              <a:t>Fakultät Maschinenwesen // Institut für Energietechnik</a:t>
            </a:r>
          </a:p>
          <a:p>
            <a:pPr lvl="0"/>
            <a:r>
              <a:rPr lang="de-DE" dirty="0" err="1" smtClean="0"/>
              <a:t>Bitzer</a:t>
            </a:r>
            <a:r>
              <a:rPr lang="de-DE" dirty="0" smtClean="0"/>
              <a:t>-Professur für Kälte-, </a:t>
            </a:r>
            <a:r>
              <a:rPr lang="de-DE" dirty="0" err="1" smtClean="0"/>
              <a:t>Kryo</a:t>
            </a:r>
            <a:r>
              <a:rPr lang="de-DE" dirty="0" smtClean="0"/>
              <a:t>- und Kompressorentechnik</a:t>
            </a:r>
          </a:p>
          <a:p>
            <a:pPr lv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74714" y="3392203"/>
            <a:ext cx="10580687" cy="972108"/>
          </a:xfrm>
          <a:ln>
            <a:noFill/>
          </a:ln>
        </p:spPr>
        <p:txBody>
          <a:bodyPr/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DE" dirty="0"/>
          </a:p>
        </p:txBody>
      </p:sp>
      <p:cxnSp>
        <p:nvCxnSpPr>
          <p:cNvPr id="8" name="Gerade Verbindung 14"/>
          <p:cNvCxnSpPr/>
          <p:nvPr/>
        </p:nvCxnSpPr>
        <p:spPr>
          <a:xfrm>
            <a:off x="0" y="1026000"/>
            <a:ext cx="12192000" cy="0"/>
          </a:xfrm>
          <a:prstGeom prst="line">
            <a:avLst/>
          </a:prstGeom>
          <a:ln w="12700">
            <a:solidFill>
              <a:schemeClr val="bg1">
                <a:lumMod val="65%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4"/>
          <p:cNvCxnSpPr/>
          <p:nvPr/>
        </p:nvCxnSpPr>
        <p:spPr>
          <a:xfrm>
            <a:off x="0" y="1206000"/>
            <a:ext cx="12192000" cy="0"/>
          </a:xfrm>
          <a:prstGeom prst="line">
            <a:avLst/>
          </a:prstGeom>
          <a:ln w="12700">
            <a:solidFill>
              <a:schemeClr val="bg1">
                <a:lumMod val="65%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731" y="328251"/>
            <a:ext cx="1218535" cy="55458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04" y="349731"/>
            <a:ext cx="1764739" cy="51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64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0" y="2"/>
            <a:ext cx="12192000" cy="6129336"/>
          </a:xfrm>
          <a:prstGeom prst="rect">
            <a:avLst/>
          </a:prstGeom>
          <a:gradFill>
            <a:gsLst>
              <a:gs pos="14%">
                <a:schemeClr val="tx2"/>
              </a:gs>
              <a:gs pos="100%">
                <a:schemeClr val="accent2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4" y="3387259"/>
            <a:ext cx="10580687" cy="1198491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2364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65750" y="1484313"/>
            <a:ext cx="6089649" cy="43449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/>
          </p:nvPr>
        </p:nvSpPr>
        <p:spPr>
          <a:xfrm>
            <a:off x="874712" y="1484313"/>
            <a:ext cx="4300539" cy="1332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4"/>
          </p:nvPr>
        </p:nvSpPr>
        <p:spPr>
          <a:xfrm>
            <a:off x="874713" y="2943181"/>
            <a:ext cx="4300537" cy="1332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5"/>
          </p:nvPr>
        </p:nvSpPr>
        <p:spPr>
          <a:xfrm>
            <a:off x="874712" y="4402052"/>
            <a:ext cx="4300537" cy="1427249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621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/>
          </p:nvPr>
        </p:nvSpPr>
        <p:spPr>
          <a:xfrm>
            <a:off x="6267450" y="1484314"/>
            <a:ext cx="5187951" cy="434498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74714" y="1484314"/>
            <a:ext cx="5195887" cy="434498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5618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874714" y="1484314"/>
            <a:ext cx="5195887" cy="434498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67450" y="1484315"/>
            <a:ext cx="5187951" cy="43449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5521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4" y="346077"/>
            <a:ext cx="10580687" cy="6842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874712" y="1484314"/>
            <a:ext cx="3399576" cy="434498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8070850" y="1484315"/>
            <a:ext cx="3384551" cy="43449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457701" y="1484315"/>
            <a:ext cx="3416300" cy="43449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1520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6267451" y="368307"/>
            <a:ext cx="5046135" cy="66214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%"/>
              </a:spcBef>
              <a:buNone/>
              <a:defRPr sz="2400" b="1" kern="1200" baseline="0%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sz="2400" dirty="0" smtClean="0"/>
              <a:t>Titelmasterformat durch Klicken bearbeiten</a:t>
            </a:r>
            <a:endParaRPr lang="de-DE" sz="240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874714" y="1484314"/>
            <a:ext cx="5195887" cy="434498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67450" y="1484315"/>
            <a:ext cx="5187951" cy="43449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74714" y="367509"/>
            <a:ext cx="5195887" cy="66278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5145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13" Type="http://purl.oclc.org/ooxml/officeDocument/relationships/slideLayout" Target="../slideLayouts/slideLayout13.xml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12" Type="http://purl.oclc.org/ooxml/officeDocument/relationships/slideLayout" Target="../slideLayouts/slideLayout12.xml"/><Relationship Id="rId17" Type="http://purl.oclc.org/ooxml/officeDocument/relationships/image" Target="../media/image3.emf"/><Relationship Id="rId2" Type="http://purl.oclc.org/ooxml/officeDocument/relationships/slideLayout" Target="../slideLayouts/slideLayout2.xml"/><Relationship Id="rId16" Type="http://purl.oclc.org/ooxml/officeDocument/relationships/image" Target="../media/image2.png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5" Type="http://purl.oclc.org/ooxml/officeDocument/relationships/image" Target="../media/image1.png"/><Relationship Id="rId10" Type="http://purl.oclc.org/ooxml/officeDocument/relationships/slideLayout" Target="../slideLayouts/slideLayout10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Relationship Id="rId14" Type="http://purl.oclc.org/ooxml/officeDocument/relationships/theme" Target="../theme/theme1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74714" y="346077"/>
            <a:ext cx="10580687" cy="68421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Das ist eine Überschrift</a:t>
            </a:r>
            <a:br>
              <a:rPr lang="de-DE" dirty="0" smtClean="0"/>
            </a:br>
            <a:r>
              <a:rPr lang="de-DE" dirty="0" smtClean="0"/>
              <a:t>in zwei Zeilen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74714" y="1481138"/>
            <a:ext cx="10580687" cy="436086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Erste Textebene (16pt)</a:t>
            </a:r>
          </a:p>
          <a:p>
            <a:pPr lvl="1"/>
            <a:r>
              <a:rPr lang="de-DE" dirty="0" smtClean="0"/>
              <a:t>Zweite Textebene für Aufzählungen</a:t>
            </a:r>
          </a:p>
          <a:p>
            <a:pPr lvl="2"/>
            <a:r>
              <a:rPr lang="de-DE" dirty="0" smtClean="0"/>
              <a:t>Dritte Textebene bei viel Text (14pt)</a:t>
            </a:r>
          </a:p>
          <a:p>
            <a:pPr lvl="3"/>
            <a:r>
              <a:rPr lang="de-DE" dirty="0" smtClean="0"/>
              <a:t>Vierte Textebene für Aufzählungen bei viel Text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498850" y="6244315"/>
            <a:ext cx="5187951" cy="4924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l" defTabSz="914246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>
                <a:solidFill>
                  <a:schemeClr val="bg2"/>
                </a:solidFill>
              </a:rPr>
              <a:t>Improved concept of the </a:t>
            </a:r>
            <a:r>
              <a:rPr lang="en-US" sz="800" dirty="0" err="1" smtClean="0">
                <a:solidFill>
                  <a:schemeClr val="bg2"/>
                </a:solidFill>
              </a:rPr>
              <a:t>Nelium</a:t>
            </a:r>
            <a:r>
              <a:rPr lang="en-US" sz="800" dirty="0" smtClean="0">
                <a:solidFill>
                  <a:schemeClr val="bg2"/>
                </a:solidFill>
              </a:rPr>
              <a:t> Turbo-Brayton cycle for the FCC-</a:t>
            </a:r>
            <a:r>
              <a:rPr lang="en-US" sz="800" dirty="0" err="1" smtClean="0">
                <a:solidFill>
                  <a:schemeClr val="bg2"/>
                </a:solidFill>
              </a:rPr>
              <a:t>hh</a:t>
            </a:r>
            <a:r>
              <a:rPr lang="en-US" sz="800" dirty="0" smtClean="0">
                <a:solidFill>
                  <a:schemeClr val="bg2"/>
                </a:solidFill>
              </a:rPr>
              <a:t> beam screen cooling</a:t>
            </a:r>
          </a:p>
          <a:p>
            <a:pPr marL="0" marR="0" lvl="0" indent="0" algn="l" defTabSz="914246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Technical University Dresden</a:t>
            </a:r>
          </a:p>
          <a:p>
            <a:pPr algn="l"/>
            <a:r>
              <a:rPr lang="en-US" sz="800" dirty="0" err="1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Bitzer</a:t>
            </a:r>
            <a:r>
              <a:rPr lang="en-US" sz="800" baseline="0%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 </a:t>
            </a:r>
            <a:r>
              <a:rPr lang="en-US" sz="800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Chair of Refrigeration, Cryogenics and Compressor Technology /</a:t>
            </a:r>
            <a:r>
              <a:rPr lang="de-DE" sz="800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/ </a:t>
            </a:r>
            <a:r>
              <a:rPr lang="de-DE" sz="800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Sofiya Savelyeva</a:t>
            </a:r>
            <a:endParaRPr lang="de-DE" sz="800" baseline="0%" dirty="0" smtClean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/>
            <a:r>
              <a:rPr lang="en-US" sz="800" baseline="0%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FCC Week 2019, Brussels // 26.06.2019</a:t>
            </a:r>
          </a:p>
        </p:txBody>
      </p:sp>
      <p:cxnSp>
        <p:nvCxnSpPr>
          <p:cNvPr id="8" name="Gerade Verbindung 14"/>
          <p:cNvCxnSpPr/>
          <p:nvPr/>
        </p:nvCxnSpPr>
        <p:spPr>
          <a:xfrm>
            <a:off x="0" y="6123216"/>
            <a:ext cx="12192000" cy="0"/>
          </a:xfrm>
          <a:prstGeom prst="line">
            <a:avLst/>
          </a:prstGeom>
          <a:ln w="12700">
            <a:solidFill>
              <a:schemeClr val="bg1">
                <a:lumMod val="65%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9028953" y="6173186"/>
            <a:ext cx="1167099" cy="61555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r" defTabSz="914246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de-DE" sz="1200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600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Slide</a:t>
            </a:r>
            <a:r>
              <a:rPr lang="de-DE" sz="1600" baseline="0%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fld id="{38F97D41-8991-4148-BA02-56FEE4AAF2CC}" type="slidenum">
              <a:rPr lang="de-DE" sz="1600" baseline="0%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marL="0" marR="0" lvl="0" indent="0" algn="r" defTabSz="914246" rtl="0" eaLnBrk="1" fontAlgn="auto" latinLnBrk="0" hangingPunct="1">
                <a:lnSpc>
                  <a:spcPct val="100%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de-DE" sz="1600" baseline="0%" dirty="0" smtClean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r" defTabSz="914246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228" y="6336430"/>
            <a:ext cx="770373" cy="35061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89" y="6336706"/>
            <a:ext cx="1115691" cy="324444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425" y="6244313"/>
            <a:ext cx="873979" cy="55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defTabSz="914246" rtl="0" eaLnBrk="1" latinLnBrk="0" hangingPunct="1">
        <a:spcBef>
          <a:spcPct val="0%"/>
        </a:spcBef>
        <a:buNone/>
        <a:defRPr sz="2400" b="1" kern="1200" baseline="0%">
          <a:solidFill>
            <a:schemeClr val="tx2"/>
          </a:solidFill>
          <a:latin typeface="Open Sans" panose="020B0606030504020204" pitchFamily="34" charset="0"/>
          <a:ea typeface="+mj-ea"/>
          <a:cs typeface="+mj-cs"/>
        </a:defRPr>
      </a:lvl1pPr>
    </p:titleStyle>
    <p:bodyStyle>
      <a:lvl1pPr marL="0" indent="0" algn="l" defTabSz="914246" rtl="0" eaLnBrk="1" latinLnBrk="0" hangingPunct="1">
        <a:spcBef>
          <a:spcPts val="6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1pPr>
      <a:lvl2pPr marL="395933" indent="-323945" algn="l" defTabSz="914246" rtl="0" eaLnBrk="1" latinLnBrk="0" hangingPunct="1">
        <a:spcBef>
          <a:spcPts val="300"/>
        </a:spcBef>
        <a:buFont typeface="Open Sans" panose="020B0606030504020204" pitchFamily="34" charset="0"/>
        <a:buChar char="—"/>
        <a:defRPr sz="16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2pPr>
      <a:lvl3pPr marL="0" indent="0" algn="l" defTabSz="914246" rtl="0" eaLnBrk="1" latinLnBrk="0" hangingPunct="1">
        <a:spcBef>
          <a:spcPts val="600"/>
        </a:spcBef>
        <a:buFont typeface="Arial" panose="020B0604020202020204" pitchFamily="34" charset="0"/>
        <a:buNone/>
        <a:defRPr sz="14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3pPr>
      <a:lvl4pPr marL="395933" indent="-215964" algn="l" defTabSz="914246" rtl="0" eaLnBrk="1" latinLnBrk="0" hangingPunct="1">
        <a:spcBef>
          <a:spcPts val="300"/>
        </a:spcBef>
        <a:buFont typeface="Symbol" panose="05050102010706020507" pitchFamily="18" charset="2"/>
        <a:buChar char="-"/>
        <a:defRPr sz="14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4pPr>
      <a:lvl5pPr marL="575902" indent="-179358" algn="l" defTabSz="914246" rtl="0" eaLnBrk="1" latinLnBrk="0" hangingPunct="1">
        <a:spcBef>
          <a:spcPts val="300"/>
        </a:spcBef>
        <a:buFont typeface="Symbol" panose="05050102010706020507" pitchFamily="18" charset="2"/>
        <a:buChar char="-"/>
        <a:defRPr sz="1400" kern="1200" baseline="0%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5pPr>
      <a:lvl6pPr marL="358714" indent="0" algn="l" defTabSz="914246" rtl="0" eaLnBrk="1" latinLnBrk="0" hangingPunct="1"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6pPr>
      <a:lvl7pPr marL="358714" indent="0" algn="l" defTabSz="914246" rtl="0" eaLnBrk="1" latinLnBrk="0" hangingPunct="1">
        <a:spcBef>
          <a:spcPts val="0"/>
        </a:spcBef>
        <a:buFont typeface="Arial" panose="020B0604020202020204" pitchFamily="34" charset="0"/>
        <a:buNone/>
        <a:defRPr sz="3200" kern="1200">
          <a:solidFill>
            <a:schemeClr val="bg1"/>
          </a:solidFill>
          <a:latin typeface="+mn-lt"/>
          <a:ea typeface="+mn-ea"/>
          <a:cs typeface="+mn-cs"/>
        </a:defRPr>
      </a:lvl7pPr>
      <a:lvl8pPr marL="3428417" indent="-228561" algn="l" defTabSz="914246" rtl="0" eaLnBrk="1" latinLnBrk="0" hangingPunct="1">
        <a:spcBef>
          <a:spcPct val="20%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38" indent="-228561" algn="l" defTabSz="914246" rtl="0" eaLnBrk="1" latinLnBrk="0" hangingPunct="1">
        <a:spcBef>
          <a:spcPct val="20%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3" algn="l" defTabSz="9142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6" algn="l" defTabSz="9142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8" algn="l" defTabSz="9142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9" algn="l" defTabSz="9142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4" algn="l" defTabSz="9142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34" algn="l" defTabSz="9142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56" algn="l" defTabSz="9142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79" algn="l" defTabSz="9142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6" pos="992" userDrawn="1">
          <p15:clr>
            <a:srgbClr val="F26B43"/>
          </p15:clr>
        </p15:guide>
        <p15:guide id="7" pos="1120" userDrawn="1">
          <p15:clr>
            <a:srgbClr val="F26B43"/>
          </p15:clr>
        </p15:guide>
        <p15:guide id="8" pos="1676" userDrawn="1">
          <p15:clr>
            <a:srgbClr val="F26B43"/>
          </p15:clr>
        </p15:guide>
        <p15:guide id="9" pos="1556" userDrawn="1">
          <p15:clr>
            <a:srgbClr val="F26B43"/>
          </p15:clr>
        </p15:guide>
        <p15:guide id="10" pos="2252" userDrawn="1">
          <p15:clr>
            <a:srgbClr val="F26B43"/>
          </p15:clr>
        </p15:guide>
        <p15:guide id="11" pos="2128" userDrawn="1">
          <p15:clr>
            <a:srgbClr val="F26B43"/>
          </p15:clr>
        </p15:guide>
        <p15:guide id="16" pos="3824" userDrawn="1">
          <p15:clr>
            <a:srgbClr val="F26B43"/>
          </p15:clr>
        </p15:guide>
        <p15:guide id="17" pos="3948" userDrawn="1">
          <p15:clr>
            <a:srgbClr val="F26B43"/>
          </p15:clr>
        </p15:guide>
        <p15:guide id="20" pos="4384" userDrawn="1">
          <p15:clr>
            <a:srgbClr val="F26B43"/>
          </p15:clr>
        </p15:guide>
        <p15:guide id="21" pos="4508" userDrawn="1">
          <p15:clr>
            <a:srgbClr val="F26B43"/>
          </p15:clr>
        </p15:guide>
        <p15:guide id="22" pos="6780" userDrawn="1">
          <p15:clr>
            <a:srgbClr val="F26B43"/>
          </p15:clr>
        </p15:guide>
        <p15:guide id="23" pos="6656" userDrawn="1">
          <p15:clr>
            <a:srgbClr val="F26B43"/>
          </p15:clr>
        </p15:guide>
        <p15:guide id="24" pos="4960" userDrawn="1">
          <p15:clr>
            <a:srgbClr val="F26B43"/>
          </p15:clr>
        </p15:guide>
        <p15:guide id="25" pos="5084" userDrawn="1">
          <p15:clr>
            <a:srgbClr val="F26B43"/>
          </p15:clr>
        </p15:guide>
        <p15:guide id="30" orient="horz" pos="538" userDrawn="1">
          <p15:clr>
            <a:srgbClr val="F26B43"/>
          </p15:clr>
        </p15:guide>
        <p15:guide id="31" pos="551" userDrawn="1">
          <p15:clr>
            <a:srgbClr val="F26B43"/>
          </p15:clr>
        </p15:guide>
        <p15:guide id="39" pos="6092" userDrawn="1">
          <p15:clr>
            <a:srgbClr val="F26B43"/>
          </p15:clr>
        </p15:guide>
        <p15:guide id="40" pos="6216" userDrawn="1">
          <p15:clr>
            <a:srgbClr val="F26B43"/>
          </p15:clr>
        </p15:guide>
        <p15:guide id="41" pos="2692" userDrawn="1">
          <p15:clr>
            <a:srgbClr val="F26B43"/>
          </p15:clr>
        </p15:guide>
        <p15:guide id="42" pos="2808" userDrawn="1">
          <p15:clr>
            <a:srgbClr val="F26B43"/>
          </p15:clr>
        </p15:guide>
        <p15:guide id="43" pos="3260" userDrawn="1">
          <p15:clr>
            <a:srgbClr val="F26B43"/>
          </p15:clr>
        </p15:guide>
        <p15:guide id="44" pos="3380" userDrawn="1">
          <p15:clr>
            <a:srgbClr val="F26B43"/>
          </p15:clr>
        </p15:guide>
        <p15:guide id="50" pos="5520" userDrawn="1">
          <p15:clr>
            <a:srgbClr val="F26B43"/>
          </p15:clr>
        </p15:guide>
        <p15:guide id="52" orient="horz" pos="933" userDrawn="1">
          <p15:clr>
            <a:srgbClr val="F26B43"/>
          </p15:clr>
        </p15:guide>
        <p15:guide id="53" orient="horz" pos="759" userDrawn="1">
          <p15:clr>
            <a:srgbClr val="F26B43"/>
          </p15:clr>
        </p15:guide>
        <p15:guide id="58" orient="horz" pos="218" userDrawn="1">
          <p15:clr>
            <a:srgbClr val="F26B43"/>
          </p15:clr>
        </p15:guide>
        <p15:guide id="59" orient="horz" pos="3680" userDrawn="1">
          <p15:clr>
            <a:srgbClr val="F26B43"/>
          </p15:clr>
        </p15:guide>
        <p15:guide id="60" orient="horz" pos="3861" userDrawn="1">
          <p15:clr>
            <a:srgbClr val="F26B43"/>
          </p15:clr>
        </p15:guide>
        <p15:guide id="62" orient="horz" pos="2130" userDrawn="1">
          <p15:clr>
            <a:srgbClr val="F26B43"/>
          </p15:clr>
        </p15:guide>
        <p15:guide id="65" pos="5648" userDrawn="1">
          <p15:clr>
            <a:srgbClr val="F26B43"/>
          </p15:clr>
        </p15:guide>
        <p15:guide id="66" orient="horz" pos="649" userDrawn="1">
          <p15:clr>
            <a:srgbClr val="F26B43"/>
          </p15:clr>
        </p15:guide>
        <p15:guide id="67" pos="7216" userDrawn="1">
          <p15:clr>
            <a:srgbClr val="F26B43"/>
          </p15:clr>
        </p15:guide>
        <p15:guide id="69" orient="horz" pos="3988" userDrawn="1">
          <p15:clr>
            <a:srgbClr val="F26B43"/>
          </p15:clr>
        </p15:guide>
        <p15:guide id="70" orient="horz" pos="4196" userDrawn="1">
          <p15:clr>
            <a:srgbClr val="F26B43"/>
          </p15:clr>
        </p15:guide>
        <p15:guide id="71" pos="319" userDrawn="1">
          <p15:clr>
            <a:srgbClr val="F26B43"/>
          </p15:clr>
        </p15:guide>
        <p15:guide id="72" orient="horz" pos="41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purl.oclc.org/ooxml/officeDocument/relationships/image" Target="../media/image8.png"/><Relationship Id="rId1" Type="http://purl.oclc.org/ooxml/officeDocument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purl.oclc.org/ooxml/officeDocument/relationships/image" Target="../media/image19.png"/><Relationship Id="rId2" Type="http://purl.oclc.org/ooxml/officeDocument/relationships/image" Target="../media/image18.png"/><Relationship Id="rId1" Type="http://purl.oclc.org/ooxml/officeDocument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purl.oclc.org/ooxml/officeDocument/relationships/image" Target="../media/image16.png"/><Relationship Id="rId2" Type="http://purl.oclc.org/ooxml/officeDocument/relationships/chart" Target="../charts/chart6.xml"/><Relationship Id="rId1" Type="http://purl.oclc.org/ooxml/officeDocument/relationships/slideLayout" Target="../slideLayouts/slideLayout2.xml"/><Relationship Id="rId4" Type="http://purl.oclc.org/ooxml/officeDocument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3" Type="http://purl.oclc.org/ooxml/officeDocument/relationships/image" Target="../media/image12.png"/><Relationship Id="rId2" Type="http://purl.oclc.org/ooxml/officeDocument/relationships/image" Target="../media/image16.png"/><Relationship Id="rId1" Type="http://purl.oclc.org/ooxml/officeDocument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purl.oclc.org/ooxml/officeDocument/relationships/image" Target="../media/image21.png"/><Relationship Id="rId2" Type="http://purl.oclc.org/ooxml/officeDocument/relationships/image" Target="../media/image20.png"/><Relationship Id="rId1" Type="http://purl.oclc.org/ooxml/officeDocument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purl.oclc.org/ooxml/officeDocument/relationships/image" Target="../media/image8.png"/><Relationship Id="rId1" Type="http://purl.oclc.org/ooxml/officeDocument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purl.oclc.org/ooxml/officeDocument/relationships/image" Target="../media/image9.png"/><Relationship Id="rId2" Type="http://purl.oclc.org/ooxml/officeDocument/relationships/notesSlide" Target="../notesSlides/notesSlide1.xml"/><Relationship Id="rId1" Type="http://purl.oclc.org/ooxml/officeDocument/relationships/slideLayout" Target="../slideLayouts/slideLayout2.xml"/><Relationship Id="rId5" Type="http://purl.oclc.org/ooxml/officeDocument/relationships/image" Target="../media/image11.png"/><Relationship Id="rId4" Type="http://purl.oclc.org/ooxml/officeDocument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purl.oclc.org/ooxml/officeDocument/relationships/image" Target="../media/image12.png"/><Relationship Id="rId2" Type="http://purl.oclc.org/ooxml/officeDocument/relationships/chart" Target="../charts/chart1.xml"/><Relationship Id="rId1" Type="http://purl.oclc.org/ooxml/officeDocument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purl.oclc.org/ooxml/officeDocument/relationships/chart" Target="../charts/chart3.xml"/><Relationship Id="rId2" Type="http://purl.oclc.org/ooxml/officeDocument/relationships/chart" Target="../charts/chart2.xml"/><Relationship Id="rId1" Type="http://purl.oclc.org/ooxml/officeDocument/relationships/slideLayout" Target="../slideLayouts/slideLayout2.xml"/><Relationship Id="rId4" Type="http://purl.oclc.org/ooxml/officeDocument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purl.oclc.org/ooxml/officeDocument/relationships/image" Target="../media/image13.png"/><Relationship Id="rId2" Type="http://purl.oclc.org/ooxml/officeDocument/relationships/image" Target="../media/image9.png"/><Relationship Id="rId1" Type="http://purl.oclc.org/ooxml/officeDocument/relationships/slideLayout" Target="../slideLayouts/slideLayout2.xml"/><Relationship Id="rId4" Type="http://purl.oclc.org/ooxml/officeDocument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purl.oclc.org/ooxml/officeDocument/relationships/image" Target="../media/image13.png"/><Relationship Id="rId2" Type="http://purl.oclc.org/ooxml/officeDocument/relationships/image" Target="../media/image9.png"/><Relationship Id="rId1" Type="http://purl.oclc.org/ooxml/officeDocument/relationships/slideLayout" Target="../slideLayouts/slideLayout2.xml"/><Relationship Id="rId4" Type="http://purl.oclc.org/ooxml/officeDocument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purl.oclc.org/ooxml/officeDocument/relationships/chart" Target="../charts/chart5.xml"/><Relationship Id="rId2" Type="http://purl.oclc.org/ooxml/officeDocument/relationships/notesSlide" Target="../notesSlides/notesSlide2.xml"/><Relationship Id="rId1" Type="http://purl.oclc.org/ooxml/officeDocument/relationships/slideLayout" Target="../slideLayouts/slideLayout2.xml"/><Relationship Id="rId4" Type="http://purl.oclc.org/ooxml/officeDocument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purl.oclc.org/ooxml/officeDocument/relationships/image" Target="../media/image17.png"/><Relationship Id="rId2" Type="http://purl.oclc.org/ooxml/officeDocument/relationships/image" Target="../media/image16.png"/><Relationship Id="rId1" Type="http://purl.oclc.org/ooxml/officeDocument/relationships/slideLayout" Target="../slideLayouts/slideLayout2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874714" y="5447072"/>
            <a:ext cx="10580687" cy="382229"/>
          </a:xfrm>
        </p:spPr>
        <p:txBody>
          <a:bodyPr/>
          <a:lstStyle/>
          <a:p>
            <a:r>
              <a:rPr lang="de-DE" dirty="0" smtClean="0"/>
              <a:t>FCC Week 2019, </a:t>
            </a:r>
            <a:r>
              <a:rPr lang="de-DE" dirty="0" err="1" smtClean="0"/>
              <a:t>Brussels</a:t>
            </a:r>
            <a:r>
              <a:rPr lang="de-DE" dirty="0" smtClean="0"/>
              <a:t> // 26.06.2019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874714" y="2880853"/>
            <a:ext cx="10580687" cy="894735"/>
          </a:xfrm>
        </p:spPr>
        <p:txBody>
          <a:bodyPr/>
          <a:lstStyle/>
          <a:p>
            <a:r>
              <a:rPr lang="de-DE" dirty="0" smtClean="0"/>
              <a:t>Technical University Dresden // </a:t>
            </a:r>
            <a:r>
              <a:rPr lang="en-US" dirty="0" err="1" smtClean="0"/>
              <a:t>Bitzer</a:t>
            </a:r>
            <a:r>
              <a:rPr lang="en-US" dirty="0" smtClean="0"/>
              <a:t> Chair Of Refrigeration, Cryogenics And Compressor Technology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74714" y="3703471"/>
            <a:ext cx="10580687" cy="1478424"/>
          </a:xfrm>
        </p:spPr>
        <p:txBody>
          <a:bodyPr/>
          <a:lstStyle/>
          <a:p>
            <a:r>
              <a:rPr lang="en-US" dirty="0"/>
              <a:t>Improved concept of the </a:t>
            </a:r>
            <a:r>
              <a:rPr lang="en-US" dirty="0" err="1"/>
              <a:t>Nelium</a:t>
            </a:r>
            <a:r>
              <a:rPr lang="en-US" dirty="0"/>
              <a:t> Turbo-Brayton cycle for the FCC-</a:t>
            </a:r>
            <a:r>
              <a:rPr lang="en-US" dirty="0" err="1"/>
              <a:t>hh</a:t>
            </a:r>
            <a:r>
              <a:rPr lang="en-US" dirty="0"/>
              <a:t> beam screen cooling</a:t>
            </a:r>
            <a:endParaRPr lang="de-DE" sz="240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Sofiya Savelyeva, Steffen Klöppel, Christoph Haberstroh, Hans Quack</a:t>
            </a:r>
            <a:endParaRPr lang="de-DE" dirty="0"/>
          </a:p>
        </p:txBody>
      </p:sp>
      <p:sp>
        <p:nvSpPr>
          <p:cNvPr id="9" name="TextBox 7"/>
          <p:cNvSpPr txBox="1"/>
          <p:nvPr/>
        </p:nvSpPr>
        <p:spPr>
          <a:xfrm>
            <a:off x="1841129" y="6120172"/>
            <a:ext cx="9770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EASITrain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–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European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Advanced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Superconductivity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Innovation and Training. This Marie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Sklodowska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-Curie Action (MSCA)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Innovative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Training Networks (ITN) has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received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funding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from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the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European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Union’s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H2020 Framework Programme </a:t>
            </a:r>
            <a:r>
              <a:rPr lang="fr-CH" sz="11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under</a:t>
            </a:r>
            <a:r>
              <a:rPr lang="fr-CH" sz="11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Grant Agreement no. 764879 </a:t>
            </a:r>
            <a:endParaRPr lang="en-GB" sz="1100" i="1" dirty="0">
              <a:solidFill>
                <a:schemeClr val="tx1">
                  <a:lumMod val="10%"/>
                  <a:lumOff val="90%"/>
                </a:schemeClr>
              </a:solidFill>
            </a:endParaRPr>
          </a:p>
        </p:txBody>
      </p:sp>
      <p:pic>
        <p:nvPicPr>
          <p:cNvPr id="10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713" y="6037007"/>
            <a:ext cx="936689" cy="59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49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Cold</a:t>
            </a:r>
            <a:r>
              <a:rPr lang="de-DE" dirty="0" smtClean="0"/>
              <a:t> box </a:t>
            </a:r>
            <a:r>
              <a:rPr lang="de-DE" dirty="0" err="1" smtClean="0"/>
              <a:t>size</a:t>
            </a: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0" y="2079495"/>
            <a:ext cx="4008501" cy="292074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2137" y="1577078"/>
            <a:ext cx="3979865" cy="3540101"/>
          </a:xfrm>
          <a:prstGeom prst="rect">
            <a:avLst/>
          </a:prstGeom>
        </p:spPr>
      </p:pic>
      <p:sp>
        <p:nvSpPr>
          <p:cNvPr id="12" name="Inhaltsplatzhalter 2"/>
          <p:cNvSpPr>
            <a:spLocks noGrp="1"/>
          </p:cNvSpPr>
          <p:nvPr>
            <p:ph sz="quarter" idx="10"/>
          </p:nvPr>
        </p:nvSpPr>
        <p:spPr>
          <a:xfrm>
            <a:off x="874712" y="1577077"/>
            <a:ext cx="3422968" cy="4177547"/>
          </a:xfrm>
        </p:spPr>
        <p:txBody>
          <a:bodyPr/>
          <a:lstStyle/>
          <a:p>
            <a:r>
              <a:rPr lang="de-DE" b="1" i="1" dirty="0" err="1" smtClean="0"/>
              <a:t>Upper</a:t>
            </a:r>
            <a:r>
              <a:rPr lang="de-DE" b="1" i="1" dirty="0" smtClean="0"/>
              <a:t> </a:t>
            </a:r>
            <a:r>
              <a:rPr lang="de-DE" b="1" i="1" dirty="0" err="1" smtClean="0"/>
              <a:t>heat</a:t>
            </a:r>
            <a:r>
              <a:rPr lang="de-DE" b="1" i="1" dirty="0" smtClean="0"/>
              <a:t> </a:t>
            </a:r>
            <a:r>
              <a:rPr lang="de-DE" b="1" i="1" dirty="0" err="1" smtClean="0"/>
              <a:t>exchanger</a:t>
            </a:r>
            <a:r>
              <a:rPr lang="de-DE" b="1" i="1" dirty="0" smtClean="0"/>
              <a:t> </a:t>
            </a:r>
            <a:r>
              <a:rPr lang="de-DE" dirty="0" smtClean="0"/>
              <a:t>(IHX1+IHX2):</a:t>
            </a:r>
          </a:p>
          <a:p>
            <a:r>
              <a:rPr lang="de-DE" dirty="0" smtClean="0"/>
              <a:t>L x W x H: ~4.7 x 1.3 x 1.2 m</a:t>
            </a:r>
          </a:p>
          <a:p>
            <a:pPr marL="35559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endParaRPr lang="de-DE" dirty="0" smtClean="0"/>
          </a:p>
          <a:p>
            <a:r>
              <a:rPr lang="de-DE" dirty="0" err="1" smtClean="0"/>
              <a:t>Within</a:t>
            </a:r>
            <a:r>
              <a:rPr lang="de-DE" dirty="0" smtClean="0"/>
              <a:t> maximal </a:t>
            </a:r>
            <a:r>
              <a:rPr lang="de-DE" dirty="0" err="1" smtClean="0"/>
              <a:t>industrially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: 8 x 1.5 x 3.4 m</a:t>
            </a:r>
          </a:p>
          <a:p>
            <a:endParaRPr lang="de-DE" dirty="0" smtClean="0"/>
          </a:p>
          <a:p>
            <a:r>
              <a:rPr lang="de-DE" b="1" i="1" dirty="0" err="1" smtClean="0"/>
              <a:t>Cold</a:t>
            </a:r>
            <a:r>
              <a:rPr lang="de-DE" b="1" i="1" dirty="0" smtClean="0"/>
              <a:t> box:</a:t>
            </a:r>
          </a:p>
          <a:p>
            <a:r>
              <a:rPr lang="de-DE" dirty="0" err="1" smtClean="0"/>
              <a:t>Length</a:t>
            </a:r>
            <a:r>
              <a:rPr lang="de-DE" dirty="0" smtClean="0"/>
              <a:t>: 5.6…6 m;</a:t>
            </a:r>
          </a:p>
          <a:p>
            <a:r>
              <a:rPr lang="de-DE" dirty="0" smtClean="0"/>
              <a:t>Diameter: 3.6..3.8 m</a:t>
            </a:r>
          </a:p>
          <a:p>
            <a:pPr marL="35559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</a:p>
          <a:p>
            <a:r>
              <a:rPr lang="de-DE" dirty="0" smtClean="0">
                <a:latin typeface="+mj-lt"/>
                <a:cs typeface="Times New Roman" panose="02020603050405020304" pitchFamily="18" charset="0"/>
              </a:rPr>
              <a:t>Transportable</a:t>
            </a:r>
            <a:endParaRPr lang="de-DE" dirty="0" smtClean="0">
              <a:latin typeface="+mj-lt"/>
            </a:endParaRPr>
          </a:p>
          <a:p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5188580" y="1489732"/>
            <a:ext cx="2226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i="1" dirty="0" err="1"/>
              <a:t>Upper</a:t>
            </a:r>
            <a:r>
              <a:rPr lang="de-DE" sz="1600" i="1" dirty="0"/>
              <a:t> </a:t>
            </a:r>
            <a:r>
              <a:rPr lang="de-DE" sz="1600" i="1" dirty="0" err="1"/>
              <a:t>heat</a:t>
            </a:r>
            <a:r>
              <a:rPr lang="de-DE" sz="1600" i="1" dirty="0"/>
              <a:t> </a:t>
            </a:r>
            <a:r>
              <a:rPr lang="de-DE" sz="1600" i="1" dirty="0" err="1"/>
              <a:t>exchanger</a:t>
            </a:r>
            <a:r>
              <a:rPr lang="de-DE" sz="1600" i="1" dirty="0"/>
              <a:t> </a:t>
            </a:r>
          </a:p>
        </p:txBody>
      </p:sp>
      <p:sp>
        <p:nvSpPr>
          <p:cNvPr id="16" name="Rechteck 15"/>
          <p:cNvSpPr/>
          <p:nvPr/>
        </p:nvSpPr>
        <p:spPr>
          <a:xfrm>
            <a:off x="9113563" y="1330751"/>
            <a:ext cx="21770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i="1" dirty="0" err="1"/>
              <a:t>Cold</a:t>
            </a:r>
            <a:r>
              <a:rPr lang="de-DE" sz="1600" i="1" dirty="0"/>
              <a:t> box </a:t>
            </a:r>
            <a:r>
              <a:rPr lang="de-DE" sz="1600" i="1" dirty="0" err="1"/>
              <a:t>cross</a:t>
            </a:r>
            <a:r>
              <a:rPr lang="de-DE" sz="1600" i="1" dirty="0"/>
              <a:t> </a:t>
            </a:r>
            <a:r>
              <a:rPr lang="de-DE" sz="1600" i="1" dirty="0" err="1"/>
              <a:t>section</a:t>
            </a:r>
            <a:endParaRPr lang="de-DE" sz="1600" i="1" dirty="0"/>
          </a:p>
        </p:txBody>
      </p:sp>
      <p:sp>
        <p:nvSpPr>
          <p:cNvPr id="17" name="Rechteck 16"/>
          <p:cNvSpPr/>
          <p:nvPr/>
        </p:nvSpPr>
        <p:spPr>
          <a:xfrm>
            <a:off x="8542381" y="5148842"/>
            <a:ext cx="331937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/>
              <a:t>IHX 1 + IHX2 – </a:t>
            </a:r>
            <a:r>
              <a:rPr lang="de-DE" sz="1400" dirty="0" err="1"/>
              <a:t>upper</a:t>
            </a:r>
            <a:r>
              <a:rPr lang="de-DE" sz="1400" dirty="0"/>
              <a:t> </a:t>
            </a:r>
            <a:r>
              <a:rPr lang="de-DE" sz="1400" dirty="0" err="1"/>
              <a:t>heat</a:t>
            </a:r>
            <a:r>
              <a:rPr lang="de-DE" sz="1400" dirty="0"/>
              <a:t> </a:t>
            </a:r>
            <a:r>
              <a:rPr lang="de-DE" sz="1400" dirty="0" err="1"/>
              <a:t>exchanger</a:t>
            </a:r>
            <a:r>
              <a:rPr lang="de-DE" sz="1400" dirty="0"/>
              <a:t>, </a:t>
            </a:r>
          </a:p>
          <a:p>
            <a:pPr algn="ctr"/>
            <a:r>
              <a:rPr lang="de-DE" sz="1400" dirty="0"/>
              <a:t>IHX3 – </a:t>
            </a:r>
            <a:r>
              <a:rPr lang="de-DE" sz="1400" dirty="0" err="1"/>
              <a:t>inner</a:t>
            </a:r>
            <a:r>
              <a:rPr lang="de-DE" sz="1400" dirty="0"/>
              <a:t> </a:t>
            </a:r>
            <a:r>
              <a:rPr lang="de-DE" sz="1400" dirty="0" err="1"/>
              <a:t>heat</a:t>
            </a:r>
            <a:r>
              <a:rPr lang="de-DE" sz="1400" dirty="0"/>
              <a:t> </a:t>
            </a:r>
            <a:r>
              <a:rPr lang="de-DE" sz="1400" dirty="0" err="1" smtClean="0"/>
              <a:t>exchanger</a:t>
            </a:r>
            <a:r>
              <a:rPr lang="de-DE" sz="1400" dirty="0" smtClean="0"/>
              <a:t>,</a:t>
            </a:r>
            <a:endParaRPr lang="de-DE" sz="1400" dirty="0"/>
          </a:p>
          <a:p>
            <a:pPr algn="ctr"/>
            <a:r>
              <a:rPr lang="de-DE" sz="1400" dirty="0"/>
              <a:t>LHX – </a:t>
            </a:r>
            <a:r>
              <a:rPr lang="de-DE" sz="1400" dirty="0" err="1"/>
              <a:t>load</a:t>
            </a:r>
            <a:r>
              <a:rPr lang="de-DE" sz="1400" dirty="0"/>
              <a:t> </a:t>
            </a:r>
            <a:r>
              <a:rPr lang="de-DE" sz="1400" dirty="0" err="1"/>
              <a:t>heat</a:t>
            </a:r>
            <a:r>
              <a:rPr lang="de-DE" sz="1400" dirty="0"/>
              <a:t> </a:t>
            </a:r>
            <a:r>
              <a:rPr lang="de-DE" sz="1400" dirty="0" err="1"/>
              <a:t>exchanger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54394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Diagramm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2779678"/>
              </p:ext>
            </p:extLst>
          </p:nvPr>
        </p:nvGraphicFramePr>
        <p:xfrm>
          <a:off x="5782894" y="985802"/>
          <a:ext cx="5372786" cy="3569876"/>
        </p:xfrm>
        <a:graphic>
          <a:graphicData uri="http://purl.oclc.org/ooxml/drawingml/chart">
            <c:chart xmlns:c="http://purl.oclc.org/ooxml/drawingml/chart" xmlns:r="http://purl.oclc.org/ooxml/officeDocument/relationships" r:id="rId2"/>
          </a:graphicData>
        </a:graphic>
      </p:graphicFrame>
      <p:grpSp>
        <p:nvGrpSpPr>
          <p:cNvPr id="20" name="Gruppieren 19"/>
          <p:cNvGrpSpPr/>
          <p:nvPr/>
        </p:nvGrpSpPr>
        <p:grpSpPr>
          <a:xfrm>
            <a:off x="252808" y="1432247"/>
            <a:ext cx="4810184" cy="4172961"/>
            <a:chOff x="173297" y="1091211"/>
            <a:chExt cx="4810184" cy="4172961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297" y="1091211"/>
              <a:ext cx="4810184" cy="4172961"/>
            </a:xfrm>
            <a:prstGeom prst="rect">
              <a:avLst/>
            </a:prstGeom>
          </p:spPr>
        </p:pic>
        <p:cxnSp>
          <p:nvCxnSpPr>
            <p:cNvPr id="22" name="Gerader Verbinder 21"/>
            <p:cNvCxnSpPr/>
            <p:nvPr/>
          </p:nvCxnSpPr>
          <p:spPr>
            <a:xfrm flipV="1">
              <a:off x="1423848" y="3075940"/>
              <a:ext cx="0" cy="596900"/>
            </a:xfrm>
            <a:prstGeom prst="line">
              <a:avLst/>
            </a:prstGeom>
            <a:ln>
              <a:solidFill>
                <a:schemeClr val="bg2">
                  <a:lumMod val="50%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 flipH="1" flipV="1">
              <a:off x="3832860" y="3075940"/>
              <a:ext cx="14148" cy="596900"/>
            </a:xfrm>
            <a:prstGeom prst="line">
              <a:avLst/>
            </a:prstGeom>
            <a:ln>
              <a:solidFill>
                <a:schemeClr val="bg2">
                  <a:lumMod val="50%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Improved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endParaRPr lang="de-DE" dirty="0"/>
          </a:p>
        </p:txBody>
      </p:sp>
      <p:sp>
        <p:nvSpPr>
          <p:cNvPr id="17" name="Inhaltsplatzhalter 16"/>
          <p:cNvSpPr>
            <a:spLocks noGrp="1"/>
          </p:cNvSpPr>
          <p:nvPr>
            <p:ph sz="quarter" idx="10"/>
          </p:nvPr>
        </p:nvSpPr>
        <p:spPr>
          <a:xfrm>
            <a:off x="5938099" y="4690387"/>
            <a:ext cx="5977211" cy="1726351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1400" dirty="0" smtClean="0"/>
              <a:t>NTU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upper</a:t>
            </a:r>
            <a:r>
              <a:rPr lang="de-DE" sz="1400" dirty="0" smtClean="0"/>
              <a:t> </a:t>
            </a:r>
            <a:r>
              <a:rPr lang="de-DE" sz="1400" dirty="0" err="1" smtClean="0"/>
              <a:t>heat</a:t>
            </a:r>
            <a:r>
              <a:rPr lang="de-DE" sz="1400" dirty="0" smtClean="0"/>
              <a:t> </a:t>
            </a:r>
            <a:r>
              <a:rPr lang="de-DE" sz="1400" dirty="0" err="1" smtClean="0"/>
              <a:t>exchanger</a:t>
            </a:r>
            <a:r>
              <a:rPr lang="de-DE" sz="1400" dirty="0" smtClean="0"/>
              <a:t> </a:t>
            </a:r>
            <a:r>
              <a:rPr lang="de-DE" sz="1400" dirty="0" err="1" smtClean="0"/>
              <a:t>reduced</a:t>
            </a:r>
            <a:r>
              <a:rPr lang="de-DE" sz="1400" dirty="0" smtClean="0"/>
              <a:t> </a:t>
            </a:r>
            <a:r>
              <a:rPr lang="de-DE" sz="1400" dirty="0" err="1" smtClean="0"/>
              <a:t>from</a:t>
            </a:r>
            <a:r>
              <a:rPr lang="de-DE" sz="1400" dirty="0" smtClean="0"/>
              <a:t> 40 </a:t>
            </a:r>
            <a:r>
              <a:rPr lang="de-DE" sz="1400" dirty="0" err="1" smtClean="0"/>
              <a:t>to</a:t>
            </a:r>
            <a:r>
              <a:rPr lang="de-DE" sz="1400" dirty="0" smtClean="0"/>
              <a:t> 30;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1400" dirty="0" smtClean="0"/>
              <a:t>Optimal NTU </a:t>
            </a:r>
            <a:r>
              <a:rPr lang="de-DE" sz="1400" dirty="0" err="1" smtClean="0"/>
              <a:t>of</a:t>
            </a:r>
            <a:r>
              <a:rPr lang="de-DE" sz="1400" dirty="0"/>
              <a:t> </a:t>
            </a:r>
            <a:r>
              <a:rPr lang="de-DE" sz="1400" dirty="0" smtClean="0"/>
              <a:t>IHX1: 17...18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1400" dirty="0" smtClean="0"/>
              <a:t>Case </a:t>
            </a:r>
            <a:r>
              <a:rPr lang="de-DE" sz="1400" dirty="0" err="1" smtClean="0"/>
              <a:t>study</a:t>
            </a:r>
            <a:r>
              <a:rPr lang="de-DE" sz="1400" dirty="0" smtClean="0"/>
              <a:t> (</a:t>
            </a:r>
            <a:r>
              <a:rPr lang="de-DE" sz="1400" dirty="0" err="1" smtClean="0"/>
              <a:t>under</a:t>
            </a:r>
            <a:r>
              <a:rPr lang="de-DE" sz="1400" dirty="0" smtClean="0"/>
              <a:t> </a:t>
            </a:r>
            <a:r>
              <a:rPr lang="de-DE" sz="1400" dirty="0" err="1" smtClean="0"/>
              <a:t>progress</a:t>
            </a:r>
            <a:r>
              <a:rPr lang="de-DE" sz="1400" dirty="0" smtClean="0"/>
              <a:t>): </a:t>
            </a:r>
            <a:r>
              <a:rPr lang="de-DE" sz="1400" dirty="0" err="1" smtClean="0"/>
              <a:t>matching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turbo-</a:t>
            </a:r>
            <a:r>
              <a:rPr lang="de-DE" sz="1400" dirty="0" err="1" smtClean="0"/>
              <a:t>compressor</a:t>
            </a:r>
            <a:r>
              <a:rPr lang="de-DE" sz="1400" dirty="0" smtClean="0"/>
              <a:t> </a:t>
            </a:r>
            <a:r>
              <a:rPr lang="de-DE" sz="1400" dirty="0" err="1" smtClean="0"/>
              <a:t>middle</a:t>
            </a:r>
            <a:r>
              <a:rPr lang="de-DE" sz="1400" dirty="0" smtClean="0"/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pressure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with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the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cycle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parameters</a:t>
            </a:r>
            <a:endParaRPr lang="de-DE" sz="1400" dirty="0" smtClean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1400" dirty="0" err="1" smtClean="0">
                <a:solidFill>
                  <a:schemeClr val="tx1"/>
                </a:solidFill>
              </a:rPr>
              <a:t>Estimated</a:t>
            </a:r>
            <a:r>
              <a:rPr lang="de-DE" sz="1400" dirty="0" smtClean="0">
                <a:solidFill>
                  <a:schemeClr val="tx1"/>
                </a:solidFill>
              </a:rPr>
              <a:t> total power </a:t>
            </a:r>
            <a:r>
              <a:rPr lang="de-DE" sz="1400" dirty="0" err="1" smtClean="0">
                <a:solidFill>
                  <a:schemeClr val="tx1"/>
                </a:solidFill>
              </a:rPr>
              <a:t>for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the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chosen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case</a:t>
            </a:r>
            <a:r>
              <a:rPr lang="de-DE" sz="1400" dirty="0" smtClean="0">
                <a:solidFill>
                  <a:schemeClr val="tx1"/>
                </a:solidFill>
              </a:rPr>
              <a:t>: ~9.7 MW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4" name="Inhaltsplatzhalter 5"/>
          <p:cNvSpPr txBox="1">
            <a:spLocks/>
          </p:cNvSpPr>
          <p:nvPr/>
        </p:nvSpPr>
        <p:spPr bwMode="auto">
          <a:xfrm>
            <a:off x="665643" y="5445013"/>
            <a:ext cx="2798245" cy="32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%"/>
              </a:spcBef>
              <a:spcAft>
                <a:spcPct val="0%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%"/>
              </a:spcBef>
              <a:spcAft>
                <a:spcPct val="0%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baseline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cycle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flow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de-DE" sz="16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5444116" y="1164999"/>
            <a:ext cx="6230112" cy="3547337"/>
            <a:chOff x="-4587075" y="1731370"/>
            <a:chExt cx="5672507" cy="3542008"/>
          </a:xfrm>
        </p:grpSpPr>
        <p:graphicFrame>
          <p:nvGraphicFramePr>
            <p:cNvPr id="19" name="Diagramm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05016272"/>
                </p:ext>
              </p:extLst>
            </p:nvPr>
          </p:nvGraphicFramePr>
          <p:xfrm>
            <a:off x="-4587075" y="1731370"/>
            <a:ext cx="5672507" cy="3542008"/>
          </p:xfrm>
          <a:graphic>
            <a:graphicData uri="http://purl.oclc.org/ooxml/drawingml/chart">
              <c:chart xmlns:c="http://purl.oclc.org/ooxml/drawingml/chart" xmlns:r="http://purl.oclc.org/ooxml/officeDocument/relationships" r:id="rId4"/>
            </a:graphicData>
          </a:graphic>
        </p:graphicFrame>
        <p:sp>
          <p:nvSpPr>
            <p:cNvPr id="30" name="Stern mit 5 Zacken 29"/>
            <p:cNvSpPr/>
            <p:nvPr/>
          </p:nvSpPr>
          <p:spPr>
            <a:xfrm>
              <a:off x="-590638" y="4091025"/>
              <a:ext cx="201880" cy="190995"/>
            </a:xfrm>
            <a:prstGeom prst="star5">
              <a:avLst/>
            </a:prstGeom>
          </p:spPr>
          <p:style>
            <a:lnRef idx="2">
              <a:schemeClr val="accent1">
                <a:shade val="50%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10221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</p:bldLst>
  </p:timing>
</p:sld>
</file>

<file path=ppt/slides/slide1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/>
          <p:cNvGrpSpPr/>
          <p:nvPr/>
        </p:nvGrpSpPr>
        <p:grpSpPr>
          <a:xfrm>
            <a:off x="252808" y="1432247"/>
            <a:ext cx="4810184" cy="4172961"/>
            <a:chOff x="173297" y="1091211"/>
            <a:chExt cx="4810184" cy="4172961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3297" y="1091211"/>
              <a:ext cx="4810184" cy="4172961"/>
            </a:xfrm>
            <a:prstGeom prst="rect">
              <a:avLst/>
            </a:prstGeom>
          </p:spPr>
        </p:pic>
        <p:cxnSp>
          <p:nvCxnSpPr>
            <p:cNvPr id="22" name="Gerader Verbinder 21"/>
            <p:cNvCxnSpPr/>
            <p:nvPr/>
          </p:nvCxnSpPr>
          <p:spPr>
            <a:xfrm flipV="1">
              <a:off x="1423848" y="3075940"/>
              <a:ext cx="0" cy="596900"/>
            </a:xfrm>
            <a:prstGeom prst="line">
              <a:avLst/>
            </a:prstGeom>
            <a:ln>
              <a:solidFill>
                <a:schemeClr val="bg2">
                  <a:lumMod val="50%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 flipH="1" flipV="1">
              <a:off x="3832860" y="3075940"/>
              <a:ext cx="14148" cy="596900"/>
            </a:xfrm>
            <a:prstGeom prst="line">
              <a:avLst/>
            </a:prstGeom>
            <a:ln>
              <a:solidFill>
                <a:schemeClr val="bg2">
                  <a:lumMod val="50%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Improved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5619163" y="4219866"/>
            <a:ext cx="35461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 </a:t>
            </a:r>
            <a:r>
              <a:rPr lang="de-DE" sz="1600" dirty="0" err="1">
                <a:sym typeface="Wingdings" panose="05000000000000000000" pitchFamily="2" charset="2"/>
              </a:rPr>
              <a:t>P</a:t>
            </a:r>
            <a:r>
              <a:rPr lang="de-DE" sz="1600" dirty="0" err="1" smtClean="0"/>
              <a:t>ossible</a:t>
            </a:r>
            <a:r>
              <a:rPr lang="de-DE" sz="1600" dirty="0" smtClean="0"/>
              <a:t> </a:t>
            </a:r>
            <a:r>
              <a:rPr lang="de-DE" sz="1600" dirty="0" err="1" smtClean="0"/>
              <a:t>chillers</a:t>
            </a:r>
            <a:r>
              <a:rPr lang="de-DE" sz="1600" dirty="0" smtClean="0"/>
              <a:t> </a:t>
            </a:r>
            <a:r>
              <a:rPr lang="de-DE" sz="1600" dirty="0" err="1" smtClean="0"/>
              <a:t>implementation</a:t>
            </a:r>
            <a:endParaRPr lang="de-DE" sz="16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%"/>
                <a:satMod val="135%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%" b="90%" l="10%" r="90%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03233">
            <a:off x="5822185" y="4604369"/>
            <a:ext cx="1542305" cy="802366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5619163" y="5331138"/>
            <a:ext cx="65633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i="1" dirty="0"/>
              <a:t>Poster session (25.06.19 15:30):</a:t>
            </a:r>
          </a:p>
          <a:p>
            <a:pPr algn="just"/>
            <a:r>
              <a:rPr lang="en-US" sz="1400" i="1" dirty="0"/>
              <a:t>H. Quack, F. </a:t>
            </a:r>
            <a:r>
              <a:rPr lang="en-US" sz="1400" i="1" dirty="0" err="1"/>
              <a:t>Holdener</a:t>
            </a:r>
            <a:r>
              <a:rPr lang="en-US" sz="1400" i="1" dirty="0"/>
              <a:t>, S. Savelyeva, S. </a:t>
            </a:r>
            <a:r>
              <a:rPr lang="en-US" sz="1400" i="1" dirty="0" err="1"/>
              <a:t>Kloeppel</a:t>
            </a:r>
            <a:r>
              <a:rPr lang="en-US" sz="1400" i="1" dirty="0"/>
              <a:t>, C. Haberstroh </a:t>
            </a:r>
            <a:endParaRPr lang="de-DE" sz="1400" i="1" dirty="0"/>
          </a:p>
          <a:p>
            <a:pPr algn="just"/>
            <a:r>
              <a:rPr lang="en-US" sz="1400" i="1" dirty="0"/>
              <a:t>“Cooling </a:t>
            </a:r>
            <a:r>
              <a:rPr lang="en-US" sz="1400" i="1" dirty="0"/>
              <a:t>of the refrigerant with chilled water before the inlet of the </a:t>
            </a:r>
            <a:r>
              <a:rPr lang="en-US" sz="1400" i="1" dirty="0"/>
              <a:t>compressor”</a:t>
            </a:r>
            <a:endParaRPr lang="de-DE" sz="1400" i="1" dirty="0"/>
          </a:p>
        </p:txBody>
      </p:sp>
      <p:sp>
        <p:nvSpPr>
          <p:cNvPr id="17" name="Inhaltsplatzhalter 16"/>
          <p:cNvSpPr>
            <a:spLocks noGrp="1"/>
          </p:cNvSpPr>
          <p:nvPr>
            <p:ph sz="quarter" idx="10"/>
          </p:nvPr>
        </p:nvSpPr>
        <p:spPr>
          <a:xfrm>
            <a:off x="5683848" y="1743457"/>
            <a:ext cx="5977211" cy="2270419"/>
          </a:xfrm>
        </p:spPr>
        <p:txBody>
          <a:bodyPr/>
          <a:lstStyle/>
          <a:p>
            <a:r>
              <a:rPr lang="de-DE" sz="2000" dirty="0" smtClean="0">
                <a:solidFill>
                  <a:srgbClr val="00B0F0"/>
                </a:solidFill>
                <a:sym typeface="Wingdings" panose="05000000000000000000" pitchFamily="2" charset="2"/>
              </a:rPr>
              <a:t></a:t>
            </a:r>
            <a:r>
              <a:rPr lang="de-DE" dirty="0" smtClean="0">
                <a:solidFill>
                  <a:schemeClr val="accent3">
                    <a:lumMod val="75%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/>
              <a:t>Preliminary</a:t>
            </a:r>
            <a:r>
              <a:rPr lang="de-DE" dirty="0" smtClean="0"/>
              <a:t> check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turbines</a:t>
            </a:r>
            <a:r>
              <a:rPr lang="de-DE" dirty="0" smtClean="0"/>
              <a:t> design: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 smtClean="0"/>
          </a:p>
          <a:p>
            <a:endParaRPr lang="de-DE" dirty="0"/>
          </a:p>
          <a:p>
            <a:pPr algn="ctr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endParaRPr lang="de-DE" dirty="0" smtClean="0"/>
          </a:p>
          <a:p>
            <a:pPr algn="ctr"/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limitations</a:t>
            </a:r>
            <a:r>
              <a:rPr lang="de-DE" dirty="0" smtClean="0"/>
              <a:t> </a:t>
            </a:r>
            <a:r>
              <a:rPr lang="de-DE" dirty="0" err="1" smtClean="0"/>
              <a:t>observed</a:t>
            </a:r>
            <a:endParaRPr lang="de-DE" dirty="0" smtClean="0"/>
          </a:p>
        </p:txBody>
      </p:sp>
      <p:sp>
        <p:nvSpPr>
          <p:cNvPr id="24" name="Inhaltsplatzhalter 5"/>
          <p:cNvSpPr txBox="1">
            <a:spLocks/>
          </p:cNvSpPr>
          <p:nvPr/>
        </p:nvSpPr>
        <p:spPr bwMode="auto">
          <a:xfrm>
            <a:off x="665643" y="5445013"/>
            <a:ext cx="2798245" cy="32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%"/>
              </a:spcBef>
              <a:spcAft>
                <a:spcPct val="0%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%"/>
              </a:spcBef>
              <a:spcAft>
                <a:spcPct val="0%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baseline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cycle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flow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de-DE" sz="16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2279904" y="1743456"/>
            <a:ext cx="304800" cy="36576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874246" y="2554224"/>
            <a:ext cx="304800" cy="36576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Ellipse 2"/>
          <p:cNvSpPr/>
          <p:nvPr/>
        </p:nvSpPr>
        <p:spPr>
          <a:xfrm>
            <a:off x="134112" y="4882307"/>
            <a:ext cx="740134" cy="562706"/>
          </a:xfrm>
          <a:prstGeom prst="ellipse">
            <a:avLst/>
          </a:prstGeom>
          <a:noFill/>
          <a:ln w="38100">
            <a:solidFill>
              <a:schemeClr val="tx2">
                <a:lumMod val="50%"/>
                <a:lumOff val="50%"/>
              </a:schemeClr>
            </a:solidFill>
          </a:ln>
        </p:spPr>
        <p:style>
          <a:lnRef idx="2">
            <a:schemeClr val="accent6">
              <a:shade val="50%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808979" y="3788415"/>
            <a:ext cx="694380" cy="562706"/>
          </a:xfrm>
          <a:prstGeom prst="ellipse">
            <a:avLst/>
          </a:prstGeom>
          <a:noFill/>
          <a:ln w="38100">
            <a:solidFill>
              <a:schemeClr val="tx2">
                <a:lumMod val="50%"/>
                <a:lumOff val="50%"/>
              </a:schemeClr>
            </a:solidFill>
          </a:ln>
        </p:spPr>
        <p:style>
          <a:lnRef idx="2">
            <a:schemeClr val="accent6">
              <a:shade val="50%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940212"/>
              </p:ext>
            </p:extLst>
          </p:nvPr>
        </p:nvGraphicFramePr>
        <p:xfrm>
          <a:off x="5811396" y="2195945"/>
          <a:ext cx="6087995" cy="1005840"/>
        </p:xfrm>
        <a:graphic>
          <a:graphicData uri="http://purl.oclc.org/ooxml/drawingml/table">
            <a:tbl>
              <a:tblPr firstRow="1" bandRow="1">
                <a:tableStyleId>{2D5ABB26-0587-4C30-8999-92F81FD0307C}</a:tableStyleId>
              </a:tblPr>
              <a:tblGrid>
                <a:gridCol w="1217599">
                  <a:extLst>
                    <a:ext uri="{9D8B030D-6E8A-4147-A177-3AD203B41FA5}">
                      <a16:colId xmlns:a16="http://schemas.microsoft.com/office/drawing/2014/main" val="1980145246"/>
                    </a:ext>
                  </a:extLst>
                </a:gridCol>
                <a:gridCol w="1217599">
                  <a:extLst>
                    <a:ext uri="{9D8B030D-6E8A-4147-A177-3AD203B41FA5}">
                      <a16:colId xmlns:a16="http://schemas.microsoft.com/office/drawing/2014/main" val="1957169024"/>
                    </a:ext>
                  </a:extLst>
                </a:gridCol>
                <a:gridCol w="1217599">
                  <a:extLst>
                    <a:ext uri="{9D8B030D-6E8A-4147-A177-3AD203B41FA5}">
                      <a16:colId xmlns:a16="http://schemas.microsoft.com/office/drawing/2014/main" val="4143937320"/>
                    </a:ext>
                  </a:extLst>
                </a:gridCol>
                <a:gridCol w="1217599">
                  <a:extLst>
                    <a:ext uri="{9D8B030D-6E8A-4147-A177-3AD203B41FA5}">
                      <a16:colId xmlns:a16="http://schemas.microsoft.com/office/drawing/2014/main" val="184603127"/>
                    </a:ext>
                  </a:extLst>
                </a:gridCol>
                <a:gridCol w="1217599">
                  <a:extLst>
                    <a:ext uri="{9D8B030D-6E8A-4147-A177-3AD203B41FA5}">
                      <a16:colId xmlns:a16="http://schemas.microsoft.com/office/drawing/2014/main" val="2410632095"/>
                    </a:ext>
                  </a:extLst>
                </a:gridCol>
              </a:tblGrid>
              <a:tr h="273473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Power, kW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D, m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N, </a:t>
                      </a:r>
                      <a:r>
                        <a:rPr lang="de-DE" sz="1600" dirty="0" err="1" smtClean="0"/>
                        <a:t>rpm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Ns</a:t>
                      </a:r>
                      <a:endParaRPr lang="de-DE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465264"/>
                  </a:ext>
                </a:extLst>
              </a:tr>
              <a:tr h="273473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MT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789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0.18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23000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0.57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981904"/>
                  </a:ext>
                </a:extLst>
              </a:tr>
              <a:tr h="273473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PCT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362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0.10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54000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0.61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013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48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5" grpId="0" animBg="1"/>
      <p:bldP spid="26" grpId="0" animBg="1"/>
      <p:bldP spid="3" grpId="0" animBg="1"/>
      <p:bldP spid="18" grpId="0" animBg="1"/>
    </p:bldLst>
  </p:timing>
</p:sld>
</file>

<file path=ppt/slides/slide13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Natural </a:t>
            </a:r>
            <a:r>
              <a:rPr lang="de-DE" dirty="0" err="1"/>
              <a:t>N</a:t>
            </a:r>
            <a:r>
              <a:rPr lang="de-DE" dirty="0" err="1" smtClean="0"/>
              <a:t>elium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>
          <a:xfrm>
            <a:off x="4288537" y="1484314"/>
            <a:ext cx="7728156" cy="1732610"/>
          </a:xfrm>
        </p:spPr>
        <p:txBody>
          <a:bodyPr/>
          <a:lstStyle/>
          <a:p>
            <a:pPr marL="285744" indent="-285744">
              <a:buFontTx/>
              <a:buChar char="-"/>
            </a:pPr>
            <a:r>
              <a:rPr lang="de-DE" dirty="0" err="1" smtClean="0"/>
              <a:t>Corresponds</a:t>
            </a:r>
            <a:r>
              <a:rPr lang="de-DE" dirty="0" smtClean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neon-helium </a:t>
            </a:r>
            <a:r>
              <a:rPr lang="de-DE" dirty="0" err="1"/>
              <a:t>ratio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air</a:t>
            </a:r>
            <a:r>
              <a:rPr lang="de-DE" dirty="0" smtClean="0"/>
              <a:t>:</a:t>
            </a:r>
            <a:endParaRPr lang="de-DE" dirty="0"/>
          </a:p>
          <a:p>
            <a:pPr marL="268288"/>
            <a:r>
              <a:rPr lang="de-DE" dirty="0"/>
              <a:t>Natural </a:t>
            </a:r>
            <a:r>
              <a:rPr lang="de-DE" dirty="0" err="1"/>
              <a:t>Nelium</a:t>
            </a:r>
            <a:r>
              <a:rPr lang="de-DE" dirty="0"/>
              <a:t>: </a:t>
            </a:r>
            <a:r>
              <a:rPr lang="de-DE" u="sng" dirty="0"/>
              <a:t>68.8 % Ne, 23.4 % He</a:t>
            </a:r>
            <a:r>
              <a:rPr lang="de-DE" dirty="0"/>
              <a:t>, 7.8 % H2 </a:t>
            </a:r>
            <a:r>
              <a:rPr lang="de-DE" dirty="0" smtClean="0"/>
              <a:t>(3…8 %)</a:t>
            </a:r>
          </a:p>
          <a:p>
            <a:pPr marL="285744" indent="-285744">
              <a:buFontTx/>
              <a:buChar char="-"/>
            </a:pPr>
            <a:r>
              <a:rPr lang="de-DE" dirty="0" err="1" smtClean="0"/>
              <a:t>Economically</a:t>
            </a:r>
            <a:r>
              <a:rPr lang="de-DE" dirty="0" smtClean="0"/>
              <a:t> </a:t>
            </a:r>
            <a:r>
              <a:rPr lang="de-DE" dirty="0" err="1" smtClean="0"/>
              <a:t>advantageous</a:t>
            </a:r>
            <a:endParaRPr lang="de-DE" dirty="0" smtClean="0"/>
          </a:p>
          <a:p>
            <a:pPr marL="285744" indent="-285744">
              <a:buFontTx/>
              <a:buChar char="-"/>
            </a:pP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composition</a:t>
            </a:r>
            <a:r>
              <a:rPr lang="de-DE" dirty="0"/>
              <a:t>: 60 % </a:t>
            </a:r>
            <a:r>
              <a:rPr lang="de-DE" dirty="0" err="1"/>
              <a:t>neon</a:t>
            </a:r>
            <a:r>
              <a:rPr lang="de-DE" dirty="0"/>
              <a:t>, 40 % </a:t>
            </a:r>
            <a:r>
              <a:rPr lang="de-DE" dirty="0" err="1" smtClean="0"/>
              <a:t>helium</a:t>
            </a:r>
            <a:r>
              <a:rPr lang="de-DE" dirty="0" smtClean="0"/>
              <a:t>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de-DE" dirty="0" err="1" smtClean="0">
                <a:latin typeface="+mj-lt"/>
                <a:cs typeface="Times New Roman" panose="02020603050405020304" pitchFamily="18" charset="0"/>
              </a:rPr>
              <a:t>cheaper</a:t>
            </a:r>
            <a:r>
              <a:rPr lang="de-DE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de-DE" dirty="0" err="1" smtClean="0">
                <a:latin typeface="+mj-lt"/>
                <a:cs typeface="Times New Roman" panose="02020603050405020304" pitchFamily="18" charset="0"/>
              </a:rPr>
              <a:t>helium</a:t>
            </a:r>
            <a:r>
              <a:rPr lang="de-DE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de-DE" dirty="0" err="1" smtClean="0">
                <a:latin typeface="+mj-lt"/>
                <a:cs typeface="Times New Roman" panose="02020603050405020304" pitchFamily="18" charset="0"/>
              </a:rPr>
              <a:t>can</a:t>
            </a:r>
            <a:r>
              <a:rPr lang="de-DE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de-DE" dirty="0" err="1" smtClean="0">
                <a:latin typeface="+mj-lt"/>
                <a:cs typeface="Times New Roman" panose="02020603050405020304" pitchFamily="18" charset="0"/>
              </a:rPr>
              <a:t>be</a:t>
            </a:r>
            <a:r>
              <a:rPr lang="de-DE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de-DE" dirty="0" err="1" smtClean="0">
                <a:latin typeface="+mj-lt"/>
                <a:cs typeface="Times New Roman" panose="02020603050405020304" pitchFamily="18" charset="0"/>
              </a:rPr>
              <a:t>added</a:t>
            </a:r>
            <a:endParaRPr lang="de-DE" dirty="0">
              <a:latin typeface="+mj-lt"/>
            </a:endParaRPr>
          </a:p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8912" y="3216923"/>
            <a:ext cx="3957781" cy="269629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84" y="1569657"/>
            <a:ext cx="3877804" cy="3490023"/>
          </a:xfrm>
          <a:prstGeom prst="rect">
            <a:avLst/>
          </a:prstGeom>
        </p:spPr>
      </p:pic>
      <p:sp>
        <p:nvSpPr>
          <p:cNvPr id="10" name="Inhaltsplatzhalter 5"/>
          <p:cNvSpPr txBox="1">
            <a:spLocks/>
          </p:cNvSpPr>
          <p:nvPr/>
        </p:nvSpPr>
        <p:spPr bwMode="auto">
          <a:xfrm>
            <a:off x="667163" y="5262235"/>
            <a:ext cx="2798245" cy="65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%"/>
              </a:spcBef>
              <a:spcAft>
                <a:spcPct val="0%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%"/>
              </a:spcBef>
              <a:spcAft>
                <a:spcPct val="0%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Crude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nelium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mixture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production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flow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</a:t>
            </a:r>
            <a:endParaRPr lang="de-DE" sz="16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206240" y="3291231"/>
            <a:ext cx="37307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/>
              <a:t>Hydrogen presence </a:t>
            </a:r>
            <a:r>
              <a:rPr lang="en-US" sz="1600" dirty="0"/>
              <a:t>in the </a:t>
            </a:r>
            <a:r>
              <a:rPr lang="en-US" sz="1600" dirty="0" smtClean="0"/>
              <a:t>mixture: good </a:t>
            </a:r>
            <a:r>
              <a:rPr lang="en-US" sz="1600" dirty="0" err="1"/>
              <a:t>thermophysical</a:t>
            </a:r>
            <a:r>
              <a:rPr lang="en-US" sz="1600" dirty="0"/>
              <a:t> properties</a:t>
            </a:r>
          </a:p>
          <a:p>
            <a:endParaRPr lang="en-US" sz="1600" dirty="0" smtClean="0"/>
          </a:p>
          <a:p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Problem: instability of composition</a:t>
            </a:r>
          </a:p>
        </p:txBody>
      </p:sp>
    </p:spTree>
    <p:extLst>
      <p:ext uri="{BB962C8B-B14F-4D97-AF65-F5344CB8AC3E}">
        <p14:creationId xmlns:p14="http://schemas.microsoft.com/office/powerpoint/2010/main" val="309637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steps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de-DE" dirty="0" smtClean="0"/>
              <a:t>Case </a:t>
            </a:r>
            <a:r>
              <a:rPr lang="de-DE" dirty="0" err="1" smtClean="0"/>
              <a:t>study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turbo-</a:t>
            </a:r>
            <a:r>
              <a:rPr lang="de-DE" dirty="0" err="1" smtClean="0"/>
              <a:t>compressor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matching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smtClean="0"/>
              <a:t>Transient </a:t>
            </a:r>
            <a:r>
              <a:rPr lang="de-DE" dirty="0" err="1" smtClean="0"/>
              <a:t>operation</a:t>
            </a:r>
            <a:r>
              <a:rPr lang="de-DE" dirty="0" smtClean="0"/>
              <a:t> </a:t>
            </a:r>
            <a:r>
              <a:rPr lang="de-DE" dirty="0" err="1" smtClean="0"/>
              <a:t>modes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improved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err="1" smtClean="0"/>
              <a:t>Detailed</a:t>
            </a:r>
            <a:r>
              <a:rPr lang="de-DE" dirty="0" smtClean="0"/>
              <a:t> cool-down </a:t>
            </a:r>
            <a:r>
              <a:rPr lang="de-DE" dirty="0" err="1" smtClean="0"/>
              <a:t>investigation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improved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smtClean="0"/>
              <a:t>Further </a:t>
            </a:r>
            <a:r>
              <a:rPr lang="de-DE" dirty="0" err="1" smtClean="0"/>
              <a:t>study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/>
              <a:t>N</a:t>
            </a:r>
            <a:r>
              <a:rPr lang="de-DE" dirty="0" smtClean="0"/>
              <a:t>atural </a:t>
            </a:r>
            <a:r>
              <a:rPr lang="de-DE" dirty="0" err="1"/>
              <a:t>N</a:t>
            </a:r>
            <a:r>
              <a:rPr lang="de-DE" dirty="0" err="1" smtClean="0"/>
              <a:t>elium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218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74714" y="3387260"/>
            <a:ext cx="10580687" cy="516147"/>
          </a:xfrm>
        </p:spPr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5" name="TextBox 7"/>
          <p:cNvSpPr txBox="1"/>
          <p:nvPr/>
        </p:nvSpPr>
        <p:spPr>
          <a:xfrm>
            <a:off x="1297109" y="5447132"/>
            <a:ext cx="10599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EASITrain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–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European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Advanced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Superconductivity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Innovation and Training. This Marie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Sklodowska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-Curie Action (MSCA)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Innovative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Training Networks (ITN) has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received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funding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from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the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European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Union’s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H2020 Framework Programme </a:t>
            </a:r>
            <a:r>
              <a:rPr lang="fr-CH" sz="1000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under</a:t>
            </a:r>
            <a:r>
              <a:rPr lang="fr-CH" sz="1000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 Grant Agreement no. 764879 </a:t>
            </a:r>
            <a:endParaRPr lang="en-GB" sz="1000" i="1" dirty="0">
              <a:solidFill>
                <a:schemeClr val="tx1">
                  <a:lumMod val="10%"/>
                  <a:lumOff val="90%"/>
                </a:schemeClr>
              </a:solidFill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8" y="5391353"/>
            <a:ext cx="936689" cy="597219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63041" y="3986506"/>
            <a:ext cx="1094717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Improved </a:t>
            </a:r>
            <a:r>
              <a:rPr lang="en-US" sz="2000" dirty="0">
                <a:solidFill>
                  <a:schemeClr val="bg1"/>
                </a:solidFill>
              </a:rPr>
              <a:t>concept of the </a:t>
            </a:r>
            <a:r>
              <a:rPr lang="en-US" sz="2000" dirty="0" err="1">
                <a:solidFill>
                  <a:schemeClr val="bg1"/>
                </a:solidFill>
              </a:rPr>
              <a:t>Nelium</a:t>
            </a:r>
            <a:r>
              <a:rPr lang="en-US" sz="2000" dirty="0">
                <a:solidFill>
                  <a:schemeClr val="bg1"/>
                </a:solidFill>
              </a:rPr>
              <a:t> Turbo-Brayton cycle for the FCC-</a:t>
            </a:r>
            <a:r>
              <a:rPr lang="en-US" sz="2000" dirty="0" err="1">
                <a:solidFill>
                  <a:schemeClr val="bg1"/>
                </a:solidFill>
              </a:rPr>
              <a:t>hh</a:t>
            </a:r>
            <a:r>
              <a:rPr lang="en-US" sz="2000" dirty="0">
                <a:solidFill>
                  <a:schemeClr val="bg1"/>
                </a:solidFill>
              </a:rPr>
              <a:t> beam screen </a:t>
            </a:r>
            <a:r>
              <a:rPr lang="en-US" sz="2000" dirty="0">
                <a:solidFill>
                  <a:schemeClr val="bg1"/>
                </a:solidFill>
              </a:rPr>
              <a:t>cooling</a:t>
            </a:r>
          </a:p>
          <a:p>
            <a:r>
              <a:rPr lang="de-DE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S. Savelyeva, S. Klöppel, </a:t>
            </a:r>
            <a:r>
              <a:rPr lang="de-DE" i="1" dirty="0" err="1">
                <a:solidFill>
                  <a:schemeClr val="tx1">
                    <a:lumMod val="10%"/>
                    <a:lumOff val="90%"/>
                  </a:schemeClr>
                </a:solidFill>
              </a:rPr>
              <a:t>Ch</a:t>
            </a:r>
            <a:r>
              <a:rPr lang="de-DE" i="1" dirty="0">
                <a:solidFill>
                  <a:schemeClr val="tx1">
                    <a:lumMod val="10%"/>
                    <a:lumOff val="90%"/>
                  </a:schemeClr>
                </a:solidFill>
              </a:rPr>
              <a:t>. Haberstroh, H. Quack</a:t>
            </a:r>
            <a:endParaRPr lang="de-DE" i="1" dirty="0">
              <a:solidFill>
                <a:schemeClr val="tx1">
                  <a:lumMod val="10%"/>
                  <a:lumOff val="90%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1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5744" indent="-285744">
              <a:lnSpc>
                <a:spcPct val="150%"/>
              </a:lnSpc>
              <a:buFont typeface="Wingdings" panose="05000000000000000000" pitchFamily="2" charset="2"/>
              <a:buChar char="ü"/>
            </a:pPr>
            <a:r>
              <a:rPr lang="de-DE" dirty="0" smtClean="0"/>
              <a:t>Cycle </a:t>
            </a:r>
            <a:r>
              <a:rPr lang="de-DE" dirty="0" err="1" smtClean="0"/>
              <a:t>requirements</a:t>
            </a:r>
            <a:r>
              <a:rPr lang="de-DE" dirty="0" smtClean="0"/>
              <a:t> &amp; </a:t>
            </a:r>
            <a:r>
              <a:rPr lang="de-DE" dirty="0" err="1" smtClean="0"/>
              <a:t>former</a:t>
            </a:r>
            <a:r>
              <a:rPr lang="de-DE" dirty="0" smtClean="0"/>
              <a:t> </a:t>
            </a:r>
            <a:r>
              <a:rPr lang="de-DE" dirty="0" err="1" smtClean="0"/>
              <a:t>baseline</a:t>
            </a:r>
            <a:endParaRPr lang="de-DE" dirty="0" smtClean="0"/>
          </a:p>
          <a:p>
            <a:pPr marL="285744" indent="-285744">
              <a:lnSpc>
                <a:spcPct val="150%"/>
              </a:lnSpc>
              <a:buFont typeface="Wingdings" panose="05000000000000000000" pitchFamily="2" charset="2"/>
              <a:buChar char="ü"/>
            </a:pPr>
            <a:r>
              <a:rPr lang="de-DE" dirty="0" err="1" smtClean="0"/>
              <a:t>Limiting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endParaRPr lang="de-DE" dirty="0" smtClean="0"/>
          </a:p>
          <a:p>
            <a:pPr marL="285744" indent="-285744">
              <a:lnSpc>
                <a:spcPct val="150%"/>
              </a:lnSpc>
              <a:buFont typeface="Wingdings" panose="05000000000000000000" pitchFamily="2" charset="2"/>
              <a:buChar char="ü"/>
            </a:pPr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</a:t>
            </a:r>
            <a:r>
              <a:rPr lang="de-DE" dirty="0" err="1" smtClean="0"/>
              <a:t>ycle</a:t>
            </a:r>
            <a:r>
              <a:rPr lang="de-DE" dirty="0" smtClean="0"/>
              <a:t> </a:t>
            </a:r>
            <a:r>
              <a:rPr lang="de-DE" dirty="0" err="1" smtClean="0"/>
              <a:t>arrangements</a:t>
            </a:r>
            <a:endParaRPr lang="de-DE" dirty="0" smtClean="0"/>
          </a:p>
          <a:p>
            <a:pPr marL="285744" indent="-285744">
              <a:lnSpc>
                <a:spcPct val="150%"/>
              </a:lnSpc>
              <a:buFont typeface="Wingdings" panose="05000000000000000000" pitchFamily="2" charset="2"/>
              <a:buChar char="ü"/>
            </a:pPr>
            <a:r>
              <a:rPr lang="de-DE" dirty="0" smtClean="0"/>
              <a:t>New </a:t>
            </a:r>
            <a:r>
              <a:rPr lang="de-DE" dirty="0" err="1" smtClean="0"/>
              <a:t>baseline</a:t>
            </a:r>
            <a:endParaRPr lang="de-DE" dirty="0" smtClean="0"/>
          </a:p>
          <a:p>
            <a:pPr marL="285744" indent="-285744">
              <a:lnSpc>
                <a:spcPct val="150%"/>
              </a:lnSpc>
              <a:buFont typeface="Wingdings" panose="05000000000000000000" pitchFamily="2" charset="2"/>
              <a:buChar char="ü"/>
            </a:pP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heat</a:t>
            </a:r>
            <a:r>
              <a:rPr lang="de-DE" dirty="0" smtClean="0"/>
              <a:t> </a:t>
            </a:r>
            <a:r>
              <a:rPr lang="de-DE" dirty="0" err="1" smtClean="0"/>
              <a:t>exchanger</a:t>
            </a:r>
            <a:r>
              <a:rPr lang="de-DE" dirty="0" smtClean="0"/>
              <a:t> design</a:t>
            </a:r>
            <a:endParaRPr lang="de-DE" dirty="0" smtClean="0"/>
          </a:p>
          <a:p>
            <a:pPr marL="285744" indent="-285744">
              <a:lnSpc>
                <a:spcPct val="150%"/>
              </a:lnSpc>
              <a:buFont typeface="Wingdings" panose="05000000000000000000" pitchFamily="2" charset="2"/>
              <a:buChar char="ü"/>
            </a:pPr>
            <a:r>
              <a:rPr lang="de-DE" dirty="0" smtClean="0"/>
              <a:t>Natural </a:t>
            </a:r>
            <a:r>
              <a:rPr lang="de-DE" dirty="0" err="1" smtClean="0"/>
              <a:t>Nelium</a:t>
            </a:r>
            <a:r>
              <a:rPr lang="de-DE" dirty="0" smtClean="0"/>
              <a:t> </a:t>
            </a:r>
            <a:r>
              <a:rPr lang="de-DE" dirty="0" err="1" smtClean="0"/>
              <a:t>mixture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5518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586" y="1663128"/>
            <a:ext cx="3658895" cy="40495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Baseline </a:t>
            </a:r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 smtClean="0"/>
              <a:t>cycle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>
          <a:xfrm>
            <a:off x="814018" y="1142926"/>
            <a:ext cx="7026623" cy="2637503"/>
          </a:xfrm>
        </p:spPr>
        <p:txBody>
          <a:bodyPr/>
          <a:lstStyle/>
          <a:p>
            <a:r>
              <a:rPr lang="de-DE" dirty="0" err="1" smtClean="0"/>
              <a:t>Cooling</a:t>
            </a:r>
            <a:r>
              <a:rPr lang="de-DE" dirty="0" smtClean="0"/>
              <a:t> </a:t>
            </a:r>
            <a:r>
              <a:rPr lang="de-DE" dirty="0" smtClean="0"/>
              <a:t>power </a:t>
            </a:r>
            <a:r>
              <a:rPr lang="de-DE" dirty="0" err="1" smtClean="0"/>
              <a:t>requirements</a:t>
            </a:r>
            <a:r>
              <a:rPr lang="de-DE" dirty="0" smtClean="0"/>
              <a:t>: </a:t>
            </a:r>
            <a:endParaRPr lang="de-DE" dirty="0" smtClean="0"/>
          </a:p>
          <a:p>
            <a:pPr marL="354004"/>
            <a:r>
              <a:rPr lang="de-DE" dirty="0" smtClean="0"/>
              <a:t>680 kW </a:t>
            </a:r>
            <a:r>
              <a:rPr lang="de-DE" dirty="0" err="1" smtClean="0"/>
              <a:t>for</a:t>
            </a:r>
            <a:r>
              <a:rPr lang="de-DE" dirty="0" smtClean="0"/>
              <a:t> beam </a:t>
            </a:r>
            <a:r>
              <a:rPr lang="de-DE" dirty="0" err="1" smtClean="0"/>
              <a:t>screens</a:t>
            </a:r>
            <a:r>
              <a:rPr lang="de-DE" dirty="0" smtClean="0"/>
              <a:t> </a:t>
            </a:r>
            <a:r>
              <a:rPr lang="de-DE" dirty="0" err="1" smtClean="0"/>
              <a:t>cooling</a:t>
            </a:r>
            <a:r>
              <a:rPr lang="de-DE" dirty="0" smtClean="0"/>
              <a:t> </a:t>
            </a:r>
            <a:r>
              <a:rPr lang="de-DE" dirty="0" smtClean="0"/>
              <a:t>(60 </a:t>
            </a:r>
            <a:r>
              <a:rPr lang="de-DE" dirty="0" err="1" smtClean="0"/>
              <a:t>to</a:t>
            </a:r>
            <a:r>
              <a:rPr lang="de-DE" dirty="0" smtClean="0"/>
              <a:t> 40 </a:t>
            </a:r>
            <a:r>
              <a:rPr lang="de-DE" dirty="0" smtClean="0"/>
              <a:t>K)</a:t>
            </a:r>
          </a:p>
          <a:p>
            <a:pPr marL="354004"/>
            <a:r>
              <a:rPr lang="de-DE" dirty="0" smtClean="0"/>
              <a:t>270 kW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smtClean="0"/>
              <a:t>Helium </a:t>
            </a:r>
            <a:r>
              <a:rPr lang="de-DE" dirty="0" err="1" smtClean="0"/>
              <a:t>cycle</a:t>
            </a:r>
            <a:r>
              <a:rPr lang="de-DE" dirty="0" smtClean="0"/>
              <a:t> </a:t>
            </a:r>
            <a:r>
              <a:rPr lang="de-DE" dirty="0" err="1" smtClean="0"/>
              <a:t>pre-cooling</a:t>
            </a:r>
            <a:r>
              <a:rPr lang="de-DE" dirty="0" smtClean="0"/>
              <a:t> </a:t>
            </a:r>
            <a:r>
              <a:rPr lang="de-DE" dirty="0" smtClean="0"/>
              <a:t>(300 </a:t>
            </a:r>
            <a:r>
              <a:rPr lang="de-DE" dirty="0" err="1" smtClean="0"/>
              <a:t>to</a:t>
            </a:r>
            <a:r>
              <a:rPr lang="de-DE" dirty="0" smtClean="0"/>
              <a:t> 40 </a:t>
            </a:r>
            <a:r>
              <a:rPr lang="de-DE" dirty="0" smtClean="0"/>
              <a:t>K)</a:t>
            </a:r>
            <a:endParaRPr lang="de-DE" dirty="0"/>
          </a:p>
          <a:p>
            <a:r>
              <a:rPr lang="de-DE" dirty="0" smtClean="0"/>
              <a:t>Key </a:t>
            </a:r>
            <a:r>
              <a:rPr lang="de-DE" dirty="0" err="1" smtClean="0"/>
              <a:t>components</a:t>
            </a:r>
            <a:r>
              <a:rPr lang="de-DE" dirty="0" smtClean="0"/>
              <a:t>:</a:t>
            </a:r>
          </a:p>
          <a:p>
            <a:pPr marL="285744" indent="-285744">
              <a:buFontTx/>
              <a:buChar char="-"/>
            </a:pPr>
            <a:r>
              <a:rPr lang="de-DE" dirty="0" smtClean="0"/>
              <a:t>multi-stage </a:t>
            </a:r>
            <a:r>
              <a:rPr lang="de-DE" dirty="0" err="1" smtClean="0"/>
              <a:t>centrifugal</a:t>
            </a:r>
            <a:r>
              <a:rPr lang="de-DE" dirty="0" smtClean="0"/>
              <a:t> </a:t>
            </a:r>
            <a:r>
              <a:rPr lang="de-DE" dirty="0" err="1" smtClean="0"/>
              <a:t>compressor</a:t>
            </a:r>
            <a:r>
              <a:rPr lang="de-DE" dirty="0" smtClean="0"/>
              <a:t> (~</a:t>
            </a:r>
            <a:r>
              <a:rPr lang="de-DE" dirty="0" smtClean="0"/>
              <a:t>10 MW </a:t>
            </a:r>
            <a:r>
              <a:rPr lang="de-DE" dirty="0" err="1" smtClean="0"/>
              <a:t>range</a:t>
            </a:r>
            <a:r>
              <a:rPr lang="de-DE" dirty="0" smtClean="0"/>
              <a:t>)</a:t>
            </a:r>
          </a:p>
          <a:p>
            <a:pPr marL="285744" indent="-285744">
              <a:buFontTx/>
              <a:buChar char="-"/>
            </a:pPr>
            <a:r>
              <a:rPr lang="de-DE" dirty="0"/>
              <a:t>turbo-expander ~700 kW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de-DE" dirty="0"/>
              <a:t> power </a:t>
            </a:r>
            <a:r>
              <a:rPr lang="de-DE" dirty="0" err="1"/>
              <a:t>recovery</a:t>
            </a:r>
            <a:r>
              <a:rPr lang="de-DE" dirty="0"/>
              <a:t> in </a:t>
            </a:r>
            <a:r>
              <a:rPr lang="de-DE" dirty="0" err="1" smtClean="0"/>
              <a:t>compressor</a:t>
            </a:r>
            <a:endParaRPr lang="de-DE" dirty="0" smtClean="0"/>
          </a:p>
          <a:p>
            <a:r>
              <a:rPr lang="de-DE" dirty="0" err="1" smtClean="0"/>
              <a:t>Considered</a:t>
            </a:r>
            <a:r>
              <a:rPr lang="de-DE" dirty="0" smtClean="0"/>
              <a:t> </a:t>
            </a:r>
            <a:r>
              <a:rPr lang="de-DE" dirty="0" err="1" smtClean="0"/>
              <a:t>Nelium</a:t>
            </a:r>
            <a:r>
              <a:rPr lang="de-DE" dirty="0" smtClean="0"/>
              <a:t> </a:t>
            </a:r>
            <a:r>
              <a:rPr lang="de-DE" dirty="0" err="1" smtClean="0"/>
              <a:t>composition</a:t>
            </a:r>
            <a:r>
              <a:rPr lang="de-DE" dirty="0" smtClean="0"/>
              <a:t>: 33 vol. 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neon</a:t>
            </a:r>
            <a:endParaRPr lang="de-DE" dirty="0"/>
          </a:p>
          <a:p>
            <a:pPr marL="285744" indent="-285744">
              <a:buFontTx/>
              <a:buChar char="-"/>
            </a:pPr>
            <a:endParaRPr lang="de-DE" dirty="0" smtClean="0"/>
          </a:p>
        </p:txBody>
      </p:sp>
      <p:sp>
        <p:nvSpPr>
          <p:cNvPr id="8" name="Inhaltsplatzhalter 5"/>
          <p:cNvSpPr txBox="1">
            <a:spLocks/>
          </p:cNvSpPr>
          <p:nvPr/>
        </p:nvSpPr>
        <p:spPr bwMode="auto">
          <a:xfrm>
            <a:off x="8349804" y="1201943"/>
            <a:ext cx="2798245" cy="496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%"/>
              </a:spcBef>
              <a:spcAft>
                <a:spcPct val="0%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%"/>
              </a:spcBef>
              <a:spcAft>
                <a:spcPct val="0%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en-GB" sz="1400" i="1" kern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Nelium</a:t>
            </a:r>
            <a:r>
              <a:rPr lang="en-GB" sz="1400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Turbo-Brayton cycle:  </a:t>
            </a:r>
            <a:r>
              <a:rPr lang="en-GB" sz="1400" b="1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former baseline </a:t>
            </a:r>
            <a:r>
              <a:rPr lang="en-GB" sz="1400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cycle layout </a:t>
            </a:r>
            <a:endParaRPr lang="de-DE" sz="1400" i="1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/>
            <a:endParaRPr lang="de-DE" sz="14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/>
            <a:endParaRPr lang="de-DE" sz="14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Picture 2" descr="C:\Users\SteffenK\Desktop\hofim---for-upstream-gas1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.741%"/>
          <a:stretch/>
        </p:blipFill>
        <p:spPr bwMode="auto">
          <a:xfrm>
            <a:off x="4021799" y="3885679"/>
            <a:ext cx="3608549" cy="121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5"/>
          <p:cNvSpPr txBox="1"/>
          <p:nvPr/>
        </p:nvSpPr>
        <p:spPr>
          <a:xfrm>
            <a:off x="4704191" y="5448358"/>
            <a:ext cx="2480807" cy="2623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9pPr>
          </a:lstStyle>
          <a:p>
            <a:r>
              <a:rPr lang="de-DE" b="0" i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Image </a:t>
            </a:r>
            <a:r>
              <a:rPr lang="de-DE" b="0" i="1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courtesy</a:t>
            </a:r>
            <a:r>
              <a:rPr lang="de-DE" b="0" i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: MAN Diesel </a:t>
            </a:r>
            <a:r>
              <a:rPr lang="de-DE" b="0" i="1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de-DE" b="0" i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Turbo</a:t>
            </a:r>
          </a:p>
        </p:txBody>
      </p:sp>
      <p:sp>
        <p:nvSpPr>
          <p:cNvPr id="11" name="Textfeld 5"/>
          <p:cNvSpPr txBox="1"/>
          <p:nvPr/>
        </p:nvSpPr>
        <p:spPr>
          <a:xfrm>
            <a:off x="856426" y="5810110"/>
            <a:ext cx="2480807" cy="2623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%"/>
              </a:spcBef>
              <a:spcAft>
                <a:spcPct val="0%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9pPr>
          </a:lstStyle>
          <a:p>
            <a:r>
              <a:rPr lang="de-DE" b="0" i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Image </a:t>
            </a:r>
            <a:r>
              <a:rPr lang="de-DE" b="0" i="1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courtesy</a:t>
            </a:r>
            <a:r>
              <a:rPr lang="de-DE" b="0" i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: SKF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426" y="3966630"/>
            <a:ext cx="2815439" cy="1612925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8939941" y="1734076"/>
            <a:ext cx="1617975" cy="817059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/>
          <p:cNvSpPr/>
          <p:nvPr/>
        </p:nvSpPr>
        <p:spPr>
          <a:xfrm rot="16200000">
            <a:off x="6812850" y="3254631"/>
            <a:ext cx="3326561" cy="85039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rade Verbindung mit Pfeil 17"/>
          <p:cNvCxnSpPr>
            <a:stCxn id="17" idx="2"/>
          </p:cNvCxnSpPr>
          <p:nvPr/>
        </p:nvCxnSpPr>
        <p:spPr>
          <a:xfrm flipH="1" flipV="1">
            <a:off x="3648864" y="4992785"/>
            <a:ext cx="4827267" cy="35032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>
            <a:stCxn id="4" idx="4"/>
          </p:cNvCxnSpPr>
          <p:nvPr/>
        </p:nvCxnSpPr>
        <p:spPr>
          <a:xfrm flipH="1">
            <a:off x="6768987" y="2551135"/>
            <a:ext cx="2979940" cy="1525243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14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10" grpId="0"/>
      <p:bldP spid="11" grpId="0"/>
      <p:bldP spid="4" grpId="0" animBg="1"/>
      <p:bldP spid="17" grpId="0" animBg="1"/>
    </p:bldLst>
  </p:timing>
</p:sld>
</file>

<file path=ppt/slides/slide4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Limiting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>
          <a:xfrm>
            <a:off x="874712" y="1484313"/>
            <a:ext cx="4691316" cy="4344987"/>
          </a:xfrm>
        </p:spPr>
        <p:txBody>
          <a:bodyPr/>
          <a:lstStyle/>
          <a:p>
            <a:r>
              <a:rPr lang="de-DE" b="1" dirty="0" smtClean="0"/>
              <a:t>1. Turbo-</a:t>
            </a:r>
            <a:r>
              <a:rPr lang="de-DE" b="1" dirty="0" err="1" smtClean="0"/>
              <a:t>compressor</a:t>
            </a:r>
            <a:r>
              <a:rPr lang="de-DE" b="1" dirty="0" smtClean="0"/>
              <a:t> design</a:t>
            </a:r>
          </a:p>
          <a:p>
            <a:r>
              <a:rPr lang="de-DE" dirty="0" smtClean="0"/>
              <a:t>Design </a:t>
            </a:r>
            <a:r>
              <a:rPr lang="de-DE" dirty="0" err="1" smtClean="0"/>
              <a:t>inputs</a:t>
            </a:r>
            <a:r>
              <a:rPr lang="de-DE" dirty="0" smtClean="0"/>
              <a:t>: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 smtClean="0"/>
              <a:t> </a:t>
            </a:r>
            <a:r>
              <a:rPr lang="de-DE" dirty="0" err="1" smtClean="0"/>
              <a:t>baseline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</a:p>
          <a:p>
            <a:r>
              <a:rPr lang="de-DE" dirty="0" smtClean="0"/>
              <a:t>Design </a:t>
            </a:r>
            <a:r>
              <a:rPr lang="de-DE" dirty="0" err="1" smtClean="0"/>
              <a:t>limitations</a:t>
            </a:r>
            <a:r>
              <a:rPr lang="de-DE" dirty="0" smtClean="0"/>
              <a:t>:</a:t>
            </a:r>
          </a:p>
          <a:p>
            <a:pPr marL="285744" indent="-285744">
              <a:buFontTx/>
              <a:buChar char="-"/>
            </a:pPr>
            <a:r>
              <a:rPr lang="de-DE" dirty="0"/>
              <a:t>m</a:t>
            </a:r>
            <a:r>
              <a:rPr lang="de-DE" dirty="0" smtClean="0"/>
              <a:t>aximal </a:t>
            </a:r>
            <a:r>
              <a:rPr lang="de-DE" dirty="0" err="1" smtClean="0"/>
              <a:t>impeller</a:t>
            </a:r>
            <a:r>
              <a:rPr lang="de-DE" dirty="0" smtClean="0"/>
              <a:t> </a:t>
            </a:r>
            <a:r>
              <a:rPr lang="de-DE" dirty="0" err="1" smtClean="0"/>
              <a:t>diameter</a:t>
            </a:r>
            <a:r>
              <a:rPr lang="de-DE" dirty="0" smtClean="0"/>
              <a:t>,</a:t>
            </a:r>
          </a:p>
          <a:p>
            <a:pPr marL="285744" indent="-285744">
              <a:buFontTx/>
              <a:buChar char="-"/>
            </a:pPr>
            <a:r>
              <a:rPr lang="de-DE" dirty="0" err="1"/>
              <a:t>r</a:t>
            </a:r>
            <a:r>
              <a:rPr lang="de-DE" dirty="0" err="1" smtClean="0"/>
              <a:t>otor</a:t>
            </a:r>
            <a:r>
              <a:rPr lang="de-DE" dirty="0" smtClean="0"/>
              <a:t> </a:t>
            </a:r>
            <a:r>
              <a:rPr lang="de-DE" dirty="0" err="1" smtClean="0"/>
              <a:t>dynamics</a:t>
            </a:r>
            <a:r>
              <a:rPr lang="de-DE" dirty="0" smtClean="0"/>
              <a:t>,</a:t>
            </a:r>
          </a:p>
          <a:p>
            <a:pPr marL="285744" indent="-285744">
              <a:buFontTx/>
              <a:buChar char="-"/>
            </a:pPr>
            <a:r>
              <a:rPr lang="de-DE" dirty="0" err="1"/>
              <a:t>s</a:t>
            </a:r>
            <a:r>
              <a:rPr lang="de-DE" dirty="0" err="1" smtClean="0"/>
              <a:t>haft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, etc.</a:t>
            </a:r>
          </a:p>
          <a:p>
            <a:endParaRPr lang="de-DE" dirty="0"/>
          </a:p>
          <a:p>
            <a:r>
              <a:rPr lang="de-DE" dirty="0" err="1" smtClean="0"/>
              <a:t>Currently</a:t>
            </a:r>
            <a:r>
              <a:rPr lang="de-DE" dirty="0" smtClean="0"/>
              <a:t> </a:t>
            </a: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b="1" dirty="0" smtClean="0"/>
              <a:t>1-tandem design</a:t>
            </a:r>
            <a:r>
              <a:rPr lang="de-DE" dirty="0" smtClean="0"/>
              <a:t>:</a:t>
            </a:r>
          </a:p>
          <a:p>
            <a:pPr marL="285744" indent="-285744">
              <a:buFontTx/>
              <a:buChar char="-"/>
            </a:pP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40 vol. % He;</a:t>
            </a:r>
          </a:p>
          <a:p>
            <a:pPr marL="285744" indent="-285744">
              <a:buFontTx/>
              <a:buChar char="-"/>
            </a:pPr>
            <a:r>
              <a:rPr lang="de-DE" dirty="0"/>
              <a:t>t</a:t>
            </a:r>
            <a:r>
              <a:rPr lang="de-DE" dirty="0" smtClean="0"/>
              <a:t>otal </a:t>
            </a:r>
            <a:r>
              <a:rPr lang="de-DE" dirty="0" err="1" smtClean="0"/>
              <a:t>compressor</a:t>
            </a:r>
            <a:r>
              <a:rPr lang="de-DE" dirty="0" smtClean="0"/>
              <a:t> </a:t>
            </a:r>
            <a:r>
              <a:rPr lang="de-DE" dirty="0" err="1" smtClean="0"/>
              <a:t>isentropic</a:t>
            </a:r>
            <a:r>
              <a:rPr lang="de-DE" dirty="0" smtClean="0"/>
              <a:t> </a:t>
            </a:r>
            <a:r>
              <a:rPr lang="de-DE" dirty="0" err="1" smtClean="0"/>
              <a:t>efficiency</a:t>
            </a:r>
            <a:r>
              <a:rPr lang="de-DE" dirty="0" smtClean="0"/>
              <a:t>: ~73 %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6934765"/>
              </p:ext>
            </p:extLst>
          </p:nvPr>
        </p:nvGraphicFramePr>
        <p:xfrm>
          <a:off x="6409558" y="1735805"/>
          <a:ext cx="4837967" cy="2600388"/>
        </p:xfrm>
        <a:graphic>
          <a:graphicData uri="http://purl.oclc.org/ooxml/drawingml/chart">
            <c:chart xmlns:c="http://purl.oclc.org/ooxml/drawingml/chart" xmlns:r="http://purl.oclc.org/ooxml/officeDocument/relationships" r:id="rId2"/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%"/>
                <a:satMod val="135%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%" b="90%" l="10%" r="90%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39512">
            <a:off x="5628601" y="3960730"/>
            <a:ext cx="1443428" cy="750926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5900928" y="4600701"/>
            <a:ext cx="6182917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i="1" dirty="0"/>
              <a:t>Poster session (25.06.19 15:30):</a:t>
            </a:r>
          </a:p>
          <a:p>
            <a:pPr marL="354013" indent="-354013" algn="just">
              <a:spcAft>
                <a:spcPts val="600"/>
              </a:spcAft>
            </a:pPr>
            <a:r>
              <a:rPr lang="en-US" sz="1400" dirty="0" smtClean="0"/>
              <a:t>- </a:t>
            </a:r>
            <a:r>
              <a:rPr lang="en-US" sz="1400" i="1" dirty="0" smtClean="0"/>
              <a:t>M. Podeur</a:t>
            </a:r>
            <a:r>
              <a:rPr lang="en-US" sz="1400" i="1" dirty="0"/>
              <a:t>, D. </a:t>
            </a:r>
            <a:r>
              <a:rPr lang="en-US" sz="1400" i="1" dirty="0" smtClean="0"/>
              <a:t>Vogt, “</a:t>
            </a:r>
            <a:r>
              <a:rPr lang="en-US" sz="1400" i="1" dirty="0" err="1" smtClean="0"/>
              <a:t>Optimisation</a:t>
            </a:r>
            <a:r>
              <a:rPr lang="en-US" sz="1400" i="1" dirty="0" smtClean="0"/>
              <a:t> </a:t>
            </a:r>
            <a:r>
              <a:rPr lang="en-US" sz="1400" i="1" dirty="0"/>
              <a:t>of a multi-stage </a:t>
            </a:r>
            <a:r>
              <a:rPr lang="en-US" sz="1400" i="1" dirty="0" err="1"/>
              <a:t>turbocompressor</a:t>
            </a:r>
            <a:r>
              <a:rPr lang="en-US" sz="1400" i="1" dirty="0"/>
              <a:t> architecture operating with a </a:t>
            </a:r>
            <a:r>
              <a:rPr lang="en-US" sz="1400" i="1" dirty="0"/>
              <a:t>neon-helium </a:t>
            </a:r>
            <a:r>
              <a:rPr lang="en-US" sz="1400" i="1" dirty="0"/>
              <a:t>gas mixture</a:t>
            </a:r>
            <a:r>
              <a:rPr lang="en-US" sz="1400" i="1" dirty="0" smtClean="0"/>
              <a:t>”; </a:t>
            </a:r>
          </a:p>
          <a:p>
            <a:pPr marL="354013" indent="-354013" algn="just"/>
            <a:r>
              <a:rPr lang="en-US" sz="1400" dirty="0" smtClean="0"/>
              <a:t>- </a:t>
            </a:r>
            <a:r>
              <a:rPr lang="en-US" sz="1400" i="1" dirty="0" smtClean="0"/>
              <a:t>M. Podeur</a:t>
            </a:r>
            <a:r>
              <a:rPr lang="en-US" sz="1400" i="1" dirty="0"/>
              <a:t>, </a:t>
            </a:r>
            <a:r>
              <a:rPr lang="en-US" sz="1400" i="1" dirty="0" smtClean="0"/>
              <a:t>D. Vogt</a:t>
            </a:r>
            <a:r>
              <a:rPr lang="en-US" sz="1400" i="1" dirty="0"/>
              <a:t>, </a:t>
            </a:r>
            <a:r>
              <a:rPr lang="en-US" sz="1400" i="1" dirty="0" smtClean="0"/>
              <a:t>S. </a:t>
            </a:r>
            <a:r>
              <a:rPr lang="en-US" sz="1400" i="1" dirty="0"/>
              <a:t>Savelyeva, </a:t>
            </a:r>
            <a:r>
              <a:rPr lang="en-US" sz="1400" i="1" dirty="0" smtClean="0"/>
              <a:t>S. </a:t>
            </a:r>
            <a:r>
              <a:rPr lang="en-US" sz="1400" i="1" dirty="0" err="1"/>
              <a:t>Kloeppel</a:t>
            </a:r>
            <a:r>
              <a:rPr lang="en-US" sz="1400" i="1" dirty="0"/>
              <a:t>, </a:t>
            </a:r>
            <a:r>
              <a:rPr lang="en-US" sz="1400" i="1" dirty="0" smtClean="0"/>
              <a:t>Ch. </a:t>
            </a:r>
            <a:r>
              <a:rPr lang="en-US" sz="1400" i="1" dirty="0"/>
              <a:t>Haberstroh, </a:t>
            </a:r>
            <a:r>
              <a:rPr lang="en-US" sz="1400" i="1" dirty="0" smtClean="0"/>
              <a:t>H. Quack, “Test </a:t>
            </a:r>
            <a:r>
              <a:rPr lang="en-US" sz="1400" i="1" dirty="0"/>
              <a:t>rig for the experimental evaluation of turbo-compressor impeller designs for light </a:t>
            </a:r>
            <a:r>
              <a:rPr lang="en-US" sz="1400" i="1" dirty="0" smtClean="0"/>
              <a:t>gases”</a:t>
            </a:r>
            <a:endParaRPr lang="de-DE" sz="1400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7375930" y="1038179"/>
            <a:ext cx="35366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Number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required</a:t>
            </a:r>
            <a:r>
              <a:rPr lang="de-DE" sz="1400" dirty="0"/>
              <a:t> </a:t>
            </a:r>
            <a:r>
              <a:rPr lang="de-DE" sz="1400" dirty="0" err="1"/>
              <a:t>compressor</a:t>
            </a:r>
            <a:r>
              <a:rPr lang="de-DE" sz="1400" dirty="0"/>
              <a:t> </a:t>
            </a:r>
            <a:r>
              <a:rPr lang="de-DE" sz="1400" dirty="0" err="1"/>
              <a:t>casings</a:t>
            </a:r>
            <a:r>
              <a:rPr lang="de-DE" sz="1400" dirty="0"/>
              <a:t> </a:t>
            </a:r>
            <a:r>
              <a:rPr lang="de-DE" sz="1400" dirty="0" err="1"/>
              <a:t>depending</a:t>
            </a:r>
            <a:r>
              <a:rPr lang="de-DE" sz="1400" dirty="0"/>
              <a:t>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helium</a:t>
            </a:r>
            <a:r>
              <a:rPr lang="de-DE" sz="1400" dirty="0"/>
              <a:t> </a:t>
            </a:r>
            <a:r>
              <a:rPr lang="de-DE" sz="1400" dirty="0" err="1"/>
              <a:t>content</a:t>
            </a:r>
            <a:endParaRPr lang="de-DE" sz="1400" dirty="0"/>
          </a:p>
          <a:p>
            <a:pPr algn="ctr"/>
            <a:r>
              <a:rPr lang="de-DE" sz="1400" i="1" dirty="0"/>
              <a:t>(M. Podeur, University </a:t>
            </a:r>
            <a:r>
              <a:rPr lang="de-DE" sz="1400" i="1" dirty="0" err="1"/>
              <a:t>of</a:t>
            </a:r>
            <a:r>
              <a:rPr lang="de-DE" sz="1400" i="1" dirty="0"/>
              <a:t> Stuttgart; MAN)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5510784" y="1987296"/>
            <a:ext cx="7802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048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10" grpId="0"/>
    </p:bldLst>
  </p:timing>
</p:sld>
</file>

<file path=ppt/slides/slide5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m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268260"/>
              </p:ext>
            </p:extLst>
          </p:nvPr>
        </p:nvGraphicFramePr>
        <p:xfrm>
          <a:off x="5839968" y="2928295"/>
          <a:ext cx="6217919" cy="3066365"/>
        </p:xfrm>
        <a:graphic>
          <a:graphicData uri="http://purl.oclc.org/ooxml/drawingml/chart">
            <c:chart xmlns:c="http://purl.oclc.org/ooxml/drawingml/chart" xmlns:r="http://purl.oclc.org/ooxml/officeDocument/relationships" r:id="rId2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Limiting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>
          <a:xfrm>
            <a:off x="874714" y="1502919"/>
            <a:ext cx="4877159" cy="736092"/>
          </a:xfrm>
        </p:spPr>
        <p:txBody>
          <a:bodyPr/>
          <a:lstStyle/>
          <a:p>
            <a:r>
              <a:rPr lang="de-DE" b="1" dirty="0" smtClean="0"/>
              <a:t>2. System </a:t>
            </a:r>
            <a:r>
              <a:rPr lang="de-DE" b="1" dirty="0" err="1" smtClean="0"/>
              <a:t>size</a:t>
            </a:r>
            <a:r>
              <a:rPr lang="de-DE" b="1" dirty="0" smtClean="0"/>
              <a:t> </a:t>
            </a:r>
            <a:r>
              <a:rPr lang="de-DE" b="1" dirty="0" err="1" smtClean="0"/>
              <a:t>and</a:t>
            </a:r>
            <a:r>
              <a:rPr lang="de-DE" b="1" dirty="0" smtClean="0"/>
              <a:t> gas </a:t>
            </a:r>
            <a:r>
              <a:rPr lang="de-DE" b="1" dirty="0" err="1" smtClean="0"/>
              <a:t>mass</a:t>
            </a:r>
            <a:endParaRPr lang="de-DE" b="1" dirty="0"/>
          </a:p>
          <a:p>
            <a:endParaRPr lang="de-DE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1218005"/>
              </p:ext>
            </p:extLst>
          </p:nvPr>
        </p:nvGraphicFramePr>
        <p:xfrm>
          <a:off x="259129" y="1900365"/>
          <a:ext cx="4666554" cy="3145536"/>
        </p:xfrm>
        <a:graphic>
          <a:graphicData uri="http://purl.oclc.org/ooxml/drawingml/chart">
            <c:chart xmlns:c="http://purl.oclc.org/ooxml/drawingml/chart" xmlns:r="http://purl.oclc.org/ooxml/officeDocument/relationships" r:id="rId3"/>
          </a:graphicData>
        </a:graphic>
      </p:graphicFrame>
      <p:sp>
        <p:nvSpPr>
          <p:cNvPr id="5" name="Stern mit 5 Zacken 4"/>
          <p:cNvSpPr/>
          <p:nvPr/>
        </p:nvSpPr>
        <p:spPr>
          <a:xfrm>
            <a:off x="2455784" y="2576284"/>
            <a:ext cx="201880" cy="190995"/>
          </a:xfrm>
          <a:prstGeom prst="star5">
            <a:avLst/>
          </a:prstGeom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DE"/>
          </a:p>
        </p:txBody>
      </p:sp>
      <p:sp>
        <p:nvSpPr>
          <p:cNvPr id="7" name="Stern mit 5 Zacken 6"/>
          <p:cNvSpPr/>
          <p:nvPr/>
        </p:nvSpPr>
        <p:spPr>
          <a:xfrm>
            <a:off x="8219008" y="4428145"/>
            <a:ext cx="204651" cy="193767"/>
          </a:xfrm>
          <a:prstGeom prst="star5">
            <a:avLst/>
          </a:prstGeom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DE"/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4925683" y="3596640"/>
            <a:ext cx="826190" cy="646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Diagramm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3951671"/>
              </p:ext>
            </p:extLst>
          </p:nvPr>
        </p:nvGraphicFramePr>
        <p:xfrm>
          <a:off x="5794120" y="179821"/>
          <a:ext cx="5215256" cy="2587458"/>
        </p:xfrm>
        <a:graphic>
          <a:graphicData uri="http://purl.oclc.org/ooxml/drawingml/chart">
            <c:chart xmlns:c="http://purl.oclc.org/ooxml/drawingml/chart" xmlns:r="http://purl.oclc.org/ooxml/officeDocument/relationships" r:id="rId4"/>
          </a:graphicData>
        </a:graphic>
      </p:graphicFrame>
      <p:cxnSp>
        <p:nvCxnSpPr>
          <p:cNvPr id="14" name="Gerade Verbindung mit Pfeil 13"/>
          <p:cNvCxnSpPr/>
          <p:nvPr/>
        </p:nvCxnSpPr>
        <p:spPr>
          <a:xfrm flipV="1">
            <a:off x="4925683" y="2401824"/>
            <a:ext cx="826190" cy="842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Stern mit 5 Zacken 17"/>
          <p:cNvSpPr/>
          <p:nvPr/>
        </p:nvSpPr>
        <p:spPr>
          <a:xfrm>
            <a:off x="8210828" y="1414629"/>
            <a:ext cx="201880" cy="190995"/>
          </a:xfrm>
          <a:prstGeom prst="star5">
            <a:avLst/>
          </a:prstGeom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679544" y="5083626"/>
            <a:ext cx="6096000" cy="830997"/>
          </a:xfrm>
          <a:prstGeom prst="rect">
            <a:avLst/>
          </a:prstGeom>
        </p:spPr>
        <p:txBody>
          <a:bodyPr numCol="1">
            <a:spAutoFit/>
          </a:bodyPr>
          <a:lstStyle/>
          <a:p>
            <a:pPr indent="354004"/>
            <a:r>
              <a:rPr lang="de-DE" sz="1600" dirty="0" err="1" smtClean="0"/>
              <a:t>Example</a:t>
            </a:r>
            <a:r>
              <a:rPr lang="de-DE" sz="1600" dirty="0" smtClean="0"/>
              <a:t>:</a:t>
            </a:r>
          </a:p>
          <a:p>
            <a:pPr indent="354004"/>
            <a:r>
              <a:rPr lang="de-DE" sz="1600" dirty="0" smtClean="0"/>
              <a:t>67 vol. % </a:t>
            </a:r>
            <a:r>
              <a:rPr lang="de-DE" sz="1600" dirty="0" err="1" smtClean="0"/>
              <a:t>helium</a:t>
            </a:r>
            <a:r>
              <a:rPr lang="de-DE" sz="1600" dirty="0" smtClean="0"/>
              <a:t>    -     240 kg </a:t>
            </a:r>
            <a:r>
              <a:rPr lang="de-DE" sz="1600" dirty="0" err="1" smtClean="0"/>
              <a:t>of</a:t>
            </a:r>
            <a:r>
              <a:rPr lang="de-DE" sz="1600" dirty="0" smtClean="0"/>
              <a:t> gas</a:t>
            </a:r>
          </a:p>
          <a:p>
            <a:pPr indent="354004"/>
            <a:r>
              <a:rPr lang="de-DE" sz="1600" dirty="0" smtClean="0"/>
              <a:t>30 vol. % </a:t>
            </a:r>
            <a:r>
              <a:rPr lang="de-DE" sz="1600" dirty="0" err="1" smtClean="0"/>
              <a:t>helium</a:t>
            </a:r>
            <a:r>
              <a:rPr lang="de-DE" sz="1600" dirty="0" smtClean="0"/>
              <a:t>    -     510 kg </a:t>
            </a:r>
            <a:r>
              <a:rPr lang="de-DE" sz="1600" dirty="0" err="1" smtClean="0"/>
              <a:t>of</a:t>
            </a:r>
            <a:r>
              <a:rPr lang="de-DE" sz="1600" dirty="0" smtClean="0"/>
              <a:t> gas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72124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Graphic spid="4" grpId="0">
        <p:bldAsOne/>
      </p:bldGraphic>
      <p:bldP spid="5" grpId="0" animBg="1"/>
      <p:bldP spid="7" grpId="0" animBg="1"/>
      <p:bldGraphic spid="11" grpId="0">
        <p:bldAsOne/>
      </p:bldGraphic>
      <p:bldP spid="18" grpId="0" animBg="1"/>
      <p:bldP spid="24" grpId="0"/>
    </p:bldLst>
  </p:timing>
</p:sld>
</file>

<file path=ppt/slides/slide6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Compared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 smtClean="0"/>
              <a:t> </a:t>
            </a:r>
            <a:r>
              <a:rPr lang="de-DE" dirty="0" err="1" smtClean="0"/>
              <a:t>arrangements</a:t>
            </a:r>
            <a:endParaRPr lang="de-DE" dirty="0"/>
          </a:p>
        </p:txBody>
      </p:sp>
      <p:sp>
        <p:nvSpPr>
          <p:cNvPr id="6" name="Inhaltsplatzhalter 5"/>
          <p:cNvSpPr txBox="1">
            <a:spLocks/>
          </p:cNvSpPr>
          <p:nvPr/>
        </p:nvSpPr>
        <p:spPr bwMode="auto">
          <a:xfrm>
            <a:off x="568107" y="5329266"/>
            <a:ext cx="2798245" cy="32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%"/>
              </a:spcBef>
              <a:spcAft>
                <a:spcPct val="0%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%"/>
              </a:spcBef>
              <a:spcAft>
                <a:spcPct val="0%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algn="ctr"/>
            <a:r>
              <a:rPr lang="de-DE" sz="1600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Cycle A (</a:t>
            </a:r>
            <a:r>
              <a:rPr lang="de-DE" sz="1600" i="1" kern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baseline</a:t>
            </a:r>
            <a:r>
              <a:rPr lang="de-DE" sz="1600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de-DE" sz="16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Inhaltsplatzhalter 5"/>
          <p:cNvSpPr txBox="1">
            <a:spLocks/>
          </p:cNvSpPr>
          <p:nvPr/>
        </p:nvSpPr>
        <p:spPr bwMode="auto">
          <a:xfrm>
            <a:off x="4666656" y="5329266"/>
            <a:ext cx="2798245" cy="53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%"/>
              </a:spcBef>
              <a:spcAft>
                <a:spcPct val="0%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%"/>
              </a:spcBef>
              <a:spcAft>
                <a:spcPct val="0%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algn="ctr"/>
            <a:r>
              <a:rPr lang="de-DE" sz="1600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Cycle B</a:t>
            </a:r>
            <a:endParaRPr lang="de-DE" sz="16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/>
            <a:endParaRPr lang="de-DE" sz="16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Inhaltsplatzhalter 5"/>
          <p:cNvSpPr txBox="1">
            <a:spLocks/>
          </p:cNvSpPr>
          <p:nvPr/>
        </p:nvSpPr>
        <p:spPr bwMode="auto">
          <a:xfrm>
            <a:off x="8557940" y="5354748"/>
            <a:ext cx="2798245" cy="48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%"/>
              </a:spcBef>
              <a:spcAft>
                <a:spcPct val="0%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%"/>
              </a:spcBef>
              <a:spcAft>
                <a:spcPct val="0%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algn="ctr"/>
            <a:r>
              <a:rPr lang="de-DE" sz="1600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Cycle C</a:t>
            </a:r>
            <a:endParaRPr lang="de-DE" sz="1600" i="1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6" y="1226666"/>
            <a:ext cx="3559417" cy="393947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154" y="1260251"/>
            <a:ext cx="4067789" cy="383905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943" y="1066362"/>
            <a:ext cx="4197811" cy="403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39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Inhaltsplatzhalter 10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653372658"/>
              </p:ext>
            </p:extLst>
          </p:nvPr>
        </p:nvGraphicFramePr>
        <p:xfrm>
          <a:off x="280416" y="3337840"/>
          <a:ext cx="11384280" cy="2990826"/>
        </p:xfrm>
        <a:graphic>
          <a:graphicData uri="http://purl.oclc.org/ooxml/drawingml/table">
            <a:tbl>
              <a:tblPr firstRow="1" bandRow="1">
                <a:tableStyleId>{2D5ABB26-0587-4C30-8999-92F81FD0307C}</a:tableStyleId>
              </a:tblPr>
              <a:tblGrid>
                <a:gridCol w="3535680">
                  <a:extLst>
                    <a:ext uri="{9D8B030D-6E8A-4147-A177-3AD203B41FA5}">
                      <a16:colId xmlns:a16="http://schemas.microsoft.com/office/drawing/2014/main" val="1092880340"/>
                    </a:ext>
                  </a:extLst>
                </a:gridCol>
                <a:gridCol w="4047783">
                  <a:extLst>
                    <a:ext uri="{9D8B030D-6E8A-4147-A177-3AD203B41FA5}">
                      <a16:colId xmlns:a16="http://schemas.microsoft.com/office/drawing/2014/main" val="3413627975"/>
                    </a:ext>
                  </a:extLst>
                </a:gridCol>
                <a:gridCol w="3800817">
                  <a:extLst>
                    <a:ext uri="{9D8B030D-6E8A-4147-A177-3AD203B41FA5}">
                      <a16:colId xmlns:a16="http://schemas.microsoft.com/office/drawing/2014/main" val="3320663538"/>
                    </a:ext>
                  </a:extLst>
                </a:gridCol>
              </a:tblGrid>
              <a:tr h="339228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2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inner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heat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exchangers</a:t>
                      </a:r>
                      <a:endParaRPr lang="de-DE" sz="1600" dirty="0">
                        <a:solidFill>
                          <a:schemeClr val="accent3">
                            <a:lumMod val="75%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269" rtl="0" eaLnBrk="1" fontAlgn="auto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reduced</a:t>
                      </a: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pressure</a:t>
                      </a: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ratio</a:t>
                      </a:r>
                      <a:endParaRPr lang="de-DE" sz="1600" dirty="0" smtClean="0">
                        <a:solidFill>
                          <a:schemeClr val="accent3">
                            <a:lumMod val="75%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269" rtl="0" eaLnBrk="1" fontAlgn="auto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reduced</a:t>
                      </a: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pressure</a:t>
                      </a: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ratio</a:t>
                      </a:r>
                      <a:endParaRPr lang="de-DE" sz="1600" dirty="0" smtClean="0">
                        <a:solidFill>
                          <a:schemeClr val="accent3">
                            <a:lumMod val="75%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791212"/>
                  </a:ext>
                </a:extLst>
              </a:tr>
              <a:tr h="501872">
                <a:tc>
                  <a:txBody>
                    <a:bodyPr/>
                    <a:lstStyle/>
                    <a:p>
                      <a:endParaRPr lang="de-DE" sz="1600" dirty="0">
                        <a:solidFill>
                          <a:schemeClr val="accent3">
                            <a:lumMod val="75%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269" rtl="0" eaLnBrk="1" fontAlgn="auto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e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asier</a:t>
                      </a: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pressure</a:t>
                      </a: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control</a:t>
                      </a:r>
                      <a:endParaRPr lang="de-DE" sz="1600" dirty="0" smtClean="0">
                        <a:solidFill>
                          <a:schemeClr val="accent3">
                            <a:lumMod val="75%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/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h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igher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volumetric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flow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to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the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second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compressor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casing</a:t>
                      </a:r>
                      <a:endParaRPr lang="de-DE" sz="1600" dirty="0">
                        <a:solidFill>
                          <a:schemeClr val="accent3">
                            <a:lumMod val="75%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781448"/>
                  </a:ext>
                </a:extLst>
              </a:tr>
              <a:tr h="814902">
                <a:tc>
                  <a:txBody>
                    <a:bodyPr/>
                    <a:lstStyle/>
                    <a:p>
                      <a:endParaRPr lang="de-DE" sz="1600" dirty="0">
                        <a:solidFill>
                          <a:schemeClr val="accent3">
                            <a:lumMod val="75%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269" rtl="0" eaLnBrk="1" fontAlgn="auto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 smtClean="0">
                        <a:solidFill>
                          <a:schemeClr val="accent3">
                            <a:lumMod val="75%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/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reduced</a:t>
                      </a:r>
                      <a:r>
                        <a:rPr lang="de-DE" sz="1600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pressure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ratio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of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pre-cooling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turbine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compared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to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cycle</a:t>
                      </a:r>
                      <a:r>
                        <a:rPr lang="de-DE" sz="1600" baseline="0%" dirty="0" smtClean="0">
                          <a:solidFill>
                            <a:schemeClr val="accent3">
                              <a:lumMod val="75%"/>
                            </a:schemeClr>
                          </a:solidFill>
                        </a:rPr>
                        <a:t> B</a:t>
                      </a:r>
                      <a:endParaRPr lang="de-DE" sz="1600" dirty="0">
                        <a:solidFill>
                          <a:schemeClr val="accent3">
                            <a:lumMod val="75%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183969"/>
                  </a:ext>
                </a:extLst>
              </a:tr>
              <a:tr h="339228">
                <a:tc>
                  <a:txBody>
                    <a:bodyPr/>
                    <a:lstStyle/>
                    <a:p>
                      <a:pPr marL="0" marR="0" indent="0" algn="l" defTabSz="914246" rtl="0" eaLnBrk="1" fontAlgn="auto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 </a:t>
                      </a:r>
                      <a:r>
                        <a:rPr lang="de-DE" sz="1600" dirty="0" err="1" smtClean="0">
                          <a:solidFill>
                            <a:srgbClr val="C00000"/>
                          </a:solidFill>
                        </a:rPr>
                        <a:t>higher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rgbClr val="C00000"/>
                          </a:solidFill>
                        </a:rPr>
                        <a:t>pressure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rgbClr val="C00000"/>
                          </a:solidFill>
                        </a:rPr>
                        <a:t>ratio</a:t>
                      </a:r>
                      <a:endParaRPr lang="de-DE" sz="16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54075" rtl="0" eaLnBrk="1" fontAlgn="auto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%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 </a:t>
                      </a:r>
                      <a:r>
                        <a:rPr kumimoji="0" lang="de-DE" sz="1600" b="0" i="0" u="none" strike="noStrike" kern="1200" cap="none" spc="0" normalizeH="0" baseline="0%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additional </a:t>
                      </a:r>
                      <a:r>
                        <a:rPr kumimoji="0" lang="de-DE" sz="1600" b="0" i="0" u="none" strike="noStrike" kern="1200" cap="none" spc="0" normalizeH="0" baseline="0%" noProof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heat</a:t>
                      </a:r>
                      <a:r>
                        <a:rPr kumimoji="0" lang="de-DE" sz="1600" b="0" i="0" u="none" strike="noStrike" kern="1200" cap="none" spc="0" normalizeH="0" baseline="0%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600" b="0" i="0" u="none" strike="noStrike" kern="1200" cap="none" spc="0" normalizeH="0" baseline="0%" noProof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exchanger</a:t>
                      </a:r>
                      <a:endParaRPr kumimoji="0" lang="de-DE" sz="1600" b="0" i="0" u="none" strike="noStrike" kern="1200" cap="none" spc="0" normalizeH="0" baseline="0%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Open Sans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54075" rtl="0" eaLnBrk="1" fontAlgn="auto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%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 </a:t>
                      </a:r>
                      <a:r>
                        <a:rPr kumimoji="0" lang="de-DE" sz="1600" b="0" i="0" u="none" strike="noStrike" kern="1200" cap="none" spc="0" normalizeH="0" baseline="0%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additional </a:t>
                      </a:r>
                      <a:r>
                        <a:rPr kumimoji="0" lang="de-DE" sz="1600" b="0" i="0" u="none" strike="noStrike" kern="1200" cap="none" spc="0" normalizeH="0" baseline="0%" noProof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heat</a:t>
                      </a:r>
                      <a:r>
                        <a:rPr kumimoji="0" lang="de-DE" sz="1600" b="0" i="0" u="none" strike="noStrike" kern="1200" cap="none" spc="0" normalizeH="0" baseline="0%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600" b="0" i="0" u="none" strike="noStrike" kern="1200" cap="none" spc="0" normalizeH="0" baseline="0%" noProof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exchanger</a:t>
                      </a:r>
                      <a:endParaRPr kumimoji="0" lang="de-DE" sz="1600" b="0" i="0" u="none" strike="noStrike" kern="1200" cap="none" spc="0" normalizeH="0" baseline="0%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Open Sans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1358679"/>
                  </a:ext>
                </a:extLst>
              </a:tr>
              <a:tr h="501872">
                <a:tc>
                  <a:txBody>
                    <a:bodyPr/>
                    <a:lstStyle/>
                    <a:p>
                      <a:endParaRPr lang="de-DE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 defTabSz="830263"/>
                      <a:r>
                        <a:rPr lang="de-DE" sz="1600" dirty="0" smtClean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 h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</a:rPr>
                        <a:t>igh</a:t>
                      </a:r>
                      <a:r>
                        <a:rPr lang="de-DE" sz="1600" baseline="0%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rgbClr val="C00000"/>
                          </a:solidFill>
                        </a:rPr>
                        <a:t>speed</a:t>
                      </a:r>
                      <a:r>
                        <a:rPr lang="de-DE" sz="1600" baseline="0%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rgbClr val="C00000"/>
                          </a:solidFill>
                        </a:rPr>
                        <a:t>of</a:t>
                      </a:r>
                      <a:r>
                        <a:rPr lang="de-DE" sz="1600" baseline="0%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rgbClr val="C00000"/>
                          </a:solidFill>
                        </a:rPr>
                        <a:t>the</a:t>
                      </a:r>
                      <a:r>
                        <a:rPr lang="de-DE" sz="1600" baseline="0%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rgbClr val="C00000"/>
                          </a:solidFill>
                        </a:rPr>
                        <a:t>pre-cooling</a:t>
                      </a:r>
                      <a:r>
                        <a:rPr lang="de-DE" sz="1600" baseline="0%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rgbClr val="C00000"/>
                          </a:solidFill>
                        </a:rPr>
                        <a:t>turbine</a:t>
                      </a:r>
                      <a:r>
                        <a:rPr lang="de-DE" sz="1600" baseline="0%" dirty="0" smtClean="0">
                          <a:solidFill>
                            <a:srgbClr val="C00000"/>
                          </a:solidFill>
                        </a:rPr>
                        <a:t> (high </a:t>
                      </a:r>
                      <a:r>
                        <a:rPr lang="de-DE" sz="1600" baseline="0%" dirty="0" err="1" smtClean="0">
                          <a:solidFill>
                            <a:srgbClr val="C00000"/>
                          </a:solidFill>
                        </a:rPr>
                        <a:t>pressure</a:t>
                      </a:r>
                      <a:r>
                        <a:rPr lang="de-DE" sz="1600" baseline="0%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1600" baseline="0%" dirty="0" err="1" smtClean="0">
                          <a:solidFill>
                            <a:srgbClr val="C00000"/>
                          </a:solidFill>
                        </a:rPr>
                        <a:t>ratio</a:t>
                      </a:r>
                      <a:r>
                        <a:rPr lang="de-DE" sz="1600" baseline="0%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de-DE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40774"/>
                  </a:ext>
                </a:extLst>
              </a:tr>
              <a:tr h="339228"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580408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cycle</a:t>
            </a:r>
            <a:r>
              <a:rPr lang="de-DE" dirty="0"/>
              <a:t> </a:t>
            </a:r>
            <a:r>
              <a:rPr lang="de-DE" dirty="0" err="1"/>
              <a:t>arrangements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7780555" y="613362"/>
            <a:ext cx="4024351" cy="537291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7" y="1226667"/>
            <a:ext cx="1814578" cy="2008332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155" y="1260251"/>
            <a:ext cx="2058390" cy="1942645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943" y="1066362"/>
            <a:ext cx="2088029" cy="2006022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8634400" y="5586228"/>
            <a:ext cx="2316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Chosen </a:t>
            </a:r>
            <a:r>
              <a:rPr lang="de-DE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arrangement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568107" y="5329266"/>
            <a:ext cx="10788078" cy="536017"/>
            <a:chOff x="568107" y="5329266"/>
            <a:chExt cx="10788078" cy="536017"/>
          </a:xfrm>
        </p:grpSpPr>
        <p:sp>
          <p:nvSpPr>
            <p:cNvPr id="13" name="Inhaltsplatzhalter 5"/>
            <p:cNvSpPr txBox="1">
              <a:spLocks/>
            </p:cNvSpPr>
            <p:nvPr/>
          </p:nvSpPr>
          <p:spPr bwMode="auto">
            <a:xfrm>
              <a:off x="568107" y="5329266"/>
              <a:ext cx="2798245" cy="320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%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%"/>
                </a:spcBef>
                <a:spcAft>
                  <a:spcPct val="0%"/>
                </a:spcAft>
                <a:defRPr sz="18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•"/>
                <a:defRPr sz="16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9pPr>
            </a:lstStyle>
            <a:p>
              <a:pPr algn="ctr"/>
              <a:r>
                <a:rPr lang="de-DE" sz="1600" i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Cycle A (</a:t>
              </a:r>
              <a:r>
                <a:rPr lang="de-DE" sz="1600" i="1" kern="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baseline</a:t>
              </a:r>
              <a:r>
                <a:rPr lang="de-DE" sz="1600" i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)</a:t>
              </a:r>
              <a:endParaRPr lang="de-DE" sz="1600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Inhaltsplatzhalter 5"/>
            <p:cNvSpPr txBox="1">
              <a:spLocks/>
            </p:cNvSpPr>
            <p:nvPr/>
          </p:nvSpPr>
          <p:spPr bwMode="auto">
            <a:xfrm>
              <a:off x="4666656" y="5329266"/>
              <a:ext cx="2798245" cy="536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%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%"/>
                </a:spcBef>
                <a:spcAft>
                  <a:spcPct val="0%"/>
                </a:spcAft>
                <a:defRPr sz="18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•"/>
                <a:defRPr sz="16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9pPr>
            </a:lstStyle>
            <a:p>
              <a:pPr algn="ctr"/>
              <a:r>
                <a:rPr lang="de-DE" sz="1600" i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Cycle B</a:t>
              </a:r>
              <a:endParaRPr lang="de-DE" sz="1600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indent="0" algn="ctr"/>
              <a:endParaRPr lang="de-DE" sz="1600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Inhaltsplatzhalter 5"/>
            <p:cNvSpPr txBox="1">
              <a:spLocks/>
            </p:cNvSpPr>
            <p:nvPr/>
          </p:nvSpPr>
          <p:spPr bwMode="auto">
            <a:xfrm>
              <a:off x="8557940" y="5354748"/>
              <a:ext cx="2798245" cy="485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%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%"/>
                </a:spcBef>
                <a:spcAft>
                  <a:spcPct val="0%"/>
                </a:spcAft>
                <a:defRPr sz="18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•"/>
                <a:defRPr sz="16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%"/>
                </a:spcBef>
                <a:spcAft>
                  <a:spcPct val="0%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9pPr>
            </a:lstStyle>
            <a:p>
              <a:pPr algn="ctr"/>
              <a:r>
                <a:rPr lang="de-DE" sz="1600" i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Cycle C</a:t>
              </a:r>
              <a:endParaRPr lang="de-DE" sz="1600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65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%" decel="50%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2.5E-6 -0.62963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%" y="-31.481%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</p:bldLst>
  </p:timing>
</p:sld>
</file>

<file path=ppt/slides/slide8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m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9040789"/>
              </p:ext>
            </p:extLst>
          </p:nvPr>
        </p:nvGraphicFramePr>
        <p:xfrm>
          <a:off x="6634536" y="874502"/>
          <a:ext cx="5246575" cy="4209562"/>
        </p:xfrm>
        <a:graphic>
          <a:graphicData uri="http://purl.oclc.org/ooxml/drawingml/chart">
            <c:chart xmlns:c="http://purl.oclc.org/ooxml/drawingml/chart" xmlns:r="http://purl.oclc.org/ooxml/officeDocument/relationships" r:id="rId3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cycle</a:t>
            </a:r>
            <a:r>
              <a:rPr lang="de-DE" dirty="0"/>
              <a:t> </a:t>
            </a:r>
            <a:r>
              <a:rPr lang="de-DE" dirty="0" err="1"/>
              <a:t>arrangements</a:t>
            </a:r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11125877" y="2823679"/>
            <a:ext cx="0" cy="607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10061771" y="2599522"/>
            <a:ext cx="0" cy="607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7960327" y="2077932"/>
            <a:ext cx="0" cy="607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9057007" y="2400773"/>
            <a:ext cx="0" cy="607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Inhaltsplatzhalter 2"/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874712" y="1484313"/>
                <a:ext cx="4748105" cy="4344987"/>
              </a:xfrm>
            </p:spPr>
            <p:txBody>
              <a:bodyPr/>
              <a:lstStyle/>
              <a:p>
                <a:r>
                  <a:rPr lang="de-DE" sz="1800" b="1" u="sng" dirty="0" smtClean="0"/>
                  <a:t>Cycle C - &gt; </a:t>
                </a:r>
                <a:r>
                  <a:rPr lang="de-DE" sz="1800" b="1" u="sng" dirty="0" err="1" smtClean="0"/>
                  <a:t>new</a:t>
                </a:r>
                <a:r>
                  <a:rPr lang="de-DE" sz="1800" b="1" u="sng" dirty="0" smtClean="0"/>
                  <a:t> </a:t>
                </a:r>
                <a:r>
                  <a:rPr lang="de-DE" sz="1800" b="1" u="sng" dirty="0" err="1" smtClean="0"/>
                  <a:t>baseline</a:t>
                </a:r>
                <a:endParaRPr lang="de-DE" sz="1800" b="1" u="sng" dirty="0" smtClean="0"/>
              </a:p>
              <a:p>
                <a:r>
                  <a:rPr lang="de-DE" b="1" dirty="0" smtClean="0"/>
                  <a:t>Advantages</a:t>
                </a:r>
                <a:r>
                  <a:rPr lang="de-DE" b="1" dirty="0" smtClean="0"/>
                  <a:t>:</a:t>
                </a:r>
              </a:p>
              <a:p>
                <a:pPr marL="285744" indent="-285744">
                  <a:buFontTx/>
                  <a:buChar char="-"/>
                </a:pPr>
                <a:r>
                  <a:rPr lang="de-DE" dirty="0" err="1" smtClean="0"/>
                  <a:t>Reduced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pressure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ratio</a:t>
                </a:r>
                <a:endParaRPr lang="de-DE" dirty="0" smtClean="0"/>
              </a:p>
              <a:p>
                <a:pPr marL="285744" indent="-285744">
                  <a:buFontTx/>
                  <a:buChar char="-"/>
                </a:pPr>
                <a:r>
                  <a:rPr lang="de-DE" dirty="0" smtClean="0"/>
                  <a:t>Higher </a:t>
                </a:r>
                <a:r>
                  <a:rPr lang="de-DE" dirty="0" err="1" smtClean="0"/>
                  <a:t>volumetric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flow</a:t>
                </a:r>
                <a:r>
                  <a:rPr lang="de-DE" dirty="0" smtClean="0"/>
                  <a:t> on </a:t>
                </a:r>
                <a:r>
                  <a:rPr lang="de-DE" dirty="0" err="1" smtClean="0"/>
                  <a:t>the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inlet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the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second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casing</a:t>
                </a:r>
                <a:r>
                  <a:rPr lang="de-DE" dirty="0" smtClean="0"/>
                  <a:t> </a:t>
                </a:r>
              </a:p>
              <a:p>
                <a:pPr marL="268288"/>
                <a:r>
                  <a:rPr lang="de-DE" dirty="0" smtClean="0"/>
                  <a:t>Thus, </a:t>
                </a:r>
                <a:r>
                  <a:rPr lang="de-DE" dirty="0" err="1" smtClean="0"/>
                  <a:t>for</a:t>
                </a:r>
                <a:r>
                  <a:rPr lang="de-DE" dirty="0" smtClean="0"/>
                  <a:t> </a:t>
                </a:r>
                <a:r>
                  <a:rPr lang="de-DE" dirty="0"/>
                  <a:t>40 % </a:t>
                </a:r>
                <a:r>
                  <a:rPr lang="de-DE" dirty="0" err="1" smtClean="0"/>
                  <a:t>helium</a:t>
                </a:r>
                <a:r>
                  <a:rPr lang="de-DE" dirty="0" smtClean="0"/>
                  <a:t>:</a:t>
                </a:r>
                <a:endParaRPr lang="de-DE" dirty="0" smtClean="0"/>
              </a:p>
              <a:p>
                <a:pPr marL="266693"/>
                <a:r>
                  <a:rPr lang="de-DE" dirty="0" err="1" smtClean="0"/>
                  <a:t>Cicle</a:t>
                </a:r>
                <a:r>
                  <a:rPr lang="de-DE" dirty="0" smtClean="0"/>
                  <a:t> </a:t>
                </a:r>
                <a:r>
                  <a:rPr lang="de-DE" dirty="0" smtClean="0"/>
                  <a:t>A:          </a:t>
                </a:r>
                <a14:m>
                  <m:oMath xmlns:m="http://purl.oclc.org/ooxml/officeDocument/math"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1 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𝑐𝑎𝑠𝑖𝑛𝑔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𝑐𝑎𝑠𝑖𝑛𝑔</m:t>
                            </m:r>
                          </m:sub>
                        </m:sSub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~2,4</m:t>
                    </m:r>
                  </m:oMath>
                </a14:m>
                <a:endParaRPr lang="de-DE" dirty="0" smtClean="0"/>
              </a:p>
              <a:p>
                <a:pPr marL="266693"/>
                <a:r>
                  <a:rPr lang="de-DE" b="0" dirty="0" smtClean="0">
                    <a:latin typeface="+mj-lt"/>
                  </a:rPr>
                  <a:t>Cycle C:         </a:t>
                </a:r>
                <a14:m>
                  <m:oMath xmlns:m="http://purl.oclc.org/ooxml/officeDocument/math"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1 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𝑐𝑎𝑠𝑖𝑛𝑔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𝑐𝑎𝑠𝑖𝑛𝑔</m:t>
                            </m:r>
                          </m:sub>
                        </m:sSub>
                      </m:den>
                    </m:f>
                    <m:r>
                      <a:rPr lang="de-DE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1,9</m:t>
                    </m:r>
                  </m:oMath>
                </a14:m>
                <a:r>
                  <a:rPr lang="de-DE" dirty="0" smtClean="0"/>
                  <a:t> (</a:t>
                </a:r>
                <a:r>
                  <a:rPr lang="de-DE" dirty="0" err="1" smtClean="0"/>
                  <a:t>var</a:t>
                </a:r>
                <a:r>
                  <a:rPr lang="de-DE" dirty="0" smtClean="0"/>
                  <a:t>)</a:t>
                </a:r>
                <a:endParaRPr lang="de-DE" dirty="0"/>
              </a:p>
              <a:p>
                <a:endParaRPr lang="de-DE" dirty="0" smtClean="0">
                  <a:latin typeface="+mj-lt"/>
                </a:endParaRPr>
              </a:p>
            </p:txBody>
          </p:sp>
        </mc:Choice>
        <mc:Fallback>
          <p:sp>
            <p:nvSpPr>
              <p:cNvPr id="1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874712" y="1484313"/>
                <a:ext cx="4748105" cy="4344987"/>
              </a:xfrm>
              <a:blipFill>
                <a:blip r:embed="rId4"/>
                <a:stretch>
                  <a:fillRect l="-2.953%" t="-1.823%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Gerade Verbindung mit Pfeil 3"/>
          <p:cNvCxnSpPr/>
          <p:nvPr/>
        </p:nvCxnSpPr>
        <p:spPr>
          <a:xfrm flipH="1">
            <a:off x="4608576" y="4847357"/>
            <a:ext cx="1816609" cy="4151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829056" y="5410282"/>
            <a:ext cx="4791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Increase</a:t>
            </a:r>
            <a:r>
              <a:rPr lang="de-DE" sz="1600" dirty="0" smtClean="0"/>
              <a:t> </a:t>
            </a:r>
            <a:r>
              <a:rPr lang="de-DE" sz="1600" dirty="0" err="1" smtClean="0"/>
              <a:t>helium</a:t>
            </a:r>
            <a:r>
              <a:rPr lang="de-DE" sz="1600" dirty="0" smtClean="0"/>
              <a:t> </a:t>
            </a:r>
            <a:r>
              <a:rPr lang="de-DE" sz="1600" dirty="0" err="1" smtClean="0"/>
              <a:t>content</a:t>
            </a:r>
            <a:r>
              <a:rPr lang="de-DE" sz="1600" dirty="0" smtClean="0"/>
              <a:t> </a:t>
            </a:r>
            <a:r>
              <a:rPr lang="de-DE" sz="1600" dirty="0" err="1" smtClean="0"/>
              <a:t>up</a:t>
            </a:r>
            <a:r>
              <a:rPr lang="de-DE" sz="1600" dirty="0" smtClean="0"/>
              <a:t> </a:t>
            </a:r>
            <a:r>
              <a:rPr lang="de-DE" sz="1600" dirty="0" err="1"/>
              <a:t>to</a:t>
            </a:r>
            <a:r>
              <a:rPr lang="de-DE" sz="1600" dirty="0"/>
              <a:t> 60 </a:t>
            </a:r>
            <a:r>
              <a:rPr lang="de-DE" sz="1600" dirty="0" smtClean="0"/>
              <a:t>vol. % </a:t>
            </a:r>
            <a:r>
              <a:rPr lang="de-DE" sz="1600" dirty="0"/>
              <a:t>He 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436054" y="5410282"/>
            <a:ext cx="4329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- </a:t>
            </a:r>
            <a:r>
              <a:rPr lang="de-DE" sz="1600" dirty="0" smtClean="0"/>
              <a:t>1 </a:t>
            </a:r>
            <a:r>
              <a:rPr lang="de-DE" sz="1600" dirty="0" err="1" smtClean="0">
                <a:latin typeface="+mj-lt"/>
              </a:rPr>
              <a:t>compressor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impeller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>
                <a:latin typeface="+mj-lt"/>
                <a:cs typeface="Times New Roman" panose="02020603050405020304" pitchFamily="18" charset="0"/>
              </a:rPr>
              <a:t>→ </a:t>
            </a:r>
            <a:r>
              <a:rPr lang="de-DE" sz="1600" dirty="0" smtClean="0">
                <a:latin typeface="+mj-lt"/>
                <a:cs typeface="Times New Roman" panose="02020603050405020304" pitchFamily="18" charset="0"/>
              </a:rPr>
              <a:t>+4..5 % </a:t>
            </a:r>
            <a:r>
              <a:rPr lang="de-DE" sz="1600" dirty="0" err="1" smtClean="0">
                <a:latin typeface="+mj-lt"/>
                <a:cs typeface="Times New Roman" panose="02020603050405020304" pitchFamily="18" charset="0"/>
              </a:rPr>
              <a:t>to</a:t>
            </a:r>
            <a:r>
              <a:rPr lang="de-DE" sz="16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de-DE" sz="1600" dirty="0" err="1" smtClean="0">
                <a:latin typeface="+mj-lt"/>
                <a:cs typeface="Times New Roman" panose="02020603050405020304" pitchFamily="18" charset="0"/>
              </a:rPr>
              <a:t>the</a:t>
            </a:r>
            <a:r>
              <a:rPr lang="de-DE" sz="1600" dirty="0" smtClean="0">
                <a:latin typeface="+mj-lt"/>
                <a:cs typeface="Times New Roman" panose="02020603050405020304" pitchFamily="18" charset="0"/>
              </a:rPr>
              <a:t> total </a:t>
            </a:r>
            <a:r>
              <a:rPr lang="de-DE" sz="1600" dirty="0" err="1" smtClean="0">
                <a:latin typeface="+mj-lt"/>
                <a:cs typeface="Times New Roman" panose="02020603050405020304" pitchFamily="18" charset="0"/>
              </a:rPr>
              <a:t>compresor</a:t>
            </a:r>
            <a:r>
              <a:rPr lang="de-DE" sz="16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l-GR" sz="1600" dirty="0" smtClean="0">
                <a:latin typeface="+mj-lt"/>
                <a:cs typeface="Times New Roman" panose="02020603050405020304" pitchFamily="18" charset="0"/>
              </a:rPr>
              <a:t>η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s</a:t>
            </a:r>
            <a:r>
              <a:rPr lang="de-DE" sz="1600" dirty="0" smtClean="0">
                <a:latin typeface="+mj-lt"/>
                <a:cs typeface="Times New Roman" panose="02020603050405020304" pitchFamily="18" charset="0"/>
              </a:rPr>
              <a:t>↑</a:t>
            </a:r>
            <a:endParaRPr lang="de-DE" sz="1600" dirty="0">
              <a:latin typeface="+mj-lt"/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6425184" y="4847357"/>
            <a:ext cx="1763856" cy="4151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4145280" y="2337605"/>
            <a:ext cx="215798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6215832" y="5410282"/>
            <a:ext cx="391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or</a:t>
            </a:r>
            <a:endParaRPr lang="de-DE" sz="1600" dirty="0"/>
          </a:p>
        </p:txBody>
      </p:sp>
      <p:sp>
        <p:nvSpPr>
          <p:cNvPr id="29" name="Stern mit 5 Zacken 28"/>
          <p:cNvSpPr/>
          <p:nvPr/>
        </p:nvSpPr>
        <p:spPr>
          <a:xfrm>
            <a:off x="8414148" y="2893811"/>
            <a:ext cx="201880" cy="190995"/>
          </a:xfrm>
          <a:prstGeom prst="star5">
            <a:avLst/>
          </a:prstGeom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373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AsOne/>
      </p:bldGraphic>
      <p:bldP spid="5" grpId="0"/>
      <p:bldP spid="12" grpId="0"/>
      <p:bldP spid="28" grpId="0"/>
      <p:bldP spid="29" grpId="0" animBg="1"/>
    </p:bldLst>
  </p:timing>
</p:sld>
</file>

<file path=ppt/slides/slide9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/>
          <p:cNvGrpSpPr/>
          <p:nvPr/>
        </p:nvGrpSpPr>
        <p:grpSpPr>
          <a:xfrm>
            <a:off x="251219" y="1420433"/>
            <a:ext cx="4810184" cy="4172961"/>
            <a:chOff x="173297" y="1091211"/>
            <a:chExt cx="4810184" cy="4172961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3297" y="1091211"/>
              <a:ext cx="4810184" cy="4172961"/>
            </a:xfrm>
            <a:prstGeom prst="rect">
              <a:avLst/>
            </a:prstGeom>
          </p:spPr>
        </p:pic>
        <p:cxnSp>
          <p:nvCxnSpPr>
            <p:cNvPr id="15" name="Gerader Verbinder 14"/>
            <p:cNvCxnSpPr/>
            <p:nvPr/>
          </p:nvCxnSpPr>
          <p:spPr>
            <a:xfrm flipV="1">
              <a:off x="1423848" y="3075940"/>
              <a:ext cx="0" cy="596900"/>
            </a:xfrm>
            <a:prstGeom prst="line">
              <a:avLst/>
            </a:prstGeom>
            <a:ln>
              <a:solidFill>
                <a:schemeClr val="bg2">
                  <a:lumMod val="50%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/>
            <p:nvPr/>
          </p:nvCxnSpPr>
          <p:spPr>
            <a:xfrm flipH="1" flipV="1">
              <a:off x="3832860" y="3075940"/>
              <a:ext cx="14148" cy="596900"/>
            </a:xfrm>
            <a:prstGeom prst="line">
              <a:avLst/>
            </a:prstGeom>
            <a:ln>
              <a:solidFill>
                <a:schemeClr val="bg2">
                  <a:lumMod val="50%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heat</a:t>
            </a:r>
            <a:r>
              <a:rPr lang="de-DE" dirty="0" smtClean="0"/>
              <a:t> </a:t>
            </a:r>
            <a:r>
              <a:rPr lang="de-DE" dirty="0" err="1" smtClean="0"/>
              <a:t>exchanger</a:t>
            </a:r>
            <a:r>
              <a:rPr lang="de-DE" dirty="0" smtClean="0"/>
              <a:t> design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>
          <a:xfrm>
            <a:off x="10101532" y="2782627"/>
            <a:ext cx="1895197" cy="1620815"/>
          </a:xfrm>
        </p:spPr>
        <p:txBody>
          <a:bodyPr/>
          <a:lstStyle/>
          <a:p>
            <a:pPr algn="ctr"/>
            <a:r>
              <a:rPr lang="de-DE" dirty="0" err="1" smtClean="0"/>
              <a:t>Reduction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heat</a:t>
            </a:r>
            <a:r>
              <a:rPr lang="de-DE" dirty="0" smtClean="0"/>
              <a:t> </a:t>
            </a:r>
            <a:r>
              <a:rPr lang="de-DE" dirty="0" err="1" smtClean="0"/>
              <a:t>exchanger</a:t>
            </a:r>
            <a:r>
              <a:rPr lang="de-DE" dirty="0" smtClean="0"/>
              <a:t> </a:t>
            </a:r>
            <a:r>
              <a:rPr lang="de-DE" dirty="0" err="1" smtClean="0"/>
              <a:t>cross-section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cold</a:t>
            </a:r>
            <a:r>
              <a:rPr lang="de-DE" dirty="0" smtClean="0"/>
              <a:t> box </a:t>
            </a:r>
            <a:r>
              <a:rPr lang="de-DE" dirty="0" err="1" smtClean="0"/>
              <a:t>diameter</a:t>
            </a:r>
            <a:endParaRPr lang="de-DE" dirty="0" smtClean="0"/>
          </a:p>
        </p:txBody>
      </p:sp>
      <p:sp>
        <p:nvSpPr>
          <p:cNvPr id="6" name="Rechteck 5"/>
          <p:cNvSpPr/>
          <p:nvPr/>
        </p:nvSpPr>
        <p:spPr>
          <a:xfrm>
            <a:off x="1409808" y="3053402"/>
            <a:ext cx="2763256" cy="1161288"/>
          </a:xfrm>
          <a:prstGeom prst="rect">
            <a:avLst/>
          </a:prstGeom>
          <a:noFill/>
          <a:ln w="38100">
            <a:solidFill>
              <a:schemeClr val="tx1">
                <a:lumMod val="75%"/>
                <a:lumOff val="25%"/>
              </a:schemeClr>
            </a:solidFill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 Verbindung mit Pfeil 7"/>
          <p:cNvCxnSpPr>
            <a:stCxn id="6" idx="3"/>
            <a:endCxn id="9" idx="1"/>
          </p:cNvCxnSpPr>
          <p:nvPr/>
        </p:nvCxnSpPr>
        <p:spPr>
          <a:xfrm flipV="1">
            <a:off x="4173064" y="3405162"/>
            <a:ext cx="1315059" cy="228884"/>
          </a:xfrm>
          <a:prstGeom prst="straightConnector1">
            <a:avLst/>
          </a:prstGeom>
          <a:ln w="38100">
            <a:solidFill>
              <a:schemeClr val="tx1">
                <a:lumMod val="75%"/>
                <a:lumOff val="25%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/>
          <p:cNvGrpSpPr/>
          <p:nvPr/>
        </p:nvGrpSpPr>
        <p:grpSpPr>
          <a:xfrm>
            <a:off x="5488123" y="963204"/>
            <a:ext cx="3651595" cy="4883915"/>
            <a:chOff x="5061403" y="872743"/>
            <a:chExt cx="3651595" cy="4883915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1403" y="872743"/>
              <a:ext cx="3651595" cy="4883915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6306307" y="2239896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IHX1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186834" y="3929772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IHX2</a:t>
              </a:r>
            </a:p>
          </p:txBody>
        </p:sp>
      </p:grpSp>
      <p:cxnSp>
        <p:nvCxnSpPr>
          <p:cNvPr id="23" name="Gerade Verbindung mit Pfeil 22"/>
          <p:cNvCxnSpPr/>
          <p:nvPr/>
        </p:nvCxnSpPr>
        <p:spPr>
          <a:xfrm>
            <a:off x="9139718" y="3053402"/>
            <a:ext cx="821146" cy="0"/>
          </a:xfrm>
          <a:prstGeom prst="straightConnector1">
            <a:avLst/>
          </a:prstGeom>
          <a:ln w="38100">
            <a:solidFill>
              <a:schemeClr val="tx1">
                <a:lumMod val="75%"/>
                <a:lumOff val="25%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5"/>
          <p:cNvSpPr txBox="1">
            <a:spLocks/>
          </p:cNvSpPr>
          <p:nvPr/>
        </p:nvSpPr>
        <p:spPr bwMode="auto">
          <a:xfrm>
            <a:off x="665643" y="5445013"/>
            <a:ext cx="2798245" cy="32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%"/>
              </a:spcBef>
              <a:spcAft>
                <a:spcPct val="0%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%"/>
              </a:spcBef>
              <a:spcAft>
                <a:spcPct val="0%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%"/>
              </a:spcBef>
              <a:spcAft>
                <a:spcPct val="0%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baseline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cycle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flow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</a:t>
            </a:r>
            <a:r>
              <a:rPr lang="de-DE" sz="1600" i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de-DE" sz="16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37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theme/theme1.xml><?xml version="1.0" encoding="utf-8"?>
<a:theme xmlns:a="http://purl.oclc.org/ooxml/drawingml/main" name="TUD official 04.2018">
  <a:themeElements>
    <a:clrScheme name="TUD_Farben">
      <a:dk1>
        <a:srgbClr val="00305E"/>
      </a:dk1>
      <a:lt1>
        <a:srgbClr val="FFFFFF"/>
      </a:lt1>
      <a:dk2>
        <a:srgbClr val="00305E"/>
      </a:dk2>
      <a:lt2>
        <a:srgbClr val="727879"/>
      </a:lt2>
      <a:accent1>
        <a:srgbClr val="009EE0"/>
      </a:accent1>
      <a:accent2>
        <a:srgbClr val="006AB3"/>
      </a:accent2>
      <a:accent3>
        <a:srgbClr val="6AB023"/>
      </a:accent3>
      <a:accent4>
        <a:srgbClr val="007D40"/>
      </a:accent4>
      <a:accent5>
        <a:srgbClr val="93107E"/>
      </a:accent5>
      <a:accent6>
        <a:srgbClr val="54378A"/>
      </a:accent6>
      <a:hlink>
        <a:srgbClr val="009EE0"/>
      </a:hlink>
      <a:folHlink>
        <a:srgbClr val="006AB3"/>
      </a:folHlink>
    </a:clrScheme>
    <a:fontScheme name="TUD_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l="50%" t="-80%" r="50%" b="1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l="50%" t="50%" r="50%" b="50%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UD official 04.2018" id="{4B524390-3669-406D-A651-617023E2AB69}" vid="{DE010F57-0D41-49FF-AAE1-3AF554F2A56D}"/>
    </a:ext>
  </a:extLst>
</a:theme>
</file>

<file path=ppt/theme/theme2.xml><?xml version="1.0" encoding="utf-8"?>
<a:theme xmlns:a="http://purl.oclc.org/ooxml/drawingml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purl.oclc.org/ooxml/officeDocument/extendedProperties" xmlns:vt="http://purl.oclc.org/ooxml/officeDocument/docPropsVTypes">
  <Template>TUD official 04.2018</Template>
  <TotalTime>0</TotalTime>
  <Words>1041</Words>
  <Application>Microsoft Office PowerPoint</Application>
  <PresentationFormat>Breitbild</PresentationFormat>
  <Paragraphs>168</Paragraphs>
  <Slides>15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4" baseType="lpstr">
      <vt:lpstr>Arial</vt:lpstr>
      <vt:lpstr>Calibri</vt:lpstr>
      <vt:lpstr>Cambria Math</vt:lpstr>
      <vt:lpstr>Open Sans</vt:lpstr>
      <vt:lpstr>Symbol</vt:lpstr>
      <vt:lpstr>Times New Roman</vt:lpstr>
      <vt:lpstr>Verdana</vt:lpstr>
      <vt:lpstr>Wingdings</vt:lpstr>
      <vt:lpstr>TUD official 04.2018</vt:lpstr>
      <vt:lpstr>Improved concept of the Nelium Turbo-Brayton cycle for the FCC-hh beam screen cooling</vt:lpstr>
      <vt:lpstr>Outline</vt:lpstr>
      <vt:lpstr>Baseline cryogenic cycle</vt:lpstr>
      <vt:lpstr>Limiting factors</vt:lpstr>
      <vt:lpstr>Limiting factors</vt:lpstr>
      <vt:lpstr>Compared cycle arrangements</vt:lpstr>
      <vt:lpstr>Compared cycle arrangements</vt:lpstr>
      <vt:lpstr>Compared cycle arrangements</vt:lpstr>
      <vt:lpstr>Upper heat exchanger design</vt:lpstr>
      <vt:lpstr>Cold box size</vt:lpstr>
      <vt:lpstr>Improved cycle concept</vt:lpstr>
      <vt:lpstr>Improved cycle concept</vt:lpstr>
      <vt:lpstr>Natural Nelium concept</vt:lpstr>
      <vt:lpstr>Next steps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Sofiya Savelyeva</dc:creator>
  <cp:lastModifiedBy>Sofiya Savelyeva</cp:lastModifiedBy>
  <cp:revision>225</cp:revision>
  <dcterms:created xsi:type="dcterms:W3CDTF">2019-02-22T07:56:51Z</dcterms:created>
  <dcterms:modified xsi:type="dcterms:W3CDTF">2019-06-26T06:41:14Z</dcterms:modified>
</cp:coreProperties>
</file>