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61" r:id="rId2"/>
    <p:sldId id="264" r:id="rId3"/>
    <p:sldId id="262" r:id="rId4"/>
    <p:sldId id="288" r:id="rId5"/>
    <p:sldId id="290" r:id="rId6"/>
    <p:sldId id="291" r:id="rId7"/>
    <p:sldId id="293" r:id="rId8"/>
    <p:sldId id="289" r:id="rId9"/>
    <p:sldId id="274" r:id="rId10"/>
    <p:sldId id="275" r:id="rId11"/>
    <p:sldId id="277" r:id="rId12"/>
    <p:sldId id="278" r:id="rId13"/>
    <p:sldId id="280" r:id="rId14"/>
    <p:sldId id="282" r:id="rId15"/>
    <p:sldId id="292" r:id="rId16"/>
    <p:sldId id="286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010"/>
    <a:srgbClr val="034DA2"/>
    <a:srgbClr val="DF0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6"/>
    <p:restoredTop sz="91606" autoAdjust="0"/>
  </p:normalViewPr>
  <p:slideViewPr>
    <p:cSldViewPr snapToGrid="0" snapToObjects="1" showGuides="1">
      <p:cViewPr varScale="1">
        <p:scale>
          <a:sx n="63" d="100"/>
          <a:sy n="63" d="100"/>
        </p:scale>
        <p:origin x="91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32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en-US" sz="3200" dirty="0" smtClean="0">
              <a:latin typeface="Palatino Linotype" panose="02040502050505030304" pitchFamily="18" charset="0"/>
            </a:rPr>
            <a:t>Research question</a:t>
          </a:r>
          <a:endParaRPr lang="sv-SE" sz="3200" dirty="0">
            <a:latin typeface="Palatino Linotype" panose="02040502050505030304" pitchFamily="18" charset="0"/>
          </a:endParaRP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en-US" sz="3200" dirty="0" smtClean="0">
              <a:latin typeface="Palatino Linotype" panose="02040502050505030304" pitchFamily="18" charset="0"/>
            </a:rPr>
            <a:t>Experimental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sv-SE" sz="3200" dirty="0" smtClean="0">
              <a:latin typeface="Palatino Linotype" panose="02040502050505030304" pitchFamily="18" charset="0"/>
            </a:rPr>
            <a:t>Numerical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32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sv-SE" sz="3200" dirty="0" smtClean="0">
              <a:latin typeface="Palatino Linotype" panose="02040502050505030304" pitchFamily="18" charset="0"/>
            </a:rPr>
            <a:t>Ongoing work</a:t>
          </a: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32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32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Y="34790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35564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34330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36438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dirty="0" smtClean="0">
            <a:solidFill>
              <a:schemeClr val="tx1"/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dirty="0" smtClean="0">
            <a:solidFill>
              <a:schemeClr val="tx1"/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dirty="0" smtClean="0">
            <a:solidFill>
              <a:schemeClr val="tx1"/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1" dirty="0" err="1" smtClean="0">
              <a:latin typeface="Palatino Linotype" panose="02040502050505030304" pitchFamily="18" charset="0"/>
            </a:rPr>
            <a:t>Research</a:t>
          </a:r>
          <a:r>
            <a:rPr lang="fr-FR" sz="1600" b="1" dirty="0" smtClean="0"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BE750E1C-9A88-4CDE-A339-6B2709B1EF8B}" type="pres">
      <dgm:prSet presAssocID="{AC8DB835-C02C-4C13-A8F5-D46519BCFB49}" presName="horz1" presStyleCnt="0"/>
      <dgm:spPr/>
      <dgm:t>
        <a:bodyPr/>
        <a:lstStyle/>
        <a:p>
          <a:endParaRPr lang="en-US"/>
        </a:p>
      </dgm:t>
    </dgm:pt>
    <dgm:pt modelId="{7E07A644-9E7A-4725-A2FB-0AAB3B526DC4}" type="pres">
      <dgm:prSet presAssocID="{AC8DB835-C02C-4C13-A8F5-D46519BCFB49}" presName="tx1" presStyleLbl="revTx" presStyleIdx="0" presStyleCnt="5"/>
      <dgm:spPr/>
      <dgm:t>
        <a:bodyPr/>
        <a:lstStyle/>
        <a:p>
          <a:endParaRPr lang="sv-SE"/>
        </a:p>
      </dgm:t>
    </dgm:pt>
    <dgm:pt modelId="{A58239DC-E9B9-4C4B-90EE-11F76B5EC9EB}" type="pres">
      <dgm:prSet presAssocID="{AC8DB835-C02C-4C13-A8F5-D46519BCFB49}" presName="vert1" presStyleCnt="0"/>
      <dgm:spPr/>
      <dgm:t>
        <a:bodyPr/>
        <a:lstStyle/>
        <a:p>
          <a:endParaRPr lang="en-US"/>
        </a:p>
      </dgm:t>
    </dgm:pt>
    <dgm:pt modelId="{75380639-91A0-4B32-AA42-F50E9EAEE616}" type="pres">
      <dgm:prSet presAssocID="{207753A0-17A9-4444-AFBE-3B2D2799085D}" presName="vertSpace2a" presStyleCnt="0"/>
      <dgm:spPr/>
      <dgm:t>
        <a:bodyPr/>
        <a:lstStyle/>
        <a:p>
          <a:endParaRPr lang="en-US"/>
        </a:p>
      </dgm:t>
    </dgm:pt>
    <dgm:pt modelId="{65E76480-98AD-48E2-A588-F93A8DA82275}" type="pres">
      <dgm:prSet presAssocID="{207753A0-17A9-4444-AFBE-3B2D2799085D}" presName="horz2" presStyleCnt="0"/>
      <dgm:spPr/>
      <dgm:t>
        <a:bodyPr/>
        <a:lstStyle/>
        <a:p>
          <a:endParaRPr lang="en-US"/>
        </a:p>
      </dgm:t>
    </dgm:pt>
    <dgm:pt modelId="{7B908057-1049-4120-9A1A-F37C7ED6985D}" type="pres">
      <dgm:prSet presAssocID="{207753A0-17A9-4444-AFBE-3B2D2799085D}" presName="horzSpace2" presStyleCnt="0"/>
      <dgm:spPr/>
      <dgm:t>
        <a:bodyPr/>
        <a:lstStyle/>
        <a:p>
          <a:endParaRPr lang="en-US"/>
        </a:p>
      </dgm:t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  <dgm:t>
        <a:bodyPr/>
        <a:lstStyle/>
        <a:p>
          <a:endParaRPr lang="sv-SE"/>
        </a:p>
      </dgm:t>
    </dgm:pt>
    <dgm:pt modelId="{AA7CA392-AD32-45F9-85EC-CA3E169EFF4C}" type="pres">
      <dgm:prSet presAssocID="{207753A0-17A9-4444-AFBE-3B2D2799085D}" presName="vert2" presStyleCnt="0"/>
      <dgm:spPr/>
      <dgm:t>
        <a:bodyPr/>
        <a:lstStyle/>
        <a:p>
          <a:endParaRPr lang="en-US"/>
        </a:p>
      </dgm:t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1E98ECD-F7F1-4FFB-A2A9-75CADBD5A29D}" type="pres">
      <dgm:prSet presAssocID="{207753A0-17A9-4444-AFBE-3B2D2799085D}" presName="vertSpace2b" presStyleCnt="0"/>
      <dgm:spPr/>
      <dgm:t>
        <a:bodyPr/>
        <a:lstStyle/>
        <a:p>
          <a:endParaRPr lang="en-US"/>
        </a:p>
      </dgm:t>
    </dgm:pt>
    <dgm:pt modelId="{85472957-7174-4CFB-ADE4-90D90D8165BE}" type="pres">
      <dgm:prSet presAssocID="{880E8AB6-6D13-47BB-917B-9BEBFB0594C7}" presName="horz2" presStyleCnt="0"/>
      <dgm:spPr/>
      <dgm:t>
        <a:bodyPr/>
        <a:lstStyle/>
        <a:p>
          <a:endParaRPr lang="en-US"/>
        </a:p>
      </dgm:t>
    </dgm:pt>
    <dgm:pt modelId="{4BE1A73B-1F5B-439A-92FE-DD65DF933EB2}" type="pres">
      <dgm:prSet presAssocID="{880E8AB6-6D13-47BB-917B-9BEBFB0594C7}" presName="horzSpace2" presStyleCnt="0"/>
      <dgm:spPr/>
      <dgm:t>
        <a:bodyPr/>
        <a:lstStyle/>
        <a:p>
          <a:endParaRPr lang="en-US"/>
        </a:p>
      </dgm:t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  <dgm:t>
        <a:bodyPr/>
        <a:lstStyle/>
        <a:p>
          <a:endParaRPr lang="sv-SE"/>
        </a:p>
      </dgm:t>
    </dgm:pt>
    <dgm:pt modelId="{19CEACDB-CB88-475D-9A1B-F93313FC10C0}" type="pres">
      <dgm:prSet presAssocID="{880E8AB6-6D13-47BB-917B-9BEBFB0594C7}" presName="vert2" presStyleCnt="0"/>
      <dgm:spPr/>
      <dgm:t>
        <a:bodyPr/>
        <a:lstStyle/>
        <a:p>
          <a:endParaRPr lang="en-US"/>
        </a:p>
      </dgm:t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F6C8CCCC-E5AA-474D-BE51-73A68E68493D}" type="pres">
      <dgm:prSet presAssocID="{880E8AB6-6D13-47BB-917B-9BEBFB0594C7}" presName="vertSpace2b" presStyleCnt="0"/>
      <dgm:spPr/>
      <dgm:t>
        <a:bodyPr/>
        <a:lstStyle/>
        <a:p>
          <a:endParaRPr lang="en-US"/>
        </a:p>
      </dgm:t>
    </dgm:pt>
    <dgm:pt modelId="{0F5B6AB8-69FE-4C6F-A2F9-E9DB42333912}" type="pres">
      <dgm:prSet presAssocID="{B587CF09-6586-4A27-9353-DC1649D350D4}" presName="horz2" presStyleCnt="0"/>
      <dgm:spPr/>
      <dgm:t>
        <a:bodyPr/>
        <a:lstStyle/>
        <a:p>
          <a:endParaRPr lang="en-US"/>
        </a:p>
      </dgm:t>
    </dgm:pt>
    <dgm:pt modelId="{8112FD19-458B-4EF6-A84F-A4DA0E98B667}" type="pres">
      <dgm:prSet presAssocID="{B587CF09-6586-4A27-9353-DC1649D350D4}" presName="horzSpace2" presStyleCnt="0"/>
      <dgm:spPr/>
      <dgm:t>
        <a:bodyPr/>
        <a:lstStyle/>
        <a:p>
          <a:endParaRPr lang="en-US"/>
        </a:p>
      </dgm:t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  <dgm:t>
        <a:bodyPr/>
        <a:lstStyle/>
        <a:p>
          <a:endParaRPr lang="sv-SE"/>
        </a:p>
      </dgm:t>
    </dgm:pt>
    <dgm:pt modelId="{D7E7A736-E556-4791-9B0B-C2A87643E749}" type="pres">
      <dgm:prSet presAssocID="{B587CF09-6586-4A27-9353-DC1649D350D4}" presName="vert2" presStyleCnt="0"/>
      <dgm:spPr/>
      <dgm:t>
        <a:bodyPr/>
        <a:lstStyle/>
        <a:p>
          <a:endParaRPr lang="en-US"/>
        </a:p>
      </dgm:t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  <dgm:t>
        <a:bodyPr/>
        <a:lstStyle/>
        <a:p>
          <a:endParaRPr lang="en-US"/>
        </a:p>
      </dgm:t>
    </dgm:pt>
    <dgm:pt modelId="{0A9B5D51-62A4-46F8-B174-3EE0BCEEE93E}" type="pres">
      <dgm:prSet presAssocID="{B587CF09-6586-4A27-9353-DC1649D350D4}" presName="vertSpace2b" presStyleCnt="0"/>
      <dgm:spPr/>
      <dgm:t>
        <a:bodyPr/>
        <a:lstStyle/>
        <a:p>
          <a:endParaRPr lang="en-US"/>
        </a:p>
      </dgm:t>
    </dgm:pt>
    <dgm:pt modelId="{2EB4F114-44DA-4765-8E56-3F8C40A80188}" type="pres">
      <dgm:prSet presAssocID="{7595078C-6FB9-48D4-8A49-C692B49F7D2F}" presName="horz2" presStyleCnt="0"/>
      <dgm:spPr/>
      <dgm:t>
        <a:bodyPr/>
        <a:lstStyle/>
        <a:p>
          <a:endParaRPr lang="en-US"/>
        </a:p>
      </dgm:t>
    </dgm:pt>
    <dgm:pt modelId="{361150A2-339B-4C47-8493-C2DF6C45BEE9}" type="pres">
      <dgm:prSet presAssocID="{7595078C-6FB9-48D4-8A49-C692B49F7D2F}" presName="horzSpace2" presStyleCnt="0"/>
      <dgm:spPr/>
      <dgm:t>
        <a:bodyPr/>
        <a:lstStyle/>
        <a:p>
          <a:endParaRPr lang="en-US"/>
        </a:p>
      </dgm:t>
    </dgm:pt>
    <dgm:pt modelId="{DD813FE3-4342-4A86-A8C0-DB04CFCC8EF0}" type="pres">
      <dgm:prSet presAssocID="{7595078C-6FB9-48D4-8A49-C692B49F7D2F}" presName="tx2" presStyleLbl="revTx" presStyleIdx="4" presStyleCnt="5" custScaleY="17504"/>
      <dgm:spPr/>
      <dgm:t>
        <a:bodyPr/>
        <a:lstStyle/>
        <a:p>
          <a:endParaRPr lang="sv-SE"/>
        </a:p>
      </dgm:t>
    </dgm:pt>
    <dgm:pt modelId="{CC92CECA-369D-43C3-AFB0-0E3BC11EA7F3}" type="pres">
      <dgm:prSet presAssocID="{7595078C-6FB9-48D4-8A49-C692B49F7D2F}" presName="vert2" presStyleCnt="0"/>
      <dgm:spPr/>
      <dgm:t>
        <a:bodyPr/>
        <a:lstStyle/>
        <a:p>
          <a:endParaRPr lang="en-US"/>
        </a:p>
      </dgm:t>
    </dgm:pt>
    <dgm:pt modelId="{5E4D53FC-82B7-413F-9CFC-4CE643030617}" type="pres">
      <dgm:prSet presAssocID="{7595078C-6FB9-48D4-8A49-C692B49F7D2F}" presName="thinLine2b" presStyleLbl="callout" presStyleIdx="3" presStyleCnt="4"/>
      <dgm:spPr/>
      <dgm:t>
        <a:bodyPr/>
        <a:lstStyle/>
        <a:p>
          <a:endParaRPr lang="en-US"/>
        </a:p>
      </dgm:t>
    </dgm:pt>
    <dgm:pt modelId="{A35E3C43-221D-40CC-B2C7-057E9358F796}" type="pres">
      <dgm:prSet presAssocID="{7595078C-6FB9-48D4-8A49-C692B49F7D2F}" presName="vertSpace2b" presStyleCnt="0"/>
      <dgm:spPr/>
      <dgm:t>
        <a:bodyPr/>
        <a:lstStyle/>
        <a:p>
          <a:endParaRPr lang="en-US"/>
        </a:p>
      </dgm:t>
    </dgm:pt>
  </dgm:ptLst>
  <dgm:cxnLst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806489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1612979" cy="4419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3200" kern="1200" dirty="0">
            <a:latin typeface="Palatino Linotype" panose="02040502050505030304" pitchFamily="18" charset="0"/>
          </a:endParaRPr>
        </a:p>
      </dsp:txBody>
      <dsp:txXfrm>
        <a:off x="0" y="0"/>
        <a:ext cx="1612979" cy="4419515"/>
      </dsp:txXfrm>
    </dsp:sp>
    <dsp:sp modelId="{D6F29323-4352-4FCE-A8ED-1F9779152F60}">
      <dsp:nvSpPr>
        <dsp:cNvPr id="0" name=""/>
        <dsp:cNvSpPr/>
      </dsp:nvSpPr>
      <dsp:spPr>
        <a:xfrm>
          <a:off x="1733952" y="132930"/>
          <a:ext cx="6330943" cy="924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Palatino Linotype" panose="02040502050505030304" pitchFamily="18" charset="0"/>
            </a:rPr>
            <a:t>Research question</a:t>
          </a:r>
          <a:endParaRPr lang="sv-SE" sz="3200" kern="1200" dirty="0">
            <a:latin typeface="Palatino Linotype" panose="02040502050505030304" pitchFamily="18" charset="0"/>
          </a:endParaRPr>
        </a:p>
      </dsp:txBody>
      <dsp:txXfrm>
        <a:off x="1733952" y="132930"/>
        <a:ext cx="6330943" cy="924931"/>
      </dsp:txXfrm>
    </dsp:sp>
    <dsp:sp modelId="{6E6A9FD3-026C-4604-99D3-DB995A26CFC3}">
      <dsp:nvSpPr>
        <dsp:cNvPr id="0" name=""/>
        <dsp:cNvSpPr/>
      </dsp:nvSpPr>
      <dsp:spPr>
        <a:xfrm>
          <a:off x="1612979" y="1057862"/>
          <a:ext cx="6451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1733952" y="1190793"/>
          <a:ext cx="6330943" cy="945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Palatino Linotype" panose="02040502050505030304" pitchFamily="18" charset="0"/>
            </a:rPr>
            <a:t>Experimental setup</a:t>
          </a:r>
        </a:p>
      </dsp:txBody>
      <dsp:txXfrm>
        <a:off x="1733952" y="1190793"/>
        <a:ext cx="6330943" cy="945509"/>
      </dsp:txXfrm>
    </dsp:sp>
    <dsp:sp modelId="{ECC277F9-16A4-47F1-9F1B-9F61BD209D2F}">
      <dsp:nvSpPr>
        <dsp:cNvPr id="0" name=""/>
        <dsp:cNvSpPr/>
      </dsp:nvSpPr>
      <dsp:spPr>
        <a:xfrm>
          <a:off x="1612979" y="2136303"/>
          <a:ext cx="6451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1733952" y="2269233"/>
          <a:ext cx="6330943" cy="912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3200" kern="1200" dirty="0" smtClean="0">
              <a:latin typeface="Palatino Linotype" panose="02040502050505030304" pitchFamily="18" charset="0"/>
            </a:rPr>
            <a:t>Numerical model</a:t>
          </a:r>
        </a:p>
      </dsp:txBody>
      <dsp:txXfrm>
        <a:off x="1733952" y="2269233"/>
        <a:ext cx="6330943" cy="912702"/>
      </dsp:txXfrm>
    </dsp:sp>
    <dsp:sp modelId="{747579BC-A71E-4898-9B68-4EEB72BA797A}">
      <dsp:nvSpPr>
        <dsp:cNvPr id="0" name=""/>
        <dsp:cNvSpPr/>
      </dsp:nvSpPr>
      <dsp:spPr>
        <a:xfrm>
          <a:off x="1612979" y="3181936"/>
          <a:ext cx="6451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1733952" y="3314866"/>
          <a:ext cx="6330943" cy="968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3200" kern="1200" dirty="0" smtClean="0">
              <a:latin typeface="Palatino Linotype" panose="02040502050505030304" pitchFamily="18" charset="0"/>
            </a:rPr>
            <a:t>Ongoing work</a:t>
          </a:r>
        </a:p>
      </dsp:txBody>
      <dsp:txXfrm>
        <a:off x="1733952" y="3314866"/>
        <a:ext cx="6330943" cy="968745"/>
      </dsp:txXfrm>
    </dsp:sp>
    <dsp:sp modelId="{5E4D53FC-82B7-413F-9CFC-4CE643030617}">
      <dsp:nvSpPr>
        <dsp:cNvPr id="0" name=""/>
        <dsp:cNvSpPr/>
      </dsp:nvSpPr>
      <dsp:spPr>
        <a:xfrm>
          <a:off x="1612979" y="4283612"/>
          <a:ext cx="6451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kern="1200" dirty="0" smtClean="0">
            <a:solidFill>
              <a:schemeClr val="tx1"/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kern="1200" dirty="0" smtClean="0">
            <a:solidFill>
              <a:schemeClr val="tx1"/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Ongoing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</a:t>
          </a: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work</a:t>
          </a:r>
          <a:endParaRPr lang="fr-FR" sz="1600" b="1" kern="1200" dirty="0" smtClean="0">
            <a:solidFill>
              <a:schemeClr val="tx1"/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latin typeface="Palatino Linotype" panose="02040502050505030304" pitchFamily="18" charset="0"/>
            </a:rPr>
            <a:t>Research</a:t>
          </a:r>
          <a:r>
            <a:rPr lang="fr-FR" sz="1600" b="1" kern="1200" dirty="0" smtClean="0"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Experime-ntal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Numerical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0"/>
          <a:ext cx="143205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0"/>
          <a:ext cx="281376" cy="5099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0"/>
        <a:ext cx="281376" cy="5099972"/>
      </dsp:txXfrm>
    </dsp:sp>
    <dsp:sp modelId="{D6F29323-4352-4FCE-A8ED-1F9779152F60}">
      <dsp:nvSpPr>
        <dsp:cNvPr id="0" name=""/>
        <dsp:cNvSpPr/>
      </dsp:nvSpPr>
      <dsp:spPr>
        <a:xfrm>
          <a:off x="303388" y="153254"/>
          <a:ext cx="1128667" cy="80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303388" y="153254"/>
        <a:ext cx="1128667" cy="806815"/>
      </dsp:txXfrm>
    </dsp:sp>
    <dsp:sp modelId="{6E6A9FD3-026C-4604-99D3-DB995A26CFC3}">
      <dsp:nvSpPr>
        <dsp:cNvPr id="0" name=""/>
        <dsp:cNvSpPr/>
      </dsp:nvSpPr>
      <dsp:spPr>
        <a:xfrm>
          <a:off x="281376" y="1061814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308863" y="1226696"/>
          <a:ext cx="1104403" cy="82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308863" y="1226696"/>
        <a:ext cx="1104403" cy="822268"/>
      </dsp:txXfrm>
    </dsp:sp>
    <dsp:sp modelId="{ECC277F9-16A4-47F1-9F1B-9F61BD209D2F}">
      <dsp:nvSpPr>
        <dsp:cNvPr id="0" name=""/>
        <dsp:cNvSpPr/>
      </dsp:nvSpPr>
      <dsp:spPr>
        <a:xfrm>
          <a:off x="281376" y="213908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308863" y="2265356"/>
          <a:ext cx="1104403" cy="64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 smtClean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308863" y="2265356"/>
        <a:ext cx="1104403" cy="645911"/>
      </dsp:txXfrm>
    </dsp:sp>
    <dsp:sp modelId="{747579BC-A71E-4898-9B68-4EEB72BA797A}">
      <dsp:nvSpPr>
        <dsp:cNvPr id="0" name=""/>
        <dsp:cNvSpPr/>
      </dsp:nvSpPr>
      <dsp:spPr>
        <a:xfrm>
          <a:off x="281376" y="3039991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302479" y="3294989"/>
          <a:ext cx="1104403" cy="8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 smtClean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 smtClean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302479" y="3294989"/>
        <a:ext cx="1104403" cy="892699"/>
      </dsp:txXfrm>
    </dsp:sp>
    <dsp:sp modelId="{5E4D53FC-82B7-413F-9CFC-4CE643030617}">
      <dsp:nvSpPr>
        <dsp:cNvPr id="0" name=""/>
        <dsp:cNvSpPr/>
      </dsp:nvSpPr>
      <dsp:spPr>
        <a:xfrm>
          <a:off x="281376" y="4187689"/>
          <a:ext cx="112550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3AF52-984E-4710-B14E-6F3B7E0B640D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E509C-947A-490B-838C-8A5146140B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55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BC690-3F8D-4851-A643-D9DD656415D4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0CE8-721A-463E-B16F-776BC6FC1721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2C86-FA97-452C-AA2C-42D9B84B9955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6F04-1DAA-45E8-A6E5-DB2A529435D9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25FD-3F17-4483-BECC-232B1F678E2D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288D-4051-482F-96E7-4408676A88D2}" type="datetime1">
              <a:rPr lang="en-US" smtClean="0"/>
              <a:t>6/25/2019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864-7179-4569-9128-1ED7D72B4ECA}" type="datetime1">
              <a:rPr lang="en-US" smtClean="0"/>
              <a:t>6/25/2019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CB59B-3D3A-49EE-AFF2-2E09017C0DFD}" type="datetime1">
              <a:rPr lang="en-US" smtClean="0"/>
              <a:t>6/25/2019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F5E9-9A52-4775-AAEA-21F29B9133AC}" type="datetime1">
              <a:rPr lang="en-US" smtClean="0"/>
              <a:t>6/25/2019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775D-9EA5-40AF-8D4D-03D28EC20C78}" type="datetime1">
              <a:rPr lang="en-US" smtClean="0"/>
              <a:t>6/25/2019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8025-F257-4655-A92A-4FABBE2F0349}" type="datetime1">
              <a:rPr lang="en-US" smtClean="0"/>
              <a:t>6/25/2019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5E18-F844-4308-99CD-8D13FAB6F334}" type="datetime1">
              <a:rPr lang="en-US" smtClean="0"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578" y="211258"/>
            <a:ext cx="1147303" cy="1087704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70627"/>
            <a:ext cx="1780048" cy="1128337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84866" y="6118940"/>
            <a:ext cx="936689" cy="597218"/>
          </a:xfrm>
          <a:prstGeom prst="rect">
            <a:avLst/>
          </a:prstGeom>
          <a:solidFill>
            <a:srgbClr val="034DA2"/>
          </a:solidFill>
        </p:spPr>
      </p:pic>
      <p:sp>
        <p:nvSpPr>
          <p:cNvPr id="13" name="TextBox 4"/>
          <p:cNvSpPr txBox="1"/>
          <p:nvPr userDrawn="1"/>
        </p:nvSpPr>
        <p:spPr>
          <a:xfrm>
            <a:off x="1432058" y="6118941"/>
            <a:ext cx="1040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 smtClean="0"/>
              <a:t>EASITrain</a:t>
            </a:r>
            <a:r>
              <a:rPr lang="fr-CH" sz="1200" i="1" dirty="0" smtClean="0"/>
              <a:t> –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Advanced </a:t>
            </a:r>
            <a:r>
              <a:rPr lang="fr-CH" sz="1200" i="1" dirty="0" err="1" smtClean="0"/>
              <a:t>Superconductivity</a:t>
            </a:r>
            <a:r>
              <a:rPr lang="fr-CH" sz="1200" i="1" dirty="0" smtClean="0"/>
              <a:t> Innovation and Training. This Marie </a:t>
            </a:r>
            <a:r>
              <a:rPr lang="fr-CH" sz="1200" i="1" dirty="0" err="1" smtClean="0"/>
              <a:t>Sklodowska</a:t>
            </a:r>
            <a:r>
              <a:rPr lang="fr-CH" sz="1200" i="1" dirty="0" smtClean="0"/>
              <a:t>-Curie Action (MSCA) </a:t>
            </a:r>
            <a:r>
              <a:rPr lang="fr-CH" sz="1200" i="1" dirty="0" err="1" smtClean="0"/>
              <a:t>Innovative</a:t>
            </a:r>
            <a:r>
              <a:rPr lang="fr-CH" sz="1200" i="1" dirty="0" smtClean="0"/>
              <a:t> Training Networks (ITN) has </a:t>
            </a:r>
            <a:r>
              <a:rPr lang="fr-CH" sz="1200" i="1" dirty="0" err="1" smtClean="0"/>
              <a:t>received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funding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from</a:t>
            </a:r>
            <a:r>
              <a:rPr lang="fr-CH" sz="1200" i="1" dirty="0" smtClean="0"/>
              <a:t> the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Union’s</a:t>
            </a:r>
            <a:r>
              <a:rPr lang="fr-CH" sz="1200" i="1" dirty="0" smtClean="0"/>
              <a:t> H2020 Framework Programme </a:t>
            </a:r>
            <a:r>
              <a:rPr lang="fr-CH" sz="1200" i="1" dirty="0" err="1" smtClean="0"/>
              <a:t>under</a:t>
            </a:r>
            <a:r>
              <a:rPr lang="fr-CH" sz="1200" i="1" dirty="0" smtClean="0"/>
              <a:t> Grant Agreement no. 764879 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image" Target="../media/image22.png"/><Relationship Id="rId7" Type="http://schemas.openxmlformats.org/officeDocument/2006/relationships/diagramData" Target="../diagrams/data9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microsoft.com/office/2007/relationships/diagramDrawing" Target="../diagrams/drawing9.xml"/><Relationship Id="rId5" Type="http://schemas.openxmlformats.org/officeDocument/2006/relationships/image" Target="../media/image24.png"/><Relationship Id="rId10" Type="http://schemas.openxmlformats.org/officeDocument/2006/relationships/diagramColors" Target="../diagrams/colors9.xml"/><Relationship Id="rId4" Type="http://schemas.openxmlformats.org/officeDocument/2006/relationships/image" Target="../media/image23.png"/><Relationship Id="rId9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image" Target="../media/image27.png"/><Relationship Id="rId7" Type="http://schemas.openxmlformats.org/officeDocument/2006/relationships/diagramLayout" Target="../diagrams/layout10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5" Type="http://schemas.openxmlformats.org/officeDocument/2006/relationships/image" Target="../media/image29.png"/><Relationship Id="rId10" Type="http://schemas.microsoft.com/office/2007/relationships/diagramDrawing" Target="../diagrams/drawing10.xml"/><Relationship Id="rId4" Type="http://schemas.openxmlformats.org/officeDocument/2006/relationships/image" Target="../media/image28.png"/><Relationship Id="rId9" Type="http://schemas.openxmlformats.org/officeDocument/2006/relationships/diagramColors" Target="../diagrams/colors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1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34.JP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320.png"/><Relationship Id="rId7" Type="http://schemas.openxmlformats.org/officeDocument/2006/relationships/diagramColors" Target="../diagrams/colors14.xml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9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20.png"/><Relationship Id="rId9" Type="http://schemas.microsoft.com/office/2007/relationships/diagramDrawing" Target="../diagrams/drawin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007046"/>
            <a:ext cx="12192000" cy="1843927"/>
          </a:xfrm>
          <a:prstGeom prst="rect">
            <a:avLst/>
          </a:prstGeom>
          <a:solidFill>
            <a:srgbClr val="034DA2"/>
          </a:solidFill>
          <a:ln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4896" y="5223401"/>
            <a:ext cx="4708384" cy="754671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latin typeface="Palatino Linotype" panose="02040502050505030304" pitchFamily="18" charset="0"/>
              </a:rPr>
              <a:t>FCC </a:t>
            </a:r>
            <a:r>
              <a:rPr lang="en-US" sz="2000" b="1" dirty="0" smtClean="0">
                <a:latin typeface="Palatino Linotype" panose="02040502050505030304" pitchFamily="18" charset="0"/>
              </a:rPr>
              <a:t>Week – </a:t>
            </a:r>
            <a:r>
              <a:rPr lang="en-US" sz="2000" b="1" dirty="0">
                <a:latin typeface="Palatino Linotype" panose="02040502050505030304" pitchFamily="18" charset="0"/>
              </a:rPr>
              <a:t>24-28 June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2120" y="2328844"/>
            <a:ext cx="11287759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Transient conjugate heat transfer numerical simulation in superfluid helium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4203203"/>
            <a:ext cx="9184253" cy="5695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800" kern="1200" cap="all" spc="-8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2800" b="1" cap="none" dirty="0">
                <a:latin typeface="Palatino Linotype" panose="02040502050505030304" pitchFamily="18" charset="0"/>
              </a:rPr>
              <a:t>Andrea </a:t>
            </a:r>
            <a:r>
              <a:rPr lang="sv-SE" sz="2800" b="1" dirty="0" smtClean="0">
                <a:latin typeface="Palatino Linotype" panose="02040502050505030304" pitchFamily="18" charset="0"/>
              </a:rPr>
              <a:t>Vitrano</a:t>
            </a:r>
            <a:r>
              <a:rPr lang="sv-SE" sz="2800" dirty="0" smtClean="0">
                <a:latin typeface="Palatino Linotype" panose="02040502050505030304" pitchFamily="18" charset="0"/>
              </a:rPr>
              <a:t>, </a:t>
            </a:r>
            <a:r>
              <a:rPr lang="sv-SE" sz="2800" cap="none" dirty="0" smtClean="0">
                <a:latin typeface="Palatino Linotype" panose="02040502050505030304" pitchFamily="18" charset="0"/>
              </a:rPr>
              <a:t>Romain Bruce</a:t>
            </a:r>
            <a:r>
              <a:rPr lang="sv-SE" sz="2800" dirty="0" smtClean="0">
                <a:latin typeface="Palatino Linotype" panose="02040502050505030304" pitchFamily="18" charset="0"/>
              </a:rPr>
              <a:t>, B</a:t>
            </a:r>
            <a:r>
              <a:rPr lang="sv-SE" sz="2800" cap="none" dirty="0" smtClean="0">
                <a:latin typeface="Palatino Linotype" panose="02040502050505030304" pitchFamily="18" charset="0"/>
              </a:rPr>
              <a:t>ertrand Baudouy</a:t>
            </a:r>
            <a:r>
              <a:rPr lang="sv-SE" sz="2800" dirty="0" smtClean="0">
                <a:latin typeface="Palatino Linotype" panose="02040502050505030304" pitchFamily="18" charset="0"/>
              </a:rPr>
              <a:t> </a:t>
            </a:r>
            <a:endParaRPr lang="sv-SE" sz="2800" b="1" dirty="0">
              <a:solidFill>
                <a:srgbClr val="0070C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9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808" y="258932"/>
            <a:ext cx="2398701" cy="104803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67" y="249025"/>
            <a:ext cx="1060188" cy="105794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84867" y="4770152"/>
            <a:ext cx="3546472" cy="5695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800" kern="1200" cap="all" spc="-8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2400" cap="none" dirty="0" smtClean="0">
                <a:latin typeface="Palatino Linotype" panose="02040502050505030304" pitchFamily="18" charset="0"/>
              </a:rPr>
              <a:t>andrea.vitrano@cea.fr</a:t>
            </a:r>
            <a:endParaRPr lang="sv-SE" sz="2400" dirty="0">
              <a:solidFill>
                <a:srgbClr val="0070C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4368" y="5216434"/>
            <a:ext cx="3087469" cy="5695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800" kern="1200" cap="all" spc="-8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2400" cap="none" dirty="0" smtClean="0">
                <a:latin typeface="Palatino Linotype" panose="02040502050505030304" pitchFamily="18" charset="0"/>
              </a:rPr>
              <a:t>CEA Paris-Saclay</a:t>
            </a:r>
            <a:endParaRPr lang="sv-SE" sz="2400" dirty="0">
              <a:solidFill>
                <a:srgbClr val="0070C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3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122813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Heat conductivity function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10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46348" y="2646450"/>
            <a:ext cx="3856381" cy="631991"/>
          </a:xfrm>
          <a:ln w="28575">
            <a:solidFill>
              <a:srgbClr val="034DA2"/>
            </a:solidFill>
          </a:ln>
        </p:spPr>
        <p:txBody>
          <a:bodyPr>
            <a:norm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Sato formulation (m = 3.4)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282768" y="2646448"/>
            <a:ext cx="2696432" cy="621044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Theory (m = 3)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223" y="1645341"/>
            <a:ext cx="2257425" cy="8572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856" y="3604563"/>
            <a:ext cx="3105150" cy="4762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3779" y="3496316"/>
            <a:ext cx="3028950" cy="514350"/>
          </a:xfrm>
          <a:prstGeom prst="rect">
            <a:avLst/>
          </a:prstGeom>
        </p:spPr>
      </p:pic>
      <p:sp>
        <p:nvSpPr>
          <p:cNvPr id="19" name="Virage 18"/>
          <p:cNvSpPr/>
          <p:nvPr/>
        </p:nvSpPr>
        <p:spPr>
          <a:xfrm rot="5400000">
            <a:off x="8816407" y="1424997"/>
            <a:ext cx="778823" cy="1664081"/>
          </a:xfrm>
          <a:prstGeom prst="bentArrow">
            <a:avLst/>
          </a:prstGeom>
          <a:solidFill>
            <a:srgbClr val="034DA2"/>
          </a:solidFill>
          <a:ln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Virage 29"/>
          <p:cNvSpPr/>
          <p:nvPr/>
        </p:nvSpPr>
        <p:spPr>
          <a:xfrm rot="5400000" flipV="1">
            <a:off x="3847970" y="1355889"/>
            <a:ext cx="778823" cy="1802297"/>
          </a:xfrm>
          <a:prstGeom prst="bentArrow">
            <a:avLst/>
          </a:prstGeom>
          <a:solidFill>
            <a:srgbClr val="034DA2"/>
          </a:solidFill>
          <a:ln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854" y="4080814"/>
            <a:ext cx="4714875" cy="89535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2279" y="5103462"/>
            <a:ext cx="3600450" cy="457200"/>
          </a:xfrm>
          <a:prstGeom prst="rect">
            <a:avLst/>
          </a:prstGeom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1972230" y="4359953"/>
            <a:ext cx="3999785" cy="1348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Properties taken from HEPAK database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16" name="Diagram 25"/>
          <p:cNvGraphicFramePr/>
          <p:nvPr>
            <p:extLst>
              <p:ext uri="{D42A27DB-BD31-4B8C-83A1-F6EECF244321}">
                <p14:modId xmlns:p14="http://schemas.microsoft.com/office/powerpoint/2010/main" val="4275478349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TextBox 8"/>
          <p:cNvSpPr txBox="1"/>
          <p:nvPr/>
        </p:nvSpPr>
        <p:spPr>
          <a:xfrm>
            <a:off x="8999507" y="5771854"/>
            <a:ext cx="2403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DOI: 10.1016/B978-008044559-5/50204-0</a:t>
            </a:r>
          </a:p>
        </p:txBody>
      </p:sp>
    </p:spTree>
    <p:extLst>
      <p:ext uri="{BB962C8B-B14F-4D97-AF65-F5344CB8AC3E}">
        <p14:creationId xmlns:p14="http://schemas.microsoft.com/office/powerpoint/2010/main" val="84856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Boundary Conditions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11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25423" y="1556614"/>
            <a:ext cx="3367041" cy="678383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b="1" dirty="0" smtClean="0">
                <a:latin typeface="Palatino Linotype" panose="02040502050505030304" pitchFamily="18" charset="0"/>
              </a:rPr>
              <a:t>Partial slip of He II</a:t>
            </a:r>
            <a:endParaRPr lang="en-US" sz="2000" b="1" dirty="0"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623" y="3659179"/>
            <a:ext cx="3762375" cy="1104900"/>
          </a:xfrm>
          <a:prstGeom prst="rect">
            <a:avLst/>
          </a:prstGeom>
        </p:spPr>
      </p:pic>
      <p:grpSp>
        <p:nvGrpSpPr>
          <p:cNvPr id="18" name="Groupe 17"/>
          <p:cNvGrpSpPr/>
          <p:nvPr/>
        </p:nvGrpSpPr>
        <p:grpSpPr>
          <a:xfrm>
            <a:off x="2378875" y="2626513"/>
            <a:ext cx="7440764" cy="933450"/>
            <a:chOff x="2852722" y="2596217"/>
            <a:chExt cx="7440764" cy="933450"/>
          </a:xfrm>
        </p:grpSpPr>
        <p:grpSp>
          <p:nvGrpSpPr>
            <p:cNvPr id="15" name="Groupe 14"/>
            <p:cNvGrpSpPr/>
            <p:nvPr/>
          </p:nvGrpSpPr>
          <p:grpSpPr>
            <a:xfrm>
              <a:off x="2852722" y="2596217"/>
              <a:ext cx="3467100" cy="933450"/>
              <a:chOff x="7531997" y="4617512"/>
              <a:chExt cx="3467100" cy="933450"/>
            </a:xfrm>
          </p:grpSpPr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70172" y="4617512"/>
                <a:ext cx="2828925" cy="933450"/>
              </a:xfrm>
              <a:prstGeom prst="rect">
                <a:avLst/>
              </a:prstGeom>
            </p:spPr>
          </p:pic>
          <p:pic>
            <p:nvPicPr>
              <p:cNvPr id="12" name="Imag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31997" y="4898499"/>
                <a:ext cx="638175" cy="371475"/>
              </a:xfrm>
              <a:prstGeom prst="rect">
                <a:avLst/>
              </a:prstGeom>
            </p:spPr>
          </p:pic>
        </p:grpSp>
        <p:sp>
          <p:nvSpPr>
            <p:cNvPr id="16" name="Flèche droite 15"/>
            <p:cNvSpPr/>
            <p:nvPr/>
          </p:nvSpPr>
          <p:spPr>
            <a:xfrm>
              <a:off x="6618119" y="2877204"/>
              <a:ext cx="1649896" cy="299310"/>
            </a:xfrm>
            <a:prstGeom prst="rightArrow">
              <a:avLst/>
            </a:prstGeom>
            <a:solidFill>
              <a:srgbClr val="034DA2"/>
            </a:solidFill>
            <a:ln>
              <a:solidFill>
                <a:srgbClr val="034D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8566312" y="2682388"/>
              <a:ext cx="1727174" cy="678383"/>
            </a:xfrm>
            <a:prstGeom prst="rect">
              <a:avLst/>
            </a:prstGeom>
            <a:ln w="28575">
              <a:solidFill>
                <a:srgbClr val="034DA2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188" lvl="1" indent="0">
                <a:lnSpc>
                  <a:spcPct val="150000"/>
                </a:lnSpc>
                <a:buFont typeface="Arial"/>
                <a:buNone/>
              </a:pPr>
              <a:r>
                <a:rPr lang="en-US" sz="2000" b="1" dirty="0" smtClean="0">
                  <a:latin typeface="Palatino Linotype" panose="02040502050505030304" pitchFamily="18" charset="0"/>
                </a:rPr>
                <a:t>v</a:t>
              </a:r>
              <a:r>
                <a:rPr lang="en-US" sz="2000" b="1" baseline="-25000" dirty="0" smtClean="0">
                  <a:latin typeface="Palatino Linotype" panose="02040502050505030304" pitchFamily="18" charset="0"/>
                </a:rPr>
                <a:t>n</a:t>
              </a:r>
              <a:r>
                <a:rPr lang="en-US" sz="2000" b="1" dirty="0" smtClean="0">
                  <a:latin typeface="Palatino Linotype" panose="02040502050505030304" pitchFamily="18" charset="0"/>
                </a:rPr>
                <a:t> = 0</a:t>
              </a:r>
              <a:endParaRPr lang="en-US" sz="2000" b="1" dirty="0">
                <a:latin typeface="Palatino Linotype" panose="02040502050505030304" pitchFamily="18" charset="0"/>
              </a:endParaRPr>
            </a:p>
          </p:txBody>
        </p:sp>
      </p:grp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8895" y="3949691"/>
            <a:ext cx="1152525" cy="523875"/>
          </a:xfrm>
          <a:prstGeom prst="rect">
            <a:avLst/>
          </a:prstGeom>
        </p:spPr>
      </p:pic>
      <p:sp>
        <p:nvSpPr>
          <p:cNvPr id="24" name="Flèche en arc 23"/>
          <p:cNvSpPr/>
          <p:nvPr/>
        </p:nvSpPr>
        <p:spPr>
          <a:xfrm rot="5400000">
            <a:off x="9206947" y="2500013"/>
            <a:ext cx="1821973" cy="2125135"/>
          </a:xfrm>
          <a:prstGeom prst="circularArrow">
            <a:avLst/>
          </a:prstGeom>
          <a:solidFill>
            <a:srgbClr val="034DA2"/>
          </a:solidFill>
          <a:ln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642712" y="4979432"/>
            <a:ext cx="2697764" cy="814784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 algn="ctr">
              <a:lnSpc>
                <a:spcPct val="10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new boundary condition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7" name="Flèche droite rayée 26"/>
          <p:cNvSpPr/>
          <p:nvPr/>
        </p:nvSpPr>
        <p:spPr>
          <a:xfrm>
            <a:off x="4606562" y="5155595"/>
            <a:ext cx="1133061" cy="357808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6131020" y="5023737"/>
            <a:ext cx="5222780" cy="652034"/>
          </a:xfrm>
          <a:ln w="28575">
            <a:solidFill>
              <a:srgbClr val="AD0010"/>
            </a:solidFill>
          </a:ln>
        </p:spPr>
        <p:txBody>
          <a:bodyPr>
            <a:norm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i="1" dirty="0" err="1" smtClean="0">
                <a:latin typeface="Palatino Linotype" panose="02040502050505030304" pitchFamily="18" charset="0"/>
              </a:rPr>
              <a:t>superfluidPartialSlipFvPatchVectorField</a:t>
            </a:r>
            <a:endParaRPr lang="en-US" sz="2000" i="1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23" name="Diagram 25"/>
          <p:cNvGraphicFramePr/>
          <p:nvPr>
            <p:extLst>
              <p:ext uri="{D42A27DB-BD31-4B8C-83A1-F6EECF244321}">
                <p14:modId xmlns:p14="http://schemas.microsoft.com/office/powerpoint/2010/main" val="180593272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72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Boundary Conditions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12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275086" y="1414075"/>
            <a:ext cx="3145976" cy="678383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b="1" dirty="0" err="1" smtClean="0">
                <a:latin typeface="Palatino Linotype" panose="02040502050505030304" pitchFamily="18" charset="0"/>
              </a:rPr>
              <a:t>Kapitza</a:t>
            </a:r>
            <a:r>
              <a:rPr lang="en-US" sz="2000" b="1" dirty="0" smtClean="0">
                <a:latin typeface="Palatino Linotype" panose="02040502050505030304" pitchFamily="18" charset="0"/>
              </a:rPr>
              <a:t> resistance</a:t>
            </a:r>
            <a:endParaRPr lang="en-US" sz="2000" b="1" dirty="0">
              <a:latin typeface="Palatino Linotype" panose="0204050205050503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3348"/>
          <a:stretch/>
        </p:blipFill>
        <p:spPr>
          <a:xfrm>
            <a:off x="8150087" y="1969985"/>
            <a:ext cx="3813170" cy="3800475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1919145" y="2369958"/>
            <a:ext cx="3110215" cy="714563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b="1" dirty="0" smtClean="0">
                <a:latin typeface="Palatino Linotype" panose="02040502050505030304" pitchFamily="18" charset="0"/>
              </a:rPr>
              <a:t>q = </a:t>
            </a:r>
            <a:r>
              <a:rPr lang="en-US" b="1" dirty="0" err="1" smtClean="0">
                <a:latin typeface="Palatino Linotype" panose="02040502050505030304" pitchFamily="18" charset="0"/>
              </a:rPr>
              <a:t>h</a:t>
            </a:r>
            <a:r>
              <a:rPr lang="en-US" b="1" baseline="-25000" dirty="0" err="1" smtClean="0">
                <a:latin typeface="Palatino Linotype" panose="02040502050505030304" pitchFamily="18" charset="0"/>
              </a:rPr>
              <a:t>k</a:t>
            </a:r>
            <a:r>
              <a:rPr lang="en-US" b="1" dirty="0" smtClean="0">
                <a:latin typeface="Palatino Linotype" panose="02040502050505030304" pitchFamily="18" charset="0"/>
              </a:rPr>
              <a:t> (</a:t>
            </a:r>
            <a:r>
              <a:rPr lang="en-US" b="1" dirty="0" err="1" smtClean="0">
                <a:latin typeface="Palatino Linotype" panose="02040502050505030304" pitchFamily="18" charset="0"/>
              </a:rPr>
              <a:t>T</a:t>
            </a:r>
            <a:r>
              <a:rPr lang="en-US" b="1" baseline="-25000" dirty="0" err="1" smtClean="0">
                <a:latin typeface="Palatino Linotype" panose="02040502050505030304" pitchFamily="18" charset="0"/>
              </a:rPr>
              <a:t>s</a:t>
            </a:r>
            <a:r>
              <a:rPr lang="en-US" b="1" dirty="0" smtClean="0">
                <a:latin typeface="Palatino Linotype" panose="02040502050505030304" pitchFamily="18" charset="0"/>
              </a:rPr>
              <a:t> - </a:t>
            </a:r>
            <a:r>
              <a:rPr lang="en-US" b="1" dirty="0" err="1" smtClean="0">
                <a:latin typeface="Palatino Linotype" panose="02040502050505030304" pitchFamily="18" charset="0"/>
              </a:rPr>
              <a:t>T</a:t>
            </a:r>
            <a:r>
              <a:rPr lang="en-US" b="1" baseline="-25000" dirty="0" err="1" smtClean="0">
                <a:latin typeface="Palatino Linotype" panose="02040502050505030304" pitchFamily="18" charset="0"/>
              </a:rPr>
              <a:t>He</a:t>
            </a:r>
            <a:r>
              <a:rPr lang="en-US" b="1" dirty="0" smtClean="0">
                <a:latin typeface="Palatino Linotype" panose="02040502050505030304" pitchFamily="18" charset="0"/>
              </a:rPr>
              <a:t>)</a:t>
            </a:r>
            <a:endParaRPr lang="en-US" b="1" dirty="0">
              <a:latin typeface="Palatino Linotype" panose="02040502050505030304" pitchFamily="18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44415" y="2338381"/>
            <a:ext cx="2475563" cy="777719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None/>
            </a:pPr>
            <a:r>
              <a:rPr lang="en-US" b="1" dirty="0" err="1" smtClean="0">
                <a:latin typeface="Palatino Linotype" panose="02040502050505030304" pitchFamily="18" charset="0"/>
              </a:rPr>
              <a:t>h</a:t>
            </a:r>
            <a:r>
              <a:rPr lang="en-US" b="1" baseline="-25000" dirty="0" err="1" smtClean="0">
                <a:latin typeface="Palatino Linotype" panose="02040502050505030304" pitchFamily="18" charset="0"/>
              </a:rPr>
              <a:t>k</a:t>
            </a:r>
            <a:r>
              <a:rPr lang="en-US" b="1" dirty="0" smtClean="0">
                <a:latin typeface="Palatino Linotype" panose="02040502050505030304" pitchFamily="18" charset="0"/>
              </a:rPr>
              <a:t> = a T</a:t>
            </a:r>
            <a:r>
              <a:rPr lang="en-US" b="1" baseline="-25000" dirty="0" smtClean="0">
                <a:latin typeface="Palatino Linotype" panose="02040502050505030304" pitchFamily="18" charset="0"/>
              </a:rPr>
              <a:t>He</a:t>
            </a:r>
            <a:r>
              <a:rPr lang="en-US" b="1" baseline="30000" dirty="0" smtClean="0">
                <a:latin typeface="Palatino Linotype" panose="02040502050505030304" pitchFamily="18" charset="0"/>
              </a:rPr>
              <a:t>b</a:t>
            </a:r>
            <a:endParaRPr lang="en-US" b="1" baseline="30000" dirty="0">
              <a:latin typeface="Palatino Linotype" panose="02040502050505030304" pitchFamily="18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86720" y="4445602"/>
            <a:ext cx="4748723" cy="428607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 algn="ctr">
              <a:lnSpc>
                <a:spcPct val="10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new boundary condition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1715388" y="5097421"/>
            <a:ext cx="6473350" cy="643990"/>
          </a:xfrm>
          <a:ln w="28575">
            <a:solidFill>
              <a:srgbClr val="AD0010"/>
            </a:solidFill>
          </a:ln>
        </p:spPr>
        <p:txBody>
          <a:bodyPr>
            <a:norm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i="1" dirty="0" err="1" smtClean="0">
                <a:latin typeface="Palatino Linotype" panose="02040502050505030304" pitchFamily="18" charset="0"/>
              </a:rPr>
              <a:t>temperatureKapitzaCoupledBaffleFvPatchScalarField</a:t>
            </a:r>
            <a:endParaRPr lang="en-US" sz="2000" i="1" dirty="0">
              <a:latin typeface="Palatino Linotype" panose="02040502050505030304" pitchFamily="18" charset="0"/>
            </a:endParaRPr>
          </a:p>
        </p:txBody>
      </p:sp>
      <p:sp>
        <p:nvSpPr>
          <p:cNvPr id="7" name="Virage 6"/>
          <p:cNvSpPr/>
          <p:nvPr/>
        </p:nvSpPr>
        <p:spPr>
          <a:xfrm rot="16200000" flipH="1" flipV="1">
            <a:off x="5425972" y="4202775"/>
            <a:ext cx="485176" cy="1268482"/>
          </a:xfrm>
          <a:prstGeom prst="ben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856036" y="3393600"/>
            <a:ext cx="4192053" cy="777719"/>
          </a:xfrm>
          <a:prstGeom prst="rect">
            <a:avLst/>
          </a:prstGeom>
          <a:ln w="28575">
            <a:solidFill>
              <a:srgbClr val="034DA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None/>
            </a:pPr>
            <a:r>
              <a:rPr lang="en-US" b="1" dirty="0" smtClean="0">
                <a:latin typeface="Palatino Linotype" panose="02040502050505030304" pitchFamily="18" charset="0"/>
              </a:rPr>
              <a:t>(a , b)  =  </a:t>
            </a:r>
            <a:r>
              <a:rPr lang="en-US" b="1" i="1" dirty="0" smtClean="0">
                <a:latin typeface="Palatino Linotype" panose="02040502050505030304" pitchFamily="18" charset="0"/>
              </a:rPr>
              <a:t>f </a:t>
            </a:r>
            <a:r>
              <a:rPr lang="en-US" b="1" dirty="0" smtClean="0">
                <a:latin typeface="Palatino Linotype" panose="02040502050505030304" pitchFamily="18" charset="0"/>
              </a:rPr>
              <a:t>(solid material)</a:t>
            </a:r>
            <a:endParaRPr lang="en-US" b="1" baseline="300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21" name="Diagram 25"/>
          <p:cNvGraphicFramePr/>
          <p:nvPr>
            <p:extLst>
              <p:ext uri="{D42A27DB-BD31-4B8C-83A1-F6EECF244321}">
                <p14:modId xmlns:p14="http://schemas.microsoft.com/office/powerpoint/2010/main" val="180593272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44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He II Model Validation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24" name="Diagram 25"/>
          <p:cNvGraphicFramePr/>
          <p:nvPr>
            <p:extLst>
              <p:ext uri="{D42A27DB-BD31-4B8C-83A1-F6EECF244321}">
                <p14:modId xmlns:p14="http://schemas.microsoft.com/office/powerpoint/2010/main" val="180593272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9083"/>
          <a:stretch/>
        </p:blipFill>
        <p:spPr>
          <a:xfrm>
            <a:off x="1516680" y="1466092"/>
            <a:ext cx="5123133" cy="2189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r="9083"/>
          <a:stretch/>
        </p:blipFill>
        <p:spPr>
          <a:xfrm>
            <a:off x="1516680" y="3736779"/>
            <a:ext cx="5280013" cy="22348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7" r="9051" b="1629"/>
          <a:stretch/>
        </p:blipFill>
        <p:spPr>
          <a:xfrm>
            <a:off x="6796693" y="1621505"/>
            <a:ext cx="5025296" cy="4350107"/>
          </a:xfrm>
          <a:prstGeom prst="rect">
            <a:avLst/>
          </a:prstGeom>
        </p:spPr>
      </p:pic>
      <p:sp>
        <p:nvSpPr>
          <p:cNvPr id="11" name="ZoneTexte 86"/>
          <p:cNvSpPr txBox="1"/>
          <p:nvPr/>
        </p:nvSpPr>
        <p:spPr>
          <a:xfrm>
            <a:off x="3918979" y="4334093"/>
            <a:ext cx="287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Palatino Linotype" panose="02040502050505030304" pitchFamily="18" charset="0"/>
              </a:rPr>
              <a:t>Heat</a:t>
            </a:r>
            <a:r>
              <a:rPr lang="fr-FR" dirty="0" smtClean="0">
                <a:latin typeface="Palatino Linotype" panose="02040502050505030304" pitchFamily="18" charset="0"/>
              </a:rPr>
              <a:t> Flux ≈ 22 [kW/m</a:t>
            </a:r>
            <a:r>
              <a:rPr lang="fr-FR" baseline="30000" dirty="0" smtClean="0">
                <a:latin typeface="Palatino Linotype" panose="02040502050505030304" pitchFamily="18" charset="0"/>
              </a:rPr>
              <a:t>2</a:t>
            </a:r>
            <a:r>
              <a:rPr lang="fr-FR" dirty="0" smtClean="0">
                <a:latin typeface="Palatino Linotype" panose="02040502050505030304" pitchFamily="18" charset="0"/>
              </a:rPr>
              <a:t>]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latin typeface="Palatino Linotype" panose="02040502050505030304" pitchFamily="18" charset="0"/>
              </a:rPr>
              <a:t>T</a:t>
            </a:r>
            <a:r>
              <a:rPr lang="fr-FR" baseline="-25000" dirty="0" smtClean="0">
                <a:latin typeface="Palatino Linotype" panose="02040502050505030304" pitchFamily="18" charset="0"/>
              </a:rPr>
              <a:t>bath</a:t>
            </a:r>
            <a:r>
              <a:rPr lang="fr-FR" dirty="0" smtClean="0">
                <a:latin typeface="Palatino Linotype" panose="02040502050505030304" pitchFamily="18" charset="0"/>
              </a:rPr>
              <a:t> = 1.8102 [K]</a:t>
            </a:r>
          </a:p>
        </p:txBody>
      </p:sp>
    </p:spTree>
    <p:extLst>
      <p:ext uri="{BB962C8B-B14F-4D97-AF65-F5344CB8AC3E}">
        <p14:creationId xmlns:p14="http://schemas.microsoft.com/office/powerpoint/2010/main" val="35586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He II – He I Phase Transition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20" name="Diagram 25"/>
          <p:cNvGraphicFramePr/>
          <p:nvPr>
            <p:extLst>
              <p:ext uri="{D42A27DB-BD31-4B8C-83A1-F6EECF244321}">
                <p14:modId xmlns:p14="http://schemas.microsoft.com/office/powerpoint/2010/main" val="364410777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29" y="1424708"/>
            <a:ext cx="3616961" cy="4432457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2526" y="1815076"/>
            <a:ext cx="3104838" cy="3651720"/>
          </a:xfrm>
          <a:prstGeom prst="rect">
            <a:avLst/>
          </a:prstGeom>
        </p:spPr>
      </p:pic>
      <p:sp>
        <p:nvSpPr>
          <p:cNvPr id="24" name="TextBox 8"/>
          <p:cNvSpPr txBox="1"/>
          <p:nvPr/>
        </p:nvSpPr>
        <p:spPr>
          <a:xfrm>
            <a:off x="1622329" y="5857165"/>
            <a:ext cx="1927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DOI: 10.1007/978-1-4419-9979-5</a:t>
            </a:r>
            <a:endParaRPr lang="fr-FR" sz="1000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877414"/>
            <a:ext cx="3163236" cy="3726785"/>
          </a:xfrm>
          <a:prstGeom prst="rect">
            <a:avLst/>
          </a:prstGeom>
        </p:spPr>
      </p:pic>
      <p:sp>
        <p:nvSpPr>
          <p:cNvPr id="27" name="TextBox 8"/>
          <p:cNvSpPr txBox="1"/>
          <p:nvPr/>
        </p:nvSpPr>
        <p:spPr>
          <a:xfrm>
            <a:off x="10306768" y="5857165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ISBN 978-3-540-26619-8</a:t>
            </a:r>
          </a:p>
        </p:txBody>
      </p:sp>
    </p:spTree>
    <p:extLst>
      <p:ext uri="{BB962C8B-B14F-4D97-AF65-F5344CB8AC3E}">
        <p14:creationId xmlns:p14="http://schemas.microsoft.com/office/powerpoint/2010/main" val="81247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Temperature Calculation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15</a:t>
            </a:fld>
            <a:endParaRPr lang="en-US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933613" y="2170126"/>
            <a:ext cx="7413528" cy="643990"/>
          </a:xfrm>
          <a:ln w="28575">
            <a:solidFill>
              <a:srgbClr val="AD0010"/>
            </a:solidFill>
          </a:ln>
        </p:spPr>
        <p:txBody>
          <a:bodyPr>
            <a:norm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err="1" smtClean="0">
                <a:latin typeface="Palatino Linotype" panose="02040502050505030304" pitchFamily="18" charset="0"/>
              </a:rPr>
              <a:t>OpenFOAM</a:t>
            </a:r>
            <a:r>
              <a:rPr lang="en-US" sz="2000" dirty="0" smtClean="0">
                <a:latin typeface="Palatino Linotype" panose="02040502050505030304" pitchFamily="18" charset="0"/>
              </a:rPr>
              <a:t> </a:t>
            </a:r>
            <a:r>
              <a:rPr lang="en-US" sz="2000" i="1" dirty="0" err="1" smtClean="0">
                <a:latin typeface="Palatino Linotype" panose="02040502050505030304" pitchFamily="18" charset="0"/>
              </a:rPr>
              <a:t>heatTransfer</a:t>
            </a:r>
            <a:r>
              <a:rPr lang="en-US" sz="2000" dirty="0" smtClean="0">
                <a:latin typeface="Palatino Linotype" panose="02040502050505030304" pitchFamily="18" charset="0"/>
              </a:rPr>
              <a:t> solvers temperature calculation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531955" y="1416878"/>
            <a:ext cx="4634565" cy="702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None/>
            </a:pPr>
            <a:r>
              <a:rPr lang="en-US" sz="2000" dirty="0">
                <a:latin typeface="Palatino Linotype" panose="02040502050505030304" pitchFamily="18" charset="0"/>
              </a:rPr>
              <a:t>Enthalpy based energy equation</a:t>
            </a:r>
          </a:p>
        </p:txBody>
      </p:sp>
      <p:sp>
        <p:nvSpPr>
          <p:cNvPr id="36" name="Flèche droite rayée 35"/>
          <p:cNvSpPr/>
          <p:nvPr/>
        </p:nvSpPr>
        <p:spPr>
          <a:xfrm>
            <a:off x="6166520" y="1561097"/>
            <a:ext cx="1356813" cy="361771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7380155" y="1416878"/>
            <a:ext cx="40735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the T needs to be computed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933613" y="2984246"/>
                <a:ext cx="2223687" cy="1008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fr-FR" sz="2400" b="0" i="1" baseline="-25000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sz="24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pt-BR" sz="240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sz="2400" b="0" i="1" baseline="-25000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b="0" i="1" baseline="30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nary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613" y="2984246"/>
                <a:ext cx="2223687" cy="10085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lèche droite rayée 14"/>
          <p:cNvSpPr/>
          <p:nvPr/>
        </p:nvSpPr>
        <p:spPr>
          <a:xfrm>
            <a:off x="5529655" y="3291530"/>
            <a:ext cx="1473528" cy="455825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7003183" y="3013366"/>
                <a:ext cx="3827402" cy="1008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FR" sz="2400" b="0" i="1" baseline="-2500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pt-BR" sz="24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b="0" i="1" baseline="-25000" smtClean="0">
                              <a:latin typeface="Cambria Math" panose="02040503050406030204" pitchFamily="18" charset="0"/>
                            </a:rPr>
                            <m:t>𝑠𝑡𝑑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p>
                        <m:e>
                          <m:d>
                            <m:dPr>
                              <m:ctrlPr>
                                <a:rPr lang="pt-BR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pt-BR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pt-BR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pt-BR" sz="2400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fr-FR" sz="2400" i="1" baseline="-2500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fr-FR" sz="2400" i="1" baseline="30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nary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fr-FR" sz="2400" i="1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183" y="3013366"/>
                <a:ext cx="3827402" cy="10085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ontent Placeholder 2"/>
          <p:cNvSpPr txBox="1">
            <a:spLocks/>
          </p:cNvSpPr>
          <p:nvPr/>
        </p:nvSpPr>
        <p:spPr>
          <a:xfrm>
            <a:off x="7757742" y="4162922"/>
            <a:ext cx="3209517" cy="702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non-linear equation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18" name="Flèche droite rayée 17"/>
          <p:cNvSpPr/>
          <p:nvPr/>
        </p:nvSpPr>
        <p:spPr>
          <a:xfrm rot="10800000">
            <a:off x="6537603" y="4327152"/>
            <a:ext cx="1356813" cy="361771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465621" y="4039010"/>
            <a:ext cx="2782156" cy="968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8" lvl="1" indent="0" algn="ctr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Newton-Raphson iterative method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1" name="Flèche en arc 20"/>
          <p:cNvSpPr/>
          <p:nvPr/>
        </p:nvSpPr>
        <p:spPr>
          <a:xfrm rot="5400000">
            <a:off x="10065029" y="3154481"/>
            <a:ext cx="1397394" cy="1671492"/>
          </a:xfrm>
          <a:prstGeom prst="circular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2" name="Diagram 25"/>
          <p:cNvGraphicFramePr/>
          <p:nvPr>
            <p:extLst>
              <p:ext uri="{D42A27DB-BD31-4B8C-83A1-F6EECF244321}">
                <p14:modId xmlns:p14="http://schemas.microsoft.com/office/powerpoint/2010/main" val="182500944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Content Placeholder 2"/>
          <p:cNvSpPr txBox="1">
            <a:spLocks/>
          </p:cNvSpPr>
          <p:nvPr/>
        </p:nvSpPr>
        <p:spPr>
          <a:xfrm>
            <a:off x="959074" y="4037399"/>
            <a:ext cx="2471929" cy="1232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 algn="ctr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second order transition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610909" y="5202449"/>
            <a:ext cx="6182139" cy="643990"/>
          </a:xfrm>
          <a:prstGeom prst="rect">
            <a:avLst/>
          </a:prstGeom>
          <a:ln w="28575">
            <a:solidFill>
              <a:srgbClr val="AD001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enthalpy – temperature table for interpolation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5" name="Flèche droite rayée 24"/>
          <p:cNvSpPr/>
          <p:nvPr/>
        </p:nvSpPr>
        <p:spPr>
          <a:xfrm rot="2744637">
            <a:off x="2261018" y="5071119"/>
            <a:ext cx="382217" cy="415584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droite rayée 26"/>
          <p:cNvSpPr/>
          <p:nvPr/>
        </p:nvSpPr>
        <p:spPr>
          <a:xfrm rot="8070775">
            <a:off x="4102654" y="5082824"/>
            <a:ext cx="406088" cy="391117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975743" y="5458158"/>
            <a:ext cx="2910519" cy="506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highly unstable</a:t>
            </a:r>
            <a:endParaRPr lang="en-US" sz="2000" dirty="0">
              <a:solidFill>
                <a:srgbClr val="C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0" name="Flèche droite rayée 29"/>
          <p:cNvSpPr/>
          <p:nvPr/>
        </p:nvSpPr>
        <p:spPr>
          <a:xfrm rot="21016284">
            <a:off x="4459283" y="5495515"/>
            <a:ext cx="938219" cy="455825"/>
          </a:xfrm>
          <a:prstGeom prst="stripedRightArrow">
            <a:avLst/>
          </a:prstGeom>
          <a:noFill/>
          <a:ln>
            <a:solidFill>
              <a:srgbClr val="AD0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5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70457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Palatino Linotype" panose="02040502050505030304" pitchFamily="18" charset="0"/>
              </a:rPr>
              <a:t>He II – He I simulations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16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5" t="4058"/>
          <a:stretch/>
        </p:blipFill>
        <p:spPr>
          <a:xfrm>
            <a:off x="1572592" y="1188069"/>
            <a:ext cx="3599154" cy="4905524"/>
          </a:xfrm>
          <a:prstGeom prst="rect">
            <a:avLst/>
          </a:prstGeom>
        </p:spPr>
      </p:pic>
      <p:graphicFrame>
        <p:nvGraphicFramePr>
          <p:cNvPr id="8" name="Diagram 25"/>
          <p:cNvGraphicFramePr/>
          <p:nvPr>
            <p:extLst>
              <p:ext uri="{D42A27DB-BD31-4B8C-83A1-F6EECF244321}">
                <p14:modId xmlns:p14="http://schemas.microsoft.com/office/powerpoint/2010/main" val="1825009447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6" t="4741"/>
          <a:stretch/>
        </p:blipFill>
        <p:spPr>
          <a:xfrm>
            <a:off x="5312281" y="1188069"/>
            <a:ext cx="4024981" cy="4905524"/>
          </a:xfrm>
          <a:prstGeom prst="rect">
            <a:avLst/>
          </a:prstGeom>
        </p:spPr>
      </p:pic>
      <p:sp>
        <p:nvSpPr>
          <p:cNvPr id="9" name="ZoneTexte 20"/>
          <p:cNvSpPr txBox="1"/>
          <p:nvPr/>
        </p:nvSpPr>
        <p:spPr>
          <a:xfrm>
            <a:off x="9477797" y="2740292"/>
            <a:ext cx="2336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latin typeface="Palatino Linotype" panose="02040502050505030304" pitchFamily="18" charset="0"/>
              </a:rPr>
              <a:t>orthogonal </a:t>
            </a:r>
            <a:r>
              <a:rPr lang="fr-FR" dirty="0" err="1" smtClean="0">
                <a:latin typeface="Palatino Linotype" panose="02040502050505030304" pitchFamily="18" charset="0"/>
              </a:rPr>
              <a:t>hexahedrons</a:t>
            </a:r>
            <a:endParaRPr lang="fr-FR" dirty="0" smtClean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Palatino Linotype" panose="02040502050505030304" pitchFamily="18" charset="0"/>
              </a:rPr>
              <a:t>number</a:t>
            </a:r>
            <a:r>
              <a:rPr lang="fr-FR" dirty="0" smtClean="0">
                <a:latin typeface="Palatino Linotype" panose="02040502050505030304" pitchFamily="18" charset="0"/>
              </a:rPr>
              <a:t> of </a:t>
            </a:r>
            <a:r>
              <a:rPr lang="fr-FR" dirty="0" err="1" smtClean="0">
                <a:latin typeface="Palatino Linotype" panose="02040502050505030304" pitchFamily="18" charset="0"/>
              </a:rPr>
              <a:t>cells</a:t>
            </a:r>
            <a:r>
              <a:rPr lang="fr-FR" dirty="0" smtClean="0">
                <a:latin typeface="Palatino Linotype" panose="02040502050505030304" pitchFamily="18" charset="0"/>
              </a:rPr>
              <a:t> ≈ 70k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Palatino Linotype" panose="02040502050505030304" pitchFamily="18" charset="0"/>
              </a:rPr>
              <a:t>wall</a:t>
            </a:r>
            <a:r>
              <a:rPr lang="fr-FR" dirty="0" smtClean="0">
                <a:latin typeface="Palatino Linotype" panose="02040502050505030304" pitchFamily="18" charset="0"/>
              </a:rPr>
              <a:t> </a:t>
            </a:r>
            <a:r>
              <a:rPr lang="fr-FR" dirty="0" err="1" smtClean="0">
                <a:latin typeface="Palatino Linotype" panose="02040502050505030304" pitchFamily="18" charset="0"/>
              </a:rPr>
              <a:t>refinement</a:t>
            </a:r>
            <a:r>
              <a:rPr lang="fr-FR" dirty="0">
                <a:latin typeface="Palatino Linotype" panose="02040502050505030304" pitchFamily="18" charset="0"/>
              </a:rPr>
              <a:t> </a:t>
            </a:r>
            <a:r>
              <a:rPr lang="fr-FR" dirty="0" smtClean="0">
                <a:latin typeface="Palatino Linotype" panose="02040502050505030304" pitchFamily="18" charset="0"/>
              </a:rPr>
              <a:t>≈ 2e-3[m]</a:t>
            </a:r>
          </a:p>
        </p:txBody>
      </p:sp>
      <p:sp>
        <p:nvSpPr>
          <p:cNvPr id="10" name="ZoneTexte 22"/>
          <p:cNvSpPr txBox="1"/>
          <p:nvPr/>
        </p:nvSpPr>
        <p:spPr>
          <a:xfrm>
            <a:off x="9477798" y="4758455"/>
            <a:ext cx="2336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Palatino Linotype" panose="02040502050505030304" pitchFamily="18" charset="0"/>
              </a:rPr>
              <a:t>Heat</a:t>
            </a:r>
            <a:r>
              <a:rPr lang="fr-FR" dirty="0" smtClean="0">
                <a:latin typeface="Palatino Linotype" panose="02040502050505030304" pitchFamily="18" charset="0"/>
              </a:rPr>
              <a:t> Flux ≈ 500 [W/m</a:t>
            </a:r>
            <a:r>
              <a:rPr lang="fr-FR" baseline="30000" dirty="0" smtClean="0">
                <a:latin typeface="Palatino Linotype" panose="02040502050505030304" pitchFamily="18" charset="0"/>
              </a:rPr>
              <a:t>2</a:t>
            </a:r>
            <a:r>
              <a:rPr lang="fr-FR" dirty="0" smtClean="0">
                <a:latin typeface="Palatino Linotype" panose="02040502050505030304" pitchFamily="18" charset="0"/>
              </a:rPr>
              <a:t>]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latin typeface="Palatino Linotype" panose="02040502050505030304" pitchFamily="18" charset="0"/>
              </a:rPr>
              <a:t>T</a:t>
            </a:r>
            <a:r>
              <a:rPr lang="fr-FR" baseline="-25000" dirty="0" smtClean="0">
                <a:latin typeface="Palatino Linotype" panose="02040502050505030304" pitchFamily="18" charset="0"/>
              </a:rPr>
              <a:t>bath</a:t>
            </a:r>
            <a:r>
              <a:rPr lang="fr-FR" dirty="0" smtClean="0">
                <a:latin typeface="Palatino Linotype" panose="02040502050505030304" pitchFamily="18" charset="0"/>
              </a:rPr>
              <a:t> = 2.16 [K]</a:t>
            </a:r>
          </a:p>
        </p:txBody>
      </p:sp>
      <p:sp>
        <p:nvSpPr>
          <p:cNvPr id="11" name="ZoneTexte 22"/>
          <p:cNvSpPr txBox="1"/>
          <p:nvPr/>
        </p:nvSpPr>
        <p:spPr>
          <a:xfrm>
            <a:off x="2342476" y="1387795"/>
            <a:ext cx="2678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Density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:</a:t>
            </a:r>
          </a:p>
          <a:p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From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148[kg/m</a:t>
            </a:r>
            <a:r>
              <a:rPr lang="fr-FR" baseline="30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3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] down 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to 2[kg/m</a:t>
            </a:r>
            <a:r>
              <a:rPr lang="fr-FR" baseline="30000" dirty="0">
                <a:solidFill>
                  <a:schemeClr val="bg1"/>
                </a:solidFill>
                <a:latin typeface="Palatino Linotype" panose="02040502050505030304" pitchFamily="18" charset="0"/>
              </a:rPr>
              <a:t>3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]</a:t>
            </a:r>
            <a:endParaRPr lang="fr-FR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2" name="ZoneTexte 22"/>
          <p:cNvSpPr txBox="1"/>
          <p:nvPr/>
        </p:nvSpPr>
        <p:spPr>
          <a:xfrm>
            <a:off x="6622586" y="1385702"/>
            <a:ext cx="2855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Thermal 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conductivity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:</a:t>
            </a:r>
          </a:p>
          <a:p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From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3.6·10</a:t>
            </a:r>
            <a:r>
              <a:rPr lang="fr-FR" baseline="30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3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[W/m/K] down 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to 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1.2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·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10</a:t>
            </a:r>
            <a:r>
              <a:rPr lang="fr-FR" baseline="30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-2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[W/m/K]</a:t>
            </a:r>
          </a:p>
        </p:txBody>
      </p:sp>
      <p:sp>
        <p:nvSpPr>
          <p:cNvPr id="13" name="ZoneTexte 22"/>
          <p:cNvSpPr txBox="1"/>
          <p:nvPr/>
        </p:nvSpPr>
        <p:spPr>
          <a:xfrm>
            <a:off x="9477797" y="1601332"/>
            <a:ext cx="2336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Palatino Linotype" panose="02040502050505030304" pitchFamily="18" charset="0"/>
              </a:rPr>
              <a:t>Rectangular</a:t>
            </a:r>
            <a:r>
              <a:rPr lang="fr-FR" dirty="0" smtClean="0">
                <a:latin typeface="Palatino Linotype" panose="02040502050505030304" pitchFamily="18" charset="0"/>
              </a:rPr>
              <a:t> cross section </a:t>
            </a:r>
            <a:r>
              <a:rPr lang="fr-FR" dirty="0" err="1" smtClean="0">
                <a:latin typeface="Palatino Linotype" panose="02040502050505030304" pitchFamily="18" charset="0"/>
              </a:rPr>
              <a:t>channel</a:t>
            </a:r>
            <a:endParaRPr lang="fr-FR" dirty="0" smtClean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latin typeface="Palatino Linotype" panose="02040502050505030304" pitchFamily="18" charset="0"/>
              </a:rPr>
              <a:t>1mm </a:t>
            </a:r>
            <a:r>
              <a:rPr lang="fr-FR" dirty="0" err="1" smtClean="0">
                <a:latin typeface="Palatino Linotype" panose="02040502050505030304" pitchFamily="18" charset="0"/>
              </a:rPr>
              <a:t>thick</a:t>
            </a:r>
            <a:endParaRPr lang="fr-FR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13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2370614"/>
            <a:ext cx="12192000" cy="1843927"/>
          </a:xfrm>
          <a:prstGeom prst="rect">
            <a:avLst/>
          </a:prstGeom>
          <a:solidFill>
            <a:srgbClr val="034DA2"/>
          </a:solidFill>
          <a:ln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541" y="2731051"/>
            <a:ext cx="7539659" cy="112305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808" y="258932"/>
            <a:ext cx="2398701" cy="104803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67" y="249025"/>
            <a:ext cx="1060188" cy="10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9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122813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Palatino Linotype" panose="02040502050505030304" pitchFamily="18" charset="0"/>
              </a:rPr>
              <a:t>Outline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16727" y="1558556"/>
            <a:ext cx="8064896" cy="4419515"/>
            <a:chOff x="2216727" y="1479167"/>
            <a:chExt cx="8064896" cy="3960877"/>
          </a:xfrm>
        </p:grpSpPr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2499047654"/>
                </p:ext>
              </p:extLst>
            </p:nvPr>
          </p:nvGraphicFramePr>
          <p:xfrm>
            <a:off x="2216727" y="1479167"/>
            <a:ext cx="8064896" cy="39608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394280" y="1640854"/>
              <a:ext cx="706583" cy="57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>
                  <a:latin typeface="Palatino Linotype" panose="02040502050505030304" pitchFamily="18" charset="0"/>
                </a:rPr>
                <a:t>1.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94280" y="2600515"/>
              <a:ext cx="706583" cy="57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>
                  <a:latin typeface="Palatino Linotype" panose="02040502050505030304" pitchFamily="18" charset="0"/>
                </a:rPr>
                <a:t>2.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94280" y="3560176"/>
              <a:ext cx="706583" cy="57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>
                  <a:latin typeface="Palatino Linotype" panose="02040502050505030304" pitchFamily="18" charset="0"/>
                </a:rPr>
                <a:t>3.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94280" y="4519837"/>
              <a:ext cx="706583" cy="57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>
                  <a:latin typeface="Palatino Linotype" panose="02040502050505030304" pitchFamily="18" charset="0"/>
                </a:rPr>
                <a:t>4.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72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4002488379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501326" cy="11230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latin typeface="Palatino Linotype" panose="02040502050505030304" pitchFamily="18" charset="0"/>
              </a:rPr>
              <a:t>Heat </a:t>
            </a:r>
            <a:r>
              <a:rPr lang="en-US" b="1" dirty="0">
                <a:latin typeface="Palatino Linotype" panose="02040502050505030304" pitchFamily="18" charset="0"/>
              </a:rPr>
              <a:t>transfer</a:t>
            </a:r>
            <a:r>
              <a:rPr lang="en-US" sz="4000" b="1" dirty="0">
                <a:latin typeface="Palatino Linotype" panose="02040502050505030304" pitchFamily="18" charset="0"/>
              </a:rPr>
              <a:t> in accelerators magnets</a:t>
            </a:r>
          </a:p>
        </p:txBody>
      </p:sp>
      <p:sp>
        <p:nvSpPr>
          <p:cNvPr id="10" name="TextBox 8"/>
          <p:cNvSpPr txBox="1"/>
          <p:nvPr/>
        </p:nvSpPr>
        <p:spPr>
          <a:xfrm>
            <a:off x="8389839" y="5817602"/>
            <a:ext cx="1707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DOI: 10.1098/rsta.2011.0453</a:t>
            </a:r>
          </a:p>
        </p:txBody>
      </p:sp>
      <p:pic>
        <p:nvPicPr>
          <p:cNvPr id="12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44" y="1469614"/>
            <a:ext cx="2519513" cy="1029097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9444" y="1403140"/>
            <a:ext cx="3293151" cy="3205502"/>
          </a:xfrm>
          <a:prstGeom prst="rect">
            <a:avLst/>
          </a:prstGeom>
        </p:spPr>
      </p:pic>
      <p:sp>
        <p:nvSpPr>
          <p:cNvPr id="14" name="Oval 11"/>
          <p:cNvSpPr>
            <a:spLocks noChangeAspect="1"/>
          </p:cNvSpPr>
          <p:nvPr/>
        </p:nvSpPr>
        <p:spPr>
          <a:xfrm>
            <a:off x="9454532" y="2742313"/>
            <a:ext cx="216000" cy="216000"/>
          </a:xfrm>
          <a:prstGeom prst="ellipse">
            <a:avLst/>
          </a:prstGeom>
          <a:noFill/>
          <a:ln w="28575">
            <a:solidFill>
              <a:srgbClr val="DF00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5"/>
          <p:cNvCxnSpPr>
            <a:stCxn id="14" idx="1"/>
            <a:endCxn id="12" idx="3"/>
          </p:cNvCxnSpPr>
          <p:nvPr/>
        </p:nvCxnSpPr>
        <p:spPr>
          <a:xfrm flipH="1" flipV="1">
            <a:off x="8729857" y="1984163"/>
            <a:ext cx="756307" cy="789782"/>
          </a:xfrm>
          <a:prstGeom prst="straightConnector1">
            <a:avLst/>
          </a:prstGeom>
          <a:ln w="28575">
            <a:solidFill>
              <a:srgbClr val="DF00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8"/>
          <p:cNvSpPr>
            <a:spLocks noChangeAspect="1"/>
          </p:cNvSpPr>
          <p:nvPr/>
        </p:nvSpPr>
        <p:spPr>
          <a:xfrm>
            <a:off x="10747504" y="3416004"/>
            <a:ext cx="216000" cy="216000"/>
          </a:xfrm>
          <a:prstGeom prst="ellipse">
            <a:avLst/>
          </a:prstGeom>
          <a:noFill/>
          <a:ln w="28575">
            <a:solidFill>
              <a:srgbClr val="DF00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Arrow Connector 19"/>
          <p:cNvCxnSpPr>
            <a:stCxn id="16" idx="4"/>
            <a:endCxn id="18" idx="0"/>
          </p:cNvCxnSpPr>
          <p:nvPr/>
        </p:nvCxnSpPr>
        <p:spPr>
          <a:xfrm>
            <a:off x="10855504" y="3632004"/>
            <a:ext cx="152296" cy="1063965"/>
          </a:xfrm>
          <a:prstGeom prst="straightConnector1">
            <a:avLst/>
          </a:prstGeom>
          <a:ln w="28575">
            <a:solidFill>
              <a:srgbClr val="DF00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1221" y="4695969"/>
            <a:ext cx="1393157" cy="1321546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4723" y="2958314"/>
            <a:ext cx="6611254" cy="3039006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306919" y="1539597"/>
            <a:ext cx="4903425" cy="1476276"/>
          </a:xfrm>
        </p:spPr>
        <p:txBody>
          <a:bodyPr>
            <a:normAutofit/>
          </a:bodyPr>
          <a:lstStyle/>
          <a:p>
            <a:pPr marL="914389" lvl="1" indent="-457200">
              <a:lnSpc>
                <a:spcPct val="150000"/>
              </a:lnSpc>
              <a:buAutoNum type="alphaLcParenBoth"/>
            </a:pPr>
            <a:r>
              <a:rPr lang="en-US" dirty="0" smtClean="0">
                <a:latin typeface="Palatino Linotype" panose="02040502050505030304" pitchFamily="18" charset="0"/>
              </a:rPr>
              <a:t>Cable </a:t>
            </a:r>
            <a:r>
              <a:rPr lang="en-US" dirty="0">
                <a:latin typeface="Palatino Linotype" panose="02040502050505030304" pitchFamily="18" charset="0"/>
              </a:rPr>
              <a:t>electrical </a:t>
            </a:r>
            <a:r>
              <a:rPr lang="en-US" b="1" dirty="0" smtClean="0">
                <a:latin typeface="Palatino Linotype" panose="02040502050505030304" pitchFamily="18" charset="0"/>
              </a:rPr>
              <a:t>insulation</a:t>
            </a:r>
            <a:endParaRPr lang="en-US" dirty="0">
              <a:latin typeface="Palatino Linotype" panose="02040502050505030304" pitchFamily="18" charset="0"/>
            </a:endParaRPr>
          </a:p>
          <a:p>
            <a:pPr marL="914389" lvl="1" indent="-457200">
              <a:lnSpc>
                <a:spcPct val="150000"/>
              </a:lnSpc>
              <a:buAutoNum type="alphaLcParenBoth"/>
            </a:pPr>
            <a:r>
              <a:rPr lang="en-US" dirty="0" smtClean="0">
                <a:latin typeface="Palatino Linotype" panose="02040502050505030304" pitchFamily="18" charset="0"/>
              </a:rPr>
              <a:t>Space </a:t>
            </a:r>
            <a:r>
              <a:rPr lang="en-US" dirty="0">
                <a:latin typeface="Palatino Linotype" panose="02040502050505030304" pitchFamily="18" charset="0"/>
              </a:rPr>
              <a:t>between steel </a:t>
            </a:r>
            <a:r>
              <a:rPr lang="en-US" b="1" dirty="0" smtClean="0">
                <a:latin typeface="Palatino Linotype" panose="02040502050505030304" pitchFamily="18" charset="0"/>
              </a:rPr>
              <a:t>collars</a:t>
            </a:r>
            <a:endParaRPr lang="en-US" dirty="0">
              <a:latin typeface="Palatino Linotype" panose="02040502050505030304" pitchFamily="18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7981660" y="2129379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fr-FR" dirty="0"/>
          </a:p>
        </p:txBody>
      </p:sp>
      <p:sp>
        <p:nvSpPr>
          <p:cNvPr id="22" name="TextBox 24"/>
          <p:cNvSpPr txBox="1"/>
          <p:nvPr/>
        </p:nvSpPr>
        <p:spPr>
          <a:xfrm>
            <a:off x="9838461" y="4784298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06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122813" cy="112305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Palatino Linotype" panose="02040502050505030304" pitchFamily="18" charset="0"/>
              </a:rPr>
              <a:t>Experimental Test Rig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2249393758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1432057" y="1394571"/>
            <a:ext cx="10385569" cy="4525280"/>
            <a:chOff x="1432057" y="1394571"/>
            <a:chExt cx="10385569" cy="4525280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32057" y="1394571"/>
              <a:ext cx="10385569" cy="4525280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1717040" y="5396631"/>
              <a:ext cx="1026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 location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89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2249393758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2034594" y="123527"/>
            <a:ext cx="8501326" cy="1123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smtClean="0">
                <a:latin typeface="Palatino Linotype" panose="02040502050505030304" pitchFamily="18" charset="0"/>
              </a:rPr>
              <a:t>Experimental Sample</a:t>
            </a:r>
            <a:endParaRPr lang="en-US" sz="4000" b="1" dirty="0">
              <a:latin typeface="Palatino Linotype" panose="0204050205050503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082" y="1677046"/>
            <a:ext cx="2452827" cy="4360581"/>
          </a:xfrm>
          <a:prstGeom prst="rect">
            <a:avLst/>
          </a:prstGeom>
        </p:spPr>
      </p:pic>
      <p:grpSp>
        <p:nvGrpSpPr>
          <p:cNvPr id="10" name="Group 87"/>
          <p:cNvGrpSpPr/>
          <p:nvPr/>
        </p:nvGrpSpPr>
        <p:grpSpPr>
          <a:xfrm>
            <a:off x="4453291" y="1929545"/>
            <a:ext cx="4809067" cy="3801051"/>
            <a:chOff x="4026334" y="2112151"/>
            <a:chExt cx="4809067" cy="3801051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6334" y="3208102"/>
              <a:ext cx="4809067" cy="2705100"/>
            </a:xfrm>
            <a:prstGeom prst="rect">
              <a:avLst/>
            </a:prstGeom>
          </p:spPr>
        </p:pic>
        <p:cxnSp>
          <p:nvCxnSpPr>
            <p:cNvPr id="13" name="Straight Arrow Connector 15"/>
            <p:cNvCxnSpPr>
              <a:stCxn id="20" idx="2"/>
            </p:cNvCxnSpPr>
            <p:nvPr/>
          </p:nvCxnSpPr>
          <p:spPr>
            <a:xfrm flipH="1">
              <a:off x="5718032" y="2481483"/>
              <a:ext cx="846988" cy="1754590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5"/>
            <p:cNvCxnSpPr>
              <a:stCxn id="20" idx="2"/>
            </p:cNvCxnSpPr>
            <p:nvPr/>
          </p:nvCxnSpPr>
          <p:spPr>
            <a:xfrm flipH="1">
              <a:off x="5953722" y="2481483"/>
              <a:ext cx="611298" cy="1658539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5"/>
            <p:cNvCxnSpPr>
              <a:stCxn id="20" idx="2"/>
            </p:cNvCxnSpPr>
            <p:nvPr/>
          </p:nvCxnSpPr>
          <p:spPr>
            <a:xfrm flipH="1">
              <a:off x="6158520" y="2481483"/>
              <a:ext cx="406500" cy="1593676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20" idx="2"/>
            </p:cNvCxnSpPr>
            <p:nvPr/>
          </p:nvCxnSpPr>
          <p:spPr>
            <a:xfrm flipH="1">
              <a:off x="6371794" y="2481483"/>
              <a:ext cx="193226" cy="1500891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5"/>
            <p:cNvCxnSpPr>
              <a:stCxn id="20" idx="2"/>
            </p:cNvCxnSpPr>
            <p:nvPr/>
          </p:nvCxnSpPr>
          <p:spPr>
            <a:xfrm>
              <a:off x="6565020" y="2481483"/>
              <a:ext cx="27842" cy="1419257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5"/>
            <p:cNvCxnSpPr>
              <a:stCxn id="20" idx="2"/>
            </p:cNvCxnSpPr>
            <p:nvPr/>
          </p:nvCxnSpPr>
          <p:spPr>
            <a:xfrm>
              <a:off x="6565020" y="2481483"/>
              <a:ext cx="203462" cy="1349420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5"/>
            <p:cNvCxnSpPr>
              <a:stCxn id="20" idx="2"/>
            </p:cNvCxnSpPr>
            <p:nvPr/>
          </p:nvCxnSpPr>
          <p:spPr>
            <a:xfrm>
              <a:off x="6565020" y="2481483"/>
              <a:ext cx="370536" cy="1281034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5014739" y="2112151"/>
              <a:ext cx="31005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Temperature</a:t>
              </a:r>
              <a:r>
                <a:rPr lang="fr-FR" dirty="0"/>
                <a:t> </a:t>
              </a:r>
              <a:r>
                <a:rPr lang="fr-FR" dirty="0" err="1" smtClean="0"/>
                <a:t>sensors</a:t>
              </a:r>
              <a:r>
                <a:rPr lang="fr-FR" dirty="0" smtClean="0"/>
                <a:t> 1-8</a:t>
              </a:r>
              <a:endParaRPr lang="fr-FR" dirty="0"/>
            </a:p>
          </p:txBody>
        </p:sp>
        <p:cxnSp>
          <p:nvCxnSpPr>
            <p:cNvPr id="21" name="Straight Arrow Connector 15"/>
            <p:cNvCxnSpPr>
              <a:stCxn id="20" idx="2"/>
            </p:cNvCxnSpPr>
            <p:nvPr/>
          </p:nvCxnSpPr>
          <p:spPr>
            <a:xfrm>
              <a:off x="6565020" y="2481483"/>
              <a:ext cx="565430" cy="1281034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ZoneTexte 21"/>
          <p:cNvSpPr txBox="1"/>
          <p:nvPr/>
        </p:nvSpPr>
        <p:spPr>
          <a:xfrm>
            <a:off x="9284222" y="1334800"/>
            <a:ext cx="1003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Cryostat</a:t>
            </a:r>
            <a:endParaRPr lang="fr-FR" dirty="0"/>
          </a:p>
        </p:txBody>
      </p:sp>
      <p:grpSp>
        <p:nvGrpSpPr>
          <p:cNvPr id="23" name="Groupe 22"/>
          <p:cNvGrpSpPr/>
          <p:nvPr/>
        </p:nvGrpSpPr>
        <p:grpSpPr>
          <a:xfrm>
            <a:off x="2394363" y="4141619"/>
            <a:ext cx="3145556" cy="943958"/>
            <a:chOff x="2482589" y="3568945"/>
            <a:chExt cx="3145556" cy="943958"/>
          </a:xfrm>
        </p:grpSpPr>
        <p:sp>
          <p:nvSpPr>
            <p:cNvPr id="24" name="ZoneTexte 23"/>
            <p:cNvSpPr txBox="1"/>
            <p:nvPr/>
          </p:nvSpPr>
          <p:spPr>
            <a:xfrm>
              <a:off x="2482589" y="4143571"/>
              <a:ext cx="1638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Heater</a:t>
              </a:r>
              <a:r>
                <a:rPr lang="fr-FR" dirty="0" smtClean="0"/>
                <a:t> support</a:t>
              </a:r>
              <a:endParaRPr lang="fr-FR" dirty="0"/>
            </a:p>
          </p:txBody>
        </p:sp>
        <p:cxnSp>
          <p:nvCxnSpPr>
            <p:cNvPr id="25" name="Straight Arrow Connector 15"/>
            <p:cNvCxnSpPr>
              <a:stCxn id="24" idx="3"/>
            </p:cNvCxnSpPr>
            <p:nvPr/>
          </p:nvCxnSpPr>
          <p:spPr>
            <a:xfrm flipV="1">
              <a:off x="4121246" y="3610203"/>
              <a:ext cx="1504508" cy="718034"/>
            </a:xfrm>
            <a:prstGeom prst="straightConnector1">
              <a:avLst/>
            </a:prstGeom>
            <a:ln w="28575">
              <a:solidFill>
                <a:srgbClr val="DF001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rganigramme : Connecteur 25"/>
            <p:cNvSpPr/>
            <p:nvPr/>
          </p:nvSpPr>
          <p:spPr>
            <a:xfrm>
              <a:off x="5523370" y="3568945"/>
              <a:ext cx="104775" cy="114300"/>
            </a:xfrm>
            <a:prstGeom prst="flowChartConnector">
              <a:avLst/>
            </a:prstGeom>
            <a:solidFill>
              <a:srgbClr val="DF0018"/>
            </a:solidFill>
            <a:ln>
              <a:solidFill>
                <a:srgbClr val="DF00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7" name="Straight Arrow Connector 15"/>
          <p:cNvCxnSpPr>
            <a:stCxn id="28" idx="3"/>
          </p:cNvCxnSpPr>
          <p:nvPr/>
        </p:nvCxnSpPr>
        <p:spPr>
          <a:xfrm flipV="1">
            <a:off x="2784737" y="4938774"/>
            <a:ext cx="3935815" cy="733098"/>
          </a:xfrm>
          <a:prstGeom prst="straightConnector1">
            <a:avLst/>
          </a:prstGeom>
          <a:ln w="28575">
            <a:solidFill>
              <a:srgbClr val="DF00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920189" y="5487206"/>
            <a:ext cx="86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Heater</a:t>
            </a:r>
            <a:endParaRPr lang="fr-FR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184" y="1621505"/>
            <a:ext cx="3088854" cy="1737481"/>
          </a:xfrm>
          <a:prstGeom prst="rect">
            <a:avLst/>
          </a:prstGeom>
        </p:spPr>
      </p:pic>
      <p:cxnSp>
        <p:nvCxnSpPr>
          <p:cNvPr id="31" name="Straight Arrow Connector 15"/>
          <p:cNvCxnSpPr>
            <a:stCxn id="32" idx="0"/>
          </p:cNvCxnSpPr>
          <p:nvPr/>
        </p:nvCxnSpPr>
        <p:spPr>
          <a:xfrm flipV="1">
            <a:off x="3137770" y="2722880"/>
            <a:ext cx="0" cy="813666"/>
          </a:xfrm>
          <a:prstGeom prst="straightConnector1">
            <a:avLst/>
          </a:prstGeom>
          <a:ln w="44450">
            <a:solidFill>
              <a:srgbClr val="DF00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2202263" y="3536546"/>
            <a:ext cx="1871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1mm thick, 5cm wide, 14cm long channel</a:t>
            </a:r>
          </a:p>
        </p:txBody>
      </p:sp>
    </p:spTree>
    <p:extLst>
      <p:ext uri="{BB962C8B-B14F-4D97-AF65-F5344CB8AC3E}">
        <p14:creationId xmlns:p14="http://schemas.microsoft.com/office/powerpoint/2010/main" val="24831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2249393758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2034594" y="123527"/>
            <a:ext cx="8501326" cy="1123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latin typeface="Palatino Linotype" panose="02040502050505030304" pitchFamily="18" charset="0"/>
              </a:rPr>
              <a:t>M</a:t>
            </a:r>
            <a:r>
              <a:rPr lang="en-US" sz="4000" b="1" dirty="0" smtClean="0">
                <a:latin typeface="Palatino Linotype" panose="02040502050505030304" pitchFamily="18" charset="0"/>
              </a:rPr>
              <a:t>easurements @ T &lt; T</a:t>
            </a:r>
            <a:r>
              <a:rPr lang="el-GR" sz="4000" b="1" baseline="-25000" dirty="0" smtClean="0">
                <a:latin typeface="Palatino Linotype" panose="02040502050505030304" pitchFamily="18" charset="0"/>
              </a:rPr>
              <a:t>λ</a:t>
            </a:r>
            <a:endParaRPr lang="en-US" sz="4000" b="1" baseline="-250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8" b="2074"/>
          <a:stretch/>
        </p:blipFill>
        <p:spPr>
          <a:xfrm>
            <a:off x="1470804" y="1621505"/>
            <a:ext cx="5185888" cy="4484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1" b="2370"/>
          <a:stretch/>
        </p:blipFill>
        <p:spPr>
          <a:xfrm>
            <a:off x="6695440" y="1555260"/>
            <a:ext cx="5171440" cy="449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2249393758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2034594" y="123527"/>
            <a:ext cx="8501326" cy="1123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latin typeface="Palatino Linotype" panose="02040502050505030304" pitchFamily="18" charset="0"/>
              </a:rPr>
              <a:t>Measurements @ T </a:t>
            </a:r>
            <a:r>
              <a:rPr lang="en-US" sz="4000" b="1" dirty="0" smtClean="0">
                <a:latin typeface="Palatino Linotype" panose="02040502050505030304" pitchFamily="18" charset="0"/>
              </a:rPr>
              <a:t>&gt; T</a:t>
            </a:r>
            <a:r>
              <a:rPr lang="el-GR" sz="4000" b="1" baseline="-25000" dirty="0">
                <a:latin typeface="Palatino Linotype" panose="02040502050505030304" pitchFamily="18" charset="0"/>
              </a:rPr>
              <a:t>λ</a:t>
            </a:r>
            <a:endParaRPr lang="en-US" sz="4000" b="1" baseline="-250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r="7203" b="2222"/>
          <a:stretch/>
        </p:blipFill>
        <p:spPr>
          <a:xfrm>
            <a:off x="1512056" y="1487333"/>
            <a:ext cx="5093224" cy="46365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6" b="1332"/>
          <a:stretch/>
        </p:blipFill>
        <p:spPr>
          <a:xfrm>
            <a:off x="6675120" y="1453798"/>
            <a:ext cx="5168059" cy="467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122813" cy="112305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Palatino Linotype" panose="02040502050505030304" pitchFamily="18" charset="0"/>
              </a:rPr>
              <a:t>CFD solver</a:t>
            </a:r>
            <a:endParaRPr lang="en-US" sz="4000" b="1" dirty="0">
              <a:latin typeface="Palatino Linotype" panose="0204050205050503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034593" y="1563540"/>
            <a:ext cx="9479387" cy="42600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 err="1">
                <a:latin typeface="Palatino Linotype" panose="02040502050505030304" pitchFamily="18" charset="0"/>
              </a:rPr>
              <a:t>OpenFOAM</a:t>
            </a:r>
            <a:r>
              <a:rPr lang="en-US" sz="2400" dirty="0">
                <a:latin typeface="Palatino Linotype" panose="02040502050505030304" pitchFamily="18" charset="0"/>
              </a:rPr>
              <a:t> version: 3.0.1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 Linotype" panose="02040502050505030304" pitchFamily="18" charset="0"/>
              </a:rPr>
              <a:t>Solver: </a:t>
            </a:r>
            <a:r>
              <a:rPr lang="en-US" sz="2400" dirty="0" err="1">
                <a:latin typeface="Palatino Linotype" panose="02040502050505030304" pitchFamily="18" charset="0"/>
              </a:rPr>
              <a:t>chtMultiRegionFOAM</a:t>
            </a:r>
            <a:endParaRPr lang="en-US" sz="2400" dirty="0">
              <a:latin typeface="Palatino Linotype" panose="0204050205050503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i="1" dirty="0">
                <a:latin typeface="Palatino Linotype" panose="02040502050505030304" pitchFamily="18" charset="0"/>
              </a:rPr>
              <a:t>“Solver for steady or </a:t>
            </a:r>
            <a:r>
              <a:rPr lang="en-US" sz="2400" b="1" i="1" dirty="0">
                <a:latin typeface="Palatino Linotype" panose="02040502050505030304" pitchFamily="18" charset="0"/>
              </a:rPr>
              <a:t>transient</a:t>
            </a:r>
            <a:r>
              <a:rPr lang="en-US" sz="2400" i="1" dirty="0">
                <a:latin typeface="Palatino Linotype" panose="02040502050505030304" pitchFamily="18" charset="0"/>
              </a:rPr>
              <a:t> </a:t>
            </a:r>
            <a:r>
              <a:rPr lang="en-US" sz="2400" b="1" i="1" dirty="0">
                <a:latin typeface="Palatino Linotype" panose="02040502050505030304" pitchFamily="18" charset="0"/>
              </a:rPr>
              <a:t>fluid flow and solid heat conduction</a:t>
            </a:r>
            <a:r>
              <a:rPr lang="en-US" sz="2400" i="1" dirty="0">
                <a:latin typeface="Palatino Linotype" panose="02040502050505030304" pitchFamily="18" charset="0"/>
              </a:rPr>
              <a:t>, with </a:t>
            </a:r>
            <a:r>
              <a:rPr lang="en-US" sz="2400" b="1" i="1" dirty="0">
                <a:latin typeface="Palatino Linotype" panose="02040502050505030304" pitchFamily="18" charset="0"/>
              </a:rPr>
              <a:t>conjugate heat transfer </a:t>
            </a:r>
            <a:r>
              <a:rPr lang="en-US" sz="2400" i="1" dirty="0">
                <a:latin typeface="Palatino Linotype" panose="02040502050505030304" pitchFamily="18" charset="0"/>
              </a:rPr>
              <a:t>between regions, buoyancy effects, turbulence, reactions and radiation modelling”</a:t>
            </a:r>
          </a:p>
          <a:p>
            <a:pPr marL="914377" lvl="1" indent="-457189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Palatino Linotype" panose="02040502050505030304" pitchFamily="18" charset="0"/>
              </a:rPr>
              <a:t>Segregated solution approach</a:t>
            </a:r>
          </a:p>
          <a:p>
            <a:pPr marL="914377" lvl="1" indent="-457189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Palatino Linotype" panose="02040502050505030304" pitchFamily="18" charset="0"/>
              </a:rPr>
              <a:t>PISO algorithm</a:t>
            </a:r>
          </a:p>
          <a:p>
            <a:pPr marL="914377" lvl="1" indent="-457189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Palatino Linotype" panose="02040502050505030304" pitchFamily="18" charset="0"/>
              </a:rPr>
              <a:t>Compressible fluids</a:t>
            </a:r>
          </a:p>
          <a:p>
            <a:pPr marL="914377" lvl="1" indent="-457189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Palatino Linotype" panose="02040502050505030304" pitchFamily="18" charset="0"/>
              </a:rPr>
              <a:t>Enthalpy based energy equation</a:t>
            </a:r>
          </a:p>
          <a:p>
            <a:pPr marL="914377" lvl="1" indent="-457189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11" name="Diagram 25"/>
          <p:cNvGraphicFramePr/>
          <p:nvPr>
            <p:extLst>
              <p:ext uri="{D42A27DB-BD31-4B8C-83A1-F6EECF244321}">
                <p14:modId xmlns:p14="http://schemas.microsoft.com/office/powerpoint/2010/main" val="609691259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94" y="123527"/>
            <a:ext cx="8122813" cy="112305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anose="02040502050505030304" pitchFamily="18" charset="0"/>
              </a:rPr>
              <a:t>Kitamura’s simplified model</a:t>
            </a:r>
            <a:endParaRPr lang="en-US" sz="36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9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524" y="2086611"/>
            <a:ext cx="5857875" cy="120967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602157" y="2435427"/>
            <a:ext cx="2979367" cy="702139"/>
          </a:xfrm>
        </p:spPr>
        <p:txBody>
          <a:bodyPr>
            <a:normAutofit/>
          </a:bodyPr>
          <a:lstStyle/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Energy equation: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524" y="1627756"/>
            <a:ext cx="3524250" cy="54292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602157" y="1574692"/>
            <a:ext cx="2725367" cy="702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Assumption: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602157" y="3465383"/>
            <a:ext cx="3538804" cy="702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8" lvl="1" indent="0">
              <a:lnSpc>
                <a:spcPct val="150000"/>
              </a:lnSpc>
              <a:buFont typeface="Arial"/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Momentum equations: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347" y="3302000"/>
            <a:ext cx="6448425" cy="2667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296731" y="2207829"/>
            <a:ext cx="2761669" cy="990173"/>
          </a:xfrm>
          <a:prstGeom prst="rect">
            <a:avLst/>
          </a:prstGeom>
          <a:noFill/>
          <a:ln w="38100"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8033966" y="3276423"/>
            <a:ext cx="3416354" cy="921463"/>
          </a:xfrm>
          <a:prstGeom prst="rect">
            <a:avLst/>
          </a:prstGeom>
          <a:noFill/>
          <a:ln w="38100">
            <a:solidFill>
              <a:srgbClr val="034D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/>
          <p:cNvCxnSpPr/>
          <p:nvPr/>
        </p:nvCxnSpPr>
        <p:spPr>
          <a:xfrm>
            <a:off x="8331200" y="4234180"/>
            <a:ext cx="0" cy="835660"/>
          </a:xfrm>
          <a:prstGeom prst="line">
            <a:avLst/>
          </a:prstGeom>
          <a:ln w="38100">
            <a:solidFill>
              <a:srgbClr val="034D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8331200" y="4240681"/>
            <a:ext cx="2001519" cy="0"/>
          </a:xfrm>
          <a:prstGeom prst="line">
            <a:avLst/>
          </a:prstGeom>
          <a:ln w="38100">
            <a:solidFill>
              <a:srgbClr val="034D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>
            <a:off x="8331201" y="5069840"/>
            <a:ext cx="2001519" cy="0"/>
          </a:xfrm>
          <a:prstGeom prst="line">
            <a:avLst/>
          </a:prstGeom>
          <a:ln w="38100">
            <a:solidFill>
              <a:srgbClr val="034D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e 47"/>
          <p:cNvGrpSpPr/>
          <p:nvPr/>
        </p:nvGrpSpPr>
        <p:grpSpPr>
          <a:xfrm rot="10800000">
            <a:off x="5874327" y="5139362"/>
            <a:ext cx="2680855" cy="835660"/>
            <a:chOff x="3139441" y="4626725"/>
            <a:chExt cx="2680855" cy="835660"/>
          </a:xfrm>
        </p:grpSpPr>
        <p:cxnSp>
          <p:nvCxnSpPr>
            <p:cNvPr id="45" name="Connecteur droit 44"/>
            <p:cNvCxnSpPr/>
            <p:nvPr/>
          </p:nvCxnSpPr>
          <p:spPr>
            <a:xfrm>
              <a:off x="3139441" y="4626725"/>
              <a:ext cx="0" cy="835660"/>
            </a:xfrm>
            <a:prstGeom prst="line">
              <a:avLst/>
            </a:prstGeom>
            <a:ln w="38100">
              <a:solidFill>
                <a:srgbClr val="034D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 rot="10800000" flipV="1">
              <a:off x="3139441" y="4632747"/>
              <a:ext cx="2680855" cy="479"/>
            </a:xfrm>
            <a:prstGeom prst="line">
              <a:avLst/>
            </a:prstGeom>
            <a:ln w="38100">
              <a:solidFill>
                <a:srgbClr val="034D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 rot="10800000" flipV="1">
              <a:off x="3139442" y="5462384"/>
              <a:ext cx="2680854" cy="1"/>
            </a:xfrm>
            <a:prstGeom prst="line">
              <a:avLst/>
            </a:prstGeom>
            <a:ln w="38100">
              <a:solidFill>
                <a:srgbClr val="034D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ZoneTexte 52"/>
          <p:cNvSpPr txBox="1"/>
          <p:nvPr/>
        </p:nvSpPr>
        <p:spPr>
          <a:xfrm>
            <a:off x="2170880" y="4785419"/>
            <a:ext cx="2521395" cy="707886"/>
          </a:xfrm>
          <a:prstGeom prst="rect">
            <a:avLst/>
          </a:prstGeom>
          <a:noFill/>
          <a:ln w="38100">
            <a:solidFill>
              <a:srgbClr val="034DA2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Terms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added</a:t>
            </a:r>
            <a:r>
              <a:rPr lang="fr-FR" sz="2000" dirty="0" smtClean="0"/>
              <a:t> to the </a:t>
            </a:r>
            <a:r>
              <a:rPr lang="fr-FR" sz="2000" dirty="0" err="1" smtClean="0"/>
              <a:t>OpenFOAM</a:t>
            </a:r>
            <a:r>
              <a:rPr lang="fr-FR" sz="2000" dirty="0" smtClean="0"/>
              <a:t> </a:t>
            </a:r>
            <a:r>
              <a:rPr lang="fr-FR" sz="2000" dirty="0" err="1" smtClean="0"/>
              <a:t>solver</a:t>
            </a:r>
            <a:endParaRPr lang="fr-FR" sz="2000" dirty="0"/>
          </a:p>
        </p:txBody>
      </p:sp>
      <p:graphicFrame>
        <p:nvGraphicFramePr>
          <p:cNvPr id="21" name="Diagram 25"/>
          <p:cNvGraphicFramePr/>
          <p:nvPr>
            <p:extLst>
              <p:ext uri="{D42A27DB-BD31-4B8C-83A1-F6EECF244321}">
                <p14:modId xmlns:p14="http://schemas.microsoft.com/office/powerpoint/2010/main" val="4275478349"/>
              </p:ext>
            </p:extLst>
          </p:nvPr>
        </p:nvGraphicFramePr>
        <p:xfrm>
          <a:off x="1" y="1621505"/>
          <a:ext cx="1432056" cy="509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2" name="TextBox 8"/>
          <p:cNvSpPr txBox="1"/>
          <p:nvPr/>
        </p:nvSpPr>
        <p:spPr>
          <a:xfrm>
            <a:off x="9705233" y="5808512"/>
            <a:ext cx="2183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DOI: 10.1016/S0011-2275(96)00096-3</a:t>
            </a:r>
          </a:p>
        </p:txBody>
      </p:sp>
    </p:spTree>
    <p:extLst>
      <p:ext uri="{BB962C8B-B14F-4D97-AF65-F5344CB8AC3E}">
        <p14:creationId xmlns:p14="http://schemas.microsoft.com/office/powerpoint/2010/main" val="18769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5315</TotalTime>
  <Words>501</Words>
  <Application>Microsoft Office PowerPoint</Application>
  <PresentationFormat>Widescreen</PresentationFormat>
  <Paragraphs>164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Palatino Linotype</vt:lpstr>
      <vt:lpstr>Times New Roman</vt:lpstr>
      <vt:lpstr>Wingdings</vt:lpstr>
      <vt:lpstr>Office Theme</vt:lpstr>
      <vt:lpstr>FCC Week – 24-28 June 2019</vt:lpstr>
      <vt:lpstr>Outline</vt:lpstr>
      <vt:lpstr>Heat transfer in accelerators magnets</vt:lpstr>
      <vt:lpstr>Experimental Test Rig</vt:lpstr>
      <vt:lpstr>PowerPoint Presentation</vt:lpstr>
      <vt:lpstr>PowerPoint Presentation</vt:lpstr>
      <vt:lpstr>PowerPoint Presentation</vt:lpstr>
      <vt:lpstr>CFD solver</vt:lpstr>
      <vt:lpstr>Kitamura’s simplified model</vt:lpstr>
      <vt:lpstr>Heat conductivity function</vt:lpstr>
      <vt:lpstr>Boundary Conditions</vt:lpstr>
      <vt:lpstr>Boundary Conditions</vt:lpstr>
      <vt:lpstr>He II Model Validation</vt:lpstr>
      <vt:lpstr>He II – He I Phase Transition</vt:lpstr>
      <vt:lpstr>Temperature Calculation</vt:lpstr>
      <vt:lpstr>He II – He I simulations</vt:lpstr>
      <vt:lpstr>Thank you for your attention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VITRANO Andrea</cp:lastModifiedBy>
  <cp:revision>186</cp:revision>
  <dcterms:created xsi:type="dcterms:W3CDTF">2018-01-15T07:04:09Z</dcterms:created>
  <dcterms:modified xsi:type="dcterms:W3CDTF">2019-06-25T11:46:58Z</dcterms:modified>
  <cp:category/>
</cp:coreProperties>
</file>