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40"/>
  </p:notesMasterIdLst>
  <p:handoutMasterIdLst>
    <p:handoutMasterId r:id="rId41"/>
  </p:handoutMasterIdLst>
  <p:sldIdLst>
    <p:sldId id="331" r:id="rId2"/>
    <p:sldId id="1123" r:id="rId3"/>
    <p:sldId id="1160" r:id="rId4"/>
    <p:sldId id="391" r:id="rId5"/>
    <p:sldId id="392" r:id="rId6"/>
    <p:sldId id="395" r:id="rId7"/>
    <p:sldId id="1115" r:id="rId8"/>
    <p:sldId id="1162" r:id="rId9"/>
    <p:sldId id="1164" r:id="rId10"/>
    <p:sldId id="1068" r:id="rId11"/>
    <p:sldId id="400" r:id="rId12"/>
    <p:sldId id="1069" r:id="rId13"/>
    <p:sldId id="401" r:id="rId14"/>
    <p:sldId id="1071" r:id="rId15"/>
    <p:sldId id="1072" r:id="rId16"/>
    <p:sldId id="1167" r:id="rId17"/>
    <p:sldId id="1165" r:id="rId18"/>
    <p:sldId id="1140" r:id="rId19"/>
    <p:sldId id="1119" r:id="rId20"/>
    <p:sldId id="1148" r:id="rId21"/>
    <p:sldId id="1122" r:id="rId22"/>
    <p:sldId id="1145" r:id="rId23"/>
    <p:sldId id="1144" r:id="rId24"/>
    <p:sldId id="1147" r:id="rId25"/>
    <p:sldId id="1168" r:id="rId26"/>
    <p:sldId id="1169" r:id="rId27"/>
    <p:sldId id="1170" r:id="rId28"/>
    <p:sldId id="1171" r:id="rId29"/>
    <p:sldId id="1207" r:id="rId30"/>
    <p:sldId id="1172" r:id="rId31"/>
    <p:sldId id="1206" r:id="rId32"/>
    <p:sldId id="339" r:id="rId33"/>
    <p:sldId id="1210" r:id="rId34"/>
    <p:sldId id="1211" r:id="rId35"/>
    <p:sldId id="1212" r:id="rId36"/>
    <p:sldId id="1190" r:id="rId37"/>
    <p:sldId id="1058" r:id="rId38"/>
    <p:sldId id="426" r:id="rId39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1123"/>
            <p14:sldId id="1160"/>
            <p14:sldId id="391"/>
            <p14:sldId id="392"/>
            <p14:sldId id="395"/>
            <p14:sldId id="1115"/>
            <p14:sldId id="1162"/>
            <p14:sldId id="1164"/>
            <p14:sldId id="1068"/>
            <p14:sldId id="400"/>
            <p14:sldId id="1069"/>
            <p14:sldId id="401"/>
            <p14:sldId id="1071"/>
            <p14:sldId id="1072"/>
            <p14:sldId id="1167"/>
            <p14:sldId id="1165"/>
            <p14:sldId id="1140"/>
            <p14:sldId id="1119"/>
            <p14:sldId id="1148"/>
            <p14:sldId id="1122"/>
            <p14:sldId id="1145"/>
            <p14:sldId id="1144"/>
            <p14:sldId id="1147"/>
            <p14:sldId id="1168"/>
            <p14:sldId id="1169"/>
            <p14:sldId id="1170"/>
            <p14:sldId id="1171"/>
            <p14:sldId id="1207"/>
            <p14:sldId id="1172"/>
            <p14:sldId id="1206"/>
            <p14:sldId id="339"/>
            <p14:sldId id="1210"/>
            <p14:sldId id="1211"/>
            <p14:sldId id="1212"/>
            <p14:sldId id="1190"/>
            <p14:sldId id="1058"/>
            <p14:sldId id="4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ECFCE"/>
    <a:srgbClr val="010000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/>
    <p:restoredTop sz="91966" autoAdjust="0"/>
  </p:normalViewPr>
  <p:slideViewPr>
    <p:cSldViewPr snapToObjects="1">
      <p:cViewPr>
        <p:scale>
          <a:sx n="145" d="100"/>
          <a:sy n="145" d="100"/>
        </p:scale>
        <p:origin x="2104" y="2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</a:t>
            </a:r>
            <a:r>
              <a:rPr lang="en-US" baseline="0" dirty="0"/>
              <a:t> loading concept via reaction forces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874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090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3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indico.cern.ch/e/cd1cdr)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(null)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(null)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(null)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jpe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8.jp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tiff"/><Relationship Id="rId13" Type="http://schemas.openxmlformats.org/officeDocument/2006/relationships/image" Target="../media/image104.png"/><Relationship Id="rId18" Type="http://schemas.openxmlformats.org/officeDocument/2006/relationships/image" Target="../media/image109.png"/><Relationship Id="rId3" Type="http://schemas.openxmlformats.org/officeDocument/2006/relationships/image" Target="../media/image6.tiff"/><Relationship Id="rId21" Type="http://schemas.openxmlformats.org/officeDocument/2006/relationships/image" Target="../media/image112.png"/><Relationship Id="rId7" Type="http://schemas.openxmlformats.org/officeDocument/2006/relationships/image" Target="../media/image98.tiff"/><Relationship Id="rId12" Type="http://schemas.openxmlformats.org/officeDocument/2006/relationships/image" Target="../media/image103.tiff"/><Relationship Id="rId17" Type="http://schemas.openxmlformats.org/officeDocument/2006/relationships/image" Target="../media/image108.jpeg"/><Relationship Id="rId2" Type="http://schemas.openxmlformats.org/officeDocument/2006/relationships/image" Target="../media/image95.tiff"/><Relationship Id="rId16" Type="http://schemas.openxmlformats.org/officeDocument/2006/relationships/image" Target="../media/image107.tiff"/><Relationship Id="rId20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11" Type="http://schemas.openxmlformats.org/officeDocument/2006/relationships/image" Target="../media/image102.tiff"/><Relationship Id="rId5" Type="http://schemas.openxmlformats.org/officeDocument/2006/relationships/image" Target="../media/image97.png"/><Relationship Id="rId15" Type="http://schemas.openxmlformats.org/officeDocument/2006/relationships/image" Target="../media/image106.tiff"/><Relationship Id="rId23" Type="http://schemas.openxmlformats.org/officeDocument/2006/relationships/image" Target="../media/image113.jpeg"/><Relationship Id="rId10" Type="http://schemas.openxmlformats.org/officeDocument/2006/relationships/image" Target="../media/image101.jpeg"/><Relationship Id="rId19" Type="http://schemas.openxmlformats.org/officeDocument/2006/relationships/image" Target="../media/image110.jpeg"/><Relationship Id="rId4" Type="http://schemas.openxmlformats.org/officeDocument/2006/relationships/image" Target="../media/image96.png"/><Relationship Id="rId9" Type="http://schemas.openxmlformats.org/officeDocument/2006/relationships/image" Target="../media/image100.jpeg"/><Relationship Id="rId14" Type="http://schemas.openxmlformats.org/officeDocument/2006/relationships/image" Target="../media/image105.tiff"/><Relationship Id="rId22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tiff"/><Relationship Id="rId13" Type="http://schemas.openxmlformats.org/officeDocument/2006/relationships/image" Target="../media/image98.tiff"/><Relationship Id="rId18" Type="http://schemas.openxmlformats.org/officeDocument/2006/relationships/image" Target="../media/image103.tiff"/><Relationship Id="rId26" Type="http://schemas.openxmlformats.org/officeDocument/2006/relationships/image" Target="../media/image111.jpeg"/><Relationship Id="rId3" Type="http://schemas.openxmlformats.org/officeDocument/2006/relationships/image" Target="../media/image6.tiff"/><Relationship Id="rId21" Type="http://schemas.openxmlformats.org/officeDocument/2006/relationships/image" Target="../media/image106.tiff"/><Relationship Id="rId7" Type="http://schemas.openxmlformats.org/officeDocument/2006/relationships/image" Target="../media/image115.tiff"/><Relationship Id="rId12" Type="http://schemas.openxmlformats.org/officeDocument/2006/relationships/image" Target="../media/image7.tiff"/><Relationship Id="rId17" Type="http://schemas.openxmlformats.org/officeDocument/2006/relationships/image" Target="../media/image102.tiff"/><Relationship Id="rId25" Type="http://schemas.openxmlformats.org/officeDocument/2006/relationships/image" Target="../media/image110.jpeg"/><Relationship Id="rId2" Type="http://schemas.openxmlformats.org/officeDocument/2006/relationships/image" Target="../media/image95.tiff"/><Relationship Id="rId16" Type="http://schemas.openxmlformats.org/officeDocument/2006/relationships/image" Target="../media/image101.jpeg"/><Relationship Id="rId20" Type="http://schemas.openxmlformats.org/officeDocument/2006/relationships/image" Target="../media/image105.tiff"/><Relationship Id="rId29" Type="http://schemas.openxmlformats.org/officeDocument/2006/relationships/image" Target="../media/image1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tiff"/><Relationship Id="rId11" Type="http://schemas.openxmlformats.org/officeDocument/2006/relationships/image" Target="../media/image119.png"/><Relationship Id="rId24" Type="http://schemas.openxmlformats.org/officeDocument/2006/relationships/image" Target="../media/image109.png"/><Relationship Id="rId5" Type="http://schemas.openxmlformats.org/officeDocument/2006/relationships/image" Target="../media/image97.png"/><Relationship Id="rId15" Type="http://schemas.openxmlformats.org/officeDocument/2006/relationships/image" Target="../media/image100.jpeg"/><Relationship Id="rId23" Type="http://schemas.openxmlformats.org/officeDocument/2006/relationships/image" Target="../media/image108.jpeg"/><Relationship Id="rId28" Type="http://schemas.microsoft.com/office/2007/relationships/hdphoto" Target="../media/hdphoto3.wdp"/><Relationship Id="rId10" Type="http://schemas.openxmlformats.org/officeDocument/2006/relationships/image" Target="../media/image118.png"/><Relationship Id="rId19" Type="http://schemas.openxmlformats.org/officeDocument/2006/relationships/image" Target="../media/image104.png"/><Relationship Id="rId4" Type="http://schemas.openxmlformats.org/officeDocument/2006/relationships/image" Target="../media/image96.png"/><Relationship Id="rId9" Type="http://schemas.openxmlformats.org/officeDocument/2006/relationships/image" Target="../media/image117.tiff"/><Relationship Id="rId14" Type="http://schemas.openxmlformats.org/officeDocument/2006/relationships/image" Target="../media/image99.tiff"/><Relationship Id="rId22" Type="http://schemas.openxmlformats.org/officeDocument/2006/relationships/image" Target="../media/image107.tiff"/><Relationship Id="rId27" Type="http://schemas.openxmlformats.org/officeDocument/2006/relationships/image" Target="../media/image11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eg"/><Relationship Id="rId13" Type="http://schemas.openxmlformats.org/officeDocument/2006/relationships/image" Target="../media/image101.jpeg"/><Relationship Id="rId18" Type="http://schemas.openxmlformats.org/officeDocument/2006/relationships/image" Target="../media/image106.tiff"/><Relationship Id="rId26" Type="http://schemas.openxmlformats.org/officeDocument/2006/relationships/image" Target="../media/image113.jpeg"/><Relationship Id="rId3" Type="http://schemas.openxmlformats.org/officeDocument/2006/relationships/image" Target="../media/image6.tiff"/><Relationship Id="rId21" Type="http://schemas.openxmlformats.org/officeDocument/2006/relationships/image" Target="../media/image109.png"/><Relationship Id="rId7" Type="http://schemas.openxmlformats.org/officeDocument/2006/relationships/image" Target="../media/image121.tiff"/><Relationship Id="rId12" Type="http://schemas.openxmlformats.org/officeDocument/2006/relationships/image" Target="../media/image100.jpeg"/><Relationship Id="rId17" Type="http://schemas.openxmlformats.org/officeDocument/2006/relationships/image" Target="../media/image105.tiff"/><Relationship Id="rId25" Type="http://schemas.microsoft.com/office/2007/relationships/hdphoto" Target="../media/hdphoto4.wdp"/><Relationship Id="rId2" Type="http://schemas.openxmlformats.org/officeDocument/2006/relationships/image" Target="../media/image95.tiff"/><Relationship Id="rId16" Type="http://schemas.openxmlformats.org/officeDocument/2006/relationships/image" Target="../media/image104.png"/><Relationship Id="rId20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tiff"/><Relationship Id="rId11" Type="http://schemas.openxmlformats.org/officeDocument/2006/relationships/image" Target="../media/image99.tiff"/><Relationship Id="rId24" Type="http://schemas.openxmlformats.org/officeDocument/2006/relationships/image" Target="../media/image112.png"/><Relationship Id="rId5" Type="http://schemas.openxmlformats.org/officeDocument/2006/relationships/image" Target="../media/image97.png"/><Relationship Id="rId15" Type="http://schemas.openxmlformats.org/officeDocument/2006/relationships/image" Target="../media/image103.tiff"/><Relationship Id="rId23" Type="http://schemas.openxmlformats.org/officeDocument/2006/relationships/image" Target="../media/image111.jpeg"/><Relationship Id="rId10" Type="http://schemas.openxmlformats.org/officeDocument/2006/relationships/image" Target="../media/image98.tiff"/><Relationship Id="rId19" Type="http://schemas.openxmlformats.org/officeDocument/2006/relationships/image" Target="../media/image107.tiff"/><Relationship Id="rId4" Type="http://schemas.openxmlformats.org/officeDocument/2006/relationships/image" Target="../media/image96.png"/><Relationship Id="rId9" Type="http://schemas.openxmlformats.org/officeDocument/2006/relationships/image" Target="../media/image7.tiff"/><Relationship Id="rId14" Type="http://schemas.openxmlformats.org/officeDocument/2006/relationships/image" Target="../media/image102.tiff"/><Relationship Id="rId22" Type="http://schemas.openxmlformats.org/officeDocument/2006/relationships/image" Target="../media/image110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tiff"/><Relationship Id="rId13" Type="http://schemas.openxmlformats.org/officeDocument/2006/relationships/image" Target="../media/image100.jpeg"/><Relationship Id="rId18" Type="http://schemas.openxmlformats.org/officeDocument/2006/relationships/image" Target="../media/image105.tiff"/><Relationship Id="rId26" Type="http://schemas.microsoft.com/office/2007/relationships/hdphoto" Target="../media/hdphoto5.wdp"/><Relationship Id="rId3" Type="http://schemas.openxmlformats.org/officeDocument/2006/relationships/image" Target="../media/image6.tiff"/><Relationship Id="rId21" Type="http://schemas.openxmlformats.org/officeDocument/2006/relationships/image" Target="../media/image108.jpeg"/><Relationship Id="rId7" Type="http://schemas.openxmlformats.org/officeDocument/2006/relationships/image" Target="../media/image124.tiff"/><Relationship Id="rId12" Type="http://schemas.openxmlformats.org/officeDocument/2006/relationships/image" Target="../media/image99.tiff"/><Relationship Id="rId17" Type="http://schemas.openxmlformats.org/officeDocument/2006/relationships/image" Target="../media/image104.png"/><Relationship Id="rId25" Type="http://schemas.openxmlformats.org/officeDocument/2006/relationships/image" Target="../media/image112.png"/><Relationship Id="rId2" Type="http://schemas.openxmlformats.org/officeDocument/2006/relationships/image" Target="../media/image95.tiff"/><Relationship Id="rId16" Type="http://schemas.openxmlformats.org/officeDocument/2006/relationships/image" Target="../media/image103.tiff"/><Relationship Id="rId20" Type="http://schemas.openxmlformats.org/officeDocument/2006/relationships/image" Target="../media/image10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tiff"/><Relationship Id="rId11" Type="http://schemas.openxmlformats.org/officeDocument/2006/relationships/image" Target="../media/image98.tiff"/><Relationship Id="rId24" Type="http://schemas.openxmlformats.org/officeDocument/2006/relationships/image" Target="../media/image111.jpeg"/><Relationship Id="rId5" Type="http://schemas.openxmlformats.org/officeDocument/2006/relationships/image" Target="../media/image97.png"/><Relationship Id="rId15" Type="http://schemas.openxmlformats.org/officeDocument/2006/relationships/image" Target="../media/image102.tiff"/><Relationship Id="rId23" Type="http://schemas.openxmlformats.org/officeDocument/2006/relationships/image" Target="../media/image110.jpeg"/><Relationship Id="rId10" Type="http://schemas.openxmlformats.org/officeDocument/2006/relationships/image" Target="../media/image7.tiff"/><Relationship Id="rId19" Type="http://schemas.openxmlformats.org/officeDocument/2006/relationships/image" Target="../media/image106.tiff"/><Relationship Id="rId4" Type="http://schemas.openxmlformats.org/officeDocument/2006/relationships/image" Target="../media/image96.png"/><Relationship Id="rId9" Type="http://schemas.openxmlformats.org/officeDocument/2006/relationships/image" Target="../media/image126.tiff"/><Relationship Id="rId14" Type="http://schemas.openxmlformats.org/officeDocument/2006/relationships/image" Target="../media/image101.jpeg"/><Relationship Id="rId22" Type="http://schemas.openxmlformats.org/officeDocument/2006/relationships/image" Target="../media/image109.png"/><Relationship Id="rId27" Type="http://schemas.openxmlformats.org/officeDocument/2006/relationships/image" Target="../media/image113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98905" y="5013176"/>
            <a:ext cx="7969249" cy="1090800"/>
          </a:xfrm>
        </p:spPr>
        <p:txBody>
          <a:bodyPr/>
          <a:lstStyle/>
          <a:p>
            <a:r>
              <a:rPr lang="en-US" dirty="0"/>
              <a:t>Evolution of the canted </a:t>
            </a:r>
            <a:r>
              <a:rPr lang="en-US" dirty="0" err="1"/>
              <a:t>costheta</a:t>
            </a:r>
            <a:r>
              <a:rPr lang="en-US" dirty="0"/>
              <a:t> (CCT) design</a:t>
            </a: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4388" y="4216608"/>
            <a:ext cx="7969249" cy="364520"/>
          </a:xfrm>
        </p:spPr>
        <p:txBody>
          <a:bodyPr/>
          <a:lstStyle/>
          <a:p>
            <a:r>
              <a:rPr lang="en-GB" u="sng" dirty="0"/>
              <a:t>B. Auchmann </a:t>
            </a:r>
            <a:r>
              <a:rPr lang="en-GB" dirty="0"/>
              <a:t>CERN/PSI, R. Felder PSI, J. Gao PSI, G. </a:t>
            </a:r>
            <a:r>
              <a:rPr lang="en-GB" dirty="0" err="1"/>
              <a:t>Montenero</a:t>
            </a:r>
            <a:r>
              <a:rPr lang="en-GB" dirty="0"/>
              <a:t> PSI, </a:t>
            </a:r>
            <a:br>
              <a:rPr lang="en-GB" dirty="0"/>
            </a:br>
            <a:r>
              <a:rPr lang="en-GB" dirty="0"/>
              <a:t>S. </a:t>
            </a:r>
            <a:r>
              <a:rPr lang="en-GB" dirty="0" err="1"/>
              <a:t>Sanfilippo</a:t>
            </a:r>
            <a:r>
              <a:rPr lang="en-GB" dirty="0"/>
              <a:t> PSI, S. </a:t>
            </a:r>
            <a:r>
              <a:rPr lang="en-GB" dirty="0" err="1"/>
              <a:t>Sidorov</a:t>
            </a:r>
            <a:r>
              <a:rPr lang="en-GB" dirty="0"/>
              <a:t> PSI, L. Brouwer LBNL, S. </a:t>
            </a:r>
            <a:r>
              <a:rPr lang="en-GB" dirty="0" err="1"/>
              <a:t>Caspi</a:t>
            </a:r>
            <a:r>
              <a:rPr lang="en-GB" dirty="0"/>
              <a:t> LBNL	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691680" y="6201867"/>
            <a:ext cx="779006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969696"/>
                </a:solidFill>
                <a:latin typeface="+mn-lt"/>
              </a:rPr>
              <a:t>26.06.2019, FCC Week 2019, Brussels.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969696"/>
                </a:solidFill>
              </a:rPr>
              <a:t>Work supported by the Swiss State Secretariat for Education, Research and Innovation SERI.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0007C9-BC94-6A4C-AAD8-02B782A3C7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777" y="3154865"/>
            <a:ext cx="1014595" cy="4472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A7A095-F9CF-7140-9994-86905ACA20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925" y="1007328"/>
            <a:ext cx="1013574" cy="10152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A89288-1E6A-8544-9BA0-743960036A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777" y="2025347"/>
            <a:ext cx="1014721" cy="8636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7CA5D9-62F4-134B-886F-8B30B6171A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903" y="2896332"/>
            <a:ext cx="1014595" cy="26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PSI/CHART Goals towards FCC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8" y="1341438"/>
            <a:ext cx="5360007" cy="4679951"/>
          </a:xfrm>
        </p:spPr>
        <p:txBody>
          <a:bodyPr>
            <a:noAutofit/>
          </a:bodyPr>
          <a:lstStyle/>
          <a:p>
            <a:r>
              <a:rPr lang="en-US" dirty="0"/>
              <a:t>Joint funding from CHART and the FCC design study from mid 2016 </a:t>
            </a:r>
            <a:br>
              <a:rPr lang="en-US" dirty="0"/>
            </a:br>
            <a:r>
              <a:rPr lang="en-US" dirty="0"/>
              <a:t>until the end of 2019.</a:t>
            </a:r>
          </a:p>
          <a:p>
            <a:r>
              <a:rPr lang="en-US" dirty="0"/>
              <a:t>Goal: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Demonstrate key technological features of an </a:t>
            </a:r>
            <a:r>
              <a:rPr lang="en-US" b="1" dirty="0">
                <a:solidFill>
                  <a:srgbClr val="0070C0"/>
                </a:solidFill>
              </a:rPr>
              <a:t>efficient</a:t>
            </a:r>
            <a:r>
              <a:rPr lang="en-US" dirty="0">
                <a:solidFill>
                  <a:srgbClr val="0070C0"/>
                </a:solidFill>
              </a:rPr>
              <a:t> 16-T CCT in two-layer technology model magnets.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197418"/>
                </a:solidFill>
              </a:rPr>
              <a:t>Thin ribs </a:t>
            </a:r>
            <a:r>
              <a:rPr lang="en-US" dirty="0">
                <a:solidFill>
                  <a:srgbClr val="7C204E"/>
                </a:solidFill>
              </a:rPr>
              <a:t>and spars</a:t>
            </a:r>
            <a:endParaRPr lang="en-US" dirty="0">
              <a:solidFill>
                <a:srgbClr val="7C204E"/>
              </a:solidFill>
              <a:sym typeface="Wingdings"/>
            </a:endParaRPr>
          </a:p>
          <a:p>
            <a:r>
              <a:rPr lang="en-US" dirty="0">
                <a:sym typeface="Wingdings"/>
              </a:rPr>
              <a:t>Exterior </a:t>
            </a:r>
            <a:r>
              <a:rPr lang="en-US" dirty="0">
                <a:solidFill>
                  <a:srgbClr val="0070C0"/>
                </a:solidFill>
                <a:sym typeface="Wingdings"/>
              </a:rPr>
              <a:t>mechanical structure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Fast quench detection and CLIQ </a:t>
            </a:r>
            <a:r>
              <a:rPr lang="en-US" dirty="0"/>
              <a:t>protection.</a:t>
            </a:r>
          </a:p>
          <a:p>
            <a:r>
              <a:rPr lang="en-US" dirty="0"/>
              <a:t>Wide Rutherford cable.</a:t>
            </a:r>
          </a:p>
          <a:p>
            <a:r>
              <a:rPr lang="en-US" dirty="0">
                <a:solidFill>
                  <a:srgbClr val="0070C0"/>
                </a:solidFill>
              </a:rPr>
              <a:t>Inclined channels</a:t>
            </a:r>
            <a:r>
              <a:rPr lang="en-US" dirty="0"/>
              <a:t>.</a:t>
            </a:r>
          </a:p>
          <a:p>
            <a:r>
              <a:rPr lang="en-US" dirty="0"/>
              <a:t>Improved impregnation procedures.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5292080" y="3872563"/>
            <a:ext cx="301083" cy="85258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93162" y="4149080"/>
            <a:ext cx="822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CD1..n</a:t>
            </a:r>
          </a:p>
        </p:txBody>
      </p:sp>
      <p:sp>
        <p:nvSpPr>
          <p:cNvPr id="7" name="Right Brace 6"/>
          <p:cNvSpPr/>
          <p:nvPr/>
        </p:nvSpPr>
        <p:spPr>
          <a:xfrm>
            <a:off x="6269773" y="3861048"/>
            <a:ext cx="301083" cy="168961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70856" y="4581128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CDn+1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7550" y="3329180"/>
            <a:ext cx="1434666" cy="1416458"/>
          </a:xfrm>
          <a:prstGeom prst="ellipse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4189" y="4902807"/>
            <a:ext cx="1429234" cy="1443760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F9463AF-0AD3-2A44-9C23-45B710DC3989}"/>
              </a:ext>
            </a:extLst>
          </p:cNvPr>
          <p:cNvGrpSpPr/>
          <p:nvPr/>
        </p:nvGrpSpPr>
        <p:grpSpPr>
          <a:xfrm>
            <a:off x="6545391" y="626066"/>
            <a:ext cx="2707129" cy="2536162"/>
            <a:chOff x="4211960" y="2815582"/>
            <a:chExt cx="3910952" cy="3663959"/>
          </a:xfrm>
        </p:grpSpPr>
        <p:pic>
          <p:nvPicPr>
            <p:cNvPr id="12" name="Content Placeholder 5">
              <a:extLst>
                <a:ext uri="{FF2B5EF4-FFF2-40B4-BE49-F238E27FC236}">
                  <a16:creationId xmlns:a16="http://schemas.microsoft.com/office/drawing/2014/main" id="{CEE8E080-DE6A-3F4E-AEF1-A2C8E2B5D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1960" y="3145683"/>
              <a:ext cx="3352276" cy="3333858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327C76C-165D-AD4C-9065-08C7C1B3D7E0}"/>
                </a:ext>
              </a:extLst>
            </p:cNvPr>
            <p:cNvCxnSpPr/>
            <p:nvPr/>
          </p:nvCxnSpPr>
          <p:spPr bwMode="auto">
            <a:xfrm flipH="1">
              <a:off x="6290883" y="3793755"/>
              <a:ext cx="1223429" cy="82805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405583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86FCA6C-7F35-8F4A-95E0-29A5601BD253}"/>
                </a:ext>
              </a:extLst>
            </p:cNvPr>
            <p:cNvSpPr txBox="1"/>
            <p:nvPr/>
          </p:nvSpPr>
          <p:spPr>
            <a:xfrm>
              <a:off x="7208513" y="3285724"/>
              <a:ext cx="914399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kern="1000" spc="30" dirty="0">
                  <a:solidFill>
                    <a:srgbClr val="405583"/>
                  </a:solidFill>
                  <a:latin typeface="+mn-lt"/>
                  <a:cs typeface="Franklin Gothic Book"/>
                </a:rPr>
                <a:t>Spar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8596B6-82A8-F348-BF69-FB0B9E450599}"/>
                </a:ext>
              </a:extLst>
            </p:cNvPr>
            <p:cNvSpPr txBox="1"/>
            <p:nvPr/>
          </p:nvSpPr>
          <p:spPr>
            <a:xfrm>
              <a:off x="6887832" y="2815582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kern="1000" spc="30" dirty="0">
                  <a:solidFill>
                    <a:srgbClr val="197418"/>
                  </a:solidFill>
                  <a:latin typeface="+mn-lt"/>
                  <a:cs typeface="Franklin Gothic Book"/>
                </a:rPr>
                <a:t>Ribs</a:t>
              </a:r>
            </a:p>
          </p:txBody>
        </p:sp>
        <p:sp>
          <p:nvSpPr>
            <p:cNvPr id="16" name="Donut 15">
              <a:extLst>
                <a:ext uri="{FF2B5EF4-FFF2-40B4-BE49-F238E27FC236}">
                  <a16:creationId xmlns:a16="http://schemas.microsoft.com/office/drawing/2014/main" id="{9E2C782D-8F47-8844-8C39-2990DFBE46DB}"/>
                </a:ext>
              </a:extLst>
            </p:cNvPr>
            <p:cNvSpPr/>
            <p:nvPr/>
          </p:nvSpPr>
          <p:spPr bwMode="auto">
            <a:xfrm>
              <a:off x="5437461" y="4352030"/>
              <a:ext cx="936105" cy="936105"/>
            </a:xfrm>
            <a:prstGeom prst="donut">
              <a:avLst>
                <a:gd name="adj" fmla="val 4604"/>
              </a:avLst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5AC1FB4-DDF0-2741-8F0C-7E4FEE5AEB3F}"/>
                </a:ext>
              </a:extLst>
            </p:cNvPr>
            <p:cNvSpPr/>
            <p:nvPr/>
          </p:nvSpPr>
          <p:spPr bwMode="auto">
            <a:xfrm rot="1520398">
              <a:off x="6408124" y="3594097"/>
              <a:ext cx="70101" cy="241968"/>
            </a:xfrm>
            <a:prstGeom prst="rect">
              <a:avLst/>
            </a:prstGeom>
            <a:solidFill>
              <a:srgbClr val="19741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2190FC3-9589-F541-8564-D7C565E0E9AD}"/>
                </a:ext>
              </a:extLst>
            </p:cNvPr>
            <p:cNvCxnSpPr/>
            <p:nvPr/>
          </p:nvCxnSpPr>
          <p:spPr bwMode="auto">
            <a:xfrm flipH="1">
              <a:off x="6494955" y="3109678"/>
              <a:ext cx="470553" cy="49606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97418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01580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Structure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832" y="2602824"/>
            <a:ext cx="2699606" cy="2689715"/>
          </a:xfrm>
          <a:prstGeom prst="ellipse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968834" y="3825543"/>
            <a:ext cx="0" cy="70202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07370" y="3505908"/>
            <a:ext cx="65867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43596" y="3505908"/>
            <a:ext cx="65867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307370" y="4392361"/>
            <a:ext cx="65867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443596" y="4392361"/>
            <a:ext cx="65867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82069" y="3323874"/>
            <a:ext cx="1148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Al shell 25 mm 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5487512" y="4691037"/>
            <a:ext cx="22204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Vertically split yoke, OR 250 mm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50861" y="4753733"/>
            <a:ext cx="19656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Vertically split Al-bronze pad</a:t>
            </a:r>
          </a:p>
        </p:txBody>
      </p:sp>
      <p:sp>
        <p:nvSpPr>
          <p:cNvPr id="22" name="Freeform 21"/>
          <p:cNvSpPr/>
          <p:nvPr/>
        </p:nvSpPr>
        <p:spPr>
          <a:xfrm>
            <a:off x="5142005" y="4414673"/>
            <a:ext cx="916326" cy="306824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  <a:gd name="connsiteX0" fmla="*/ 2510829 w 2537151"/>
              <a:gd name="connsiteY0" fmla="*/ 486803 h 486803"/>
              <a:gd name="connsiteX1" fmla="*/ 30766 w 2537151"/>
              <a:gd name="connsiteY1" fmla="*/ 138147 h 486803"/>
              <a:gd name="connsiteX2" fmla="*/ 1056999 w 2537151"/>
              <a:gd name="connsiteY2" fmla="*/ 0 h 486803"/>
              <a:gd name="connsiteX0" fmla="*/ 1453830 w 1526658"/>
              <a:gd name="connsiteY0" fmla="*/ 487080 h 487080"/>
              <a:gd name="connsiteX1" fmla="*/ 749939 w 1526658"/>
              <a:gd name="connsiteY1" fmla="*/ 72639 h 487080"/>
              <a:gd name="connsiteX2" fmla="*/ 0 w 1526658"/>
              <a:gd name="connsiteY2" fmla="*/ 277 h 487080"/>
              <a:gd name="connsiteX0" fmla="*/ 1453830 w 1545458"/>
              <a:gd name="connsiteY0" fmla="*/ 487080 h 487080"/>
              <a:gd name="connsiteX1" fmla="*/ 960448 w 1545458"/>
              <a:gd name="connsiteY1" fmla="*/ 72639 h 487080"/>
              <a:gd name="connsiteX2" fmla="*/ 0 w 1545458"/>
              <a:gd name="connsiteY2" fmla="*/ 277 h 487080"/>
              <a:gd name="connsiteX0" fmla="*/ 1453830 w 1544788"/>
              <a:gd name="connsiteY0" fmla="*/ 486803 h 486803"/>
              <a:gd name="connsiteX1" fmla="*/ 960448 w 1544788"/>
              <a:gd name="connsiteY1" fmla="*/ 72362 h 486803"/>
              <a:gd name="connsiteX2" fmla="*/ 0 w 1544788"/>
              <a:gd name="connsiteY2" fmla="*/ 0 h 486803"/>
              <a:gd name="connsiteX0" fmla="*/ 1453830 w 1453830"/>
              <a:gd name="connsiteY0" fmla="*/ 486803 h 486803"/>
              <a:gd name="connsiteX1" fmla="*/ 960448 w 1453830"/>
              <a:gd name="connsiteY1" fmla="*/ 72362 h 486803"/>
              <a:gd name="connsiteX2" fmla="*/ 0 w 1453830"/>
              <a:gd name="connsiteY2" fmla="*/ 0 h 486803"/>
              <a:gd name="connsiteX0" fmla="*/ 1453830 w 1453830"/>
              <a:gd name="connsiteY0" fmla="*/ 496319 h 496319"/>
              <a:gd name="connsiteX1" fmla="*/ 861772 w 1453830"/>
              <a:gd name="connsiteY1" fmla="*/ 22672 h 496319"/>
              <a:gd name="connsiteX2" fmla="*/ 0 w 1453830"/>
              <a:gd name="connsiteY2" fmla="*/ 9516 h 496319"/>
              <a:gd name="connsiteX0" fmla="*/ 1453830 w 1453830"/>
              <a:gd name="connsiteY0" fmla="*/ 519259 h 519259"/>
              <a:gd name="connsiteX1" fmla="*/ 861772 w 1453830"/>
              <a:gd name="connsiteY1" fmla="*/ 45612 h 519259"/>
              <a:gd name="connsiteX2" fmla="*/ 0 w 1453830"/>
              <a:gd name="connsiteY2" fmla="*/ 32456 h 519259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830" h="486803">
                <a:moveTo>
                  <a:pt x="1453830" y="486803"/>
                </a:moveTo>
                <a:cubicBezTo>
                  <a:pt x="1331032" y="366198"/>
                  <a:pt x="1202753" y="239015"/>
                  <a:pt x="835458" y="124989"/>
                </a:cubicBezTo>
                <a:cubicBezTo>
                  <a:pt x="468163" y="10963"/>
                  <a:pt x="0" y="0"/>
                  <a:pt x="0" y="0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Freeform 22"/>
          <p:cNvSpPr/>
          <p:nvPr/>
        </p:nvSpPr>
        <p:spPr>
          <a:xfrm>
            <a:off x="4713194" y="3927601"/>
            <a:ext cx="1238010" cy="163665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  <a:gd name="connsiteX0" fmla="*/ 2510829 w 2537151"/>
              <a:gd name="connsiteY0" fmla="*/ 486803 h 486803"/>
              <a:gd name="connsiteX1" fmla="*/ 30766 w 2537151"/>
              <a:gd name="connsiteY1" fmla="*/ 138147 h 486803"/>
              <a:gd name="connsiteX2" fmla="*/ 1056999 w 2537151"/>
              <a:gd name="connsiteY2" fmla="*/ 0 h 486803"/>
              <a:gd name="connsiteX0" fmla="*/ 1453830 w 1526658"/>
              <a:gd name="connsiteY0" fmla="*/ 487080 h 487080"/>
              <a:gd name="connsiteX1" fmla="*/ 749939 w 1526658"/>
              <a:gd name="connsiteY1" fmla="*/ 72639 h 487080"/>
              <a:gd name="connsiteX2" fmla="*/ 0 w 1526658"/>
              <a:gd name="connsiteY2" fmla="*/ 277 h 487080"/>
              <a:gd name="connsiteX0" fmla="*/ 1453830 w 1545458"/>
              <a:gd name="connsiteY0" fmla="*/ 487080 h 487080"/>
              <a:gd name="connsiteX1" fmla="*/ 960448 w 1545458"/>
              <a:gd name="connsiteY1" fmla="*/ 72639 h 487080"/>
              <a:gd name="connsiteX2" fmla="*/ 0 w 1545458"/>
              <a:gd name="connsiteY2" fmla="*/ 277 h 487080"/>
              <a:gd name="connsiteX0" fmla="*/ 1453830 w 1544788"/>
              <a:gd name="connsiteY0" fmla="*/ 486803 h 486803"/>
              <a:gd name="connsiteX1" fmla="*/ 960448 w 1544788"/>
              <a:gd name="connsiteY1" fmla="*/ 72362 h 486803"/>
              <a:gd name="connsiteX2" fmla="*/ 0 w 1544788"/>
              <a:gd name="connsiteY2" fmla="*/ 0 h 486803"/>
              <a:gd name="connsiteX0" fmla="*/ 1453830 w 1453830"/>
              <a:gd name="connsiteY0" fmla="*/ 486803 h 486803"/>
              <a:gd name="connsiteX1" fmla="*/ 960448 w 1453830"/>
              <a:gd name="connsiteY1" fmla="*/ 72362 h 486803"/>
              <a:gd name="connsiteX2" fmla="*/ 0 w 1453830"/>
              <a:gd name="connsiteY2" fmla="*/ 0 h 486803"/>
              <a:gd name="connsiteX0" fmla="*/ 1453830 w 1453830"/>
              <a:gd name="connsiteY0" fmla="*/ 496319 h 496319"/>
              <a:gd name="connsiteX1" fmla="*/ 861772 w 1453830"/>
              <a:gd name="connsiteY1" fmla="*/ 22672 h 496319"/>
              <a:gd name="connsiteX2" fmla="*/ 0 w 1453830"/>
              <a:gd name="connsiteY2" fmla="*/ 9516 h 496319"/>
              <a:gd name="connsiteX0" fmla="*/ 1453830 w 1453830"/>
              <a:gd name="connsiteY0" fmla="*/ 519259 h 519259"/>
              <a:gd name="connsiteX1" fmla="*/ 861772 w 1453830"/>
              <a:gd name="connsiteY1" fmla="*/ 45612 h 519259"/>
              <a:gd name="connsiteX2" fmla="*/ 0 w 1453830"/>
              <a:gd name="connsiteY2" fmla="*/ 32456 h 519259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986682 w 1986682"/>
              <a:gd name="connsiteY0" fmla="*/ 256559 h 256559"/>
              <a:gd name="connsiteX1" fmla="*/ 835458 w 1986682"/>
              <a:gd name="connsiteY1" fmla="*/ 124989 h 256559"/>
              <a:gd name="connsiteX2" fmla="*/ 0 w 1986682"/>
              <a:gd name="connsiteY2" fmla="*/ 0 h 256559"/>
              <a:gd name="connsiteX0" fmla="*/ 1986682 w 1986682"/>
              <a:gd name="connsiteY0" fmla="*/ 259668 h 259668"/>
              <a:gd name="connsiteX1" fmla="*/ 1032811 w 1986682"/>
              <a:gd name="connsiteY1" fmla="*/ 29421 h 259668"/>
              <a:gd name="connsiteX2" fmla="*/ 0 w 1986682"/>
              <a:gd name="connsiteY2" fmla="*/ 3109 h 259668"/>
              <a:gd name="connsiteX0" fmla="*/ 1986682 w 1986682"/>
              <a:gd name="connsiteY0" fmla="*/ 259668 h 259668"/>
              <a:gd name="connsiteX1" fmla="*/ 1032811 w 1986682"/>
              <a:gd name="connsiteY1" fmla="*/ 29421 h 259668"/>
              <a:gd name="connsiteX2" fmla="*/ 0 w 1986682"/>
              <a:gd name="connsiteY2" fmla="*/ 3109 h 25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6682" h="259668">
                <a:moveTo>
                  <a:pt x="1986682" y="259668"/>
                </a:moveTo>
                <a:cubicBezTo>
                  <a:pt x="1798100" y="178533"/>
                  <a:pt x="1363925" y="72181"/>
                  <a:pt x="1032811" y="29421"/>
                </a:cubicBezTo>
                <a:cubicBezTo>
                  <a:pt x="701697" y="-13339"/>
                  <a:pt x="0" y="3109"/>
                  <a:pt x="0" y="310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4" name="TextBox 23"/>
          <p:cNvSpPr txBox="1"/>
          <p:nvPr/>
        </p:nvSpPr>
        <p:spPr>
          <a:xfrm>
            <a:off x="5853076" y="4074658"/>
            <a:ext cx="16962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Protective Al shell 5 mm</a:t>
            </a:r>
          </a:p>
        </p:txBody>
      </p:sp>
      <p:sp>
        <p:nvSpPr>
          <p:cNvPr id="25" name="Freeform 24"/>
          <p:cNvSpPr/>
          <p:nvPr/>
        </p:nvSpPr>
        <p:spPr>
          <a:xfrm flipV="1">
            <a:off x="2793825" y="3658595"/>
            <a:ext cx="1153359" cy="184531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1130978" y="3403010"/>
            <a:ext cx="19094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Vertical and horizontal keys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3968834" y="3606539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968834" y="4012777"/>
            <a:ext cx="0" cy="70202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53445" y="3810451"/>
            <a:ext cx="0" cy="70202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853445" y="4009232"/>
            <a:ext cx="0" cy="70202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968834" y="4101667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2752361" y="4226333"/>
            <a:ext cx="1330954" cy="472857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36" name="Straight Connector 35"/>
          <p:cNvCxnSpPr/>
          <p:nvPr/>
        </p:nvCxnSpPr>
        <p:spPr>
          <a:xfrm>
            <a:off x="4854928" y="3592912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854928" y="4099587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 flipV="1">
            <a:off x="3422576" y="2850131"/>
            <a:ext cx="548194" cy="816796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39" name="Straight Connector 38"/>
          <p:cNvCxnSpPr/>
          <p:nvPr/>
        </p:nvCxnSpPr>
        <p:spPr>
          <a:xfrm rot="16200000">
            <a:off x="4184048" y="3406038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>
            <a:off x="4630212" y="3406801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>
            <a:off x="4184048" y="4292491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6200000">
            <a:off x="4630212" y="4293255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336959" y="2584958"/>
            <a:ext cx="12682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Bladder locations</a:t>
            </a:r>
            <a:endParaRPr lang="en-US" sz="1100" dirty="0"/>
          </a:p>
        </p:txBody>
      </p:sp>
      <p:sp>
        <p:nvSpPr>
          <p:cNvPr id="44" name="Freeform 43"/>
          <p:cNvSpPr/>
          <p:nvPr/>
        </p:nvSpPr>
        <p:spPr>
          <a:xfrm flipH="1" flipV="1">
            <a:off x="4405791" y="2594158"/>
            <a:ext cx="572574" cy="1005831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5" name="TextBox 44"/>
          <p:cNvSpPr txBox="1"/>
          <p:nvPr/>
        </p:nvSpPr>
        <p:spPr>
          <a:xfrm>
            <a:off x="4630536" y="2420888"/>
            <a:ext cx="1236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>
                <a:solidFill>
                  <a:schemeClr val="accent3"/>
                </a:solidFill>
              </a:rPr>
              <a:t>Closed pad gap</a:t>
            </a:r>
          </a:p>
        </p:txBody>
      </p:sp>
      <p:sp>
        <p:nvSpPr>
          <p:cNvPr id="46" name="Freeform 45"/>
          <p:cNvSpPr/>
          <p:nvPr/>
        </p:nvSpPr>
        <p:spPr>
          <a:xfrm flipH="1">
            <a:off x="4412742" y="4982426"/>
            <a:ext cx="572574" cy="523915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7" name="TextBox 46"/>
          <p:cNvSpPr txBox="1"/>
          <p:nvPr/>
        </p:nvSpPr>
        <p:spPr>
          <a:xfrm>
            <a:off x="5003489" y="5310403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Open yoke gap</a:t>
            </a:r>
          </a:p>
        </p:txBody>
      </p:sp>
      <p:sp>
        <p:nvSpPr>
          <p:cNvPr id="48" name="Freeform 47"/>
          <p:cNvSpPr/>
          <p:nvPr/>
        </p:nvSpPr>
        <p:spPr>
          <a:xfrm rot="5957718">
            <a:off x="3558348" y="4787911"/>
            <a:ext cx="1300815" cy="163665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  <a:gd name="connsiteX0" fmla="*/ 2510829 w 2537151"/>
              <a:gd name="connsiteY0" fmla="*/ 486803 h 486803"/>
              <a:gd name="connsiteX1" fmla="*/ 30766 w 2537151"/>
              <a:gd name="connsiteY1" fmla="*/ 138147 h 486803"/>
              <a:gd name="connsiteX2" fmla="*/ 1056999 w 2537151"/>
              <a:gd name="connsiteY2" fmla="*/ 0 h 486803"/>
              <a:gd name="connsiteX0" fmla="*/ 1453830 w 1526658"/>
              <a:gd name="connsiteY0" fmla="*/ 487080 h 487080"/>
              <a:gd name="connsiteX1" fmla="*/ 749939 w 1526658"/>
              <a:gd name="connsiteY1" fmla="*/ 72639 h 487080"/>
              <a:gd name="connsiteX2" fmla="*/ 0 w 1526658"/>
              <a:gd name="connsiteY2" fmla="*/ 277 h 487080"/>
              <a:gd name="connsiteX0" fmla="*/ 1453830 w 1545458"/>
              <a:gd name="connsiteY0" fmla="*/ 487080 h 487080"/>
              <a:gd name="connsiteX1" fmla="*/ 960448 w 1545458"/>
              <a:gd name="connsiteY1" fmla="*/ 72639 h 487080"/>
              <a:gd name="connsiteX2" fmla="*/ 0 w 1545458"/>
              <a:gd name="connsiteY2" fmla="*/ 277 h 487080"/>
              <a:gd name="connsiteX0" fmla="*/ 1453830 w 1544788"/>
              <a:gd name="connsiteY0" fmla="*/ 486803 h 486803"/>
              <a:gd name="connsiteX1" fmla="*/ 960448 w 1544788"/>
              <a:gd name="connsiteY1" fmla="*/ 72362 h 486803"/>
              <a:gd name="connsiteX2" fmla="*/ 0 w 1544788"/>
              <a:gd name="connsiteY2" fmla="*/ 0 h 486803"/>
              <a:gd name="connsiteX0" fmla="*/ 1453830 w 1453830"/>
              <a:gd name="connsiteY0" fmla="*/ 486803 h 486803"/>
              <a:gd name="connsiteX1" fmla="*/ 960448 w 1453830"/>
              <a:gd name="connsiteY1" fmla="*/ 72362 h 486803"/>
              <a:gd name="connsiteX2" fmla="*/ 0 w 1453830"/>
              <a:gd name="connsiteY2" fmla="*/ 0 h 486803"/>
              <a:gd name="connsiteX0" fmla="*/ 1453830 w 1453830"/>
              <a:gd name="connsiteY0" fmla="*/ 496319 h 496319"/>
              <a:gd name="connsiteX1" fmla="*/ 861772 w 1453830"/>
              <a:gd name="connsiteY1" fmla="*/ 22672 h 496319"/>
              <a:gd name="connsiteX2" fmla="*/ 0 w 1453830"/>
              <a:gd name="connsiteY2" fmla="*/ 9516 h 496319"/>
              <a:gd name="connsiteX0" fmla="*/ 1453830 w 1453830"/>
              <a:gd name="connsiteY0" fmla="*/ 519259 h 519259"/>
              <a:gd name="connsiteX1" fmla="*/ 861772 w 1453830"/>
              <a:gd name="connsiteY1" fmla="*/ 45612 h 519259"/>
              <a:gd name="connsiteX2" fmla="*/ 0 w 1453830"/>
              <a:gd name="connsiteY2" fmla="*/ 32456 h 519259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986682 w 1986682"/>
              <a:gd name="connsiteY0" fmla="*/ 256559 h 256559"/>
              <a:gd name="connsiteX1" fmla="*/ 835458 w 1986682"/>
              <a:gd name="connsiteY1" fmla="*/ 124989 h 256559"/>
              <a:gd name="connsiteX2" fmla="*/ 0 w 1986682"/>
              <a:gd name="connsiteY2" fmla="*/ 0 h 256559"/>
              <a:gd name="connsiteX0" fmla="*/ 1986682 w 1986682"/>
              <a:gd name="connsiteY0" fmla="*/ 259668 h 259668"/>
              <a:gd name="connsiteX1" fmla="*/ 1032811 w 1986682"/>
              <a:gd name="connsiteY1" fmla="*/ 29421 h 259668"/>
              <a:gd name="connsiteX2" fmla="*/ 0 w 1986682"/>
              <a:gd name="connsiteY2" fmla="*/ 3109 h 259668"/>
              <a:gd name="connsiteX0" fmla="*/ 1986682 w 1986682"/>
              <a:gd name="connsiteY0" fmla="*/ 259668 h 259668"/>
              <a:gd name="connsiteX1" fmla="*/ 1032811 w 1986682"/>
              <a:gd name="connsiteY1" fmla="*/ 29421 h 259668"/>
              <a:gd name="connsiteX2" fmla="*/ 0 w 1986682"/>
              <a:gd name="connsiteY2" fmla="*/ 3109 h 25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6682" h="259668">
                <a:moveTo>
                  <a:pt x="1986682" y="259668"/>
                </a:moveTo>
                <a:cubicBezTo>
                  <a:pt x="1798100" y="178533"/>
                  <a:pt x="1363925" y="72181"/>
                  <a:pt x="1032811" y="29421"/>
                </a:cubicBezTo>
                <a:cubicBezTo>
                  <a:pt x="701697" y="-13339"/>
                  <a:pt x="0" y="3109"/>
                  <a:pt x="0" y="310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9" name="TextBox 48"/>
          <p:cNvSpPr txBox="1"/>
          <p:nvPr/>
        </p:nvSpPr>
        <p:spPr>
          <a:xfrm>
            <a:off x="2843060" y="5339127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Al-bronze former</a:t>
            </a:r>
            <a:endParaRPr lang="en-US" sz="1100" dirty="0"/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1043608" y="1052736"/>
            <a:ext cx="7056784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Bladder and Key technology </a:t>
            </a:r>
            <a:r>
              <a:rPr lang="en-US" dirty="0"/>
              <a:t>chosen for </a:t>
            </a:r>
            <a:r>
              <a:rPr lang="en-US" dirty="0" err="1"/>
              <a:t>tuneability</a:t>
            </a:r>
            <a:r>
              <a:rPr lang="en-US" dirty="0"/>
              <a:t> and relative simplicity.</a:t>
            </a:r>
          </a:p>
          <a:p>
            <a:pPr lvl="1"/>
            <a:r>
              <a:rPr lang="en-US" dirty="0"/>
              <a:t>Closed and pre-loaded pad gap for maximum-rigidity cage around coils.</a:t>
            </a:r>
          </a:p>
          <a:p>
            <a:pPr lvl="1"/>
            <a:r>
              <a:rPr lang="en-US" dirty="0"/>
              <a:t>Steel pads to better match coil differential contraction.</a:t>
            </a:r>
          </a:p>
          <a:p>
            <a:pPr lvl="1"/>
            <a:r>
              <a:rPr lang="en-US" dirty="0"/>
              <a:t>Designed with S. </a:t>
            </a:r>
            <a:r>
              <a:rPr lang="en-US" dirty="0" err="1"/>
              <a:t>Caspi</a:t>
            </a:r>
            <a:r>
              <a:rPr lang="en-US" dirty="0"/>
              <a:t>, LBNL.</a:t>
            </a:r>
          </a:p>
        </p:txBody>
      </p:sp>
      <p:sp>
        <p:nvSpPr>
          <p:cNvPr id="6" name="Rectangle 5"/>
          <p:cNvSpPr/>
          <p:nvPr/>
        </p:nvSpPr>
        <p:spPr>
          <a:xfrm>
            <a:off x="992101" y="5839160"/>
            <a:ext cx="6968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International </a:t>
            </a:r>
            <a:r>
              <a:rPr lang="en-US" dirty="0">
                <a:solidFill>
                  <a:srgbClr val="0070C0"/>
                </a:solidFill>
              </a:rPr>
              <a:t>conceptual design review </a:t>
            </a:r>
            <a:r>
              <a:rPr lang="en-US" dirty="0"/>
              <a:t>of CD1 on June 26 at CERN (</a:t>
            </a:r>
            <a:r>
              <a:rPr lang="en-US" dirty="0">
                <a:hlinkClick r:id="rId4"/>
              </a:rPr>
              <a:t>http://indico.cern.ch/e/cd1cdr)</a:t>
            </a:r>
            <a:r>
              <a:rPr lang="en-US" dirty="0"/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A34278-63CD-1B4A-9827-BCFA2CD260B3}"/>
              </a:ext>
            </a:extLst>
          </p:cNvPr>
          <p:cNvSpPr/>
          <p:nvPr/>
        </p:nvSpPr>
        <p:spPr bwMode="auto">
          <a:xfrm>
            <a:off x="3102796" y="3927601"/>
            <a:ext cx="106166" cy="55347"/>
          </a:xfrm>
          <a:prstGeom prst="rect">
            <a:avLst/>
          </a:prstGeom>
          <a:solidFill>
            <a:srgbClr val="CECF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887748C-C4B0-664E-89DE-72BF148BF9A2}"/>
              </a:ext>
            </a:extLst>
          </p:cNvPr>
          <p:cNvSpPr/>
          <p:nvPr/>
        </p:nvSpPr>
        <p:spPr bwMode="auto">
          <a:xfrm>
            <a:off x="5614828" y="3925889"/>
            <a:ext cx="106166" cy="55347"/>
          </a:xfrm>
          <a:prstGeom prst="rect">
            <a:avLst/>
          </a:prstGeom>
          <a:solidFill>
            <a:srgbClr val="CECF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11703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D0472-6A3A-554F-8A7C-8A411728D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Mechanical Model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0DA1301-A5F6-FD4A-BB08-42DE37AFA9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7024" y="1217072"/>
            <a:ext cx="3072475" cy="230435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44539-7BD9-9746-98F3-ED98D873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DC6975-959F-A84E-9898-43AD983E81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167" y="1217072"/>
            <a:ext cx="3618477" cy="4824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757CFB-D842-6E44-9066-14DC04247C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7024" y="3737351"/>
            <a:ext cx="3072475" cy="230435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A0FAE0D-CD86-E54C-BD3A-4C80301FB026}"/>
              </a:ext>
            </a:extLst>
          </p:cNvPr>
          <p:cNvGrpSpPr/>
          <p:nvPr/>
        </p:nvGrpSpPr>
        <p:grpSpPr>
          <a:xfrm>
            <a:off x="6516216" y="188640"/>
            <a:ext cx="2427484" cy="2418589"/>
            <a:chOff x="3059832" y="2602824"/>
            <a:chExt cx="2699606" cy="2689715"/>
          </a:xfrm>
        </p:grpSpPr>
        <p:pic>
          <p:nvPicPr>
            <p:cNvPr id="7" name="Content Placeholder 4">
              <a:extLst>
                <a:ext uri="{FF2B5EF4-FFF2-40B4-BE49-F238E27FC236}">
                  <a16:creationId xmlns:a16="http://schemas.microsoft.com/office/drawing/2014/main" id="{B863665E-F6E6-9343-97B5-A9E609A4F7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9832" y="2602824"/>
              <a:ext cx="2699606" cy="2689715"/>
            </a:xfrm>
            <a:prstGeom prst="ellipse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CAF6D65-C5F5-F34F-94E2-E6CDA9906984}"/>
                </a:ext>
              </a:extLst>
            </p:cNvPr>
            <p:cNvCxnSpPr/>
            <p:nvPr/>
          </p:nvCxnSpPr>
          <p:spPr>
            <a:xfrm>
              <a:off x="3968834" y="3825543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63456E1-869D-D54B-88F7-1B75C2C902A5}"/>
                </a:ext>
              </a:extLst>
            </p:cNvPr>
            <p:cNvCxnSpPr/>
            <p:nvPr/>
          </p:nvCxnSpPr>
          <p:spPr>
            <a:xfrm>
              <a:off x="4307370" y="3505908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8024EDF-C087-8D49-B370-0E610C6912A1}"/>
                </a:ext>
              </a:extLst>
            </p:cNvPr>
            <p:cNvCxnSpPr/>
            <p:nvPr/>
          </p:nvCxnSpPr>
          <p:spPr>
            <a:xfrm>
              <a:off x="4443596" y="3505908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D2EFD8D-02FD-024E-BF71-C81909C95D5D}"/>
                </a:ext>
              </a:extLst>
            </p:cNvPr>
            <p:cNvCxnSpPr/>
            <p:nvPr/>
          </p:nvCxnSpPr>
          <p:spPr>
            <a:xfrm>
              <a:off x="4307370" y="4392361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9B06819-997A-AF44-9E9E-740D7F4E0A7C}"/>
                </a:ext>
              </a:extLst>
            </p:cNvPr>
            <p:cNvCxnSpPr/>
            <p:nvPr/>
          </p:nvCxnSpPr>
          <p:spPr>
            <a:xfrm>
              <a:off x="4443596" y="4392361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201116C-F64A-9243-AC4B-98B4A27A94B5}"/>
                </a:ext>
              </a:extLst>
            </p:cNvPr>
            <p:cNvCxnSpPr/>
            <p:nvPr/>
          </p:nvCxnSpPr>
          <p:spPr>
            <a:xfrm>
              <a:off x="3968834" y="3606539"/>
              <a:ext cx="0" cy="199740"/>
            </a:xfrm>
            <a:prstGeom prst="line">
              <a:avLst/>
            </a:prstGeom>
            <a:ln w="317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09A2201-4CC9-994D-B0B3-D681B29D7041}"/>
                </a:ext>
              </a:extLst>
            </p:cNvPr>
            <p:cNvCxnSpPr/>
            <p:nvPr/>
          </p:nvCxnSpPr>
          <p:spPr>
            <a:xfrm>
              <a:off x="3968834" y="4012777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90FBE83-2DE4-3E4E-A83C-08061B8B0275}"/>
                </a:ext>
              </a:extLst>
            </p:cNvPr>
            <p:cNvCxnSpPr/>
            <p:nvPr/>
          </p:nvCxnSpPr>
          <p:spPr>
            <a:xfrm>
              <a:off x="4853445" y="3810451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5C2380C-2165-584B-9D05-A52169C0F499}"/>
                </a:ext>
              </a:extLst>
            </p:cNvPr>
            <p:cNvCxnSpPr/>
            <p:nvPr/>
          </p:nvCxnSpPr>
          <p:spPr>
            <a:xfrm>
              <a:off x="4853445" y="4009232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B7F1392-CE7F-2644-9820-D3899CD89A63}"/>
                </a:ext>
              </a:extLst>
            </p:cNvPr>
            <p:cNvCxnSpPr/>
            <p:nvPr/>
          </p:nvCxnSpPr>
          <p:spPr>
            <a:xfrm>
              <a:off x="3968834" y="4101667"/>
              <a:ext cx="0" cy="199740"/>
            </a:xfrm>
            <a:prstGeom prst="line">
              <a:avLst/>
            </a:prstGeom>
            <a:ln w="317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DF85C35-6F22-2846-BAD9-0270D73FF2B6}"/>
                </a:ext>
              </a:extLst>
            </p:cNvPr>
            <p:cNvCxnSpPr/>
            <p:nvPr/>
          </p:nvCxnSpPr>
          <p:spPr>
            <a:xfrm>
              <a:off x="4854928" y="3592912"/>
              <a:ext cx="0" cy="199740"/>
            </a:xfrm>
            <a:prstGeom prst="line">
              <a:avLst/>
            </a:prstGeom>
            <a:ln w="317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0A25D63-CF2E-DB4C-80FB-592F0FD8A769}"/>
                </a:ext>
              </a:extLst>
            </p:cNvPr>
            <p:cNvCxnSpPr/>
            <p:nvPr/>
          </p:nvCxnSpPr>
          <p:spPr>
            <a:xfrm>
              <a:off x="4854928" y="4099587"/>
              <a:ext cx="0" cy="199740"/>
            </a:xfrm>
            <a:prstGeom prst="line">
              <a:avLst/>
            </a:prstGeom>
            <a:ln w="317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8CF789F-DCC1-064D-9C67-A0B901F5993C}"/>
                </a:ext>
              </a:extLst>
            </p:cNvPr>
            <p:cNvCxnSpPr/>
            <p:nvPr/>
          </p:nvCxnSpPr>
          <p:spPr>
            <a:xfrm rot="16200000">
              <a:off x="4184048" y="3406038"/>
              <a:ext cx="0" cy="199740"/>
            </a:xfrm>
            <a:prstGeom prst="line">
              <a:avLst/>
            </a:prstGeom>
            <a:ln w="317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1BA7942-ECF6-6247-93C5-604EC6B577D2}"/>
                </a:ext>
              </a:extLst>
            </p:cNvPr>
            <p:cNvCxnSpPr/>
            <p:nvPr/>
          </p:nvCxnSpPr>
          <p:spPr>
            <a:xfrm rot="16200000">
              <a:off x="4630212" y="3406801"/>
              <a:ext cx="0" cy="199740"/>
            </a:xfrm>
            <a:prstGeom prst="line">
              <a:avLst/>
            </a:prstGeom>
            <a:ln w="317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36D2F37-DDC8-4B44-A04F-CF9937CA3B4A}"/>
                </a:ext>
              </a:extLst>
            </p:cNvPr>
            <p:cNvCxnSpPr/>
            <p:nvPr/>
          </p:nvCxnSpPr>
          <p:spPr>
            <a:xfrm rot="16200000">
              <a:off x="4184048" y="4292491"/>
              <a:ext cx="0" cy="199740"/>
            </a:xfrm>
            <a:prstGeom prst="line">
              <a:avLst/>
            </a:prstGeom>
            <a:ln w="317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46FE628-B450-D848-A237-108B5A9B7583}"/>
                </a:ext>
              </a:extLst>
            </p:cNvPr>
            <p:cNvCxnSpPr/>
            <p:nvPr/>
          </p:nvCxnSpPr>
          <p:spPr>
            <a:xfrm rot="16200000">
              <a:off x="4630212" y="4293255"/>
              <a:ext cx="0" cy="199740"/>
            </a:xfrm>
            <a:prstGeom prst="line">
              <a:avLst/>
            </a:prstGeom>
            <a:ln w="317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5E9AF6-CBDF-F94E-982F-074A161FECC0}"/>
                </a:ext>
              </a:extLst>
            </p:cNvPr>
            <p:cNvSpPr/>
            <p:nvPr/>
          </p:nvSpPr>
          <p:spPr bwMode="auto">
            <a:xfrm>
              <a:off x="3102796" y="3927601"/>
              <a:ext cx="106166" cy="55347"/>
            </a:xfrm>
            <a:prstGeom prst="rect">
              <a:avLst/>
            </a:prstGeom>
            <a:solidFill>
              <a:srgbClr val="CECFC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1801F9D-CDB5-3140-A337-D630A36DB791}"/>
                </a:ext>
              </a:extLst>
            </p:cNvPr>
            <p:cNvSpPr/>
            <p:nvPr/>
          </p:nvSpPr>
          <p:spPr bwMode="auto">
            <a:xfrm>
              <a:off x="5614828" y="3925889"/>
              <a:ext cx="106166" cy="55347"/>
            </a:xfrm>
            <a:prstGeom prst="rect">
              <a:avLst/>
            </a:prstGeom>
            <a:solidFill>
              <a:srgbClr val="CECFC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6522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Machining and Reaction Tests.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471" y="1359197"/>
            <a:ext cx="6624261" cy="3509963"/>
          </a:xfrm>
        </p:spPr>
        <p:txBody>
          <a:bodyPr/>
          <a:lstStyle/>
          <a:p>
            <a:r>
              <a:rPr lang="en-US" sz="1600" dirty="0"/>
              <a:t>CD1 reaction-trial at CERN successful, channel-geometry validated.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9909" y="1846542"/>
            <a:ext cx="1388753" cy="18516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008" y="1849100"/>
            <a:ext cx="2465483" cy="18491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37" y="1844824"/>
            <a:ext cx="2780083" cy="18533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56511" y="3762653"/>
            <a:ext cx="1839984" cy="3395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Test </a:t>
            </a:r>
            <a:r>
              <a:rPr lang="en-US" sz="1400" kern="1000" spc="30">
                <a:latin typeface="+mn-lt"/>
                <a:cs typeface="Franklin Gothic Book"/>
              </a:rPr>
              <a:t>formers delivered.</a:t>
            </a:r>
            <a:endParaRPr lang="en-US" sz="1400" kern="1000" spc="30" dirty="0" err="1">
              <a:latin typeface="+mn-lt"/>
              <a:cs typeface="Franklin Gothic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43756" y="3762653"/>
            <a:ext cx="1839984" cy="3395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Test winding completed.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43025" y="3762653"/>
            <a:ext cx="1839984" cy="3395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Preparation for heat treatment.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755" y="4102155"/>
            <a:ext cx="2781254" cy="18541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097" y="4114165"/>
            <a:ext cx="2465483" cy="184911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07846" y="6024856"/>
            <a:ext cx="1839984" cy="3395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Before heat treatment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96491" y="6024856"/>
            <a:ext cx="1839984" cy="3395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After heat treatment</a:t>
            </a:r>
          </a:p>
        </p:txBody>
      </p:sp>
    </p:spTree>
    <p:extLst>
      <p:ext uri="{BB962C8B-B14F-4D97-AF65-F5344CB8AC3E}">
        <p14:creationId xmlns:p14="http://schemas.microsoft.com/office/powerpoint/2010/main" val="599816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B00B7-F629-9342-8CB1-3B1506DB1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Impregnation Equipment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2FFDFA-2721-B443-9D55-692B4E38CB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75EC2D-9680-0E43-98DA-5DD3FBDFE7B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662196" y="3909467"/>
            <a:ext cx="1942659" cy="2276247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FD2B31C-F19D-7641-967E-7246703FD99B}"/>
              </a:ext>
            </a:extLst>
          </p:cNvPr>
          <p:cNvSpPr txBox="1">
            <a:spLocks/>
          </p:cNvSpPr>
          <p:nvPr/>
        </p:nvSpPr>
        <p:spPr>
          <a:xfrm>
            <a:off x="1009629" y="1542057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>
                <a:solidFill>
                  <a:schemeClr val="accent6"/>
                </a:solidFill>
              </a:rPr>
              <a:t>Vacuum vessel </a:t>
            </a:r>
            <a:r>
              <a:rPr lang="en-US" dirty="0"/>
              <a:t>designed from CERN specs.</a:t>
            </a:r>
          </a:p>
          <a:p>
            <a:r>
              <a:rPr lang="en-US" dirty="0"/>
              <a:t>Factory-Acceptance-Test passed and delivered.</a:t>
            </a:r>
          </a:p>
          <a:p>
            <a:r>
              <a:rPr lang="en-US" dirty="0">
                <a:solidFill>
                  <a:schemeClr val="accent6"/>
                </a:solidFill>
              </a:rPr>
              <a:t>Heater powering and control</a:t>
            </a:r>
            <a:r>
              <a:rPr lang="en-US" dirty="0"/>
              <a:t> units</a:t>
            </a:r>
            <a:br>
              <a:rPr lang="en-US" dirty="0"/>
            </a:br>
            <a:r>
              <a:rPr lang="en-US" dirty="0"/>
              <a:t>designed and built.</a:t>
            </a:r>
          </a:p>
          <a:p>
            <a:r>
              <a:rPr lang="en-US" dirty="0"/>
              <a:t>Commissioned last week.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29F058-7A6D-5A48-A8F2-97F6796AD09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760" y="1836924"/>
            <a:ext cx="1934330" cy="19247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C70017-7BBF-EB4D-B671-4ED0D7FC58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324" y="3908842"/>
            <a:ext cx="1707654" cy="22768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97416D-EB20-9A41-A66A-64AC319332A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090" y="3909587"/>
            <a:ext cx="1707095" cy="22761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CD35DF-3050-1845-92B9-EC58DD29F3C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794" y="3893020"/>
            <a:ext cx="1707480" cy="2416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64C1D0-1F82-4F41-8271-FB0EEAB82AB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323" y="2605010"/>
            <a:ext cx="1701661" cy="11566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D6388B-CE4C-074A-9427-1DBDB88F0371}"/>
              </a:ext>
            </a:extLst>
          </p:cNvPr>
          <p:cNvSpPr txBox="1"/>
          <p:nvPr/>
        </p:nvSpPr>
        <p:spPr>
          <a:xfrm>
            <a:off x="1620000" y="35730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G. </a:t>
            </a:r>
            <a:r>
              <a:rPr lang="en-US" kern="1000" spc="30" dirty="0" err="1">
                <a:latin typeface="+mn-lt"/>
                <a:cs typeface="Franklin Gothic Book"/>
              </a:rPr>
              <a:t>Montenero</a:t>
            </a:r>
            <a:r>
              <a:rPr lang="en-US" kern="1000" spc="30" dirty="0">
                <a:latin typeface="+mn-lt"/>
                <a:cs typeface="Franklin Gothic Book"/>
              </a:rPr>
              <a:t> and R. Felder</a:t>
            </a:r>
          </a:p>
        </p:txBody>
      </p:sp>
    </p:spTree>
    <p:extLst>
      <p:ext uri="{BB962C8B-B14F-4D97-AF65-F5344CB8AC3E}">
        <p14:creationId xmlns:p14="http://schemas.microsoft.com/office/powerpoint/2010/main" val="298128157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Procurement of Reaction Furnace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Heat treatment furnace </a:t>
            </a:r>
            <a:r>
              <a:rPr lang="en-US" dirty="0"/>
              <a:t>with Argon flow.</a:t>
            </a:r>
          </a:p>
          <a:p>
            <a:r>
              <a:rPr lang="en-US" dirty="0"/>
              <a:t>Order placed following CERN specs.</a:t>
            </a:r>
          </a:p>
          <a:p>
            <a:r>
              <a:rPr lang="en-US" dirty="0"/>
              <a:t>Working volume 2 m in length, &gt;30 cm in diameter.</a:t>
            </a:r>
          </a:p>
          <a:p>
            <a:r>
              <a:rPr lang="en-US" dirty="0"/>
              <a:t>Expected on-site commissioning June ‘18.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897" y="3002317"/>
            <a:ext cx="4448215" cy="32229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4F6791-24C4-754F-AEEC-D4171B9C8E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951" t="56721" r="2049" b="9976"/>
          <a:stretch/>
        </p:blipFill>
        <p:spPr>
          <a:xfrm>
            <a:off x="5722125" y="3111194"/>
            <a:ext cx="2964675" cy="291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75094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56818945-CC58-C745-B61E-5616EC353D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49" t="24854" r="21957" b="15126"/>
          <a:stretch/>
        </p:blipFill>
        <p:spPr>
          <a:xfrm rot="10800000">
            <a:off x="6084291" y="1124399"/>
            <a:ext cx="2443748" cy="34540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854C72-92B3-E94D-833B-D3DCCFF37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Fabrication Lab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778497-073E-B24D-8C05-8E8D329B6C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FA2A47-53D8-004D-ACB2-8B4566F8FC46}"/>
              </a:ext>
            </a:extLst>
          </p:cNvPr>
          <p:cNvSpPr/>
          <p:nvPr/>
        </p:nvSpPr>
        <p:spPr bwMode="auto">
          <a:xfrm>
            <a:off x="5148064" y="4437112"/>
            <a:ext cx="720080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DBC2B56-3AC4-FD4D-89C1-AA1E69FE673E}"/>
              </a:ext>
            </a:extLst>
          </p:cNvPr>
          <p:cNvSpPr/>
          <p:nvPr/>
        </p:nvSpPr>
        <p:spPr bwMode="auto">
          <a:xfrm>
            <a:off x="971600" y="5157192"/>
            <a:ext cx="216024" cy="21602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4BF184F-3314-1145-B818-B333268CB6AA}"/>
              </a:ext>
            </a:extLst>
          </p:cNvPr>
          <p:cNvSpPr/>
          <p:nvPr/>
        </p:nvSpPr>
        <p:spPr bwMode="auto">
          <a:xfrm>
            <a:off x="971600" y="5517232"/>
            <a:ext cx="216024" cy="21602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007CCC1-CC35-B543-AD28-FA539573B41B}"/>
              </a:ext>
            </a:extLst>
          </p:cNvPr>
          <p:cNvSpPr/>
          <p:nvPr/>
        </p:nvSpPr>
        <p:spPr bwMode="auto">
          <a:xfrm>
            <a:off x="971600" y="5877272"/>
            <a:ext cx="216024" cy="216024"/>
          </a:xfrm>
          <a:prstGeom prst="roundRect">
            <a:avLst/>
          </a:prstGeom>
          <a:solidFill>
            <a:srgbClr val="40558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C04AE90-1868-2D4D-ACCF-8D371731293B}"/>
              </a:ext>
            </a:extLst>
          </p:cNvPr>
          <p:cNvSpPr/>
          <p:nvPr/>
        </p:nvSpPr>
        <p:spPr bwMode="auto">
          <a:xfrm>
            <a:off x="5674297" y="5157192"/>
            <a:ext cx="216024" cy="216024"/>
          </a:xfrm>
          <a:prstGeom prst="roundRect">
            <a:avLst/>
          </a:prstGeom>
          <a:solidFill>
            <a:srgbClr val="19741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B5C056A-93F9-0C49-8592-CBF46FC334B7}"/>
              </a:ext>
            </a:extLst>
          </p:cNvPr>
          <p:cNvSpPr/>
          <p:nvPr/>
        </p:nvSpPr>
        <p:spPr bwMode="auto">
          <a:xfrm>
            <a:off x="5674297" y="5517232"/>
            <a:ext cx="216024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93C39F-4A7F-4D4E-BEA2-0B46F78E511B}"/>
              </a:ext>
            </a:extLst>
          </p:cNvPr>
          <p:cNvSpPr txBox="1"/>
          <p:nvPr/>
        </p:nvSpPr>
        <p:spPr>
          <a:xfrm>
            <a:off x="1331640" y="5106888"/>
            <a:ext cx="3960440" cy="3463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Coil winding, instrumentation, assembly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62CECE-421A-5F46-AB32-AD9AFC550E1A}"/>
              </a:ext>
            </a:extLst>
          </p:cNvPr>
          <p:cNvSpPr txBox="1"/>
          <p:nvPr/>
        </p:nvSpPr>
        <p:spPr>
          <a:xfrm>
            <a:off x="1331640" y="5458907"/>
            <a:ext cx="3960440" cy="3463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Reaction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E1C589-C3FE-914E-B948-A20629FBE48F}"/>
              </a:ext>
            </a:extLst>
          </p:cNvPr>
          <p:cNvSpPr txBox="1"/>
          <p:nvPr/>
        </p:nvSpPr>
        <p:spPr>
          <a:xfrm>
            <a:off x="1331640" y="5818947"/>
            <a:ext cx="3960440" cy="3463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Impregnation, mixing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7527F8-5A08-F040-B3D6-6E6D1FB91492}"/>
              </a:ext>
            </a:extLst>
          </p:cNvPr>
          <p:cNvSpPr txBox="1"/>
          <p:nvPr/>
        </p:nvSpPr>
        <p:spPr>
          <a:xfrm>
            <a:off x="6156176" y="5106887"/>
            <a:ext cx="3960440" cy="3463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Assembly and RT mag. meas.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9E7656-E61F-0346-94F8-7EA616A3F392}"/>
              </a:ext>
            </a:extLst>
          </p:cNvPr>
          <p:cNvSpPr txBox="1"/>
          <p:nvPr/>
        </p:nvSpPr>
        <p:spPr>
          <a:xfrm>
            <a:off x="6156176" y="5470752"/>
            <a:ext cx="3960440" cy="3463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>
                <a:latin typeface="+mn-lt"/>
                <a:cs typeface="Franklin Gothic Book"/>
              </a:rPr>
              <a:t>Storage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CC674E7-CCCF-B34F-A669-19EEEAC3D83C}"/>
              </a:ext>
            </a:extLst>
          </p:cNvPr>
          <p:cNvSpPr/>
          <p:nvPr/>
        </p:nvSpPr>
        <p:spPr bwMode="auto">
          <a:xfrm>
            <a:off x="5674297" y="5869645"/>
            <a:ext cx="216024" cy="216024"/>
          </a:xfrm>
          <a:prstGeom prst="roundRect">
            <a:avLst/>
          </a:prstGeom>
          <a:solidFill>
            <a:srgbClr val="A4884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501790-3ABA-2944-9209-7691E087B847}"/>
              </a:ext>
            </a:extLst>
          </p:cNvPr>
          <p:cNvSpPr txBox="1"/>
          <p:nvPr/>
        </p:nvSpPr>
        <p:spPr>
          <a:xfrm>
            <a:off x="6156176" y="5823165"/>
            <a:ext cx="3960440" cy="3463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Workplace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9E3BBE0-1D32-9844-848C-29A9EF090DA5}"/>
              </a:ext>
            </a:extLst>
          </p:cNvPr>
          <p:cNvGrpSpPr/>
          <p:nvPr/>
        </p:nvGrpSpPr>
        <p:grpSpPr>
          <a:xfrm>
            <a:off x="1715007" y="1181904"/>
            <a:ext cx="3384376" cy="3240360"/>
            <a:chOff x="1715007" y="1181904"/>
            <a:chExt cx="3384376" cy="3240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7232FC6-3CB4-E04F-8671-F03B324631A0}"/>
                </a:ext>
              </a:extLst>
            </p:cNvPr>
            <p:cNvSpPr/>
            <p:nvPr/>
          </p:nvSpPr>
          <p:spPr bwMode="auto">
            <a:xfrm>
              <a:off x="1715007" y="1181904"/>
              <a:ext cx="3384376" cy="3240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12550F3-FA40-8848-96C6-B2A10844DE93}"/>
                </a:ext>
              </a:extLst>
            </p:cNvPr>
            <p:cNvSpPr/>
            <p:nvPr/>
          </p:nvSpPr>
          <p:spPr bwMode="auto">
            <a:xfrm rot="16200000">
              <a:off x="2321149" y="3638778"/>
              <a:ext cx="360040" cy="85255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384F95C-FD06-B341-8F78-635E3089C15A}"/>
                </a:ext>
              </a:extLst>
            </p:cNvPr>
            <p:cNvSpPr/>
            <p:nvPr/>
          </p:nvSpPr>
          <p:spPr bwMode="auto">
            <a:xfrm>
              <a:off x="3772284" y="1734600"/>
              <a:ext cx="1080000" cy="72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8413D96-F762-924B-BABB-BF2BE7B00F00}"/>
                </a:ext>
              </a:extLst>
            </p:cNvPr>
            <p:cNvSpPr/>
            <p:nvPr/>
          </p:nvSpPr>
          <p:spPr bwMode="auto">
            <a:xfrm rot="16200000">
              <a:off x="3227175" y="3637722"/>
              <a:ext cx="360040" cy="854664"/>
            </a:xfrm>
            <a:prstGeom prst="rect">
              <a:avLst/>
            </a:prstGeom>
            <a:solidFill>
              <a:srgbClr val="19741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BC9B2ED-9523-5B48-B408-0B44CF76528E}"/>
                </a:ext>
              </a:extLst>
            </p:cNvPr>
            <p:cNvSpPr/>
            <p:nvPr/>
          </p:nvSpPr>
          <p:spPr bwMode="auto">
            <a:xfrm>
              <a:off x="2149393" y="2107426"/>
              <a:ext cx="288032" cy="288032"/>
            </a:xfrm>
            <a:prstGeom prst="ellipse">
              <a:avLst/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CCC67F3-100A-8E4A-AC66-D734FDCDE5F2}"/>
                </a:ext>
              </a:extLst>
            </p:cNvPr>
            <p:cNvSpPr/>
            <p:nvPr/>
          </p:nvSpPr>
          <p:spPr bwMode="auto">
            <a:xfrm>
              <a:off x="1745066" y="1227213"/>
              <a:ext cx="1081462" cy="288032"/>
            </a:xfrm>
            <a:prstGeom prst="rect">
              <a:avLst/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3846B1-75CD-E54A-9FB4-3806B25076B9}"/>
                </a:ext>
              </a:extLst>
            </p:cNvPr>
            <p:cNvSpPr/>
            <p:nvPr/>
          </p:nvSpPr>
          <p:spPr bwMode="auto">
            <a:xfrm>
              <a:off x="4851760" y="2957734"/>
              <a:ext cx="215299" cy="14316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9393D13-D6B4-694B-B915-87515119E16B}"/>
                </a:ext>
              </a:extLst>
            </p:cNvPr>
            <p:cNvSpPr/>
            <p:nvPr/>
          </p:nvSpPr>
          <p:spPr bwMode="auto">
            <a:xfrm>
              <a:off x="1745066" y="2548564"/>
              <a:ext cx="215299" cy="183920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F169BD5-78D9-F04B-A087-718BAD8082C0}"/>
                </a:ext>
              </a:extLst>
            </p:cNvPr>
            <p:cNvSpPr/>
            <p:nvPr/>
          </p:nvSpPr>
          <p:spPr bwMode="auto">
            <a:xfrm>
              <a:off x="2866464" y="1227213"/>
              <a:ext cx="1081462" cy="288032"/>
            </a:xfrm>
            <a:prstGeom prst="rect">
              <a:avLst/>
            </a:prstGeom>
            <a:solidFill>
              <a:srgbClr val="A4884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90EA212-00E0-034C-A4E2-67A1262D8A63}"/>
                </a:ext>
              </a:extLst>
            </p:cNvPr>
            <p:cNvSpPr/>
            <p:nvPr/>
          </p:nvSpPr>
          <p:spPr bwMode="auto">
            <a:xfrm>
              <a:off x="3985597" y="1227213"/>
              <a:ext cx="1081462" cy="288032"/>
            </a:xfrm>
            <a:prstGeom prst="rect">
              <a:avLst/>
            </a:prstGeom>
            <a:solidFill>
              <a:srgbClr val="A4884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0F36323B-E508-C941-9705-7B8E7062168A}"/>
                </a:ext>
              </a:extLst>
            </p:cNvPr>
            <p:cNvSpPr/>
            <p:nvPr/>
          </p:nvSpPr>
          <p:spPr bwMode="auto">
            <a:xfrm>
              <a:off x="3977985" y="2957734"/>
              <a:ext cx="761358" cy="1176497"/>
            </a:xfrm>
            <a:prstGeom prst="roundRect">
              <a:avLst/>
            </a:prstGeom>
            <a:noFill/>
            <a:ln w="1905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40B4D4E-A2AE-DC4C-8484-CB1C5E103B89}"/>
                </a:ext>
              </a:extLst>
            </p:cNvPr>
            <p:cNvSpPr/>
            <p:nvPr/>
          </p:nvSpPr>
          <p:spPr bwMode="auto">
            <a:xfrm rot="5400000">
              <a:off x="1748572" y="1694299"/>
              <a:ext cx="281020" cy="288032"/>
            </a:xfrm>
            <a:prstGeom prst="rect">
              <a:avLst/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5904A67-2126-1940-AB78-A8AF598E484D}"/>
                </a:ext>
              </a:extLst>
            </p:cNvPr>
            <p:cNvSpPr/>
            <p:nvPr/>
          </p:nvSpPr>
          <p:spPr bwMode="auto">
            <a:xfrm rot="5400000">
              <a:off x="1716755" y="2065035"/>
              <a:ext cx="281020" cy="206201"/>
            </a:xfrm>
            <a:prstGeom prst="rect">
              <a:avLst/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DC1556E-53E0-D747-99F7-6A7121652FED}"/>
                </a:ext>
              </a:extLst>
            </p:cNvPr>
            <p:cNvGrpSpPr/>
            <p:nvPr/>
          </p:nvGrpSpPr>
          <p:grpSpPr>
            <a:xfrm rot="1839867">
              <a:off x="2350133" y="2780246"/>
              <a:ext cx="1082832" cy="720000"/>
              <a:chOff x="2627162" y="2542850"/>
              <a:chExt cx="1082832" cy="720000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3" name="Rounded Rectangle 2">
                <a:extLst>
                  <a:ext uri="{FF2B5EF4-FFF2-40B4-BE49-F238E27FC236}">
                    <a16:creationId xmlns:a16="http://schemas.microsoft.com/office/drawing/2014/main" id="{0B598011-E839-D749-90A7-DEDB38BE5608}"/>
                  </a:ext>
                </a:extLst>
              </p:cNvPr>
              <p:cNvSpPr/>
              <p:nvPr/>
            </p:nvSpPr>
            <p:spPr bwMode="auto">
              <a:xfrm>
                <a:off x="2627163" y="2877182"/>
                <a:ext cx="1080000" cy="51335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366AB7E2-FAE1-BA47-A05F-C934A12900A6}"/>
                  </a:ext>
                </a:extLst>
              </p:cNvPr>
              <p:cNvSpPr/>
              <p:nvPr/>
            </p:nvSpPr>
            <p:spPr bwMode="auto">
              <a:xfrm rot="16200000">
                <a:off x="2290022" y="2879990"/>
                <a:ext cx="720000" cy="45719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id="{8B4F2883-731D-D942-822B-709C81508BF9}"/>
                  </a:ext>
                </a:extLst>
              </p:cNvPr>
              <p:cNvSpPr/>
              <p:nvPr/>
            </p:nvSpPr>
            <p:spPr bwMode="auto">
              <a:xfrm rot="16200000">
                <a:off x="3327135" y="2879990"/>
                <a:ext cx="720000" cy="45719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</p:grp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E31A0AF6-6FE3-7A49-A344-C7E0765CE524}"/>
              </a:ext>
            </a:extLst>
          </p:cNvPr>
          <p:cNvSpPr/>
          <p:nvPr/>
        </p:nvSpPr>
        <p:spPr bwMode="auto">
          <a:xfrm>
            <a:off x="5674297" y="6230915"/>
            <a:ext cx="216024" cy="21602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2F9B40E-0626-D14B-BA6E-C036AA36866E}"/>
              </a:ext>
            </a:extLst>
          </p:cNvPr>
          <p:cNvSpPr txBox="1"/>
          <p:nvPr/>
        </p:nvSpPr>
        <p:spPr>
          <a:xfrm>
            <a:off x="6156176" y="6184435"/>
            <a:ext cx="3960440" cy="3463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Crane</a:t>
            </a:r>
          </a:p>
        </p:txBody>
      </p:sp>
    </p:spTree>
    <p:extLst>
      <p:ext uri="{BB962C8B-B14F-4D97-AF65-F5344CB8AC3E}">
        <p14:creationId xmlns:p14="http://schemas.microsoft.com/office/powerpoint/2010/main" val="652477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855C-25B4-3E41-808A-381DC451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0AF1E5-2D31-A547-92D0-9A3A05062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28473-27C3-1B44-9D44-8B0047795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CCT Design Evolution</a:t>
            </a:r>
          </a:p>
          <a:p>
            <a:r>
              <a:rPr lang="en-US" dirty="0"/>
              <a:t>CHART1 Model-Magnet Program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Where we stood 1 year ago</a:t>
            </a:r>
          </a:p>
          <a:p>
            <a:pPr lvl="1"/>
            <a:r>
              <a:rPr lang="en-US" dirty="0"/>
              <a:t>Where we stand now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CHART2 Program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1501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59994-F554-864B-BC3F-D5346BE1A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SC Magnet Lab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2BCEC3-405A-1E4F-85DA-E15806718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BEAF5E6-2889-5244-B847-56BF58C1CA2D}"/>
              </a:ext>
            </a:extLst>
          </p:cNvPr>
          <p:cNvGrpSpPr/>
          <p:nvPr/>
        </p:nvGrpSpPr>
        <p:grpSpPr>
          <a:xfrm>
            <a:off x="0" y="1412775"/>
            <a:ext cx="9137966" cy="4336091"/>
            <a:chOff x="0" y="2519045"/>
            <a:chExt cx="9144000" cy="43389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D76628E-034D-324A-A0E9-BBB1A549D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720590"/>
              <a:ext cx="9144000" cy="213741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0C7858-F558-2B4B-91A0-AAB291E36B83}"/>
                </a:ext>
              </a:extLst>
            </p:cNvPr>
            <p:cNvSpPr/>
            <p:nvPr/>
          </p:nvSpPr>
          <p:spPr>
            <a:xfrm>
              <a:off x="591803" y="5102283"/>
              <a:ext cx="1826933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Vacuum Impregnation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8A86B2-47A7-DB49-853B-C60F3F8E9781}"/>
                </a:ext>
              </a:extLst>
            </p:cNvPr>
            <p:cNvSpPr/>
            <p:nvPr/>
          </p:nvSpPr>
          <p:spPr>
            <a:xfrm>
              <a:off x="4355387" y="6226113"/>
              <a:ext cx="1826933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Coil reaction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7184A08-6998-6140-8D72-85CBF9574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519045"/>
              <a:ext cx="9144000" cy="211455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6811C46-F8D4-534C-858C-F30AEF608744}"/>
                </a:ext>
              </a:extLst>
            </p:cNvPr>
            <p:cNvSpPr/>
            <p:nvPr/>
          </p:nvSpPr>
          <p:spPr>
            <a:xfrm>
              <a:off x="6460067" y="2772293"/>
              <a:ext cx="1159933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Portal crane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B0965A-F54B-CE41-96C9-A7C0BE861C90}"/>
                </a:ext>
              </a:extLst>
            </p:cNvPr>
            <p:cNvSpPr/>
            <p:nvPr/>
          </p:nvSpPr>
          <p:spPr>
            <a:xfrm>
              <a:off x="2640235" y="4250269"/>
              <a:ext cx="2855998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4-m winding/</a:t>
              </a: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instrum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/assembly bench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10ED133-F6BE-684D-AE5D-8BEC63360EFF}"/>
                </a:ext>
              </a:extLst>
            </p:cNvPr>
            <p:cNvSpPr/>
            <p:nvPr/>
          </p:nvSpPr>
          <p:spPr>
            <a:xfrm>
              <a:off x="4667850" y="3405994"/>
              <a:ext cx="1202009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Winding table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EB6A24-7893-0A49-9EEC-33C9F6FAFC58}"/>
                </a:ext>
              </a:extLst>
            </p:cNvPr>
            <p:cNvSpPr/>
            <p:nvPr/>
          </p:nvSpPr>
          <p:spPr>
            <a:xfrm>
              <a:off x="1022252" y="3405994"/>
              <a:ext cx="1202009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Storage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F2F1016-0214-8448-B4FB-91B4C4A24117}"/>
              </a:ext>
            </a:extLst>
          </p:cNvPr>
          <p:cNvGrpSpPr/>
          <p:nvPr/>
        </p:nvGrpSpPr>
        <p:grpSpPr>
          <a:xfrm>
            <a:off x="7780108" y="139360"/>
            <a:ext cx="1175455" cy="1125435"/>
            <a:chOff x="1715007" y="1181904"/>
            <a:chExt cx="3384376" cy="324036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CEDC8DC-47F7-8943-8691-458D25AF8121}"/>
                </a:ext>
              </a:extLst>
            </p:cNvPr>
            <p:cNvSpPr/>
            <p:nvPr/>
          </p:nvSpPr>
          <p:spPr bwMode="auto">
            <a:xfrm>
              <a:off x="1715007" y="1181904"/>
              <a:ext cx="3384376" cy="3240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C8D300A-31FE-1C4F-8FD4-FA553D8B90BA}"/>
                </a:ext>
              </a:extLst>
            </p:cNvPr>
            <p:cNvSpPr/>
            <p:nvPr/>
          </p:nvSpPr>
          <p:spPr bwMode="auto">
            <a:xfrm rot="16200000">
              <a:off x="2321149" y="3638778"/>
              <a:ext cx="360040" cy="85255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3D9C983-C20F-204E-8E30-6565E8A42703}"/>
                </a:ext>
              </a:extLst>
            </p:cNvPr>
            <p:cNvSpPr/>
            <p:nvPr/>
          </p:nvSpPr>
          <p:spPr bwMode="auto">
            <a:xfrm>
              <a:off x="3772284" y="1734600"/>
              <a:ext cx="1080000" cy="72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159B598-CC7D-0A46-BB40-FAF8F129BD6B}"/>
                </a:ext>
              </a:extLst>
            </p:cNvPr>
            <p:cNvSpPr/>
            <p:nvPr/>
          </p:nvSpPr>
          <p:spPr bwMode="auto">
            <a:xfrm rot="16200000">
              <a:off x="3227175" y="3637722"/>
              <a:ext cx="360040" cy="854664"/>
            </a:xfrm>
            <a:prstGeom prst="rect">
              <a:avLst/>
            </a:prstGeom>
            <a:solidFill>
              <a:srgbClr val="19741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12D98D-2568-2F47-B85A-B8EF2588EA44}"/>
                </a:ext>
              </a:extLst>
            </p:cNvPr>
            <p:cNvSpPr/>
            <p:nvPr/>
          </p:nvSpPr>
          <p:spPr bwMode="auto">
            <a:xfrm>
              <a:off x="2149393" y="2107426"/>
              <a:ext cx="288032" cy="288032"/>
            </a:xfrm>
            <a:prstGeom prst="ellipse">
              <a:avLst/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61BA8E0-6512-9949-9394-E6482498F32B}"/>
                </a:ext>
              </a:extLst>
            </p:cNvPr>
            <p:cNvSpPr/>
            <p:nvPr/>
          </p:nvSpPr>
          <p:spPr bwMode="auto">
            <a:xfrm>
              <a:off x="1745066" y="1227213"/>
              <a:ext cx="1081462" cy="288032"/>
            </a:xfrm>
            <a:prstGeom prst="rect">
              <a:avLst/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162D56E-D6BA-AB45-8BB7-62990CB4EE8C}"/>
                </a:ext>
              </a:extLst>
            </p:cNvPr>
            <p:cNvSpPr/>
            <p:nvPr/>
          </p:nvSpPr>
          <p:spPr bwMode="auto">
            <a:xfrm>
              <a:off x="4851760" y="2957734"/>
              <a:ext cx="215299" cy="14316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076C06D-5F37-1642-B5A5-D2985BE8C697}"/>
                </a:ext>
              </a:extLst>
            </p:cNvPr>
            <p:cNvSpPr/>
            <p:nvPr/>
          </p:nvSpPr>
          <p:spPr bwMode="auto">
            <a:xfrm>
              <a:off x="1745066" y="2548564"/>
              <a:ext cx="215299" cy="183920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1FC90C2-A6EF-7949-AC78-9AFE0BAA56CD}"/>
                </a:ext>
              </a:extLst>
            </p:cNvPr>
            <p:cNvSpPr/>
            <p:nvPr/>
          </p:nvSpPr>
          <p:spPr bwMode="auto">
            <a:xfrm>
              <a:off x="2866464" y="1227213"/>
              <a:ext cx="1081462" cy="288032"/>
            </a:xfrm>
            <a:prstGeom prst="rect">
              <a:avLst/>
            </a:prstGeom>
            <a:solidFill>
              <a:srgbClr val="A4884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B4A231E-A202-EB42-8813-45FD7AC91FA4}"/>
                </a:ext>
              </a:extLst>
            </p:cNvPr>
            <p:cNvSpPr/>
            <p:nvPr/>
          </p:nvSpPr>
          <p:spPr bwMode="auto">
            <a:xfrm>
              <a:off x="3985597" y="1227213"/>
              <a:ext cx="1081462" cy="288032"/>
            </a:xfrm>
            <a:prstGeom prst="rect">
              <a:avLst/>
            </a:prstGeom>
            <a:solidFill>
              <a:srgbClr val="A4884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EDD1B945-A491-B74F-B8A0-6094594D3635}"/>
                </a:ext>
              </a:extLst>
            </p:cNvPr>
            <p:cNvSpPr/>
            <p:nvPr/>
          </p:nvSpPr>
          <p:spPr bwMode="auto">
            <a:xfrm>
              <a:off x="3977985" y="2957734"/>
              <a:ext cx="761358" cy="1176497"/>
            </a:xfrm>
            <a:prstGeom prst="roundRect">
              <a:avLst/>
            </a:prstGeom>
            <a:noFill/>
            <a:ln w="1905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16DF9F-E7E5-154D-B5C5-8BEE48CF3173}"/>
                </a:ext>
              </a:extLst>
            </p:cNvPr>
            <p:cNvSpPr/>
            <p:nvPr/>
          </p:nvSpPr>
          <p:spPr bwMode="auto">
            <a:xfrm rot="5400000">
              <a:off x="1748572" y="1694299"/>
              <a:ext cx="281020" cy="288032"/>
            </a:xfrm>
            <a:prstGeom prst="rect">
              <a:avLst/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44BC7E3-52B4-2843-87D7-398A669841C1}"/>
                </a:ext>
              </a:extLst>
            </p:cNvPr>
            <p:cNvSpPr/>
            <p:nvPr/>
          </p:nvSpPr>
          <p:spPr bwMode="auto">
            <a:xfrm rot="5400000">
              <a:off x="1716755" y="2065035"/>
              <a:ext cx="281020" cy="206201"/>
            </a:xfrm>
            <a:prstGeom prst="rect">
              <a:avLst/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DDE40B7-43F0-2E4A-A0FE-C7CFC12F8AC1}"/>
                </a:ext>
              </a:extLst>
            </p:cNvPr>
            <p:cNvGrpSpPr/>
            <p:nvPr/>
          </p:nvGrpSpPr>
          <p:grpSpPr>
            <a:xfrm rot="1839867">
              <a:off x="2350133" y="2780246"/>
              <a:ext cx="1082832" cy="720000"/>
              <a:chOff x="2627162" y="2542850"/>
              <a:chExt cx="1082832" cy="720000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4B40AD5-23D9-CB40-8ADC-271679D54B6F}"/>
                  </a:ext>
                </a:extLst>
              </p:cNvPr>
              <p:cNvSpPr/>
              <p:nvPr/>
            </p:nvSpPr>
            <p:spPr bwMode="auto">
              <a:xfrm>
                <a:off x="2627163" y="2877182"/>
                <a:ext cx="1080000" cy="51335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id="{DFC208EC-9731-4747-BE3E-1AEE6695353A}"/>
                  </a:ext>
                </a:extLst>
              </p:cNvPr>
              <p:cNvSpPr/>
              <p:nvPr/>
            </p:nvSpPr>
            <p:spPr bwMode="auto">
              <a:xfrm rot="16200000">
                <a:off x="2290022" y="2879990"/>
                <a:ext cx="720000" cy="45719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id="{37C5E7F4-8D02-F646-94BD-17630F84E3A2}"/>
                  </a:ext>
                </a:extLst>
              </p:cNvPr>
              <p:cNvSpPr/>
              <p:nvPr/>
            </p:nvSpPr>
            <p:spPr bwMode="auto">
              <a:xfrm rot="16200000">
                <a:off x="3327135" y="2879990"/>
                <a:ext cx="720000" cy="45719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12348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E5F41-8959-0B45-BB9E-B4587E605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Reaction Furnace Trimming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F5CF80-7862-334E-9B4C-8F8475AE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7C0341-FA50-B148-9B8A-2D0CE8E679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08720"/>
            <a:ext cx="4440463" cy="2526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3C9BB3-5315-064C-BDAB-7C0D14B050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969" y="3435545"/>
            <a:ext cx="4445693" cy="25344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A4C494-9AC0-6945-8970-3BC3D6C1FE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968" y="908720"/>
            <a:ext cx="4445694" cy="2533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7C0DA4-0A53-584C-A984-71D2E7BF71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45" y="3442020"/>
            <a:ext cx="4445693" cy="25280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D0B7A9-C4A0-204A-A242-5277B531B199}"/>
              </a:ext>
            </a:extLst>
          </p:cNvPr>
          <p:cNvSpPr txBox="1"/>
          <p:nvPr/>
        </p:nvSpPr>
        <p:spPr>
          <a:xfrm>
            <a:off x="2699792" y="62039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All plateau axial maps well within +/- 3 K.</a:t>
            </a:r>
          </a:p>
        </p:txBody>
      </p:sp>
    </p:spTree>
    <p:extLst>
      <p:ext uri="{BB962C8B-B14F-4D97-AF65-F5344CB8AC3E}">
        <p14:creationId xmlns:p14="http://schemas.microsoft.com/office/powerpoint/2010/main" val="153754270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855C-25B4-3E41-808A-381DC451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0AF1E5-2D31-A547-92D0-9A3A05062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28473-27C3-1B44-9D44-8B0047795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CCT Design Evolution</a:t>
            </a:r>
          </a:p>
          <a:p>
            <a:r>
              <a:rPr lang="en-US" dirty="0"/>
              <a:t>CHART1 Model-Magnet Program</a:t>
            </a:r>
          </a:p>
          <a:p>
            <a:pPr lvl="1"/>
            <a:r>
              <a:rPr lang="en-US" dirty="0"/>
              <a:t>Where we stood 1 year ago</a:t>
            </a:r>
          </a:p>
          <a:p>
            <a:pPr lvl="1"/>
            <a:r>
              <a:rPr lang="en-US" dirty="0"/>
              <a:t>Where we stand now</a:t>
            </a:r>
          </a:p>
          <a:p>
            <a:r>
              <a:rPr lang="en-US" dirty="0"/>
              <a:t>CHART2 Program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8187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93F959-E9A3-8748-BB20-A68FB8562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5-Turn Sample Preparation, CD1 Mold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1B006-93F6-064A-84C7-98FDF5A919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B56062C-42FA-3B45-9C99-6A83A904D6B3}"/>
              </a:ext>
            </a:extLst>
          </p:cNvPr>
          <p:cNvGrpSpPr/>
          <p:nvPr/>
        </p:nvGrpSpPr>
        <p:grpSpPr>
          <a:xfrm>
            <a:off x="7593134" y="3804361"/>
            <a:ext cx="1301266" cy="2273497"/>
            <a:chOff x="6794449" y="1072274"/>
            <a:chExt cx="1921358" cy="3356887"/>
          </a:xfrm>
        </p:grpSpPr>
        <p:pic>
          <p:nvPicPr>
            <p:cNvPr id="5" name="Picture 4" descr="E:\ProductionRedinessReview_28082018\SS pictures\sghfkjhsagfjhfds\Fig4.jpg">
              <a:extLst>
                <a:ext uri="{FF2B5EF4-FFF2-40B4-BE49-F238E27FC236}">
                  <a16:creationId xmlns:a16="http://schemas.microsoft.com/office/drawing/2014/main" id="{F52F6D5D-D554-9D4E-B716-B7413F306A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4449" y="1072274"/>
              <a:ext cx="1921358" cy="1450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E:\ProductionRedinessReview_28082018\SS pictures\sghfkjhsagfjhfds\Fig5.jpg">
              <a:extLst>
                <a:ext uri="{FF2B5EF4-FFF2-40B4-BE49-F238E27FC236}">
                  <a16:creationId xmlns:a16="http://schemas.microsoft.com/office/drawing/2014/main" id="{F8F1308B-7801-F040-BA89-FEBA88098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4449" y="2780928"/>
              <a:ext cx="1921358" cy="1648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 descr="E:\ProductionRedinessReview_28082018\SS pictures\sghfkjhsagfjhfds\Fig6.jpg">
            <a:extLst>
              <a:ext uri="{FF2B5EF4-FFF2-40B4-BE49-F238E27FC236}">
                <a16:creationId xmlns:a16="http://schemas.microsoft.com/office/drawing/2014/main" id="{82CA936B-F53F-C44A-9AEC-F3813AB36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89" y="3666016"/>
            <a:ext cx="1235145" cy="268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7BA582-DFB0-1449-B663-446585FF448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70" y="1041848"/>
            <a:ext cx="2636119" cy="17649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9ACF40-CF7B-C242-BE5F-A8271551E4F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70" y="2914056"/>
            <a:ext cx="2636119" cy="17649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EEFA7D-08DB-5341-9F75-1B72EACE9C7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69" y="4786263"/>
            <a:ext cx="2636119" cy="17649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19703B-D38F-C445-BD4F-E7E7A8843D6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666" y="1041848"/>
            <a:ext cx="2636119" cy="17649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216D97-6111-D04A-975F-92495E1AFAF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666" y="2914056"/>
            <a:ext cx="2636119" cy="1764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B3883B6-A689-7E48-9F81-1B671A42381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666" y="4785327"/>
            <a:ext cx="2637517" cy="1765916"/>
          </a:xfrm>
          <a:prstGeom prst="rect">
            <a:avLst/>
          </a:prstGeom>
        </p:spPr>
      </p:pic>
      <p:pic>
        <p:nvPicPr>
          <p:cNvPr id="14" name="Picture 2" descr="E:\ProductionRedinessReview_28082018\16h15 Impregnation\Cross Section\Cable.jpg">
            <a:extLst>
              <a:ext uri="{FF2B5EF4-FFF2-40B4-BE49-F238E27FC236}">
                <a16:creationId xmlns:a16="http://schemas.microsoft.com/office/drawing/2014/main" id="{9C3E929C-9650-1640-BDCB-F7BE1A4D4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600" y="1041848"/>
            <a:ext cx="2467880" cy="676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E:\ProductionRedinessReview_28082018\16h15 Impregnation\Cross Section\Void.jpg">
            <a:extLst>
              <a:ext uri="{FF2B5EF4-FFF2-40B4-BE49-F238E27FC236}">
                <a16:creationId xmlns:a16="http://schemas.microsoft.com/office/drawing/2014/main" id="{B1CE90A8-54E7-1448-9E68-7DC54DC6B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553" y="1826099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49833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CFC806-9A08-774B-ADA5-53013F60B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Infrastructure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5A944-3296-1441-8E51-4B9CAE9197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F4977A-D310-7543-9E6F-8ECF520A22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660731" y="1223538"/>
            <a:ext cx="3267487" cy="24206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729C56-C14B-7F4B-9C36-9ACDC817F8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889" y="4181383"/>
            <a:ext cx="3580893" cy="23975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7B11E2-3DF6-5C49-82FC-5809B4C0F9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7277" y="800101"/>
            <a:ext cx="2376819" cy="32674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827980-53DD-CB4B-BF61-36EBBC29197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4514" y="1339993"/>
            <a:ext cx="3267485" cy="2187703"/>
          </a:xfrm>
          <a:prstGeom prst="rect">
            <a:avLst/>
          </a:prstGeom>
        </p:spPr>
      </p:pic>
      <p:sp>
        <p:nvSpPr>
          <p:cNvPr id="16" name="Curved Up Arrow 15">
            <a:extLst>
              <a:ext uri="{FF2B5EF4-FFF2-40B4-BE49-F238E27FC236}">
                <a16:creationId xmlns:a16="http://schemas.microsoft.com/office/drawing/2014/main" id="{F11FBAE7-33D5-8F4A-A04E-6F5260843EC9}"/>
              </a:ext>
            </a:extLst>
          </p:cNvPr>
          <p:cNvSpPr/>
          <p:nvPr/>
        </p:nvSpPr>
        <p:spPr bwMode="auto">
          <a:xfrm>
            <a:off x="2525714" y="4184476"/>
            <a:ext cx="1947418" cy="396651"/>
          </a:xfrm>
          <a:prstGeom prst="curvedUpArrow">
            <a:avLst>
              <a:gd name="adj1" fmla="val 72733"/>
              <a:gd name="adj2" fmla="val 159738"/>
              <a:gd name="adj3" fmla="val 50338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172F3B-47E7-3242-97FF-BA59CAE4BC32}"/>
              </a:ext>
            </a:extLst>
          </p:cNvPr>
          <p:cNvSpPr/>
          <p:nvPr/>
        </p:nvSpPr>
        <p:spPr>
          <a:xfrm>
            <a:off x="170451" y="5380760"/>
            <a:ext cx="5627129" cy="1154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</a:rPr>
              <a:t>For better control of flow velocity</a:t>
            </a:r>
            <a:br>
              <a:rPr lang="en-US" kern="1000" spc="30" dirty="0">
                <a:cs typeface="Franklin Gothic Book"/>
              </a:rPr>
            </a:br>
            <a:r>
              <a:rPr lang="en-US" kern="1000" spc="30" dirty="0">
                <a:cs typeface="Franklin Gothic Book"/>
              </a:rPr>
              <a:t>and more reliable setup, introduced</a:t>
            </a:r>
            <a:br>
              <a:rPr lang="en-US" kern="1000" spc="30" dirty="0">
                <a:cs typeface="Franklin Gothic Book"/>
              </a:rPr>
            </a:br>
            <a:r>
              <a:rPr lang="en-US" kern="1000" spc="30" dirty="0">
                <a:cs typeface="Franklin Gothic Book"/>
              </a:rPr>
              <a:t>peristaltic pump and single tube from de-gassing </a:t>
            </a:r>
            <a:br>
              <a:rPr lang="en-US" kern="1000" spc="30" dirty="0">
                <a:cs typeface="Franklin Gothic Book"/>
              </a:rPr>
            </a:br>
            <a:r>
              <a:rPr lang="en-US" kern="1000" spc="30" dirty="0">
                <a:cs typeface="Franklin Gothic Book"/>
              </a:rPr>
              <a:t>pot to mold with pinch-on valves.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B5383F-2F90-B646-9C6B-DDC64A540024}"/>
              </a:ext>
            </a:extLst>
          </p:cNvPr>
          <p:cNvSpPr txBox="1"/>
          <p:nvPr/>
        </p:nvSpPr>
        <p:spPr>
          <a:xfrm>
            <a:off x="4340352" y="434035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C3ED63-6814-FC49-BAD6-B1C110AB2849}"/>
              </a:ext>
            </a:extLst>
          </p:cNvPr>
          <p:cNvSpPr/>
          <p:nvPr/>
        </p:nvSpPr>
        <p:spPr>
          <a:xfrm>
            <a:off x="179512" y="4426605"/>
            <a:ext cx="48123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000" spc="30" dirty="0">
                <a:solidFill>
                  <a:schemeClr val="accent1">
                    <a:lumMod val="75000"/>
                  </a:schemeClr>
                </a:solidFill>
                <a:cs typeface="Franklin Gothic Book"/>
              </a:rPr>
              <a:t>Thanks to generous </a:t>
            </a:r>
            <a:br>
              <a:rPr lang="en-US" kern="1000" spc="30" dirty="0">
                <a:solidFill>
                  <a:schemeClr val="accent1">
                    <a:lumMod val="75000"/>
                  </a:schemeClr>
                </a:solidFill>
                <a:cs typeface="Franklin Gothic Book"/>
              </a:rPr>
            </a:br>
            <a:r>
              <a:rPr lang="en-US" kern="1000" spc="30" dirty="0">
                <a:solidFill>
                  <a:schemeClr val="accent1">
                    <a:lumMod val="75000"/>
                  </a:schemeClr>
                </a:solidFill>
                <a:cs typeface="Franklin Gothic Book"/>
              </a:rPr>
              <a:t>advice by David </a:t>
            </a:r>
            <a:r>
              <a:rPr lang="en-US" kern="1000" spc="30" dirty="0" err="1">
                <a:solidFill>
                  <a:schemeClr val="accent1">
                    <a:lumMod val="75000"/>
                  </a:schemeClr>
                </a:solidFill>
                <a:cs typeface="Franklin Gothic Book"/>
              </a:rPr>
              <a:t>Smekens</a:t>
            </a:r>
            <a:r>
              <a:rPr lang="en-US" kern="1000" spc="30" dirty="0">
                <a:solidFill>
                  <a:schemeClr val="accent1">
                    <a:lumMod val="75000"/>
                  </a:schemeClr>
                </a:solidFill>
                <a:cs typeface="Franklin Gothic Book"/>
              </a:rPr>
              <a:t> (CERN), </a:t>
            </a:r>
            <a:br>
              <a:rPr lang="en-US" kern="1000" spc="30" dirty="0">
                <a:solidFill>
                  <a:schemeClr val="accent1">
                    <a:lumMod val="75000"/>
                  </a:schemeClr>
                </a:solidFill>
                <a:cs typeface="Franklin Gothic Book"/>
              </a:rPr>
            </a:br>
            <a:r>
              <a:rPr lang="en-US" kern="1000" spc="30" dirty="0">
                <a:solidFill>
                  <a:schemeClr val="accent1">
                    <a:lumMod val="75000"/>
                  </a:schemeClr>
                </a:solidFill>
                <a:cs typeface="Franklin Gothic Book"/>
              </a:rPr>
              <a:t>Jim Swanson (LBNL), and Steven </a:t>
            </a:r>
            <a:r>
              <a:rPr lang="en-US" kern="1000" spc="30" dirty="0" err="1">
                <a:solidFill>
                  <a:schemeClr val="accent1">
                    <a:lumMod val="75000"/>
                  </a:schemeClr>
                </a:solidFill>
                <a:cs typeface="Franklin Gothic Book"/>
              </a:rPr>
              <a:t>Krave</a:t>
            </a:r>
            <a:r>
              <a:rPr lang="en-US" kern="1000" spc="30" dirty="0">
                <a:solidFill>
                  <a:schemeClr val="accent1">
                    <a:lumMod val="75000"/>
                  </a:schemeClr>
                </a:solidFill>
                <a:cs typeface="Franklin Gothic Book"/>
              </a:rPr>
              <a:t> (FNAL)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47569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77924D-B122-084F-9A95-3A1E3CF911C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412776"/>
            <a:ext cx="7742237" cy="4679951"/>
          </a:xfrm>
        </p:spPr>
        <p:txBody>
          <a:bodyPr/>
          <a:lstStyle/>
          <a:p>
            <a:r>
              <a:rPr lang="en-US" dirty="0"/>
              <a:t>End of August ‘18. </a:t>
            </a:r>
          </a:p>
          <a:p>
            <a:r>
              <a:rPr lang="en-US" dirty="0"/>
              <a:t>Reviewers: Davide </a:t>
            </a:r>
            <a:r>
              <a:rPr lang="en-US" dirty="0" err="1"/>
              <a:t>Tommasini</a:t>
            </a:r>
            <a:r>
              <a:rPr lang="en-US" dirty="0"/>
              <a:t> (Chair), </a:t>
            </a:r>
            <a:br>
              <a:rPr lang="en-US" dirty="0"/>
            </a:br>
            <a:r>
              <a:rPr lang="en-US" dirty="0"/>
              <a:t>Paolo </a:t>
            </a:r>
            <a:r>
              <a:rPr lang="en-US" dirty="0" err="1"/>
              <a:t>Ferracin</a:t>
            </a:r>
            <a:r>
              <a:rPr lang="en-US" dirty="0"/>
              <a:t>, Herman ten Kate, </a:t>
            </a:r>
            <a:br>
              <a:rPr lang="en-US" dirty="0"/>
            </a:br>
            <a:r>
              <a:rPr lang="en-US" dirty="0"/>
              <a:t>Glyn Kirby, Juan Carlos Perez</a:t>
            </a:r>
          </a:p>
          <a:p>
            <a:r>
              <a:rPr lang="en-US" dirty="0"/>
              <a:t>Some comments and recommendations </a:t>
            </a:r>
            <a:br>
              <a:rPr lang="en-US" dirty="0"/>
            </a:br>
            <a:r>
              <a:rPr lang="en-US" dirty="0"/>
              <a:t>report at http://</a:t>
            </a:r>
            <a:r>
              <a:rPr lang="en-US" dirty="0" err="1"/>
              <a:t>indico.psi.ch</a:t>
            </a:r>
            <a:r>
              <a:rPr lang="en-US" dirty="0"/>
              <a:t>/event/cd1prr: </a:t>
            </a:r>
          </a:p>
          <a:p>
            <a:pPr lvl="1"/>
            <a:r>
              <a:rPr lang="en-GB" dirty="0"/>
              <a:t>Overall, the RC was </a:t>
            </a:r>
            <a:r>
              <a:rPr lang="en-GB" dirty="0">
                <a:solidFill>
                  <a:srgbClr val="0070C0"/>
                </a:solidFill>
              </a:rPr>
              <a:t>positively impressed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by the status of advancement of the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project and of the associated infrastructure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…</a:t>
            </a:r>
          </a:p>
          <a:p>
            <a:pPr lvl="1"/>
            <a:r>
              <a:rPr lang="en-GB" dirty="0"/>
              <a:t>Furthermore, the proactive and </a:t>
            </a:r>
            <a:r>
              <a:rPr lang="en-GB" dirty="0">
                <a:solidFill>
                  <a:srgbClr val="0070C0"/>
                </a:solidFill>
              </a:rPr>
              <a:t>networking attitude with other laboratories, in particular LBNL and CERN, was also greatly appreciated</a:t>
            </a:r>
            <a:r>
              <a:rPr lang="en-GB" dirty="0"/>
              <a:t>. </a:t>
            </a:r>
            <a:endParaRPr lang="en-US" dirty="0"/>
          </a:p>
          <a:p>
            <a:pPr lvl="1"/>
            <a:r>
              <a:rPr lang="en-GB" dirty="0"/>
              <a:t>A </a:t>
            </a:r>
            <a:r>
              <a:rPr lang="en-GB" dirty="0">
                <a:solidFill>
                  <a:srgbClr val="DA7252"/>
                </a:solidFill>
              </a:rPr>
              <a:t>weakness</a:t>
            </a:r>
            <a:r>
              <a:rPr lang="en-GB" dirty="0"/>
              <a:t> has been identified in the </a:t>
            </a:r>
            <a:r>
              <a:rPr lang="en-GB" dirty="0">
                <a:solidFill>
                  <a:srgbClr val="DA7252"/>
                </a:solidFill>
              </a:rPr>
              <a:t>integrity of the dielectric insulation during winding</a:t>
            </a:r>
            <a:r>
              <a:rPr lang="en-GB" dirty="0"/>
              <a:t> ...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FD7013-08D0-354B-B1F7-F9B814DF5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Readiness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980CC-A9AC-3D48-B452-2E8D5653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C54499-FD18-2E49-849F-B169AA3E6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052" y="1284512"/>
            <a:ext cx="3259973" cy="244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37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90CA-4814-0C49-A5ED-F9D168B61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Insulation Challenge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872C47-BF76-CA47-9093-A0E276ED5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0091F2-5A92-E244-9591-F5A1283A53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097" y="2708920"/>
            <a:ext cx="3601306" cy="2700980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5509460-D92B-9E4C-96BE-A9B6835219BD}"/>
              </a:ext>
            </a:extLst>
          </p:cNvPr>
          <p:cNvSpPr txBox="1">
            <a:spLocks/>
          </p:cNvSpPr>
          <p:nvPr/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Winding with “mica-C + glass braid” insulated cable.</a:t>
            </a:r>
          </a:p>
          <a:p>
            <a:r>
              <a:rPr lang="en-US" dirty="0"/>
              <a:t>Winding complete with 12 MΩ low-voltage resistance to former.</a:t>
            </a:r>
          </a:p>
          <a:p>
            <a:r>
              <a:rPr lang="en-US" dirty="0"/>
              <a:t>The following day this had dropped to 0.2 </a:t>
            </a:r>
            <a:r>
              <a:rPr lang="en-US" dirty="0" err="1"/>
              <a:t>Ω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CCD878-4E3C-9E45-ABE1-5BBA962051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708920"/>
            <a:ext cx="3598559" cy="269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9644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90CA-4814-0C49-A5ED-F9D168B61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Insulation Challenge and “Cable Keepers”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872C47-BF76-CA47-9093-A0E276ED5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5509460-D92B-9E4C-96BE-A9B6835219BD}"/>
              </a:ext>
            </a:extLst>
          </p:cNvPr>
          <p:cNvSpPr txBox="1">
            <a:spLocks/>
          </p:cNvSpPr>
          <p:nvPr/>
        </p:nvSpPr>
        <p:spPr>
          <a:xfrm>
            <a:off x="1042988" y="1124744"/>
            <a:ext cx="7742237" cy="4679951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Removing of insulation and straightening of cable.</a:t>
            </a:r>
          </a:p>
          <a:p>
            <a:r>
              <a:rPr lang="en-US" dirty="0"/>
              <a:t>Re-insulation with thicker glass braid (no mica).</a:t>
            </a:r>
          </a:p>
          <a:p>
            <a:r>
              <a:rPr lang="en-US" dirty="0"/>
              <a:t>Winding restarted – same result!</a:t>
            </a:r>
          </a:p>
          <a:p>
            <a:r>
              <a:rPr lang="en-US" dirty="0"/>
              <a:t>Inserting glass tape (U-shaped) around the cable </a:t>
            </a:r>
            <a:br>
              <a:rPr lang="en-US" dirty="0"/>
            </a:br>
            <a:r>
              <a:rPr lang="en-US" dirty="0"/>
              <a:t>along the poles:</a:t>
            </a:r>
          </a:p>
          <a:p>
            <a:pPr lvl="1"/>
            <a:r>
              <a:rPr lang="en-US" dirty="0"/>
              <a:t>Immediate improvement in insulation.</a:t>
            </a:r>
          </a:p>
          <a:p>
            <a:pPr lvl="1"/>
            <a:r>
              <a:rPr lang="en-US" dirty="0"/>
              <a:t>better conductor placement by application of </a:t>
            </a:r>
            <a:br>
              <a:rPr lang="en-US" dirty="0"/>
            </a:br>
            <a:r>
              <a:rPr lang="en-US" dirty="0"/>
              <a:t>winding tension.</a:t>
            </a:r>
          </a:p>
          <a:p>
            <a:pPr lvl="1"/>
            <a:r>
              <a:rPr lang="en-US" dirty="0"/>
              <a:t>better success with “cable-keeper” </a:t>
            </a:r>
            <a:br>
              <a:rPr lang="en-US" dirty="0"/>
            </a:br>
            <a:r>
              <a:rPr lang="en-US" dirty="0"/>
              <a:t>concept.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4055BC-1102-1749-A4DC-BC0B94389F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89979" y="4259384"/>
            <a:ext cx="1942251" cy="2589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1AAD08-DC7C-4140-9F13-4DBFE271E9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959" y="867793"/>
            <a:ext cx="2042486" cy="36304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E1D2ED-1C34-EC47-A9CF-31BCB47108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595" y="4583092"/>
            <a:ext cx="2900001" cy="19422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7BB104-8B79-7944-9842-FC14542C2E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67" y="4583092"/>
            <a:ext cx="3072302" cy="189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76925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CB88C-AB8D-334D-9AF4-B6F100C6A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 Reaction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F070B1-30CE-1744-900F-A6D3E6CBE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EEDF953-4FDB-AB49-86FC-BB1A91D101F0}"/>
              </a:ext>
            </a:extLst>
          </p:cNvPr>
          <p:cNvSpPr txBox="1">
            <a:spLocks/>
          </p:cNvSpPr>
          <p:nvPr/>
        </p:nvSpPr>
        <p:spPr>
          <a:xfrm>
            <a:off x="827584" y="981297"/>
            <a:ext cx="7742237" cy="4679951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/>
              <a:t>After reaction, </a:t>
            </a:r>
          </a:p>
          <a:p>
            <a:pPr lvl="1"/>
            <a:r>
              <a:rPr lang="en-US" sz="1600" dirty="0"/>
              <a:t>Insulation has turned resistive.</a:t>
            </a:r>
          </a:p>
          <a:p>
            <a:pPr lvl="2"/>
            <a:r>
              <a:rPr lang="en-US" sz="1600" dirty="0"/>
              <a:t>Likely culprit: reinforcing glass ribbon.</a:t>
            </a:r>
          </a:p>
          <a:p>
            <a:pPr lvl="2"/>
            <a:r>
              <a:rPr lang="en-US" sz="1600" dirty="0"/>
              <a:t>Final resistance after impregnation to be seen.</a:t>
            </a:r>
          </a:p>
          <a:p>
            <a:pPr lvl="1"/>
            <a:r>
              <a:rPr lang="en-US" sz="1600" dirty="0"/>
              <a:t>Cable is below IL OD, but …</a:t>
            </a:r>
          </a:p>
          <a:p>
            <a:pPr lvl="1"/>
            <a:r>
              <a:rPr lang="en-US" sz="1600" dirty="0"/>
              <a:t>… Faro arm shows substantial former </a:t>
            </a:r>
            <a:br>
              <a:rPr lang="en-US" sz="1600" dirty="0"/>
            </a:br>
            <a:r>
              <a:rPr lang="en-US" sz="1600" dirty="0"/>
              <a:t>deformation.</a:t>
            </a:r>
          </a:p>
          <a:p>
            <a:pPr lvl="2"/>
            <a:r>
              <a:rPr lang="en-US" sz="1600" dirty="0"/>
              <a:t>Al-bronze loses &gt;90% of strength at 665ºC.</a:t>
            </a:r>
          </a:p>
          <a:p>
            <a:pPr lvl="2"/>
            <a:r>
              <a:rPr lang="en-US" sz="1600" dirty="0"/>
              <a:t>Annealing step at max. 400 degrees needed.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D1621A8-9341-5E42-8868-CC1568440928}"/>
              </a:ext>
            </a:extLst>
          </p:cNvPr>
          <p:cNvGrpSpPr/>
          <p:nvPr/>
        </p:nvGrpSpPr>
        <p:grpSpPr>
          <a:xfrm>
            <a:off x="179512" y="3645024"/>
            <a:ext cx="7159251" cy="2856321"/>
            <a:chOff x="823060" y="3573607"/>
            <a:chExt cx="7699225" cy="307175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CD748CD-DF1F-4A41-83E8-BD8578F62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060" y="3573607"/>
              <a:ext cx="5221355" cy="307175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CBE70DB-DF75-DD4D-894D-6984531D4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0565" y="3573607"/>
              <a:ext cx="2301720" cy="3068960"/>
            </a:xfrm>
            <a:prstGeom prst="rect">
              <a:avLst/>
            </a:prstGeom>
          </p:spPr>
        </p:pic>
      </p:grp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67D929C0-1B94-B34B-B7A5-B47EED15C1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3566" y="3366114"/>
            <a:ext cx="1705491" cy="32766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6C3E1C-CD0A-9D4B-AF16-7ED50B61198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014" y="944802"/>
            <a:ext cx="3806490" cy="227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255304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74845-3CF0-C942-B649-CD08B0AE8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Splicing, Instrumentation, OL Re-Machining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C4B6F1-A5DB-C14F-B105-82A1CB79C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9D3B3E-E1EB-8D49-A746-494A0A64BF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03" y="3752200"/>
            <a:ext cx="2139702" cy="28529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72E642-6462-EE4D-B87A-FA863EBC1A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9656" y="3752200"/>
            <a:ext cx="3800274" cy="28502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D4914C-9516-2746-ACE2-C378455D48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547" y="800100"/>
            <a:ext cx="3800274" cy="2850206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0CD6979E-3C19-1F46-AB65-D3A1F552281A}"/>
              </a:ext>
            </a:extLst>
          </p:cNvPr>
          <p:cNvSpPr txBox="1">
            <a:spLocks/>
          </p:cNvSpPr>
          <p:nvPr/>
        </p:nvSpPr>
        <p:spPr>
          <a:xfrm>
            <a:off x="827584" y="1052736"/>
            <a:ext cx="7742237" cy="4679951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Splicing of IL and OL without </a:t>
            </a:r>
            <a:br>
              <a:rPr lang="en-US" dirty="0"/>
            </a:br>
            <a:r>
              <a:rPr lang="en-US" dirty="0"/>
              <a:t>incidents (after extensive training</a:t>
            </a:r>
            <a:br>
              <a:rPr lang="en-US" dirty="0"/>
            </a:br>
            <a:r>
              <a:rPr lang="en-US" dirty="0"/>
              <a:t>@LBNL and CERN).</a:t>
            </a:r>
          </a:p>
          <a:p>
            <a:r>
              <a:rPr lang="en-US" dirty="0"/>
              <a:t>Sliding planes soldered and sealed</a:t>
            </a:r>
            <a:br>
              <a:rPr lang="en-US" dirty="0"/>
            </a:br>
            <a:r>
              <a:rPr lang="en-US" dirty="0"/>
              <a:t>around IL.</a:t>
            </a:r>
          </a:p>
          <a:p>
            <a:r>
              <a:rPr lang="en-US" dirty="0"/>
              <a:t>The OL ID was drilled to accommodate</a:t>
            </a:r>
            <a:br>
              <a:rPr lang="en-US" dirty="0"/>
            </a:br>
            <a:r>
              <a:rPr lang="en-US" dirty="0"/>
              <a:t>deformed IL shape. Test assembly</a:t>
            </a:r>
            <a:br>
              <a:rPr lang="en-US" dirty="0"/>
            </a:br>
            <a:r>
              <a:rPr lang="en-US" dirty="0"/>
              <a:t>successful.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29A3C66-46B4-AF4A-8F1B-BDAFE50493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381" y="3754930"/>
            <a:ext cx="2139440" cy="285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458763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36785-D9D0-364E-8ACA-EEA5098ED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 Preparation and Assembly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CDAD38-0DE9-8A4A-9F99-2899D88C9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6D0288-961C-264A-9960-63742A2866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59" y="3261085"/>
            <a:ext cx="2430986" cy="32413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F38577-EC60-5F47-A726-14E3864B2C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000455" y="4431803"/>
            <a:ext cx="3243555" cy="20699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4D0E1F-A467-E54A-8AD7-180BE0CE79C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0455" y="3261085"/>
            <a:ext cx="3243555" cy="1080120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5D9DCA1-51E8-7846-86C2-1EBFB182ACB5}"/>
              </a:ext>
            </a:extLst>
          </p:cNvPr>
          <p:cNvSpPr txBox="1">
            <a:spLocks/>
          </p:cNvSpPr>
          <p:nvPr/>
        </p:nvSpPr>
        <p:spPr>
          <a:xfrm>
            <a:off x="827584" y="981297"/>
            <a:ext cx="7742237" cy="4679951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/>
              <a:t>OL winding and reaction without incidents.</a:t>
            </a:r>
          </a:p>
          <a:p>
            <a:r>
              <a:rPr lang="en-US" sz="1600" dirty="0"/>
              <a:t>Same insulation problem as IL.</a:t>
            </a:r>
          </a:p>
          <a:p>
            <a:r>
              <a:rPr lang="en-US" sz="1600" dirty="0"/>
              <a:t>However, cable was pushed out of channel OD!</a:t>
            </a:r>
          </a:p>
          <a:p>
            <a:pPr lvl="1"/>
            <a:r>
              <a:rPr lang="en-US" sz="1600" dirty="0"/>
              <a:t>Next time channels on poles need additional space.</a:t>
            </a:r>
          </a:p>
          <a:p>
            <a:pPr lvl="1"/>
            <a:r>
              <a:rPr lang="en-US" sz="1600" dirty="0"/>
              <a:t>PTFE-coated glass fiber will be installed instead of sliding plane </a:t>
            </a:r>
            <a:br>
              <a:rPr lang="en-US" sz="1600" dirty="0"/>
            </a:br>
            <a:r>
              <a:rPr lang="en-US" sz="1600" dirty="0"/>
              <a:t>between OL and Al protective shell.</a:t>
            </a:r>
          </a:p>
          <a:p>
            <a:r>
              <a:rPr lang="en-US" sz="1600" dirty="0"/>
              <a:t>Assembly for impregnation is under way.</a:t>
            </a:r>
          </a:p>
          <a:p>
            <a:r>
              <a:rPr lang="en-US" sz="1600" dirty="0"/>
              <a:t>Testing expected at LBNL in autumn.</a:t>
            </a:r>
          </a:p>
          <a:p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B32CDE-3705-3A47-B39B-46678373BD8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019" y="3252054"/>
            <a:ext cx="2430986" cy="32413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8C5F4E-87FD-7243-88E3-34F221B7B94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18" r="16406" b="7743"/>
          <a:stretch/>
        </p:blipFill>
        <p:spPr>
          <a:xfrm>
            <a:off x="7452320" y="336052"/>
            <a:ext cx="1329734" cy="282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5303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916B33-4AE8-D64E-9E13-AE299F1CB6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372995"/>
            <a:ext cx="3919984" cy="2064117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9CF328-C73D-C643-9AE3-5F7FC8054FE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CCT specific challenges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Bonding of cable inside channels</a:t>
            </a:r>
            <a:r>
              <a:rPr lang="en-US" dirty="0"/>
              <a:t> (as seen @LBNL, CCT5 post-training analysis).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Reliable insulation </a:t>
            </a:r>
            <a:r>
              <a:rPr lang="en-US" dirty="0"/>
              <a:t>against former.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FCC specific challenges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Smaller ID </a:t>
            </a:r>
            <a:r>
              <a:rPr lang="en-US" dirty="0"/>
              <a:t>and </a:t>
            </a:r>
            <a:r>
              <a:rPr lang="en-US" i="1" dirty="0">
                <a:solidFill>
                  <a:srgbClr val="00B050"/>
                </a:solidFill>
              </a:rPr>
              <a:t>thinner insulation </a:t>
            </a:r>
            <a:r>
              <a:rPr lang="en-US" dirty="0"/>
              <a:t>lead to</a:t>
            </a:r>
          </a:p>
          <a:p>
            <a:pPr lvl="2"/>
            <a:r>
              <a:rPr lang="en-US" dirty="0"/>
              <a:t>more difficult winding, </a:t>
            </a:r>
            <a:r>
              <a:rPr lang="en-US" b="1" dirty="0">
                <a:solidFill>
                  <a:srgbClr val="00B050"/>
                </a:solidFill>
              </a:rPr>
              <a:t>need for clamping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more </a:t>
            </a:r>
            <a:r>
              <a:rPr lang="en-US" b="1" dirty="0">
                <a:solidFill>
                  <a:srgbClr val="00B050"/>
                </a:solidFill>
              </a:rPr>
              <a:t>mechanical wear of insulation </a:t>
            </a:r>
            <a:r>
              <a:rPr lang="en-US" dirty="0"/>
              <a:t>during winding.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Thinner spar </a:t>
            </a:r>
            <a:r>
              <a:rPr lang="en-US" dirty="0"/>
              <a:t>leads to</a:t>
            </a:r>
          </a:p>
          <a:p>
            <a:pPr lvl="2"/>
            <a:r>
              <a:rPr lang="en-US" b="1" dirty="0">
                <a:solidFill>
                  <a:srgbClr val="00B050"/>
                </a:solidFill>
              </a:rPr>
              <a:t>higher risk for former deformation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need for</a:t>
            </a:r>
            <a:r>
              <a:rPr lang="en-US" b="1" dirty="0">
                <a:solidFill>
                  <a:srgbClr val="00B050"/>
                </a:solidFill>
              </a:rPr>
              <a:t> annealing &lt;= 400ºC </a:t>
            </a:r>
            <a:r>
              <a:rPr lang="en-US" dirty="0"/>
              <a:t>or reaction mold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FB5E4-3742-284A-86A1-D8A15B02D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332656"/>
            <a:ext cx="6708025" cy="508500"/>
          </a:xfrm>
        </p:spPr>
        <p:txBody>
          <a:bodyPr/>
          <a:lstStyle/>
          <a:p>
            <a:r>
              <a:rPr lang="en-US" sz="2800" dirty="0"/>
              <a:t>Main challenges to be overcome 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F48C20-0D08-604D-B8DA-70F72E68B9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796802-17F2-7849-838E-48A4317E5657}"/>
              </a:ext>
            </a:extLst>
          </p:cNvPr>
          <p:cNvSpPr txBox="1"/>
          <p:nvPr/>
        </p:nvSpPr>
        <p:spPr>
          <a:xfrm>
            <a:off x="6760885" y="384259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[Courtesy D. </a:t>
            </a:r>
            <a:r>
              <a:rPr lang="en-US" sz="1400" kern="1000" spc="30" dirty="0" err="1">
                <a:latin typeface="+mn-lt"/>
                <a:cs typeface="Franklin Gothic Book"/>
              </a:rPr>
              <a:t>Arbelaez</a:t>
            </a:r>
            <a:r>
              <a:rPr lang="en-US" sz="1400" kern="1000" spc="30" dirty="0">
                <a:latin typeface="+mn-lt"/>
                <a:cs typeface="Franklin Gothic Book"/>
              </a:rPr>
              <a:t>, LBNL]</a:t>
            </a:r>
          </a:p>
        </p:txBody>
      </p:sp>
    </p:spTree>
    <p:extLst>
      <p:ext uri="{BB962C8B-B14F-4D97-AF65-F5344CB8AC3E}">
        <p14:creationId xmlns:p14="http://schemas.microsoft.com/office/powerpoint/2010/main" val="654435918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E80C14-24E4-F84A-80A1-4060389EE2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54478" y="815744"/>
            <a:ext cx="7742237" cy="467995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B050"/>
                </a:solidFill>
              </a:rPr>
              <a:t>Polymer-system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  <a:r>
              <a:rPr lang="en-US" sz="1400" dirty="0"/>
              <a:t>characterization and development </a:t>
            </a:r>
            <a:br>
              <a:rPr lang="en-US" sz="1400" dirty="0"/>
            </a:br>
            <a:r>
              <a:rPr lang="en-US" sz="1400" dirty="0"/>
              <a:t>and </a:t>
            </a:r>
            <a:r>
              <a:rPr lang="en-US" sz="1400" b="1" dirty="0">
                <a:solidFill>
                  <a:srgbClr val="00B050"/>
                </a:solidFill>
              </a:rPr>
              <a:t>adhesion testing </a:t>
            </a:r>
            <a:r>
              <a:rPr lang="en-US" sz="1400" dirty="0"/>
              <a:t>with of ETHZ Soft-Mat Group,</a:t>
            </a:r>
            <a:br>
              <a:rPr lang="en-US" sz="1400" dirty="0"/>
            </a:br>
            <a:r>
              <a:rPr lang="en-US" sz="1400" dirty="0"/>
              <a:t>CERN, and PSI.  Poster by B. Gold, A. </a:t>
            </a:r>
            <a:r>
              <a:rPr lang="en-US" sz="1400" dirty="0" err="1"/>
              <a:t>Brem</a:t>
            </a:r>
            <a:r>
              <a:rPr lang="en-US" sz="14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B050"/>
                </a:solidFill>
              </a:rPr>
              <a:t>Al</a:t>
            </a:r>
            <a:r>
              <a:rPr lang="en-US" sz="1400" b="1" baseline="-25000" dirty="0">
                <a:solidFill>
                  <a:srgbClr val="00B050"/>
                </a:solidFill>
              </a:rPr>
              <a:t>2</a:t>
            </a:r>
            <a:r>
              <a:rPr lang="en-US" sz="1400" b="1" dirty="0">
                <a:solidFill>
                  <a:srgbClr val="00B050"/>
                </a:solidFill>
              </a:rPr>
              <a:t>O</a:t>
            </a:r>
            <a:r>
              <a:rPr lang="en-US" sz="1400" b="1" baseline="-25000" dirty="0">
                <a:solidFill>
                  <a:srgbClr val="00B050"/>
                </a:solidFill>
              </a:rPr>
              <a:t>3</a:t>
            </a:r>
            <a:r>
              <a:rPr lang="en-US" sz="1400" b="1" dirty="0">
                <a:solidFill>
                  <a:srgbClr val="00B050"/>
                </a:solidFill>
              </a:rPr>
              <a:t> coating of channels </a:t>
            </a:r>
            <a:r>
              <a:rPr lang="en-US" sz="1400" dirty="0"/>
              <a:t>at Oerlikon </a:t>
            </a:r>
            <a:r>
              <a:rPr lang="en-US" sz="1400" dirty="0" err="1"/>
              <a:t>Metco</a:t>
            </a:r>
            <a:r>
              <a:rPr lang="en-US" sz="1400" dirty="0"/>
              <a:t> AG.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First trials show room for improvement.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Second trial for parameter tuning under way.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Search </a:t>
            </a:r>
            <a:r>
              <a:rPr lang="en-US" sz="1400" b="1" dirty="0">
                <a:solidFill>
                  <a:srgbClr val="00B050"/>
                </a:solidFill>
              </a:rPr>
              <a:t>for alternative insulation </a:t>
            </a:r>
            <a:r>
              <a:rPr lang="en-US" sz="1400" dirty="0"/>
              <a:t>materials and </a:t>
            </a:r>
            <a:br>
              <a:rPr lang="en-US" sz="1400" dirty="0"/>
            </a:br>
            <a:r>
              <a:rPr lang="en-US" sz="1400" dirty="0"/>
              <a:t>thermal/chemical de-sizing with von Roll AG.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Study of </a:t>
            </a:r>
            <a:r>
              <a:rPr lang="en-US" sz="1400" b="1" dirty="0">
                <a:solidFill>
                  <a:srgbClr val="00B050"/>
                </a:solidFill>
              </a:rPr>
              <a:t>additive manufacturing </a:t>
            </a:r>
            <a:r>
              <a:rPr lang="en-US" sz="1400" dirty="0"/>
              <a:t>for formers</a:t>
            </a:r>
            <a:br>
              <a:rPr lang="en-US" sz="1400" dirty="0"/>
            </a:br>
            <a:r>
              <a:rPr lang="en-US" sz="1400" dirty="0"/>
              <a:t>with ETHZ’s Inspire AG, incl. enhanced adhesion.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B050"/>
                </a:solidFill>
              </a:rPr>
              <a:t>Annealing</a:t>
            </a:r>
            <a:r>
              <a:rPr lang="en-US" sz="1400" dirty="0"/>
              <a:t> trials at PSI.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BA72AC-9DEB-0C4A-90C9-1D281DB9B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R&amp;D Actions Started 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489B3E-53C0-6D40-BAF9-37B47C5211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666647-4028-2D43-8CA4-FEDCED96D5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046" y="990129"/>
            <a:ext cx="4132237" cy="58052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75149B-458F-7D43-82A7-6CAB97498F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301668"/>
            <a:ext cx="4552279" cy="13232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2B2EAA-09B8-684A-8A34-21E08AC272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382" y="3547846"/>
            <a:ext cx="2218664" cy="16639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5D8534-C6DA-DB47-9365-CD5C55A645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48336"/>
            <a:ext cx="2218009" cy="16635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DD584CF-C54E-B64D-A6D9-52BB535B9BA8}"/>
              </a:ext>
            </a:extLst>
          </p:cNvPr>
          <p:cNvSpPr txBox="1"/>
          <p:nvPr/>
        </p:nvSpPr>
        <p:spPr>
          <a:xfrm>
            <a:off x="8625743" y="5458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b="1" kern="1000" spc="30" dirty="0">
                <a:solidFill>
                  <a:srgbClr val="00B050"/>
                </a:solidFill>
                <a:latin typeface="+mn-lt"/>
                <a:cs typeface="Franklin Gothic Book"/>
              </a:rPr>
              <a:t>1.</a:t>
            </a:r>
            <a:endParaRPr lang="en-US" sz="1800" b="1" kern="1000" spc="30" dirty="0">
              <a:solidFill>
                <a:srgbClr val="00B050"/>
              </a:solidFill>
              <a:latin typeface="+mn-lt"/>
              <a:cs typeface="Franklin Gothic Book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8A99F9-2EF7-3642-A8AE-05D14A99DB7A}"/>
              </a:ext>
            </a:extLst>
          </p:cNvPr>
          <p:cNvSpPr txBox="1"/>
          <p:nvPr/>
        </p:nvSpPr>
        <p:spPr>
          <a:xfrm>
            <a:off x="34065" y="34336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b="1" kern="1000" spc="30" dirty="0">
                <a:solidFill>
                  <a:srgbClr val="00B050"/>
                </a:solidFill>
                <a:latin typeface="+mn-lt"/>
                <a:cs typeface="Franklin Gothic Book"/>
              </a:rPr>
              <a:t>2.</a:t>
            </a:r>
            <a:endParaRPr lang="en-US" sz="1800" b="1" kern="1000" spc="30" dirty="0">
              <a:solidFill>
                <a:srgbClr val="00B05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1007607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6CF7BD4-C4C8-AC42-AF8C-A891C0B14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2016 LBNL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A42A8C-89FF-064D-99DF-FCBB5169A4B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46A5E8-C6FD-9447-B5B2-3275ED5B811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2015/16 FCC Weeks, </a:t>
            </a:r>
            <a:r>
              <a:rPr lang="en-US" dirty="0" err="1"/>
              <a:t>Shlomo</a:t>
            </a:r>
            <a:r>
              <a:rPr lang="en-US" dirty="0"/>
              <a:t> Caspi</a:t>
            </a:r>
          </a:p>
        </p:txBody>
      </p:sp>
      <p:pic>
        <p:nvPicPr>
          <p:cNvPr id="7" name="Picture 7" descr="C:\Users\caspi\Desktop\CERN2015\8layers-50mmboreV3\layers-ribs-mp-vtk\vtk\designA-front.jpg">
            <a:extLst>
              <a:ext uri="{FF2B5EF4-FFF2-40B4-BE49-F238E27FC236}">
                <a16:creationId xmlns:a16="http://schemas.microsoft.com/office/drawing/2014/main" id="{E8E27724-BFAE-E14D-ADCE-21CDFA3D9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584" y="1912521"/>
            <a:ext cx="1501895" cy="1302925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EAF441-5594-3641-BCF3-718955AF55B0}"/>
              </a:ext>
            </a:extLst>
          </p:cNvPr>
          <p:cNvSpPr txBox="1"/>
          <p:nvPr/>
        </p:nvSpPr>
        <p:spPr>
          <a:xfrm>
            <a:off x="964652" y="3429000"/>
            <a:ext cx="3686468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Strand /magnetic length = 16.2(Km/m)</a:t>
            </a:r>
          </a:p>
          <a:p>
            <a:r>
              <a:rPr lang="en-US" sz="1100" dirty="0"/>
              <a:t>Weight/magnetic-length =  72.6(Kg/m)</a:t>
            </a:r>
          </a:p>
          <a:p>
            <a:r>
              <a:rPr lang="en-GB" sz="1100" dirty="0"/>
              <a:t>Weight/magnet               = 1.0(Ton/magnet)</a:t>
            </a:r>
          </a:p>
          <a:p>
            <a:r>
              <a:rPr lang="en-GB" sz="1100" dirty="0"/>
              <a:t>Weight/beam                  = 4.7 (</a:t>
            </a:r>
            <a:r>
              <a:rPr lang="en-GB" sz="1100" dirty="0" err="1"/>
              <a:t>Kton</a:t>
            </a:r>
            <a:r>
              <a:rPr lang="en-GB" sz="1100" dirty="0"/>
              <a:t>/beam)</a:t>
            </a:r>
            <a:endParaRPr lang="en-US" sz="11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EFC539-47AA-E742-A82D-E5D4BB28AEC3}"/>
              </a:ext>
            </a:extLst>
          </p:cNvPr>
          <p:cNvSpPr/>
          <p:nvPr/>
        </p:nvSpPr>
        <p:spPr>
          <a:xfrm>
            <a:off x="2778073" y="1983417"/>
            <a:ext cx="23129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Clear bore  ID=50mm,</a:t>
            </a:r>
          </a:p>
          <a:p>
            <a:r>
              <a:rPr lang="en-US" sz="1200" dirty="0"/>
              <a:t>Strand </a:t>
            </a:r>
            <a:r>
              <a:rPr lang="en-US" sz="1200" dirty="0" err="1"/>
              <a:t>dia</a:t>
            </a:r>
            <a:r>
              <a:rPr lang="en-US" sz="1200" dirty="0"/>
              <a:t>=0.8mm,</a:t>
            </a:r>
          </a:p>
          <a:p>
            <a:r>
              <a:rPr lang="en-US" sz="1200" dirty="0"/>
              <a:t>Coil OD=245mm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0C81D-263B-5740-8D78-99ADA8BE6252}"/>
              </a:ext>
            </a:extLst>
          </p:cNvPr>
          <p:cNvSpPr/>
          <p:nvPr/>
        </p:nvSpPr>
        <p:spPr>
          <a:xfrm>
            <a:off x="6973182" y="1983416"/>
            <a:ext cx="2207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Clear bore  ID=50mm,</a:t>
            </a:r>
          </a:p>
          <a:p>
            <a:r>
              <a:rPr lang="en-US" sz="1200" dirty="0"/>
              <a:t>Strand </a:t>
            </a:r>
            <a:r>
              <a:rPr lang="en-US" sz="1200" dirty="0" err="1"/>
              <a:t>dia</a:t>
            </a:r>
            <a:r>
              <a:rPr lang="en-US" sz="1200" dirty="0"/>
              <a:t>=1.0mm,</a:t>
            </a:r>
          </a:p>
          <a:p>
            <a:r>
              <a:rPr lang="en-US" sz="1200" dirty="0"/>
              <a:t>Coil OD=322mm</a:t>
            </a:r>
          </a:p>
        </p:txBody>
      </p:sp>
      <p:pic>
        <p:nvPicPr>
          <p:cNvPr id="11" name="Picture 6" descr="C:\Users\caspi\Desktop\CERN2015\8layers-50mmboreV4\layers-ribs-mp-vtk\vtk\designB.jpg">
            <a:extLst>
              <a:ext uri="{FF2B5EF4-FFF2-40B4-BE49-F238E27FC236}">
                <a16:creationId xmlns:a16="http://schemas.microsoft.com/office/drawing/2014/main" id="{685FF524-84D2-544C-86DD-6F27D7CE1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565" y="1803509"/>
            <a:ext cx="1706698" cy="1519536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C78281-47DE-274F-86CF-EA93A7BB03D5}"/>
              </a:ext>
            </a:extLst>
          </p:cNvPr>
          <p:cNvSpPr txBox="1"/>
          <p:nvPr/>
        </p:nvSpPr>
        <p:spPr>
          <a:xfrm>
            <a:off x="5546032" y="3429000"/>
            <a:ext cx="348166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Strand /magnetic length = 19.8(Km/m)</a:t>
            </a:r>
          </a:p>
          <a:p>
            <a:r>
              <a:rPr lang="en-US" sz="1100" dirty="0"/>
              <a:t>Weight/magnetic-length =  138(Kg/m)</a:t>
            </a:r>
          </a:p>
          <a:p>
            <a:r>
              <a:rPr lang="en-GB" sz="1100" dirty="0"/>
              <a:t>Weight/magnet               = 2.0(Ton/magnet)</a:t>
            </a:r>
          </a:p>
          <a:p>
            <a:r>
              <a:rPr lang="en-GB" sz="1100" dirty="0"/>
              <a:t>Weight/beam                  = 9.06 (</a:t>
            </a:r>
            <a:r>
              <a:rPr lang="en-GB" sz="1100" dirty="0" err="1"/>
              <a:t>Kton</a:t>
            </a:r>
            <a:r>
              <a:rPr lang="en-GB" sz="1100" dirty="0"/>
              <a:t>/beam)</a:t>
            </a:r>
            <a:endParaRPr lang="en-US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F99D4D-6E28-1344-B1B6-6DA9A38A1091}"/>
              </a:ext>
            </a:extLst>
          </p:cNvPr>
          <p:cNvSpPr txBox="1"/>
          <p:nvPr/>
        </p:nvSpPr>
        <p:spPr>
          <a:xfrm>
            <a:off x="6977489" y="2988906"/>
            <a:ext cx="2457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Larger strands and spars</a:t>
            </a:r>
            <a:endParaRPr lang="en-US" sz="1200" dirty="0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7866A149-9D22-024D-917C-90BFEC479B0B}"/>
              </a:ext>
            </a:extLst>
          </p:cNvPr>
          <p:cNvSpPr/>
          <p:nvPr/>
        </p:nvSpPr>
        <p:spPr>
          <a:xfrm flipH="1">
            <a:off x="6977238" y="2903457"/>
            <a:ext cx="1843234" cy="39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15" name="Group 18">
            <a:extLst>
              <a:ext uri="{FF2B5EF4-FFF2-40B4-BE49-F238E27FC236}">
                <a16:creationId xmlns:a16="http://schemas.microsoft.com/office/drawing/2014/main" id="{6F710010-D11F-CD44-98A0-1EAAE8F68CE9}"/>
              </a:ext>
            </a:extLst>
          </p:cNvPr>
          <p:cNvGrpSpPr>
            <a:grpSpLocks noChangeAspect="1"/>
          </p:cNvGrpSpPr>
          <p:nvPr/>
        </p:nvGrpSpPr>
        <p:grpSpPr>
          <a:xfrm>
            <a:off x="3539282" y="4182897"/>
            <a:ext cx="2235306" cy="2293180"/>
            <a:chOff x="612648" y="1768527"/>
            <a:chExt cx="2399122" cy="2339999"/>
          </a:xfrm>
        </p:grpSpPr>
        <p:grpSp>
          <p:nvGrpSpPr>
            <p:cNvPr id="16" name="Group 13">
              <a:extLst>
                <a:ext uri="{FF2B5EF4-FFF2-40B4-BE49-F238E27FC236}">
                  <a16:creationId xmlns:a16="http://schemas.microsoft.com/office/drawing/2014/main" id="{672BA4DD-430F-ED49-B319-0DC80E5BAD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2648" y="2378988"/>
              <a:ext cx="2399122" cy="1286921"/>
              <a:chOff x="685800" y="1385047"/>
              <a:chExt cx="7961376" cy="4329953"/>
            </a:xfrm>
          </p:grpSpPr>
          <p:pic>
            <p:nvPicPr>
              <p:cNvPr id="18" name="Picture 2" descr="C:\Users\caspi\Desktop\Magnets\High-Fields\HighField-2015\2-in-1\Dipole-8layers\2in1-8layer-dipole_vtk\field1.png">
                <a:extLst>
                  <a:ext uri="{FF2B5EF4-FFF2-40B4-BE49-F238E27FC236}">
                    <a16:creationId xmlns:a16="http://schemas.microsoft.com/office/drawing/2014/main" id="{D971AF0D-B3D1-514C-886C-97C29A48DF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5357" y="1385047"/>
                <a:ext cx="7677041" cy="3948952"/>
              </a:xfrm>
              <a:prstGeom prst="rect">
                <a:avLst/>
              </a:prstGeom>
              <a:noFill/>
            </p:spPr>
          </p:pic>
          <p:grpSp>
            <p:nvGrpSpPr>
              <p:cNvPr id="19" name="Group 12">
                <a:extLst>
                  <a:ext uri="{FF2B5EF4-FFF2-40B4-BE49-F238E27FC236}">
                    <a16:creationId xmlns:a16="http://schemas.microsoft.com/office/drawing/2014/main" id="{ACEFA1EA-3F37-3C47-9A4A-9718ED5D864E}"/>
                  </a:ext>
                </a:extLst>
              </p:cNvPr>
              <p:cNvGrpSpPr/>
              <p:nvPr/>
            </p:nvGrpSpPr>
            <p:grpSpPr>
              <a:xfrm>
                <a:off x="685800" y="5181600"/>
                <a:ext cx="7961376" cy="533400"/>
                <a:chOff x="685800" y="5181600"/>
                <a:chExt cx="7961376" cy="533400"/>
              </a:xfrm>
            </p:grpSpPr>
            <p:pic>
              <p:nvPicPr>
                <p:cNvPr id="20" name="Picture 3" descr="C:\Users\caspi\Desktop\Magnets\High-Fields\HighField-2015\2-in-1\Dipole-8layers\2in1-8layer-dipole_vtk\field2-left.png">
                  <a:extLst>
                    <a:ext uri="{FF2B5EF4-FFF2-40B4-BE49-F238E27FC236}">
                      <a16:creationId xmlns:a16="http://schemas.microsoft.com/office/drawing/2014/main" id="{0A05FC1E-7882-A440-BC6A-E1CD6439913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5181600"/>
                  <a:ext cx="3810000" cy="5334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1" name="Picture 4" descr="C:\Users\caspi\Desktop\Magnets\High-Fields\HighField-2015\2-in-1\Dipole-8layers\2in1-8layer-dipole_vtk\field2-right.png">
                  <a:extLst>
                    <a:ext uri="{FF2B5EF4-FFF2-40B4-BE49-F238E27FC236}">
                      <a16:creationId xmlns:a16="http://schemas.microsoft.com/office/drawing/2014/main" id="{5E79187B-D047-DE4B-9452-58D660CF134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48200" y="5181600"/>
                  <a:ext cx="3998976" cy="533400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BF26F40-54E5-5F41-B99A-A10B9E8FD9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6455" y="1768527"/>
              <a:ext cx="2339160" cy="2339999"/>
            </a:xfrm>
            <a:prstGeom prst="ellipse">
              <a:avLst/>
            </a:prstGeom>
            <a:noFill/>
            <a:ln w="57150" cmpd="sng">
              <a:solidFill>
                <a:srgbClr val="949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1869208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855C-25B4-3E41-808A-381DC451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0AF1E5-2D31-A547-92D0-9A3A05062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28473-27C3-1B44-9D44-8B0047795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CCT Design Evolution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CHART1 Model-Magnet Program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Where we stood 1 year ago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Where we stand now</a:t>
            </a:r>
          </a:p>
          <a:p>
            <a:r>
              <a:rPr lang="en-US" dirty="0"/>
              <a:t>CHART2 Program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780281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746110-3B68-8F4F-8AA0-0410E331C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398008"/>
            <a:ext cx="6708025" cy="508500"/>
          </a:xfrm>
        </p:spPr>
        <p:txBody>
          <a:bodyPr/>
          <a:lstStyle/>
          <a:p>
            <a:r>
              <a:rPr lang="en-US" sz="1800" dirty="0"/>
              <a:t>CHART2 – Swiss Accelerator Research and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6DD797-EB88-7145-917A-B8E989CB03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4A47F6F3-F7D4-D442-9ACC-7F7812F4EE8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00611" y="1268760"/>
            <a:ext cx="7881443" cy="4679951"/>
          </a:xfrm>
        </p:spPr>
        <p:txBody>
          <a:bodyPr/>
          <a:lstStyle/>
          <a:p>
            <a:r>
              <a:rPr lang="en-US" sz="1400" dirty="0"/>
              <a:t>Mission with regard to applied superconductivity</a:t>
            </a:r>
            <a:r>
              <a:rPr lang="en-US" sz="1400" dirty="0">
                <a:solidFill>
                  <a:srgbClr val="69769E"/>
                </a:solidFill>
              </a:rPr>
              <a:t>: </a:t>
            </a:r>
          </a:p>
          <a:p>
            <a:pPr lvl="1"/>
            <a:r>
              <a:rPr lang="en-US" sz="1400" dirty="0">
                <a:solidFill>
                  <a:srgbClr val="69769E"/>
                </a:solidFill>
              </a:rPr>
              <a:t>Develop a sustainable and Swiss-based expertise in applied superconductivity and superconducting magnets for HEP, in view of a possible FCC-</a:t>
            </a:r>
            <a:r>
              <a:rPr lang="en-US" sz="1400" dirty="0" err="1">
                <a:solidFill>
                  <a:srgbClr val="69769E"/>
                </a:solidFill>
              </a:rPr>
              <a:t>hh</a:t>
            </a:r>
            <a:r>
              <a:rPr lang="en-US" sz="1400" dirty="0">
                <a:solidFill>
                  <a:srgbClr val="69769E"/>
                </a:solidFill>
              </a:rPr>
              <a:t> or HE-LHC</a:t>
            </a:r>
            <a:r>
              <a:rPr lang="en-US" sz="1400" dirty="0"/>
              <a:t>. This shall be anchored in the existing institutes and universities, and further developed thanks to additional recruitment and hands-on training of applied scientists and technicians in the practical objectives described below (R&amp;D, prototyping and testing).</a:t>
            </a:r>
          </a:p>
          <a:p>
            <a:r>
              <a:rPr lang="en-US" sz="1400" dirty="0"/>
              <a:t>High-field magnets: </a:t>
            </a:r>
          </a:p>
          <a:p>
            <a:pPr lvl="1"/>
            <a:r>
              <a:rPr lang="en-US" sz="1400" kern="1200">
                <a:solidFill>
                  <a:srgbClr val="4F81BD"/>
                </a:solidFill>
              </a:rPr>
              <a:t>evaluate </a:t>
            </a:r>
            <a:r>
              <a:rPr lang="en-US" sz="1400" kern="1200" dirty="0">
                <a:solidFill>
                  <a:srgbClr val="4F81BD"/>
                </a:solidFill>
              </a:rPr>
              <a:t>CCT technology for Nb</a:t>
            </a:r>
            <a:r>
              <a:rPr lang="en-US" sz="1400" kern="1200" baseline="-25000" dirty="0">
                <a:solidFill>
                  <a:srgbClr val="4F81BD"/>
                </a:solidFill>
              </a:rPr>
              <a:t>3</a:t>
            </a:r>
            <a:r>
              <a:rPr lang="en-US" sz="1400" kern="1200" dirty="0">
                <a:solidFill>
                  <a:srgbClr val="4F81BD"/>
                </a:solidFill>
              </a:rPr>
              <a:t>Sn 16-T dipoles</a:t>
            </a:r>
            <a:r>
              <a:rPr lang="en-US" sz="1400" kern="1200" dirty="0"/>
              <a:t>,</a:t>
            </a:r>
          </a:p>
          <a:p>
            <a:pPr lvl="1"/>
            <a:r>
              <a:rPr lang="en-US" sz="1400" kern="1200" dirty="0"/>
              <a:t>develop an up to </a:t>
            </a:r>
            <a:r>
              <a:rPr lang="en-US" sz="1400" kern="1200" dirty="0">
                <a:solidFill>
                  <a:srgbClr val="76933C"/>
                </a:solidFill>
              </a:rPr>
              <a:t>2-m-long high-field demonstrator </a:t>
            </a:r>
            <a:r>
              <a:rPr lang="en-US" sz="1400" kern="1200" dirty="0"/>
              <a:t>– </a:t>
            </a:r>
            <a:r>
              <a:rPr lang="en-US" sz="1400" dirty="0"/>
              <a:t>possibly of different coil geometry</a:t>
            </a:r>
            <a:r>
              <a:rPr lang="en-US" sz="1400" kern="1200" dirty="0"/>
              <a:t>.</a:t>
            </a:r>
          </a:p>
          <a:p>
            <a:pPr lvl="1"/>
            <a:r>
              <a:rPr lang="en-US" sz="1400" dirty="0"/>
              <a:t>contribute to the </a:t>
            </a:r>
            <a:r>
              <a:rPr lang="en-US" sz="1400" dirty="0">
                <a:solidFill>
                  <a:srgbClr val="8064A2"/>
                </a:solidFill>
              </a:rPr>
              <a:t>development of Nb</a:t>
            </a:r>
            <a:r>
              <a:rPr lang="en-US" sz="1400" baseline="-25000" dirty="0">
                <a:solidFill>
                  <a:srgbClr val="8064A2"/>
                </a:solidFill>
              </a:rPr>
              <a:t>3</a:t>
            </a:r>
            <a:r>
              <a:rPr lang="en-US" sz="1400" dirty="0">
                <a:solidFill>
                  <a:srgbClr val="8064A2"/>
                </a:solidFill>
              </a:rPr>
              <a:t>Sn conductors that match the performance targets […] and of the cable optimization and test</a:t>
            </a:r>
            <a:r>
              <a:rPr lang="en-US" sz="1400" dirty="0"/>
              <a:t>.</a:t>
            </a:r>
            <a:endParaRPr lang="en-US" sz="1400" kern="1200" dirty="0"/>
          </a:p>
          <a:p>
            <a:r>
              <a:rPr lang="en-US" sz="1400" dirty="0"/>
              <a:t>HTS magnets:</a:t>
            </a:r>
          </a:p>
          <a:p>
            <a:pPr lvl="1"/>
            <a:r>
              <a:rPr lang="en-US" sz="1400" kern="1200" dirty="0">
                <a:solidFill>
                  <a:srgbClr val="C04F4D"/>
                </a:solidFill>
              </a:rPr>
              <a:t>develop technologies for HTS based accelerator magnets</a:t>
            </a:r>
            <a:r>
              <a:rPr lang="en-US" sz="1400" kern="1200" dirty="0"/>
              <a:t>,</a:t>
            </a:r>
          </a:p>
          <a:p>
            <a:pPr lvl="1"/>
            <a:r>
              <a:rPr lang="en-US" sz="1400" dirty="0"/>
              <a:t>design, build, and test an </a:t>
            </a:r>
            <a:r>
              <a:rPr lang="en-US" sz="1400" dirty="0">
                <a:solidFill>
                  <a:srgbClr val="E36B09"/>
                </a:solidFill>
              </a:rPr>
              <a:t>HTS variant of the SLS 2.0 </a:t>
            </a:r>
            <a:r>
              <a:rPr lang="en-US" sz="1400" dirty="0" err="1">
                <a:solidFill>
                  <a:srgbClr val="E36B09"/>
                </a:solidFill>
              </a:rPr>
              <a:t>superbend</a:t>
            </a:r>
            <a:r>
              <a:rPr lang="en-US" sz="1400" dirty="0">
                <a:solidFill>
                  <a:srgbClr val="E36B09"/>
                </a:solidFill>
              </a:rPr>
              <a:t> </a:t>
            </a:r>
            <a:r>
              <a:rPr lang="en-US" sz="1400" dirty="0"/>
              <a:t>magnet.</a:t>
            </a:r>
          </a:p>
          <a:p>
            <a:pPr lvl="1"/>
            <a:r>
              <a:rPr lang="en-US" sz="1400" dirty="0"/>
              <a:t>design, build, and test </a:t>
            </a:r>
            <a:r>
              <a:rPr lang="en-US" sz="1400" dirty="0">
                <a:solidFill>
                  <a:srgbClr val="E36B09"/>
                </a:solidFill>
              </a:rPr>
              <a:t>several periods of an HTS undulator </a:t>
            </a:r>
            <a:r>
              <a:rPr lang="en-US" sz="1400" dirty="0"/>
              <a:t>magnet.</a:t>
            </a:r>
          </a:p>
          <a:p>
            <a:r>
              <a:rPr lang="en-US" sz="1400" dirty="0"/>
              <a:t>Infrastructure:</a:t>
            </a:r>
          </a:p>
          <a:p>
            <a:pPr lvl="1"/>
            <a:r>
              <a:rPr lang="en-US" sz="1400" dirty="0"/>
              <a:t>To establish the </a:t>
            </a:r>
            <a:r>
              <a:rPr lang="en-US" sz="1400" dirty="0">
                <a:solidFill>
                  <a:srgbClr val="4BACC6"/>
                </a:solidFill>
              </a:rPr>
              <a:t>infrastructure needed to build and test</a:t>
            </a:r>
            <a:r>
              <a:rPr lang="en-US" sz="1400" dirty="0"/>
              <a:t> all aspects </a:t>
            </a:r>
            <a:br>
              <a:rPr lang="en-US" sz="1400" dirty="0"/>
            </a:br>
            <a:r>
              <a:rPr lang="en-US" sz="1400" dirty="0"/>
              <a:t>of FCC-</a:t>
            </a:r>
            <a:r>
              <a:rPr lang="en-US" sz="1400" dirty="0" err="1"/>
              <a:t>hh</a:t>
            </a:r>
            <a:r>
              <a:rPr lang="en-US" sz="1400" dirty="0"/>
              <a:t>, HE-LHC magnets and other SC accelerator magnets.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6FAD8A0-A87C-944E-BBB4-CD344648B8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495" y="217158"/>
            <a:ext cx="706559" cy="706559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1D67641-CF7B-9B48-9E17-57AA1ADD0F1C}"/>
              </a:ext>
            </a:extLst>
          </p:cNvPr>
          <p:cNvSpPr/>
          <p:nvPr/>
        </p:nvSpPr>
        <p:spPr>
          <a:xfrm>
            <a:off x="1769968" y="5876751"/>
            <a:ext cx="1272226" cy="488199"/>
          </a:xfrm>
          <a:prstGeom prst="roundRect">
            <a:avLst/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Enabling Technologies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A883955-FF24-A347-8988-804A0E4EA889}"/>
              </a:ext>
            </a:extLst>
          </p:cNvPr>
          <p:cNvSpPr/>
          <p:nvPr/>
        </p:nvSpPr>
        <p:spPr>
          <a:xfrm>
            <a:off x="296681" y="5876751"/>
            <a:ext cx="1272226" cy="480094"/>
          </a:xfrm>
          <a:prstGeom prst="roundRect">
            <a:avLst/>
          </a:prstGeom>
          <a:solidFill>
            <a:srgbClr val="4BACC6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Infrastructure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2F6422F-06AD-9541-AB89-8B1098B6E701}"/>
              </a:ext>
            </a:extLst>
          </p:cNvPr>
          <p:cNvSpPr/>
          <p:nvPr/>
        </p:nvSpPr>
        <p:spPr>
          <a:xfrm>
            <a:off x="6160983" y="5890589"/>
            <a:ext cx="1272226" cy="480094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HTS Magnet R&amp;D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8EC6BE5-C82D-BB49-A3EB-DB29F86BBECE}"/>
              </a:ext>
            </a:extLst>
          </p:cNvPr>
          <p:cNvSpPr/>
          <p:nvPr/>
        </p:nvSpPr>
        <p:spPr>
          <a:xfrm>
            <a:off x="4691462" y="5890589"/>
            <a:ext cx="1272226" cy="480094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LTS Magnet R&amp;D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7826889-6145-BF42-8929-85ECAD1932CD}"/>
              </a:ext>
            </a:extLst>
          </p:cNvPr>
          <p:cNvSpPr/>
          <p:nvPr/>
        </p:nvSpPr>
        <p:spPr>
          <a:xfrm>
            <a:off x="7629965" y="5889292"/>
            <a:ext cx="1272226" cy="480094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HFM Demonstrator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5BCFC41-772E-3F4A-8EF3-8437CC8E7E15}"/>
              </a:ext>
            </a:extLst>
          </p:cNvPr>
          <p:cNvSpPr/>
          <p:nvPr/>
        </p:nvSpPr>
        <p:spPr>
          <a:xfrm>
            <a:off x="3241248" y="5890510"/>
            <a:ext cx="1272226" cy="480094"/>
          </a:xfrm>
          <a:prstGeom prst="roundRect">
            <a:avLst/>
          </a:prstGeom>
          <a:solidFill>
            <a:srgbClr val="8064A2"/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Wire R&amp;D</a:t>
            </a:r>
          </a:p>
        </p:txBody>
      </p:sp>
    </p:spTree>
    <p:extLst>
      <p:ext uri="{BB962C8B-B14F-4D97-AF65-F5344CB8AC3E}">
        <p14:creationId xmlns:p14="http://schemas.microsoft.com/office/powerpoint/2010/main" val="343664940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4DA3409E-C8B9-AA44-861C-E9FD65E29BC1}"/>
              </a:ext>
            </a:extLst>
          </p:cNvPr>
          <p:cNvGrpSpPr/>
          <p:nvPr/>
        </p:nvGrpSpPr>
        <p:grpSpPr>
          <a:xfrm>
            <a:off x="7442682" y="4007908"/>
            <a:ext cx="1408084" cy="2808276"/>
            <a:chOff x="7442682" y="4007908"/>
            <a:chExt cx="1408084" cy="280827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53DC638-F009-BC40-96F5-96064FF5008F}"/>
                </a:ext>
              </a:extLst>
            </p:cNvPr>
            <p:cNvSpPr/>
            <p:nvPr/>
          </p:nvSpPr>
          <p:spPr bwMode="auto">
            <a:xfrm>
              <a:off x="7442682" y="4007908"/>
              <a:ext cx="1408084" cy="2808276"/>
            </a:xfrm>
            <a:prstGeom prst="rect">
              <a:avLst/>
            </a:prstGeom>
            <a:solidFill>
              <a:srgbClr val="075E07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369E90E8-E3B9-124A-B02F-075BAB83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4129" y="5553596"/>
              <a:ext cx="1202670" cy="478177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27DB3A0B-4DB8-7A41-95DD-E308D8448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54918" y="6137070"/>
              <a:ext cx="624720" cy="531787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97C784A-52A2-6841-90B4-D0B2291D71C2}"/>
                </a:ext>
              </a:extLst>
            </p:cNvPr>
            <p:cNvGrpSpPr/>
            <p:nvPr/>
          </p:nvGrpSpPr>
          <p:grpSpPr>
            <a:xfrm>
              <a:off x="7554130" y="5191083"/>
              <a:ext cx="1206849" cy="252014"/>
              <a:chOff x="5415407" y="6241501"/>
              <a:chExt cx="2057410" cy="363553"/>
            </a:xfrm>
          </p:grpSpPr>
          <p:pic>
            <p:nvPicPr>
              <p:cNvPr id="122" name="Picture 3" descr="page1image846823312">
                <a:extLst>
                  <a:ext uri="{FF2B5EF4-FFF2-40B4-BE49-F238E27FC236}">
                    <a16:creationId xmlns:a16="http://schemas.microsoft.com/office/drawing/2014/main" id="{36996708-F89D-1E40-A466-523B9EFD67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5407" y="6241501"/>
                <a:ext cx="1005119" cy="3635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D14BD1A-A904-1844-8FDB-8AF6362ED9A9}"/>
                  </a:ext>
                </a:extLst>
              </p:cNvPr>
              <p:cNvSpPr/>
              <p:nvPr/>
            </p:nvSpPr>
            <p:spPr bwMode="auto">
              <a:xfrm>
                <a:off x="6421717" y="6245741"/>
                <a:ext cx="1051100" cy="8420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pic>
            <p:nvPicPr>
              <p:cNvPr id="121" name="Picture 2" descr="page1image846823584">
                <a:extLst>
                  <a:ext uri="{FF2B5EF4-FFF2-40B4-BE49-F238E27FC236}">
                    <a16:creationId xmlns:a16="http://schemas.microsoft.com/office/drawing/2014/main" id="{386A6938-7B3A-0742-B74E-FC641C03A9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97884" y="6280460"/>
                <a:ext cx="1069275" cy="3245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859760-A5A6-3A49-9A84-B1D58A53CA4A}"/>
              </a:ext>
            </a:extLst>
          </p:cNvPr>
          <p:cNvGrpSpPr/>
          <p:nvPr/>
        </p:nvGrpSpPr>
        <p:grpSpPr>
          <a:xfrm>
            <a:off x="1776533" y="4029201"/>
            <a:ext cx="1418154" cy="2785889"/>
            <a:chOff x="1776328" y="4029201"/>
            <a:chExt cx="1418154" cy="278588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0DBE677-C16F-8044-9EFF-16101241FC27}"/>
                </a:ext>
              </a:extLst>
            </p:cNvPr>
            <p:cNvSpPr/>
            <p:nvPr/>
          </p:nvSpPr>
          <p:spPr bwMode="auto">
            <a:xfrm>
              <a:off x="1776328" y="4029201"/>
              <a:ext cx="1418154" cy="2785889"/>
            </a:xfrm>
            <a:prstGeom prst="rect">
              <a:avLst/>
            </a:prstGeom>
            <a:solidFill>
              <a:srgbClr val="C135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A4C33D48-E8D8-5D48-BCB4-9A2977335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76705" y="6397176"/>
              <a:ext cx="1017399" cy="263974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897A1DF5-42B5-484B-A957-2A9E5DFDA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6768" y="5243810"/>
              <a:ext cx="624720" cy="531787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221DDE83-3938-5046-A9F1-BEC10DFF6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5400" y="5875467"/>
              <a:ext cx="849016" cy="421838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2E0A31-D11E-934D-AA8A-1B75A95B0BAA}"/>
              </a:ext>
            </a:extLst>
          </p:cNvPr>
          <p:cNvGrpSpPr/>
          <p:nvPr/>
        </p:nvGrpSpPr>
        <p:grpSpPr>
          <a:xfrm>
            <a:off x="349404" y="4010932"/>
            <a:ext cx="1426924" cy="2804647"/>
            <a:chOff x="349404" y="4010932"/>
            <a:chExt cx="1426924" cy="280464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725BE6-F5B0-9343-8B2B-F6A5F0562BFF}"/>
                </a:ext>
              </a:extLst>
            </p:cNvPr>
            <p:cNvSpPr/>
            <p:nvPr/>
          </p:nvSpPr>
          <p:spPr bwMode="auto">
            <a:xfrm>
              <a:off x="349404" y="4010932"/>
              <a:ext cx="1426924" cy="280464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A643555-07B9-0241-B6F2-F4C4919CF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660" y="5589240"/>
              <a:ext cx="472604" cy="53561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C5FE1C1-837E-2D4B-A6E4-E5F38D3B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1842" y="5589240"/>
              <a:ext cx="532369" cy="532369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F0F7187-4328-BF42-9E9F-4958876E43D7}"/>
              </a:ext>
            </a:extLst>
          </p:cNvPr>
          <p:cNvGrpSpPr/>
          <p:nvPr/>
        </p:nvGrpSpPr>
        <p:grpSpPr>
          <a:xfrm>
            <a:off x="3194687" y="3999770"/>
            <a:ext cx="4248200" cy="2815320"/>
            <a:chOff x="3194687" y="3999770"/>
            <a:chExt cx="4248200" cy="281532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6D87348-30CC-344D-A3A2-1BD7A0F291F5}"/>
                </a:ext>
              </a:extLst>
            </p:cNvPr>
            <p:cNvSpPr/>
            <p:nvPr/>
          </p:nvSpPr>
          <p:spPr bwMode="auto">
            <a:xfrm>
              <a:off x="3194687" y="3999770"/>
              <a:ext cx="4248200" cy="2815320"/>
            </a:xfrm>
            <a:prstGeom prst="rect">
              <a:avLst/>
            </a:prstGeom>
            <a:gradFill>
              <a:gsLst>
                <a:gs pos="0">
                  <a:srgbClr val="AA0000">
                    <a:alpha val="50000"/>
                  </a:srgbClr>
                </a:gs>
                <a:gs pos="45000">
                  <a:srgbClr val="5F0634">
                    <a:alpha val="50000"/>
                  </a:srgbClr>
                </a:gs>
                <a:gs pos="59000">
                  <a:srgbClr val="5F0634">
                    <a:alpha val="50000"/>
                  </a:srgbClr>
                </a:gs>
                <a:gs pos="100000">
                  <a:srgbClr val="0C3366">
                    <a:alpha val="50000"/>
                  </a:srgbClr>
                </a:gs>
              </a:gsLst>
              <a:lin ang="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59FEC1C-B8EA-4744-B87D-1F0CBEFD2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8646" y="5467695"/>
              <a:ext cx="1202670" cy="478177"/>
            </a:xfrm>
            <a:prstGeom prst="rect">
              <a:avLst/>
            </a:prstGeom>
          </p:spPr>
        </p:pic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BB7D481B-85B3-C046-80D6-05C82D7AFD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67986" y="6069766"/>
              <a:ext cx="1453342" cy="327410"/>
            </a:xfrm>
            <a:prstGeom prst="rect">
              <a:avLst/>
            </a:prstGeom>
          </p:spPr>
        </p:pic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C36380D6-1B44-FA48-8584-3F379073370D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D5F970A-53AC-1C42-A1E9-E33D487BA760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53314AC-4917-4D48-9D89-91431F7728EC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BE3347B3-9287-DE42-8935-C8A70048521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74420B5C-FBFE-D443-BE77-7577403DA10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0F0C2F1C-C687-7C43-B978-9BE4422D95C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17AF4-9221-BC49-A8DF-ECB21337C5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6" name="Flowchart: Data 11">
            <a:extLst>
              <a:ext uri="{FF2B5EF4-FFF2-40B4-BE49-F238E27FC236}">
                <a16:creationId xmlns:a16="http://schemas.microsoft.com/office/drawing/2014/main" id="{F301A325-1387-4A46-A1A1-1D907E379602}"/>
              </a:ext>
            </a:extLst>
          </p:cNvPr>
          <p:cNvSpPr/>
          <p:nvPr/>
        </p:nvSpPr>
        <p:spPr>
          <a:xfrm rot="5400000">
            <a:off x="6282005" y="3072631"/>
            <a:ext cx="900000" cy="1421353"/>
          </a:xfrm>
          <a:prstGeom prst="flowChartInputOutput">
            <a:avLst/>
          </a:prstGeom>
          <a:solidFill>
            <a:srgbClr val="0C33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9E86675-1B61-7048-885B-DCFD5271C088}"/>
              </a:ext>
            </a:extLst>
          </p:cNvPr>
          <p:cNvSpPr/>
          <p:nvPr/>
        </p:nvSpPr>
        <p:spPr>
          <a:xfrm>
            <a:off x="6452167" y="295522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C33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6B2C4-701D-EC47-BDB1-8FE0925A9423}"/>
              </a:ext>
            </a:extLst>
          </p:cNvPr>
          <p:cNvSpPr txBox="1"/>
          <p:nvPr/>
        </p:nvSpPr>
        <p:spPr>
          <a:xfrm>
            <a:off x="5988866" y="3494551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Mechanical Assembly</a:t>
            </a:r>
          </a:p>
          <a:p>
            <a:r>
              <a:rPr lang="en-US" sz="800" dirty="0">
                <a:solidFill>
                  <a:schemeClr val="bg1"/>
                </a:solidFill>
              </a:rPr>
              <a:t>Mechanical loading</a:t>
            </a:r>
          </a:p>
        </p:txBody>
      </p:sp>
      <p:sp>
        <p:nvSpPr>
          <p:cNvPr id="9" name="Flowchart: Data 14">
            <a:extLst>
              <a:ext uri="{FF2B5EF4-FFF2-40B4-BE49-F238E27FC236}">
                <a16:creationId xmlns:a16="http://schemas.microsoft.com/office/drawing/2014/main" id="{1D0585F9-1D59-524D-8CAC-EE168C2E8D96}"/>
              </a:ext>
            </a:extLst>
          </p:cNvPr>
          <p:cNvSpPr/>
          <p:nvPr/>
        </p:nvSpPr>
        <p:spPr>
          <a:xfrm rot="5400000">
            <a:off x="616592" y="3063451"/>
            <a:ext cx="900000" cy="1421353"/>
          </a:xfrm>
          <a:prstGeom prst="flowChartInputOutput">
            <a:avLst/>
          </a:prstGeom>
          <a:solidFill>
            <a:srgbClr val="D3A20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D26E12-2EC1-0F46-83D4-785679982E41}"/>
              </a:ext>
            </a:extLst>
          </p:cNvPr>
          <p:cNvSpPr/>
          <p:nvPr/>
        </p:nvSpPr>
        <p:spPr>
          <a:xfrm>
            <a:off x="751631" y="2946722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D3A2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400" dirty="0"/>
          </a:p>
        </p:txBody>
      </p:sp>
      <p:sp>
        <p:nvSpPr>
          <p:cNvPr id="12" name="Flowchart: Data 17">
            <a:extLst>
              <a:ext uri="{FF2B5EF4-FFF2-40B4-BE49-F238E27FC236}">
                <a16:creationId xmlns:a16="http://schemas.microsoft.com/office/drawing/2014/main" id="{127BC5AF-2EBE-5447-A5B7-9C0C8A581A25}"/>
              </a:ext>
            </a:extLst>
          </p:cNvPr>
          <p:cNvSpPr/>
          <p:nvPr/>
        </p:nvSpPr>
        <p:spPr>
          <a:xfrm rot="5400000">
            <a:off x="2034954" y="3069475"/>
            <a:ext cx="899092" cy="1421353"/>
          </a:xfrm>
          <a:prstGeom prst="flowChartInputOutput">
            <a:avLst/>
          </a:prstGeom>
          <a:solidFill>
            <a:srgbClr val="C135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9D11ABB-245F-554A-A603-BFF439E8734C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lowchart: Data 20">
            <a:extLst>
              <a:ext uri="{FF2B5EF4-FFF2-40B4-BE49-F238E27FC236}">
                <a16:creationId xmlns:a16="http://schemas.microsoft.com/office/drawing/2014/main" id="{F7201A8E-91B8-2646-B40C-8DE22139A346}"/>
              </a:ext>
            </a:extLst>
          </p:cNvPr>
          <p:cNvSpPr/>
          <p:nvPr/>
        </p:nvSpPr>
        <p:spPr>
          <a:xfrm rot="5400000">
            <a:off x="3449375" y="3069312"/>
            <a:ext cx="899092" cy="1421353"/>
          </a:xfrm>
          <a:prstGeom prst="flowChartInputOutput">
            <a:avLst/>
          </a:prstGeom>
          <a:solidFill>
            <a:srgbClr val="AA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8436FA-5920-C44B-95BF-521761DA059E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B1FA0-50B7-594F-A6BC-A464C93EE999}"/>
              </a:ext>
            </a:extLst>
          </p:cNvPr>
          <p:cNvSpPr txBox="1"/>
          <p:nvPr/>
        </p:nvSpPr>
        <p:spPr>
          <a:xfrm>
            <a:off x="3155335" y="3372923"/>
            <a:ext cx="142135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Magnet Design</a:t>
            </a:r>
          </a:p>
          <a:p>
            <a:r>
              <a:rPr lang="en-US" sz="800" dirty="0">
                <a:solidFill>
                  <a:schemeClr val="bg1"/>
                </a:solidFill>
              </a:rPr>
              <a:t>FCC-</a:t>
            </a:r>
            <a:r>
              <a:rPr lang="en-US" sz="800" dirty="0" err="1">
                <a:solidFill>
                  <a:schemeClr val="bg1"/>
                </a:solidFill>
              </a:rPr>
              <a:t>hh</a:t>
            </a:r>
            <a:r>
              <a:rPr lang="en-US" sz="800" dirty="0">
                <a:solidFill>
                  <a:schemeClr val="bg1"/>
                </a:solidFill>
              </a:rPr>
              <a:t> / HE-LHC conceptual and technical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18" name="Flowchart: Data 23">
            <a:extLst>
              <a:ext uri="{FF2B5EF4-FFF2-40B4-BE49-F238E27FC236}">
                <a16:creationId xmlns:a16="http://schemas.microsoft.com/office/drawing/2014/main" id="{9DA947CC-1767-1F4C-B14C-E754D9B6EAB2}"/>
              </a:ext>
            </a:extLst>
          </p:cNvPr>
          <p:cNvSpPr/>
          <p:nvPr/>
        </p:nvSpPr>
        <p:spPr>
          <a:xfrm rot="5400000">
            <a:off x="4866579" y="3063834"/>
            <a:ext cx="899092" cy="1421353"/>
          </a:xfrm>
          <a:prstGeom prst="flowChartInputOutput">
            <a:avLst/>
          </a:prstGeom>
          <a:solidFill>
            <a:srgbClr val="5F06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050A6FB-EEC6-6F40-AA67-13CF4340A34F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FFF8CD-1C28-A44F-9953-ADC3A6B2CD65}"/>
              </a:ext>
            </a:extLst>
          </p:cNvPr>
          <p:cNvSpPr txBox="1"/>
          <p:nvPr/>
        </p:nvSpPr>
        <p:spPr>
          <a:xfrm>
            <a:off x="4573468" y="3476098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Coil Manufacturing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Nb3Sn and HTS coils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21" name="Flowchart: Data 26">
            <a:extLst>
              <a:ext uri="{FF2B5EF4-FFF2-40B4-BE49-F238E27FC236}">
                <a16:creationId xmlns:a16="http://schemas.microsoft.com/office/drawing/2014/main" id="{59F449DA-6635-D74C-B8C4-C19A84BB9869}"/>
              </a:ext>
            </a:extLst>
          </p:cNvPr>
          <p:cNvSpPr/>
          <p:nvPr/>
        </p:nvSpPr>
        <p:spPr>
          <a:xfrm rot="5400000">
            <a:off x="7696825" y="3071206"/>
            <a:ext cx="900000" cy="1421353"/>
          </a:xfrm>
          <a:prstGeom prst="flowChartInputOutput">
            <a:avLst/>
          </a:prstGeom>
          <a:solidFill>
            <a:srgbClr val="075E0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51DDA0-31BC-E44D-98E3-FFD3F1ABD1E1}"/>
              </a:ext>
            </a:extLst>
          </p:cNvPr>
          <p:cNvSpPr/>
          <p:nvPr/>
        </p:nvSpPr>
        <p:spPr>
          <a:xfrm>
            <a:off x="7864250" y="2956947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75E07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22FB87-1C47-8140-B27C-0472D2C54B05}"/>
              </a:ext>
            </a:extLst>
          </p:cNvPr>
          <p:cNvSpPr txBox="1"/>
          <p:nvPr/>
        </p:nvSpPr>
        <p:spPr>
          <a:xfrm>
            <a:off x="7412961" y="3382810"/>
            <a:ext cx="1421355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cap="small" dirty="0">
                <a:solidFill>
                  <a:schemeClr val="bg1"/>
                </a:solidFill>
              </a:rPr>
              <a:t>Magnet Testing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magnet tests</a:t>
            </a:r>
            <a:endParaRPr lang="en-GB" sz="800" b="1" cap="small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B8BDDB-5002-A54B-95BD-67B0EF7212B3}"/>
              </a:ext>
            </a:extLst>
          </p:cNvPr>
          <p:cNvGrpSpPr/>
          <p:nvPr/>
        </p:nvGrpSpPr>
        <p:grpSpPr>
          <a:xfrm>
            <a:off x="3406472" y="4229912"/>
            <a:ext cx="795470" cy="720877"/>
            <a:chOff x="3337200" y="2853336"/>
            <a:chExt cx="837807" cy="65444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3C83A0D-0074-0D44-B9CD-2371D5BA1AE1}"/>
                </a:ext>
              </a:extLst>
            </p:cNvPr>
            <p:cNvGrpSpPr/>
            <p:nvPr/>
          </p:nvGrpSpPr>
          <p:grpSpPr>
            <a:xfrm>
              <a:off x="3457737" y="2853336"/>
              <a:ext cx="717270" cy="500025"/>
              <a:chOff x="3290025" y="3880339"/>
              <a:chExt cx="1221866" cy="398547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95F4647D-F7F6-C945-9EF5-35A7306DBE84}"/>
                  </a:ext>
                </a:extLst>
              </p:cNvPr>
              <p:cNvCxnSpPr/>
              <p:nvPr/>
            </p:nvCxnSpPr>
            <p:spPr>
              <a:xfrm>
                <a:off x="3290025" y="4270661"/>
                <a:ext cx="57033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6E5DADB-2BE5-BA48-97DE-503E7D7CE241}"/>
                  </a:ext>
                </a:extLst>
              </p:cNvPr>
              <p:cNvCxnSpPr/>
              <p:nvPr/>
            </p:nvCxnSpPr>
            <p:spPr>
              <a:xfrm>
                <a:off x="3941119" y="3891365"/>
                <a:ext cx="5707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7AB6ACF-771D-DF44-8C33-39EAC75C7D33}"/>
                  </a:ext>
                </a:extLst>
              </p:cNvPr>
              <p:cNvCxnSpPr/>
              <p:nvPr/>
            </p:nvCxnSpPr>
            <p:spPr>
              <a:xfrm flipV="1">
                <a:off x="3824278" y="3880339"/>
                <a:ext cx="148187" cy="39854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2FC9E4B-3322-8646-910F-C7AD74AFFE4E}"/>
                </a:ext>
              </a:extLst>
            </p:cNvPr>
            <p:cNvSpPr txBox="1"/>
            <p:nvPr/>
          </p:nvSpPr>
          <p:spPr>
            <a:xfrm>
              <a:off x="3337200" y="3323111"/>
              <a:ext cx="6760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bg1"/>
                  </a:solidFill>
                </a:rPr>
                <a:t>INJECTION</a:t>
              </a: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EBEDB2A2-D577-0641-B652-152384E929D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75" name="Content Placeholder 72">
            <a:extLst>
              <a:ext uri="{FF2B5EF4-FFF2-40B4-BE49-F238E27FC236}">
                <a16:creationId xmlns:a16="http://schemas.microsoft.com/office/drawing/2014/main" id="{F2F0F994-219D-AB49-AACC-E099BF81975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98" y="3027192"/>
            <a:ext cx="356953" cy="356953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3FD0BB6-FB80-6141-ADBF-9C7CDB698C2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9BF3B46-DE49-C447-892D-6CD3C7C70FDB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6928CB9-50A9-0D42-BAC6-288A4D8F12DD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567" y="3051098"/>
            <a:ext cx="379427" cy="37349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99A29543-62FA-144A-82FD-6C2F96A352E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199" y="3072333"/>
            <a:ext cx="364942" cy="33173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BF808EAF-E8D3-AE43-B25E-C2E90AD0F723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50" y="4007908"/>
            <a:ext cx="1069725" cy="1050792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1" name="Content Placeholder 5">
            <a:extLst>
              <a:ext uri="{FF2B5EF4-FFF2-40B4-BE49-F238E27FC236}">
                <a16:creationId xmlns:a16="http://schemas.microsoft.com/office/drawing/2014/main" id="{25E2E386-D372-914D-B8CD-E8CA4EEF5BCE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083" y="4001062"/>
            <a:ext cx="1070365" cy="1064484"/>
          </a:xfrm>
          <a:prstGeom prst="ellipse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45072849-03CF-314F-A623-FCA42B1F8113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6"/>
          <a:stretch/>
        </p:blipFill>
        <p:spPr>
          <a:xfrm>
            <a:off x="1927613" y="3987492"/>
            <a:ext cx="1091332" cy="1091624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075D691-CB1E-7449-A51C-A119A7F7297B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586" y="3979533"/>
            <a:ext cx="1107249" cy="110754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9D992A88-07CA-5B4D-B2DE-5F1D57AA5B72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6189973" y="3986311"/>
            <a:ext cx="1092170" cy="109398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E022927A-F6A2-DE46-B933-131EAB8CFB26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54"/>
          <a:stretch/>
        </p:blipFill>
        <p:spPr>
          <a:xfrm>
            <a:off x="7613280" y="3981806"/>
            <a:ext cx="1101359" cy="110299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70CB1F5-2A93-CF4B-9C48-96704C78A2FD}"/>
              </a:ext>
            </a:extLst>
          </p:cNvPr>
          <p:cNvSpPr txBox="1"/>
          <p:nvPr/>
        </p:nvSpPr>
        <p:spPr>
          <a:xfrm>
            <a:off x="323528" y="3424902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Strand / Tape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strand/tape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R&amp;D, Procurement, QA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DECA9D1-2B4B-3E40-AC4E-7ECCEAC6631C}"/>
              </a:ext>
            </a:extLst>
          </p:cNvPr>
          <p:cNvSpPr txBox="1"/>
          <p:nvPr/>
        </p:nvSpPr>
        <p:spPr>
          <a:xfrm>
            <a:off x="1747404" y="3407968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Cable</a:t>
            </a:r>
          </a:p>
          <a:p>
            <a:r>
              <a:rPr lang="en-US" sz="800" dirty="0">
                <a:solidFill>
                  <a:schemeClr val="bg1"/>
                </a:solidFill>
              </a:rPr>
              <a:t>Rutherford / </a:t>
            </a:r>
            <a:r>
              <a:rPr lang="en-US" sz="800" dirty="0" err="1">
                <a:solidFill>
                  <a:schemeClr val="bg1"/>
                </a:solidFill>
              </a:rPr>
              <a:t>Roebel</a:t>
            </a:r>
            <a:r>
              <a:rPr lang="en-US" sz="800" dirty="0">
                <a:solidFill>
                  <a:schemeClr val="bg1"/>
                </a:solidFill>
              </a:rPr>
              <a:t> production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id="{808D43EC-9BF7-E54C-A953-DEEFA2717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US" dirty="0"/>
              <a:t>CHART Applied Superconductivity Network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74071330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4DA3409E-C8B9-AA44-861C-E9FD65E29BC1}"/>
              </a:ext>
            </a:extLst>
          </p:cNvPr>
          <p:cNvGrpSpPr/>
          <p:nvPr/>
        </p:nvGrpSpPr>
        <p:grpSpPr>
          <a:xfrm>
            <a:off x="7442682" y="4007908"/>
            <a:ext cx="1408084" cy="2808276"/>
            <a:chOff x="7442682" y="4007908"/>
            <a:chExt cx="1408084" cy="280827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53DC638-F009-BC40-96F5-96064FF5008F}"/>
                </a:ext>
              </a:extLst>
            </p:cNvPr>
            <p:cNvSpPr/>
            <p:nvPr/>
          </p:nvSpPr>
          <p:spPr bwMode="auto">
            <a:xfrm>
              <a:off x="7442682" y="4007908"/>
              <a:ext cx="1408084" cy="2808276"/>
            </a:xfrm>
            <a:prstGeom prst="rect">
              <a:avLst/>
            </a:prstGeom>
            <a:solidFill>
              <a:srgbClr val="075E07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369E90E8-E3B9-124A-B02F-075BAB83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4129" y="5553596"/>
              <a:ext cx="1202670" cy="478177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27DB3A0B-4DB8-7A41-95DD-E308D8448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54918" y="6137070"/>
              <a:ext cx="624720" cy="531787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97C784A-52A2-6841-90B4-D0B2291D71C2}"/>
                </a:ext>
              </a:extLst>
            </p:cNvPr>
            <p:cNvGrpSpPr/>
            <p:nvPr/>
          </p:nvGrpSpPr>
          <p:grpSpPr>
            <a:xfrm>
              <a:off x="7554130" y="5191083"/>
              <a:ext cx="1206849" cy="252014"/>
              <a:chOff x="5415407" y="6241501"/>
              <a:chExt cx="2057410" cy="363553"/>
            </a:xfrm>
          </p:grpSpPr>
          <p:pic>
            <p:nvPicPr>
              <p:cNvPr id="122" name="Picture 3" descr="page1image846823312">
                <a:extLst>
                  <a:ext uri="{FF2B5EF4-FFF2-40B4-BE49-F238E27FC236}">
                    <a16:creationId xmlns:a16="http://schemas.microsoft.com/office/drawing/2014/main" id="{36996708-F89D-1E40-A466-523B9EFD67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5407" y="6241501"/>
                <a:ext cx="1005119" cy="3635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D14BD1A-A904-1844-8FDB-8AF6362ED9A9}"/>
                  </a:ext>
                </a:extLst>
              </p:cNvPr>
              <p:cNvSpPr/>
              <p:nvPr/>
            </p:nvSpPr>
            <p:spPr bwMode="auto">
              <a:xfrm>
                <a:off x="6421717" y="6245741"/>
                <a:ext cx="1051100" cy="8420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pic>
            <p:nvPicPr>
              <p:cNvPr id="121" name="Picture 2" descr="page1image846823584">
                <a:extLst>
                  <a:ext uri="{FF2B5EF4-FFF2-40B4-BE49-F238E27FC236}">
                    <a16:creationId xmlns:a16="http://schemas.microsoft.com/office/drawing/2014/main" id="{386A6938-7B3A-0742-B74E-FC641C03A9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97884" y="6280460"/>
                <a:ext cx="1069275" cy="3245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E67BD59-1B35-D543-8253-19E48E5C810B}"/>
              </a:ext>
            </a:extLst>
          </p:cNvPr>
          <p:cNvGrpSpPr/>
          <p:nvPr/>
        </p:nvGrpSpPr>
        <p:grpSpPr>
          <a:xfrm>
            <a:off x="1773801" y="740322"/>
            <a:ext cx="4251092" cy="2808276"/>
            <a:chOff x="1767496" y="740321"/>
            <a:chExt cx="4251092" cy="2808276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EA163C9D-5EEB-ED49-87D0-B24F1840DB4B}"/>
                </a:ext>
              </a:extLst>
            </p:cNvPr>
            <p:cNvSpPr/>
            <p:nvPr/>
          </p:nvSpPr>
          <p:spPr bwMode="auto">
            <a:xfrm>
              <a:off x="1767496" y="740321"/>
              <a:ext cx="4251092" cy="2808276"/>
            </a:xfrm>
            <a:prstGeom prst="rect">
              <a:avLst/>
            </a:prstGeom>
            <a:gradFill>
              <a:gsLst>
                <a:gs pos="0">
                  <a:srgbClr val="AA0000">
                    <a:alpha val="50000"/>
                  </a:srgbClr>
                </a:gs>
                <a:gs pos="45000">
                  <a:srgbClr val="5F0634">
                    <a:alpha val="50000"/>
                  </a:srgbClr>
                </a:gs>
                <a:gs pos="59000">
                  <a:srgbClr val="5F0634">
                    <a:alpha val="50000"/>
                  </a:srgbClr>
                </a:gs>
                <a:gs pos="100000">
                  <a:srgbClr val="0C3366">
                    <a:alpha val="50000"/>
                  </a:srgbClr>
                </a:gs>
              </a:gsLst>
              <a:lin ang="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B388F1E-5D0A-3A44-8CBF-480459A4E211}"/>
                </a:ext>
              </a:extLst>
            </p:cNvPr>
            <p:cNvSpPr txBox="1"/>
            <p:nvPr/>
          </p:nvSpPr>
          <p:spPr>
            <a:xfrm>
              <a:off x="3476173" y="2169049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Polymer R&amp;D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Insulation and composite R&amp;D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Splices</a:t>
              </a:r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847C95D1-A12E-6446-AD6D-22D2DC6FD0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47547" y="1290365"/>
              <a:ext cx="1182613" cy="266420"/>
            </a:xfrm>
            <a:prstGeom prst="rect">
              <a:avLst/>
            </a:prstGeom>
          </p:spPr>
        </p:pic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4B079CBD-A0A6-1B4D-8C7F-5C563D7C4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1409" y="864456"/>
              <a:ext cx="525476" cy="595538"/>
            </a:xfrm>
            <a:prstGeom prst="rect">
              <a:avLst/>
            </a:prstGeom>
          </p:spPr>
        </p:pic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D40FBA42-9699-3F4C-BF8C-7A0609C0AA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40921" y="1623340"/>
              <a:ext cx="1195863" cy="295527"/>
            </a:xfrm>
            <a:prstGeom prst="rect">
              <a:avLst/>
            </a:prstGeom>
          </p:spPr>
        </p:pic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CDF5D5D7-7A4C-714F-893D-DF26F6BBD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1409" y="1505737"/>
              <a:ext cx="524114" cy="524114"/>
            </a:xfrm>
            <a:prstGeom prst="rect">
              <a:avLst/>
            </a:prstGeom>
          </p:spPr>
        </p:pic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5C2D4022-E6DF-9E41-A050-CFBB7B5B8199}"/>
                </a:ext>
              </a:extLst>
            </p:cNvPr>
            <p:cNvGrpSpPr/>
            <p:nvPr/>
          </p:nvGrpSpPr>
          <p:grpSpPr>
            <a:xfrm>
              <a:off x="3650800" y="979614"/>
              <a:ext cx="1175179" cy="245401"/>
              <a:chOff x="5415407" y="6241501"/>
              <a:chExt cx="2057410" cy="363553"/>
            </a:xfrm>
          </p:grpSpPr>
          <p:pic>
            <p:nvPicPr>
              <p:cNvPr id="128" name="Picture 3" descr="page1image846823312">
                <a:extLst>
                  <a:ext uri="{FF2B5EF4-FFF2-40B4-BE49-F238E27FC236}">
                    <a16:creationId xmlns:a16="http://schemas.microsoft.com/office/drawing/2014/main" id="{15B7F9C4-5FC1-4A4B-BE7D-050468D385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5407" y="6241501"/>
                <a:ext cx="1005119" cy="3635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473E4A61-4236-B840-99B4-D9B1209572DB}"/>
                  </a:ext>
                </a:extLst>
              </p:cNvPr>
              <p:cNvSpPr/>
              <p:nvPr/>
            </p:nvSpPr>
            <p:spPr bwMode="auto">
              <a:xfrm>
                <a:off x="6421717" y="6245741"/>
                <a:ext cx="1051100" cy="8420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pic>
            <p:nvPicPr>
              <p:cNvPr id="130" name="Picture 2" descr="page1image846823584">
                <a:extLst>
                  <a:ext uri="{FF2B5EF4-FFF2-40B4-BE49-F238E27FC236}">
                    <a16:creationId xmlns:a16="http://schemas.microsoft.com/office/drawing/2014/main" id="{51478AD1-DD7E-F140-A0F7-09771237C26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97884" y="6280460"/>
                <a:ext cx="1069275" cy="3245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859760-A5A6-3A49-9A84-B1D58A53CA4A}"/>
              </a:ext>
            </a:extLst>
          </p:cNvPr>
          <p:cNvGrpSpPr/>
          <p:nvPr/>
        </p:nvGrpSpPr>
        <p:grpSpPr>
          <a:xfrm>
            <a:off x="1776533" y="4029201"/>
            <a:ext cx="1418154" cy="2785889"/>
            <a:chOff x="1776328" y="4029201"/>
            <a:chExt cx="1418154" cy="278588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0DBE677-C16F-8044-9EFF-16101241FC27}"/>
                </a:ext>
              </a:extLst>
            </p:cNvPr>
            <p:cNvSpPr/>
            <p:nvPr/>
          </p:nvSpPr>
          <p:spPr bwMode="auto">
            <a:xfrm>
              <a:off x="1776328" y="4029201"/>
              <a:ext cx="1418154" cy="2785889"/>
            </a:xfrm>
            <a:prstGeom prst="rect">
              <a:avLst/>
            </a:prstGeom>
            <a:solidFill>
              <a:srgbClr val="C135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A4C33D48-E8D8-5D48-BCB4-9A2977335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76705" y="6397176"/>
              <a:ext cx="1017399" cy="263974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897A1DF5-42B5-484B-A957-2A9E5DFDA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6768" y="5243810"/>
              <a:ext cx="624720" cy="531787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221DDE83-3938-5046-A9F1-BEC10DFF6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5400" y="5875467"/>
              <a:ext cx="849016" cy="421838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2E0A31-D11E-934D-AA8A-1B75A95B0BAA}"/>
              </a:ext>
            </a:extLst>
          </p:cNvPr>
          <p:cNvGrpSpPr/>
          <p:nvPr/>
        </p:nvGrpSpPr>
        <p:grpSpPr>
          <a:xfrm>
            <a:off x="349404" y="4010932"/>
            <a:ext cx="1426924" cy="2804647"/>
            <a:chOff x="349404" y="4010932"/>
            <a:chExt cx="1426924" cy="280464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725BE6-F5B0-9343-8B2B-F6A5F0562BFF}"/>
                </a:ext>
              </a:extLst>
            </p:cNvPr>
            <p:cNvSpPr/>
            <p:nvPr/>
          </p:nvSpPr>
          <p:spPr bwMode="auto">
            <a:xfrm>
              <a:off x="349404" y="4010932"/>
              <a:ext cx="1426924" cy="280464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A643555-07B9-0241-B6F2-F4C4919CF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660" y="5589240"/>
              <a:ext cx="472604" cy="53561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C5FE1C1-837E-2D4B-A6E4-E5F38D3B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1842" y="5589240"/>
              <a:ext cx="532369" cy="532369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F0F7187-4328-BF42-9E9F-4958876E43D7}"/>
              </a:ext>
            </a:extLst>
          </p:cNvPr>
          <p:cNvGrpSpPr/>
          <p:nvPr/>
        </p:nvGrpSpPr>
        <p:grpSpPr>
          <a:xfrm>
            <a:off x="3194687" y="3999770"/>
            <a:ext cx="4248200" cy="2815320"/>
            <a:chOff x="3194687" y="3999770"/>
            <a:chExt cx="4248200" cy="281532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6D87348-30CC-344D-A3A2-1BD7A0F291F5}"/>
                </a:ext>
              </a:extLst>
            </p:cNvPr>
            <p:cNvSpPr/>
            <p:nvPr/>
          </p:nvSpPr>
          <p:spPr bwMode="auto">
            <a:xfrm>
              <a:off x="3194687" y="3999770"/>
              <a:ext cx="4248200" cy="2815320"/>
            </a:xfrm>
            <a:prstGeom prst="rect">
              <a:avLst/>
            </a:prstGeom>
            <a:gradFill>
              <a:gsLst>
                <a:gs pos="0">
                  <a:srgbClr val="AA0000">
                    <a:alpha val="50000"/>
                  </a:srgbClr>
                </a:gs>
                <a:gs pos="45000">
                  <a:srgbClr val="5F0634">
                    <a:alpha val="50000"/>
                  </a:srgbClr>
                </a:gs>
                <a:gs pos="59000">
                  <a:srgbClr val="5F0634">
                    <a:alpha val="50000"/>
                  </a:srgbClr>
                </a:gs>
                <a:gs pos="100000">
                  <a:srgbClr val="0C3366">
                    <a:alpha val="50000"/>
                  </a:srgbClr>
                </a:gs>
              </a:gsLst>
              <a:lin ang="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59FEC1C-B8EA-4744-B87D-1F0CBEFD2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8646" y="5467695"/>
              <a:ext cx="1202670" cy="478177"/>
            </a:xfrm>
            <a:prstGeom prst="rect">
              <a:avLst/>
            </a:prstGeom>
          </p:spPr>
        </p:pic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BB7D481B-85B3-C046-80D6-05C82D7AFD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67986" y="6069766"/>
              <a:ext cx="1453342" cy="327410"/>
            </a:xfrm>
            <a:prstGeom prst="rect">
              <a:avLst/>
            </a:prstGeom>
          </p:spPr>
        </p:pic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C36380D6-1B44-FA48-8584-3F379073370D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D5F970A-53AC-1C42-A1E9-E33D487BA760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53314AC-4917-4D48-9D89-91431F7728EC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BE3347B3-9287-DE42-8935-C8A700485213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74420B5C-FBFE-D443-BE77-7577403DA10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0F0C2F1C-C687-7C43-B978-9BE4422D95CE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17AF4-9221-BC49-A8DF-ECB21337C5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sp>
        <p:nvSpPr>
          <p:cNvPr id="6" name="Flowchart: Data 11">
            <a:extLst>
              <a:ext uri="{FF2B5EF4-FFF2-40B4-BE49-F238E27FC236}">
                <a16:creationId xmlns:a16="http://schemas.microsoft.com/office/drawing/2014/main" id="{F301A325-1387-4A46-A1A1-1D907E379602}"/>
              </a:ext>
            </a:extLst>
          </p:cNvPr>
          <p:cNvSpPr/>
          <p:nvPr/>
        </p:nvSpPr>
        <p:spPr>
          <a:xfrm rot="5400000">
            <a:off x="6282005" y="3072631"/>
            <a:ext cx="900000" cy="1421353"/>
          </a:xfrm>
          <a:prstGeom prst="flowChartInputOutput">
            <a:avLst/>
          </a:prstGeom>
          <a:solidFill>
            <a:srgbClr val="0C33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9E86675-1B61-7048-885B-DCFD5271C088}"/>
              </a:ext>
            </a:extLst>
          </p:cNvPr>
          <p:cNvSpPr/>
          <p:nvPr/>
        </p:nvSpPr>
        <p:spPr>
          <a:xfrm>
            <a:off x="6452167" y="295522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C33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6B2C4-701D-EC47-BDB1-8FE0925A9423}"/>
              </a:ext>
            </a:extLst>
          </p:cNvPr>
          <p:cNvSpPr txBox="1"/>
          <p:nvPr/>
        </p:nvSpPr>
        <p:spPr>
          <a:xfrm>
            <a:off x="5988866" y="3494551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Mechanical Assembly</a:t>
            </a:r>
          </a:p>
          <a:p>
            <a:r>
              <a:rPr lang="en-US" sz="800" dirty="0">
                <a:solidFill>
                  <a:schemeClr val="bg1"/>
                </a:solidFill>
              </a:rPr>
              <a:t>Mechanical loading</a:t>
            </a:r>
          </a:p>
        </p:txBody>
      </p:sp>
      <p:sp>
        <p:nvSpPr>
          <p:cNvPr id="9" name="Flowchart: Data 14">
            <a:extLst>
              <a:ext uri="{FF2B5EF4-FFF2-40B4-BE49-F238E27FC236}">
                <a16:creationId xmlns:a16="http://schemas.microsoft.com/office/drawing/2014/main" id="{1D0585F9-1D59-524D-8CAC-EE168C2E8D96}"/>
              </a:ext>
            </a:extLst>
          </p:cNvPr>
          <p:cNvSpPr/>
          <p:nvPr/>
        </p:nvSpPr>
        <p:spPr>
          <a:xfrm rot="5400000">
            <a:off x="616592" y="3063451"/>
            <a:ext cx="900000" cy="1421353"/>
          </a:xfrm>
          <a:prstGeom prst="flowChartInputOutput">
            <a:avLst/>
          </a:prstGeom>
          <a:solidFill>
            <a:srgbClr val="D3A20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D26E12-2EC1-0F46-83D4-785679982E41}"/>
              </a:ext>
            </a:extLst>
          </p:cNvPr>
          <p:cNvSpPr/>
          <p:nvPr/>
        </p:nvSpPr>
        <p:spPr>
          <a:xfrm>
            <a:off x="751631" y="2946722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D3A2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400" dirty="0"/>
          </a:p>
        </p:txBody>
      </p:sp>
      <p:sp>
        <p:nvSpPr>
          <p:cNvPr id="12" name="Flowchart: Data 17">
            <a:extLst>
              <a:ext uri="{FF2B5EF4-FFF2-40B4-BE49-F238E27FC236}">
                <a16:creationId xmlns:a16="http://schemas.microsoft.com/office/drawing/2014/main" id="{127BC5AF-2EBE-5447-A5B7-9C0C8A581A25}"/>
              </a:ext>
            </a:extLst>
          </p:cNvPr>
          <p:cNvSpPr/>
          <p:nvPr/>
        </p:nvSpPr>
        <p:spPr>
          <a:xfrm rot="5400000">
            <a:off x="2034954" y="3069475"/>
            <a:ext cx="899092" cy="1421353"/>
          </a:xfrm>
          <a:prstGeom prst="flowChartInputOutput">
            <a:avLst/>
          </a:prstGeom>
          <a:solidFill>
            <a:srgbClr val="C135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9D11ABB-245F-554A-A603-BFF439E8734C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lowchart: Data 20">
            <a:extLst>
              <a:ext uri="{FF2B5EF4-FFF2-40B4-BE49-F238E27FC236}">
                <a16:creationId xmlns:a16="http://schemas.microsoft.com/office/drawing/2014/main" id="{F7201A8E-91B8-2646-B40C-8DE22139A346}"/>
              </a:ext>
            </a:extLst>
          </p:cNvPr>
          <p:cNvSpPr/>
          <p:nvPr/>
        </p:nvSpPr>
        <p:spPr>
          <a:xfrm rot="5400000">
            <a:off x="3449375" y="3069312"/>
            <a:ext cx="899092" cy="1421353"/>
          </a:xfrm>
          <a:prstGeom prst="flowChartInputOutput">
            <a:avLst/>
          </a:prstGeom>
          <a:solidFill>
            <a:srgbClr val="AA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8436FA-5920-C44B-95BF-521761DA059E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B1FA0-50B7-594F-A6BC-A464C93EE999}"/>
              </a:ext>
            </a:extLst>
          </p:cNvPr>
          <p:cNvSpPr txBox="1"/>
          <p:nvPr/>
        </p:nvSpPr>
        <p:spPr>
          <a:xfrm>
            <a:off x="3155335" y="3372923"/>
            <a:ext cx="142135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Magnet Design</a:t>
            </a:r>
          </a:p>
          <a:p>
            <a:r>
              <a:rPr lang="en-US" sz="800" dirty="0">
                <a:solidFill>
                  <a:schemeClr val="bg1"/>
                </a:solidFill>
              </a:rPr>
              <a:t>FCC-</a:t>
            </a:r>
            <a:r>
              <a:rPr lang="en-US" sz="800" dirty="0" err="1">
                <a:solidFill>
                  <a:schemeClr val="bg1"/>
                </a:solidFill>
              </a:rPr>
              <a:t>hh</a:t>
            </a:r>
            <a:r>
              <a:rPr lang="en-US" sz="800" dirty="0">
                <a:solidFill>
                  <a:schemeClr val="bg1"/>
                </a:solidFill>
              </a:rPr>
              <a:t> / HE-LHC conceptual and technical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18" name="Flowchart: Data 23">
            <a:extLst>
              <a:ext uri="{FF2B5EF4-FFF2-40B4-BE49-F238E27FC236}">
                <a16:creationId xmlns:a16="http://schemas.microsoft.com/office/drawing/2014/main" id="{9DA947CC-1767-1F4C-B14C-E754D9B6EAB2}"/>
              </a:ext>
            </a:extLst>
          </p:cNvPr>
          <p:cNvSpPr/>
          <p:nvPr/>
        </p:nvSpPr>
        <p:spPr>
          <a:xfrm rot="5400000">
            <a:off x="4866579" y="3063834"/>
            <a:ext cx="899092" cy="1421353"/>
          </a:xfrm>
          <a:prstGeom prst="flowChartInputOutput">
            <a:avLst/>
          </a:prstGeom>
          <a:solidFill>
            <a:srgbClr val="5F06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050A6FB-EEC6-6F40-AA67-13CF4340A34F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FFF8CD-1C28-A44F-9953-ADC3A6B2CD65}"/>
              </a:ext>
            </a:extLst>
          </p:cNvPr>
          <p:cNvSpPr txBox="1"/>
          <p:nvPr/>
        </p:nvSpPr>
        <p:spPr>
          <a:xfrm>
            <a:off x="4573468" y="3476098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Coil Manufacturing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Nb3Sn and HTS coils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21" name="Flowchart: Data 26">
            <a:extLst>
              <a:ext uri="{FF2B5EF4-FFF2-40B4-BE49-F238E27FC236}">
                <a16:creationId xmlns:a16="http://schemas.microsoft.com/office/drawing/2014/main" id="{59F449DA-6635-D74C-B8C4-C19A84BB9869}"/>
              </a:ext>
            </a:extLst>
          </p:cNvPr>
          <p:cNvSpPr/>
          <p:nvPr/>
        </p:nvSpPr>
        <p:spPr>
          <a:xfrm rot="5400000">
            <a:off x="7696825" y="3071206"/>
            <a:ext cx="900000" cy="1421353"/>
          </a:xfrm>
          <a:prstGeom prst="flowChartInputOutput">
            <a:avLst/>
          </a:prstGeom>
          <a:solidFill>
            <a:srgbClr val="075E0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51DDA0-31BC-E44D-98E3-FFD3F1ABD1E1}"/>
              </a:ext>
            </a:extLst>
          </p:cNvPr>
          <p:cNvSpPr/>
          <p:nvPr/>
        </p:nvSpPr>
        <p:spPr>
          <a:xfrm>
            <a:off x="7864250" y="2956947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75E07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22FB87-1C47-8140-B27C-0472D2C54B05}"/>
              </a:ext>
            </a:extLst>
          </p:cNvPr>
          <p:cNvSpPr txBox="1"/>
          <p:nvPr/>
        </p:nvSpPr>
        <p:spPr>
          <a:xfrm>
            <a:off x="7412961" y="3382810"/>
            <a:ext cx="1421355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cap="small" dirty="0">
                <a:solidFill>
                  <a:schemeClr val="bg1"/>
                </a:solidFill>
              </a:rPr>
              <a:t>Magnet Testing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magnet tests</a:t>
            </a:r>
            <a:endParaRPr lang="en-GB" sz="800" b="1" cap="small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B8BDDB-5002-A54B-95BD-67B0EF7212B3}"/>
              </a:ext>
            </a:extLst>
          </p:cNvPr>
          <p:cNvGrpSpPr/>
          <p:nvPr/>
        </p:nvGrpSpPr>
        <p:grpSpPr>
          <a:xfrm>
            <a:off x="3406472" y="4229912"/>
            <a:ext cx="795470" cy="720877"/>
            <a:chOff x="3337200" y="2853336"/>
            <a:chExt cx="837807" cy="65444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3C83A0D-0074-0D44-B9CD-2371D5BA1AE1}"/>
                </a:ext>
              </a:extLst>
            </p:cNvPr>
            <p:cNvGrpSpPr/>
            <p:nvPr/>
          </p:nvGrpSpPr>
          <p:grpSpPr>
            <a:xfrm>
              <a:off x="3457737" y="2853336"/>
              <a:ext cx="717270" cy="500025"/>
              <a:chOff x="3290025" y="3880339"/>
              <a:chExt cx="1221866" cy="398547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95F4647D-F7F6-C945-9EF5-35A7306DBE84}"/>
                  </a:ext>
                </a:extLst>
              </p:cNvPr>
              <p:cNvCxnSpPr/>
              <p:nvPr/>
            </p:nvCxnSpPr>
            <p:spPr>
              <a:xfrm>
                <a:off x="3290025" y="4270661"/>
                <a:ext cx="57033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6E5DADB-2BE5-BA48-97DE-503E7D7CE241}"/>
                  </a:ext>
                </a:extLst>
              </p:cNvPr>
              <p:cNvCxnSpPr/>
              <p:nvPr/>
            </p:nvCxnSpPr>
            <p:spPr>
              <a:xfrm>
                <a:off x="3941119" y="3891365"/>
                <a:ext cx="5707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7AB6ACF-771D-DF44-8C33-39EAC75C7D33}"/>
                  </a:ext>
                </a:extLst>
              </p:cNvPr>
              <p:cNvCxnSpPr/>
              <p:nvPr/>
            </p:nvCxnSpPr>
            <p:spPr>
              <a:xfrm flipV="1">
                <a:off x="3824278" y="3880339"/>
                <a:ext cx="148187" cy="39854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2FC9E4B-3322-8646-910F-C7AD74AFFE4E}"/>
                </a:ext>
              </a:extLst>
            </p:cNvPr>
            <p:cNvSpPr txBox="1"/>
            <p:nvPr/>
          </p:nvSpPr>
          <p:spPr>
            <a:xfrm>
              <a:off x="3337200" y="3323111"/>
              <a:ext cx="6760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bg1"/>
                  </a:solidFill>
                </a:rPr>
                <a:t>INJECTION</a:t>
              </a: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EBEDB2A2-D577-0641-B652-152384E929D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75" name="Content Placeholder 72">
            <a:extLst>
              <a:ext uri="{FF2B5EF4-FFF2-40B4-BE49-F238E27FC236}">
                <a16:creationId xmlns:a16="http://schemas.microsoft.com/office/drawing/2014/main" id="{F2F0F994-219D-AB49-AACC-E099BF819756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98" y="3027192"/>
            <a:ext cx="356953" cy="356953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3FD0BB6-FB80-6141-ADBF-9C7CDB698C2F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9BF3B46-DE49-C447-892D-6CD3C7C70FDB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6928CB9-50A9-0D42-BAC6-288A4D8F12DD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567" y="3051098"/>
            <a:ext cx="379427" cy="37349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99A29543-62FA-144A-82FD-6C2F96A352E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199" y="3072333"/>
            <a:ext cx="364942" cy="33173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BF808EAF-E8D3-AE43-B25E-C2E90AD0F723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50" y="4007908"/>
            <a:ext cx="1069725" cy="1050792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1" name="Content Placeholder 5">
            <a:extLst>
              <a:ext uri="{FF2B5EF4-FFF2-40B4-BE49-F238E27FC236}">
                <a16:creationId xmlns:a16="http://schemas.microsoft.com/office/drawing/2014/main" id="{25E2E386-D372-914D-B8CD-E8CA4EEF5BCE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083" y="4001062"/>
            <a:ext cx="1070365" cy="1064484"/>
          </a:xfrm>
          <a:prstGeom prst="ellipse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45072849-03CF-314F-A623-FCA42B1F8113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6"/>
          <a:stretch/>
        </p:blipFill>
        <p:spPr>
          <a:xfrm>
            <a:off x="1927613" y="3987492"/>
            <a:ext cx="1091332" cy="1091624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075D691-CB1E-7449-A51C-A119A7F7297B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586" y="3979533"/>
            <a:ext cx="1107249" cy="110754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9D992A88-07CA-5B4D-B2DE-5F1D57AA5B72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6189973" y="3986311"/>
            <a:ext cx="1092170" cy="109398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E022927A-F6A2-DE46-B933-131EAB8CFB26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54"/>
          <a:stretch/>
        </p:blipFill>
        <p:spPr>
          <a:xfrm>
            <a:off x="7613280" y="3981806"/>
            <a:ext cx="1101359" cy="110299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70CB1F5-2A93-CF4B-9C48-96704C78A2FD}"/>
              </a:ext>
            </a:extLst>
          </p:cNvPr>
          <p:cNvSpPr txBox="1"/>
          <p:nvPr/>
        </p:nvSpPr>
        <p:spPr>
          <a:xfrm>
            <a:off x="323528" y="3424902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Strand / Tape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strand/tape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R&amp;D, Procurement, QA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DECA9D1-2B4B-3E40-AC4E-7ECCEAC6631C}"/>
              </a:ext>
            </a:extLst>
          </p:cNvPr>
          <p:cNvSpPr txBox="1"/>
          <p:nvPr/>
        </p:nvSpPr>
        <p:spPr>
          <a:xfrm>
            <a:off x="1747404" y="3407968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Cable</a:t>
            </a:r>
          </a:p>
          <a:p>
            <a:r>
              <a:rPr lang="en-US" sz="800" dirty="0">
                <a:solidFill>
                  <a:schemeClr val="bg1"/>
                </a:solidFill>
              </a:rPr>
              <a:t>Rutherford / </a:t>
            </a:r>
            <a:r>
              <a:rPr lang="en-US" sz="800" dirty="0" err="1">
                <a:solidFill>
                  <a:schemeClr val="bg1"/>
                </a:solidFill>
              </a:rPr>
              <a:t>Roebel</a:t>
            </a:r>
            <a:r>
              <a:rPr lang="en-US" sz="800" dirty="0">
                <a:solidFill>
                  <a:schemeClr val="bg1"/>
                </a:solidFill>
              </a:rPr>
              <a:t> production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id="{808D43EC-9BF7-E54C-A953-DEEFA2717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US" dirty="0"/>
              <a:t>CHART Applied Superconductivity Network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8071443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4DA3409E-C8B9-AA44-861C-E9FD65E29BC1}"/>
              </a:ext>
            </a:extLst>
          </p:cNvPr>
          <p:cNvGrpSpPr/>
          <p:nvPr/>
        </p:nvGrpSpPr>
        <p:grpSpPr>
          <a:xfrm>
            <a:off x="7442682" y="4007908"/>
            <a:ext cx="1408084" cy="2808276"/>
            <a:chOff x="7442682" y="4007908"/>
            <a:chExt cx="1408084" cy="280827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53DC638-F009-BC40-96F5-96064FF5008F}"/>
                </a:ext>
              </a:extLst>
            </p:cNvPr>
            <p:cNvSpPr/>
            <p:nvPr/>
          </p:nvSpPr>
          <p:spPr bwMode="auto">
            <a:xfrm>
              <a:off x="7442682" y="4007908"/>
              <a:ext cx="1408084" cy="2808276"/>
            </a:xfrm>
            <a:prstGeom prst="rect">
              <a:avLst/>
            </a:prstGeom>
            <a:solidFill>
              <a:srgbClr val="075E07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369E90E8-E3B9-124A-B02F-075BAB83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4129" y="5553596"/>
              <a:ext cx="1202670" cy="478177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27DB3A0B-4DB8-7A41-95DD-E308D8448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54918" y="6137070"/>
              <a:ext cx="624720" cy="531787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97C784A-52A2-6841-90B4-D0B2291D71C2}"/>
                </a:ext>
              </a:extLst>
            </p:cNvPr>
            <p:cNvGrpSpPr/>
            <p:nvPr/>
          </p:nvGrpSpPr>
          <p:grpSpPr>
            <a:xfrm>
              <a:off x="7554130" y="5191083"/>
              <a:ext cx="1206849" cy="252014"/>
              <a:chOff x="5415407" y="6241501"/>
              <a:chExt cx="2057410" cy="363553"/>
            </a:xfrm>
          </p:grpSpPr>
          <p:pic>
            <p:nvPicPr>
              <p:cNvPr id="122" name="Picture 3" descr="page1image846823312">
                <a:extLst>
                  <a:ext uri="{FF2B5EF4-FFF2-40B4-BE49-F238E27FC236}">
                    <a16:creationId xmlns:a16="http://schemas.microsoft.com/office/drawing/2014/main" id="{36996708-F89D-1E40-A466-523B9EFD67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5407" y="6241501"/>
                <a:ext cx="1005119" cy="3635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D14BD1A-A904-1844-8FDB-8AF6362ED9A9}"/>
                  </a:ext>
                </a:extLst>
              </p:cNvPr>
              <p:cNvSpPr/>
              <p:nvPr/>
            </p:nvSpPr>
            <p:spPr bwMode="auto">
              <a:xfrm>
                <a:off x="6421717" y="6245741"/>
                <a:ext cx="1051100" cy="8420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pic>
            <p:nvPicPr>
              <p:cNvPr id="121" name="Picture 2" descr="page1image846823584">
                <a:extLst>
                  <a:ext uri="{FF2B5EF4-FFF2-40B4-BE49-F238E27FC236}">
                    <a16:creationId xmlns:a16="http://schemas.microsoft.com/office/drawing/2014/main" id="{386A6938-7B3A-0742-B74E-FC641C03A9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97884" y="6280460"/>
                <a:ext cx="1069275" cy="3245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C4D2BB9-E146-4C4D-A2C3-5A8D73DFE550}"/>
              </a:ext>
            </a:extLst>
          </p:cNvPr>
          <p:cNvGrpSpPr/>
          <p:nvPr/>
        </p:nvGrpSpPr>
        <p:grpSpPr>
          <a:xfrm>
            <a:off x="4598265" y="740403"/>
            <a:ext cx="2837883" cy="2808276"/>
            <a:chOff x="4598265" y="740403"/>
            <a:chExt cx="2837883" cy="2808276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34EE53A-3489-1242-BFF0-91D96CA30F8D}"/>
                </a:ext>
              </a:extLst>
            </p:cNvPr>
            <p:cNvSpPr/>
            <p:nvPr/>
          </p:nvSpPr>
          <p:spPr bwMode="auto">
            <a:xfrm>
              <a:off x="4598265" y="740403"/>
              <a:ext cx="2837883" cy="2808276"/>
            </a:xfrm>
            <a:prstGeom prst="rect">
              <a:avLst/>
            </a:prstGeom>
            <a:gradFill>
              <a:gsLst>
                <a:gs pos="0">
                  <a:srgbClr val="5F0634">
                    <a:alpha val="50000"/>
                  </a:srgbClr>
                </a:gs>
                <a:gs pos="86000">
                  <a:srgbClr val="0C3366">
                    <a:alpha val="50000"/>
                  </a:srgbClr>
                </a:gs>
                <a:gs pos="91000">
                  <a:srgbClr val="0C3366">
                    <a:alpha val="50000"/>
                  </a:srgbClr>
                </a:gs>
                <a:gs pos="100000">
                  <a:srgbClr val="0C3366">
                    <a:alpha val="5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2D5A21EC-53DB-CB46-8F31-5D8CD5284A63}"/>
                </a:ext>
              </a:extLst>
            </p:cNvPr>
            <p:cNvSpPr txBox="1"/>
            <p:nvPr/>
          </p:nvSpPr>
          <p:spPr>
            <a:xfrm>
              <a:off x="5564467" y="2118384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CCT CNC former manufacturing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cs typeface="Franklin Gothic Book"/>
                </a:rPr>
                <a:t>CCT former coating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Additive manufacturing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cs typeface="Franklin Gothic Book"/>
                </a:rPr>
                <a:t>Winding automation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cs typeface="Franklin Gothic Book"/>
                </a:rPr>
                <a:t>Coil interfaces</a:t>
              </a:r>
            </a:p>
          </p:txBody>
        </p:sp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B7C2EEB0-E32E-1040-A9BD-B9CF0705AF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45401" y="886486"/>
              <a:ext cx="932953" cy="437651"/>
            </a:xfrm>
            <a:prstGeom prst="rect">
              <a:avLst/>
            </a:prstGeom>
          </p:spPr>
        </p:pic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62EEE46A-53D7-8748-9E06-E6ACF1CC6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49962" y="1731310"/>
              <a:ext cx="1161030" cy="272590"/>
            </a:xfrm>
            <a:prstGeom prst="rect">
              <a:avLst/>
            </a:prstGeom>
          </p:spPr>
        </p:pic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22F6BEBA-88A5-0447-9FBC-4537140B10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51874" y="1401906"/>
              <a:ext cx="1159118" cy="261127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859760-A5A6-3A49-9A84-B1D58A53CA4A}"/>
              </a:ext>
            </a:extLst>
          </p:cNvPr>
          <p:cNvGrpSpPr/>
          <p:nvPr/>
        </p:nvGrpSpPr>
        <p:grpSpPr>
          <a:xfrm>
            <a:off x="1776533" y="4029201"/>
            <a:ext cx="1418154" cy="2785889"/>
            <a:chOff x="1776328" y="4029201"/>
            <a:chExt cx="1418154" cy="278588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0DBE677-C16F-8044-9EFF-16101241FC27}"/>
                </a:ext>
              </a:extLst>
            </p:cNvPr>
            <p:cNvSpPr/>
            <p:nvPr/>
          </p:nvSpPr>
          <p:spPr bwMode="auto">
            <a:xfrm>
              <a:off x="1776328" y="4029201"/>
              <a:ext cx="1418154" cy="2785889"/>
            </a:xfrm>
            <a:prstGeom prst="rect">
              <a:avLst/>
            </a:prstGeom>
            <a:solidFill>
              <a:srgbClr val="C135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A4C33D48-E8D8-5D48-BCB4-9A2977335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76705" y="6397176"/>
              <a:ext cx="1017399" cy="263974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897A1DF5-42B5-484B-A957-2A9E5DFDA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6768" y="5243810"/>
              <a:ext cx="624720" cy="531787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221DDE83-3938-5046-A9F1-BEC10DFF6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5400" y="5875467"/>
              <a:ext cx="849016" cy="421838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2E0A31-D11E-934D-AA8A-1B75A95B0BAA}"/>
              </a:ext>
            </a:extLst>
          </p:cNvPr>
          <p:cNvGrpSpPr/>
          <p:nvPr/>
        </p:nvGrpSpPr>
        <p:grpSpPr>
          <a:xfrm>
            <a:off x="349404" y="4010932"/>
            <a:ext cx="1426924" cy="2804647"/>
            <a:chOff x="349404" y="4010932"/>
            <a:chExt cx="1426924" cy="280464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725BE6-F5B0-9343-8B2B-F6A5F0562BFF}"/>
                </a:ext>
              </a:extLst>
            </p:cNvPr>
            <p:cNvSpPr/>
            <p:nvPr/>
          </p:nvSpPr>
          <p:spPr bwMode="auto">
            <a:xfrm>
              <a:off x="349404" y="4010932"/>
              <a:ext cx="1426924" cy="280464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A643555-07B9-0241-B6F2-F4C4919CF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660" y="5589240"/>
              <a:ext cx="472604" cy="53561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C5FE1C1-837E-2D4B-A6E4-E5F38D3B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1842" y="5589240"/>
              <a:ext cx="532369" cy="532369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F0F7187-4328-BF42-9E9F-4958876E43D7}"/>
              </a:ext>
            </a:extLst>
          </p:cNvPr>
          <p:cNvGrpSpPr/>
          <p:nvPr/>
        </p:nvGrpSpPr>
        <p:grpSpPr>
          <a:xfrm>
            <a:off x="3194687" y="3999770"/>
            <a:ext cx="4248200" cy="2815320"/>
            <a:chOff x="3194687" y="3999770"/>
            <a:chExt cx="4248200" cy="281532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6D87348-30CC-344D-A3A2-1BD7A0F291F5}"/>
                </a:ext>
              </a:extLst>
            </p:cNvPr>
            <p:cNvSpPr/>
            <p:nvPr/>
          </p:nvSpPr>
          <p:spPr bwMode="auto">
            <a:xfrm>
              <a:off x="3194687" y="3999770"/>
              <a:ext cx="4248200" cy="2815320"/>
            </a:xfrm>
            <a:prstGeom prst="rect">
              <a:avLst/>
            </a:prstGeom>
            <a:gradFill>
              <a:gsLst>
                <a:gs pos="0">
                  <a:srgbClr val="AA0000">
                    <a:alpha val="50000"/>
                  </a:srgbClr>
                </a:gs>
                <a:gs pos="45000">
                  <a:srgbClr val="5F0634">
                    <a:alpha val="50000"/>
                  </a:srgbClr>
                </a:gs>
                <a:gs pos="59000">
                  <a:srgbClr val="5F0634">
                    <a:alpha val="50000"/>
                  </a:srgbClr>
                </a:gs>
                <a:gs pos="100000">
                  <a:srgbClr val="0C3366">
                    <a:alpha val="50000"/>
                  </a:srgbClr>
                </a:gs>
              </a:gsLst>
              <a:lin ang="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59FEC1C-B8EA-4744-B87D-1F0CBEFD2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8646" y="5467695"/>
              <a:ext cx="1202670" cy="478177"/>
            </a:xfrm>
            <a:prstGeom prst="rect">
              <a:avLst/>
            </a:prstGeom>
          </p:spPr>
        </p:pic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BB7D481B-85B3-C046-80D6-05C82D7AFD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67986" y="6069766"/>
              <a:ext cx="1453342" cy="327410"/>
            </a:xfrm>
            <a:prstGeom prst="rect">
              <a:avLst/>
            </a:prstGeom>
          </p:spPr>
        </p:pic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C36380D6-1B44-FA48-8584-3F379073370D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D5F970A-53AC-1C42-A1E9-E33D487BA760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53314AC-4917-4D48-9D89-91431F7728EC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BE3347B3-9287-DE42-8935-C8A70048521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74420B5C-FBFE-D443-BE77-7577403DA10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0F0C2F1C-C687-7C43-B978-9BE4422D95CE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17AF4-9221-BC49-A8DF-ECB21337C5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34</a:t>
            </a:fld>
            <a:endParaRPr lang="de-DE" dirty="0"/>
          </a:p>
        </p:txBody>
      </p:sp>
      <p:sp>
        <p:nvSpPr>
          <p:cNvPr id="6" name="Flowchart: Data 11">
            <a:extLst>
              <a:ext uri="{FF2B5EF4-FFF2-40B4-BE49-F238E27FC236}">
                <a16:creationId xmlns:a16="http://schemas.microsoft.com/office/drawing/2014/main" id="{F301A325-1387-4A46-A1A1-1D907E379602}"/>
              </a:ext>
            </a:extLst>
          </p:cNvPr>
          <p:cNvSpPr/>
          <p:nvPr/>
        </p:nvSpPr>
        <p:spPr>
          <a:xfrm rot="5400000">
            <a:off x="6282005" y="3072631"/>
            <a:ext cx="900000" cy="1421353"/>
          </a:xfrm>
          <a:prstGeom prst="flowChartInputOutput">
            <a:avLst/>
          </a:prstGeom>
          <a:solidFill>
            <a:srgbClr val="0C33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9E86675-1B61-7048-885B-DCFD5271C088}"/>
              </a:ext>
            </a:extLst>
          </p:cNvPr>
          <p:cNvSpPr/>
          <p:nvPr/>
        </p:nvSpPr>
        <p:spPr>
          <a:xfrm>
            <a:off x="6452167" y="295522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C33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6B2C4-701D-EC47-BDB1-8FE0925A9423}"/>
              </a:ext>
            </a:extLst>
          </p:cNvPr>
          <p:cNvSpPr txBox="1"/>
          <p:nvPr/>
        </p:nvSpPr>
        <p:spPr>
          <a:xfrm>
            <a:off x="5988866" y="3494551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Mechanical Assembly</a:t>
            </a:r>
          </a:p>
          <a:p>
            <a:r>
              <a:rPr lang="en-US" sz="800" dirty="0">
                <a:solidFill>
                  <a:schemeClr val="bg1"/>
                </a:solidFill>
              </a:rPr>
              <a:t>Mechanical loading</a:t>
            </a:r>
          </a:p>
        </p:txBody>
      </p:sp>
      <p:sp>
        <p:nvSpPr>
          <p:cNvPr id="9" name="Flowchart: Data 14">
            <a:extLst>
              <a:ext uri="{FF2B5EF4-FFF2-40B4-BE49-F238E27FC236}">
                <a16:creationId xmlns:a16="http://schemas.microsoft.com/office/drawing/2014/main" id="{1D0585F9-1D59-524D-8CAC-EE168C2E8D96}"/>
              </a:ext>
            </a:extLst>
          </p:cNvPr>
          <p:cNvSpPr/>
          <p:nvPr/>
        </p:nvSpPr>
        <p:spPr>
          <a:xfrm rot="5400000">
            <a:off x="616592" y="3063451"/>
            <a:ext cx="900000" cy="1421353"/>
          </a:xfrm>
          <a:prstGeom prst="flowChartInputOutput">
            <a:avLst/>
          </a:prstGeom>
          <a:solidFill>
            <a:srgbClr val="D3A20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D26E12-2EC1-0F46-83D4-785679982E41}"/>
              </a:ext>
            </a:extLst>
          </p:cNvPr>
          <p:cNvSpPr/>
          <p:nvPr/>
        </p:nvSpPr>
        <p:spPr>
          <a:xfrm>
            <a:off x="751631" y="2946722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D3A2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400" dirty="0"/>
          </a:p>
        </p:txBody>
      </p:sp>
      <p:sp>
        <p:nvSpPr>
          <p:cNvPr id="12" name="Flowchart: Data 17">
            <a:extLst>
              <a:ext uri="{FF2B5EF4-FFF2-40B4-BE49-F238E27FC236}">
                <a16:creationId xmlns:a16="http://schemas.microsoft.com/office/drawing/2014/main" id="{127BC5AF-2EBE-5447-A5B7-9C0C8A581A25}"/>
              </a:ext>
            </a:extLst>
          </p:cNvPr>
          <p:cNvSpPr/>
          <p:nvPr/>
        </p:nvSpPr>
        <p:spPr>
          <a:xfrm rot="5400000">
            <a:off x="2034954" y="3069475"/>
            <a:ext cx="899092" cy="1421353"/>
          </a:xfrm>
          <a:prstGeom prst="flowChartInputOutput">
            <a:avLst/>
          </a:prstGeom>
          <a:solidFill>
            <a:srgbClr val="C135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9D11ABB-245F-554A-A603-BFF439E8734C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lowchart: Data 20">
            <a:extLst>
              <a:ext uri="{FF2B5EF4-FFF2-40B4-BE49-F238E27FC236}">
                <a16:creationId xmlns:a16="http://schemas.microsoft.com/office/drawing/2014/main" id="{F7201A8E-91B8-2646-B40C-8DE22139A346}"/>
              </a:ext>
            </a:extLst>
          </p:cNvPr>
          <p:cNvSpPr/>
          <p:nvPr/>
        </p:nvSpPr>
        <p:spPr>
          <a:xfrm rot="5400000">
            <a:off x="3449375" y="3069312"/>
            <a:ext cx="899092" cy="1421353"/>
          </a:xfrm>
          <a:prstGeom prst="flowChartInputOutput">
            <a:avLst/>
          </a:prstGeom>
          <a:solidFill>
            <a:srgbClr val="AA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8436FA-5920-C44B-95BF-521761DA059E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B1FA0-50B7-594F-A6BC-A464C93EE999}"/>
              </a:ext>
            </a:extLst>
          </p:cNvPr>
          <p:cNvSpPr txBox="1"/>
          <p:nvPr/>
        </p:nvSpPr>
        <p:spPr>
          <a:xfrm>
            <a:off x="3155335" y="3372923"/>
            <a:ext cx="142135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Magnet Design</a:t>
            </a:r>
          </a:p>
          <a:p>
            <a:r>
              <a:rPr lang="en-US" sz="800" dirty="0">
                <a:solidFill>
                  <a:schemeClr val="bg1"/>
                </a:solidFill>
              </a:rPr>
              <a:t>FCC-</a:t>
            </a:r>
            <a:r>
              <a:rPr lang="en-US" sz="800" dirty="0" err="1">
                <a:solidFill>
                  <a:schemeClr val="bg1"/>
                </a:solidFill>
              </a:rPr>
              <a:t>hh</a:t>
            </a:r>
            <a:r>
              <a:rPr lang="en-US" sz="800" dirty="0">
                <a:solidFill>
                  <a:schemeClr val="bg1"/>
                </a:solidFill>
              </a:rPr>
              <a:t> / HE-LHC conceptual and technical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18" name="Flowchart: Data 23">
            <a:extLst>
              <a:ext uri="{FF2B5EF4-FFF2-40B4-BE49-F238E27FC236}">
                <a16:creationId xmlns:a16="http://schemas.microsoft.com/office/drawing/2014/main" id="{9DA947CC-1767-1F4C-B14C-E754D9B6EAB2}"/>
              </a:ext>
            </a:extLst>
          </p:cNvPr>
          <p:cNvSpPr/>
          <p:nvPr/>
        </p:nvSpPr>
        <p:spPr>
          <a:xfrm rot="5400000">
            <a:off x="4866579" y="3063834"/>
            <a:ext cx="899092" cy="1421353"/>
          </a:xfrm>
          <a:prstGeom prst="flowChartInputOutput">
            <a:avLst/>
          </a:prstGeom>
          <a:solidFill>
            <a:srgbClr val="5F06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050A6FB-EEC6-6F40-AA67-13CF4340A34F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FFF8CD-1C28-A44F-9953-ADC3A6B2CD65}"/>
              </a:ext>
            </a:extLst>
          </p:cNvPr>
          <p:cNvSpPr txBox="1"/>
          <p:nvPr/>
        </p:nvSpPr>
        <p:spPr>
          <a:xfrm>
            <a:off x="4573468" y="3476098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Coil Manufacturing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Nb3Sn and HTS coils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21" name="Flowchart: Data 26">
            <a:extLst>
              <a:ext uri="{FF2B5EF4-FFF2-40B4-BE49-F238E27FC236}">
                <a16:creationId xmlns:a16="http://schemas.microsoft.com/office/drawing/2014/main" id="{59F449DA-6635-D74C-B8C4-C19A84BB9869}"/>
              </a:ext>
            </a:extLst>
          </p:cNvPr>
          <p:cNvSpPr/>
          <p:nvPr/>
        </p:nvSpPr>
        <p:spPr>
          <a:xfrm rot="5400000">
            <a:off x="7696825" y="3071206"/>
            <a:ext cx="900000" cy="1421353"/>
          </a:xfrm>
          <a:prstGeom prst="flowChartInputOutput">
            <a:avLst/>
          </a:prstGeom>
          <a:solidFill>
            <a:srgbClr val="075E0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51DDA0-31BC-E44D-98E3-FFD3F1ABD1E1}"/>
              </a:ext>
            </a:extLst>
          </p:cNvPr>
          <p:cNvSpPr/>
          <p:nvPr/>
        </p:nvSpPr>
        <p:spPr>
          <a:xfrm>
            <a:off x="7864250" y="2956947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75E07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22FB87-1C47-8140-B27C-0472D2C54B05}"/>
              </a:ext>
            </a:extLst>
          </p:cNvPr>
          <p:cNvSpPr txBox="1"/>
          <p:nvPr/>
        </p:nvSpPr>
        <p:spPr>
          <a:xfrm>
            <a:off x="7412961" y="3382810"/>
            <a:ext cx="1421355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cap="small" dirty="0">
                <a:solidFill>
                  <a:schemeClr val="bg1"/>
                </a:solidFill>
              </a:rPr>
              <a:t>Magnet Testing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magnet tests</a:t>
            </a:r>
            <a:endParaRPr lang="en-GB" sz="800" b="1" cap="small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B8BDDB-5002-A54B-95BD-67B0EF7212B3}"/>
              </a:ext>
            </a:extLst>
          </p:cNvPr>
          <p:cNvGrpSpPr/>
          <p:nvPr/>
        </p:nvGrpSpPr>
        <p:grpSpPr>
          <a:xfrm>
            <a:off x="3406472" y="4229912"/>
            <a:ext cx="795470" cy="720877"/>
            <a:chOff x="3337200" y="2853336"/>
            <a:chExt cx="837807" cy="65444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3C83A0D-0074-0D44-B9CD-2371D5BA1AE1}"/>
                </a:ext>
              </a:extLst>
            </p:cNvPr>
            <p:cNvGrpSpPr/>
            <p:nvPr/>
          </p:nvGrpSpPr>
          <p:grpSpPr>
            <a:xfrm>
              <a:off x="3457737" y="2853336"/>
              <a:ext cx="717270" cy="500025"/>
              <a:chOff x="3290025" y="3880339"/>
              <a:chExt cx="1221866" cy="398547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95F4647D-F7F6-C945-9EF5-35A7306DBE84}"/>
                  </a:ext>
                </a:extLst>
              </p:cNvPr>
              <p:cNvCxnSpPr/>
              <p:nvPr/>
            </p:nvCxnSpPr>
            <p:spPr>
              <a:xfrm>
                <a:off x="3290025" y="4270661"/>
                <a:ext cx="57033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6E5DADB-2BE5-BA48-97DE-503E7D7CE241}"/>
                  </a:ext>
                </a:extLst>
              </p:cNvPr>
              <p:cNvCxnSpPr/>
              <p:nvPr/>
            </p:nvCxnSpPr>
            <p:spPr>
              <a:xfrm>
                <a:off x="3941119" y="3891365"/>
                <a:ext cx="5707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7AB6ACF-771D-DF44-8C33-39EAC75C7D33}"/>
                  </a:ext>
                </a:extLst>
              </p:cNvPr>
              <p:cNvCxnSpPr/>
              <p:nvPr/>
            </p:nvCxnSpPr>
            <p:spPr>
              <a:xfrm flipV="1">
                <a:off x="3824278" y="3880339"/>
                <a:ext cx="148187" cy="39854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2FC9E4B-3322-8646-910F-C7AD74AFFE4E}"/>
                </a:ext>
              </a:extLst>
            </p:cNvPr>
            <p:cNvSpPr txBox="1"/>
            <p:nvPr/>
          </p:nvSpPr>
          <p:spPr>
            <a:xfrm>
              <a:off x="3337200" y="3323111"/>
              <a:ext cx="6760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bg1"/>
                  </a:solidFill>
                </a:rPr>
                <a:t>INJECTION</a:t>
              </a: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EBEDB2A2-D577-0641-B652-152384E929D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75" name="Content Placeholder 72">
            <a:extLst>
              <a:ext uri="{FF2B5EF4-FFF2-40B4-BE49-F238E27FC236}">
                <a16:creationId xmlns:a16="http://schemas.microsoft.com/office/drawing/2014/main" id="{F2F0F994-219D-AB49-AACC-E099BF819756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98" y="3027192"/>
            <a:ext cx="356953" cy="356953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3FD0BB6-FB80-6141-ADBF-9C7CDB698C2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9BF3B46-DE49-C447-892D-6CD3C7C70FDB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6928CB9-50A9-0D42-BAC6-288A4D8F12DD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567" y="3051098"/>
            <a:ext cx="379427" cy="37349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99A29543-62FA-144A-82FD-6C2F96A352E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199" y="3072333"/>
            <a:ext cx="364942" cy="33173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BF808EAF-E8D3-AE43-B25E-C2E90AD0F723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50" y="4007908"/>
            <a:ext cx="1069725" cy="1050792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1" name="Content Placeholder 5">
            <a:extLst>
              <a:ext uri="{FF2B5EF4-FFF2-40B4-BE49-F238E27FC236}">
                <a16:creationId xmlns:a16="http://schemas.microsoft.com/office/drawing/2014/main" id="{25E2E386-D372-914D-B8CD-E8CA4EEF5BCE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083" y="4001062"/>
            <a:ext cx="1070365" cy="1064484"/>
          </a:xfrm>
          <a:prstGeom prst="ellipse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45072849-03CF-314F-A623-FCA42B1F8113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6"/>
          <a:stretch/>
        </p:blipFill>
        <p:spPr>
          <a:xfrm>
            <a:off x="1927613" y="3987492"/>
            <a:ext cx="1091332" cy="1091624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075D691-CB1E-7449-A51C-A119A7F7297B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586" y="3979533"/>
            <a:ext cx="1107249" cy="110754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9D992A88-07CA-5B4D-B2DE-5F1D57AA5B72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6189973" y="3986311"/>
            <a:ext cx="1092170" cy="109398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E022927A-F6A2-DE46-B933-131EAB8CFB26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54"/>
          <a:stretch/>
        </p:blipFill>
        <p:spPr>
          <a:xfrm>
            <a:off x="7613280" y="3981806"/>
            <a:ext cx="1101359" cy="110299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70CB1F5-2A93-CF4B-9C48-96704C78A2FD}"/>
              </a:ext>
            </a:extLst>
          </p:cNvPr>
          <p:cNvSpPr txBox="1"/>
          <p:nvPr/>
        </p:nvSpPr>
        <p:spPr>
          <a:xfrm>
            <a:off x="323528" y="3424902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Strand / Tape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strand/tape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R&amp;D, Procurement, QA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DECA9D1-2B4B-3E40-AC4E-7ECCEAC6631C}"/>
              </a:ext>
            </a:extLst>
          </p:cNvPr>
          <p:cNvSpPr txBox="1"/>
          <p:nvPr/>
        </p:nvSpPr>
        <p:spPr>
          <a:xfrm>
            <a:off x="1747404" y="3407968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Cable</a:t>
            </a:r>
          </a:p>
          <a:p>
            <a:r>
              <a:rPr lang="en-US" sz="800" dirty="0">
                <a:solidFill>
                  <a:schemeClr val="bg1"/>
                </a:solidFill>
              </a:rPr>
              <a:t>Rutherford / </a:t>
            </a:r>
            <a:r>
              <a:rPr lang="en-US" sz="800" dirty="0" err="1">
                <a:solidFill>
                  <a:schemeClr val="bg1"/>
                </a:solidFill>
              </a:rPr>
              <a:t>Roebel</a:t>
            </a:r>
            <a:r>
              <a:rPr lang="en-US" sz="800" dirty="0">
                <a:solidFill>
                  <a:schemeClr val="bg1"/>
                </a:solidFill>
              </a:rPr>
              <a:t> production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id="{808D43EC-9BF7-E54C-A953-DEEFA2717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US" dirty="0"/>
              <a:t>CHART Applied Superconductivity Network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66070190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4DA3409E-C8B9-AA44-861C-E9FD65E29BC1}"/>
              </a:ext>
            </a:extLst>
          </p:cNvPr>
          <p:cNvGrpSpPr/>
          <p:nvPr/>
        </p:nvGrpSpPr>
        <p:grpSpPr>
          <a:xfrm>
            <a:off x="7442682" y="4007908"/>
            <a:ext cx="1408084" cy="2808276"/>
            <a:chOff x="7442682" y="4007908"/>
            <a:chExt cx="1408084" cy="280827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53DC638-F009-BC40-96F5-96064FF5008F}"/>
                </a:ext>
              </a:extLst>
            </p:cNvPr>
            <p:cNvSpPr/>
            <p:nvPr/>
          </p:nvSpPr>
          <p:spPr bwMode="auto">
            <a:xfrm>
              <a:off x="7442682" y="4007908"/>
              <a:ext cx="1408084" cy="2808276"/>
            </a:xfrm>
            <a:prstGeom prst="rect">
              <a:avLst/>
            </a:prstGeom>
            <a:solidFill>
              <a:srgbClr val="075E07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369E90E8-E3B9-124A-B02F-075BAB83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4129" y="5553596"/>
              <a:ext cx="1202670" cy="478177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27DB3A0B-4DB8-7A41-95DD-E308D8448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54918" y="6137070"/>
              <a:ext cx="624720" cy="531787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97C784A-52A2-6841-90B4-D0B2291D71C2}"/>
                </a:ext>
              </a:extLst>
            </p:cNvPr>
            <p:cNvGrpSpPr/>
            <p:nvPr/>
          </p:nvGrpSpPr>
          <p:grpSpPr>
            <a:xfrm>
              <a:off x="7554130" y="5191083"/>
              <a:ext cx="1206849" cy="252014"/>
              <a:chOff x="5415407" y="6241501"/>
              <a:chExt cx="2057410" cy="363553"/>
            </a:xfrm>
          </p:grpSpPr>
          <p:pic>
            <p:nvPicPr>
              <p:cNvPr id="122" name="Picture 3" descr="page1image846823312">
                <a:extLst>
                  <a:ext uri="{FF2B5EF4-FFF2-40B4-BE49-F238E27FC236}">
                    <a16:creationId xmlns:a16="http://schemas.microsoft.com/office/drawing/2014/main" id="{36996708-F89D-1E40-A466-523B9EFD67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5407" y="6241501"/>
                <a:ext cx="1005119" cy="3635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D14BD1A-A904-1844-8FDB-8AF6362ED9A9}"/>
                  </a:ext>
                </a:extLst>
              </p:cNvPr>
              <p:cNvSpPr/>
              <p:nvPr/>
            </p:nvSpPr>
            <p:spPr bwMode="auto">
              <a:xfrm>
                <a:off x="6421717" y="6245741"/>
                <a:ext cx="1051100" cy="8420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pic>
            <p:nvPicPr>
              <p:cNvPr id="121" name="Picture 2" descr="page1image846823584">
                <a:extLst>
                  <a:ext uri="{FF2B5EF4-FFF2-40B4-BE49-F238E27FC236}">
                    <a16:creationId xmlns:a16="http://schemas.microsoft.com/office/drawing/2014/main" id="{386A6938-7B3A-0742-B74E-FC641C03A9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97884" y="6280460"/>
                <a:ext cx="1069275" cy="3245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28B842-D2E5-EF48-8CB8-078903FE6B4A}"/>
              </a:ext>
            </a:extLst>
          </p:cNvPr>
          <p:cNvGrpSpPr/>
          <p:nvPr/>
        </p:nvGrpSpPr>
        <p:grpSpPr>
          <a:xfrm>
            <a:off x="6020490" y="740403"/>
            <a:ext cx="2837883" cy="2808276"/>
            <a:chOff x="6020490" y="740403"/>
            <a:chExt cx="2837883" cy="2808276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8C48E327-336C-904F-BEEB-21BA48F3F795}"/>
                </a:ext>
              </a:extLst>
            </p:cNvPr>
            <p:cNvSpPr/>
            <p:nvPr/>
          </p:nvSpPr>
          <p:spPr bwMode="auto">
            <a:xfrm>
              <a:off x="6020490" y="740403"/>
              <a:ext cx="2837883" cy="2808276"/>
            </a:xfrm>
            <a:prstGeom prst="rect">
              <a:avLst/>
            </a:prstGeom>
            <a:gradFill>
              <a:gsLst>
                <a:gs pos="0">
                  <a:srgbClr val="0C3366">
                    <a:alpha val="50000"/>
                  </a:srgbClr>
                </a:gs>
                <a:gs pos="86000">
                  <a:srgbClr val="075E07">
                    <a:alpha val="50000"/>
                  </a:srgbClr>
                </a:gs>
                <a:gs pos="91000">
                  <a:srgbClr val="075E07">
                    <a:alpha val="50000"/>
                  </a:srgbClr>
                </a:gs>
                <a:gs pos="100000">
                  <a:srgbClr val="075E07">
                    <a:alpha val="5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1024E70-D895-5942-BE47-096B5EA25A99}"/>
                </a:ext>
              </a:extLst>
            </p:cNvPr>
            <p:cNvSpPr txBox="1"/>
            <p:nvPr/>
          </p:nvSpPr>
          <p:spPr>
            <a:xfrm>
              <a:off x="6975797" y="2420888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Quench Protection  System</a:t>
              </a:r>
              <a:b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</a:b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 R&amp;D for Nb3sn (FCC-</a:t>
              </a:r>
              <a:r>
                <a:rPr lang="en-US" sz="1050" kern="1000" spc="30" dirty="0" err="1">
                  <a:solidFill>
                    <a:schemeClr val="bg1"/>
                  </a:solidFill>
                  <a:latin typeface="+mn-lt"/>
                  <a:cs typeface="Franklin Gothic Book"/>
                </a:rPr>
                <a:t>hh</a:t>
              </a: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)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and HTS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31D2B2C6-F307-C344-8819-674AFF795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75916" y="1734947"/>
              <a:ext cx="1329660" cy="304585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3C87D76F-5149-9D4F-92B8-89F7A1D64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16267" y="963918"/>
              <a:ext cx="889347" cy="353601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F7B938EF-33A9-3D41-A838-6B70F8C29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9619" y="2089349"/>
              <a:ext cx="1955972" cy="258879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48F2C44F-8BF1-B647-8DF3-1EDAEC4C1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2468" y="912046"/>
              <a:ext cx="459718" cy="459718"/>
            </a:xfrm>
            <a:prstGeom prst="rect">
              <a:avLst/>
            </a:prstGeom>
          </p:spPr>
        </p:pic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11569384-8100-F442-8074-ADBA7A98641B}"/>
                </a:ext>
              </a:extLst>
            </p:cNvPr>
            <p:cNvGrpSpPr/>
            <p:nvPr/>
          </p:nvGrpSpPr>
          <p:grpSpPr>
            <a:xfrm>
              <a:off x="6829572" y="1416980"/>
              <a:ext cx="1206849" cy="252014"/>
              <a:chOff x="5415407" y="6241501"/>
              <a:chExt cx="2057410" cy="363553"/>
            </a:xfrm>
          </p:grpSpPr>
          <p:pic>
            <p:nvPicPr>
              <p:cNvPr id="124" name="Picture 3" descr="page1image846823312">
                <a:extLst>
                  <a:ext uri="{FF2B5EF4-FFF2-40B4-BE49-F238E27FC236}">
                    <a16:creationId xmlns:a16="http://schemas.microsoft.com/office/drawing/2014/main" id="{4C94E8CD-E6BE-5E40-AF72-1857C7E339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5407" y="6241501"/>
                <a:ext cx="1005119" cy="3635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45033D24-3B90-1E44-A221-146D7ECBA2C0}"/>
                  </a:ext>
                </a:extLst>
              </p:cNvPr>
              <p:cNvSpPr/>
              <p:nvPr/>
            </p:nvSpPr>
            <p:spPr bwMode="auto">
              <a:xfrm>
                <a:off x="6421717" y="6245741"/>
                <a:ext cx="1051100" cy="8420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pic>
            <p:nvPicPr>
              <p:cNvPr id="126" name="Picture 2" descr="page1image846823584">
                <a:extLst>
                  <a:ext uri="{FF2B5EF4-FFF2-40B4-BE49-F238E27FC236}">
                    <a16:creationId xmlns:a16="http://schemas.microsoft.com/office/drawing/2014/main" id="{EDAF5077-DC51-6447-8F53-2D4FC0FDC9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97884" y="6280460"/>
                <a:ext cx="1069275" cy="3245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859760-A5A6-3A49-9A84-B1D58A53CA4A}"/>
              </a:ext>
            </a:extLst>
          </p:cNvPr>
          <p:cNvGrpSpPr/>
          <p:nvPr/>
        </p:nvGrpSpPr>
        <p:grpSpPr>
          <a:xfrm>
            <a:off x="1776533" y="4029201"/>
            <a:ext cx="1418154" cy="2785889"/>
            <a:chOff x="1776328" y="4029201"/>
            <a:chExt cx="1418154" cy="278588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0DBE677-C16F-8044-9EFF-16101241FC27}"/>
                </a:ext>
              </a:extLst>
            </p:cNvPr>
            <p:cNvSpPr/>
            <p:nvPr/>
          </p:nvSpPr>
          <p:spPr bwMode="auto">
            <a:xfrm>
              <a:off x="1776328" y="4029201"/>
              <a:ext cx="1418154" cy="2785889"/>
            </a:xfrm>
            <a:prstGeom prst="rect">
              <a:avLst/>
            </a:prstGeom>
            <a:solidFill>
              <a:srgbClr val="C135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A4C33D48-E8D8-5D48-BCB4-9A2977335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76705" y="6397176"/>
              <a:ext cx="1017399" cy="263974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897A1DF5-42B5-484B-A957-2A9E5DFDA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6768" y="5243810"/>
              <a:ext cx="624720" cy="531787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221DDE83-3938-5046-A9F1-BEC10DFF6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5400" y="5875467"/>
              <a:ext cx="849016" cy="421838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2E0A31-D11E-934D-AA8A-1B75A95B0BAA}"/>
              </a:ext>
            </a:extLst>
          </p:cNvPr>
          <p:cNvGrpSpPr/>
          <p:nvPr/>
        </p:nvGrpSpPr>
        <p:grpSpPr>
          <a:xfrm>
            <a:off x="349404" y="4010932"/>
            <a:ext cx="1426924" cy="2804647"/>
            <a:chOff x="349404" y="4010932"/>
            <a:chExt cx="1426924" cy="280464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725BE6-F5B0-9343-8B2B-F6A5F0562BFF}"/>
                </a:ext>
              </a:extLst>
            </p:cNvPr>
            <p:cNvSpPr/>
            <p:nvPr/>
          </p:nvSpPr>
          <p:spPr bwMode="auto">
            <a:xfrm>
              <a:off x="349404" y="4010932"/>
              <a:ext cx="1426924" cy="280464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A643555-07B9-0241-B6F2-F4C4919CF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660" y="5589240"/>
              <a:ext cx="472604" cy="53561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C5FE1C1-837E-2D4B-A6E4-E5F38D3B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1842" y="5589240"/>
              <a:ext cx="532369" cy="532369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F0F7187-4328-BF42-9E9F-4958876E43D7}"/>
              </a:ext>
            </a:extLst>
          </p:cNvPr>
          <p:cNvGrpSpPr/>
          <p:nvPr/>
        </p:nvGrpSpPr>
        <p:grpSpPr>
          <a:xfrm>
            <a:off x="3194687" y="3999770"/>
            <a:ext cx="4248200" cy="2815320"/>
            <a:chOff x="3194687" y="3999770"/>
            <a:chExt cx="4248200" cy="281532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6D87348-30CC-344D-A3A2-1BD7A0F291F5}"/>
                </a:ext>
              </a:extLst>
            </p:cNvPr>
            <p:cNvSpPr/>
            <p:nvPr/>
          </p:nvSpPr>
          <p:spPr bwMode="auto">
            <a:xfrm>
              <a:off x="3194687" y="3999770"/>
              <a:ext cx="4248200" cy="2815320"/>
            </a:xfrm>
            <a:prstGeom prst="rect">
              <a:avLst/>
            </a:prstGeom>
            <a:gradFill>
              <a:gsLst>
                <a:gs pos="0">
                  <a:srgbClr val="AA0000">
                    <a:alpha val="50000"/>
                  </a:srgbClr>
                </a:gs>
                <a:gs pos="45000">
                  <a:srgbClr val="5F0634">
                    <a:alpha val="50000"/>
                  </a:srgbClr>
                </a:gs>
                <a:gs pos="59000">
                  <a:srgbClr val="5F0634">
                    <a:alpha val="50000"/>
                  </a:srgbClr>
                </a:gs>
                <a:gs pos="100000">
                  <a:srgbClr val="0C3366">
                    <a:alpha val="50000"/>
                  </a:srgbClr>
                </a:gs>
              </a:gsLst>
              <a:lin ang="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59FEC1C-B8EA-4744-B87D-1F0CBEFD2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8646" y="5467695"/>
              <a:ext cx="1202670" cy="478177"/>
            </a:xfrm>
            <a:prstGeom prst="rect">
              <a:avLst/>
            </a:prstGeom>
          </p:spPr>
        </p:pic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BB7D481B-85B3-C046-80D6-05C82D7AFD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67986" y="6069766"/>
              <a:ext cx="1453342" cy="327410"/>
            </a:xfrm>
            <a:prstGeom prst="rect">
              <a:avLst/>
            </a:prstGeom>
          </p:spPr>
        </p:pic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C36380D6-1B44-FA48-8584-3F379073370D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D5F970A-53AC-1C42-A1E9-E33D487BA760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53314AC-4917-4D48-9D89-91431F7728EC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BE3347B3-9287-DE42-8935-C8A70048521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74420B5C-FBFE-D443-BE77-7577403DA10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0F0C2F1C-C687-7C43-B978-9BE4422D95CE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17AF4-9221-BC49-A8DF-ECB21337C5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  <p:sp>
        <p:nvSpPr>
          <p:cNvPr id="6" name="Flowchart: Data 11">
            <a:extLst>
              <a:ext uri="{FF2B5EF4-FFF2-40B4-BE49-F238E27FC236}">
                <a16:creationId xmlns:a16="http://schemas.microsoft.com/office/drawing/2014/main" id="{F301A325-1387-4A46-A1A1-1D907E379602}"/>
              </a:ext>
            </a:extLst>
          </p:cNvPr>
          <p:cNvSpPr/>
          <p:nvPr/>
        </p:nvSpPr>
        <p:spPr>
          <a:xfrm rot="5400000">
            <a:off x="6282005" y="3072631"/>
            <a:ext cx="900000" cy="1421353"/>
          </a:xfrm>
          <a:prstGeom prst="flowChartInputOutput">
            <a:avLst/>
          </a:prstGeom>
          <a:solidFill>
            <a:srgbClr val="0C33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9E86675-1B61-7048-885B-DCFD5271C088}"/>
              </a:ext>
            </a:extLst>
          </p:cNvPr>
          <p:cNvSpPr/>
          <p:nvPr/>
        </p:nvSpPr>
        <p:spPr>
          <a:xfrm>
            <a:off x="6452167" y="295522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C33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6B2C4-701D-EC47-BDB1-8FE0925A9423}"/>
              </a:ext>
            </a:extLst>
          </p:cNvPr>
          <p:cNvSpPr txBox="1"/>
          <p:nvPr/>
        </p:nvSpPr>
        <p:spPr>
          <a:xfrm>
            <a:off x="5988866" y="3494551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Mechanical Assembly</a:t>
            </a:r>
          </a:p>
          <a:p>
            <a:r>
              <a:rPr lang="en-US" sz="800" dirty="0">
                <a:solidFill>
                  <a:schemeClr val="bg1"/>
                </a:solidFill>
              </a:rPr>
              <a:t>Mechanical loading</a:t>
            </a:r>
          </a:p>
        </p:txBody>
      </p:sp>
      <p:sp>
        <p:nvSpPr>
          <p:cNvPr id="9" name="Flowchart: Data 14">
            <a:extLst>
              <a:ext uri="{FF2B5EF4-FFF2-40B4-BE49-F238E27FC236}">
                <a16:creationId xmlns:a16="http://schemas.microsoft.com/office/drawing/2014/main" id="{1D0585F9-1D59-524D-8CAC-EE168C2E8D96}"/>
              </a:ext>
            </a:extLst>
          </p:cNvPr>
          <p:cNvSpPr/>
          <p:nvPr/>
        </p:nvSpPr>
        <p:spPr>
          <a:xfrm rot="5400000">
            <a:off x="616592" y="3063451"/>
            <a:ext cx="900000" cy="1421353"/>
          </a:xfrm>
          <a:prstGeom prst="flowChartInputOutput">
            <a:avLst/>
          </a:prstGeom>
          <a:solidFill>
            <a:srgbClr val="D3A20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D26E12-2EC1-0F46-83D4-785679982E41}"/>
              </a:ext>
            </a:extLst>
          </p:cNvPr>
          <p:cNvSpPr/>
          <p:nvPr/>
        </p:nvSpPr>
        <p:spPr>
          <a:xfrm>
            <a:off x="751631" y="2946722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D3A2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400" dirty="0"/>
          </a:p>
        </p:txBody>
      </p:sp>
      <p:sp>
        <p:nvSpPr>
          <p:cNvPr id="12" name="Flowchart: Data 17">
            <a:extLst>
              <a:ext uri="{FF2B5EF4-FFF2-40B4-BE49-F238E27FC236}">
                <a16:creationId xmlns:a16="http://schemas.microsoft.com/office/drawing/2014/main" id="{127BC5AF-2EBE-5447-A5B7-9C0C8A581A25}"/>
              </a:ext>
            </a:extLst>
          </p:cNvPr>
          <p:cNvSpPr/>
          <p:nvPr/>
        </p:nvSpPr>
        <p:spPr>
          <a:xfrm rot="5400000">
            <a:off x="2034954" y="3069475"/>
            <a:ext cx="899092" cy="1421353"/>
          </a:xfrm>
          <a:prstGeom prst="flowChartInputOutput">
            <a:avLst/>
          </a:prstGeom>
          <a:solidFill>
            <a:srgbClr val="C135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9D11ABB-245F-554A-A603-BFF439E8734C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lowchart: Data 20">
            <a:extLst>
              <a:ext uri="{FF2B5EF4-FFF2-40B4-BE49-F238E27FC236}">
                <a16:creationId xmlns:a16="http://schemas.microsoft.com/office/drawing/2014/main" id="{F7201A8E-91B8-2646-B40C-8DE22139A346}"/>
              </a:ext>
            </a:extLst>
          </p:cNvPr>
          <p:cNvSpPr/>
          <p:nvPr/>
        </p:nvSpPr>
        <p:spPr>
          <a:xfrm rot="5400000">
            <a:off x="3449375" y="3069312"/>
            <a:ext cx="899092" cy="1421353"/>
          </a:xfrm>
          <a:prstGeom prst="flowChartInputOutput">
            <a:avLst/>
          </a:prstGeom>
          <a:solidFill>
            <a:srgbClr val="AA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8436FA-5920-C44B-95BF-521761DA059E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B1FA0-50B7-594F-A6BC-A464C93EE999}"/>
              </a:ext>
            </a:extLst>
          </p:cNvPr>
          <p:cNvSpPr txBox="1"/>
          <p:nvPr/>
        </p:nvSpPr>
        <p:spPr>
          <a:xfrm>
            <a:off x="3155335" y="3372923"/>
            <a:ext cx="142135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Magnet Design</a:t>
            </a:r>
          </a:p>
          <a:p>
            <a:r>
              <a:rPr lang="en-US" sz="800" dirty="0">
                <a:solidFill>
                  <a:schemeClr val="bg1"/>
                </a:solidFill>
              </a:rPr>
              <a:t>FCC-</a:t>
            </a:r>
            <a:r>
              <a:rPr lang="en-US" sz="800" dirty="0" err="1">
                <a:solidFill>
                  <a:schemeClr val="bg1"/>
                </a:solidFill>
              </a:rPr>
              <a:t>hh</a:t>
            </a:r>
            <a:r>
              <a:rPr lang="en-US" sz="800" dirty="0">
                <a:solidFill>
                  <a:schemeClr val="bg1"/>
                </a:solidFill>
              </a:rPr>
              <a:t> / HE-LHC conceptual and technical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18" name="Flowchart: Data 23">
            <a:extLst>
              <a:ext uri="{FF2B5EF4-FFF2-40B4-BE49-F238E27FC236}">
                <a16:creationId xmlns:a16="http://schemas.microsoft.com/office/drawing/2014/main" id="{9DA947CC-1767-1F4C-B14C-E754D9B6EAB2}"/>
              </a:ext>
            </a:extLst>
          </p:cNvPr>
          <p:cNvSpPr/>
          <p:nvPr/>
        </p:nvSpPr>
        <p:spPr>
          <a:xfrm rot="5400000">
            <a:off x="4866579" y="3063834"/>
            <a:ext cx="899092" cy="1421353"/>
          </a:xfrm>
          <a:prstGeom prst="flowChartInputOutput">
            <a:avLst/>
          </a:prstGeom>
          <a:solidFill>
            <a:srgbClr val="5F06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050A6FB-EEC6-6F40-AA67-13CF4340A34F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FFF8CD-1C28-A44F-9953-ADC3A6B2CD65}"/>
              </a:ext>
            </a:extLst>
          </p:cNvPr>
          <p:cNvSpPr txBox="1"/>
          <p:nvPr/>
        </p:nvSpPr>
        <p:spPr>
          <a:xfrm>
            <a:off x="4573468" y="3476098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Coil Manufacturing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Nb3Sn and HTS coils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21" name="Flowchart: Data 26">
            <a:extLst>
              <a:ext uri="{FF2B5EF4-FFF2-40B4-BE49-F238E27FC236}">
                <a16:creationId xmlns:a16="http://schemas.microsoft.com/office/drawing/2014/main" id="{59F449DA-6635-D74C-B8C4-C19A84BB9869}"/>
              </a:ext>
            </a:extLst>
          </p:cNvPr>
          <p:cNvSpPr/>
          <p:nvPr/>
        </p:nvSpPr>
        <p:spPr>
          <a:xfrm rot="5400000">
            <a:off x="7696825" y="3071206"/>
            <a:ext cx="900000" cy="1421353"/>
          </a:xfrm>
          <a:prstGeom prst="flowChartInputOutput">
            <a:avLst/>
          </a:prstGeom>
          <a:solidFill>
            <a:srgbClr val="075E0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51DDA0-31BC-E44D-98E3-FFD3F1ABD1E1}"/>
              </a:ext>
            </a:extLst>
          </p:cNvPr>
          <p:cNvSpPr/>
          <p:nvPr/>
        </p:nvSpPr>
        <p:spPr>
          <a:xfrm>
            <a:off x="7864250" y="2956947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75E07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22FB87-1C47-8140-B27C-0472D2C54B05}"/>
              </a:ext>
            </a:extLst>
          </p:cNvPr>
          <p:cNvSpPr txBox="1"/>
          <p:nvPr/>
        </p:nvSpPr>
        <p:spPr>
          <a:xfrm>
            <a:off x="7412961" y="3382810"/>
            <a:ext cx="1421355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cap="small" dirty="0">
                <a:solidFill>
                  <a:schemeClr val="bg1"/>
                </a:solidFill>
              </a:rPr>
              <a:t>Magnet Testing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magnet tests</a:t>
            </a:r>
            <a:endParaRPr lang="en-GB" sz="800" b="1" cap="small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B8BDDB-5002-A54B-95BD-67B0EF7212B3}"/>
              </a:ext>
            </a:extLst>
          </p:cNvPr>
          <p:cNvGrpSpPr/>
          <p:nvPr/>
        </p:nvGrpSpPr>
        <p:grpSpPr>
          <a:xfrm>
            <a:off x="3406472" y="4229912"/>
            <a:ext cx="795470" cy="720877"/>
            <a:chOff x="3337200" y="2853336"/>
            <a:chExt cx="837807" cy="65444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3C83A0D-0074-0D44-B9CD-2371D5BA1AE1}"/>
                </a:ext>
              </a:extLst>
            </p:cNvPr>
            <p:cNvGrpSpPr/>
            <p:nvPr/>
          </p:nvGrpSpPr>
          <p:grpSpPr>
            <a:xfrm>
              <a:off x="3457737" y="2853336"/>
              <a:ext cx="717270" cy="500025"/>
              <a:chOff x="3290025" y="3880339"/>
              <a:chExt cx="1221866" cy="398547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95F4647D-F7F6-C945-9EF5-35A7306DBE84}"/>
                  </a:ext>
                </a:extLst>
              </p:cNvPr>
              <p:cNvCxnSpPr/>
              <p:nvPr/>
            </p:nvCxnSpPr>
            <p:spPr>
              <a:xfrm>
                <a:off x="3290025" y="4270661"/>
                <a:ext cx="57033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6E5DADB-2BE5-BA48-97DE-503E7D7CE241}"/>
                  </a:ext>
                </a:extLst>
              </p:cNvPr>
              <p:cNvCxnSpPr/>
              <p:nvPr/>
            </p:nvCxnSpPr>
            <p:spPr>
              <a:xfrm>
                <a:off x="3941119" y="3891365"/>
                <a:ext cx="5707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7AB6ACF-771D-DF44-8C33-39EAC75C7D33}"/>
                  </a:ext>
                </a:extLst>
              </p:cNvPr>
              <p:cNvCxnSpPr/>
              <p:nvPr/>
            </p:nvCxnSpPr>
            <p:spPr>
              <a:xfrm flipV="1">
                <a:off x="3824278" y="3880339"/>
                <a:ext cx="148187" cy="39854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2FC9E4B-3322-8646-910F-C7AD74AFFE4E}"/>
                </a:ext>
              </a:extLst>
            </p:cNvPr>
            <p:cNvSpPr txBox="1"/>
            <p:nvPr/>
          </p:nvSpPr>
          <p:spPr>
            <a:xfrm>
              <a:off x="3337200" y="3323111"/>
              <a:ext cx="6760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bg1"/>
                  </a:solidFill>
                </a:rPr>
                <a:t>INJECTION</a:t>
              </a: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EBEDB2A2-D577-0641-B652-152384E929D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75" name="Content Placeholder 72">
            <a:extLst>
              <a:ext uri="{FF2B5EF4-FFF2-40B4-BE49-F238E27FC236}">
                <a16:creationId xmlns:a16="http://schemas.microsoft.com/office/drawing/2014/main" id="{F2F0F994-219D-AB49-AACC-E099BF819756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98" y="3027192"/>
            <a:ext cx="356953" cy="356953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3FD0BB6-FB80-6141-ADBF-9C7CDB698C2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9BF3B46-DE49-C447-892D-6CD3C7C70FDB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6928CB9-50A9-0D42-BAC6-288A4D8F12DD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567" y="3051098"/>
            <a:ext cx="379427" cy="37349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99A29543-62FA-144A-82FD-6C2F96A352E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199" y="3072333"/>
            <a:ext cx="364942" cy="33173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BF808EAF-E8D3-AE43-B25E-C2E90AD0F723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50" y="4007908"/>
            <a:ext cx="1069725" cy="1050792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1" name="Content Placeholder 5">
            <a:extLst>
              <a:ext uri="{FF2B5EF4-FFF2-40B4-BE49-F238E27FC236}">
                <a16:creationId xmlns:a16="http://schemas.microsoft.com/office/drawing/2014/main" id="{25E2E386-D372-914D-B8CD-E8CA4EEF5BCE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083" y="4001062"/>
            <a:ext cx="1070365" cy="1064484"/>
          </a:xfrm>
          <a:prstGeom prst="ellipse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45072849-03CF-314F-A623-FCA42B1F8113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6"/>
          <a:stretch/>
        </p:blipFill>
        <p:spPr>
          <a:xfrm>
            <a:off x="1927613" y="3987492"/>
            <a:ext cx="1091332" cy="1091624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075D691-CB1E-7449-A51C-A119A7F7297B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586" y="3979533"/>
            <a:ext cx="1107249" cy="110754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9D992A88-07CA-5B4D-B2DE-5F1D57AA5B72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6189973" y="3986311"/>
            <a:ext cx="1092170" cy="109398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E022927A-F6A2-DE46-B933-131EAB8CFB26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54"/>
          <a:stretch/>
        </p:blipFill>
        <p:spPr>
          <a:xfrm>
            <a:off x="7613280" y="3981806"/>
            <a:ext cx="1101359" cy="110299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70CB1F5-2A93-CF4B-9C48-96704C78A2FD}"/>
              </a:ext>
            </a:extLst>
          </p:cNvPr>
          <p:cNvSpPr txBox="1"/>
          <p:nvPr/>
        </p:nvSpPr>
        <p:spPr>
          <a:xfrm>
            <a:off x="323528" y="3424902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Strand / Tape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strand/tape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R&amp;D, Procurement, QA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DECA9D1-2B4B-3E40-AC4E-7ECCEAC6631C}"/>
              </a:ext>
            </a:extLst>
          </p:cNvPr>
          <p:cNvSpPr txBox="1"/>
          <p:nvPr/>
        </p:nvSpPr>
        <p:spPr>
          <a:xfrm>
            <a:off x="1747404" y="3407968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Cable</a:t>
            </a:r>
          </a:p>
          <a:p>
            <a:r>
              <a:rPr lang="en-US" sz="800" dirty="0">
                <a:solidFill>
                  <a:schemeClr val="bg1"/>
                </a:solidFill>
              </a:rPr>
              <a:t>Rutherford / </a:t>
            </a:r>
            <a:r>
              <a:rPr lang="en-US" sz="800" dirty="0" err="1">
                <a:solidFill>
                  <a:schemeClr val="bg1"/>
                </a:solidFill>
              </a:rPr>
              <a:t>Roebel</a:t>
            </a:r>
            <a:r>
              <a:rPr lang="en-US" sz="800" dirty="0">
                <a:solidFill>
                  <a:schemeClr val="bg1"/>
                </a:solidFill>
              </a:rPr>
              <a:t> production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id="{808D43EC-9BF7-E54C-A953-DEEFA2717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US" dirty="0"/>
              <a:t>CHART Applied Superconductivity Network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9930763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B1A4CA-9C5B-B141-947E-6CD9A146C4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03466" y="1130747"/>
            <a:ext cx="7490717" cy="5199756"/>
          </a:xfrm>
        </p:spPr>
        <p:txBody>
          <a:bodyPr/>
          <a:lstStyle/>
          <a:p>
            <a:r>
              <a:rPr lang="en-US" sz="1600" dirty="0"/>
              <a:t>CHART1 has </a:t>
            </a:r>
          </a:p>
          <a:p>
            <a:pPr lvl="1"/>
            <a:r>
              <a:rPr lang="en-US" sz="1600" dirty="0">
                <a:solidFill>
                  <a:srgbClr val="00B050"/>
                </a:solidFill>
              </a:rPr>
              <a:t>established CCT </a:t>
            </a:r>
            <a:r>
              <a:rPr lang="en-US" sz="1600" dirty="0"/>
              <a:t>as an alternative for FCC </a:t>
            </a:r>
            <a:r>
              <a:rPr lang="en-US" sz="1600" dirty="0">
                <a:solidFill>
                  <a:srgbClr val="00B050"/>
                </a:solidFill>
              </a:rPr>
              <a:t>worth studying</a:t>
            </a:r>
            <a:r>
              <a:rPr lang="en-US" sz="1600" dirty="0"/>
              <a:t>.</a:t>
            </a:r>
          </a:p>
          <a:p>
            <a:pPr lvl="1"/>
            <a:r>
              <a:rPr lang="en-US" sz="1600" dirty="0">
                <a:solidFill>
                  <a:srgbClr val="00B050"/>
                </a:solidFill>
              </a:rPr>
              <a:t>built and commissioned a SC-magnet laboratory</a:t>
            </a:r>
            <a:r>
              <a:rPr lang="en-US" sz="1600" dirty="0"/>
              <a:t>.</a:t>
            </a:r>
          </a:p>
          <a:p>
            <a:pPr lvl="1"/>
            <a:r>
              <a:rPr lang="en-US" sz="1600" dirty="0"/>
              <a:t>introduced Nb</a:t>
            </a:r>
            <a:r>
              <a:rPr lang="en-US" sz="1600" baseline="-25000" dirty="0"/>
              <a:t>3</a:t>
            </a:r>
            <a:r>
              <a:rPr lang="en-US" sz="1600" dirty="0"/>
              <a:t>Sn CCT magnet technology at PSI.</a:t>
            </a:r>
          </a:p>
          <a:p>
            <a:pPr lvl="1"/>
            <a:r>
              <a:rPr lang="en-US" sz="1600" dirty="0">
                <a:solidFill>
                  <a:srgbClr val="00B050"/>
                </a:solidFill>
              </a:rPr>
              <a:t>identified the key R&amp;D challenges of CCT </a:t>
            </a:r>
            <a:r>
              <a:rPr lang="en-US" sz="1600" dirty="0"/>
              <a:t>for FCC.</a:t>
            </a:r>
          </a:p>
          <a:p>
            <a:pPr lvl="1"/>
            <a:r>
              <a:rPr lang="en-US" sz="1600" dirty="0">
                <a:solidFill>
                  <a:srgbClr val="00B050"/>
                </a:solidFill>
              </a:rPr>
              <a:t>launched enabling-technology R&amp;D </a:t>
            </a:r>
            <a:r>
              <a:rPr lang="en-US" sz="1600" dirty="0"/>
              <a:t>activities.</a:t>
            </a:r>
          </a:p>
          <a:p>
            <a:pPr lvl="1"/>
            <a:r>
              <a:rPr lang="en-US" sz="1600" dirty="0"/>
              <a:t>and </a:t>
            </a:r>
            <a:r>
              <a:rPr lang="en-US" sz="1600" dirty="0">
                <a:solidFill>
                  <a:srgbClr val="00B050"/>
                </a:solidFill>
              </a:rPr>
              <a:t>will finish and test CD1</a:t>
            </a:r>
            <a:r>
              <a:rPr lang="en-US" sz="1600" dirty="0"/>
              <a:t>.</a:t>
            </a:r>
          </a:p>
          <a:p>
            <a:r>
              <a:rPr lang="en-US" sz="1600" dirty="0"/>
              <a:t>For CHART2 we plan to</a:t>
            </a:r>
          </a:p>
          <a:p>
            <a:pPr lvl="1"/>
            <a:r>
              <a:rPr lang="en-US" sz="1600" dirty="0"/>
              <a:t>engage in </a:t>
            </a:r>
            <a:r>
              <a:rPr lang="en-US" sz="1600" dirty="0">
                <a:solidFill>
                  <a:srgbClr val="00B050"/>
                </a:solidFill>
              </a:rPr>
              <a:t>enabling-technology R&amp;D</a:t>
            </a:r>
            <a:r>
              <a:rPr lang="en-US" sz="1600" dirty="0"/>
              <a:t> targeted for CCT, but also useful for</a:t>
            </a:r>
            <a:br>
              <a:rPr lang="en-US" sz="1600" dirty="0"/>
            </a:br>
            <a:r>
              <a:rPr lang="en-US" sz="1600" dirty="0"/>
              <a:t>tightly-packed coils.</a:t>
            </a:r>
          </a:p>
          <a:p>
            <a:pPr lvl="1"/>
            <a:r>
              <a:rPr lang="en-US" sz="1600" dirty="0"/>
              <a:t>build, equip, and commission a larger lab at PSI.</a:t>
            </a:r>
          </a:p>
          <a:p>
            <a:pPr lvl="1"/>
            <a:r>
              <a:rPr lang="en-US" sz="1600" dirty="0">
                <a:solidFill>
                  <a:srgbClr val="00B050"/>
                </a:solidFill>
              </a:rPr>
              <a:t>further evaluate CCT technology </a:t>
            </a:r>
            <a:r>
              <a:rPr lang="en-US" sz="1600" dirty="0"/>
              <a:t>for high-fields through subscale and demo magnets.</a:t>
            </a:r>
          </a:p>
          <a:p>
            <a:pPr lvl="1"/>
            <a:r>
              <a:rPr lang="en-US" sz="1600" dirty="0"/>
              <a:t>enter the field of </a:t>
            </a:r>
            <a:r>
              <a:rPr lang="en-US" sz="1600" dirty="0">
                <a:solidFill>
                  <a:srgbClr val="00B050"/>
                </a:solidFill>
              </a:rPr>
              <a:t>HTS magnet R&amp;D</a:t>
            </a:r>
            <a:r>
              <a:rPr lang="en-US" sz="1600" dirty="0"/>
              <a:t>.</a:t>
            </a:r>
          </a:p>
          <a:p>
            <a:pPr lvl="1"/>
            <a:r>
              <a:rPr lang="en-US" sz="1600" dirty="0"/>
              <a:t>design and build a </a:t>
            </a:r>
            <a:r>
              <a:rPr lang="en-US" sz="1600" dirty="0">
                <a:solidFill>
                  <a:srgbClr val="00B050"/>
                </a:solidFill>
              </a:rPr>
              <a:t>high-field demonstrator magnet</a:t>
            </a:r>
            <a:r>
              <a:rPr lang="en-US" sz="1600" dirty="0"/>
              <a:t>.</a:t>
            </a:r>
          </a:p>
          <a:p>
            <a:r>
              <a:rPr lang="en-US" sz="1600" dirty="0"/>
              <a:t>Thanks to the continued support by CERN, LBNL, FNAL and others</a:t>
            </a:r>
          </a:p>
          <a:p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B43C20-1AD9-074B-9CC2-BBA5DD0F5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C53B4-25C8-1248-9B0C-2BC55BA640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6900848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4C9B0-6CBB-5143-A583-452B52F46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CCT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A8D1B-B828-3B40-9C35-814BF5C2B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737" y="997244"/>
            <a:ext cx="6517803" cy="4679951"/>
          </a:xfrm>
        </p:spPr>
        <p:txBody>
          <a:bodyPr/>
          <a:lstStyle/>
          <a:p>
            <a:r>
              <a:rPr lang="en-US" dirty="0"/>
              <a:t>Goal of PhD by </a:t>
            </a:r>
            <a:r>
              <a:rPr lang="en-US" dirty="0" err="1"/>
              <a:t>Jiani</a:t>
            </a:r>
            <a:r>
              <a:rPr lang="en-US" dirty="0"/>
              <a:t> Gao: </a:t>
            </a:r>
          </a:p>
          <a:p>
            <a:pPr lvl="1"/>
            <a:r>
              <a:rPr lang="en-US" dirty="0"/>
              <a:t>Design an </a:t>
            </a:r>
            <a:r>
              <a:rPr lang="en-US" dirty="0">
                <a:solidFill>
                  <a:srgbClr val="0070C0"/>
                </a:solidFill>
              </a:rPr>
              <a:t>efficient detection &amp; protection system for CCT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Prove that LHC-based </a:t>
            </a:r>
            <a:r>
              <a:rPr lang="en-US" dirty="0" err="1"/>
              <a:t>EuroCirCol</a:t>
            </a:r>
            <a:r>
              <a:rPr lang="en-US" dirty="0"/>
              <a:t> criterion (</a:t>
            </a:r>
            <a:r>
              <a:rPr lang="en-US" dirty="0">
                <a:solidFill>
                  <a:srgbClr val="0070C0"/>
                </a:solidFill>
              </a:rPr>
              <a:t>40 </a:t>
            </a:r>
            <a:r>
              <a:rPr lang="en-US" dirty="0" err="1">
                <a:solidFill>
                  <a:srgbClr val="0070C0"/>
                </a:solidFill>
              </a:rPr>
              <a:t>ms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from quench </a:t>
            </a:r>
            <a:r>
              <a:rPr lang="en-US" dirty="0" err="1"/>
              <a:t>init.</a:t>
            </a:r>
            <a:r>
              <a:rPr lang="en-US" dirty="0"/>
              <a:t> to full protection efficiency)  </a:t>
            </a:r>
            <a:r>
              <a:rPr lang="en-US" dirty="0">
                <a:solidFill>
                  <a:srgbClr val="0070C0"/>
                </a:solidFill>
              </a:rPr>
              <a:t>can be improved </a:t>
            </a:r>
            <a:r>
              <a:rPr lang="en-US" dirty="0"/>
              <a:t>upon.</a:t>
            </a:r>
          </a:p>
          <a:p>
            <a:pPr lvl="1"/>
            <a:r>
              <a:rPr lang="en-US" dirty="0"/>
              <a:t>Many findings are expected to carry over to other magnet types</a:t>
            </a:r>
            <a:endParaRPr lang="en-US" sz="1050" dirty="0"/>
          </a:p>
          <a:p>
            <a:pPr lvl="1"/>
            <a:endParaRPr lang="en-US" sz="1050" dirty="0"/>
          </a:p>
          <a:p>
            <a:r>
              <a:rPr lang="en-US" dirty="0"/>
              <a:t>Detection:</a:t>
            </a:r>
          </a:p>
          <a:p>
            <a:pPr lvl="1"/>
            <a:r>
              <a:rPr lang="en-US" dirty="0"/>
              <a:t>Co-wound </a:t>
            </a:r>
            <a:r>
              <a:rPr lang="en-US" dirty="0">
                <a:solidFill>
                  <a:srgbClr val="0070C0"/>
                </a:solidFill>
              </a:rPr>
              <a:t>Cu wire for optimal inductive compensation </a:t>
            </a:r>
            <a:br>
              <a:rPr lang="en-US" dirty="0"/>
            </a:br>
            <a:r>
              <a:rPr lang="en-US" dirty="0"/>
              <a:t>of voltage signals.</a:t>
            </a:r>
          </a:p>
          <a:p>
            <a:pPr lvl="1"/>
            <a:r>
              <a:rPr lang="en-US" dirty="0"/>
              <a:t>Co-wound </a:t>
            </a:r>
            <a:r>
              <a:rPr lang="en-US" dirty="0">
                <a:solidFill>
                  <a:srgbClr val="0070C0"/>
                </a:solidFill>
              </a:rPr>
              <a:t>SC wire for current-based detection</a:t>
            </a:r>
            <a:r>
              <a:rPr lang="en-US" dirty="0"/>
              <a:t>: have ~ 1 A </a:t>
            </a:r>
            <a:br>
              <a:rPr lang="en-US" dirty="0"/>
            </a:br>
            <a:r>
              <a:rPr lang="en-US" dirty="0"/>
              <a:t>circulate in co-wound SC wire and main cable; propagation of quench to co-wound wire and the 1 A quickly drops; detect </a:t>
            </a:r>
            <a:r>
              <a:rPr lang="en-US" dirty="0" err="1"/>
              <a:t>dI</a:t>
            </a:r>
            <a:r>
              <a:rPr lang="en-US" dirty="0"/>
              <a:t>/</a:t>
            </a:r>
            <a:r>
              <a:rPr lang="en-US" dirty="0" err="1"/>
              <a:t>dt.</a:t>
            </a:r>
            <a:endParaRPr lang="en-US" dirty="0"/>
          </a:p>
          <a:p>
            <a:pPr lvl="1"/>
            <a:r>
              <a:rPr lang="en-US" dirty="0"/>
              <a:t>Co-wound </a:t>
            </a:r>
            <a:r>
              <a:rPr lang="en-US" dirty="0">
                <a:solidFill>
                  <a:srgbClr val="0070C0"/>
                </a:solidFill>
              </a:rPr>
              <a:t>optical fiber </a:t>
            </a:r>
            <a:r>
              <a:rPr lang="en-US" dirty="0"/>
              <a:t>(Federico </a:t>
            </a:r>
            <a:r>
              <a:rPr lang="en-US" dirty="0" err="1"/>
              <a:t>Scurti</a:t>
            </a:r>
            <a:r>
              <a:rPr lang="en-US" dirty="0"/>
              <a:t>, Justin-Schwartz Group) </a:t>
            </a:r>
            <a:br>
              <a:rPr lang="en-US" dirty="0"/>
            </a:br>
            <a:r>
              <a:rPr lang="en-US" dirty="0"/>
              <a:t>on top of channel post-reaction – use </a:t>
            </a:r>
            <a:r>
              <a:rPr lang="en-US" dirty="0">
                <a:solidFill>
                  <a:srgbClr val="0070C0"/>
                </a:solidFill>
              </a:rPr>
              <a:t>Rayleigh backscattering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Mostly for diagnostics with </a:t>
            </a:r>
            <a:r>
              <a:rPr lang="en-US" dirty="0">
                <a:solidFill>
                  <a:srgbClr val="0070C0"/>
                </a:solidFill>
              </a:rPr>
              <a:t>distributed hot-spot sensing</a:t>
            </a:r>
            <a:r>
              <a:rPr lang="en-US" dirty="0"/>
              <a:t>; </a:t>
            </a:r>
            <a:br>
              <a:rPr lang="en-US" dirty="0"/>
            </a:br>
            <a:r>
              <a:rPr lang="en-US" dirty="0"/>
              <a:t>evaluate potential for detection.</a:t>
            </a:r>
          </a:p>
          <a:p>
            <a:pPr lvl="2"/>
            <a:endParaRPr lang="en-US" sz="105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BFA66-E30F-7B42-BB80-C99526276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21233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1537C0-9CAE-0246-ACDD-6DA99F7C5D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4455" y="5118015"/>
            <a:ext cx="1953996" cy="113243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9355A41-0CA3-134A-AF96-E09670F797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036" y="538770"/>
            <a:ext cx="2276085" cy="173810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779C2B8-85CA-4D4E-ABB6-43437FEB504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598" y="1595407"/>
            <a:ext cx="693720" cy="64532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6E8ACCC5-7BE1-724D-9455-05D349F5487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991" y="1626234"/>
            <a:ext cx="1773730" cy="56966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92AC179-223B-644A-8FD4-C429B851497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578" y="1661984"/>
            <a:ext cx="2032000" cy="5334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E73CC2B-745E-8740-97AA-A28CAF7AF86C}"/>
              </a:ext>
            </a:extLst>
          </p:cNvPr>
          <p:cNvGrpSpPr/>
          <p:nvPr/>
        </p:nvGrpSpPr>
        <p:grpSpPr>
          <a:xfrm>
            <a:off x="7527922" y="3367267"/>
            <a:ext cx="1314907" cy="1423734"/>
            <a:chOff x="2310401" y="3034720"/>
            <a:chExt cx="1216569" cy="131725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C506F59-2879-1948-B414-BC7B31249C54}"/>
                </a:ext>
              </a:extLst>
            </p:cNvPr>
            <p:cNvSpPr/>
            <p:nvPr/>
          </p:nvSpPr>
          <p:spPr>
            <a:xfrm>
              <a:off x="2310401" y="3081402"/>
              <a:ext cx="1216569" cy="127057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24296927-78F4-9F45-901D-5F95C0DB83D7}"/>
                </a:ext>
              </a:extLst>
            </p:cNvPr>
            <p:cNvSpPr/>
            <p:nvPr/>
          </p:nvSpPr>
          <p:spPr>
            <a:xfrm>
              <a:off x="2564218" y="3083338"/>
              <a:ext cx="625789" cy="1239446"/>
            </a:xfrm>
            <a:custGeom>
              <a:avLst/>
              <a:gdLst>
                <a:gd name="connsiteX0" fmla="*/ 0 w 454025"/>
                <a:gd name="connsiteY0" fmla="*/ 0 h 825500"/>
                <a:gd name="connsiteX1" fmla="*/ 136525 w 454025"/>
                <a:gd name="connsiteY1" fmla="*/ 825500 h 825500"/>
                <a:gd name="connsiteX2" fmla="*/ 307975 w 454025"/>
                <a:gd name="connsiteY2" fmla="*/ 825500 h 825500"/>
                <a:gd name="connsiteX3" fmla="*/ 454025 w 454025"/>
                <a:gd name="connsiteY3" fmla="*/ 3175 h 825500"/>
                <a:gd name="connsiteX4" fmla="*/ 0 w 454025"/>
                <a:gd name="connsiteY4" fmla="*/ 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025" h="825500">
                  <a:moveTo>
                    <a:pt x="0" y="0"/>
                  </a:moveTo>
                  <a:lnTo>
                    <a:pt x="136525" y="825500"/>
                  </a:lnTo>
                  <a:lnTo>
                    <a:pt x="307975" y="825500"/>
                  </a:lnTo>
                  <a:lnTo>
                    <a:pt x="454025" y="3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85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545E04C5-2CF4-3C42-9419-E9A51C15479E}"/>
                </a:ext>
              </a:extLst>
            </p:cNvPr>
            <p:cNvSpPr/>
            <p:nvPr/>
          </p:nvSpPr>
          <p:spPr>
            <a:xfrm>
              <a:off x="2690004" y="3180638"/>
              <a:ext cx="324786" cy="960125"/>
            </a:xfrm>
            <a:custGeom>
              <a:avLst/>
              <a:gdLst>
                <a:gd name="connsiteX0" fmla="*/ 0 w 241300"/>
                <a:gd name="connsiteY0" fmla="*/ 0 h 777875"/>
                <a:gd name="connsiteX1" fmla="*/ 95250 w 241300"/>
                <a:gd name="connsiteY1" fmla="*/ 777875 h 777875"/>
                <a:gd name="connsiteX2" fmla="*/ 193675 w 241300"/>
                <a:gd name="connsiteY2" fmla="*/ 777875 h 777875"/>
                <a:gd name="connsiteX3" fmla="*/ 241300 w 241300"/>
                <a:gd name="connsiteY3" fmla="*/ 0 h 777875"/>
                <a:gd name="connsiteX4" fmla="*/ 0 w 241300"/>
                <a:gd name="connsiteY4" fmla="*/ 0 h 77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777875">
                  <a:moveTo>
                    <a:pt x="0" y="0"/>
                  </a:moveTo>
                  <a:lnTo>
                    <a:pt x="95250" y="777875"/>
                  </a:lnTo>
                  <a:lnTo>
                    <a:pt x="193675" y="777875"/>
                  </a:lnTo>
                  <a:lnTo>
                    <a:pt x="2413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rgbClr val="19741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1965E83-6181-0546-8B7B-7E8A2AB32C07}"/>
                </a:ext>
              </a:extLst>
            </p:cNvPr>
            <p:cNvSpPr/>
            <p:nvPr/>
          </p:nvSpPr>
          <p:spPr>
            <a:xfrm>
              <a:off x="2850974" y="4147273"/>
              <a:ext cx="83512" cy="83512"/>
            </a:xfrm>
            <a:prstGeom prst="ellipse">
              <a:avLst/>
            </a:prstGeom>
            <a:solidFill>
              <a:srgbClr val="FF9300"/>
            </a:solidFill>
            <a:ln w="15875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46057A-865D-3647-AB11-02EF0F355FB1}"/>
                </a:ext>
              </a:extLst>
            </p:cNvPr>
            <p:cNvSpPr txBox="1"/>
            <p:nvPr/>
          </p:nvSpPr>
          <p:spPr>
            <a:xfrm>
              <a:off x="3036671" y="3116469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F7D4528-6A17-6A49-8B7B-455A1B220E67}"/>
                </a:ext>
              </a:extLst>
            </p:cNvPr>
            <p:cNvCxnSpPr/>
            <p:nvPr/>
          </p:nvCxnSpPr>
          <p:spPr bwMode="auto">
            <a:xfrm flipH="1" flipV="1">
              <a:off x="2756254" y="3657101"/>
              <a:ext cx="10187" cy="7969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DC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8FC2BE4-8C42-0A42-8C58-442F433020FF}"/>
                </a:ext>
              </a:extLst>
            </p:cNvPr>
            <p:cNvSpPr txBox="1"/>
            <p:nvPr/>
          </p:nvSpPr>
          <p:spPr>
            <a:xfrm>
              <a:off x="3027918" y="3221497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BE8A296-29C4-A645-8BB6-4F44396D689A}"/>
                </a:ext>
              </a:extLst>
            </p:cNvPr>
            <p:cNvSpPr txBox="1"/>
            <p:nvPr/>
          </p:nvSpPr>
          <p:spPr>
            <a:xfrm>
              <a:off x="3019166" y="3326524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45F981-F007-5341-9D17-0344B0D647D8}"/>
                </a:ext>
              </a:extLst>
            </p:cNvPr>
            <p:cNvSpPr txBox="1"/>
            <p:nvPr/>
          </p:nvSpPr>
          <p:spPr>
            <a:xfrm>
              <a:off x="3010414" y="3431552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4C0C35B-55AC-9D4D-BFC7-4D34750513E6}"/>
                </a:ext>
              </a:extLst>
            </p:cNvPr>
            <p:cNvSpPr txBox="1"/>
            <p:nvPr/>
          </p:nvSpPr>
          <p:spPr>
            <a:xfrm>
              <a:off x="3001661" y="3536579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6A0BFC-2A58-394A-88FE-E64DE851E9F8}"/>
                </a:ext>
              </a:extLst>
            </p:cNvPr>
            <p:cNvSpPr txBox="1"/>
            <p:nvPr/>
          </p:nvSpPr>
          <p:spPr>
            <a:xfrm>
              <a:off x="2992909" y="3641607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48A3CD-69A0-E640-BF35-D2B995D63986}"/>
                </a:ext>
              </a:extLst>
            </p:cNvPr>
            <p:cNvSpPr txBox="1"/>
            <p:nvPr/>
          </p:nvSpPr>
          <p:spPr>
            <a:xfrm>
              <a:off x="2984157" y="3746634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3E35CAC-3FCB-6744-877E-DFC06F0AD68F}"/>
                </a:ext>
              </a:extLst>
            </p:cNvPr>
            <p:cNvSpPr txBox="1"/>
            <p:nvPr/>
          </p:nvSpPr>
          <p:spPr>
            <a:xfrm>
              <a:off x="2975405" y="3851662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6F26DB1-0C2D-9243-A35F-D536A32224AB}"/>
                </a:ext>
              </a:extLst>
            </p:cNvPr>
            <p:cNvSpPr txBox="1"/>
            <p:nvPr/>
          </p:nvSpPr>
          <p:spPr>
            <a:xfrm>
              <a:off x="2966652" y="3956689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15B3317-7794-BC4D-9534-DAB71AFA86A4}"/>
                </a:ext>
              </a:extLst>
            </p:cNvPr>
            <p:cNvSpPr txBox="1"/>
            <p:nvPr/>
          </p:nvSpPr>
          <p:spPr>
            <a:xfrm>
              <a:off x="2957900" y="4061717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5A4E5A-8344-7347-9AA8-230360CFC2F6}"/>
                </a:ext>
              </a:extLst>
            </p:cNvPr>
            <p:cNvSpPr txBox="1"/>
            <p:nvPr/>
          </p:nvSpPr>
          <p:spPr>
            <a:xfrm>
              <a:off x="2949148" y="4166744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1E68A3B-3122-1641-9028-ECBFA1FFE03E}"/>
                </a:ext>
              </a:extLst>
            </p:cNvPr>
            <p:cNvSpPr txBox="1"/>
            <p:nvPr/>
          </p:nvSpPr>
          <p:spPr>
            <a:xfrm>
              <a:off x="2879153" y="416674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D318F93-D819-A240-9E24-18A6024D4DD5}"/>
                </a:ext>
              </a:extLst>
            </p:cNvPr>
            <p:cNvSpPr txBox="1"/>
            <p:nvPr/>
          </p:nvSpPr>
          <p:spPr>
            <a:xfrm>
              <a:off x="2798942" y="4166741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07CEE9B-1C41-644C-BA97-C3563B29C614}"/>
                </a:ext>
              </a:extLst>
            </p:cNvPr>
            <p:cNvSpPr txBox="1"/>
            <p:nvPr/>
          </p:nvSpPr>
          <p:spPr>
            <a:xfrm>
              <a:off x="2772708" y="4070465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CDD12CF-7EEB-3646-8EBB-49878B0C787C}"/>
                </a:ext>
              </a:extLst>
            </p:cNvPr>
            <p:cNvSpPr txBox="1"/>
            <p:nvPr/>
          </p:nvSpPr>
          <p:spPr>
            <a:xfrm>
              <a:off x="2750851" y="3961060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0591220-E915-1D4D-97D2-C764FC02A210}"/>
                </a:ext>
              </a:extLst>
            </p:cNvPr>
            <p:cNvSpPr txBox="1"/>
            <p:nvPr/>
          </p:nvSpPr>
          <p:spPr>
            <a:xfrm>
              <a:off x="2733370" y="3856031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0A89893-93BE-E242-B4AB-6D02FB9D0D1D}"/>
                </a:ext>
              </a:extLst>
            </p:cNvPr>
            <p:cNvSpPr txBox="1"/>
            <p:nvPr/>
          </p:nvSpPr>
          <p:spPr>
            <a:xfrm>
              <a:off x="2711512" y="3750533"/>
              <a:ext cx="75194" cy="897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EA8EFBB-B834-3244-B17F-A9945420F6FA}"/>
                </a:ext>
              </a:extLst>
            </p:cNvPr>
            <p:cNvSpPr txBox="1"/>
            <p:nvPr/>
          </p:nvSpPr>
          <p:spPr>
            <a:xfrm>
              <a:off x="2694032" y="3645973"/>
              <a:ext cx="68463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F223DF7-3D95-6044-8AD4-1D3438B7673A}"/>
                </a:ext>
              </a:extLst>
            </p:cNvPr>
            <p:cNvSpPr txBox="1"/>
            <p:nvPr/>
          </p:nvSpPr>
          <p:spPr>
            <a:xfrm>
              <a:off x="2676968" y="3533472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022FA09-16C1-1241-A701-6311139FD21A}"/>
                </a:ext>
              </a:extLst>
            </p:cNvPr>
            <p:cNvSpPr txBox="1"/>
            <p:nvPr/>
          </p:nvSpPr>
          <p:spPr>
            <a:xfrm>
              <a:off x="2659904" y="3434100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B15E30F-0DB1-DA44-9E59-6979FC4B31A3}"/>
                </a:ext>
              </a:extLst>
            </p:cNvPr>
            <p:cNvSpPr txBox="1"/>
            <p:nvPr/>
          </p:nvSpPr>
          <p:spPr>
            <a:xfrm>
              <a:off x="2642841" y="3334728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6141791-6EFF-BC4D-A597-771736BE0E00}"/>
                </a:ext>
              </a:extLst>
            </p:cNvPr>
            <p:cNvSpPr txBox="1"/>
            <p:nvPr/>
          </p:nvSpPr>
          <p:spPr>
            <a:xfrm>
              <a:off x="2634529" y="322660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8923563-B336-804B-AB17-191B9B144426}"/>
                </a:ext>
              </a:extLst>
            </p:cNvPr>
            <p:cNvSpPr txBox="1"/>
            <p:nvPr/>
          </p:nvSpPr>
          <p:spPr>
            <a:xfrm>
              <a:off x="2621842" y="311410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B7EA2B3-E3DF-0246-9183-DECD8FF5044F}"/>
                </a:ext>
              </a:extLst>
            </p:cNvPr>
            <p:cNvSpPr txBox="1"/>
            <p:nvPr/>
          </p:nvSpPr>
          <p:spPr>
            <a:xfrm>
              <a:off x="3040107" y="303472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20F99D7-EC5D-5E43-98D3-49466D8EEA6F}"/>
                </a:ext>
              </a:extLst>
            </p:cNvPr>
            <p:cNvSpPr txBox="1"/>
            <p:nvPr/>
          </p:nvSpPr>
          <p:spPr>
            <a:xfrm>
              <a:off x="2970112" y="3034721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9A08EAA-BFE2-4247-8376-70E28E4FD2B6}"/>
                </a:ext>
              </a:extLst>
            </p:cNvPr>
            <p:cNvSpPr txBox="1"/>
            <p:nvPr/>
          </p:nvSpPr>
          <p:spPr>
            <a:xfrm>
              <a:off x="2889901" y="3034720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AE20D3B-DE63-AD42-A897-BB1AA1DB63F5}"/>
                </a:ext>
              </a:extLst>
            </p:cNvPr>
            <p:cNvSpPr txBox="1"/>
            <p:nvPr/>
          </p:nvSpPr>
          <p:spPr>
            <a:xfrm>
              <a:off x="2813283" y="3034968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BE1D071-ACBA-B04A-ACCA-BAD125EBBDB7}"/>
                </a:ext>
              </a:extLst>
            </p:cNvPr>
            <p:cNvSpPr txBox="1"/>
            <p:nvPr/>
          </p:nvSpPr>
          <p:spPr>
            <a:xfrm>
              <a:off x="2743288" y="3034967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32EDD06-4565-4745-A365-3A06BF4058F9}"/>
                </a:ext>
              </a:extLst>
            </p:cNvPr>
            <p:cNvSpPr txBox="1"/>
            <p:nvPr/>
          </p:nvSpPr>
          <p:spPr>
            <a:xfrm>
              <a:off x="2663077" y="3034965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39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EA2CB-FDBC-FF44-860D-AC7B14A22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Insulation Trial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642AAD0-3F33-FD4E-BF93-24A7B1B8F2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960" y="1175400"/>
            <a:ext cx="2971888" cy="222891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5CDEE-32DF-194E-84B8-F1685135D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356627-4A22-DF44-84A5-14A3C340B9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960" y="3613084"/>
            <a:ext cx="2971888" cy="22289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0CBD86-3B59-EA45-B68F-CBAC0E3BFD5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088" y="1175400"/>
            <a:ext cx="3496513" cy="4662016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F7C0328F-B345-0342-8A6E-9F150689B536}"/>
              </a:ext>
            </a:extLst>
          </p:cNvPr>
          <p:cNvSpPr/>
          <p:nvPr/>
        </p:nvSpPr>
        <p:spPr bwMode="auto">
          <a:xfrm rot="9900000">
            <a:off x="6855418" y="1211868"/>
            <a:ext cx="216024" cy="10700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F2486334-B373-5840-8872-E7B0EF9B695E}"/>
              </a:ext>
            </a:extLst>
          </p:cNvPr>
          <p:cNvSpPr/>
          <p:nvPr/>
        </p:nvSpPr>
        <p:spPr bwMode="auto">
          <a:xfrm rot="9900000">
            <a:off x="6859091" y="1474436"/>
            <a:ext cx="216024" cy="10700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461675ED-A8B8-F844-885B-1117E398D613}"/>
              </a:ext>
            </a:extLst>
          </p:cNvPr>
          <p:cNvSpPr/>
          <p:nvPr/>
        </p:nvSpPr>
        <p:spPr bwMode="auto">
          <a:xfrm rot="9900000">
            <a:off x="6862764" y="1737004"/>
            <a:ext cx="216024" cy="10700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D936E7A8-F896-E849-8876-B910D273419D}"/>
              </a:ext>
            </a:extLst>
          </p:cNvPr>
          <p:cNvSpPr/>
          <p:nvPr/>
        </p:nvSpPr>
        <p:spPr bwMode="auto">
          <a:xfrm rot="9900000">
            <a:off x="6866437" y="1999572"/>
            <a:ext cx="216024" cy="10700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81EFF1-AD75-DD47-96BE-80A6FB95474F}"/>
              </a:ext>
            </a:extLst>
          </p:cNvPr>
          <p:cNvSpPr txBox="1"/>
          <p:nvPr/>
        </p:nvSpPr>
        <p:spPr>
          <a:xfrm>
            <a:off x="7088955" y="1484784"/>
            <a:ext cx="737874" cy="300473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solidFill>
                  <a:srgbClr val="002060"/>
                </a:solidFill>
                <a:latin typeface="+mn-lt"/>
                <a:cs typeface="Franklin Gothic Book"/>
              </a:rPr>
              <a:t>Cu wire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C68D7D-FBF2-3D49-A083-4A11DB03F4AE}"/>
              </a:ext>
            </a:extLst>
          </p:cNvPr>
          <p:cNvSpPr txBox="1"/>
          <p:nvPr/>
        </p:nvSpPr>
        <p:spPr>
          <a:xfrm>
            <a:off x="5292080" y="5013176"/>
            <a:ext cx="726909" cy="603853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solidFill>
                  <a:srgbClr val="002060"/>
                </a:solidFill>
                <a:latin typeface="+mn-lt"/>
                <a:cs typeface="Franklin Gothic Book"/>
              </a:rPr>
              <a:t>Cu wire</a:t>
            </a:r>
            <a:br>
              <a:rPr lang="en-US" sz="1400" kern="1000" spc="30" dirty="0">
                <a:solidFill>
                  <a:srgbClr val="002060"/>
                </a:solidFill>
                <a:latin typeface="+mn-lt"/>
                <a:cs typeface="Franklin Gothic Book"/>
              </a:rPr>
            </a:br>
            <a:r>
              <a:rPr lang="en-US" sz="1400" kern="1000" spc="30" dirty="0">
                <a:solidFill>
                  <a:srgbClr val="002060"/>
                </a:solidFill>
                <a:latin typeface="+mn-lt"/>
                <a:cs typeface="Franklin Gothic Book"/>
              </a:rPr>
              <a:t>spool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9ABB9A-5B24-EE4A-8429-769BFE6A7CB3}"/>
              </a:ext>
            </a:extLst>
          </p:cNvPr>
          <p:cNvSpPr txBox="1"/>
          <p:nvPr/>
        </p:nvSpPr>
        <p:spPr>
          <a:xfrm>
            <a:off x="6997145" y="4724905"/>
            <a:ext cx="1031239" cy="315181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solidFill>
                  <a:srgbClr val="002060"/>
                </a:solidFill>
                <a:latin typeface="+mn-lt"/>
                <a:cs typeface="Franklin Gothic Book"/>
              </a:rPr>
              <a:t>Mica spool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00E11F-D77A-604B-B3CA-D95F86A73B0F}"/>
              </a:ext>
            </a:extLst>
          </p:cNvPr>
          <p:cNvSpPr txBox="1"/>
          <p:nvPr/>
        </p:nvSpPr>
        <p:spPr>
          <a:xfrm>
            <a:off x="6997145" y="5301208"/>
            <a:ext cx="1031239" cy="315181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solidFill>
                  <a:srgbClr val="002060"/>
                </a:solidFill>
                <a:latin typeface="+mn-lt"/>
                <a:cs typeface="Franklin Gothic Book"/>
              </a:rPr>
              <a:t>Cable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E6868CB9-068B-5742-BD59-5EE972954B11}"/>
              </a:ext>
            </a:extLst>
          </p:cNvPr>
          <p:cNvSpPr/>
          <p:nvPr/>
        </p:nvSpPr>
        <p:spPr bwMode="auto">
          <a:xfrm rot="9900000">
            <a:off x="6722072" y="4828994"/>
            <a:ext cx="216024" cy="10700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D044C295-6187-DB49-92B1-D33437617D3A}"/>
              </a:ext>
            </a:extLst>
          </p:cNvPr>
          <p:cNvSpPr/>
          <p:nvPr/>
        </p:nvSpPr>
        <p:spPr bwMode="auto">
          <a:xfrm rot="9900000">
            <a:off x="6718645" y="5472629"/>
            <a:ext cx="216024" cy="10700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1C057438-5521-7346-ACE2-866CE7BA88BE}"/>
              </a:ext>
            </a:extLst>
          </p:cNvPr>
          <p:cNvSpPr/>
          <p:nvPr/>
        </p:nvSpPr>
        <p:spPr bwMode="auto">
          <a:xfrm rot="19800000">
            <a:off x="6071888" y="5348047"/>
            <a:ext cx="216024" cy="10700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6CB3CB8-0296-1E4D-8FBB-CE67C0B37DA3}"/>
              </a:ext>
            </a:extLst>
          </p:cNvPr>
          <p:cNvGrpSpPr/>
          <p:nvPr/>
        </p:nvGrpSpPr>
        <p:grpSpPr>
          <a:xfrm>
            <a:off x="5254357" y="1699119"/>
            <a:ext cx="925543" cy="1002145"/>
            <a:chOff x="2310401" y="3034720"/>
            <a:chExt cx="1216569" cy="131725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8260E7D-4569-EE4D-AA2F-C2FD38B90E01}"/>
                </a:ext>
              </a:extLst>
            </p:cNvPr>
            <p:cNvSpPr/>
            <p:nvPr/>
          </p:nvSpPr>
          <p:spPr>
            <a:xfrm>
              <a:off x="2310401" y="3081402"/>
              <a:ext cx="1216569" cy="127057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3D4A47ED-6605-E74A-97B7-DAFDA3BB9AC7}"/>
                </a:ext>
              </a:extLst>
            </p:cNvPr>
            <p:cNvSpPr/>
            <p:nvPr/>
          </p:nvSpPr>
          <p:spPr>
            <a:xfrm>
              <a:off x="2564218" y="3083338"/>
              <a:ext cx="625789" cy="1239446"/>
            </a:xfrm>
            <a:custGeom>
              <a:avLst/>
              <a:gdLst>
                <a:gd name="connsiteX0" fmla="*/ 0 w 454025"/>
                <a:gd name="connsiteY0" fmla="*/ 0 h 825500"/>
                <a:gd name="connsiteX1" fmla="*/ 136525 w 454025"/>
                <a:gd name="connsiteY1" fmla="*/ 825500 h 825500"/>
                <a:gd name="connsiteX2" fmla="*/ 307975 w 454025"/>
                <a:gd name="connsiteY2" fmla="*/ 825500 h 825500"/>
                <a:gd name="connsiteX3" fmla="*/ 454025 w 454025"/>
                <a:gd name="connsiteY3" fmla="*/ 3175 h 825500"/>
                <a:gd name="connsiteX4" fmla="*/ 0 w 454025"/>
                <a:gd name="connsiteY4" fmla="*/ 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025" h="825500">
                  <a:moveTo>
                    <a:pt x="0" y="0"/>
                  </a:moveTo>
                  <a:lnTo>
                    <a:pt x="136525" y="825500"/>
                  </a:lnTo>
                  <a:lnTo>
                    <a:pt x="307975" y="825500"/>
                  </a:lnTo>
                  <a:lnTo>
                    <a:pt x="454025" y="3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85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262759FA-442B-F14C-9865-46756BFD6A73}"/>
                </a:ext>
              </a:extLst>
            </p:cNvPr>
            <p:cNvSpPr/>
            <p:nvPr/>
          </p:nvSpPr>
          <p:spPr>
            <a:xfrm>
              <a:off x="2690004" y="3180638"/>
              <a:ext cx="324786" cy="960125"/>
            </a:xfrm>
            <a:custGeom>
              <a:avLst/>
              <a:gdLst>
                <a:gd name="connsiteX0" fmla="*/ 0 w 241300"/>
                <a:gd name="connsiteY0" fmla="*/ 0 h 777875"/>
                <a:gd name="connsiteX1" fmla="*/ 95250 w 241300"/>
                <a:gd name="connsiteY1" fmla="*/ 777875 h 777875"/>
                <a:gd name="connsiteX2" fmla="*/ 193675 w 241300"/>
                <a:gd name="connsiteY2" fmla="*/ 777875 h 777875"/>
                <a:gd name="connsiteX3" fmla="*/ 241300 w 241300"/>
                <a:gd name="connsiteY3" fmla="*/ 0 h 777875"/>
                <a:gd name="connsiteX4" fmla="*/ 0 w 241300"/>
                <a:gd name="connsiteY4" fmla="*/ 0 h 77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777875">
                  <a:moveTo>
                    <a:pt x="0" y="0"/>
                  </a:moveTo>
                  <a:lnTo>
                    <a:pt x="95250" y="777875"/>
                  </a:lnTo>
                  <a:lnTo>
                    <a:pt x="193675" y="777875"/>
                  </a:lnTo>
                  <a:lnTo>
                    <a:pt x="2413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19741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CCDCABC-E5A5-B54B-B13E-86AA31342ADF}"/>
                </a:ext>
              </a:extLst>
            </p:cNvPr>
            <p:cNvSpPr/>
            <p:nvPr/>
          </p:nvSpPr>
          <p:spPr>
            <a:xfrm>
              <a:off x="2850974" y="4147273"/>
              <a:ext cx="83512" cy="83512"/>
            </a:xfrm>
            <a:prstGeom prst="ellipse">
              <a:avLst/>
            </a:prstGeom>
            <a:solidFill>
              <a:srgbClr val="FF9300"/>
            </a:solidFill>
            <a:ln w="15875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A8F5193-04FA-EC4D-A6FD-E7E3D27D95E4}"/>
                </a:ext>
              </a:extLst>
            </p:cNvPr>
            <p:cNvSpPr txBox="1"/>
            <p:nvPr/>
          </p:nvSpPr>
          <p:spPr>
            <a:xfrm>
              <a:off x="3036671" y="3116469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2E2B9DB-DE57-254F-9AE2-CF433BB3FD90}"/>
                </a:ext>
              </a:extLst>
            </p:cNvPr>
            <p:cNvCxnSpPr/>
            <p:nvPr/>
          </p:nvCxnSpPr>
          <p:spPr bwMode="auto">
            <a:xfrm flipH="1" flipV="1">
              <a:off x="2756101" y="3644582"/>
              <a:ext cx="10187" cy="7969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DC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EF5FDEE-33CB-3948-8D0A-3C08C8B2ECDA}"/>
                </a:ext>
              </a:extLst>
            </p:cNvPr>
            <p:cNvSpPr txBox="1"/>
            <p:nvPr/>
          </p:nvSpPr>
          <p:spPr>
            <a:xfrm>
              <a:off x="3027918" y="3221497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83A301B-509F-6746-89AC-130F1E0A2E99}"/>
                </a:ext>
              </a:extLst>
            </p:cNvPr>
            <p:cNvSpPr txBox="1"/>
            <p:nvPr/>
          </p:nvSpPr>
          <p:spPr>
            <a:xfrm>
              <a:off x="3019166" y="3326524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927B57D-5174-8045-87B1-F7B8A22C10FA}"/>
                </a:ext>
              </a:extLst>
            </p:cNvPr>
            <p:cNvSpPr txBox="1"/>
            <p:nvPr/>
          </p:nvSpPr>
          <p:spPr>
            <a:xfrm>
              <a:off x="3010414" y="3431552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46C9131-F357-CE41-93B5-0793AC0282BC}"/>
                </a:ext>
              </a:extLst>
            </p:cNvPr>
            <p:cNvSpPr txBox="1"/>
            <p:nvPr/>
          </p:nvSpPr>
          <p:spPr>
            <a:xfrm>
              <a:off x="3001661" y="3536579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62552DD-2F06-8147-A06D-063C7AF0C3F1}"/>
                </a:ext>
              </a:extLst>
            </p:cNvPr>
            <p:cNvSpPr txBox="1"/>
            <p:nvPr/>
          </p:nvSpPr>
          <p:spPr>
            <a:xfrm>
              <a:off x="2992909" y="3641607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4959639-FB2B-9D43-80ED-789A9BED2A1D}"/>
                </a:ext>
              </a:extLst>
            </p:cNvPr>
            <p:cNvSpPr txBox="1"/>
            <p:nvPr/>
          </p:nvSpPr>
          <p:spPr>
            <a:xfrm>
              <a:off x="2984157" y="3746634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B51D789-B534-EC49-9DCE-4CDBEAFFFCF4}"/>
                </a:ext>
              </a:extLst>
            </p:cNvPr>
            <p:cNvSpPr txBox="1"/>
            <p:nvPr/>
          </p:nvSpPr>
          <p:spPr>
            <a:xfrm>
              <a:off x="2975405" y="3851662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336FA93-B143-3641-9FA2-10D9EC8B61D6}"/>
                </a:ext>
              </a:extLst>
            </p:cNvPr>
            <p:cNvSpPr txBox="1"/>
            <p:nvPr/>
          </p:nvSpPr>
          <p:spPr>
            <a:xfrm>
              <a:off x="2966652" y="3956689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01EA657-8B6D-2642-97CF-EA523B61CF3E}"/>
                </a:ext>
              </a:extLst>
            </p:cNvPr>
            <p:cNvSpPr txBox="1"/>
            <p:nvPr/>
          </p:nvSpPr>
          <p:spPr>
            <a:xfrm>
              <a:off x="2957900" y="4061717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275CC15-A330-E046-9E11-9FF745C660E2}"/>
                </a:ext>
              </a:extLst>
            </p:cNvPr>
            <p:cNvSpPr txBox="1"/>
            <p:nvPr/>
          </p:nvSpPr>
          <p:spPr>
            <a:xfrm>
              <a:off x="2949148" y="4166744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D2501CA-56F7-C348-B077-9F1B91B18FC1}"/>
                </a:ext>
              </a:extLst>
            </p:cNvPr>
            <p:cNvSpPr txBox="1"/>
            <p:nvPr/>
          </p:nvSpPr>
          <p:spPr>
            <a:xfrm>
              <a:off x="2879153" y="416674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9AF1056-3620-CC44-A3F6-D43EBB49965B}"/>
                </a:ext>
              </a:extLst>
            </p:cNvPr>
            <p:cNvSpPr txBox="1"/>
            <p:nvPr/>
          </p:nvSpPr>
          <p:spPr>
            <a:xfrm>
              <a:off x="2798942" y="4166741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3B45917-0D54-A648-8E54-D251252B4440}"/>
                </a:ext>
              </a:extLst>
            </p:cNvPr>
            <p:cNvSpPr txBox="1"/>
            <p:nvPr/>
          </p:nvSpPr>
          <p:spPr>
            <a:xfrm>
              <a:off x="2772708" y="4070465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7F6988E-06B2-954F-901E-F5EEB97A3576}"/>
                </a:ext>
              </a:extLst>
            </p:cNvPr>
            <p:cNvSpPr txBox="1"/>
            <p:nvPr/>
          </p:nvSpPr>
          <p:spPr>
            <a:xfrm>
              <a:off x="2750851" y="3961060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A47DC9B-5EAB-1041-9849-1572E7B516E4}"/>
                </a:ext>
              </a:extLst>
            </p:cNvPr>
            <p:cNvSpPr txBox="1"/>
            <p:nvPr/>
          </p:nvSpPr>
          <p:spPr>
            <a:xfrm>
              <a:off x="2733370" y="3856031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BE5C0ED-FA39-F242-859B-BCA35FE149F8}"/>
                </a:ext>
              </a:extLst>
            </p:cNvPr>
            <p:cNvSpPr txBox="1"/>
            <p:nvPr/>
          </p:nvSpPr>
          <p:spPr>
            <a:xfrm>
              <a:off x="2711512" y="3750533"/>
              <a:ext cx="75194" cy="897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24D0A6E-F9A4-D94F-9E48-596A7E3683AB}"/>
                </a:ext>
              </a:extLst>
            </p:cNvPr>
            <p:cNvSpPr txBox="1"/>
            <p:nvPr/>
          </p:nvSpPr>
          <p:spPr>
            <a:xfrm>
              <a:off x="2694031" y="364597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C4B7157-8DDE-FA45-AD65-CA86E24B2792}"/>
                </a:ext>
              </a:extLst>
            </p:cNvPr>
            <p:cNvSpPr txBox="1"/>
            <p:nvPr/>
          </p:nvSpPr>
          <p:spPr>
            <a:xfrm>
              <a:off x="2676968" y="3533472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8D12FAE-0A8B-8B4B-A2E8-43C1AE9ACA46}"/>
                </a:ext>
              </a:extLst>
            </p:cNvPr>
            <p:cNvSpPr txBox="1"/>
            <p:nvPr/>
          </p:nvSpPr>
          <p:spPr>
            <a:xfrm>
              <a:off x="2659904" y="3434100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A90D201-18F5-A64B-9241-F1266C0B5C7C}"/>
                </a:ext>
              </a:extLst>
            </p:cNvPr>
            <p:cNvSpPr txBox="1"/>
            <p:nvPr/>
          </p:nvSpPr>
          <p:spPr>
            <a:xfrm>
              <a:off x="2642841" y="3334728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1EBD182-756F-9743-B148-240A31101138}"/>
                </a:ext>
              </a:extLst>
            </p:cNvPr>
            <p:cNvSpPr txBox="1"/>
            <p:nvPr/>
          </p:nvSpPr>
          <p:spPr>
            <a:xfrm>
              <a:off x="2634529" y="322660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2E9C6FB-FD08-2348-B9E9-8F3F223BB4BD}"/>
                </a:ext>
              </a:extLst>
            </p:cNvPr>
            <p:cNvSpPr txBox="1"/>
            <p:nvPr/>
          </p:nvSpPr>
          <p:spPr>
            <a:xfrm>
              <a:off x="2621842" y="311410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3890817-E5C1-7542-A339-F1232FE8D059}"/>
                </a:ext>
              </a:extLst>
            </p:cNvPr>
            <p:cNvSpPr txBox="1"/>
            <p:nvPr/>
          </p:nvSpPr>
          <p:spPr>
            <a:xfrm>
              <a:off x="3040107" y="3034723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64A5FE1-2A07-7948-ADD4-FED6A864CABF}"/>
                </a:ext>
              </a:extLst>
            </p:cNvPr>
            <p:cNvSpPr txBox="1"/>
            <p:nvPr/>
          </p:nvSpPr>
          <p:spPr>
            <a:xfrm>
              <a:off x="2970112" y="3034721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3E8D156-6548-B14F-8E0F-B0E9EE256626}"/>
                </a:ext>
              </a:extLst>
            </p:cNvPr>
            <p:cNvSpPr txBox="1"/>
            <p:nvPr/>
          </p:nvSpPr>
          <p:spPr>
            <a:xfrm>
              <a:off x="2889901" y="3034720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784AFCE-BF8A-7E48-847A-6537F76FC921}"/>
                </a:ext>
              </a:extLst>
            </p:cNvPr>
            <p:cNvSpPr txBox="1"/>
            <p:nvPr/>
          </p:nvSpPr>
          <p:spPr>
            <a:xfrm>
              <a:off x="2813283" y="3034968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7D800F6-C4F6-8840-9487-17E0B85393A0}"/>
                </a:ext>
              </a:extLst>
            </p:cNvPr>
            <p:cNvSpPr txBox="1"/>
            <p:nvPr/>
          </p:nvSpPr>
          <p:spPr>
            <a:xfrm>
              <a:off x="2743288" y="3034967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B093B9A-84E8-4749-9A4D-4CBAB8DEE0DF}"/>
                </a:ext>
              </a:extLst>
            </p:cNvPr>
            <p:cNvSpPr txBox="1"/>
            <p:nvPr/>
          </p:nvSpPr>
          <p:spPr>
            <a:xfrm>
              <a:off x="2663077" y="3034965"/>
              <a:ext cx="68462" cy="81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x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83DBB45D-68F1-5A42-AA12-1259BA06E22F}"/>
              </a:ext>
            </a:extLst>
          </p:cNvPr>
          <p:cNvSpPr txBox="1"/>
          <p:nvPr/>
        </p:nvSpPr>
        <p:spPr>
          <a:xfrm>
            <a:off x="7000692" y="59436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J. </a:t>
            </a:r>
            <a:r>
              <a:rPr lang="en-US" sz="1400" kern="1000" spc="30" dirty="0" err="1">
                <a:latin typeface="+mn-lt"/>
                <a:cs typeface="Franklin Gothic Book"/>
              </a:rPr>
              <a:t>Mazet</a:t>
            </a:r>
            <a:r>
              <a:rPr lang="en-US" sz="1400" kern="1000" spc="30" dirty="0">
                <a:latin typeface="+mn-lt"/>
                <a:cs typeface="Franklin Gothic Book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2871015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PSI’s CCT Design for FCC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81650" y="1340768"/>
            <a:ext cx="8226854" cy="55172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7013" indent="-190500"/>
            <a:r>
              <a:rPr lang="en-US" sz="1800" dirty="0"/>
              <a:t>Almost unchanged since FCC Week 2017</a:t>
            </a:r>
          </a:p>
          <a:p>
            <a:pPr marL="227013" indent="-190500"/>
            <a:r>
              <a:rPr lang="en-US" sz="1800" dirty="0"/>
              <a:t>Current: 18135 A</a:t>
            </a:r>
            <a:br>
              <a:rPr lang="en-US" sz="1800" dirty="0"/>
            </a:br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r>
              <a:rPr lang="en-US" sz="1800" dirty="0"/>
              <a:t>Optimize </a:t>
            </a:r>
            <a:r>
              <a:rPr lang="en-US" sz="1800" i="1" dirty="0"/>
              <a:t>J</a:t>
            </a:r>
            <a:r>
              <a:rPr lang="en-US" sz="1800" baseline="-25000" dirty="0"/>
              <a:t>e</a:t>
            </a:r>
            <a:r>
              <a:rPr lang="en-US" sz="1800" dirty="0"/>
              <a:t> optimal winding angle, </a:t>
            </a:r>
            <a:br>
              <a:rPr lang="en-US" sz="1800" dirty="0"/>
            </a:br>
            <a:r>
              <a:rPr lang="en-US" sz="1800" dirty="0"/>
              <a:t>minimal spars, and ribs, wide cable.</a:t>
            </a:r>
          </a:p>
          <a:p>
            <a:pPr marL="227013" indent="-190500"/>
            <a:r>
              <a:rPr lang="en-US" sz="1800" dirty="0">
                <a:solidFill>
                  <a:srgbClr val="0070C0"/>
                </a:solidFill>
              </a:rPr>
              <a:t>FCC-wide conductor use: </a:t>
            </a:r>
            <a:r>
              <a:rPr lang="en-US" sz="1800" b="1" dirty="0">
                <a:solidFill>
                  <a:srgbClr val="0070C0"/>
                </a:solidFill>
              </a:rPr>
              <a:t>9.7 </a:t>
            </a:r>
            <a:r>
              <a:rPr lang="en-US" sz="1800" b="1" dirty="0" err="1">
                <a:solidFill>
                  <a:srgbClr val="0070C0"/>
                </a:solidFill>
              </a:rPr>
              <a:t>kt</a:t>
            </a:r>
            <a:r>
              <a:rPr lang="en-US" sz="1800" b="1" dirty="0">
                <a:solidFill>
                  <a:srgbClr val="0070C0"/>
                </a:solidFill>
              </a:rPr>
              <a:t> </a:t>
            </a:r>
            <a:br>
              <a:rPr lang="en-US" sz="1800" dirty="0"/>
            </a:br>
            <a:r>
              <a:rPr lang="en-US" sz="1400" dirty="0"/>
              <a:t>Total inductance: </a:t>
            </a:r>
            <a:r>
              <a:rPr lang="en-US" sz="1200" dirty="0"/>
              <a:t>19.2 </a:t>
            </a:r>
            <a:r>
              <a:rPr lang="en-US" sz="1200" dirty="0" err="1"/>
              <a:t>mH</a:t>
            </a:r>
            <a:r>
              <a:rPr lang="en-US" sz="1200" dirty="0"/>
              <a:t>/m</a:t>
            </a:r>
            <a:endParaRPr lang="en-US" sz="1400" dirty="0"/>
          </a:p>
          <a:p>
            <a:pPr marL="638493" lvl="1" indent="-190500"/>
            <a:r>
              <a:rPr lang="en-US" sz="1400" dirty="0"/>
              <a:t>Total energy: </a:t>
            </a:r>
            <a:r>
              <a:rPr lang="en-US" sz="1200" dirty="0"/>
              <a:t>3.2 MJ/m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930977"/>
              </p:ext>
            </p:extLst>
          </p:nvPr>
        </p:nvGraphicFramePr>
        <p:xfrm>
          <a:off x="1192315" y="2132856"/>
          <a:ext cx="5402829" cy="15340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7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8731">
                  <a:extLst>
                    <a:ext uri="{9D8B030D-6E8A-4147-A177-3AD203B41FA5}">
                      <a16:colId xmlns:a16="http://schemas.microsoft.com/office/drawing/2014/main" val="3155502456"/>
                    </a:ext>
                  </a:extLst>
                </a:gridCol>
                <a:gridCol w="4875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90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79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9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07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4281">
                <a:tc>
                  <a:txBody>
                    <a:bodyPr/>
                    <a:lstStyle/>
                    <a:p>
                      <a:r>
                        <a:rPr lang="en-US" sz="1200" dirty="0"/>
                        <a:t>Layer #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/>
                        <a:t>n</a:t>
                      </a:r>
                      <a:r>
                        <a:rPr lang="en-US" sz="1200" baseline="-25000" dirty="0" err="1"/>
                        <a:t>S</a:t>
                      </a:r>
                      <a:endParaRPr lang="en-US" sz="1200" baseline="-250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diam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[mm]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cuNc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loadline</a:t>
                      </a:r>
                      <a:r>
                        <a:rPr lang="en-US" sz="1200" dirty="0"/>
                        <a:t> </a:t>
                      </a:r>
                    </a:p>
                    <a:p>
                      <a:r>
                        <a:rPr lang="en-US" sz="1200" dirty="0"/>
                        <a:t>marg. [%]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current </a:t>
                      </a:r>
                    </a:p>
                    <a:p>
                      <a:r>
                        <a:rPr lang="en-US" sz="1200" dirty="0"/>
                        <a:t>marg. [%]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/>
                        <a:t>T</a:t>
                      </a:r>
                      <a:r>
                        <a:rPr lang="en-US" sz="1200" baseline="-25000" dirty="0" err="1"/>
                        <a:t>peak</a:t>
                      </a:r>
                      <a:endParaRPr lang="en-US" sz="1200" baseline="-25000" dirty="0"/>
                    </a:p>
                    <a:p>
                      <a:r>
                        <a:rPr lang="en-US" sz="1200" dirty="0"/>
                        <a:t>[K]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/>
                        <a:t>V</a:t>
                      </a:r>
                      <a:r>
                        <a:rPr lang="en-US" sz="1200" baseline="-25000" dirty="0" err="1"/>
                        <a:t>grnd</a:t>
                      </a:r>
                      <a:endParaRPr lang="en-US" sz="1200" baseline="-25000" dirty="0"/>
                    </a:p>
                    <a:p>
                      <a:r>
                        <a:rPr lang="en-US" sz="1200" dirty="0"/>
                        <a:t>[V]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/>
                        <a:t>J</a:t>
                      </a:r>
                      <a:r>
                        <a:rPr lang="en-US" sz="1200" baseline="-25000" dirty="0" err="1"/>
                        <a:t>cu</a:t>
                      </a:r>
                      <a:endParaRPr lang="en-US" sz="1200" baseline="-25000" dirty="0"/>
                    </a:p>
                    <a:p>
                      <a:r>
                        <a:rPr lang="en-US" sz="1200" dirty="0"/>
                        <a:t>[A/mm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]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0.8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292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1133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1237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1.1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342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1264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1217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1.95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310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1156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1096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850"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20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2.6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15.7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338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1144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1103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4F10CA8F-CC28-0347-A598-A8C71DDDC813}"/>
              </a:ext>
            </a:extLst>
          </p:cNvPr>
          <p:cNvGrpSpPr/>
          <p:nvPr/>
        </p:nvGrpSpPr>
        <p:grpSpPr>
          <a:xfrm>
            <a:off x="6732240" y="1484784"/>
            <a:ext cx="2333492" cy="2186122"/>
            <a:chOff x="4211960" y="2815582"/>
            <a:chExt cx="3910952" cy="3663959"/>
          </a:xfrm>
        </p:grpSpPr>
        <p:pic>
          <p:nvPicPr>
            <p:cNvPr id="10" name="Content Placeholder 5">
              <a:extLst>
                <a:ext uri="{FF2B5EF4-FFF2-40B4-BE49-F238E27FC236}">
                  <a16:creationId xmlns:a16="http://schemas.microsoft.com/office/drawing/2014/main" id="{0BDB1C53-8EA1-214D-B592-C07D751D6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1960" y="3145683"/>
              <a:ext cx="3352276" cy="3333858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A8459B4-E226-0F48-8AB2-3F3630011FD9}"/>
                </a:ext>
              </a:extLst>
            </p:cNvPr>
            <p:cNvCxnSpPr/>
            <p:nvPr/>
          </p:nvCxnSpPr>
          <p:spPr bwMode="auto">
            <a:xfrm flipH="1">
              <a:off x="6290883" y="3793755"/>
              <a:ext cx="1223429" cy="82805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405583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7795778-FE7A-2643-AAA0-7694FC418946}"/>
                </a:ext>
              </a:extLst>
            </p:cNvPr>
            <p:cNvSpPr txBox="1"/>
            <p:nvPr/>
          </p:nvSpPr>
          <p:spPr>
            <a:xfrm>
              <a:off x="7208513" y="3285724"/>
              <a:ext cx="914399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kern="1000" spc="30" dirty="0">
                  <a:solidFill>
                    <a:srgbClr val="405583"/>
                  </a:solidFill>
                  <a:latin typeface="+mn-lt"/>
                  <a:cs typeface="Franklin Gothic Book"/>
                </a:rPr>
                <a:t>Spar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8AFAB4-47C9-B646-A8BB-FB1DEBE0DE3D}"/>
                </a:ext>
              </a:extLst>
            </p:cNvPr>
            <p:cNvSpPr txBox="1"/>
            <p:nvPr/>
          </p:nvSpPr>
          <p:spPr>
            <a:xfrm>
              <a:off x="6887832" y="2815582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kern="1000" spc="30" dirty="0">
                  <a:solidFill>
                    <a:srgbClr val="197418"/>
                  </a:solidFill>
                  <a:latin typeface="+mn-lt"/>
                  <a:cs typeface="Franklin Gothic Book"/>
                </a:rPr>
                <a:t>Ribs</a:t>
              </a:r>
            </a:p>
          </p:txBody>
        </p:sp>
        <p:sp>
          <p:nvSpPr>
            <p:cNvPr id="15" name="Donut 14">
              <a:extLst>
                <a:ext uri="{FF2B5EF4-FFF2-40B4-BE49-F238E27FC236}">
                  <a16:creationId xmlns:a16="http://schemas.microsoft.com/office/drawing/2014/main" id="{40884BA4-A5BF-D14D-8F23-3A827246B49E}"/>
                </a:ext>
              </a:extLst>
            </p:cNvPr>
            <p:cNvSpPr/>
            <p:nvPr/>
          </p:nvSpPr>
          <p:spPr bwMode="auto">
            <a:xfrm>
              <a:off x="5437461" y="4352030"/>
              <a:ext cx="936105" cy="936105"/>
            </a:xfrm>
            <a:prstGeom prst="donut">
              <a:avLst>
                <a:gd name="adj" fmla="val 4604"/>
              </a:avLst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985C95F-1DF3-4D4B-9951-8E8D803778B5}"/>
                </a:ext>
              </a:extLst>
            </p:cNvPr>
            <p:cNvSpPr/>
            <p:nvPr/>
          </p:nvSpPr>
          <p:spPr bwMode="auto">
            <a:xfrm rot="1520398">
              <a:off x="6408124" y="3594097"/>
              <a:ext cx="70101" cy="241968"/>
            </a:xfrm>
            <a:prstGeom prst="rect">
              <a:avLst/>
            </a:prstGeom>
            <a:solidFill>
              <a:srgbClr val="19741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479CD32-2C09-7747-99AA-8C6EA11F1AE1}"/>
                </a:ext>
              </a:extLst>
            </p:cNvPr>
            <p:cNvCxnSpPr/>
            <p:nvPr/>
          </p:nvCxnSpPr>
          <p:spPr bwMode="auto">
            <a:xfrm flipH="1">
              <a:off x="6494955" y="3109678"/>
              <a:ext cx="470553" cy="49606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97418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468" y="3800372"/>
            <a:ext cx="2893296" cy="289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562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90" y="1340768"/>
            <a:ext cx="7742237" cy="35099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3-D modeling results:</a:t>
            </a:r>
          </a:p>
          <a:p>
            <a:r>
              <a:rPr lang="en-US" sz="1600" b="1" dirty="0"/>
              <a:t>Yoke cut-back </a:t>
            </a:r>
            <a:r>
              <a:rPr lang="en-US" sz="1600" dirty="0"/>
              <a:t>not needed (20 </a:t>
            </a:r>
            <a:r>
              <a:rPr lang="en-US" sz="1600" dirty="0" err="1"/>
              <a:t>mT</a:t>
            </a:r>
            <a:r>
              <a:rPr lang="en-US" sz="1600" dirty="0"/>
              <a:t> peak-field enhancement in ends).</a:t>
            </a:r>
          </a:p>
          <a:p>
            <a:r>
              <a:rPr lang="en-US" sz="1600" b="1" dirty="0"/>
              <a:t>Magnetic length </a:t>
            </a:r>
            <a:r>
              <a:rPr lang="en-US" sz="1600" dirty="0"/>
              <a:t>with yoke equal to that of bare coil.</a:t>
            </a:r>
          </a:p>
          <a:p>
            <a:r>
              <a:rPr lang="en-US" sz="1600" b="1" dirty="0"/>
              <a:t>Physical length </a:t>
            </a:r>
            <a:r>
              <a:rPr lang="en-US" sz="1600" dirty="0"/>
              <a:t>minus </a:t>
            </a:r>
            <a:r>
              <a:rPr lang="en-US" sz="1600" dirty="0" err="1"/>
              <a:t>magn</a:t>
            </a:r>
            <a:r>
              <a:rPr lang="en-US" sz="1600" dirty="0"/>
              <a:t>. length = 53 cm; equal to 11 T magnet. </a:t>
            </a:r>
          </a:p>
          <a:p>
            <a:r>
              <a:rPr lang="en-US" sz="1600" b="1" dirty="0"/>
              <a:t>Peak field </a:t>
            </a:r>
            <a:r>
              <a:rPr lang="en-US" sz="1600" dirty="0"/>
              <a:t>minus main field at 16-T bore field: 0.14 T excluding self field.</a:t>
            </a:r>
          </a:p>
          <a:p>
            <a:pPr lvl="1"/>
            <a:r>
              <a:rPr lang="en-US" sz="1200" dirty="0"/>
              <a:t>comparable or lower than cos-theta due to continuous current distribution.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3299483"/>
            <a:ext cx="3334688" cy="25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7082" y="3271834"/>
            <a:ext cx="2160239" cy="2644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37894" y="56245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Courtesy M. </a:t>
            </a:r>
            <a:r>
              <a:rPr lang="en-US" kern="1000" spc="30" dirty="0" err="1">
                <a:latin typeface="+mn-lt"/>
                <a:cs typeface="Franklin Gothic Book"/>
              </a:rPr>
              <a:t>Negrazus</a:t>
            </a:r>
            <a:endParaRPr lang="en-US" kern="1000" spc="30" dirty="0">
              <a:latin typeface="+mn-lt"/>
              <a:cs typeface="Franklin Gothic Book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Magnetic Design</a:t>
            </a:r>
          </a:p>
        </p:txBody>
      </p:sp>
    </p:spTree>
    <p:extLst>
      <p:ext uri="{BB962C8B-B14F-4D97-AF65-F5344CB8AC3E}">
        <p14:creationId xmlns:p14="http://schemas.microsoft.com/office/powerpoint/2010/main" val="4135934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Periodic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96" y="2420888"/>
            <a:ext cx="4076269" cy="3055268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064075" y="1340768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000" dirty="0"/>
              <a:t>Generalized plane stress condition applied </a:t>
            </a:r>
            <a:br>
              <a:rPr lang="en-US" sz="2000" dirty="0"/>
            </a:br>
            <a:r>
              <a:rPr lang="en-US" sz="2000" dirty="0"/>
              <a:t>(following D. </a:t>
            </a:r>
            <a:r>
              <a:rPr lang="en-US" sz="2000" dirty="0" err="1"/>
              <a:t>Arbelaez</a:t>
            </a:r>
            <a:r>
              <a:rPr lang="en-US" sz="2000" dirty="0"/>
              <a:t>, L. Brouwer, LBNL)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2420888"/>
            <a:ext cx="4050759" cy="3055268"/>
          </a:xfrm>
        </p:spPr>
      </p:pic>
      <p:sp>
        <p:nvSpPr>
          <p:cNvPr id="12" name="TextBox 11"/>
          <p:cNvSpPr txBox="1"/>
          <p:nvPr/>
        </p:nvSpPr>
        <p:spPr>
          <a:xfrm>
            <a:off x="3563888" y="46840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>
                <a:latin typeface="+mn-lt"/>
                <a:cs typeface="Franklin Gothic Book"/>
              </a:rPr>
              <a:t>135 MPa on conductor</a:t>
            </a:r>
            <a:endParaRPr lang="en-US" kern="1000" spc="30" dirty="0" err="1"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549803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Courtesy G. Rolando</a:t>
            </a:r>
          </a:p>
        </p:txBody>
      </p:sp>
    </p:spTree>
    <p:extLst>
      <p:ext uri="{BB962C8B-B14F-4D97-AF65-F5344CB8AC3E}">
        <p14:creationId xmlns:p14="http://schemas.microsoft.com/office/powerpoint/2010/main" val="261905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45367-4A32-B944-90C5-85A0095CE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Persistent Currents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5ACED-A465-4548-A7A3-5E74D8144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A21A42-DB10-3B48-97F5-A9CD96362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39" y="3184708"/>
            <a:ext cx="4336914" cy="3556660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3BA78742-4A32-CD45-98BE-B58BE8EE06AB}"/>
              </a:ext>
            </a:extLst>
          </p:cNvPr>
          <p:cNvSpPr/>
          <p:nvPr/>
        </p:nvSpPr>
        <p:spPr bwMode="auto">
          <a:xfrm rot="20861803">
            <a:off x="7696200" y="1608667"/>
            <a:ext cx="338667" cy="575733"/>
          </a:xfrm>
          <a:custGeom>
            <a:avLst/>
            <a:gdLst>
              <a:gd name="connsiteX0" fmla="*/ 0 w 338667"/>
              <a:gd name="connsiteY0" fmla="*/ 0 h 575733"/>
              <a:gd name="connsiteX1" fmla="*/ 67733 w 338667"/>
              <a:gd name="connsiteY1" fmla="*/ 575733 h 575733"/>
              <a:gd name="connsiteX2" fmla="*/ 254000 w 338667"/>
              <a:gd name="connsiteY2" fmla="*/ 575733 h 575733"/>
              <a:gd name="connsiteX3" fmla="*/ 338667 w 338667"/>
              <a:gd name="connsiteY3" fmla="*/ 8467 h 575733"/>
              <a:gd name="connsiteX4" fmla="*/ 0 w 338667"/>
              <a:gd name="connsiteY4" fmla="*/ 0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667" h="575733">
                <a:moveTo>
                  <a:pt x="0" y="0"/>
                </a:moveTo>
                <a:lnTo>
                  <a:pt x="67733" y="575733"/>
                </a:lnTo>
                <a:lnTo>
                  <a:pt x="254000" y="575733"/>
                </a:lnTo>
                <a:lnTo>
                  <a:pt x="338667" y="8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69865E-1069-8E42-A5EA-3423B5F21ECE}"/>
              </a:ext>
            </a:extLst>
          </p:cNvPr>
          <p:cNvSpPr/>
          <p:nvPr/>
        </p:nvSpPr>
        <p:spPr bwMode="auto">
          <a:xfrm rot="900000">
            <a:off x="8060268" y="1617133"/>
            <a:ext cx="338667" cy="575733"/>
          </a:xfrm>
          <a:custGeom>
            <a:avLst/>
            <a:gdLst>
              <a:gd name="connsiteX0" fmla="*/ 0 w 338667"/>
              <a:gd name="connsiteY0" fmla="*/ 0 h 575733"/>
              <a:gd name="connsiteX1" fmla="*/ 67733 w 338667"/>
              <a:gd name="connsiteY1" fmla="*/ 575733 h 575733"/>
              <a:gd name="connsiteX2" fmla="*/ 254000 w 338667"/>
              <a:gd name="connsiteY2" fmla="*/ 575733 h 575733"/>
              <a:gd name="connsiteX3" fmla="*/ 338667 w 338667"/>
              <a:gd name="connsiteY3" fmla="*/ 8467 h 575733"/>
              <a:gd name="connsiteX4" fmla="*/ 0 w 338667"/>
              <a:gd name="connsiteY4" fmla="*/ 0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667" h="575733">
                <a:moveTo>
                  <a:pt x="0" y="0"/>
                </a:moveTo>
                <a:lnTo>
                  <a:pt x="67733" y="575733"/>
                </a:lnTo>
                <a:lnTo>
                  <a:pt x="254000" y="575733"/>
                </a:lnTo>
                <a:lnTo>
                  <a:pt x="338667" y="8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3BA7E5-D16D-204A-972D-B22DCAF1B7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260" y="2565779"/>
            <a:ext cx="4181970" cy="18834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34ACF22-F377-0048-AA43-E9DBB5AF45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793" y="4542054"/>
            <a:ext cx="4170807" cy="18827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B37109-78E4-9343-ACFA-2ACFB84BB1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794" y="647907"/>
            <a:ext cx="4341369" cy="182878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F702D-1CF7-9E4F-A38F-BE295A659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First-of-a-kind CCT persistent-</a:t>
            </a:r>
            <a:br>
              <a:rPr lang="en-US" dirty="0"/>
            </a:br>
            <a:r>
              <a:rPr lang="en-US" dirty="0"/>
              <a:t>current simulation assuming </a:t>
            </a:r>
            <a:br>
              <a:rPr lang="en-US" dirty="0"/>
            </a:br>
            <a:r>
              <a:rPr lang="en-US" dirty="0"/>
              <a:t>axial current-flow like in any </a:t>
            </a:r>
            <a:br>
              <a:rPr lang="en-US" dirty="0"/>
            </a:br>
            <a:r>
              <a:rPr lang="en-US" dirty="0"/>
              <a:t>2-D electromagnetic simulation.</a:t>
            </a:r>
          </a:p>
          <a:p>
            <a:r>
              <a:rPr lang="en-US" dirty="0"/>
              <a:t>Similar order of magnitude as other</a:t>
            </a:r>
            <a:br>
              <a:rPr lang="en-US" dirty="0"/>
            </a:br>
            <a:r>
              <a:rPr lang="en-US" dirty="0"/>
              <a:t>designs.</a:t>
            </a:r>
          </a:p>
        </p:txBody>
      </p:sp>
    </p:spTree>
    <p:extLst>
      <p:ext uri="{BB962C8B-B14F-4D97-AF65-F5344CB8AC3E}">
        <p14:creationId xmlns:p14="http://schemas.microsoft.com/office/powerpoint/2010/main" val="2629495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1026B-4AE8-7D47-B179-4420FBCE8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LBNL Design, 2017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03ACC-727C-CE4E-AAD6-F168149253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F78F55-6D9A-8A47-B4DB-9880C60F44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106" y="1498332"/>
            <a:ext cx="4060348" cy="18619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4904B1-0F4B-2647-9321-D9EE2A36C1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02" y="3221817"/>
            <a:ext cx="4458804" cy="31649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FFE7A7-DD55-6849-9AF9-0DC154BD56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7384" y="3596242"/>
            <a:ext cx="4116870" cy="276010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42BDE-D692-8C43-AAB3-9646C1EE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S. Caspi et al., “Design of a Canted-Cosine-</a:t>
            </a:r>
            <a:br>
              <a:rPr lang="en-US" dirty="0"/>
            </a:br>
            <a:r>
              <a:rPr lang="en-US" dirty="0"/>
              <a:t>Theta Superconducting Dipole Magnet for </a:t>
            </a:r>
            <a:br>
              <a:rPr lang="en-US" dirty="0"/>
            </a:br>
            <a:r>
              <a:rPr lang="en-US" dirty="0"/>
              <a:t>Future Colliders”, IEEE Trans. On Appl. </a:t>
            </a:r>
            <a:br>
              <a:rPr lang="en-US" dirty="0"/>
            </a:br>
            <a:r>
              <a:rPr lang="en-US" dirty="0"/>
              <a:t>SC., Vol 27, No 4, June 2017</a:t>
            </a:r>
          </a:p>
          <a:p>
            <a:r>
              <a:rPr lang="en-US" dirty="0"/>
              <a:t>Uses same design features to </a:t>
            </a:r>
            <a:br>
              <a:rPr lang="en-US" dirty="0"/>
            </a:br>
            <a:r>
              <a:rPr lang="en-US" dirty="0"/>
              <a:t>increase effective current density.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29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855C-25B4-3E41-808A-381DC451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0AF1E5-2D31-A547-92D0-9A3A05062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28473-27C3-1B44-9D44-8B0047795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CCT Design Evolution</a:t>
            </a:r>
          </a:p>
          <a:p>
            <a:r>
              <a:rPr lang="en-US" dirty="0"/>
              <a:t>CHART1 Model-Magnet Program</a:t>
            </a:r>
          </a:p>
          <a:p>
            <a:pPr lvl="1"/>
            <a:r>
              <a:rPr lang="en-US" dirty="0"/>
              <a:t>Where we stood 1 year ago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Where we stand now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CHART2 Program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11125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30762</TotalTime>
  <Words>1707</Words>
  <Application>Microsoft Macintosh PowerPoint</Application>
  <PresentationFormat>On-screen Show (4:3)</PresentationFormat>
  <Paragraphs>480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0" baseType="lpstr"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PSI-Powerpoint-Master Calibri V2</vt:lpstr>
      <vt:lpstr>Evolution of the canted costheta (CCT) design</vt:lpstr>
      <vt:lpstr>Overview</vt:lpstr>
      <vt:lpstr>Initial 2016 LBNL Design</vt:lpstr>
      <vt:lpstr>PSI’s CCT Design for FCC</vt:lpstr>
      <vt:lpstr>3-D Magnetic Design</vt:lpstr>
      <vt:lpstr>3-D Periodic Simulation</vt:lpstr>
      <vt:lpstr>Persistent Currents</vt:lpstr>
      <vt:lpstr>Updated LBNL Design, 2017</vt:lpstr>
      <vt:lpstr>Overview</vt:lpstr>
      <vt:lpstr>PSI/CHART Goals towards FCC Requirements</vt:lpstr>
      <vt:lpstr>Mechanical Structure</vt:lpstr>
      <vt:lpstr>Short Mechanical Model</vt:lpstr>
      <vt:lpstr>Machining and Reaction Tests.</vt:lpstr>
      <vt:lpstr>Vacuum Impregnation Equipment</vt:lpstr>
      <vt:lpstr>Procurement of Reaction Furnace</vt:lpstr>
      <vt:lpstr>Superconducting Magnet Fabrication Lab</vt:lpstr>
      <vt:lpstr>Overview</vt:lpstr>
      <vt:lpstr>PSI SC Magnet Lab</vt:lpstr>
      <vt:lpstr>Reaction Furnace Trimming</vt:lpstr>
      <vt:lpstr>5-Turn Sample Preparation, CD1 Mold</vt:lpstr>
      <vt:lpstr>Impregnation Infrastructure</vt:lpstr>
      <vt:lpstr>Production Readiness Review</vt:lpstr>
      <vt:lpstr>Insulation Challenge</vt:lpstr>
      <vt:lpstr>Insulation Challenge and “Cable Keepers”</vt:lpstr>
      <vt:lpstr>IL Reaction</vt:lpstr>
      <vt:lpstr>Splicing, Instrumentation, OL Re-Machining</vt:lpstr>
      <vt:lpstr>OL Preparation and Assembly</vt:lpstr>
      <vt:lpstr>Main challenges to be overcome …</vt:lpstr>
      <vt:lpstr>Enabling R&amp;D Actions Started … </vt:lpstr>
      <vt:lpstr>Overview</vt:lpstr>
      <vt:lpstr>CHART2 – Swiss Accelerator Research and Technology</vt:lpstr>
      <vt:lpstr>CHART Applied Superconductivity Network</vt:lpstr>
      <vt:lpstr>CHART Applied Superconductivity Network</vt:lpstr>
      <vt:lpstr>CHART Applied Superconductivity Network</vt:lpstr>
      <vt:lpstr>CHART Applied Superconductivity Network</vt:lpstr>
      <vt:lpstr>Summary</vt:lpstr>
      <vt:lpstr>CCT Protection</vt:lpstr>
      <vt:lpstr>Insulation Trial</vt:lpstr>
    </vt:vector>
  </TitlesOfParts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Microsoft Office User</dc:creator>
  <cp:lastModifiedBy>Microsoft Office User</cp:lastModifiedBy>
  <cp:revision>710</cp:revision>
  <cp:lastPrinted>2015-07-23T13:50:07Z</cp:lastPrinted>
  <dcterms:created xsi:type="dcterms:W3CDTF">2018-03-23T06:38:44Z</dcterms:created>
  <dcterms:modified xsi:type="dcterms:W3CDTF">2019-06-26T11:23:44Z</dcterms:modified>
</cp:coreProperties>
</file>