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9"/>
  </p:notesMasterIdLst>
  <p:sldIdLst>
    <p:sldId id="256" r:id="rId2"/>
    <p:sldId id="309" r:id="rId3"/>
    <p:sldId id="323" r:id="rId4"/>
    <p:sldId id="300" r:id="rId5"/>
    <p:sldId id="303" r:id="rId6"/>
    <p:sldId id="310" r:id="rId7"/>
    <p:sldId id="311" r:id="rId8"/>
    <p:sldId id="312" r:id="rId9"/>
    <p:sldId id="320" r:id="rId10"/>
    <p:sldId id="314" r:id="rId11"/>
    <p:sldId id="325" r:id="rId12"/>
    <p:sldId id="315" r:id="rId13"/>
    <p:sldId id="316" r:id="rId14"/>
    <p:sldId id="318" r:id="rId15"/>
    <p:sldId id="317" r:id="rId16"/>
    <p:sldId id="326" r:id="rId17"/>
    <p:sldId id="328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197CC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 snapToObjects="1">
      <p:cViewPr varScale="1">
        <p:scale>
          <a:sx n="131" d="100"/>
          <a:sy n="131" d="100"/>
        </p:scale>
        <p:origin x="906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D91BF0-248E-4A87-9CED-B056B4B079C0}" type="datetimeFigureOut">
              <a:rPr lang="en-GB" smtClean="0"/>
              <a:t>19/06/2019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0EF8CA-7C2F-4354-AD48-BBCD1EF7DA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1065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25/06/2019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G. Gobbi - CERN                                          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25/06/2019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G. Gobbi - CERN                                          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25/06/2019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G. Gobbi - CERN                                          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25/06/2019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G. Gobbi - CERN                                          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smtClean="0"/>
              <a:t>25/06/2019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it-IT" smtClean="0"/>
              <a:t>G. Gobbi - CERN                                                  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0.png"/><Relationship Id="rId5" Type="http://schemas.openxmlformats.org/officeDocument/2006/relationships/image" Target="../media/image25.png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GB" dirty="0" smtClean="0"/>
              <a:t>Thermo-mechanical studies of collimator robustness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800" y="3381366"/>
            <a:ext cx="8265984" cy="1373513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G. Gobbi</a:t>
            </a:r>
            <a:r>
              <a:rPr lang="en-US" sz="2400" dirty="0" smtClean="0"/>
              <a:t>, M. Pasquali, F. Carra, A. Bertarelli, M. </a:t>
            </a:r>
            <a:r>
              <a:rPr lang="en-US" sz="2400" dirty="0" err="1" smtClean="0"/>
              <a:t>Varasteh</a:t>
            </a:r>
            <a:r>
              <a:rPr lang="en-US" sz="2400" dirty="0" smtClean="0"/>
              <a:t>, R. Bruce, S. Redaelli</a:t>
            </a:r>
          </a:p>
          <a:p>
            <a:endParaRPr lang="en-US" sz="2400" dirty="0" smtClean="0"/>
          </a:p>
          <a:p>
            <a:r>
              <a:rPr lang="en-GB" sz="2400" b="1" dirty="0"/>
              <a:t>FCC </a:t>
            </a:r>
            <a:r>
              <a:rPr lang="en-GB" sz="2400" b="1" dirty="0" smtClean="0"/>
              <a:t>Week 2019</a:t>
            </a:r>
            <a:endParaRPr lang="en-GB" sz="2400" b="1" dirty="0"/>
          </a:p>
          <a:p>
            <a:pPr algn="r"/>
            <a:endParaRPr lang="en-US" dirty="0" smtClean="0"/>
          </a:p>
          <a:p>
            <a:pPr algn="r"/>
            <a:r>
              <a:rPr lang="en-US" sz="2400" dirty="0" smtClean="0"/>
              <a:t>25/6/2019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5567" y="5719680"/>
            <a:ext cx="1419225" cy="5905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1" b="3335"/>
          <a:stretch/>
        </p:blipFill>
        <p:spPr>
          <a:xfrm>
            <a:off x="4730949" y="5655871"/>
            <a:ext cx="795939" cy="81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- CFC absorber 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25/06/2019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G. Gobbi - CERN                                          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274499" y="4152389"/>
            <a:ext cx="410730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dirty="0" smtClean="0"/>
              <a:t>Temperature high (smooth gradient)</a:t>
            </a:r>
          </a:p>
          <a:p>
            <a:pPr algn="just"/>
            <a:endParaRPr lang="en-US" sz="1100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dirty="0" smtClean="0"/>
              <a:t>Vacuum issue? (t = 10 s)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en-US" sz="1100" dirty="0" smtClean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dirty="0" smtClean="0"/>
              <a:t>Numerical stresses higher than material limit </a:t>
            </a:r>
            <a:r>
              <a:rPr lang="en-US" dirty="0" smtClean="0">
                <a:sym typeface="Wingdings" panose="05000000000000000000" pitchFamily="2" charset="2"/>
              </a:rPr>
              <a:t> failure?</a:t>
            </a:r>
            <a:r>
              <a:rPr lang="en-US" dirty="0" smtClean="0"/>
              <a:t> </a:t>
            </a:r>
            <a:endParaRPr lang="en-US" dirty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84885" y="1067389"/>
            <a:ext cx="4095077" cy="2661024"/>
            <a:chOff x="202754" y="1091674"/>
            <a:chExt cx="4095077" cy="2661024"/>
          </a:xfrm>
        </p:grpSpPr>
        <p:grpSp>
          <p:nvGrpSpPr>
            <p:cNvPr id="31" name="Group 30"/>
            <p:cNvGrpSpPr/>
            <p:nvPr/>
          </p:nvGrpSpPr>
          <p:grpSpPr>
            <a:xfrm>
              <a:off x="202754" y="1091674"/>
              <a:ext cx="4057841" cy="2661024"/>
              <a:chOff x="320412" y="911221"/>
              <a:chExt cx="5763865" cy="3646710"/>
            </a:xfrm>
          </p:grpSpPr>
          <p:pic>
            <p:nvPicPr>
              <p:cNvPr id="32" name="Picture 31"/>
              <p:cNvPicPr>
                <a:picLocks noChangeAspect="1"/>
              </p:cNvPicPr>
              <p:nvPr/>
            </p:nvPicPr>
            <p:blipFill rotWithShape="1">
              <a:blip r:embed="rId2"/>
              <a:srcRect t="6136" r="10630" b="4541"/>
              <a:stretch/>
            </p:blipFill>
            <p:spPr>
              <a:xfrm>
                <a:off x="320412" y="911221"/>
                <a:ext cx="5748104" cy="3545059"/>
              </a:xfrm>
              <a:prstGeom prst="rect">
                <a:avLst/>
              </a:prstGeom>
            </p:spPr>
          </p:pic>
          <p:sp>
            <p:nvSpPr>
              <p:cNvPr id="33" name="Rectangle 32"/>
              <p:cNvSpPr/>
              <p:nvPr/>
            </p:nvSpPr>
            <p:spPr>
              <a:xfrm>
                <a:off x="2295326" y="4213273"/>
                <a:ext cx="3788951" cy="34465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" name="Rectangle 6"/>
            <p:cNvSpPr/>
            <p:nvPr/>
          </p:nvSpPr>
          <p:spPr>
            <a:xfrm>
              <a:off x="3847150" y="2926080"/>
              <a:ext cx="450681" cy="82661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7" name="Rectangle 16"/>
          <p:cNvSpPr/>
          <p:nvPr/>
        </p:nvSpPr>
        <p:spPr>
          <a:xfrm>
            <a:off x="1104073" y="1106444"/>
            <a:ext cx="1808558" cy="4180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</a:t>
            </a:r>
            <a:r>
              <a:rPr kumimoji="0" lang="en-US" sz="18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max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= 660 ºC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314" b="8980"/>
          <a:stretch/>
        </p:blipFill>
        <p:spPr>
          <a:xfrm>
            <a:off x="4579898" y="1047654"/>
            <a:ext cx="3908185" cy="252188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35"/>
              <p:cNvSpPr/>
              <p:nvPr/>
            </p:nvSpPr>
            <p:spPr>
              <a:xfrm>
                <a:off x="6218519" y="1083868"/>
                <a:ext cx="2647544" cy="531177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X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max</m:t>
                        </m:r>
                      </m:sup>
                    </m:sSubSup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(weak direction) 45 MPa vs 10 MPa</a:t>
                </a:r>
                <a:endParaRPr lang="en-GB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6" name="Rectangle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8519" y="1083868"/>
                <a:ext cx="2647544" cy="531177"/>
              </a:xfrm>
              <a:prstGeom prst="rect">
                <a:avLst/>
              </a:prstGeom>
              <a:blipFill>
                <a:blip r:embed="rId4"/>
                <a:stretch>
                  <a:fillRect t="-15730" b="-26966"/>
                </a:stretch>
              </a:blipFill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31" b="8672"/>
          <a:stretch/>
        </p:blipFill>
        <p:spPr>
          <a:xfrm>
            <a:off x="4724398" y="3642982"/>
            <a:ext cx="3962402" cy="256881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ctangle 38"/>
              <p:cNvSpPr/>
              <p:nvPr/>
            </p:nvSpPr>
            <p:spPr>
              <a:xfrm>
                <a:off x="6297767" y="3598002"/>
                <a:ext cx="2647544" cy="531177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z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max</m:t>
                        </m:r>
                      </m:sup>
                    </m:sSubSup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(strong direction) 127 MPa vs 150 MPa</a:t>
                </a:r>
                <a:endParaRPr lang="en-GB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9" name="Rectangle 3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7767" y="3598002"/>
                <a:ext cx="2647544" cy="531177"/>
              </a:xfrm>
              <a:prstGeom prst="rect">
                <a:avLst/>
              </a:prstGeom>
              <a:blipFill>
                <a:blip r:embed="rId6"/>
                <a:stretch>
                  <a:fillRect t="-14607" b="-26966"/>
                </a:stretch>
              </a:blipFill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35175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- CFC absorber 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25/06/2019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G. Gobbi - CERN                                          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4297831" y="1520027"/>
            <a:ext cx="4807598" cy="4675460"/>
            <a:chOff x="4297831" y="1582733"/>
            <a:chExt cx="4807598" cy="4675460"/>
          </a:xfrm>
        </p:grpSpPr>
        <p:grpSp>
          <p:nvGrpSpPr>
            <p:cNvPr id="18" name="Group 17"/>
            <p:cNvGrpSpPr/>
            <p:nvPr/>
          </p:nvGrpSpPr>
          <p:grpSpPr>
            <a:xfrm>
              <a:off x="4297831" y="1582733"/>
              <a:ext cx="4807598" cy="4675460"/>
              <a:chOff x="4369671" y="2777384"/>
              <a:chExt cx="4807598" cy="4675460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4425066" y="3023760"/>
                <a:ext cx="4726543" cy="2471235"/>
                <a:chOff x="4813353" y="1041103"/>
                <a:chExt cx="5120422" cy="2677171"/>
              </a:xfrm>
            </p:grpSpPr>
            <p:pic>
              <p:nvPicPr>
                <p:cNvPr id="27" name="Picture 2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813353" y="1041103"/>
                  <a:ext cx="5120422" cy="265908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cxnSp>
              <p:nvCxnSpPr>
                <p:cNvPr id="28" name="Straight Arrow Connector 27"/>
                <p:cNvCxnSpPr/>
                <p:nvPr/>
              </p:nvCxnSpPr>
              <p:spPr>
                <a:xfrm flipV="1">
                  <a:off x="5334000" y="3056467"/>
                  <a:ext cx="694267" cy="406400"/>
                </a:xfrm>
                <a:prstGeom prst="straightConnector1">
                  <a:avLst/>
                </a:prstGeom>
                <a:ln w="44450">
                  <a:solidFill>
                    <a:srgbClr val="FF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9" name="TextBox 28"/>
                <p:cNvSpPr txBox="1"/>
                <p:nvPr/>
              </p:nvSpPr>
              <p:spPr>
                <a:xfrm>
                  <a:off x="5610364" y="3310524"/>
                  <a:ext cx="1143933" cy="40775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846" b="1" dirty="0">
                      <a:solidFill>
                        <a:srgbClr val="FF0000"/>
                      </a:solidFill>
                    </a:rPr>
                    <a:t>Beam</a:t>
                  </a:r>
                </a:p>
              </p:txBody>
            </p:sp>
          </p:grpSp>
          <p:sp>
            <p:nvSpPr>
              <p:cNvPr id="20" name="Content Placeholder 2"/>
              <p:cNvSpPr txBox="1">
                <a:spLocks/>
              </p:cNvSpPr>
              <p:nvPr/>
            </p:nvSpPr>
            <p:spPr>
              <a:xfrm>
                <a:off x="5541336" y="4509584"/>
                <a:ext cx="3011566" cy="708550"/>
              </a:xfrm>
              <a:prstGeom prst="rect">
                <a:avLst/>
              </a:prstGeom>
            </p:spPr>
            <p:txBody>
              <a:bodyPr vert="horz">
                <a:normAutofit/>
              </a:bodyPr>
              <a:lstStyle>
                <a:lvl1pPr marL="225425" indent="-225425" algn="l" rtl="0" eaLnBrk="1" latinLnBrk="0" hangingPunct="1">
                  <a:lnSpc>
                    <a:spcPct val="100000"/>
                  </a:lnSpc>
                  <a:spcBef>
                    <a:spcPts val="900"/>
                  </a:spcBef>
                  <a:buClr>
                    <a:schemeClr val="accent1"/>
                  </a:buClr>
                  <a:buSzPct val="100000"/>
                  <a:buFont typeface="Arial"/>
                  <a:buChar char="•"/>
                  <a:defRPr kumimoji="0" sz="3000" b="0" i="0" kern="1200">
                    <a:solidFill>
                      <a:srgbClr val="0C377B"/>
                    </a:solidFill>
                    <a:latin typeface="+mn-lt"/>
                    <a:ea typeface="+mn-ea"/>
                    <a:cs typeface="Ubuntu Light"/>
                  </a:defRPr>
                </a:lvl1pPr>
                <a:lvl2pPr marL="460375" indent="-228600" algn="l" rtl="0" eaLnBrk="1" latinLnBrk="0" hangingPunct="1">
                  <a:lnSpc>
                    <a:spcPct val="100000"/>
                  </a:lnSpc>
                  <a:spcBef>
                    <a:spcPts val="900"/>
                  </a:spcBef>
                  <a:buClr>
                    <a:schemeClr val="bg2"/>
                  </a:buClr>
                  <a:buSzPct val="100000"/>
                  <a:buFont typeface="Arial"/>
                  <a:buChar char="•"/>
                  <a:defRPr kumimoji="0" sz="2400" b="0" i="0" kern="1200" baseline="0">
                    <a:solidFill>
                      <a:srgbClr val="0C377B"/>
                    </a:solidFill>
                    <a:latin typeface="+mn-lt"/>
                    <a:ea typeface="+mn-ea"/>
                    <a:cs typeface="Ubuntu Light"/>
                  </a:defRPr>
                </a:lvl2pPr>
                <a:lvl3pPr marL="685800" indent="-225425" algn="l" rtl="0" eaLnBrk="1" latinLnBrk="0" hangingPunct="1">
                  <a:lnSpc>
                    <a:spcPct val="100000"/>
                  </a:lnSpc>
                  <a:spcBef>
                    <a:spcPts val="900"/>
                  </a:spcBef>
                  <a:buClr>
                    <a:schemeClr val="accent2"/>
                  </a:buClr>
                  <a:buSzPct val="100000"/>
                  <a:buFont typeface="Arial"/>
                  <a:buChar char="•"/>
                  <a:defRPr kumimoji="0" sz="2400" b="0" i="0" kern="1200">
                    <a:solidFill>
                      <a:srgbClr val="0C377B"/>
                    </a:solidFill>
                    <a:latin typeface="+mn-lt"/>
                    <a:ea typeface="+mn-ea"/>
                    <a:cs typeface="Ubuntu Light"/>
                  </a:defRPr>
                </a:lvl3pPr>
                <a:lvl4pPr marL="909638" indent="-223838" algn="l" rtl="0" eaLnBrk="1" latinLnBrk="0" hangingPunct="1">
                  <a:lnSpc>
                    <a:spcPct val="100000"/>
                  </a:lnSpc>
                  <a:spcBef>
                    <a:spcPts val="900"/>
                  </a:spcBef>
                  <a:buClr>
                    <a:schemeClr val="accent3"/>
                  </a:buClr>
                  <a:buSzPct val="100000"/>
                  <a:buFont typeface="Arial"/>
                  <a:buChar char="•"/>
                  <a:defRPr kumimoji="0" sz="2000" b="0" i="0" kern="1200">
                    <a:solidFill>
                      <a:srgbClr val="0C377B"/>
                    </a:solidFill>
                    <a:latin typeface="+mn-lt"/>
                    <a:ea typeface="+mn-ea"/>
                    <a:cs typeface="Ubuntu Light"/>
                  </a:defRPr>
                </a:lvl4pPr>
                <a:lvl5pPr marL="1146175" indent="-236538" algn="l" rtl="0" eaLnBrk="1" latinLnBrk="0" hangingPunct="1">
                  <a:lnSpc>
                    <a:spcPct val="100000"/>
                  </a:lnSpc>
                  <a:spcBef>
                    <a:spcPts val="900"/>
                  </a:spcBef>
                  <a:buClr>
                    <a:schemeClr val="accent4"/>
                  </a:buClr>
                  <a:buSzPct val="100000"/>
                  <a:buFont typeface="Arial"/>
                  <a:buChar char="•"/>
                  <a:defRPr kumimoji="0" sz="2000" b="0" i="0" kern="1200" baseline="0">
                    <a:solidFill>
                      <a:srgbClr val="0C377B"/>
                    </a:solidFill>
                    <a:latin typeface="+mn-lt"/>
                    <a:ea typeface="+mn-ea"/>
                    <a:cs typeface="Ubuntu Light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base">
                  <a:lnSpc>
                    <a:spcPts val="2000"/>
                  </a:lnSpc>
                  <a:spcBef>
                    <a:spcPts val="0"/>
                  </a:spcBef>
                  <a:spcAft>
                    <a:spcPts val="600"/>
                  </a:spcAft>
                  <a:defRPr/>
                </a:pPr>
                <a:endParaRPr lang="en-US" sz="1600" dirty="0" smtClean="0">
                  <a:solidFill>
                    <a:srgbClr val="002060"/>
                  </a:solidFill>
                </a:endParaRPr>
              </a:p>
              <a:p>
                <a:pPr fontAlgn="base">
                  <a:lnSpc>
                    <a:spcPts val="2000"/>
                  </a:lnSpc>
                  <a:spcBef>
                    <a:spcPts val="0"/>
                  </a:spcBef>
                  <a:spcAft>
                    <a:spcPts val="600"/>
                  </a:spcAft>
                  <a:defRPr/>
                </a:pPr>
                <a:endParaRPr lang="en-US" sz="1600" b="1" dirty="0">
                  <a:solidFill>
                    <a:srgbClr val="002060"/>
                  </a:solidFill>
                </a:endParaRPr>
              </a:p>
              <a:p>
                <a:pPr fontAlgn="base">
                  <a:lnSpc>
                    <a:spcPts val="2000"/>
                  </a:lnSpc>
                  <a:spcBef>
                    <a:spcPts val="0"/>
                  </a:spcBef>
                  <a:spcAft>
                    <a:spcPts val="600"/>
                  </a:spcAft>
                  <a:defRPr/>
                </a:pPr>
                <a:endParaRPr lang="en-US" sz="1600" dirty="0">
                  <a:solidFill>
                    <a:srgbClr val="002060"/>
                  </a:solidFill>
                </a:endParaRPr>
              </a:p>
              <a:p>
                <a:pPr fontAlgn="base">
                  <a:lnSpc>
                    <a:spcPts val="2000"/>
                  </a:lnSpc>
                  <a:spcBef>
                    <a:spcPts val="0"/>
                  </a:spcBef>
                </a:pPr>
                <a:endParaRPr lang="en-US" sz="1600" b="1" dirty="0" smtClean="0">
                  <a:solidFill>
                    <a:srgbClr val="002060"/>
                  </a:solidFill>
                  <a:sym typeface="Symbol" panose="05050102010706020507" pitchFamily="18" charset="2"/>
                </a:endParaRPr>
              </a:p>
              <a:p>
                <a:pPr fontAlgn="auto">
                  <a:spcAft>
                    <a:spcPts val="0"/>
                  </a:spcAft>
                </a:pPr>
                <a:endParaRPr lang="en-GB" sz="1600" dirty="0">
                  <a:solidFill>
                    <a:srgbClr val="002060"/>
                  </a:solidFill>
                </a:endParaRPr>
              </a:p>
              <a:p>
                <a:pPr fontAlgn="auto">
                  <a:spcAft>
                    <a:spcPts val="0"/>
                  </a:spcAft>
                </a:pPr>
                <a:endParaRPr lang="en-US" sz="1600" b="1" dirty="0">
                  <a:solidFill>
                    <a:srgbClr val="002060"/>
                  </a:solidFill>
                </a:endParaRPr>
              </a:p>
              <a:p>
                <a:pPr fontAlgn="auto">
                  <a:spcAft>
                    <a:spcPts val="0"/>
                  </a:spcAft>
                </a:pPr>
                <a:endParaRPr lang="en-US" sz="1600" dirty="0">
                  <a:solidFill>
                    <a:srgbClr val="002060"/>
                  </a:solidFill>
                </a:endParaRPr>
              </a:p>
              <a:p>
                <a:pPr fontAlgn="auto">
                  <a:spcAft>
                    <a:spcPts val="0"/>
                  </a:spcAft>
                </a:pPr>
                <a:endParaRPr lang="en-US" sz="1600" dirty="0">
                  <a:solidFill>
                    <a:srgbClr val="002060"/>
                  </a:solidFill>
                </a:endParaRPr>
              </a:p>
              <a:p>
                <a:pPr fontAlgn="auto">
                  <a:spcAft>
                    <a:spcPts val="0"/>
                  </a:spcAft>
                </a:pPr>
                <a:endParaRPr lang="en-GB" sz="1600" dirty="0">
                  <a:solidFill>
                    <a:srgbClr val="002060"/>
                  </a:solidFill>
                </a:endParaRPr>
              </a:p>
              <a:p>
                <a:pPr fontAlgn="auto">
                  <a:spcAft>
                    <a:spcPts val="0"/>
                  </a:spcAft>
                </a:pPr>
                <a:endParaRPr lang="en-US" sz="16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4407974" y="2777384"/>
                <a:ext cx="4726543" cy="2807484"/>
              </a:xfrm>
              <a:prstGeom prst="rect">
                <a:avLst/>
              </a:prstGeom>
              <a:noFill/>
              <a:ln w="25400">
                <a:solidFill>
                  <a:srgbClr val="5197CC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Content Placeholder 2"/>
              <p:cNvSpPr txBox="1">
                <a:spLocks/>
              </p:cNvSpPr>
              <p:nvPr/>
            </p:nvSpPr>
            <p:spPr>
              <a:xfrm>
                <a:off x="7000273" y="4468759"/>
                <a:ext cx="2058705" cy="708550"/>
              </a:xfrm>
              <a:prstGeom prst="rect">
                <a:avLst/>
              </a:prstGeom>
            </p:spPr>
            <p:txBody>
              <a:bodyPr vert="horz">
                <a:normAutofit/>
              </a:bodyPr>
              <a:lstStyle>
                <a:lvl1pPr marL="225425" indent="-225425" algn="l" rtl="0" eaLnBrk="1" latinLnBrk="0" hangingPunct="1">
                  <a:lnSpc>
                    <a:spcPct val="100000"/>
                  </a:lnSpc>
                  <a:spcBef>
                    <a:spcPts val="900"/>
                  </a:spcBef>
                  <a:buClr>
                    <a:schemeClr val="accent1"/>
                  </a:buClr>
                  <a:buSzPct val="100000"/>
                  <a:buFont typeface="Arial"/>
                  <a:buChar char="•"/>
                  <a:defRPr kumimoji="0" sz="3000" b="0" i="0" kern="1200">
                    <a:solidFill>
                      <a:srgbClr val="0C377B"/>
                    </a:solidFill>
                    <a:latin typeface="+mn-lt"/>
                    <a:ea typeface="+mn-ea"/>
                    <a:cs typeface="Ubuntu Light"/>
                  </a:defRPr>
                </a:lvl1pPr>
                <a:lvl2pPr marL="460375" indent="-228600" algn="l" rtl="0" eaLnBrk="1" latinLnBrk="0" hangingPunct="1">
                  <a:lnSpc>
                    <a:spcPct val="100000"/>
                  </a:lnSpc>
                  <a:spcBef>
                    <a:spcPts val="900"/>
                  </a:spcBef>
                  <a:buClr>
                    <a:schemeClr val="bg2"/>
                  </a:buClr>
                  <a:buSzPct val="100000"/>
                  <a:buFont typeface="Arial"/>
                  <a:buChar char="•"/>
                  <a:defRPr kumimoji="0" sz="2400" b="0" i="0" kern="1200" baseline="0">
                    <a:solidFill>
                      <a:srgbClr val="0C377B"/>
                    </a:solidFill>
                    <a:latin typeface="+mn-lt"/>
                    <a:ea typeface="+mn-ea"/>
                    <a:cs typeface="Ubuntu Light"/>
                  </a:defRPr>
                </a:lvl2pPr>
                <a:lvl3pPr marL="685800" indent="-225425" algn="l" rtl="0" eaLnBrk="1" latinLnBrk="0" hangingPunct="1">
                  <a:lnSpc>
                    <a:spcPct val="100000"/>
                  </a:lnSpc>
                  <a:spcBef>
                    <a:spcPts val="900"/>
                  </a:spcBef>
                  <a:buClr>
                    <a:schemeClr val="accent2"/>
                  </a:buClr>
                  <a:buSzPct val="100000"/>
                  <a:buFont typeface="Arial"/>
                  <a:buChar char="•"/>
                  <a:defRPr kumimoji="0" sz="2400" b="0" i="0" kern="1200">
                    <a:solidFill>
                      <a:srgbClr val="0C377B"/>
                    </a:solidFill>
                    <a:latin typeface="+mn-lt"/>
                    <a:ea typeface="+mn-ea"/>
                    <a:cs typeface="Ubuntu Light"/>
                  </a:defRPr>
                </a:lvl3pPr>
                <a:lvl4pPr marL="909638" indent="-223838" algn="l" rtl="0" eaLnBrk="1" latinLnBrk="0" hangingPunct="1">
                  <a:lnSpc>
                    <a:spcPct val="100000"/>
                  </a:lnSpc>
                  <a:spcBef>
                    <a:spcPts val="900"/>
                  </a:spcBef>
                  <a:buClr>
                    <a:schemeClr val="accent3"/>
                  </a:buClr>
                  <a:buSzPct val="100000"/>
                  <a:buFont typeface="Arial"/>
                  <a:buChar char="•"/>
                  <a:defRPr kumimoji="0" sz="2000" b="0" i="0" kern="1200">
                    <a:solidFill>
                      <a:srgbClr val="0C377B"/>
                    </a:solidFill>
                    <a:latin typeface="+mn-lt"/>
                    <a:ea typeface="+mn-ea"/>
                    <a:cs typeface="Ubuntu Light"/>
                  </a:defRPr>
                </a:lvl4pPr>
                <a:lvl5pPr marL="1146175" indent="-236538" algn="l" rtl="0" eaLnBrk="1" latinLnBrk="0" hangingPunct="1">
                  <a:lnSpc>
                    <a:spcPct val="100000"/>
                  </a:lnSpc>
                  <a:spcBef>
                    <a:spcPts val="900"/>
                  </a:spcBef>
                  <a:buClr>
                    <a:schemeClr val="accent4"/>
                  </a:buClr>
                  <a:buSzPct val="100000"/>
                  <a:buFont typeface="Arial"/>
                  <a:buChar char="•"/>
                  <a:defRPr kumimoji="0" sz="2000" b="0" i="0" kern="1200" baseline="0">
                    <a:solidFill>
                      <a:srgbClr val="0C377B"/>
                    </a:solidFill>
                    <a:latin typeface="+mn-lt"/>
                    <a:ea typeface="+mn-ea"/>
                    <a:cs typeface="Ubuntu Light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 fontAlgn="base">
                  <a:lnSpc>
                    <a:spcPts val="2000"/>
                  </a:lnSpc>
                  <a:spcBef>
                    <a:spcPts val="0"/>
                  </a:spcBef>
                  <a:spcAft>
                    <a:spcPts val="600"/>
                  </a:spcAft>
                  <a:buNone/>
                  <a:defRPr/>
                </a:pPr>
                <a:r>
                  <a:rPr lang="en-US" sz="1600" dirty="0" smtClean="0">
                    <a:solidFill>
                      <a:srgbClr val="FF0000"/>
                    </a:solidFill>
                  </a:rPr>
                  <a:t>No failure observed experimentally</a:t>
                </a:r>
                <a:endParaRPr lang="en-GB" sz="1600" dirty="0">
                  <a:solidFill>
                    <a:srgbClr val="002060"/>
                  </a:solidFill>
                </a:endParaRPr>
              </a:p>
              <a:p>
                <a:pPr fontAlgn="auto">
                  <a:spcAft>
                    <a:spcPts val="0"/>
                  </a:spcAft>
                </a:pPr>
                <a:endParaRPr lang="en-US" sz="1600" b="1" dirty="0">
                  <a:solidFill>
                    <a:srgbClr val="002060"/>
                  </a:solidFill>
                </a:endParaRPr>
              </a:p>
              <a:p>
                <a:pPr fontAlgn="auto">
                  <a:spcAft>
                    <a:spcPts val="0"/>
                  </a:spcAft>
                </a:pPr>
                <a:endParaRPr lang="en-US" sz="1600" dirty="0">
                  <a:solidFill>
                    <a:srgbClr val="002060"/>
                  </a:solidFill>
                </a:endParaRPr>
              </a:p>
              <a:p>
                <a:pPr fontAlgn="auto">
                  <a:spcAft>
                    <a:spcPts val="0"/>
                  </a:spcAft>
                </a:pPr>
                <a:endParaRPr lang="en-US" sz="1600" dirty="0">
                  <a:solidFill>
                    <a:srgbClr val="002060"/>
                  </a:solidFill>
                </a:endParaRPr>
              </a:p>
              <a:p>
                <a:pPr fontAlgn="auto">
                  <a:spcAft>
                    <a:spcPts val="0"/>
                  </a:spcAft>
                </a:pPr>
                <a:endParaRPr lang="en-GB" sz="1600" dirty="0">
                  <a:solidFill>
                    <a:srgbClr val="002060"/>
                  </a:solidFill>
                </a:endParaRPr>
              </a:p>
              <a:p>
                <a:pPr fontAlgn="auto">
                  <a:spcAft>
                    <a:spcPts val="0"/>
                  </a:spcAft>
                </a:pPr>
                <a:endParaRPr lang="en-US" sz="16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4399898" y="5685089"/>
                <a:ext cx="4726543" cy="1767755"/>
              </a:xfrm>
              <a:prstGeom prst="rect">
                <a:avLst/>
              </a:prstGeom>
              <a:noFill/>
              <a:ln w="25400">
                <a:solidFill>
                  <a:srgbClr val="5197CC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4425066" y="3043703"/>
                <a:ext cx="3095233" cy="41040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Content Placeholder 2"/>
              <p:cNvSpPr txBox="1">
                <a:spLocks/>
              </p:cNvSpPr>
              <p:nvPr/>
            </p:nvSpPr>
            <p:spPr>
              <a:xfrm>
                <a:off x="4385844" y="2779965"/>
                <a:ext cx="4791425" cy="708550"/>
              </a:xfrm>
              <a:prstGeom prst="rect">
                <a:avLst/>
              </a:prstGeom>
            </p:spPr>
            <p:txBody>
              <a:bodyPr vert="horz">
                <a:normAutofit/>
              </a:bodyPr>
              <a:lstStyle>
                <a:lvl1pPr marL="225425" indent="-225425" algn="l" rtl="0" eaLnBrk="1" latinLnBrk="0" hangingPunct="1">
                  <a:lnSpc>
                    <a:spcPct val="100000"/>
                  </a:lnSpc>
                  <a:spcBef>
                    <a:spcPts val="900"/>
                  </a:spcBef>
                  <a:buClr>
                    <a:schemeClr val="accent1"/>
                  </a:buClr>
                  <a:buSzPct val="100000"/>
                  <a:buFont typeface="Arial"/>
                  <a:buChar char="•"/>
                  <a:defRPr kumimoji="0" sz="3000" b="0" i="0" kern="1200">
                    <a:solidFill>
                      <a:srgbClr val="0C377B"/>
                    </a:solidFill>
                    <a:latin typeface="+mn-lt"/>
                    <a:ea typeface="+mn-ea"/>
                    <a:cs typeface="Ubuntu Light"/>
                  </a:defRPr>
                </a:lvl1pPr>
                <a:lvl2pPr marL="460375" indent="-228600" algn="l" rtl="0" eaLnBrk="1" latinLnBrk="0" hangingPunct="1">
                  <a:lnSpc>
                    <a:spcPct val="100000"/>
                  </a:lnSpc>
                  <a:spcBef>
                    <a:spcPts val="900"/>
                  </a:spcBef>
                  <a:buClr>
                    <a:schemeClr val="bg2"/>
                  </a:buClr>
                  <a:buSzPct val="100000"/>
                  <a:buFont typeface="Arial"/>
                  <a:buChar char="•"/>
                  <a:defRPr kumimoji="0" sz="2400" b="0" i="0" kern="1200" baseline="0">
                    <a:solidFill>
                      <a:srgbClr val="0C377B"/>
                    </a:solidFill>
                    <a:latin typeface="+mn-lt"/>
                    <a:ea typeface="+mn-ea"/>
                    <a:cs typeface="Ubuntu Light"/>
                  </a:defRPr>
                </a:lvl2pPr>
                <a:lvl3pPr marL="685800" indent="-225425" algn="l" rtl="0" eaLnBrk="1" latinLnBrk="0" hangingPunct="1">
                  <a:lnSpc>
                    <a:spcPct val="100000"/>
                  </a:lnSpc>
                  <a:spcBef>
                    <a:spcPts val="900"/>
                  </a:spcBef>
                  <a:buClr>
                    <a:schemeClr val="accent2"/>
                  </a:buClr>
                  <a:buSzPct val="100000"/>
                  <a:buFont typeface="Arial"/>
                  <a:buChar char="•"/>
                  <a:defRPr kumimoji="0" sz="2400" b="0" i="0" kern="1200">
                    <a:solidFill>
                      <a:srgbClr val="0C377B"/>
                    </a:solidFill>
                    <a:latin typeface="+mn-lt"/>
                    <a:ea typeface="+mn-ea"/>
                    <a:cs typeface="Ubuntu Light"/>
                  </a:defRPr>
                </a:lvl3pPr>
                <a:lvl4pPr marL="909638" indent="-223838" algn="l" rtl="0" eaLnBrk="1" latinLnBrk="0" hangingPunct="1">
                  <a:lnSpc>
                    <a:spcPct val="100000"/>
                  </a:lnSpc>
                  <a:spcBef>
                    <a:spcPts val="900"/>
                  </a:spcBef>
                  <a:buClr>
                    <a:schemeClr val="accent3"/>
                  </a:buClr>
                  <a:buSzPct val="100000"/>
                  <a:buFont typeface="Arial"/>
                  <a:buChar char="•"/>
                  <a:defRPr kumimoji="0" sz="2000" b="0" i="0" kern="1200">
                    <a:solidFill>
                      <a:srgbClr val="0C377B"/>
                    </a:solidFill>
                    <a:latin typeface="+mn-lt"/>
                    <a:ea typeface="+mn-ea"/>
                    <a:cs typeface="Ubuntu Light"/>
                  </a:defRPr>
                </a:lvl4pPr>
                <a:lvl5pPr marL="1146175" indent="-236538" algn="l" rtl="0" eaLnBrk="1" latinLnBrk="0" hangingPunct="1">
                  <a:lnSpc>
                    <a:spcPct val="100000"/>
                  </a:lnSpc>
                  <a:spcBef>
                    <a:spcPts val="900"/>
                  </a:spcBef>
                  <a:buClr>
                    <a:schemeClr val="accent4"/>
                  </a:buClr>
                  <a:buSzPct val="100000"/>
                  <a:buFont typeface="Arial"/>
                  <a:buChar char="•"/>
                  <a:defRPr kumimoji="0" sz="2000" b="0" i="0" kern="1200" baseline="0">
                    <a:solidFill>
                      <a:srgbClr val="0C377B"/>
                    </a:solidFill>
                    <a:latin typeface="+mn-lt"/>
                    <a:ea typeface="+mn-ea"/>
                    <a:cs typeface="Ubuntu Light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fontAlgn="base">
                  <a:lnSpc>
                    <a:spcPts val="2000"/>
                  </a:lnSpc>
                  <a:spcBef>
                    <a:spcPts val="0"/>
                  </a:spcBef>
                  <a:spcAft>
                    <a:spcPts val="600"/>
                  </a:spcAft>
                  <a:buNone/>
                  <a:defRPr/>
                </a:pPr>
                <a:r>
                  <a:rPr lang="en-US" sz="1600" u="sng" dirty="0" smtClean="0">
                    <a:solidFill>
                      <a:schemeClr val="tx1"/>
                    </a:solidFill>
                  </a:rPr>
                  <a:t>The HRMT-23 case: max simulated T on CFC jaw:  </a:t>
                </a:r>
                <a:r>
                  <a:rPr lang="en-US" sz="1600" b="1" u="sng" dirty="0" smtClean="0">
                    <a:solidFill>
                      <a:schemeClr val="tx1"/>
                    </a:solidFill>
                  </a:rPr>
                  <a:t>685 ˚C  </a:t>
                </a:r>
                <a:r>
                  <a:rPr lang="en-US" sz="1600" u="sng" dirty="0" smtClean="0">
                    <a:solidFill>
                      <a:schemeClr val="tx1"/>
                    </a:solidFill>
                  </a:rPr>
                  <a:t>(288b, 3.79E13p, </a:t>
                </a:r>
                <a:r>
                  <a:rPr lang="el-GR" sz="1600" u="sng" dirty="0" smtClean="0">
                    <a:solidFill>
                      <a:schemeClr val="tx1"/>
                    </a:solidFill>
                  </a:rPr>
                  <a:t>σ</a:t>
                </a:r>
                <a:r>
                  <a:rPr lang="en-US" sz="1600" u="sng" dirty="0" smtClean="0">
                    <a:solidFill>
                      <a:schemeClr val="tx1"/>
                    </a:solidFill>
                  </a:rPr>
                  <a:t> = 0.35 mm)  </a:t>
                </a:r>
              </a:p>
              <a:p>
                <a:pPr marL="0" indent="0" fontAlgn="base">
                  <a:lnSpc>
                    <a:spcPts val="2000"/>
                  </a:lnSpc>
                  <a:spcBef>
                    <a:spcPts val="0"/>
                  </a:spcBef>
                  <a:spcAft>
                    <a:spcPts val="600"/>
                  </a:spcAft>
                  <a:buNone/>
                  <a:defRPr/>
                </a:pPr>
                <a:endParaRPr lang="en-US" sz="1600" b="1" dirty="0" smtClean="0">
                  <a:solidFill>
                    <a:srgbClr val="FF0000"/>
                  </a:solidFill>
                </a:endParaRPr>
              </a:p>
              <a:p>
                <a:pPr fontAlgn="base">
                  <a:lnSpc>
                    <a:spcPts val="2000"/>
                  </a:lnSpc>
                  <a:spcBef>
                    <a:spcPts val="0"/>
                  </a:spcBef>
                  <a:spcAft>
                    <a:spcPts val="600"/>
                  </a:spcAft>
                  <a:defRPr/>
                </a:pPr>
                <a:endParaRPr lang="en-US" sz="1600" dirty="0" smtClean="0">
                  <a:solidFill>
                    <a:srgbClr val="002060"/>
                  </a:solidFill>
                </a:endParaRPr>
              </a:p>
              <a:p>
                <a:pPr fontAlgn="base">
                  <a:lnSpc>
                    <a:spcPts val="2000"/>
                  </a:lnSpc>
                  <a:spcBef>
                    <a:spcPts val="0"/>
                  </a:spcBef>
                  <a:spcAft>
                    <a:spcPts val="600"/>
                  </a:spcAft>
                  <a:defRPr/>
                </a:pPr>
                <a:endParaRPr lang="en-US" sz="1600" b="1" dirty="0" smtClean="0">
                  <a:solidFill>
                    <a:srgbClr val="002060"/>
                  </a:solidFill>
                </a:endParaRPr>
              </a:p>
              <a:p>
                <a:pPr fontAlgn="base">
                  <a:lnSpc>
                    <a:spcPts val="2000"/>
                  </a:lnSpc>
                  <a:spcBef>
                    <a:spcPts val="0"/>
                  </a:spcBef>
                  <a:spcAft>
                    <a:spcPts val="600"/>
                  </a:spcAft>
                  <a:defRPr/>
                </a:pPr>
                <a:endParaRPr lang="en-US" sz="1600" dirty="0" smtClean="0">
                  <a:solidFill>
                    <a:srgbClr val="002060"/>
                  </a:solidFill>
                </a:endParaRPr>
              </a:p>
              <a:p>
                <a:pPr fontAlgn="base">
                  <a:lnSpc>
                    <a:spcPts val="2000"/>
                  </a:lnSpc>
                  <a:spcBef>
                    <a:spcPts val="0"/>
                  </a:spcBef>
                </a:pPr>
                <a:endParaRPr lang="en-US" sz="1600" b="1" dirty="0" smtClean="0">
                  <a:solidFill>
                    <a:srgbClr val="002060"/>
                  </a:solidFill>
                  <a:sym typeface="Symbol" panose="05050102010706020507" pitchFamily="18" charset="2"/>
                </a:endParaRPr>
              </a:p>
              <a:p>
                <a:pPr fontAlgn="auto">
                  <a:spcAft>
                    <a:spcPts val="0"/>
                  </a:spcAft>
                </a:pPr>
                <a:endParaRPr lang="en-GB" sz="1600" dirty="0" smtClean="0">
                  <a:solidFill>
                    <a:srgbClr val="002060"/>
                  </a:solidFill>
                </a:endParaRPr>
              </a:p>
              <a:p>
                <a:pPr fontAlgn="auto">
                  <a:spcAft>
                    <a:spcPts val="0"/>
                  </a:spcAft>
                </a:pPr>
                <a:endParaRPr lang="en-US" sz="1600" b="1" dirty="0" smtClean="0">
                  <a:solidFill>
                    <a:srgbClr val="002060"/>
                  </a:solidFill>
                </a:endParaRPr>
              </a:p>
              <a:p>
                <a:pPr fontAlgn="auto">
                  <a:spcAft>
                    <a:spcPts val="0"/>
                  </a:spcAft>
                </a:pPr>
                <a:endParaRPr lang="en-US" sz="1600" dirty="0" smtClean="0">
                  <a:solidFill>
                    <a:srgbClr val="002060"/>
                  </a:solidFill>
                </a:endParaRPr>
              </a:p>
              <a:p>
                <a:pPr marL="0" indent="0" fontAlgn="auto">
                  <a:spcAft>
                    <a:spcPts val="0"/>
                  </a:spcAft>
                  <a:buNone/>
                </a:pPr>
                <a:endParaRPr lang="en-US" sz="1600" dirty="0" smtClean="0">
                  <a:solidFill>
                    <a:srgbClr val="002060"/>
                  </a:solidFill>
                </a:endParaRPr>
              </a:p>
              <a:p>
                <a:pPr fontAlgn="auto">
                  <a:spcAft>
                    <a:spcPts val="0"/>
                  </a:spcAft>
                </a:pPr>
                <a:endParaRPr lang="en-GB" sz="1600" dirty="0">
                  <a:solidFill>
                    <a:srgbClr val="002060"/>
                  </a:solidFill>
                </a:endParaRPr>
              </a:p>
              <a:p>
                <a:pPr fontAlgn="auto">
                  <a:spcAft>
                    <a:spcPts val="0"/>
                  </a:spcAft>
                </a:pPr>
                <a:endParaRPr lang="en-US" sz="1600" b="1" dirty="0">
                  <a:solidFill>
                    <a:srgbClr val="002060"/>
                  </a:solidFill>
                </a:endParaRPr>
              </a:p>
            </p:txBody>
          </p:sp>
          <p:sp>
            <p:nvSpPr>
              <p:cNvPr id="26" name="Content Placeholder 2"/>
              <p:cNvSpPr txBox="1">
                <a:spLocks/>
              </p:cNvSpPr>
              <p:nvPr/>
            </p:nvSpPr>
            <p:spPr>
              <a:xfrm>
                <a:off x="4369671" y="5682125"/>
                <a:ext cx="4791425" cy="708550"/>
              </a:xfrm>
              <a:prstGeom prst="rect">
                <a:avLst/>
              </a:prstGeom>
            </p:spPr>
            <p:txBody>
              <a:bodyPr vert="horz">
                <a:normAutofit fontScale="92500"/>
              </a:bodyPr>
              <a:lstStyle>
                <a:lvl1pPr marL="225425" indent="-225425" algn="l" rtl="0" eaLnBrk="1" latinLnBrk="0" hangingPunct="1">
                  <a:lnSpc>
                    <a:spcPct val="100000"/>
                  </a:lnSpc>
                  <a:spcBef>
                    <a:spcPts val="900"/>
                  </a:spcBef>
                  <a:buClr>
                    <a:schemeClr val="accent1"/>
                  </a:buClr>
                  <a:buSzPct val="100000"/>
                  <a:buFont typeface="Arial"/>
                  <a:buChar char="•"/>
                  <a:defRPr kumimoji="0" sz="3000" b="0" i="0" kern="1200">
                    <a:solidFill>
                      <a:srgbClr val="0C377B"/>
                    </a:solidFill>
                    <a:latin typeface="+mn-lt"/>
                    <a:ea typeface="+mn-ea"/>
                    <a:cs typeface="Ubuntu Light"/>
                  </a:defRPr>
                </a:lvl1pPr>
                <a:lvl2pPr marL="460375" indent="-228600" algn="l" rtl="0" eaLnBrk="1" latinLnBrk="0" hangingPunct="1">
                  <a:lnSpc>
                    <a:spcPct val="100000"/>
                  </a:lnSpc>
                  <a:spcBef>
                    <a:spcPts val="900"/>
                  </a:spcBef>
                  <a:buClr>
                    <a:schemeClr val="bg2"/>
                  </a:buClr>
                  <a:buSzPct val="100000"/>
                  <a:buFont typeface="Arial"/>
                  <a:buChar char="•"/>
                  <a:defRPr kumimoji="0" sz="2400" b="0" i="0" kern="1200" baseline="0">
                    <a:solidFill>
                      <a:srgbClr val="0C377B"/>
                    </a:solidFill>
                    <a:latin typeface="+mn-lt"/>
                    <a:ea typeface="+mn-ea"/>
                    <a:cs typeface="Ubuntu Light"/>
                  </a:defRPr>
                </a:lvl2pPr>
                <a:lvl3pPr marL="685800" indent="-225425" algn="l" rtl="0" eaLnBrk="1" latinLnBrk="0" hangingPunct="1">
                  <a:lnSpc>
                    <a:spcPct val="100000"/>
                  </a:lnSpc>
                  <a:spcBef>
                    <a:spcPts val="900"/>
                  </a:spcBef>
                  <a:buClr>
                    <a:schemeClr val="accent2"/>
                  </a:buClr>
                  <a:buSzPct val="100000"/>
                  <a:buFont typeface="Arial"/>
                  <a:buChar char="•"/>
                  <a:defRPr kumimoji="0" sz="2400" b="0" i="0" kern="1200">
                    <a:solidFill>
                      <a:srgbClr val="0C377B"/>
                    </a:solidFill>
                    <a:latin typeface="+mn-lt"/>
                    <a:ea typeface="+mn-ea"/>
                    <a:cs typeface="Ubuntu Light"/>
                  </a:defRPr>
                </a:lvl3pPr>
                <a:lvl4pPr marL="909638" indent="-223838" algn="l" rtl="0" eaLnBrk="1" latinLnBrk="0" hangingPunct="1">
                  <a:lnSpc>
                    <a:spcPct val="100000"/>
                  </a:lnSpc>
                  <a:spcBef>
                    <a:spcPts val="900"/>
                  </a:spcBef>
                  <a:buClr>
                    <a:schemeClr val="accent3"/>
                  </a:buClr>
                  <a:buSzPct val="100000"/>
                  <a:buFont typeface="Arial"/>
                  <a:buChar char="•"/>
                  <a:defRPr kumimoji="0" sz="2000" b="0" i="0" kern="1200">
                    <a:solidFill>
                      <a:srgbClr val="0C377B"/>
                    </a:solidFill>
                    <a:latin typeface="+mn-lt"/>
                    <a:ea typeface="+mn-ea"/>
                    <a:cs typeface="Ubuntu Light"/>
                  </a:defRPr>
                </a:lvl4pPr>
                <a:lvl5pPr marL="1146175" indent="-236538" algn="l" rtl="0" eaLnBrk="1" latinLnBrk="0" hangingPunct="1">
                  <a:lnSpc>
                    <a:spcPct val="100000"/>
                  </a:lnSpc>
                  <a:spcBef>
                    <a:spcPts val="900"/>
                  </a:spcBef>
                  <a:buClr>
                    <a:schemeClr val="accent4"/>
                  </a:buClr>
                  <a:buSzPct val="100000"/>
                  <a:buFont typeface="Arial"/>
                  <a:buChar char="•"/>
                  <a:defRPr kumimoji="0" sz="2000" b="0" i="0" kern="1200" baseline="0">
                    <a:solidFill>
                      <a:srgbClr val="0C377B"/>
                    </a:solidFill>
                    <a:latin typeface="+mn-lt"/>
                    <a:ea typeface="+mn-ea"/>
                    <a:cs typeface="Ubuntu Light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fontAlgn="base">
                  <a:lnSpc>
                    <a:spcPts val="2000"/>
                  </a:lnSpc>
                  <a:spcBef>
                    <a:spcPts val="0"/>
                  </a:spcBef>
                  <a:spcAft>
                    <a:spcPts val="600"/>
                  </a:spcAft>
                  <a:buNone/>
                  <a:defRPr/>
                </a:pPr>
                <a:r>
                  <a:rPr lang="en-US" sz="1600" u="sng" dirty="0" smtClean="0">
                    <a:solidFill>
                      <a:schemeClr val="tx1"/>
                    </a:solidFill>
                  </a:rPr>
                  <a:t>The HRMT-36 case: </a:t>
                </a:r>
                <a:r>
                  <a:rPr lang="en-US" sz="1600" b="1" u="sng" dirty="0" smtClean="0">
                    <a:solidFill>
                      <a:schemeClr val="tx1"/>
                    </a:solidFill>
                  </a:rPr>
                  <a:t>&gt;1500 </a:t>
                </a:r>
                <a:r>
                  <a:rPr lang="en-US" sz="1600" b="1" u="sng" dirty="0">
                    <a:solidFill>
                      <a:schemeClr val="tx1"/>
                    </a:solidFill>
                  </a:rPr>
                  <a:t>˚C</a:t>
                </a:r>
                <a:r>
                  <a:rPr lang="en-US" sz="1600" u="sng" dirty="0" smtClean="0">
                    <a:solidFill>
                      <a:schemeClr val="tx1"/>
                    </a:solidFill>
                  </a:rPr>
                  <a:t> (grazing shot at 288b, 3.72E13p, </a:t>
                </a:r>
                <a:r>
                  <a:rPr lang="el-GR" sz="1600" u="sng" dirty="0">
                    <a:solidFill>
                      <a:schemeClr val="tx1"/>
                    </a:solidFill>
                  </a:rPr>
                  <a:t>σ</a:t>
                </a:r>
                <a:r>
                  <a:rPr lang="en-US" sz="1600" u="sng" dirty="0">
                    <a:solidFill>
                      <a:schemeClr val="tx1"/>
                    </a:solidFill>
                  </a:rPr>
                  <a:t> = </a:t>
                </a:r>
                <a:r>
                  <a:rPr lang="en-US" sz="1600" u="sng" dirty="0" smtClean="0">
                    <a:solidFill>
                      <a:schemeClr val="tx1"/>
                    </a:solidFill>
                  </a:rPr>
                  <a:t>0.25 mm) </a:t>
                </a:r>
                <a:r>
                  <a:rPr lang="en-US" sz="1600" u="sng" dirty="0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</a:t>
                </a:r>
                <a:r>
                  <a:rPr lang="en-US" sz="1600" dirty="0" smtClean="0">
                    <a:solidFill>
                      <a:srgbClr val="FF0000"/>
                    </a:solidFill>
                  </a:rPr>
                  <a:t>No failure observed </a:t>
                </a:r>
                <a:endParaRPr lang="en-US" sz="1600" b="1" dirty="0" smtClean="0">
                  <a:solidFill>
                    <a:srgbClr val="FF0000"/>
                  </a:solidFill>
                </a:endParaRPr>
              </a:p>
              <a:p>
                <a:pPr marL="0" indent="0" fontAlgn="base">
                  <a:lnSpc>
                    <a:spcPts val="2000"/>
                  </a:lnSpc>
                  <a:spcBef>
                    <a:spcPts val="0"/>
                  </a:spcBef>
                  <a:spcAft>
                    <a:spcPts val="600"/>
                  </a:spcAft>
                  <a:buNone/>
                  <a:defRPr/>
                </a:pPr>
                <a:endParaRPr lang="en-US" sz="1600" b="1" dirty="0" smtClean="0">
                  <a:solidFill>
                    <a:srgbClr val="FF0000"/>
                  </a:solidFill>
                </a:endParaRPr>
              </a:p>
              <a:p>
                <a:pPr fontAlgn="base">
                  <a:lnSpc>
                    <a:spcPts val="2000"/>
                  </a:lnSpc>
                  <a:spcBef>
                    <a:spcPts val="0"/>
                  </a:spcBef>
                  <a:spcAft>
                    <a:spcPts val="600"/>
                  </a:spcAft>
                  <a:defRPr/>
                </a:pPr>
                <a:endParaRPr lang="en-US" sz="1600" dirty="0" smtClean="0">
                  <a:solidFill>
                    <a:srgbClr val="002060"/>
                  </a:solidFill>
                </a:endParaRPr>
              </a:p>
              <a:p>
                <a:pPr fontAlgn="base">
                  <a:lnSpc>
                    <a:spcPts val="2000"/>
                  </a:lnSpc>
                  <a:spcBef>
                    <a:spcPts val="0"/>
                  </a:spcBef>
                  <a:spcAft>
                    <a:spcPts val="600"/>
                  </a:spcAft>
                  <a:defRPr/>
                </a:pPr>
                <a:endParaRPr lang="en-US" sz="1600" b="1" dirty="0" smtClean="0">
                  <a:solidFill>
                    <a:srgbClr val="002060"/>
                  </a:solidFill>
                </a:endParaRPr>
              </a:p>
              <a:p>
                <a:pPr fontAlgn="base">
                  <a:lnSpc>
                    <a:spcPts val="2000"/>
                  </a:lnSpc>
                  <a:spcBef>
                    <a:spcPts val="0"/>
                  </a:spcBef>
                  <a:spcAft>
                    <a:spcPts val="600"/>
                  </a:spcAft>
                  <a:defRPr/>
                </a:pPr>
                <a:endParaRPr lang="en-US" sz="1600" dirty="0" smtClean="0">
                  <a:solidFill>
                    <a:srgbClr val="002060"/>
                  </a:solidFill>
                </a:endParaRPr>
              </a:p>
              <a:p>
                <a:pPr fontAlgn="base">
                  <a:lnSpc>
                    <a:spcPts val="2000"/>
                  </a:lnSpc>
                  <a:spcBef>
                    <a:spcPts val="0"/>
                  </a:spcBef>
                </a:pPr>
                <a:endParaRPr lang="en-US" sz="1600" b="1" dirty="0" smtClean="0">
                  <a:solidFill>
                    <a:srgbClr val="002060"/>
                  </a:solidFill>
                  <a:sym typeface="Symbol" panose="05050102010706020507" pitchFamily="18" charset="2"/>
                </a:endParaRPr>
              </a:p>
              <a:p>
                <a:pPr fontAlgn="auto">
                  <a:spcAft>
                    <a:spcPts val="0"/>
                  </a:spcAft>
                </a:pPr>
                <a:endParaRPr lang="en-GB" sz="1600" dirty="0" smtClean="0">
                  <a:solidFill>
                    <a:srgbClr val="002060"/>
                  </a:solidFill>
                </a:endParaRPr>
              </a:p>
              <a:p>
                <a:pPr fontAlgn="auto">
                  <a:spcAft>
                    <a:spcPts val="0"/>
                  </a:spcAft>
                </a:pPr>
                <a:endParaRPr lang="en-US" sz="1600" b="1" dirty="0" smtClean="0">
                  <a:solidFill>
                    <a:srgbClr val="002060"/>
                  </a:solidFill>
                </a:endParaRPr>
              </a:p>
              <a:p>
                <a:pPr fontAlgn="auto">
                  <a:spcAft>
                    <a:spcPts val="0"/>
                  </a:spcAft>
                </a:pPr>
                <a:endParaRPr lang="en-US" sz="1600" dirty="0" smtClean="0">
                  <a:solidFill>
                    <a:srgbClr val="002060"/>
                  </a:solidFill>
                </a:endParaRPr>
              </a:p>
              <a:p>
                <a:pPr marL="0" indent="0" fontAlgn="auto">
                  <a:spcAft>
                    <a:spcPts val="0"/>
                  </a:spcAft>
                  <a:buNone/>
                </a:pPr>
                <a:endParaRPr lang="en-US" sz="1600" dirty="0" smtClean="0">
                  <a:solidFill>
                    <a:srgbClr val="002060"/>
                  </a:solidFill>
                </a:endParaRPr>
              </a:p>
              <a:p>
                <a:pPr fontAlgn="auto">
                  <a:spcAft>
                    <a:spcPts val="0"/>
                  </a:spcAft>
                </a:pPr>
                <a:endParaRPr lang="en-GB" sz="1600" dirty="0">
                  <a:solidFill>
                    <a:srgbClr val="002060"/>
                  </a:solidFill>
                </a:endParaRPr>
              </a:p>
              <a:p>
                <a:pPr fontAlgn="auto">
                  <a:spcAft>
                    <a:spcPts val="0"/>
                  </a:spcAft>
                </a:pPr>
                <a:endParaRPr lang="en-US" sz="1600" b="1" dirty="0">
                  <a:solidFill>
                    <a:srgbClr val="002060"/>
                  </a:solidFill>
                </a:endParaRPr>
              </a:p>
            </p:txBody>
          </p:sp>
        </p:grpSp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440" t="31128" b="25447"/>
            <a:stretch/>
          </p:blipFill>
          <p:spPr>
            <a:xfrm>
              <a:off x="4379726" y="5030171"/>
              <a:ext cx="4623206" cy="1192688"/>
            </a:xfrm>
            <a:prstGeom prst="rect">
              <a:avLst/>
            </a:prstGeom>
          </p:spPr>
        </p:pic>
      </p:grpSp>
      <p:grpSp>
        <p:nvGrpSpPr>
          <p:cNvPr id="8" name="Group 7"/>
          <p:cNvGrpSpPr/>
          <p:nvPr/>
        </p:nvGrpSpPr>
        <p:grpSpPr>
          <a:xfrm>
            <a:off x="184885" y="1067389"/>
            <a:ext cx="4095077" cy="2661024"/>
            <a:chOff x="202754" y="1091674"/>
            <a:chExt cx="4095077" cy="2661024"/>
          </a:xfrm>
        </p:grpSpPr>
        <p:grpSp>
          <p:nvGrpSpPr>
            <p:cNvPr id="31" name="Group 30"/>
            <p:cNvGrpSpPr/>
            <p:nvPr/>
          </p:nvGrpSpPr>
          <p:grpSpPr>
            <a:xfrm>
              <a:off x="202754" y="1091674"/>
              <a:ext cx="4057841" cy="2661024"/>
              <a:chOff x="320412" y="911221"/>
              <a:chExt cx="5763865" cy="3646710"/>
            </a:xfrm>
          </p:grpSpPr>
          <p:pic>
            <p:nvPicPr>
              <p:cNvPr id="32" name="Picture 31"/>
              <p:cNvPicPr>
                <a:picLocks noChangeAspect="1"/>
              </p:cNvPicPr>
              <p:nvPr/>
            </p:nvPicPr>
            <p:blipFill rotWithShape="1">
              <a:blip r:embed="rId4"/>
              <a:srcRect t="6136" r="10630" b="4541"/>
              <a:stretch/>
            </p:blipFill>
            <p:spPr>
              <a:xfrm>
                <a:off x="320412" y="911221"/>
                <a:ext cx="5748104" cy="3545059"/>
              </a:xfrm>
              <a:prstGeom prst="rect">
                <a:avLst/>
              </a:prstGeom>
            </p:spPr>
          </p:pic>
          <p:sp>
            <p:nvSpPr>
              <p:cNvPr id="33" name="Rectangle 32"/>
              <p:cNvSpPr/>
              <p:nvPr/>
            </p:nvSpPr>
            <p:spPr>
              <a:xfrm>
                <a:off x="2295326" y="4213273"/>
                <a:ext cx="3788951" cy="34465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" name="Rectangle 6"/>
            <p:cNvSpPr/>
            <p:nvPr/>
          </p:nvSpPr>
          <p:spPr>
            <a:xfrm>
              <a:off x="3847150" y="2926080"/>
              <a:ext cx="450681" cy="82661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7" name="Rectangle 16"/>
          <p:cNvSpPr/>
          <p:nvPr/>
        </p:nvSpPr>
        <p:spPr>
          <a:xfrm>
            <a:off x="1104073" y="1106444"/>
            <a:ext cx="1808558" cy="4180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</a:t>
            </a:r>
            <a:r>
              <a:rPr kumimoji="0" lang="en-US" sz="18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max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= 660 ºC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42337" y="4417158"/>
            <a:ext cx="3395730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 smtClean="0"/>
              <a:t>No failure</a:t>
            </a:r>
            <a:r>
              <a:rPr lang="en-US" dirty="0" smtClean="0"/>
              <a:t> demonstrated experimentally </a:t>
            </a:r>
            <a:endParaRPr lang="en-US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100" dirty="0" smtClean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ym typeface="Wingdings" panose="05000000000000000000" pitchFamily="2" charset="2"/>
              </a:rPr>
              <a:t>Numerical model overestimates stresses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8214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25/06/2019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G. Gobbi - CERN                                          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0" y="1138702"/>
            <a:ext cx="8226425" cy="5028279"/>
          </a:xfrm>
        </p:spPr>
        <p:txBody>
          <a:bodyPr>
            <a:noAutofit/>
          </a:bodyPr>
          <a:lstStyle/>
          <a:p>
            <a:pPr algn="just"/>
            <a:r>
              <a:rPr lang="en-US" sz="1800" dirty="0"/>
              <a:t>Thermo-structural studies of </a:t>
            </a:r>
            <a:r>
              <a:rPr lang="en-US" sz="1800" b="1" dirty="0" smtClean="0"/>
              <a:t>most </a:t>
            </a:r>
            <a:r>
              <a:rPr lang="en-US" sz="1800" b="1" dirty="0"/>
              <a:t>loaded primary </a:t>
            </a:r>
            <a:r>
              <a:rPr lang="en-US" sz="1800" dirty="0"/>
              <a:t>(TCP) and </a:t>
            </a:r>
            <a:r>
              <a:rPr lang="en-US" sz="1800" b="1" dirty="0"/>
              <a:t>secondary</a:t>
            </a:r>
            <a:r>
              <a:rPr lang="en-US" sz="1800" dirty="0"/>
              <a:t> (TCS) collimators of the FCC </a:t>
            </a:r>
            <a:r>
              <a:rPr lang="en-US" sz="1800" dirty="0" smtClean="0"/>
              <a:t>performed </a:t>
            </a:r>
            <a:r>
              <a:rPr lang="en-US" sz="1800" dirty="0"/>
              <a:t>for </a:t>
            </a:r>
            <a:r>
              <a:rPr lang="en-US" sz="1800" b="1" dirty="0" smtClean="0"/>
              <a:t>1h</a:t>
            </a:r>
            <a:r>
              <a:rPr lang="en-US" sz="1800" dirty="0" smtClean="0"/>
              <a:t> and </a:t>
            </a:r>
            <a:r>
              <a:rPr lang="en-US" sz="1800" b="1" dirty="0" smtClean="0"/>
              <a:t>0.2h BLT</a:t>
            </a:r>
          </a:p>
          <a:p>
            <a:pPr algn="just">
              <a:spcAft>
                <a:spcPts val="800"/>
              </a:spcAft>
            </a:pPr>
            <a:r>
              <a:rPr lang="en-US" sz="1800" dirty="0" smtClean="0"/>
              <a:t>Stiff structure considered for the conceptual design</a:t>
            </a:r>
            <a:r>
              <a:rPr lang="en-US" sz="1800" dirty="0" smtClean="0">
                <a:sym typeface="Wingdings" panose="05000000000000000000" pitchFamily="2" charset="2"/>
              </a:rPr>
              <a:t> </a:t>
            </a:r>
            <a:r>
              <a:rPr lang="en-US" sz="1800" b="1" dirty="0" smtClean="0"/>
              <a:t>bonded assembly</a:t>
            </a:r>
          </a:p>
          <a:p>
            <a:pPr algn="just">
              <a:spcAft>
                <a:spcPts val="800"/>
              </a:spcAft>
            </a:pPr>
            <a:r>
              <a:rPr lang="en-US" sz="1800" b="1" dirty="0" smtClean="0"/>
              <a:t>Highest</a:t>
            </a:r>
            <a:r>
              <a:rPr lang="en-US" sz="1800" dirty="0" smtClean="0"/>
              <a:t> </a:t>
            </a:r>
            <a:r>
              <a:rPr lang="en-US" sz="1800" dirty="0"/>
              <a:t>value of jaw </a:t>
            </a:r>
            <a:r>
              <a:rPr lang="en-US" sz="1800" b="1" dirty="0"/>
              <a:t>deflection</a:t>
            </a:r>
            <a:r>
              <a:rPr lang="en-US" sz="1800" dirty="0"/>
              <a:t> for the most loaded </a:t>
            </a:r>
            <a:r>
              <a:rPr lang="en-US" sz="1800" b="1" dirty="0"/>
              <a:t>secondary</a:t>
            </a:r>
            <a:r>
              <a:rPr lang="en-US" sz="1800" dirty="0"/>
              <a:t> collimator, </a:t>
            </a:r>
            <a:r>
              <a:rPr lang="en-US" sz="1800" b="1" dirty="0"/>
              <a:t>0.2h BLT</a:t>
            </a:r>
            <a:r>
              <a:rPr lang="en-US" sz="1800" dirty="0"/>
              <a:t>, around 370 µm away from the beam</a:t>
            </a:r>
          </a:p>
          <a:p>
            <a:pPr algn="just"/>
            <a:r>
              <a:rPr lang="en-US" sz="1800" b="1" dirty="0"/>
              <a:t>Highest temperature</a:t>
            </a:r>
            <a:r>
              <a:rPr lang="en-US" sz="1800" dirty="0"/>
              <a:t>, 660 °C, on </a:t>
            </a:r>
            <a:r>
              <a:rPr lang="en-US" sz="1800" b="1" dirty="0"/>
              <a:t>primary</a:t>
            </a:r>
            <a:r>
              <a:rPr lang="en-US" sz="1800" dirty="0"/>
              <a:t> collimator for </a:t>
            </a:r>
            <a:r>
              <a:rPr lang="en-US" sz="1800" b="1" dirty="0"/>
              <a:t>0.2h BLT</a:t>
            </a:r>
            <a:r>
              <a:rPr lang="en-US" sz="1800" dirty="0"/>
              <a:t> scenario without CFC </a:t>
            </a:r>
            <a:r>
              <a:rPr lang="en-US" sz="1800" dirty="0" smtClean="0"/>
              <a:t>failure</a:t>
            </a:r>
          </a:p>
          <a:p>
            <a:pPr marL="0" indent="0" algn="just">
              <a:buNone/>
            </a:pPr>
            <a:endParaRPr lang="en-US" sz="1800" dirty="0"/>
          </a:p>
          <a:p>
            <a:pPr algn="just"/>
            <a:r>
              <a:rPr lang="en-US" sz="1800" b="1" dirty="0" smtClean="0">
                <a:solidFill>
                  <a:srgbClr val="5197CC"/>
                </a:solidFill>
              </a:rPr>
              <a:t>Collimators </a:t>
            </a:r>
            <a:r>
              <a:rPr lang="en-US" sz="1800" b="1" dirty="0">
                <a:solidFill>
                  <a:srgbClr val="5197CC"/>
                </a:solidFill>
              </a:rPr>
              <a:t>survive</a:t>
            </a:r>
            <a:r>
              <a:rPr lang="en-US" sz="1800" b="1" dirty="0"/>
              <a:t> </a:t>
            </a:r>
            <a:r>
              <a:rPr lang="en-US" sz="1800" dirty="0"/>
              <a:t>without permanent damage in spite of extreme loss </a:t>
            </a:r>
            <a:r>
              <a:rPr lang="en-US" sz="1800" dirty="0" smtClean="0"/>
              <a:t>conditions</a:t>
            </a:r>
          </a:p>
          <a:p>
            <a:pPr lvl="1" algn="just">
              <a:spcAft>
                <a:spcPts val="800"/>
              </a:spcAft>
              <a:buClr>
                <a:schemeClr val="tx1"/>
              </a:buClr>
            </a:pPr>
            <a:r>
              <a:rPr lang="en-US" sz="16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Onset </a:t>
            </a:r>
            <a:r>
              <a:rPr lang="en-US" sz="1600" b="1" dirty="0">
                <a:ea typeface="Calibri" panose="020F0502020204030204" pitchFamily="34" charset="0"/>
                <a:cs typeface="Times New Roman" panose="02020603050405020304" pitchFamily="18" charset="0"/>
              </a:rPr>
              <a:t>of plasticity</a:t>
            </a:r>
            <a:r>
              <a:rPr lang="en-US" sz="16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on </a:t>
            </a:r>
            <a:r>
              <a:rPr lang="en-US" sz="1600" dirty="0">
                <a:ea typeface="Calibri" panose="020F0502020204030204" pitchFamily="34" charset="0"/>
                <a:cs typeface="Times New Roman" panose="02020603050405020304" pitchFamily="18" charset="0"/>
              </a:rPr>
              <a:t>the cooling </a:t>
            </a:r>
            <a:r>
              <a:rPr lang="en-US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pipes could </a:t>
            </a:r>
            <a:r>
              <a:rPr lang="en-US" sz="1600" dirty="0">
                <a:ea typeface="Calibri" panose="020F0502020204030204" pitchFamily="34" charset="0"/>
                <a:cs typeface="Times New Roman" panose="02020603050405020304" pitchFamily="18" charset="0"/>
              </a:rPr>
              <a:t>be cured with </a:t>
            </a:r>
            <a:r>
              <a:rPr lang="en-US" sz="1600" b="1" dirty="0">
                <a:ea typeface="Calibri" panose="020F0502020204030204" pitchFamily="34" charset="0"/>
                <a:cs typeface="Times New Roman" panose="02020603050405020304" pitchFamily="18" charset="0"/>
              </a:rPr>
              <a:t>alternative materials</a:t>
            </a:r>
            <a:r>
              <a:rPr lang="en-US" sz="1600" dirty="0">
                <a:ea typeface="Calibri" panose="020F0502020204030204" pitchFamily="34" charset="0"/>
                <a:cs typeface="Times New Roman" panose="02020603050405020304" pitchFamily="18" charset="0"/>
              </a:rPr>
              <a:t> or </a:t>
            </a:r>
            <a:r>
              <a:rPr lang="en-US" sz="16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geometry</a:t>
            </a:r>
            <a:endParaRPr lang="en-GB" sz="1600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sz="1800" dirty="0" smtClean="0"/>
              <a:t>Overall, </a:t>
            </a:r>
            <a:r>
              <a:rPr lang="en-US" sz="1800" b="1" dirty="0" smtClean="0"/>
              <a:t>high temperatures </a:t>
            </a:r>
            <a:r>
              <a:rPr lang="en-US" sz="1800" dirty="0" smtClean="0"/>
              <a:t>may lead to </a:t>
            </a:r>
            <a:r>
              <a:rPr lang="en-US" sz="1800" b="1" dirty="0" smtClean="0"/>
              <a:t>high</a:t>
            </a:r>
            <a:r>
              <a:rPr lang="en-US" sz="1800" dirty="0" smtClean="0"/>
              <a:t> </a:t>
            </a:r>
            <a:r>
              <a:rPr lang="en-US" sz="1800" b="1" dirty="0" smtClean="0"/>
              <a:t>outgassing</a:t>
            </a:r>
            <a:r>
              <a:rPr lang="en-US" sz="1800" dirty="0" smtClean="0"/>
              <a:t> …</a:t>
            </a:r>
          </a:p>
          <a:p>
            <a:pPr algn="just">
              <a:lnSpc>
                <a:spcPct val="150000"/>
              </a:lnSpc>
            </a:pPr>
            <a:endParaRPr lang="en-US" sz="1800" dirty="0" smtClean="0"/>
          </a:p>
          <a:p>
            <a:pPr algn="just">
              <a:lnSpc>
                <a:spcPct val="150000"/>
              </a:lnSpc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8512516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next ?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25/06/2019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G. Gobbi - CERN                                          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4643" y="2037735"/>
            <a:ext cx="2787238" cy="17736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825" y="3321864"/>
            <a:ext cx="5051819" cy="268377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918" y="1114906"/>
            <a:ext cx="3711939" cy="209005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64" t="27794" r="20082" b="50395"/>
          <a:stretch/>
        </p:blipFill>
        <p:spPr>
          <a:xfrm>
            <a:off x="5667868" y="4025121"/>
            <a:ext cx="3124601" cy="170810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20628" y="1204328"/>
            <a:ext cx="4371841" cy="72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6998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next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25/06/2019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G. Gobbi - CERN                                          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7784" y="1457215"/>
            <a:ext cx="4824536" cy="248829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>
            <a:off x="5584749" y="4514578"/>
            <a:ext cx="3099305" cy="130631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278369" y="4537709"/>
            <a:ext cx="5003365" cy="130932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58" t="21570" r="8566"/>
          <a:stretch/>
        </p:blipFill>
        <p:spPr>
          <a:xfrm>
            <a:off x="5584749" y="1821803"/>
            <a:ext cx="3219271" cy="212370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126691" y="3877930"/>
            <a:ext cx="2131257" cy="68591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HRMT-36 </a:t>
            </a:r>
            <a:r>
              <a:rPr lang="en-US" b="1" dirty="0" err="1">
                <a:solidFill>
                  <a:schemeClr val="tx1"/>
                </a:solidFill>
              </a:rPr>
              <a:t>MultiMat</a:t>
            </a:r>
            <a:endParaRPr lang="en-GB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7878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Thanks for your attention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839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</a:t>
            </a:r>
            <a:r>
              <a:rPr lang="en-US" dirty="0" smtClean="0"/>
              <a:t>esults - CFC absorber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25/06/2019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G. Gobbi - CERN                                          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438" b="9873"/>
          <a:stretch/>
        </p:blipFill>
        <p:spPr>
          <a:xfrm>
            <a:off x="4975274" y="3737614"/>
            <a:ext cx="3810000" cy="243810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646" b="9707"/>
          <a:stretch/>
        </p:blipFill>
        <p:spPr>
          <a:xfrm>
            <a:off x="4903478" y="918405"/>
            <a:ext cx="3881796" cy="249501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531" b="8672"/>
          <a:stretch/>
        </p:blipFill>
        <p:spPr>
          <a:xfrm>
            <a:off x="355980" y="3543602"/>
            <a:ext cx="3962402" cy="256881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314" b="8980"/>
          <a:stretch/>
        </p:blipFill>
        <p:spPr>
          <a:xfrm>
            <a:off x="355980" y="920106"/>
            <a:ext cx="3908185" cy="252188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271262" y="2945693"/>
                <a:ext cx="2647544" cy="407413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X</m:t>
                        </m:r>
                      </m:sub>
                      <m:sup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max</m:t>
                        </m:r>
                      </m:sup>
                    </m:sSubSup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(weak) = 45 MPa</a:t>
                </a:r>
                <a:endParaRPr lang="en-GB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262" y="2945693"/>
                <a:ext cx="2647544" cy="407413"/>
              </a:xfrm>
              <a:prstGeom prst="rect">
                <a:avLst/>
              </a:prstGeom>
              <a:blipFill>
                <a:blip r:embed="rId6"/>
                <a:stretch>
                  <a:fillRect t="-1449" b="-17391"/>
                </a:stretch>
              </a:blipFill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551229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Slow losses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25/06/2019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Gobbi, CERN                                          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17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258790" y="1940277"/>
          <a:ext cx="8722441" cy="2519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02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70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71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34488">
                  <a:extLst>
                    <a:ext uri="{9D8B030D-6E8A-4147-A177-3AD203B41FA5}">
                      <a16:colId xmlns:a16="http://schemas.microsoft.com/office/drawing/2014/main" val="2182414391"/>
                    </a:ext>
                  </a:extLst>
                </a:gridCol>
                <a:gridCol w="1234488">
                  <a:extLst>
                    <a:ext uri="{9D8B030D-6E8A-4147-A177-3AD203B41FA5}">
                      <a16:colId xmlns:a16="http://schemas.microsoft.com/office/drawing/2014/main" val="3705077299"/>
                    </a:ext>
                  </a:extLst>
                </a:gridCol>
                <a:gridCol w="1234488">
                  <a:extLst>
                    <a:ext uri="{9D8B030D-6E8A-4147-A177-3AD203B41FA5}">
                      <a16:colId xmlns:a16="http://schemas.microsoft.com/office/drawing/2014/main" val="1247247612"/>
                    </a:ext>
                  </a:extLst>
                </a:gridCol>
                <a:gridCol w="1234488">
                  <a:extLst>
                    <a:ext uri="{9D8B030D-6E8A-4147-A177-3AD203B41FA5}">
                      <a16:colId xmlns:a16="http://schemas.microsoft.com/office/drawing/2014/main" val="244663955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Power</a:t>
                      </a:r>
                      <a:r>
                        <a:rPr lang="en-US" sz="1400" baseline="0" dirty="0" smtClean="0"/>
                        <a:t> deposition </a:t>
                      </a:r>
                      <a:r>
                        <a:rPr lang="en-US" sz="1400" u="none" dirty="0" smtClean="0"/>
                        <a:t>(kW)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sz="1800" u="none" dirty="0" smtClean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sz="1400" u="none" dirty="0" smtClean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sz="1400" u="none" dirty="0" smtClean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sz="1400" u="none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i="1" dirty="0" smtClean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1h BLT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0"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0" lang="en-GB" sz="14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0.2h BLT</a:t>
                      </a:r>
                      <a:endParaRPr kumimoji="0" lang="en-GB" sz="1400" b="1" i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0"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96709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i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1" dirty="0" smtClean="0"/>
                        <a:t>TCSP</a:t>
                      </a:r>
                      <a:r>
                        <a:rPr lang="en-US" sz="1400" i="1" baseline="-25000" dirty="0" smtClean="0"/>
                        <a:t>CFC</a:t>
                      </a:r>
                      <a:r>
                        <a:rPr lang="en-US" sz="1400" i="1" dirty="0" smtClean="0"/>
                        <a:t> (LHC)</a:t>
                      </a:r>
                      <a:endParaRPr lang="en-GB" sz="14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1" dirty="0" smtClean="0"/>
                        <a:t>TCSPM</a:t>
                      </a:r>
                      <a:r>
                        <a:rPr lang="en-US" sz="1400" i="1" baseline="-25000" dirty="0" smtClean="0"/>
                        <a:t>CFC</a:t>
                      </a:r>
                      <a:r>
                        <a:rPr lang="en-US" sz="1400" i="1" dirty="0" smtClean="0"/>
                        <a:t> (HL-LHC)</a:t>
                      </a:r>
                      <a:endParaRPr lang="en-GB" sz="1400" i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1" dirty="0" err="1" smtClean="0"/>
                        <a:t>TCSPM</a:t>
                      </a:r>
                      <a:r>
                        <a:rPr lang="en-US" sz="1400" i="1" baseline="-25000" dirty="0" err="1" smtClean="0"/>
                        <a:t>MoGr</a:t>
                      </a:r>
                      <a:r>
                        <a:rPr lang="en-US" sz="1400" i="1" dirty="0" smtClean="0"/>
                        <a:t> (HL-LHC)</a:t>
                      </a:r>
                      <a:endParaRPr lang="en-GB" sz="1400" i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1" dirty="0" smtClean="0"/>
                        <a:t>TCSP</a:t>
                      </a:r>
                      <a:r>
                        <a:rPr lang="en-US" sz="1400" i="1" baseline="-25000" dirty="0" smtClean="0"/>
                        <a:t>CFC</a:t>
                      </a:r>
                      <a:r>
                        <a:rPr lang="en-US" sz="1400" i="1" dirty="0" smtClean="0"/>
                        <a:t> (LHC)</a:t>
                      </a:r>
                      <a:endParaRPr lang="en-GB" sz="1400" i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1" dirty="0" smtClean="0"/>
                        <a:t>TCSPM</a:t>
                      </a:r>
                      <a:r>
                        <a:rPr lang="en-US" sz="1400" i="1" baseline="-25000" dirty="0" smtClean="0"/>
                        <a:t>CFC</a:t>
                      </a:r>
                      <a:r>
                        <a:rPr lang="en-US" sz="1400" i="1" dirty="0" smtClean="0"/>
                        <a:t> (HL-LHC)</a:t>
                      </a:r>
                      <a:endParaRPr lang="en-GB" sz="1400" i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1" dirty="0" err="1" smtClean="0"/>
                        <a:t>TCSPM</a:t>
                      </a:r>
                      <a:r>
                        <a:rPr lang="en-US" sz="1400" i="1" baseline="-25000" dirty="0" err="1" smtClean="0"/>
                        <a:t>MoGr</a:t>
                      </a:r>
                      <a:r>
                        <a:rPr lang="en-US" sz="1400" i="1" dirty="0" smtClean="0"/>
                        <a:t> (HL-LHC)</a:t>
                      </a:r>
                      <a:endParaRPr lang="en-GB" sz="1400" i="1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262865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1" dirty="0" smtClean="0"/>
                        <a:t>Most loaded</a:t>
                      </a:r>
                      <a:r>
                        <a:rPr lang="en-US" sz="1400" i="1" baseline="0" dirty="0" smtClean="0"/>
                        <a:t> jaw</a:t>
                      </a:r>
                      <a:endParaRPr lang="en-GB" sz="1400" i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8.9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44.5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i="1" dirty="0" smtClean="0"/>
                        <a:t>Absorber of most</a:t>
                      </a:r>
                      <a:r>
                        <a:rPr lang="en-GB" sz="1400" i="1" baseline="0" dirty="0" smtClean="0"/>
                        <a:t> loaded jaw</a:t>
                      </a:r>
                      <a:endParaRPr lang="en-GB" sz="1400" i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1.1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4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5.5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20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72267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1" dirty="0" smtClean="0"/>
                        <a:t>Total on collimator</a:t>
                      </a:r>
                      <a:endParaRPr lang="en-GB" sz="1400" i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4.5</a:t>
                      </a:r>
                      <a:endParaRPr kumimoji="0" lang="en-GB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12.6</a:t>
                      </a:r>
                      <a:endParaRPr kumimoji="0" lang="en-GB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20.7</a:t>
                      </a:r>
                      <a:endParaRPr lang="en-GB" sz="14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/>
                        <a:t>22.5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 smtClean="0"/>
                        <a:t>103.5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6503213" y="3189428"/>
            <a:ext cx="2478018" cy="88850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395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studies 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Arial"/>
                <a:ea typeface="+mn-ea"/>
              </a:rPr>
              <a:t>25/06/2019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Arial"/>
              <a:ea typeface="+mn-e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Arial"/>
                <a:ea typeface="+mn-ea"/>
              </a:rPr>
              <a:t>G. Gobbi - CERN                                                       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Arial"/>
              <a:ea typeface="+mn-ea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D6C380F-326D-3C40-9EE7-7FBAB095342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Arial"/>
                <a:ea typeface="+mn-ea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Arial"/>
              <a:ea typeface="+mn-ea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298420" y="1142116"/>
            <a:ext cx="4134591" cy="5012499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en-US" sz="1800" dirty="0" smtClean="0"/>
              <a:t>Most loaded </a:t>
            </a:r>
            <a:r>
              <a:rPr lang="en-US" sz="1800" b="1" dirty="0" smtClean="0"/>
              <a:t>primary</a:t>
            </a:r>
            <a:r>
              <a:rPr lang="en-US" sz="1800" dirty="0" smtClean="0"/>
              <a:t> and </a:t>
            </a:r>
            <a:r>
              <a:rPr lang="en-US" sz="1800" b="1" dirty="0" smtClean="0"/>
              <a:t>secondary</a:t>
            </a:r>
            <a:r>
              <a:rPr lang="en-US" sz="1800" dirty="0" smtClean="0"/>
              <a:t> </a:t>
            </a:r>
            <a:r>
              <a:rPr lang="en-US" sz="1800" b="1" dirty="0" smtClean="0"/>
              <a:t>collimators</a:t>
            </a:r>
            <a:r>
              <a:rPr lang="en-US" sz="1800" dirty="0" smtClean="0"/>
              <a:t>: TCP and </a:t>
            </a:r>
            <a:r>
              <a:rPr lang="en-US" sz="1800" dirty="0"/>
              <a:t>TCSP</a:t>
            </a:r>
            <a:endParaRPr lang="en-US" sz="1800" dirty="0" smtClean="0"/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1800" dirty="0" smtClean="0"/>
              <a:t>Design as those currently installed in LHC but with </a:t>
            </a:r>
            <a:r>
              <a:rPr lang="en-US" sz="1800" b="1" dirty="0" smtClean="0"/>
              <a:t>thicker jaw</a:t>
            </a:r>
          </a:p>
          <a:p>
            <a:pPr marL="0" indent="0" algn="just">
              <a:buNone/>
            </a:pPr>
            <a:endParaRPr lang="en-US" sz="1800" b="1" dirty="0" smtClean="0"/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1800" dirty="0" smtClean="0"/>
              <a:t>Slow losses:</a:t>
            </a:r>
          </a:p>
          <a:p>
            <a:pPr marL="234950" lvl="1" indent="0" algn="just">
              <a:buNone/>
            </a:pPr>
            <a:r>
              <a:rPr lang="en-US" sz="1800" b="1" dirty="0" smtClean="0"/>
              <a:t>Primary collimator</a:t>
            </a:r>
          </a:p>
          <a:p>
            <a:pPr marL="520700" lvl="1" indent="-285750" algn="just">
              <a:buClr>
                <a:srgbClr val="5197CC"/>
              </a:buClr>
              <a:buFont typeface="Wingdings" panose="05000000000000000000" pitchFamily="2" charset="2"/>
              <a:buChar char="à"/>
            </a:pPr>
            <a:r>
              <a:rPr lang="en-US" sz="1800" dirty="0" smtClean="0"/>
              <a:t>Accidental </a:t>
            </a:r>
            <a:r>
              <a:rPr lang="en-US" sz="1800" dirty="0"/>
              <a:t>case: 0.2h BLT (10s)</a:t>
            </a:r>
            <a:endParaRPr lang="en-GB" sz="1800" dirty="0"/>
          </a:p>
          <a:p>
            <a:pPr marL="234950" lvl="1" indent="0" algn="just">
              <a:buNone/>
            </a:pPr>
            <a:r>
              <a:rPr lang="en-US" sz="1800" b="1" dirty="0" smtClean="0"/>
              <a:t>Secondary collimator</a:t>
            </a:r>
          </a:p>
          <a:p>
            <a:pPr marL="520700" lvl="1" indent="-285750" algn="just">
              <a:buClr>
                <a:srgbClr val="5197CC"/>
              </a:buClr>
              <a:buFont typeface="Wingdings" panose="05000000000000000000" pitchFamily="2" charset="2"/>
              <a:buChar char="à"/>
            </a:pPr>
            <a:r>
              <a:rPr lang="en-US" sz="1800" dirty="0" smtClean="0"/>
              <a:t>Nominal </a:t>
            </a:r>
            <a:r>
              <a:rPr lang="en-US" sz="1800" dirty="0"/>
              <a:t>operation: 1h </a:t>
            </a:r>
            <a:r>
              <a:rPr lang="en-US" sz="1800" dirty="0" smtClean="0"/>
              <a:t>BLT</a:t>
            </a:r>
          </a:p>
          <a:p>
            <a:pPr marL="520700" lvl="1" indent="-285750" algn="just">
              <a:buClr>
                <a:srgbClr val="5197CC"/>
              </a:buClr>
              <a:buFont typeface="Wingdings" panose="05000000000000000000" pitchFamily="2" charset="2"/>
              <a:buChar char="à"/>
            </a:pPr>
            <a:r>
              <a:rPr lang="en-US" sz="1800" dirty="0" smtClean="0"/>
              <a:t>Accidental </a:t>
            </a:r>
            <a:r>
              <a:rPr lang="en-US" sz="1800" dirty="0"/>
              <a:t>case: 0.2h BLT </a:t>
            </a:r>
            <a:r>
              <a:rPr lang="en-US" sz="1800" dirty="0" smtClean="0"/>
              <a:t>(</a:t>
            </a:r>
            <a:r>
              <a:rPr lang="en-US" sz="1800" dirty="0"/>
              <a:t>10s)</a:t>
            </a:r>
            <a:endParaRPr lang="en-GB" sz="1800" dirty="0"/>
          </a:p>
          <a:p>
            <a:pPr marL="0" indent="0" algn="just">
              <a:buNone/>
            </a:pPr>
            <a:endParaRPr lang="en-US" sz="1800" dirty="0" smtClean="0"/>
          </a:p>
          <a:p>
            <a:pPr algn="just">
              <a:buFont typeface="Wingdings" panose="05000000000000000000" pitchFamily="2" charset="2"/>
              <a:buChar char="§"/>
            </a:pPr>
            <a:endParaRPr lang="en-US" sz="1800" dirty="0" smtClean="0"/>
          </a:p>
          <a:p>
            <a:pPr algn="just">
              <a:buFont typeface="Wingdings" panose="05000000000000000000" pitchFamily="2" charset="2"/>
              <a:buChar char="§"/>
            </a:pPr>
            <a:endParaRPr lang="en-US" sz="1800" dirty="0"/>
          </a:p>
          <a:p>
            <a:pPr algn="just">
              <a:buFont typeface="Wingdings" panose="05000000000000000000" pitchFamily="2" charset="2"/>
              <a:buChar char="§"/>
            </a:pPr>
            <a:endParaRPr lang="en-US" sz="1800" dirty="0" smtClean="0"/>
          </a:p>
          <a:p>
            <a:pPr algn="just">
              <a:buFont typeface="Wingdings" panose="05000000000000000000" pitchFamily="2" charset="2"/>
              <a:buChar char="§"/>
            </a:pPr>
            <a:endParaRPr lang="en-US" sz="1800" dirty="0"/>
          </a:p>
          <a:p>
            <a:pPr marL="0" indent="0" algn="just">
              <a:buNone/>
            </a:pPr>
            <a:r>
              <a:rPr lang="en-US" sz="1800" dirty="0" smtClean="0"/>
              <a:t>	</a:t>
            </a:r>
            <a:endParaRPr lang="en-US" sz="1800" dirty="0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6081" y="1142116"/>
            <a:ext cx="4342322" cy="2220061"/>
          </a:xfrm>
          <a:prstGeom prst="rect">
            <a:avLst/>
          </a:prstGeom>
        </p:spPr>
      </p:pic>
      <p:grpSp>
        <p:nvGrpSpPr>
          <p:cNvPr id="38" name="Group 37"/>
          <p:cNvGrpSpPr/>
          <p:nvPr/>
        </p:nvGrpSpPr>
        <p:grpSpPr>
          <a:xfrm>
            <a:off x="5232312" y="3733248"/>
            <a:ext cx="3249859" cy="2397135"/>
            <a:chOff x="5655213" y="3713872"/>
            <a:chExt cx="3093597" cy="2172332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/>
            <a:srcRect t="10426"/>
            <a:stretch/>
          </p:blipFill>
          <p:spPr>
            <a:xfrm>
              <a:off x="5655213" y="3776051"/>
              <a:ext cx="3093597" cy="2110153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6274191" y="3713872"/>
              <a:ext cx="921434" cy="1184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26476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25/06/2019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G. Gobbi - CERN                                          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5295964" y="2976467"/>
            <a:ext cx="3654184" cy="2568455"/>
          </a:xfrm>
        </p:spPr>
        <p:txBody>
          <a:bodyPr>
            <a:noAutofit/>
          </a:bodyPr>
          <a:lstStyle/>
          <a:p>
            <a:pPr marL="231775" lvl="1" indent="0" algn="just">
              <a:buClr>
                <a:srgbClr val="5197CC"/>
              </a:buClr>
              <a:buNone/>
            </a:pPr>
            <a:r>
              <a:rPr lang="en-US" sz="2000" b="1" dirty="0" smtClean="0"/>
              <a:t>Assumption</a:t>
            </a:r>
          </a:p>
          <a:p>
            <a:pPr marL="231775" lvl="1" indent="0" algn="just">
              <a:buClr>
                <a:srgbClr val="5197CC"/>
              </a:buClr>
              <a:buNone/>
            </a:pPr>
            <a:r>
              <a:rPr lang="en-US" sz="2000" dirty="0" smtClean="0"/>
              <a:t>Stiffer </a:t>
            </a:r>
            <a:r>
              <a:rPr lang="en-US" sz="2000" dirty="0"/>
              <a:t>structure than the current one (LHC), simulated with </a:t>
            </a:r>
            <a:r>
              <a:rPr lang="en-US" sz="2000" b="1" dirty="0"/>
              <a:t>bonded contacts </a:t>
            </a:r>
            <a:r>
              <a:rPr lang="en-US" sz="2000" dirty="0"/>
              <a:t>between </a:t>
            </a:r>
            <a:r>
              <a:rPr lang="en-US" sz="2000" b="1" dirty="0"/>
              <a:t>CFC</a:t>
            </a:r>
            <a:r>
              <a:rPr lang="en-US" sz="2000" dirty="0"/>
              <a:t> and </a:t>
            </a:r>
            <a:r>
              <a:rPr lang="en-US" sz="2000" b="1" dirty="0" err="1"/>
              <a:t>Glidcop</a:t>
            </a:r>
            <a:r>
              <a:rPr lang="en-US" sz="2000" dirty="0"/>
              <a:t> </a:t>
            </a:r>
            <a:r>
              <a:rPr lang="en-US" sz="2000" dirty="0" smtClean="0"/>
              <a:t>housing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354787" y="1139790"/>
            <a:ext cx="2091963" cy="1075335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Tracking code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2766974" y="1543508"/>
            <a:ext cx="299923" cy="277978"/>
          </a:xfrm>
          <a:prstGeom prst="rightArrow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ounded Rectangle 8"/>
          <p:cNvSpPr/>
          <p:nvPr/>
        </p:nvSpPr>
        <p:spPr>
          <a:xfrm>
            <a:off x="3286168" y="1144007"/>
            <a:ext cx="2314800" cy="1076980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Energy deposition </a:t>
            </a:r>
            <a:r>
              <a:rPr lang="en-US" dirty="0" err="1" smtClean="0">
                <a:solidFill>
                  <a:schemeClr val="tx1"/>
                </a:solidFill>
              </a:rPr>
              <a:t>Fluka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5919161" y="1572508"/>
            <a:ext cx="299923" cy="277978"/>
          </a:xfrm>
          <a:prstGeom prst="rightArrow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ounded Rectangle 10"/>
          <p:cNvSpPr/>
          <p:nvPr/>
        </p:nvSpPr>
        <p:spPr>
          <a:xfrm>
            <a:off x="6501198" y="1139790"/>
            <a:ext cx="2313617" cy="1069663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Thermo-mechanical simulations </a:t>
            </a:r>
            <a:r>
              <a:rPr lang="en-US" dirty="0" err="1" smtClean="0">
                <a:solidFill>
                  <a:schemeClr val="tx1"/>
                </a:solidFill>
              </a:rPr>
              <a:t>Ansys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7585863" y="2348180"/>
            <a:ext cx="0" cy="468173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480"/>
          <a:stretch/>
        </p:blipFill>
        <p:spPr>
          <a:xfrm>
            <a:off x="271186" y="2261090"/>
            <a:ext cx="4864084" cy="385887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55" r="51040" b="15911"/>
          <a:stretch/>
        </p:blipFill>
        <p:spPr>
          <a:xfrm>
            <a:off x="125124" y="4326042"/>
            <a:ext cx="2321626" cy="1839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293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Content Placeholder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784"/>
          <a:stretch/>
        </p:blipFill>
        <p:spPr>
          <a:xfrm>
            <a:off x="479328" y="3973473"/>
            <a:ext cx="8226425" cy="22921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Secondary collimator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Arial"/>
                <a:ea typeface="+mn-ea"/>
              </a:rPr>
              <a:t>25/06/2019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Arial"/>
              <a:ea typeface="+mn-e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Arial"/>
                <a:ea typeface="+mn-ea"/>
              </a:rPr>
              <a:t>G. Gobbi - CERN                                                       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Arial"/>
              <a:ea typeface="+mn-ea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D6C380F-326D-3C40-9EE7-7FBAB095342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Arial"/>
                <a:ea typeface="+mn-ea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Arial"/>
              <a:ea typeface="+mn-ea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298421" y="1051757"/>
            <a:ext cx="4586293" cy="2115725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en-US" sz="1800" dirty="0" smtClean="0"/>
              <a:t>TCSP most loaded jaw of the first secondary </a:t>
            </a:r>
            <a:r>
              <a:rPr lang="en-US" sz="1800" dirty="0"/>
              <a:t>collimator </a:t>
            </a:r>
            <a:r>
              <a:rPr lang="en-US" sz="1800" dirty="0" smtClean="0"/>
              <a:t>(</a:t>
            </a:r>
            <a:r>
              <a:rPr lang="en-US" sz="1800" b="1" dirty="0" smtClean="0"/>
              <a:t>TCSGA6L</a:t>
            </a:r>
            <a:r>
              <a:rPr lang="en-US" sz="1800" dirty="0" smtClean="0"/>
              <a:t>)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1800" b="1" dirty="0" smtClean="0"/>
              <a:t>Thicker jaw: 4.5 cm</a:t>
            </a:r>
            <a:r>
              <a:rPr lang="en-US" sz="1800" dirty="0" smtClean="0"/>
              <a:t> instead of 2.5 cm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GB" sz="1800" dirty="0" smtClean="0"/>
              <a:t>Skew TCP removed </a:t>
            </a:r>
            <a:r>
              <a:rPr lang="en-GB" sz="1800" dirty="0"/>
              <a:t>and </a:t>
            </a:r>
            <a:r>
              <a:rPr lang="en-GB" sz="1800" dirty="0" smtClean="0"/>
              <a:t>thickness </a:t>
            </a:r>
            <a:r>
              <a:rPr lang="en-GB" sz="1800" dirty="0"/>
              <a:t>of primary collimator </a:t>
            </a:r>
            <a:r>
              <a:rPr lang="en-GB" sz="1800" dirty="0" smtClean="0"/>
              <a:t>jaws (30 cm long) increased from </a:t>
            </a:r>
            <a:r>
              <a:rPr lang="en-GB" sz="1800" dirty="0"/>
              <a:t>2.5 cm to 3.5 </a:t>
            </a:r>
            <a:r>
              <a:rPr lang="en-GB" sz="1800" dirty="0" smtClean="0"/>
              <a:t>cm</a:t>
            </a:r>
          </a:p>
          <a:p>
            <a:pPr marL="0" indent="0" algn="just">
              <a:buNone/>
            </a:pPr>
            <a:r>
              <a:rPr lang="en-US" sz="1800" dirty="0" smtClean="0"/>
              <a:t>	</a:t>
            </a:r>
            <a:endParaRPr lang="en-US" sz="18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5090780" y="949333"/>
            <a:ext cx="3818534" cy="2303561"/>
            <a:chOff x="5274259" y="1011548"/>
            <a:chExt cx="3818534" cy="2303561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33" t="11448" r="53017" b="49167"/>
            <a:stretch/>
          </p:blipFill>
          <p:spPr>
            <a:xfrm>
              <a:off x="5315415" y="1011548"/>
              <a:ext cx="3717074" cy="2030862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4238" r="50800"/>
            <a:stretch/>
          </p:blipFill>
          <p:spPr>
            <a:xfrm>
              <a:off x="5344820" y="3071586"/>
              <a:ext cx="3687669" cy="243523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5274259" y="2531006"/>
              <a:ext cx="3818534" cy="306307"/>
            </a:xfrm>
            <a:prstGeom prst="rect">
              <a:avLst/>
            </a:prstGeom>
            <a:noFill/>
            <a:ln w="19050">
              <a:solidFill>
                <a:schemeClr val="tx1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" name="Down Arrow 13"/>
            <p:cNvSpPr/>
            <p:nvPr/>
          </p:nvSpPr>
          <p:spPr>
            <a:xfrm>
              <a:off x="7766092" y="2269857"/>
              <a:ext cx="294199" cy="336446"/>
            </a:xfrm>
            <a:prstGeom prst="downArrow">
              <a:avLst/>
            </a:prstGeom>
            <a:solidFill>
              <a:schemeClr val="accent5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pic>
        <p:nvPicPr>
          <p:cNvPr id="31" name="Content Placeholder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840"/>
          <a:stretch/>
        </p:blipFill>
        <p:spPr>
          <a:xfrm>
            <a:off x="298421" y="3389531"/>
            <a:ext cx="8226425" cy="519737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501440" y="3889788"/>
            <a:ext cx="8154063" cy="2056264"/>
          </a:xfrm>
          <a:prstGeom prst="rect">
            <a:avLst/>
          </a:prstGeom>
          <a:noFill/>
          <a:ln w="28575">
            <a:solidFill>
              <a:schemeClr val="tx1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4405023" y="4177104"/>
            <a:ext cx="0" cy="140738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4788011" y="4177104"/>
            <a:ext cx="0" cy="1407379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4405023" y="4220348"/>
            <a:ext cx="390940" cy="0"/>
          </a:xfrm>
          <a:prstGeom prst="straightConnector1">
            <a:avLst/>
          </a:prstGeom>
          <a:ln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4160575" y="3832628"/>
            <a:ext cx="826935" cy="378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+2 cm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9008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- 1h BLT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Arial"/>
                <a:ea typeface="+mn-ea"/>
              </a:rPr>
              <a:t>25/06/2019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Arial"/>
              <a:ea typeface="+mn-e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Arial"/>
                <a:ea typeface="+mn-ea"/>
              </a:rPr>
              <a:t>G. Gobbi - CERN                                                        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Arial"/>
              <a:ea typeface="+mn-ea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D6C380F-326D-3C40-9EE7-7FBAB095342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Arial"/>
                <a:ea typeface="+mn-ea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Arial"/>
              <a:ea typeface="+mn-ea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9298" r="33594" b="9502"/>
          <a:stretch/>
        </p:blipFill>
        <p:spPr>
          <a:xfrm>
            <a:off x="190476" y="907705"/>
            <a:ext cx="4437795" cy="2740198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429322" y="989722"/>
            <a:ext cx="1808558" cy="4180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</a:t>
            </a:r>
            <a:r>
              <a:rPr kumimoji="0" lang="en-US" sz="18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max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= 164 ºC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9289" r="35302" b="9145"/>
          <a:stretch/>
        </p:blipFill>
        <p:spPr>
          <a:xfrm>
            <a:off x="4638504" y="907705"/>
            <a:ext cx="4278435" cy="288935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6485207" y="933118"/>
            <a:ext cx="2356338" cy="4180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chemeClr val="tx1"/>
                </a:solidFill>
                <a:latin typeface="Arial"/>
              </a:rPr>
              <a:t>Deflection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= 262 µm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84704" y="3383681"/>
            <a:ext cx="27707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Cooling water at T = 27 ºC (constant)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15" r="33538" b="6560"/>
          <a:stretch/>
        </p:blipFill>
        <p:spPr>
          <a:xfrm>
            <a:off x="348455" y="3684383"/>
            <a:ext cx="4279815" cy="289491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188720" y="4314251"/>
            <a:ext cx="1730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 smtClean="0"/>
              <a:t>σ</a:t>
            </a:r>
            <a:r>
              <a:rPr lang="en-GB" b="1" baseline="-25000" dirty="0" smtClean="0"/>
              <a:t>y</a:t>
            </a:r>
            <a:r>
              <a:rPr lang="en-GB" b="1" dirty="0" smtClean="0"/>
              <a:t> </a:t>
            </a:r>
            <a:r>
              <a:rPr lang="en-GB" sz="1400" dirty="0" err="1" smtClean="0"/>
              <a:t>CuNi</a:t>
            </a:r>
            <a:r>
              <a:rPr lang="en-GB" sz="1400" dirty="0" smtClean="0"/>
              <a:t> 90/10</a:t>
            </a:r>
            <a:r>
              <a:rPr lang="en-US" sz="1400" dirty="0" smtClean="0"/>
              <a:t> </a:t>
            </a:r>
            <a:endParaRPr lang="en-GB" sz="1400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808892" y="4498917"/>
            <a:ext cx="379828" cy="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1505094" y="3842078"/>
            <a:ext cx="2511232" cy="4180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Plasticity downstream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28271" y="3727358"/>
            <a:ext cx="4351973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dirty="0" smtClean="0"/>
              <a:t>Moderate temperature on the overall collimator, with local peak </a:t>
            </a:r>
            <a:r>
              <a:rPr lang="en-US" dirty="0" smtClean="0">
                <a:sym typeface="Wingdings" panose="05000000000000000000" pitchFamily="2" charset="2"/>
              </a:rPr>
              <a:t> improved pumping system could be beneficial</a:t>
            </a:r>
            <a:endParaRPr lang="en-US" dirty="0">
              <a:sym typeface="Wingdings" panose="05000000000000000000" pitchFamily="2" charset="2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en-US" sz="1100" dirty="0" smtClean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dirty="0" smtClean="0"/>
              <a:t>Jaw assembly survives without plasticity (except pipes)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en-US" sz="1100" dirty="0" smtClean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dirty="0" smtClean="0"/>
              <a:t>Deflection away from the beam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en-US" sz="1100" dirty="0" smtClean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dirty="0" smtClean="0"/>
              <a:t>Low stresses on the CFC absorber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9367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- 0.2h BLT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25/06/2019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G. Gobbi - CERN                                          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57200" y="949333"/>
            <a:ext cx="2356338" cy="1760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76" r="39846" b="17761"/>
          <a:stretch/>
        </p:blipFill>
        <p:spPr>
          <a:xfrm>
            <a:off x="100766" y="921536"/>
            <a:ext cx="4389120" cy="2840019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391047" y="959896"/>
            <a:ext cx="1808558" cy="4180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</a:t>
            </a:r>
            <a:r>
              <a:rPr kumimoji="0" lang="en-US" sz="18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max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= 330 ºC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9" r="20188" b="8384"/>
          <a:stretch/>
        </p:blipFill>
        <p:spPr>
          <a:xfrm>
            <a:off x="104134" y="3749944"/>
            <a:ext cx="4983263" cy="278896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984738" y="4394054"/>
            <a:ext cx="1730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 smtClean="0"/>
              <a:t>σ</a:t>
            </a:r>
            <a:r>
              <a:rPr lang="en-GB" b="1" baseline="-25000" dirty="0" smtClean="0"/>
              <a:t>y</a:t>
            </a:r>
            <a:r>
              <a:rPr lang="en-GB" b="1" dirty="0" smtClean="0"/>
              <a:t> </a:t>
            </a:r>
            <a:r>
              <a:rPr lang="en-GB" sz="1400" dirty="0" err="1" smtClean="0"/>
              <a:t>CuNi</a:t>
            </a:r>
            <a:r>
              <a:rPr lang="en-GB" sz="1400" dirty="0" smtClean="0"/>
              <a:t> 90/10</a:t>
            </a:r>
            <a:r>
              <a:rPr lang="en-US" sz="1400" dirty="0" smtClean="0"/>
              <a:t> </a:t>
            </a:r>
            <a:endParaRPr lang="en-GB" sz="1400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604910" y="4578720"/>
            <a:ext cx="379828" cy="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1340149" y="3790333"/>
            <a:ext cx="2511232" cy="4180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Plasticity downstream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89" r="30462" b="10437"/>
          <a:stretch/>
        </p:blipFill>
        <p:spPr>
          <a:xfrm>
            <a:off x="4489886" y="879358"/>
            <a:ext cx="4649187" cy="2874884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6330462" y="900808"/>
            <a:ext cx="2356338" cy="4180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chemeClr val="tx1"/>
                </a:solidFill>
                <a:latin typeface="Arial"/>
              </a:rPr>
              <a:t>Deflection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= 375 µm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087396" y="3888736"/>
            <a:ext cx="3835789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dirty="0" smtClean="0"/>
              <a:t>High temperature </a:t>
            </a:r>
            <a:r>
              <a:rPr lang="en-US" dirty="0" smtClean="0">
                <a:sym typeface="Wingdings" panose="05000000000000000000" pitchFamily="2" charset="2"/>
              </a:rPr>
              <a:t> but for 10 s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en-US" sz="1100" dirty="0" smtClean="0">
              <a:sym typeface="Wingdings" panose="05000000000000000000" pitchFamily="2" charset="2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dirty="0"/>
              <a:t>Jaw assembly </a:t>
            </a:r>
            <a:r>
              <a:rPr lang="en-US" dirty="0" smtClean="0"/>
              <a:t>survives </a:t>
            </a:r>
            <a:r>
              <a:rPr lang="en-US" dirty="0"/>
              <a:t>without plasticity (except pipes) </a:t>
            </a:r>
          </a:p>
          <a:p>
            <a:pPr algn="just"/>
            <a:endParaRPr lang="en-US" sz="1100" dirty="0" smtClean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dirty="0" smtClean="0"/>
              <a:t>Onset of plasticity on cooling pipes could be addressed by using different material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79018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rimary collimator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25/06/2019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G. Gobbi - CERN                                          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Content Placeholder 5"/>
          <p:cNvSpPr>
            <a:spLocks noGrp="1"/>
          </p:cNvSpPr>
          <p:nvPr>
            <p:ph sz="quarter" idx="13"/>
          </p:nvPr>
        </p:nvSpPr>
        <p:spPr>
          <a:xfrm>
            <a:off x="358725" y="1094774"/>
            <a:ext cx="4783017" cy="2035112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en-US" sz="2000" dirty="0"/>
              <a:t>V</a:t>
            </a:r>
            <a:r>
              <a:rPr lang="en-US" sz="2000" dirty="0" smtClean="0"/>
              <a:t>ertical primary collimator (</a:t>
            </a:r>
            <a:r>
              <a:rPr lang="en-US" sz="2000" b="1" dirty="0" smtClean="0"/>
              <a:t>TCPD6L</a:t>
            </a:r>
            <a:r>
              <a:rPr lang="en-US" sz="2000" dirty="0" smtClean="0"/>
              <a:t>)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2000" dirty="0" smtClean="0"/>
              <a:t>The most exposed collimator in terms of </a:t>
            </a:r>
            <a:r>
              <a:rPr lang="en-US" sz="2000" b="1" dirty="0" smtClean="0"/>
              <a:t>peak power density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2000" b="1" dirty="0" smtClean="0"/>
              <a:t>Thicker jaw</a:t>
            </a:r>
            <a:r>
              <a:rPr lang="en-US" sz="2000" b="1" dirty="0" smtClean="0">
                <a:sym typeface="Wingdings" panose="05000000000000000000" pitchFamily="2" charset="2"/>
              </a:rPr>
              <a:t>: </a:t>
            </a:r>
            <a:r>
              <a:rPr lang="en-US" sz="2000" b="1" dirty="0" smtClean="0"/>
              <a:t>3.5 cm</a:t>
            </a:r>
            <a:r>
              <a:rPr lang="en-US" sz="2000" dirty="0" smtClean="0"/>
              <a:t> instead of 2.5 cm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GB" sz="2000" b="1" dirty="0" smtClean="0"/>
              <a:t>Active length 30 cm</a:t>
            </a:r>
          </a:p>
          <a:p>
            <a:pPr algn="just">
              <a:buFont typeface="Wingdings" panose="05000000000000000000" pitchFamily="2" charset="2"/>
              <a:buChar char="§"/>
            </a:pPr>
            <a:endParaRPr lang="en-GB" sz="2000" b="1" dirty="0" smtClean="0"/>
          </a:p>
          <a:p>
            <a:pPr algn="just">
              <a:buFont typeface="Wingdings" panose="05000000000000000000" pitchFamily="2" charset="2"/>
              <a:buChar char="§"/>
            </a:pPr>
            <a:endParaRPr lang="en-US" sz="2000" dirty="0" smtClean="0"/>
          </a:p>
          <a:p>
            <a:pPr marL="0" indent="0" algn="just">
              <a:buNone/>
            </a:pPr>
            <a:r>
              <a:rPr lang="en-US" sz="2000" dirty="0" smtClean="0"/>
              <a:t>	</a:t>
            </a:r>
            <a:endParaRPr lang="en-US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33" t="11448" r="53017" b="49167"/>
          <a:stretch/>
        </p:blipFill>
        <p:spPr>
          <a:xfrm>
            <a:off x="5315415" y="1011548"/>
            <a:ext cx="3717074" cy="203086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238" r="50800"/>
          <a:stretch/>
        </p:blipFill>
        <p:spPr>
          <a:xfrm>
            <a:off x="5344820" y="3071586"/>
            <a:ext cx="3687669" cy="24352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344819" y="1604001"/>
            <a:ext cx="3687669" cy="306307"/>
          </a:xfrm>
          <a:prstGeom prst="rect">
            <a:avLst/>
          </a:prstGeom>
          <a:noFill/>
          <a:ln w="19050">
            <a:solidFill>
              <a:schemeClr val="tx1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Down Arrow 10"/>
          <p:cNvSpPr/>
          <p:nvPr/>
        </p:nvSpPr>
        <p:spPr>
          <a:xfrm>
            <a:off x="7036426" y="1303441"/>
            <a:ext cx="294199" cy="336446"/>
          </a:xfrm>
          <a:prstGeom prst="downArrow">
            <a:avLst/>
          </a:prstGeom>
          <a:solidFill>
            <a:schemeClr val="accent5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b="89677"/>
          <a:stretch/>
        </p:blipFill>
        <p:spPr>
          <a:xfrm>
            <a:off x="272926" y="3434730"/>
            <a:ext cx="8411128" cy="48739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t="54720"/>
          <a:stretch/>
        </p:blipFill>
        <p:spPr>
          <a:xfrm>
            <a:off x="358725" y="4102781"/>
            <a:ext cx="8411128" cy="2137836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>
            <a:off x="4243260" y="4231835"/>
            <a:ext cx="0" cy="140738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408635" y="4231835"/>
            <a:ext cx="0" cy="1407379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904048" y="3987048"/>
            <a:ext cx="826935" cy="378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+1 cm</a:t>
            </a:r>
            <a:endParaRPr lang="en-GB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4188542" y="4309208"/>
            <a:ext cx="283831" cy="0"/>
          </a:xfrm>
          <a:prstGeom prst="straightConnector1">
            <a:avLst/>
          </a:prstGeom>
          <a:ln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53475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25/06/2019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G. Gobbi - CERN                                          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84" b="9381"/>
          <a:stretch/>
        </p:blipFill>
        <p:spPr>
          <a:xfrm>
            <a:off x="325848" y="1513300"/>
            <a:ext cx="3726172" cy="320224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74087" y="4974160"/>
            <a:ext cx="404622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Surface 300 x 1 mm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Heat </a:t>
            </a:r>
            <a:r>
              <a:rPr lang="en-US" dirty="0"/>
              <a:t>flux equivalent to </a:t>
            </a:r>
            <a:r>
              <a:rPr lang="en-US" dirty="0" smtClean="0"/>
              <a:t>3.27 kW (total thermal load on the absorber)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t = 10 s</a:t>
            </a:r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4738915" y="4969524"/>
            <a:ext cx="432581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Half absorber, the most loaded one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Biased mesh </a:t>
            </a:r>
            <a:r>
              <a:rPr lang="en-US" dirty="0"/>
              <a:t> </a:t>
            </a:r>
            <a:r>
              <a:rPr lang="en-US" dirty="0" smtClean="0"/>
              <a:t>down to 2.5 x 2.5 x 1000 µm</a:t>
            </a:r>
            <a:endParaRPr lang="en-US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/>
              <a:t> 44400 W/cm</a:t>
            </a:r>
            <a:r>
              <a:rPr lang="en-US" baseline="30000" dirty="0" smtClean="0"/>
              <a:t>3</a:t>
            </a:r>
            <a:r>
              <a:rPr lang="en-US" dirty="0" smtClean="0"/>
              <a:t> max thermal load </a:t>
            </a:r>
            <a:endParaRPr lang="en-US" dirty="0"/>
          </a:p>
        </p:txBody>
      </p:sp>
      <p:cxnSp>
        <p:nvCxnSpPr>
          <p:cNvPr id="38" name="Straight Connector 37"/>
          <p:cNvCxnSpPr>
            <a:stCxn id="2" idx="2"/>
          </p:cNvCxnSpPr>
          <p:nvPr/>
        </p:nvCxnSpPr>
        <p:spPr>
          <a:xfrm>
            <a:off x="4570627" y="949333"/>
            <a:ext cx="28135" cy="5225156"/>
          </a:xfrm>
          <a:prstGeom prst="line">
            <a:avLst/>
          </a:prstGeom>
          <a:ln>
            <a:solidFill>
              <a:srgbClr val="006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457200" y="1399735"/>
            <a:ext cx="3833447" cy="0"/>
          </a:xfrm>
          <a:prstGeom prst="line">
            <a:avLst/>
          </a:prstGeom>
          <a:ln>
            <a:solidFill>
              <a:srgbClr val="006600"/>
            </a:solidFill>
          </a:ln>
          <a:effec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4768950" y="1399735"/>
            <a:ext cx="4085049" cy="0"/>
          </a:xfrm>
          <a:prstGeom prst="line">
            <a:avLst/>
          </a:prstGeom>
          <a:ln>
            <a:solidFill>
              <a:srgbClr val="006600"/>
            </a:solidFill>
          </a:ln>
          <a:effec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604911" y="949333"/>
            <a:ext cx="3305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COLLIMATOR STRUCTURE</a:t>
            </a:r>
            <a:endParaRPr lang="en-GB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5287840" y="956028"/>
            <a:ext cx="3305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CFC ABSORBER</a:t>
            </a:r>
            <a:endParaRPr lang="en-GB" b="1" dirty="0"/>
          </a:p>
        </p:txBody>
      </p:sp>
      <p:grpSp>
        <p:nvGrpSpPr>
          <p:cNvPr id="10" name="Group 9"/>
          <p:cNvGrpSpPr/>
          <p:nvPr/>
        </p:nvGrpSpPr>
        <p:grpSpPr>
          <a:xfrm>
            <a:off x="4738915" y="1515378"/>
            <a:ext cx="3375744" cy="1853545"/>
            <a:chOff x="2258367" y="1965833"/>
            <a:chExt cx="4627265" cy="2704641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/>
            <a:srcRect b="7576"/>
            <a:stretch/>
          </p:blipFill>
          <p:spPr>
            <a:xfrm>
              <a:off x="2258367" y="1965833"/>
              <a:ext cx="4627265" cy="2704641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3666434" y="4494628"/>
              <a:ext cx="2094286" cy="17584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31" name="Picture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6123" y="3025266"/>
            <a:ext cx="2965808" cy="1810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4591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– Collimator structure 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25/06/2019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G. Gobbi - CERN                                          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15" r="32560" b="9639"/>
          <a:stretch/>
        </p:blipFill>
        <p:spPr>
          <a:xfrm>
            <a:off x="4732960" y="969919"/>
            <a:ext cx="4303240" cy="276673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16" r="30320" b="3814"/>
          <a:stretch/>
        </p:blipFill>
        <p:spPr>
          <a:xfrm>
            <a:off x="132942" y="969918"/>
            <a:ext cx="4147718" cy="276673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16" r="33680" b="5905"/>
          <a:stretch/>
        </p:blipFill>
        <p:spPr>
          <a:xfrm>
            <a:off x="132941" y="3772965"/>
            <a:ext cx="4044037" cy="276594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539005" y="1031615"/>
            <a:ext cx="1745519" cy="59967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chemeClr val="tx1"/>
                </a:solidFill>
                <a:latin typeface="Arial"/>
              </a:rPr>
              <a:t>Deflection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162 µm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365818" y="940797"/>
            <a:ext cx="1745519" cy="59967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chemeClr val="tx1"/>
                </a:solidFill>
                <a:latin typeface="Arial"/>
              </a:rPr>
              <a:t>No plastic strain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235361" y="3885568"/>
            <a:ext cx="1745519" cy="59967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chemeClr val="tx1"/>
                </a:solidFill>
                <a:latin typeface="Arial"/>
              </a:rPr>
              <a:t>No plastic strain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0627" y="4023576"/>
            <a:ext cx="38488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dirty="0" smtClean="0"/>
              <a:t>No relevant issues for the jaw structure </a:t>
            </a:r>
            <a:r>
              <a:rPr lang="en-US" dirty="0" smtClean="0">
                <a:sym typeface="Wingdings" panose="05000000000000000000" pitchFamily="2" charset="2"/>
              </a:rPr>
              <a:t> load concentrated on the absorber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809964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</Template>
  <TotalTime>11868</TotalTime>
  <Words>781</Words>
  <Application>Microsoft Office PowerPoint</Application>
  <PresentationFormat>On-screen Show (4:3)</PresentationFormat>
  <Paragraphs>219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Arial</vt:lpstr>
      <vt:lpstr>Calibri</vt:lpstr>
      <vt:lpstr>Cambria Math</vt:lpstr>
      <vt:lpstr>Symbol</vt:lpstr>
      <vt:lpstr>Times New Roman</vt:lpstr>
      <vt:lpstr>Ubuntu</vt:lpstr>
      <vt:lpstr>Ubuntu Light</vt:lpstr>
      <vt:lpstr>Wingdings</vt:lpstr>
      <vt:lpstr>CERN_ENdept_Presentation_ArialFont copy</vt:lpstr>
      <vt:lpstr>Thermo-mechanical studies of collimator robustness</vt:lpstr>
      <vt:lpstr>Case studies </vt:lpstr>
      <vt:lpstr>Method</vt:lpstr>
      <vt:lpstr>Secondary collimator</vt:lpstr>
      <vt:lpstr>Results - 1h BLT</vt:lpstr>
      <vt:lpstr>Results - 0.2h BLT</vt:lpstr>
      <vt:lpstr>Primary collimator</vt:lpstr>
      <vt:lpstr>Approach</vt:lpstr>
      <vt:lpstr>Results – Collimator structure </vt:lpstr>
      <vt:lpstr>Results - CFC absorber </vt:lpstr>
      <vt:lpstr>Results - CFC absorber </vt:lpstr>
      <vt:lpstr>Conclusions</vt:lpstr>
      <vt:lpstr>What’s next ?</vt:lpstr>
      <vt:lpstr>What’s next</vt:lpstr>
      <vt:lpstr>PowerPoint Presentation</vt:lpstr>
      <vt:lpstr>Results - CFC absorber</vt:lpstr>
      <vt:lpstr>Slow losses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HRMT23 - Disassembling</dc:title>
  <dc:creator>Giorgia Gobbi</dc:creator>
  <cp:lastModifiedBy>Giorgia Gobbi</cp:lastModifiedBy>
  <cp:revision>262</cp:revision>
  <dcterms:created xsi:type="dcterms:W3CDTF">2017-06-15T08:07:56Z</dcterms:created>
  <dcterms:modified xsi:type="dcterms:W3CDTF">2019-06-19T18:17:21Z</dcterms:modified>
</cp:coreProperties>
</file>