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8"/>
  </p:notesMasterIdLst>
  <p:handoutMasterIdLst>
    <p:handoutMasterId r:id="rId29"/>
  </p:handoutMasterIdLst>
  <p:sldIdLst>
    <p:sldId id="280" r:id="rId3"/>
    <p:sldId id="556" r:id="rId4"/>
    <p:sldId id="537" r:id="rId5"/>
    <p:sldId id="536" r:id="rId6"/>
    <p:sldId id="530" r:id="rId7"/>
    <p:sldId id="539" r:id="rId8"/>
    <p:sldId id="559" r:id="rId9"/>
    <p:sldId id="538" r:id="rId10"/>
    <p:sldId id="531" r:id="rId11"/>
    <p:sldId id="540" r:id="rId12"/>
    <p:sldId id="506" r:id="rId13"/>
    <p:sldId id="542" r:id="rId14"/>
    <p:sldId id="545" r:id="rId15"/>
    <p:sldId id="560" r:id="rId16"/>
    <p:sldId id="546" r:id="rId17"/>
    <p:sldId id="553" r:id="rId18"/>
    <p:sldId id="554" r:id="rId19"/>
    <p:sldId id="561" r:id="rId20"/>
    <p:sldId id="558" r:id="rId21"/>
    <p:sldId id="534" r:id="rId22"/>
    <p:sldId id="535" r:id="rId23"/>
    <p:sldId id="557" r:id="rId24"/>
    <p:sldId id="552" r:id="rId25"/>
    <p:sldId id="551" r:id="rId26"/>
    <p:sldId id="541" r:id="rId27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E4D5"/>
    <a:srgbClr val="FFFFFF"/>
    <a:srgbClr val="FFFFCC"/>
    <a:srgbClr val="0066FF"/>
    <a:srgbClr val="66FFFF"/>
    <a:srgbClr val="FF66FF"/>
    <a:srgbClr val="D8D2BA"/>
    <a:srgbClr val="EAED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>
      <p:cViewPr varScale="1">
        <p:scale>
          <a:sx n="65" d="100"/>
          <a:sy n="65" d="100"/>
        </p:scale>
        <p:origin x="734" y="53"/>
      </p:cViewPr>
      <p:guideLst>
        <p:guide pos="288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299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/>
            </a:lvl1pPr>
          </a:lstStyle>
          <a:p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/>
            </a:lvl1pPr>
          </a:lstStyle>
          <a:p>
            <a:fld id="{65DD71D7-55AC-46BD-81B3-09AB2F9EFBD8}" type="datetimeFigureOut">
              <a:rPr kumimoji="1" lang="en-US" altLang="ja-JP" smtClean="0">
                <a:ea typeface="Meiryo UI" panose="020B0604030504040204" pitchFamily="50" charset="-128"/>
              </a:rPr>
              <a:t>6/25/2019</a:t>
            </a:fld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/>
            </a:lvl1pPr>
          </a:lstStyle>
          <a:p>
            <a:endParaRPr kumimoji="1" lang="ja-JP" dirty="0">
              <a:ea typeface="Meiryo UI" panose="020B0604030504040204" pitchFamily="50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373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/>
            </a:lvl1pPr>
          </a:lstStyle>
          <a:p>
            <a:fld id="{2840BD58-3BFF-4EAF-BB8B-AC67FE801E47}" type="slidenum">
              <a:rPr kumimoji="1" lang="ja-JP" smtClean="0">
                <a:ea typeface="Meiryo UI" panose="020B0604030504040204" pitchFamily="50" charset="-128"/>
              </a:rPr>
              <a:t>‹#›</a:t>
            </a:fld>
            <a:endParaRPr kumimoji="1" lang="ja-JP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05943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fld id="{1F89424F-BB59-4F4E-9822-4CA3E770FFD2}" type="datetimeFigureOut">
              <a:rPr lang="en-US" altLang="ja-JP" smtClean="0"/>
              <a:pPr/>
              <a:t>6/25/2019</a:t>
            </a:fld>
            <a:endParaRPr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kumimoji="1" lang="ja-JP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32988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dirty="0"/>
              <a:t>マスター テキストのスタイルを編集するには、ここをクリック</a:t>
            </a:r>
          </a:p>
          <a:p>
            <a:pPr lvl="1"/>
            <a:r>
              <a:rPr kumimoji="1" lang="ja-JP" dirty="0"/>
              <a:t>第 2 レベル</a:t>
            </a:r>
          </a:p>
          <a:p>
            <a:pPr lvl="2"/>
            <a:r>
              <a:rPr kumimoji="1" lang="ja-JP" dirty="0"/>
              <a:t>第 3 レベル</a:t>
            </a:r>
          </a:p>
          <a:p>
            <a:pPr lvl="3"/>
            <a:r>
              <a:rPr kumimoji="1" lang="ja-JP" dirty="0"/>
              <a:t>第 4 レベル</a:t>
            </a:r>
          </a:p>
          <a:p>
            <a:pPr lvl="4"/>
            <a:r>
              <a:rPr kumimoji="1" lang="ja-JP" dirty="0"/>
              <a:t>第 5 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kumimoji="1" lang="ja-JP" sz="1200">
                <a:ea typeface="Meiryo UI" panose="020B0604030504040204" pitchFamily="50" charset="-128"/>
              </a:defRPr>
            </a:lvl1pPr>
          </a:lstStyle>
          <a:p>
            <a:fld id="{68322CDD-9D6C-4F63-9EC2-648226624108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851026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1pPr>
    <a:lvl2pPr marL="457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2pPr>
    <a:lvl3pPr marL="914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3pPr>
    <a:lvl4pPr marL="1371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4pPr>
    <a:lvl5pPr marL="18288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Meiryo UI" panose="020B0604030504040204" pitchFamily="50" charset="-128"/>
        <a:cs typeface="+mn-cs"/>
      </a:defRPr>
    </a:lvl5pPr>
    <a:lvl6pPr marL="22860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lang="ja-JP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bg>
      <p:bgPr>
        <a:gradFill>
          <a:gsLst>
            <a:gs pos="0">
              <a:srgbClr val="D8D2BA"/>
            </a:gs>
            <a:gs pos="17000">
              <a:srgbClr val="E7E4D5"/>
            </a:gs>
            <a:gs pos="89000">
              <a:srgbClr val="E7E4D5"/>
            </a:gs>
            <a:gs pos="100000">
              <a:srgbClr val="D8D2B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0100" y="687593"/>
            <a:ext cx="7543800" cy="1194996"/>
          </a:xfrm>
        </p:spPr>
        <p:txBody>
          <a:bodyPr anchor="b">
            <a:normAutofit/>
          </a:bodyPr>
          <a:lstStyle>
            <a:lvl1pPr algn="l" latinLnBrk="0">
              <a:lnSpc>
                <a:spcPct val="80000"/>
              </a:lnSpc>
              <a:defRPr kumimoji="1" lang="ja-JP" sz="4000" baseline="0">
                <a:solidFill>
                  <a:schemeClr val="tx1"/>
                </a:solidFill>
                <a:effectLst>
                  <a:outerShdw blurRad="38100" dist="25400" dir="18900000" algn="bl" rotWithShape="0">
                    <a:schemeClr val="bg1">
                      <a:alpha val="80000"/>
                    </a:schemeClr>
                  </a:outerShdw>
                </a:effectLst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  <a:endParaRPr kumimoji="1" lang="ja-JP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0100" y="2635625"/>
            <a:ext cx="7543800" cy="3090573"/>
          </a:xfrm>
        </p:spPr>
        <p:txBody>
          <a:bodyPr>
            <a:normAutofit/>
          </a:bodyPr>
          <a:lstStyle>
            <a:lvl1pPr marL="0" indent="0" algn="l" latinLnBrk="0">
              <a:spcBef>
                <a:spcPts val="0"/>
              </a:spcBef>
              <a:buNone/>
              <a:defRPr kumimoji="1" lang="ja-JP" sz="2800" b="1" cap="all" baseline="0">
                <a:solidFill>
                  <a:schemeClr val="accent1"/>
                </a:solidFill>
                <a:effectLst/>
              </a:defRPr>
            </a:lvl1pPr>
            <a:lvl2pPr marL="457200" indent="0" algn="ctr" latinLnBrk="0">
              <a:buNone/>
              <a:defRPr kumimoji="1" lang="ja-JP" sz="2000"/>
            </a:lvl2pPr>
            <a:lvl3pPr marL="914400" indent="0" algn="ctr" latinLnBrk="0">
              <a:buNone/>
              <a:defRPr kumimoji="1" lang="ja-JP" sz="1800"/>
            </a:lvl3pPr>
            <a:lvl4pPr marL="1371600" indent="0" algn="ctr" latinLnBrk="0">
              <a:buNone/>
              <a:defRPr kumimoji="1" lang="ja-JP" sz="1600"/>
            </a:lvl4pPr>
            <a:lvl5pPr marL="1828800" indent="0" algn="ctr" latinLnBrk="0">
              <a:buNone/>
              <a:defRPr kumimoji="1" lang="ja-JP" sz="1600"/>
            </a:lvl5pPr>
            <a:lvl6pPr marL="2286000" indent="0" algn="ctr" latinLnBrk="0">
              <a:buNone/>
              <a:defRPr kumimoji="1" lang="ja-JP" sz="1600"/>
            </a:lvl6pPr>
            <a:lvl7pPr marL="2743200" indent="0" algn="ctr" latinLnBrk="0">
              <a:buNone/>
              <a:defRPr kumimoji="1" lang="ja-JP" sz="1600"/>
            </a:lvl7pPr>
            <a:lvl8pPr marL="3200400" indent="0" algn="ctr" latinLnBrk="0">
              <a:buNone/>
              <a:defRPr kumimoji="1" lang="ja-JP" sz="1600"/>
            </a:lvl8pPr>
            <a:lvl9pPr marL="3657600" indent="0" algn="ctr" latinLnBrk="0">
              <a:buNone/>
              <a:defRPr kumimoji="1" lang="ja-JP" sz="1600"/>
            </a:lvl9pPr>
          </a:lstStyle>
          <a:p>
            <a:r>
              <a:rPr kumimoji="1" lang="ja-JP" altLang="en-US" dirty="0"/>
              <a:t>マスター サブタイトルの書式設定</a:t>
            </a:r>
            <a:endParaRPr kumimoji="1" lang="ja-JP" dirty="0"/>
          </a:p>
        </p:txBody>
      </p:sp>
      <p:sp>
        <p:nvSpPr>
          <p:cNvPr id="8" name="長方形 7"/>
          <p:cNvSpPr/>
          <p:nvPr userDrawn="1"/>
        </p:nvSpPr>
        <p:spPr>
          <a:xfrm>
            <a:off x="0" y="5888736"/>
            <a:ext cx="9144000" cy="109728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>
              <a:ea typeface="Meiryo UI" panose="020B0604030504040204" pitchFamily="50" charset="-128"/>
            </a:endParaRPr>
          </a:p>
        </p:txBody>
      </p:sp>
      <p:sp>
        <p:nvSpPr>
          <p:cNvPr id="9" name="長方形 8"/>
          <p:cNvSpPr/>
          <p:nvPr userDrawn="1"/>
        </p:nvSpPr>
        <p:spPr>
          <a:xfrm>
            <a:off x="0" y="5888736"/>
            <a:ext cx="9144000" cy="109728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550" y="251013"/>
            <a:ext cx="7200900" cy="68131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1" lang="ja-JP" altLang="en-US" dirty="0"/>
              <a:t>マスター タイトルの書式設定</a:t>
            </a:r>
            <a:endParaRPr kumimoji="1" lang="ja-JP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71550" y="1201271"/>
            <a:ext cx="7200900" cy="4966447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  <a:endParaRPr kumimoji="1" 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037730" y="6317210"/>
            <a:ext cx="1392935" cy="341155"/>
          </a:xfrm>
        </p:spPr>
        <p:txBody>
          <a:bodyPr/>
          <a:lstStyle>
            <a:lvl1pPr>
              <a:defRPr sz="1200"/>
            </a:lvl1pPr>
          </a:lstStyle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818715" y="6317209"/>
            <a:ext cx="3886200" cy="341156"/>
          </a:xfrm>
        </p:spPr>
        <p:txBody>
          <a:bodyPr/>
          <a:lstStyle>
            <a:lvl1pPr>
              <a:defRPr sz="1200"/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648769" y="6317210"/>
            <a:ext cx="523681" cy="341155"/>
          </a:xfrm>
        </p:spPr>
        <p:txBody>
          <a:bodyPr/>
          <a:lstStyle>
            <a:lvl1pPr>
              <a:defRPr sz="1200"/>
            </a:lvl1pPr>
          </a:lstStyle>
          <a:p>
            <a:fld id="{E31375A4-56A4-47D6-9801-1991572033F7}" type="slidenum">
              <a:rPr lang="en-US" altLang="ja-JP" smtClean="0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8D2BA"/>
            </a:gs>
            <a:gs pos="17000">
              <a:srgbClr val="E7E4D5"/>
            </a:gs>
            <a:gs pos="89000">
              <a:srgbClr val="E7E4D5"/>
            </a:gs>
            <a:gs pos="100000">
              <a:srgbClr val="D8D2BA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長方形 8"/>
          <p:cNvSpPr/>
          <p:nvPr userDrawn="1"/>
        </p:nvSpPr>
        <p:spPr>
          <a:xfrm>
            <a:off x="0" y="6257036"/>
            <a:ext cx="9144000" cy="54864"/>
          </a:xfrm>
          <a:prstGeom prst="rect">
            <a:avLst/>
          </a:prstGeom>
          <a:ln>
            <a:noFill/>
          </a:ln>
          <a:effectLst>
            <a:outerShdw blurRad="25400" dist="25400" dir="5400000" algn="t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>
              <a:ea typeface="Meiryo UI" panose="020B0604030504040204" pitchFamily="50" charset="-128"/>
            </a:endParaRPr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971550" y="381000"/>
            <a:ext cx="7200900" cy="78441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kumimoji="1" lang="ja-JP" dirty="0"/>
              <a:t>マスター タイトルのスタイルを編集するには、ここをクリック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971550" y="1398494"/>
            <a:ext cx="7200900" cy="4750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dirty="0"/>
              <a:t>マスター テキストのスタイルを編集するには、ここをクリック</a:t>
            </a:r>
          </a:p>
          <a:p>
            <a:pPr lvl="1"/>
            <a:r>
              <a:rPr kumimoji="1" lang="ja-JP" dirty="0"/>
              <a:t>第 2 レベル</a:t>
            </a:r>
          </a:p>
          <a:p>
            <a:pPr lvl="2"/>
            <a:r>
              <a:rPr kumimoji="1" lang="ja-JP" dirty="0"/>
              <a:t>第 3 レベル</a:t>
            </a:r>
          </a:p>
          <a:p>
            <a:pPr lvl="3"/>
            <a:r>
              <a:rPr kumimoji="1" lang="ja-JP" dirty="0"/>
              <a:t>第 4 レベル</a:t>
            </a:r>
          </a:p>
          <a:p>
            <a:pPr lvl="4"/>
            <a:r>
              <a:rPr kumimoji="1" lang="ja-JP" dirty="0"/>
              <a:t>第 5 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943600" y="6412352"/>
            <a:ext cx="1487065" cy="3464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200">
                <a:solidFill>
                  <a:schemeClr val="tx1"/>
                </a:solidFill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509023" y="6412352"/>
            <a:ext cx="4325526" cy="3464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kumimoji="1" lang="ja-JP" sz="1200">
                <a:solidFill>
                  <a:schemeClr val="tx1"/>
                </a:solidFill>
                <a:ea typeface="Meiryo UI" panose="020B0604030504040204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48769" y="6384920"/>
            <a:ext cx="523681" cy="3983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kumimoji="1" lang="ja-JP" sz="1200">
                <a:solidFill>
                  <a:schemeClr val="tx1"/>
                </a:solidFill>
                <a:ea typeface="Meiryo UI" panose="020B0604030504040204" pitchFamily="50" charset="-128"/>
              </a:defRPr>
            </a:lvl1pPr>
          </a:lstStyle>
          <a:p>
            <a:fld id="{E31375A4-56A4-47D6-9801-1991572033F7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8" name="長方形 7"/>
          <p:cNvSpPr/>
          <p:nvPr userDrawn="1"/>
        </p:nvSpPr>
        <p:spPr>
          <a:xfrm>
            <a:off x="0" y="6257036"/>
            <a:ext cx="9144000" cy="54864"/>
          </a:xfrm>
          <a:prstGeom prst="rect">
            <a:avLst/>
          </a:prstGeom>
          <a:ln>
            <a:noFill/>
          </a:ln>
          <a:effectLst>
            <a:innerShdw blurRad="25400" dist="12700" dir="16200000">
              <a:schemeClr val="accent1">
                <a:lumMod val="50000"/>
                <a:alpha val="5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800" dirty="0">
              <a:ea typeface="Meiryo UI" panose="020B0604030504040204" pitchFamily="50" charset="-128"/>
            </a:endParaRPr>
          </a:p>
        </p:txBody>
      </p:sp>
      <p:pic>
        <p:nvPicPr>
          <p:cNvPr id="10" name="図 9" descr="SACLA_LOGO_4C横型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34129" y="6382556"/>
            <a:ext cx="1156790" cy="376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lvl1pPr algn="l" defTabSz="914400" rtl="0" eaLnBrk="1" latinLnBrk="0" hangingPunct="1">
        <a:lnSpc>
          <a:spcPct val="120000"/>
        </a:lnSpc>
        <a:spcBef>
          <a:spcPts val="600"/>
        </a:spcBef>
        <a:buNone/>
        <a:defRPr kumimoji="1" lang="ja-JP" sz="2800" b="1" kern="1200" cap="none" baseline="0">
          <a:solidFill>
            <a:schemeClr val="accent1"/>
          </a:solidFill>
          <a:effectLst>
            <a:outerShdw blurRad="38100" dist="25400" dir="18900000" algn="bl" rotWithShape="0">
              <a:schemeClr val="bg1">
                <a:alpha val="80000"/>
              </a:schemeClr>
            </a:outerShdw>
          </a:effectLst>
          <a:latin typeface="Arial" panose="020B0604020202020204" pitchFamily="34" charset="0"/>
          <a:ea typeface="Meiryo UI" panose="020B0604030504040204" pitchFamily="50" charset="-128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2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kumimoji="1" lang="ja-JP" sz="2000" kern="1200" baseline="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+mn-cs"/>
        </a:defRPr>
      </a:lvl1pPr>
      <a:lvl2pPr marL="594360" indent="-228600" algn="l" defTabSz="914400" rtl="0" eaLnBrk="1" latinLnBrk="0" hangingPunct="1">
        <a:lnSpc>
          <a:spcPct val="12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kumimoji="1" lang="ja-JP" sz="2000" kern="1200" baseline="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+mn-cs"/>
        </a:defRPr>
      </a:lvl2pPr>
      <a:lvl3pPr marL="914400" indent="-228600" algn="l" defTabSz="914400" rtl="0" eaLnBrk="1" latinLnBrk="0" hangingPunct="1">
        <a:lnSpc>
          <a:spcPct val="12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kumimoji="1" lang="ja-JP" sz="2000" kern="1200" baseline="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+mn-cs"/>
        </a:defRPr>
      </a:lvl3pPr>
      <a:lvl4pPr marL="1234440" indent="-228600" algn="l" defTabSz="914400" rtl="0" eaLnBrk="1" latinLnBrk="0" hangingPunct="1">
        <a:lnSpc>
          <a:spcPct val="12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kumimoji="1" lang="ja-JP" sz="2000" kern="1200" baseline="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+mn-cs"/>
        </a:defRPr>
      </a:lvl4pPr>
      <a:lvl5pPr marL="1554480" indent="-228600" algn="l" defTabSz="914400" rtl="0" eaLnBrk="1" latinLnBrk="0" hangingPunct="1">
        <a:lnSpc>
          <a:spcPct val="120000"/>
        </a:lnSpc>
        <a:spcBef>
          <a:spcPts val="600"/>
        </a:spcBef>
        <a:buClr>
          <a:schemeClr val="accent1"/>
        </a:buClr>
        <a:buFont typeface="Arial" pitchFamily="34" charset="0"/>
        <a:buChar char="•"/>
        <a:defRPr kumimoji="1" lang="ja-JP" sz="2000" kern="1200" baseline="0">
          <a:solidFill>
            <a:schemeClr val="tx1"/>
          </a:solidFill>
          <a:latin typeface="Arial" panose="020B0604020202020204" pitchFamily="34" charset="0"/>
          <a:ea typeface="Meiryo UI" panose="020B0604030504040204" pitchFamily="50" charset="-128"/>
          <a:cs typeface="+mn-cs"/>
        </a:defRPr>
      </a:lvl5pPr>
      <a:lvl6pPr marL="18288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77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6517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kumimoji="1" lang="ja-JP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1" lang="ja-JP"/>
      </a:defPPr>
      <a:lvl1pPr marL="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lang="ja-JP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10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E7E4D5"/>
            </a:gs>
            <a:gs pos="0">
              <a:srgbClr val="E7E4D5"/>
            </a:gs>
            <a:gs pos="100000">
              <a:srgbClr val="D8D2BA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>
          <a:xfrm>
            <a:off x="800100" y="687593"/>
            <a:ext cx="7543800" cy="873578"/>
          </a:xfrm>
        </p:spPr>
        <p:txBody>
          <a:bodyPr/>
          <a:lstStyle/>
          <a:p>
            <a:r>
              <a:rPr kumimoji="1" lang="en-US" altLang="ja-JP" dirty="0">
                <a:solidFill>
                  <a:schemeClr val="accent1"/>
                </a:solidFill>
              </a:rPr>
              <a:t>The SACLA C-band </a:t>
            </a:r>
            <a:r>
              <a:rPr kumimoji="1" lang="en-US" altLang="ja-JP" dirty="0" err="1">
                <a:solidFill>
                  <a:schemeClr val="accent1"/>
                </a:solidFill>
              </a:rPr>
              <a:t>Linac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5" name="サブタイトル 4"/>
          <p:cNvSpPr>
            <a:spLocks noGrp="1"/>
          </p:cNvSpPr>
          <p:nvPr>
            <p:ph type="subTitle" idx="1"/>
          </p:nvPr>
        </p:nvSpPr>
        <p:spPr>
          <a:xfrm>
            <a:off x="800100" y="3162300"/>
            <a:ext cx="7543800" cy="2563898"/>
          </a:xfrm>
        </p:spPr>
        <p:txBody>
          <a:bodyPr>
            <a:normAutofit/>
          </a:bodyPr>
          <a:lstStyle/>
          <a:p>
            <a:r>
              <a:rPr lang="en-US" altLang="ja-JP" sz="1800" b="0" cap="none" dirty="0">
                <a:solidFill>
                  <a:schemeClr val="tx1"/>
                </a:solidFill>
              </a:rPr>
              <a:t>June 25, 2019,   Brussels</a:t>
            </a:r>
          </a:p>
          <a:p>
            <a:r>
              <a:rPr lang="en-US" altLang="ja-JP" sz="1800" b="0" cap="none" dirty="0">
                <a:solidFill>
                  <a:schemeClr val="tx1"/>
                </a:solidFill>
              </a:rPr>
              <a:t>Future Circular Collider Conference (FCC week 2019)</a:t>
            </a:r>
          </a:p>
          <a:p>
            <a:endParaRPr lang="en-US" altLang="ja-JP" sz="1800" b="0" u="sng" cap="none" dirty="0">
              <a:solidFill>
                <a:schemeClr val="tx1"/>
              </a:solidFill>
            </a:endParaRPr>
          </a:p>
          <a:p>
            <a:r>
              <a:rPr lang="en-US" altLang="ja-JP" sz="2000" b="0" u="sng" cap="none" dirty="0">
                <a:solidFill>
                  <a:srgbClr val="0070C0"/>
                </a:solidFill>
              </a:rPr>
              <a:t>Takahiro Inagaki</a:t>
            </a:r>
            <a:r>
              <a:rPr lang="en-US" altLang="ja-JP" sz="1800" b="0" cap="none" dirty="0">
                <a:solidFill>
                  <a:srgbClr val="0070C0"/>
                </a:solidFill>
              </a:rPr>
              <a:t>, Takao </a:t>
            </a:r>
            <a:r>
              <a:rPr lang="en-US" altLang="ja-JP" sz="1800" b="0" cap="none" dirty="0" err="1">
                <a:solidFill>
                  <a:srgbClr val="0070C0"/>
                </a:solidFill>
              </a:rPr>
              <a:t>Asaka</a:t>
            </a:r>
            <a:r>
              <a:rPr lang="en-US" altLang="ja-JP" sz="1800" b="0" cap="none" dirty="0">
                <a:solidFill>
                  <a:srgbClr val="0070C0"/>
                </a:solidFill>
              </a:rPr>
              <a:t>, </a:t>
            </a:r>
            <a:r>
              <a:rPr lang="en-US" altLang="ja-JP" sz="1800" b="0" cap="none" dirty="0" err="1">
                <a:solidFill>
                  <a:srgbClr val="0070C0"/>
                </a:solidFill>
              </a:rPr>
              <a:t>Chikara</a:t>
            </a:r>
            <a:r>
              <a:rPr lang="en-US" altLang="ja-JP" sz="1800" b="0" cap="none" dirty="0">
                <a:solidFill>
                  <a:srgbClr val="0070C0"/>
                </a:solidFill>
              </a:rPr>
              <a:t> Kondo, </a:t>
            </a:r>
            <a:r>
              <a:rPr lang="en-US" altLang="ja-JP" sz="1800" b="0" cap="none" dirty="0" err="1">
                <a:solidFill>
                  <a:srgbClr val="0070C0"/>
                </a:solidFill>
              </a:rPr>
              <a:t>Hirokazu</a:t>
            </a:r>
            <a:r>
              <a:rPr lang="en-US" altLang="ja-JP" sz="1800" b="0" cap="none" dirty="0">
                <a:solidFill>
                  <a:srgbClr val="0070C0"/>
                </a:solidFill>
              </a:rPr>
              <a:t> </a:t>
            </a:r>
            <a:r>
              <a:rPr lang="en-US" altLang="ja-JP" sz="1800" b="0" cap="none" dirty="0" err="1">
                <a:solidFill>
                  <a:srgbClr val="0070C0"/>
                </a:solidFill>
              </a:rPr>
              <a:t>Maesaka</a:t>
            </a:r>
            <a:r>
              <a:rPr lang="en-US" altLang="ja-JP" sz="1800" b="0" cap="none" dirty="0">
                <a:solidFill>
                  <a:srgbClr val="0070C0"/>
                </a:solidFill>
              </a:rPr>
              <a:t>, </a:t>
            </a:r>
          </a:p>
          <a:p>
            <a:r>
              <a:rPr lang="en-US" altLang="ja-JP" sz="1800" b="0" cap="none" dirty="0">
                <a:solidFill>
                  <a:srgbClr val="0070C0"/>
                </a:solidFill>
              </a:rPr>
              <a:t>Takashi Ohshima, </a:t>
            </a:r>
            <a:r>
              <a:rPr lang="en-US" altLang="ja-JP" sz="1800" b="0" cap="none" dirty="0" err="1">
                <a:solidFill>
                  <a:srgbClr val="0070C0"/>
                </a:solidFill>
              </a:rPr>
              <a:t>Tatsuyuki</a:t>
            </a:r>
            <a:r>
              <a:rPr lang="en-US" altLang="ja-JP" sz="1800" b="0" cap="none" dirty="0">
                <a:solidFill>
                  <a:srgbClr val="0070C0"/>
                </a:solidFill>
              </a:rPr>
              <a:t> Sakurai, and Hitoshi Tanaka</a:t>
            </a:r>
          </a:p>
          <a:p>
            <a:r>
              <a:rPr lang="en-US" altLang="ja-JP" sz="1800" b="0" cap="none" dirty="0">
                <a:solidFill>
                  <a:schemeClr val="tx1"/>
                </a:solidFill>
              </a:rPr>
              <a:t>RIKEN SPring-8 center</a:t>
            </a:r>
          </a:p>
          <a:p>
            <a:r>
              <a:rPr kumimoji="1" lang="en-US" altLang="ja-JP" sz="1800" b="0" cap="none" dirty="0">
                <a:solidFill>
                  <a:schemeClr val="tx1"/>
                </a:solidFill>
              </a:rPr>
              <a:t>JASRI / SPring-8</a:t>
            </a:r>
            <a:endParaRPr kumimoji="1" lang="ja-JP" altLang="en-US" sz="1800" b="0" cap="none" dirty="0">
              <a:solidFill>
                <a:schemeClr val="tx1"/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C7E2CE5-4AC6-4D18-B3D5-C40A6421B1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1977" y="6170407"/>
            <a:ext cx="1059124" cy="52687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13AA012-BFE6-40E8-87E6-528B182579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560" y="6161762"/>
            <a:ext cx="921784" cy="374475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285FA63-6F06-4141-BC59-9E657EE39639}"/>
              </a:ext>
            </a:extLst>
          </p:cNvPr>
          <p:cNvSpPr txBox="1"/>
          <p:nvPr/>
        </p:nvSpPr>
        <p:spPr>
          <a:xfrm>
            <a:off x="1307451" y="6536237"/>
            <a:ext cx="1797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RIKEN SPring-8 Center</a:t>
            </a:r>
            <a:endParaRPr kumimoji="1" lang="ja-JP" altLang="en-US" sz="120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E24328B-AC65-4427-8AEB-CDE73910CC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931" y="6161252"/>
            <a:ext cx="1016093" cy="327709"/>
          </a:xfrm>
          <a:prstGeom prst="rect">
            <a:avLst/>
          </a:prstGeom>
        </p:spPr>
      </p:pic>
      <p:pic>
        <p:nvPicPr>
          <p:cNvPr id="10" name="図 9" descr="SACLA_LOGO_4C横型.jpg">
            <a:extLst>
              <a:ext uri="{FF2B5EF4-FFF2-40B4-BE49-F238E27FC236}">
                <a16:creationId xmlns:a16="http://schemas.microsoft.com/office/drawing/2014/main" id="{577642D4-F44E-4386-A7E0-853F49D1449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4129" y="6384340"/>
            <a:ext cx="1151305" cy="37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26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29CE35-0152-4198-B385-59A22267A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569" y="196382"/>
            <a:ext cx="8621486" cy="516138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Quality of the acceleration structure for SACLA </a:t>
            </a:r>
            <a:endParaRPr kumimoji="1" lang="ja-JP" altLang="en-US" dirty="0"/>
          </a:p>
        </p:txBody>
      </p:sp>
      <p:pic>
        <p:nvPicPr>
          <p:cNvPr id="14" name="コンテンツ プレースホルダー 13">
            <a:extLst>
              <a:ext uri="{FF2B5EF4-FFF2-40B4-BE49-F238E27FC236}">
                <a16:creationId xmlns:a16="http://schemas.microsoft.com/office/drawing/2014/main" id="{C5CF8F41-1938-4590-82DD-830D7D28F3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8849" y="1983984"/>
            <a:ext cx="8926301" cy="4254808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D3E49EB-D0DF-4A52-A24F-37B726E69F50}"/>
              </a:ext>
            </a:extLst>
          </p:cNvPr>
          <p:cNvSpPr txBox="1"/>
          <p:nvPr/>
        </p:nvSpPr>
        <p:spPr>
          <a:xfrm>
            <a:off x="1001252" y="2060219"/>
            <a:ext cx="134684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Frequency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  <a:sym typeface="Symbol" panose="05050102010706020507" pitchFamily="18" charset="2"/>
              </a:rPr>
              <a:t>57120.2 MHz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26" name="直線矢印コネクタ 25">
            <a:extLst>
              <a:ext uri="{FF2B5EF4-FFF2-40B4-BE49-F238E27FC236}">
                <a16:creationId xmlns:a16="http://schemas.microsoft.com/office/drawing/2014/main" id="{AC8E5E41-360C-4284-82CA-466A4845AA0F}"/>
              </a:ext>
            </a:extLst>
          </p:cNvPr>
          <p:cNvCxnSpPr/>
          <p:nvPr/>
        </p:nvCxnSpPr>
        <p:spPr>
          <a:xfrm flipV="1">
            <a:off x="2464545" y="2550342"/>
            <a:ext cx="0" cy="564078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02ECC39A-287A-4541-8001-4947AAD8E051}"/>
              </a:ext>
            </a:extLst>
          </p:cNvPr>
          <p:cNvCxnSpPr>
            <a:cxnSpLocks/>
          </p:cNvCxnSpPr>
          <p:nvPr/>
        </p:nvCxnSpPr>
        <p:spPr>
          <a:xfrm flipH="1" flipV="1">
            <a:off x="2298447" y="2514270"/>
            <a:ext cx="166099" cy="21592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B3F9128-3A18-46BE-8490-4A62852FDD75}"/>
              </a:ext>
            </a:extLst>
          </p:cNvPr>
          <p:cNvSpPr txBox="1"/>
          <p:nvPr/>
        </p:nvSpPr>
        <p:spPr>
          <a:xfrm>
            <a:off x="2777857" y="4234478"/>
            <a:ext cx="111921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Phase error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&lt; 1 degree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FBC7E919-4552-4617-AD99-F137478E8F43}"/>
              </a:ext>
            </a:extLst>
          </p:cNvPr>
          <p:cNvCxnSpPr>
            <a:cxnSpLocks/>
          </p:cNvCxnSpPr>
          <p:nvPr/>
        </p:nvCxnSpPr>
        <p:spPr>
          <a:xfrm flipV="1">
            <a:off x="3889419" y="5545333"/>
            <a:ext cx="0" cy="231569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470DC0F-66F2-4E08-AAAB-F4F5178FFDD3}"/>
              </a:ext>
            </a:extLst>
          </p:cNvPr>
          <p:cNvCxnSpPr>
            <a:cxnSpLocks/>
            <a:endCxn id="29" idx="2"/>
          </p:cNvCxnSpPr>
          <p:nvPr/>
        </p:nvCxnSpPr>
        <p:spPr>
          <a:xfrm flipH="1" flipV="1">
            <a:off x="3337466" y="4757698"/>
            <a:ext cx="551954" cy="9103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877A210A-5767-4FA6-BA75-D7E406F56B47}"/>
              </a:ext>
            </a:extLst>
          </p:cNvPr>
          <p:cNvSpPr txBox="1"/>
          <p:nvPr/>
        </p:nvSpPr>
        <p:spPr>
          <a:xfrm>
            <a:off x="5663183" y="1997090"/>
            <a:ext cx="193995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Quality factor &gt;10,000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C027BABA-1325-4580-B6CA-BBCFEAB01CEC}"/>
              </a:ext>
            </a:extLst>
          </p:cNvPr>
          <p:cNvSpPr txBox="1"/>
          <p:nvPr/>
        </p:nvSpPr>
        <p:spPr>
          <a:xfrm>
            <a:off x="5500943" y="4210357"/>
            <a:ext cx="193033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Straightness &lt;0.2 mm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17337B22-6D29-43C9-97D7-5C7CE6F1E8C8}"/>
              </a:ext>
            </a:extLst>
          </p:cNvPr>
          <p:cNvCxnSpPr>
            <a:cxnSpLocks/>
          </p:cNvCxnSpPr>
          <p:nvPr/>
        </p:nvCxnSpPr>
        <p:spPr>
          <a:xfrm flipH="1" flipV="1">
            <a:off x="7125195" y="4496088"/>
            <a:ext cx="709417" cy="79296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>
            <a:extLst>
              <a:ext uri="{FF2B5EF4-FFF2-40B4-BE49-F238E27FC236}">
                <a16:creationId xmlns:a16="http://schemas.microsoft.com/office/drawing/2014/main" id="{4E92276E-4376-441C-934E-E18DC86B2F24}"/>
              </a:ext>
            </a:extLst>
          </p:cNvPr>
          <p:cNvCxnSpPr>
            <a:cxnSpLocks/>
          </p:cNvCxnSpPr>
          <p:nvPr/>
        </p:nvCxnSpPr>
        <p:spPr>
          <a:xfrm flipV="1">
            <a:off x="7834612" y="5050528"/>
            <a:ext cx="0" cy="652505"/>
          </a:xfrm>
          <a:prstGeom prst="straightConnector1">
            <a:avLst/>
          </a:prstGeom>
          <a:ln w="127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48BA00FE-3A85-4C69-AE43-07B8281933C8}"/>
              </a:ext>
            </a:extLst>
          </p:cNvPr>
          <p:cNvSpPr txBox="1"/>
          <p:nvPr/>
        </p:nvSpPr>
        <p:spPr>
          <a:xfrm>
            <a:off x="2603997" y="1798609"/>
            <a:ext cx="1753641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0070C0"/>
                </a:solidFill>
              </a:rPr>
              <a:t>Finally</a:t>
            </a:r>
            <a:r>
              <a:rPr kumimoji="1" lang="ja-JP" altLang="en-US" sz="1400" dirty="0">
                <a:solidFill>
                  <a:srgbClr val="0070C0"/>
                </a:solidFill>
              </a:rPr>
              <a:t> </a:t>
            </a:r>
            <a:r>
              <a:rPr kumimoji="1" lang="en-US" altLang="ja-JP" sz="1400" dirty="0">
                <a:solidFill>
                  <a:srgbClr val="0070C0"/>
                </a:solidFill>
              </a:rPr>
              <a:t>adjusted</a:t>
            </a:r>
            <a:r>
              <a:rPr kumimoji="1" lang="ja-JP" altLang="en-US" sz="1400" dirty="0">
                <a:solidFill>
                  <a:srgbClr val="0070C0"/>
                </a:solidFill>
              </a:rPr>
              <a:t> </a:t>
            </a:r>
            <a:r>
              <a:rPr kumimoji="1" lang="en-US" altLang="ja-JP" sz="1400" dirty="0">
                <a:solidFill>
                  <a:srgbClr val="0070C0"/>
                </a:solidFill>
              </a:rPr>
              <a:t>by water temperature</a:t>
            </a:r>
            <a:endParaRPr kumimoji="1" lang="ja-JP" altLang="en-US" sz="1400" dirty="0">
              <a:solidFill>
                <a:srgbClr val="0070C0"/>
              </a:solidFill>
            </a:endParaRPr>
          </a:p>
        </p:txBody>
      </p:sp>
      <p:sp>
        <p:nvSpPr>
          <p:cNvPr id="32" name="コンテンツ プレースホルダー 2">
            <a:extLst>
              <a:ext uri="{FF2B5EF4-FFF2-40B4-BE49-F238E27FC236}">
                <a16:creationId xmlns:a16="http://schemas.microsoft.com/office/drawing/2014/main" id="{D9345CA4-E607-4E29-8090-EEFF92727AD8}"/>
              </a:ext>
            </a:extLst>
          </p:cNvPr>
          <p:cNvSpPr txBox="1">
            <a:spLocks/>
          </p:cNvSpPr>
          <p:nvPr/>
        </p:nvSpPr>
        <p:spPr>
          <a:xfrm>
            <a:off x="231569" y="797520"/>
            <a:ext cx="8700891" cy="9253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0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0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8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6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6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5pPr>
            <a:lvl6pPr marL="18288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77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51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During the mass-production, MHI modified the cavity design and brazing process. </a:t>
            </a:r>
          </a:p>
          <a:p>
            <a:r>
              <a:rPr lang="en-US" altLang="ja-JP" sz="1800" dirty="0"/>
              <a:t>Finally they produced 128 structures with excellent quality </a:t>
            </a:r>
            <a:endParaRPr lang="en-US" altLang="en-US" sz="1800" dirty="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974919BE-ADDB-4A01-8D03-382529D0FB58}"/>
              </a:ext>
            </a:extLst>
          </p:cNvPr>
          <p:cNvCxnSpPr>
            <a:endCxn id="44" idx="1"/>
          </p:cNvCxnSpPr>
          <p:nvPr/>
        </p:nvCxnSpPr>
        <p:spPr>
          <a:xfrm flipV="1">
            <a:off x="2210937" y="2060219"/>
            <a:ext cx="393060" cy="26161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39138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3798B27-0FAC-4941-883A-23DB53B78AEC}"/>
              </a:ext>
            </a:extLst>
          </p:cNvPr>
          <p:cNvSpPr/>
          <p:nvPr/>
        </p:nvSpPr>
        <p:spPr>
          <a:xfrm>
            <a:off x="88628" y="2553390"/>
            <a:ext cx="4564496" cy="4208200"/>
          </a:xfrm>
          <a:prstGeom prst="rect">
            <a:avLst/>
          </a:prstGeom>
          <a:solidFill>
            <a:srgbClr val="E7E4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805" y="106762"/>
            <a:ext cx="6079857" cy="481894"/>
          </a:xfrm>
        </p:spPr>
        <p:txBody>
          <a:bodyPr>
            <a:normAutofit fontScale="90000"/>
          </a:bodyPr>
          <a:lstStyle/>
          <a:p>
            <a:r>
              <a:rPr lang="en-US" altLang="ja-JP" sz="2585" dirty="0"/>
              <a:t>RF pulse compressor (SLED)</a:t>
            </a:r>
          </a:p>
        </p:txBody>
      </p:sp>
      <p:pic>
        <p:nvPicPr>
          <p:cNvPr id="17422" name="Picture 5" descr="D:\Document2007\MyPhotos\20080606_TestStand\テストスタンド_完成全景５.jpg"/>
          <p:cNvPicPr>
            <a:picLocks noChangeAspect="1" noChangeArrowheads="1"/>
          </p:cNvPicPr>
          <p:nvPr/>
        </p:nvPicPr>
        <p:blipFill>
          <a:blip r:embed="rId2" cstate="print"/>
          <a:srcRect l="32045" r="13513" b="26910"/>
          <a:stretch>
            <a:fillRect/>
          </a:stretch>
        </p:blipFill>
        <p:spPr bwMode="auto">
          <a:xfrm>
            <a:off x="1128690" y="2700409"/>
            <a:ext cx="3156708" cy="317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4" name="Text Box 37"/>
          <p:cNvSpPr txBox="1">
            <a:spLocks noChangeArrowheads="1"/>
          </p:cNvSpPr>
          <p:nvPr/>
        </p:nvSpPr>
        <p:spPr bwMode="auto">
          <a:xfrm>
            <a:off x="69875" y="3473811"/>
            <a:ext cx="1277914" cy="338554"/>
          </a:xfrm>
          <a:prstGeom prst="rect">
            <a:avLst/>
          </a:prstGeom>
          <a:solidFill>
            <a:srgbClr val="E7E4D5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C00000"/>
                </a:solidFill>
              </a:rPr>
              <a:t>3dB coupler</a:t>
            </a:r>
            <a:endParaRPr lang="ja-JP" altLang="en-US" sz="1600" dirty="0">
              <a:solidFill>
                <a:srgbClr val="C00000"/>
              </a:solidFill>
            </a:endParaRPr>
          </a:p>
        </p:txBody>
      </p:sp>
      <p:sp>
        <p:nvSpPr>
          <p:cNvPr id="17425" name="Line 38"/>
          <p:cNvSpPr>
            <a:spLocks noChangeShapeType="1"/>
          </p:cNvSpPr>
          <p:nvPr/>
        </p:nvSpPr>
        <p:spPr bwMode="auto">
          <a:xfrm>
            <a:off x="1366543" y="3609202"/>
            <a:ext cx="665458" cy="33855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ja-JP" altLang="en-US" sz="1662"/>
          </a:p>
        </p:txBody>
      </p:sp>
      <p:sp>
        <p:nvSpPr>
          <p:cNvPr id="24" name="Text Box 37"/>
          <p:cNvSpPr txBox="1">
            <a:spLocks noChangeArrowheads="1"/>
          </p:cNvSpPr>
          <p:nvPr/>
        </p:nvSpPr>
        <p:spPr bwMode="auto">
          <a:xfrm>
            <a:off x="92956" y="4869951"/>
            <a:ext cx="1611339" cy="584775"/>
          </a:xfrm>
          <a:prstGeom prst="rect">
            <a:avLst/>
          </a:prstGeom>
          <a:solidFill>
            <a:srgbClr val="E7E4D5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Mode converter</a:t>
            </a:r>
          </a:p>
          <a:p>
            <a:r>
              <a:rPr kumimoji="1" lang="en-US" altLang="ja-JP" sz="1600" dirty="0"/>
              <a:t>WG </a:t>
            </a:r>
            <a:r>
              <a:rPr kumimoji="1" lang="en-US" altLang="ja-JP" sz="1600" dirty="0">
                <a:sym typeface="Wingdings" panose="05000000000000000000" pitchFamily="2" charset="2"/>
              </a:rPr>
              <a:t> cylinder</a:t>
            </a:r>
            <a:endParaRPr kumimoji="1" lang="en-US" altLang="ja-JP" sz="1600" dirty="0"/>
          </a:p>
        </p:txBody>
      </p:sp>
      <p:graphicFrame>
        <p:nvGraphicFramePr>
          <p:cNvPr id="28" name="表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714316"/>
              </p:ext>
            </p:extLst>
          </p:nvPr>
        </p:nvGraphicFramePr>
        <p:xfrm>
          <a:off x="5565904" y="1848814"/>
          <a:ext cx="3311964" cy="1312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69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2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738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/>
                        <a:t>Cavity</a:t>
                      </a:r>
                      <a:r>
                        <a:rPr kumimoji="1" lang="en-US" altLang="ja-JP" sz="1600" b="0" baseline="0" dirty="0"/>
                        <a:t> RF mode</a:t>
                      </a:r>
                      <a:endParaRPr kumimoji="1" lang="ja-JP" altLang="en-US" sz="1600" b="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/>
                        <a:t>TE0,1,15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738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/>
                        <a:t>Q</a:t>
                      </a:r>
                      <a:r>
                        <a:rPr kumimoji="1" lang="en-US" altLang="ja-JP" sz="1600" b="0" baseline="-25000" dirty="0"/>
                        <a:t>0</a:t>
                      </a:r>
                      <a:endParaRPr kumimoji="1" lang="ja-JP" altLang="en-US" sz="1600" b="0" baseline="-2500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/>
                        <a:t>185 k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73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ym typeface="Symbol"/>
                        </a:rPr>
                        <a:t></a:t>
                      </a:r>
                      <a:endParaRPr kumimoji="1" lang="ja-JP" altLang="en-US" sz="1600" b="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/>
                        <a:t>9 ~ 9.5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738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/>
                        <a:t>VSWR</a:t>
                      </a:r>
                      <a:endParaRPr kumimoji="1" lang="ja-JP" altLang="en-US" sz="1600" b="0" dirty="0"/>
                    </a:p>
                  </a:txBody>
                  <a:tcPr marL="84406" marR="84406"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/>
                        <a:t>&lt;1.05</a:t>
                      </a:r>
                    </a:p>
                  </a:txBody>
                  <a:tcPr marL="84406" marR="84406" marT="42203" marB="4220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" name="Text Box 37"/>
          <p:cNvSpPr txBox="1">
            <a:spLocks noChangeArrowheads="1"/>
          </p:cNvSpPr>
          <p:nvPr/>
        </p:nvSpPr>
        <p:spPr bwMode="auto">
          <a:xfrm>
            <a:off x="2604546" y="5930593"/>
            <a:ext cx="2048578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C00000"/>
                </a:solidFill>
              </a:rPr>
              <a:t>Tuner</a:t>
            </a:r>
          </a:p>
          <a:p>
            <a:pPr algn="ctr"/>
            <a:r>
              <a:rPr kumimoji="1" lang="en-US" altLang="ja-JP" sz="1600" dirty="0" err="1"/>
              <a:t>Diaphram</a:t>
            </a:r>
            <a:r>
              <a:rPr kumimoji="1" lang="en-US" altLang="ja-JP" sz="1600" dirty="0"/>
              <a:t> structure </a:t>
            </a:r>
          </a:p>
          <a:p>
            <a:pPr algn="ctr"/>
            <a:r>
              <a:rPr kumimoji="1" lang="en-US" altLang="ja-JP" sz="1600" dirty="0"/>
              <a:t>differential screw</a:t>
            </a:r>
          </a:p>
        </p:txBody>
      </p:sp>
      <p:sp>
        <p:nvSpPr>
          <p:cNvPr id="35" name="Line 38"/>
          <p:cNvSpPr>
            <a:spLocks noChangeShapeType="1"/>
          </p:cNvSpPr>
          <p:nvPr/>
        </p:nvSpPr>
        <p:spPr bwMode="auto">
          <a:xfrm flipV="1">
            <a:off x="3436819" y="4797545"/>
            <a:ext cx="71427" cy="119058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ja-JP" altLang="en-US" sz="1662"/>
          </a:p>
        </p:txBody>
      </p:sp>
      <p:sp>
        <p:nvSpPr>
          <p:cNvPr id="12" name="Line 38">
            <a:extLst>
              <a:ext uri="{FF2B5EF4-FFF2-40B4-BE49-F238E27FC236}">
                <a16:creationId xmlns:a16="http://schemas.microsoft.com/office/drawing/2014/main" id="{25CA8CD8-8B5C-46AF-B98F-A6A660496B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704296" y="4621191"/>
            <a:ext cx="665458" cy="38414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none" w="sm" len="sm"/>
            <a:tailEnd type="triangle" w="med" len="med"/>
          </a:ln>
        </p:spPr>
        <p:txBody>
          <a:bodyPr wrap="none" anchor="ctr"/>
          <a:lstStyle/>
          <a:p>
            <a:endParaRPr lang="ja-JP" altLang="en-US" sz="1662"/>
          </a:p>
        </p:txBody>
      </p:sp>
      <p:pic>
        <p:nvPicPr>
          <p:cNvPr id="7" name="図 6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B87F32B6-E615-4C91-A57C-DD20227903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877" y="3263378"/>
            <a:ext cx="4309339" cy="3487860"/>
          </a:xfrm>
          <a:prstGeom prst="rect">
            <a:avLst/>
          </a:prstGeom>
        </p:spPr>
      </p:pic>
      <p:sp>
        <p:nvSpPr>
          <p:cNvPr id="14" name="コンテンツ プレースホルダー 2">
            <a:extLst>
              <a:ext uri="{FF2B5EF4-FFF2-40B4-BE49-F238E27FC236}">
                <a16:creationId xmlns:a16="http://schemas.microsoft.com/office/drawing/2014/main" id="{DB569959-5AC0-47B0-9CA2-0BAC36E34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132" y="658927"/>
            <a:ext cx="8611735" cy="196203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1800" dirty="0"/>
              <a:t>Compress RF pulse        2.5 </a:t>
            </a:r>
            <a:r>
              <a:rPr lang="en-US" altLang="ja-JP" sz="1800" dirty="0">
                <a:sym typeface="Symbol" panose="05050102010706020507" pitchFamily="18" charset="2"/>
              </a:rPr>
              <a:t>s  0.5 s</a:t>
            </a:r>
          </a:p>
          <a:p>
            <a:pPr>
              <a:lnSpc>
                <a:spcPct val="90000"/>
              </a:lnSpc>
            </a:pPr>
            <a:r>
              <a:rPr lang="en-US" altLang="ja-JP" sz="1800" dirty="0"/>
              <a:t>Multiply peak RF power  40 MW</a:t>
            </a:r>
            <a:r>
              <a:rPr lang="en-US" altLang="ja-JP" sz="1800" dirty="0">
                <a:sym typeface="Symbol" panose="05050102010706020507" pitchFamily="18" charset="2"/>
              </a:rPr>
              <a:t>  160 MW (average of 300 ns filling time)</a:t>
            </a:r>
            <a:endParaRPr kumimoji="1" lang="en-US" altLang="ja-JP" sz="1800" dirty="0"/>
          </a:p>
          <a:p>
            <a:pPr>
              <a:lnSpc>
                <a:spcPct val="90000"/>
              </a:lnSpc>
            </a:pPr>
            <a:r>
              <a:rPr kumimoji="1" lang="en-US" altLang="ja-JP" sz="1800" dirty="0"/>
              <a:t>SLED type: pair of high-Q (TE mode) cavity + 3dB coupler</a:t>
            </a:r>
            <a:endParaRPr lang="en-US" altLang="ja-JP" sz="1800" dirty="0"/>
          </a:p>
          <a:p>
            <a:pPr>
              <a:lnSpc>
                <a:spcPct val="90000"/>
              </a:lnSpc>
            </a:pPr>
            <a:r>
              <a:rPr lang="en-US" altLang="ja-JP" sz="1800" dirty="0"/>
              <a:t>Frequency tuning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Precise tuner  500 kHz/turn 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Temperature controlled by cooling water </a:t>
            </a:r>
          </a:p>
          <a:p>
            <a:pPr>
              <a:lnSpc>
                <a:spcPct val="90000"/>
              </a:lnSpc>
            </a:pPr>
            <a:endParaRPr kumimoji="1" lang="en-US" altLang="ja-JP" sz="1800" dirty="0"/>
          </a:p>
        </p:txBody>
      </p:sp>
      <p:sp>
        <p:nvSpPr>
          <p:cNvPr id="13" name="Text Box 37">
            <a:extLst>
              <a:ext uri="{FF2B5EF4-FFF2-40B4-BE49-F238E27FC236}">
                <a16:creationId xmlns:a16="http://schemas.microsoft.com/office/drawing/2014/main" id="{9B5550BB-10E3-43BA-AFB2-F467CC5ADA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28" y="2664023"/>
            <a:ext cx="1325877" cy="584775"/>
          </a:xfrm>
          <a:prstGeom prst="rect">
            <a:avLst/>
          </a:prstGeom>
          <a:solidFill>
            <a:srgbClr val="E7E4D5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ja-JP" sz="1600" dirty="0">
                <a:solidFill>
                  <a:srgbClr val="C00000"/>
                </a:solidFill>
              </a:rPr>
              <a:t>RF monitor</a:t>
            </a:r>
          </a:p>
          <a:p>
            <a:pPr algn="ctr"/>
            <a:r>
              <a:rPr kumimoji="1" lang="en-US" altLang="ja-JP" sz="1600" dirty="0">
                <a:solidFill>
                  <a:srgbClr val="C00000"/>
                </a:solidFill>
              </a:rPr>
              <a:t>(dir. coupler)</a:t>
            </a:r>
          </a:p>
        </p:txBody>
      </p: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AE909785-F1F4-4BB4-8E4D-8AB7CBEDF71B}"/>
              </a:ext>
            </a:extLst>
          </p:cNvPr>
          <p:cNvCxnSpPr>
            <a:cxnSpLocks/>
          </p:cNvCxnSpPr>
          <p:nvPr/>
        </p:nvCxnSpPr>
        <p:spPr>
          <a:xfrm>
            <a:off x="1019908" y="3224090"/>
            <a:ext cx="1012092" cy="47490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図 17" descr="ModeConverterの図と写真.png">
            <a:extLst>
              <a:ext uri="{FF2B5EF4-FFF2-40B4-BE49-F238E27FC236}">
                <a16:creationId xmlns:a16="http://schemas.microsoft.com/office/drawing/2014/main" id="{BD07224B-772A-4B46-AC95-B242E84E93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l="50355" t="6163" r="1450" b="3119"/>
          <a:stretch/>
        </p:blipFill>
        <p:spPr>
          <a:xfrm>
            <a:off x="221035" y="5454726"/>
            <a:ext cx="1369561" cy="12682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図 11" descr="s-IMGP9457.jpg">
            <a:extLst>
              <a:ext uri="{FF2B5EF4-FFF2-40B4-BE49-F238E27FC236}">
                <a16:creationId xmlns:a16="http://schemas.microsoft.com/office/drawing/2014/main" id="{6A77DBDB-1BC5-4F36-BC4D-06FBA3D5972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 l="4533"/>
          <a:stretch>
            <a:fillRect/>
          </a:stretch>
        </p:blipFill>
        <p:spPr bwMode="auto">
          <a:xfrm>
            <a:off x="6119446" y="111530"/>
            <a:ext cx="2762738" cy="2171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82D12AF9-346B-49A7-B25C-79D9E0D78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125" y="100889"/>
            <a:ext cx="7200900" cy="46549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Klystron &amp; </a:t>
            </a:r>
            <a:r>
              <a:rPr kumimoji="1" lang="en-US" altLang="ja-JP" dirty="0"/>
              <a:t>modulator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911691F-993E-404E-B7A6-96920C052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01" y="583475"/>
            <a:ext cx="4725727" cy="449088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kumimoji="1" lang="en-US" altLang="ja-JP" sz="1800" u="sng" dirty="0">
                <a:solidFill>
                  <a:srgbClr val="0070C0"/>
                </a:solidFill>
              </a:rPr>
              <a:t>50 MW pulse klystron (Canon E37212)</a:t>
            </a:r>
            <a:endParaRPr lang="en-US" altLang="ja-JP" sz="1800" u="sng" dirty="0">
              <a:solidFill>
                <a:srgbClr val="0070C0"/>
              </a:solidFill>
            </a:endParaRPr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Power efficiency ~ 43%,   gain ~ 53dB</a:t>
            </a:r>
          </a:p>
          <a:p>
            <a:pPr>
              <a:lnSpc>
                <a:spcPct val="100000"/>
              </a:lnSpc>
            </a:pPr>
            <a:endParaRPr lang="en-US" altLang="ja-JP" sz="1800" dirty="0"/>
          </a:p>
          <a:p>
            <a:pPr>
              <a:lnSpc>
                <a:spcPct val="10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Pulse modulator</a:t>
            </a:r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-370 kV, 330 A, 5 </a:t>
            </a:r>
            <a:r>
              <a:rPr lang="en-US" altLang="ja-JP" sz="1800" dirty="0">
                <a:sym typeface="Symbol" panose="05050102010706020507" pitchFamily="18" charset="2"/>
              </a:rPr>
              <a:t>s pulse in 60 </a:t>
            </a:r>
            <a:r>
              <a:rPr lang="en-US" altLang="ja-JP" sz="1800" dirty="0" err="1">
                <a:sym typeface="Symbol" panose="05050102010706020507" pitchFamily="18" charset="2"/>
              </a:rPr>
              <a:t>pps</a:t>
            </a:r>
            <a:r>
              <a:rPr lang="en-US" altLang="ja-JP" sz="1800" dirty="0">
                <a:sym typeface="Symbol" panose="05050102010706020507" pitchFamily="18" charset="2"/>
              </a:rPr>
              <a:t>.</a:t>
            </a:r>
            <a:endParaRPr lang="en-US" altLang="ja-JP" sz="1800" dirty="0"/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Pulse Forming Network (PFN) type</a:t>
            </a:r>
          </a:p>
          <a:p>
            <a:pPr lvl="1">
              <a:lnSpc>
                <a:spcPct val="100000"/>
              </a:lnSpc>
            </a:pPr>
            <a:r>
              <a:rPr lang="en-US" altLang="ja-JP" sz="1800" dirty="0" err="1"/>
              <a:t>Thyratron</a:t>
            </a:r>
            <a:r>
              <a:rPr lang="en-US" altLang="ja-JP" sz="1800" dirty="0"/>
              <a:t> switch  (jitter &lt; 1ns)</a:t>
            </a:r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Insulation-oil filled, for high reliability</a:t>
            </a:r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Steel tank for perfect noise shielding</a:t>
            </a:r>
          </a:p>
          <a:p>
            <a:pPr lvl="1">
              <a:lnSpc>
                <a:spcPct val="100000"/>
              </a:lnSpc>
            </a:pPr>
            <a:endParaRPr lang="en-US" altLang="ja-JP" sz="1800" dirty="0"/>
          </a:p>
          <a:p>
            <a:pPr>
              <a:lnSpc>
                <a:spcPct val="10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Ultra-precise HV charger</a:t>
            </a:r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Combination of two inverter modules</a:t>
            </a:r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Main charger (35 kW) charged to 99.9%.</a:t>
            </a:r>
          </a:p>
          <a:p>
            <a:pPr lvl="1">
              <a:lnSpc>
                <a:spcPct val="100000"/>
              </a:lnSpc>
            </a:pPr>
            <a:r>
              <a:rPr lang="en-US" altLang="ja-JP" sz="1800" dirty="0"/>
              <a:t>Sub charger (1 kW) precisely regulate capacitor voltage to the target value.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CEACFE4-052A-401E-9DCE-18B9C684721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725" y="1558447"/>
            <a:ext cx="1072378" cy="2058197"/>
          </a:xfrm>
          <a:prstGeom prst="rect">
            <a:avLst/>
          </a:prstGeom>
          <a:ln>
            <a:solidFill>
              <a:srgbClr val="FF0000"/>
            </a:solidFill>
          </a:ln>
        </p:spPr>
      </p:pic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9936BD67-F0C4-42F3-887E-B4F2B7DAF94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9965090"/>
              </p:ext>
            </p:extLst>
          </p:nvPr>
        </p:nvGraphicFramePr>
        <p:xfrm>
          <a:off x="322334" y="4963156"/>
          <a:ext cx="4264660" cy="1676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94280">
                  <a:extLst>
                    <a:ext uri="{9D8B030D-6E8A-4147-A177-3AD203B41FA5}">
                      <a16:colId xmlns:a16="http://schemas.microsoft.com/office/drawing/2014/main" val="2755030286"/>
                    </a:ext>
                  </a:extLst>
                </a:gridCol>
                <a:gridCol w="1770380">
                  <a:extLst>
                    <a:ext uri="{9D8B030D-6E8A-4147-A177-3AD203B41FA5}">
                      <a16:colId xmlns:a16="http://schemas.microsoft.com/office/drawing/2014/main" val="3833170362"/>
                    </a:ext>
                  </a:extLst>
                </a:gridCol>
              </a:tblGrid>
              <a:tr h="320866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Stability (rms)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445973"/>
                  </a:ext>
                </a:extLst>
              </a:tr>
              <a:tr h="3208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PFN capacitor volt.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7 ppm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336584"/>
                  </a:ext>
                </a:extLst>
              </a:tr>
              <a:tr h="3208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Klystron cathode volt.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24 ppm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5746077"/>
                  </a:ext>
                </a:extLst>
              </a:tr>
              <a:tr h="3208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Klystron RF amplitude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92 ppm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283070"/>
                  </a:ext>
                </a:extLst>
              </a:tr>
              <a:tr h="320866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Klystron RF phase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0.03 degree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9402320"/>
                  </a:ext>
                </a:extLst>
              </a:tr>
            </a:tbl>
          </a:graphicData>
        </a:graphic>
      </p:graphicFrame>
      <p:pic>
        <p:nvPicPr>
          <p:cNvPr id="30" name="コンテンツ プレースホルダ 3" descr="20110701_inv_stability4.png">
            <a:extLst>
              <a:ext uri="{FF2B5EF4-FFF2-40B4-BE49-F238E27FC236}">
                <a16:creationId xmlns:a16="http://schemas.microsoft.com/office/drawing/2014/main" id="{F08376D8-FC98-4117-A4CB-3309C67B3139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70876" y="4127539"/>
            <a:ext cx="4022998" cy="2490305"/>
          </a:xfrm>
          <a:prstGeom prst="rect">
            <a:avLst/>
          </a:prstGeom>
        </p:spPr>
      </p:pic>
      <p:pic>
        <p:nvPicPr>
          <p:cNvPr id="31" name="Picture 11" descr="D:\Document2007\X-FEL\General\Figures\Modulator\Modulator内部写真\日高波一体型Mod内部.JPG">
            <a:extLst>
              <a:ext uri="{FF2B5EF4-FFF2-40B4-BE49-F238E27FC236}">
                <a16:creationId xmlns:a16="http://schemas.microsoft.com/office/drawing/2014/main" id="{3F0F5D53-39BA-4DD3-A04C-947197101B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4506" y="2111357"/>
            <a:ext cx="2031465" cy="1799086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7F8BE8B-BAF4-4C8E-B9DE-AAA39DD410F0}"/>
              </a:ext>
            </a:extLst>
          </p:cNvPr>
          <p:cNvSpPr txBox="1"/>
          <p:nvPr/>
        </p:nvSpPr>
        <p:spPr>
          <a:xfrm>
            <a:off x="4970876" y="1154204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Klystron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008C2E32-FD2E-44B0-9E01-BE54892B08FB}"/>
              </a:ext>
            </a:extLst>
          </p:cNvPr>
          <p:cNvCxnSpPr/>
          <p:nvPr/>
        </p:nvCxnSpPr>
        <p:spPr>
          <a:xfrm flipV="1">
            <a:off x="5989103" y="715108"/>
            <a:ext cx="517205" cy="83537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61B16F0-963F-4FAB-A80C-9F7855F25C7D}"/>
              </a:ext>
            </a:extLst>
          </p:cNvPr>
          <p:cNvSpPr txBox="1"/>
          <p:nvPr/>
        </p:nvSpPr>
        <p:spPr>
          <a:xfrm>
            <a:off x="7463499" y="2098173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Modulator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86B12415-B137-447D-8F0C-0E23010FF074}"/>
              </a:ext>
            </a:extLst>
          </p:cNvPr>
          <p:cNvCxnSpPr/>
          <p:nvPr/>
        </p:nvCxnSpPr>
        <p:spPr>
          <a:xfrm flipH="1" flipV="1">
            <a:off x="7209692" y="1652954"/>
            <a:ext cx="253807" cy="44521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4BB85B6-4CD9-497F-AD97-7FB645064078}"/>
              </a:ext>
            </a:extLst>
          </p:cNvPr>
          <p:cNvSpPr txBox="1"/>
          <p:nvPr/>
        </p:nvSpPr>
        <p:spPr>
          <a:xfrm>
            <a:off x="7460000" y="1652954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HV charger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68A4EA21-B1B4-4273-A339-958E6EFD6AE5}"/>
              </a:ext>
            </a:extLst>
          </p:cNvPr>
          <p:cNvCxnSpPr>
            <a:stCxn id="33" idx="0"/>
          </p:cNvCxnSpPr>
          <p:nvPr/>
        </p:nvCxnSpPr>
        <p:spPr>
          <a:xfrm flipV="1">
            <a:off x="8135826" y="1338870"/>
            <a:ext cx="328236" cy="31408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66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7A2BC-492E-4359-A78B-0A89BE4CA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012" y="135008"/>
            <a:ext cx="7408175" cy="49961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Timing and low-level RF system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5A027C-7EC4-47A6-9709-DDF41A0662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196" y="690355"/>
            <a:ext cx="4698344" cy="5634245"/>
          </a:xfrm>
        </p:spPr>
        <p:txBody>
          <a:bodyPr>
            <a:normAutofit fontScale="92500"/>
          </a:bodyPr>
          <a:lstStyle/>
          <a:p>
            <a:pPr>
              <a:lnSpc>
                <a:spcPct val="105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Timing distribution (RF &amp; trigger)</a:t>
            </a:r>
            <a:endParaRPr kumimoji="1" lang="en-US" altLang="ja-JP" dirty="0"/>
          </a:p>
          <a:p>
            <a:pPr lvl="1">
              <a:lnSpc>
                <a:spcPct val="105000"/>
              </a:lnSpc>
            </a:pPr>
            <a:r>
              <a:rPr lang="en-US" altLang="ja-JP" sz="1800" dirty="0"/>
              <a:t>Phase-stabilized optical fiber</a:t>
            </a:r>
            <a:endParaRPr lang="en-US" altLang="ja-JP" sz="1600" dirty="0"/>
          </a:p>
          <a:p>
            <a:pPr lvl="1">
              <a:lnSpc>
                <a:spcPct val="105000"/>
              </a:lnSpc>
            </a:pPr>
            <a:r>
              <a:rPr lang="en-US" altLang="ja-JP" sz="1800" dirty="0"/>
              <a:t>Water cooled duct.</a:t>
            </a:r>
          </a:p>
          <a:p>
            <a:pPr lvl="1">
              <a:lnSpc>
                <a:spcPct val="105000"/>
              </a:lnSpc>
            </a:pPr>
            <a:r>
              <a:rPr lang="en-US" altLang="ja-JP" sz="1800" dirty="0"/>
              <a:t>Fiber length feedback control</a:t>
            </a:r>
          </a:p>
          <a:p>
            <a:pPr marL="365760" lvl="1" indent="0">
              <a:lnSpc>
                <a:spcPct val="105000"/>
              </a:lnSpc>
              <a:buNone/>
            </a:pPr>
            <a:r>
              <a:rPr lang="en-US" altLang="ja-JP" sz="1800" dirty="0"/>
              <a:t>   using Michelson interferometry method.</a:t>
            </a:r>
          </a:p>
          <a:p>
            <a:pPr>
              <a:lnSpc>
                <a:spcPct val="105000"/>
              </a:lnSpc>
            </a:pPr>
            <a:endParaRPr lang="en-US" altLang="ja-JP" sz="1800" dirty="0"/>
          </a:p>
          <a:p>
            <a:pPr>
              <a:lnSpc>
                <a:spcPct val="105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Low-level RF system</a:t>
            </a:r>
          </a:p>
          <a:p>
            <a:pPr lvl="1">
              <a:lnSpc>
                <a:spcPct val="105000"/>
              </a:lnSpc>
            </a:pPr>
            <a:r>
              <a:rPr lang="en-US" altLang="ja-JP" sz="1800" dirty="0"/>
              <a:t>IQ-modulator &amp; IQ-demodulator</a:t>
            </a:r>
          </a:p>
          <a:p>
            <a:pPr lvl="1">
              <a:lnSpc>
                <a:spcPct val="105000"/>
              </a:lnSpc>
            </a:pPr>
            <a:r>
              <a:rPr lang="en-US" altLang="ja-JP" sz="1800" dirty="0"/>
              <a:t>VME 16-bit, 238 MHz DAC &amp; ADC</a:t>
            </a:r>
            <a:endParaRPr lang="en-US" altLang="ja-JP" sz="1600" dirty="0"/>
          </a:p>
          <a:p>
            <a:pPr lvl="1">
              <a:lnSpc>
                <a:spcPct val="105000"/>
              </a:lnSpc>
            </a:pPr>
            <a:r>
              <a:rPr kumimoji="1" lang="en-US" altLang="ja-JP" sz="1800" dirty="0"/>
              <a:t>VME Time delay unit</a:t>
            </a:r>
            <a:endParaRPr kumimoji="1" lang="en-US" altLang="ja-JP" dirty="0"/>
          </a:p>
          <a:p>
            <a:pPr lvl="1">
              <a:lnSpc>
                <a:spcPct val="105000"/>
              </a:lnSpc>
            </a:pPr>
            <a:endParaRPr kumimoji="1" lang="en-US" altLang="ja-JP" sz="1800" dirty="0"/>
          </a:p>
          <a:p>
            <a:pPr lvl="1">
              <a:lnSpc>
                <a:spcPct val="105000"/>
              </a:lnSpc>
            </a:pPr>
            <a:r>
              <a:rPr kumimoji="1" lang="en-US" altLang="ja-JP" sz="1800" dirty="0">
                <a:solidFill>
                  <a:srgbClr val="0070C0"/>
                </a:solidFill>
              </a:rPr>
              <a:t>Low-noise DC power supply</a:t>
            </a:r>
          </a:p>
          <a:p>
            <a:pPr marL="365760" lvl="1" indent="0">
              <a:lnSpc>
                <a:spcPct val="105000"/>
              </a:lnSpc>
              <a:buNone/>
            </a:pPr>
            <a:r>
              <a:rPr lang="en-US" altLang="ja-JP" sz="1800" dirty="0"/>
              <a:t>	Series regulator (no switching noise)</a:t>
            </a:r>
          </a:p>
          <a:p>
            <a:pPr marL="365760" lvl="1" indent="0">
              <a:lnSpc>
                <a:spcPct val="105000"/>
              </a:lnSpc>
              <a:buNone/>
            </a:pPr>
            <a:r>
              <a:rPr lang="en-US" altLang="ja-JP" sz="1800" dirty="0"/>
              <a:t>	Large noise filter at DC line.</a:t>
            </a:r>
            <a:endParaRPr kumimoji="1" lang="en-US" altLang="ja-JP" sz="1800" dirty="0"/>
          </a:p>
          <a:p>
            <a:pPr lvl="1">
              <a:lnSpc>
                <a:spcPct val="105000"/>
              </a:lnSpc>
            </a:pPr>
            <a:r>
              <a:rPr kumimoji="1" lang="en-US" altLang="ja-JP" sz="1800" dirty="0">
                <a:solidFill>
                  <a:srgbClr val="0070C0"/>
                </a:solidFill>
              </a:rPr>
              <a:t>Water cooled cabinet</a:t>
            </a:r>
          </a:p>
          <a:p>
            <a:pPr marL="365760" lvl="1" indent="0">
              <a:lnSpc>
                <a:spcPct val="105000"/>
              </a:lnSpc>
              <a:buNone/>
            </a:pPr>
            <a:r>
              <a:rPr lang="en-US" altLang="ja-JP" sz="1800" dirty="0"/>
              <a:t>	T</a:t>
            </a:r>
            <a:r>
              <a:rPr kumimoji="1" lang="en-US" altLang="ja-JP" sz="1800" dirty="0"/>
              <a:t>emperature stabilized within ~0.1 K.</a:t>
            </a:r>
          </a:p>
        </p:txBody>
      </p:sp>
      <p:pic>
        <p:nvPicPr>
          <p:cNvPr id="4" name="Picture 2" descr="C:\Users\maesaka\Pictures\2011-03-28-Rack\DSCN8706.JPG">
            <a:extLst>
              <a:ext uri="{FF2B5EF4-FFF2-40B4-BE49-F238E27FC236}">
                <a16:creationId xmlns:a16="http://schemas.microsoft.com/office/drawing/2014/main" id="{64A46DFA-F7A3-4AFF-AA7D-53F776B81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7029" y="1273526"/>
            <a:ext cx="3755649" cy="2779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59F856E-CC93-4AE6-9DCB-14E24DB16B74}"/>
              </a:ext>
            </a:extLst>
          </p:cNvPr>
          <p:cNvSpPr txBox="1"/>
          <p:nvPr/>
        </p:nvSpPr>
        <p:spPr>
          <a:xfrm>
            <a:off x="6349463" y="79274"/>
            <a:ext cx="268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7030A0"/>
                </a:solidFill>
              </a:rPr>
              <a:t>Y. </a:t>
            </a:r>
            <a:r>
              <a:rPr kumimoji="1" lang="en-US" altLang="ja-JP" sz="1200" dirty="0" err="1">
                <a:solidFill>
                  <a:srgbClr val="7030A0"/>
                </a:solidFill>
              </a:rPr>
              <a:t>Otake</a:t>
            </a:r>
            <a:r>
              <a:rPr kumimoji="1" lang="en-US" altLang="ja-JP" sz="1200" dirty="0">
                <a:solidFill>
                  <a:srgbClr val="7030A0"/>
                </a:solidFill>
              </a:rPr>
              <a:t>, PR-AB 19 022001 (2016)</a:t>
            </a:r>
          </a:p>
          <a:p>
            <a:r>
              <a:rPr kumimoji="1" lang="en-US" altLang="ja-JP" sz="1200" dirty="0">
                <a:solidFill>
                  <a:srgbClr val="7030A0"/>
                </a:solidFill>
              </a:rPr>
              <a:t>T. Ohshima, NIMA 820, 65-74 (2016)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8DFF38-4E02-4092-889E-EE97F711B43F}"/>
              </a:ext>
            </a:extLst>
          </p:cNvPr>
          <p:cNvSpPr txBox="1"/>
          <p:nvPr/>
        </p:nvSpPr>
        <p:spPr>
          <a:xfrm>
            <a:off x="7023563" y="902359"/>
            <a:ext cx="1919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Optical fiber &amp; duct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B35854C7-7168-4B71-8AC1-C2C6FD40A577}"/>
              </a:ext>
            </a:extLst>
          </p:cNvPr>
          <p:cNvCxnSpPr>
            <a:cxnSpLocks/>
          </p:cNvCxnSpPr>
          <p:nvPr/>
        </p:nvCxnSpPr>
        <p:spPr>
          <a:xfrm flipH="1">
            <a:off x="7143750" y="1170098"/>
            <a:ext cx="417110" cy="3666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2B9E8A8-175A-462C-B4D3-EF784B586582}"/>
              </a:ext>
            </a:extLst>
          </p:cNvPr>
          <p:cNvSpPr txBox="1"/>
          <p:nvPr/>
        </p:nvSpPr>
        <p:spPr>
          <a:xfrm>
            <a:off x="5162385" y="3761518"/>
            <a:ext cx="1367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Low level RF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67DDC3D4-4C65-451F-A77A-F856171E197E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5846226" y="3429000"/>
            <a:ext cx="199732" cy="3325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AE261FE-4A58-4613-AC45-64AA8CA65BE2}"/>
              </a:ext>
            </a:extLst>
          </p:cNvPr>
          <p:cNvSpPr txBox="1"/>
          <p:nvPr/>
        </p:nvSpPr>
        <p:spPr>
          <a:xfrm>
            <a:off x="4992859" y="631489"/>
            <a:ext cx="1385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Water cooled</a:t>
            </a:r>
          </a:p>
          <a:p>
            <a:r>
              <a:rPr kumimoji="1" lang="en-US" altLang="ja-JP" sz="1600" dirty="0">
                <a:solidFill>
                  <a:srgbClr val="C00000"/>
                </a:solidFill>
              </a:rPr>
              <a:t>cabinet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F246AE8A-5D80-4384-8959-4A85A2D94C94}"/>
              </a:ext>
            </a:extLst>
          </p:cNvPr>
          <p:cNvCxnSpPr/>
          <p:nvPr/>
        </p:nvCxnSpPr>
        <p:spPr>
          <a:xfrm>
            <a:off x="5677469" y="1170098"/>
            <a:ext cx="368489" cy="9384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D8F3F5B-8309-4731-A410-87FAD6371CD4}"/>
              </a:ext>
            </a:extLst>
          </p:cNvPr>
          <p:cNvSpPr txBox="1"/>
          <p:nvPr/>
        </p:nvSpPr>
        <p:spPr>
          <a:xfrm>
            <a:off x="7379430" y="3743400"/>
            <a:ext cx="15632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Driver amplifier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6E5BD018-5004-4B5F-B425-E02A5C0FC9F0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6421788" y="3053711"/>
            <a:ext cx="957642" cy="8589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図 12" descr="テキスト, 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84DD64DA-D7C7-4A4A-81A5-B9FC35885B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4094" y="4497737"/>
            <a:ext cx="4018938" cy="2274925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4FC16E7-053C-48E3-9D05-F2280C84530A}"/>
              </a:ext>
            </a:extLst>
          </p:cNvPr>
          <p:cNvSpPr txBox="1"/>
          <p:nvPr/>
        </p:nvSpPr>
        <p:spPr>
          <a:xfrm>
            <a:off x="5023883" y="4128405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Measured stability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4C383EF-4829-4FFD-A2DE-3DC887320FD6}"/>
              </a:ext>
            </a:extLst>
          </p:cNvPr>
          <p:cNvSpPr txBox="1"/>
          <p:nvPr/>
        </p:nvSpPr>
        <p:spPr>
          <a:xfrm>
            <a:off x="7560860" y="4155031"/>
            <a:ext cx="12795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requirement</a:t>
            </a:r>
            <a:endParaRPr kumimoji="1" lang="ja-JP" altLang="en-US" sz="160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0ABA481-6499-48AC-A1E1-26CC8C7F723D}"/>
              </a:ext>
            </a:extLst>
          </p:cNvPr>
          <p:cNvCxnSpPr>
            <a:cxnSpLocks/>
          </p:cNvCxnSpPr>
          <p:nvPr/>
        </p:nvCxnSpPr>
        <p:spPr>
          <a:xfrm flipH="1">
            <a:off x="7693004" y="4469169"/>
            <a:ext cx="212470" cy="4310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1759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Introduction</a:t>
            </a:r>
          </a:p>
          <a:p>
            <a:pPr lvl="1"/>
            <a:r>
              <a:rPr lang="en-US" altLang="ja-JP" dirty="0"/>
              <a:t>X-ray free electron laser </a:t>
            </a:r>
            <a:r>
              <a:rPr kumimoji="1" lang="en-US" altLang="ja-JP" dirty="0"/>
              <a:t>SACLA</a:t>
            </a:r>
          </a:p>
          <a:p>
            <a:pPr lvl="1"/>
            <a:r>
              <a:rPr kumimoji="1" lang="en-US" altLang="ja-JP" dirty="0"/>
              <a:t>C-band main accelerator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Component design and performance</a:t>
            </a:r>
          </a:p>
          <a:p>
            <a:pPr lvl="1"/>
            <a:r>
              <a:rPr lang="en-US" altLang="ja-JP" dirty="0"/>
              <a:t>Acceleration structure</a:t>
            </a:r>
          </a:p>
          <a:p>
            <a:pPr lvl="1"/>
            <a:r>
              <a:rPr lang="en-US" altLang="ja-JP" dirty="0"/>
              <a:t>RF pulse compressor</a:t>
            </a:r>
          </a:p>
          <a:p>
            <a:pPr lvl="1"/>
            <a:r>
              <a:rPr lang="en-US" altLang="ja-JP" dirty="0"/>
              <a:t>Klystron &amp; pulse modulator</a:t>
            </a:r>
          </a:p>
          <a:p>
            <a:pPr lvl="1"/>
            <a:r>
              <a:rPr lang="en-US" altLang="ja-JP" dirty="0"/>
              <a:t>Timing and low-level RF system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Operational status</a:t>
            </a:r>
            <a:r>
              <a:rPr kumimoji="1" lang="en-US" altLang="ja-JP" dirty="0">
                <a:solidFill>
                  <a:schemeClr val="accent1"/>
                </a:solidFill>
              </a:rPr>
              <a:t> at SACLA</a:t>
            </a:r>
          </a:p>
          <a:p>
            <a:pPr lvl="1"/>
            <a:r>
              <a:rPr lang="en-US" altLang="ja-JP" dirty="0"/>
              <a:t>History and statistics</a:t>
            </a:r>
          </a:p>
          <a:p>
            <a:pPr lvl="1"/>
            <a:r>
              <a:rPr lang="en-US" altLang="ja-JP" dirty="0"/>
              <a:t>Accelerating gradient</a:t>
            </a:r>
          </a:p>
          <a:p>
            <a:pPr lvl="1"/>
            <a:r>
              <a:rPr lang="en-US" altLang="ja-JP" dirty="0"/>
              <a:t>Fault rate</a:t>
            </a:r>
            <a:endParaRPr kumimoji="1" lang="en-US" altLang="ja-JP" dirty="0"/>
          </a:p>
          <a:p>
            <a:r>
              <a:rPr lang="en-US" altLang="ja-JP" dirty="0">
                <a:solidFill>
                  <a:schemeClr val="accent1"/>
                </a:solidFill>
              </a:rPr>
              <a:t>Consideration of FCC-</a:t>
            </a:r>
            <a:r>
              <a:rPr lang="en-US" altLang="ja-JP" dirty="0" err="1">
                <a:solidFill>
                  <a:schemeClr val="accent1"/>
                </a:solidFill>
              </a:rPr>
              <a:t>ee</a:t>
            </a:r>
            <a:r>
              <a:rPr lang="en-US" altLang="ja-JP" dirty="0">
                <a:solidFill>
                  <a:schemeClr val="accent1"/>
                </a:solidFill>
              </a:rPr>
              <a:t> injector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Summary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C355CFF5-D408-440B-A7BB-557BE3B21C4B}"/>
              </a:ext>
            </a:extLst>
          </p:cNvPr>
          <p:cNvSpPr/>
          <p:nvPr/>
        </p:nvSpPr>
        <p:spPr>
          <a:xfrm>
            <a:off x="591540" y="3862410"/>
            <a:ext cx="380010" cy="421574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3295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C1C6D6-DB41-4522-BC40-B3BB8F8D1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416" y="-12299"/>
            <a:ext cx="7858551" cy="52798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Operation status of SACLA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4DEDE6A-5E3D-42C8-BB77-DFCA26A58A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3416" y="587638"/>
            <a:ext cx="4931879" cy="2151895"/>
          </a:xfrm>
        </p:spPr>
        <p:txBody>
          <a:bodyPr>
            <a:normAutofit/>
          </a:bodyPr>
          <a:lstStyle/>
          <a:p>
            <a:pPr marL="45720" indent="0">
              <a:lnSpc>
                <a:spcPct val="90000"/>
              </a:lnSpc>
              <a:buNone/>
            </a:pPr>
            <a:r>
              <a:rPr lang="en-US" altLang="ja-JP" sz="1800" dirty="0">
                <a:solidFill>
                  <a:srgbClr val="0070C0"/>
                </a:solidFill>
              </a:rPr>
              <a:t>History</a:t>
            </a:r>
          </a:p>
          <a:p>
            <a:pPr>
              <a:lnSpc>
                <a:spcPct val="90000"/>
              </a:lnSpc>
            </a:pPr>
            <a:r>
              <a:rPr lang="en-US" altLang="ja-JP" sz="1800" dirty="0"/>
              <a:t>2011  Commissioning, first lasing.</a:t>
            </a:r>
          </a:p>
          <a:p>
            <a:pPr>
              <a:lnSpc>
                <a:spcPct val="90000"/>
              </a:lnSpc>
            </a:pPr>
            <a:r>
              <a:rPr kumimoji="1" lang="en-US" altLang="ja-JP" sz="1800" dirty="0"/>
              <a:t>2012  BL3 user experiments.</a:t>
            </a:r>
          </a:p>
          <a:p>
            <a:pPr>
              <a:lnSpc>
                <a:spcPct val="90000"/>
              </a:lnSpc>
            </a:pPr>
            <a:r>
              <a:rPr lang="en-US" altLang="ja-JP" sz="1800" dirty="0"/>
              <a:t>2015  BL1 commissioning.</a:t>
            </a:r>
            <a:endParaRPr kumimoji="1" lang="en-US" altLang="ja-JP" sz="1800" dirty="0"/>
          </a:p>
          <a:p>
            <a:pPr>
              <a:lnSpc>
                <a:spcPct val="90000"/>
              </a:lnSpc>
            </a:pPr>
            <a:r>
              <a:rPr lang="en-US" altLang="ja-JP" sz="1800" dirty="0"/>
              <a:t>2017  BL2 &amp; BL3 multi-beamline operation.</a:t>
            </a:r>
            <a:endParaRPr kumimoji="1" lang="en-US" altLang="ja-JP" sz="1800" dirty="0"/>
          </a:p>
          <a:p>
            <a:pPr>
              <a:lnSpc>
                <a:spcPct val="90000"/>
              </a:lnSpc>
            </a:pPr>
            <a:r>
              <a:rPr kumimoji="1" lang="en-US" altLang="ja-JP" sz="1800" dirty="0"/>
              <a:t>2018  SPring-8 beam injection. 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8F9927D-1812-4E84-AD53-43183A086FB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59" y="4872626"/>
            <a:ext cx="8576342" cy="136829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" name="表 13">
            <a:extLst>
              <a:ext uri="{FF2B5EF4-FFF2-40B4-BE49-F238E27FC236}">
                <a16:creationId xmlns:a16="http://schemas.microsoft.com/office/drawing/2014/main" id="{4767711D-AFBC-4361-8A14-842B675DCC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758416"/>
              </p:ext>
            </p:extLst>
          </p:nvPr>
        </p:nvGraphicFramePr>
        <p:xfrm>
          <a:off x="253759" y="2738189"/>
          <a:ext cx="4625340" cy="20624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32293">
                  <a:extLst>
                    <a:ext uri="{9D8B030D-6E8A-4147-A177-3AD203B41FA5}">
                      <a16:colId xmlns:a16="http://schemas.microsoft.com/office/drawing/2014/main" val="1307307378"/>
                    </a:ext>
                  </a:extLst>
                </a:gridCol>
                <a:gridCol w="1479867">
                  <a:extLst>
                    <a:ext uri="{9D8B030D-6E8A-4147-A177-3AD203B41FA5}">
                      <a16:colId xmlns:a16="http://schemas.microsoft.com/office/drawing/2014/main" val="984418442"/>
                    </a:ext>
                  </a:extLst>
                </a:gridCol>
                <a:gridCol w="1313180">
                  <a:extLst>
                    <a:ext uri="{9D8B030D-6E8A-4147-A177-3AD203B41FA5}">
                      <a16:colId xmlns:a16="http://schemas.microsoft.com/office/drawing/2014/main" val="274277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Statistics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(FY 2018)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BL2 and BL3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Hard-X FEL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BL1</a:t>
                      </a:r>
                    </a:p>
                    <a:p>
                      <a:pPr algn="ctr"/>
                      <a:r>
                        <a:rPr kumimoji="1" lang="en-US" altLang="ja-JP" sz="1600" dirty="0"/>
                        <a:t>EUV FEL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66197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Accel. operation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6,281 hours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66623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User experiments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5,046 hours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1,224 hours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9037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Laser availability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97%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94%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454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MTBF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56 hours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190 hours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5391959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371EC21E-4B2E-44B6-A80A-9DBE780F6C9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09" r="50244" b="41478"/>
          <a:stretch/>
        </p:blipFill>
        <p:spPr>
          <a:xfrm>
            <a:off x="4984811" y="460736"/>
            <a:ext cx="3984808" cy="220033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B0CD233-8E56-421C-A227-B389E47717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062" r="50244" b="753"/>
          <a:stretch/>
        </p:blipFill>
        <p:spPr>
          <a:xfrm>
            <a:off x="4984811" y="2679641"/>
            <a:ext cx="3984808" cy="2133326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5F58064-27B2-48AB-AFBA-159D58DF0A62}"/>
              </a:ext>
            </a:extLst>
          </p:cNvPr>
          <p:cNvSpPr txBox="1"/>
          <p:nvPr/>
        </p:nvSpPr>
        <p:spPr>
          <a:xfrm>
            <a:off x="6352032" y="2009467"/>
            <a:ext cx="221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BL2  7.0 keV, 30 Hz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F45EA47-A263-4484-A819-2D980D184AF7}"/>
              </a:ext>
            </a:extLst>
          </p:cNvPr>
          <p:cNvSpPr txBox="1"/>
          <p:nvPr/>
        </p:nvSpPr>
        <p:spPr>
          <a:xfrm>
            <a:off x="6352032" y="4258969"/>
            <a:ext cx="22153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BL3  9.4 keV, 30 Hz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182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690974-725D-4D1F-861B-8A0068272D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462" y="164123"/>
            <a:ext cx="7937988" cy="52615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Acceleration gradient of C-band accelerator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945B07E1-6D71-4497-98AA-FD9198911B5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371064"/>
              </p:ext>
            </p:extLst>
          </p:nvPr>
        </p:nvGraphicFramePr>
        <p:xfrm>
          <a:off x="168013" y="751362"/>
          <a:ext cx="8835310" cy="1112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30680">
                  <a:extLst>
                    <a:ext uri="{9D8B030D-6E8A-4147-A177-3AD203B41FA5}">
                      <a16:colId xmlns:a16="http://schemas.microsoft.com/office/drawing/2014/main" val="4244492821"/>
                    </a:ext>
                  </a:extLst>
                </a:gridCol>
                <a:gridCol w="1861841">
                  <a:extLst>
                    <a:ext uri="{9D8B030D-6E8A-4147-A177-3AD203B41FA5}">
                      <a16:colId xmlns:a16="http://schemas.microsoft.com/office/drawing/2014/main" val="4052619522"/>
                    </a:ext>
                  </a:extLst>
                </a:gridCol>
                <a:gridCol w="1199241">
                  <a:extLst>
                    <a:ext uri="{9D8B030D-6E8A-4147-A177-3AD203B41FA5}">
                      <a16:colId xmlns:a16="http://schemas.microsoft.com/office/drawing/2014/main" val="1224022674"/>
                    </a:ext>
                  </a:extLst>
                </a:gridCol>
                <a:gridCol w="2196422">
                  <a:extLst>
                    <a:ext uri="{9D8B030D-6E8A-4147-A177-3AD203B41FA5}">
                      <a16:colId xmlns:a16="http://schemas.microsoft.com/office/drawing/2014/main" val="1632488080"/>
                    </a:ext>
                  </a:extLst>
                </a:gridCol>
                <a:gridCol w="1947126">
                  <a:extLst>
                    <a:ext uri="{9D8B030D-6E8A-4147-A177-3AD203B41FA5}">
                      <a16:colId xmlns:a16="http://schemas.microsoft.com/office/drawing/2014/main" val="7610275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Beam energy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RF units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Structure type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Accel. gradient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84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8GeV </a:t>
                      </a:r>
                      <a:r>
                        <a:rPr kumimoji="1" lang="en-US" altLang="ja-JP" dirty="0" err="1"/>
                        <a:t>linac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 ~ 8.5 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Choke-mode-type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35~39 MV/m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022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800MeV </a:t>
                      </a:r>
                      <a:r>
                        <a:rPr kumimoji="1" lang="en-US" altLang="ja-JP" dirty="0" err="1"/>
                        <a:t>linac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250 ~ 800 MeV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High-gradient-type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~ 42 MV/m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835067"/>
                  </a:ext>
                </a:extLst>
              </a:tr>
            </a:tbl>
          </a:graphicData>
        </a:graphic>
      </p:graphicFrame>
      <p:pic>
        <p:nvPicPr>
          <p:cNvPr id="4" name="図 3" descr="2012年5月の運転電界_論文用plot.png">
            <a:extLst>
              <a:ext uri="{FF2B5EF4-FFF2-40B4-BE49-F238E27FC236}">
                <a16:creationId xmlns:a16="http://schemas.microsoft.com/office/drawing/2014/main" id="{02503025-3A17-4530-805B-433A63C431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34462" y="2595967"/>
            <a:ext cx="5380892" cy="3525545"/>
          </a:xfrm>
          <a:prstGeom prst="rect">
            <a:avLst/>
          </a:prstGeom>
        </p:spPr>
      </p:pic>
      <p:pic>
        <p:nvPicPr>
          <p:cNvPr id="7" name="図 6" descr="テキスト, 地図 が含まれている画像&#10;&#10;自動的に生成された説明">
            <a:extLst>
              <a:ext uri="{FF2B5EF4-FFF2-40B4-BE49-F238E27FC236}">
                <a16:creationId xmlns:a16="http://schemas.microsoft.com/office/drawing/2014/main" id="{B2D0E5AE-00BB-4CB3-92D8-712DE8D5E2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7" t="42706" r="11880" b="494"/>
          <a:stretch/>
        </p:blipFill>
        <p:spPr>
          <a:xfrm>
            <a:off x="5710278" y="3426964"/>
            <a:ext cx="3293045" cy="2694548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7B55885-053E-4FD1-AB8A-FCE674401B3A}"/>
              </a:ext>
            </a:extLst>
          </p:cNvPr>
          <p:cNvSpPr txBox="1"/>
          <p:nvPr/>
        </p:nvSpPr>
        <p:spPr>
          <a:xfrm>
            <a:off x="234462" y="2226635"/>
            <a:ext cx="47372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Operational gradient for SACLA  8 GeV </a:t>
            </a:r>
            <a:r>
              <a:rPr kumimoji="1" lang="en-US" altLang="ja-JP" dirty="0" err="1">
                <a:solidFill>
                  <a:srgbClr val="C00000"/>
                </a:solidFill>
              </a:rPr>
              <a:t>linac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118228-EDCE-4162-8067-A8A9D159C77D}"/>
              </a:ext>
            </a:extLst>
          </p:cNvPr>
          <p:cNvSpPr txBox="1"/>
          <p:nvPr/>
        </p:nvSpPr>
        <p:spPr>
          <a:xfrm>
            <a:off x="5792910" y="2195216"/>
            <a:ext cx="31277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Beam energy measurement</a:t>
            </a:r>
          </a:p>
          <a:p>
            <a:r>
              <a:rPr kumimoji="1" lang="en-US" altLang="ja-JP" dirty="0">
                <a:solidFill>
                  <a:srgbClr val="C00000"/>
                </a:solidFill>
              </a:rPr>
              <a:t>at SACLA 800MeV </a:t>
            </a:r>
            <a:r>
              <a:rPr kumimoji="1" lang="en-US" altLang="ja-JP" dirty="0" err="1">
                <a:solidFill>
                  <a:srgbClr val="C00000"/>
                </a:solidFill>
              </a:rPr>
              <a:t>linac</a:t>
            </a:r>
            <a:endParaRPr kumimoji="1" lang="en-US" altLang="ja-JP" dirty="0">
              <a:solidFill>
                <a:srgbClr val="C00000"/>
              </a:solidFill>
            </a:endParaRPr>
          </a:p>
          <a:p>
            <a:endParaRPr kumimoji="1" lang="en-US" altLang="ja-JP" dirty="0">
              <a:solidFill>
                <a:srgbClr val="C00000"/>
              </a:solidFill>
            </a:endParaRPr>
          </a:p>
          <a:p>
            <a:r>
              <a:rPr kumimoji="1" lang="en-US" altLang="ja-JP" dirty="0">
                <a:solidFill>
                  <a:srgbClr val="C00000"/>
                </a:solidFill>
              </a:rPr>
              <a:t> 147 MV / 3.5 m = 42 MV/m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808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3B1E57E7-D9CB-481A-8BF1-32D24CB575CB}"/>
              </a:ext>
            </a:extLst>
          </p:cNvPr>
          <p:cNvSpPr/>
          <p:nvPr/>
        </p:nvSpPr>
        <p:spPr>
          <a:xfrm>
            <a:off x="106006" y="2200755"/>
            <a:ext cx="8931988" cy="45982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058B3BF-2C18-4E93-B7DD-128620F566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246" y="2286748"/>
            <a:ext cx="7019055" cy="4115432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3029161-BE86-44F4-95C8-F42A67158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8245" y="58999"/>
            <a:ext cx="8522677" cy="53537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Fault rate of C-band accelerator  </a:t>
            </a:r>
            <a:r>
              <a:rPr kumimoji="1" lang="en-US" altLang="ja-JP" sz="2200" dirty="0"/>
              <a:t>(</a:t>
            </a:r>
            <a:r>
              <a:rPr kumimoji="1" lang="en-US" altLang="ja-JP" sz="2200" dirty="0" err="1"/>
              <a:t>Jan~Apr</a:t>
            </a:r>
            <a:r>
              <a:rPr kumimoji="1" lang="en-US" altLang="ja-JP" sz="2200" dirty="0"/>
              <a:t>. 2019) </a:t>
            </a:r>
            <a:endParaRPr kumimoji="1" lang="ja-JP" altLang="en-US" dirty="0"/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774D59C9-FDB9-4750-800C-E86600EF3620}"/>
              </a:ext>
            </a:extLst>
          </p:cNvPr>
          <p:cNvCxnSpPr>
            <a:cxnSpLocks/>
          </p:cNvCxnSpPr>
          <p:nvPr/>
        </p:nvCxnSpPr>
        <p:spPr>
          <a:xfrm>
            <a:off x="1359876" y="4829908"/>
            <a:ext cx="4618893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6BD1492-9D7E-4EE7-ABF0-511FD7CCFE86}"/>
              </a:ext>
            </a:extLst>
          </p:cNvPr>
          <p:cNvSpPr txBox="1"/>
          <p:nvPr/>
        </p:nvSpPr>
        <p:spPr>
          <a:xfrm>
            <a:off x="1770185" y="3363742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Average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0.67 times /day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DB643DD-2696-445B-9D32-FC5547B08736}"/>
              </a:ext>
            </a:extLst>
          </p:cNvPr>
          <p:cNvCxnSpPr/>
          <p:nvPr/>
        </p:nvCxnSpPr>
        <p:spPr>
          <a:xfrm flipH="1" flipV="1">
            <a:off x="2508738" y="4010073"/>
            <a:ext cx="269631" cy="81983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F1EE6B8-A0FC-4053-BC10-06877B6A39FB}"/>
              </a:ext>
            </a:extLst>
          </p:cNvPr>
          <p:cNvSpPr txBox="1"/>
          <p:nvPr/>
        </p:nvSpPr>
        <p:spPr>
          <a:xfrm>
            <a:off x="6436433" y="2798943"/>
            <a:ext cx="267413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RF arcing (45%)</a:t>
            </a:r>
          </a:p>
          <a:p>
            <a:r>
              <a:rPr kumimoji="1" lang="en-US" altLang="ja-JP" sz="1600" dirty="0"/>
              <a:t>Klystron HV arcing (13%)</a:t>
            </a:r>
          </a:p>
          <a:p>
            <a:r>
              <a:rPr kumimoji="1" lang="en-US" altLang="ja-JP" sz="1600" dirty="0" err="1"/>
              <a:t>Thyratron</a:t>
            </a:r>
            <a:r>
              <a:rPr kumimoji="1" lang="en-US" altLang="ja-JP" sz="1600" dirty="0"/>
              <a:t> pre-trigger (42%)</a:t>
            </a: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7031E4EF-BAFD-41C8-AAB6-0D4E300D9D58}"/>
              </a:ext>
            </a:extLst>
          </p:cNvPr>
          <p:cNvCxnSpPr>
            <a:cxnSpLocks/>
          </p:cNvCxnSpPr>
          <p:nvPr/>
        </p:nvCxnSpPr>
        <p:spPr>
          <a:xfrm flipV="1">
            <a:off x="5978769" y="2508533"/>
            <a:ext cx="0" cy="416189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コンテンツ プレースホルダー 4">
            <a:extLst>
              <a:ext uri="{FF2B5EF4-FFF2-40B4-BE49-F238E27FC236}">
                <a16:creationId xmlns:a16="http://schemas.microsoft.com/office/drawing/2014/main" id="{FAA49990-5564-4BEF-8751-85BAA9C86B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178626"/>
              </p:ext>
            </p:extLst>
          </p:nvPr>
        </p:nvGraphicFramePr>
        <p:xfrm>
          <a:off x="433753" y="615255"/>
          <a:ext cx="8112371" cy="14833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750147">
                  <a:extLst>
                    <a:ext uri="{9D8B030D-6E8A-4147-A177-3AD203B41FA5}">
                      <a16:colId xmlns:a16="http://schemas.microsoft.com/office/drawing/2014/main" val="4244492821"/>
                    </a:ext>
                  </a:extLst>
                </a:gridCol>
                <a:gridCol w="2220023">
                  <a:extLst>
                    <a:ext uri="{9D8B030D-6E8A-4147-A177-3AD203B41FA5}">
                      <a16:colId xmlns:a16="http://schemas.microsoft.com/office/drawing/2014/main" val="4052619522"/>
                    </a:ext>
                  </a:extLst>
                </a:gridCol>
                <a:gridCol w="2142201">
                  <a:extLst>
                    <a:ext uri="{9D8B030D-6E8A-4147-A177-3AD203B41FA5}">
                      <a16:colId xmlns:a16="http://schemas.microsoft.com/office/drawing/2014/main" val="12240226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 GeV </a:t>
                      </a:r>
                      <a:r>
                        <a:rPr kumimoji="1" lang="en-US" altLang="ja-JP" dirty="0" err="1"/>
                        <a:t>linac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800 MeV </a:t>
                      </a:r>
                      <a:r>
                        <a:rPr kumimoji="1" lang="en-US" altLang="ja-JP" dirty="0" err="1"/>
                        <a:t>linac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484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Average fault rate per unit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0.67 times/day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1.32 times/day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9022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Fault rate of accelerator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1.8 times/hour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0.27 times/hour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835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Mean time before failure (MTBF)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30~60 minutes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 hours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9978257"/>
                  </a:ext>
                </a:extLst>
              </a:tr>
            </a:tbl>
          </a:graphicData>
        </a:graphic>
      </p:graphicFrame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0340947-73AD-4F3B-9EF6-9C1CE859E6DA}"/>
              </a:ext>
            </a:extLst>
          </p:cNvPr>
          <p:cNvSpPr txBox="1"/>
          <p:nvPr/>
        </p:nvSpPr>
        <p:spPr>
          <a:xfrm>
            <a:off x="2072571" y="6331448"/>
            <a:ext cx="3563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8 GeV </a:t>
            </a:r>
            <a:r>
              <a:rPr kumimoji="1" lang="en-US" altLang="ja-JP" dirty="0" err="1">
                <a:solidFill>
                  <a:srgbClr val="FF0000"/>
                </a:solidFill>
              </a:rPr>
              <a:t>linac</a:t>
            </a:r>
            <a:r>
              <a:rPr kumimoji="1" lang="en-US" altLang="ja-JP" dirty="0">
                <a:solidFill>
                  <a:srgbClr val="FF0000"/>
                </a:solidFill>
              </a:rPr>
              <a:t>   64 units, ~35 MV/m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F00FE7DB-10B4-40CB-9A5F-10F7A0BE7E66}"/>
              </a:ext>
            </a:extLst>
          </p:cNvPr>
          <p:cNvSpPr txBox="1"/>
          <p:nvPr/>
        </p:nvSpPr>
        <p:spPr>
          <a:xfrm>
            <a:off x="6190984" y="6052999"/>
            <a:ext cx="205056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800 MeV </a:t>
            </a:r>
            <a:r>
              <a:rPr kumimoji="1" lang="en-US" altLang="ja-JP" dirty="0" err="1">
                <a:solidFill>
                  <a:srgbClr val="FF0000"/>
                </a:solidFill>
              </a:rPr>
              <a:t>linac</a:t>
            </a:r>
            <a:endParaRPr kumimoji="1"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FF0000"/>
                </a:solidFill>
              </a:rPr>
              <a:t>5 units, ~42 MV/m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8" name="右中かっこ 27">
            <a:extLst>
              <a:ext uri="{FF2B5EF4-FFF2-40B4-BE49-F238E27FC236}">
                <a16:creationId xmlns:a16="http://schemas.microsoft.com/office/drawing/2014/main" id="{D863E6BD-73E5-4354-9B67-B220161FB95F}"/>
              </a:ext>
            </a:extLst>
          </p:cNvPr>
          <p:cNvSpPr/>
          <p:nvPr/>
        </p:nvSpPr>
        <p:spPr>
          <a:xfrm rot="5400000">
            <a:off x="6087571" y="5468872"/>
            <a:ext cx="284988" cy="439251"/>
          </a:xfrm>
          <a:prstGeom prst="rightBrace">
            <a:avLst>
              <a:gd name="adj1" fmla="val 21744"/>
              <a:gd name="adj2" fmla="val 50000"/>
            </a:avLst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05475465-C8C1-4733-B7AA-7AB973EA6E92}"/>
              </a:ext>
            </a:extLst>
          </p:cNvPr>
          <p:cNvCxnSpPr>
            <a:stCxn id="28" idx="1"/>
          </p:cNvCxnSpPr>
          <p:nvPr/>
        </p:nvCxnSpPr>
        <p:spPr>
          <a:xfrm>
            <a:off x="6230065" y="5830992"/>
            <a:ext cx="88673" cy="25423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0C898A67-310A-4E59-BB1A-FA1191BB9C42}"/>
              </a:ext>
            </a:extLst>
          </p:cNvPr>
          <p:cNvCxnSpPr>
            <a:cxnSpLocks/>
          </p:cNvCxnSpPr>
          <p:nvPr/>
        </p:nvCxnSpPr>
        <p:spPr>
          <a:xfrm>
            <a:off x="5978769" y="4161692"/>
            <a:ext cx="339969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B41473D-126F-4476-BA88-E2FD41FCF566}"/>
              </a:ext>
            </a:extLst>
          </p:cNvPr>
          <p:cNvSpPr txBox="1"/>
          <p:nvPr/>
        </p:nvSpPr>
        <p:spPr>
          <a:xfrm>
            <a:off x="6552276" y="4988613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Average</a:t>
            </a:r>
          </a:p>
          <a:p>
            <a:r>
              <a:rPr kumimoji="1" lang="en-US" altLang="ja-JP" dirty="0">
                <a:solidFill>
                  <a:srgbClr val="FF0000"/>
                </a:solidFill>
              </a:rPr>
              <a:t>1.32 times /day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3644211B-9B71-493F-AD5B-3F0D5DBED772}"/>
              </a:ext>
            </a:extLst>
          </p:cNvPr>
          <p:cNvCxnSpPr>
            <a:cxnSpLocks/>
          </p:cNvCxnSpPr>
          <p:nvPr/>
        </p:nvCxnSpPr>
        <p:spPr>
          <a:xfrm flipH="1" flipV="1">
            <a:off x="6274402" y="4178054"/>
            <a:ext cx="417404" cy="8920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2560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Introduction</a:t>
            </a:r>
          </a:p>
          <a:p>
            <a:pPr lvl="1"/>
            <a:r>
              <a:rPr lang="en-US" altLang="ja-JP" dirty="0"/>
              <a:t>X-ray free electron laser </a:t>
            </a:r>
            <a:r>
              <a:rPr kumimoji="1" lang="en-US" altLang="ja-JP" dirty="0"/>
              <a:t>SACLA</a:t>
            </a:r>
          </a:p>
          <a:p>
            <a:pPr lvl="1"/>
            <a:r>
              <a:rPr kumimoji="1" lang="en-US" altLang="ja-JP" dirty="0"/>
              <a:t>C-band main accelerator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Component design and performance</a:t>
            </a:r>
          </a:p>
          <a:p>
            <a:pPr lvl="1"/>
            <a:r>
              <a:rPr lang="en-US" altLang="ja-JP" dirty="0"/>
              <a:t>Acceleration structure</a:t>
            </a:r>
          </a:p>
          <a:p>
            <a:pPr lvl="1"/>
            <a:r>
              <a:rPr lang="en-US" altLang="ja-JP" dirty="0"/>
              <a:t>RF pulse compressor</a:t>
            </a:r>
          </a:p>
          <a:p>
            <a:pPr lvl="1"/>
            <a:r>
              <a:rPr lang="en-US" altLang="ja-JP" dirty="0"/>
              <a:t>Klystron &amp; pulse modulator</a:t>
            </a:r>
          </a:p>
          <a:p>
            <a:pPr lvl="1"/>
            <a:r>
              <a:rPr lang="en-US" altLang="ja-JP" dirty="0"/>
              <a:t>Timing and low-level RF system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Operational status</a:t>
            </a:r>
            <a:r>
              <a:rPr kumimoji="1" lang="en-US" altLang="ja-JP" dirty="0">
                <a:solidFill>
                  <a:schemeClr val="accent1"/>
                </a:solidFill>
              </a:rPr>
              <a:t> at SACLA</a:t>
            </a:r>
          </a:p>
          <a:p>
            <a:pPr lvl="1"/>
            <a:r>
              <a:rPr lang="en-US" altLang="ja-JP" dirty="0"/>
              <a:t>History and statistics</a:t>
            </a:r>
          </a:p>
          <a:p>
            <a:pPr lvl="1"/>
            <a:r>
              <a:rPr lang="en-US" altLang="ja-JP" dirty="0"/>
              <a:t>Accelerating gradient</a:t>
            </a:r>
          </a:p>
          <a:p>
            <a:pPr lvl="1"/>
            <a:r>
              <a:rPr lang="en-US" altLang="ja-JP" dirty="0"/>
              <a:t>Fault rate</a:t>
            </a:r>
            <a:endParaRPr kumimoji="1" lang="en-US" altLang="ja-JP" dirty="0"/>
          </a:p>
          <a:p>
            <a:r>
              <a:rPr lang="en-US" altLang="ja-JP" dirty="0">
                <a:solidFill>
                  <a:schemeClr val="accent1"/>
                </a:solidFill>
              </a:rPr>
              <a:t>Consideration of FCC-</a:t>
            </a:r>
            <a:r>
              <a:rPr lang="en-US" altLang="ja-JP" dirty="0" err="1">
                <a:solidFill>
                  <a:schemeClr val="accent1"/>
                </a:solidFill>
              </a:rPr>
              <a:t>ee</a:t>
            </a:r>
            <a:r>
              <a:rPr lang="en-US" altLang="ja-JP" dirty="0">
                <a:solidFill>
                  <a:schemeClr val="accent1"/>
                </a:solidFill>
              </a:rPr>
              <a:t> injector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Summary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C355CFF5-D408-440B-A7BB-557BE3B21C4B}"/>
              </a:ext>
            </a:extLst>
          </p:cNvPr>
          <p:cNvSpPr/>
          <p:nvPr/>
        </p:nvSpPr>
        <p:spPr>
          <a:xfrm>
            <a:off x="591540" y="5151948"/>
            <a:ext cx="380010" cy="421574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737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FC7C18E-E9C4-4620-A669-53CA8F7AB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015" y="164123"/>
            <a:ext cx="5967046" cy="52615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Consideration of FCC-</a:t>
            </a:r>
            <a:r>
              <a:rPr kumimoji="1" lang="en-US" altLang="ja-JP" dirty="0" err="1"/>
              <a:t>ee</a:t>
            </a:r>
            <a:r>
              <a:rPr kumimoji="1" lang="en-US" altLang="ja-JP" dirty="0"/>
              <a:t> injector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0DD271B-EA6E-4E50-92F1-96ED255E9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842683"/>
            <a:ext cx="4911970" cy="5325036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Acceleration gradient ~35 MV/m </a:t>
            </a:r>
          </a:p>
          <a:p>
            <a:pPr lvl="1"/>
            <a:r>
              <a:rPr lang="en-US" altLang="ja-JP" sz="1800" dirty="0"/>
              <a:t>14 GeV / 35 MV/m = 400 m </a:t>
            </a:r>
          </a:p>
          <a:p>
            <a:endParaRPr lang="en-US" altLang="ja-JP" sz="1800" dirty="0"/>
          </a:p>
          <a:p>
            <a:r>
              <a:rPr kumimoji="1" lang="en-US" altLang="ja-JP" sz="1800" dirty="0"/>
              <a:t>Repetition rate: 200 Hz</a:t>
            </a:r>
          </a:p>
          <a:p>
            <a:pPr lvl="1"/>
            <a:r>
              <a:rPr lang="en-US" altLang="ja-JP" sz="1800" dirty="0"/>
              <a:t>We tested up to 120 Hz.</a:t>
            </a:r>
          </a:p>
          <a:p>
            <a:pPr lvl="1"/>
            <a:r>
              <a:rPr lang="en-US" altLang="ja-JP" sz="1800" dirty="0"/>
              <a:t>Klystron, modulator   cooling capacity.</a:t>
            </a:r>
          </a:p>
          <a:p>
            <a:pPr lvl="1"/>
            <a:r>
              <a:rPr lang="en-US" altLang="ja-JP" sz="1800" dirty="0"/>
              <a:t>Fault rate should be considered.</a:t>
            </a:r>
          </a:p>
          <a:p>
            <a:pPr lvl="1"/>
            <a:endParaRPr lang="en-US" altLang="ja-JP" sz="1800" dirty="0"/>
          </a:p>
          <a:p>
            <a:r>
              <a:rPr kumimoji="1" lang="en-US" altLang="ja-JP" sz="1800" dirty="0"/>
              <a:t>2 bunch operation is not tested at SACLA.</a:t>
            </a:r>
          </a:p>
          <a:p>
            <a:endParaRPr lang="en-US" altLang="ja-JP" sz="1800" dirty="0"/>
          </a:p>
          <a:p>
            <a:r>
              <a:rPr kumimoji="1" lang="en-US" altLang="ja-JP" sz="1800" dirty="0"/>
              <a:t>Hardware cost ~ 2M-Euro /1unit (125 MeV)</a:t>
            </a:r>
          </a:p>
          <a:p>
            <a:pPr marL="45720" indent="0">
              <a:buNone/>
            </a:pPr>
            <a:r>
              <a:rPr lang="en-US" altLang="ja-JP" sz="1800" dirty="0"/>
              <a:t>    without building, infrastructure, and cabling</a:t>
            </a:r>
          </a:p>
          <a:p>
            <a:pPr marL="45720" indent="0">
              <a:buNone/>
            </a:pPr>
            <a:r>
              <a:rPr kumimoji="1" lang="en-US" altLang="ja-JP" sz="1800" dirty="0"/>
              <a:t>    (fro</a:t>
            </a:r>
            <a:r>
              <a:rPr lang="en-US" altLang="ja-JP" sz="1800" dirty="0"/>
              <a:t>m SACLA </a:t>
            </a:r>
            <a:r>
              <a:rPr kumimoji="1" lang="en-US" altLang="ja-JP" sz="1800" dirty="0"/>
              <a:t>construction in 2006-2010.)</a:t>
            </a:r>
          </a:p>
          <a:p>
            <a:endParaRPr kumimoji="1" lang="ja-JP" altLang="en-US" sz="1800" dirty="0"/>
          </a:p>
        </p:txBody>
      </p:sp>
      <p:pic>
        <p:nvPicPr>
          <p:cNvPr id="5" name="図 4" descr="テキスト が含まれている画像&#10;&#10;自動的に生成された説明">
            <a:extLst>
              <a:ext uri="{FF2B5EF4-FFF2-40B4-BE49-F238E27FC236}">
                <a16:creationId xmlns:a16="http://schemas.microsoft.com/office/drawing/2014/main" id="{216895D3-6271-45F8-A9E9-B905E96A33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85" y="842682"/>
            <a:ext cx="3679399" cy="294942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9C34C4E-F819-47A3-A3DF-959E4CBD3F0E}"/>
              </a:ext>
            </a:extLst>
          </p:cNvPr>
          <p:cNvSpPr txBox="1"/>
          <p:nvPr/>
        </p:nvSpPr>
        <p:spPr>
          <a:xfrm>
            <a:off x="6178061" y="105507"/>
            <a:ext cx="2863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7030A0"/>
                </a:solidFill>
              </a:rPr>
              <a:t>Copied from “S. </a:t>
            </a:r>
            <a:r>
              <a:rPr kumimoji="1" lang="en-US" altLang="ja-JP" sz="1600" dirty="0" err="1">
                <a:solidFill>
                  <a:srgbClr val="7030A0"/>
                </a:solidFill>
              </a:rPr>
              <a:t>Ogur</a:t>
            </a:r>
            <a:r>
              <a:rPr kumimoji="1" lang="en-US" altLang="ja-JP" sz="1600" dirty="0">
                <a:solidFill>
                  <a:srgbClr val="7030A0"/>
                </a:solidFill>
              </a:rPr>
              <a:t>, et. al., </a:t>
            </a:r>
          </a:p>
          <a:p>
            <a:r>
              <a:rPr kumimoji="1" lang="en-US" altLang="ja-JP" sz="1600" dirty="0">
                <a:solidFill>
                  <a:srgbClr val="7030A0"/>
                </a:solidFill>
              </a:rPr>
              <a:t>Proc. of eeFACT2018”</a:t>
            </a:r>
            <a:endParaRPr kumimoji="1" lang="ja-JP" altLang="en-US" sz="1600" dirty="0">
              <a:solidFill>
                <a:srgbClr val="7030A0"/>
              </a:solidFill>
            </a:endParaRPr>
          </a:p>
        </p:txBody>
      </p:sp>
      <p:pic>
        <p:nvPicPr>
          <p:cNvPr id="10" name="図 9" descr="スクリーンショット が含まれている画像&#10;&#10;自動的に生成された説明">
            <a:extLst>
              <a:ext uri="{FF2B5EF4-FFF2-40B4-BE49-F238E27FC236}">
                <a16:creationId xmlns:a16="http://schemas.microsoft.com/office/drawing/2014/main" id="{A52DFE07-2F2B-445F-8AD7-F82CA52367A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285" y="3962401"/>
            <a:ext cx="3679399" cy="2205318"/>
          </a:xfrm>
          <a:prstGeom prst="rect">
            <a:avLst/>
          </a:prstGeom>
        </p:spPr>
      </p:pic>
      <p:sp>
        <p:nvSpPr>
          <p:cNvPr id="11" name="楕円 10">
            <a:extLst>
              <a:ext uri="{FF2B5EF4-FFF2-40B4-BE49-F238E27FC236}">
                <a16:creationId xmlns:a16="http://schemas.microsoft.com/office/drawing/2014/main" id="{4CF447F2-6D24-4D14-BAA5-C5EA2B55F17B}"/>
              </a:ext>
            </a:extLst>
          </p:cNvPr>
          <p:cNvSpPr/>
          <p:nvPr/>
        </p:nvSpPr>
        <p:spPr>
          <a:xfrm rot="810386">
            <a:off x="6342185" y="2497014"/>
            <a:ext cx="410308" cy="597877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DE2A85EE-2898-43EE-B167-B4B11EC53FCD}"/>
              </a:ext>
            </a:extLst>
          </p:cNvPr>
          <p:cNvSpPr/>
          <p:nvPr/>
        </p:nvSpPr>
        <p:spPr>
          <a:xfrm>
            <a:off x="5896708" y="2930769"/>
            <a:ext cx="445477" cy="1055077"/>
          </a:xfrm>
          <a:custGeom>
            <a:avLst/>
            <a:gdLst>
              <a:gd name="connsiteX0" fmla="*/ 445477 w 445477"/>
              <a:gd name="connsiteY0" fmla="*/ 0 h 1055077"/>
              <a:gd name="connsiteX1" fmla="*/ 46892 w 445477"/>
              <a:gd name="connsiteY1" fmla="*/ 562708 h 1055077"/>
              <a:gd name="connsiteX2" fmla="*/ 23446 w 445477"/>
              <a:gd name="connsiteY2" fmla="*/ 1055077 h 1055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477" h="1055077">
                <a:moveTo>
                  <a:pt x="445477" y="0"/>
                </a:moveTo>
                <a:cubicBezTo>
                  <a:pt x="281353" y="193431"/>
                  <a:pt x="117230" y="386862"/>
                  <a:pt x="46892" y="562708"/>
                </a:cubicBezTo>
                <a:cubicBezTo>
                  <a:pt x="-23447" y="738554"/>
                  <a:pt x="-1" y="896815"/>
                  <a:pt x="23446" y="105507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511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Introduction</a:t>
            </a:r>
          </a:p>
          <a:p>
            <a:pPr lvl="1"/>
            <a:r>
              <a:rPr lang="en-US" altLang="ja-JP" dirty="0"/>
              <a:t>X-ray free electron laser </a:t>
            </a:r>
            <a:r>
              <a:rPr kumimoji="1" lang="en-US" altLang="ja-JP" dirty="0"/>
              <a:t>SACLA</a:t>
            </a:r>
          </a:p>
          <a:p>
            <a:pPr lvl="1"/>
            <a:r>
              <a:rPr kumimoji="1" lang="en-US" altLang="ja-JP" dirty="0"/>
              <a:t>C-band main accelerator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Component design and performance</a:t>
            </a:r>
          </a:p>
          <a:p>
            <a:pPr lvl="1"/>
            <a:r>
              <a:rPr lang="en-US" altLang="ja-JP" dirty="0"/>
              <a:t>Acceleration structure</a:t>
            </a:r>
          </a:p>
          <a:p>
            <a:pPr lvl="1"/>
            <a:r>
              <a:rPr lang="en-US" altLang="ja-JP" dirty="0"/>
              <a:t>RF pulse compressor</a:t>
            </a:r>
          </a:p>
          <a:p>
            <a:pPr lvl="1"/>
            <a:r>
              <a:rPr lang="en-US" altLang="ja-JP" dirty="0"/>
              <a:t>Klystron &amp; pulse modulator</a:t>
            </a:r>
          </a:p>
          <a:p>
            <a:pPr lvl="1"/>
            <a:r>
              <a:rPr lang="en-US" altLang="ja-JP" dirty="0"/>
              <a:t>Timing and low-level RF system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Operational status</a:t>
            </a:r>
            <a:r>
              <a:rPr kumimoji="1" lang="en-US" altLang="ja-JP" dirty="0">
                <a:solidFill>
                  <a:schemeClr val="accent1"/>
                </a:solidFill>
              </a:rPr>
              <a:t> at SACLA</a:t>
            </a:r>
          </a:p>
          <a:p>
            <a:pPr lvl="1"/>
            <a:r>
              <a:rPr lang="en-US" altLang="ja-JP" dirty="0"/>
              <a:t>History and statistics</a:t>
            </a:r>
          </a:p>
          <a:p>
            <a:pPr lvl="1"/>
            <a:r>
              <a:rPr lang="en-US" altLang="ja-JP" dirty="0"/>
              <a:t>Accelerating gradient</a:t>
            </a:r>
          </a:p>
          <a:p>
            <a:pPr lvl="1"/>
            <a:r>
              <a:rPr lang="en-US" altLang="ja-JP" dirty="0"/>
              <a:t>Fault rate</a:t>
            </a:r>
            <a:endParaRPr kumimoji="1" lang="en-US" altLang="ja-JP" dirty="0"/>
          </a:p>
          <a:p>
            <a:r>
              <a:rPr lang="en-US" altLang="ja-JP" dirty="0">
                <a:solidFill>
                  <a:schemeClr val="accent1"/>
                </a:solidFill>
              </a:rPr>
              <a:t>Consideration of FCC-</a:t>
            </a:r>
            <a:r>
              <a:rPr lang="en-US" altLang="ja-JP" dirty="0" err="1">
                <a:solidFill>
                  <a:schemeClr val="accent1"/>
                </a:solidFill>
              </a:rPr>
              <a:t>ee</a:t>
            </a:r>
            <a:r>
              <a:rPr lang="en-US" altLang="ja-JP" dirty="0">
                <a:solidFill>
                  <a:schemeClr val="accent1"/>
                </a:solidFill>
              </a:rPr>
              <a:t> injector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Summary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C355CFF5-D408-440B-A7BB-557BE3B21C4B}"/>
              </a:ext>
            </a:extLst>
          </p:cNvPr>
          <p:cNvSpPr/>
          <p:nvPr/>
        </p:nvSpPr>
        <p:spPr>
          <a:xfrm>
            <a:off x="591540" y="1201271"/>
            <a:ext cx="380010" cy="421574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7823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4F4959-4B84-4BCF-8C5F-76145905D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862" y="157229"/>
            <a:ext cx="7785588" cy="43926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6106B6-2D65-4146-A8D4-8AEA043B6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862" y="703385"/>
            <a:ext cx="8382000" cy="5697415"/>
          </a:xfrm>
        </p:spPr>
        <p:txBody>
          <a:bodyPr>
            <a:normAutofit/>
          </a:bodyPr>
          <a:lstStyle/>
          <a:p>
            <a:r>
              <a:rPr kumimoji="1" lang="en-US" altLang="ja-JP" sz="1800" dirty="0"/>
              <a:t>In SACLA, </a:t>
            </a:r>
            <a:r>
              <a:rPr lang="en-US" altLang="ja-JP" sz="1800" dirty="0"/>
              <a:t>t</a:t>
            </a:r>
            <a:r>
              <a:rPr kumimoji="1" lang="en-US" altLang="ja-JP" sz="1800" dirty="0"/>
              <a:t>he C-band RF system constantly operate with 35-42 MV/m </a:t>
            </a:r>
            <a:r>
              <a:rPr lang="en-US" altLang="ja-JP" sz="1800" dirty="0"/>
              <a:t>in 60 </a:t>
            </a:r>
            <a:r>
              <a:rPr lang="en-US" altLang="ja-JP" sz="1800" dirty="0" err="1"/>
              <a:t>pps</a:t>
            </a:r>
            <a:r>
              <a:rPr lang="en-US" altLang="ja-JP" sz="1800" dirty="0"/>
              <a:t> repetition rate</a:t>
            </a:r>
            <a:r>
              <a:rPr kumimoji="1" lang="en-US" altLang="ja-JP" sz="1800" dirty="0"/>
              <a:t>.</a:t>
            </a:r>
          </a:p>
          <a:p>
            <a:r>
              <a:rPr lang="en-US" altLang="ja-JP" sz="1800" dirty="0"/>
              <a:t>The fault rate (MTBF 30~60 min.) is </a:t>
            </a:r>
            <a:r>
              <a:rPr kumimoji="1" lang="en-US" altLang="ja-JP" sz="1800" dirty="0"/>
              <a:t>acceptable level of the operation.</a:t>
            </a:r>
          </a:p>
          <a:p>
            <a:endParaRPr kumimoji="1" lang="en-US" altLang="ja-JP" sz="1800" dirty="0"/>
          </a:p>
          <a:p>
            <a:r>
              <a:rPr lang="en-US" altLang="ja-JP" sz="1800" dirty="0"/>
              <a:t>XFEL requires high RF stability (100 ppm, 0.2 degree for C-band RF).</a:t>
            </a:r>
          </a:p>
          <a:p>
            <a:r>
              <a:rPr lang="en-US" altLang="ja-JP" sz="1800" dirty="0"/>
              <a:t>We achieved the required stability based on….</a:t>
            </a:r>
          </a:p>
          <a:p>
            <a:pPr lvl="1"/>
            <a:r>
              <a:rPr lang="en-US" altLang="ja-JP" sz="1800" dirty="0"/>
              <a:t>Precise HV charging of klystron modulator</a:t>
            </a:r>
          </a:p>
          <a:p>
            <a:pPr lvl="1"/>
            <a:r>
              <a:rPr lang="en-US" altLang="ja-JP" sz="1800" dirty="0"/>
              <a:t>Precise timing distribution system and low-level RF system.</a:t>
            </a:r>
          </a:p>
          <a:p>
            <a:endParaRPr lang="en-US" altLang="ja-JP" sz="1800" dirty="0"/>
          </a:p>
          <a:p>
            <a:r>
              <a:rPr lang="en-US" altLang="ja-JP" sz="1800" dirty="0"/>
              <a:t>C-band RF system has been well established at SACLA.</a:t>
            </a:r>
          </a:p>
          <a:p>
            <a:endParaRPr lang="en-US" altLang="ja-JP" sz="1800" dirty="0"/>
          </a:p>
          <a:p>
            <a:r>
              <a:rPr lang="en-US" altLang="ja-JP" sz="1800" dirty="0"/>
              <a:t>Recently C-band RF system was also adopted as an injector </a:t>
            </a:r>
            <a:r>
              <a:rPr lang="en-US" altLang="ja-JP" sz="1800" dirty="0" err="1"/>
              <a:t>linac</a:t>
            </a:r>
            <a:r>
              <a:rPr lang="en-US" altLang="ja-JP" sz="1800" dirty="0"/>
              <a:t> of a new 3 GeV light source in Japan-Tohoku (2019-2023).</a:t>
            </a:r>
          </a:p>
          <a:p>
            <a:r>
              <a:rPr kumimoji="1" lang="en-US" altLang="ja-JP" sz="1800" dirty="0"/>
              <a:t>We hope to be widely used C-band RF system for new accelerator facilities.</a:t>
            </a:r>
          </a:p>
        </p:txBody>
      </p:sp>
    </p:spTree>
    <p:extLst>
      <p:ext uri="{BB962C8B-B14F-4D97-AF65-F5344CB8AC3E}">
        <p14:creationId xmlns:p14="http://schemas.microsoft.com/office/powerpoint/2010/main" val="826137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046D42-F56C-454F-AF34-6DB3DE292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2659843"/>
            <a:ext cx="7200900" cy="681317"/>
          </a:xfrm>
        </p:spPr>
        <p:txBody>
          <a:bodyPr/>
          <a:lstStyle/>
          <a:p>
            <a:r>
              <a:rPr kumimoji="1" lang="en-US" altLang="ja-JP" dirty="0"/>
              <a:t>Backup slides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90670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75D661-7A46-4542-B7B6-FE3077A207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692" y="140677"/>
            <a:ext cx="7820758" cy="630295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Beam energy vs. fault rate</a:t>
            </a:r>
            <a:endParaRPr kumimoji="1" lang="ja-JP" altLang="en-US" dirty="0"/>
          </a:p>
        </p:txBody>
      </p:sp>
      <p:pic>
        <p:nvPicPr>
          <p:cNvPr id="4" name="コンテンツ プレースホルダー 4">
            <a:extLst>
              <a:ext uri="{FF2B5EF4-FFF2-40B4-BE49-F238E27FC236}">
                <a16:creationId xmlns:a16="http://schemas.microsoft.com/office/drawing/2014/main" id="{C1022869-CC49-4459-B814-B78446CEDF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19"/>
          <a:stretch/>
        </p:blipFill>
        <p:spPr>
          <a:xfrm>
            <a:off x="1077057" y="1109526"/>
            <a:ext cx="7200900" cy="4252547"/>
          </a:xfr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78D57A9-7451-4453-B0FD-CDC00D63235B}"/>
              </a:ext>
            </a:extLst>
          </p:cNvPr>
          <p:cNvSpPr txBox="1"/>
          <p:nvPr/>
        </p:nvSpPr>
        <p:spPr>
          <a:xfrm>
            <a:off x="5638801" y="770972"/>
            <a:ext cx="27398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User run 2014-2015, 30 </a:t>
            </a:r>
            <a:r>
              <a:rPr kumimoji="1" lang="en-US" altLang="ja-JP" sz="1600" dirty="0" err="1"/>
              <a:t>pps</a:t>
            </a:r>
            <a:endParaRPr kumimoji="1" lang="ja-JP" altLang="en-US" sz="1600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3DB6067-0610-4166-B2B7-1661187AA9E1}"/>
              </a:ext>
            </a:extLst>
          </p:cNvPr>
          <p:cNvSpPr txBox="1"/>
          <p:nvPr/>
        </p:nvSpPr>
        <p:spPr>
          <a:xfrm>
            <a:off x="5422395" y="5591908"/>
            <a:ext cx="317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Frequent operation at 10 keV</a:t>
            </a:r>
          </a:p>
          <a:p>
            <a:r>
              <a:rPr kumimoji="1" lang="en-US" altLang="ja-JP" dirty="0"/>
              <a:t>7.8 GeV (35 MV/m), K=2.1</a:t>
            </a:r>
            <a:endParaRPr kumimoji="1" lang="ja-JP" altLang="en-US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EA6C45D1-5A16-4329-8375-1E1955D8D945}"/>
              </a:ext>
            </a:extLst>
          </p:cNvPr>
          <p:cNvCxnSpPr>
            <a:cxnSpLocks/>
          </p:cNvCxnSpPr>
          <p:nvPr/>
        </p:nvCxnSpPr>
        <p:spPr>
          <a:xfrm flipV="1">
            <a:off x="6600092" y="4736124"/>
            <a:ext cx="0" cy="8557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4338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7BB8B3-C490-4898-8B61-887EB8B23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4821" y="133686"/>
            <a:ext cx="7200900" cy="681317"/>
          </a:xfrm>
        </p:spPr>
        <p:txBody>
          <a:bodyPr/>
          <a:lstStyle/>
          <a:p>
            <a:r>
              <a:rPr kumimoji="1" lang="en-US" altLang="ja-JP" dirty="0"/>
              <a:t>Beam arrival time stability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14C6169-D2D0-4F54-BEF8-D2EBE245A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077" y="1201271"/>
            <a:ext cx="8452338" cy="1865896"/>
          </a:xfrm>
        </p:spPr>
        <p:txBody>
          <a:bodyPr>
            <a:normAutofit/>
          </a:bodyPr>
          <a:lstStyle/>
          <a:p>
            <a:r>
              <a:rPr lang="en-US" altLang="ja-JP" dirty="0"/>
              <a:t>Measured by a cavity-BPM at the end of undulator.</a:t>
            </a:r>
          </a:p>
          <a:p>
            <a:r>
              <a:rPr kumimoji="1" lang="en-US" altLang="ja-JP" dirty="0"/>
              <a:t>The measured value includes the instability of the BPM system and the master timing distribution system.</a:t>
            </a:r>
          </a:p>
          <a:p>
            <a:endParaRPr kumimoji="1" lang="ja-JP" altLang="en-US" dirty="0"/>
          </a:p>
        </p:txBody>
      </p:sp>
      <p:pic>
        <p:nvPicPr>
          <p:cNvPr id="4" name="図 3" descr="物体 が含まれている画像&#10;&#10;自動的に生成された説明">
            <a:extLst>
              <a:ext uri="{FF2B5EF4-FFF2-40B4-BE49-F238E27FC236}">
                <a16:creationId xmlns:a16="http://schemas.microsoft.com/office/drawing/2014/main" id="{C806619D-2251-40BC-B777-C7F6D1F63B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915" y="3235474"/>
            <a:ext cx="4519986" cy="2932855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E8057C2-9806-4582-BAFE-8B57BF588B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901" y="3235474"/>
            <a:ext cx="4376928" cy="2932855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E0AC536-EDDE-4EF4-BAA6-D9B1F611AF64}"/>
              </a:ext>
            </a:extLst>
          </p:cNvPr>
          <p:cNvSpPr txBox="1"/>
          <p:nvPr/>
        </p:nvSpPr>
        <p:spPr>
          <a:xfrm>
            <a:off x="3260468" y="343855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Jitter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76B0F9F-2D5D-4521-AB52-7B00A10B4151}"/>
              </a:ext>
            </a:extLst>
          </p:cNvPr>
          <p:cNvSpPr txBox="1"/>
          <p:nvPr/>
        </p:nvSpPr>
        <p:spPr>
          <a:xfrm>
            <a:off x="3260468" y="3807883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  <a:sym typeface="Symbol" panose="05050102010706020507" pitchFamily="18" charset="2"/>
              </a:rPr>
              <a:t>=</a:t>
            </a:r>
            <a:r>
              <a:rPr kumimoji="1" lang="en-US" altLang="ja-JP" dirty="0">
                <a:solidFill>
                  <a:srgbClr val="C00000"/>
                </a:solidFill>
              </a:rPr>
              <a:t>82 fs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4C5414D-2CF4-4E78-8B8A-06D9C66A8F36}"/>
              </a:ext>
            </a:extLst>
          </p:cNvPr>
          <p:cNvSpPr txBox="1"/>
          <p:nvPr/>
        </p:nvSpPr>
        <p:spPr>
          <a:xfrm>
            <a:off x="3260468" y="5840810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2060"/>
                </a:solidFill>
                <a:sym typeface="Symbol" panose="05050102010706020507" pitchFamily="18" charset="2"/>
              </a:rPr>
              <a:t>of 4.8 GHz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7161BB8-A6D8-4956-A7BD-BE8EF097F702}"/>
              </a:ext>
            </a:extLst>
          </p:cNvPr>
          <p:cNvSpPr txBox="1"/>
          <p:nvPr/>
        </p:nvSpPr>
        <p:spPr>
          <a:xfrm>
            <a:off x="5454216" y="3436499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</a:rPr>
              <a:t>Drift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E3719B8-661A-46D9-BBCC-17CA9D54193B}"/>
              </a:ext>
            </a:extLst>
          </p:cNvPr>
          <p:cNvCxnSpPr>
            <a:cxnSpLocks/>
          </p:cNvCxnSpPr>
          <p:nvPr/>
        </p:nvCxnSpPr>
        <p:spPr>
          <a:xfrm flipV="1">
            <a:off x="6062075" y="4002316"/>
            <a:ext cx="0" cy="1439090"/>
          </a:xfrm>
          <a:prstGeom prst="straightConnector1">
            <a:avLst/>
          </a:prstGeom>
          <a:ln>
            <a:solidFill>
              <a:srgbClr val="C0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1045A4F-E9F3-4209-A49F-93C74F840642}"/>
              </a:ext>
            </a:extLst>
          </p:cNvPr>
          <p:cNvSpPr txBox="1"/>
          <p:nvPr/>
        </p:nvSpPr>
        <p:spPr>
          <a:xfrm>
            <a:off x="6062075" y="525086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C00000"/>
                </a:solidFill>
                <a:sym typeface="Symbol" panose="05050102010706020507" pitchFamily="18" charset="2"/>
              </a:rPr>
              <a:t>&lt; 580</a:t>
            </a:r>
            <a:r>
              <a:rPr kumimoji="1" lang="en-US" altLang="ja-JP" dirty="0">
                <a:solidFill>
                  <a:srgbClr val="C00000"/>
                </a:solidFill>
              </a:rPr>
              <a:t> fs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7B700EA-28CB-4E07-A010-BF0085FDC599}"/>
              </a:ext>
            </a:extLst>
          </p:cNvPr>
          <p:cNvSpPr txBox="1"/>
          <p:nvPr/>
        </p:nvSpPr>
        <p:spPr>
          <a:xfrm rot="16200000">
            <a:off x="4335477" y="3433613"/>
            <a:ext cx="10406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2060"/>
                </a:solidFill>
                <a:sym typeface="Symbol" panose="05050102010706020507" pitchFamily="18" charset="2"/>
              </a:rPr>
              <a:t>of 4.8 GHz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6ADAADD-968D-4CDD-8D77-FBA366F87272}"/>
              </a:ext>
            </a:extLst>
          </p:cNvPr>
          <p:cNvSpPr txBox="1"/>
          <p:nvPr/>
        </p:nvSpPr>
        <p:spPr>
          <a:xfrm>
            <a:off x="6349463" y="79274"/>
            <a:ext cx="2572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7030A0"/>
                </a:solidFill>
              </a:rPr>
              <a:t>From</a:t>
            </a:r>
          </a:p>
          <a:p>
            <a:r>
              <a:rPr kumimoji="1" lang="en-US" altLang="ja-JP" sz="1200" dirty="0">
                <a:solidFill>
                  <a:srgbClr val="7030A0"/>
                </a:solidFill>
              </a:rPr>
              <a:t>Y. </a:t>
            </a:r>
            <a:r>
              <a:rPr kumimoji="1" lang="en-US" altLang="ja-JP" sz="1200" dirty="0" err="1">
                <a:solidFill>
                  <a:srgbClr val="7030A0"/>
                </a:solidFill>
              </a:rPr>
              <a:t>Otake</a:t>
            </a:r>
            <a:r>
              <a:rPr kumimoji="1" lang="en-US" altLang="ja-JP" sz="1200" dirty="0">
                <a:solidFill>
                  <a:srgbClr val="7030A0"/>
                </a:solidFill>
              </a:rPr>
              <a:t>, PR-AB 19 022001 (2016)</a:t>
            </a:r>
          </a:p>
        </p:txBody>
      </p:sp>
    </p:spTree>
    <p:extLst>
      <p:ext uri="{BB962C8B-B14F-4D97-AF65-F5344CB8AC3E}">
        <p14:creationId xmlns:p14="http://schemas.microsoft.com/office/powerpoint/2010/main" val="1601801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71C067-3636-4F95-82A3-A07EAE023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380" y="164955"/>
            <a:ext cx="6449158" cy="46166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Multi-XFEL beamline operation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2B0E18E-2B01-421B-BE5B-F445AD6F1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132" y="879232"/>
            <a:ext cx="5454730" cy="392019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High quality &amp; stable electron beam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300 </a:t>
            </a:r>
            <a:r>
              <a:rPr lang="en-US" altLang="ja-JP" sz="1800" dirty="0" err="1"/>
              <a:t>pC</a:t>
            </a:r>
            <a:r>
              <a:rPr lang="en-US" altLang="ja-JP" sz="1800" dirty="0"/>
              <a:t>, &gt;10 kA, 10 fs, several mm*</a:t>
            </a:r>
            <a:r>
              <a:rPr lang="en-US" altLang="ja-JP" sz="1800" dirty="0" err="1"/>
              <a:t>mrad</a:t>
            </a:r>
            <a:endParaRPr lang="en-US" altLang="ja-JP" sz="1800" dirty="0"/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Energy stability </a:t>
            </a:r>
            <a:r>
              <a:rPr lang="en-US" altLang="ja-JP" sz="1800" dirty="0">
                <a:sym typeface="Symbol" panose="05050102010706020507" pitchFamily="18" charset="2"/>
              </a:rPr>
              <a:t>E/E </a:t>
            </a:r>
            <a:r>
              <a:rPr lang="en-US" altLang="ja-JP" sz="1800" dirty="0"/>
              <a:t>~ 10</a:t>
            </a:r>
            <a:r>
              <a:rPr lang="en-US" altLang="ja-JP" sz="1800" baseline="30000" dirty="0"/>
              <a:t>-4</a:t>
            </a:r>
            <a:endParaRPr lang="en-US" altLang="ja-JP" sz="1800" dirty="0"/>
          </a:p>
          <a:p>
            <a:pPr>
              <a:lnSpc>
                <a:spcPct val="9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Precise kicker magnet </a:t>
            </a:r>
            <a:endParaRPr kumimoji="1" lang="en-US" altLang="ja-JP" sz="1800" u="sng" dirty="0">
              <a:solidFill>
                <a:srgbClr val="0070C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Switching </a:t>
            </a:r>
            <a:r>
              <a:rPr lang="en-US" altLang="ja-JP" sz="1800" dirty="0">
                <a:sym typeface="Symbol" panose="05050102010706020507" pitchFamily="18" charset="2"/>
              </a:rPr>
              <a:t></a:t>
            </a:r>
            <a:r>
              <a:rPr lang="en-US" altLang="ja-JP" sz="1800" dirty="0"/>
              <a:t>300 A with 10 ppm stability</a:t>
            </a:r>
          </a:p>
          <a:p>
            <a:pPr>
              <a:lnSpc>
                <a:spcPct val="90000"/>
              </a:lnSpc>
            </a:pPr>
            <a:r>
              <a:rPr kumimoji="1" lang="en-US" altLang="ja-JP" sz="1800" u="sng" dirty="0">
                <a:solidFill>
                  <a:srgbClr val="0070C0"/>
                </a:solidFill>
              </a:rPr>
              <a:t>New dog-leg optics</a:t>
            </a:r>
            <a:endParaRPr lang="en-US" altLang="ja-JP" sz="1800" u="sng" dirty="0">
              <a:solidFill>
                <a:srgbClr val="0070C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Pair of double-bend achromat cancels CSR induced horizontal kick</a:t>
            </a:r>
          </a:p>
          <a:p>
            <a:pPr>
              <a:lnSpc>
                <a:spcPct val="9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Independent control of electron beam</a:t>
            </a:r>
            <a:endParaRPr lang="en-US" altLang="ja-JP" sz="1800" u="sng" dirty="0"/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Pulse-by-pulse control of C-band RF</a:t>
            </a:r>
          </a:p>
          <a:p>
            <a:pPr lvl="2">
              <a:lnSpc>
                <a:spcPct val="90000"/>
              </a:lnSpc>
            </a:pPr>
            <a:r>
              <a:rPr lang="en-US" altLang="ja-JP" dirty="0"/>
              <a:t>RF phase and trigger timing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Different energy and bunch profile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35F792E-CC18-4A95-9893-AFA91C2BE96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132" y="4799423"/>
            <a:ext cx="8576342" cy="13682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ckondo\Pictures\Picasa\170110-写真\DSC_4395.JPG">
            <a:extLst>
              <a:ext uri="{FF2B5EF4-FFF2-40B4-BE49-F238E27FC236}">
                <a16:creationId xmlns:a16="http://schemas.microsoft.com/office/drawing/2014/main" id="{B82C9F56-659D-4785-8AC2-5178189010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260" y="724569"/>
            <a:ext cx="2254330" cy="1690326"/>
          </a:xfrm>
          <a:prstGeom prst="rect">
            <a:avLst/>
          </a:prstGeom>
          <a:noFill/>
        </p:spPr>
      </p:pic>
      <p:pic>
        <p:nvPicPr>
          <p:cNvPr id="7" name="Picture 3" descr="C:\Users\ckondo\Pictures\Picasa\170110-写真\DSC_4410.JPG">
            <a:extLst>
              <a:ext uri="{FF2B5EF4-FFF2-40B4-BE49-F238E27FC236}">
                <a16:creationId xmlns:a16="http://schemas.microsoft.com/office/drawing/2014/main" id="{69117395-175B-48DA-B6A6-89854AF004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259" y="2714279"/>
            <a:ext cx="2254330" cy="1690606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E1EF9B1-F441-4580-A646-1879810B35F6}"/>
              </a:ext>
            </a:extLst>
          </p:cNvPr>
          <p:cNvSpPr txBox="1"/>
          <p:nvPr/>
        </p:nvSpPr>
        <p:spPr>
          <a:xfrm>
            <a:off x="6939101" y="2414896"/>
            <a:ext cx="1495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Kicker magnet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FBF4827-49AB-4EE4-B788-CD13F6CBD9E0}"/>
              </a:ext>
            </a:extLst>
          </p:cNvPr>
          <p:cNvSpPr txBox="1"/>
          <p:nvPr/>
        </p:nvSpPr>
        <p:spPr>
          <a:xfrm>
            <a:off x="6343521" y="83336"/>
            <a:ext cx="25171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err="1">
                <a:solidFill>
                  <a:srgbClr val="7030A0"/>
                </a:solidFill>
              </a:rPr>
              <a:t>T.Hara</a:t>
            </a:r>
            <a:r>
              <a:rPr kumimoji="1" lang="en-US" altLang="ja-JP" sz="1200" dirty="0">
                <a:solidFill>
                  <a:srgbClr val="7030A0"/>
                </a:solidFill>
              </a:rPr>
              <a:t>, PR-AB 21 040701 (2018)</a:t>
            </a:r>
          </a:p>
          <a:p>
            <a:r>
              <a:rPr kumimoji="1" lang="en-US" altLang="ja-JP" sz="1200" dirty="0">
                <a:solidFill>
                  <a:srgbClr val="7030A0"/>
                </a:solidFill>
              </a:rPr>
              <a:t>C. Kondo, RSI 89, 064704 (2018)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DBA6DEC-F26B-48B4-86A4-40A6FAFC2A5F}"/>
              </a:ext>
            </a:extLst>
          </p:cNvPr>
          <p:cNvSpPr txBox="1"/>
          <p:nvPr/>
        </p:nvSpPr>
        <p:spPr>
          <a:xfrm>
            <a:off x="7065737" y="4346831"/>
            <a:ext cx="1369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Kicker pulsar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43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CED413-7FAC-4A4D-BFFF-DAA7272B7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811" y="99042"/>
            <a:ext cx="7200900" cy="544634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50 MW p</a:t>
            </a:r>
            <a:r>
              <a:rPr kumimoji="1" lang="en-US" altLang="ja-JP" dirty="0"/>
              <a:t>ulse klystron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3D50F5-4B96-4D05-A9CA-D37812F73E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811" y="719427"/>
            <a:ext cx="4295321" cy="223256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ja-JP" sz="1800" dirty="0"/>
              <a:t>Solenoid focus high power klystron</a:t>
            </a:r>
          </a:p>
          <a:p>
            <a:pPr>
              <a:lnSpc>
                <a:spcPct val="90000"/>
              </a:lnSpc>
            </a:pPr>
            <a:r>
              <a:rPr lang="en-US" altLang="ja-JP" sz="1800" dirty="0"/>
              <a:t>Suppliers  (compatible)</a:t>
            </a:r>
          </a:p>
          <a:p>
            <a:pPr lvl="1">
              <a:lnSpc>
                <a:spcPct val="90000"/>
              </a:lnSpc>
            </a:pPr>
            <a:r>
              <a:rPr kumimoji="1" lang="en-US" altLang="ja-JP" sz="1800" dirty="0"/>
              <a:t>Canon </a:t>
            </a:r>
            <a:r>
              <a:rPr lang="en-US" altLang="ja-JP" sz="1800" dirty="0"/>
              <a:t>E</a:t>
            </a:r>
            <a:r>
              <a:rPr kumimoji="1" lang="en-US" altLang="ja-JP" sz="1800" dirty="0"/>
              <a:t>lectron </a:t>
            </a:r>
            <a:r>
              <a:rPr lang="en-US" altLang="ja-JP" sz="1800" dirty="0"/>
              <a:t>T</a:t>
            </a:r>
            <a:r>
              <a:rPr kumimoji="1" lang="en-US" altLang="ja-JP" sz="1800" dirty="0"/>
              <a:t>ube &amp; </a:t>
            </a:r>
            <a:r>
              <a:rPr lang="en-US" altLang="ja-JP" sz="1800" dirty="0"/>
              <a:t>D</a:t>
            </a:r>
            <a:r>
              <a:rPr kumimoji="1" lang="en-US" altLang="ja-JP" sz="1800" dirty="0"/>
              <a:t>evice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Mitsubishi Electric</a:t>
            </a:r>
          </a:p>
          <a:p>
            <a:r>
              <a:rPr lang="en-US" altLang="ja-JP" sz="1800" dirty="0"/>
              <a:t>Operating C-band klystrons:   71</a:t>
            </a:r>
          </a:p>
          <a:p>
            <a:r>
              <a:rPr kumimoji="1" lang="en-US" altLang="ja-JP" sz="1800" dirty="0"/>
              <a:t>Replaced since 2011:             11</a:t>
            </a:r>
            <a:endParaRPr kumimoji="1" lang="ja-JP" altLang="en-US" sz="1800" dirty="0"/>
          </a:p>
        </p:txBody>
      </p:sp>
      <p:pic>
        <p:nvPicPr>
          <p:cNvPr id="4" name="図 3" descr="ギャラリーCB09より下流を臨む.jpg">
            <a:extLst>
              <a:ext uri="{FF2B5EF4-FFF2-40B4-BE49-F238E27FC236}">
                <a16:creationId xmlns:a16="http://schemas.microsoft.com/office/drawing/2014/main" id="{636874DD-CCEF-4335-B945-638FC021E5B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08140" y="90698"/>
            <a:ext cx="3442547" cy="258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D03E264-4946-416F-B316-E3E12494DF06}"/>
              </a:ext>
            </a:extLst>
          </p:cNvPr>
          <p:cNvSpPr txBox="1"/>
          <p:nvPr/>
        </p:nvSpPr>
        <p:spPr>
          <a:xfrm>
            <a:off x="6389970" y="1239"/>
            <a:ext cx="25426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Klystron gallery at SACLA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F9378775-2A1A-4BAA-A07B-370D93A1F5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132" y="1512586"/>
            <a:ext cx="1079956" cy="207274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B19FFEC0-3B7D-4DA0-9DC7-3B05B61BA8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6132" y="3656579"/>
            <a:ext cx="4614555" cy="251900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45CA4C7-D63C-4301-AF3F-FD5A48BF0B5B}"/>
              </a:ext>
            </a:extLst>
          </p:cNvPr>
          <p:cNvSpPr txBox="1"/>
          <p:nvPr/>
        </p:nvSpPr>
        <p:spPr>
          <a:xfrm>
            <a:off x="4762005" y="3799083"/>
            <a:ext cx="2853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70C0"/>
                </a:solidFill>
              </a:rPr>
              <a:t>Number of replaced klystrons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75ED5549-1D9F-4AC8-B41F-8D43B86DCA12}"/>
              </a:ext>
            </a:extLst>
          </p:cNvPr>
          <p:cNvCxnSpPr>
            <a:cxnSpLocks/>
          </p:cNvCxnSpPr>
          <p:nvPr/>
        </p:nvCxnSpPr>
        <p:spPr>
          <a:xfrm flipV="1">
            <a:off x="5516088" y="1181595"/>
            <a:ext cx="599704" cy="4370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表 15">
            <a:extLst>
              <a:ext uri="{FF2B5EF4-FFF2-40B4-BE49-F238E27FC236}">
                <a16:creationId xmlns:a16="http://schemas.microsoft.com/office/drawing/2014/main" id="{A3853631-88A6-4341-B8B1-9B9FA265D0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161429"/>
              </p:ext>
            </p:extLst>
          </p:nvPr>
        </p:nvGraphicFramePr>
        <p:xfrm>
          <a:off x="350322" y="3208863"/>
          <a:ext cx="3812223" cy="2966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87843">
                  <a:extLst>
                    <a:ext uri="{9D8B030D-6E8A-4147-A177-3AD203B41FA5}">
                      <a16:colId xmlns:a16="http://schemas.microsoft.com/office/drawing/2014/main" val="3427125216"/>
                    </a:ext>
                  </a:extLst>
                </a:gridCol>
                <a:gridCol w="2024380">
                  <a:extLst>
                    <a:ext uri="{9D8B030D-6E8A-4147-A177-3AD203B41FA5}">
                      <a16:colId xmlns:a16="http://schemas.microsoft.com/office/drawing/2014/main" val="31795747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Nominal operation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333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Output RF power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50 MW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497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Power efficiency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43%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19523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Gain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53 dB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0210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Cathode voltage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-370 kV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75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Beam current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330 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7603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RF pulse width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2.5 </a:t>
                      </a:r>
                      <a:r>
                        <a:rPr kumimoji="1" lang="en-US" altLang="ja-JP" sz="1600" dirty="0">
                          <a:sym typeface="Symbol" panose="05050102010706020507" pitchFamily="18" charset="2"/>
                        </a:rPr>
                        <a:t>s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201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Pulse repetition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60 </a:t>
                      </a:r>
                      <a:r>
                        <a:rPr kumimoji="1" lang="en-US" altLang="ja-JP" sz="1600" dirty="0" err="1"/>
                        <a:t>pps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3742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48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B8AB66-B885-458C-97DA-5102B39FA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805" y="128133"/>
            <a:ext cx="8503336" cy="557102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World’s leading p</a:t>
            </a:r>
            <a:r>
              <a:rPr kumimoji="1" lang="en-US" altLang="ja-JP" sz="2800" dirty="0"/>
              <a:t>hoton source facilities in Japan</a:t>
            </a:r>
            <a:endParaRPr kumimoji="1" lang="ja-JP" altLang="en-US" sz="28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763B6D1-4B4C-45BA-8706-0841D65F041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472" y="1201738"/>
            <a:ext cx="6955056" cy="496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F527A3D-3EF1-497E-8E43-2E04394A8AE1}"/>
              </a:ext>
            </a:extLst>
          </p:cNvPr>
          <p:cNvSpPr txBox="1"/>
          <p:nvPr/>
        </p:nvSpPr>
        <p:spPr>
          <a:xfrm>
            <a:off x="5565389" y="940282"/>
            <a:ext cx="3326552" cy="954107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solidFill>
              <a:srgbClr val="FFC000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SPring-8</a:t>
            </a:r>
            <a:r>
              <a:rPr kumimoji="1" lang="en-US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kumimoji="1" lang="en-US" altLang="ja-JP" dirty="0"/>
              <a:t>(1997~)</a:t>
            </a:r>
          </a:p>
          <a:p>
            <a:r>
              <a:rPr kumimoji="1" lang="en-US" altLang="ja-JP" dirty="0"/>
              <a:t>  8 GeV storage ring</a:t>
            </a:r>
          </a:p>
          <a:p>
            <a:r>
              <a:rPr kumimoji="1" lang="en-US" altLang="ja-JP" dirty="0"/>
              <a:t>  56 hard-X &amp; soft-X beamlines</a:t>
            </a:r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DB7328BE-A496-477F-9BED-842D3D4D9EA0}"/>
              </a:ext>
            </a:extLst>
          </p:cNvPr>
          <p:cNvCxnSpPr>
            <a:cxnSpLocks/>
          </p:cNvCxnSpPr>
          <p:nvPr/>
        </p:nvCxnSpPr>
        <p:spPr>
          <a:xfrm flipH="1">
            <a:off x="6247913" y="1894389"/>
            <a:ext cx="615696" cy="1261386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FD74F8-24C6-4D20-8403-C7CF3CC604E7}"/>
              </a:ext>
            </a:extLst>
          </p:cNvPr>
          <p:cNvSpPr txBox="1"/>
          <p:nvPr/>
        </p:nvSpPr>
        <p:spPr>
          <a:xfrm>
            <a:off x="278128" y="940282"/>
            <a:ext cx="2775119" cy="677108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SACLA </a:t>
            </a:r>
            <a:r>
              <a:rPr kumimoji="1" lang="en-US" altLang="ja-JP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1" lang="en-US" altLang="ja-JP" dirty="0"/>
              <a:t>(2011~)</a:t>
            </a:r>
          </a:p>
          <a:p>
            <a:r>
              <a:rPr kumimoji="1" lang="en-US" altLang="ja-JP" dirty="0"/>
              <a:t>  X-ray free electron laser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5248A3B-C2F6-4282-AD48-9DD97D335023}"/>
              </a:ext>
            </a:extLst>
          </p:cNvPr>
          <p:cNvSpPr txBox="1"/>
          <p:nvPr/>
        </p:nvSpPr>
        <p:spPr>
          <a:xfrm>
            <a:off x="5170421" y="5854278"/>
            <a:ext cx="3386376" cy="954107"/>
          </a:xfrm>
          <a:prstGeom prst="rect">
            <a:avLst/>
          </a:prstGeom>
          <a:solidFill>
            <a:schemeClr val="bg1">
              <a:alpha val="89804"/>
            </a:schemeClr>
          </a:solidFill>
          <a:ln w="19050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SUBARU</a:t>
            </a:r>
            <a:r>
              <a:rPr kumimoji="1" lang="en-US" altLang="ja-JP" dirty="0">
                <a:solidFill>
                  <a:schemeClr val="accent1"/>
                </a:solidFill>
              </a:rPr>
              <a:t> </a:t>
            </a:r>
            <a:r>
              <a:rPr kumimoji="1" lang="en-US" altLang="ja-JP" dirty="0"/>
              <a:t>(1998~) </a:t>
            </a:r>
          </a:p>
          <a:p>
            <a:r>
              <a:rPr kumimoji="1" lang="en-US" altLang="ja-JP" dirty="0"/>
              <a:t>  1.5 GeV storage ring</a:t>
            </a:r>
          </a:p>
          <a:p>
            <a:r>
              <a:rPr kumimoji="1" lang="ja-JP" altLang="en-US" dirty="0"/>
              <a:t>  </a:t>
            </a:r>
            <a:r>
              <a:rPr kumimoji="1" lang="en-US" altLang="ja-JP" dirty="0"/>
              <a:t>owned by Univ. of Hyogo pref.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52A6B9AA-D641-4B4F-92CD-FABE757012EC}"/>
              </a:ext>
            </a:extLst>
          </p:cNvPr>
          <p:cNvCxnSpPr>
            <a:cxnSpLocks/>
          </p:cNvCxnSpPr>
          <p:nvPr/>
        </p:nvCxnSpPr>
        <p:spPr>
          <a:xfrm flipH="1" flipV="1">
            <a:off x="4723429" y="4643253"/>
            <a:ext cx="642321" cy="1279211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D48A76E2-E938-4FFC-AD3F-F1961B937E25}"/>
              </a:ext>
            </a:extLst>
          </p:cNvPr>
          <p:cNvCxnSpPr>
            <a:cxnSpLocks/>
          </p:cNvCxnSpPr>
          <p:nvPr/>
        </p:nvCxnSpPr>
        <p:spPr>
          <a:xfrm flipV="1">
            <a:off x="1768642" y="3437630"/>
            <a:ext cx="2677026" cy="1344924"/>
          </a:xfrm>
          <a:prstGeom prst="straightConnector1">
            <a:avLst/>
          </a:prstGeom>
          <a:ln w="19050">
            <a:solidFill>
              <a:srgbClr val="00B0F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B8722623-2597-423C-833E-9B238DE78A3F}"/>
              </a:ext>
            </a:extLst>
          </p:cNvPr>
          <p:cNvCxnSpPr>
            <a:cxnSpLocks/>
          </p:cNvCxnSpPr>
          <p:nvPr/>
        </p:nvCxnSpPr>
        <p:spPr>
          <a:xfrm>
            <a:off x="2540000" y="1617390"/>
            <a:ext cx="827668" cy="2530864"/>
          </a:xfrm>
          <a:prstGeom prst="straightConnector1">
            <a:avLst/>
          </a:prstGeom>
          <a:ln w="1905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50BF14D-5A6B-4E98-9057-EAA0EF179B88}"/>
              </a:ext>
            </a:extLst>
          </p:cNvPr>
          <p:cNvSpPr txBox="1"/>
          <p:nvPr/>
        </p:nvSpPr>
        <p:spPr>
          <a:xfrm>
            <a:off x="2045369" y="3873391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700 m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0BD8FE42-8CDA-4B79-8D0A-CB3453FF50B8}"/>
              </a:ext>
            </a:extLst>
          </p:cNvPr>
          <p:cNvSpPr/>
          <p:nvPr/>
        </p:nvSpPr>
        <p:spPr>
          <a:xfrm>
            <a:off x="3913865" y="3754580"/>
            <a:ext cx="2114186" cy="275769"/>
          </a:xfrm>
          <a:custGeom>
            <a:avLst/>
            <a:gdLst>
              <a:gd name="connsiteX0" fmla="*/ 0 w 2114186"/>
              <a:gd name="connsiteY0" fmla="*/ 275769 h 275769"/>
              <a:gd name="connsiteX1" fmla="*/ 396046 w 2114186"/>
              <a:gd name="connsiteY1" fmla="*/ 188406 h 275769"/>
              <a:gd name="connsiteX2" fmla="*/ 960994 w 2114186"/>
              <a:gd name="connsiteY2" fmla="*/ 252472 h 275769"/>
              <a:gd name="connsiteX3" fmla="*/ 1473524 w 2114186"/>
              <a:gd name="connsiteY3" fmla="*/ 176758 h 275769"/>
              <a:gd name="connsiteX4" fmla="*/ 1817152 w 2114186"/>
              <a:gd name="connsiteY4" fmla="*/ 19504 h 275769"/>
              <a:gd name="connsiteX5" fmla="*/ 2114186 w 2114186"/>
              <a:gd name="connsiteY5" fmla="*/ 7856 h 275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4186" h="275769">
                <a:moveTo>
                  <a:pt x="0" y="275769"/>
                </a:moveTo>
                <a:cubicBezTo>
                  <a:pt x="117940" y="234029"/>
                  <a:pt x="235880" y="192289"/>
                  <a:pt x="396046" y="188406"/>
                </a:cubicBezTo>
                <a:cubicBezTo>
                  <a:pt x="556212" y="184523"/>
                  <a:pt x="781414" y="254413"/>
                  <a:pt x="960994" y="252472"/>
                </a:cubicBezTo>
                <a:cubicBezTo>
                  <a:pt x="1140574" y="250531"/>
                  <a:pt x="1330831" y="215586"/>
                  <a:pt x="1473524" y="176758"/>
                </a:cubicBezTo>
                <a:cubicBezTo>
                  <a:pt x="1616217" y="137930"/>
                  <a:pt x="1710375" y="47654"/>
                  <a:pt x="1817152" y="19504"/>
                </a:cubicBezTo>
                <a:cubicBezTo>
                  <a:pt x="1923929" y="-8646"/>
                  <a:pt x="2019057" y="-395"/>
                  <a:pt x="2114186" y="7856"/>
                </a:cubicBezTo>
              </a:path>
            </a:pathLst>
          </a:custGeom>
          <a:noFill/>
          <a:ln w="28575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7242A41-6193-42D3-B2AD-F340446BBF48}"/>
              </a:ext>
            </a:extLst>
          </p:cNvPr>
          <p:cNvSpPr txBox="1"/>
          <p:nvPr/>
        </p:nvSpPr>
        <p:spPr>
          <a:xfrm>
            <a:off x="3275716" y="2237302"/>
            <a:ext cx="279183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Beam injection from SACLA (2018~, commissioning)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224641E-58E2-435C-9E38-F64087851516}"/>
              </a:ext>
            </a:extLst>
          </p:cNvPr>
          <p:cNvCxnSpPr>
            <a:cxnSpLocks/>
            <a:endCxn id="23" idx="2"/>
          </p:cNvCxnSpPr>
          <p:nvPr/>
        </p:nvCxnSpPr>
        <p:spPr>
          <a:xfrm flipV="1">
            <a:off x="4502110" y="2822077"/>
            <a:ext cx="169524" cy="11150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4199ACF-A787-4E32-831F-4C596CFFED53}"/>
              </a:ext>
            </a:extLst>
          </p:cNvPr>
          <p:cNvSpPr txBox="1"/>
          <p:nvPr/>
        </p:nvSpPr>
        <p:spPr>
          <a:xfrm>
            <a:off x="5241725" y="3240761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1 km</a:t>
            </a:r>
            <a:r>
              <a:rPr kumimoji="1" lang="ja-JP" altLang="en-US" dirty="0">
                <a:solidFill>
                  <a:srgbClr val="00B0F0"/>
                </a:solidFill>
              </a:rPr>
              <a:t> </a:t>
            </a:r>
            <a:r>
              <a:rPr kumimoji="1" lang="en-US" altLang="ja-JP" dirty="0">
                <a:solidFill>
                  <a:srgbClr val="00B0F0"/>
                </a:solidFill>
              </a:rPr>
              <a:t>ring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98CBE78-3032-4C09-9641-FD929782183C}"/>
              </a:ext>
            </a:extLst>
          </p:cNvPr>
          <p:cNvSpPr txBox="1"/>
          <p:nvPr/>
        </p:nvSpPr>
        <p:spPr>
          <a:xfrm>
            <a:off x="6863609" y="2308823"/>
            <a:ext cx="213546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Low emittance ring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SPring-8-II (202X~)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7BF2A4ED-EAC1-4F58-9AA2-5A6731C7E687}"/>
              </a:ext>
            </a:extLst>
          </p:cNvPr>
          <p:cNvCxnSpPr/>
          <p:nvPr/>
        </p:nvCxnSpPr>
        <p:spPr>
          <a:xfrm>
            <a:off x="7479323" y="1894389"/>
            <a:ext cx="164123" cy="3807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5774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0AC6FB-EEA5-48C6-83D5-529FF0615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550" y="-108788"/>
            <a:ext cx="7200900" cy="635266"/>
          </a:xfrm>
        </p:spPr>
        <p:txBody>
          <a:bodyPr>
            <a:noAutofit/>
          </a:bodyPr>
          <a:lstStyle/>
          <a:p>
            <a:r>
              <a:rPr kumimoji="1" lang="en-US" altLang="ja-JP" dirty="0"/>
              <a:t>X-ray free electron laser SACLA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8144A27-FA34-402F-8751-CD54C02311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50" y="650948"/>
            <a:ext cx="5329146" cy="334846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altLang="ja-JP" sz="1800" dirty="0">
                <a:solidFill>
                  <a:schemeClr val="accent1"/>
                </a:solidFill>
              </a:rPr>
              <a:t>Short facility size </a:t>
            </a:r>
            <a:r>
              <a:rPr lang="en-US" altLang="ja-JP" sz="1800" dirty="0">
                <a:solidFill>
                  <a:srgbClr val="0070C0"/>
                </a:solidFill>
              </a:rPr>
              <a:t>(700 m)</a:t>
            </a:r>
            <a:endParaRPr lang="en-US" altLang="ja-JP" sz="1800" dirty="0">
              <a:solidFill>
                <a:schemeClr val="accent1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Low emittance </a:t>
            </a:r>
            <a:r>
              <a:rPr lang="en-US" altLang="ja-JP" sz="1800" dirty="0">
                <a:solidFill>
                  <a:srgbClr val="0070C0"/>
                </a:solidFill>
              </a:rPr>
              <a:t>(&lt; 1 mm </a:t>
            </a:r>
            <a:r>
              <a:rPr lang="en-US" altLang="ja-JP" sz="1800" dirty="0" err="1">
                <a:solidFill>
                  <a:srgbClr val="0070C0"/>
                </a:solidFill>
              </a:rPr>
              <a:t>mrad</a:t>
            </a:r>
            <a:r>
              <a:rPr lang="en-US" altLang="ja-JP" sz="1800" dirty="0">
                <a:solidFill>
                  <a:srgbClr val="0070C0"/>
                </a:solidFill>
              </a:rPr>
              <a:t>) </a:t>
            </a:r>
            <a:r>
              <a:rPr lang="en-US" altLang="ja-JP" sz="1800" dirty="0"/>
              <a:t>E-gun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High peak current </a:t>
            </a:r>
            <a:r>
              <a:rPr lang="en-US" altLang="ja-JP" sz="1800" dirty="0">
                <a:solidFill>
                  <a:srgbClr val="0070C0"/>
                </a:solidFill>
              </a:rPr>
              <a:t>(&gt; 10 kA)</a:t>
            </a:r>
            <a:r>
              <a:rPr lang="en-US" altLang="ja-JP" sz="1800" dirty="0"/>
              <a:t> by 3 BCs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High gradient </a:t>
            </a:r>
            <a:r>
              <a:rPr lang="en-US" altLang="ja-JP" sz="1800" dirty="0">
                <a:solidFill>
                  <a:srgbClr val="0070C0"/>
                </a:solidFill>
              </a:rPr>
              <a:t>(35 MV/m) </a:t>
            </a:r>
            <a:r>
              <a:rPr lang="en-US" altLang="ja-JP" sz="1800" dirty="0"/>
              <a:t>C-band structure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Short period </a:t>
            </a:r>
            <a:r>
              <a:rPr lang="en-US" altLang="ja-JP" sz="1800" dirty="0">
                <a:solidFill>
                  <a:srgbClr val="0070C0"/>
                </a:solidFill>
              </a:rPr>
              <a:t>(</a:t>
            </a:r>
            <a:r>
              <a:rPr lang="en-US" altLang="ja-JP" sz="1800" dirty="0">
                <a:solidFill>
                  <a:srgbClr val="0070C0"/>
                </a:solidFill>
                <a:sym typeface="Symbol" panose="05050102010706020507" pitchFamily="18" charset="2"/>
              </a:rPr>
              <a:t>18 mm</a:t>
            </a:r>
            <a:r>
              <a:rPr lang="en-US" altLang="ja-JP" sz="1800" dirty="0">
                <a:solidFill>
                  <a:srgbClr val="0070C0"/>
                </a:solidFill>
              </a:rPr>
              <a:t>) </a:t>
            </a:r>
            <a:r>
              <a:rPr lang="en-US" altLang="ja-JP" sz="1800" dirty="0"/>
              <a:t>in-vacuum undulator</a:t>
            </a:r>
          </a:p>
          <a:p>
            <a:pPr lvl="1">
              <a:lnSpc>
                <a:spcPct val="110000"/>
              </a:lnSpc>
            </a:pPr>
            <a:endParaRPr lang="en-US" altLang="ja-JP" sz="1800" dirty="0"/>
          </a:p>
          <a:p>
            <a:pPr>
              <a:lnSpc>
                <a:spcPct val="110000"/>
              </a:lnSpc>
            </a:pPr>
            <a:r>
              <a:rPr lang="en-US" altLang="ja-JP" sz="1800" dirty="0">
                <a:solidFill>
                  <a:schemeClr val="accent1"/>
                </a:solidFill>
              </a:rPr>
              <a:t>Stable XFEL generation</a:t>
            </a:r>
          </a:p>
          <a:p>
            <a:pPr lvl="1">
              <a:lnSpc>
                <a:spcPct val="110000"/>
              </a:lnSpc>
            </a:pPr>
            <a:r>
              <a:rPr kumimoji="1" lang="en-US" altLang="ja-JP" sz="1800" dirty="0"/>
              <a:t>CeB6 thermionic cathode E-gun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Stable </a:t>
            </a:r>
            <a:r>
              <a:rPr lang="en-US" altLang="ja-JP" sz="1800" dirty="0">
                <a:solidFill>
                  <a:srgbClr val="0070C0"/>
                </a:solidFill>
              </a:rPr>
              <a:t>(</a:t>
            </a:r>
            <a:r>
              <a:rPr lang="en-US" altLang="ja-JP" sz="1800" dirty="0">
                <a:solidFill>
                  <a:srgbClr val="0070C0"/>
                </a:solidFill>
                <a:sym typeface="Symbol" panose="05050102010706020507" pitchFamily="18" charset="2"/>
              </a:rPr>
              <a:t>V/V &lt; 10ppm</a:t>
            </a:r>
            <a:r>
              <a:rPr lang="en-US" altLang="ja-JP" sz="1800" dirty="0">
                <a:solidFill>
                  <a:srgbClr val="0070C0"/>
                </a:solidFill>
              </a:rPr>
              <a:t>) </a:t>
            </a:r>
            <a:r>
              <a:rPr lang="en-US" altLang="ja-JP" sz="1800" dirty="0"/>
              <a:t>klystron modulator</a:t>
            </a:r>
          </a:p>
          <a:p>
            <a:pPr lvl="1">
              <a:lnSpc>
                <a:spcPct val="110000"/>
              </a:lnSpc>
            </a:pPr>
            <a:r>
              <a:rPr kumimoji="1" lang="en-US" altLang="ja-JP" sz="1800" dirty="0"/>
              <a:t>Stable (</a:t>
            </a:r>
            <a:r>
              <a:rPr lang="en-US" altLang="ja-JP" sz="1800" dirty="0">
                <a:solidFill>
                  <a:srgbClr val="0070C0"/>
                </a:solidFill>
                <a:sym typeface="Symbol" panose="05050102010706020507" pitchFamily="18" charset="2"/>
              </a:rPr>
              <a:t>t &lt; 100 fs</a:t>
            </a:r>
            <a:r>
              <a:rPr kumimoji="1" lang="en-US" altLang="ja-JP" sz="1800" dirty="0"/>
              <a:t>) </a:t>
            </a:r>
            <a:r>
              <a:rPr lang="en-US" altLang="ja-JP" sz="1800" dirty="0"/>
              <a:t>Low-level RF system</a:t>
            </a:r>
            <a:endParaRPr kumimoji="1" lang="ja-JP" altLang="en-US" sz="18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A38AA7A-990A-4187-96FE-050DB837305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40" y="3937621"/>
            <a:ext cx="8576342" cy="1368294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0BD0B4F8-6846-4395-AB5A-6A7B65DFDC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8505423"/>
              </p:ext>
            </p:extLst>
          </p:nvPr>
        </p:nvGraphicFramePr>
        <p:xfrm>
          <a:off x="5079154" y="663757"/>
          <a:ext cx="3957003" cy="25958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62418">
                  <a:extLst>
                    <a:ext uri="{9D8B030D-6E8A-4147-A177-3AD203B41FA5}">
                      <a16:colId xmlns:a16="http://schemas.microsoft.com/office/drawing/2014/main" val="2071500751"/>
                    </a:ext>
                  </a:extLst>
                </a:gridCol>
                <a:gridCol w="1167130">
                  <a:extLst>
                    <a:ext uri="{9D8B030D-6E8A-4147-A177-3AD203B41FA5}">
                      <a16:colId xmlns:a16="http://schemas.microsoft.com/office/drawing/2014/main" val="4111900473"/>
                    </a:ext>
                  </a:extLst>
                </a:gridCol>
                <a:gridCol w="1227455">
                  <a:extLst>
                    <a:ext uri="{9D8B030D-6E8A-4147-A177-3AD203B41FA5}">
                      <a16:colId xmlns:a16="http://schemas.microsoft.com/office/drawing/2014/main" val="41677677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Parameter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BL3, BL2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BL1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929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Beam energy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 – 8 GeV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~ 0.8 GeV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3153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Bunch length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~ 10 fs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&lt; 1ps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28365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Peak current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&gt; 10 kA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300 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996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Photon energy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4 - 20 keV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20~150 eV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3414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Pulse energy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&gt; 500 </a:t>
                      </a:r>
                      <a:r>
                        <a:rPr kumimoji="1" lang="en-US" altLang="ja-JP" sz="160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kumimoji="1" lang="en-US" altLang="ja-JP" sz="1600" dirty="0"/>
                        <a:t>J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/>
                        <a:t>~ 100 </a:t>
                      </a:r>
                      <a:r>
                        <a:rPr kumimoji="1" lang="en-US" altLang="ja-JP" sz="1600" dirty="0">
                          <a:sym typeface="Symbol" panose="05050102010706020507" pitchFamily="18" charset="2"/>
                        </a:rPr>
                        <a:t></a:t>
                      </a:r>
                      <a:r>
                        <a:rPr kumimoji="1" lang="en-US" altLang="ja-JP" sz="1600" dirty="0"/>
                        <a:t>J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44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Pulse rep. rate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60 </a:t>
                      </a:r>
                      <a:r>
                        <a:rPr kumimoji="1" lang="en-US" altLang="ja-JP" sz="1600" dirty="0" err="1"/>
                        <a:t>pps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60 </a:t>
                      </a:r>
                      <a:r>
                        <a:rPr kumimoji="1" lang="en-US" altLang="ja-JP" sz="1600" dirty="0" err="1"/>
                        <a:t>pps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5574948"/>
                  </a:ext>
                </a:extLst>
              </a:tr>
            </a:tbl>
          </a:graphicData>
        </a:graphic>
      </p:graphicFrame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F3C72A9-EF1A-4D9E-8A4C-FEE2D08ABA0F}"/>
              </a:ext>
            </a:extLst>
          </p:cNvPr>
          <p:cNvSpPr txBox="1"/>
          <p:nvPr/>
        </p:nvSpPr>
        <p:spPr>
          <a:xfrm>
            <a:off x="6208793" y="3738955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~ 0.8 GeV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FA6E7C1-5952-4677-A486-C9B754A3A10B}"/>
              </a:ext>
            </a:extLst>
          </p:cNvPr>
          <p:cNvSpPr txBox="1"/>
          <p:nvPr/>
        </p:nvSpPr>
        <p:spPr>
          <a:xfrm>
            <a:off x="7686283" y="5138317"/>
            <a:ext cx="1394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~ 10 keV XFEL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EC26E54-450A-41F9-8B7F-AF08610C223B}"/>
              </a:ext>
            </a:extLst>
          </p:cNvPr>
          <p:cNvSpPr txBox="1"/>
          <p:nvPr/>
        </p:nvSpPr>
        <p:spPr>
          <a:xfrm>
            <a:off x="7032313" y="3614485"/>
            <a:ext cx="1882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~ 100 eV Soft-X, FEL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DCE9281C-7B26-4873-B96C-2A484EABBBDA}"/>
              </a:ext>
            </a:extLst>
          </p:cNvPr>
          <p:cNvCxnSpPr>
            <a:cxnSpLocks/>
          </p:cNvCxnSpPr>
          <p:nvPr/>
        </p:nvCxnSpPr>
        <p:spPr>
          <a:xfrm>
            <a:off x="8178466" y="3892843"/>
            <a:ext cx="127040" cy="23041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4C9D0162-2108-4D21-BC2D-877E540DFA65}"/>
              </a:ext>
            </a:extLst>
          </p:cNvPr>
          <p:cNvCxnSpPr/>
          <p:nvPr/>
        </p:nvCxnSpPr>
        <p:spPr>
          <a:xfrm flipH="1" flipV="1">
            <a:off x="8486057" y="4705680"/>
            <a:ext cx="238792" cy="4775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BC7DC9B-487B-478E-B1B2-CB6FF89963CD}"/>
              </a:ext>
            </a:extLst>
          </p:cNvPr>
          <p:cNvSpPr txBox="1"/>
          <p:nvPr/>
        </p:nvSpPr>
        <p:spPr>
          <a:xfrm>
            <a:off x="5164404" y="4379462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4 ~ 8 GeV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C0ACA5E9-B6AE-473B-91FD-243038A300C9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309" y="5405158"/>
            <a:ext cx="1929075" cy="1416628"/>
          </a:xfrm>
          <a:prstGeom prst="rect">
            <a:avLst/>
          </a:prstGeom>
        </p:spPr>
      </p:pic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A611BD46-22FC-4BD8-B59B-2BC5CDAF6794}"/>
              </a:ext>
            </a:extLst>
          </p:cNvPr>
          <p:cNvCxnSpPr/>
          <p:nvPr/>
        </p:nvCxnSpPr>
        <p:spPr>
          <a:xfrm flipH="1" flipV="1">
            <a:off x="391026" y="4875488"/>
            <a:ext cx="48127" cy="52967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図 3" descr="091125_CB18より上流を臨む１.jpg">
            <a:extLst>
              <a:ext uri="{FF2B5EF4-FFF2-40B4-BE49-F238E27FC236}">
                <a16:creationId xmlns:a16="http://schemas.microsoft.com/office/drawing/2014/main" id="{11116C89-4C45-4ADB-B51B-56AF70F6277C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77000" y="5405158"/>
            <a:ext cx="1889293" cy="1416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図 4" descr="IDの中を覗く.jpg">
            <a:extLst>
              <a:ext uri="{FF2B5EF4-FFF2-40B4-BE49-F238E27FC236}">
                <a16:creationId xmlns:a16="http://schemas.microsoft.com/office/drawing/2014/main" id="{C16F51CB-FDB4-4DD4-A1D2-94F298761920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91909" y="5405158"/>
            <a:ext cx="1890320" cy="1416628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B3D7E18A-6A46-485F-8477-46BFACE4D145}"/>
              </a:ext>
            </a:extLst>
          </p:cNvPr>
          <p:cNvCxnSpPr>
            <a:cxnSpLocks/>
          </p:cNvCxnSpPr>
          <p:nvPr/>
        </p:nvCxnSpPr>
        <p:spPr>
          <a:xfrm flipV="1">
            <a:off x="3455438" y="4974911"/>
            <a:ext cx="135204" cy="43024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>
            <a:extLst>
              <a:ext uri="{FF2B5EF4-FFF2-40B4-BE49-F238E27FC236}">
                <a16:creationId xmlns:a16="http://schemas.microsoft.com/office/drawing/2014/main" id="{7C546C4A-3EBF-49C9-9559-22ED3DDB7AAF}"/>
              </a:ext>
            </a:extLst>
          </p:cNvPr>
          <p:cNvCxnSpPr>
            <a:cxnSpLocks/>
          </p:cNvCxnSpPr>
          <p:nvPr/>
        </p:nvCxnSpPr>
        <p:spPr>
          <a:xfrm flipV="1">
            <a:off x="3455438" y="4974911"/>
            <a:ext cx="1168980" cy="430247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01BBC53C-61F1-4EE0-A40B-8BB16C29EFC5}"/>
              </a:ext>
            </a:extLst>
          </p:cNvPr>
          <p:cNvCxnSpPr>
            <a:cxnSpLocks/>
          </p:cNvCxnSpPr>
          <p:nvPr/>
        </p:nvCxnSpPr>
        <p:spPr>
          <a:xfrm flipV="1">
            <a:off x="6087748" y="4875488"/>
            <a:ext cx="560315" cy="52967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49D1537-99CB-47B7-891A-1527CDA5A039}"/>
              </a:ext>
            </a:extLst>
          </p:cNvPr>
          <p:cNvSpPr txBox="1"/>
          <p:nvPr/>
        </p:nvSpPr>
        <p:spPr>
          <a:xfrm>
            <a:off x="6614086" y="5338897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8 GeV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9B463C0-E0E2-4B95-934F-2D859C0386B0}"/>
              </a:ext>
            </a:extLst>
          </p:cNvPr>
          <p:cNvSpPr txBox="1"/>
          <p:nvPr/>
        </p:nvSpPr>
        <p:spPr>
          <a:xfrm>
            <a:off x="3782521" y="4290353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1.3 GeV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48CCC388-2E51-40AD-B3BB-CE4A1909603C}"/>
              </a:ext>
            </a:extLst>
          </p:cNvPr>
          <p:cNvSpPr txBox="1"/>
          <p:nvPr/>
        </p:nvSpPr>
        <p:spPr>
          <a:xfrm>
            <a:off x="2561314" y="4296192"/>
            <a:ext cx="8418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0.4 GeV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E61E6642-6DAE-4EBA-A369-BD1936D7BB7C}"/>
              </a:ext>
            </a:extLst>
          </p:cNvPr>
          <p:cNvSpPr txBox="1"/>
          <p:nvPr/>
        </p:nvSpPr>
        <p:spPr>
          <a:xfrm>
            <a:off x="1380181" y="4290352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40 MeV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B35B6C53-3953-40B1-965D-B100F0DDF71B}"/>
              </a:ext>
            </a:extLst>
          </p:cNvPr>
          <p:cNvSpPr txBox="1"/>
          <p:nvPr/>
        </p:nvSpPr>
        <p:spPr>
          <a:xfrm>
            <a:off x="97684" y="4123259"/>
            <a:ext cx="7425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500 kV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30CBA9F-6DD8-4206-AEC2-26581EF71222}"/>
              </a:ext>
            </a:extLst>
          </p:cNvPr>
          <p:cNvSpPr txBox="1"/>
          <p:nvPr/>
        </p:nvSpPr>
        <p:spPr>
          <a:xfrm>
            <a:off x="122309" y="6483232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FF00"/>
                </a:solidFill>
              </a:rPr>
              <a:t>E-gun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B62D143-15D8-4903-B747-41BCA7FA654A}"/>
              </a:ext>
            </a:extLst>
          </p:cNvPr>
          <p:cNvSpPr txBox="1"/>
          <p:nvPr/>
        </p:nvSpPr>
        <p:spPr>
          <a:xfrm>
            <a:off x="2277000" y="6483232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FF00"/>
                </a:solidFill>
              </a:rPr>
              <a:t>C-band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7C3546D8-729B-49AF-B8D7-41AFFF67DF7A}"/>
              </a:ext>
            </a:extLst>
          </p:cNvPr>
          <p:cNvSpPr txBox="1"/>
          <p:nvPr/>
        </p:nvSpPr>
        <p:spPr>
          <a:xfrm>
            <a:off x="5136063" y="6483232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FF00"/>
                </a:solidFill>
              </a:rPr>
              <a:t>Undulator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044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050"/>
          <p:cNvSpPr>
            <a:spLocks noGrp="1" noChangeArrowheads="1"/>
          </p:cNvSpPr>
          <p:nvPr>
            <p:ph type="title"/>
          </p:nvPr>
        </p:nvSpPr>
        <p:spPr>
          <a:xfrm>
            <a:off x="281354" y="129836"/>
            <a:ext cx="4695718" cy="490953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Why we use C-band ?</a:t>
            </a:r>
          </a:p>
        </p:txBody>
      </p:sp>
      <p:sp>
        <p:nvSpPr>
          <p:cNvPr id="251907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184780" y="771099"/>
            <a:ext cx="4888866" cy="550687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High accelerating gradient</a:t>
            </a:r>
            <a:endParaRPr lang="en-US" altLang="ja-JP" sz="1800" dirty="0">
              <a:solidFill>
                <a:srgbClr val="0070C0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High accel. gradient     35-42 MV/m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Copper surface field    ~ 100 MV/m</a:t>
            </a:r>
          </a:p>
          <a:p>
            <a:pPr lvl="1">
              <a:lnSpc>
                <a:spcPct val="110000"/>
              </a:lnSpc>
              <a:buNone/>
            </a:pPr>
            <a:r>
              <a:rPr lang="en-US" altLang="ja-JP" sz="1800" dirty="0"/>
              <a:t>	Achievable with present technology </a:t>
            </a:r>
          </a:p>
          <a:p>
            <a:pPr lvl="1">
              <a:lnSpc>
                <a:spcPct val="110000"/>
              </a:lnSpc>
            </a:pPr>
            <a:endParaRPr lang="en-US" altLang="ja-JP" sz="1800" dirty="0"/>
          </a:p>
          <a:p>
            <a:pPr>
              <a:lnSpc>
                <a:spcPct val="11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Practical cavity size &amp; accuracy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Beam aperture    &gt;12 mm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Alignment accuracy  ~ 0.1 mm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Wakefield effect is acceptable.</a:t>
            </a:r>
          </a:p>
          <a:p>
            <a:pPr>
              <a:lnSpc>
                <a:spcPct val="110000"/>
              </a:lnSpc>
            </a:pPr>
            <a:endParaRPr lang="en-US" altLang="ja-JP" sz="1800" dirty="0"/>
          </a:p>
          <a:p>
            <a:pPr>
              <a:lnSpc>
                <a:spcPct val="11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Normal conducting RF</a:t>
            </a:r>
            <a:endParaRPr lang="en-US" altLang="ja-JP" sz="1800" dirty="0">
              <a:solidFill>
                <a:srgbClr val="0070C0"/>
              </a:solidFill>
            </a:endParaRP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No cryogenic system.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Repetition rate (60 </a:t>
            </a:r>
            <a:r>
              <a:rPr lang="en-US" altLang="ja-JP" sz="1800" dirty="0" err="1"/>
              <a:t>pps</a:t>
            </a:r>
            <a:r>
              <a:rPr lang="en-US" altLang="ja-JP" sz="1800" dirty="0"/>
              <a:t>) is suitable for  experiments (CCD frame rate).</a:t>
            </a:r>
          </a:p>
          <a:p>
            <a:pPr>
              <a:lnSpc>
                <a:spcPct val="110000"/>
              </a:lnSpc>
              <a:buNone/>
            </a:pPr>
            <a:endParaRPr lang="en-US" altLang="ja-JP" sz="1800" dirty="0"/>
          </a:p>
          <a:p>
            <a:pPr>
              <a:lnSpc>
                <a:spcPct val="110000"/>
              </a:lnSpc>
            </a:pPr>
            <a:r>
              <a:rPr lang="en-US" altLang="ja-JP" sz="1800" u="sng" dirty="0">
                <a:solidFill>
                  <a:srgbClr val="0070C0"/>
                </a:solidFill>
              </a:rPr>
              <a:t>Components are available</a:t>
            </a:r>
          </a:p>
          <a:p>
            <a:pPr lvl="1">
              <a:lnSpc>
                <a:spcPct val="110000"/>
              </a:lnSpc>
            </a:pPr>
            <a:r>
              <a:rPr lang="en-US" altLang="ja-JP" sz="1800" dirty="0"/>
              <a:t>Initially developed at KEK for the linear collider project in 1990s.</a:t>
            </a:r>
          </a:p>
        </p:txBody>
      </p:sp>
      <p:pic>
        <p:nvPicPr>
          <p:cNvPr id="5" name="図 3" descr="091125_CB18より上流を臨む１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70221" y="491255"/>
            <a:ext cx="3692425" cy="2768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テキスト ボックス 6"/>
          <p:cNvSpPr txBox="1"/>
          <p:nvPr/>
        </p:nvSpPr>
        <p:spPr>
          <a:xfrm>
            <a:off x="5999362" y="3259904"/>
            <a:ext cx="2863284" cy="34810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62" dirty="0">
                <a:solidFill>
                  <a:srgbClr val="FF0000"/>
                </a:solidFill>
              </a:rPr>
              <a:t>C-band accelerator in tunnel</a:t>
            </a:r>
            <a:endParaRPr kumimoji="1" lang="ja-JP" altLang="en-US" sz="1662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0BEB7E-831F-4511-89C4-789D371F9E21}"/>
              </a:ext>
            </a:extLst>
          </p:cNvPr>
          <p:cNvSpPr txBox="1"/>
          <p:nvPr/>
        </p:nvSpPr>
        <p:spPr>
          <a:xfrm>
            <a:off x="4330494" y="57522"/>
            <a:ext cx="1486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f=5.712 GHz</a:t>
            </a:r>
            <a:endParaRPr kumimoji="1" lang="ja-JP" altLang="en-US" dirty="0"/>
          </a:p>
        </p:txBody>
      </p:sp>
      <p:pic>
        <p:nvPicPr>
          <p:cNvPr id="9" name="図 8" descr="ギャラリーCB09より下流を臨む.jpg">
            <a:extLst>
              <a:ext uri="{FF2B5EF4-FFF2-40B4-BE49-F238E27FC236}">
                <a16:creationId xmlns:a16="http://schemas.microsoft.com/office/drawing/2014/main" id="{5279F339-BD12-4D89-901D-96B7F0EB85B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8222" y="3684793"/>
            <a:ext cx="3664424" cy="2748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D7DD60D-5B8F-4F04-BCF5-12FB25CAF8FE}"/>
              </a:ext>
            </a:extLst>
          </p:cNvPr>
          <p:cNvSpPr txBox="1"/>
          <p:nvPr/>
        </p:nvSpPr>
        <p:spPr>
          <a:xfrm>
            <a:off x="7220850" y="6433111"/>
            <a:ext cx="1641796" cy="348109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62" dirty="0">
                <a:solidFill>
                  <a:srgbClr val="FF0000"/>
                </a:solidFill>
              </a:rPr>
              <a:t>Klystron gallery</a:t>
            </a:r>
            <a:endParaRPr kumimoji="1" lang="ja-JP" altLang="en-US" sz="1662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D11D10C-0A9F-4E6B-AA29-B3B10ECDDB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065" y="54764"/>
            <a:ext cx="5859705" cy="55542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C-band (5.712 GHz) RF system</a:t>
            </a:r>
            <a:endParaRPr kumimoji="1" lang="ja-JP" altLang="en-US" dirty="0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036C8B44-521F-4F77-AF6D-9B49030B0BF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2370" y="766967"/>
            <a:ext cx="6511111" cy="50782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7" descr="DSC_0593">
            <a:extLst>
              <a:ext uri="{FF2B5EF4-FFF2-40B4-BE49-F238E27FC236}">
                <a16:creationId xmlns:a16="http://schemas.microsoft.com/office/drawing/2014/main" id="{1CC4BDA9-3A04-4E2A-95B7-9FF31A93C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26611" t="21478" r="24491" b="19328"/>
          <a:stretch>
            <a:fillRect/>
          </a:stretch>
        </p:blipFill>
        <p:spPr bwMode="auto">
          <a:xfrm>
            <a:off x="59643" y="3880399"/>
            <a:ext cx="3272847" cy="2349936"/>
          </a:xfrm>
          <a:prstGeom prst="rect">
            <a:avLst/>
          </a:prstGeom>
          <a:noFill/>
        </p:spPr>
      </p:pic>
      <p:sp>
        <p:nvSpPr>
          <p:cNvPr id="12" name="Text Box 7">
            <a:extLst>
              <a:ext uri="{FF2B5EF4-FFF2-40B4-BE49-F238E27FC236}">
                <a16:creationId xmlns:a16="http://schemas.microsoft.com/office/drawing/2014/main" id="{7F6CCAB2-153D-471C-B804-262F59A5BA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2488" y="3987889"/>
            <a:ext cx="995785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FFFFCC"/>
                </a:solidFill>
              </a:rPr>
              <a:t>Klystron HV</a:t>
            </a:r>
          </a:p>
          <a:p>
            <a:r>
              <a:rPr lang="ja-JP" altLang="en-US" sz="1200" dirty="0">
                <a:solidFill>
                  <a:srgbClr val="FFFFCC"/>
                </a:solidFill>
              </a:rPr>
              <a:t>-3</a:t>
            </a:r>
            <a:r>
              <a:rPr lang="en-US" altLang="ja-JP" sz="1200" dirty="0">
                <a:solidFill>
                  <a:srgbClr val="FFFFCC"/>
                </a:solidFill>
              </a:rPr>
              <a:t>30</a:t>
            </a:r>
            <a:r>
              <a:rPr lang="ja-JP" altLang="en-US" sz="1200" dirty="0">
                <a:solidFill>
                  <a:srgbClr val="FFFFCC"/>
                </a:solidFill>
              </a:rPr>
              <a:t> </a:t>
            </a:r>
            <a:r>
              <a:rPr lang="en-US" altLang="ja-JP" sz="1200" dirty="0">
                <a:solidFill>
                  <a:srgbClr val="FFFFCC"/>
                </a:solidFill>
              </a:rPr>
              <a:t>kV</a:t>
            </a:r>
          </a:p>
        </p:txBody>
      </p:sp>
      <p:sp>
        <p:nvSpPr>
          <p:cNvPr id="13" name="Text Box 10">
            <a:extLst>
              <a:ext uri="{FF2B5EF4-FFF2-40B4-BE49-F238E27FC236}">
                <a16:creationId xmlns:a16="http://schemas.microsoft.com/office/drawing/2014/main" id="{5F5E39AA-C320-4E95-9547-47337C5FBC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3276" y="4398809"/>
            <a:ext cx="1165704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66FFFF"/>
                </a:solidFill>
              </a:rPr>
              <a:t>Klystron beam</a:t>
            </a:r>
          </a:p>
          <a:p>
            <a:r>
              <a:rPr lang="en-US" altLang="ja-JP" sz="1200" dirty="0">
                <a:solidFill>
                  <a:srgbClr val="66FFFF"/>
                </a:solidFill>
              </a:rPr>
              <a:t>29</a:t>
            </a:r>
            <a:r>
              <a:rPr lang="ja-JP" altLang="en-US" sz="1200" dirty="0">
                <a:solidFill>
                  <a:srgbClr val="66FFFF"/>
                </a:solidFill>
              </a:rPr>
              <a:t>0 </a:t>
            </a:r>
            <a:r>
              <a:rPr lang="en-US" altLang="ja-JP" sz="1200" dirty="0">
                <a:solidFill>
                  <a:srgbClr val="66FFFF"/>
                </a:solidFill>
              </a:rPr>
              <a:t>A</a:t>
            </a:r>
          </a:p>
        </p:txBody>
      </p:sp>
      <p:sp>
        <p:nvSpPr>
          <p:cNvPr id="14" name="Line 11">
            <a:extLst>
              <a:ext uri="{FF2B5EF4-FFF2-40B4-BE49-F238E27FC236}">
                <a16:creationId xmlns:a16="http://schemas.microsoft.com/office/drawing/2014/main" id="{41DFA2EE-4500-476F-BE29-05F836D735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5159" y="5845167"/>
            <a:ext cx="732320" cy="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 sz="1400">
              <a:solidFill>
                <a:srgbClr val="FFFF00"/>
              </a:solidFill>
            </a:endParaRPr>
          </a:p>
        </p:txBody>
      </p:sp>
      <p:sp>
        <p:nvSpPr>
          <p:cNvPr id="15" name="Text Box 12">
            <a:extLst>
              <a:ext uri="{FF2B5EF4-FFF2-40B4-BE49-F238E27FC236}">
                <a16:creationId xmlns:a16="http://schemas.microsoft.com/office/drawing/2014/main" id="{66402B2C-AB94-423F-8D61-4B43A0051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4725" y="5796557"/>
            <a:ext cx="562975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FFFF00"/>
                </a:solidFill>
              </a:rPr>
              <a:t>2</a:t>
            </a:r>
            <a:r>
              <a:rPr lang="ja-JP" altLang="en-US" sz="1200" dirty="0" err="1">
                <a:solidFill>
                  <a:srgbClr val="FFFF00"/>
                </a:solidFill>
              </a:rPr>
              <a:t>.</a:t>
            </a:r>
            <a:r>
              <a:rPr lang="ja-JP" altLang="en-US" sz="1200" dirty="0">
                <a:solidFill>
                  <a:srgbClr val="FFFF00"/>
                </a:solidFill>
              </a:rPr>
              <a:t>5</a:t>
            </a:r>
            <a:r>
              <a:rPr lang="ja-JP" altLang="en-US" sz="1200" dirty="0">
                <a:solidFill>
                  <a:srgbClr val="FFFF00"/>
                </a:solidFill>
                <a:sym typeface="Symbol" pitchFamily="18" charset="2"/>
              </a:rPr>
              <a:t></a:t>
            </a:r>
            <a:r>
              <a:rPr lang="en-US" altLang="ja-JP" sz="1200" dirty="0">
                <a:solidFill>
                  <a:srgbClr val="FFFF00"/>
                </a:solidFill>
                <a:sym typeface="Symbol" pitchFamily="18" charset="2"/>
              </a:rPr>
              <a:t>s</a:t>
            </a:r>
            <a:endParaRPr lang="en-US" altLang="ja-JP" sz="1200" dirty="0">
              <a:solidFill>
                <a:srgbClr val="FFFF00"/>
              </a:solidFill>
            </a:endParaRPr>
          </a:p>
        </p:txBody>
      </p:sp>
      <p:sp>
        <p:nvSpPr>
          <p:cNvPr id="16" name="Text Box 14">
            <a:extLst>
              <a:ext uri="{FF2B5EF4-FFF2-40B4-BE49-F238E27FC236}">
                <a16:creationId xmlns:a16="http://schemas.microsoft.com/office/drawing/2014/main" id="{189D9248-08C2-47BA-92BD-BE4E993C41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1830" y="4819907"/>
            <a:ext cx="1252266" cy="46166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FF66FF"/>
                </a:solidFill>
              </a:rPr>
              <a:t>Klystron output </a:t>
            </a:r>
          </a:p>
          <a:p>
            <a:r>
              <a:rPr lang="en-US" altLang="ja-JP" sz="1200" dirty="0">
                <a:solidFill>
                  <a:srgbClr val="FF66FF"/>
                </a:solidFill>
              </a:rPr>
              <a:t>40 MW</a:t>
            </a: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A64D9271-A3C9-4728-9A23-EA2A7A2CD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266" y="5340250"/>
            <a:ext cx="144623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92D050"/>
                </a:solidFill>
              </a:rPr>
              <a:t>Pulse compressed</a:t>
            </a:r>
          </a:p>
          <a:p>
            <a:r>
              <a:rPr lang="en-US" altLang="ja-JP" sz="1200" dirty="0">
                <a:solidFill>
                  <a:srgbClr val="92D050"/>
                </a:solidFill>
              </a:rPr>
              <a:t>160 MW</a:t>
            </a:r>
          </a:p>
          <a:p>
            <a:endParaRPr lang="en-US" altLang="ja-JP" sz="1200" dirty="0">
              <a:solidFill>
                <a:srgbClr val="92D050"/>
              </a:solidFill>
            </a:endParaRPr>
          </a:p>
        </p:txBody>
      </p:sp>
      <p:sp>
        <p:nvSpPr>
          <p:cNvPr id="18" name="Text Box 12">
            <a:extLst>
              <a:ext uri="{FF2B5EF4-FFF2-40B4-BE49-F238E27FC236}">
                <a16:creationId xmlns:a16="http://schemas.microsoft.com/office/drawing/2014/main" id="{66685A55-8971-47CB-B62E-0B7C81C39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18420" y="3839989"/>
            <a:ext cx="562975" cy="27699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sz="1200" dirty="0">
                <a:solidFill>
                  <a:srgbClr val="FFFF00"/>
                </a:solidFill>
              </a:rPr>
              <a:t>4</a:t>
            </a:r>
            <a:r>
              <a:rPr lang="ja-JP" altLang="en-US" sz="1200" dirty="0" err="1">
                <a:solidFill>
                  <a:srgbClr val="FFFF00"/>
                </a:solidFill>
              </a:rPr>
              <a:t>.</a:t>
            </a:r>
            <a:r>
              <a:rPr lang="ja-JP" altLang="en-US" sz="1200" dirty="0">
                <a:solidFill>
                  <a:srgbClr val="FFFF00"/>
                </a:solidFill>
              </a:rPr>
              <a:t>5</a:t>
            </a:r>
            <a:r>
              <a:rPr lang="ja-JP" altLang="en-US" sz="1200" dirty="0">
                <a:solidFill>
                  <a:srgbClr val="FFFF00"/>
                </a:solidFill>
                <a:sym typeface="Symbol" pitchFamily="18" charset="2"/>
              </a:rPr>
              <a:t></a:t>
            </a:r>
            <a:r>
              <a:rPr lang="en-US" altLang="ja-JP" sz="1200" dirty="0">
                <a:solidFill>
                  <a:srgbClr val="FFFF00"/>
                </a:solidFill>
                <a:sym typeface="Symbol" pitchFamily="18" charset="2"/>
              </a:rPr>
              <a:t>s</a:t>
            </a:r>
            <a:endParaRPr lang="en-US" altLang="ja-JP" sz="1200" dirty="0">
              <a:solidFill>
                <a:srgbClr val="FFFF00"/>
              </a:solidFill>
            </a:endParaRPr>
          </a:p>
        </p:txBody>
      </p:sp>
      <p:sp>
        <p:nvSpPr>
          <p:cNvPr id="19" name="Line 11">
            <a:extLst>
              <a:ext uri="{FF2B5EF4-FFF2-40B4-BE49-F238E27FC236}">
                <a16:creationId xmlns:a16="http://schemas.microsoft.com/office/drawing/2014/main" id="{E56909C5-3BED-419A-BDB9-1E53F58CC2FD}"/>
              </a:ext>
            </a:extLst>
          </p:cNvPr>
          <p:cNvSpPr>
            <a:spLocks noChangeShapeType="1"/>
          </p:cNvSpPr>
          <p:nvPr/>
        </p:nvSpPr>
        <p:spPr bwMode="auto">
          <a:xfrm>
            <a:off x="813173" y="4081419"/>
            <a:ext cx="1316292" cy="0"/>
          </a:xfrm>
          <a:prstGeom prst="line">
            <a:avLst/>
          </a:prstGeom>
          <a:noFill/>
          <a:ln w="12700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ja-JP" altLang="en-US" sz="1400">
              <a:solidFill>
                <a:srgbClr val="FFFF00"/>
              </a:solidFill>
            </a:endParaRP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id="{B28C894D-C208-4E74-B1BB-2D51E932DB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065" y="3525857"/>
            <a:ext cx="1567801" cy="30777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0070C0"/>
                </a:solidFill>
              </a:rPr>
              <a:t>Typical waveform</a:t>
            </a:r>
          </a:p>
        </p:txBody>
      </p:sp>
      <p:sp>
        <p:nvSpPr>
          <p:cNvPr id="21" name="コンテンツ プレースホルダー 2">
            <a:extLst>
              <a:ext uri="{FF2B5EF4-FFF2-40B4-BE49-F238E27FC236}">
                <a16:creationId xmlns:a16="http://schemas.microsoft.com/office/drawing/2014/main" id="{DB7F32BF-176D-49DC-AE17-295E7B84CF61}"/>
              </a:ext>
            </a:extLst>
          </p:cNvPr>
          <p:cNvSpPr txBox="1">
            <a:spLocks/>
          </p:cNvSpPr>
          <p:nvPr/>
        </p:nvSpPr>
        <p:spPr>
          <a:xfrm>
            <a:off x="119065" y="679163"/>
            <a:ext cx="2465450" cy="27999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7432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0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0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8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6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6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5pPr>
            <a:lvl6pPr marL="18288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77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51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lnSpc>
                <a:spcPct val="100000"/>
              </a:lnSpc>
              <a:buNone/>
            </a:pPr>
            <a:r>
              <a:rPr lang="en-US" altLang="ja-JP" sz="1800" b="1" u="sng" dirty="0">
                <a:solidFill>
                  <a:srgbClr val="0070C0"/>
                </a:solidFill>
              </a:rPr>
              <a:t>Key features</a:t>
            </a:r>
          </a:p>
          <a:p>
            <a:pPr>
              <a:lnSpc>
                <a:spcPct val="100000"/>
              </a:lnSpc>
            </a:pPr>
            <a:r>
              <a:rPr lang="en-US" altLang="ja-JP" sz="1800" dirty="0">
                <a:solidFill>
                  <a:schemeClr val="accent1"/>
                </a:solidFill>
              </a:rPr>
              <a:t>High RF field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/>
              <a:t>Accel. structure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/>
              <a:t>Pulse comp.</a:t>
            </a:r>
          </a:p>
          <a:p>
            <a:pPr>
              <a:lnSpc>
                <a:spcPct val="100000"/>
              </a:lnSpc>
            </a:pPr>
            <a:r>
              <a:rPr lang="en-US" altLang="en-US" sz="1800" dirty="0">
                <a:solidFill>
                  <a:schemeClr val="accent1"/>
                </a:solidFill>
              </a:rPr>
              <a:t>Stability</a:t>
            </a:r>
          </a:p>
          <a:p>
            <a:pPr marL="45720" indent="0">
              <a:lnSpc>
                <a:spcPct val="100000"/>
              </a:lnSpc>
              <a:buNone/>
            </a:pPr>
            <a:r>
              <a:rPr lang="en-US" altLang="en-US" sz="1800" dirty="0">
                <a:solidFill>
                  <a:schemeClr val="accent1"/>
                </a:solidFill>
              </a:rPr>
              <a:t>    (100ppm, 0.2 deg.)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/>
              <a:t>Klystron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/>
              <a:t>Modulator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/>
              <a:t>Low-level RF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C4339F0-E7AA-43F1-A1D9-3AEC54BCB160}"/>
              </a:ext>
            </a:extLst>
          </p:cNvPr>
          <p:cNvSpPr txBox="1"/>
          <p:nvPr/>
        </p:nvSpPr>
        <p:spPr>
          <a:xfrm>
            <a:off x="6344541" y="69631"/>
            <a:ext cx="2650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solidFill>
                  <a:srgbClr val="7030A0"/>
                </a:solidFill>
              </a:rPr>
              <a:t>T. Inagaki, PR-AB 17 080702 (2014)</a:t>
            </a:r>
          </a:p>
        </p:txBody>
      </p:sp>
    </p:spTree>
    <p:extLst>
      <p:ext uri="{BB962C8B-B14F-4D97-AF65-F5344CB8AC3E}">
        <p14:creationId xmlns:p14="http://schemas.microsoft.com/office/powerpoint/2010/main" val="2322712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ja-JP" dirty="0">
                <a:solidFill>
                  <a:schemeClr val="accent1"/>
                </a:solidFill>
              </a:rPr>
              <a:t>Introduction</a:t>
            </a:r>
          </a:p>
          <a:p>
            <a:pPr lvl="1"/>
            <a:r>
              <a:rPr lang="en-US" altLang="ja-JP" dirty="0"/>
              <a:t>X-ray free electron laser </a:t>
            </a:r>
            <a:r>
              <a:rPr kumimoji="1" lang="en-US" altLang="ja-JP" dirty="0"/>
              <a:t>SACLA</a:t>
            </a:r>
          </a:p>
          <a:p>
            <a:pPr lvl="1"/>
            <a:r>
              <a:rPr kumimoji="1" lang="en-US" altLang="ja-JP" dirty="0"/>
              <a:t>C-band main accelerator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Component design and performance</a:t>
            </a:r>
          </a:p>
          <a:p>
            <a:pPr lvl="1"/>
            <a:r>
              <a:rPr lang="en-US" altLang="ja-JP" dirty="0"/>
              <a:t>Acceleration structure</a:t>
            </a:r>
          </a:p>
          <a:p>
            <a:pPr lvl="1"/>
            <a:r>
              <a:rPr lang="en-US" altLang="ja-JP" dirty="0"/>
              <a:t>RF pulse compressor</a:t>
            </a:r>
          </a:p>
          <a:p>
            <a:pPr lvl="1"/>
            <a:r>
              <a:rPr lang="en-US" altLang="ja-JP" dirty="0"/>
              <a:t>Klystron &amp; pulse modulator</a:t>
            </a:r>
          </a:p>
          <a:p>
            <a:pPr lvl="1"/>
            <a:r>
              <a:rPr lang="en-US" altLang="ja-JP" dirty="0"/>
              <a:t>Timing and low-level RF system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Operational status</a:t>
            </a:r>
            <a:r>
              <a:rPr kumimoji="1" lang="en-US" altLang="ja-JP" dirty="0">
                <a:solidFill>
                  <a:schemeClr val="accent1"/>
                </a:solidFill>
              </a:rPr>
              <a:t> at SACLA</a:t>
            </a:r>
          </a:p>
          <a:p>
            <a:pPr lvl="1"/>
            <a:r>
              <a:rPr lang="en-US" altLang="ja-JP" dirty="0"/>
              <a:t>History and statistics</a:t>
            </a:r>
          </a:p>
          <a:p>
            <a:pPr lvl="1"/>
            <a:r>
              <a:rPr lang="en-US" altLang="ja-JP" dirty="0"/>
              <a:t>Accelerating gradient</a:t>
            </a:r>
          </a:p>
          <a:p>
            <a:pPr lvl="1"/>
            <a:r>
              <a:rPr lang="en-US" altLang="ja-JP" dirty="0"/>
              <a:t>Fault rate</a:t>
            </a:r>
            <a:endParaRPr kumimoji="1" lang="en-US" altLang="ja-JP" dirty="0"/>
          </a:p>
          <a:p>
            <a:r>
              <a:rPr lang="en-US" altLang="ja-JP" dirty="0">
                <a:solidFill>
                  <a:schemeClr val="accent1"/>
                </a:solidFill>
              </a:rPr>
              <a:t>Consideration of FCC-</a:t>
            </a:r>
            <a:r>
              <a:rPr lang="en-US" altLang="ja-JP" dirty="0" err="1">
                <a:solidFill>
                  <a:schemeClr val="accent1"/>
                </a:solidFill>
              </a:rPr>
              <a:t>ee</a:t>
            </a:r>
            <a:r>
              <a:rPr lang="en-US" altLang="ja-JP" dirty="0">
                <a:solidFill>
                  <a:schemeClr val="accent1"/>
                </a:solidFill>
              </a:rPr>
              <a:t> injector</a:t>
            </a:r>
          </a:p>
          <a:p>
            <a:r>
              <a:rPr lang="en-US" altLang="ja-JP" dirty="0">
                <a:solidFill>
                  <a:schemeClr val="accent1"/>
                </a:solidFill>
              </a:rPr>
              <a:t>Summary</a:t>
            </a:r>
            <a:endParaRPr kumimoji="1" lang="ja-JP" altLang="en-US" dirty="0">
              <a:solidFill>
                <a:schemeClr val="accent1"/>
              </a:solidFill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C355CFF5-D408-440B-A7BB-557BE3B21C4B}"/>
              </a:ext>
            </a:extLst>
          </p:cNvPr>
          <p:cNvSpPr/>
          <p:nvPr/>
        </p:nvSpPr>
        <p:spPr>
          <a:xfrm>
            <a:off x="591540" y="2186010"/>
            <a:ext cx="380010" cy="421574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4870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6D2F22E6-BED8-4C6C-9BD9-5EBF9FB2EC67}"/>
              </a:ext>
            </a:extLst>
          </p:cNvPr>
          <p:cNvSpPr/>
          <p:nvPr/>
        </p:nvSpPr>
        <p:spPr>
          <a:xfrm>
            <a:off x="5720185" y="4794219"/>
            <a:ext cx="3302224" cy="1900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923813D7-69AF-4E82-9C56-B601354324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744" y="163344"/>
            <a:ext cx="7200900" cy="4572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Acceleration structure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E495902F-BC7E-4DF3-94FF-A2A957D53D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2893992"/>
              </p:ext>
            </p:extLst>
          </p:nvPr>
        </p:nvGraphicFramePr>
        <p:xfrm>
          <a:off x="133940" y="3028355"/>
          <a:ext cx="5380991" cy="37084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876743">
                  <a:extLst>
                    <a:ext uri="{9D8B030D-6E8A-4147-A177-3AD203B41FA5}">
                      <a16:colId xmlns:a16="http://schemas.microsoft.com/office/drawing/2014/main" val="2053067008"/>
                    </a:ext>
                  </a:extLst>
                </a:gridCol>
                <a:gridCol w="1717993">
                  <a:extLst>
                    <a:ext uri="{9D8B030D-6E8A-4147-A177-3AD203B41FA5}">
                      <a16:colId xmlns:a16="http://schemas.microsoft.com/office/drawing/2014/main" val="2356147154"/>
                    </a:ext>
                  </a:extLst>
                </a:gridCol>
                <a:gridCol w="1786255">
                  <a:extLst>
                    <a:ext uri="{9D8B030D-6E8A-4147-A177-3AD203B41FA5}">
                      <a16:colId xmlns:a16="http://schemas.microsoft.com/office/drawing/2014/main" val="6000011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Choke-mode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High gradient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260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Structure type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Quasi-CG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Quasi-CG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8805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RF mode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TM01 - 3</a:t>
                      </a:r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  <a:sym typeface="Symbol" panose="05050102010706020507" pitchFamily="18" charset="2"/>
                        </a:rPr>
                        <a:t></a:t>
                      </a:r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/4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TM01 - 2</a:t>
                      </a:r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/3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5732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Accelerator length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1.79 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1.77 m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545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Iris aperture (2a)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13.6 ~ 17.3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12.1 ~ 15.9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36215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Atten. param (</a:t>
                      </a:r>
                      <a:r>
                        <a:rPr kumimoji="1" lang="en-US" altLang="ja-JP" sz="1600" dirty="0">
                          <a:sym typeface="Symbol" panose="05050102010706020507" pitchFamily="18" charset="2"/>
                        </a:rPr>
                        <a:t></a:t>
                      </a:r>
                      <a:r>
                        <a:rPr kumimoji="1" lang="en-US" altLang="ja-JP" sz="1600" dirty="0"/>
                        <a:t>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0.53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0.54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5846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Filling time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300 ns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270 ns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6719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Quality factor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10.300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0070C0"/>
                          </a:solidFill>
                        </a:rPr>
                        <a:t>8,900</a:t>
                      </a:r>
                      <a:endParaRPr kumimoji="1" lang="ja-JP" altLang="en-US" sz="16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5174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Shunt impedance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54 M</a:t>
                      </a:r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  <a:sym typeface="Symbol" panose="05050102010706020507" pitchFamily="18" charset="2"/>
                        </a:rPr>
                        <a:t>/m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rgbClr val="0070C0"/>
                          </a:solidFill>
                        </a:rPr>
                        <a:t>64 M</a:t>
                      </a:r>
                      <a:r>
                        <a:rPr kumimoji="1" lang="en-US" altLang="ja-JP" sz="1600" b="0" dirty="0">
                          <a:solidFill>
                            <a:srgbClr val="0070C0"/>
                          </a:solidFill>
                          <a:sym typeface="Symbol" panose="05050102010706020507" pitchFamily="18" charset="2"/>
                        </a:rPr>
                        <a:t>/m</a:t>
                      </a:r>
                      <a:endParaRPr kumimoji="1" lang="ja-JP" altLang="en-US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9232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/>
                        <a:t>Accel. gradient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solidFill>
                            <a:srgbClr val="C00000"/>
                          </a:solidFill>
                        </a:rPr>
                        <a:t>35-39 MV/m</a:t>
                      </a:r>
                      <a:endParaRPr kumimoji="1" lang="ja-JP" altLang="en-US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rgbClr val="0070C0"/>
                          </a:solidFill>
                        </a:rPr>
                        <a:t>42 MV/m</a:t>
                      </a:r>
                      <a:endParaRPr kumimoji="1" lang="ja-JP" altLang="en-US" sz="1600" b="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848592"/>
                  </a:ext>
                </a:extLst>
              </a:tr>
            </a:tbl>
          </a:graphicData>
        </a:graphic>
      </p:graphicFrame>
      <p:pic>
        <p:nvPicPr>
          <p:cNvPr id="6" name="Picture 29" descr="D:\Document2007\MyPhotos\2009-XFEL棟いろいろ光景\20090928_広報かみごおり用加速管など\ACCの旧カットモデル全景.JPG">
            <a:extLst>
              <a:ext uri="{FF2B5EF4-FFF2-40B4-BE49-F238E27FC236}">
                <a16:creationId xmlns:a16="http://schemas.microsoft.com/office/drawing/2014/main" id="{F85E3996-D112-4725-A403-7C91559604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12500" t="5681" r="9763"/>
          <a:stretch>
            <a:fillRect/>
          </a:stretch>
        </p:blipFill>
        <p:spPr bwMode="auto">
          <a:xfrm>
            <a:off x="6205980" y="585220"/>
            <a:ext cx="2342308" cy="1896006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A0A0165-0FB8-4F21-AC69-7E038E6B8CC4}"/>
              </a:ext>
            </a:extLst>
          </p:cNvPr>
          <p:cNvSpPr txBox="1"/>
          <p:nvPr/>
        </p:nvSpPr>
        <p:spPr>
          <a:xfrm>
            <a:off x="7402095" y="533275"/>
            <a:ext cx="1221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Choke filter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BEC2DAF-6460-47F9-A111-3A7C8A3476C3}"/>
              </a:ext>
            </a:extLst>
          </p:cNvPr>
          <p:cNvSpPr txBox="1"/>
          <p:nvPr/>
        </p:nvSpPr>
        <p:spPr>
          <a:xfrm>
            <a:off x="8033982" y="825007"/>
            <a:ext cx="9941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err="1">
                <a:solidFill>
                  <a:srgbClr val="C00000"/>
                </a:solidFill>
              </a:rPr>
              <a:t>SiC</a:t>
            </a:r>
            <a:endParaRPr kumimoji="1" lang="en-US" altLang="ja-JP" sz="1600" dirty="0">
              <a:solidFill>
                <a:srgbClr val="C00000"/>
              </a:solidFill>
            </a:endParaRPr>
          </a:p>
          <a:p>
            <a:r>
              <a:rPr kumimoji="1" lang="en-US" altLang="ja-JP" sz="1600" dirty="0">
                <a:solidFill>
                  <a:srgbClr val="C00000"/>
                </a:solidFill>
              </a:rPr>
              <a:t>absorber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9FC7AA3B-3BF3-4C5C-9AE1-D93D518E41DA}"/>
              </a:ext>
            </a:extLst>
          </p:cNvPr>
          <p:cNvCxnSpPr>
            <a:cxnSpLocks/>
          </p:cNvCxnSpPr>
          <p:nvPr/>
        </p:nvCxnSpPr>
        <p:spPr>
          <a:xfrm flipH="1">
            <a:off x="7876202" y="1048208"/>
            <a:ext cx="157780" cy="162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>
            <a:extLst>
              <a:ext uri="{FF2B5EF4-FFF2-40B4-BE49-F238E27FC236}">
                <a16:creationId xmlns:a16="http://schemas.microsoft.com/office/drawing/2014/main" id="{B24BC1EB-8590-4EFE-8843-2172B3EBF53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/>
          <a:srcRect t="10031" b="14955"/>
          <a:stretch/>
        </p:blipFill>
        <p:spPr bwMode="auto">
          <a:xfrm>
            <a:off x="7650141" y="3205263"/>
            <a:ext cx="1323980" cy="1300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図 18" descr="加速管セルモデル2.png">
            <a:extLst>
              <a:ext uri="{FF2B5EF4-FFF2-40B4-BE49-F238E27FC236}">
                <a16:creationId xmlns:a16="http://schemas.microsoft.com/office/drawing/2014/main" id="{7EB732E1-047C-4B0A-9D38-912CCAFB1B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185" y="3172456"/>
            <a:ext cx="1786441" cy="1535817"/>
          </a:xfrm>
          <a:prstGeom prst="rect">
            <a:avLst/>
          </a:prstGeom>
        </p:spPr>
      </p:pic>
      <p:cxnSp>
        <p:nvCxnSpPr>
          <p:cNvPr id="24" name="直線矢印コネクタ 23">
            <a:extLst>
              <a:ext uri="{FF2B5EF4-FFF2-40B4-BE49-F238E27FC236}">
                <a16:creationId xmlns:a16="http://schemas.microsoft.com/office/drawing/2014/main" id="{5D6DA776-D13E-4C0A-BE8F-7FA337586037}"/>
              </a:ext>
            </a:extLst>
          </p:cNvPr>
          <p:cNvCxnSpPr>
            <a:cxnSpLocks/>
          </p:cNvCxnSpPr>
          <p:nvPr/>
        </p:nvCxnSpPr>
        <p:spPr>
          <a:xfrm flipH="1">
            <a:off x="7688330" y="782349"/>
            <a:ext cx="70026" cy="40320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35DBF693-CEB7-4704-9C6C-0FD850836221}"/>
              </a:ext>
            </a:extLst>
          </p:cNvPr>
          <p:cNvSpPr txBox="1"/>
          <p:nvPr/>
        </p:nvSpPr>
        <p:spPr>
          <a:xfrm>
            <a:off x="7577118" y="3070617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0070C0"/>
                </a:solidFill>
              </a:rPr>
              <a:t>Disk</a:t>
            </a:r>
            <a:endParaRPr kumimoji="1" lang="ja-JP" altLang="en-US" sz="1600" dirty="0">
              <a:solidFill>
                <a:srgbClr val="0070C0"/>
              </a:solidFill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CB955502-F8FD-4D2A-95A2-FE7CADE7B6C5}"/>
              </a:ext>
            </a:extLst>
          </p:cNvPr>
          <p:cNvSpPr txBox="1"/>
          <p:nvPr/>
        </p:nvSpPr>
        <p:spPr>
          <a:xfrm>
            <a:off x="7404384" y="4456935"/>
            <a:ext cx="17187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0070C0"/>
                </a:solidFill>
              </a:rPr>
              <a:t>Ellipsoidal shape</a:t>
            </a:r>
          </a:p>
        </p:txBody>
      </p: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26C3242B-F2F3-43CD-BB76-886857794B13}"/>
              </a:ext>
            </a:extLst>
          </p:cNvPr>
          <p:cNvCxnSpPr>
            <a:cxnSpLocks/>
          </p:cNvCxnSpPr>
          <p:nvPr/>
        </p:nvCxnSpPr>
        <p:spPr>
          <a:xfrm flipH="1" flipV="1">
            <a:off x="8236674" y="3733003"/>
            <a:ext cx="384702" cy="773091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コンテンツ プレースホルダー 2">
            <a:extLst>
              <a:ext uri="{FF2B5EF4-FFF2-40B4-BE49-F238E27FC236}">
                <a16:creationId xmlns:a16="http://schemas.microsoft.com/office/drawing/2014/main" id="{F913BC1C-5229-45BE-8F3D-77CCD99FFBDE}"/>
              </a:ext>
            </a:extLst>
          </p:cNvPr>
          <p:cNvSpPr txBox="1">
            <a:spLocks/>
          </p:cNvSpPr>
          <p:nvPr/>
        </p:nvSpPr>
        <p:spPr>
          <a:xfrm>
            <a:off x="130210" y="825007"/>
            <a:ext cx="5957923" cy="22033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0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20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8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6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600" kern="1200" baseline="0">
                <a:solidFill>
                  <a:schemeClr val="tx1"/>
                </a:solidFill>
                <a:latin typeface="Arial" panose="020B0604020202020204" pitchFamily="34" charset="0"/>
                <a:ea typeface="Meiryo UI" panose="020B0604030504040204" pitchFamily="50" charset="-128"/>
                <a:cs typeface="+mn-cs"/>
              </a:defRPr>
            </a:lvl5pPr>
            <a:lvl6pPr marL="18288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77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6517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kumimoji="1" lang="ja-JP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lnSpc>
                <a:spcPct val="100000"/>
              </a:lnSpc>
              <a:buNone/>
            </a:pPr>
            <a:r>
              <a:rPr lang="en-US" altLang="ja-JP" sz="1800" dirty="0"/>
              <a:t>Two types of traveling wave structure</a:t>
            </a:r>
          </a:p>
          <a:p>
            <a:pPr>
              <a:lnSpc>
                <a:spcPct val="100000"/>
              </a:lnSpc>
            </a:pPr>
            <a:r>
              <a:rPr lang="en-US" altLang="ja-JP" sz="1800" dirty="0"/>
              <a:t>8GeV </a:t>
            </a:r>
            <a:r>
              <a:rPr lang="en-US" altLang="ja-JP" sz="1800" dirty="0" err="1"/>
              <a:t>linac</a:t>
            </a:r>
            <a:r>
              <a:rPr lang="en-US" altLang="ja-JP" sz="1800" dirty="0"/>
              <a:t> (2011-):  </a:t>
            </a:r>
            <a:r>
              <a:rPr lang="en-US" altLang="ja-JP" sz="1800" dirty="0">
                <a:solidFill>
                  <a:srgbClr val="C00000"/>
                </a:solidFill>
              </a:rPr>
              <a:t>Choke-mode-type, 128 tubes</a:t>
            </a:r>
            <a:endParaRPr lang="en-US" altLang="en-US" sz="1800" dirty="0"/>
          </a:p>
          <a:p>
            <a:pPr marL="45720" indent="0">
              <a:lnSpc>
                <a:spcPct val="100000"/>
              </a:lnSpc>
              <a:buNone/>
            </a:pPr>
            <a:r>
              <a:rPr lang="en-US" altLang="en-US" sz="1800" dirty="0"/>
              <a:t>    potential of multi-bunch (~30) operation</a:t>
            </a:r>
          </a:p>
          <a:p>
            <a:pPr marL="45720" indent="0">
              <a:lnSpc>
                <a:spcPct val="100000"/>
              </a:lnSpc>
              <a:buNone/>
            </a:pPr>
            <a:r>
              <a:rPr lang="en-US" altLang="en-US" sz="1800" dirty="0"/>
              <a:t>    but….no practical operation of multi-bunch mode</a:t>
            </a:r>
          </a:p>
          <a:p>
            <a:pPr>
              <a:lnSpc>
                <a:spcPct val="100000"/>
              </a:lnSpc>
            </a:pPr>
            <a:r>
              <a:rPr lang="en-US" altLang="en-US" sz="1800" dirty="0"/>
              <a:t>800MeV </a:t>
            </a:r>
            <a:r>
              <a:rPr lang="en-US" altLang="en-US" sz="1800" dirty="0" err="1"/>
              <a:t>linac</a:t>
            </a:r>
            <a:r>
              <a:rPr lang="en-US" altLang="en-US" sz="1800" dirty="0"/>
              <a:t> (2014-):  </a:t>
            </a:r>
            <a:r>
              <a:rPr lang="en-US" altLang="en-US" sz="1800" dirty="0">
                <a:solidFill>
                  <a:srgbClr val="0070C0"/>
                </a:solidFill>
              </a:rPr>
              <a:t>High gradient type, 10 tubes</a:t>
            </a:r>
          </a:p>
          <a:p>
            <a:pPr marL="45720" indent="0">
              <a:lnSpc>
                <a:spcPct val="100000"/>
              </a:lnSpc>
              <a:buNone/>
            </a:pPr>
            <a:r>
              <a:rPr lang="en-US" altLang="en-US" sz="1800" dirty="0"/>
              <a:t>    mitigate surface field for higher gradient, low cost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E6B1016-DDE8-40D4-91B6-0A4B81E72CDF}"/>
              </a:ext>
            </a:extLst>
          </p:cNvPr>
          <p:cNvSpPr txBox="1"/>
          <p:nvPr/>
        </p:nvSpPr>
        <p:spPr>
          <a:xfrm>
            <a:off x="5962597" y="37119"/>
            <a:ext cx="305981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Choke-mode type structure</a:t>
            </a:r>
          </a:p>
          <a:p>
            <a:r>
              <a:rPr kumimoji="1" lang="en-US" altLang="ja-JP" sz="1400" dirty="0">
                <a:solidFill>
                  <a:srgbClr val="7030A0"/>
                </a:solidFill>
              </a:rPr>
              <a:t>T. Inagaki, PR-AB 17 080702 (2014)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C865C60-F0D8-4AE2-BAF2-CC9B3BBA727E}"/>
              </a:ext>
            </a:extLst>
          </p:cNvPr>
          <p:cNvSpPr txBox="1"/>
          <p:nvPr/>
        </p:nvSpPr>
        <p:spPr>
          <a:xfrm>
            <a:off x="5794359" y="2566298"/>
            <a:ext cx="30902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High gradient type structure</a:t>
            </a:r>
            <a:endParaRPr kumimoji="1" lang="en-US" altLang="ja-JP" sz="1400" dirty="0"/>
          </a:p>
          <a:p>
            <a:r>
              <a:rPr kumimoji="1" lang="en-US" altLang="ja-JP" sz="1400" dirty="0">
                <a:solidFill>
                  <a:srgbClr val="7030A0"/>
                </a:solidFill>
              </a:rPr>
              <a:t>T. Sakurai, PR-AB 20 042003 (2017)</a:t>
            </a:r>
            <a:endParaRPr kumimoji="1" lang="ja-JP" altLang="en-US" sz="1600" dirty="0">
              <a:solidFill>
                <a:srgbClr val="7030A0"/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7B9BAF1A-9778-4620-A19D-6C36A60404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765" y="4794219"/>
            <a:ext cx="2346523" cy="1856590"/>
          </a:xfrm>
          <a:prstGeom prst="rect">
            <a:avLst/>
          </a:prstGeom>
        </p:spPr>
      </p:pic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E4BC199-C07C-4C81-BF1F-4E4B84E92E87}"/>
              </a:ext>
            </a:extLst>
          </p:cNvPr>
          <p:cNvSpPr/>
          <p:nvPr/>
        </p:nvSpPr>
        <p:spPr>
          <a:xfrm>
            <a:off x="6918265" y="3555315"/>
            <a:ext cx="140677" cy="762462"/>
          </a:xfrm>
          <a:prstGeom prst="roundRect">
            <a:avLst/>
          </a:prstGeom>
          <a:noFill/>
          <a:ln w="1905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BD18363-86C4-40B1-A6C6-9A6A2347C7FA}"/>
              </a:ext>
            </a:extLst>
          </p:cNvPr>
          <p:cNvCxnSpPr>
            <a:stCxn id="12" idx="0"/>
          </p:cNvCxnSpPr>
          <p:nvPr/>
        </p:nvCxnSpPr>
        <p:spPr>
          <a:xfrm flipV="1">
            <a:off x="6988604" y="3465628"/>
            <a:ext cx="753252" cy="89687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D7093EF8-481C-49FE-8D8B-0FD8E18E6EBE}"/>
              </a:ext>
            </a:extLst>
          </p:cNvPr>
          <p:cNvSpPr txBox="1"/>
          <p:nvPr/>
        </p:nvSpPr>
        <p:spPr>
          <a:xfrm>
            <a:off x="7566890" y="6398201"/>
            <a:ext cx="1542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0070C0"/>
                </a:solidFill>
              </a:rPr>
              <a:t>Curvature ratio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7FA0F3A-392D-4184-8D47-D9C75414209D}"/>
              </a:ext>
            </a:extLst>
          </p:cNvPr>
          <p:cNvSpPr txBox="1"/>
          <p:nvPr/>
        </p:nvSpPr>
        <p:spPr>
          <a:xfrm rot="16200000">
            <a:off x="5200175" y="5575159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600" dirty="0">
                <a:solidFill>
                  <a:srgbClr val="0070C0"/>
                </a:solidFill>
              </a:rPr>
              <a:t>Electric field ratio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8759500-0AE5-46A7-B8F3-D39486E001E5}"/>
              </a:ext>
            </a:extLst>
          </p:cNvPr>
          <p:cNvSpPr/>
          <p:nvPr/>
        </p:nvSpPr>
        <p:spPr>
          <a:xfrm>
            <a:off x="7033846" y="4994031"/>
            <a:ext cx="445477" cy="703384"/>
          </a:xfrm>
          <a:custGeom>
            <a:avLst/>
            <a:gdLst>
              <a:gd name="connsiteX0" fmla="*/ 0 w 445477"/>
              <a:gd name="connsiteY0" fmla="*/ 0 h 703384"/>
              <a:gd name="connsiteX1" fmla="*/ 328246 w 445477"/>
              <a:gd name="connsiteY1" fmla="*/ 316523 h 703384"/>
              <a:gd name="connsiteX2" fmla="*/ 445477 w 445477"/>
              <a:gd name="connsiteY2" fmla="*/ 703384 h 703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45477" h="703384">
                <a:moveTo>
                  <a:pt x="0" y="0"/>
                </a:moveTo>
                <a:cubicBezTo>
                  <a:pt x="127000" y="99646"/>
                  <a:pt x="254000" y="199292"/>
                  <a:pt x="328246" y="316523"/>
                </a:cubicBezTo>
                <a:cubicBezTo>
                  <a:pt x="402492" y="433754"/>
                  <a:pt x="423984" y="568569"/>
                  <a:pt x="445477" y="703384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E740DC-0C90-4DD0-98CA-82AD7D36AA9B}"/>
              </a:ext>
            </a:extLst>
          </p:cNvPr>
          <p:cNvSpPr txBox="1"/>
          <p:nvPr/>
        </p:nvSpPr>
        <p:spPr>
          <a:xfrm>
            <a:off x="7365230" y="5115475"/>
            <a:ext cx="1495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C00000"/>
                </a:solidFill>
              </a:rPr>
              <a:t>10% reduction</a:t>
            </a:r>
            <a:endParaRPr kumimoji="1" lang="ja-JP" altLang="en-US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9638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6569" y="59258"/>
            <a:ext cx="4949933" cy="633046"/>
          </a:xfrm>
        </p:spPr>
        <p:txBody>
          <a:bodyPr>
            <a:normAutofit/>
          </a:bodyPr>
          <a:lstStyle/>
          <a:p>
            <a:r>
              <a:rPr kumimoji="1" lang="en-US" altLang="ja-JP" sz="2800" dirty="0"/>
              <a:t>Fabrication of the structure</a:t>
            </a:r>
            <a:endParaRPr lang="ja-JP" altLang="en-US" sz="2215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66569" y="717249"/>
            <a:ext cx="5727812" cy="551255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ja-JP" sz="1800" dirty="0">
                <a:solidFill>
                  <a:srgbClr val="0070C0"/>
                </a:solidFill>
              </a:rPr>
              <a:t>Copper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 err="1"/>
              <a:t>Oxigen</a:t>
            </a:r>
            <a:r>
              <a:rPr lang="en-US" altLang="ja-JP" sz="1800" dirty="0"/>
              <a:t> free copper (OFC), class-1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hot iso-static pressing (HIP)</a:t>
            </a:r>
          </a:p>
          <a:p>
            <a:pPr>
              <a:lnSpc>
                <a:spcPct val="90000"/>
              </a:lnSpc>
            </a:pPr>
            <a:r>
              <a:rPr lang="en-US" altLang="ja-JP" sz="1800" dirty="0">
                <a:solidFill>
                  <a:srgbClr val="0070C0"/>
                </a:solidFill>
              </a:rPr>
              <a:t>Machining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High precision lathe, without lubricant oil</a:t>
            </a:r>
          </a:p>
          <a:p>
            <a:pPr lvl="1">
              <a:lnSpc>
                <a:spcPct val="90000"/>
              </a:lnSpc>
            </a:pPr>
            <a:r>
              <a:rPr lang="en-US" altLang="ja-JP" sz="1800" dirty="0"/>
              <a:t>No electrochemical polishing, no rinsing</a:t>
            </a:r>
          </a:p>
          <a:p>
            <a:pPr marL="316531" indent="-316531" defTabSz="84408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Char char="•"/>
              <a:defRPr/>
            </a:pPr>
            <a:r>
              <a:rPr lang="en-US" altLang="ja-JP" sz="1800" kern="0" dirty="0">
                <a:solidFill>
                  <a:srgbClr val="0070C0"/>
                </a:solidFill>
              </a:rPr>
              <a:t>Assembly</a:t>
            </a:r>
          </a:p>
          <a:p>
            <a:pPr marL="685817" lvl="1" indent="-263776" defTabSz="84408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Char char="•"/>
              <a:defRPr/>
            </a:pPr>
            <a:r>
              <a:rPr lang="en-US" altLang="ja-JP" sz="1800" kern="0" dirty="0"/>
              <a:t>Assembly in the clean room</a:t>
            </a:r>
          </a:p>
          <a:p>
            <a:pPr marL="685817" lvl="1" indent="-263776" defTabSz="84408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Char char="•"/>
              <a:defRPr/>
            </a:pPr>
            <a:r>
              <a:rPr lang="en-US" altLang="ja-JP" sz="1800" kern="0" dirty="0"/>
              <a:t>RF measurement to check the cavity</a:t>
            </a:r>
          </a:p>
          <a:p>
            <a:pPr marL="685817" lvl="1" indent="-263776" defTabSz="84408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Char char="•"/>
              <a:defRPr/>
            </a:pPr>
            <a:r>
              <a:rPr lang="en-US" altLang="ja-JP" sz="1800" kern="0" dirty="0"/>
              <a:t>Vacuum brazing with silver solder</a:t>
            </a:r>
          </a:p>
          <a:p>
            <a:pPr marL="316531" indent="-316531" defTabSz="84408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Char char="•"/>
              <a:defRPr/>
            </a:pPr>
            <a:r>
              <a:rPr lang="en-US" altLang="ja-JP" sz="1800" kern="0" dirty="0">
                <a:solidFill>
                  <a:srgbClr val="0070C0"/>
                </a:solidFill>
              </a:rPr>
              <a:t>Inspection</a:t>
            </a:r>
          </a:p>
          <a:p>
            <a:pPr marL="685817" lvl="1" indent="-263776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en-US" altLang="ja-JP" sz="1800" kern="0" dirty="0"/>
              <a:t>RF characteristics (reflection, attenuation, …)</a:t>
            </a:r>
          </a:p>
          <a:p>
            <a:pPr marL="685817" lvl="1" indent="-263776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en-US" altLang="ja-JP" sz="1800" kern="0" dirty="0"/>
              <a:t>Physical dimension, straightness</a:t>
            </a:r>
          </a:p>
          <a:p>
            <a:pPr marL="685817" lvl="1" indent="-263776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FontTx/>
              <a:buChar char="•"/>
            </a:pPr>
            <a:r>
              <a:rPr lang="en-US" altLang="ja-JP" sz="1800" kern="0" dirty="0"/>
              <a:t>Vacuum leak check</a:t>
            </a:r>
          </a:p>
          <a:p>
            <a:pPr marL="685817" lvl="1" indent="-263776" defTabSz="84408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Char char="•"/>
              <a:defRPr/>
            </a:pPr>
            <a:r>
              <a:rPr lang="en-US" altLang="ja-JP" sz="1800" kern="0" dirty="0"/>
              <a:t>Out gas measurement</a:t>
            </a:r>
          </a:p>
          <a:p>
            <a:pPr marL="365777" indent="-263776" defTabSz="844083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Tx/>
              <a:buChar char="•"/>
              <a:defRPr/>
            </a:pPr>
            <a:r>
              <a:rPr lang="en-US" altLang="ja-JP" sz="1800" kern="0" dirty="0">
                <a:solidFill>
                  <a:srgbClr val="0070C0"/>
                </a:solidFill>
              </a:rPr>
              <a:t>Shipping</a:t>
            </a:r>
            <a:endParaRPr lang="en-US" altLang="ja-JP" sz="1800" dirty="0">
              <a:solidFill>
                <a:srgbClr val="0070C0"/>
              </a:solidFill>
            </a:endParaRPr>
          </a:p>
        </p:txBody>
      </p:sp>
      <p:pic>
        <p:nvPicPr>
          <p:cNvPr id="7" name="Picture 9" descr="D2X_66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05756" y="628198"/>
            <a:ext cx="1490138" cy="224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638C894-74C1-4935-8A60-4BDAD438D21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601" b="1765"/>
          <a:stretch/>
        </p:blipFill>
        <p:spPr>
          <a:xfrm>
            <a:off x="5699003" y="59258"/>
            <a:ext cx="3340669" cy="339641"/>
          </a:xfrm>
          <a:prstGeom prst="rect">
            <a:avLst/>
          </a:prstGeom>
        </p:spPr>
      </p:pic>
      <p:pic>
        <p:nvPicPr>
          <p:cNvPr id="13" name="図 12" descr="人, 室内, 男性 が含まれている画像&#10;&#10;自動的に生成された説明">
            <a:extLst>
              <a:ext uri="{FF2B5EF4-FFF2-40B4-BE49-F238E27FC236}">
                <a16:creationId xmlns:a16="http://schemas.microsoft.com/office/drawing/2014/main" id="{D105E2DD-ED3A-4860-A497-5106322A73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524" y="1605867"/>
            <a:ext cx="2055148" cy="1541361"/>
          </a:xfrm>
          <a:prstGeom prst="rect">
            <a:avLst/>
          </a:prstGeom>
        </p:spPr>
      </p:pic>
      <p:pic>
        <p:nvPicPr>
          <p:cNvPr id="15" name="図 14" descr="室内, 人, 台所, 準備している が含まれている画像&#10;&#10;自動的に生成された説明">
            <a:extLst>
              <a:ext uri="{FF2B5EF4-FFF2-40B4-BE49-F238E27FC236}">
                <a16:creationId xmlns:a16="http://schemas.microsoft.com/office/drawing/2014/main" id="{7713B762-203A-4A25-951D-09ACDAB939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326" y="4964761"/>
            <a:ext cx="2261198" cy="1695899"/>
          </a:xfrm>
          <a:prstGeom prst="rect">
            <a:avLst/>
          </a:prstGeom>
        </p:spPr>
      </p:pic>
      <p:pic>
        <p:nvPicPr>
          <p:cNvPr id="17" name="図 16" descr="建物, 室内, 男性 が含まれている画像&#10;&#10;自動的に生成された説明">
            <a:extLst>
              <a:ext uri="{FF2B5EF4-FFF2-40B4-BE49-F238E27FC236}">
                <a16:creationId xmlns:a16="http://schemas.microsoft.com/office/drawing/2014/main" id="{CDAD4FBA-730B-4EE5-A847-1C20A91155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147" y="3590593"/>
            <a:ext cx="1859901" cy="2479868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DB6CCC6-3633-4774-A0AA-9372CB8C0B2A}"/>
              </a:ext>
            </a:extLst>
          </p:cNvPr>
          <p:cNvSpPr txBox="1"/>
          <p:nvPr/>
        </p:nvSpPr>
        <p:spPr>
          <a:xfrm>
            <a:off x="6984524" y="623568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70C0"/>
                </a:solidFill>
              </a:rPr>
              <a:t>Machining</a:t>
            </a:r>
            <a:endParaRPr kumimoji="1" lang="ja-JP" altLang="en-US" sz="1400" dirty="0">
              <a:solidFill>
                <a:srgbClr val="0070C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2A74AAD-6B69-4F8A-A90B-3765C3AF10B3}"/>
              </a:ext>
            </a:extLst>
          </p:cNvPr>
          <p:cNvSpPr txBox="1"/>
          <p:nvPr/>
        </p:nvSpPr>
        <p:spPr>
          <a:xfrm>
            <a:off x="7931534" y="1267313"/>
            <a:ext cx="962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70C0"/>
                </a:solidFill>
              </a:rPr>
              <a:t>Assembly</a:t>
            </a:r>
            <a:endParaRPr kumimoji="1" lang="ja-JP" altLang="en-US" sz="1400" dirty="0">
              <a:solidFill>
                <a:srgbClr val="0070C0"/>
              </a:solidFill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8FE221DD-3C35-498D-BF55-E8907A318971}"/>
              </a:ext>
            </a:extLst>
          </p:cNvPr>
          <p:cNvSpPr txBox="1"/>
          <p:nvPr/>
        </p:nvSpPr>
        <p:spPr>
          <a:xfrm>
            <a:off x="6215337" y="3556884"/>
            <a:ext cx="792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70C0"/>
                </a:solidFill>
              </a:rPr>
              <a:t>Brazing</a:t>
            </a:r>
            <a:endParaRPr kumimoji="1" lang="ja-JP" altLang="en-US" sz="1400" dirty="0">
              <a:solidFill>
                <a:srgbClr val="0070C0"/>
              </a:solidFill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DAA946A-F0E7-4944-AAB4-10DA57B31796}"/>
              </a:ext>
            </a:extLst>
          </p:cNvPr>
          <p:cNvSpPr txBox="1"/>
          <p:nvPr/>
        </p:nvSpPr>
        <p:spPr>
          <a:xfrm>
            <a:off x="3385399" y="5731527"/>
            <a:ext cx="12779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70C0"/>
                </a:solidFill>
              </a:rPr>
              <a:t>Straightness </a:t>
            </a:r>
          </a:p>
          <a:p>
            <a:r>
              <a:rPr kumimoji="1" lang="en-US" altLang="ja-JP" sz="1400" dirty="0">
                <a:solidFill>
                  <a:srgbClr val="0070C0"/>
                </a:solidFill>
              </a:rPr>
              <a:t>measurement</a:t>
            </a:r>
            <a:endParaRPr kumimoji="1" lang="ja-JP" altLang="en-US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>
</file>

<file path=ppt/theme/theme1.xml><?xml version="1.0" encoding="utf-8"?>
<a:theme xmlns:a="http://schemas.openxmlformats.org/drawingml/2006/main" name="Red Line Business 16x9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ユーザー定義 5">
      <a:majorFont>
        <a:latin typeface="Arial"/>
        <a:ea typeface="ＭＳ ゴシック"/>
        <a:cs typeface=""/>
      </a:majorFont>
      <a:minorFont>
        <a:latin typeface="Arial"/>
        <a:ea typeface="ＭＳ 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RedLineBusiness_16x9">
      <a:dk1>
        <a:srgbClr val="514A40"/>
      </a:dk1>
      <a:lt1>
        <a:sysClr val="window" lastClr="FFFFFF"/>
      </a:lt1>
      <a:dk2>
        <a:srgbClr val="000000"/>
      </a:dk2>
      <a:lt2>
        <a:srgbClr val="F9F7F3"/>
      </a:lt2>
      <a:accent1>
        <a:srgbClr val="A85229"/>
      </a:accent1>
      <a:accent2>
        <a:srgbClr val="98916E"/>
      </a:accent2>
      <a:accent3>
        <a:srgbClr val="C9A645"/>
      </a:accent3>
      <a:accent4>
        <a:srgbClr val="76A7B2"/>
      </a:accent4>
      <a:accent5>
        <a:srgbClr val="82A670"/>
      </a:accent5>
      <a:accent6>
        <a:srgbClr val="896170"/>
      </a:accent6>
      <a:hlink>
        <a:srgbClr val="A85229"/>
      </a:hlink>
      <a:folHlink>
        <a:srgbClr val="98916E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F180B1C-2212-497F-A259-C959ADD04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ビジネス用の赤い横線のプレゼンテーション (ワイド画面)</Template>
  <TotalTime>0</TotalTime>
  <Words>1883</Words>
  <Application>Microsoft Office PowerPoint</Application>
  <PresentationFormat>画面に合わせる (4:3)</PresentationFormat>
  <Paragraphs>478</Paragraphs>
  <Slides>25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9" baseType="lpstr">
      <vt:lpstr>Arial</vt:lpstr>
      <vt:lpstr>Cambria</vt:lpstr>
      <vt:lpstr>Symbol</vt:lpstr>
      <vt:lpstr>Red Line Business 16x9</vt:lpstr>
      <vt:lpstr>The SACLA C-band Linac</vt:lpstr>
      <vt:lpstr>Outline</vt:lpstr>
      <vt:lpstr>World’s leading photon source facilities in Japan</vt:lpstr>
      <vt:lpstr>X-ray free electron laser SACLA</vt:lpstr>
      <vt:lpstr>Why we use C-band ?</vt:lpstr>
      <vt:lpstr>C-band (5.712 GHz) RF system</vt:lpstr>
      <vt:lpstr>Outline</vt:lpstr>
      <vt:lpstr>Acceleration structure</vt:lpstr>
      <vt:lpstr>Fabrication of the structure</vt:lpstr>
      <vt:lpstr>Quality of the acceleration structure for SACLA </vt:lpstr>
      <vt:lpstr>RF pulse compressor (SLED)</vt:lpstr>
      <vt:lpstr>Klystron &amp; modulator</vt:lpstr>
      <vt:lpstr>Timing and low-level RF system</vt:lpstr>
      <vt:lpstr>Outline</vt:lpstr>
      <vt:lpstr>Operation status of SACLA</vt:lpstr>
      <vt:lpstr>Acceleration gradient of C-band accelerator</vt:lpstr>
      <vt:lpstr>Fault rate of C-band accelerator  (Jan~Apr. 2019) </vt:lpstr>
      <vt:lpstr>Outline</vt:lpstr>
      <vt:lpstr>Consideration of FCC-ee injector</vt:lpstr>
      <vt:lpstr>Summary</vt:lpstr>
      <vt:lpstr>Backup slides</vt:lpstr>
      <vt:lpstr>Beam energy vs. fault rate</vt:lpstr>
      <vt:lpstr>Beam arrival time stability</vt:lpstr>
      <vt:lpstr>Multi-XFEL beamline operation</vt:lpstr>
      <vt:lpstr>50 MW pulse klystron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2014-07-31T16:39:05Z</dcterms:created>
  <dcterms:modified xsi:type="dcterms:W3CDTF">2019-06-25T03:23:49Z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TC030310239991</vt:lpwstr>
  </property>
</Properties>
</file>