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2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28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 showSpecialPlsOnTitleSld="0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slide" Target="slides/slide24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slide" Target="slides/slide26.xml"/><Relationship Id="rId30" Type="http://schemas.openxmlformats.org/officeDocument/2006/relationships/slide" Target="slides/slide25.xml"/><Relationship Id="rId11" Type="http://schemas.openxmlformats.org/officeDocument/2006/relationships/slide" Target="slides/slide6.xml"/><Relationship Id="rId33" Type="http://schemas.openxmlformats.org/officeDocument/2006/relationships/slide" Target="slides/slide28.xml"/><Relationship Id="rId10" Type="http://schemas.openxmlformats.org/officeDocument/2006/relationships/slide" Target="slides/slide5.xml"/><Relationship Id="rId32" Type="http://schemas.openxmlformats.org/officeDocument/2006/relationships/slide" Target="slides/slide27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4" name="Google Shape;54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g595ab4f07c_0_2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2" name="Google Shape;152;g595ab4f07c_0_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g595ab4f07c_0_3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0" name="Google Shape;160;g595ab4f07c_0_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g59613222e1_0_2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1" name="Google Shape;171;g59613222e1_0_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g5b7cc9875a_2_1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4" name="Google Shape;184;g5b7cc9875a_2_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g5b7cc9875a_2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2" name="Google Shape;192;g5b7cc9875a_2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g5b7cc9875a_2_2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0" name="Google Shape;200;g5b7cc9875a_2_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g5b84db48cc_0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8" name="Google Shape;208;g5b84db48cc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15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g595ab4f07c_0_5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7" name="Google Shape;217;g595ab4f07c_0_5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g51a29c6202_0_2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4" name="Google Shape;224;g51a29c6202_0_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29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g59613222e1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1" name="Google Shape;231;g59613222e1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g59613222e1_0_3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7" name="Google Shape;67;g59613222e1_0_3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39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g51a2ad975c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1" name="Google Shape;241;g51a2ad975c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56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g5ff9cc9885483f04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8" name="Google Shape;258;g5ff9cc9885483f04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65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Google Shape;266;g595ab4f07c_0_6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7" name="Google Shape;267;g595ab4f07c_0_6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74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g5b84db48cc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6" name="Google Shape;276;g5b84db48cc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80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Google Shape;281;g5b84db48cc_2_2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2" name="Google Shape;282;g5b84db48cc_2_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87" name="Shape 2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Google Shape;288;g595ab4f07c_0_4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9" name="Google Shape;289;g595ab4f07c_0_4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94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g51a2ad975c_0_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6" name="Google Shape;296;g51a2ad975c_0_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0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Google Shape;302;g51a2ad975c_0_1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3" name="Google Shape;303;g51a2ad975c_0_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08" name="Shape 3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Google Shape;309;g51a29c6202_0_1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0" name="Google Shape;310;g51a29c6202_0_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g51a29c6202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5" name="Google Shape;75;g51a29c6202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g51a29c6202_0_1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" name="Google Shape;89;g51a29c6202_0_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\pm \,\,\textcolor{blue}{T}\,\,\,\,\textcolor{red}{P}\,\,\,\,  \frac{R G}{n_1 n_2} \int\limits_0^{\vartheta} J_z(\vartheta') \,\,\mathrm{d}\vartheta' \;\; + \;\; \textcolor{red}{P} \frac{\vartheta}{2\pi}</a:t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595ab4f07c_0_5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" name="Google Shape;108;g595ab4f07c_0_5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g5b5966e8eb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5" name="Google Shape;115;g5b5966e8eb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g595ab4f07c_0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3" name="Google Shape;123;g595ab4f07c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595ab4f07c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2" name="Google Shape;132;g595ab4f07c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g59577c4021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1" name="Google Shape;141;g59577c4021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8" name="Google Shape;48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9" name="Google Shape;49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1737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2800"/>
              <a:buNone/>
              <a:defRPr>
                <a:solidFill>
                  <a:srgbClr val="0000FF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843899"/>
            <a:ext cx="8520600" cy="388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86475" y="4903824"/>
            <a:ext cx="548700" cy="218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0" name="Google Shape;20;p4"/>
          <p:cNvSpPr txBox="1"/>
          <p:nvPr/>
        </p:nvSpPr>
        <p:spPr>
          <a:xfrm>
            <a:off x="231400" y="4815925"/>
            <a:ext cx="7644000" cy="17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000FF"/>
                </a:solidFill>
              </a:rPr>
              <a:t>M. Novák, D. Barna- Status of the SuShi septum project.   FCC Week 2019, Brussels</a:t>
            </a:r>
            <a:endParaRPr>
              <a:solidFill>
                <a:srgbClr val="0000FF"/>
              </a:solidFill>
            </a:endParaRPr>
          </a:p>
        </p:txBody>
      </p:sp>
      <p:cxnSp>
        <p:nvCxnSpPr>
          <p:cNvPr id="21" name="Google Shape;21;p4"/>
          <p:cNvCxnSpPr>
            <a:stCxn id="20" idx="1"/>
          </p:cNvCxnSpPr>
          <p:nvPr/>
        </p:nvCxnSpPr>
        <p:spPr>
          <a:xfrm>
            <a:off x="231400" y="4903825"/>
            <a:ext cx="87294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4" name="Google Shape;24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5" name="Google Shape;25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6" name="Google Shape;26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9" name="Google Shape;29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2" name="Google Shape;32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3" name="Google Shape;33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6" name="Google Shape;36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" name="Google Shape;39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40" name="Google Shape;40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41" name="Google Shape;41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2" name="Google Shape;42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5" name="Google Shape;45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png"/><Relationship Id="rId4" Type="http://schemas.openxmlformats.org/officeDocument/2006/relationships/image" Target="../media/image2.png"/><Relationship Id="rId9" Type="http://schemas.openxmlformats.org/officeDocument/2006/relationships/image" Target="../media/image3.png"/><Relationship Id="rId5" Type="http://schemas.openxmlformats.org/officeDocument/2006/relationships/image" Target="../media/image1.png"/><Relationship Id="rId6" Type="http://schemas.openxmlformats.org/officeDocument/2006/relationships/image" Target="../media/image14.png"/><Relationship Id="rId7" Type="http://schemas.openxmlformats.org/officeDocument/2006/relationships/image" Target="../media/image5.png"/><Relationship Id="rId8" Type="http://schemas.openxmlformats.org/officeDocument/2006/relationships/image" Target="../media/image6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20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hyperlink" Target="https://ieeexplore.ieee.org/document/8260839" TargetMode="External"/><Relationship Id="rId4" Type="http://schemas.openxmlformats.org/officeDocument/2006/relationships/image" Target="../media/image7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2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24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27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28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Relationship Id="rId3" Type="http://schemas.openxmlformats.org/officeDocument/2006/relationships/hyperlink" Target="https://doi.org/10.1109/TASC.2019.2920359" TargetMode="Externa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Relationship Id="rId3" Type="http://schemas.openxmlformats.org/officeDocument/2006/relationships/hyperlink" Target="https://ieeexplore.ieee.org/document/8478800?arnumber=8478800" TargetMode="External"/><Relationship Id="rId4" Type="http://schemas.openxmlformats.org/officeDocument/2006/relationships/hyperlink" Target="http://www2.mak.uni-miskolc.hu/en/" TargetMode="Externa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10.png"/><Relationship Id="rId4" Type="http://schemas.openxmlformats.org/officeDocument/2006/relationships/image" Target="../media/image23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9.pn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11.png"/><Relationship Id="rId4" Type="http://schemas.openxmlformats.org/officeDocument/2006/relationships/image" Target="../media/image16.png"/><Relationship Id="rId5" Type="http://schemas.openxmlformats.org/officeDocument/2006/relationships/image" Target="../media/image13.png"/><Relationship Id="rId6" Type="http://schemas.openxmlformats.org/officeDocument/2006/relationships/image" Target="../media/image17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25.jpg"/><Relationship Id="rId4" Type="http://schemas.openxmlformats.org/officeDocument/2006/relationships/image" Target="../media/image26.jp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4.xml"/><Relationship Id="rId3" Type="http://schemas.openxmlformats.org/officeDocument/2006/relationships/hyperlink" Target="https://journals.aps.org/prab/abstract/10.1103/PhysRevAccelBeams.20.041002" TargetMode="External"/><Relationship Id="rId4" Type="http://schemas.openxmlformats.org/officeDocument/2006/relationships/hyperlink" Target="https://indico.cern.ch/event/556692/contributions/2488390/" TargetMode="External"/><Relationship Id="rId9" Type="http://schemas.openxmlformats.org/officeDocument/2006/relationships/hyperlink" Target="https://doi.org/10.1063/1.5096020" TargetMode="External"/><Relationship Id="rId5" Type="http://schemas.openxmlformats.org/officeDocument/2006/relationships/hyperlink" Target="https://indico.cern.ch/event/656491/contributions/2947265/" TargetMode="External"/><Relationship Id="rId6" Type="http://schemas.openxmlformats.org/officeDocument/2006/relationships/hyperlink" Target="https://ieeexplore.ieee.org/document/8478800?arnumber=8478800" TargetMode="External"/><Relationship Id="rId7" Type="http://schemas.openxmlformats.org/officeDocument/2006/relationships/hyperlink" Target="https://doi.org/10.1109/TASC.2019.2920359" TargetMode="External"/><Relationship Id="rId8" Type="http://schemas.openxmlformats.org/officeDocument/2006/relationships/hyperlink" Target="https://aip.scitation.org/doi/10.1063/1.5096020" TargetMode="External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5.xml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6.xml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7.xml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8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9.png"/><Relationship Id="rId4" Type="http://schemas.openxmlformats.org/officeDocument/2006/relationships/hyperlink" Target="https://doi.org/10.1063/1.5096020" TargetMode="Externa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8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31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2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8.png"/><Relationship Id="rId4" Type="http://schemas.openxmlformats.org/officeDocument/2006/relationships/image" Target="../media/image15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" name="Google Shape;56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791900" y="1780787"/>
            <a:ext cx="4186826" cy="3217574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>
            <p:ph type="ctrTitle"/>
          </p:nvPr>
        </p:nvSpPr>
        <p:spPr>
          <a:xfrm>
            <a:off x="311700" y="333625"/>
            <a:ext cx="8520600" cy="786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/>
              <a:t>Status of the SuShi septum project</a:t>
            </a:r>
            <a:endParaRPr sz="4000"/>
          </a:p>
        </p:txBody>
      </p:sp>
      <p:sp>
        <p:nvSpPr>
          <p:cNvPr id="58" name="Google Shape;58;p13"/>
          <p:cNvSpPr txBox="1"/>
          <p:nvPr>
            <p:ph idx="1" type="subTitle"/>
          </p:nvPr>
        </p:nvSpPr>
        <p:spPr>
          <a:xfrm>
            <a:off x="356000" y="1120525"/>
            <a:ext cx="8520600" cy="114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/>
              <a:t>M. Novák, D. Barna  - Wigner Research Centre for Physics</a:t>
            </a:r>
            <a:endParaRPr sz="22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/>
              <a:t>M. Atanasov, J. Borburgh, G. Kirby - CERN</a:t>
            </a:r>
            <a:endParaRPr sz="22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/>
              <a:t>A.B. Palotás, V. Mertinger, G. Szabó - Univ. Miskolc</a:t>
            </a:r>
            <a:endParaRPr sz="2200"/>
          </a:p>
        </p:txBody>
      </p:sp>
      <p:pic>
        <p:nvPicPr>
          <p:cNvPr id="59" name="Google Shape;59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52400" y="4124325"/>
            <a:ext cx="1445375" cy="607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0" name="Google Shape;60;p1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648475" y="4080900"/>
            <a:ext cx="1934925" cy="694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61" name="Google Shape;61;p13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52400" y="2723425"/>
            <a:ext cx="1219500" cy="1239001"/>
          </a:xfrm>
          <a:prstGeom prst="rect">
            <a:avLst/>
          </a:prstGeom>
          <a:noFill/>
          <a:ln>
            <a:noFill/>
          </a:ln>
        </p:spPr>
      </p:pic>
      <p:pic>
        <p:nvPicPr>
          <p:cNvPr id="62" name="Google Shape;62;p13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1077223" y="2571025"/>
            <a:ext cx="1763179" cy="1239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3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3674950" y="3742025"/>
            <a:ext cx="1219500" cy="1219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3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2958038" y="2791251"/>
            <a:ext cx="1864463" cy="9425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22"/>
          <p:cNvSpPr txBox="1"/>
          <p:nvPr>
            <p:ph type="title"/>
          </p:nvPr>
        </p:nvSpPr>
        <p:spPr>
          <a:xfrm>
            <a:off x="311700" y="1737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Inductance</a:t>
            </a:r>
            <a:endParaRPr/>
          </a:p>
        </p:txBody>
      </p:sp>
      <p:sp>
        <p:nvSpPr>
          <p:cNvPr id="155" name="Google Shape;155;p22"/>
          <p:cNvSpPr txBox="1"/>
          <p:nvPr>
            <p:ph idx="1" type="body"/>
          </p:nvPr>
        </p:nvSpPr>
        <p:spPr>
          <a:xfrm>
            <a:off x="6370900" y="624225"/>
            <a:ext cx="2522400" cy="89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 = ∫ B·H / I</a:t>
            </a:r>
            <a:r>
              <a:rPr baseline="30000" lang="en"/>
              <a:t>2</a:t>
            </a:r>
            <a:r>
              <a:rPr lang="en"/>
              <a:t> = </a:t>
            </a:r>
            <a:r>
              <a:rPr b="1" lang="en"/>
              <a:t>142 mH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Compare to hi-lumi CCT corrector prototypes:</a:t>
            </a:r>
            <a:endParaRPr/>
          </a:p>
          <a:p>
            <a:pPr indent="-342900" lvl="0" marL="457200" rtl="0" algn="l">
              <a:spcBef>
                <a:spcPts val="160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0.5 m: 102 mH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2.2 m: 820 mH</a:t>
            </a:r>
            <a:endParaRPr/>
          </a:p>
        </p:txBody>
      </p:sp>
      <p:sp>
        <p:nvSpPr>
          <p:cNvPr id="156" name="Google Shape;156;p22"/>
          <p:cNvSpPr txBox="1"/>
          <p:nvPr>
            <p:ph idx="12" type="sldNum"/>
          </p:nvPr>
        </p:nvSpPr>
        <p:spPr>
          <a:xfrm>
            <a:off x="8486475" y="4903824"/>
            <a:ext cx="548700" cy="218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57" name="Google Shape;157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700" y="746425"/>
            <a:ext cx="6059200" cy="41274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23"/>
          <p:cNvSpPr txBox="1"/>
          <p:nvPr>
            <p:ph type="title"/>
          </p:nvPr>
        </p:nvSpPr>
        <p:spPr>
          <a:xfrm>
            <a:off x="311700" y="1737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Quench protection</a:t>
            </a:r>
            <a:endParaRPr/>
          </a:p>
        </p:txBody>
      </p:sp>
      <p:sp>
        <p:nvSpPr>
          <p:cNvPr id="163" name="Google Shape;163;p23"/>
          <p:cNvSpPr txBox="1"/>
          <p:nvPr>
            <p:ph idx="1" type="body"/>
          </p:nvPr>
        </p:nvSpPr>
        <p:spPr>
          <a:xfrm>
            <a:off x="181800" y="843900"/>
            <a:ext cx="4029900" cy="388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Goal: try with simple external damp resistor, as for HL-LHC CCT corrector magnets [</a:t>
            </a:r>
            <a:r>
              <a:rPr lang="en" u="sng">
                <a:solidFill>
                  <a:schemeClr val="hlink"/>
                </a:solidFill>
                <a:hlinkClick r:id="rId3"/>
              </a:rPr>
              <a:t>IEEE TAS 28, 4004806</a:t>
            </a:r>
            <a:r>
              <a:rPr lang="en"/>
              <a:t>]</a:t>
            </a:r>
            <a:endParaRPr/>
          </a:p>
          <a:p>
            <a:pPr indent="-342900" lvl="0" marL="457200" rtl="0" algn="l">
              <a:spcBef>
                <a:spcPts val="160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Set max voltage: U</a:t>
            </a:r>
            <a:r>
              <a:rPr baseline="-25000" lang="en"/>
              <a:t>0</a:t>
            </a:r>
            <a:r>
              <a:rPr lang="en"/>
              <a:t>=400 V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Damp resistor: R</a:t>
            </a:r>
            <a:r>
              <a:rPr baseline="-25000" lang="en"/>
              <a:t>d</a:t>
            </a:r>
            <a:r>
              <a:rPr lang="en"/>
              <a:t>=U</a:t>
            </a:r>
            <a:r>
              <a:rPr baseline="-25000" lang="en"/>
              <a:t>0</a:t>
            </a:r>
            <a:r>
              <a:rPr lang="en"/>
              <a:t>/I</a:t>
            </a:r>
            <a:r>
              <a:rPr baseline="-25000" lang="en"/>
              <a:t>0</a:t>
            </a:r>
            <a:r>
              <a:rPr lang="en"/>
              <a:t>=843 mΩ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𝜏 = 168 ms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∫ I</a:t>
            </a:r>
            <a:r>
              <a:rPr baseline="30000" lang="en"/>
              <a:t>2</a:t>
            </a:r>
            <a:r>
              <a:rPr lang="en"/>
              <a:t> dt = 18885 A</a:t>
            </a:r>
            <a:r>
              <a:rPr baseline="30000" lang="en"/>
              <a:t>2</a:t>
            </a:r>
            <a:r>
              <a:rPr lang="en"/>
              <a:t> 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T</a:t>
            </a:r>
            <a:r>
              <a:rPr baseline="-25000" lang="en"/>
              <a:t>hotspot</a:t>
            </a:r>
            <a:r>
              <a:rPr lang="en"/>
              <a:t> </a:t>
            </a:r>
            <a:r>
              <a:rPr lang="en">
                <a:solidFill>
                  <a:srgbClr val="3A3A3A"/>
                </a:solidFill>
                <a:highlight>
                  <a:srgbClr val="FFFFFF"/>
                </a:highlight>
              </a:rPr>
              <a:t>≈ 160 K</a:t>
            </a:r>
            <a:endParaRPr>
              <a:solidFill>
                <a:srgbClr val="3A3A3A"/>
              </a:solidFill>
              <a:highlight>
                <a:srgbClr val="FFFFFF"/>
              </a:highlight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Char char="●"/>
            </a:pPr>
            <a:r>
              <a:rPr lang="en">
                <a:solidFill>
                  <a:srgbClr val="434343"/>
                </a:solidFill>
                <a:highlight>
                  <a:srgbClr val="FFFFFF"/>
                </a:highlight>
              </a:rPr>
              <a:t>Overestimation</a:t>
            </a:r>
            <a:endParaRPr>
              <a:solidFill>
                <a:srgbClr val="434343"/>
              </a:solidFill>
              <a:highlight>
                <a:srgbClr val="FFFFFF"/>
              </a:highlight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rgbClr val="3A3A3A"/>
              </a:buClr>
              <a:buSzPts val="1400"/>
              <a:buChar char="○"/>
            </a:pPr>
            <a:r>
              <a:rPr lang="en">
                <a:solidFill>
                  <a:srgbClr val="3A3A3A"/>
                </a:solidFill>
                <a:highlight>
                  <a:srgbClr val="FFFFFF"/>
                </a:highlight>
              </a:rPr>
              <a:t>Neglects quench back</a:t>
            </a:r>
            <a:endParaRPr>
              <a:solidFill>
                <a:srgbClr val="3A3A3A"/>
              </a:solidFill>
              <a:highlight>
                <a:srgbClr val="FFFFFF"/>
              </a:highlight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rgbClr val="3A3A3A"/>
              </a:buClr>
              <a:buSzPts val="1400"/>
              <a:buChar char="○"/>
            </a:pPr>
            <a:r>
              <a:rPr lang="en">
                <a:solidFill>
                  <a:srgbClr val="3A3A3A"/>
                </a:solidFill>
                <a:highlight>
                  <a:srgbClr val="FFFFFF"/>
                </a:highlight>
              </a:rPr>
              <a:t>Shield acting as a quench fuse</a:t>
            </a:r>
            <a:br>
              <a:rPr lang="en">
                <a:solidFill>
                  <a:srgbClr val="3A3A3A"/>
                </a:solidFill>
                <a:highlight>
                  <a:srgbClr val="FFFFFF"/>
                </a:highlight>
              </a:rPr>
            </a:br>
            <a:r>
              <a:rPr lang="en">
                <a:solidFill>
                  <a:srgbClr val="3A3A3A"/>
                </a:solidFill>
                <a:highlight>
                  <a:srgbClr val="FFFFFF"/>
                </a:highlight>
              </a:rPr>
              <a:t>(please ask…)</a:t>
            </a:r>
            <a:endParaRPr>
              <a:solidFill>
                <a:srgbClr val="3A3A3A"/>
              </a:solidFill>
              <a:highlight>
                <a:srgbClr val="FFFFFF"/>
              </a:highlight>
            </a:endParaRPr>
          </a:p>
        </p:txBody>
      </p:sp>
      <p:sp>
        <p:nvSpPr>
          <p:cNvPr id="164" name="Google Shape;164;p23"/>
          <p:cNvSpPr txBox="1"/>
          <p:nvPr>
            <p:ph idx="12" type="sldNum"/>
          </p:nvPr>
        </p:nvSpPr>
        <p:spPr>
          <a:xfrm>
            <a:off x="8486475" y="4903824"/>
            <a:ext cx="548700" cy="218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65" name="Google Shape;165;p2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279925" y="231075"/>
            <a:ext cx="4688725" cy="4561875"/>
          </a:xfrm>
          <a:prstGeom prst="rect">
            <a:avLst/>
          </a:prstGeom>
          <a:noFill/>
          <a:ln>
            <a:noFill/>
          </a:ln>
        </p:spPr>
      </p:pic>
      <p:sp>
        <p:nvSpPr>
          <p:cNvPr id="166" name="Google Shape;166;p23"/>
          <p:cNvSpPr/>
          <p:nvPr/>
        </p:nvSpPr>
        <p:spPr>
          <a:xfrm>
            <a:off x="7347850" y="2802800"/>
            <a:ext cx="242400" cy="431700"/>
          </a:xfrm>
          <a:prstGeom prst="ellipse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7" name="Google Shape;167;p23"/>
          <p:cNvSpPr/>
          <p:nvPr/>
        </p:nvSpPr>
        <p:spPr>
          <a:xfrm>
            <a:off x="7658425" y="178600"/>
            <a:ext cx="1090800" cy="333300"/>
          </a:xfrm>
          <a:prstGeom prst="ellipse">
            <a:avLst/>
          </a:prstGeom>
          <a:noFill/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8" name="Google Shape;168;p23"/>
          <p:cNvSpPr txBox="1"/>
          <p:nvPr/>
        </p:nvSpPr>
        <p:spPr>
          <a:xfrm>
            <a:off x="7006975" y="3925313"/>
            <a:ext cx="1681800" cy="287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Thanks to G. Kirby</a:t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3" name="Google Shape;173;p24"/>
          <p:cNvPicPr preferRelativeResize="0"/>
          <p:nvPr/>
        </p:nvPicPr>
        <p:blipFill rotWithShape="1">
          <a:blip r:embed="rId3">
            <a:alphaModFix/>
          </a:blip>
          <a:srcRect b="0" l="9280" r="0" t="8324"/>
          <a:stretch/>
        </p:blipFill>
        <p:spPr>
          <a:xfrm>
            <a:off x="381550" y="423983"/>
            <a:ext cx="8520602" cy="4304916"/>
          </a:xfrm>
          <a:prstGeom prst="rect">
            <a:avLst/>
          </a:prstGeom>
          <a:noFill/>
          <a:ln>
            <a:noFill/>
          </a:ln>
        </p:spPr>
      </p:pic>
      <p:sp>
        <p:nvSpPr>
          <p:cNvPr id="174" name="Google Shape;174;p24"/>
          <p:cNvSpPr txBox="1"/>
          <p:nvPr>
            <p:ph type="title"/>
          </p:nvPr>
        </p:nvSpPr>
        <p:spPr>
          <a:xfrm>
            <a:off x="311700" y="1737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CAD design</a:t>
            </a:r>
            <a:endParaRPr/>
          </a:p>
        </p:txBody>
      </p:sp>
      <p:sp>
        <p:nvSpPr>
          <p:cNvPr id="175" name="Google Shape;175;p24"/>
          <p:cNvSpPr txBox="1"/>
          <p:nvPr>
            <p:ph idx="1" type="body"/>
          </p:nvPr>
        </p:nvSpPr>
        <p:spPr>
          <a:xfrm>
            <a:off x="139525" y="3485800"/>
            <a:ext cx="3984900" cy="136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Well advanced, profiting from hi-lumi CCT corrector design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(thanks: G. Kirby, M. Canale, L. Gentini)</a:t>
            </a:r>
            <a:endParaRPr/>
          </a:p>
        </p:txBody>
      </p:sp>
      <p:sp>
        <p:nvSpPr>
          <p:cNvPr id="176" name="Google Shape;176;p24"/>
          <p:cNvSpPr txBox="1"/>
          <p:nvPr>
            <p:ph idx="12" type="sldNum"/>
          </p:nvPr>
        </p:nvSpPr>
        <p:spPr>
          <a:xfrm>
            <a:off x="8486475" y="4903824"/>
            <a:ext cx="548700" cy="218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77" name="Google Shape;177;p24"/>
          <p:cNvSpPr txBox="1"/>
          <p:nvPr/>
        </p:nvSpPr>
        <p:spPr>
          <a:xfrm>
            <a:off x="1990925" y="2926000"/>
            <a:ext cx="548700" cy="218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shield</a:t>
            </a:r>
            <a:endParaRPr/>
          </a:p>
        </p:txBody>
      </p:sp>
      <p:cxnSp>
        <p:nvCxnSpPr>
          <p:cNvPr id="178" name="Google Shape;178;p24"/>
          <p:cNvCxnSpPr>
            <a:stCxn id="177" idx="0"/>
          </p:cNvCxnSpPr>
          <p:nvPr/>
        </p:nvCxnSpPr>
        <p:spPr>
          <a:xfrm rot="10800000">
            <a:off x="2195375" y="2184100"/>
            <a:ext cx="69900" cy="7419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79" name="Google Shape;179;p24"/>
          <p:cNvSpPr txBox="1"/>
          <p:nvPr/>
        </p:nvSpPr>
        <p:spPr>
          <a:xfrm>
            <a:off x="2132675" y="329875"/>
            <a:ext cx="22503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solid, monolithic support within bore (forces!)</a:t>
            </a:r>
            <a:endParaRPr/>
          </a:p>
        </p:txBody>
      </p:sp>
      <p:cxnSp>
        <p:nvCxnSpPr>
          <p:cNvPr id="180" name="Google Shape;180;p24"/>
          <p:cNvCxnSpPr/>
          <p:nvPr/>
        </p:nvCxnSpPr>
        <p:spPr>
          <a:xfrm flipH="1">
            <a:off x="2203175" y="890525"/>
            <a:ext cx="392100" cy="50970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81" name="Google Shape;181;p24"/>
          <p:cNvCxnSpPr/>
          <p:nvPr/>
        </p:nvCxnSpPr>
        <p:spPr>
          <a:xfrm flipH="1">
            <a:off x="2658125" y="867000"/>
            <a:ext cx="141000" cy="67440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25"/>
          <p:cNvSpPr txBox="1"/>
          <p:nvPr>
            <p:ph type="title"/>
          </p:nvPr>
        </p:nvSpPr>
        <p:spPr>
          <a:xfrm>
            <a:off x="311700" y="1737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Mechanical simulations, forces</a:t>
            </a:r>
            <a:endParaRPr/>
          </a:p>
        </p:txBody>
      </p:sp>
      <p:sp>
        <p:nvSpPr>
          <p:cNvPr id="187" name="Google Shape;187;p25"/>
          <p:cNvSpPr txBox="1"/>
          <p:nvPr>
            <p:ph idx="12" type="sldNum"/>
          </p:nvPr>
        </p:nvSpPr>
        <p:spPr>
          <a:xfrm>
            <a:off x="8486475" y="4903824"/>
            <a:ext cx="548700" cy="218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88" name="Google Shape;188;p25"/>
          <p:cNvSpPr txBox="1"/>
          <p:nvPr/>
        </p:nvSpPr>
        <p:spPr>
          <a:xfrm>
            <a:off x="512350" y="914175"/>
            <a:ext cx="5786400" cy="152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400"/>
              <a:buChar char="●"/>
            </a:pPr>
            <a:r>
              <a:rPr lang="en">
                <a:solidFill>
                  <a:srgbClr val="666666"/>
                </a:solidFill>
              </a:rPr>
              <a:t>Model the 3D coil (only)</a:t>
            </a:r>
            <a:endParaRPr>
              <a:solidFill>
                <a:srgbClr val="666666"/>
              </a:solidFill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400"/>
              <a:buChar char="●"/>
            </a:pPr>
            <a:r>
              <a:rPr lang="en">
                <a:solidFill>
                  <a:srgbClr val="666666"/>
                </a:solidFill>
              </a:rPr>
              <a:t>Using ‘Coil’ feature, calculate the</a:t>
            </a:r>
            <a:br>
              <a:rPr lang="en">
                <a:solidFill>
                  <a:srgbClr val="666666"/>
                </a:solidFill>
              </a:rPr>
            </a:br>
            <a:r>
              <a:rPr lang="en">
                <a:solidFill>
                  <a:srgbClr val="666666"/>
                </a:solidFill>
              </a:rPr>
              <a:t>current distribution in it</a:t>
            </a:r>
            <a:endParaRPr>
              <a:solidFill>
                <a:srgbClr val="666666"/>
              </a:solidFill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400"/>
              <a:buChar char="●"/>
            </a:pPr>
            <a:r>
              <a:rPr lang="en">
                <a:solidFill>
                  <a:srgbClr val="666666"/>
                </a:solidFill>
              </a:rPr>
              <a:t>Create 2D slice of the coil, and build</a:t>
            </a:r>
            <a:br>
              <a:rPr lang="en">
                <a:solidFill>
                  <a:srgbClr val="666666"/>
                </a:solidFill>
              </a:rPr>
            </a:br>
            <a:r>
              <a:rPr lang="en">
                <a:solidFill>
                  <a:srgbClr val="666666"/>
                </a:solidFill>
              </a:rPr>
              <a:t>the rest of the geometry (formers, etc)</a:t>
            </a:r>
            <a:endParaRPr>
              <a:solidFill>
                <a:srgbClr val="666666"/>
              </a:solidFill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400"/>
              <a:buChar char="●"/>
            </a:pPr>
            <a:r>
              <a:rPr lang="en">
                <a:solidFill>
                  <a:srgbClr val="666666"/>
                </a:solidFill>
              </a:rPr>
              <a:t>A-formulation in 2D → Magnetic fields,</a:t>
            </a:r>
            <a:br>
              <a:rPr lang="en">
                <a:solidFill>
                  <a:srgbClr val="666666"/>
                </a:solidFill>
              </a:rPr>
            </a:br>
            <a:r>
              <a:rPr lang="en">
                <a:solidFill>
                  <a:srgbClr val="666666"/>
                </a:solidFill>
              </a:rPr>
              <a:t>currents</a:t>
            </a:r>
            <a:endParaRPr>
              <a:solidFill>
                <a:srgbClr val="666666"/>
              </a:solidFill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400"/>
              <a:buChar char="●"/>
            </a:pPr>
            <a:r>
              <a:rPr lang="en">
                <a:solidFill>
                  <a:srgbClr val="666666"/>
                </a:solidFill>
              </a:rPr>
              <a:t>The shield is modelled with Campbell’s</a:t>
            </a:r>
            <a:br>
              <a:rPr lang="en">
                <a:solidFill>
                  <a:srgbClr val="666666"/>
                </a:solidFill>
              </a:rPr>
            </a:br>
            <a:r>
              <a:rPr lang="en">
                <a:solidFill>
                  <a:srgbClr val="666666"/>
                </a:solidFill>
              </a:rPr>
              <a:t> model</a:t>
            </a:r>
            <a:endParaRPr>
              <a:solidFill>
                <a:srgbClr val="666666"/>
              </a:solidFill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400"/>
              <a:buChar char="●"/>
            </a:pPr>
            <a:r>
              <a:rPr lang="en">
                <a:solidFill>
                  <a:srgbClr val="666666"/>
                </a:solidFill>
              </a:rPr>
              <a:t>Multibody mechanics simulation</a:t>
            </a:r>
            <a:endParaRPr>
              <a:solidFill>
                <a:srgbClr val="666666"/>
              </a:solidFill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400"/>
              <a:buChar char="●"/>
            </a:pPr>
            <a:r>
              <a:rPr lang="en">
                <a:solidFill>
                  <a:srgbClr val="666666"/>
                </a:solidFill>
              </a:rPr>
              <a:t>Prescribed displacement constraint</a:t>
            </a:r>
            <a:br>
              <a:rPr lang="en">
                <a:solidFill>
                  <a:srgbClr val="666666"/>
                </a:solidFill>
              </a:rPr>
            </a:br>
            <a:r>
              <a:rPr lang="en">
                <a:solidFill>
                  <a:srgbClr val="666666"/>
                </a:solidFill>
              </a:rPr>
              <a:t>In x=0 and y=0 planes to eliminate</a:t>
            </a:r>
            <a:br>
              <a:rPr lang="en">
                <a:solidFill>
                  <a:srgbClr val="666666"/>
                </a:solidFill>
              </a:rPr>
            </a:br>
            <a:r>
              <a:rPr lang="en">
                <a:solidFill>
                  <a:srgbClr val="666666"/>
                </a:solidFill>
              </a:rPr>
              <a:t>rigid body modes </a:t>
            </a:r>
            <a:endParaRPr>
              <a:solidFill>
                <a:srgbClr val="666666"/>
              </a:solidFill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400"/>
              <a:buChar char="●"/>
            </a:pPr>
            <a:r>
              <a:rPr lang="en">
                <a:solidFill>
                  <a:srgbClr val="666666"/>
                </a:solidFill>
              </a:rPr>
              <a:t>The applied loads are the Lorentz </a:t>
            </a:r>
            <a:br>
              <a:rPr lang="en">
                <a:solidFill>
                  <a:srgbClr val="666666"/>
                </a:solidFill>
              </a:rPr>
            </a:br>
            <a:r>
              <a:rPr lang="en">
                <a:solidFill>
                  <a:srgbClr val="666666"/>
                </a:solidFill>
              </a:rPr>
              <a:t>forces</a:t>
            </a:r>
            <a:endParaRPr>
              <a:solidFill>
                <a:srgbClr val="666666"/>
              </a:solidFill>
            </a:endParaRPr>
          </a:p>
        </p:txBody>
      </p:sp>
      <p:pic>
        <p:nvPicPr>
          <p:cNvPr id="189" name="Google Shape;189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140600" y="815475"/>
            <a:ext cx="4691701" cy="40214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26"/>
          <p:cNvSpPr txBox="1"/>
          <p:nvPr>
            <p:ph type="title"/>
          </p:nvPr>
        </p:nvSpPr>
        <p:spPr>
          <a:xfrm>
            <a:off x="311700" y="1737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Mechanical simulations, forces</a:t>
            </a:r>
            <a:endParaRPr/>
          </a:p>
        </p:txBody>
      </p:sp>
      <p:sp>
        <p:nvSpPr>
          <p:cNvPr id="195" name="Google Shape;195;p26"/>
          <p:cNvSpPr txBox="1"/>
          <p:nvPr>
            <p:ph idx="12" type="sldNum"/>
          </p:nvPr>
        </p:nvSpPr>
        <p:spPr>
          <a:xfrm>
            <a:off x="8486475" y="4903824"/>
            <a:ext cx="548700" cy="218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96" name="Google Shape;196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9950" y="828206"/>
            <a:ext cx="4532514" cy="3885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7" name="Google Shape;197;p2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388950" y="746425"/>
            <a:ext cx="4646215" cy="39824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0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p27"/>
          <p:cNvSpPr txBox="1"/>
          <p:nvPr>
            <p:ph type="title"/>
          </p:nvPr>
        </p:nvSpPr>
        <p:spPr>
          <a:xfrm>
            <a:off x="311700" y="1737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Mechanical simulations, forces</a:t>
            </a:r>
            <a:endParaRPr/>
          </a:p>
        </p:txBody>
      </p:sp>
      <p:sp>
        <p:nvSpPr>
          <p:cNvPr id="203" name="Google Shape;203;p27"/>
          <p:cNvSpPr txBox="1"/>
          <p:nvPr>
            <p:ph idx="12" type="sldNum"/>
          </p:nvPr>
        </p:nvSpPr>
        <p:spPr>
          <a:xfrm>
            <a:off x="8486475" y="4903824"/>
            <a:ext cx="548700" cy="218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204" name="Google Shape;204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700" y="657725"/>
            <a:ext cx="4893525" cy="4194450"/>
          </a:xfrm>
          <a:prstGeom prst="rect">
            <a:avLst/>
          </a:prstGeom>
          <a:noFill/>
          <a:ln>
            <a:noFill/>
          </a:ln>
        </p:spPr>
      </p:pic>
      <p:sp>
        <p:nvSpPr>
          <p:cNvPr id="205" name="Google Shape;205;p27"/>
          <p:cNvSpPr txBox="1"/>
          <p:nvPr/>
        </p:nvSpPr>
        <p:spPr>
          <a:xfrm>
            <a:off x="4887200" y="1592375"/>
            <a:ext cx="5786400" cy="251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400"/>
              <a:buChar char="●"/>
            </a:pPr>
            <a:r>
              <a:rPr lang="en">
                <a:solidFill>
                  <a:srgbClr val="666666"/>
                </a:solidFill>
              </a:rPr>
              <a:t>Vertically asymmetric deformation</a:t>
            </a:r>
            <a:br>
              <a:rPr lang="en">
                <a:solidFill>
                  <a:srgbClr val="666666"/>
                </a:solidFill>
              </a:rPr>
            </a:br>
            <a:endParaRPr>
              <a:solidFill>
                <a:srgbClr val="666666"/>
              </a:solidFill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400"/>
              <a:buChar char="●"/>
            </a:pPr>
            <a:r>
              <a:rPr lang="en">
                <a:solidFill>
                  <a:srgbClr val="666666"/>
                </a:solidFill>
              </a:rPr>
              <a:t>Right support element pushes the shield</a:t>
            </a:r>
            <a:br>
              <a:rPr lang="en">
                <a:solidFill>
                  <a:srgbClr val="666666"/>
                </a:solidFill>
              </a:rPr>
            </a:br>
            <a:r>
              <a:rPr lang="en">
                <a:solidFill>
                  <a:srgbClr val="666666"/>
                </a:solidFill>
              </a:rPr>
              <a:t>against the former</a:t>
            </a:r>
            <a:endParaRPr>
              <a:solidFill>
                <a:srgbClr val="666666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400"/>
              <a:buChar char="○"/>
            </a:pPr>
            <a:r>
              <a:rPr lang="en">
                <a:solidFill>
                  <a:srgbClr val="666666"/>
                </a:solidFill>
              </a:rPr>
              <a:t>Reduces the possibility of wobbling</a:t>
            </a:r>
            <a:br>
              <a:rPr lang="en">
                <a:solidFill>
                  <a:srgbClr val="666666"/>
                </a:solidFill>
              </a:rPr>
            </a:br>
            <a:endParaRPr>
              <a:solidFill>
                <a:srgbClr val="666666"/>
              </a:solidFill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400"/>
              <a:buChar char="●"/>
            </a:pPr>
            <a:r>
              <a:rPr lang="en">
                <a:solidFill>
                  <a:srgbClr val="666666"/>
                </a:solidFill>
              </a:rPr>
              <a:t> Forces acting on the shield:</a:t>
            </a:r>
            <a:br>
              <a:rPr lang="en">
                <a:solidFill>
                  <a:srgbClr val="666666"/>
                </a:solidFill>
              </a:rPr>
            </a:br>
            <a:endParaRPr>
              <a:solidFill>
                <a:srgbClr val="666666"/>
              </a:solidFill>
            </a:endParaRPr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400"/>
              <a:buChar char="○"/>
            </a:pPr>
            <a:r>
              <a:rPr lang="en" sz="1800">
                <a:solidFill>
                  <a:schemeClr val="dk2"/>
                </a:solidFill>
              </a:rPr>
              <a:t>F</a:t>
            </a:r>
            <a:r>
              <a:rPr baseline="-25000" lang="en" sz="1800">
                <a:solidFill>
                  <a:schemeClr val="dk2"/>
                </a:solidFill>
              </a:rPr>
              <a:t>x</a:t>
            </a:r>
            <a:r>
              <a:rPr lang="en" sz="1800">
                <a:solidFill>
                  <a:schemeClr val="dk2"/>
                </a:solidFill>
              </a:rPr>
              <a:t> = -</a:t>
            </a:r>
            <a:r>
              <a:rPr lang="en" sz="1800">
                <a:solidFill>
                  <a:schemeClr val="dk2"/>
                </a:solidFill>
              </a:rPr>
              <a:t>∫ B</a:t>
            </a:r>
            <a:r>
              <a:rPr baseline="-25000" lang="en" sz="1800">
                <a:solidFill>
                  <a:schemeClr val="dk2"/>
                </a:solidFill>
              </a:rPr>
              <a:t>y</a:t>
            </a:r>
            <a:r>
              <a:rPr lang="en" sz="1800">
                <a:solidFill>
                  <a:schemeClr val="dk2"/>
                </a:solidFill>
              </a:rPr>
              <a:t>*J</a:t>
            </a:r>
            <a:r>
              <a:rPr baseline="-25000" lang="en" sz="1800">
                <a:solidFill>
                  <a:schemeClr val="dk2"/>
                </a:solidFill>
              </a:rPr>
              <a:t>z</a:t>
            </a:r>
            <a:r>
              <a:rPr lang="en" sz="1800">
                <a:solidFill>
                  <a:schemeClr val="dk2"/>
                </a:solidFill>
              </a:rPr>
              <a:t> dA = -1.45e5 N/m</a:t>
            </a:r>
            <a:endParaRPr sz="1800">
              <a:solidFill>
                <a:schemeClr val="dk2"/>
              </a:solidFill>
            </a:endParaRPr>
          </a:p>
          <a:p>
            <a:pPr indent="-317500" lvl="1" marL="91440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666666"/>
              </a:buClr>
              <a:buSzPts val="1400"/>
              <a:buChar char="○"/>
            </a:pPr>
            <a:r>
              <a:rPr lang="en" sz="1800">
                <a:solidFill>
                  <a:schemeClr val="dk2"/>
                </a:solidFill>
              </a:rPr>
              <a:t>F</a:t>
            </a:r>
            <a:r>
              <a:rPr baseline="-25000" lang="en" sz="1800">
                <a:solidFill>
                  <a:schemeClr val="dk2"/>
                </a:solidFill>
              </a:rPr>
              <a:t>y</a:t>
            </a:r>
            <a:r>
              <a:rPr lang="en" sz="1800">
                <a:solidFill>
                  <a:schemeClr val="dk2"/>
                </a:solidFill>
              </a:rPr>
              <a:t> = ∫ B</a:t>
            </a:r>
            <a:r>
              <a:rPr baseline="-25000" lang="en" sz="1800">
                <a:solidFill>
                  <a:schemeClr val="dk2"/>
                </a:solidFill>
              </a:rPr>
              <a:t>x</a:t>
            </a:r>
            <a:r>
              <a:rPr lang="en" sz="1800">
                <a:solidFill>
                  <a:schemeClr val="dk2"/>
                </a:solidFill>
              </a:rPr>
              <a:t>*J</a:t>
            </a:r>
            <a:r>
              <a:rPr baseline="-25000" lang="en" sz="1800">
                <a:solidFill>
                  <a:schemeClr val="dk2"/>
                </a:solidFill>
              </a:rPr>
              <a:t>z</a:t>
            </a:r>
            <a:r>
              <a:rPr lang="en" sz="1800">
                <a:solidFill>
                  <a:schemeClr val="dk2"/>
                </a:solidFill>
              </a:rPr>
              <a:t> dA = 321 N/m</a:t>
            </a:r>
            <a:br>
              <a:rPr lang="en" sz="1800">
                <a:solidFill>
                  <a:schemeClr val="dk2"/>
                </a:solidFill>
              </a:rPr>
            </a:br>
            <a:r>
              <a:rPr lang="en" sz="1800">
                <a:solidFill>
                  <a:schemeClr val="dk2"/>
                </a:solidFill>
              </a:rPr>
              <a:t>(numerical error, should be 0)</a:t>
            </a:r>
            <a:r>
              <a:rPr lang="en">
                <a:solidFill>
                  <a:srgbClr val="666666"/>
                </a:solidFill>
              </a:rPr>
              <a:t> </a:t>
            </a:r>
            <a:endParaRPr>
              <a:solidFill>
                <a:srgbClr val="666666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28"/>
          <p:cNvSpPr txBox="1"/>
          <p:nvPr>
            <p:ph type="title"/>
          </p:nvPr>
        </p:nvSpPr>
        <p:spPr>
          <a:xfrm>
            <a:off x="311700" y="1737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Mechanical simulations, forces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1" name="Google Shape;211;p28"/>
          <p:cNvSpPr txBox="1"/>
          <p:nvPr>
            <p:ph idx="1" type="body"/>
          </p:nvPr>
        </p:nvSpPr>
        <p:spPr>
          <a:xfrm>
            <a:off x="4990475" y="1199425"/>
            <a:ext cx="3841800" cy="325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Misalignments of the shield cause distortion in the field pattern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x</a:t>
            </a:r>
            <a:r>
              <a:rPr lang="en"/>
              <a:t> component of B appears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B</a:t>
            </a:r>
            <a:r>
              <a:rPr baseline="-25000" lang="en"/>
              <a:t>x</a:t>
            </a:r>
            <a:r>
              <a:rPr lang="en"/>
              <a:t> ~ tan(ɑ) ~ 40 mT for 1°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The requirements on field quality determine the assembly precision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Torque on the shield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𝛕</a:t>
            </a:r>
            <a:r>
              <a:rPr baseline="-25000" lang="en"/>
              <a:t>z</a:t>
            </a:r>
            <a:r>
              <a:rPr lang="en"/>
              <a:t> = -235.19 (N*m)/m for 1°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Even for 1° it is quite large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Luckily, stabilizing</a:t>
            </a:r>
            <a:endParaRPr/>
          </a:p>
        </p:txBody>
      </p:sp>
      <p:sp>
        <p:nvSpPr>
          <p:cNvPr id="212" name="Google Shape;212;p28"/>
          <p:cNvSpPr txBox="1"/>
          <p:nvPr>
            <p:ph idx="12" type="sldNum"/>
          </p:nvPr>
        </p:nvSpPr>
        <p:spPr>
          <a:xfrm>
            <a:off x="8486475" y="4903824"/>
            <a:ext cx="548700" cy="218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213" name="Google Shape;213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700" y="746425"/>
            <a:ext cx="4678776" cy="4010376"/>
          </a:xfrm>
          <a:prstGeom prst="rect">
            <a:avLst/>
          </a:prstGeom>
          <a:noFill/>
          <a:ln>
            <a:noFill/>
          </a:ln>
        </p:spPr>
      </p:pic>
      <p:sp>
        <p:nvSpPr>
          <p:cNvPr id="214" name="Google Shape;214;p28"/>
          <p:cNvSpPr txBox="1"/>
          <p:nvPr/>
        </p:nvSpPr>
        <p:spPr>
          <a:xfrm>
            <a:off x="1365288" y="878275"/>
            <a:ext cx="2571600" cy="38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5° misalignment for illustration</a:t>
            </a:r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18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p29"/>
          <p:cNvSpPr txBox="1"/>
          <p:nvPr>
            <p:ph type="title"/>
          </p:nvPr>
        </p:nvSpPr>
        <p:spPr>
          <a:xfrm>
            <a:off x="311700" y="1737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MgB</a:t>
            </a:r>
            <a:r>
              <a:rPr baseline="-25000" lang="en"/>
              <a:t>2</a:t>
            </a:r>
            <a:r>
              <a:rPr lang="en"/>
              <a:t> shield</a:t>
            </a:r>
            <a:endParaRPr/>
          </a:p>
        </p:txBody>
      </p:sp>
      <p:sp>
        <p:nvSpPr>
          <p:cNvPr id="220" name="Google Shape;220;p29"/>
          <p:cNvSpPr txBox="1"/>
          <p:nvPr>
            <p:ph idx="1" type="body"/>
          </p:nvPr>
        </p:nvSpPr>
        <p:spPr>
          <a:xfrm>
            <a:off x="311700" y="843899"/>
            <a:ext cx="8520600" cy="388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Tubular MgB</a:t>
            </a:r>
            <a:r>
              <a:rPr baseline="-25000" lang="en"/>
              <a:t>2</a:t>
            </a:r>
            <a:r>
              <a:rPr lang="en"/>
              <a:t>: shielded 2.75 T with a thickness of 8.3 mm</a:t>
            </a:r>
            <a:br>
              <a:rPr lang="en"/>
            </a:br>
            <a:r>
              <a:rPr lang="en" sz="1500"/>
              <a:t>[To appear in IEEE Trans. Appl. Supercond. </a:t>
            </a:r>
            <a:r>
              <a:rPr lang="en" sz="1500" u="sng">
                <a:solidFill>
                  <a:schemeClr val="hlink"/>
                </a:solidFill>
                <a:hlinkClick r:id="rId3"/>
              </a:rPr>
              <a:t>https://doi.org/10.1109/TASC.2019.2920359</a:t>
            </a:r>
            <a:r>
              <a:rPr lang="en" sz="1500"/>
              <a:t>]</a:t>
            </a:r>
            <a:br>
              <a:rPr lang="en" sz="1500"/>
            </a:br>
            <a:endParaRPr sz="15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Worse than NbTi/Cu, but can be manufactured quickly</a:t>
            </a:r>
            <a:br>
              <a:rPr lang="en"/>
            </a:b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Half-moon shaped shield ordered in May 2019</a:t>
            </a:r>
            <a:br>
              <a:rPr lang="en"/>
            </a:b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To be tested this year, in the hi-lumi CCT prototype</a:t>
            </a:r>
            <a:endParaRPr/>
          </a:p>
        </p:txBody>
      </p:sp>
      <p:sp>
        <p:nvSpPr>
          <p:cNvPr id="221" name="Google Shape;221;p29"/>
          <p:cNvSpPr txBox="1"/>
          <p:nvPr>
            <p:ph idx="12" type="sldNum"/>
          </p:nvPr>
        </p:nvSpPr>
        <p:spPr>
          <a:xfrm>
            <a:off x="8486475" y="4903824"/>
            <a:ext cx="548700" cy="218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25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p30"/>
          <p:cNvSpPr txBox="1"/>
          <p:nvPr>
            <p:ph type="title"/>
          </p:nvPr>
        </p:nvSpPr>
        <p:spPr>
          <a:xfrm>
            <a:off x="311700" y="1737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NbTi/Cu multilayer shield</a:t>
            </a:r>
            <a:endParaRPr/>
          </a:p>
        </p:txBody>
      </p:sp>
      <p:sp>
        <p:nvSpPr>
          <p:cNvPr id="227" name="Google Shape;227;p30"/>
          <p:cNvSpPr txBox="1"/>
          <p:nvPr>
            <p:ph idx="1" type="body"/>
          </p:nvPr>
        </p:nvSpPr>
        <p:spPr>
          <a:xfrm>
            <a:off x="235950" y="821174"/>
            <a:ext cx="8520600" cy="388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Excellent performance (no flux jumps, can be demagnetized, 3 T shielded by 3.2 mm thickness)</a:t>
            </a:r>
            <a:br>
              <a:rPr lang="en" sz="1600"/>
            </a:br>
            <a:r>
              <a:rPr lang="en" sz="1200" u="sng">
                <a:solidFill>
                  <a:srgbClr val="4D2600"/>
                </a:solidFill>
                <a:highlight>
                  <a:srgbClr val="F2E6D9"/>
                </a:highlight>
                <a:hlinkClick r:id="rId3"/>
              </a:rPr>
              <a:t>IEEE Transactions in Applied Superconductivity 29 (2019), 4900108</a:t>
            </a:r>
            <a:endParaRPr sz="1200"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Best candidate so far</a:t>
            </a:r>
            <a:endParaRPr sz="1600"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Expensive, availability unclear even on short term</a:t>
            </a:r>
            <a:endParaRPr sz="1600"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Material R&amp;D is explicitly out-of-scope for FCC project</a:t>
            </a:r>
            <a:endParaRPr sz="1600"/>
          </a:p>
          <a:p>
            <a:pPr indent="0" lvl="0" marL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600"/>
              <a:t>↦ Collaboration with the University of Miskolc started</a:t>
            </a:r>
            <a:endParaRPr sz="1600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/>
              <a:t>    (unofficial yet) </a:t>
            </a:r>
            <a:r>
              <a:rPr lang="en" sz="1600" u="sng">
                <a:solidFill>
                  <a:schemeClr val="hlink"/>
                </a:solidFill>
                <a:hlinkClick r:id="rId4"/>
              </a:rPr>
              <a:t>http://www2.mak.uni-miskolc.hu/en/</a:t>
            </a:r>
            <a:endParaRPr sz="1600"/>
          </a:p>
          <a:p>
            <a:pPr indent="-3302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von Roll experimental rolling mill</a:t>
            </a:r>
            <a:endParaRPr sz="1600"/>
          </a:p>
          <a:p>
            <a:pPr indent="-3302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ovens for hot rolling</a:t>
            </a:r>
            <a:endParaRPr sz="1600"/>
          </a:p>
          <a:p>
            <a:pPr indent="-3302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sophisticated material characterization (XRD for texture analysis and residual stress measurement, pole figures, Scanning Electron Microscopy, EDXS, etc.)</a:t>
            </a:r>
            <a:endParaRPr sz="1600"/>
          </a:p>
        </p:txBody>
      </p:sp>
      <p:sp>
        <p:nvSpPr>
          <p:cNvPr id="228" name="Google Shape;228;p30"/>
          <p:cNvSpPr txBox="1"/>
          <p:nvPr>
            <p:ph idx="12" type="sldNum"/>
          </p:nvPr>
        </p:nvSpPr>
        <p:spPr>
          <a:xfrm>
            <a:off x="8486475" y="4903824"/>
            <a:ext cx="548700" cy="218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32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p31"/>
          <p:cNvSpPr txBox="1"/>
          <p:nvPr>
            <p:ph type="title"/>
          </p:nvPr>
        </p:nvSpPr>
        <p:spPr>
          <a:xfrm>
            <a:off x="311700" y="953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NbTi/Cu multilayer rolling @ Miskolc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/>
              <a:t>(Infrastructure snapshots)</a:t>
            </a:r>
            <a:endParaRPr sz="2000"/>
          </a:p>
        </p:txBody>
      </p:sp>
      <p:sp>
        <p:nvSpPr>
          <p:cNvPr id="234" name="Google Shape;234;p31"/>
          <p:cNvSpPr txBox="1"/>
          <p:nvPr>
            <p:ph idx="12" type="sldNum"/>
          </p:nvPr>
        </p:nvSpPr>
        <p:spPr>
          <a:xfrm>
            <a:off x="8486475" y="4903824"/>
            <a:ext cx="548700" cy="218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235" name="Google Shape;235;p31"/>
          <p:cNvPicPr preferRelativeResize="0"/>
          <p:nvPr/>
        </p:nvPicPr>
        <p:blipFill rotWithShape="1">
          <a:blip r:embed="rId3">
            <a:alphaModFix/>
          </a:blip>
          <a:srcRect b="0" l="0" r="4452" t="0"/>
          <a:stretch/>
        </p:blipFill>
        <p:spPr>
          <a:xfrm>
            <a:off x="311700" y="1015875"/>
            <a:ext cx="4704151" cy="3751700"/>
          </a:xfrm>
          <a:prstGeom prst="rect">
            <a:avLst/>
          </a:prstGeom>
          <a:noFill/>
          <a:ln>
            <a:noFill/>
          </a:ln>
        </p:spPr>
      </p:pic>
      <p:sp>
        <p:nvSpPr>
          <p:cNvPr id="236" name="Google Shape;236;p31"/>
          <p:cNvSpPr txBox="1"/>
          <p:nvPr/>
        </p:nvSpPr>
        <p:spPr>
          <a:xfrm>
            <a:off x="3031350" y="1090300"/>
            <a:ext cx="1893900" cy="5727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von Roll experimental rolling mill</a:t>
            </a:r>
            <a:endParaRPr/>
          </a:p>
        </p:txBody>
      </p:sp>
      <p:pic>
        <p:nvPicPr>
          <p:cNvPr id="237" name="Google Shape;237;p31"/>
          <p:cNvPicPr preferRelativeResize="0"/>
          <p:nvPr/>
        </p:nvPicPr>
        <p:blipFill rotWithShape="1">
          <a:blip r:embed="rId4">
            <a:alphaModFix/>
          </a:blip>
          <a:srcRect b="0" l="0" r="30308" t="0"/>
          <a:stretch/>
        </p:blipFill>
        <p:spPr>
          <a:xfrm>
            <a:off x="6431125" y="173728"/>
            <a:ext cx="2401177" cy="4593849"/>
          </a:xfrm>
          <a:prstGeom prst="rect">
            <a:avLst/>
          </a:prstGeom>
          <a:noFill/>
          <a:ln>
            <a:noFill/>
          </a:ln>
        </p:spPr>
      </p:pic>
      <p:sp>
        <p:nvSpPr>
          <p:cNvPr id="238" name="Google Shape;238;p31"/>
          <p:cNvSpPr txBox="1"/>
          <p:nvPr/>
        </p:nvSpPr>
        <p:spPr>
          <a:xfrm>
            <a:off x="4925250" y="1131450"/>
            <a:ext cx="19995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Robotized texture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measurements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4"/>
          <p:cNvSpPr txBox="1"/>
          <p:nvPr>
            <p:ph type="title"/>
          </p:nvPr>
        </p:nvSpPr>
        <p:spPr>
          <a:xfrm>
            <a:off x="311700" y="1737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Introduction</a:t>
            </a:r>
            <a:endParaRPr/>
          </a:p>
        </p:txBody>
      </p:sp>
      <p:sp>
        <p:nvSpPr>
          <p:cNvPr id="70" name="Google Shape;70;p14"/>
          <p:cNvSpPr txBox="1"/>
          <p:nvPr>
            <p:ph idx="1" type="body"/>
          </p:nvPr>
        </p:nvSpPr>
        <p:spPr>
          <a:xfrm>
            <a:off x="5002850" y="882625"/>
            <a:ext cx="3990600" cy="388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LHC uses Lambertson septum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Conventional technologies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Reliable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Limited ~ 1.5 T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For FCC it would be too long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High energy consumption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Goals:</a:t>
            </a:r>
            <a:endParaRPr/>
          </a:p>
          <a:p>
            <a:pPr indent="-342900" lvl="0" marL="9144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Demonstrator prototype</a:t>
            </a:r>
            <a:endParaRPr/>
          </a:p>
          <a:p>
            <a:pPr indent="-342900" lvl="0" marL="9144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Septum with 3+ T field</a:t>
            </a:r>
            <a:endParaRPr/>
          </a:p>
          <a:p>
            <a:pPr indent="-342900" lvl="0" marL="9144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&lt;25 mm apparent thickness</a:t>
            </a:r>
            <a:endParaRPr/>
          </a:p>
          <a:p>
            <a:pPr indent="-342900" lvl="0" marL="9144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CCT magnet with a bulk</a:t>
            </a:r>
            <a:br>
              <a:rPr lang="en"/>
            </a:br>
            <a:r>
              <a:rPr lang="en"/>
              <a:t>sc. shield inside of it</a:t>
            </a:r>
            <a:endParaRPr/>
          </a:p>
        </p:txBody>
      </p:sp>
      <p:sp>
        <p:nvSpPr>
          <p:cNvPr id="71" name="Google Shape;71;p14"/>
          <p:cNvSpPr txBox="1"/>
          <p:nvPr>
            <p:ph idx="12" type="sldNum"/>
          </p:nvPr>
        </p:nvSpPr>
        <p:spPr>
          <a:xfrm>
            <a:off x="8486475" y="4903824"/>
            <a:ext cx="548700" cy="218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72" name="Google Shape;7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61450" y="746425"/>
            <a:ext cx="4741399" cy="4041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42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p32"/>
          <p:cNvSpPr txBox="1"/>
          <p:nvPr>
            <p:ph type="title"/>
          </p:nvPr>
        </p:nvSpPr>
        <p:spPr>
          <a:xfrm>
            <a:off x="311700" y="1737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NbTi/Cu multilayer - first rolling tests</a:t>
            </a:r>
            <a:endParaRPr/>
          </a:p>
        </p:txBody>
      </p:sp>
      <p:sp>
        <p:nvSpPr>
          <p:cNvPr id="244" name="Google Shape;244;p32"/>
          <p:cNvSpPr txBox="1"/>
          <p:nvPr>
            <p:ph idx="1" type="body"/>
          </p:nvPr>
        </p:nvSpPr>
        <p:spPr>
          <a:xfrm>
            <a:off x="146900" y="707550"/>
            <a:ext cx="6719400" cy="388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/>
              <a:t>Single sequence: Cu-Nb-NbTi-Nb-Cu</a:t>
            </a:r>
            <a:endParaRPr sz="1500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500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/>
              <a:t>Assembled in a Cu cassette in Argon, closed by a 70-ton press</a:t>
            </a:r>
            <a:endParaRPr sz="1500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500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/>
              <a:t>Good metallic bond, no traces</a:t>
            </a:r>
            <a:endParaRPr sz="1500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/>
              <a:t>of oxygen. </a:t>
            </a:r>
            <a:endParaRPr sz="1500"/>
          </a:p>
        </p:txBody>
      </p:sp>
      <p:sp>
        <p:nvSpPr>
          <p:cNvPr id="245" name="Google Shape;245;p32"/>
          <p:cNvSpPr txBox="1"/>
          <p:nvPr>
            <p:ph idx="12" type="sldNum"/>
          </p:nvPr>
        </p:nvSpPr>
        <p:spPr>
          <a:xfrm>
            <a:off x="8486475" y="4903824"/>
            <a:ext cx="548700" cy="218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246" name="Google Shape;246;p32"/>
          <p:cNvPicPr preferRelativeResize="0"/>
          <p:nvPr/>
        </p:nvPicPr>
        <p:blipFill rotWithShape="1">
          <a:blip r:embed="rId3">
            <a:alphaModFix/>
          </a:blip>
          <a:srcRect b="0" l="0" r="3110" t="4961"/>
          <a:stretch/>
        </p:blipFill>
        <p:spPr>
          <a:xfrm>
            <a:off x="2977000" y="1506850"/>
            <a:ext cx="4476900" cy="3293449"/>
          </a:xfrm>
          <a:prstGeom prst="rect">
            <a:avLst/>
          </a:prstGeom>
          <a:noFill/>
          <a:ln>
            <a:noFill/>
          </a:ln>
        </p:spPr>
      </p:pic>
      <p:pic>
        <p:nvPicPr>
          <p:cNvPr id="247" name="Google Shape;247;p32"/>
          <p:cNvPicPr preferRelativeResize="0"/>
          <p:nvPr/>
        </p:nvPicPr>
        <p:blipFill rotWithShape="1">
          <a:blip r:embed="rId4">
            <a:alphaModFix/>
          </a:blip>
          <a:srcRect b="5132" l="25097" r="42108" t="19724"/>
          <a:stretch/>
        </p:blipFill>
        <p:spPr>
          <a:xfrm>
            <a:off x="7534400" y="215661"/>
            <a:ext cx="1500774" cy="4585240"/>
          </a:xfrm>
          <a:prstGeom prst="rect">
            <a:avLst/>
          </a:prstGeom>
          <a:noFill/>
          <a:ln>
            <a:noFill/>
          </a:ln>
        </p:spPr>
      </p:pic>
      <p:pic>
        <p:nvPicPr>
          <p:cNvPr id="248" name="Google Shape;248;p32"/>
          <p:cNvPicPr preferRelativeResize="0"/>
          <p:nvPr/>
        </p:nvPicPr>
        <p:blipFill rotWithShape="1">
          <a:blip r:embed="rId5">
            <a:alphaModFix/>
          </a:blip>
          <a:srcRect b="11187" l="4025" r="6320" t="7452"/>
          <a:stretch/>
        </p:blipFill>
        <p:spPr>
          <a:xfrm>
            <a:off x="299300" y="3496650"/>
            <a:ext cx="2237075" cy="1304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49" name="Google Shape;249;p32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99300" y="1887511"/>
            <a:ext cx="2237075" cy="1539539"/>
          </a:xfrm>
          <a:prstGeom prst="rect">
            <a:avLst/>
          </a:prstGeom>
          <a:noFill/>
          <a:ln>
            <a:noFill/>
          </a:ln>
        </p:spPr>
      </p:pic>
      <p:sp>
        <p:nvSpPr>
          <p:cNvPr id="250" name="Google Shape;250;p32"/>
          <p:cNvSpPr txBox="1"/>
          <p:nvPr/>
        </p:nvSpPr>
        <p:spPr>
          <a:xfrm>
            <a:off x="4158725" y="2458350"/>
            <a:ext cx="1310400" cy="38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NbTi</a:t>
            </a:r>
            <a:endParaRPr sz="1800"/>
          </a:p>
        </p:txBody>
      </p:sp>
      <p:sp>
        <p:nvSpPr>
          <p:cNvPr id="251" name="Google Shape;251;p32"/>
          <p:cNvSpPr txBox="1"/>
          <p:nvPr/>
        </p:nvSpPr>
        <p:spPr>
          <a:xfrm>
            <a:off x="4371725" y="1880800"/>
            <a:ext cx="1310400" cy="38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Cu</a:t>
            </a:r>
            <a:endParaRPr sz="1800"/>
          </a:p>
        </p:txBody>
      </p:sp>
      <p:sp>
        <p:nvSpPr>
          <p:cNvPr id="252" name="Google Shape;252;p32"/>
          <p:cNvSpPr txBox="1"/>
          <p:nvPr/>
        </p:nvSpPr>
        <p:spPr>
          <a:xfrm>
            <a:off x="5069525" y="3002825"/>
            <a:ext cx="1310400" cy="38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Cu</a:t>
            </a:r>
            <a:endParaRPr sz="1800"/>
          </a:p>
        </p:txBody>
      </p:sp>
      <p:sp>
        <p:nvSpPr>
          <p:cNvPr id="253" name="Google Shape;253;p32"/>
          <p:cNvSpPr txBox="1"/>
          <p:nvPr/>
        </p:nvSpPr>
        <p:spPr>
          <a:xfrm>
            <a:off x="3242150" y="2961875"/>
            <a:ext cx="672900" cy="38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Nb</a:t>
            </a:r>
            <a:endParaRPr sz="1800"/>
          </a:p>
        </p:txBody>
      </p:sp>
      <p:cxnSp>
        <p:nvCxnSpPr>
          <p:cNvPr id="254" name="Google Shape;254;p32"/>
          <p:cNvCxnSpPr/>
          <p:nvPr/>
        </p:nvCxnSpPr>
        <p:spPr>
          <a:xfrm flipH="1" rot="10800000">
            <a:off x="3628475" y="2916425"/>
            <a:ext cx="265200" cy="21210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255" name="Google Shape;255;p32"/>
          <p:cNvCxnSpPr/>
          <p:nvPr/>
        </p:nvCxnSpPr>
        <p:spPr>
          <a:xfrm flipH="1" rot="10800000">
            <a:off x="3492125" y="2515025"/>
            <a:ext cx="83100" cy="61350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59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p33"/>
          <p:cNvSpPr txBox="1"/>
          <p:nvPr>
            <p:ph type="title"/>
          </p:nvPr>
        </p:nvSpPr>
        <p:spPr>
          <a:xfrm>
            <a:off x="311700" y="1737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Infrastructure</a:t>
            </a:r>
            <a:endParaRPr/>
          </a:p>
        </p:txBody>
      </p:sp>
      <p:sp>
        <p:nvSpPr>
          <p:cNvPr id="261" name="Google Shape;261;p33"/>
          <p:cNvSpPr txBox="1"/>
          <p:nvPr>
            <p:ph idx="1" type="body"/>
          </p:nvPr>
        </p:nvSpPr>
        <p:spPr>
          <a:xfrm>
            <a:off x="311700" y="4036375"/>
            <a:ext cx="8520600" cy="69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Vacuum epoxy impregnation system, 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winding machine being prepared</a:t>
            </a:r>
            <a:endParaRPr/>
          </a:p>
        </p:txBody>
      </p:sp>
      <p:sp>
        <p:nvSpPr>
          <p:cNvPr id="262" name="Google Shape;262;p33"/>
          <p:cNvSpPr txBox="1"/>
          <p:nvPr>
            <p:ph idx="12" type="sldNum"/>
          </p:nvPr>
        </p:nvSpPr>
        <p:spPr>
          <a:xfrm>
            <a:off x="8486475" y="4903824"/>
            <a:ext cx="548700" cy="218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263" name="Google Shape;263;p3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700" y="989800"/>
            <a:ext cx="3860499" cy="2895374"/>
          </a:xfrm>
          <a:prstGeom prst="rect">
            <a:avLst/>
          </a:prstGeom>
          <a:noFill/>
          <a:ln>
            <a:noFill/>
          </a:ln>
        </p:spPr>
      </p:pic>
      <p:pic>
        <p:nvPicPr>
          <p:cNvPr id="264" name="Google Shape;264;p33"/>
          <p:cNvPicPr preferRelativeResize="0"/>
          <p:nvPr/>
        </p:nvPicPr>
        <p:blipFill rotWithShape="1">
          <a:blip r:embed="rId4">
            <a:alphaModFix/>
          </a:blip>
          <a:srcRect b="8058" l="0" r="0" t="8091"/>
          <a:stretch/>
        </p:blipFill>
        <p:spPr>
          <a:xfrm>
            <a:off x="4936275" y="233450"/>
            <a:ext cx="3857626" cy="43130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68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Google Shape;269;p34"/>
          <p:cNvSpPr txBox="1"/>
          <p:nvPr>
            <p:ph type="title"/>
          </p:nvPr>
        </p:nvSpPr>
        <p:spPr>
          <a:xfrm>
            <a:off x="311700" y="1737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Conclusions</a:t>
            </a:r>
            <a:endParaRPr/>
          </a:p>
        </p:txBody>
      </p:sp>
      <p:sp>
        <p:nvSpPr>
          <p:cNvPr id="270" name="Google Shape;270;p34"/>
          <p:cNvSpPr txBox="1"/>
          <p:nvPr>
            <p:ph idx="1" type="body"/>
          </p:nvPr>
        </p:nvSpPr>
        <p:spPr>
          <a:xfrm>
            <a:off x="311700" y="746425"/>
            <a:ext cx="8520600" cy="203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Most of the pre-prototype studies progress according to schedule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Detailed quench simulation still a TODO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The first measurement with the actual half-moon shaped shield in a “regular” CCT magnet (hi-lumi corrector prototype) is on its way, hopefully will be performed until the end of this year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The first rolling experiments were successful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The manufacturing of the magnet expected to start next year</a:t>
            </a:r>
            <a:endParaRPr/>
          </a:p>
        </p:txBody>
      </p:sp>
      <p:sp>
        <p:nvSpPr>
          <p:cNvPr id="271" name="Google Shape;271;p34"/>
          <p:cNvSpPr txBox="1"/>
          <p:nvPr>
            <p:ph idx="12" type="sldNum"/>
          </p:nvPr>
        </p:nvSpPr>
        <p:spPr>
          <a:xfrm>
            <a:off x="8486475" y="4903824"/>
            <a:ext cx="548700" cy="218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72" name="Google Shape;272;p34"/>
          <p:cNvSpPr txBox="1"/>
          <p:nvPr>
            <p:ph type="title"/>
          </p:nvPr>
        </p:nvSpPr>
        <p:spPr>
          <a:xfrm>
            <a:off x="311700" y="297597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Acknowledgements</a:t>
            </a:r>
            <a:endParaRPr/>
          </a:p>
        </p:txBody>
      </p:sp>
      <p:sp>
        <p:nvSpPr>
          <p:cNvPr id="273" name="Google Shape;273;p34"/>
          <p:cNvSpPr txBox="1"/>
          <p:nvPr>
            <p:ph idx="1" type="body"/>
          </p:nvPr>
        </p:nvSpPr>
        <p:spPr>
          <a:xfrm>
            <a:off x="311700" y="3548675"/>
            <a:ext cx="8520600" cy="126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 sz="1300"/>
              <a:t>Akira Yamamoto, Márta Bajkó, Glyn Kirby, Juan Carlos Perez, Luca Bottura, Matthias Mentink, Lorenzo Bortot, SM18, Carlo Petrone, Ikou Itoh</a:t>
            </a:r>
            <a:endParaRPr sz="1300"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 sz="1300"/>
              <a:t>Aries-2 (grant agreement # 730871)</a:t>
            </a:r>
            <a:endParaRPr sz="1300"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 sz="1300"/>
              <a:t>Hungarian National Research, Development and Innovation Ofﬁce under grant #K124945</a:t>
            </a:r>
            <a:endParaRPr sz="1300"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 sz="1300"/>
              <a:t>János Bolyai scholarship</a:t>
            </a:r>
            <a:endParaRPr sz="130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77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Google Shape;278;p35"/>
          <p:cNvSpPr txBox="1"/>
          <p:nvPr>
            <p:ph type="title"/>
          </p:nvPr>
        </p:nvSpPr>
        <p:spPr>
          <a:xfrm>
            <a:off x="2381150" y="184135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/>
              <a:t>Backup slides</a:t>
            </a:r>
            <a:endParaRPr sz="4800"/>
          </a:p>
        </p:txBody>
      </p:sp>
      <p:sp>
        <p:nvSpPr>
          <p:cNvPr id="279" name="Google Shape;279;p35"/>
          <p:cNvSpPr txBox="1"/>
          <p:nvPr>
            <p:ph idx="12" type="sldNum"/>
          </p:nvPr>
        </p:nvSpPr>
        <p:spPr>
          <a:xfrm>
            <a:off x="8486475" y="4903824"/>
            <a:ext cx="548700" cy="218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83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Google Shape;284;p36"/>
          <p:cNvSpPr txBox="1"/>
          <p:nvPr>
            <p:ph type="title"/>
          </p:nvPr>
        </p:nvSpPr>
        <p:spPr>
          <a:xfrm>
            <a:off x="311700" y="1737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References</a:t>
            </a:r>
            <a:endParaRPr/>
          </a:p>
        </p:txBody>
      </p:sp>
      <p:sp>
        <p:nvSpPr>
          <p:cNvPr id="285" name="Google Shape;285;p36"/>
          <p:cNvSpPr txBox="1"/>
          <p:nvPr>
            <p:ph idx="1" type="body"/>
          </p:nvPr>
        </p:nvSpPr>
        <p:spPr>
          <a:xfrm>
            <a:off x="311700" y="843899"/>
            <a:ext cx="8520600" cy="388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Basic idea: “High field septum magnet using a superconducting shield for the Future Circular Collider” - </a:t>
            </a:r>
            <a:r>
              <a:rPr lang="en" sz="1100" u="sng">
                <a:solidFill>
                  <a:srgbClr val="4D2600"/>
                </a:solidFill>
                <a:highlight>
                  <a:srgbClr val="F2E6D9"/>
                </a:highlight>
                <a:hlinkClick r:id="rId3"/>
              </a:rPr>
              <a:t>Phys. Rev. Accel. Beams 20, 041002 (2017)</a:t>
            </a:r>
            <a:endParaRPr sz="14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First experimental tests: </a:t>
            </a:r>
            <a:r>
              <a:rPr lang="en" sz="1100" u="sng">
                <a:solidFill>
                  <a:srgbClr val="4D2600"/>
                </a:solidFill>
                <a:highlight>
                  <a:srgbClr val="F2E6D9"/>
                </a:highlight>
                <a:hlinkClick r:id="rId4"/>
              </a:rPr>
              <a:t>Talk at FCC Week, Berlin, June 1st, 2017, 13:48</a:t>
            </a:r>
            <a:endParaRPr sz="14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CCT+SuShi concept &amp; exp. results: </a:t>
            </a:r>
            <a:r>
              <a:rPr lang="en" sz="1100">
                <a:solidFill>
                  <a:schemeClr val="dk1"/>
                </a:solidFill>
                <a:highlight>
                  <a:srgbClr val="F2E6D9"/>
                </a:highlight>
              </a:rPr>
              <a:t> </a:t>
            </a:r>
            <a:r>
              <a:rPr lang="en" sz="1100" u="sng">
                <a:solidFill>
                  <a:srgbClr val="4D2600"/>
                </a:solidFill>
                <a:highlight>
                  <a:srgbClr val="F2E6D9"/>
                </a:highlight>
                <a:hlinkClick r:id="rId5"/>
              </a:rPr>
              <a:t>Talk presented at FCC Week 2018, 09-13 April, Amsterdam</a:t>
            </a:r>
            <a:endParaRPr sz="14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NbTi/Cu shield test results: </a:t>
            </a:r>
            <a:r>
              <a:rPr lang="en" sz="1100" u="sng">
                <a:solidFill>
                  <a:srgbClr val="4D2600"/>
                </a:solidFill>
                <a:highlight>
                  <a:srgbClr val="F2E6D9"/>
                </a:highlight>
                <a:hlinkClick r:id="rId6"/>
              </a:rPr>
              <a:t>IEEE Transactions in Applied Superconductivity 29 (2019), 4900108</a:t>
            </a:r>
            <a:endParaRPr sz="14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MgB2 shield test results: IEEE TAS early access, </a:t>
            </a:r>
            <a:r>
              <a:rPr lang="en" sz="1100" u="sng">
                <a:solidFill>
                  <a:srgbClr val="4D2600"/>
                </a:solidFill>
                <a:highlight>
                  <a:srgbClr val="F2E6D9"/>
                </a:highlight>
                <a:hlinkClick r:id="rId7"/>
              </a:rPr>
              <a:t>10.1109/TASC.2019.2920359</a:t>
            </a:r>
            <a:endParaRPr sz="14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CCT 2D geometry optimization: </a:t>
            </a:r>
            <a:r>
              <a:rPr lang="en" sz="1100" u="sng">
                <a:solidFill>
                  <a:srgbClr val="4D2600"/>
                </a:solidFill>
                <a:highlight>
                  <a:srgbClr val="F2E6D9"/>
                </a:highlight>
                <a:hlinkClick r:id="rId8"/>
              </a:rPr>
              <a:t>Review of Scientific Instruments, 90 (2019) 053302</a:t>
            </a:r>
            <a:r>
              <a:rPr lang="en" sz="1100">
                <a:solidFill>
                  <a:schemeClr val="dk1"/>
                </a:solidFill>
                <a:highlight>
                  <a:srgbClr val="F2E6D9"/>
                </a:highlight>
              </a:rPr>
              <a:t>, doi: </a:t>
            </a:r>
            <a:r>
              <a:rPr lang="en" sz="1100" u="sng">
                <a:solidFill>
                  <a:srgbClr val="4D2600"/>
                </a:solidFill>
                <a:highlight>
                  <a:srgbClr val="F2E6D9"/>
                </a:highlight>
                <a:hlinkClick r:id="rId9"/>
              </a:rPr>
              <a:t>10.1063/1.5096020</a:t>
            </a:r>
            <a:endParaRPr sz="1400"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sz="1400"/>
          </a:p>
        </p:txBody>
      </p:sp>
      <p:sp>
        <p:nvSpPr>
          <p:cNvPr id="286" name="Google Shape;286;p36"/>
          <p:cNvSpPr txBox="1"/>
          <p:nvPr>
            <p:ph idx="12" type="sldNum"/>
          </p:nvPr>
        </p:nvSpPr>
        <p:spPr>
          <a:xfrm>
            <a:off x="8486475" y="4903824"/>
            <a:ext cx="548700" cy="218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90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37"/>
          <p:cNvSpPr txBox="1"/>
          <p:nvPr>
            <p:ph type="title"/>
          </p:nvPr>
        </p:nvSpPr>
        <p:spPr>
          <a:xfrm>
            <a:off x="311700" y="1737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Quench protection - extra</a:t>
            </a:r>
            <a:endParaRPr/>
          </a:p>
        </p:txBody>
      </p:sp>
      <p:sp>
        <p:nvSpPr>
          <p:cNvPr id="292" name="Google Shape;292;p37"/>
          <p:cNvSpPr txBox="1"/>
          <p:nvPr>
            <p:ph idx="1" type="body"/>
          </p:nvPr>
        </p:nvSpPr>
        <p:spPr>
          <a:xfrm>
            <a:off x="311700" y="843899"/>
            <a:ext cx="8520600" cy="388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Field pattern around the shield is quasi-stable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Quench will induce eddy currents in the shield, causing flux jump 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Reorganization of the full field pattern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Induces currents in the formers and windings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Helps to quench the windings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Shield is acting as a kind of “quench fuse”</a:t>
            </a:r>
            <a:endParaRPr/>
          </a:p>
        </p:txBody>
      </p:sp>
      <p:sp>
        <p:nvSpPr>
          <p:cNvPr id="293" name="Google Shape;293;p37"/>
          <p:cNvSpPr txBox="1"/>
          <p:nvPr>
            <p:ph idx="12" type="sldNum"/>
          </p:nvPr>
        </p:nvSpPr>
        <p:spPr>
          <a:xfrm>
            <a:off x="8486475" y="4903824"/>
            <a:ext cx="548700" cy="218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97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Google Shape;298;p38"/>
          <p:cNvSpPr txBox="1"/>
          <p:nvPr>
            <p:ph type="title"/>
          </p:nvPr>
        </p:nvSpPr>
        <p:spPr>
          <a:xfrm>
            <a:off x="311700" y="1737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Project goal</a:t>
            </a:r>
            <a:endParaRPr/>
          </a:p>
        </p:txBody>
      </p:sp>
      <p:sp>
        <p:nvSpPr>
          <p:cNvPr id="299" name="Google Shape;299;p38"/>
          <p:cNvSpPr txBox="1"/>
          <p:nvPr>
            <p:ph idx="1" type="body"/>
          </p:nvPr>
        </p:nvSpPr>
        <p:spPr>
          <a:xfrm>
            <a:off x="311700" y="843899"/>
            <a:ext cx="8520600" cy="388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" sz="2200"/>
              <a:t>FCC-hh extraction septum magnet demonstrator prototype</a:t>
            </a:r>
            <a:endParaRPr sz="2200"/>
          </a:p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" sz="2200"/>
              <a:t>&gt; 3 Tesla field</a:t>
            </a:r>
            <a:endParaRPr sz="2200"/>
          </a:p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" sz="2200"/>
              <a:t>&lt; 25 mm apparent septum thickness</a:t>
            </a:r>
            <a:endParaRPr sz="2200"/>
          </a:p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" sz="2200"/>
              <a:t>Concept: canted-cosine-theta (CCT) magnet with a superconducting shield</a:t>
            </a:r>
            <a:endParaRPr sz="2200"/>
          </a:p>
        </p:txBody>
      </p:sp>
      <p:sp>
        <p:nvSpPr>
          <p:cNvPr id="300" name="Google Shape;300;p38"/>
          <p:cNvSpPr txBox="1"/>
          <p:nvPr>
            <p:ph idx="12" type="sldNum"/>
          </p:nvPr>
        </p:nvSpPr>
        <p:spPr>
          <a:xfrm>
            <a:off x="8486475" y="4903824"/>
            <a:ext cx="548700" cy="218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04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Google Shape;305;p39"/>
          <p:cNvSpPr txBox="1"/>
          <p:nvPr>
            <p:ph type="title"/>
          </p:nvPr>
        </p:nvSpPr>
        <p:spPr>
          <a:xfrm>
            <a:off x="311700" y="1737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Project history:</a:t>
            </a:r>
            <a:endParaRPr/>
          </a:p>
        </p:txBody>
      </p:sp>
      <p:sp>
        <p:nvSpPr>
          <p:cNvPr id="306" name="Google Shape;306;p39"/>
          <p:cNvSpPr txBox="1"/>
          <p:nvPr>
            <p:ph idx="1" type="body"/>
          </p:nvPr>
        </p:nvSpPr>
        <p:spPr>
          <a:xfrm>
            <a:off x="311700" y="843899"/>
            <a:ext cx="8520600" cy="388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Successful proof-of-concept experiments: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MgB</a:t>
            </a:r>
            <a:r>
              <a:rPr baseline="-25000" lang="en"/>
              <a:t>2</a:t>
            </a:r>
            <a:r>
              <a:rPr lang="en"/>
              <a:t> shield - 2.75 Tesla with 8.3 mm wall thickness - flux jumps after first cycle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NbTi/Nb/Cu multilayer shield - 3 Tesla with 3.2 mm wall thickness - no flux jumps</a:t>
            </a:r>
            <a:br>
              <a:rPr lang="en"/>
            </a:b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FCC Week 2018: presentation of the concept of the complete device</a:t>
            </a:r>
            <a:br>
              <a:rPr lang="en"/>
            </a:br>
            <a:r>
              <a:rPr lang="en"/>
              <a:t>(CCT-like magnet &amp; shield)</a:t>
            </a:r>
            <a:br>
              <a:rPr lang="en"/>
            </a:b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2019 March: CERN-Wigner collaboration agreement signed to construct a demonstrator prototype</a:t>
            </a:r>
            <a:br>
              <a:rPr lang="en"/>
            </a:br>
            <a:endParaRPr/>
          </a:p>
        </p:txBody>
      </p:sp>
      <p:sp>
        <p:nvSpPr>
          <p:cNvPr id="307" name="Google Shape;307;p39"/>
          <p:cNvSpPr txBox="1"/>
          <p:nvPr>
            <p:ph idx="12" type="sldNum"/>
          </p:nvPr>
        </p:nvSpPr>
        <p:spPr>
          <a:xfrm>
            <a:off x="8486475" y="4903824"/>
            <a:ext cx="548700" cy="218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11" name="Shape 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Google Shape;312;p40"/>
          <p:cNvSpPr txBox="1"/>
          <p:nvPr>
            <p:ph type="title"/>
          </p:nvPr>
        </p:nvSpPr>
        <p:spPr>
          <a:xfrm>
            <a:off x="311700" y="1737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Project overview - milestones</a:t>
            </a:r>
            <a:endParaRPr/>
          </a:p>
        </p:txBody>
      </p:sp>
      <p:sp>
        <p:nvSpPr>
          <p:cNvPr id="313" name="Google Shape;313;p40"/>
          <p:cNvSpPr txBox="1"/>
          <p:nvPr>
            <p:ph idx="1" type="body"/>
          </p:nvPr>
        </p:nvSpPr>
        <p:spPr>
          <a:xfrm>
            <a:off x="311700" y="843899"/>
            <a:ext cx="8520600" cy="388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2019 Dec: test a half-moon shaped MgB</a:t>
            </a:r>
            <a:r>
              <a:rPr baseline="-25000" lang="en"/>
              <a:t>2</a:t>
            </a:r>
            <a:r>
              <a:rPr lang="en"/>
              <a:t> shield in Hi-Lumi CCT magnet prototype (cheap, gain experience before constructing a SC magnet)</a:t>
            </a:r>
            <a:endParaRPr/>
          </a:p>
          <a:p>
            <a:pPr indent="-342900" lvl="0" marL="457200" rtl="0" algn="l">
              <a:spcBef>
                <a:spcPts val="100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2020 March: CCT magnet design report</a:t>
            </a:r>
            <a:endParaRPr/>
          </a:p>
          <a:p>
            <a:pPr indent="-342900" lvl="0" marL="457200" rtl="0" algn="l">
              <a:spcBef>
                <a:spcPts val="100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2020 June: CCT magnet prototype</a:t>
            </a:r>
            <a:endParaRPr/>
          </a:p>
          <a:p>
            <a:pPr indent="-342900" lvl="0" marL="457200" rtl="0" algn="l">
              <a:spcBef>
                <a:spcPts val="100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2020 July: NbTi/Cu shield design report</a:t>
            </a:r>
            <a:endParaRPr/>
          </a:p>
          <a:p>
            <a:pPr indent="-342900" lvl="0" marL="457200" rtl="0" algn="l">
              <a:spcBef>
                <a:spcPts val="100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2020 October: NbTi/Cu shield</a:t>
            </a:r>
            <a:endParaRPr/>
          </a:p>
          <a:p>
            <a:pPr indent="-342900" lvl="0" marL="457200" rtl="0" algn="l">
              <a:spcBef>
                <a:spcPts val="100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2021 July: tests of MgB</a:t>
            </a:r>
            <a:r>
              <a:rPr baseline="-25000" lang="en"/>
              <a:t>2</a:t>
            </a:r>
            <a:r>
              <a:rPr lang="en"/>
              <a:t> and NbTi/Cu shields in magnet</a:t>
            </a:r>
            <a:endParaRPr/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lang="en"/>
              <a:t>Design, simulation &amp; construction @ Wigner RCP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With supervision/help from CERN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CCT construction training is foreseen @ CERN for Wigner personnel</a:t>
            </a:r>
            <a:endParaRPr/>
          </a:p>
        </p:txBody>
      </p:sp>
      <p:sp>
        <p:nvSpPr>
          <p:cNvPr id="314" name="Google Shape;314;p40"/>
          <p:cNvSpPr txBox="1"/>
          <p:nvPr>
            <p:ph idx="12" type="sldNum"/>
          </p:nvPr>
        </p:nvSpPr>
        <p:spPr>
          <a:xfrm>
            <a:off x="8486475" y="4903824"/>
            <a:ext cx="548700" cy="218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5"/>
          <p:cNvSpPr txBox="1"/>
          <p:nvPr>
            <p:ph type="title"/>
          </p:nvPr>
        </p:nvSpPr>
        <p:spPr>
          <a:xfrm>
            <a:off x="311700" y="1737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000FF"/>
                </a:solidFill>
              </a:rPr>
              <a:t>2D optimization</a:t>
            </a:r>
            <a:endParaRPr>
              <a:solidFill>
                <a:srgbClr val="0000FF"/>
              </a:solidFill>
            </a:endParaRPr>
          </a:p>
        </p:txBody>
      </p:sp>
      <p:sp>
        <p:nvSpPr>
          <p:cNvPr id="78" name="Google Shape;78;p15"/>
          <p:cNvSpPr txBox="1"/>
          <p:nvPr>
            <p:ph idx="1" type="body"/>
          </p:nvPr>
        </p:nvSpPr>
        <p:spPr>
          <a:xfrm>
            <a:off x="311700" y="843900"/>
            <a:ext cx="4915200" cy="388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Simulate the field around the half-moon shaped shield (perfect diamagnet) for J</a:t>
            </a:r>
            <a:r>
              <a:rPr baseline="-25000" lang="en"/>
              <a:t>z</a:t>
            </a:r>
            <a:r>
              <a:rPr lang="en"/>
              <a:t>=cos(n𝜗)  (n=1..6) using COMSOL</a:t>
            </a:r>
            <a:endParaRPr/>
          </a:p>
          <a:p>
            <a:pPr indent="-342900" lvl="0" marL="457200" rtl="0" algn="l">
              <a:spcBef>
                <a:spcPts val="100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Sample field around GFR, calculate multipole composition for each n</a:t>
            </a:r>
            <a:endParaRPr/>
          </a:p>
          <a:p>
            <a:pPr indent="-342900" lvl="0" marL="457200" rtl="0" algn="l">
              <a:spcBef>
                <a:spcPts val="1000"/>
              </a:spcBef>
              <a:spcAft>
                <a:spcPts val="1000"/>
              </a:spcAft>
              <a:buSzPts val="1800"/>
              <a:buAutoNum type="arabicPeriod"/>
            </a:pPr>
            <a:r>
              <a:rPr lang="en"/>
              <a:t>Invert the problem (linear algebra) to get weights J</a:t>
            </a:r>
            <a:r>
              <a:rPr baseline="-25000" lang="en"/>
              <a:t>n</a:t>
            </a:r>
            <a:r>
              <a:rPr lang="en"/>
              <a:t> of multipole current</a:t>
            </a:r>
            <a:br>
              <a:rPr lang="en"/>
            </a:br>
            <a:br>
              <a:rPr lang="en" sz="300"/>
            </a:br>
            <a:r>
              <a:rPr lang="en"/>
              <a:t>J</a:t>
            </a:r>
            <a:r>
              <a:rPr baseline="-25000" lang="en"/>
              <a:t>z</a:t>
            </a:r>
            <a:r>
              <a:rPr lang="en"/>
              <a:t>(</a:t>
            </a:r>
            <a:r>
              <a:rPr lang="en"/>
              <a:t>𝜗) = ∑ J</a:t>
            </a:r>
            <a:r>
              <a:rPr baseline="-25000" lang="en"/>
              <a:t>n</a:t>
            </a:r>
            <a:r>
              <a:rPr lang="en"/>
              <a:t> * cos(n𝜗)</a:t>
            </a:r>
            <a:r>
              <a:rPr lang="en"/>
              <a:t> </a:t>
            </a:r>
            <a:br>
              <a:rPr lang="en"/>
            </a:br>
            <a:br>
              <a:rPr lang="en" sz="300"/>
            </a:br>
            <a:r>
              <a:rPr lang="en"/>
              <a:t>which gives pure dipole field</a:t>
            </a:r>
            <a:endParaRPr/>
          </a:p>
        </p:txBody>
      </p:sp>
      <p:sp>
        <p:nvSpPr>
          <p:cNvPr id="79" name="Google Shape;79;p15"/>
          <p:cNvSpPr txBox="1"/>
          <p:nvPr>
            <p:ph idx="12" type="sldNum"/>
          </p:nvPr>
        </p:nvSpPr>
        <p:spPr>
          <a:xfrm>
            <a:off x="8486475" y="4903824"/>
            <a:ext cx="548700" cy="218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80" name="Google Shape;8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166875" y="405725"/>
            <a:ext cx="3612301" cy="2795822"/>
          </a:xfrm>
          <a:prstGeom prst="rect">
            <a:avLst/>
          </a:prstGeom>
          <a:noFill/>
          <a:ln>
            <a:noFill/>
          </a:ln>
        </p:spPr>
      </p:pic>
      <p:sp>
        <p:nvSpPr>
          <p:cNvPr id="81" name="Google Shape;81;p15"/>
          <p:cNvSpPr txBox="1"/>
          <p:nvPr/>
        </p:nvSpPr>
        <p:spPr>
          <a:xfrm>
            <a:off x="3300025" y="4405800"/>
            <a:ext cx="5681400" cy="32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highlight>
                  <a:srgbClr val="F2E6D9"/>
                </a:highlight>
              </a:rPr>
              <a:t>Review of Scientific Instruments, 90 (2019) 053302, doi: </a:t>
            </a:r>
            <a:r>
              <a:rPr lang="en" sz="1200" u="sng">
                <a:solidFill>
                  <a:srgbClr val="4D2600"/>
                </a:solidFill>
                <a:highlight>
                  <a:srgbClr val="F2E6D9"/>
                </a:highlight>
                <a:hlinkClick r:id="rId4"/>
              </a:rPr>
              <a:t>10.1063/1.5096020</a:t>
            </a:r>
            <a:endParaRPr sz="1200"/>
          </a:p>
        </p:txBody>
      </p:sp>
      <p:sp>
        <p:nvSpPr>
          <p:cNvPr id="82" name="Google Shape;82;p15"/>
          <p:cNvSpPr/>
          <p:nvPr/>
        </p:nvSpPr>
        <p:spPr>
          <a:xfrm>
            <a:off x="781375" y="3383475"/>
            <a:ext cx="2306400" cy="440100"/>
          </a:xfrm>
          <a:prstGeom prst="rect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3" name="Google Shape;83;p15"/>
          <p:cNvSpPr txBox="1"/>
          <p:nvPr/>
        </p:nvSpPr>
        <p:spPr>
          <a:xfrm>
            <a:off x="5148925" y="3426375"/>
            <a:ext cx="1983600" cy="61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circulating beam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(no field)</a:t>
            </a:r>
            <a:endParaRPr/>
          </a:p>
        </p:txBody>
      </p:sp>
      <p:cxnSp>
        <p:nvCxnSpPr>
          <p:cNvPr id="84" name="Google Shape;84;p15"/>
          <p:cNvCxnSpPr/>
          <p:nvPr/>
        </p:nvCxnSpPr>
        <p:spPr>
          <a:xfrm flipH="1" rot="10800000">
            <a:off x="5668825" y="1866300"/>
            <a:ext cx="470400" cy="15993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  <a:effectLst>
            <a:outerShdw blurRad="42863" rotWithShape="0" algn="bl" dir="5400000" dist="57150">
              <a:srgbClr val="FFFFFF"/>
            </a:outerShdw>
          </a:effectLst>
        </p:spPr>
      </p:cxnSp>
      <p:sp>
        <p:nvSpPr>
          <p:cNvPr id="85" name="Google Shape;85;p15"/>
          <p:cNvSpPr txBox="1"/>
          <p:nvPr/>
        </p:nvSpPr>
        <p:spPr>
          <a:xfrm>
            <a:off x="6939025" y="3426375"/>
            <a:ext cx="1983600" cy="61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extracted </a:t>
            </a:r>
            <a:r>
              <a:rPr lang="en"/>
              <a:t>beam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(high field)</a:t>
            </a:r>
            <a:endParaRPr/>
          </a:p>
        </p:txBody>
      </p:sp>
      <p:cxnSp>
        <p:nvCxnSpPr>
          <p:cNvPr id="86" name="Google Shape;86;p15"/>
          <p:cNvCxnSpPr/>
          <p:nvPr/>
        </p:nvCxnSpPr>
        <p:spPr>
          <a:xfrm rot="10800000">
            <a:off x="6939000" y="1842375"/>
            <a:ext cx="399900" cy="16389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  <a:effectLst>
            <a:outerShdw blurRad="42863" rotWithShape="0" algn="bl" dir="5400000" dist="57150">
              <a:srgbClr val="FFFFFF"/>
            </a:outerShdw>
          </a:effectLst>
        </p:spPr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" name="Google Shape;91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21700" y="1743725"/>
            <a:ext cx="4251232" cy="991800"/>
          </a:xfrm>
          <a:prstGeom prst="rect">
            <a:avLst/>
          </a:prstGeom>
          <a:noFill/>
          <a:ln>
            <a:noFill/>
          </a:ln>
        </p:spPr>
      </p:pic>
      <p:sp>
        <p:nvSpPr>
          <p:cNvPr id="92" name="Google Shape;92;p16"/>
          <p:cNvSpPr txBox="1"/>
          <p:nvPr>
            <p:ph type="title"/>
          </p:nvPr>
        </p:nvSpPr>
        <p:spPr>
          <a:xfrm>
            <a:off x="311700" y="1737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3D geometry of coils from 2D optimization</a:t>
            </a:r>
            <a:endParaRPr/>
          </a:p>
        </p:txBody>
      </p:sp>
      <p:sp>
        <p:nvSpPr>
          <p:cNvPr id="93" name="Google Shape;93;p16"/>
          <p:cNvSpPr txBox="1"/>
          <p:nvPr>
            <p:ph idx="1" type="body"/>
          </p:nvPr>
        </p:nvSpPr>
        <p:spPr>
          <a:xfrm>
            <a:off x="382485" y="835343"/>
            <a:ext cx="8520600" cy="388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3D winding path: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x(</a:t>
            </a:r>
            <a:r>
              <a:rPr lang="en"/>
              <a:t>𝜗) = R cos(𝜗)</a:t>
            </a:r>
            <a:endParaRPr/>
          </a:p>
          <a:p>
            <a:pPr indent="-342900" lvl="0" marL="457200" rtl="0" algn="l">
              <a:spcBef>
                <a:spcPts val="100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y(𝜗) = R sin(𝜗)</a:t>
            </a:r>
            <a:endParaRPr/>
          </a:p>
          <a:p>
            <a:pPr indent="-342900" lvl="0" marL="457200" rtl="0" algn="l">
              <a:spcBef>
                <a:spcPts val="100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z(𝜗) = </a:t>
            </a:r>
            <a:endParaRPr/>
          </a:p>
          <a:p>
            <a:pPr indent="0" lvl="0" marL="0" rtl="0" algn="l">
              <a:spcBef>
                <a:spcPts val="10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sp>
        <p:nvSpPr>
          <p:cNvPr id="94" name="Google Shape;94;p16"/>
          <p:cNvSpPr txBox="1"/>
          <p:nvPr>
            <p:ph idx="12" type="sldNum"/>
          </p:nvPr>
        </p:nvSpPr>
        <p:spPr>
          <a:xfrm>
            <a:off x="8486475" y="4903824"/>
            <a:ext cx="548700" cy="218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95" name="Google Shape;95;p16"/>
          <p:cNvSpPr txBox="1"/>
          <p:nvPr/>
        </p:nvSpPr>
        <p:spPr>
          <a:xfrm>
            <a:off x="1089850" y="3195700"/>
            <a:ext cx="1458300" cy="73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000FF"/>
                </a:solidFill>
              </a:rPr>
              <a:t>transfer</a:t>
            </a:r>
            <a:endParaRPr>
              <a:solidFill>
                <a:srgbClr val="0000FF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000FF"/>
                </a:solidFill>
              </a:rPr>
              <a:t>function, only free parameter</a:t>
            </a:r>
            <a:endParaRPr>
              <a:solidFill>
                <a:srgbClr val="0000FF"/>
              </a:solidFill>
            </a:endParaRPr>
          </a:p>
        </p:txBody>
      </p:sp>
      <p:cxnSp>
        <p:nvCxnSpPr>
          <p:cNvPr id="96" name="Google Shape;96;p16"/>
          <p:cNvCxnSpPr/>
          <p:nvPr/>
        </p:nvCxnSpPr>
        <p:spPr>
          <a:xfrm flipH="1" rot="10800000">
            <a:off x="1638700" y="2380300"/>
            <a:ext cx="415500" cy="815400"/>
          </a:xfrm>
          <a:prstGeom prst="straightConnector1">
            <a:avLst/>
          </a:prstGeom>
          <a:noFill/>
          <a:ln cap="flat" cmpd="sng" w="19050">
            <a:solidFill>
              <a:srgbClr val="0000FF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97" name="Google Shape;97;p16"/>
          <p:cNvSpPr txBox="1"/>
          <p:nvPr/>
        </p:nvSpPr>
        <p:spPr>
          <a:xfrm>
            <a:off x="2706163" y="3360350"/>
            <a:ext cx="2082300" cy="61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0000"/>
                </a:solidFill>
              </a:rPr>
              <a:t>pitch - choose smallest possible for a given T</a:t>
            </a:r>
            <a:endParaRPr>
              <a:solidFill>
                <a:srgbClr val="FF0000"/>
              </a:solidFill>
            </a:endParaRPr>
          </a:p>
        </p:txBody>
      </p:sp>
      <p:cxnSp>
        <p:nvCxnSpPr>
          <p:cNvPr id="98" name="Google Shape;98;p16"/>
          <p:cNvCxnSpPr/>
          <p:nvPr/>
        </p:nvCxnSpPr>
        <p:spPr>
          <a:xfrm rot="10800000">
            <a:off x="2501125" y="2395850"/>
            <a:ext cx="337200" cy="964500"/>
          </a:xfrm>
          <a:prstGeom prst="straightConnector1">
            <a:avLst/>
          </a:prstGeom>
          <a:noFill/>
          <a:ln cap="flat" cmpd="sng" w="19050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99" name="Google Shape;99;p16"/>
          <p:cNvCxnSpPr/>
          <p:nvPr/>
        </p:nvCxnSpPr>
        <p:spPr>
          <a:xfrm flipH="1" rot="10800000">
            <a:off x="3598875" y="2380200"/>
            <a:ext cx="1654500" cy="972300"/>
          </a:xfrm>
          <a:prstGeom prst="straightConnector1">
            <a:avLst/>
          </a:prstGeom>
          <a:noFill/>
          <a:ln cap="flat" cmpd="sng" w="19050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00" name="Google Shape;100;p16"/>
          <p:cNvSpPr txBox="1"/>
          <p:nvPr/>
        </p:nvSpPr>
        <p:spPr>
          <a:xfrm>
            <a:off x="4859200" y="1042950"/>
            <a:ext cx="2082300" cy="61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Current from 2D optimization</a:t>
            </a:r>
            <a:endParaRPr/>
          </a:p>
        </p:txBody>
      </p:sp>
      <p:cxnSp>
        <p:nvCxnSpPr>
          <p:cNvPr id="101" name="Google Shape;101;p16"/>
          <p:cNvCxnSpPr/>
          <p:nvPr/>
        </p:nvCxnSpPr>
        <p:spPr>
          <a:xfrm flipH="1">
            <a:off x="4069225" y="1557000"/>
            <a:ext cx="846900" cy="47820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02" name="Google Shape;102;p16"/>
          <p:cNvSpPr txBox="1"/>
          <p:nvPr/>
        </p:nvSpPr>
        <p:spPr>
          <a:xfrm>
            <a:off x="368525" y="4207150"/>
            <a:ext cx="6672300" cy="415500"/>
          </a:xfrm>
          <a:prstGeom prst="rect">
            <a:avLst/>
          </a:prstGeom>
          <a:solidFill>
            <a:srgbClr val="FFFF00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Study magnet parameters, field pattern etc. as a function of the transfer function T</a:t>
            </a:r>
            <a:endParaRPr/>
          </a:p>
        </p:txBody>
      </p:sp>
      <p:sp>
        <p:nvSpPr>
          <p:cNvPr id="103" name="Google Shape;103;p16"/>
          <p:cNvSpPr/>
          <p:nvPr/>
        </p:nvSpPr>
        <p:spPr>
          <a:xfrm>
            <a:off x="2665850" y="1737325"/>
            <a:ext cx="705600" cy="925200"/>
          </a:xfrm>
          <a:prstGeom prst="ellipse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4" name="Google Shape;104;p16"/>
          <p:cNvSpPr txBox="1"/>
          <p:nvPr/>
        </p:nvSpPr>
        <p:spPr>
          <a:xfrm>
            <a:off x="3090475" y="843613"/>
            <a:ext cx="1698000" cy="61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Coil radius, groove depth, # of wires</a:t>
            </a:r>
            <a:endParaRPr/>
          </a:p>
        </p:txBody>
      </p:sp>
      <p:cxnSp>
        <p:nvCxnSpPr>
          <p:cNvPr id="105" name="Google Shape;105;p16"/>
          <p:cNvCxnSpPr>
            <a:endCxn id="103" idx="7"/>
          </p:cNvCxnSpPr>
          <p:nvPr/>
        </p:nvCxnSpPr>
        <p:spPr>
          <a:xfrm flipH="1">
            <a:off x="3268117" y="1400317"/>
            <a:ext cx="166200" cy="47250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7"/>
          <p:cNvSpPr txBox="1"/>
          <p:nvPr>
            <p:ph type="title"/>
          </p:nvPr>
        </p:nvSpPr>
        <p:spPr>
          <a:xfrm>
            <a:off x="311700" y="1737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Design goals</a:t>
            </a:r>
            <a:endParaRPr/>
          </a:p>
        </p:txBody>
      </p:sp>
      <p:sp>
        <p:nvSpPr>
          <p:cNvPr id="111" name="Google Shape;111;p17"/>
          <p:cNvSpPr txBox="1"/>
          <p:nvPr>
            <p:ph idx="1" type="body"/>
          </p:nvPr>
        </p:nvSpPr>
        <p:spPr>
          <a:xfrm>
            <a:off x="311700" y="711900"/>
            <a:ext cx="8520600" cy="4017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en" sz="1700"/>
              <a:t>Keep in mind: proof-of-concept prototype for a shield+magnet septum, and not a CCT-magnet R&amp;D project →</a:t>
            </a:r>
            <a:endParaRPr sz="1700"/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en" sz="1700"/>
              <a:t>CCT magnet as standard as possible, use same parameters, concepts (even test hardware) from the HL-LHC CCT corrector project, as much as possible</a:t>
            </a:r>
            <a:endParaRPr sz="1700"/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en" sz="1700"/>
              <a:t>Key element: shield !</a:t>
            </a:r>
            <a:endParaRPr sz="1700"/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en" sz="1700"/>
              <a:t>Reach </a:t>
            </a:r>
            <a:r>
              <a:rPr b="1" lang="en" sz="1700"/>
              <a:t>3.2 Tesla central field</a:t>
            </a:r>
            <a:endParaRPr b="1" sz="1700"/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en" sz="1700"/>
              <a:t>Over a plateau of at least </a:t>
            </a:r>
            <a:r>
              <a:rPr b="1" lang="en" sz="1700"/>
              <a:t>10 cm</a:t>
            </a:r>
            <a:r>
              <a:rPr lang="en" sz="1700"/>
              <a:t> </a:t>
            </a:r>
            <a:br>
              <a:rPr lang="en" sz="1700"/>
            </a:br>
            <a:r>
              <a:rPr lang="en" sz="1700"/>
              <a:t>(to measure field homogeneity, required: ±1.5%)</a:t>
            </a:r>
            <a:endParaRPr sz="1700"/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b="1" lang="en" sz="1700"/>
              <a:t>80 cm device/shield length</a:t>
            </a:r>
            <a:r>
              <a:rPr lang="en" sz="1700"/>
              <a:t> (gives feasible parameters, see later)</a:t>
            </a:r>
            <a:endParaRPr sz="1700"/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b="1" lang="en" sz="1700"/>
              <a:t>105 mm bore diameter</a:t>
            </a:r>
            <a:r>
              <a:rPr lang="en" sz="1700"/>
              <a:t> (= hi-lumi CCT corrector)</a:t>
            </a:r>
            <a:endParaRPr sz="1700"/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en" sz="1700"/>
              <a:t>Do </a:t>
            </a:r>
            <a:r>
              <a:rPr b="1" lang="en" sz="1700"/>
              <a:t>not</a:t>
            </a:r>
            <a:r>
              <a:rPr lang="en" sz="1700"/>
              <a:t> try to </a:t>
            </a:r>
            <a:r>
              <a:rPr b="1" lang="en" sz="1700"/>
              <a:t>maximize ∫ B dz</a:t>
            </a:r>
            <a:r>
              <a:rPr lang="en" sz="1700"/>
              <a:t>    (it will only be important in a ring)</a:t>
            </a:r>
            <a:endParaRPr sz="1700"/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en" sz="1700"/>
              <a:t>If the shield works → experts can tune up the magnet to maximize ∫ B dz</a:t>
            </a:r>
            <a:endParaRPr sz="1700"/>
          </a:p>
        </p:txBody>
      </p:sp>
      <p:sp>
        <p:nvSpPr>
          <p:cNvPr id="112" name="Google Shape;112;p17"/>
          <p:cNvSpPr txBox="1"/>
          <p:nvPr>
            <p:ph idx="12" type="sldNum"/>
          </p:nvPr>
        </p:nvSpPr>
        <p:spPr>
          <a:xfrm>
            <a:off x="8486475" y="4903824"/>
            <a:ext cx="548700" cy="218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18"/>
          <p:cNvSpPr txBox="1"/>
          <p:nvPr>
            <p:ph type="title"/>
          </p:nvPr>
        </p:nvSpPr>
        <p:spPr>
          <a:xfrm>
            <a:off x="311700" y="1737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3D simulation</a:t>
            </a:r>
            <a:endParaRPr/>
          </a:p>
        </p:txBody>
      </p:sp>
      <p:sp>
        <p:nvSpPr>
          <p:cNvPr id="118" name="Google Shape;118;p18"/>
          <p:cNvSpPr txBox="1"/>
          <p:nvPr>
            <p:ph idx="1" type="body"/>
          </p:nvPr>
        </p:nvSpPr>
        <p:spPr>
          <a:xfrm>
            <a:off x="311700" y="843899"/>
            <a:ext cx="8520600" cy="388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Winding is difficult to mesh → 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rPr lang="en"/>
              <a:t>use “block coils” with </a:t>
            </a:r>
            <a:br>
              <a:rPr lang="en"/>
            </a:br>
            <a:r>
              <a:rPr lang="en"/>
              <a:t>distributed current</a:t>
            </a:r>
            <a:endParaRPr/>
          </a:p>
        </p:txBody>
      </p:sp>
      <p:sp>
        <p:nvSpPr>
          <p:cNvPr id="119" name="Google Shape;119;p18"/>
          <p:cNvSpPr txBox="1"/>
          <p:nvPr>
            <p:ph idx="12" type="sldNum"/>
          </p:nvPr>
        </p:nvSpPr>
        <p:spPr>
          <a:xfrm>
            <a:off x="8486475" y="4903824"/>
            <a:ext cx="548700" cy="218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20" name="Google Shape;120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105784" y="746425"/>
            <a:ext cx="6936014" cy="41289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19"/>
          <p:cNvSpPr txBox="1"/>
          <p:nvPr>
            <p:ph type="title"/>
          </p:nvPr>
        </p:nvSpPr>
        <p:spPr>
          <a:xfrm>
            <a:off x="311700" y="1737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Min. 10 cm central plateau of B</a:t>
            </a:r>
            <a:r>
              <a:rPr baseline="-25000" lang="en"/>
              <a:t>y</a:t>
            </a:r>
            <a:endParaRPr baseline="-25000"/>
          </a:p>
        </p:txBody>
      </p:sp>
      <p:sp>
        <p:nvSpPr>
          <p:cNvPr id="126" name="Google Shape;126;p19"/>
          <p:cNvSpPr txBox="1"/>
          <p:nvPr>
            <p:ph idx="1" type="body"/>
          </p:nvPr>
        </p:nvSpPr>
        <p:spPr>
          <a:xfrm>
            <a:off x="5916975" y="843900"/>
            <a:ext cx="2915400" cy="388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T = 0.00675 T/A gives &gt; 10 cm plateau</a:t>
            </a:r>
            <a:br>
              <a:rPr lang="en"/>
            </a:b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I</a:t>
            </a:r>
            <a:r>
              <a:rPr baseline="-25000" lang="en"/>
              <a:t>0</a:t>
            </a:r>
            <a:r>
              <a:rPr lang="en"/>
              <a:t> = </a:t>
            </a:r>
            <a:r>
              <a:rPr b="1" lang="en"/>
              <a:t>475 A</a:t>
            </a:r>
            <a:br>
              <a:rPr lang="en"/>
            </a:br>
            <a:r>
              <a:rPr lang="en"/>
              <a:t>for B</a:t>
            </a:r>
            <a:r>
              <a:rPr baseline="-25000" lang="en"/>
              <a:t>0</a:t>
            </a:r>
            <a:r>
              <a:rPr lang="en"/>
              <a:t>=3.2 T</a:t>
            </a:r>
            <a:endParaRPr/>
          </a:p>
        </p:txBody>
      </p:sp>
      <p:sp>
        <p:nvSpPr>
          <p:cNvPr id="127" name="Google Shape;127;p19"/>
          <p:cNvSpPr txBox="1"/>
          <p:nvPr>
            <p:ph idx="12" type="sldNum"/>
          </p:nvPr>
        </p:nvSpPr>
        <p:spPr>
          <a:xfrm>
            <a:off x="8486475" y="4903824"/>
            <a:ext cx="548700" cy="218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28" name="Google Shape;128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2525" y="868887"/>
            <a:ext cx="5744450" cy="3835025"/>
          </a:xfrm>
          <a:prstGeom prst="rect">
            <a:avLst/>
          </a:prstGeom>
          <a:noFill/>
          <a:ln>
            <a:noFill/>
          </a:ln>
        </p:spPr>
      </p:pic>
      <p:sp>
        <p:nvSpPr>
          <p:cNvPr id="129" name="Google Shape;129;p19"/>
          <p:cNvSpPr txBox="1"/>
          <p:nvPr/>
        </p:nvSpPr>
        <p:spPr>
          <a:xfrm>
            <a:off x="6554825" y="3363650"/>
            <a:ext cx="1764300" cy="44700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Geometry fixed</a:t>
            </a:r>
            <a:endParaRPr sz="180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20"/>
          <p:cNvSpPr txBox="1"/>
          <p:nvPr>
            <p:ph type="title"/>
          </p:nvPr>
        </p:nvSpPr>
        <p:spPr>
          <a:xfrm>
            <a:off x="311700" y="1737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Max |B| in coils for B</a:t>
            </a:r>
            <a:r>
              <a:rPr baseline="-25000" lang="en"/>
              <a:t>0</a:t>
            </a:r>
            <a:r>
              <a:rPr lang="en"/>
              <a:t>=3.2 T</a:t>
            </a:r>
            <a:endParaRPr/>
          </a:p>
        </p:txBody>
      </p:sp>
      <p:sp>
        <p:nvSpPr>
          <p:cNvPr id="135" name="Google Shape;135;p20"/>
          <p:cNvSpPr txBox="1"/>
          <p:nvPr>
            <p:ph idx="1" type="body"/>
          </p:nvPr>
        </p:nvSpPr>
        <p:spPr>
          <a:xfrm>
            <a:off x="5535375" y="213025"/>
            <a:ext cx="3429000" cy="388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</a:t>
            </a:r>
            <a:r>
              <a:rPr baseline="-25000" lang="en"/>
              <a:t>peak</a:t>
            </a:r>
            <a:r>
              <a:rPr lang="en"/>
              <a:t> = 3.52 T in the coils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rPr lang="en"/>
              <a:t>Reason: for low T the coils “straighten up”, producing more B</a:t>
            </a:r>
            <a:r>
              <a:rPr baseline="-25000" lang="en"/>
              <a:t>z</a:t>
            </a:r>
            <a:r>
              <a:rPr lang="en"/>
              <a:t> between coils</a:t>
            </a:r>
            <a:endParaRPr/>
          </a:p>
        </p:txBody>
      </p:sp>
      <p:sp>
        <p:nvSpPr>
          <p:cNvPr id="136" name="Google Shape;136;p20"/>
          <p:cNvSpPr txBox="1"/>
          <p:nvPr>
            <p:ph idx="12" type="sldNum"/>
          </p:nvPr>
        </p:nvSpPr>
        <p:spPr>
          <a:xfrm>
            <a:off x="8486475" y="4903824"/>
            <a:ext cx="548700" cy="218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37" name="Google Shape;137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1700" y="958625"/>
            <a:ext cx="5401751" cy="3655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8" name="Google Shape;138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396600" y="2092775"/>
            <a:ext cx="3682100" cy="27499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21"/>
          <p:cNvSpPr txBox="1"/>
          <p:nvPr>
            <p:ph type="title"/>
          </p:nvPr>
        </p:nvSpPr>
        <p:spPr>
          <a:xfrm>
            <a:off x="311700" y="1737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Choice of SC wire</a:t>
            </a:r>
            <a:endParaRPr/>
          </a:p>
        </p:txBody>
      </p:sp>
      <p:sp>
        <p:nvSpPr>
          <p:cNvPr id="144" name="Google Shape;144;p21"/>
          <p:cNvSpPr txBox="1"/>
          <p:nvPr>
            <p:ph idx="1" type="body"/>
          </p:nvPr>
        </p:nvSpPr>
        <p:spPr>
          <a:xfrm>
            <a:off x="7060000" y="798450"/>
            <a:ext cx="1810500" cy="66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0000"/>
                </a:solidFill>
              </a:rPr>
              <a:t>Largest current margin</a:t>
            </a:r>
            <a:endParaRPr>
              <a:solidFill>
                <a:srgbClr val="FF0000"/>
              </a:solidFill>
            </a:endParaRPr>
          </a:p>
        </p:txBody>
      </p:sp>
      <p:sp>
        <p:nvSpPr>
          <p:cNvPr id="145" name="Google Shape;145;p21"/>
          <p:cNvSpPr txBox="1"/>
          <p:nvPr>
            <p:ph idx="12" type="sldNum"/>
          </p:nvPr>
        </p:nvSpPr>
        <p:spPr>
          <a:xfrm>
            <a:off x="8486475" y="4903824"/>
            <a:ext cx="548700" cy="218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46" name="Google Shape;146;p21"/>
          <p:cNvSpPr txBox="1"/>
          <p:nvPr>
            <p:ph idx="1" type="body"/>
          </p:nvPr>
        </p:nvSpPr>
        <p:spPr>
          <a:xfrm>
            <a:off x="7156750" y="1928075"/>
            <a:ext cx="1617000" cy="7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">
                <a:solidFill>
                  <a:srgbClr val="0000FF"/>
                </a:solidFill>
              </a:rPr>
              <a:t>Available in CERN stocks</a:t>
            </a:r>
            <a:endParaRPr>
              <a:solidFill>
                <a:srgbClr val="0000FF"/>
              </a:solidFill>
            </a:endParaRPr>
          </a:p>
        </p:txBody>
      </p:sp>
      <p:pic>
        <p:nvPicPr>
          <p:cNvPr id="147" name="Google Shape;147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9375" y="746425"/>
            <a:ext cx="6538024" cy="4093176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48" name="Google Shape;148;p21"/>
          <p:cNvCxnSpPr>
            <a:stCxn id="144" idx="1"/>
          </p:cNvCxnSpPr>
          <p:nvPr/>
        </p:nvCxnSpPr>
        <p:spPr>
          <a:xfrm flipH="1">
            <a:off x="6544900" y="1130250"/>
            <a:ext cx="515100" cy="331800"/>
          </a:xfrm>
          <a:prstGeom prst="straightConnector1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49" name="Google Shape;149;p21"/>
          <p:cNvCxnSpPr>
            <a:stCxn id="146" idx="1"/>
          </p:cNvCxnSpPr>
          <p:nvPr/>
        </p:nvCxnSpPr>
        <p:spPr>
          <a:xfrm rot="10800000">
            <a:off x="6590350" y="1893725"/>
            <a:ext cx="566400" cy="414900"/>
          </a:xfrm>
          <a:prstGeom prst="straightConnector1">
            <a:avLst/>
          </a:prstGeom>
          <a:noFill/>
          <a:ln cap="flat" cmpd="sng" w="28575">
            <a:solidFill>
              <a:srgbClr val="0000FF"/>
            </a:solidFill>
            <a:prstDash val="solid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