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08" r:id="rId2"/>
    <p:sldId id="360" r:id="rId3"/>
    <p:sldId id="354" r:id="rId4"/>
    <p:sldId id="335" r:id="rId5"/>
    <p:sldId id="355" r:id="rId6"/>
    <p:sldId id="374" r:id="rId7"/>
    <p:sldId id="376" r:id="rId8"/>
    <p:sldId id="372" r:id="rId9"/>
    <p:sldId id="373" r:id="rId10"/>
    <p:sldId id="356" r:id="rId11"/>
    <p:sldId id="357" r:id="rId12"/>
    <p:sldId id="375" r:id="rId13"/>
    <p:sldId id="370" r:id="rId14"/>
    <p:sldId id="340" r:id="rId15"/>
    <p:sldId id="344" r:id="rId16"/>
    <p:sldId id="317" r:id="rId17"/>
    <p:sldId id="369" r:id="rId18"/>
    <p:sldId id="322" r:id="rId19"/>
    <p:sldId id="367" r:id="rId20"/>
    <p:sldId id="319" r:id="rId21"/>
    <p:sldId id="312" r:id="rId22"/>
    <p:sldId id="329" r:id="rId23"/>
    <p:sldId id="315" r:id="rId24"/>
    <p:sldId id="339" r:id="rId25"/>
    <p:sldId id="338" r:id="rId26"/>
    <p:sldId id="361" r:id="rId27"/>
    <p:sldId id="362" r:id="rId28"/>
    <p:sldId id="363" r:id="rId29"/>
    <p:sldId id="364" r:id="rId30"/>
    <p:sldId id="365" r:id="rId31"/>
    <p:sldId id="366" r:id="rId32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808080"/>
    <a:srgbClr val="00FF00"/>
    <a:srgbClr val="666666"/>
    <a:srgbClr val="DC0528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3770" autoAdjust="0"/>
  </p:normalViewPr>
  <p:slideViewPr>
    <p:cSldViewPr snapToGrid="0">
      <p:cViewPr varScale="1">
        <p:scale>
          <a:sx n="69" d="100"/>
          <a:sy n="69" d="100"/>
        </p:scale>
        <p:origin x="11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Work\Ic%20degradation\Alexandre\F2D2\F2D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5061242344707"/>
          <c:y val="3.0996160750786515E-2"/>
          <c:w val="0.72036401699787544"/>
          <c:h val="0.68332023058943969"/>
        </c:manualLayout>
      </c:layout>
      <c:scatterChart>
        <c:scatterStyle val="lineMarker"/>
        <c:varyColors val="0"/>
        <c:ser>
          <c:idx val="2"/>
          <c:order val="0"/>
          <c:tx>
            <c:v>Current limit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Ref>
              <c:f>'Interférence v14'!$C$5:$C$12</c:f>
              <c:numCache>
                <c:formatCode>General</c:formatCode>
                <c:ptCount val="8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1.6</c:v>
                </c:pt>
              </c:numCache>
            </c:numRef>
          </c:xVal>
          <c:yVal>
            <c:numRef>
              <c:f>'Interférence v14'!$E$5:$E$12</c:f>
              <c:numCache>
                <c:formatCode>0.0</c:formatCode>
                <c:ptCount val="8"/>
                <c:pt idx="0">
                  <c:v>95.833333333333343</c:v>
                </c:pt>
                <c:pt idx="1">
                  <c:v>100</c:v>
                </c:pt>
                <c:pt idx="2">
                  <c:v>100</c:v>
                </c:pt>
                <c:pt idx="3">
                  <c:v>99.166666666666671</c:v>
                </c:pt>
                <c:pt idx="4">
                  <c:v>98.333333333333343</c:v>
                </c:pt>
                <c:pt idx="5">
                  <c:v>97.5</c:v>
                </c:pt>
                <c:pt idx="6">
                  <c:v>94.166666666666671</c:v>
                </c:pt>
                <c:pt idx="7">
                  <c:v>85.833333333333343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271-45C2-A88C-7EEC2F019B02}"/>
            </c:ext>
          </c:extLst>
        </c:ser>
        <c:ser>
          <c:idx val="3"/>
          <c:order val="1"/>
          <c:tx>
            <c:v>Nominal current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6"/>
            <c:spPr>
              <a:noFill/>
              <a:ln w="9525">
                <a:solidFill>
                  <a:srgbClr val="C00000"/>
                </a:solidFill>
              </a:ln>
              <a:effectLst/>
            </c:spPr>
          </c:marker>
          <c:xVal>
            <c:numLit>
              <c:formatCode>General</c:formatCode>
              <c:ptCount val="1"/>
              <c:pt idx="0">
                <c:v>0.6</c:v>
              </c:pt>
            </c:numLit>
          </c:xVal>
          <c:yVal>
            <c:numLit>
              <c:formatCode>General</c:formatCode>
              <c:ptCount val="1"/>
              <c:pt idx="0">
                <c:v>86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1-4271-45C2-A88C-7EEC2F019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322224"/>
        <c:axId val="43832058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2"/>
                <c:tx>
                  <c:v>1 mm avec câble ECC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noFill/>
                    <a:ln w="9525">
                      <a:solidFill>
                        <a:srgbClr val="C00000"/>
                      </a:solidFill>
                    </a:ln>
                    <a:effectLst/>
                  </c:spPr>
                </c:marker>
                <c:xVal>
                  <c:numLit>
                    <c:formatCode>General</c:formatCode>
                    <c:ptCount val="1"/>
                    <c:pt idx="0">
                      <c:v>1</c:v>
                    </c:pt>
                  </c:numLit>
                </c:xVal>
                <c:yVal>
                  <c:numLit>
                    <c:formatCode>General</c:formatCode>
                    <c:ptCount val="1"/>
                    <c:pt idx="0">
                      <c:v>100</c:v>
                    </c:pt>
                  </c:numLit>
                </c:yVal>
                <c:smooth val="0"/>
                <c:extLst>
                  <c:ext xmlns:c16="http://schemas.microsoft.com/office/drawing/2014/chart" uri="{C3380CC4-5D6E-409C-BE32-E72D297353CC}">
                    <c16:uniqueId val="{00000004-4271-45C2-A88C-7EEC2F019B02}"/>
                  </c:ext>
                </c:extLst>
              </c15:ser>
            </c15:filteredScatterSeries>
          </c:ext>
        </c:extLst>
      </c:scatterChart>
      <c:scatterChart>
        <c:scatterStyle val="lineMarker"/>
        <c:varyColors val="0"/>
        <c:ser>
          <c:idx val="5"/>
          <c:order val="4"/>
          <c:tx>
            <c:v>Coil in contact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square"/>
            <c:size val="5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'Interférence v14'!$C$5:$C$12</c:f>
              <c:numCache>
                <c:formatCode>General</c:formatCode>
                <c:ptCount val="8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1.6</c:v>
                </c:pt>
              </c:numCache>
            </c:numRef>
          </c:xVal>
          <c:yVal>
            <c:numRef>
              <c:f>'Interférence v14'!$I$5:$I$12</c:f>
              <c:numCache>
                <c:formatCode>General</c:formatCode>
                <c:ptCount val="8"/>
                <c:pt idx="0">
                  <c:v>8</c:v>
                </c:pt>
                <c:pt idx="1">
                  <c:v>11</c:v>
                </c:pt>
                <c:pt idx="2">
                  <c:v>23</c:v>
                </c:pt>
                <c:pt idx="3">
                  <c:v>44</c:v>
                </c:pt>
                <c:pt idx="4">
                  <c:v>73</c:v>
                </c:pt>
                <c:pt idx="5">
                  <c:v>98</c:v>
                </c:pt>
                <c:pt idx="6">
                  <c:v>100</c:v>
                </c:pt>
                <c:pt idx="7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271-45C2-A88C-7EEC2F019B02}"/>
            </c:ext>
          </c:extLst>
        </c:ser>
        <c:ser>
          <c:idx val="0"/>
          <c:order val="5"/>
          <c:tx>
            <c:v>Coil in contact at Nominal</c:v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triangle"/>
            <c:size val="6"/>
            <c:spPr>
              <a:noFill/>
              <a:ln w="9525">
                <a:solidFill>
                  <a:srgbClr val="0070C0"/>
                </a:solidFill>
              </a:ln>
              <a:effectLst/>
            </c:spPr>
          </c:marker>
          <c:xVal>
            <c:numLit>
              <c:formatCode>General</c:formatCode>
              <c:ptCount val="1"/>
              <c:pt idx="0">
                <c:v>0.6</c:v>
              </c:pt>
            </c:numLit>
          </c:xVal>
          <c:yVal>
            <c:numLit>
              <c:formatCode>General</c:formatCode>
              <c:ptCount val="1"/>
              <c:pt idx="0">
                <c:v>100</c:v>
              </c:pt>
            </c:numLit>
          </c:yVal>
          <c:smooth val="0"/>
          <c:extLst>
            <c:ext xmlns:c16="http://schemas.microsoft.com/office/drawing/2014/chart" uri="{C3380CC4-5D6E-409C-BE32-E72D297353CC}">
              <c16:uniqueId val="{00000003-4271-45C2-A88C-7EEC2F019B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38615128"/>
        <c:axId val="63861480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3"/>
                <c:tx>
                  <c:v>1.6 mm avec câble ECC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triangle"/>
                  <c:size val="5"/>
                  <c:spPr>
                    <a:noFill/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Lit>
                    <c:formatCode>General</c:formatCode>
                    <c:ptCount val="1"/>
                    <c:pt idx="0">
                      <c:v>1.6</c:v>
                    </c:pt>
                  </c:numLit>
                </c:xVal>
                <c:yVal>
                  <c:numLit>
                    <c:formatCode>General</c:formatCode>
                    <c:ptCount val="1"/>
                    <c:pt idx="0">
                      <c:v>87.3</c:v>
                    </c:pt>
                  </c:numLit>
                </c:yVal>
                <c:smooth val="0"/>
                <c:extLst>
                  <c:ext xmlns:c16="http://schemas.microsoft.com/office/drawing/2014/chart" uri="{C3380CC4-5D6E-409C-BE32-E72D297353CC}">
                    <c16:uniqueId val="{00000005-4271-45C2-A88C-7EEC2F019B02}"/>
                  </c:ext>
                </c:extLst>
              </c15:ser>
            </c15:filteredScatterSeries>
          </c:ext>
        </c:extLst>
      </c:scatterChart>
      <c:valAx>
        <c:axId val="438322224"/>
        <c:scaling>
          <c:orientation val="minMax"/>
          <c:max val="1.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Interference [mm]</a:t>
                </a:r>
              </a:p>
            </c:rich>
          </c:tx>
          <c:layout>
            <c:manualLayout>
              <c:xMode val="edge"/>
              <c:yMode val="edge"/>
              <c:x val="0.35584768428163005"/>
              <c:y val="0.8009448115255128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38320584"/>
        <c:crosses val="autoZero"/>
        <c:crossBetween val="midCat"/>
        <c:majorUnit val="0.2"/>
      </c:valAx>
      <c:valAx>
        <c:axId val="438320584"/>
        <c:scaling>
          <c:orientation val="minMax"/>
          <c:max val="101"/>
          <c:min val="8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Current limit </a:t>
                </a:r>
                <a:r>
                  <a:rPr lang="en-US" sz="800" baseline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[% I</a:t>
                </a:r>
                <a:r>
                  <a:rPr lang="en-US" sz="800" baseline="-2500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</a:t>
                </a:r>
                <a:r>
                  <a:rPr lang="en-US" sz="800" baseline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]</a:t>
                </a:r>
                <a:endParaRPr lang="en-US" sz="80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>
            <c:manualLayout>
              <c:xMode val="edge"/>
              <c:yMode val="edge"/>
              <c:x val="2.0016247969003868E-3"/>
              <c:y val="0.162735287321590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fr-FR"/>
          </a:p>
        </c:txPr>
        <c:crossAx val="438322224"/>
        <c:crosses val="autoZero"/>
        <c:crossBetween val="midCat"/>
      </c:valAx>
      <c:valAx>
        <c:axId val="638614800"/>
        <c:scaling>
          <c:orientation val="minMax"/>
          <c:max val="105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800" b="0" i="0" u="none" strike="noStrike" baseline="0">
                    <a:effectLst/>
                  </a:rPr>
                  <a:t>ost-coil contact [</a:t>
                </a:r>
                <a:r>
                  <a:rPr lang="en-US" sz="80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 of area]</a:t>
                </a:r>
              </a:p>
            </c:rich>
          </c:tx>
          <c:layout>
            <c:manualLayout>
              <c:xMode val="edge"/>
              <c:yMode val="edge"/>
              <c:x val="0.93050524934383205"/>
              <c:y val="0.12145652566581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out"/>
        <c:minorTickMark val="none"/>
        <c:tickLblPos val="nextTo"/>
        <c:spPr>
          <a:noFill/>
          <a:ln w="31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rgbClr val="0070C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fr-FR"/>
          </a:p>
        </c:txPr>
        <c:crossAx val="638615128"/>
        <c:crosses val="max"/>
        <c:crossBetween val="midCat"/>
      </c:valAx>
      <c:valAx>
        <c:axId val="638615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638614800"/>
        <c:crosses val="max"/>
        <c:crossBetween val="midCat"/>
      </c:valAx>
      <c:spPr>
        <a:noFill/>
        <a:ln w="3175"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1.2889013873265873E-3"/>
          <c:y val="0.89136434913062357"/>
          <c:w val="0.99871109861267326"/>
          <c:h val="0.108635650869376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fr-FR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27/06/2019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F2D2 Project </a:t>
            </a:r>
            <a:r>
              <a:rPr lang="fr-FR" dirty="0" err="1" smtClean="0"/>
              <a:t>Status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IRFU/DACM/LEAS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F2D2 Project Status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F2D2 Project Status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IRFU/DACM/LEAS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IRFU/DACM/LEAS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emf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wmf"/><Relationship Id="rId4" Type="http://schemas.openxmlformats.org/officeDocument/2006/relationships/image" Target="../media/image3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311769" y="1438275"/>
            <a:ext cx="58322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F2D2:</a:t>
            </a:r>
          </a:p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CEA Dipole Model </a:t>
            </a:r>
            <a:endParaRPr lang="en-US" sz="32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FCC</a:t>
            </a:r>
            <a:endParaRPr lang="fr-FR" sz="3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2362" y="5160658"/>
            <a:ext cx="5355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</a:t>
            </a:r>
            <a:r>
              <a:rPr lang="fr-FR" sz="1600" b="1" dirty="0" smtClean="0">
                <a:solidFill>
                  <a:srgbClr val="666666"/>
                </a:solidFill>
              </a:rPr>
              <a:t>E. Rochepault</a:t>
            </a:r>
            <a:r>
              <a:rPr lang="fr-FR" sz="1600" dirty="0" smtClean="0">
                <a:solidFill>
                  <a:srgbClr val="666666"/>
                </a:solidFill>
              </a:rPr>
              <a:t>, V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</a:t>
            </a:r>
            <a:r>
              <a:rPr lang="fr-FR" sz="1600" dirty="0" smtClean="0">
                <a:solidFill>
                  <a:srgbClr val="666666"/>
                </a:solidFill>
              </a:rPr>
              <a:t>M. Durante, H. Felice, P. </a:t>
            </a:r>
            <a:r>
              <a:rPr lang="fr-FR" sz="1600" dirty="0" err="1" smtClean="0">
                <a:solidFill>
                  <a:srgbClr val="666666"/>
                </a:solidFill>
              </a:rPr>
              <a:t>Mallon</a:t>
            </a:r>
            <a:r>
              <a:rPr lang="fr-FR" sz="1600" dirty="0" smtClean="0">
                <a:solidFill>
                  <a:srgbClr val="666666"/>
                </a:solidFill>
              </a:rPr>
              <a:t>, P. Manil, J.F. </a:t>
            </a:r>
            <a:r>
              <a:rPr lang="fr-FR" sz="1600" dirty="0" err="1" smtClean="0">
                <a:solidFill>
                  <a:srgbClr val="666666"/>
                </a:solidFill>
              </a:rPr>
              <a:t>Millot</a:t>
            </a:r>
            <a:r>
              <a:rPr lang="fr-FR" sz="1600" dirty="0" smtClean="0">
                <a:solidFill>
                  <a:srgbClr val="666666"/>
                </a:solidFill>
              </a:rPr>
              <a:t>, G. Minier, J.M. Rifflet, L. </a:t>
            </a:r>
            <a:r>
              <a:rPr lang="fr-FR" sz="1600" dirty="0" err="1" smtClean="0">
                <a:solidFill>
                  <a:srgbClr val="666666"/>
                </a:solidFill>
              </a:rPr>
              <a:t>Ramos-Vieira</a:t>
            </a:r>
            <a:endParaRPr lang="fr-FR" sz="1600" dirty="0" smtClean="0">
              <a:solidFill>
                <a:srgbClr val="666666"/>
              </a:solidFill>
            </a:endParaRPr>
          </a:p>
          <a:p>
            <a:r>
              <a:rPr lang="fr-FR" sz="1600" dirty="0" smtClean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D. </a:t>
            </a:r>
            <a:r>
              <a:rPr lang="fr-FR" sz="1600" dirty="0" err="1" smtClean="0">
                <a:solidFill>
                  <a:srgbClr val="666666"/>
                </a:solidFill>
              </a:rPr>
              <a:t>Tommasini</a:t>
            </a:r>
            <a:r>
              <a:rPr lang="fr-FR" sz="1600" dirty="0" smtClean="0">
                <a:solidFill>
                  <a:srgbClr val="666666"/>
                </a:solidFill>
              </a:rPr>
              <a:t>, J. </a:t>
            </a:r>
            <a:r>
              <a:rPr lang="fr-FR" sz="1600" dirty="0" err="1" smtClean="0">
                <a:solidFill>
                  <a:srgbClr val="666666"/>
                </a:solidFill>
              </a:rPr>
              <a:t>Fleiter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724275" y="6202382"/>
            <a:ext cx="2813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666666"/>
                </a:solidFill>
              </a:rPr>
              <a:t>27/06/2019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92362" y="3268611"/>
            <a:ext cx="54585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F2D2 =</a:t>
            </a:r>
          </a:p>
          <a:p>
            <a:r>
              <a:rPr lang="fr-FR" sz="24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</a:t>
            </a: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CC </a:t>
            </a:r>
            <a:r>
              <a:rPr lang="fr-FR" sz="2400" b="1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</a:t>
            </a:r>
            <a:r>
              <a:rPr lang="fr-FR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lared</a:t>
            </a: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-ends </a:t>
            </a:r>
            <a:r>
              <a:rPr lang="fr-FR" sz="2400" b="1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fr-FR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ipole</a:t>
            </a:r>
            <a:r>
              <a:rPr lang="fr-FR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2400" b="1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fr-FR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emonstrator</a:t>
            </a:r>
            <a:endParaRPr lang="fr-FR" sz="2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31" y="4081025"/>
            <a:ext cx="1031386" cy="1031386"/>
          </a:xfrm>
          <a:prstGeom prst="rect">
            <a:avLst/>
          </a:prstGeom>
        </p:spPr>
      </p:pic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60" y="3378667"/>
            <a:ext cx="1317757" cy="131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52941" y="477385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TM &amp; ©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Lucasfilm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Ltd. </a:t>
            </a:r>
            <a:endParaRPr lang="en-US" sz="800" dirty="0" smtClean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</a:rPr>
              <a:t>All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4099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0365"/>
            <a:ext cx="6015701" cy="1613248"/>
          </a:xfrm>
          <a:prstGeom prst="rect">
            <a:avLst/>
          </a:prstGeom>
        </p:spPr>
      </p:pic>
      <p:pic>
        <p:nvPicPr>
          <p:cNvPr id="10" name="Espace réservé du contenu 9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1" r="19013"/>
          <a:stretch/>
        </p:blipFill>
        <p:spPr>
          <a:xfrm>
            <a:off x="4271211" y="3282898"/>
            <a:ext cx="4872789" cy="3248615"/>
          </a:xfr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Magnetic design - Finalized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167550" y="3344841"/>
            <a:ext cx="42141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b="1" dirty="0" smtClean="0"/>
              <a:t>3D </a:t>
            </a:r>
            <a:r>
              <a:rPr lang="fr-FR" b="1" dirty="0" err="1" smtClean="0"/>
              <a:t>simplified</a:t>
            </a:r>
            <a:r>
              <a:rPr lang="fr-FR" b="1" dirty="0" smtClean="0"/>
              <a:t> </a:t>
            </a:r>
            <a:r>
              <a:rPr lang="fr-FR" b="1" dirty="0" err="1" smtClean="0"/>
              <a:t>Opera</a:t>
            </a:r>
            <a:r>
              <a:rPr lang="fr-FR" b="1" dirty="0" smtClean="0"/>
              <a:t> FEM</a:t>
            </a:r>
            <a:r>
              <a:rPr lang="fr-FR" dirty="0" smtClean="0"/>
              <a:t>:</a:t>
            </a:r>
          </a:p>
          <a:p>
            <a:pPr marL="342900" indent="-342900">
              <a:buFont typeface="+mj-lt"/>
              <a:buAutoNum type="arabicPeriod" startAt="2"/>
            </a:pPr>
            <a:endParaRPr lang="fr-FR" dirty="0" smtClean="0"/>
          </a:p>
          <a:p>
            <a:pPr marL="540000" lvl="1" indent="-342900">
              <a:buFont typeface="+mj-lt"/>
              <a:buAutoNum type="alphaLcPeriod" startAt="2"/>
            </a:pPr>
            <a:r>
              <a:rPr lang="fr-FR" dirty="0" smtClean="0"/>
              <a:t>Central </a:t>
            </a:r>
            <a:r>
              <a:rPr lang="fr-FR" dirty="0" err="1" smtClean="0"/>
              <a:t>field</a:t>
            </a:r>
            <a:r>
              <a:rPr lang="fr-FR" dirty="0" smtClean="0"/>
              <a:t>:</a:t>
            </a:r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/>
              <a:t>Length</a:t>
            </a:r>
            <a:r>
              <a:rPr lang="fr-FR" dirty="0"/>
              <a:t> = 1042 </a:t>
            </a:r>
            <a:r>
              <a:rPr lang="fr-FR" dirty="0" smtClean="0"/>
              <a:t>mm</a:t>
            </a:r>
            <a:endParaRPr lang="fr-FR" dirty="0"/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dirty="0" smtClean="0"/>
              <a:t>Uniform </a:t>
            </a:r>
            <a:r>
              <a:rPr lang="fr-FR" dirty="0" err="1"/>
              <a:t>field</a:t>
            </a:r>
            <a:r>
              <a:rPr lang="fr-FR" dirty="0"/>
              <a:t> </a:t>
            </a:r>
            <a:r>
              <a:rPr lang="fr-FR" dirty="0" err="1"/>
              <a:t>region</a:t>
            </a:r>
            <a:r>
              <a:rPr lang="fr-FR" dirty="0"/>
              <a:t> (±1</a:t>
            </a:r>
            <a:r>
              <a:rPr lang="fr-FR" dirty="0" smtClean="0"/>
              <a:t>%)         = 249 mm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40000" lvl="1" indent="-342900">
              <a:buFont typeface="+mj-lt"/>
              <a:buAutoNum type="alphaLcPeriod" startAt="2"/>
            </a:pPr>
            <a:r>
              <a:rPr lang="fr-FR" dirty="0" smtClean="0"/>
              <a:t>Field in </a:t>
            </a:r>
            <a:r>
              <a:rPr lang="fr-FR" dirty="0" err="1" smtClean="0"/>
              <a:t>critical</a:t>
            </a:r>
            <a:r>
              <a:rPr lang="fr-FR" dirty="0" smtClean="0"/>
              <a:t> areas:</a:t>
            </a:r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B050"/>
                </a:solidFill>
              </a:rPr>
              <a:t>Peak </a:t>
            </a:r>
            <a:r>
              <a:rPr lang="fr-FR" b="1" dirty="0" err="1" smtClean="0">
                <a:solidFill>
                  <a:srgbClr val="00B050"/>
                </a:solidFill>
              </a:rPr>
              <a:t>field</a:t>
            </a:r>
            <a:r>
              <a:rPr lang="fr-FR" b="1" dirty="0" smtClean="0">
                <a:solidFill>
                  <a:srgbClr val="00B050"/>
                </a:solidFill>
              </a:rPr>
              <a:t> in straight section</a:t>
            </a:r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b="1" dirty="0" smtClean="0">
                <a:solidFill>
                  <a:srgbClr val="00B050"/>
                </a:solidFill>
              </a:rPr>
              <a:t>Field in the layer jumps &lt; 14 T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67550" y="1111790"/>
            <a:ext cx="4530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dirty="0" err="1" smtClean="0"/>
              <a:t>Preliminary</a:t>
            </a:r>
            <a:r>
              <a:rPr lang="fr-FR" b="1" dirty="0" smtClean="0"/>
              <a:t> CAD</a:t>
            </a:r>
            <a:r>
              <a:rPr lang="fr-FR" dirty="0" smtClean="0"/>
              <a:t> model of the </a:t>
            </a:r>
            <a:r>
              <a:rPr lang="fr-FR" dirty="0" err="1" smtClean="0"/>
              <a:t>coils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042463" y="4387057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V4.8.14</a:t>
            </a:r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83" b="10803"/>
          <a:stretch/>
        </p:blipFill>
        <p:spPr bwMode="auto">
          <a:xfrm>
            <a:off x="4777252" y="906069"/>
            <a:ext cx="4390328" cy="238336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lèche vers le bas 7"/>
          <p:cNvSpPr/>
          <p:nvPr/>
        </p:nvSpPr>
        <p:spPr>
          <a:xfrm>
            <a:off x="6346658" y="2905626"/>
            <a:ext cx="378995" cy="687934"/>
          </a:xfrm>
          <a:prstGeom prst="down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92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" t="14211" r="17047" b="10877"/>
          <a:stretch/>
        </p:blipFill>
        <p:spPr>
          <a:xfrm>
            <a:off x="4890837" y="3626031"/>
            <a:ext cx="3905780" cy="2913132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657" y="1060909"/>
            <a:ext cx="6043154" cy="26600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Mechanical Design - Ongoing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F2D2 Project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8019107" y="5697316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V4.8.15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3566" y="1012618"/>
            <a:ext cx="47954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b="1" dirty="0" err="1" smtClean="0"/>
              <a:t>Preliminary</a:t>
            </a:r>
            <a:r>
              <a:rPr lang="fr-FR" b="1" dirty="0" smtClean="0"/>
              <a:t> CAD</a:t>
            </a:r>
            <a:r>
              <a:rPr lang="fr-FR" dirty="0" smtClean="0"/>
              <a:t> model of the structure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73566" y="4137042"/>
            <a:ext cx="4050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b="1" dirty="0" smtClean="0"/>
              <a:t>3D </a:t>
            </a:r>
            <a:r>
              <a:rPr lang="fr-FR" b="1" dirty="0" err="1" smtClean="0"/>
              <a:t>simplified</a:t>
            </a:r>
            <a:r>
              <a:rPr lang="fr-FR" b="1" dirty="0" smtClean="0"/>
              <a:t> </a:t>
            </a:r>
            <a:r>
              <a:rPr lang="fr-FR" b="1" dirty="0" err="1" smtClean="0"/>
              <a:t>Ansys</a:t>
            </a:r>
            <a:r>
              <a:rPr lang="fr-FR" b="1" dirty="0" smtClean="0"/>
              <a:t> FEM</a:t>
            </a:r>
            <a:r>
              <a:rPr lang="fr-FR" dirty="0" smtClean="0"/>
              <a:t>:</a:t>
            </a:r>
          </a:p>
          <a:p>
            <a:pPr marL="342900" indent="-342900">
              <a:buFont typeface="+mj-lt"/>
              <a:buAutoNum type="arabicPeriod" startAt="2"/>
            </a:pPr>
            <a:endParaRPr lang="fr-FR" dirty="0" smtClean="0"/>
          </a:p>
          <a:p>
            <a:pPr marL="540000" lvl="1" indent="-342900">
              <a:buFont typeface="+mj-lt"/>
              <a:buAutoNum type="alphaLcPeriod"/>
            </a:pPr>
            <a:r>
              <a:rPr lang="fr-FR" dirty="0" err="1" smtClean="0"/>
              <a:t>Optimize</a:t>
            </a:r>
            <a:r>
              <a:rPr lang="fr-FR" dirty="0" smtClean="0"/>
              <a:t> the transverse </a:t>
            </a:r>
            <a:r>
              <a:rPr lang="fr-FR" dirty="0" err="1" smtClean="0"/>
              <a:t>preload</a:t>
            </a:r>
            <a:endParaRPr lang="fr-FR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40000" lvl="1" indent="-342900">
              <a:buFont typeface="+mj-lt"/>
              <a:buAutoNum type="alphaLcPeriod"/>
            </a:pPr>
            <a:r>
              <a:rPr lang="fr-FR" dirty="0" err="1" smtClean="0"/>
              <a:t>Stay</a:t>
            </a:r>
            <a:r>
              <a:rPr lang="fr-FR" dirty="0" smtClean="0"/>
              <a:t> </a:t>
            </a:r>
            <a:r>
              <a:rPr lang="fr-FR" dirty="0" err="1" smtClean="0"/>
              <a:t>below</a:t>
            </a:r>
            <a:r>
              <a:rPr lang="fr-FR" dirty="0" smtClean="0"/>
              <a:t> the stress </a:t>
            </a:r>
            <a:r>
              <a:rPr lang="fr-FR" dirty="0" err="1" smtClean="0"/>
              <a:t>limits</a:t>
            </a:r>
            <a:r>
              <a:rPr lang="fr-FR" dirty="0" smtClean="0"/>
              <a:t>:</a:t>
            </a:r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Coil</a:t>
            </a:r>
            <a:endParaRPr lang="fr-FR" dirty="0" smtClean="0"/>
          </a:p>
          <a:p>
            <a:pPr marL="720000" lvl="2" indent="-285750">
              <a:buFont typeface="Arial" panose="020B0604020202020204" pitchFamily="34" charset="0"/>
              <a:buChar char="•"/>
            </a:pPr>
            <a:r>
              <a:rPr lang="fr-FR" dirty="0" smtClean="0"/>
              <a:t>Components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9081" y="1505998"/>
            <a:ext cx="2531744" cy="2414475"/>
          </a:xfrm>
          <a:prstGeom prst="rect">
            <a:avLst/>
          </a:prstGeom>
        </p:spPr>
      </p:pic>
      <p:sp>
        <p:nvSpPr>
          <p:cNvPr id="17" name="Flèche vers le bas 16"/>
          <p:cNvSpPr/>
          <p:nvPr/>
        </p:nvSpPr>
        <p:spPr>
          <a:xfrm>
            <a:off x="6010758" y="3587128"/>
            <a:ext cx="378995" cy="505800"/>
          </a:xfrm>
          <a:prstGeom prst="down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8" y="3252051"/>
            <a:ext cx="3995600" cy="2520000"/>
          </a:xfrm>
          <a:prstGeom prst="rect">
            <a:avLst/>
          </a:prstGeom>
        </p:spPr>
      </p:pic>
      <p:pic>
        <p:nvPicPr>
          <p:cNvPr id="76" name="Image 7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987" y="3264383"/>
            <a:ext cx="3995600" cy="2520000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999" y="3263640"/>
            <a:ext cx="3995600" cy="2520000"/>
          </a:xfrm>
          <a:prstGeom prst="rect">
            <a:avLst/>
          </a:prstGeom>
        </p:spPr>
      </p:pic>
      <p:pic>
        <p:nvPicPr>
          <p:cNvPr id="64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8" y="962008"/>
            <a:ext cx="3995600" cy="2520000"/>
          </a:xfrm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785" y="1004615"/>
            <a:ext cx="3995600" cy="252000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989" y="1004615"/>
            <a:ext cx="3995600" cy="2520000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>
          <a:xfrm>
            <a:off x="16851" y="2707782"/>
            <a:ext cx="1312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68 MPa</a:t>
            </a:r>
          </a:p>
        </p:txBody>
      </p:sp>
      <p:cxnSp>
        <p:nvCxnSpPr>
          <p:cNvPr id="67" name="Connecteur droit avec flèche 66"/>
          <p:cNvCxnSpPr/>
          <p:nvPr/>
        </p:nvCxnSpPr>
        <p:spPr>
          <a:xfrm flipV="1">
            <a:off x="499311" y="2264615"/>
            <a:ext cx="151146" cy="442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27179" y="3307727"/>
            <a:ext cx="177484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0.6 mm </a:t>
            </a:r>
            <a:r>
              <a:rPr lang="en-US" sz="1400" dirty="0" smtClean="0"/>
              <a:t>interference</a:t>
            </a:r>
            <a:endParaRPr lang="en-US" sz="14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Mechanical Design - </a:t>
            </a:r>
            <a:r>
              <a:rPr lang="en-US" dirty="0"/>
              <a:t>Ongoing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24" name="TextBox 4"/>
          <p:cNvSpPr txBox="1"/>
          <p:nvPr/>
        </p:nvSpPr>
        <p:spPr>
          <a:xfrm rot="16200000">
            <a:off x="-489058" y="4405464"/>
            <a:ext cx="16200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Post-Coil</a:t>
            </a:r>
          </a:p>
          <a:p>
            <a:pPr algn="ctr"/>
            <a:r>
              <a:rPr lang="en-US" sz="1350" b="1" dirty="0" smtClean="0"/>
              <a:t>Contact pressure</a:t>
            </a:r>
            <a:endParaRPr lang="en-US" sz="1350" b="1" dirty="0"/>
          </a:p>
        </p:txBody>
      </p:sp>
      <p:sp>
        <p:nvSpPr>
          <p:cNvPr id="25" name="TextBox 3"/>
          <p:cNvSpPr txBox="1"/>
          <p:nvPr/>
        </p:nvSpPr>
        <p:spPr>
          <a:xfrm rot="16200000">
            <a:off x="-54647" y="1423209"/>
            <a:ext cx="9023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σ Von </a:t>
            </a:r>
            <a:r>
              <a:rPr lang="en-US" sz="1350" b="1" dirty="0"/>
              <a:t>Mises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97677" y="5809878"/>
            <a:ext cx="4999965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B050"/>
                </a:solidFill>
              </a:rPr>
              <a:t>Verified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consistency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with</a:t>
            </a:r>
            <a:r>
              <a:rPr lang="fr-FR" dirty="0" smtClean="0">
                <a:solidFill>
                  <a:srgbClr val="00B050"/>
                </a:solidFill>
              </a:rPr>
              <a:t> 2D model at z=0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B050"/>
                </a:solidFill>
              </a:rPr>
              <a:t>Coil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peak</a:t>
            </a:r>
            <a:r>
              <a:rPr lang="fr-FR" dirty="0" smtClean="0">
                <a:solidFill>
                  <a:srgbClr val="00B050"/>
                </a:solidFill>
              </a:rPr>
              <a:t> stress </a:t>
            </a:r>
            <a:r>
              <a:rPr lang="fr-FR" dirty="0" err="1" smtClean="0">
                <a:solidFill>
                  <a:srgbClr val="00B050"/>
                </a:solidFill>
              </a:rPr>
              <a:t>within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targets</a:t>
            </a:r>
            <a:r>
              <a:rPr lang="fr-FR" dirty="0" smtClean="0">
                <a:solidFill>
                  <a:srgbClr val="00B050"/>
                </a:solidFill>
              </a:rPr>
              <a:t> at z=0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19107" y="569731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V4.8.15e</a:t>
            </a:r>
            <a:endParaRPr lang="en-US" dirty="0"/>
          </a:p>
        </p:txBody>
      </p:sp>
      <p:sp>
        <p:nvSpPr>
          <p:cNvPr id="75" name="ZoneTexte 74"/>
          <p:cNvSpPr txBox="1"/>
          <p:nvPr/>
        </p:nvSpPr>
        <p:spPr>
          <a:xfrm>
            <a:off x="7487466" y="3300326"/>
            <a:ext cx="910574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10.3 kA, 15.5 T</a:t>
            </a:r>
            <a:endParaRPr lang="en-US" sz="1400" dirty="0"/>
          </a:p>
        </p:txBody>
      </p:sp>
      <p:sp>
        <p:nvSpPr>
          <p:cNvPr id="78" name="ZoneTexte 77"/>
          <p:cNvSpPr txBox="1"/>
          <p:nvPr/>
        </p:nvSpPr>
        <p:spPr>
          <a:xfrm>
            <a:off x="3039167" y="2728367"/>
            <a:ext cx="992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200 MPa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79" name="Connecteur droit avec flèche 78"/>
          <p:cNvCxnSpPr/>
          <p:nvPr/>
        </p:nvCxnSpPr>
        <p:spPr>
          <a:xfrm flipV="1">
            <a:off x="3437958" y="2337672"/>
            <a:ext cx="252922" cy="3940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ZoneTexte 90"/>
          <p:cNvSpPr txBox="1"/>
          <p:nvPr/>
        </p:nvSpPr>
        <p:spPr>
          <a:xfrm>
            <a:off x="7204018" y="955762"/>
            <a:ext cx="99260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140 MPa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92" name="Connecteur droit avec flèche 91"/>
          <p:cNvCxnSpPr/>
          <p:nvPr/>
        </p:nvCxnSpPr>
        <p:spPr>
          <a:xfrm>
            <a:off x="8075149" y="1114428"/>
            <a:ext cx="121475" cy="1310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6151153" y="4227632"/>
            <a:ext cx="992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0 MPa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94" name="Connecteur droit avec flèche 93"/>
          <p:cNvCxnSpPr/>
          <p:nvPr/>
        </p:nvCxnSpPr>
        <p:spPr>
          <a:xfrm flipV="1">
            <a:off x="6850334" y="4327528"/>
            <a:ext cx="239426" cy="5003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4256107" y="3319559"/>
            <a:ext cx="756268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1.9 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211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Mechanical Design - Ongoing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84"/>
          <a:stretch/>
        </p:blipFill>
        <p:spPr>
          <a:xfrm>
            <a:off x="0" y="968535"/>
            <a:ext cx="3995600" cy="230622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293395" y="2540343"/>
            <a:ext cx="1383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68 MPa</a:t>
            </a:r>
          </a:p>
          <a:p>
            <a:r>
              <a:rPr lang="en-US" dirty="0">
                <a:solidFill>
                  <a:srgbClr val="00B050"/>
                </a:solidFill>
              </a:rPr>
              <a:t>&lt;150 </a:t>
            </a:r>
            <a:r>
              <a:rPr lang="en-US" dirty="0" smtClean="0">
                <a:solidFill>
                  <a:srgbClr val="00B050"/>
                </a:solidFill>
              </a:rPr>
              <a:t>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433137" y="2725143"/>
            <a:ext cx="860258" cy="138365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05"/>
          <a:stretch/>
        </p:blipFill>
        <p:spPr>
          <a:xfrm>
            <a:off x="3063400" y="956503"/>
            <a:ext cx="3995600" cy="2318256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293726" y="2540342"/>
            <a:ext cx="1541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200 MPa</a:t>
            </a:r>
          </a:p>
          <a:p>
            <a:r>
              <a:rPr lang="en-US" dirty="0">
                <a:solidFill>
                  <a:srgbClr val="00B050"/>
                </a:solidFill>
              </a:rPr>
              <a:t>~</a:t>
            </a:r>
            <a:r>
              <a:rPr lang="en-US" dirty="0" smtClean="0">
                <a:solidFill>
                  <a:srgbClr val="00B050"/>
                </a:solidFill>
              </a:rPr>
              <a:t>200 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3480010" y="2725143"/>
            <a:ext cx="852974" cy="195293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4"/>
          <a:stretch/>
        </p:blipFill>
        <p:spPr>
          <a:xfrm>
            <a:off x="6131703" y="950486"/>
            <a:ext cx="3995600" cy="2321323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7396384" y="2577877"/>
            <a:ext cx="1466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147 MPa</a:t>
            </a:r>
          </a:p>
          <a:p>
            <a:r>
              <a:rPr lang="en-US" dirty="0">
                <a:solidFill>
                  <a:srgbClr val="00B050"/>
                </a:solidFill>
              </a:rPr>
              <a:t>&lt;150 </a:t>
            </a:r>
            <a:r>
              <a:rPr lang="en-US" dirty="0" smtClean="0">
                <a:solidFill>
                  <a:srgbClr val="00B050"/>
                </a:solidFill>
              </a:rPr>
              <a:t>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 flipV="1">
            <a:off x="7002864" y="2264995"/>
            <a:ext cx="449657" cy="415092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3"/>
          <p:cNvSpPr txBox="1"/>
          <p:nvPr/>
        </p:nvSpPr>
        <p:spPr>
          <a:xfrm rot="16200000">
            <a:off x="-357792" y="1417506"/>
            <a:ext cx="13823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σ Von Mises</a:t>
            </a:r>
          </a:p>
          <a:p>
            <a:pPr algn="ctr"/>
            <a:r>
              <a:rPr lang="en-US" sz="1350" b="1" dirty="0" smtClean="0"/>
              <a:t>Coil</a:t>
            </a:r>
            <a:endParaRPr lang="en-US" sz="1350" b="1" dirty="0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3197"/>
            <a:ext cx="3995600" cy="2520000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034" y="3223197"/>
            <a:ext cx="3995600" cy="2520000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342681" y="3278606"/>
            <a:ext cx="1247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233 MPa</a:t>
            </a:r>
          </a:p>
          <a:p>
            <a:r>
              <a:rPr lang="en-US" dirty="0">
                <a:solidFill>
                  <a:srgbClr val="00B050"/>
                </a:solidFill>
              </a:rPr>
              <a:t>~</a:t>
            </a:r>
            <a:r>
              <a:rPr lang="en-US" dirty="0" smtClean="0">
                <a:solidFill>
                  <a:srgbClr val="00B050"/>
                </a:solidFill>
              </a:rPr>
              <a:t>230 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449711" y="3505957"/>
            <a:ext cx="541515" cy="270988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3129473" y="3334467"/>
            <a:ext cx="1489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163 MPa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&lt;200 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4219192" y="3540093"/>
            <a:ext cx="422838" cy="551975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"/>
          <p:cNvSpPr txBox="1"/>
          <p:nvPr/>
        </p:nvSpPr>
        <p:spPr>
          <a:xfrm rot="16200000">
            <a:off x="-679220" y="3977810"/>
            <a:ext cx="18425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σ Von Mises</a:t>
            </a:r>
          </a:p>
        </p:txBody>
      </p:sp>
      <p:sp>
        <p:nvSpPr>
          <p:cNvPr id="34" name="ZoneTexte 33"/>
          <p:cNvSpPr txBox="1"/>
          <p:nvPr/>
        </p:nvSpPr>
        <p:spPr>
          <a:xfrm>
            <a:off x="197677" y="5809878"/>
            <a:ext cx="6666339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Peak stress in </a:t>
            </a:r>
            <a:r>
              <a:rPr lang="fr-FR" dirty="0" err="1" smtClean="0">
                <a:solidFill>
                  <a:srgbClr val="00B050"/>
                </a:solidFill>
              </a:rPr>
              <a:t>coil</a:t>
            </a:r>
            <a:r>
              <a:rPr lang="fr-FR" dirty="0" smtClean="0">
                <a:solidFill>
                  <a:srgbClr val="00B050"/>
                </a:solidFill>
              </a:rPr>
              <a:t> and </a:t>
            </a:r>
            <a:r>
              <a:rPr lang="fr-FR" dirty="0" err="1" smtClean="0">
                <a:solidFill>
                  <a:srgbClr val="00B050"/>
                </a:solidFill>
              </a:rPr>
              <a:t>critical</a:t>
            </a:r>
            <a:r>
              <a:rPr lang="fr-FR" dirty="0" smtClean="0">
                <a:solidFill>
                  <a:srgbClr val="00B050"/>
                </a:solidFill>
              </a:rPr>
              <a:t> components </a:t>
            </a:r>
            <a:r>
              <a:rPr lang="fr-FR" dirty="0" err="1" smtClean="0">
                <a:solidFill>
                  <a:srgbClr val="00B050"/>
                </a:solidFill>
              </a:rPr>
              <a:t>within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targets</a:t>
            </a:r>
            <a:endParaRPr lang="fr-FR" dirty="0" smtClean="0">
              <a:solidFill>
                <a:srgbClr val="00B05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accent2"/>
                </a:solidFill>
              </a:rPr>
              <a:t>Next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step</a:t>
            </a:r>
            <a:r>
              <a:rPr lang="fr-FR" dirty="0" smtClean="0">
                <a:solidFill>
                  <a:schemeClr val="accent2"/>
                </a:solidFill>
              </a:rPr>
              <a:t>: </a:t>
            </a:r>
            <a:r>
              <a:rPr lang="fr-FR" dirty="0" err="1" smtClean="0">
                <a:solidFill>
                  <a:schemeClr val="accent2"/>
                </a:solidFill>
              </a:rPr>
              <a:t>optimize</a:t>
            </a:r>
            <a:r>
              <a:rPr lang="fr-FR" dirty="0" smtClean="0">
                <a:solidFill>
                  <a:schemeClr val="accent2"/>
                </a:solidFill>
              </a:rPr>
              <a:t> longitudinal </a:t>
            </a:r>
            <a:r>
              <a:rPr lang="fr-FR" dirty="0" err="1" smtClean="0">
                <a:solidFill>
                  <a:schemeClr val="accent2"/>
                </a:solidFill>
              </a:rPr>
              <a:t>pre-load</a:t>
            </a:r>
            <a:endParaRPr lang="fr-FR" dirty="0">
              <a:solidFill>
                <a:schemeClr val="accent2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03" y="3232721"/>
            <a:ext cx="3995600" cy="2520000"/>
          </a:xfrm>
          <a:prstGeom prst="rect">
            <a:avLst/>
          </a:prstGeom>
        </p:spPr>
      </p:pic>
      <p:sp>
        <p:nvSpPr>
          <p:cNvPr id="44" name="ZoneTexte 43"/>
          <p:cNvSpPr txBox="1"/>
          <p:nvPr/>
        </p:nvSpPr>
        <p:spPr>
          <a:xfrm>
            <a:off x="6211562" y="3305364"/>
            <a:ext cx="1489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112 MPa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&lt;480 MPa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>
            <a:off x="7301281" y="3510990"/>
            <a:ext cx="1126840" cy="265955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1241041" y="4972258"/>
            <a:ext cx="5769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Yoke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4390874" y="4986272"/>
            <a:ext cx="683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X-Pad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7523101" y="5049112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Shell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5025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6000" y="1102649"/>
            <a:ext cx="8477848" cy="49685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Goal: Demonstrate some key concepts for FCC block-coil dipoles: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Grading between blocks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Joint technology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How? </a:t>
            </a:r>
          </a:p>
          <a:p>
            <a:pPr lvl="1" indent="0">
              <a:buNone/>
            </a:pPr>
            <a:r>
              <a:rPr lang="en-US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+mn-lt"/>
              </a:rPr>
              <a:t>Relying on </a:t>
            </a:r>
            <a:r>
              <a:rPr lang="en-US" b="1" dirty="0" smtClean="0">
                <a:solidFill>
                  <a:srgbClr val="00B050"/>
                </a:solidFill>
                <a:latin typeface="+mn-lt"/>
              </a:rPr>
              <a:t>proven technology</a:t>
            </a:r>
            <a:r>
              <a:rPr lang="en-US" dirty="0" smtClean="0">
                <a:latin typeface="+mn-lt"/>
              </a:rPr>
              <a:t>: 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Block-coil 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Bladders and keys structure</a:t>
            </a:r>
          </a:p>
          <a:p>
            <a:pPr marL="555750" lvl="1" indent="-285750">
              <a:buSzPct val="100000"/>
              <a:buFont typeface="Wingdings" panose="05000000000000000000" pitchFamily="2" charset="2"/>
              <a:buChar char="à"/>
            </a:pPr>
            <a:r>
              <a:rPr lang="en-US" dirty="0" smtClean="0">
                <a:latin typeface="+mn-lt"/>
              </a:rPr>
              <a:t>Using </a:t>
            </a:r>
            <a:r>
              <a:rPr lang="en-US" b="1" dirty="0" smtClean="0">
                <a:solidFill>
                  <a:srgbClr val="00B050"/>
                </a:solidFill>
                <a:latin typeface="+mn-lt"/>
              </a:rPr>
              <a:t>state of the art conductors</a:t>
            </a:r>
          </a:p>
          <a:p>
            <a:pPr lvl="1" indent="0">
              <a:buNone/>
            </a:pPr>
            <a:r>
              <a:rPr lang="en-US" dirty="0" smtClean="0">
                <a:latin typeface="+mn-lt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+mn-lt"/>
              </a:rPr>
              <a:t>Developing </a:t>
            </a:r>
            <a:r>
              <a:rPr lang="en-US" b="1" dirty="0" smtClean="0">
                <a:solidFill>
                  <a:srgbClr val="00B050"/>
                </a:solidFill>
                <a:latin typeface="+mn-lt"/>
              </a:rPr>
              <a:t>engineering solutions for joints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2 proposed solutions: internal and external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70C0"/>
                </a:solidFill>
                <a:latin typeface="+mn-lt"/>
              </a:rPr>
              <a:t>External joints </a:t>
            </a:r>
            <a:r>
              <a:rPr lang="en-US" sz="1800" dirty="0" smtClean="0">
                <a:latin typeface="+mn-lt"/>
              </a:rPr>
              <a:t>selected to reduce the risks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n-lt"/>
              </a:rPr>
              <a:t>Room to implement internal joints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endParaRPr lang="en-US" sz="18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With </a:t>
            </a:r>
            <a:r>
              <a:rPr lang="en-US" dirty="0">
                <a:latin typeface="+mn-lt"/>
              </a:rPr>
              <a:t>today’s state of the art conductors:</a:t>
            </a:r>
            <a:endParaRPr lang="en-US" b="1" dirty="0">
              <a:solidFill>
                <a:srgbClr val="00B050"/>
              </a:solidFill>
              <a:latin typeface="+mn-lt"/>
            </a:endParaRP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B050"/>
                </a:solidFill>
                <a:latin typeface="+mn-lt"/>
              </a:rPr>
              <a:t>15.5 T achievable at 14 % margin</a:t>
            </a:r>
            <a:endParaRPr lang="en-US" sz="1800" dirty="0">
              <a:latin typeface="+mn-lt"/>
            </a:endParaRP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B050"/>
                </a:solidFill>
                <a:latin typeface="+mn-lt"/>
              </a:rPr>
              <a:t>~18 T at short sample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endParaRPr lang="en-US" sz="1800" dirty="0" smtClean="0">
              <a:latin typeface="+mn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1/2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641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76000" y="1102648"/>
            <a:ext cx="8477848" cy="557605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Status:</a:t>
            </a:r>
          </a:p>
          <a:p>
            <a:pPr lvl="1" indent="0">
              <a:buNone/>
            </a:pPr>
            <a:r>
              <a:rPr lang="en-US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+mj-lt"/>
              </a:rPr>
              <a:t>Integrated magnetic and mechanical design: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  <a:latin typeface="+mj-lt"/>
              </a:rPr>
              <a:t>2D magnetic + 2D mechanical </a:t>
            </a:r>
            <a:r>
              <a:rPr lang="en-US" sz="1800" b="1" dirty="0" smtClean="0">
                <a:solidFill>
                  <a:srgbClr val="00B050"/>
                </a:solidFill>
                <a:latin typeface="+mj-lt"/>
              </a:rPr>
              <a:t>completed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/>
                </a:solidFill>
                <a:latin typeface="+mj-lt"/>
              </a:rPr>
              <a:t>Protection ongoing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00B050"/>
                </a:solidFill>
                <a:latin typeface="+mj-lt"/>
              </a:rPr>
              <a:t>3D magnetic completed, </a:t>
            </a:r>
            <a:r>
              <a:rPr lang="en-US" sz="1800" dirty="0" smtClean="0">
                <a:solidFill>
                  <a:schemeClr val="accent2"/>
                </a:solidFill>
                <a:latin typeface="+mj-lt"/>
              </a:rPr>
              <a:t>3D </a:t>
            </a:r>
            <a:r>
              <a:rPr lang="en-US" sz="1800" dirty="0">
                <a:solidFill>
                  <a:schemeClr val="accent2"/>
                </a:solidFill>
                <a:latin typeface="+mj-lt"/>
              </a:rPr>
              <a:t>mechanical</a:t>
            </a:r>
            <a:r>
              <a:rPr lang="en-US" sz="1800" dirty="0" smtClean="0">
                <a:solidFill>
                  <a:schemeClr val="accent2"/>
                </a:solidFill>
                <a:latin typeface="+mj-lt"/>
              </a:rPr>
              <a:t> ongoing</a:t>
            </a:r>
          </a:p>
          <a:p>
            <a:pPr lvl="1" indent="0">
              <a:buNone/>
            </a:pPr>
            <a:r>
              <a:rPr lang="en-US" dirty="0" smtClean="0">
                <a:latin typeface="+mj-lt"/>
                <a:sym typeface="Wingdings" panose="05000000000000000000" pitchFamily="2" charset="2"/>
              </a:rPr>
              <a:t> E</a:t>
            </a:r>
            <a:r>
              <a:rPr lang="en-US" dirty="0" smtClean="0">
                <a:latin typeface="+mj-lt"/>
              </a:rPr>
              <a:t>ngineering design: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+mj-lt"/>
                <a:sym typeface="Wingdings" panose="05000000000000000000" pitchFamily="2" charset="2"/>
              </a:rPr>
              <a:t>Conceptual design of the </a:t>
            </a:r>
            <a:r>
              <a:rPr lang="en-US" sz="1800" b="1" dirty="0" smtClean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coil ends</a:t>
            </a:r>
            <a:r>
              <a:rPr lang="en-US" sz="1800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rgbClr val="00B050"/>
                </a:solidFill>
                <a:latin typeface="+mj-lt"/>
                <a:sym typeface="Wingdings" panose="05000000000000000000" pitchFamily="2" charset="2"/>
              </a:rPr>
              <a:t>and structure </a:t>
            </a:r>
            <a:r>
              <a:rPr lang="en-US" sz="1800" b="1" dirty="0" smtClean="0">
                <a:solidFill>
                  <a:srgbClr val="00B050"/>
                </a:solidFill>
                <a:latin typeface="+mj-lt"/>
              </a:rPr>
              <a:t>finalized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r>
              <a:rPr lang="en-US" sz="1800" dirty="0">
                <a:latin typeface="+mj-lt"/>
              </a:rPr>
              <a:t>Technical </a:t>
            </a:r>
            <a:r>
              <a:rPr lang="en-US" sz="1800" dirty="0" smtClean="0">
                <a:latin typeface="+mj-lt"/>
              </a:rPr>
              <a:t>solution </a:t>
            </a:r>
            <a:r>
              <a:rPr lang="en-US" sz="1800" b="1" dirty="0">
                <a:solidFill>
                  <a:srgbClr val="00B050"/>
                </a:solidFill>
                <a:latin typeface="+mj-lt"/>
              </a:rPr>
              <a:t>validated with </a:t>
            </a:r>
            <a:r>
              <a:rPr lang="en-US" sz="1800" b="1" dirty="0" smtClean="0">
                <a:solidFill>
                  <a:srgbClr val="00B050"/>
                </a:solidFill>
                <a:latin typeface="+mj-lt"/>
              </a:rPr>
              <a:t>mock-ups </a:t>
            </a:r>
          </a:p>
          <a:p>
            <a:pPr marL="645750" lvl="2" indent="-285750">
              <a:buFont typeface="Arial" panose="020B0604020202020204" pitchFamily="34" charset="0"/>
              <a:buChar char="•"/>
            </a:pPr>
            <a:endParaRPr lang="en-US" sz="1800" b="1" dirty="0" smtClean="0">
              <a:solidFill>
                <a:srgbClr val="00B050"/>
              </a:solidFill>
              <a:latin typeface="+mj-lt"/>
            </a:endParaRPr>
          </a:p>
          <a:p>
            <a:pPr lvl="1" indent="0">
              <a:buNone/>
            </a:pPr>
            <a:r>
              <a:rPr lang="en-US" b="1" dirty="0" smtClean="0">
                <a:solidFill>
                  <a:schemeClr val="tx2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Challenging magnet!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en-US" sz="1000" dirty="0" smtClean="0">
              <a:solidFill>
                <a:schemeClr val="tx2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Future plans: </a:t>
            </a:r>
            <a:r>
              <a:rPr lang="en-US" b="1" dirty="0" smtClean="0">
                <a:solidFill>
                  <a:schemeClr val="accent2"/>
                </a:solidFill>
                <a:latin typeface="+mj-lt"/>
              </a:rPr>
              <a:t>preserve complexity and mitigate risks</a:t>
            </a:r>
          </a:p>
          <a:p>
            <a:pPr marL="612900" lvl="1" indent="-342900"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1</a:t>
            </a:r>
            <a:r>
              <a:rPr lang="en-US" b="1" baseline="30000" dirty="0" smtClean="0">
                <a:solidFill>
                  <a:schemeClr val="accent4"/>
                </a:solidFill>
                <a:latin typeface="+mj-lt"/>
              </a:rPr>
              <a:t>st</a:t>
            </a: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 stage: </a:t>
            </a:r>
            <a:r>
              <a:rPr lang="en-US" dirty="0" smtClean="0">
                <a:latin typeface="+mj-lt"/>
              </a:rPr>
              <a:t>Proof-of-concept </a:t>
            </a: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graded racetrack </a:t>
            </a:r>
            <a:r>
              <a:rPr lang="en-US" dirty="0" smtClean="0">
                <a:latin typeface="+mj-lt"/>
              </a:rPr>
              <a:t>coils </a:t>
            </a:r>
          </a:p>
          <a:p>
            <a:pPr lvl="3" indent="0">
              <a:buSzPct val="100000"/>
              <a:buNone/>
            </a:pPr>
            <a:r>
              <a:rPr lang="en-US" sz="1800" dirty="0" smtClean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800" dirty="0" smtClean="0">
                <a:latin typeface="+mj-lt"/>
              </a:rPr>
              <a:t>Assembly and test in the F2D2 structure</a:t>
            </a:r>
          </a:p>
          <a:p>
            <a:pPr marL="612900" lvl="1" indent="-342900">
              <a:buSzPct val="100000"/>
              <a:buFont typeface="+mj-lt"/>
              <a:buAutoNum type="arabicPeriod"/>
            </a:pP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2</a:t>
            </a:r>
            <a:r>
              <a:rPr lang="en-US" b="1" baseline="30000" dirty="0" smtClean="0">
                <a:solidFill>
                  <a:schemeClr val="accent4"/>
                </a:solidFill>
                <a:latin typeface="+mj-lt"/>
              </a:rPr>
              <a:t>nd</a:t>
            </a: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 stage: </a:t>
            </a:r>
            <a:r>
              <a:rPr lang="en-US" dirty="0" smtClean="0">
                <a:latin typeface="+mj-lt"/>
              </a:rPr>
              <a:t>F2D2 </a:t>
            </a:r>
            <a:r>
              <a:rPr lang="en-US" b="1" dirty="0" smtClean="0">
                <a:solidFill>
                  <a:schemeClr val="accent4"/>
                </a:solidFill>
                <a:latin typeface="+mj-lt"/>
              </a:rPr>
              <a:t>graded flared-end </a:t>
            </a:r>
            <a:r>
              <a:rPr lang="en-US" dirty="0" smtClean="0">
                <a:latin typeface="+mj-lt"/>
              </a:rPr>
              <a:t>coils</a:t>
            </a:r>
          </a:p>
          <a:p>
            <a:pPr lvl="4">
              <a:buSzPct val="100000"/>
            </a:pPr>
            <a:r>
              <a:rPr lang="en-US" sz="18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sz="1800" dirty="0">
                <a:latin typeface="+mj-lt"/>
              </a:rPr>
              <a:t>Assembly and test </a:t>
            </a:r>
            <a:r>
              <a:rPr lang="en-US" sz="1800" dirty="0" smtClean="0">
                <a:latin typeface="+mj-lt"/>
              </a:rPr>
              <a:t>of </a:t>
            </a:r>
            <a:r>
              <a:rPr lang="en-US" sz="1800" dirty="0">
                <a:latin typeface="+mj-lt"/>
              </a:rPr>
              <a:t>the </a:t>
            </a:r>
            <a:r>
              <a:rPr lang="en-US" sz="1800" dirty="0" smtClean="0">
                <a:latin typeface="+mj-lt"/>
              </a:rPr>
              <a:t>final F2D2 magnet</a:t>
            </a:r>
            <a:endParaRPr lang="en-US" sz="1800" dirty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endParaRPr lang="en-US" dirty="0" smtClean="0">
              <a:latin typeface="+mj-lt"/>
            </a:endParaRPr>
          </a:p>
          <a:p>
            <a:pPr marL="342900" indent="-342900">
              <a:buFont typeface="+mj-lt"/>
              <a:buAutoNum type="arabicPeriod"/>
            </a:pPr>
            <a:endParaRPr lang="en-US" b="1" dirty="0" smtClean="0"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2/2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F2D2 Project </a:t>
            </a:r>
            <a:r>
              <a:rPr lang="fr-FR" dirty="0" err="1" smtClean="0"/>
              <a:t>Status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08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42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16" r="12581" b="13762"/>
          <a:stretch/>
        </p:blipFill>
        <p:spPr>
          <a:xfrm>
            <a:off x="0" y="3827766"/>
            <a:ext cx="3681663" cy="2115834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72892" y="1100194"/>
            <a:ext cx="4066762" cy="138692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2D: “grading” needed </a:t>
            </a:r>
            <a:r>
              <a:rPr lang="en-US" dirty="0" smtClean="0">
                <a:latin typeface="+mj-lt"/>
                <a:sym typeface="Wingdings" panose="05000000000000000000" pitchFamily="2" charset="2"/>
              </a:rPr>
              <a:t>for FCC </a:t>
            </a:r>
            <a:r>
              <a:rPr lang="en-US" dirty="0" smtClean="0">
                <a:solidFill>
                  <a:srgbClr val="7030A0"/>
                </a:solidFill>
                <a:latin typeface="+mj-lt"/>
                <a:sym typeface="Wingdings" panose="05000000000000000000" pitchFamily="2" charset="2"/>
              </a:rPr>
              <a:t>[3]</a:t>
            </a:r>
            <a:endParaRPr lang="en-US" dirty="0" smtClean="0">
              <a:solidFill>
                <a:srgbClr val="7030A0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latin typeface="+mj-lt"/>
                <a:sym typeface="Wingdings" panose="05000000000000000000" pitchFamily="2" charset="2"/>
              </a:rPr>
              <a:t>2 cable sizes, same current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latin typeface="+mj-lt"/>
                <a:sym typeface="Wingdings" panose="05000000000000000000" pitchFamily="2" charset="2"/>
              </a:rPr>
              <a:t>Optimizing the current density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latin typeface="+mj-lt"/>
                <a:sym typeface="Wingdings" panose="05000000000000000000" pitchFamily="2" charset="2"/>
              </a:rPr>
              <a:t>Compact coils = less conductor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latin typeface="+mj-lt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 concept in Block-coils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105709" y="3849849"/>
            <a:ext cx="977402" cy="878250"/>
          </a:xfrm>
          <a:prstGeom prst="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654340" y="4783394"/>
            <a:ext cx="471639" cy="844703"/>
          </a:xfrm>
          <a:prstGeom prst="rect">
            <a:avLst/>
          </a:prstGeom>
          <a:noFill/>
          <a:ln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oneTexte 10"/>
          <p:cNvSpPr txBox="1"/>
          <p:nvPr/>
        </p:nvSpPr>
        <p:spPr>
          <a:xfrm>
            <a:off x="182745" y="2702128"/>
            <a:ext cx="1921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+mj-lt"/>
              </a:rPr>
              <a:t>High Field “HF” blocks, low current density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975642" y="2702128"/>
            <a:ext cx="1921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Low Field “LF” blocks, high current density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1451651" y="3564835"/>
            <a:ext cx="142759" cy="285014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2575560" y="3564835"/>
            <a:ext cx="243840" cy="28501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104385" y="3849849"/>
            <a:ext cx="1431219" cy="889125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2177716" y="4783395"/>
            <a:ext cx="1357888" cy="855577"/>
          </a:xfrm>
          <a:prstGeom prst="rect">
            <a:avLst/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Espace réservé du contenu 1"/>
          <p:cNvSpPr txBox="1">
            <a:spLocks/>
          </p:cNvSpPr>
          <p:nvPr/>
        </p:nvSpPr>
        <p:spPr>
          <a:xfrm>
            <a:off x="4529890" y="1100194"/>
            <a:ext cx="3723773" cy="13869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3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4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j-lt"/>
              </a:rPr>
              <a:t>3D: need “joints” between the cable grades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2"/>
                </a:solidFill>
                <a:latin typeface="+mj-lt"/>
                <a:sym typeface="Wingdings" panose="05000000000000000000" pitchFamily="2" charset="2"/>
              </a:rPr>
              <a:t>Internal joints explored within </a:t>
            </a:r>
            <a:r>
              <a:rPr lang="fr-FR" dirty="0">
                <a:solidFill>
                  <a:schemeClr val="bg2"/>
                </a:solidFill>
                <a:latin typeface="+mj-lt"/>
              </a:rPr>
              <a:t>EPFL-CERN </a:t>
            </a:r>
            <a:r>
              <a:rPr lang="fr-FR" dirty="0" smtClean="0">
                <a:solidFill>
                  <a:schemeClr val="bg2"/>
                </a:solidFill>
                <a:latin typeface="+mj-lt"/>
              </a:rPr>
              <a:t>Program</a:t>
            </a:r>
            <a:endParaRPr lang="en-US" dirty="0" smtClean="0">
              <a:solidFill>
                <a:schemeClr val="bg2"/>
              </a:solidFill>
              <a:latin typeface="+mj-lt"/>
              <a:sym typeface="Wingdings" panose="05000000000000000000" pitchFamily="2" charset="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accent1"/>
                </a:solidFill>
                <a:latin typeface="+mj-lt"/>
                <a:sym typeface="Wingdings" panose="05000000000000000000" pitchFamily="2" charset="2"/>
              </a:rPr>
              <a:t>External joints explored at CEA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latin typeface="+mj-lt"/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0" t="16198" r="39782" b="10521"/>
          <a:stretch/>
        </p:blipFill>
        <p:spPr>
          <a:xfrm>
            <a:off x="4423374" y="3241703"/>
            <a:ext cx="3560693" cy="3130481"/>
          </a:xfrm>
          <a:prstGeom prst="rect">
            <a:avLst/>
          </a:prstGeom>
        </p:spPr>
      </p:pic>
      <p:sp>
        <p:nvSpPr>
          <p:cNvPr id="22" name="Forme libre 21"/>
          <p:cNvSpPr/>
          <p:nvPr/>
        </p:nvSpPr>
        <p:spPr>
          <a:xfrm>
            <a:off x="6316776" y="3576569"/>
            <a:ext cx="1040296" cy="848139"/>
          </a:xfrm>
          <a:custGeom>
            <a:avLst/>
            <a:gdLst>
              <a:gd name="connsiteX0" fmla="*/ 0 w 1040296"/>
              <a:gd name="connsiteY0" fmla="*/ 496956 h 848139"/>
              <a:gd name="connsiteX1" fmla="*/ 238539 w 1040296"/>
              <a:gd name="connsiteY1" fmla="*/ 185530 h 848139"/>
              <a:gd name="connsiteX2" fmla="*/ 470452 w 1040296"/>
              <a:gd name="connsiteY2" fmla="*/ 19878 h 848139"/>
              <a:gd name="connsiteX3" fmla="*/ 602974 w 1040296"/>
              <a:gd name="connsiteY3" fmla="*/ 0 h 848139"/>
              <a:gd name="connsiteX4" fmla="*/ 735496 w 1040296"/>
              <a:gd name="connsiteY4" fmla="*/ 0 h 848139"/>
              <a:gd name="connsiteX5" fmla="*/ 854765 w 1040296"/>
              <a:gd name="connsiteY5" fmla="*/ 19878 h 848139"/>
              <a:gd name="connsiteX6" fmla="*/ 967409 w 1040296"/>
              <a:gd name="connsiteY6" fmla="*/ 79513 h 848139"/>
              <a:gd name="connsiteX7" fmla="*/ 1020417 w 1040296"/>
              <a:gd name="connsiteY7" fmla="*/ 159026 h 848139"/>
              <a:gd name="connsiteX8" fmla="*/ 1040296 w 1040296"/>
              <a:gd name="connsiteY8" fmla="*/ 238539 h 848139"/>
              <a:gd name="connsiteX9" fmla="*/ 1027043 w 1040296"/>
              <a:gd name="connsiteY9" fmla="*/ 331304 h 848139"/>
              <a:gd name="connsiteX10" fmla="*/ 987287 w 1040296"/>
              <a:gd name="connsiteY10" fmla="*/ 410817 h 848139"/>
              <a:gd name="connsiteX11" fmla="*/ 616226 w 1040296"/>
              <a:gd name="connsiteY11" fmla="*/ 848139 h 848139"/>
              <a:gd name="connsiteX12" fmla="*/ 675861 w 1040296"/>
              <a:gd name="connsiteY12" fmla="*/ 762000 h 848139"/>
              <a:gd name="connsiteX13" fmla="*/ 748748 w 1040296"/>
              <a:gd name="connsiteY13" fmla="*/ 622852 h 848139"/>
              <a:gd name="connsiteX14" fmla="*/ 742122 w 1040296"/>
              <a:gd name="connsiteY14" fmla="*/ 543339 h 848139"/>
              <a:gd name="connsiteX15" fmla="*/ 695739 w 1040296"/>
              <a:gd name="connsiteY15" fmla="*/ 463826 h 848139"/>
              <a:gd name="connsiteX16" fmla="*/ 602974 w 1040296"/>
              <a:gd name="connsiteY16" fmla="*/ 410817 h 848139"/>
              <a:gd name="connsiteX17" fmla="*/ 549965 w 1040296"/>
              <a:gd name="connsiteY17" fmla="*/ 377687 h 848139"/>
              <a:gd name="connsiteX18" fmla="*/ 437322 w 1040296"/>
              <a:gd name="connsiteY18" fmla="*/ 377687 h 848139"/>
              <a:gd name="connsiteX19" fmla="*/ 377687 w 1040296"/>
              <a:gd name="connsiteY19" fmla="*/ 364435 h 848139"/>
              <a:gd name="connsiteX20" fmla="*/ 251791 w 1040296"/>
              <a:gd name="connsiteY20" fmla="*/ 377687 h 848139"/>
              <a:gd name="connsiteX21" fmla="*/ 132522 w 1040296"/>
              <a:gd name="connsiteY21" fmla="*/ 424069 h 848139"/>
              <a:gd name="connsiteX22" fmla="*/ 0 w 1040296"/>
              <a:gd name="connsiteY22" fmla="*/ 496956 h 848139"/>
              <a:gd name="connsiteX0" fmla="*/ 0 w 1040296"/>
              <a:gd name="connsiteY0" fmla="*/ 496956 h 848139"/>
              <a:gd name="connsiteX1" fmla="*/ 238539 w 1040296"/>
              <a:gd name="connsiteY1" fmla="*/ 185530 h 848139"/>
              <a:gd name="connsiteX2" fmla="*/ 470452 w 1040296"/>
              <a:gd name="connsiteY2" fmla="*/ 19878 h 848139"/>
              <a:gd name="connsiteX3" fmla="*/ 602974 w 1040296"/>
              <a:gd name="connsiteY3" fmla="*/ 0 h 848139"/>
              <a:gd name="connsiteX4" fmla="*/ 735496 w 1040296"/>
              <a:gd name="connsiteY4" fmla="*/ 0 h 848139"/>
              <a:gd name="connsiteX5" fmla="*/ 854765 w 1040296"/>
              <a:gd name="connsiteY5" fmla="*/ 19878 h 848139"/>
              <a:gd name="connsiteX6" fmla="*/ 967409 w 1040296"/>
              <a:gd name="connsiteY6" fmla="*/ 79513 h 848139"/>
              <a:gd name="connsiteX7" fmla="*/ 1020417 w 1040296"/>
              <a:gd name="connsiteY7" fmla="*/ 159026 h 848139"/>
              <a:gd name="connsiteX8" fmla="*/ 1040296 w 1040296"/>
              <a:gd name="connsiteY8" fmla="*/ 238539 h 848139"/>
              <a:gd name="connsiteX9" fmla="*/ 1027043 w 1040296"/>
              <a:gd name="connsiteY9" fmla="*/ 331304 h 848139"/>
              <a:gd name="connsiteX10" fmla="*/ 987287 w 1040296"/>
              <a:gd name="connsiteY10" fmla="*/ 410817 h 848139"/>
              <a:gd name="connsiteX11" fmla="*/ 616226 w 1040296"/>
              <a:gd name="connsiteY11" fmla="*/ 848139 h 848139"/>
              <a:gd name="connsiteX12" fmla="*/ 675861 w 1040296"/>
              <a:gd name="connsiteY12" fmla="*/ 762000 h 848139"/>
              <a:gd name="connsiteX13" fmla="*/ 748748 w 1040296"/>
              <a:gd name="connsiteY13" fmla="*/ 622852 h 848139"/>
              <a:gd name="connsiteX14" fmla="*/ 742122 w 1040296"/>
              <a:gd name="connsiteY14" fmla="*/ 543339 h 848139"/>
              <a:gd name="connsiteX15" fmla="*/ 695739 w 1040296"/>
              <a:gd name="connsiteY15" fmla="*/ 463826 h 848139"/>
              <a:gd name="connsiteX16" fmla="*/ 602974 w 1040296"/>
              <a:gd name="connsiteY16" fmla="*/ 410817 h 848139"/>
              <a:gd name="connsiteX17" fmla="*/ 549965 w 1040296"/>
              <a:gd name="connsiteY17" fmla="*/ 377687 h 848139"/>
              <a:gd name="connsiteX18" fmla="*/ 451610 w 1040296"/>
              <a:gd name="connsiteY18" fmla="*/ 361018 h 848139"/>
              <a:gd name="connsiteX19" fmla="*/ 377687 w 1040296"/>
              <a:gd name="connsiteY19" fmla="*/ 364435 h 848139"/>
              <a:gd name="connsiteX20" fmla="*/ 251791 w 1040296"/>
              <a:gd name="connsiteY20" fmla="*/ 377687 h 848139"/>
              <a:gd name="connsiteX21" fmla="*/ 132522 w 1040296"/>
              <a:gd name="connsiteY21" fmla="*/ 424069 h 848139"/>
              <a:gd name="connsiteX22" fmla="*/ 0 w 1040296"/>
              <a:gd name="connsiteY22" fmla="*/ 496956 h 848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040296" h="848139">
                <a:moveTo>
                  <a:pt x="0" y="496956"/>
                </a:moveTo>
                <a:lnTo>
                  <a:pt x="238539" y="185530"/>
                </a:lnTo>
                <a:lnTo>
                  <a:pt x="470452" y="19878"/>
                </a:lnTo>
                <a:lnTo>
                  <a:pt x="602974" y="0"/>
                </a:lnTo>
                <a:lnTo>
                  <a:pt x="735496" y="0"/>
                </a:lnTo>
                <a:lnTo>
                  <a:pt x="854765" y="19878"/>
                </a:lnTo>
                <a:lnTo>
                  <a:pt x="967409" y="79513"/>
                </a:lnTo>
                <a:lnTo>
                  <a:pt x="1020417" y="159026"/>
                </a:lnTo>
                <a:lnTo>
                  <a:pt x="1040296" y="238539"/>
                </a:lnTo>
                <a:lnTo>
                  <a:pt x="1027043" y="331304"/>
                </a:lnTo>
                <a:lnTo>
                  <a:pt x="987287" y="410817"/>
                </a:lnTo>
                <a:lnTo>
                  <a:pt x="616226" y="848139"/>
                </a:lnTo>
                <a:lnTo>
                  <a:pt x="675861" y="762000"/>
                </a:lnTo>
                <a:lnTo>
                  <a:pt x="748748" y="622852"/>
                </a:lnTo>
                <a:lnTo>
                  <a:pt x="742122" y="543339"/>
                </a:lnTo>
                <a:lnTo>
                  <a:pt x="695739" y="463826"/>
                </a:lnTo>
                <a:lnTo>
                  <a:pt x="602974" y="410817"/>
                </a:lnTo>
                <a:lnTo>
                  <a:pt x="549965" y="377687"/>
                </a:lnTo>
                <a:lnTo>
                  <a:pt x="451610" y="361018"/>
                </a:lnTo>
                <a:lnTo>
                  <a:pt x="377687" y="364435"/>
                </a:lnTo>
                <a:lnTo>
                  <a:pt x="251791" y="377687"/>
                </a:lnTo>
                <a:lnTo>
                  <a:pt x="132522" y="424069"/>
                </a:lnTo>
                <a:lnTo>
                  <a:pt x="0" y="496956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chemeClr val="bg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orme libre 22"/>
          <p:cNvSpPr>
            <a:spLocks noChangeAspect="1"/>
          </p:cNvSpPr>
          <p:nvPr/>
        </p:nvSpPr>
        <p:spPr>
          <a:xfrm>
            <a:off x="6237679" y="2780440"/>
            <a:ext cx="2127068" cy="1327856"/>
          </a:xfrm>
          <a:custGeom>
            <a:avLst/>
            <a:gdLst>
              <a:gd name="connsiteX0" fmla="*/ 0 w 1040296"/>
              <a:gd name="connsiteY0" fmla="*/ 496956 h 848139"/>
              <a:gd name="connsiteX1" fmla="*/ 238539 w 1040296"/>
              <a:gd name="connsiteY1" fmla="*/ 185530 h 848139"/>
              <a:gd name="connsiteX2" fmla="*/ 470452 w 1040296"/>
              <a:gd name="connsiteY2" fmla="*/ 19878 h 848139"/>
              <a:gd name="connsiteX3" fmla="*/ 602974 w 1040296"/>
              <a:gd name="connsiteY3" fmla="*/ 0 h 848139"/>
              <a:gd name="connsiteX4" fmla="*/ 735496 w 1040296"/>
              <a:gd name="connsiteY4" fmla="*/ 0 h 848139"/>
              <a:gd name="connsiteX5" fmla="*/ 854765 w 1040296"/>
              <a:gd name="connsiteY5" fmla="*/ 19878 h 848139"/>
              <a:gd name="connsiteX6" fmla="*/ 967409 w 1040296"/>
              <a:gd name="connsiteY6" fmla="*/ 79513 h 848139"/>
              <a:gd name="connsiteX7" fmla="*/ 1020417 w 1040296"/>
              <a:gd name="connsiteY7" fmla="*/ 159026 h 848139"/>
              <a:gd name="connsiteX8" fmla="*/ 1040296 w 1040296"/>
              <a:gd name="connsiteY8" fmla="*/ 238539 h 848139"/>
              <a:gd name="connsiteX9" fmla="*/ 1027043 w 1040296"/>
              <a:gd name="connsiteY9" fmla="*/ 331304 h 848139"/>
              <a:gd name="connsiteX10" fmla="*/ 987287 w 1040296"/>
              <a:gd name="connsiteY10" fmla="*/ 410817 h 848139"/>
              <a:gd name="connsiteX11" fmla="*/ 616226 w 1040296"/>
              <a:gd name="connsiteY11" fmla="*/ 848139 h 848139"/>
              <a:gd name="connsiteX12" fmla="*/ 675861 w 1040296"/>
              <a:gd name="connsiteY12" fmla="*/ 762000 h 848139"/>
              <a:gd name="connsiteX13" fmla="*/ 748748 w 1040296"/>
              <a:gd name="connsiteY13" fmla="*/ 622852 h 848139"/>
              <a:gd name="connsiteX14" fmla="*/ 742122 w 1040296"/>
              <a:gd name="connsiteY14" fmla="*/ 543339 h 848139"/>
              <a:gd name="connsiteX15" fmla="*/ 695739 w 1040296"/>
              <a:gd name="connsiteY15" fmla="*/ 463826 h 848139"/>
              <a:gd name="connsiteX16" fmla="*/ 602974 w 1040296"/>
              <a:gd name="connsiteY16" fmla="*/ 410817 h 848139"/>
              <a:gd name="connsiteX17" fmla="*/ 549965 w 1040296"/>
              <a:gd name="connsiteY17" fmla="*/ 377687 h 848139"/>
              <a:gd name="connsiteX18" fmla="*/ 437322 w 1040296"/>
              <a:gd name="connsiteY18" fmla="*/ 377687 h 848139"/>
              <a:gd name="connsiteX19" fmla="*/ 377687 w 1040296"/>
              <a:gd name="connsiteY19" fmla="*/ 364435 h 848139"/>
              <a:gd name="connsiteX20" fmla="*/ 251791 w 1040296"/>
              <a:gd name="connsiteY20" fmla="*/ 377687 h 848139"/>
              <a:gd name="connsiteX21" fmla="*/ 132522 w 1040296"/>
              <a:gd name="connsiteY21" fmla="*/ 424069 h 848139"/>
              <a:gd name="connsiteX22" fmla="*/ 0 w 1040296"/>
              <a:gd name="connsiteY22" fmla="*/ 496956 h 848139"/>
              <a:gd name="connsiteX0" fmla="*/ 0 w 1040296"/>
              <a:gd name="connsiteY0" fmla="*/ 496956 h 848139"/>
              <a:gd name="connsiteX1" fmla="*/ 238539 w 1040296"/>
              <a:gd name="connsiteY1" fmla="*/ 185530 h 848139"/>
              <a:gd name="connsiteX2" fmla="*/ 470452 w 1040296"/>
              <a:gd name="connsiteY2" fmla="*/ 19878 h 848139"/>
              <a:gd name="connsiteX3" fmla="*/ 602974 w 1040296"/>
              <a:gd name="connsiteY3" fmla="*/ 0 h 848139"/>
              <a:gd name="connsiteX4" fmla="*/ 735496 w 1040296"/>
              <a:gd name="connsiteY4" fmla="*/ 0 h 848139"/>
              <a:gd name="connsiteX5" fmla="*/ 854765 w 1040296"/>
              <a:gd name="connsiteY5" fmla="*/ 19878 h 848139"/>
              <a:gd name="connsiteX6" fmla="*/ 967409 w 1040296"/>
              <a:gd name="connsiteY6" fmla="*/ 79513 h 848139"/>
              <a:gd name="connsiteX7" fmla="*/ 1020417 w 1040296"/>
              <a:gd name="connsiteY7" fmla="*/ 159026 h 848139"/>
              <a:gd name="connsiteX8" fmla="*/ 1040296 w 1040296"/>
              <a:gd name="connsiteY8" fmla="*/ 238539 h 848139"/>
              <a:gd name="connsiteX9" fmla="*/ 1027043 w 1040296"/>
              <a:gd name="connsiteY9" fmla="*/ 331304 h 848139"/>
              <a:gd name="connsiteX10" fmla="*/ 987287 w 1040296"/>
              <a:gd name="connsiteY10" fmla="*/ 410817 h 848139"/>
              <a:gd name="connsiteX11" fmla="*/ 616226 w 1040296"/>
              <a:gd name="connsiteY11" fmla="*/ 848139 h 848139"/>
              <a:gd name="connsiteX12" fmla="*/ 675861 w 1040296"/>
              <a:gd name="connsiteY12" fmla="*/ 762000 h 848139"/>
              <a:gd name="connsiteX13" fmla="*/ 748748 w 1040296"/>
              <a:gd name="connsiteY13" fmla="*/ 622852 h 848139"/>
              <a:gd name="connsiteX14" fmla="*/ 742122 w 1040296"/>
              <a:gd name="connsiteY14" fmla="*/ 543339 h 848139"/>
              <a:gd name="connsiteX15" fmla="*/ 695739 w 1040296"/>
              <a:gd name="connsiteY15" fmla="*/ 463826 h 848139"/>
              <a:gd name="connsiteX16" fmla="*/ 602974 w 1040296"/>
              <a:gd name="connsiteY16" fmla="*/ 410817 h 848139"/>
              <a:gd name="connsiteX17" fmla="*/ 549965 w 1040296"/>
              <a:gd name="connsiteY17" fmla="*/ 377687 h 848139"/>
              <a:gd name="connsiteX18" fmla="*/ 451610 w 1040296"/>
              <a:gd name="connsiteY18" fmla="*/ 361018 h 848139"/>
              <a:gd name="connsiteX19" fmla="*/ 377687 w 1040296"/>
              <a:gd name="connsiteY19" fmla="*/ 364435 h 848139"/>
              <a:gd name="connsiteX20" fmla="*/ 251791 w 1040296"/>
              <a:gd name="connsiteY20" fmla="*/ 377687 h 848139"/>
              <a:gd name="connsiteX21" fmla="*/ 132522 w 1040296"/>
              <a:gd name="connsiteY21" fmla="*/ 424069 h 848139"/>
              <a:gd name="connsiteX22" fmla="*/ 0 w 1040296"/>
              <a:gd name="connsiteY22" fmla="*/ 49695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9463 w 1093898"/>
              <a:gd name="connsiteY12" fmla="*/ 762000 h 848139"/>
              <a:gd name="connsiteX13" fmla="*/ 802350 w 1093898"/>
              <a:gd name="connsiteY13" fmla="*/ 622852 h 848139"/>
              <a:gd name="connsiteX14" fmla="*/ 795724 w 1093898"/>
              <a:gd name="connsiteY14" fmla="*/ 543339 h 848139"/>
              <a:gd name="connsiteX15" fmla="*/ 749341 w 1093898"/>
              <a:gd name="connsiteY15" fmla="*/ 463826 h 848139"/>
              <a:gd name="connsiteX16" fmla="*/ 656576 w 1093898"/>
              <a:gd name="connsiteY16" fmla="*/ 410817 h 848139"/>
              <a:gd name="connsiteX17" fmla="*/ 603567 w 1093898"/>
              <a:gd name="connsiteY17" fmla="*/ 377687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802350 w 1093898"/>
              <a:gd name="connsiteY13" fmla="*/ 622852 h 848139"/>
              <a:gd name="connsiteX14" fmla="*/ 795724 w 1093898"/>
              <a:gd name="connsiteY14" fmla="*/ 543339 h 848139"/>
              <a:gd name="connsiteX15" fmla="*/ 749341 w 1093898"/>
              <a:gd name="connsiteY15" fmla="*/ 463826 h 848139"/>
              <a:gd name="connsiteX16" fmla="*/ 656576 w 1093898"/>
              <a:gd name="connsiteY16" fmla="*/ 410817 h 848139"/>
              <a:gd name="connsiteX17" fmla="*/ 603567 w 1093898"/>
              <a:gd name="connsiteY17" fmla="*/ 377687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37095 w 1093898"/>
              <a:gd name="connsiteY13" fmla="*/ 634505 h 848139"/>
              <a:gd name="connsiteX14" fmla="*/ 795724 w 1093898"/>
              <a:gd name="connsiteY14" fmla="*/ 543339 h 848139"/>
              <a:gd name="connsiteX15" fmla="*/ 749341 w 1093898"/>
              <a:gd name="connsiteY15" fmla="*/ 463826 h 848139"/>
              <a:gd name="connsiteX16" fmla="*/ 656576 w 1093898"/>
              <a:gd name="connsiteY16" fmla="*/ 410817 h 848139"/>
              <a:gd name="connsiteX17" fmla="*/ 603567 w 1093898"/>
              <a:gd name="connsiteY17" fmla="*/ 377687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37095 w 1093898"/>
              <a:gd name="connsiteY13" fmla="*/ 634505 h 848139"/>
              <a:gd name="connsiteX14" fmla="*/ 707163 w 1093898"/>
              <a:gd name="connsiteY14" fmla="*/ 577132 h 848139"/>
              <a:gd name="connsiteX15" fmla="*/ 749341 w 1093898"/>
              <a:gd name="connsiteY15" fmla="*/ 463826 h 848139"/>
              <a:gd name="connsiteX16" fmla="*/ 656576 w 1093898"/>
              <a:gd name="connsiteY16" fmla="*/ 410817 h 848139"/>
              <a:gd name="connsiteX17" fmla="*/ 603567 w 1093898"/>
              <a:gd name="connsiteY17" fmla="*/ 377687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37095 w 1093898"/>
              <a:gd name="connsiteY13" fmla="*/ 634505 h 848139"/>
              <a:gd name="connsiteX14" fmla="*/ 707163 w 1093898"/>
              <a:gd name="connsiteY14" fmla="*/ 577132 h 848139"/>
              <a:gd name="connsiteX15" fmla="*/ 749341 w 1093898"/>
              <a:gd name="connsiteY15" fmla="*/ 463826 h 848139"/>
              <a:gd name="connsiteX16" fmla="*/ 656576 w 1093898"/>
              <a:gd name="connsiteY16" fmla="*/ 410817 h 848139"/>
              <a:gd name="connsiteX17" fmla="*/ 552295 w 1093898"/>
              <a:gd name="connsiteY17" fmla="*/ 470909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37095 w 1093898"/>
              <a:gd name="connsiteY13" fmla="*/ 634505 h 848139"/>
              <a:gd name="connsiteX14" fmla="*/ 707163 w 1093898"/>
              <a:gd name="connsiteY14" fmla="*/ 577132 h 848139"/>
              <a:gd name="connsiteX15" fmla="*/ 749341 w 1093898"/>
              <a:gd name="connsiteY15" fmla="*/ 463826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37095 w 1093898"/>
              <a:gd name="connsiteY13" fmla="*/ 634505 h 848139"/>
              <a:gd name="connsiteX14" fmla="*/ 707163 w 1093898"/>
              <a:gd name="connsiteY14" fmla="*/ 577132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07163 w 1093898"/>
              <a:gd name="connsiteY14" fmla="*/ 577132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505212 w 1093898"/>
              <a:gd name="connsiteY18" fmla="*/ 361018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31289 w 1093898"/>
              <a:gd name="connsiteY19" fmla="*/ 364435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28959 w 1093898"/>
              <a:gd name="connsiteY19" fmla="*/ 451831 h 848139"/>
              <a:gd name="connsiteX20" fmla="*/ 305393 w 1093898"/>
              <a:gd name="connsiteY20" fmla="*/ 3776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28959 w 1093898"/>
              <a:gd name="connsiteY19" fmla="*/ 451831 h 848139"/>
              <a:gd name="connsiteX20" fmla="*/ 317045 w 1093898"/>
              <a:gd name="connsiteY20" fmla="*/ 461587 h 848139"/>
              <a:gd name="connsiteX21" fmla="*/ 186124 w 1093898"/>
              <a:gd name="connsiteY21" fmla="*/ 42406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28959 w 1093898"/>
              <a:gd name="connsiteY19" fmla="*/ 451831 h 848139"/>
              <a:gd name="connsiteX20" fmla="*/ 317045 w 1093898"/>
              <a:gd name="connsiteY20" fmla="*/ 461587 h 848139"/>
              <a:gd name="connsiteX21" fmla="*/ 208265 w 1093898"/>
              <a:gd name="connsiteY21" fmla="*/ 489325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28959 w 1093898"/>
              <a:gd name="connsiteY19" fmla="*/ 451831 h 848139"/>
              <a:gd name="connsiteX20" fmla="*/ 317045 w 1093898"/>
              <a:gd name="connsiteY20" fmla="*/ 461587 h 848139"/>
              <a:gd name="connsiteX21" fmla="*/ 208265 w 1093898"/>
              <a:gd name="connsiteY21" fmla="*/ 489325 h 848139"/>
              <a:gd name="connsiteX22" fmla="*/ 110700 w 1093898"/>
              <a:gd name="connsiteY22" fmla="*/ 550598 h 848139"/>
              <a:gd name="connsiteX23" fmla="*/ 0 w 1093898"/>
              <a:gd name="connsiteY23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524054 w 1093898"/>
              <a:gd name="connsiteY2" fmla="*/ 19878 h 848139"/>
              <a:gd name="connsiteX3" fmla="*/ 656576 w 1093898"/>
              <a:gd name="connsiteY3" fmla="*/ 0 h 848139"/>
              <a:gd name="connsiteX4" fmla="*/ 789098 w 1093898"/>
              <a:gd name="connsiteY4" fmla="*/ 0 h 848139"/>
              <a:gd name="connsiteX5" fmla="*/ 908367 w 1093898"/>
              <a:gd name="connsiteY5" fmla="*/ 19878 h 848139"/>
              <a:gd name="connsiteX6" fmla="*/ 1021011 w 1093898"/>
              <a:gd name="connsiteY6" fmla="*/ 79513 h 848139"/>
              <a:gd name="connsiteX7" fmla="*/ 1074019 w 1093898"/>
              <a:gd name="connsiteY7" fmla="*/ 159026 h 848139"/>
              <a:gd name="connsiteX8" fmla="*/ 1093898 w 1093898"/>
              <a:gd name="connsiteY8" fmla="*/ 238539 h 848139"/>
              <a:gd name="connsiteX9" fmla="*/ 1080645 w 1093898"/>
              <a:gd name="connsiteY9" fmla="*/ 331304 h 848139"/>
              <a:gd name="connsiteX10" fmla="*/ 1040889 w 1093898"/>
              <a:gd name="connsiteY10" fmla="*/ 410817 h 848139"/>
              <a:gd name="connsiteX11" fmla="*/ 669828 w 1093898"/>
              <a:gd name="connsiteY11" fmla="*/ 848139 h 848139"/>
              <a:gd name="connsiteX12" fmla="*/ 722471 w 1093898"/>
              <a:gd name="connsiteY12" fmla="*/ 755009 h 848139"/>
              <a:gd name="connsiteX13" fmla="*/ 740590 w 1093898"/>
              <a:gd name="connsiteY13" fmla="*/ 709082 h 848139"/>
              <a:gd name="connsiteX14" fmla="*/ 732799 w 1093898"/>
              <a:gd name="connsiteY14" fmla="*/ 628404 h 848139"/>
              <a:gd name="connsiteX15" fmla="*/ 696904 w 1093898"/>
              <a:gd name="connsiteY15" fmla="*/ 562874 h 848139"/>
              <a:gd name="connsiteX16" fmla="*/ 644924 w 1093898"/>
              <a:gd name="connsiteY16" fmla="*/ 512196 h 848139"/>
              <a:gd name="connsiteX17" fmla="*/ 552295 w 1093898"/>
              <a:gd name="connsiteY17" fmla="*/ 470909 h 848139"/>
              <a:gd name="connsiteX18" fmla="*/ 497055 w 1093898"/>
              <a:gd name="connsiteY18" fmla="*/ 458901 h 848139"/>
              <a:gd name="connsiteX19" fmla="*/ 428959 w 1093898"/>
              <a:gd name="connsiteY19" fmla="*/ 451831 h 848139"/>
              <a:gd name="connsiteX20" fmla="*/ 317045 w 1093898"/>
              <a:gd name="connsiteY20" fmla="*/ 461587 h 848139"/>
              <a:gd name="connsiteX21" fmla="*/ 208265 w 1093898"/>
              <a:gd name="connsiteY21" fmla="*/ 489325 h 848139"/>
              <a:gd name="connsiteX22" fmla="*/ 104873 w 1093898"/>
              <a:gd name="connsiteY22" fmla="*/ 535449 h 848139"/>
              <a:gd name="connsiteX23" fmla="*/ 0 w 1093898"/>
              <a:gd name="connsiteY23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656576 w 1093898"/>
              <a:gd name="connsiteY2" fmla="*/ 0 h 848139"/>
              <a:gd name="connsiteX3" fmla="*/ 789098 w 1093898"/>
              <a:gd name="connsiteY3" fmla="*/ 0 h 848139"/>
              <a:gd name="connsiteX4" fmla="*/ 908367 w 1093898"/>
              <a:gd name="connsiteY4" fmla="*/ 19878 h 848139"/>
              <a:gd name="connsiteX5" fmla="*/ 1021011 w 1093898"/>
              <a:gd name="connsiteY5" fmla="*/ 79513 h 848139"/>
              <a:gd name="connsiteX6" fmla="*/ 1074019 w 1093898"/>
              <a:gd name="connsiteY6" fmla="*/ 159026 h 848139"/>
              <a:gd name="connsiteX7" fmla="*/ 1093898 w 1093898"/>
              <a:gd name="connsiteY7" fmla="*/ 238539 h 848139"/>
              <a:gd name="connsiteX8" fmla="*/ 1080645 w 1093898"/>
              <a:gd name="connsiteY8" fmla="*/ 331304 h 848139"/>
              <a:gd name="connsiteX9" fmla="*/ 1040889 w 1093898"/>
              <a:gd name="connsiteY9" fmla="*/ 410817 h 848139"/>
              <a:gd name="connsiteX10" fmla="*/ 669828 w 1093898"/>
              <a:gd name="connsiteY10" fmla="*/ 848139 h 848139"/>
              <a:gd name="connsiteX11" fmla="*/ 722471 w 1093898"/>
              <a:gd name="connsiteY11" fmla="*/ 755009 h 848139"/>
              <a:gd name="connsiteX12" fmla="*/ 740590 w 1093898"/>
              <a:gd name="connsiteY12" fmla="*/ 709082 h 848139"/>
              <a:gd name="connsiteX13" fmla="*/ 732799 w 1093898"/>
              <a:gd name="connsiteY13" fmla="*/ 628404 h 848139"/>
              <a:gd name="connsiteX14" fmla="*/ 696904 w 1093898"/>
              <a:gd name="connsiteY14" fmla="*/ 562874 h 848139"/>
              <a:gd name="connsiteX15" fmla="*/ 644924 w 1093898"/>
              <a:gd name="connsiteY15" fmla="*/ 512196 h 848139"/>
              <a:gd name="connsiteX16" fmla="*/ 552295 w 1093898"/>
              <a:gd name="connsiteY16" fmla="*/ 470909 h 848139"/>
              <a:gd name="connsiteX17" fmla="*/ 497055 w 1093898"/>
              <a:gd name="connsiteY17" fmla="*/ 458901 h 848139"/>
              <a:gd name="connsiteX18" fmla="*/ 428959 w 1093898"/>
              <a:gd name="connsiteY18" fmla="*/ 451831 h 848139"/>
              <a:gd name="connsiteX19" fmla="*/ 317045 w 1093898"/>
              <a:gd name="connsiteY19" fmla="*/ 461587 h 848139"/>
              <a:gd name="connsiteX20" fmla="*/ 208265 w 1093898"/>
              <a:gd name="connsiteY20" fmla="*/ 489325 h 848139"/>
              <a:gd name="connsiteX21" fmla="*/ 104873 w 1093898"/>
              <a:gd name="connsiteY21" fmla="*/ 535449 h 848139"/>
              <a:gd name="connsiteX22" fmla="*/ 0 w 1093898"/>
              <a:gd name="connsiteY22" fmla="*/ 625136 h 848139"/>
              <a:gd name="connsiteX0" fmla="*/ 0 w 1093898"/>
              <a:gd name="connsiteY0" fmla="*/ 625136 h 848139"/>
              <a:gd name="connsiteX1" fmla="*/ 292141 w 1093898"/>
              <a:gd name="connsiteY1" fmla="*/ 185530 h 848139"/>
              <a:gd name="connsiteX2" fmla="*/ 789098 w 1093898"/>
              <a:gd name="connsiteY2" fmla="*/ 0 h 848139"/>
              <a:gd name="connsiteX3" fmla="*/ 908367 w 1093898"/>
              <a:gd name="connsiteY3" fmla="*/ 19878 h 848139"/>
              <a:gd name="connsiteX4" fmla="*/ 1021011 w 1093898"/>
              <a:gd name="connsiteY4" fmla="*/ 79513 h 848139"/>
              <a:gd name="connsiteX5" fmla="*/ 1074019 w 1093898"/>
              <a:gd name="connsiteY5" fmla="*/ 159026 h 848139"/>
              <a:gd name="connsiteX6" fmla="*/ 1093898 w 1093898"/>
              <a:gd name="connsiteY6" fmla="*/ 238539 h 848139"/>
              <a:gd name="connsiteX7" fmla="*/ 1080645 w 1093898"/>
              <a:gd name="connsiteY7" fmla="*/ 331304 h 848139"/>
              <a:gd name="connsiteX8" fmla="*/ 1040889 w 1093898"/>
              <a:gd name="connsiteY8" fmla="*/ 410817 h 848139"/>
              <a:gd name="connsiteX9" fmla="*/ 669828 w 1093898"/>
              <a:gd name="connsiteY9" fmla="*/ 848139 h 848139"/>
              <a:gd name="connsiteX10" fmla="*/ 722471 w 1093898"/>
              <a:gd name="connsiteY10" fmla="*/ 755009 h 848139"/>
              <a:gd name="connsiteX11" fmla="*/ 740590 w 1093898"/>
              <a:gd name="connsiteY11" fmla="*/ 709082 h 848139"/>
              <a:gd name="connsiteX12" fmla="*/ 732799 w 1093898"/>
              <a:gd name="connsiteY12" fmla="*/ 628404 h 848139"/>
              <a:gd name="connsiteX13" fmla="*/ 696904 w 1093898"/>
              <a:gd name="connsiteY13" fmla="*/ 562874 h 848139"/>
              <a:gd name="connsiteX14" fmla="*/ 644924 w 1093898"/>
              <a:gd name="connsiteY14" fmla="*/ 512196 h 848139"/>
              <a:gd name="connsiteX15" fmla="*/ 552295 w 1093898"/>
              <a:gd name="connsiteY15" fmla="*/ 470909 h 848139"/>
              <a:gd name="connsiteX16" fmla="*/ 497055 w 1093898"/>
              <a:gd name="connsiteY16" fmla="*/ 458901 h 848139"/>
              <a:gd name="connsiteX17" fmla="*/ 428959 w 1093898"/>
              <a:gd name="connsiteY17" fmla="*/ 451831 h 848139"/>
              <a:gd name="connsiteX18" fmla="*/ 317045 w 1093898"/>
              <a:gd name="connsiteY18" fmla="*/ 461587 h 848139"/>
              <a:gd name="connsiteX19" fmla="*/ 208265 w 1093898"/>
              <a:gd name="connsiteY19" fmla="*/ 489325 h 848139"/>
              <a:gd name="connsiteX20" fmla="*/ 104873 w 1093898"/>
              <a:gd name="connsiteY20" fmla="*/ 535449 h 848139"/>
              <a:gd name="connsiteX21" fmla="*/ 0 w 1093898"/>
              <a:gd name="connsiteY21" fmla="*/ 625136 h 848139"/>
              <a:gd name="connsiteX0" fmla="*/ 0 w 1093898"/>
              <a:gd name="connsiteY0" fmla="*/ 605258 h 828261"/>
              <a:gd name="connsiteX1" fmla="*/ 292141 w 1093898"/>
              <a:gd name="connsiteY1" fmla="*/ 165652 h 828261"/>
              <a:gd name="connsiteX2" fmla="*/ 908367 w 1093898"/>
              <a:gd name="connsiteY2" fmla="*/ 0 h 828261"/>
              <a:gd name="connsiteX3" fmla="*/ 1021011 w 1093898"/>
              <a:gd name="connsiteY3" fmla="*/ 59635 h 828261"/>
              <a:gd name="connsiteX4" fmla="*/ 1074019 w 1093898"/>
              <a:gd name="connsiteY4" fmla="*/ 139148 h 828261"/>
              <a:gd name="connsiteX5" fmla="*/ 1093898 w 1093898"/>
              <a:gd name="connsiteY5" fmla="*/ 218661 h 828261"/>
              <a:gd name="connsiteX6" fmla="*/ 1080645 w 1093898"/>
              <a:gd name="connsiteY6" fmla="*/ 311426 h 828261"/>
              <a:gd name="connsiteX7" fmla="*/ 1040889 w 1093898"/>
              <a:gd name="connsiteY7" fmla="*/ 390939 h 828261"/>
              <a:gd name="connsiteX8" fmla="*/ 669828 w 1093898"/>
              <a:gd name="connsiteY8" fmla="*/ 828261 h 828261"/>
              <a:gd name="connsiteX9" fmla="*/ 722471 w 1093898"/>
              <a:gd name="connsiteY9" fmla="*/ 735131 h 828261"/>
              <a:gd name="connsiteX10" fmla="*/ 740590 w 1093898"/>
              <a:gd name="connsiteY10" fmla="*/ 689204 h 828261"/>
              <a:gd name="connsiteX11" fmla="*/ 732799 w 1093898"/>
              <a:gd name="connsiteY11" fmla="*/ 608526 h 828261"/>
              <a:gd name="connsiteX12" fmla="*/ 696904 w 1093898"/>
              <a:gd name="connsiteY12" fmla="*/ 542996 h 828261"/>
              <a:gd name="connsiteX13" fmla="*/ 644924 w 1093898"/>
              <a:gd name="connsiteY13" fmla="*/ 492318 h 828261"/>
              <a:gd name="connsiteX14" fmla="*/ 552295 w 1093898"/>
              <a:gd name="connsiteY14" fmla="*/ 451031 h 828261"/>
              <a:gd name="connsiteX15" fmla="*/ 497055 w 1093898"/>
              <a:gd name="connsiteY15" fmla="*/ 439023 h 828261"/>
              <a:gd name="connsiteX16" fmla="*/ 428959 w 1093898"/>
              <a:gd name="connsiteY16" fmla="*/ 431953 h 828261"/>
              <a:gd name="connsiteX17" fmla="*/ 317045 w 1093898"/>
              <a:gd name="connsiteY17" fmla="*/ 441709 h 828261"/>
              <a:gd name="connsiteX18" fmla="*/ 208265 w 1093898"/>
              <a:gd name="connsiteY18" fmla="*/ 469447 h 828261"/>
              <a:gd name="connsiteX19" fmla="*/ 104873 w 1093898"/>
              <a:gd name="connsiteY19" fmla="*/ 515571 h 828261"/>
              <a:gd name="connsiteX20" fmla="*/ 0 w 1093898"/>
              <a:gd name="connsiteY20" fmla="*/ 605258 h 828261"/>
              <a:gd name="connsiteX0" fmla="*/ 0 w 1093898"/>
              <a:gd name="connsiteY0" fmla="*/ 545623 h 768626"/>
              <a:gd name="connsiteX1" fmla="*/ 292141 w 1093898"/>
              <a:gd name="connsiteY1" fmla="*/ 106017 h 768626"/>
              <a:gd name="connsiteX2" fmla="*/ 1021011 w 1093898"/>
              <a:gd name="connsiteY2" fmla="*/ 0 h 768626"/>
              <a:gd name="connsiteX3" fmla="*/ 1074019 w 1093898"/>
              <a:gd name="connsiteY3" fmla="*/ 79513 h 768626"/>
              <a:gd name="connsiteX4" fmla="*/ 1093898 w 1093898"/>
              <a:gd name="connsiteY4" fmla="*/ 159026 h 768626"/>
              <a:gd name="connsiteX5" fmla="*/ 1080645 w 1093898"/>
              <a:gd name="connsiteY5" fmla="*/ 251791 h 768626"/>
              <a:gd name="connsiteX6" fmla="*/ 1040889 w 1093898"/>
              <a:gd name="connsiteY6" fmla="*/ 331304 h 768626"/>
              <a:gd name="connsiteX7" fmla="*/ 669828 w 1093898"/>
              <a:gd name="connsiteY7" fmla="*/ 768626 h 768626"/>
              <a:gd name="connsiteX8" fmla="*/ 722471 w 1093898"/>
              <a:gd name="connsiteY8" fmla="*/ 675496 h 768626"/>
              <a:gd name="connsiteX9" fmla="*/ 740590 w 1093898"/>
              <a:gd name="connsiteY9" fmla="*/ 629569 h 768626"/>
              <a:gd name="connsiteX10" fmla="*/ 732799 w 1093898"/>
              <a:gd name="connsiteY10" fmla="*/ 548891 h 768626"/>
              <a:gd name="connsiteX11" fmla="*/ 696904 w 1093898"/>
              <a:gd name="connsiteY11" fmla="*/ 483361 h 768626"/>
              <a:gd name="connsiteX12" fmla="*/ 644924 w 1093898"/>
              <a:gd name="connsiteY12" fmla="*/ 432683 h 768626"/>
              <a:gd name="connsiteX13" fmla="*/ 552295 w 1093898"/>
              <a:gd name="connsiteY13" fmla="*/ 391396 h 768626"/>
              <a:gd name="connsiteX14" fmla="*/ 497055 w 1093898"/>
              <a:gd name="connsiteY14" fmla="*/ 379388 h 768626"/>
              <a:gd name="connsiteX15" fmla="*/ 428959 w 1093898"/>
              <a:gd name="connsiteY15" fmla="*/ 372318 h 768626"/>
              <a:gd name="connsiteX16" fmla="*/ 317045 w 1093898"/>
              <a:gd name="connsiteY16" fmla="*/ 382074 h 768626"/>
              <a:gd name="connsiteX17" fmla="*/ 208265 w 1093898"/>
              <a:gd name="connsiteY17" fmla="*/ 409812 h 768626"/>
              <a:gd name="connsiteX18" fmla="*/ 104873 w 1093898"/>
              <a:gd name="connsiteY18" fmla="*/ 455936 h 768626"/>
              <a:gd name="connsiteX19" fmla="*/ 0 w 1093898"/>
              <a:gd name="connsiteY19" fmla="*/ 545623 h 768626"/>
              <a:gd name="connsiteX0" fmla="*/ 0 w 1093898"/>
              <a:gd name="connsiteY0" fmla="*/ 466110 h 689113"/>
              <a:gd name="connsiteX1" fmla="*/ 292141 w 1093898"/>
              <a:gd name="connsiteY1" fmla="*/ 26504 h 689113"/>
              <a:gd name="connsiteX2" fmla="*/ 1074019 w 1093898"/>
              <a:gd name="connsiteY2" fmla="*/ 0 h 689113"/>
              <a:gd name="connsiteX3" fmla="*/ 1093898 w 1093898"/>
              <a:gd name="connsiteY3" fmla="*/ 79513 h 689113"/>
              <a:gd name="connsiteX4" fmla="*/ 1080645 w 1093898"/>
              <a:gd name="connsiteY4" fmla="*/ 172278 h 689113"/>
              <a:gd name="connsiteX5" fmla="*/ 1040889 w 1093898"/>
              <a:gd name="connsiteY5" fmla="*/ 251791 h 689113"/>
              <a:gd name="connsiteX6" fmla="*/ 669828 w 1093898"/>
              <a:gd name="connsiteY6" fmla="*/ 689113 h 689113"/>
              <a:gd name="connsiteX7" fmla="*/ 722471 w 1093898"/>
              <a:gd name="connsiteY7" fmla="*/ 595983 h 689113"/>
              <a:gd name="connsiteX8" fmla="*/ 740590 w 1093898"/>
              <a:gd name="connsiteY8" fmla="*/ 550056 h 689113"/>
              <a:gd name="connsiteX9" fmla="*/ 732799 w 1093898"/>
              <a:gd name="connsiteY9" fmla="*/ 469378 h 689113"/>
              <a:gd name="connsiteX10" fmla="*/ 696904 w 1093898"/>
              <a:gd name="connsiteY10" fmla="*/ 403848 h 689113"/>
              <a:gd name="connsiteX11" fmla="*/ 644924 w 1093898"/>
              <a:gd name="connsiteY11" fmla="*/ 353170 h 689113"/>
              <a:gd name="connsiteX12" fmla="*/ 552295 w 1093898"/>
              <a:gd name="connsiteY12" fmla="*/ 311883 h 689113"/>
              <a:gd name="connsiteX13" fmla="*/ 497055 w 1093898"/>
              <a:gd name="connsiteY13" fmla="*/ 299875 h 689113"/>
              <a:gd name="connsiteX14" fmla="*/ 428959 w 1093898"/>
              <a:gd name="connsiteY14" fmla="*/ 292805 h 689113"/>
              <a:gd name="connsiteX15" fmla="*/ 317045 w 1093898"/>
              <a:gd name="connsiteY15" fmla="*/ 302561 h 689113"/>
              <a:gd name="connsiteX16" fmla="*/ 208265 w 1093898"/>
              <a:gd name="connsiteY16" fmla="*/ 330299 h 689113"/>
              <a:gd name="connsiteX17" fmla="*/ 104873 w 1093898"/>
              <a:gd name="connsiteY17" fmla="*/ 376423 h 689113"/>
              <a:gd name="connsiteX18" fmla="*/ 0 w 1093898"/>
              <a:gd name="connsiteY18" fmla="*/ 466110 h 689113"/>
              <a:gd name="connsiteX0" fmla="*/ 0 w 1093898"/>
              <a:gd name="connsiteY0" fmla="*/ 439606 h 662609"/>
              <a:gd name="connsiteX1" fmla="*/ 292141 w 1093898"/>
              <a:gd name="connsiteY1" fmla="*/ 0 h 662609"/>
              <a:gd name="connsiteX2" fmla="*/ 1093898 w 1093898"/>
              <a:gd name="connsiteY2" fmla="*/ 53009 h 662609"/>
              <a:gd name="connsiteX3" fmla="*/ 1080645 w 1093898"/>
              <a:gd name="connsiteY3" fmla="*/ 145774 h 662609"/>
              <a:gd name="connsiteX4" fmla="*/ 1040889 w 1093898"/>
              <a:gd name="connsiteY4" fmla="*/ 225287 h 662609"/>
              <a:gd name="connsiteX5" fmla="*/ 669828 w 1093898"/>
              <a:gd name="connsiteY5" fmla="*/ 662609 h 662609"/>
              <a:gd name="connsiteX6" fmla="*/ 722471 w 1093898"/>
              <a:gd name="connsiteY6" fmla="*/ 569479 h 662609"/>
              <a:gd name="connsiteX7" fmla="*/ 740590 w 1093898"/>
              <a:gd name="connsiteY7" fmla="*/ 523552 h 662609"/>
              <a:gd name="connsiteX8" fmla="*/ 732799 w 1093898"/>
              <a:gd name="connsiteY8" fmla="*/ 442874 h 662609"/>
              <a:gd name="connsiteX9" fmla="*/ 696904 w 1093898"/>
              <a:gd name="connsiteY9" fmla="*/ 377344 h 662609"/>
              <a:gd name="connsiteX10" fmla="*/ 644924 w 1093898"/>
              <a:gd name="connsiteY10" fmla="*/ 326666 h 662609"/>
              <a:gd name="connsiteX11" fmla="*/ 552295 w 1093898"/>
              <a:gd name="connsiteY11" fmla="*/ 285379 h 662609"/>
              <a:gd name="connsiteX12" fmla="*/ 497055 w 1093898"/>
              <a:gd name="connsiteY12" fmla="*/ 273371 h 662609"/>
              <a:gd name="connsiteX13" fmla="*/ 428959 w 1093898"/>
              <a:gd name="connsiteY13" fmla="*/ 266301 h 662609"/>
              <a:gd name="connsiteX14" fmla="*/ 317045 w 1093898"/>
              <a:gd name="connsiteY14" fmla="*/ 276057 h 662609"/>
              <a:gd name="connsiteX15" fmla="*/ 208265 w 1093898"/>
              <a:gd name="connsiteY15" fmla="*/ 303795 h 662609"/>
              <a:gd name="connsiteX16" fmla="*/ 104873 w 1093898"/>
              <a:gd name="connsiteY16" fmla="*/ 349919 h 662609"/>
              <a:gd name="connsiteX17" fmla="*/ 0 w 1093898"/>
              <a:gd name="connsiteY17" fmla="*/ 439606 h 662609"/>
              <a:gd name="connsiteX0" fmla="*/ 0 w 1080645"/>
              <a:gd name="connsiteY0" fmla="*/ 439606 h 662609"/>
              <a:gd name="connsiteX1" fmla="*/ 292141 w 1080645"/>
              <a:gd name="connsiteY1" fmla="*/ 0 h 662609"/>
              <a:gd name="connsiteX2" fmla="*/ 1080645 w 1080645"/>
              <a:gd name="connsiteY2" fmla="*/ 145774 h 662609"/>
              <a:gd name="connsiteX3" fmla="*/ 1040889 w 1080645"/>
              <a:gd name="connsiteY3" fmla="*/ 225287 h 662609"/>
              <a:gd name="connsiteX4" fmla="*/ 669828 w 1080645"/>
              <a:gd name="connsiteY4" fmla="*/ 662609 h 662609"/>
              <a:gd name="connsiteX5" fmla="*/ 722471 w 1080645"/>
              <a:gd name="connsiteY5" fmla="*/ 569479 h 662609"/>
              <a:gd name="connsiteX6" fmla="*/ 740590 w 1080645"/>
              <a:gd name="connsiteY6" fmla="*/ 523552 h 662609"/>
              <a:gd name="connsiteX7" fmla="*/ 732799 w 1080645"/>
              <a:gd name="connsiteY7" fmla="*/ 442874 h 662609"/>
              <a:gd name="connsiteX8" fmla="*/ 696904 w 1080645"/>
              <a:gd name="connsiteY8" fmla="*/ 377344 h 662609"/>
              <a:gd name="connsiteX9" fmla="*/ 644924 w 1080645"/>
              <a:gd name="connsiteY9" fmla="*/ 326666 h 662609"/>
              <a:gd name="connsiteX10" fmla="*/ 552295 w 1080645"/>
              <a:gd name="connsiteY10" fmla="*/ 285379 h 662609"/>
              <a:gd name="connsiteX11" fmla="*/ 497055 w 1080645"/>
              <a:gd name="connsiteY11" fmla="*/ 273371 h 662609"/>
              <a:gd name="connsiteX12" fmla="*/ 428959 w 1080645"/>
              <a:gd name="connsiteY12" fmla="*/ 266301 h 662609"/>
              <a:gd name="connsiteX13" fmla="*/ 317045 w 1080645"/>
              <a:gd name="connsiteY13" fmla="*/ 276057 h 662609"/>
              <a:gd name="connsiteX14" fmla="*/ 208265 w 1080645"/>
              <a:gd name="connsiteY14" fmla="*/ 303795 h 662609"/>
              <a:gd name="connsiteX15" fmla="*/ 104873 w 1080645"/>
              <a:gd name="connsiteY15" fmla="*/ 349919 h 662609"/>
              <a:gd name="connsiteX16" fmla="*/ 0 w 1080645"/>
              <a:gd name="connsiteY16" fmla="*/ 439606 h 662609"/>
              <a:gd name="connsiteX0" fmla="*/ 0 w 1040889"/>
              <a:gd name="connsiteY0" fmla="*/ 439606 h 662609"/>
              <a:gd name="connsiteX1" fmla="*/ 292141 w 1040889"/>
              <a:gd name="connsiteY1" fmla="*/ 0 h 662609"/>
              <a:gd name="connsiteX2" fmla="*/ 1040889 w 1040889"/>
              <a:gd name="connsiteY2" fmla="*/ 225287 h 662609"/>
              <a:gd name="connsiteX3" fmla="*/ 669828 w 1040889"/>
              <a:gd name="connsiteY3" fmla="*/ 662609 h 662609"/>
              <a:gd name="connsiteX4" fmla="*/ 722471 w 1040889"/>
              <a:gd name="connsiteY4" fmla="*/ 569479 h 662609"/>
              <a:gd name="connsiteX5" fmla="*/ 740590 w 1040889"/>
              <a:gd name="connsiteY5" fmla="*/ 523552 h 662609"/>
              <a:gd name="connsiteX6" fmla="*/ 732799 w 1040889"/>
              <a:gd name="connsiteY6" fmla="*/ 442874 h 662609"/>
              <a:gd name="connsiteX7" fmla="*/ 696904 w 1040889"/>
              <a:gd name="connsiteY7" fmla="*/ 377344 h 662609"/>
              <a:gd name="connsiteX8" fmla="*/ 644924 w 1040889"/>
              <a:gd name="connsiteY8" fmla="*/ 326666 h 662609"/>
              <a:gd name="connsiteX9" fmla="*/ 552295 w 1040889"/>
              <a:gd name="connsiteY9" fmla="*/ 285379 h 662609"/>
              <a:gd name="connsiteX10" fmla="*/ 497055 w 1040889"/>
              <a:gd name="connsiteY10" fmla="*/ 273371 h 662609"/>
              <a:gd name="connsiteX11" fmla="*/ 428959 w 1040889"/>
              <a:gd name="connsiteY11" fmla="*/ 266301 h 662609"/>
              <a:gd name="connsiteX12" fmla="*/ 317045 w 1040889"/>
              <a:gd name="connsiteY12" fmla="*/ 276057 h 662609"/>
              <a:gd name="connsiteX13" fmla="*/ 208265 w 1040889"/>
              <a:gd name="connsiteY13" fmla="*/ 303795 h 662609"/>
              <a:gd name="connsiteX14" fmla="*/ 104873 w 1040889"/>
              <a:gd name="connsiteY14" fmla="*/ 349919 h 662609"/>
              <a:gd name="connsiteX15" fmla="*/ 0 w 1040889"/>
              <a:gd name="connsiteY15" fmla="*/ 439606 h 662609"/>
              <a:gd name="connsiteX0" fmla="*/ 0 w 1040889"/>
              <a:gd name="connsiteY0" fmla="*/ 426788 h 649791"/>
              <a:gd name="connsiteX1" fmla="*/ 337587 w 1040889"/>
              <a:gd name="connsiteY1" fmla="*/ 0 h 649791"/>
              <a:gd name="connsiteX2" fmla="*/ 1040889 w 1040889"/>
              <a:gd name="connsiteY2" fmla="*/ 212469 h 649791"/>
              <a:gd name="connsiteX3" fmla="*/ 669828 w 1040889"/>
              <a:gd name="connsiteY3" fmla="*/ 649791 h 649791"/>
              <a:gd name="connsiteX4" fmla="*/ 722471 w 1040889"/>
              <a:gd name="connsiteY4" fmla="*/ 556661 h 649791"/>
              <a:gd name="connsiteX5" fmla="*/ 740590 w 1040889"/>
              <a:gd name="connsiteY5" fmla="*/ 510734 h 649791"/>
              <a:gd name="connsiteX6" fmla="*/ 732799 w 1040889"/>
              <a:gd name="connsiteY6" fmla="*/ 430056 h 649791"/>
              <a:gd name="connsiteX7" fmla="*/ 696904 w 1040889"/>
              <a:gd name="connsiteY7" fmla="*/ 364526 h 649791"/>
              <a:gd name="connsiteX8" fmla="*/ 644924 w 1040889"/>
              <a:gd name="connsiteY8" fmla="*/ 313848 h 649791"/>
              <a:gd name="connsiteX9" fmla="*/ 552295 w 1040889"/>
              <a:gd name="connsiteY9" fmla="*/ 272561 h 649791"/>
              <a:gd name="connsiteX10" fmla="*/ 497055 w 1040889"/>
              <a:gd name="connsiteY10" fmla="*/ 260553 h 649791"/>
              <a:gd name="connsiteX11" fmla="*/ 428959 w 1040889"/>
              <a:gd name="connsiteY11" fmla="*/ 253483 h 649791"/>
              <a:gd name="connsiteX12" fmla="*/ 317045 w 1040889"/>
              <a:gd name="connsiteY12" fmla="*/ 263239 h 649791"/>
              <a:gd name="connsiteX13" fmla="*/ 208265 w 1040889"/>
              <a:gd name="connsiteY13" fmla="*/ 290977 h 649791"/>
              <a:gd name="connsiteX14" fmla="*/ 104873 w 1040889"/>
              <a:gd name="connsiteY14" fmla="*/ 337101 h 649791"/>
              <a:gd name="connsiteX15" fmla="*/ 0 w 1040889"/>
              <a:gd name="connsiteY15" fmla="*/ 426788 h 649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40889" h="649791">
                <a:moveTo>
                  <a:pt x="0" y="426788"/>
                </a:moveTo>
                <a:lnTo>
                  <a:pt x="337587" y="0"/>
                </a:lnTo>
                <a:lnTo>
                  <a:pt x="1040889" y="212469"/>
                </a:lnTo>
                <a:lnTo>
                  <a:pt x="669828" y="649791"/>
                </a:lnTo>
                <a:lnTo>
                  <a:pt x="722471" y="556661"/>
                </a:lnTo>
                <a:lnTo>
                  <a:pt x="740590" y="510734"/>
                </a:lnTo>
                <a:lnTo>
                  <a:pt x="732799" y="430056"/>
                </a:lnTo>
                <a:lnTo>
                  <a:pt x="696904" y="364526"/>
                </a:lnTo>
                <a:lnTo>
                  <a:pt x="644924" y="313848"/>
                </a:lnTo>
                <a:lnTo>
                  <a:pt x="552295" y="272561"/>
                </a:lnTo>
                <a:lnTo>
                  <a:pt x="497055" y="260553"/>
                </a:lnTo>
                <a:lnTo>
                  <a:pt x="428959" y="253483"/>
                </a:lnTo>
                <a:lnTo>
                  <a:pt x="317045" y="263239"/>
                </a:lnTo>
                <a:lnTo>
                  <a:pt x="208265" y="290977"/>
                </a:lnTo>
                <a:lnTo>
                  <a:pt x="104873" y="337101"/>
                </a:lnTo>
                <a:lnTo>
                  <a:pt x="0" y="42678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orme libre 23"/>
          <p:cNvSpPr/>
          <p:nvPr/>
        </p:nvSpPr>
        <p:spPr>
          <a:xfrm>
            <a:off x="7628197" y="3237186"/>
            <a:ext cx="757824" cy="1290181"/>
          </a:xfrm>
          <a:custGeom>
            <a:avLst/>
            <a:gdLst>
              <a:gd name="connsiteX0" fmla="*/ 0 w 757824"/>
              <a:gd name="connsiteY0" fmla="*/ 858033 h 1290181"/>
              <a:gd name="connsiteX1" fmla="*/ 75156 w 757824"/>
              <a:gd name="connsiteY1" fmla="*/ 1290181 h 1290181"/>
              <a:gd name="connsiteX2" fmla="*/ 757824 w 757824"/>
              <a:gd name="connsiteY2" fmla="*/ 425885 h 1290181"/>
              <a:gd name="connsiteX3" fmla="*/ 726509 w 757824"/>
              <a:gd name="connsiteY3" fmla="*/ 0 h 129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7824" h="1290181">
                <a:moveTo>
                  <a:pt x="0" y="858033"/>
                </a:moveTo>
                <a:lnTo>
                  <a:pt x="75156" y="1290181"/>
                </a:lnTo>
                <a:lnTo>
                  <a:pt x="757824" y="425885"/>
                </a:lnTo>
                <a:lnTo>
                  <a:pt x="726509" y="0"/>
                </a:lnTo>
              </a:path>
            </a:pathLst>
          </a:custGeom>
          <a:noFill/>
          <a:ln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cteur droit avec flèche 24"/>
          <p:cNvCxnSpPr>
            <a:endCxn id="22" idx="1"/>
          </p:cNvCxnSpPr>
          <p:nvPr/>
        </p:nvCxnSpPr>
        <p:spPr>
          <a:xfrm>
            <a:off x="6346318" y="2364975"/>
            <a:ext cx="591195" cy="1385390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>
            <a:off x="7548949" y="2702128"/>
            <a:ext cx="79249" cy="44150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03" r="6040"/>
          <a:stretch/>
        </p:blipFill>
        <p:spPr>
          <a:xfrm>
            <a:off x="0" y="5988220"/>
            <a:ext cx="3957162" cy="477513"/>
          </a:xfrm>
          <a:prstGeom prst="rect">
            <a:avLst/>
          </a:prstGeom>
        </p:spPr>
      </p:pic>
      <p:sp>
        <p:nvSpPr>
          <p:cNvPr id="35" name="Flèche droite 34"/>
          <p:cNvSpPr/>
          <p:nvPr/>
        </p:nvSpPr>
        <p:spPr>
          <a:xfrm>
            <a:off x="7275902" y="5639831"/>
            <a:ext cx="352295" cy="36012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790491" y="5343435"/>
            <a:ext cx="230538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3D integrated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Magnetic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</a:t>
            </a:r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4135514" y="6113148"/>
            <a:ext cx="509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4"/>
                </a:solidFill>
                <a:latin typeface="+mj-lt"/>
              </a:rPr>
              <a:t>HF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4096241" y="4622277"/>
            <a:ext cx="549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  <a:latin typeface="+mj-lt"/>
              </a:rPr>
              <a:t>LF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4645489" y="5999955"/>
            <a:ext cx="257205" cy="21238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4545294" y="4906985"/>
            <a:ext cx="231958" cy="1781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4477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V1.1.1: </a:t>
            </a:r>
            <a:r>
              <a:rPr lang="fr-FR" dirty="0" err="1" smtClean="0"/>
              <a:t>from</a:t>
            </a:r>
            <a:r>
              <a:rPr lang="fr-FR" dirty="0" smtClean="0"/>
              <a:t> double to single aperture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8" name="Espace réservé du contenu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" t="3877" r="27742" b="4373"/>
          <a:stretch/>
        </p:blipFill>
        <p:spPr>
          <a:xfrm>
            <a:off x="976492" y="702444"/>
            <a:ext cx="2750458" cy="2719292"/>
          </a:xfrm>
          <a:prstGeom prst="rect">
            <a:avLst/>
          </a:prstGeom>
        </p:spPr>
      </p:pic>
      <p:sp>
        <p:nvSpPr>
          <p:cNvPr id="9" name="Flèche droite 8"/>
          <p:cNvSpPr/>
          <p:nvPr/>
        </p:nvSpPr>
        <p:spPr>
          <a:xfrm>
            <a:off x="4238897" y="2455817"/>
            <a:ext cx="587829" cy="378823"/>
          </a:xfrm>
          <a:prstGeom prst="rightArrow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15689" r="37643" b="17171"/>
          <a:stretch/>
        </p:blipFill>
        <p:spPr>
          <a:xfrm>
            <a:off x="5372592" y="913353"/>
            <a:ext cx="2103844" cy="21182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244708" y="990993"/>
            <a:ext cx="1743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ECC double aperture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397774" y="1075641"/>
            <a:ext cx="21227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Translation in a single aperture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317955" y="3053210"/>
            <a:ext cx="800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97 mm</a:t>
            </a:r>
          </a:p>
          <a:p>
            <a:pPr algn="ctr"/>
            <a:r>
              <a:rPr lang="fr-FR" sz="1000" dirty="0" err="1" smtClean="0"/>
              <a:t>interbeam</a:t>
            </a:r>
            <a:endParaRPr lang="fr-FR" sz="1000" dirty="0"/>
          </a:p>
        </p:txBody>
      </p:sp>
      <p:cxnSp>
        <p:nvCxnSpPr>
          <p:cNvPr id="15" name="Connecteur droit avec flèche 14"/>
          <p:cNvCxnSpPr/>
          <p:nvPr/>
        </p:nvCxnSpPr>
        <p:spPr>
          <a:xfrm>
            <a:off x="2975080" y="3074213"/>
            <a:ext cx="6923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975080" y="3081614"/>
            <a:ext cx="64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100 mm</a:t>
            </a:r>
            <a:endParaRPr lang="fr-FR" sz="1000" dirty="0"/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7315199" y="2380807"/>
            <a:ext cx="287867" cy="178774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7524690" y="2178791"/>
            <a:ext cx="778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Ø576 mm</a:t>
            </a:r>
            <a:endParaRPr lang="fr-FR" sz="1000" dirty="0"/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3392999" y="2015906"/>
            <a:ext cx="287867" cy="178774"/>
          </a:xfrm>
          <a:prstGeom prst="straightConnector1">
            <a:avLst/>
          </a:prstGeom>
          <a:ln>
            <a:headEnd type="none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3639679" y="1870636"/>
            <a:ext cx="778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Ø770 mm</a:t>
            </a:r>
            <a:endParaRPr lang="fr-FR" sz="1000" dirty="0"/>
          </a:p>
        </p:txBody>
      </p:sp>
      <p:sp>
        <p:nvSpPr>
          <p:cNvPr id="2" name="Rectangle 1"/>
          <p:cNvSpPr/>
          <p:nvPr/>
        </p:nvSpPr>
        <p:spPr>
          <a:xfrm>
            <a:off x="5280736" y="3074363"/>
            <a:ext cx="16015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ym typeface="Wingdings" panose="05000000000000000000" pitchFamily="2" charset="2"/>
              </a:rPr>
              <a:t> </a:t>
            </a:r>
            <a:r>
              <a:rPr lang="fr-FR" sz="1400" dirty="0" smtClean="0"/>
              <a:t>15,8 </a:t>
            </a:r>
            <a:r>
              <a:rPr lang="fr-FR" sz="1400" dirty="0"/>
              <a:t>T @ 86 </a:t>
            </a:r>
            <a:r>
              <a:rPr lang="fr-FR" sz="1400" dirty="0" smtClean="0"/>
              <a:t>%</a:t>
            </a:r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08" y="4934754"/>
            <a:ext cx="3600000" cy="153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024" y="3382101"/>
            <a:ext cx="3600000" cy="153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ZoneTexte 39"/>
          <p:cNvSpPr txBox="1"/>
          <p:nvPr/>
        </p:nvSpPr>
        <p:spPr>
          <a:xfrm>
            <a:off x="69" y="4195344"/>
            <a:ext cx="1206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Peak stress: 186 </a:t>
            </a:r>
            <a:r>
              <a:rPr lang="fr-FR" sz="1400" dirty="0" err="1" smtClean="0">
                <a:solidFill>
                  <a:srgbClr val="FF0000"/>
                </a:solidFill>
              </a:rPr>
              <a:t>MPa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641465" y="5020439"/>
            <a:ext cx="1973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Min contact : -3 </a:t>
            </a:r>
            <a:r>
              <a:rPr lang="fr-FR" sz="1400" dirty="0" err="1" smtClean="0">
                <a:solidFill>
                  <a:srgbClr val="0000FF"/>
                </a:solidFill>
              </a:rPr>
              <a:t>MPa</a:t>
            </a:r>
            <a:endParaRPr lang="fr-FR" sz="1400" dirty="0">
              <a:solidFill>
                <a:srgbClr val="0000FF"/>
              </a:solidFill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976492" y="4522951"/>
            <a:ext cx="276111" cy="979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stCxn id="41" idx="2"/>
          </p:cNvCxnSpPr>
          <p:nvPr/>
        </p:nvCxnSpPr>
        <p:spPr>
          <a:xfrm>
            <a:off x="2628313" y="5328216"/>
            <a:ext cx="146202" cy="85685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19" y="3394562"/>
            <a:ext cx="2010400" cy="1512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819" y="4953581"/>
            <a:ext cx="2010400" cy="1512000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7839123" y="4348990"/>
            <a:ext cx="1206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Peak stress: 193 </a:t>
            </a:r>
            <a:r>
              <a:rPr lang="fr-FR" sz="1400" dirty="0" err="1" smtClean="0">
                <a:solidFill>
                  <a:srgbClr val="FF0000"/>
                </a:solidFill>
              </a:rPr>
              <a:t>MPa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4826726" y="5773104"/>
            <a:ext cx="1210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</a:rPr>
              <a:t>Min contact : 36 </a:t>
            </a:r>
            <a:r>
              <a:rPr lang="fr-FR" sz="1400" dirty="0" err="1" smtClean="0">
                <a:solidFill>
                  <a:srgbClr val="0000FF"/>
                </a:solidFill>
              </a:rPr>
              <a:t>MPa</a:t>
            </a:r>
            <a:endParaRPr lang="fr-FR" sz="1400" dirty="0">
              <a:solidFill>
                <a:srgbClr val="0000FF"/>
              </a:solidFill>
            </a:endParaRPr>
          </a:p>
        </p:txBody>
      </p:sp>
      <p:cxnSp>
        <p:nvCxnSpPr>
          <p:cNvPr id="45" name="Connecteur droit avec flèche 44"/>
          <p:cNvCxnSpPr/>
          <p:nvPr/>
        </p:nvCxnSpPr>
        <p:spPr>
          <a:xfrm flipH="1">
            <a:off x="7108522" y="4618194"/>
            <a:ext cx="730601" cy="1542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5618101" y="6181595"/>
            <a:ext cx="482994" cy="13447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443912" y="3428123"/>
            <a:ext cx="16015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 smtClean="0">
                <a:sym typeface="Wingdings" panose="05000000000000000000" pitchFamily="2" charset="2"/>
              </a:rPr>
              <a:t> </a:t>
            </a:r>
            <a:r>
              <a:rPr lang="fr-FR" sz="1400" dirty="0" smtClean="0"/>
              <a:t>16,1 </a:t>
            </a:r>
            <a:r>
              <a:rPr lang="fr-FR" sz="1400" dirty="0"/>
              <a:t>T @ 86 %</a:t>
            </a:r>
          </a:p>
        </p:txBody>
      </p:sp>
      <p:sp>
        <p:nvSpPr>
          <p:cNvPr id="54" name="ZoneTexte 53"/>
          <p:cNvSpPr txBox="1"/>
          <p:nvPr/>
        </p:nvSpPr>
        <p:spPr>
          <a:xfrm>
            <a:off x="7719515" y="2637420"/>
            <a:ext cx="800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0 mm</a:t>
            </a:r>
          </a:p>
          <a:p>
            <a:pPr algn="ctr"/>
            <a:r>
              <a:rPr lang="fr-FR" sz="1000" dirty="0" err="1" smtClean="0"/>
              <a:t>interbeam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98496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Design Features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98522" y="1374948"/>
            <a:ext cx="2955259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/>
              <a:t>Rectangular</a:t>
            </a:r>
            <a:r>
              <a:rPr lang="fr-FR" dirty="0"/>
              <a:t> Block-</a:t>
            </a:r>
            <a:r>
              <a:rPr lang="fr-FR" dirty="0" err="1"/>
              <a:t>coils</a:t>
            </a:r>
            <a:endParaRPr lang="fr-FR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/>
              <a:t>Shell-</a:t>
            </a:r>
            <a:r>
              <a:rPr lang="fr-FR" dirty="0" err="1" smtClean="0"/>
              <a:t>based</a:t>
            </a:r>
            <a:r>
              <a:rPr lang="fr-FR" dirty="0" smtClean="0"/>
              <a:t> structure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Bladders&amp;Keys</a:t>
            </a:r>
            <a:endParaRPr lang="fr-FR" dirty="0" smtClean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/>
              <a:t>Conductor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</a:t>
            </a:r>
            <a:r>
              <a:rPr lang="fr-FR" dirty="0" smtClean="0"/>
              <a:t>performances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627522" y="1064793"/>
          <a:ext cx="5385753" cy="237463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153093">
                  <a:extLst>
                    <a:ext uri="{9D8B030D-6E8A-4147-A177-3AD203B41FA5}">
                      <a16:colId xmlns:a16="http://schemas.microsoft.com/office/drawing/2014/main" val="57324821"/>
                    </a:ext>
                  </a:extLst>
                </a:gridCol>
                <a:gridCol w="1500505">
                  <a:extLst>
                    <a:ext uri="{9D8B030D-6E8A-4147-A177-3AD203B41FA5}">
                      <a16:colId xmlns:a16="http://schemas.microsoft.com/office/drawing/2014/main" val="2610957233"/>
                    </a:ext>
                  </a:extLst>
                </a:gridCol>
                <a:gridCol w="732155">
                  <a:extLst>
                    <a:ext uri="{9D8B030D-6E8A-4147-A177-3AD203B41FA5}">
                      <a16:colId xmlns:a16="http://schemas.microsoft.com/office/drawing/2014/main" val="301268921"/>
                    </a:ext>
                  </a:extLst>
                </a:gridCol>
              </a:tblGrid>
              <a:tr h="31282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Nominal Current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nom</a:t>
                      </a:r>
                      <a:endParaRPr lang="fr-FR" sz="1600" baseline="-25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10378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A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6603611"/>
                  </a:ext>
                </a:extLst>
              </a:tr>
              <a:tr h="3549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Short sample current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ss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12118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687827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Bore field </a:t>
                      </a:r>
                      <a:r>
                        <a:rPr lang="en-US" sz="1600" b="1" dirty="0" smtClean="0">
                          <a:solidFill>
                            <a:srgbClr val="00B050"/>
                          </a:solidFill>
                          <a:effectLst/>
                        </a:rPr>
                        <a:t>at </a:t>
                      </a:r>
                      <a:r>
                        <a:rPr lang="en-US" sz="1600" b="1" dirty="0" err="1">
                          <a:solidFill>
                            <a:srgbClr val="00B050"/>
                          </a:solidFill>
                          <a:effectLst/>
                        </a:rPr>
                        <a:t>I</a:t>
                      </a:r>
                      <a:r>
                        <a:rPr lang="en-US" sz="1600" b="1" baseline="-25000" dirty="0" err="1">
                          <a:solidFill>
                            <a:srgbClr val="00B050"/>
                          </a:solidFill>
                          <a:effectLst/>
                        </a:rPr>
                        <a:t>nom</a:t>
                      </a:r>
                      <a:r>
                        <a:rPr lang="en-US" sz="1600" dirty="0">
                          <a:effectLst/>
                        </a:rPr>
                        <a:t> (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ss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15.54</a:t>
                      </a:r>
                      <a:r>
                        <a:rPr lang="en-US" sz="1600" dirty="0">
                          <a:effectLst/>
                        </a:rPr>
                        <a:t> (17.81 )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578363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Peak Field </a:t>
                      </a:r>
                      <a:r>
                        <a:rPr lang="en-US" sz="1600" dirty="0" smtClean="0">
                          <a:effectLst/>
                        </a:rPr>
                        <a:t>at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nom</a:t>
                      </a:r>
                      <a:r>
                        <a:rPr lang="en-US" sz="1600" dirty="0">
                          <a:effectLst/>
                        </a:rPr>
                        <a:t> (HF/LF)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16.20 / 11.85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4828546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Peak Field at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ss</a:t>
                      </a:r>
                      <a:r>
                        <a:rPr lang="en-US" sz="1600" dirty="0">
                          <a:effectLst/>
                        </a:rPr>
                        <a:t> (HF/LF)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18.58 / 13.62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074341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solidFill>
                            <a:srgbClr val="00B050"/>
                          </a:solidFill>
                          <a:effectLst/>
                        </a:rPr>
                        <a:t>Loadline</a:t>
                      </a: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 Margin </a:t>
                      </a:r>
                      <a:r>
                        <a:rPr lang="en-US" sz="1600" dirty="0">
                          <a:effectLst/>
                        </a:rPr>
                        <a:t>at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nom</a:t>
                      </a:r>
                      <a:r>
                        <a:rPr lang="en-US" sz="1600" dirty="0">
                          <a:effectLst/>
                        </a:rPr>
                        <a:t> (HF/LF)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effectLst/>
                        </a:rPr>
                        <a:t>14.0 / 15.4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%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6108264"/>
                  </a:ext>
                </a:extLst>
              </a:tr>
              <a:tr h="336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Stored Energy </a:t>
                      </a:r>
                      <a:r>
                        <a:rPr lang="en-US" sz="1600" dirty="0" err="1">
                          <a:effectLst/>
                        </a:rPr>
                        <a:t>I</a:t>
                      </a:r>
                      <a:r>
                        <a:rPr lang="en-US" sz="1600" baseline="-25000" dirty="0" err="1">
                          <a:effectLst/>
                        </a:rPr>
                        <a:t>nom</a:t>
                      </a:r>
                      <a:endParaRPr lang="fr-FR" sz="1600" baseline="-25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1.4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MJ/m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3038576"/>
                  </a:ext>
                </a:extLst>
              </a:tr>
            </a:tbl>
          </a:graphicData>
        </a:graphic>
      </p:graphicFrame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43" y="3254177"/>
            <a:ext cx="8000779" cy="3521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12222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922" t="1" r="1" b="49912"/>
          <a:stretch/>
        </p:blipFill>
        <p:spPr>
          <a:xfrm>
            <a:off x="5240953" y="2994104"/>
            <a:ext cx="2100118" cy="1743226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Interaction with Magnet Programs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7" name="Espace réservé du contenu 6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" t="3877" r="27742" b="4373"/>
          <a:stretch/>
        </p:blipFill>
        <p:spPr>
          <a:xfrm>
            <a:off x="2869530" y="2191356"/>
            <a:ext cx="2055037" cy="203175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1629" y="2484761"/>
            <a:ext cx="254969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accent1"/>
                </a:solidFill>
              </a:rPr>
              <a:t>[1] </a:t>
            </a:r>
            <a:r>
              <a:rPr lang="en-US" sz="1000" dirty="0" smtClean="0">
                <a:solidFill>
                  <a:schemeClr val="accent1"/>
                </a:solidFill>
              </a:rPr>
              <a:t>M</a:t>
            </a:r>
            <a:r>
              <a:rPr lang="en-US" sz="1000" dirty="0">
                <a:solidFill>
                  <a:schemeClr val="accent1"/>
                </a:solidFill>
              </a:rPr>
              <a:t>. </a:t>
            </a:r>
            <a:r>
              <a:rPr lang="en-US" sz="1000" dirty="0" err="1">
                <a:solidFill>
                  <a:schemeClr val="accent1"/>
                </a:solidFill>
              </a:rPr>
              <a:t>Segreti</a:t>
            </a:r>
            <a:r>
              <a:rPr lang="en-US" sz="1000" dirty="0">
                <a:solidFill>
                  <a:schemeClr val="accent1"/>
                </a:solidFill>
              </a:rPr>
              <a:t> et al., “2D and 3D Design of the Block-coil Dipole Option for the Future Circular Collider</a:t>
            </a:r>
            <a:r>
              <a:rPr lang="en-US" sz="1000" dirty="0" smtClean="0">
                <a:solidFill>
                  <a:schemeClr val="accent1"/>
                </a:solidFill>
              </a:rPr>
              <a:t>”, IEEE TAS, 2019</a:t>
            </a:r>
          </a:p>
          <a:p>
            <a:r>
              <a:rPr lang="en-US" sz="1000" dirty="0" smtClean="0">
                <a:solidFill>
                  <a:schemeClr val="accent1"/>
                </a:solidFill>
              </a:rPr>
              <a:t>[2] </a:t>
            </a:r>
            <a:r>
              <a:rPr lang="en-US" sz="1000" dirty="0">
                <a:solidFill>
                  <a:schemeClr val="accent1"/>
                </a:solidFill>
              </a:rPr>
              <a:t>See “Evolution of the block-coils </a:t>
            </a:r>
            <a:r>
              <a:rPr lang="en-US" sz="1000" dirty="0" smtClean="0">
                <a:solidFill>
                  <a:schemeClr val="accent1"/>
                </a:solidFill>
              </a:rPr>
              <a:t>design”, this conference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1629" y="1472814"/>
            <a:ext cx="32909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/>
              <a:t>ECC block-</a:t>
            </a:r>
            <a:r>
              <a:rPr lang="fr-FR" dirty="0" err="1"/>
              <a:t>coil</a:t>
            </a:r>
            <a:r>
              <a:rPr lang="fr-FR" dirty="0"/>
              <a:t> design </a:t>
            </a:r>
            <a:r>
              <a:rPr lang="fr-FR" dirty="0">
                <a:solidFill>
                  <a:srgbClr val="7030A0"/>
                </a:solidFill>
              </a:rPr>
              <a:t>[</a:t>
            </a:r>
            <a:r>
              <a:rPr lang="fr-FR" dirty="0" smtClean="0">
                <a:solidFill>
                  <a:srgbClr val="7030A0"/>
                </a:solidFill>
              </a:rPr>
              <a:t>1-2]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16T </a:t>
            </a:r>
            <a:r>
              <a:rPr lang="fr-FR" dirty="0" err="1" smtClean="0">
                <a:sym typeface="Wingdings" panose="05000000000000000000" pitchFamily="2" charset="2"/>
              </a:rPr>
              <a:t>Conceptual</a:t>
            </a:r>
            <a:r>
              <a:rPr lang="fr-FR" dirty="0" smtClean="0">
                <a:sym typeface="Wingdings" panose="05000000000000000000" pitchFamily="2" charset="2"/>
              </a:rPr>
              <a:t> design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Double aperture</a:t>
            </a:r>
            <a:endParaRPr lang="fr-FR" dirty="0">
              <a:sym typeface="Wingdings" panose="05000000000000000000" pitchFamily="2" charset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8714" y="1042922"/>
            <a:ext cx="5066966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CEA-CERN Program</a:t>
            </a:r>
            <a:endParaRPr lang="fr-FR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5582" y="1042922"/>
            <a:ext cx="37420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rgbClr val="0070C0"/>
                </a:solidFill>
              </a:rPr>
              <a:t>CERN Programs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1628" y="4286509"/>
            <a:ext cx="32051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fr-FR" dirty="0" smtClean="0"/>
              <a:t>F2D2 short model </a:t>
            </a:r>
            <a:r>
              <a:rPr lang="fr-FR" dirty="0" smtClean="0">
                <a:solidFill>
                  <a:srgbClr val="7030A0"/>
                </a:solidFill>
              </a:rPr>
              <a:t>[3]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Design/fabrication at CEA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Test at CERN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Single aperture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err="1" smtClean="0">
                <a:sym typeface="Wingdings" panose="05000000000000000000" pitchFamily="2" charset="2"/>
              </a:rPr>
              <a:t>Same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coil</a:t>
            </a:r>
            <a:r>
              <a:rPr lang="fr-FR" dirty="0" smtClean="0">
                <a:sym typeface="Wingdings" panose="05000000000000000000" pitchFamily="2" charset="2"/>
              </a:rPr>
              <a:t> design as ECC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6425" y="6009451"/>
            <a:ext cx="28431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[3] H</a:t>
            </a:r>
            <a:r>
              <a:rPr lang="en-US" sz="1000" dirty="0">
                <a:solidFill>
                  <a:schemeClr val="accent1"/>
                </a:solidFill>
              </a:rPr>
              <a:t>. </a:t>
            </a:r>
            <a:r>
              <a:rPr lang="en-US" sz="1000" dirty="0" err="1">
                <a:solidFill>
                  <a:schemeClr val="accent1"/>
                </a:solidFill>
              </a:rPr>
              <a:t>Felice</a:t>
            </a:r>
            <a:r>
              <a:rPr lang="en-US" sz="1000" dirty="0">
                <a:solidFill>
                  <a:schemeClr val="accent1"/>
                </a:solidFill>
              </a:rPr>
              <a:t> et al. “F2D2: a Block-coil Short Model Dipole Toward FCC”, IEEE TAS, 2019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081" y="4513826"/>
            <a:ext cx="1619486" cy="169504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240954" y="1512702"/>
            <a:ext cx="377671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SMC </a:t>
            </a:r>
            <a:r>
              <a:rPr lang="fr-FR" dirty="0" err="1" smtClean="0"/>
              <a:t>models</a:t>
            </a:r>
            <a:endParaRPr lang="fr-FR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err="1" smtClean="0">
                <a:sym typeface="Wingdings" panose="05000000000000000000" pitchFamily="2" charset="2"/>
              </a:rPr>
              <a:t>Technology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development</a:t>
            </a:r>
            <a:endParaRPr lang="fr-FR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err="1" smtClean="0">
                <a:sym typeface="Wingdings" panose="05000000000000000000" pitchFamily="2" charset="2"/>
              </a:rPr>
              <a:t>Conductor</a:t>
            </a:r>
            <a:r>
              <a:rPr lang="fr-FR" dirty="0" smtClean="0">
                <a:sym typeface="Wingdings" panose="05000000000000000000" pitchFamily="2" charset="2"/>
              </a:rPr>
              <a:t> qualification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ERMC/RMM </a:t>
            </a:r>
            <a:r>
              <a:rPr lang="fr-FR" dirty="0" err="1" smtClean="0"/>
              <a:t>models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7030A0"/>
                </a:solidFill>
              </a:rPr>
              <a:t>[4,5]</a:t>
            </a:r>
            <a:endParaRPr lang="fr-FR" dirty="0">
              <a:solidFill>
                <a:srgbClr val="7030A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fr-FR" dirty="0">
                <a:sym typeface="Wingdings" panose="05000000000000000000" pitchFamily="2" charset="2"/>
              </a:rPr>
              <a:t>16T </a:t>
            </a:r>
            <a:r>
              <a:rPr lang="fr-FR" dirty="0" err="1">
                <a:sym typeface="Wingdings" panose="05000000000000000000" pitchFamily="2" charset="2"/>
              </a:rPr>
              <a:t>magnet</a:t>
            </a:r>
            <a:r>
              <a:rPr lang="fr-FR" dirty="0">
                <a:sym typeface="Wingdings" panose="05000000000000000000" pitchFamily="2" charset="2"/>
              </a:rPr>
              <a:t> R&amp;D</a:t>
            </a:r>
          </a:p>
          <a:p>
            <a:endParaRPr lang="fr-FR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endParaRPr lang="fr-FR" dirty="0" smtClean="0">
              <a:solidFill>
                <a:srgbClr val="7030A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40955" y="4314970"/>
            <a:ext cx="47320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fr-FR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7030A0"/>
              </a:solidFill>
              <a:sym typeface="Wingdings" panose="05000000000000000000" pitchFamily="2" charset="2"/>
            </a:endParaRPr>
          </a:p>
          <a:p>
            <a:endParaRPr lang="fr-FR" dirty="0" smtClean="0">
              <a:solidFill>
                <a:srgbClr val="7030A0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114301" y="1019546"/>
            <a:ext cx="4903201" cy="5398174"/>
          </a:xfrm>
          <a:prstGeom prst="roundRect">
            <a:avLst>
              <a:gd name="adj" fmla="val 4929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à coins arrondis 18"/>
          <p:cNvSpPr/>
          <p:nvPr/>
        </p:nvSpPr>
        <p:spPr>
          <a:xfrm>
            <a:off x="5107405" y="1019546"/>
            <a:ext cx="3910263" cy="3801074"/>
          </a:xfrm>
          <a:prstGeom prst="roundRect">
            <a:avLst>
              <a:gd name="adj" fmla="val 4929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918035" y="3236251"/>
            <a:ext cx="21211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solidFill>
                  <a:schemeClr val="accent1"/>
                </a:solidFill>
              </a:rPr>
              <a:t>[4] </a:t>
            </a:r>
            <a:r>
              <a:rPr lang="en-US" sz="1000" dirty="0" smtClean="0">
                <a:solidFill>
                  <a:schemeClr val="accent1"/>
                </a:solidFill>
              </a:rPr>
              <a:t>S. Izquierdo </a:t>
            </a:r>
            <a:r>
              <a:rPr lang="en-US" sz="1000" dirty="0">
                <a:solidFill>
                  <a:schemeClr val="accent1"/>
                </a:solidFill>
              </a:rPr>
              <a:t>et al., “Design of ERMC and RMM, the Base of the Nb3Sn 16 T Magnet Development at CERN”, </a:t>
            </a:r>
            <a:r>
              <a:rPr lang="en-US" sz="1000" dirty="0" smtClean="0">
                <a:solidFill>
                  <a:schemeClr val="accent1"/>
                </a:solidFill>
              </a:rPr>
              <a:t>IEEE TAS, 2017</a:t>
            </a:r>
          </a:p>
          <a:p>
            <a:r>
              <a:rPr lang="en-US" sz="1000" dirty="0" smtClean="0">
                <a:solidFill>
                  <a:schemeClr val="accent1"/>
                </a:solidFill>
              </a:rPr>
              <a:t>[5] </a:t>
            </a:r>
            <a:r>
              <a:rPr lang="en-US" sz="1000" dirty="0">
                <a:solidFill>
                  <a:schemeClr val="accent1"/>
                </a:solidFill>
              </a:rPr>
              <a:t>See </a:t>
            </a:r>
            <a:r>
              <a:rPr lang="en-US" sz="1000" dirty="0" smtClean="0">
                <a:solidFill>
                  <a:schemeClr val="accent1"/>
                </a:solidFill>
              </a:rPr>
              <a:t>“</a:t>
            </a:r>
            <a:r>
              <a:rPr lang="en-US" sz="1000" dirty="0">
                <a:solidFill>
                  <a:schemeClr val="accent1"/>
                </a:solidFill>
              </a:rPr>
              <a:t>Mechanical validation of the support structure of the </a:t>
            </a:r>
            <a:r>
              <a:rPr lang="en-US" sz="1000" dirty="0" err="1">
                <a:solidFill>
                  <a:schemeClr val="accent1"/>
                </a:solidFill>
              </a:rPr>
              <a:t>eRMC</a:t>
            </a:r>
            <a:r>
              <a:rPr lang="en-US" sz="1000" dirty="0">
                <a:solidFill>
                  <a:schemeClr val="accent1"/>
                </a:solidFill>
              </a:rPr>
              <a:t> and RMM, the 16-T R&amp;D magnets for the FCC”, this conference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107404" y="4866517"/>
            <a:ext cx="37420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>
                <a:solidFill>
                  <a:schemeClr val="bg2"/>
                </a:solidFill>
              </a:rPr>
              <a:t>EPFL-CERN Program</a:t>
            </a:r>
            <a:endParaRPr lang="fr-FR" b="1" dirty="0">
              <a:solidFill>
                <a:schemeClr val="bg2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107404" y="4905402"/>
            <a:ext cx="3910263" cy="1529621"/>
          </a:xfrm>
          <a:prstGeom prst="roundRect">
            <a:avLst>
              <a:gd name="adj" fmla="val 16307"/>
            </a:avLst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240954" y="5191874"/>
            <a:ext cx="3850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R&amp;D on jonction </a:t>
            </a:r>
            <a:r>
              <a:rPr lang="fr-FR" dirty="0" err="1" smtClean="0"/>
              <a:t>technology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7030A0"/>
                </a:solidFill>
              </a:rPr>
              <a:t>[6-7]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81601" y="5465257"/>
            <a:ext cx="38360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accent1"/>
                </a:solidFill>
              </a:rPr>
              <a:t>[6] M. Kumar </a:t>
            </a:r>
            <a:r>
              <a:rPr lang="en-US" sz="1000" dirty="0">
                <a:solidFill>
                  <a:schemeClr val="accent1"/>
                </a:solidFill>
              </a:rPr>
              <a:t>et al. “Preliminary Tests of Soldered and Diffusion-Bonded Splices Between Nb3Sn Rutherford Cables for Graded High-Field Accelerator Magnets”, IEEE TAS, </a:t>
            </a:r>
            <a:r>
              <a:rPr lang="en-US" sz="1000" dirty="0" smtClean="0">
                <a:solidFill>
                  <a:schemeClr val="accent1"/>
                </a:solidFill>
              </a:rPr>
              <a:t>2019</a:t>
            </a:r>
          </a:p>
          <a:p>
            <a:r>
              <a:rPr lang="en-US" sz="1000" dirty="0" smtClean="0">
                <a:solidFill>
                  <a:schemeClr val="accent1"/>
                </a:solidFill>
              </a:rPr>
              <a:t>[7] </a:t>
            </a:r>
            <a:r>
              <a:rPr lang="en-US" sz="1000" dirty="0">
                <a:solidFill>
                  <a:schemeClr val="accent1"/>
                </a:solidFill>
              </a:rPr>
              <a:t>See </a:t>
            </a:r>
            <a:r>
              <a:rPr lang="en-US" sz="1000" dirty="0" smtClean="0">
                <a:solidFill>
                  <a:schemeClr val="accent1"/>
                </a:solidFill>
              </a:rPr>
              <a:t>“Soldered </a:t>
            </a:r>
            <a:r>
              <a:rPr lang="en-US" sz="1000" dirty="0">
                <a:solidFill>
                  <a:schemeClr val="accent1"/>
                </a:solidFill>
              </a:rPr>
              <a:t>and diffusion-bonded splices between Nb3Sn Rutherford cables for graded high-field accelerator magnets “”, this </a:t>
            </a:r>
            <a:r>
              <a:rPr lang="en-US" sz="1000" dirty="0" smtClean="0">
                <a:solidFill>
                  <a:schemeClr val="accent1"/>
                </a:solidFill>
              </a:rPr>
              <a:t>conference</a:t>
            </a:r>
            <a:endParaRPr lang="en-US" sz="1000" dirty="0">
              <a:solidFill>
                <a:schemeClr val="accent1"/>
              </a:solidFill>
            </a:endParaRPr>
          </a:p>
        </p:txBody>
      </p:sp>
      <p:sp>
        <p:nvSpPr>
          <p:cNvPr id="2" name="Double flèche horizontale 1"/>
          <p:cNvSpPr/>
          <p:nvPr/>
        </p:nvSpPr>
        <p:spPr>
          <a:xfrm>
            <a:off x="4762162" y="2347573"/>
            <a:ext cx="588222" cy="373148"/>
          </a:xfrm>
          <a:prstGeom prst="leftRightArrow">
            <a:avLst/>
          </a:prstGeom>
          <a:gradFill>
            <a:gsLst>
              <a:gs pos="0">
                <a:schemeClr val="tx2"/>
              </a:gs>
              <a:gs pos="100000">
                <a:srgbClr val="0070C0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uble flèche horizontale 26"/>
          <p:cNvSpPr/>
          <p:nvPr/>
        </p:nvSpPr>
        <p:spPr>
          <a:xfrm rot="2234048">
            <a:off x="4734159" y="4853023"/>
            <a:ext cx="588222" cy="373148"/>
          </a:xfrm>
          <a:prstGeom prst="leftRightArrow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uble flèche horizontale 27"/>
          <p:cNvSpPr/>
          <p:nvPr/>
        </p:nvSpPr>
        <p:spPr>
          <a:xfrm rot="16200000" flipV="1">
            <a:off x="8206143" y="4697937"/>
            <a:ext cx="588222" cy="373148"/>
          </a:xfrm>
          <a:prstGeom prst="leftRightArrow">
            <a:avLst/>
          </a:prstGeom>
          <a:gradFill>
            <a:gsLst>
              <a:gs pos="0">
                <a:schemeClr val="bg2"/>
              </a:gs>
              <a:gs pos="100000">
                <a:srgbClr val="0070C0"/>
              </a:gs>
            </a:gsLst>
            <a:lin ang="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44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Parameter</a:t>
            </a:r>
            <a:r>
              <a:rPr lang="fr-FR" dirty="0" smtClean="0"/>
              <a:t> table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041070"/>
              </p:ext>
            </p:extLst>
          </p:nvPr>
        </p:nvGraphicFramePr>
        <p:xfrm>
          <a:off x="658179" y="1126559"/>
          <a:ext cx="7953913" cy="33692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34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5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7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809">
                  <a:extLst>
                    <a:ext uri="{9D8B030D-6E8A-4147-A177-3AD203B41FA5}">
                      <a16:colId xmlns:a16="http://schemas.microsoft.com/office/drawing/2014/main" val="2029617491"/>
                    </a:ext>
                  </a:extLst>
                </a:gridCol>
                <a:gridCol w="738222">
                  <a:extLst>
                    <a:ext uri="{9D8B030D-6E8A-4147-A177-3AD203B41FA5}">
                      <a16:colId xmlns:a16="http://schemas.microsoft.com/office/drawing/2014/main" val="603660469"/>
                    </a:ext>
                  </a:extLst>
                </a:gridCol>
                <a:gridCol w="738222">
                  <a:extLst>
                    <a:ext uri="{9D8B030D-6E8A-4147-A177-3AD203B41FA5}">
                      <a16:colId xmlns:a16="http://schemas.microsoft.com/office/drawing/2014/main" val="3670407314"/>
                    </a:ext>
                  </a:extLst>
                </a:gridCol>
                <a:gridCol w="738222">
                  <a:extLst>
                    <a:ext uri="{9D8B030D-6E8A-4147-A177-3AD203B41FA5}">
                      <a16:colId xmlns:a16="http://schemas.microsoft.com/office/drawing/2014/main" val="3364566606"/>
                    </a:ext>
                  </a:extLst>
                </a:gridCol>
                <a:gridCol w="6655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95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cap="small" dirty="0">
                          <a:effectLst/>
                        </a:rPr>
                        <a:t>Parameter</a:t>
                      </a:r>
                      <a:endParaRPr lang="fr-FR" sz="1400" cap="small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Initial</a:t>
                      </a:r>
                      <a:r>
                        <a:rPr lang="en-GB" sz="1400" baseline="0" dirty="0" smtClean="0">
                          <a:effectLst/>
                        </a:rPr>
                        <a:t> (</a:t>
                      </a:r>
                      <a:r>
                        <a:rPr lang="en-GB" sz="1400" kern="1200" dirty="0" smtClean="0">
                          <a:effectLst/>
                        </a:rPr>
                        <a:t>Clément)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Updated (</a:t>
                      </a:r>
                      <a:r>
                        <a:rPr lang="en-GB" sz="1400" kern="1200" dirty="0" err="1" smtClean="0">
                          <a:effectLst/>
                        </a:rPr>
                        <a:t>Jerôme</a:t>
                      </a:r>
                      <a:r>
                        <a:rPr lang="en-GB" sz="1400" kern="1200" dirty="0" smtClean="0">
                          <a:effectLst/>
                        </a:rPr>
                        <a:t>)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Proposed</a:t>
                      </a:r>
                      <a:endParaRPr lang="fr-FR" sz="14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v4</a:t>
                      </a: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Unit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LF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27325082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Strand diameter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1.1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0.7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mm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0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Number of strands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21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34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fr-FR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34</a:t>
                      </a:r>
                      <a:endParaRPr lang="fr-FR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-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Unreacted width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12.47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12.47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12.310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12.579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12.579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12.579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>
                          <a:effectLst/>
                        </a:rPr>
                        <a:t>Unreacted thickness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1.94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1.23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1.969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1.253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1.969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1.253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Reacted</a:t>
                      </a:r>
                      <a:r>
                        <a:rPr lang="fr-FR" sz="1400" dirty="0">
                          <a:effectLst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</a:rPr>
                        <a:t>width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12.6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12.6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12.433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12.705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12.74</a:t>
                      </a:r>
                      <a:endParaRPr lang="fr-FR" sz="1400" b="1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12.74</a:t>
                      </a:r>
                      <a:endParaRPr lang="fr-FR" sz="1400" b="1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mm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 err="1">
                          <a:effectLst/>
                        </a:rPr>
                        <a:t>Reacted</a:t>
                      </a:r>
                      <a:r>
                        <a:rPr lang="fr-FR" sz="1400" dirty="0">
                          <a:effectLst/>
                        </a:rPr>
                        <a:t> </a:t>
                      </a:r>
                      <a:r>
                        <a:rPr lang="fr-FR" sz="1400" dirty="0" err="1" smtClean="0">
                          <a:effectLst/>
                        </a:rPr>
                        <a:t>thickness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2.00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1.27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2.028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1.291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2.06</a:t>
                      </a:r>
                      <a:endParaRPr lang="fr-FR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1.31</a:t>
                      </a:r>
                      <a:endParaRPr lang="fr-FR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</a:rPr>
                        <a:t>Copper/non-Copper </a:t>
                      </a:r>
                      <a:r>
                        <a:rPr lang="fr-FR" sz="1400" dirty="0" smtClean="0">
                          <a:effectLst/>
                        </a:rPr>
                        <a:t>ratio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0.8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-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Insulation thickness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0.15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0.15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Bare cable compaction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11.8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12.0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Packing factor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85.4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88.2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85.9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86.6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84.9</a:t>
                      </a:r>
                      <a:endParaRPr lang="fr-FR" sz="1400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87.5</a:t>
                      </a:r>
                      <a:endParaRPr lang="fr-FR" sz="1400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Pitch angle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16.5</a:t>
                      </a:r>
                      <a:endParaRPr lang="fr-FR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fr-FR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763302845"/>
                  </a:ext>
                </a:extLst>
              </a:tr>
              <a:tr h="984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Transposition pitch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93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93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83.1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84.9</a:t>
                      </a:r>
                      <a:endParaRPr lang="fr-FR" sz="1400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84.0</a:t>
                      </a:r>
                      <a:endParaRPr lang="fr-FR" sz="1400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400" kern="1200" dirty="0" smtClean="0">
                          <a:solidFill>
                            <a:schemeClr val="bg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84.0</a:t>
                      </a:r>
                      <a:endParaRPr lang="fr-FR" sz="1400" kern="1200" dirty="0">
                        <a:solidFill>
                          <a:schemeClr val="bg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435" marR="51435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2705524" y="4740940"/>
                <a:ext cx="4753609" cy="14796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fr-FR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(1−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𝑐𝑜𝑚𝑝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b="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𝑁𝑑</m:t>
                          </m:r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𝑃𝐴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+0,24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𝑑</m:t>
                      </m:r>
                    </m:oMath>
                  </m:oMathPara>
                </a14:m>
                <a:endParaRPr lang="fr-FR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𝑃𝑎𝑐𝑘𝑖𝑛𝑔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𝑠𝑡𝑟𝑎𝑛𝑑𝑠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𝑏𝑎𝑟𝑒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𝑐𝑎𝑏𝑙𝑒</m:t>
                              </m:r>
                            </m:sub>
                          </m:sSub>
                        </m:den>
                      </m:f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cos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𝑃𝐴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𝑇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𝑏𝑎𝑟𝑒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𝑏𝑎𝑟𝑒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b="0" dirty="0" smtClean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5524" y="4740940"/>
                <a:ext cx="4753609" cy="1479636"/>
              </a:xfrm>
              <a:prstGeom prst="rect">
                <a:avLst/>
              </a:prstGeom>
              <a:blipFill>
                <a:blip r:embed="rId2"/>
                <a:stretch>
                  <a:fillRect t="-41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92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Dimensions V4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graphicFrame>
        <p:nvGraphicFramePr>
          <p:cNvPr id="14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504922"/>
              </p:ext>
            </p:extLst>
          </p:nvPr>
        </p:nvGraphicFramePr>
        <p:xfrm>
          <a:off x="178675" y="3667644"/>
          <a:ext cx="8608572" cy="28239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9815">
                  <a:extLst>
                    <a:ext uri="{9D8B030D-6E8A-4147-A177-3AD203B41FA5}">
                      <a16:colId xmlns:a16="http://schemas.microsoft.com/office/drawing/2014/main" val="1677118722"/>
                    </a:ext>
                  </a:extLst>
                </a:gridCol>
                <a:gridCol w="635317">
                  <a:extLst>
                    <a:ext uri="{9D8B030D-6E8A-4147-A177-3AD203B41FA5}">
                      <a16:colId xmlns:a16="http://schemas.microsoft.com/office/drawing/2014/main" val="3337313314"/>
                    </a:ext>
                  </a:extLst>
                </a:gridCol>
                <a:gridCol w="1154430">
                  <a:extLst>
                    <a:ext uri="{9D8B030D-6E8A-4147-A177-3AD203B41FA5}">
                      <a16:colId xmlns:a16="http://schemas.microsoft.com/office/drawing/2014/main" val="1852955249"/>
                    </a:ext>
                  </a:extLst>
                </a:gridCol>
                <a:gridCol w="1254125">
                  <a:extLst>
                    <a:ext uri="{9D8B030D-6E8A-4147-A177-3AD203B41FA5}">
                      <a16:colId xmlns:a16="http://schemas.microsoft.com/office/drawing/2014/main" val="2734768401"/>
                    </a:ext>
                  </a:extLst>
                </a:gridCol>
                <a:gridCol w="1132205">
                  <a:extLst>
                    <a:ext uri="{9D8B030D-6E8A-4147-A177-3AD203B41FA5}">
                      <a16:colId xmlns:a16="http://schemas.microsoft.com/office/drawing/2014/main" val="697992400"/>
                    </a:ext>
                  </a:extLst>
                </a:gridCol>
                <a:gridCol w="1254125">
                  <a:extLst>
                    <a:ext uri="{9D8B030D-6E8A-4147-A177-3AD203B41FA5}">
                      <a16:colId xmlns:a16="http://schemas.microsoft.com/office/drawing/2014/main" val="2983393335"/>
                    </a:ext>
                  </a:extLst>
                </a:gridCol>
                <a:gridCol w="1138555">
                  <a:extLst>
                    <a:ext uri="{9D8B030D-6E8A-4147-A177-3AD203B41FA5}">
                      <a16:colId xmlns:a16="http://schemas.microsoft.com/office/drawing/2014/main" val="3817913204"/>
                    </a:ext>
                  </a:extLst>
                </a:gridCol>
              </a:tblGrid>
              <a:tr h="438185"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HF: 1.1mmx21 strands</a:t>
                      </a:r>
                      <a:endParaRPr lang="en-US" sz="160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LF: 0.7mmx34 strands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85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Parameter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Thick. 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Thick.</a:t>
                      </a:r>
                      <a:endParaRPr lang="en-US" sz="16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Width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Source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500489"/>
                  </a:ext>
                </a:extLst>
              </a:tr>
              <a:tr h="47530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Bare Virgin</a:t>
                      </a:r>
                      <a:endParaRPr lang="en-US" sz="1600" b="1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1" dirty="0" smtClean="0"/>
                        <a:t>μ</a:t>
                      </a:r>
                      <a:r>
                        <a:rPr lang="en-US" sz="1600" b="1" dirty="0" smtClean="0"/>
                        <a:t>m</a:t>
                      </a:r>
                      <a:endParaRPr lang="en-US" sz="1600" b="1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1969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12579</a:t>
                      </a:r>
                      <a:endParaRPr lang="en-US" sz="1600" b="1" kern="1200" baseline="300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1253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12579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Cabling</a:t>
                      </a:r>
                    </a:p>
                    <a:p>
                      <a:pPr algn="ctr"/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formulas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02227977"/>
                  </a:ext>
                </a:extLst>
              </a:tr>
              <a:tr h="4359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Insulation thick.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150</a:t>
                      </a:r>
                      <a:endParaRPr 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ECC spec</a:t>
                      </a:r>
                      <a:endParaRPr lang="en-US" sz="12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925057"/>
                  </a:ext>
                </a:extLst>
              </a:tr>
              <a:tr h="39656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Room for expansion during reaction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kumimoji="0" lang="en-US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1.3</a:t>
                      </a:r>
                      <a:endParaRPr lang="en-US" sz="16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4.5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1.3</a:t>
                      </a:r>
                      <a:endParaRPr lang="en-US" sz="1600" b="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Bare reacted/</a:t>
                      </a:r>
                    </a:p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virgin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59299896"/>
                  </a:ext>
                </a:extLst>
              </a:tr>
              <a:tr h="44735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Insulated Reacted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dirty="0" smtClean="0"/>
                        <a:t>m</a:t>
                      </a:r>
                      <a:r>
                        <a:rPr lang="en-US" sz="1600" b="1" dirty="0" smtClean="0"/>
                        <a:t>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2.36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/>
                        <a:t>13.04</a:t>
                      </a:r>
                      <a:endParaRPr lang="en-US" sz="16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 smtClean="0"/>
                        <a:t>13.04</a:t>
                      </a:r>
                      <a:endParaRPr lang="en-US" sz="16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Rounded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values 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2517735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81354" y="1172142"/>
            <a:ext cx="8557456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Cable does not exist, baseline defined as: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Thickness compaction after cabling: 9 to 12 % </a:t>
            </a:r>
            <a:r>
              <a:rPr lang="en-US" b="1" dirty="0" smtClean="0">
                <a:sym typeface="Wingdings" panose="05000000000000000000" pitchFamily="2" charset="2"/>
              </a:rPr>
              <a:t> baseline 10.5 %</a:t>
            </a:r>
            <a:endParaRPr lang="en-US" b="1" dirty="0" smtClean="0"/>
          </a:p>
          <a:p>
            <a:pPr marL="800100" lvl="1" indent="-342900">
              <a:buFontTx/>
              <a:buAutoNum type="arabicPeriod"/>
            </a:pPr>
            <a:r>
              <a:rPr lang="en-US" dirty="0" smtClean="0"/>
              <a:t>Expansion during reaction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ECC </a:t>
            </a:r>
            <a:r>
              <a:rPr lang="en-US" dirty="0" smtClean="0"/>
              <a:t>baseline: </a:t>
            </a:r>
            <a:r>
              <a:rPr lang="en-US" b="1" dirty="0" smtClean="0"/>
              <a:t>+3 % thickness / +1 % width</a:t>
            </a:r>
          </a:p>
          <a:p>
            <a:pPr marL="800100" lvl="1" indent="-342900">
              <a:buFontTx/>
              <a:buAutoNum type="arabicPeriod"/>
            </a:pPr>
            <a:r>
              <a:rPr lang="en-US" dirty="0" smtClean="0"/>
              <a:t>Insulation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ECC baseline: </a:t>
            </a:r>
            <a:r>
              <a:rPr lang="en-US" b="1" dirty="0" smtClean="0"/>
              <a:t>150 µm</a:t>
            </a:r>
          </a:p>
          <a:p>
            <a:pPr lvl="1"/>
            <a:endParaRPr lang="en-U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Strategy: </a:t>
            </a:r>
            <a:r>
              <a:rPr lang="en-US" b="1" dirty="0">
                <a:sym typeface="Wingdings" panose="05000000000000000000" pitchFamily="2" charset="2"/>
              </a:rPr>
              <a:t>fixed </a:t>
            </a:r>
            <a:r>
              <a:rPr lang="en-US" b="1" dirty="0" smtClean="0">
                <a:sym typeface="Wingdings" panose="05000000000000000000" pitchFamily="2" charset="2"/>
              </a:rPr>
              <a:t>insulated reacted cable dimensions </a:t>
            </a:r>
            <a:r>
              <a:rPr lang="en-US" dirty="0" smtClean="0">
                <a:sym typeface="Wingdings" panose="05000000000000000000" pitchFamily="2" charset="2"/>
              </a:rPr>
              <a:t>for the CAD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ym typeface="Wingdings" panose="05000000000000000000" pitchFamily="2" charset="2"/>
              </a:rPr>
              <a:t>Baseline cable with increased room for expansion 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compensation of thicker cables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ym typeface="Wingdings" panose="05000000000000000000" pitchFamily="2" charset="2"/>
              </a:rPr>
              <a:t>Insulation used to compensate thinner cables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6801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1" t="6409" r="23571" b="8759"/>
          <a:stretch/>
        </p:blipFill>
        <p:spPr>
          <a:xfrm>
            <a:off x="2057463" y="2092309"/>
            <a:ext cx="1514020" cy="1368000"/>
          </a:xfrm>
          <a:prstGeom prst="rect">
            <a:avLst/>
          </a:prstGeom>
        </p:spPr>
      </p:pic>
      <p:pic>
        <p:nvPicPr>
          <p:cNvPr id="18" name="Image 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15689" r="37643" b="17171"/>
          <a:stretch/>
        </p:blipFill>
        <p:spPr>
          <a:xfrm>
            <a:off x="269685" y="1580513"/>
            <a:ext cx="1787778" cy="1800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134736" y="3357277"/>
            <a:ext cx="13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00B050"/>
                </a:solidFill>
              </a:rPr>
              <a:t>Magnetic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8759" y="3378881"/>
            <a:ext cx="13272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chemeClr val="accent1"/>
                </a:solidFill>
              </a:rPr>
              <a:t>Mechanical</a:t>
            </a:r>
            <a:endParaRPr lang="fr-FR" sz="1400" dirty="0">
              <a:solidFill>
                <a:schemeClr val="accent1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2D Magnetic and Mechanical Optimization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767645" y="1010616"/>
            <a:ext cx="2170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808080"/>
                </a:solidFill>
              </a:rPr>
              <a:t>V</a:t>
            </a:r>
            <a:r>
              <a:rPr lang="en-US" u="sng" dirty="0" smtClean="0">
                <a:solidFill>
                  <a:srgbClr val="FF0000"/>
                </a:solidFill>
              </a:rPr>
              <a:t>4</a:t>
            </a:r>
            <a:r>
              <a:rPr lang="en-US" u="sng" dirty="0" smtClean="0">
                <a:solidFill>
                  <a:srgbClr val="808080"/>
                </a:solidFill>
              </a:rPr>
              <a:t>.1.1</a:t>
            </a:r>
          </a:p>
          <a:p>
            <a:r>
              <a:rPr lang="en-US" b="1" dirty="0" smtClean="0">
                <a:solidFill>
                  <a:srgbClr val="808080"/>
                </a:solidFill>
              </a:rPr>
              <a:t>+ F2D2 Cable V4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29661" y="977978"/>
            <a:ext cx="3674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V1.1.1</a:t>
            </a:r>
          </a:p>
          <a:p>
            <a:r>
              <a:rPr lang="en-US" dirty="0" smtClean="0"/>
              <a:t>ECC 2017 design single aperture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5569341" y="2258159"/>
            <a:ext cx="3556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V4.</a:t>
            </a:r>
            <a:r>
              <a:rPr lang="en-US" u="sng" dirty="0" smtClean="0">
                <a:solidFill>
                  <a:srgbClr val="FF0000"/>
                </a:solidFill>
              </a:rPr>
              <a:t>4</a:t>
            </a:r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.1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+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Coil position from ECC 2018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4020046" y="1170055"/>
            <a:ext cx="735762" cy="378823"/>
          </a:xfrm>
          <a:prstGeom prst="rightArrow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 rot="2342172">
            <a:off x="5420242" y="1810249"/>
            <a:ext cx="556298" cy="378823"/>
          </a:xfrm>
          <a:prstGeom prst="rightArrow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 rot="8299090">
            <a:off x="5625739" y="3144824"/>
            <a:ext cx="549552" cy="378823"/>
          </a:xfrm>
          <a:prstGeom prst="rightArrow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" t="5100" r="23323" b="10064"/>
          <a:stretch/>
        </p:blipFill>
        <p:spPr>
          <a:xfrm>
            <a:off x="7530150" y="5078753"/>
            <a:ext cx="1503947" cy="1368000"/>
          </a:xfrm>
          <a:prstGeom prst="rect">
            <a:avLst/>
          </a:prstGeom>
        </p:spPr>
      </p:pic>
      <p:pic>
        <p:nvPicPr>
          <p:cNvPr id="21" name="Picture 2" descr="C:\Boulot\CEA\FCC week 2018\4p4p2\a\F2D2_2d_mecha_4p4p2a_geometry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9" t="5631" r="22996" b="6365"/>
          <a:stretch/>
        </p:blipFill>
        <p:spPr bwMode="auto">
          <a:xfrm>
            <a:off x="4873231" y="4646753"/>
            <a:ext cx="19394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lèche droite 14"/>
          <p:cNvSpPr/>
          <p:nvPr/>
        </p:nvSpPr>
        <p:spPr>
          <a:xfrm flipH="1">
            <a:off x="6744572" y="5573341"/>
            <a:ext cx="600084" cy="378823"/>
          </a:xfrm>
          <a:prstGeom prst="rightArrow">
            <a:avLst/>
          </a:prstGeom>
          <a:ln>
            <a:gradFill>
              <a:gsLst>
                <a:gs pos="0">
                  <a:srgbClr val="00B050"/>
                </a:gs>
                <a:gs pos="100000">
                  <a:schemeClr val="accent1"/>
                </a:gs>
              </a:gsLst>
              <a:lin ang="0" scaled="0"/>
            </a:gra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5" name="Picture 2" descr="C:\Boulot\CEA\FCC week 2018\4p4p2\a\F2D2_2d_mecha_4p4p2a_geometry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9" t="5631" r="22996" b="6365"/>
          <a:stretch/>
        </p:blipFill>
        <p:spPr bwMode="auto">
          <a:xfrm>
            <a:off x="2165164" y="4646753"/>
            <a:ext cx="1939425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Imag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" t="5100" r="23323" b="10064"/>
          <a:stretch/>
        </p:blipFill>
        <p:spPr>
          <a:xfrm>
            <a:off x="269685" y="5078752"/>
            <a:ext cx="1503947" cy="136800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0" y="3825025"/>
            <a:ext cx="4237149" cy="2621729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9" name="Flèche droite 14"/>
          <p:cNvSpPr/>
          <p:nvPr/>
        </p:nvSpPr>
        <p:spPr>
          <a:xfrm flipH="1">
            <a:off x="4188068" y="5546753"/>
            <a:ext cx="600084" cy="3788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ircular Arrow 30"/>
          <p:cNvSpPr/>
          <p:nvPr/>
        </p:nvSpPr>
        <p:spPr>
          <a:xfrm>
            <a:off x="2777935" y="5425879"/>
            <a:ext cx="622221" cy="6737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166284"/>
              <a:gd name="adj5" fmla="val 1250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Circular Arrow 31"/>
          <p:cNvSpPr/>
          <p:nvPr/>
        </p:nvSpPr>
        <p:spPr>
          <a:xfrm>
            <a:off x="546663" y="5483288"/>
            <a:ext cx="622221" cy="673743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166284"/>
              <a:gd name="adj5" fmla="val 12500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253956" y="3934102"/>
            <a:ext cx="229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u="sng" dirty="0">
                <a:solidFill>
                  <a:schemeClr val="accent1"/>
                </a:solidFill>
              </a:rPr>
              <a:t>V4.4.3</a:t>
            </a:r>
          </a:p>
          <a:p>
            <a:r>
              <a:rPr lang="fr-FR" dirty="0" err="1">
                <a:solidFill>
                  <a:schemeClr val="accent1"/>
                </a:solidFill>
              </a:rPr>
              <a:t>Mechanical</a:t>
            </a: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err="1">
                <a:solidFill>
                  <a:schemeClr val="accent1"/>
                </a:solidFill>
              </a:rPr>
              <a:t>optimization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69684" y="3938001"/>
            <a:ext cx="1503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u="sng" dirty="0" smtClean="0">
                <a:solidFill>
                  <a:srgbClr val="00B050"/>
                </a:solidFill>
              </a:rPr>
              <a:t>V4.4.n</a:t>
            </a:r>
            <a:endParaRPr lang="fr-FR" u="sng" dirty="0">
              <a:solidFill>
                <a:srgbClr val="00B050"/>
              </a:solidFill>
            </a:endParaRPr>
          </a:p>
          <a:p>
            <a:r>
              <a:rPr lang="fr-FR" dirty="0" err="1" smtClean="0">
                <a:solidFill>
                  <a:srgbClr val="00B050"/>
                </a:solidFill>
              </a:rPr>
              <a:t>Magnetic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>
                <a:solidFill>
                  <a:srgbClr val="00B050"/>
                </a:solidFill>
              </a:rPr>
              <a:t>optimization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35" name="Circular Arrow 34"/>
          <p:cNvSpPr/>
          <p:nvPr/>
        </p:nvSpPr>
        <p:spPr>
          <a:xfrm rot="18515388">
            <a:off x="1263169" y="4822275"/>
            <a:ext cx="1234521" cy="163157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5159"/>
              <a:gd name="adj5" fmla="val 12500"/>
            </a:avLst>
          </a:prstGeom>
          <a:noFill/>
          <a:ln>
            <a:gradFill>
              <a:gsLst>
                <a:gs pos="0">
                  <a:srgbClr val="00B050"/>
                </a:gs>
                <a:gs pos="100000">
                  <a:schemeClr val="accent1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508162" y="5050121"/>
            <a:ext cx="1072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/>
              <a:t>Geometry</a:t>
            </a:r>
            <a:r>
              <a:rPr lang="fr-FR" sz="1400" dirty="0" smtClean="0"/>
              <a:t> </a:t>
            </a:r>
            <a:r>
              <a:rPr lang="fr-FR" sz="1400" dirty="0" err="1" smtClean="0"/>
              <a:t>transfer</a:t>
            </a:r>
            <a:endParaRPr lang="fr-FR" sz="1400" dirty="0"/>
          </a:p>
        </p:txBody>
      </p:sp>
      <p:sp>
        <p:nvSpPr>
          <p:cNvPr id="37" name="Circular Arrow 36"/>
          <p:cNvSpPr/>
          <p:nvPr/>
        </p:nvSpPr>
        <p:spPr>
          <a:xfrm rot="7581308">
            <a:off x="1068792" y="5004371"/>
            <a:ext cx="1234521" cy="163157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5845159"/>
              <a:gd name="adj5" fmla="val 12500"/>
            </a:avLst>
          </a:prstGeom>
          <a:noFill/>
          <a:ln>
            <a:gradFill>
              <a:gsLst>
                <a:gs pos="0">
                  <a:srgbClr val="00B050"/>
                </a:gs>
                <a:gs pos="100000">
                  <a:schemeClr val="accent1"/>
                </a:gs>
              </a:gsLst>
              <a:lin ang="162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967172" y="3532769"/>
            <a:ext cx="4158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bg1">
                    <a:lumMod val="50000"/>
                  </a:schemeClr>
                </a:solidFill>
              </a:rPr>
              <a:t>V4.4.</a:t>
            </a:r>
            <a:r>
              <a:rPr lang="en-US" u="sng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Structure optimized for harmonics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Non ferromagnetic pad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Ferromagnetic filler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Rectangle à coins arrondis 1"/>
          <p:cNvSpPr/>
          <p:nvPr/>
        </p:nvSpPr>
        <p:spPr>
          <a:xfrm>
            <a:off x="112143" y="3821964"/>
            <a:ext cx="3992446" cy="2695272"/>
          </a:xfrm>
          <a:prstGeom prst="roundRect">
            <a:avLst>
              <a:gd name="adj" fmla="val 10586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16825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Insulated Reacted Cable for the CAD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6184671" y="2211854"/>
            <a:ext cx="0" cy="684000"/>
          </a:xfrm>
          <a:prstGeom prst="straightConnector1">
            <a:avLst/>
          </a:prstGeom>
          <a:ln>
            <a:solidFill>
              <a:schemeClr val="accent2"/>
            </a:solidFill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294694" y="2254885"/>
            <a:ext cx="1888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accent2"/>
                </a:solidFill>
              </a:rPr>
              <a:t>Uncertainty</a:t>
            </a:r>
            <a:r>
              <a:rPr lang="fr-FR" sz="1400" dirty="0" smtClean="0">
                <a:solidFill>
                  <a:schemeClr val="accent2"/>
                </a:solidFill>
              </a:rPr>
              <a:t> due to </a:t>
            </a:r>
            <a:r>
              <a:rPr lang="fr-FR" sz="1400" dirty="0" err="1" smtClean="0">
                <a:solidFill>
                  <a:schemeClr val="accent2"/>
                </a:solidFill>
              </a:rPr>
              <a:t>cabling</a:t>
            </a:r>
            <a:r>
              <a:rPr lang="fr-FR" sz="1400" dirty="0" smtClean="0">
                <a:solidFill>
                  <a:schemeClr val="accent2"/>
                </a:solidFill>
              </a:rPr>
              <a:t> R&amp;D</a:t>
            </a:r>
            <a:endParaRPr lang="en-US" sz="1400" dirty="0">
              <a:solidFill>
                <a:schemeClr val="accent2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6184671" y="1851854"/>
            <a:ext cx="0" cy="3600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6294694" y="1765578"/>
            <a:ext cx="2357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1st </a:t>
            </a:r>
            <a:r>
              <a:rPr lang="fr-FR" sz="14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margin</a:t>
            </a:r>
            <a:r>
              <a:rPr lang="fr-FR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to </a:t>
            </a:r>
            <a:r>
              <a:rPr lang="fr-FR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compensate</a:t>
            </a:r>
            <a:r>
              <a:rPr lang="fr-FR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the </a:t>
            </a:r>
            <a:r>
              <a:rPr lang="fr-FR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bare</a:t>
            </a:r>
            <a:r>
              <a:rPr lang="fr-FR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cable</a:t>
            </a:r>
            <a:endParaRPr lang="en-US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58007" y="1468033"/>
            <a:ext cx="5904000" cy="2124000"/>
            <a:chOff x="396001" y="1403781"/>
            <a:chExt cx="5904000" cy="2124000"/>
          </a:xfrm>
        </p:grpSpPr>
        <p:sp>
          <p:nvSpPr>
            <p:cNvPr id="12" name="Rectangle 11"/>
            <p:cNvSpPr/>
            <p:nvPr/>
          </p:nvSpPr>
          <p:spPr>
            <a:xfrm>
              <a:off x="396001" y="1403781"/>
              <a:ext cx="5904000" cy="2124000"/>
            </a:xfrm>
            <a:prstGeom prst="rect">
              <a:avLst/>
            </a:prstGeom>
            <a:solidFill>
              <a:schemeClr val="bg2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56001" y="1787602"/>
              <a:ext cx="5184000" cy="14040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16001" y="2147602"/>
              <a:ext cx="4464000" cy="68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Bare Virgin Cable</a:t>
              </a:r>
              <a:endParaRPr lang="en-US" dirty="0"/>
            </a:p>
          </p:txBody>
        </p:sp>
      </p:grpSp>
      <p:cxnSp>
        <p:nvCxnSpPr>
          <p:cNvPr id="18" name="Connecteur droit avec flèche 17"/>
          <p:cNvCxnSpPr/>
          <p:nvPr/>
        </p:nvCxnSpPr>
        <p:spPr>
          <a:xfrm flipH="1">
            <a:off x="6183571" y="3255854"/>
            <a:ext cx="0" cy="360000"/>
          </a:xfrm>
          <a:prstGeom prst="straightConnector1">
            <a:avLst/>
          </a:prstGeom>
          <a:ln>
            <a:solidFill>
              <a:schemeClr val="bg2"/>
            </a:solidFill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297441" y="3148133"/>
            <a:ext cx="18749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</a:rPr>
              <a:t>Nominal</a:t>
            </a:r>
            <a:r>
              <a:rPr lang="en-US" sz="1400" dirty="0" smtClean="0">
                <a:solidFill>
                  <a:schemeClr val="bg2"/>
                </a:solidFill>
              </a:rPr>
              <a:t> 150 </a:t>
            </a:r>
            <a:r>
              <a:rPr lang="el-GR" sz="1400" dirty="0" smtClean="0">
                <a:solidFill>
                  <a:schemeClr val="bg2"/>
                </a:solidFill>
              </a:rPr>
              <a:t>μ</a:t>
            </a:r>
            <a:r>
              <a:rPr lang="fr-FR" sz="1400" dirty="0" smtClean="0">
                <a:solidFill>
                  <a:schemeClr val="bg2"/>
                </a:solidFill>
              </a:rPr>
              <a:t>m, </a:t>
            </a:r>
          </a:p>
          <a:p>
            <a:r>
              <a:rPr lang="fr-FR" sz="1400" b="1" dirty="0" smtClean="0">
                <a:solidFill>
                  <a:schemeClr val="bg2"/>
                </a:solidFill>
              </a:rPr>
              <a:t>2</a:t>
            </a:r>
            <a:r>
              <a:rPr lang="fr-FR" sz="1400" b="1" baseline="30000" dirty="0" smtClean="0">
                <a:solidFill>
                  <a:schemeClr val="bg2"/>
                </a:solidFill>
              </a:rPr>
              <a:t>nd</a:t>
            </a:r>
            <a:r>
              <a:rPr lang="fr-FR" sz="1400" b="1" dirty="0" smtClean="0">
                <a:solidFill>
                  <a:schemeClr val="bg2"/>
                </a:solidFill>
              </a:rPr>
              <a:t> possible </a:t>
            </a:r>
            <a:r>
              <a:rPr lang="fr-FR" sz="1400" b="1" dirty="0" err="1" smtClean="0">
                <a:solidFill>
                  <a:schemeClr val="bg2"/>
                </a:solidFill>
              </a:rPr>
              <a:t>margin</a:t>
            </a:r>
            <a:endParaRPr lang="en-US" sz="1400" b="1" dirty="0">
              <a:solidFill>
                <a:schemeClr val="bg2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6294694" y="3520238"/>
            <a:ext cx="23570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4"/>
                </a:solidFill>
              </a:rPr>
              <a:t>______________________</a:t>
            </a:r>
          </a:p>
          <a:p>
            <a:r>
              <a:rPr lang="en-US" sz="1400" b="1" dirty="0" smtClean="0">
                <a:solidFill>
                  <a:schemeClr val="accent4"/>
                </a:solidFill>
              </a:rPr>
              <a:t>Fixed Ins. React. Th. for the CAD design</a:t>
            </a:r>
            <a:endParaRPr lang="en-US" sz="1400" b="1" dirty="0">
              <a:solidFill>
                <a:schemeClr val="accent4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23949" y="1468033"/>
            <a:ext cx="1172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Insulation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978928" y="1842522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Bare Reacted Cable</a:t>
            </a:r>
            <a:endParaRPr lang="en-US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8652807" y="1468033"/>
            <a:ext cx="0" cy="2124000"/>
          </a:xfrm>
          <a:prstGeom prst="straightConnector1">
            <a:avLst/>
          </a:prstGeom>
          <a:ln>
            <a:solidFill>
              <a:srgbClr val="0070C0"/>
            </a:solidFill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181700" y="4350990"/>
                <a:ext cx="73847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𝐼𝑛𝑠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𝑅𝑒𝑎𝑐𝑡𝑒𝑑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𝑇h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𝑀𝑎𝑥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𝐵𝑎𝑟𝑒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𝑉𝑖𝑟𝑔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i="1">
                          <a:latin typeface="Cambria Math" panose="02040503050406030204" pitchFamily="18" charset="0"/>
                        </a:rPr>
                        <m:t>𝑇h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𝑁𝑜𝑚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𝐸𝑥𝑝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𝑁𝑜𝑚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𝐼𝑛𝑠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𝑇h</m:t>
                      </m:r>
                    </m:oMath>
                  </m:oMathPara>
                </a14:m>
                <a:endParaRPr lang="fr-FR" b="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00" y="4350990"/>
                <a:ext cx="7384714" cy="276999"/>
              </a:xfrm>
              <a:prstGeom prst="rect">
                <a:avLst/>
              </a:prstGeom>
              <a:blipFill>
                <a:blip r:embed="rId2"/>
                <a:stretch>
                  <a:fillRect l="-661" t="-2222" r="-661" b="-3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ZoneTexte 29"/>
              <p:cNvSpPr txBox="1"/>
              <p:nvPr/>
            </p:nvSpPr>
            <p:spPr>
              <a:xfrm>
                <a:off x="1788476" y="4733314"/>
                <a:ext cx="71782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=1.1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(1−9%)×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1+3%</m:t>
                          </m:r>
                        </m:e>
                      </m:d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×150=2362 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fr-F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𝟑𝟔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𝒎𝒎</m:t>
                      </m:r>
                    </m:oMath>
                  </m:oMathPara>
                </a14:m>
                <a:endParaRPr lang="fr-FR" b="1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ZoneTexte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8476" y="4733314"/>
                <a:ext cx="7178247" cy="276999"/>
              </a:xfrm>
              <a:prstGeom prst="rect">
                <a:avLst/>
              </a:prstGeom>
              <a:blipFill>
                <a:blip r:embed="rId3"/>
                <a:stretch>
                  <a:fillRect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Imag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1651963" y="5701641"/>
            <a:ext cx="511268" cy="183803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1835766" y="5701642"/>
            <a:ext cx="511268" cy="183803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019570" y="5701642"/>
            <a:ext cx="511268" cy="183803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203373" y="5701641"/>
            <a:ext cx="511268" cy="183803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387176" y="5701642"/>
            <a:ext cx="511268" cy="183803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570980" y="5701642"/>
            <a:ext cx="511268" cy="183803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754782" y="5701641"/>
            <a:ext cx="511268" cy="183803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2938585" y="5701642"/>
            <a:ext cx="511268" cy="183803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3122389" y="5701642"/>
            <a:ext cx="511268" cy="183803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3306189" y="5701641"/>
            <a:ext cx="511268" cy="183803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3489992" y="5701642"/>
            <a:ext cx="511268" cy="183803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V="1">
            <a:off x="3673796" y="5701642"/>
            <a:ext cx="511268" cy="183803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1101969" y="5537908"/>
            <a:ext cx="713727" cy="5112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POLE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4241085" y="5537908"/>
            <a:ext cx="331653" cy="51126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/>
              <a:t>RAIL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4021330" y="5537908"/>
            <a:ext cx="219756" cy="51126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/>
              <a:t>SHIM</a:t>
            </a:r>
            <a:endParaRPr lang="en-US" sz="1200" dirty="0"/>
          </a:p>
        </p:txBody>
      </p:sp>
      <p:cxnSp>
        <p:nvCxnSpPr>
          <p:cNvPr id="50" name="Connecteur droit avec flèche 49"/>
          <p:cNvCxnSpPr/>
          <p:nvPr/>
        </p:nvCxnSpPr>
        <p:spPr>
          <a:xfrm>
            <a:off x="4026839" y="6102836"/>
            <a:ext cx="214246" cy="3162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4674645" y="5386946"/>
            <a:ext cx="39966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1" dirty="0" smtClean="0">
                <a:solidFill>
                  <a:schemeClr val="bg2">
                    <a:lumMod val="75000"/>
                  </a:schemeClr>
                </a:solidFill>
              </a:rPr>
              <a:t>3</a:t>
            </a:r>
            <a:r>
              <a:rPr lang="fr-FR" sz="1400" b="1" baseline="30000" dirty="0">
                <a:solidFill>
                  <a:schemeClr val="bg2">
                    <a:lumMod val="75000"/>
                  </a:schemeClr>
                </a:solidFill>
              </a:rPr>
              <a:t>r</a:t>
            </a:r>
            <a:r>
              <a:rPr lang="fr-FR" sz="1400" b="1" baseline="30000" dirty="0" smtClean="0">
                <a:solidFill>
                  <a:schemeClr val="bg2">
                    <a:lumMod val="75000"/>
                  </a:schemeClr>
                </a:solidFill>
              </a:rPr>
              <a:t>d</a:t>
            </a:r>
            <a:r>
              <a:rPr lang="fr-FR" sz="14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bg2">
                    <a:lumMod val="75000"/>
                  </a:schemeClr>
                </a:solidFill>
              </a:rPr>
              <a:t>margin</a:t>
            </a: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: variable </a:t>
            </a:r>
            <a:r>
              <a:rPr lang="fr-FR" sz="1400" dirty="0" err="1" smtClean="0">
                <a:solidFill>
                  <a:schemeClr val="bg2">
                    <a:lumMod val="75000"/>
                  </a:schemeClr>
                </a:solidFill>
              </a:rPr>
              <a:t>shims</a:t>
            </a: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 (</a:t>
            </a:r>
            <a:r>
              <a:rPr lang="fr-FR" sz="1400" dirty="0" err="1" smtClean="0">
                <a:solidFill>
                  <a:schemeClr val="bg2">
                    <a:lumMod val="75000"/>
                  </a:schemeClr>
                </a:solidFill>
              </a:rPr>
              <a:t>insulated</a:t>
            </a: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bg2">
                    <a:lumMod val="75000"/>
                  </a:schemeClr>
                </a:solidFill>
              </a:rPr>
              <a:t>fiberglass</a:t>
            </a: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err="1" smtClean="0">
                <a:solidFill>
                  <a:schemeClr val="bg2">
                    <a:lumMod val="75000"/>
                  </a:schemeClr>
                </a:solidFill>
              </a:rPr>
              <a:t>Fixed</a:t>
            </a: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 value in the nominal </a:t>
            </a:r>
            <a:r>
              <a:rPr lang="fr-FR" sz="1400" dirty="0" err="1" smtClean="0">
                <a:solidFill>
                  <a:schemeClr val="bg2">
                    <a:lumMod val="75000"/>
                  </a:schemeClr>
                </a:solidFill>
              </a:rPr>
              <a:t>drawings</a:t>
            </a:r>
            <a:endParaRPr lang="fr-FR" sz="1400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400" dirty="0" smtClean="0">
                <a:solidFill>
                  <a:schemeClr val="bg2">
                    <a:lumMod val="75000"/>
                  </a:schemeClr>
                </a:solidFill>
              </a:rPr>
              <a:t>Free value in the </a:t>
            </a:r>
            <a:r>
              <a:rPr lang="fr-FR" sz="1400" b="1" u="sng" dirty="0" smtClean="0">
                <a:solidFill>
                  <a:schemeClr val="bg2">
                    <a:lumMod val="75000"/>
                  </a:schemeClr>
                </a:solidFill>
              </a:rPr>
              <a:t>as-</a:t>
            </a:r>
            <a:r>
              <a:rPr lang="fr-FR" sz="1400" b="1" u="sng" dirty="0" err="1" smtClean="0">
                <a:solidFill>
                  <a:schemeClr val="bg2">
                    <a:lumMod val="75000"/>
                  </a:schemeClr>
                </a:solidFill>
              </a:rPr>
              <a:t>built</a:t>
            </a:r>
            <a:r>
              <a:rPr lang="fr-FR" sz="1400" b="1" u="sng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FR" sz="1400" b="1" u="sng" dirty="0" err="1" smtClean="0">
                <a:solidFill>
                  <a:schemeClr val="bg2">
                    <a:lumMod val="75000"/>
                  </a:schemeClr>
                </a:solidFill>
              </a:rPr>
              <a:t>drawings</a:t>
            </a:r>
            <a:endParaRPr lang="en-US" sz="1400" b="1" u="sng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85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Internal</a:t>
            </a:r>
            <a:r>
              <a:rPr lang="fr-FR" dirty="0"/>
              <a:t> Vs </a:t>
            </a:r>
            <a:r>
              <a:rPr lang="fr-FR" dirty="0" err="1"/>
              <a:t>External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971170"/>
              </p:ext>
            </p:extLst>
          </p:nvPr>
        </p:nvGraphicFramePr>
        <p:xfrm>
          <a:off x="251013" y="1147476"/>
          <a:ext cx="8784115" cy="446039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90521">
                  <a:extLst>
                    <a:ext uri="{9D8B030D-6E8A-4147-A177-3AD203B41FA5}">
                      <a16:colId xmlns:a16="http://schemas.microsoft.com/office/drawing/2014/main" val="371362658"/>
                    </a:ext>
                  </a:extLst>
                </a:gridCol>
                <a:gridCol w="3497580">
                  <a:extLst>
                    <a:ext uri="{9D8B030D-6E8A-4147-A177-3AD203B41FA5}">
                      <a16:colId xmlns:a16="http://schemas.microsoft.com/office/drawing/2014/main" val="2742302550"/>
                    </a:ext>
                  </a:extLst>
                </a:gridCol>
                <a:gridCol w="3596014">
                  <a:extLst>
                    <a:ext uri="{9D8B030D-6E8A-4147-A177-3AD203B41FA5}">
                      <a16:colId xmlns:a16="http://schemas.microsoft.com/office/drawing/2014/main" val="1894225471"/>
                    </a:ext>
                  </a:extLst>
                </a:gridCol>
              </a:tblGrid>
              <a:tr h="43703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Internal</a:t>
                      </a:r>
                      <a:r>
                        <a:rPr lang="fr-FR" dirty="0" smtClean="0"/>
                        <a:t> joints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External</a:t>
                      </a:r>
                      <a:r>
                        <a:rPr lang="fr-FR" dirty="0" smtClean="0"/>
                        <a:t> joints</a:t>
                      </a:r>
                      <a:endParaRPr lang="fr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3384281"/>
                  </a:ext>
                </a:extLst>
              </a:tr>
              <a:tr h="43703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Potential</a:t>
                      </a:r>
                      <a:r>
                        <a:rPr lang="fr-FR" dirty="0" smtClean="0"/>
                        <a:t> show-</a:t>
                      </a:r>
                      <a:r>
                        <a:rPr lang="fr-FR" dirty="0" err="1" smtClean="0"/>
                        <a:t>stoppers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margin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at high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field</a:t>
                      </a:r>
                      <a:endParaRPr lang="fr-FR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room for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operations</a:t>
                      </a:r>
                      <a:endParaRPr lang="fr-FR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placing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parts, </a:t>
                      </a:r>
                      <a:r>
                        <a:rPr lang="fr-FR" baseline="0" dirty="0" err="1" smtClean="0">
                          <a:solidFill>
                            <a:srgbClr val="FF0000"/>
                          </a:solidFill>
                        </a:rPr>
                        <a:t>splicing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FR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room for support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room for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operations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(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placing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parts, </a:t>
                      </a:r>
                      <a:r>
                        <a:rPr lang="fr-FR" baseline="0" dirty="0" err="1" smtClean="0">
                          <a:solidFill>
                            <a:srgbClr val="FF0000"/>
                          </a:solidFill>
                        </a:rPr>
                        <a:t>splicing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1048383"/>
                  </a:ext>
                </a:extLst>
              </a:tr>
              <a:tr h="437030">
                <a:tc>
                  <a:txBody>
                    <a:bodyPr/>
                    <a:lstStyle/>
                    <a:p>
                      <a:r>
                        <a:rPr lang="fr-FR" dirty="0" smtClean="0"/>
                        <a:t>Clues </a:t>
                      </a:r>
                      <a:r>
                        <a:rPr lang="fr-FR" dirty="0" err="1" smtClean="0"/>
                        <a:t>that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can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work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rgbClr val="00B050"/>
                          </a:solidFill>
                        </a:rPr>
                        <a:t>Low</a:t>
                      </a:r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 joint </a:t>
                      </a:r>
                      <a:r>
                        <a:rPr lang="fr-FR" dirty="0" err="1" smtClean="0">
                          <a:solidFill>
                            <a:srgbClr val="00B050"/>
                          </a:solidFill>
                        </a:rPr>
                        <a:t>resistances</a:t>
                      </a:r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rgbClr val="00B050"/>
                          </a:solidFill>
                        </a:rPr>
                        <a:t>in FRESCA </a:t>
                      </a:r>
                      <a:r>
                        <a:rPr lang="fr-FR" baseline="0" dirty="0" err="1" smtClean="0">
                          <a:solidFill>
                            <a:srgbClr val="00B050"/>
                          </a:solidFill>
                        </a:rPr>
                        <a:t>samples</a:t>
                      </a:r>
                      <a:r>
                        <a:rPr lang="fr-FR" baseline="0" dirty="0" smtClean="0">
                          <a:solidFill>
                            <a:srgbClr val="00B050"/>
                          </a:solidFill>
                        </a:rPr>
                        <a:t> and for EPFL joints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Concept </a:t>
                      </a:r>
                      <a:r>
                        <a:rPr lang="fr-FR" dirty="0" err="1" smtClean="0">
                          <a:solidFill>
                            <a:srgbClr val="00B050"/>
                          </a:solidFill>
                        </a:rPr>
                        <a:t>similar</a:t>
                      </a:r>
                      <a:r>
                        <a:rPr lang="fr-FR" baseline="0" dirty="0" smtClean="0">
                          <a:solidFill>
                            <a:srgbClr val="00B050"/>
                          </a:solidFill>
                        </a:rPr>
                        <a:t> to FRESCA2 </a:t>
                      </a:r>
                      <a:r>
                        <a:rPr lang="fr-FR" baseline="0" dirty="0" err="1" smtClean="0">
                          <a:solidFill>
                            <a:srgbClr val="00B050"/>
                          </a:solidFill>
                        </a:rPr>
                        <a:t>endshoes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7365069"/>
                  </a:ext>
                </a:extLst>
              </a:tr>
              <a:tr h="437030">
                <a:tc>
                  <a:txBody>
                    <a:bodyPr/>
                    <a:lstStyle/>
                    <a:p>
                      <a:r>
                        <a:rPr lang="fr-FR" dirty="0" smtClean="0"/>
                        <a:t>End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harmonics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Compact</a:t>
                      </a:r>
                      <a:r>
                        <a:rPr lang="fr-FR" baseline="0" dirty="0" smtClean="0">
                          <a:solidFill>
                            <a:srgbClr val="00B050"/>
                          </a:solidFill>
                        </a:rPr>
                        <a:t> ends possible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Ends longer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« </a:t>
                      </a:r>
                      <a:r>
                        <a:rPr lang="fr-FR" dirty="0" err="1" smtClean="0">
                          <a:solidFill>
                            <a:srgbClr val="00B050"/>
                          </a:solidFill>
                        </a:rPr>
                        <a:t>naturally</a:t>
                      </a:r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 » more </a:t>
                      </a:r>
                      <a:r>
                        <a:rPr lang="fr-FR" dirty="0" err="1" smtClean="0">
                          <a:solidFill>
                            <a:srgbClr val="00B050"/>
                          </a:solidFill>
                        </a:rPr>
                        <a:t>homogeneous</a:t>
                      </a:r>
                      <a:endParaRPr lang="fr-FR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720127"/>
                  </a:ext>
                </a:extLst>
              </a:tr>
              <a:tr h="437030">
                <a:tc>
                  <a:txBody>
                    <a:bodyPr/>
                    <a:lstStyle/>
                    <a:p>
                      <a:r>
                        <a:rPr lang="fr-FR" dirty="0" smtClean="0"/>
                        <a:t>Axial </a:t>
                      </a:r>
                      <a:r>
                        <a:rPr lang="fr-FR" dirty="0" err="1" smtClean="0"/>
                        <a:t>loads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Behavior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baseline="0" dirty="0" err="1" smtClean="0">
                          <a:solidFill>
                            <a:srgbClr val="FF0000"/>
                          </a:solidFill>
                        </a:rPr>
                        <a:t>under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Lorentz forces ?</a:t>
                      </a:r>
                    </a:p>
                    <a:p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FR" baseline="0" dirty="0" err="1" smtClean="0">
                          <a:solidFill>
                            <a:srgbClr val="FF0000"/>
                          </a:solidFill>
                        </a:rPr>
                        <a:t>detachment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, motions…)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Impact of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pre-load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? (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sharp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wedges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, relative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</a:rPr>
                        <a:t> motion…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7361768"/>
                  </a:ext>
                </a:extLst>
              </a:tr>
              <a:tr h="437030">
                <a:tc>
                  <a:txBody>
                    <a:bodyPr/>
                    <a:lstStyle/>
                    <a:p>
                      <a:r>
                        <a:rPr lang="fr-FR" dirty="0" smtClean="0"/>
                        <a:t>Layer jumps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rgbClr val="00B050"/>
                          </a:solidFill>
                        </a:rPr>
                        <a:t>No LF layer jump</a:t>
                      </a:r>
                      <a:endParaRPr lang="fr-FR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Need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</a:rPr>
                        <a:t>additional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</a:rPr>
                        <a:t> room for LF layer jump</a:t>
                      </a:r>
                      <a:endParaRPr lang="fr-FR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2090942"/>
                  </a:ext>
                </a:extLst>
              </a:tr>
            </a:tbl>
          </a:graphicData>
        </a:graphic>
      </p:graphicFrame>
      <p:pic>
        <p:nvPicPr>
          <p:cNvPr id="8" name="Picture 1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5152"/>
          <a:stretch/>
        </p:blipFill>
        <p:spPr>
          <a:xfrm>
            <a:off x="7147774" y="5379692"/>
            <a:ext cx="1854557" cy="1404294"/>
          </a:xfrm>
          <a:prstGeom prst="rect">
            <a:avLst/>
          </a:prstGeom>
        </p:spPr>
      </p:pic>
      <p:pic>
        <p:nvPicPr>
          <p:cNvPr id="9" name="Picture 14"/>
          <p:cNvPicPr/>
          <p:nvPr/>
        </p:nvPicPr>
        <p:blipFill>
          <a:blip r:embed="rId3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202" y="5524530"/>
            <a:ext cx="2113816" cy="10878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4212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Solution for F2D2: Internal Joints</a:t>
            </a:r>
            <a:endParaRPr lang="en-US" dirty="0"/>
          </a:p>
        </p:txBody>
      </p:sp>
      <p:pic>
        <p:nvPicPr>
          <p:cNvPr id="39" name="Picture 14"/>
          <p:cNvPicPr/>
          <p:nvPr/>
        </p:nvPicPr>
        <p:blipFill>
          <a:blip r:embed="rId2" cstate="print">
            <a:clrChange>
              <a:clrFrom>
                <a:srgbClr val="C3C3C3"/>
              </a:clrFrom>
              <a:clrTo>
                <a:srgbClr val="C3C3C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035" y="1022394"/>
            <a:ext cx="4202625" cy="234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/>
          <p:cNvSpPr txBox="1"/>
          <p:nvPr/>
        </p:nvSpPr>
        <p:spPr>
          <a:xfrm>
            <a:off x="281353" y="989608"/>
            <a:ext cx="42965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Ideal solution for FCC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Concepts: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Sn-HF </a:t>
            </a:r>
            <a:r>
              <a:rPr lang="en-US" dirty="0"/>
              <a:t>to </a:t>
            </a:r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Sn-LF joint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Performed in an end-spacer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/>
              <a:t>Winding</a:t>
            </a:r>
            <a:r>
              <a:rPr lang="fr-FR" dirty="0"/>
              <a:t> </a:t>
            </a:r>
            <a:r>
              <a:rPr lang="fr-FR" dirty="0" err="1"/>
              <a:t>layout</a:t>
            </a:r>
            <a:r>
              <a:rPr lang="fr-FR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HF Double-layer pancakes + layer jump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LF single layer </a:t>
            </a:r>
            <a:r>
              <a:rPr lang="fr-FR" dirty="0" smtClean="0"/>
              <a:t>pancakes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7765096" y="3334623"/>
            <a:ext cx="1378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dirty="0" err="1" smtClean="0"/>
              <a:t>Courtesy</a:t>
            </a:r>
            <a:r>
              <a:rPr lang="fr-FR" sz="1200" dirty="0" smtClean="0"/>
              <a:t> C. Lorin</a:t>
            </a:r>
            <a:endParaRPr lang="en-US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371653" y="1926679"/>
            <a:ext cx="127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HF block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532558" y="958562"/>
            <a:ext cx="192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LF block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 flipV="1">
            <a:off x="8282691" y="2566554"/>
            <a:ext cx="171857" cy="1970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 17"/>
          <p:cNvSpPr/>
          <p:nvPr/>
        </p:nvSpPr>
        <p:spPr>
          <a:xfrm>
            <a:off x="4865077" y="1338815"/>
            <a:ext cx="3044447" cy="1216818"/>
          </a:xfrm>
          <a:custGeom>
            <a:avLst/>
            <a:gdLst>
              <a:gd name="connsiteX0" fmla="*/ 0 w 2977661"/>
              <a:gd name="connsiteY0" fmla="*/ 0 h 1207477"/>
              <a:gd name="connsiteX1" fmla="*/ 0 w 2977661"/>
              <a:gd name="connsiteY1" fmla="*/ 433754 h 1207477"/>
              <a:gd name="connsiteX2" fmla="*/ 914400 w 2977661"/>
              <a:gd name="connsiteY2" fmla="*/ 685800 h 1207477"/>
              <a:gd name="connsiteX3" fmla="*/ 1488831 w 2977661"/>
              <a:gd name="connsiteY3" fmla="*/ 791308 h 1207477"/>
              <a:gd name="connsiteX4" fmla="*/ 1822938 w 2977661"/>
              <a:gd name="connsiteY4" fmla="*/ 820615 h 1207477"/>
              <a:gd name="connsiteX5" fmla="*/ 2350477 w 2977661"/>
              <a:gd name="connsiteY5" fmla="*/ 832338 h 1207477"/>
              <a:gd name="connsiteX6" fmla="*/ 2696308 w 2977661"/>
              <a:gd name="connsiteY6" fmla="*/ 838200 h 1207477"/>
              <a:gd name="connsiteX7" fmla="*/ 2831123 w 2977661"/>
              <a:gd name="connsiteY7" fmla="*/ 867508 h 1207477"/>
              <a:gd name="connsiteX8" fmla="*/ 2883877 w 2977661"/>
              <a:gd name="connsiteY8" fmla="*/ 1055077 h 1207477"/>
              <a:gd name="connsiteX9" fmla="*/ 2919046 w 2977661"/>
              <a:gd name="connsiteY9" fmla="*/ 1055077 h 1207477"/>
              <a:gd name="connsiteX10" fmla="*/ 2977661 w 2977661"/>
              <a:gd name="connsiteY10" fmla="*/ 1207477 h 1207477"/>
              <a:gd name="connsiteX0" fmla="*/ 0 w 2977661"/>
              <a:gd name="connsiteY0" fmla="*/ 11723 h 1219200"/>
              <a:gd name="connsiteX1" fmla="*/ 5861 w 2977661"/>
              <a:gd name="connsiteY1" fmla="*/ 0 h 1219200"/>
              <a:gd name="connsiteX2" fmla="*/ 0 w 2977661"/>
              <a:gd name="connsiteY2" fmla="*/ 445477 h 1219200"/>
              <a:gd name="connsiteX3" fmla="*/ 914400 w 2977661"/>
              <a:gd name="connsiteY3" fmla="*/ 697523 h 1219200"/>
              <a:gd name="connsiteX4" fmla="*/ 1488831 w 2977661"/>
              <a:gd name="connsiteY4" fmla="*/ 803031 h 1219200"/>
              <a:gd name="connsiteX5" fmla="*/ 1822938 w 2977661"/>
              <a:gd name="connsiteY5" fmla="*/ 832338 h 1219200"/>
              <a:gd name="connsiteX6" fmla="*/ 2350477 w 2977661"/>
              <a:gd name="connsiteY6" fmla="*/ 844061 h 1219200"/>
              <a:gd name="connsiteX7" fmla="*/ 2696308 w 2977661"/>
              <a:gd name="connsiteY7" fmla="*/ 849923 h 1219200"/>
              <a:gd name="connsiteX8" fmla="*/ 2831123 w 2977661"/>
              <a:gd name="connsiteY8" fmla="*/ 879231 h 1219200"/>
              <a:gd name="connsiteX9" fmla="*/ 2883877 w 2977661"/>
              <a:gd name="connsiteY9" fmla="*/ 1066800 h 1219200"/>
              <a:gd name="connsiteX10" fmla="*/ 2919046 w 2977661"/>
              <a:gd name="connsiteY10" fmla="*/ 1066800 h 1219200"/>
              <a:gd name="connsiteX11" fmla="*/ 2977661 w 2977661"/>
              <a:gd name="connsiteY11" fmla="*/ 1219200 h 1219200"/>
              <a:gd name="connsiteX0" fmla="*/ 0 w 2977661"/>
              <a:gd name="connsiteY0" fmla="*/ 0 h 1207477"/>
              <a:gd name="connsiteX1" fmla="*/ 1099 w 2977661"/>
              <a:gd name="connsiteY1" fmla="*/ 16852 h 1207477"/>
              <a:gd name="connsiteX2" fmla="*/ 0 w 2977661"/>
              <a:gd name="connsiteY2" fmla="*/ 433754 h 1207477"/>
              <a:gd name="connsiteX3" fmla="*/ 914400 w 2977661"/>
              <a:gd name="connsiteY3" fmla="*/ 685800 h 1207477"/>
              <a:gd name="connsiteX4" fmla="*/ 1488831 w 2977661"/>
              <a:gd name="connsiteY4" fmla="*/ 791308 h 1207477"/>
              <a:gd name="connsiteX5" fmla="*/ 1822938 w 2977661"/>
              <a:gd name="connsiteY5" fmla="*/ 820615 h 1207477"/>
              <a:gd name="connsiteX6" fmla="*/ 2350477 w 2977661"/>
              <a:gd name="connsiteY6" fmla="*/ 832338 h 1207477"/>
              <a:gd name="connsiteX7" fmla="*/ 2696308 w 2977661"/>
              <a:gd name="connsiteY7" fmla="*/ 838200 h 1207477"/>
              <a:gd name="connsiteX8" fmla="*/ 2831123 w 2977661"/>
              <a:gd name="connsiteY8" fmla="*/ 867508 h 1207477"/>
              <a:gd name="connsiteX9" fmla="*/ 2883877 w 2977661"/>
              <a:gd name="connsiteY9" fmla="*/ 1055077 h 1207477"/>
              <a:gd name="connsiteX10" fmla="*/ 2919046 w 2977661"/>
              <a:gd name="connsiteY10" fmla="*/ 1055077 h 1207477"/>
              <a:gd name="connsiteX11" fmla="*/ 2977661 w 2977661"/>
              <a:gd name="connsiteY11" fmla="*/ 1207477 h 1207477"/>
              <a:gd name="connsiteX0" fmla="*/ 140493 w 2977661"/>
              <a:gd name="connsiteY0" fmla="*/ 26590 h 1191204"/>
              <a:gd name="connsiteX1" fmla="*/ 1099 w 2977661"/>
              <a:gd name="connsiteY1" fmla="*/ 579 h 1191204"/>
              <a:gd name="connsiteX2" fmla="*/ 0 w 2977661"/>
              <a:gd name="connsiteY2" fmla="*/ 417481 h 1191204"/>
              <a:gd name="connsiteX3" fmla="*/ 914400 w 2977661"/>
              <a:gd name="connsiteY3" fmla="*/ 669527 h 1191204"/>
              <a:gd name="connsiteX4" fmla="*/ 1488831 w 2977661"/>
              <a:gd name="connsiteY4" fmla="*/ 775035 h 1191204"/>
              <a:gd name="connsiteX5" fmla="*/ 1822938 w 2977661"/>
              <a:gd name="connsiteY5" fmla="*/ 804342 h 1191204"/>
              <a:gd name="connsiteX6" fmla="*/ 2350477 w 2977661"/>
              <a:gd name="connsiteY6" fmla="*/ 816065 h 1191204"/>
              <a:gd name="connsiteX7" fmla="*/ 2696308 w 2977661"/>
              <a:gd name="connsiteY7" fmla="*/ 821927 h 1191204"/>
              <a:gd name="connsiteX8" fmla="*/ 2831123 w 2977661"/>
              <a:gd name="connsiteY8" fmla="*/ 851235 h 1191204"/>
              <a:gd name="connsiteX9" fmla="*/ 2883877 w 2977661"/>
              <a:gd name="connsiteY9" fmla="*/ 1038804 h 1191204"/>
              <a:gd name="connsiteX10" fmla="*/ 2919046 w 2977661"/>
              <a:gd name="connsiteY10" fmla="*/ 1038804 h 1191204"/>
              <a:gd name="connsiteX11" fmla="*/ 2977661 w 2977661"/>
              <a:gd name="connsiteY11" fmla="*/ 1191204 h 1191204"/>
              <a:gd name="connsiteX0" fmla="*/ 140493 w 2977661"/>
              <a:gd name="connsiteY0" fmla="*/ 52556 h 1217170"/>
              <a:gd name="connsiteX1" fmla="*/ 5861 w 2977661"/>
              <a:gd name="connsiteY1" fmla="*/ 352 h 1217170"/>
              <a:gd name="connsiteX2" fmla="*/ 0 w 2977661"/>
              <a:gd name="connsiteY2" fmla="*/ 443447 h 1217170"/>
              <a:gd name="connsiteX3" fmla="*/ 914400 w 2977661"/>
              <a:gd name="connsiteY3" fmla="*/ 695493 h 1217170"/>
              <a:gd name="connsiteX4" fmla="*/ 1488831 w 2977661"/>
              <a:gd name="connsiteY4" fmla="*/ 801001 h 1217170"/>
              <a:gd name="connsiteX5" fmla="*/ 1822938 w 2977661"/>
              <a:gd name="connsiteY5" fmla="*/ 830308 h 1217170"/>
              <a:gd name="connsiteX6" fmla="*/ 2350477 w 2977661"/>
              <a:gd name="connsiteY6" fmla="*/ 842031 h 1217170"/>
              <a:gd name="connsiteX7" fmla="*/ 2696308 w 2977661"/>
              <a:gd name="connsiteY7" fmla="*/ 847893 h 1217170"/>
              <a:gd name="connsiteX8" fmla="*/ 2831123 w 2977661"/>
              <a:gd name="connsiteY8" fmla="*/ 877201 h 1217170"/>
              <a:gd name="connsiteX9" fmla="*/ 2883877 w 2977661"/>
              <a:gd name="connsiteY9" fmla="*/ 1064770 h 1217170"/>
              <a:gd name="connsiteX10" fmla="*/ 2919046 w 2977661"/>
              <a:gd name="connsiteY10" fmla="*/ 1064770 h 1217170"/>
              <a:gd name="connsiteX11" fmla="*/ 2977661 w 2977661"/>
              <a:gd name="connsiteY11" fmla="*/ 1217170 h 1217170"/>
              <a:gd name="connsiteX0" fmla="*/ 1804987 w 2977661"/>
              <a:gd name="connsiteY0" fmla="*/ 340403 h 1216885"/>
              <a:gd name="connsiteX1" fmla="*/ 5861 w 2977661"/>
              <a:gd name="connsiteY1" fmla="*/ 67 h 1216885"/>
              <a:gd name="connsiteX2" fmla="*/ 0 w 2977661"/>
              <a:gd name="connsiteY2" fmla="*/ 443162 h 1216885"/>
              <a:gd name="connsiteX3" fmla="*/ 914400 w 2977661"/>
              <a:gd name="connsiteY3" fmla="*/ 695208 h 1216885"/>
              <a:gd name="connsiteX4" fmla="*/ 1488831 w 2977661"/>
              <a:gd name="connsiteY4" fmla="*/ 800716 h 1216885"/>
              <a:gd name="connsiteX5" fmla="*/ 1822938 w 2977661"/>
              <a:gd name="connsiteY5" fmla="*/ 830023 h 1216885"/>
              <a:gd name="connsiteX6" fmla="*/ 2350477 w 2977661"/>
              <a:gd name="connsiteY6" fmla="*/ 841746 h 1216885"/>
              <a:gd name="connsiteX7" fmla="*/ 2696308 w 2977661"/>
              <a:gd name="connsiteY7" fmla="*/ 847608 h 1216885"/>
              <a:gd name="connsiteX8" fmla="*/ 2831123 w 2977661"/>
              <a:gd name="connsiteY8" fmla="*/ 876916 h 1216885"/>
              <a:gd name="connsiteX9" fmla="*/ 2883877 w 2977661"/>
              <a:gd name="connsiteY9" fmla="*/ 1064485 h 1216885"/>
              <a:gd name="connsiteX10" fmla="*/ 2919046 w 2977661"/>
              <a:gd name="connsiteY10" fmla="*/ 1064485 h 1216885"/>
              <a:gd name="connsiteX11" fmla="*/ 2977661 w 2977661"/>
              <a:gd name="connsiteY11" fmla="*/ 1216885 h 1216885"/>
              <a:gd name="connsiteX0" fmla="*/ 1804987 w 2977661"/>
              <a:gd name="connsiteY0" fmla="*/ 341009 h 1217491"/>
              <a:gd name="connsiteX1" fmla="*/ 1809567 w 2977661"/>
              <a:gd name="connsiteY1" fmla="*/ 343022 h 1217491"/>
              <a:gd name="connsiteX2" fmla="*/ 5861 w 2977661"/>
              <a:gd name="connsiteY2" fmla="*/ 673 h 1217491"/>
              <a:gd name="connsiteX3" fmla="*/ 0 w 2977661"/>
              <a:gd name="connsiteY3" fmla="*/ 443768 h 1217491"/>
              <a:gd name="connsiteX4" fmla="*/ 914400 w 2977661"/>
              <a:gd name="connsiteY4" fmla="*/ 695814 h 1217491"/>
              <a:gd name="connsiteX5" fmla="*/ 1488831 w 2977661"/>
              <a:gd name="connsiteY5" fmla="*/ 801322 h 1217491"/>
              <a:gd name="connsiteX6" fmla="*/ 1822938 w 2977661"/>
              <a:gd name="connsiteY6" fmla="*/ 830629 h 1217491"/>
              <a:gd name="connsiteX7" fmla="*/ 2350477 w 2977661"/>
              <a:gd name="connsiteY7" fmla="*/ 842352 h 1217491"/>
              <a:gd name="connsiteX8" fmla="*/ 2696308 w 2977661"/>
              <a:gd name="connsiteY8" fmla="*/ 848214 h 1217491"/>
              <a:gd name="connsiteX9" fmla="*/ 2831123 w 2977661"/>
              <a:gd name="connsiteY9" fmla="*/ 877522 h 1217491"/>
              <a:gd name="connsiteX10" fmla="*/ 2883877 w 2977661"/>
              <a:gd name="connsiteY10" fmla="*/ 1065091 h 1217491"/>
              <a:gd name="connsiteX11" fmla="*/ 2919046 w 2977661"/>
              <a:gd name="connsiteY11" fmla="*/ 1065091 h 1217491"/>
              <a:gd name="connsiteX12" fmla="*/ 2977661 w 2977661"/>
              <a:gd name="connsiteY12" fmla="*/ 1217491 h 1217491"/>
              <a:gd name="connsiteX0" fmla="*/ 1804987 w 2977661"/>
              <a:gd name="connsiteY0" fmla="*/ 341129 h 1217611"/>
              <a:gd name="connsiteX1" fmla="*/ 1423804 w 2977661"/>
              <a:gd name="connsiteY1" fmla="*/ 295517 h 1217611"/>
              <a:gd name="connsiteX2" fmla="*/ 5861 w 2977661"/>
              <a:gd name="connsiteY2" fmla="*/ 793 h 1217611"/>
              <a:gd name="connsiteX3" fmla="*/ 0 w 2977661"/>
              <a:gd name="connsiteY3" fmla="*/ 443888 h 1217611"/>
              <a:gd name="connsiteX4" fmla="*/ 914400 w 2977661"/>
              <a:gd name="connsiteY4" fmla="*/ 695934 h 1217611"/>
              <a:gd name="connsiteX5" fmla="*/ 1488831 w 2977661"/>
              <a:gd name="connsiteY5" fmla="*/ 801442 h 1217611"/>
              <a:gd name="connsiteX6" fmla="*/ 1822938 w 2977661"/>
              <a:gd name="connsiteY6" fmla="*/ 830749 h 1217611"/>
              <a:gd name="connsiteX7" fmla="*/ 2350477 w 2977661"/>
              <a:gd name="connsiteY7" fmla="*/ 842472 h 1217611"/>
              <a:gd name="connsiteX8" fmla="*/ 2696308 w 2977661"/>
              <a:gd name="connsiteY8" fmla="*/ 848334 h 1217611"/>
              <a:gd name="connsiteX9" fmla="*/ 2831123 w 2977661"/>
              <a:gd name="connsiteY9" fmla="*/ 877642 h 1217611"/>
              <a:gd name="connsiteX10" fmla="*/ 2883877 w 2977661"/>
              <a:gd name="connsiteY10" fmla="*/ 1065211 h 1217611"/>
              <a:gd name="connsiteX11" fmla="*/ 2919046 w 2977661"/>
              <a:gd name="connsiteY11" fmla="*/ 1065211 h 1217611"/>
              <a:gd name="connsiteX12" fmla="*/ 2977661 w 2977661"/>
              <a:gd name="connsiteY12" fmla="*/ 1217611 h 1217611"/>
              <a:gd name="connsiteX0" fmla="*/ 2619374 w 2977661"/>
              <a:gd name="connsiteY0" fmla="*/ 319698 h 1217611"/>
              <a:gd name="connsiteX1" fmla="*/ 1423804 w 2977661"/>
              <a:gd name="connsiteY1" fmla="*/ 295517 h 1217611"/>
              <a:gd name="connsiteX2" fmla="*/ 5861 w 2977661"/>
              <a:gd name="connsiteY2" fmla="*/ 793 h 1217611"/>
              <a:gd name="connsiteX3" fmla="*/ 0 w 2977661"/>
              <a:gd name="connsiteY3" fmla="*/ 443888 h 1217611"/>
              <a:gd name="connsiteX4" fmla="*/ 914400 w 2977661"/>
              <a:gd name="connsiteY4" fmla="*/ 695934 h 1217611"/>
              <a:gd name="connsiteX5" fmla="*/ 1488831 w 2977661"/>
              <a:gd name="connsiteY5" fmla="*/ 801442 h 1217611"/>
              <a:gd name="connsiteX6" fmla="*/ 1822938 w 2977661"/>
              <a:gd name="connsiteY6" fmla="*/ 830749 h 1217611"/>
              <a:gd name="connsiteX7" fmla="*/ 2350477 w 2977661"/>
              <a:gd name="connsiteY7" fmla="*/ 842472 h 1217611"/>
              <a:gd name="connsiteX8" fmla="*/ 2696308 w 2977661"/>
              <a:gd name="connsiteY8" fmla="*/ 848334 h 1217611"/>
              <a:gd name="connsiteX9" fmla="*/ 2831123 w 2977661"/>
              <a:gd name="connsiteY9" fmla="*/ 877642 h 1217611"/>
              <a:gd name="connsiteX10" fmla="*/ 2883877 w 2977661"/>
              <a:gd name="connsiteY10" fmla="*/ 1065211 h 1217611"/>
              <a:gd name="connsiteX11" fmla="*/ 2919046 w 2977661"/>
              <a:gd name="connsiteY11" fmla="*/ 1065211 h 1217611"/>
              <a:gd name="connsiteX12" fmla="*/ 2977661 w 2977661"/>
              <a:gd name="connsiteY12" fmla="*/ 1217611 h 1217611"/>
              <a:gd name="connsiteX0" fmla="*/ 2619374 w 2977661"/>
              <a:gd name="connsiteY0" fmla="*/ 318905 h 1216818"/>
              <a:gd name="connsiteX1" fmla="*/ 1423804 w 2977661"/>
              <a:gd name="connsiteY1" fmla="*/ 294724 h 1216818"/>
              <a:gd name="connsiteX2" fmla="*/ 5861 w 2977661"/>
              <a:gd name="connsiteY2" fmla="*/ 0 h 1216818"/>
              <a:gd name="connsiteX3" fmla="*/ 0 w 2977661"/>
              <a:gd name="connsiteY3" fmla="*/ 443095 h 1216818"/>
              <a:gd name="connsiteX4" fmla="*/ 914400 w 2977661"/>
              <a:gd name="connsiteY4" fmla="*/ 695141 h 1216818"/>
              <a:gd name="connsiteX5" fmla="*/ 1488831 w 2977661"/>
              <a:gd name="connsiteY5" fmla="*/ 800649 h 1216818"/>
              <a:gd name="connsiteX6" fmla="*/ 1822938 w 2977661"/>
              <a:gd name="connsiteY6" fmla="*/ 829956 h 1216818"/>
              <a:gd name="connsiteX7" fmla="*/ 2350477 w 2977661"/>
              <a:gd name="connsiteY7" fmla="*/ 841679 h 1216818"/>
              <a:gd name="connsiteX8" fmla="*/ 2696308 w 2977661"/>
              <a:gd name="connsiteY8" fmla="*/ 847541 h 1216818"/>
              <a:gd name="connsiteX9" fmla="*/ 2831123 w 2977661"/>
              <a:gd name="connsiteY9" fmla="*/ 876849 h 1216818"/>
              <a:gd name="connsiteX10" fmla="*/ 2883877 w 2977661"/>
              <a:gd name="connsiteY10" fmla="*/ 1064418 h 1216818"/>
              <a:gd name="connsiteX11" fmla="*/ 2919046 w 2977661"/>
              <a:gd name="connsiteY11" fmla="*/ 1064418 h 1216818"/>
              <a:gd name="connsiteX12" fmla="*/ 2977661 w 2977661"/>
              <a:gd name="connsiteY12" fmla="*/ 1216818 h 1216818"/>
              <a:gd name="connsiteX0" fmla="*/ 2619374 w 2977661"/>
              <a:gd name="connsiteY0" fmla="*/ 318905 h 1216818"/>
              <a:gd name="connsiteX1" fmla="*/ 1423804 w 2977661"/>
              <a:gd name="connsiteY1" fmla="*/ 294724 h 1216818"/>
              <a:gd name="connsiteX2" fmla="*/ 5861 w 2977661"/>
              <a:gd name="connsiteY2" fmla="*/ 0 h 1216818"/>
              <a:gd name="connsiteX3" fmla="*/ 0 w 2977661"/>
              <a:gd name="connsiteY3" fmla="*/ 443095 h 1216818"/>
              <a:gd name="connsiteX4" fmla="*/ 914400 w 2977661"/>
              <a:gd name="connsiteY4" fmla="*/ 695141 h 1216818"/>
              <a:gd name="connsiteX5" fmla="*/ 1488831 w 2977661"/>
              <a:gd name="connsiteY5" fmla="*/ 800649 h 1216818"/>
              <a:gd name="connsiteX6" fmla="*/ 1822938 w 2977661"/>
              <a:gd name="connsiteY6" fmla="*/ 829956 h 1216818"/>
              <a:gd name="connsiteX7" fmla="*/ 2350477 w 2977661"/>
              <a:gd name="connsiteY7" fmla="*/ 841679 h 1216818"/>
              <a:gd name="connsiteX8" fmla="*/ 2696308 w 2977661"/>
              <a:gd name="connsiteY8" fmla="*/ 847541 h 1216818"/>
              <a:gd name="connsiteX9" fmla="*/ 2831123 w 2977661"/>
              <a:gd name="connsiteY9" fmla="*/ 876849 h 1216818"/>
              <a:gd name="connsiteX10" fmla="*/ 2883877 w 2977661"/>
              <a:gd name="connsiteY10" fmla="*/ 1064418 h 1216818"/>
              <a:gd name="connsiteX11" fmla="*/ 2919046 w 2977661"/>
              <a:gd name="connsiteY11" fmla="*/ 1064418 h 1216818"/>
              <a:gd name="connsiteX12" fmla="*/ 2977661 w 2977661"/>
              <a:gd name="connsiteY12" fmla="*/ 1216818 h 1216818"/>
              <a:gd name="connsiteX0" fmla="*/ 2619374 w 2977661"/>
              <a:gd name="connsiteY0" fmla="*/ 318905 h 1216818"/>
              <a:gd name="connsiteX1" fmla="*/ 2621573 w 2977661"/>
              <a:gd name="connsiteY1" fmla="*/ 325679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45411 w 2977661"/>
              <a:gd name="connsiteY1" fmla="*/ 382829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62079 w 2977661"/>
              <a:gd name="connsiteY1" fmla="*/ 370923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62079 w 2977661"/>
              <a:gd name="connsiteY1" fmla="*/ 370923 h 1216818"/>
              <a:gd name="connsiteX2" fmla="*/ 2857317 w 2977661"/>
              <a:gd name="connsiteY2" fmla="*/ 373304 h 1216818"/>
              <a:gd name="connsiteX3" fmla="*/ 1423804 w 2977661"/>
              <a:gd name="connsiteY3" fmla="*/ 294724 h 1216818"/>
              <a:gd name="connsiteX4" fmla="*/ 5861 w 2977661"/>
              <a:gd name="connsiteY4" fmla="*/ 0 h 1216818"/>
              <a:gd name="connsiteX5" fmla="*/ 0 w 2977661"/>
              <a:gd name="connsiteY5" fmla="*/ 443095 h 1216818"/>
              <a:gd name="connsiteX6" fmla="*/ 914400 w 2977661"/>
              <a:gd name="connsiteY6" fmla="*/ 695141 h 1216818"/>
              <a:gd name="connsiteX7" fmla="*/ 1488831 w 2977661"/>
              <a:gd name="connsiteY7" fmla="*/ 800649 h 1216818"/>
              <a:gd name="connsiteX8" fmla="*/ 1822938 w 2977661"/>
              <a:gd name="connsiteY8" fmla="*/ 829956 h 1216818"/>
              <a:gd name="connsiteX9" fmla="*/ 2350477 w 2977661"/>
              <a:gd name="connsiteY9" fmla="*/ 841679 h 1216818"/>
              <a:gd name="connsiteX10" fmla="*/ 2696308 w 2977661"/>
              <a:gd name="connsiteY10" fmla="*/ 847541 h 1216818"/>
              <a:gd name="connsiteX11" fmla="*/ 2831123 w 2977661"/>
              <a:gd name="connsiteY11" fmla="*/ 876849 h 1216818"/>
              <a:gd name="connsiteX12" fmla="*/ 2883877 w 2977661"/>
              <a:gd name="connsiteY12" fmla="*/ 1064418 h 1216818"/>
              <a:gd name="connsiteX13" fmla="*/ 2919046 w 2977661"/>
              <a:gd name="connsiteY13" fmla="*/ 1064418 h 1216818"/>
              <a:gd name="connsiteX14" fmla="*/ 2977661 w 2977661"/>
              <a:gd name="connsiteY14" fmla="*/ 1216818 h 1216818"/>
              <a:gd name="connsiteX0" fmla="*/ 2619374 w 2990667"/>
              <a:gd name="connsiteY0" fmla="*/ 318905 h 1216818"/>
              <a:gd name="connsiteX1" fmla="*/ 2862079 w 2990667"/>
              <a:gd name="connsiteY1" fmla="*/ 370923 h 1216818"/>
              <a:gd name="connsiteX2" fmla="*/ 2990667 w 2990667"/>
              <a:gd name="connsiteY2" fmla="*/ 563804 h 1216818"/>
              <a:gd name="connsiteX3" fmla="*/ 1423804 w 2990667"/>
              <a:gd name="connsiteY3" fmla="*/ 294724 h 1216818"/>
              <a:gd name="connsiteX4" fmla="*/ 5861 w 2990667"/>
              <a:gd name="connsiteY4" fmla="*/ 0 h 1216818"/>
              <a:gd name="connsiteX5" fmla="*/ 0 w 2990667"/>
              <a:gd name="connsiteY5" fmla="*/ 443095 h 1216818"/>
              <a:gd name="connsiteX6" fmla="*/ 914400 w 2990667"/>
              <a:gd name="connsiteY6" fmla="*/ 695141 h 1216818"/>
              <a:gd name="connsiteX7" fmla="*/ 1488831 w 2990667"/>
              <a:gd name="connsiteY7" fmla="*/ 800649 h 1216818"/>
              <a:gd name="connsiteX8" fmla="*/ 1822938 w 2990667"/>
              <a:gd name="connsiteY8" fmla="*/ 829956 h 1216818"/>
              <a:gd name="connsiteX9" fmla="*/ 2350477 w 2990667"/>
              <a:gd name="connsiteY9" fmla="*/ 841679 h 1216818"/>
              <a:gd name="connsiteX10" fmla="*/ 2696308 w 2990667"/>
              <a:gd name="connsiteY10" fmla="*/ 847541 h 1216818"/>
              <a:gd name="connsiteX11" fmla="*/ 2831123 w 2990667"/>
              <a:gd name="connsiteY11" fmla="*/ 876849 h 1216818"/>
              <a:gd name="connsiteX12" fmla="*/ 2883877 w 2990667"/>
              <a:gd name="connsiteY12" fmla="*/ 1064418 h 1216818"/>
              <a:gd name="connsiteX13" fmla="*/ 2919046 w 2990667"/>
              <a:gd name="connsiteY13" fmla="*/ 1064418 h 1216818"/>
              <a:gd name="connsiteX14" fmla="*/ 2977661 w 2990667"/>
              <a:gd name="connsiteY14" fmla="*/ 1216818 h 1216818"/>
              <a:gd name="connsiteX0" fmla="*/ 2619374 w 3033529"/>
              <a:gd name="connsiteY0" fmla="*/ 318905 h 1216818"/>
              <a:gd name="connsiteX1" fmla="*/ 2862079 w 3033529"/>
              <a:gd name="connsiteY1" fmla="*/ 37092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814454 w 3033529"/>
              <a:gd name="connsiteY1" fmla="*/ 380448 h 1216818"/>
              <a:gd name="connsiteX2" fmla="*/ 2985904 w 3033529"/>
              <a:gd name="connsiteY2" fmla="*/ 504273 h 1216818"/>
              <a:gd name="connsiteX3" fmla="*/ 3033529 w 3033529"/>
              <a:gd name="connsiteY3" fmla="*/ 854316 h 1216818"/>
              <a:gd name="connsiteX4" fmla="*/ 1423804 w 3033529"/>
              <a:gd name="connsiteY4" fmla="*/ 294724 h 1216818"/>
              <a:gd name="connsiteX5" fmla="*/ 5861 w 3033529"/>
              <a:gd name="connsiteY5" fmla="*/ 0 h 1216818"/>
              <a:gd name="connsiteX6" fmla="*/ 0 w 3033529"/>
              <a:gd name="connsiteY6" fmla="*/ 443095 h 1216818"/>
              <a:gd name="connsiteX7" fmla="*/ 914400 w 3033529"/>
              <a:gd name="connsiteY7" fmla="*/ 695141 h 1216818"/>
              <a:gd name="connsiteX8" fmla="*/ 1488831 w 3033529"/>
              <a:gd name="connsiteY8" fmla="*/ 800649 h 1216818"/>
              <a:gd name="connsiteX9" fmla="*/ 1822938 w 3033529"/>
              <a:gd name="connsiteY9" fmla="*/ 829956 h 1216818"/>
              <a:gd name="connsiteX10" fmla="*/ 2350477 w 3033529"/>
              <a:gd name="connsiteY10" fmla="*/ 841679 h 1216818"/>
              <a:gd name="connsiteX11" fmla="*/ 2696308 w 3033529"/>
              <a:gd name="connsiteY11" fmla="*/ 847541 h 1216818"/>
              <a:gd name="connsiteX12" fmla="*/ 2831123 w 3033529"/>
              <a:gd name="connsiteY12" fmla="*/ 876849 h 1216818"/>
              <a:gd name="connsiteX13" fmla="*/ 2883877 w 3033529"/>
              <a:gd name="connsiteY13" fmla="*/ 1064418 h 1216818"/>
              <a:gd name="connsiteX14" fmla="*/ 2919046 w 3033529"/>
              <a:gd name="connsiteY14" fmla="*/ 1064418 h 1216818"/>
              <a:gd name="connsiteX15" fmla="*/ 2977661 w 3033529"/>
              <a:gd name="connsiteY15" fmla="*/ 1216818 h 1216818"/>
              <a:gd name="connsiteX0" fmla="*/ 2619374 w 3033529"/>
              <a:gd name="connsiteY0" fmla="*/ 318905 h 1216818"/>
              <a:gd name="connsiteX1" fmla="*/ 2835886 w 3033529"/>
              <a:gd name="connsiteY1" fmla="*/ 363779 h 1216818"/>
              <a:gd name="connsiteX2" fmla="*/ 2985904 w 3033529"/>
              <a:gd name="connsiteY2" fmla="*/ 504273 h 1216818"/>
              <a:gd name="connsiteX3" fmla="*/ 3033529 w 3033529"/>
              <a:gd name="connsiteY3" fmla="*/ 854316 h 1216818"/>
              <a:gd name="connsiteX4" fmla="*/ 1423804 w 3033529"/>
              <a:gd name="connsiteY4" fmla="*/ 294724 h 1216818"/>
              <a:gd name="connsiteX5" fmla="*/ 5861 w 3033529"/>
              <a:gd name="connsiteY5" fmla="*/ 0 h 1216818"/>
              <a:gd name="connsiteX6" fmla="*/ 0 w 3033529"/>
              <a:gd name="connsiteY6" fmla="*/ 443095 h 1216818"/>
              <a:gd name="connsiteX7" fmla="*/ 914400 w 3033529"/>
              <a:gd name="connsiteY7" fmla="*/ 695141 h 1216818"/>
              <a:gd name="connsiteX8" fmla="*/ 1488831 w 3033529"/>
              <a:gd name="connsiteY8" fmla="*/ 800649 h 1216818"/>
              <a:gd name="connsiteX9" fmla="*/ 1822938 w 3033529"/>
              <a:gd name="connsiteY9" fmla="*/ 829956 h 1216818"/>
              <a:gd name="connsiteX10" fmla="*/ 2350477 w 3033529"/>
              <a:gd name="connsiteY10" fmla="*/ 841679 h 1216818"/>
              <a:gd name="connsiteX11" fmla="*/ 2696308 w 3033529"/>
              <a:gd name="connsiteY11" fmla="*/ 847541 h 1216818"/>
              <a:gd name="connsiteX12" fmla="*/ 2831123 w 3033529"/>
              <a:gd name="connsiteY12" fmla="*/ 876849 h 1216818"/>
              <a:gd name="connsiteX13" fmla="*/ 2883877 w 3033529"/>
              <a:gd name="connsiteY13" fmla="*/ 1064418 h 1216818"/>
              <a:gd name="connsiteX14" fmla="*/ 2919046 w 3033529"/>
              <a:gd name="connsiteY14" fmla="*/ 1064418 h 1216818"/>
              <a:gd name="connsiteX15" fmla="*/ 2977661 w 3033529"/>
              <a:gd name="connsiteY15" fmla="*/ 1216818 h 1216818"/>
              <a:gd name="connsiteX0" fmla="*/ 2619374 w 2991036"/>
              <a:gd name="connsiteY0" fmla="*/ 318905 h 1216818"/>
              <a:gd name="connsiteX1" fmla="*/ 2835886 w 2991036"/>
              <a:gd name="connsiteY1" fmla="*/ 363779 h 1216818"/>
              <a:gd name="connsiteX2" fmla="*/ 2985904 w 2991036"/>
              <a:gd name="connsiteY2" fmla="*/ 504273 h 1216818"/>
              <a:gd name="connsiteX3" fmla="*/ 2595379 w 2991036"/>
              <a:gd name="connsiteY3" fmla="*/ 618572 h 1216818"/>
              <a:gd name="connsiteX4" fmla="*/ 1423804 w 2991036"/>
              <a:gd name="connsiteY4" fmla="*/ 294724 h 1216818"/>
              <a:gd name="connsiteX5" fmla="*/ 5861 w 2991036"/>
              <a:gd name="connsiteY5" fmla="*/ 0 h 1216818"/>
              <a:gd name="connsiteX6" fmla="*/ 0 w 2991036"/>
              <a:gd name="connsiteY6" fmla="*/ 443095 h 1216818"/>
              <a:gd name="connsiteX7" fmla="*/ 914400 w 2991036"/>
              <a:gd name="connsiteY7" fmla="*/ 695141 h 1216818"/>
              <a:gd name="connsiteX8" fmla="*/ 1488831 w 2991036"/>
              <a:gd name="connsiteY8" fmla="*/ 800649 h 1216818"/>
              <a:gd name="connsiteX9" fmla="*/ 1822938 w 2991036"/>
              <a:gd name="connsiteY9" fmla="*/ 829956 h 1216818"/>
              <a:gd name="connsiteX10" fmla="*/ 2350477 w 2991036"/>
              <a:gd name="connsiteY10" fmla="*/ 841679 h 1216818"/>
              <a:gd name="connsiteX11" fmla="*/ 2696308 w 2991036"/>
              <a:gd name="connsiteY11" fmla="*/ 847541 h 1216818"/>
              <a:gd name="connsiteX12" fmla="*/ 2831123 w 2991036"/>
              <a:gd name="connsiteY12" fmla="*/ 876849 h 1216818"/>
              <a:gd name="connsiteX13" fmla="*/ 2883877 w 2991036"/>
              <a:gd name="connsiteY13" fmla="*/ 1064418 h 1216818"/>
              <a:gd name="connsiteX14" fmla="*/ 2919046 w 2991036"/>
              <a:gd name="connsiteY14" fmla="*/ 1064418 h 1216818"/>
              <a:gd name="connsiteX15" fmla="*/ 2977661 w 2991036"/>
              <a:gd name="connsiteY15" fmla="*/ 1216818 h 1216818"/>
              <a:gd name="connsiteX0" fmla="*/ 3026568 w 3029168"/>
              <a:gd name="connsiteY0" fmla="*/ 840399 h 1216818"/>
              <a:gd name="connsiteX1" fmla="*/ 2835886 w 3029168"/>
              <a:gd name="connsiteY1" fmla="*/ 363779 h 1216818"/>
              <a:gd name="connsiteX2" fmla="*/ 2985904 w 3029168"/>
              <a:gd name="connsiteY2" fmla="*/ 504273 h 1216818"/>
              <a:gd name="connsiteX3" fmla="*/ 2595379 w 3029168"/>
              <a:gd name="connsiteY3" fmla="*/ 618572 h 1216818"/>
              <a:gd name="connsiteX4" fmla="*/ 1423804 w 3029168"/>
              <a:gd name="connsiteY4" fmla="*/ 294724 h 1216818"/>
              <a:gd name="connsiteX5" fmla="*/ 5861 w 3029168"/>
              <a:gd name="connsiteY5" fmla="*/ 0 h 1216818"/>
              <a:gd name="connsiteX6" fmla="*/ 0 w 3029168"/>
              <a:gd name="connsiteY6" fmla="*/ 443095 h 1216818"/>
              <a:gd name="connsiteX7" fmla="*/ 914400 w 3029168"/>
              <a:gd name="connsiteY7" fmla="*/ 695141 h 1216818"/>
              <a:gd name="connsiteX8" fmla="*/ 1488831 w 3029168"/>
              <a:gd name="connsiteY8" fmla="*/ 800649 h 1216818"/>
              <a:gd name="connsiteX9" fmla="*/ 1822938 w 3029168"/>
              <a:gd name="connsiteY9" fmla="*/ 829956 h 1216818"/>
              <a:gd name="connsiteX10" fmla="*/ 2350477 w 3029168"/>
              <a:gd name="connsiteY10" fmla="*/ 841679 h 1216818"/>
              <a:gd name="connsiteX11" fmla="*/ 2696308 w 3029168"/>
              <a:gd name="connsiteY11" fmla="*/ 847541 h 1216818"/>
              <a:gd name="connsiteX12" fmla="*/ 2831123 w 3029168"/>
              <a:gd name="connsiteY12" fmla="*/ 876849 h 1216818"/>
              <a:gd name="connsiteX13" fmla="*/ 2883877 w 3029168"/>
              <a:gd name="connsiteY13" fmla="*/ 1064418 h 1216818"/>
              <a:gd name="connsiteX14" fmla="*/ 2919046 w 3029168"/>
              <a:gd name="connsiteY14" fmla="*/ 1064418 h 1216818"/>
              <a:gd name="connsiteX15" fmla="*/ 2977661 w 3029168"/>
              <a:gd name="connsiteY15" fmla="*/ 1216818 h 1216818"/>
              <a:gd name="connsiteX0" fmla="*/ 3026568 w 3035738"/>
              <a:gd name="connsiteY0" fmla="*/ 840399 h 1216818"/>
              <a:gd name="connsiteX1" fmla="*/ 3019242 w 3035738"/>
              <a:gd name="connsiteY1" fmla="*/ 559041 h 1216818"/>
              <a:gd name="connsiteX2" fmla="*/ 2985904 w 3035738"/>
              <a:gd name="connsiteY2" fmla="*/ 504273 h 1216818"/>
              <a:gd name="connsiteX3" fmla="*/ 2595379 w 3035738"/>
              <a:gd name="connsiteY3" fmla="*/ 618572 h 1216818"/>
              <a:gd name="connsiteX4" fmla="*/ 1423804 w 3035738"/>
              <a:gd name="connsiteY4" fmla="*/ 294724 h 1216818"/>
              <a:gd name="connsiteX5" fmla="*/ 5861 w 3035738"/>
              <a:gd name="connsiteY5" fmla="*/ 0 h 1216818"/>
              <a:gd name="connsiteX6" fmla="*/ 0 w 3035738"/>
              <a:gd name="connsiteY6" fmla="*/ 443095 h 1216818"/>
              <a:gd name="connsiteX7" fmla="*/ 914400 w 3035738"/>
              <a:gd name="connsiteY7" fmla="*/ 695141 h 1216818"/>
              <a:gd name="connsiteX8" fmla="*/ 1488831 w 3035738"/>
              <a:gd name="connsiteY8" fmla="*/ 800649 h 1216818"/>
              <a:gd name="connsiteX9" fmla="*/ 1822938 w 3035738"/>
              <a:gd name="connsiteY9" fmla="*/ 829956 h 1216818"/>
              <a:gd name="connsiteX10" fmla="*/ 2350477 w 3035738"/>
              <a:gd name="connsiteY10" fmla="*/ 841679 h 1216818"/>
              <a:gd name="connsiteX11" fmla="*/ 2696308 w 3035738"/>
              <a:gd name="connsiteY11" fmla="*/ 847541 h 1216818"/>
              <a:gd name="connsiteX12" fmla="*/ 2831123 w 3035738"/>
              <a:gd name="connsiteY12" fmla="*/ 876849 h 1216818"/>
              <a:gd name="connsiteX13" fmla="*/ 2883877 w 3035738"/>
              <a:gd name="connsiteY13" fmla="*/ 1064418 h 1216818"/>
              <a:gd name="connsiteX14" fmla="*/ 2919046 w 3035738"/>
              <a:gd name="connsiteY14" fmla="*/ 1064418 h 1216818"/>
              <a:gd name="connsiteX15" fmla="*/ 2977661 w 3035738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95379 w 3033195"/>
              <a:gd name="connsiteY3" fmla="*/ 618572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18535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18535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06629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321"/>
              <a:gd name="connsiteY0" fmla="*/ 840399 h 1216818"/>
              <a:gd name="connsiteX1" fmla="*/ 3019242 w 3033321"/>
              <a:gd name="connsiteY1" fmla="*/ 559041 h 1216818"/>
              <a:gd name="connsiteX2" fmla="*/ 2843029 w 3033321"/>
              <a:gd name="connsiteY2" fmla="*/ 368542 h 1216818"/>
              <a:gd name="connsiteX3" fmla="*/ 2538229 w 3033321"/>
              <a:gd name="connsiteY3" fmla="*/ 306629 h 1216818"/>
              <a:gd name="connsiteX4" fmla="*/ 1423804 w 3033321"/>
              <a:gd name="connsiteY4" fmla="*/ 294724 h 1216818"/>
              <a:gd name="connsiteX5" fmla="*/ 5861 w 3033321"/>
              <a:gd name="connsiteY5" fmla="*/ 0 h 1216818"/>
              <a:gd name="connsiteX6" fmla="*/ 0 w 3033321"/>
              <a:gd name="connsiteY6" fmla="*/ 443095 h 1216818"/>
              <a:gd name="connsiteX7" fmla="*/ 914400 w 3033321"/>
              <a:gd name="connsiteY7" fmla="*/ 695141 h 1216818"/>
              <a:gd name="connsiteX8" fmla="*/ 1488831 w 3033321"/>
              <a:gd name="connsiteY8" fmla="*/ 800649 h 1216818"/>
              <a:gd name="connsiteX9" fmla="*/ 1822938 w 3033321"/>
              <a:gd name="connsiteY9" fmla="*/ 829956 h 1216818"/>
              <a:gd name="connsiteX10" fmla="*/ 2350477 w 3033321"/>
              <a:gd name="connsiteY10" fmla="*/ 841679 h 1216818"/>
              <a:gd name="connsiteX11" fmla="*/ 2696308 w 3033321"/>
              <a:gd name="connsiteY11" fmla="*/ 847541 h 1216818"/>
              <a:gd name="connsiteX12" fmla="*/ 2831123 w 3033321"/>
              <a:gd name="connsiteY12" fmla="*/ 876849 h 1216818"/>
              <a:gd name="connsiteX13" fmla="*/ 2883877 w 3033321"/>
              <a:gd name="connsiteY13" fmla="*/ 1064418 h 1216818"/>
              <a:gd name="connsiteX14" fmla="*/ 2919046 w 3033321"/>
              <a:gd name="connsiteY14" fmla="*/ 1064418 h 1216818"/>
              <a:gd name="connsiteX15" fmla="*/ 2977661 w 3033321"/>
              <a:gd name="connsiteY15" fmla="*/ 1216818 h 1216818"/>
              <a:gd name="connsiteX0" fmla="*/ 3026568 w 3033321"/>
              <a:gd name="connsiteY0" fmla="*/ 840399 h 1216818"/>
              <a:gd name="connsiteX1" fmla="*/ 3019242 w 3033321"/>
              <a:gd name="connsiteY1" fmla="*/ 559041 h 1216818"/>
              <a:gd name="connsiteX2" fmla="*/ 2843029 w 3033321"/>
              <a:gd name="connsiteY2" fmla="*/ 368542 h 1216818"/>
              <a:gd name="connsiteX3" fmla="*/ 2538229 w 3033321"/>
              <a:gd name="connsiteY3" fmla="*/ 306629 h 1216818"/>
              <a:gd name="connsiteX4" fmla="*/ 1423804 w 3033321"/>
              <a:gd name="connsiteY4" fmla="*/ 294724 h 1216818"/>
              <a:gd name="connsiteX5" fmla="*/ 5861 w 3033321"/>
              <a:gd name="connsiteY5" fmla="*/ 0 h 1216818"/>
              <a:gd name="connsiteX6" fmla="*/ 0 w 3033321"/>
              <a:gd name="connsiteY6" fmla="*/ 443095 h 1216818"/>
              <a:gd name="connsiteX7" fmla="*/ 914400 w 3033321"/>
              <a:gd name="connsiteY7" fmla="*/ 695141 h 1216818"/>
              <a:gd name="connsiteX8" fmla="*/ 1488831 w 3033321"/>
              <a:gd name="connsiteY8" fmla="*/ 800649 h 1216818"/>
              <a:gd name="connsiteX9" fmla="*/ 1822938 w 3033321"/>
              <a:gd name="connsiteY9" fmla="*/ 829956 h 1216818"/>
              <a:gd name="connsiteX10" fmla="*/ 2350477 w 3033321"/>
              <a:gd name="connsiteY10" fmla="*/ 841679 h 1216818"/>
              <a:gd name="connsiteX11" fmla="*/ 2696308 w 3033321"/>
              <a:gd name="connsiteY11" fmla="*/ 847541 h 1216818"/>
              <a:gd name="connsiteX12" fmla="*/ 2831123 w 3033321"/>
              <a:gd name="connsiteY12" fmla="*/ 876849 h 1216818"/>
              <a:gd name="connsiteX13" fmla="*/ 2883877 w 3033321"/>
              <a:gd name="connsiteY13" fmla="*/ 1064418 h 1216818"/>
              <a:gd name="connsiteX14" fmla="*/ 2919046 w 3033321"/>
              <a:gd name="connsiteY14" fmla="*/ 1064418 h 1216818"/>
              <a:gd name="connsiteX15" fmla="*/ 2977661 w 3033321"/>
              <a:gd name="connsiteY15" fmla="*/ 1216818 h 1216818"/>
              <a:gd name="connsiteX0" fmla="*/ 3026568 w 3036118"/>
              <a:gd name="connsiteY0" fmla="*/ 840399 h 1216818"/>
              <a:gd name="connsiteX1" fmla="*/ 3019242 w 3036118"/>
              <a:gd name="connsiteY1" fmla="*/ 559041 h 1216818"/>
              <a:gd name="connsiteX2" fmla="*/ 2843029 w 3036118"/>
              <a:gd name="connsiteY2" fmla="*/ 368542 h 1216818"/>
              <a:gd name="connsiteX3" fmla="*/ 2538229 w 3036118"/>
              <a:gd name="connsiteY3" fmla="*/ 306629 h 1216818"/>
              <a:gd name="connsiteX4" fmla="*/ 1423804 w 3036118"/>
              <a:gd name="connsiteY4" fmla="*/ 294724 h 1216818"/>
              <a:gd name="connsiteX5" fmla="*/ 5861 w 3036118"/>
              <a:gd name="connsiteY5" fmla="*/ 0 h 1216818"/>
              <a:gd name="connsiteX6" fmla="*/ 0 w 3036118"/>
              <a:gd name="connsiteY6" fmla="*/ 443095 h 1216818"/>
              <a:gd name="connsiteX7" fmla="*/ 914400 w 3036118"/>
              <a:gd name="connsiteY7" fmla="*/ 695141 h 1216818"/>
              <a:gd name="connsiteX8" fmla="*/ 1488831 w 3036118"/>
              <a:gd name="connsiteY8" fmla="*/ 800649 h 1216818"/>
              <a:gd name="connsiteX9" fmla="*/ 1822938 w 3036118"/>
              <a:gd name="connsiteY9" fmla="*/ 829956 h 1216818"/>
              <a:gd name="connsiteX10" fmla="*/ 2350477 w 3036118"/>
              <a:gd name="connsiteY10" fmla="*/ 841679 h 1216818"/>
              <a:gd name="connsiteX11" fmla="*/ 2696308 w 3036118"/>
              <a:gd name="connsiteY11" fmla="*/ 847541 h 1216818"/>
              <a:gd name="connsiteX12" fmla="*/ 2831123 w 3036118"/>
              <a:gd name="connsiteY12" fmla="*/ 876849 h 1216818"/>
              <a:gd name="connsiteX13" fmla="*/ 2883877 w 3036118"/>
              <a:gd name="connsiteY13" fmla="*/ 1064418 h 1216818"/>
              <a:gd name="connsiteX14" fmla="*/ 2919046 w 3036118"/>
              <a:gd name="connsiteY14" fmla="*/ 1064418 h 1216818"/>
              <a:gd name="connsiteX15" fmla="*/ 2977661 w 3036118"/>
              <a:gd name="connsiteY15" fmla="*/ 1216818 h 1216818"/>
              <a:gd name="connsiteX0" fmla="*/ 3026568 w 3036118"/>
              <a:gd name="connsiteY0" fmla="*/ 840399 h 1216818"/>
              <a:gd name="connsiteX1" fmla="*/ 3019242 w 3036118"/>
              <a:gd name="connsiteY1" fmla="*/ 559041 h 1216818"/>
              <a:gd name="connsiteX2" fmla="*/ 2843029 w 3036118"/>
              <a:gd name="connsiteY2" fmla="*/ 368542 h 1216818"/>
              <a:gd name="connsiteX3" fmla="*/ 2538229 w 3036118"/>
              <a:gd name="connsiteY3" fmla="*/ 306629 h 1216818"/>
              <a:gd name="connsiteX4" fmla="*/ 1423804 w 3036118"/>
              <a:gd name="connsiteY4" fmla="*/ 294724 h 1216818"/>
              <a:gd name="connsiteX5" fmla="*/ 5861 w 3036118"/>
              <a:gd name="connsiteY5" fmla="*/ 0 h 1216818"/>
              <a:gd name="connsiteX6" fmla="*/ 0 w 3036118"/>
              <a:gd name="connsiteY6" fmla="*/ 443095 h 1216818"/>
              <a:gd name="connsiteX7" fmla="*/ 914400 w 3036118"/>
              <a:gd name="connsiteY7" fmla="*/ 695141 h 1216818"/>
              <a:gd name="connsiteX8" fmla="*/ 1488831 w 3036118"/>
              <a:gd name="connsiteY8" fmla="*/ 800649 h 1216818"/>
              <a:gd name="connsiteX9" fmla="*/ 1822938 w 3036118"/>
              <a:gd name="connsiteY9" fmla="*/ 829956 h 1216818"/>
              <a:gd name="connsiteX10" fmla="*/ 2350477 w 3036118"/>
              <a:gd name="connsiteY10" fmla="*/ 841679 h 1216818"/>
              <a:gd name="connsiteX11" fmla="*/ 2696308 w 3036118"/>
              <a:gd name="connsiteY11" fmla="*/ 847541 h 1216818"/>
              <a:gd name="connsiteX12" fmla="*/ 2831123 w 3036118"/>
              <a:gd name="connsiteY12" fmla="*/ 876849 h 1216818"/>
              <a:gd name="connsiteX13" fmla="*/ 2883877 w 3036118"/>
              <a:gd name="connsiteY13" fmla="*/ 1064418 h 1216818"/>
              <a:gd name="connsiteX14" fmla="*/ 2919046 w 3036118"/>
              <a:gd name="connsiteY14" fmla="*/ 1064418 h 1216818"/>
              <a:gd name="connsiteX15" fmla="*/ 2977661 w 3036118"/>
              <a:gd name="connsiteY15" fmla="*/ 1216818 h 1216818"/>
              <a:gd name="connsiteX0" fmla="*/ 3026568 w 3036381"/>
              <a:gd name="connsiteY0" fmla="*/ 840399 h 1216818"/>
              <a:gd name="connsiteX1" fmla="*/ 3019242 w 3036381"/>
              <a:gd name="connsiteY1" fmla="*/ 559041 h 1216818"/>
              <a:gd name="connsiteX2" fmla="*/ 2843029 w 3036381"/>
              <a:gd name="connsiteY2" fmla="*/ 368542 h 1216818"/>
              <a:gd name="connsiteX3" fmla="*/ 2538229 w 3036381"/>
              <a:gd name="connsiteY3" fmla="*/ 306629 h 1216818"/>
              <a:gd name="connsiteX4" fmla="*/ 1423804 w 3036381"/>
              <a:gd name="connsiteY4" fmla="*/ 294724 h 1216818"/>
              <a:gd name="connsiteX5" fmla="*/ 5861 w 3036381"/>
              <a:gd name="connsiteY5" fmla="*/ 0 h 1216818"/>
              <a:gd name="connsiteX6" fmla="*/ 0 w 3036381"/>
              <a:gd name="connsiteY6" fmla="*/ 443095 h 1216818"/>
              <a:gd name="connsiteX7" fmla="*/ 914400 w 3036381"/>
              <a:gd name="connsiteY7" fmla="*/ 695141 h 1216818"/>
              <a:gd name="connsiteX8" fmla="*/ 1488831 w 3036381"/>
              <a:gd name="connsiteY8" fmla="*/ 800649 h 1216818"/>
              <a:gd name="connsiteX9" fmla="*/ 1822938 w 3036381"/>
              <a:gd name="connsiteY9" fmla="*/ 829956 h 1216818"/>
              <a:gd name="connsiteX10" fmla="*/ 2350477 w 3036381"/>
              <a:gd name="connsiteY10" fmla="*/ 841679 h 1216818"/>
              <a:gd name="connsiteX11" fmla="*/ 2696308 w 3036381"/>
              <a:gd name="connsiteY11" fmla="*/ 847541 h 1216818"/>
              <a:gd name="connsiteX12" fmla="*/ 2831123 w 3036381"/>
              <a:gd name="connsiteY12" fmla="*/ 876849 h 1216818"/>
              <a:gd name="connsiteX13" fmla="*/ 2883877 w 3036381"/>
              <a:gd name="connsiteY13" fmla="*/ 1064418 h 1216818"/>
              <a:gd name="connsiteX14" fmla="*/ 2919046 w 3036381"/>
              <a:gd name="connsiteY14" fmla="*/ 1064418 h 1216818"/>
              <a:gd name="connsiteX15" fmla="*/ 2977661 w 3036381"/>
              <a:gd name="connsiteY15" fmla="*/ 1216818 h 1216818"/>
              <a:gd name="connsiteX0" fmla="*/ 3026568 w 3036381"/>
              <a:gd name="connsiteY0" fmla="*/ 840399 h 1216818"/>
              <a:gd name="connsiteX1" fmla="*/ 3019242 w 3036381"/>
              <a:gd name="connsiteY1" fmla="*/ 559041 h 1216818"/>
              <a:gd name="connsiteX2" fmla="*/ 2843029 w 3036381"/>
              <a:gd name="connsiteY2" fmla="*/ 368542 h 1216818"/>
              <a:gd name="connsiteX3" fmla="*/ 2538229 w 3036381"/>
              <a:gd name="connsiteY3" fmla="*/ 306629 h 1216818"/>
              <a:gd name="connsiteX4" fmla="*/ 1423804 w 3036381"/>
              <a:gd name="connsiteY4" fmla="*/ 294724 h 1216818"/>
              <a:gd name="connsiteX5" fmla="*/ 5861 w 3036381"/>
              <a:gd name="connsiteY5" fmla="*/ 0 h 1216818"/>
              <a:gd name="connsiteX6" fmla="*/ 0 w 3036381"/>
              <a:gd name="connsiteY6" fmla="*/ 443095 h 1216818"/>
              <a:gd name="connsiteX7" fmla="*/ 914400 w 3036381"/>
              <a:gd name="connsiteY7" fmla="*/ 695141 h 1216818"/>
              <a:gd name="connsiteX8" fmla="*/ 1488831 w 3036381"/>
              <a:gd name="connsiteY8" fmla="*/ 800649 h 1216818"/>
              <a:gd name="connsiteX9" fmla="*/ 1822938 w 3036381"/>
              <a:gd name="connsiteY9" fmla="*/ 829956 h 1216818"/>
              <a:gd name="connsiteX10" fmla="*/ 2350477 w 3036381"/>
              <a:gd name="connsiteY10" fmla="*/ 841679 h 1216818"/>
              <a:gd name="connsiteX11" fmla="*/ 2696308 w 3036381"/>
              <a:gd name="connsiteY11" fmla="*/ 847541 h 1216818"/>
              <a:gd name="connsiteX12" fmla="*/ 2831123 w 3036381"/>
              <a:gd name="connsiteY12" fmla="*/ 876849 h 1216818"/>
              <a:gd name="connsiteX13" fmla="*/ 2883877 w 3036381"/>
              <a:gd name="connsiteY13" fmla="*/ 1064418 h 1216818"/>
              <a:gd name="connsiteX14" fmla="*/ 2919046 w 3036381"/>
              <a:gd name="connsiteY14" fmla="*/ 1064418 h 1216818"/>
              <a:gd name="connsiteX15" fmla="*/ 2977661 w 3036381"/>
              <a:gd name="connsiteY15" fmla="*/ 1216818 h 1216818"/>
              <a:gd name="connsiteX0" fmla="*/ 3026568 w 3033569"/>
              <a:gd name="connsiteY0" fmla="*/ 840399 h 1216818"/>
              <a:gd name="connsiteX1" fmla="*/ 3019242 w 3033569"/>
              <a:gd name="connsiteY1" fmla="*/ 559041 h 1216818"/>
              <a:gd name="connsiteX2" fmla="*/ 2843029 w 3033569"/>
              <a:gd name="connsiteY2" fmla="*/ 368542 h 1216818"/>
              <a:gd name="connsiteX3" fmla="*/ 2538229 w 3033569"/>
              <a:gd name="connsiteY3" fmla="*/ 306629 h 1216818"/>
              <a:gd name="connsiteX4" fmla="*/ 1423804 w 3033569"/>
              <a:gd name="connsiteY4" fmla="*/ 294724 h 1216818"/>
              <a:gd name="connsiteX5" fmla="*/ 5861 w 3033569"/>
              <a:gd name="connsiteY5" fmla="*/ 0 h 1216818"/>
              <a:gd name="connsiteX6" fmla="*/ 0 w 3033569"/>
              <a:gd name="connsiteY6" fmla="*/ 443095 h 1216818"/>
              <a:gd name="connsiteX7" fmla="*/ 914400 w 3033569"/>
              <a:gd name="connsiteY7" fmla="*/ 695141 h 1216818"/>
              <a:gd name="connsiteX8" fmla="*/ 1488831 w 3033569"/>
              <a:gd name="connsiteY8" fmla="*/ 800649 h 1216818"/>
              <a:gd name="connsiteX9" fmla="*/ 1822938 w 3033569"/>
              <a:gd name="connsiteY9" fmla="*/ 829956 h 1216818"/>
              <a:gd name="connsiteX10" fmla="*/ 2350477 w 3033569"/>
              <a:gd name="connsiteY10" fmla="*/ 841679 h 1216818"/>
              <a:gd name="connsiteX11" fmla="*/ 2696308 w 3033569"/>
              <a:gd name="connsiteY11" fmla="*/ 847541 h 1216818"/>
              <a:gd name="connsiteX12" fmla="*/ 2831123 w 3033569"/>
              <a:gd name="connsiteY12" fmla="*/ 876849 h 1216818"/>
              <a:gd name="connsiteX13" fmla="*/ 2883877 w 3033569"/>
              <a:gd name="connsiteY13" fmla="*/ 1064418 h 1216818"/>
              <a:gd name="connsiteX14" fmla="*/ 2919046 w 3033569"/>
              <a:gd name="connsiteY14" fmla="*/ 1064418 h 1216818"/>
              <a:gd name="connsiteX15" fmla="*/ 2977661 w 3033569"/>
              <a:gd name="connsiteY15" fmla="*/ 1216818 h 1216818"/>
              <a:gd name="connsiteX0" fmla="*/ 3026568 w 3044447"/>
              <a:gd name="connsiteY0" fmla="*/ 840399 h 1216818"/>
              <a:gd name="connsiteX1" fmla="*/ 3019242 w 3044447"/>
              <a:gd name="connsiteY1" fmla="*/ 559041 h 1216818"/>
              <a:gd name="connsiteX2" fmla="*/ 2843029 w 3044447"/>
              <a:gd name="connsiteY2" fmla="*/ 368542 h 1216818"/>
              <a:gd name="connsiteX3" fmla="*/ 2538229 w 3044447"/>
              <a:gd name="connsiteY3" fmla="*/ 306629 h 1216818"/>
              <a:gd name="connsiteX4" fmla="*/ 1423804 w 3044447"/>
              <a:gd name="connsiteY4" fmla="*/ 294724 h 1216818"/>
              <a:gd name="connsiteX5" fmla="*/ 5861 w 3044447"/>
              <a:gd name="connsiteY5" fmla="*/ 0 h 1216818"/>
              <a:gd name="connsiteX6" fmla="*/ 0 w 3044447"/>
              <a:gd name="connsiteY6" fmla="*/ 443095 h 1216818"/>
              <a:gd name="connsiteX7" fmla="*/ 914400 w 3044447"/>
              <a:gd name="connsiteY7" fmla="*/ 695141 h 1216818"/>
              <a:gd name="connsiteX8" fmla="*/ 1488831 w 3044447"/>
              <a:gd name="connsiteY8" fmla="*/ 800649 h 1216818"/>
              <a:gd name="connsiteX9" fmla="*/ 1822938 w 3044447"/>
              <a:gd name="connsiteY9" fmla="*/ 829956 h 1216818"/>
              <a:gd name="connsiteX10" fmla="*/ 2350477 w 3044447"/>
              <a:gd name="connsiteY10" fmla="*/ 841679 h 1216818"/>
              <a:gd name="connsiteX11" fmla="*/ 2696308 w 3044447"/>
              <a:gd name="connsiteY11" fmla="*/ 847541 h 1216818"/>
              <a:gd name="connsiteX12" fmla="*/ 2831123 w 3044447"/>
              <a:gd name="connsiteY12" fmla="*/ 876849 h 1216818"/>
              <a:gd name="connsiteX13" fmla="*/ 2883877 w 3044447"/>
              <a:gd name="connsiteY13" fmla="*/ 1064418 h 1216818"/>
              <a:gd name="connsiteX14" fmla="*/ 2919046 w 3044447"/>
              <a:gd name="connsiteY14" fmla="*/ 1064418 h 1216818"/>
              <a:gd name="connsiteX15" fmla="*/ 2977661 w 3044447"/>
              <a:gd name="connsiteY15" fmla="*/ 1216818 h 1216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44447" h="1216818">
                <a:moveTo>
                  <a:pt x="3026568" y="840399"/>
                </a:moveTo>
                <a:cubicBezTo>
                  <a:pt x="3051937" y="683968"/>
                  <a:pt x="3051023" y="678165"/>
                  <a:pt x="3019242" y="559041"/>
                </a:cubicBezTo>
                <a:cubicBezTo>
                  <a:pt x="2987461" y="439917"/>
                  <a:pt x="2927166" y="409024"/>
                  <a:pt x="2843029" y="368542"/>
                </a:cubicBezTo>
                <a:cubicBezTo>
                  <a:pt x="2758892" y="328060"/>
                  <a:pt x="2653322" y="304248"/>
                  <a:pt x="2538229" y="306629"/>
                </a:cubicBezTo>
                <a:lnTo>
                  <a:pt x="1423804" y="294724"/>
                </a:lnTo>
                <a:cubicBezTo>
                  <a:pt x="1119187" y="261813"/>
                  <a:pt x="283643" y="52265"/>
                  <a:pt x="5861" y="0"/>
                </a:cubicBezTo>
                <a:cubicBezTo>
                  <a:pt x="3907" y="148492"/>
                  <a:pt x="1954" y="294603"/>
                  <a:pt x="0" y="443095"/>
                </a:cubicBezTo>
                <a:lnTo>
                  <a:pt x="914400" y="695141"/>
                </a:lnTo>
                <a:lnTo>
                  <a:pt x="1488831" y="800649"/>
                </a:lnTo>
                <a:lnTo>
                  <a:pt x="1822938" y="829956"/>
                </a:lnTo>
                <a:lnTo>
                  <a:pt x="2350477" y="841679"/>
                </a:lnTo>
                <a:lnTo>
                  <a:pt x="2696308" y="847541"/>
                </a:lnTo>
                <a:lnTo>
                  <a:pt x="2831123" y="876849"/>
                </a:lnTo>
                <a:lnTo>
                  <a:pt x="2883877" y="1064418"/>
                </a:lnTo>
                <a:lnTo>
                  <a:pt x="2919046" y="1064418"/>
                </a:lnTo>
                <a:lnTo>
                  <a:pt x="2977661" y="1216818"/>
                </a:lnTo>
              </a:path>
            </a:pathLst>
          </a:custGeom>
          <a:ln w="28575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orme libre 21"/>
          <p:cNvSpPr/>
          <p:nvPr/>
        </p:nvSpPr>
        <p:spPr>
          <a:xfrm>
            <a:off x="4870491" y="1069684"/>
            <a:ext cx="4183020" cy="1539290"/>
          </a:xfrm>
          <a:custGeom>
            <a:avLst/>
            <a:gdLst>
              <a:gd name="connsiteX0" fmla="*/ 0 w 2977661"/>
              <a:gd name="connsiteY0" fmla="*/ 0 h 1207477"/>
              <a:gd name="connsiteX1" fmla="*/ 0 w 2977661"/>
              <a:gd name="connsiteY1" fmla="*/ 433754 h 1207477"/>
              <a:gd name="connsiteX2" fmla="*/ 914400 w 2977661"/>
              <a:gd name="connsiteY2" fmla="*/ 685800 h 1207477"/>
              <a:gd name="connsiteX3" fmla="*/ 1488831 w 2977661"/>
              <a:gd name="connsiteY3" fmla="*/ 791308 h 1207477"/>
              <a:gd name="connsiteX4" fmla="*/ 1822938 w 2977661"/>
              <a:gd name="connsiteY4" fmla="*/ 820615 h 1207477"/>
              <a:gd name="connsiteX5" fmla="*/ 2350477 w 2977661"/>
              <a:gd name="connsiteY5" fmla="*/ 832338 h 1207477"/>
              <a:gd name="connsiteX6" fmla="*/ 2696308 w 2977661"/>
              <a:gd name="connsiteY6" fmla="*/ 838200 h 1207477"/>
              <a:gd name="connsiteX7" fmla="*/ 2831123 w 2977661"/>
              <a:gd name="connsiteY7" fmla="*/ 867508 h 1207477"/>
              <a:gd name="connsiteX8" fmla="*/ 2883877 w 2977661"/>
              <a:gd name="connsiteY8" fmla="*/ 1055077 h 1207477"/>
              <a:gd name="connsiteX9" fmla="*/ 2919046 w 2977661"/>
              <a:gd name="connsiteY9" fmla="*/ 1055077 h 1207477"/>
              <a:gd name="connsiteX10" fmla="*/ 2977661 w 2977661"/>
              <a:gd name="connsiteY10" fmla="*/ 1207477 h 1207477"/>
              <a:gd name="connsiteX0" fmla="*/ 0 w 2977661"/>
              <a:gd name="connsiteY0" fmla="*/ 11723 h 1219200"/>
              <a:gd name="connsiteX1" fmla="*/ 5861 w 2977661"/>
              <a:gd name="connsiteY1" fmla="*/ 0 h 1219200"/>
              <a:gd name="connsiteX2" fmla="*/ 0 w 2977661"/>
              <a:gd name="connsiteY2" fmla="*/ 445477 h 1219200"/>
              <a:gd name="connsiteX3" fmla="*/ 914400 w 2977661"/>
              <a:gd name="connsiteY3" fmla="*/ 697523 h 1219200"/>
              <a:gd name="connsiteX4" fmla="*/ 1488831 w 2977661"/>
              <a:gd name="connsiteY4" fmla="*/ 803031 h 1219200"/>
              <a:gd name="connsiteX5" fmla="*/ 1822938 w 2977661"/>
              <a:gd name="connsiteY5" fmla="*/ 832338 h 1219200"/>
              <a:gd name="connsiteX6" fmla="*/ 2350477 w 2977661"/>
              <a:gd name="connsiteY6" fmla="*/ 844061 h 1219200"/>
              <a:gd name="connsiteX7" fmla="*/ 2696308 w 2977661"/>
              <a:gd name="connsiteY7" fmla="*/ 849923 h 1219200"/>
              <a:gd name="connsiteX8" fmla="*/ 2831123 w 2977661"/>
              <a:gd name="connsiteY8" fmla="*/ 879231 h 1219200"/>
              <a:gd name="connsiteX9" fmla="*/ 2883877 w 2977661"/>
              <a:gd name="connsiteY9" fmla="*/ 1066800 h 1219200"/>
              <a:gd name="connsiteX10" fmla="*/ 2919046 w 2977661"/>
              <a:gd name="connsiteY10" fmla="*/ 1066800 h 1219200"/>
              <a:gd name="connsiteX11" fmla="*/ 2977661 w 2977661"/>
              <a:gd name="connsiteY11" fmla="*/ 1219200 h 1219200"/>
              <a:gd name="connsiteX0" fmla="*/ 0 w 2977661"/>
              <a:gd name="connsiteY0" fmla="*/ 0 h 1207477"/>
              <a:gd name="connsiteX1" fmla="*/ 1099 w 2977661"/>
              <a:gd name="connsiteY1" fmla="*/ 16852 h 1207477"/>
              <a:gd name="connsiteX2" fmla="*/ 0 w 2977661"/>
              <a:gd name="connsiteY2" fmla="*/ 433754 h 1207477"/>
              <a:gd name="connsiteX3" fmla="*/ 914400 w 2977661"/>
              <a:gd name="connsiteY3" fmla="*/ 685800 h 1207477"/>
              <a:gd name="connsiteX4" fmla="*/ 1488831 w 2977661"/>
              <a:gd name="connsiteY4" fmla="*/ 791308 h 1207477"/>
              <a:gd name="connsiteX5" fmla="*/ 1822938 w 2977661"/>
              <a:gd name="connsiteY5" fmla="*/ 820615 h 1207477"/>
              <a:gd name="connsiteX6" fmla="*/ 2350477 w 2977661"/>
              <a:gd name="connsiteY6" fmla="*/ 832338 h 1207477"/>
              <a:gd name="connsiteX7" fmla="*/ 2696308 w 2977661"/>
              <a:gd name="connsiteY7" fmla="*/ 838200 h 1207477"/>
              <a:gd name="connsiteX8" fmla="*/ 2831123 w 2977661"/>
              <a:gd name="connsiteY8" fmla="*/ 867508 h 1207477"/>
              <a:gd name="connsiteX9" fmla="*/ 2883877 w 2977661"/>
              <a:gd name="connsiteY9" fmla="*/ 1055077 h 1207477"/>
              <a:gd name="connsiteX10" fmla="*/ 2919046 w 2977661"/>
              <a:gd name="connsiteY10" fmla="*/ 1055077 h 1207477"/>
              <a:gd name="connsiteX11" fmla="*/ 2977661 w 2977661"/>
              <a:gd name="connsiteY11" fmla="*/ 1207477 h 1207477"/>
              <a:gd name="connsiteX0" fmla="*/ 140493 w 2977661"/>
              <a:gd name="connsiteY0" fmla="*/ 26590 h 1191204"/>
              <a:gd name="connsiteX1" fmla="*/ 1099 w 2977661"/>
              <a:gd name="connsiteY1" fmla="*/ 579 h 1191204"/>
              <a:gd name="connsiteX2" fmla="*/ 0 w 2977661"/>
              <a:gd name="connsiteY2" fmla="*/ 417481 h 1191204"/>
              <a:gd name="connsiteX3" fmla="*/ 914400 w 2977661"/>
              <a:gd name="connsiteY3" fmla="*/ 669527 h 1191204"/>
              <a:gd name="connsiteX4" fmla="*/ 1488831 w 2977661"/>
              <a:gd name="connsiteY4" fmla="*/ 775035 h 1191204"/>
              <a:gd name="connsiteX5" fmla="*/ 1822938 w 2977661"/>
              <a:gd name="connsiteY5" fmla="*/ 804342 h 1191204"/>
              <a:gd name="connsiteX6" fmla="*/ 2350477 w 2977661"/>
              <a:gd name="connsiteY6" fmla="*/ 816065 h 1191204"/>
              <a:gd name="connsiteX7" fmla="*/ 2696308 w 2977661"/>
              <a:gd name="connsiteY7" fmla="*/ 821927 h 1191204"/>
              <a:gd name="connsiteX8" fmla="*/ 2831123 w 2977661"/>
              <a:gd name="connsiteY8" fmla="*/ 851235 h 1191204"/>
              <a:gd name="connsiteX9" fmla="*/ 2883877 w 2977661"/>
              <a:gd name="connsiteY9" fmla="*/ 1038804 h 1191204"/>
              <a:gd name="connsiteX10" fmla="*/ 2919046 w 2977661"/>
              <a:gd name="connsiteY10" fmla="*/ 1038804 h 1191204"/>
              <a:gd name="connsiteX11" fmla="*/ 2977661 w 2977661"/>
              <a:gd name="connsiteY11" fmla="*/ 1191204 h 1191204"/>
              <a:gd name="connsiteX0" fmla="*/ 140493 w 2977661"/>
              <a:gd name="connsiteY0" fmla="*/ 52556 h 1217170"/>
              <a:gd name="connsiteX1" fmla="*/ 5861 w 2977661"/>
              <a:gd name="connsiteY1" fmla="*/ 352 h 1217170"/>
              <a:gd name="connsiteX2" fmla="*/ 0 w 2977661"/>
              <a:gd name="connsiteY2" fmla="*/ 443447 h 1217170"/>
              <a:gd name="connsiteX3" fmla="*/ 914400 w 2977661"/>
              <a:gd name="connsiteY3" fmla="*/ 695493 h 1217170"/>
              <a:gd name="connsiteX4" fmla="*/ 1488831 w 2977661"/>
              <a:gd name="connsiteY4" fmla="*/ 801001 h 1217170"/>
              <a:gd name="connsiteX5" fmla="*/ 1822938 w 2977661"/>
              <a:gd name="connsiteY5" fmla="*/ 830308 h 1217170"/>
              <a:gd name="connsiteX6" fmla="*/ 2350477 w 2977661"/>
              <a:gd name="connsiteY6" fmla="*/ 842031 h 1217170"/>
              <a:gd name="connsiteX7" fmla="*/ 2696308 w 2977661"/>
              <a:gd name="connsiteY7" fmla="*/ 847893 h 1217170"/>
              <a:gd name="connsiteX8" fmla="*/ 2831123 w 2977661"/>
              <a:gd name="connsiteY8" fmla="*/ 877201 h 1217170"/>
              <a:gd name="connsiteX9" fmla="*/ 2883877 w 2977661"/>
              <a:gd name="connsiteY9" fmla="*/ 1064770 h 1217170"/>
              <a:gd name="connsiteX10" fmla="*/ 2919046 w 2977661"/>
              <a:gd name="connsiteY10" fmla="*/ 1064770 h 1217170"/>
              <a:gd name="connsiteX11" fmla="*/ 2977661 w 2977661"/>
              <a:gd name="connsiteY11" fmla="*/ 1217170 h 1217170"/>
              <a:gd name="connsiteX0" fmla="*/ 1804987 w 2977661"/>
              <a:gd name="connsiteY0" fmla="*/ 340403 h 1216885"/>
              <a:gd name="connsiteX1" fmla="*/ 5861 w 2977661"/>
              <a:gd name="connsiteY1" fmla="*/ 67 h 1216885"/>
              <a:gd name="connsiteX2" fmla="*/ 0 w 2977661"/>
              <a:gd name="connsiteY2" fmla="*/ 443162 h 1216885"/>
              <a:gd name="connsiteX3" fmla="*/ 914400 w 2977661"/>
              <a:gd name="connsiteY3" fmla="*/ 695208 h 1216885"/>
              <a:gd name="connsiteX4" fmla="*/ 1488831 w 2977661"/>
              <a:gd name="connsiteY4" fmla="*/ 800716 h 1216885"/>
              <a:gd name="connsiteX5" fmla="*/ 1822938 w 2977661"/>
              <a:gd name="connsiteY5" fmla="*/ 830023 h 1216885"/>
              <a:gd name="connsiteX6" fmla="*/ 2350477 w 2977661"/>
              <a:gd name="connsiteY6" fmla="*/ 841746 h 1216885"/>
              <a:gd name="connsiteX7" fmla="*/ 2696308 w 2977661"/>
              <a:gd name="connsiteY7" fmla="*/ 847608 h 1216885"/>
              <a:gd name="connsiteX8" fmla="*/ 2831123 w 2977661"/>
              <a:gd name="connsiteY8" fmla="*/ 876916 h 1216885"/>
              <a:gd name="connsiteX9" fmla="*/ 2883877 w 2977661"/>
              <a:gd name="connsiteY9" fmla="*/ 1064485 h 1216885"/>
              <a:gd name="connsiteX10" fmla="*/ 2919046 w 2977661"/>
              <a:gd name="connsiteY10" fmla="*/ 1064485 h 1216885"/>
              <a:gd name="connsiteX11" fmla="*/ 2977661 w 2977661"/>
              <a:gd name="connsiteY11" fmla="*/ 1216885 h 1216885"/>
              <a:gd name="connsiteX0" fmla="*/ 1804987 w 2977661"/>
              <a:gd name="connsiteY0" fmla="*/ 341009 h 1217491"/>
              <a:gd name="connsiteX1" fmla="*/ 1809567 w 2977661"/>
              <a:gd name="connsiteY1" fmla="*/ 343022 h 1217491"/>
              <a:gd name="connsiteX2" fmla="*/ 5861 w 2977661"/>
              <a:gd name="connsiteY2" fmla="*/ 673 h 1217491"/>
              <a:gd name="connsiteX3" fmla="*/ 0 w 2977661"/>
              <a:gd name="connsiteY3" fmla="*/ 443768 h 1217491"/>
              <a:gd name="connsiteX4" fmla="*/ 914400 w 2977661"/>
              <a:gd name="connsiteY4" fmla="*/ 695814 h 1217491"/>
              <a:gd name="connsiteX5" fmla="*/ 1488831 w 2977661"/>
              <a:gd name="connsiteY5" fmla="*/ 801322 h 1217491"/>
              <a:gd name="connsiteX6" fmla="*/ 1822938 w 2977661"/>
              <a:gd name="connsiteY6" fmla="*/ 830629 h 1217491"/>
              <a:gd name="connsiteX7" fmla="*/ 2350477 w 2977661"/>
              <a:gd name="connsiteY7" fmla="*/ 842352 h 1217491"/>
              <a:gd name="connsiteX8" fmla="*/ 2696308 w 2977661"/>
              <a:gd name="connsiteY8" fmla="*/ 848214 h 1217491"/>
              <a:gd name="connsiteX9" fmla="*/ 2831123 w 2977661"/>
              <a:gd name="connsiteY9" fmla="*/ 877522 h 1217491"/>
              <a:gd name="connsiteX10" fmla="*/ 2883877 w 2977661"/>
              <a:gd name="connsiteY10" fmla="*/ 1065091 h 1217491"/>
              <a:gd name="connsiteX11" fmla="*/ 2919046 w 2977661"/>
              <a:gd name="connsiteY11" fmla="*/ 1065091 h 1217491"/>
              <a:gd name="connsiteX12" fmla="*/ 2977661 w 2977661"/>
              <a:gd name="connsiteY12" fmla="*/ 1217491 h 1217491"/>
              <a:gd name="connsiteX0" fmla="*/ 1804987 w 2977661"/>
              <a:gd name="connsiteY0" fmla="*/ 341129 h 1217611"/>
              <a:gd name="connsiteX1" fmla="*/ 1423804 w 2977661"/>
              <a:gd name="connsiteY1" fmla="*/ 295517 h 1217611"/>
              <a:gd name="connsiteX2" fmla="*/ 5861 w 2977661"/>
              <a:gd name="connsiteY2" fmla="*/ 793 h 1217611"/>
              <a:gd name="connsiteX3" fmla="*/ 0 w 2977661"/>
              <a:gd name="connsiteY3" fmla="*/ 443888 h 1217611"/>
              <a:gd name="connsiteX4" fmla="*/ 914400 w 2977661"/>
              <a:gd name="connsiteY4" fmla="*/ 695934 h 1217611"/>
              <a:gd name="connsiteX5" fmla="*/ 1488831 w 2977661"/>
              <a:gd name="connsiteY5" fmla="*/ 801442 h 1217611"/>
              <a:gd name="connsiteX6" fmla="*/ 1822938 w 2977661"/>
              <a:gd name="connsiteY6" fmla="*/ 830749 h 1217611"/>
              <a:gd name="connsiteX7" fmla="*/ 2350477 w 2977661"/>
              <a:gd name="connsiteY7" fmla="*/ 842472 h 1217611"/>
              <a:gd name="connsiteX8" fmla="*/ 2696308 w 2977661"/>
              <a:gd name="connsiteY8" fmla="*/ 848334 h 1217611"/>
              <a:gd name="connsiteX9" fmla="*/ 2831123 w 2977661"/>
              <a:gd name="connsiteY9" fmla="*/ 877642 h 1217611"/>
              <a:gd name="connsiteX10" fmla="*/ 2883877 w 2977661"/>
              <a:gd name="connsiteY10" fmla="*/ 1065211 h 1217611"/>
              <a:gd name="connsiteX11" fmla="*/ 2919046 w 2977661"/>
              <a:gd name="connsiteY11" fmla="*/ 1065211 h 1217611"/>
              <a:gd name="connsiteX12" fmla="*/ 2977661 w 2977661"/>
              <a:gd name="connsiteY12" fmla="*/ 1217611 h 1217611"/>
              <a:gd name="connsiteX0" fmla="*/ 2619374 w 2977661"/>
              <a:gd name="connsiteY0" fmla="*/ 319698 h 1217611"/>
              <a:gd name="connsiteX1" fmla="*/ 1423804 w 2977661"/>
              <a:gd name="connsiteY1" fmla="*/ 295517 h 1217611"/>
              <a:gd name="connsiteX2" fmla="*/ 5861 w 2977661"/>
              <a:gd name="connsiteY2" fmla="*/ 793 h 1217611"/>
              <a:gd name="connsiteX3" fmla="*/ 0 w 2977661"/>
              <a:gd name="connsiteY3" fmla="*/ 443888 h 1217611"/>
              <a:gd name="connsiteX4" fmla="*/ 914400 w 2977661"/>
              <a:gd name="connsiteY4" fmla="*/ 695934 h 1217611"/>
              <a:gd name="connsiteX5" fmla="*/ 1488831 w 2977661"/>
              <a:gd name="connsiteY5" fmla="*/ 801442 h 1217611"/>
              <a:gd name="connsiteX6" fmla="*/ 1822938 w 2977661"/>
              <a:gd name="connsiteY6" fmla="*/ 830749 h 1217611"/>
              <a:gd name="connsiteX7" fmla="*/ 2350477 w 2977661"/>
              <a:gd name="connsiteY7" fmla="*/ 842472 h 1217611"/>
              <a:gd name="connsiteX8" fmla="*/ 2696308 w 2977661"/>
              <a:gd name="connsiteY8" fmla="*/ 848334 h 1217611"/>
              <a:gd name="connsiteX9" fmla="*/ 2831123 w 2977661"/>
              <a:gd name="connsiteY9" fmla="*/ 877642 h 1217611"/>
              <a:gd name="connsiteX10" fmla="*/ 2883877 w 2977661"/>
              <a:gd name="connsiteY10" fmla="*/ 1065211 h 1217611"/>
              <a:gd name="connsiteX11" fmla="*/ 2919046 w 2977661"/>
              <a:gd name="connsiteY11" fmla="*/ 1065211 h 1217611"/>
              <a:gd name="connsiteX12" fmla="*/ 2977661 w 2977661"/>
              <a:gd name="connsiteY12" fmla="*/ 1217611 h 1217611"/>
              <a:gd name="connsiteX0" fmla="*/ 2619374 w 2977661"/>
              <a:gd name="connsiteY0" fmla="*/ 318905 h 1216818"/>
              <a:gd name="connsiteX1" fmla="*/ 1423804 w 2977661"/>
              <a:gd name="connsiteY1" fmla="*/ 294724 h 1216818"/>
              <a:gd name="connsiteX2" fmla="*/ 5861 w 2977661"/>
              <a:gd name="connsiteY2" fmla="*/ 0 h 1216818"/>
              <a:gd name="connsiteX3" fmla="*/ 0 w 2977661"/>
              <a:gd name="connsiteY3" fmla="*/ 443095 h 1216818"/>
              <a:gd name="connsiteX4" fmla="*/ 914400 w 2977661"/>
              <a:gd name="connsiteY4" fmla="*/ 695141 h 1216818"/>
              <a:gd name="connsiteX5" fmla="*/ 1488831 w 2977661"/>
              <a:gd name="connsiteY5" fmla="*/ 800649 h 1216818"/>
              <a:gd name="connsiteX6" fmla="*/ 1822938 w 2977661"/>
              <a:gd name="connsiteY6" fmla="*/ 829956 h 1216818"/>
              <a:gd name="connsiteX7" fmla="*/ 2350477 w 2977661"/>
              <a:gd name="connsiteY7" fmla="*/ 841679 h 1216818"/>
              <a:gd name="connsiteX8" fmla="*/ 2696308 w 2977661"/>
              <a:gd name="connsiteY8" fmla="*/ 847541 h 1216818"/>
              <a:gd name="connsiteX9" fmla="*/ 2831123 w 2977661"/>
              <a:gd name="connsiteY9" fmla="*/ 876849 h 1216818"/>
              <a:gd name="connsiteX10" fmla="*/ 2883877 w 2977661"/>
              <a:gd name="connsiteY10" fmla="*/ 1064418 h 1216818"/>
              <a:gd name="connsiteX11" fmla="*/ 2919046 w 2977661"/>
              <a:gd name="connsiteY11" fmla="*/ 1064418 h 1216818"/>
              <a:gd name="connsiteX12" fmla="*/ 2977661 w 2977661"/>
              <a:gd name="connsiteY12" fmla="*/ 1216818 h 1216818"/>
              <a:gd name="connsiteX0" fmla="*/ 2619374 w 2977661"/>
              <a:gd name="connsiteY0" fmla="*/ 318905 h 1216818"/>
              <a:gd name="connsiteX1" fmla="*/ 1423804 w 2977661"/>
              <a:gd name="connsiteY1" fmla="*/ 294724 h 1216818"/>
              <a:gd name="connsiteX2" fmla="*/ 5861 w 2977661"/>
              <a:gd name="connsiteY2" fmla="*/ 0 h 1216818"/>
              <a:gd name="connsiteX3" fmla="*/ 0 w 2977661"/>
              <a:gd name="connsiteY3" fmla="*/ 443095 h 1216818"/>
              <a:gd name="connsiteX4" fmla="*/ 914400 w 2977661"/>
              <a:gd name="connsiteY4" fmla="*/ 695141 h 1216818"/>
              <a:gd name="connsiteX5" fmla="*/ 1488831 w 2977661"/>
              <a:gd name="connsiteY5" fmla="*/ 800649 h 1216818"/>
              <a:gd name="connsiteX6" fmla="*/ 1822938 w 2977661"/>
              <a:gd name="connsiteY6" fmla="*/ 829956 h 1216818"/>
              <a:gd name="connsiteX7" fmla="*/ 2350477 w 2977661"/>
              <a:gd name="connsiteY7" fmla="*/ 841679 h 1216818"/>
              <a:gd name="connsiteX8" fmla="*/ 2696308 w 2977661"/>
              <a:gd name="connsiteY8" fmla="*/ 847541 h 1216818"/>
              <a:gd name="connsiteX9" fmla="*/ 2831123 w 2977661"/>
              <a:gd name="connsiteY9" fmla="*/ 876849 h 1216818"/>
              <a:gd name="connsiteX10" fmla="*/ 2883877 w 2977661"/>
              <a:gd name="connsiteY10" fmla="*/ 1064418 h 1216818"/>
              <a:gd name="connsiteX11" fmla="*/ 2919046 w 2977661"/>
              <a:gd name="connsiteY11" fmla="*/ 1064418 h 1216818"/>
              <a:gd name="connsiteX12" fmla="*/ 2977661 w 2977661"/>
              <a:gd name="connsiteY12" fmla="*/ 1216818 h 1216818"/>
              <a:gd name="connsiteX0" fmla="*/ 2619374 w 2977661"/>
              <a:gd name="connsiteY0" fmla="*/ 318905 h 1216818"/>
              <a:gd name="connsiteX1" fmla="*/ 2621573 w 2977661"/>
              <a:gd name="connsiteY1" fmla="*/ 325679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45411 w 2977661"/>
              <a:gd name="connsiteY1" fmla="*/ 382829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62079 w 2977661"/>
              <a:gd name="connsiteY1" fmla="*/ 370923 h 1216818"/>
              <a:gd name="connsiteX2" fmla="*/ 1423804 w 2977661"/>
              <a:gd name="connsiteY2" fmla="*/ 294724 h 1216818"/>
              <a:gd name="connsiteX3" fmla="*/ 5861 w 2977661"/>
              <a:gd name="connsiteY3" fmla="*/ 0 h 1216818"/>
              <a:gd name="connsiteX4" fmla="*/ 0 w 2977661"/>
              <a:gd name="connsiteY4" fmla="*/ 443095 h 1216818"/>
              <a:gd name="connsiteX5" fmla="*/ 914400 w 2977661"/>
              <a:gd name="connsiteY5" fmla="*/ 695141 h 1216818"/>
              <a:gd name="connsiteX6" fmla="*/ 1488831 w 2977661"/>
              <a:gd name="connsiteY6" fmla="*/ 800649 h 1216818"/>
              <a:gd name="connsiteX7" fmla="*/ 1822938 w 2977661"/>
              <a:gd name="connsiteY7" fmla="*/ 829956 h 1216818"/>
              <a:gd name="connsiteX8" fmla="*/ 2350477 w 2977661"/>
              <a:gd name="connsiteY8" fmla="*/ 841679 h 1216818"/>
              <a:gd name="connsiteX9" fmla="*/ 2696308 w 2977661"/>
              <a:gd name="connsiteY9" fmla="*/ 847541 h 1216818"/>
              <a:gd name="connsiteX10" fmla="*/ 2831123 w 2977661"/>
              <a:gd name="connsiteY10" fmla="*/ 876849 h 1216818"/>
              <a:gd name="connsiteX11" fmla="*/ 2883877 w 2977661"/>
              <a:gd name="connsiteY11" fmla="*/ 1064418 h 1216818"/>
              <a:gd name="connsiteX12" fmla="*/ 2919046 w 2977661"/>
              <a:gd name="connsiteY12" fmla="*/ 1064418 h 1216818"/>
              <a:gd name="connsiteX13" fmla="*/ 2977661 w 2977661"/>
              <a:gd name="connsiteY13" fmla="*/ 1216818 h 1216818"/>
              <a:gd name="connsiteX0" fmla="*/ 2619374 w 2977661"/>
              <a:gd name="connsiteY0" fmla="*/ 318905 h 1216818"/>
              <a:gd name="connsiteX1" fmla="*/ 2862079 w 2977661"/>
              <a:gd name="connsiteY1" fmla="*/ 370923 h 1216818"/>
              <a:gd name="connsiteX2" fmla="*/ 2857317 w 2977661"/>
              <a:gd name="connsiteY2" fmla="*/ 373304 h 1216818"/>
              <a:gd name="connsiteX3" fmla="*/ 1423804 w 2977661"/>
              <a:gd name="connsiteY3" fmla="*/ 294724 h 1216818"/>
              <a:gd name="connsiteX4" fmla="*/ 5861 w 2977661"/>
              <a:gd name="connsiteY4" fmla="*/ 0 h 1216818"/>
              <a:gd name="connsiteX5" fmla="*/ 0 w 2977661"/>
              <a:gd name="connsiteY5" fmla="*/ 443095 h 1216818"/>
              <a:gd name="connsiteX6" fmla="*/ 914400 w 2977661"/>
              <a:gd name="connsiteY6" fmla="*/ 695141 h 1216818"/>
              <a:gd name="connsiteX7" fmla="*/ 1488831 w 2977661"/>
              <a:gd name="connsiteY7" fmla="*/ 800649 h 1216818"/>
              <a:gd name="connsiteX8" fmla="*/ 1822938 w 2977661"/>
              <a:gd name="connsiteY8" fmla="*/ 829956 h 1216818"/>
              <a:gd name="connsiteX9" fmla="*/ 2350477 w 2977661"/>
              <a:gd name="connsiteY9" fmla="*/ 841679 h 1216818"/>
              <a:gd name="connsiteX10" fmla="*/ 2696308 w 2977661"/>
              <a:gd name="connsiteY10" fmla="*/ 847541 h 1216818"/>
              <a:gd name="connsiteX11" fmla="*/ 2831123 w 2977661"/>
              <a:gd name="connsiteY11" fmla="*/ 876849 h 1216818"/>
              <a:gd name="connsiteX12" fmla="*/ 2883877 w 2977661"/>
              <a:gd name="connsiteY12" fmla="*/ 1064418 h 1216818"/>
              <a:gd name="connsiteX13" fmla="*/ 2919046 w 2977661"/>
              <a:gd name="connsiteY13" fmla="*/ 1064418 h 1216818"/>
              <a:gd name="connsiteX14" fmla="*/ 2977661 w 2977661"/>
              <a:gd name="connsiteY14" fmla="*/ 1216818 h 1216818"/>
              <a:gd name="connsiteX0" fmla="*/ 2619374 w 2990667"/>
              <a:gd name="connsiteY0" fmla="*/ 318905 h 1216818"/>
              <a:gd name="connsiteX1" fmla="*/ 2862079 w 2990667"/>
              <a:gd name="connsiteY1" fmla="*/ 370923 h 1216818"/>
              <a:gd name="connsiteX2" fmla="*/ 2990667 w 2990667"/>
              <a:gd name="connsiteY2" fmla="*/ 563804 h 1216818"/>
              <a:gd name="connsiteX3" fmla="*/ 1423804 w 2990667"/>
              <a:gd name="connsiteY3" fmla="*/ 294724 h 1216818"/>
              <a:gd name="connsiteX4" fmla="*/ 5861 w 2990667"/>
              <a:gd name="connsiteY4" fmla="*/ 0 h 1216818"/>
              <a:gd name="connsiteX5" fmla="*/ 0 w 2990667"/>
              <a:gd name="connsiteY5" fmla="*/ 443095 h 1216818"/>
              <a:gd name="connsiteX6" fmla="*/ 914400 w 2990667"/>
              <a:gd name="connsiteY6" fmla="*/ 695141 h 1216818"/>
              <a:gd name="connsiteX7" fmla="*/ 1488831 w 2990667"/>
              <a:gd name="connsiteY7" fmla="*/ 800649 h 1216818"/>
              <a:gd name="connsiteX8" fmla="*/ 1822938 w 2990667"/>
              <a:gd name="connsiteY8" fmla="*/ 829956 h 1216818"/>
              <a:gd name="connsiteX9" fmla="*/ 2350477 w 2990667"/>
              <a:gd name="connsiteY9" fmla="*/ 841679 h 1216818"/>
              <a:gd name="connsiteX10" fmla="*/ 2696308 w 2990667"/>
              <a:gd name="connsiteY10" fmla="*/ 847541 h 1216818"/>
              <a:gd name="connsiteX11" fmla="*/ 2831123 w 2990667"/>
              <a:gd name="connsiteY11" fmla="*/ 876849 h 1216818"/>
              <a:gd name="connsiteX12" fmla="*/ 2883877 w 2990667"/>
              <a:gd name="connsiteY12" fmla="*/ 1064418 h 1216818"/>
              <a:gd name="connsiteX13" fmla="*/ 2919046 w 2990667"/>
              <a:gd name="connsiteY13" fmla="*/ 1064418 h 1216818"/>
              <a:gd name="connsiteX14" fmla="*/ 2977661 w 2990667"/>
              <a:gd name="connsiteY14" fmla="*/ 1216818 h 1216818"/>
              <a:gd name="connsiteX0" fmla="*/ 2619374 w 3033529"/>
              <a:gd name="connsiteY0" fmla="*/ 318905 h 1216818"/>
              <a:gd name="connsiteX1" fmla="*/ 2862079 w 3033529"/>
              <a:gd name="connsiteY1" fmla="*/ 37092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985904 w 3033529"/>
              <a:gd name="connsiteY1" fmla="*/ 504273 h 1216818"/>
              <a:gd name="connsiteX2" fmla="*/ 3033529 w 3033529"/>
              <a:gd name="connsiteY2" fmla="*/ 854316 h 1216818"/>
              <a:gd name="connsiteX3" fmla="*/ 1423804 w 3033529"/>
              <a:gd name="connsiteY3" fmla="*/ 294724 h 1216818"/>
              <a:gd name="connsiteX4" fmla="*/ 5861 w 3033529"/>
              <a:gd name="connsiteY4" fmla="*/ 0 h 1216818"/>
              <a:gd name="connsiteX5" fmla="*/ 0 w 3033529"/>
              <a:gd name="connsiteY5" fmla="*/ 443095 h 1216818"/>
              <a:gd name="connsiteX6" fmla="*/ 914400 w 3033529"/>
              <a:gd name="connsiteY6" fmla="*/ 695141 h 1216818"/>
              <a:gd name="connsiteX7" fmla="*/ 1488831 w 3033529"/>
              <a:gd name="connsiteY7" fmla="*/ 800649 h 1216818"/>
              <a:gd name="connsiteX8" fmla="*/ 1822938 w 3033529"/>
              <a:gd name="connsiteY8" fmla="*/ 829956 h 1216818"/>
              <a:gd name="connsiteX9" fmla="*/ 2350477 w 3033529"/>
              <a:gd name="connsiteY9" fmla="*/ 841679 h 1216818"/>
              <a:gd name="connsiteX10" fmla="*/ 2696308 w 3033529"/>
              <a:gd name="connsiteY10" fmla="*/ 847541 h 1216818"/>
              <a:gd name="connsiteX11" fmla="*/ 2831123 w 3033529"/>
              <a:gd name="connsiteY11" fmla="*/ 876849 h 1216818"/>
              <a:gd name="connsiteX12" fmla="*/ 2883877 w 3033529"/>
              <a:gd name="connsiteY12" fmla="*/ 1064418 h 1216818"/>
              <a:gd name="connsiteX13" fmla="*/ 2919046 w 3033529"/>
              <a:gd name="connsiteY13" fmla="*/ 1064418 h 1216818"/>
              <a:gd name="connsiteX14" fmla="*/ 2977661 w 3033529"/>
              <a:gd name="connsiteY14" fmla="*/ 1216818 h 1216818"/>
              <a:gd name="connsiteX0" fmla="*/ 2619374 w 3033529"/>
              <a:gd name="connsiteY0" fmla="*/ 318905 h 1216818"/>
              <a:gd name="connsiteX1" fmla="*/ 2814454 w 3033529"/>
              <a:gd name="connsiteY1" fmla="*/ 380448 h 1216818"/>
              <a:gd name="connsiteX2" fmla="*/ 2985904 w 3033529"/>
              <a:gd name="connsiteY2" fmla="*/ 504273 h 1216818"/>
              <a:gd name="connsiteX3" fmla="*/ 3033529 w 3033529"/>
              <a:gd name="connsiteY3" fmla="*/ 854316 h 1216818"/>
              <a:gd name="connsiteX4" fmla="*/ 1423804 w 3033529"/>
              <a:gd name="connsiteY4" fmla="*/ 294724 h 1216818"/>
              <a:gd name="connsiteX5" fmla="*/ 5861 w 3033529"/>
              <a:gd name="connsiteY5" fmla="*/ 0 h 1216818"/>
              <a:gd name="connsiteX6" fmla="*/ 0 w 3033529"/>
              <a:gd name="connsiteY6" fmla="*/ 443095 h 1216818"/>
              <a:gd name="connsiteX7" fmla="*/ 914400 w 3033529"/>
              <a:gd name="connsiteY7" fmla="*/ 695141 h 1216818"/>
              <a:gd name="connsiteX8" fmla="*/ 1488831 w 3033529"/>
              <a:gd name="connsiteY8" fmla="*/ 800649 h 1216818"/>
              <a:gd name="connsiteX9" fmla="*/ 1822938 w 3033529"/>
              <a:gd name="connsiteY9" fmla="*/ 829956 h 1216818"/>
              <a:gd name="connsiteX10" fmla="*/ 2350477 w 3033529"/>
              <a:gd name="connsiteY10" fmla="*/ 841679 h 1216818"/>
              <a:gd name="connsiteX11" fmla="*/ 2696308 w 3033529"/>
              <a:gd name="connsiteY11" fmla="*/ 847541 h 1216818"/>
              <a:gd name="connsiteX12" fmla="*/ 2831123 w 3033529"/>
              <a:gd name="connsiteY12" fmla="*/ 876849 h 1216818"/>
              <a:gd name="connsiteX13" fmla="*/ 2883877 w 3033529"/>
              <a:gd name="connsiteY13" fmla="*/ 1064418 h 1216818"/>
              <a:gd name="connsiteX14" fmla="*/ 2919046 w 3033529"/>
              <a:gd name="connsiteY14" fmla="*/ 1064418 h 1216818"/>
              <a:gd name="connsiteX15" fmla="*/ 2977661 w 3033529"/>
              <a:gd name="connsiteY15" fmla="*/ 1216818 h 1216818"/>
              <a:gd name="connsiteX0" fmla="*/ 2619374 w 3033529"/>
              <a:gd name="connsiteY0" fmla="*/ 318905 h 1216818"/>
              <a:gd name="connsiteX1" fmla="*/ 2835886 w 3033529"/>
              <a:gd name="connsiteY1" fmla="*/ 363779 h 1216818"/>
              <a:gd name="connsiteX2" fmla="*/ 2985904 w 3033529"/>
              <a:gd name="connsiteY2" fmla="*/ 504273 h 1216818"/>
              <a:gd name="connsiteX3" fmla="*/ 3033529 w 3033529"/>
              <a:gd name="connsiteY3" fmla="*/ 854316 h 1216818"/>
              <a:gd name="connsiteX4" fmla="*/ 1423804 w 3033529"/>
              <a:gd name="connsiteY4" fmla="*/ 294724 h 1216818"/>
              <a:gd name="connsiteX5" fmla="*/ 5861 w 3033529"/>
              <a:gd name="connsiteY5" fmla="*/ 0 h 1216818"/>
              <a:gd name="connsiteX6" fmla="*/ 0 w 3033529"/>
              <a:gd name="connsiteY6" fmla="*/ 443095 h 1216818"/>
              <a:gd name="connsiteX7" fmla="*/ 914400 w 3033529"/>
              <a:gd name="connsiteY7" fmla="*/ 695141 h 1216818"/>
              <a:gd name="connsiteX8" fmla="*/ 1488831 w 3033529"/>
              <a:gd name="connsiteY8" fmla="*/ 800649 h 1216818"/>
              <a:gd name="connsiteX9" fmla="*/ 1822938 w 3033529"/>
              <a:gd name="connsiteY9" fmla="*/ 829956 h 1216818"/>
              <a:gd name="connsiteX10" fmla="*/ 2350477 w 3033529"/>
              <a:gd name="connsiteY10" fmla="*/ 841679 h 1216818"/>
              <a:gd name="connsiteX11" fmla="*/ 2696308 w 3033529"/>
              <a:gd name="connsiteY11" fmla="*/ 847541 h 1216818"/>
              <a:gd name="connsiteX12" fmla="*/ 2831123 w 3033529"/>
              <a:gd name="connsiteY12" fmla="*/ 876849 h 1216818"/>
              <a:gd name="connsiteX13" fmla="*/ 2883877 w 3033529"/>
              <a:gd name="connsiteY13" fmla="*/ 1064418 h 1216818"/>
              <a:gd name="connsiteX14" fmla="*/ 2919046 w 3033529"/>
              <a:gd name="connsiteY14" fmla="*/ 1064418 h 1216818"/>
              <a:gd name="connsiteX15" fmla="*/ 2977661 w 3033529"/>
              <a:gd name="connsiteY15" fmla="*/ 1216818 h 1216818"/>
              <a:gd name="connsiteX0" fmla="*/ 2619374 w 2991036"/>
              <a:gd name="connsiteY0" fmla="*/ 318905 h 1216818"/>
              <a:gd name="connsiteX1" fmla="*/ 2835886 w 2991036"/>
              <a:gd name="connsiteY1" fmla="*/ 363779 h 1216818"/>
              <a:gd name="connsiteX2" fmla="*/ 2985904 w 2991036"/>
              <a:gd name="connsiteY2" fmla="*/ 504273 h 1216818"/>
              <a:gd name="connsiteX3" fmla="*/ 2595379 w 2991036"/>
              <a:gd name="connsiteY3" fmla="*/ 618572 h 1216818"/>
              <a:gd name="connsiteX4" fmla="*/ 1423804 w 2991036"/>
              <a:gd name="connsiteY4" fmla="*/ 294724 h 1216818"/>
              <a:gd name="connsiteX5" fmla="*/ 5861 w 2991036"/>
              <a:gd name="connsiteY5" fmla="*/ 0 h 1216818"/>
              <a:gd name="connsiteX6" fmla="*/ 0 w 2991036"/>
              <a:gd name="connsiteY6" fmla="*/ 443095 h 1216818"/>
              <a:gd name="connsiteX7" fmla="*/ 914400 w 2991036"/>
              <a:gd name="connsiteY7" fmla="*/ 695141 h 1216818"/>
              <a:gd name="connsiteX8" fmla="*/ 1488831 w 2991036"/>
              <a:gd name="connsiteY8" fmla="*/ 800649 h 1216818"/>
              <a:gd name="connsiteX9" fmla="*/ 1822938 w 2991036"/>
              <a:gd name="connsiteY9" fmla="*/ 829956 h 1216818"/>
              <a:gd name="connsiteX10" fmla="*/ 2350477 w 2991036"/>
              <a:gd name="connsiteY10" fmla="*/ 841679 h 1216818"/>
              <a:gd name="connsiteX11" fmla="*/ 2696308 w 2991036"/>
              <a:gd name="connsiteY11" fmla="*/ 847541 h 1216818"/>
              <a:gd name="connsiteX12" fmla="*/ 2831123 w 2991036"/>
              <a:gd name="connsiteY12" fmla="*/ 876849 h 1216818"/>
              <a:gd name="connsiteX13" fmla="*/ 2883877 w 2991036"/>
              <a:gd name="connsiteY13" fmla="*/ 1064418 h 1216818"/>
              <a:gd name="connsiteX14" fmla="*/ 2919046 w 2991036"/>
              <a:gd name="connsiteY14" fmla="*/ 1064418 h 1216818"/>
              <a:gd name="connsiteX15" fmla="*/ 2977661 w 2991036"/>
              <a:gd name="connsiteY15" fmla="*/ 1216818 h 1216818"/>
              <a:gd name="connsiteX0" fmla="*/ 3026568 w 3029168"/>
              <a:gd name="connsiteY0" fmla="*/ 840399 h 1216818"/>
              <a:gd name="connsiteX1" fmla="*/ 2835886 w 3029168"/>
              <a:gd name="connsiteY1" fmla="*/ 363779 h 1216818"/>
              <a:gd name="connsiteX2" fmla="*/ 2985904 w 3029168"/>
              <a:gd name="connsiteY2" fmla="*/ 504273 h 1216818"/>
              <a:gd name="connsiteX3" fmla="*/ 2595379 w 3029168"/>
              <a:gd name="connsiteY3" fmla="*/ 618572 h 1216818"/>
              <a:gd name="connsiteX4" fmla="*/ 1423804 w 3029168"/>
              <a:gd name="connsiteY4" fmla="*/ 294724 h 1216818"/>
              <a:gd name="connsiteX5" fmla="*/ 5861 w 3029168"/>
              <a:gd name="connsiteY5" fmla="*/ 0 h 1216818"/>
              <a:gd name="connsiteX6" fmla="*/ 0 w 3029168"/>
              <a:gd name="connsiteY6" fmla="*/ 443095 h 1216818"/>
              <a:gd name="connsiteX7" fmla="*/ 914400 w 3029168"/>
              <a:gd name="connsiteY7" fmla="*/ 695141 h 1216818"/>
              <a:gd name="connsiteX8" fmla="*/ 1488831 w 3029168"/>
              <a:gd name="connsiteY8" fmla="*/ 800649 h 1216818"/>
              <a:gd name="connsiteX9" fmla="*/ 1822938 w 3029168"/>
              <a:gd name="connsiteY9" fmla="*/ 829956 h 1216818"/>
              <a:gd name="connsiteX10" fmla="*/ 2350477 w 3029168"/>
              <a:gd name="connsiteY10" fmla="*/ 841679 h 1216818"/>
              <a:gd name="connsiteX11" fmla="*/ 2696308 w 3029168"/>
              <a:gd name="connsiteY11" fmla="*/ 847541 h 1216818"/>
              <a:gd name="connsiteX12" fmla="*/ 2831123 w 3029168"/>
              <a:gd name="connsiteY12" fmla="*/ 876849 h 1216818"/>
              <a:gd name="connsiteX13" fmla="*/ 2883877 w 3029168"/>
              <a:gd name="connsiteY13" fmla="*/ 1064418 h 1216818"/>
              <a:gd name="connsiteX14" fmla="*/ 2919046 w 3029168"/>
              <a:gd name="connsiteY14" fmla="*/ 1064418 h 1216818"/>
              <a:gd name="connsiteX15" fmla="*/ 2977661 w 3029168"/>
              <a:gd name="connsiteY15" fmla="*/ 1216818 h 1216818"/>
              <a:gd name="connsiteX0" fmla="*/ 3026568 w 3035738"/>
              <a:gd name="connsiteY0" fmla="*/ 840399 h 1216818"/>
              <a:gd name="connsiteX1" fmla="*/ 3019242 w 3035738"/>
              <a:gd name="connsiteY1" fmla="*/ 559041 h 1216818"/>
              <a:gd name="connsiteX2" fmla="*/ 2985904 w 3035738"/>
              <a:gd name="connsiteY2" fmla="*/ 504273 h 1216818"/>
              <a:gd name="connsiteX3" fmla="*/ 2595379 w 3035738"/>
              <a:gd name="connsiteY3" fmla="*/ 618572 h 1216818"/>
              <a:gd name="connsiteX4" fmla="*/ 1423804 w 3035738"/>
              <a:gd name="connsiteY4" fmla="*/ 294724 h 1216818"/>
              <a:gd name="connsiteX5" fmla="*/ 5861 w 3035738"/>
              <a:gd name="connsiteY5" fmla="*/ 0 h 1216818"/>
              <a:gd name="connsiteX6" fmla="*/ 0 w 3035738"/>
              <a:gd name="connsiteY6" fmla="*/ 443095 h 1216818"/>
              <a:gd name="connsiteX7" fmla="*/ 914400 w 3035738"/>
              <a:gd name="connsiteY7" fmla="*/ 695141 h 1216818"/>
              <a:gd name="connsiteX8" fmla="*/ 1488831 w 3035738"/>
              <a:gd name="connsiteY8" fmla="*/ 800649 h 1216818"/>
              <a:gd name="connsiteX9" fmla="*/ 1822938 w 3035738"/>
              <a:gd name="connsiteY9" fmla="*/ 829956 h 1216818"/>
              <a:gd name="connsiteX10" fmla="*/ 2350477 w 3035738"/>
              <a:gd name="connsiteY10" fmla="*/ 841679 h 1216818"/>
              <a:gd name="connsiteX11" fmla="*/ 2696308 w 3035738"/>
              <a:gd name="connsiteY11" fmla="*/ 847541 h 1216818"/>
              <a:gd name="connsiteX12" fmla="*/ 2831123 w 3035738"/>
              <a:gd name="connsiteY12" fmla="*/ 876849 h 1216818"/>
              <a:gd name="connsiteX13" fmla="*/ 2883877 w 3035738"/>
              <a:gd name="connsiteY13" fmla="*/ 1064418 h 1216818"/>
              <a:gd name="connsiteX14" fmla="*/ 2919046 w 3035738"/>
              <a:gd name="connsiteY14" fmla="*/ 1064418 h 1216818"/>
              <a:gd name="connsiteX15" fmla="*/ 2977661 w 3035738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95379 w 3033195"/>
              <a:gd name="connsiteY3" fmla="*/ 618572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18535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18535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195"/>
              <a:gd name="connsiteY0" fmla="*/ 840399 h 1216818"/>
              <a:gd name="connsiteX1" fmla="*/ 3019242 w 3033195"/>
              <a:gd name="connsiteY1" fmla="*/ 559041 h 1216818"/>
              <a:gd name="connsiteX2" fmla="*/ 2843029 w 3033195"/>
              <a:gd name="connsiteY2" fmla="*/ 368542 h 1216818"/>
              <a:gd name="connsiteX3" fmla="*/ 2538229 w 3033195"/>
              <a:gd name="connsiteY3" fmla="*/ 306629 h 1216818"/>
              <a:gd name="connsiteX4" fmla="*/ 1423804 w 3033195"/>
              <a:gd name="connsiteY4" fmla="*/ 294724 h 1216818"/>
              <a:gd name="connsiteX5" fmla="*/ 5861 w 3033195"/>
              <a:gd name="connsiteY5" fmla="*/ 0 h 1216818"/>
              <a:gd name="connsiteX6" fmla="*/ 0 w 3033195"/>
              <a:gd name="connsiteY6" fmla="*/ 443095 h 1216818"/>
              <a:gd name="connsiteX7" fmla="*/ 914400 w 3033195"/>
              <a:gd name="connsiteY7" fmla="*/ 695141 h 1216818"/>
              <a:gd name="connsiteX8" fmla="*/ 1488831 w 3033195"/>
              <a:gd name="connsiteY8" fmla="*/ 800649 h 1216818"/>
              <a:gd name="connsiteX9" fmla="*/ 1822938 w 3033195"/>
              <a:gd name="connsiteY9" fmla="*/ 829956 h 1216818"/>
              <a:gd name="connsiteX10" fmla="*/ 2350477 w 3033195"/>
              <a:gd name="connsiteY10" fmla="*/ 841679 h 1216818"/>
              <a:gd name="connsiteX11" fmla="*/ 2696308 w 3033195"/>
              <a:gd name="connsiteY11" fmla="*/ 847541 h 1216818"/>
              <a:gd name="connsiteX12" fmla="*/ 2831123 w 3033195"/>
              <a:gd name="connsiteY12" fmla="*/ 876849 h 1216818"/>
              <a:gd name="connsiteX13" fmla="*/ 2883877 w 3033195"/>
              <a:gd name="connsiteY13" fmla="*/ 1064418 h 1216818"/>
              <a:gd name="connsiteX14" fmla="*/ 2919046 w 3033195"/>
              <a:gd name="connsiteY14" fmla="*/ 1064418 h 1216818"/>
              <a:gd name="connsiteX15" fmla="*/ 2977661 w 3033195"/>
              <a:gd name="connsiteY15" fmla="*/ 1216818 h 1216818"/>
              <a:gd name="connsiteX0" fmla="*/ 3026568 w 3033321"/>
              <a:gd name="connsiteY0" fmla="*/ 840399 h 1216818"/>
              <a:gd name="connsiteX1" fmla="*/ 3019242 w 3033321"/>
              <a:gd name="connsiteY1" fmla="*/ 559041 h 1216818"/>
              <a:gd name="connsiteX2" fmla="*/ 2843029 w 3033321"/>
              <a:gd name="connsiteY2" fmla="*/ 368542 h 1216818"/>
              <a:gd name="connsiteX3" fmla="*/ 2538229 w 3033321"/>
              <a:gd name="connsiteY3" fmla="*/ 306629 h 1216818"/>
              <a:gd name="connsiteX4" fmla="*/ 1423804 w 3033321"/>
              <a:gd name="connsiteY4" fmla="*/ 294724 h 1216818"/>
              <a:gd name="connsiteX5" fmla="*/ 5861 w 3033321"/>
              <a:gd name="connsiteY5" fmla="*/ 0 h 1216818"/>
              <a:gd name="connsiteX6" fmla="*/ 0 w 3033321"/>
              <a:gd name="connsiteY6" fmla="*/ 443095 h 1216818"/>
              <a:gd name="connsiteX7" fmla="*/ 914400 w 3033321"/>
              <a:gd name="connsiteY7" fmla="*/ 695141 h 1216818"/>
              <a:gd name="connsiteX8" fmla="*/ 1488831 w 3033321"/>
              <a:gd name="connsiteY8" fmla="*/ 800649 h 1216818"/>
              <a:gd name="connsiteX9" fmla="*/ 1822938 w 3033321"/>
              <a:gd name="connsiteY9" fmla="*/ 829956 h 1216818"/>
              <a:gd name="connsiteX10" fmla="*/ 2350477 w 3033321"/>
              <a:gd name="connsiteY10" fmla="*/ 841679 h 1216818"/>
              <a:gd name="connsiteX11" fmla="*/ 2696308 w 3033321"/>
              <a:gd name="connsiteY11" fmla="*/ 847541 h 1216818"/>
              <a:gd name="connsiteX12" fmla="*/ 2831123 w 3033321"/>
              <a:gd name="connsiteY12" fmla="*/ 876849 h 1216818"/>
              <a:gd name="connsiteX13" fmla="*/ 2883877 w 3033321"/>
              <a:gd name="connsiteY13" fmla="*/ 1064418 h 1216818"/>
              <a:gd name="connsiteX14" fmla="*/ 2919046 w 3033321"/>
              <a:gd name="connsiteY14" fmla="*/ 1064418 h 1216818"/>
              <a:gd name="connsiteX15" fmla="*/ 2977661 w 3033321"/>
              <a:gd name="connsiteY15" fmla="*/ 1216818 h 1216818"/>
              <a:gd name="connsiteX0" fmla="*/ 3026568 w 3033321"/>
              <a:gd name="connsiteY0" fmla="*/ 840399 h 1216818"/>
              <a:gd name="connsiteX1" fmla="*/ 3019242 w 3033321"/>
              <a:gd name="connsiteY1" fmla="*/ 559041 h 1216818"/>
              <a:gd name="connsiteX2" fmla="*/ 2843029 w 3033321"/>
              <a:gd name="connsiteY2" fmla="*/ 368542 h 1216818"/>
              <a:gd name="connsiteX3" fmla="*/ 2538229 w 3033321"/>
              <a:gd name="connsiteY3" fmla="*/ 306629 h 1216818"/>
              <a:gd name="connsiteX4" fmla="*/ 1423804 w 3033321"/>
              <a:gd name="connsiteY4" fmla="*/ 294724 h 1216818"/>
              <a:gd name="connsiteX5" fmla="*/ 5861 w 3033321"/>
              <a:gd name="connsiteY5" fmla="*/ 0 h 1216818"/>
              <a:gd name="connsiteX6" fmla="*/ 0 w 3033321"/>
              <a:gd name="connsiteY6" fmla="*/ 443095 h 1216818"/>
              <a:gd name="connsiteX7" fmla="*/ 914400 w 3033321"/>
              <a:gd name="connsiteY7" fmla="*/ 695141 h 1216818"/>
              <a:gd name="connsiteX8" fmla="*/ 1488831 w 3033321"/>
              <a:gd name="connsiteY8" fmla="*/ 800649 h 1216818"/>
              <a:gd name="connsiteX9" fmla="*/ 1822938 w 3033321"/>
              <a:gd name="connsiteY9" fmla="*/ 829956 h 1216818"/>
              <a:gd name="connsiteX10" fmla="*/ 2350477 w 3033321"/>
              <a:gd name="connsiteY10" fmla="*/ 841679 h 1216818"/>
              <a:gd name="connsiteX11" fmla="*/ 2696308 w 3033321"/>
              <a:gd name="connsiteY11" fmla="*/ 847541 h 1216818"/>
              <a:gd name="connsiteX12" fmla="*/ 2831123 w 3033321"/>
              <a:gd name="connsiteY12" fmla="*/ 876849 h 1216818"/>
              <a:gd name="connsiteX13" fmla="*/ 2883877 w 3033321"/>
              <a:gd name="connsiteY13" fmla="*/ 1064418 h 1216818"/>
              <a:gd name="connsiteX14" fmla="*/ 2919046 w 3033321"/>
              <a:gd name="connsiteY14" fmla="*/ 1064418 h 1216818"/>
              <a:gd name="connsiteX15" fmla="*/ 2977661 w 3033321"/>
              <a:gd name="connsiteY15" fmla="*/ 1216818 h 1216818"/>
              <a:gd name="connsiteX0" fmla="*/ 3026568 w 3036118"/>
              <a:gd name="connsiteY0" fmla="*/ 840399 h 1216818"/>
              <a:gd name="connsiteX1" fmla="*/ 3019242 w 3036118"/>
              <a:gd name="connsiteY1" fmla="*/ 559041 h 1216818"/>
              <a:gd name="connsiteX2" fmla="*/ 2843029 w 3036118"/>
              <a:gd name="connsiteY2" fmla="*/ 368542 h 1216818"/>
              <a:gd name="connsiteX3" fmla="*/ 2538229 w 3036118"/>
              <a:gd name="connsiteY3" fmla="*/ 306629 h 1216818"/>
              <a:gd name="connsiteX4" fmla="*/ 1423804 w 3036118"/>
              <a:gd name="connsiteY4" fmla="*/ 294724 h 1216818"/>
              <a:gd name="connsiteX5" fmla="*/ 5861 w 3036118"/>
              <a:gd name="connsiteY5" fmla="*/ 0 h 1216818"/>
              <a:gd name="connsiteX6" fmla="*/ 0 w 3036118"/>
              <a:gd name="connsiteY6" fmla="*/ 443095 h 1216818"/>
              <a:gd name="connsiteX7" fmla="*/ 914400 w 3036118"/>
              <a:gd name="connsiteY7" fmla="*/ 695141 h 1216818"/>
              <a:gd name="connsiteX8" fmla="*/ 1488831 w 3036118"/>
              <a:gd name="connsiteY8" fmla="*/ 800649 h 1216818"/>
              <a:gd name="connsiteX9" fmla="*/ 1822938 w 3036118"/>
              <a:gd name="connsiteY9" fmla="*/ 829956 h 1216818"/>
              <a:gd name="connsiteX10" fmla="*/ 2350477 w 3036118"/>
              <a:gd name="connsiteY10" fmla="*/ 841679 h 1216818"/>
              <a:gd name="connsiteX11" fmla="*/ 2696308 w 3036118"/>
              <a:gd name="connsiteY11" fmla="*/ 847541 h 1216818"/>
              <a:gd name="connsiteX12" fmla="*/ 2831123 w 3036118"/>
              <a:gd name="connsiteY12" fmla="*/ 876849 h 1216818"/>
              <a:gd name="connsiteX13" fmla="*/ 2883877 w 3036118"/>
              <a:gd name="connsiteY13" fmla="*/ 1064418 h 1216818"/>
              <a:gd name="connsiteX14" fmla="*/ 2919046 w 3036118"/>
              <a:gd name="connsiteY14" fmla="*/ 1064418 h 1216818"/>
              <a:gd name="connsiteX15" fmla="*/ 2977661 w 3036118"/>
              <a:gd name="connsiteY15" fmla="*/ 1216818 h 1216818"/>
              <a:gd name="connsiteX0" fmla="*/ 3026568 w 3036118"/>
              <a:gd name="connsiteY0" fmla="*/ 840399 h 1216818"/>
              <a:gd name="connsiteX1" fmla="*/ 3019242 w 3036118"/>
              <a:gd name="connsiteY1" fmla="*/ 559041 h 1216818"/>
              <a:gd name="connsiteX2" fmla="*/ 2843029 w 3036118"/>
              <a:gd name="connsiteY2" fmla="*/ 368542 h 1216818"/>
              <a:gd name="connsiteX3" fmla="*/ 2538229 w 3036118"/>
              <a:gd name="connsiteY3" fmla="*/ 306629 h 1216818"/>
              <a:gd name="connsiteX4" fmla="*/ 1423804 w 3036118"/>
              <a:gd name="connsiteY4" fmla="*/ 294724 h 1216818"/>
              <a:gd name="connsiteX5" fmla="*/ 5861 w 3036118"/>
              <a:gd name="connsiteY5" fmla="*/ 0 h 1216818"/>
              <a:gd name="connsiteX6" fmla="*/ 0 w 3036118"/>
              <a:gd name="connsiteY6" fmla="*/ 443095 h 1216818"/>
              <a:gd name="connsiteX7" fmla="*/ 914400 w 3036118"/>
              <a:gd name="connsiteY7" fmla="*/ 695141 h 1216818"/>
              <a:gd name="connsiteX8" fmla="*/ 1488831 w 3036118"/>
              <a:gd name="connsiteY8" fmla="*/ 800649 h 1216818"/>
              <a:gd name="connsiteX9" fmla="*/ 1822938 w 3036118"/>
              <a:gd name="connsiteY9" fmla="*/ 829956 h 1216818"/>
              <a:gd name="connsiteX10" fmla="*/ 2350477 w 3036118"/>
              <a:gd name="connsiteY10" fmla="*/ 841679 h 1216818"/>
              <a:gd name="connsiteX11" fmla="*/ 2696308 w 3036118"/>
              <a:gd name="connsiteY11" fmla="*/ 847541 h 1216818"/>
              <a:gd name="connsiteX12" fmla="*/ 2831123 w 3036118"/>
              <a:gd name="connsiteY12" fmla="*/ 876849 h 1216818"/>
              <a:gd name="connsiteX13" fmla="*/ 2883877 w 3036118"/>
              <a:gd name="connsiteY13" fmla="*/ 1064418 h 1216818"/>
              <a:gd name="connsiteX14" fmla="*/ 2919046 w 3036118"/>
              <a:gd name="connsiteY14" fmla="*/ 1064418 h 1216818"/>
              <a:gd name="connsiteX15" fmla="*/ 2977661 w 3036118"/>
              <a:gd name="connsiteY15" fmla="*/ 1216818 h 1216818"/>
              <a:gd name="connsiteX0" fmla="*/ 3026568 w 3036381"/>
              <a:gd name="connsiteY0" fmla="*/ 840399 h 1216818"/>
              <a:gd name="connsiteX1" fmla="*/ 3019242 w 3036381"/>
              <a:gd name="connsiteY1" fmla="*/ 559041 h 1216818"/>
              <a:gd name="connsiteX2" fmla="*/ 2843029 w 3036381"/>
              <a:gd name="connsiteY2" fmla="*/ 368542 h 1216818"/>
              <a:gd name="connsiteX3" fmla="*/ 2538229 w 3036381"/>
              <a:gd name="connsiteY3" fmla="*/ 306629 h 1216818"/>
              <a:gd name="connsiteX4" fmla="*/ 1423804 w 3036381"/>
              <a:gd name="connsiteY4" fmla="*/ 294724 h 1216818"/>
              <a:gd name="connsiteX5" fmla="*/ 5861 w 3036381"/>
              <a:gd name="connsiteY5" fmla="*/ 0 h 1216818"/>
              <a:gd name="connsiteX6" fmla="*/ 0 w 3036381"/>
              <a:gd name="connsiteY6" fmla="*/ 443095 h 1216818"/>
              <a:gd name="connsiteX7" fmla="*/ 914400 w 3036381"/>
              <a:gd name="connsiteY7" fmla="*/ 695141 h 1216818"/>
              <a:gd name="connsiteX8" fmla="*/ 1488831 w 3036381"/>
              <a:gd name="connsiteY8" fmla="*/ 800649 h 1216818"/>
              <a:gd name="connsiteX9" fmla="*/ 1822938 w 3036381"/>
              <a:gd name="connsiteY9" fmla="*/ 829956 h 1216818"/>
              <a:gd name="connsiteX10" fmla="*/ 2350477 w 3036381"/>
              <a:gd name="connsiteY10" fmla="*/ 841679 h 1216818"/>
              <a:gd name="connsiteX11" fmla="*/ 2696308 w 3036381"/>
              <a:gd name="connsiteY11" fmla="*/ 847541 h 1216818"/>
              <a:gd name="connsiteX12" fmla="*/ 2831123 w 3036381"/>
              <a:gd name="connsiteY12" fmla="*/ 876849 h 1216818"/>
              <a:gd name="connsiteX13" fmla="*/ 2883877 w 3036381"/>
              <a:gd name="connsiteY13" fmla="*/ 1064418 h 1216818"/>
              <a:gd name="connsiteX14" fmla="*/ 2919046 w 3036381"/>
              <a:gd name="connsiteY14" fmla="*/ 1064418 h 1216818"/>
              <a:gd name="connsiteX15" fmla="*/ 2977661 w 3036381"/>
              <a:gd name="connsiteY15" fmla="*/ 1216818 h 1216818"/>
              <a:gd name="connsiteX0" fmla="*/ 3026568 w 3036381"/>
              <a:gd name="connsiteY0" fmla="*/ 840399 h 1216818"/>
              <a:gd name="connsiteX1" fmla="*/ 3019242 w 3036381"/>
              <a:gd name="connsiteY1" fmla="*/ 559041 h 1216818"/>
              <a:gd name="connsiteX2" fmla="*/ 2843029 w 3036381"/>
              <a:gd name="connsiteY2" fmla="*/ 368542 h 1216818"/>
              <a:gd name="connsiteX3" fmla="*/ 2538229 w 3036381"/>
              <a:gd name="connsiteY3" fmla="*/ 306629 h 1216818"/>
              <a:gd name="connsiteX4" fmla="*/ 1423804 w 3036381"/>
              <a:gd name="connsiteY4" fmla="*/ 294724 h 1216818"/>
              <a:gd name="connsiteX5" fmla="*/ 5861 w 3036381"/>
              <a:gd name="connsiteY5" fmla="*/ 0 h 1216818"/>
              <a:gd name="connsiteX6" fmla="*/ 0 w 3036381"/>
              <a:gd name="connsiteY6" fmla="*/ 443095 h 1216818"/>
              <a:gd name="connsiteX7" fmla="*/ 914400 w 3036381"/>
              <a:gd name="connsiteY7" fmla="*/ 695141 h 1216818"/>
              <a:gd name="connsiteX8" fmla="*/ 1488831 w 3036381"/>
              <a:gd name="connsiteY8" fmla="*/ 800649 h 1216818"/>
              <a:gd name="connsiteX9" fmla="*/ 1822938 w 3036381"/>
              <a:gd name="connsiteY9" fmla="*/ 829956 h 1216818"/>
              <a:gd name="connsiteX10" fmla="*/ 2350477 w 3036381"/>
              <a:gd name="connsiteY10" fmla="*/ 841679 h 1216818"/>
              <a:gd name="connsiteX11" fmla="*/ 2696308 w 3036381"/>
              <a:gd name="connsiteY11" fmla="*/ 847541 h 1216818"/>
              <a:gd name="connsiteX12" fmla="*/ 2831123 w 3036381"/>
              <a:gd name="connsiteY12" fmla="*/ 876849 h 1216818"/>
              <a:gd name="connsiteX13" fmla="*/ 2883877 w 3036381"/>
              <a:gd name="connsiteY13" fmla="*/ 1064418 h 1216818"/>
              <a:gd name="connsiteX14" fmla="*/ 2919046 w 3036381"/>
              <a:gd name="connsiteY14" fmla="*/ 1064418 h 1216818"/>
              <a:gd name="connsiteX15" fmla="*/ 2977661 w 3036381"/>
              <a:gd name="connsiteY15" fmla="*/ 1216818 h 1216818"/>
              <a:gd name="connsiteX0" fmla="*/ 3026568 w 3033569"/>
              <a:gd name="connsiteY0" fmla="*/ 840399 h 1216818"/>
              <a:gd name="connsiteX1" fmla="*/ 3019242 w 3033569"/>
              <a:gd name="connsiteY1" fmla="*/ 559041 h 1216818"/>
              <a:gd name="connsiteX2" fmla="*/ 2843029 w 3033569"/>
              <a:gd name="connsiteY2" fmla="*/ 368542 h 1216818"/>
              <a:gd name="connsiteX3" fmla="*/ 2538229 w 3033569"/>
              <a:gd name="connsiteY3" fmla="*/ 306629 h 1216818"/>
              <a:gd name="connsiteX4" fmla="*/ 1423804 w 3033569"/>
              <a:gd name="connsiteY4" fmla="*/ 294724 h 1216818"/>
              <a:gd name="connsiteX5" fmla="*/ 5861 w 3033569"/>
              <a:gd name="connsiteY5" fmla="*/ 0 h 1216818"/>
              <a:gd name="connsiteX6" fmla="*/ 0 w 3033569"/>
              <a:gd name="connsiteY6" fmla="*/ 443095 h 1216818"/>
              <a:gd name="connsiteX7" fmla="*/ 914400 w 3033569"/>
              <a:gd name="connsiteY7" fmla="*/ 695141 h 1216818"/>
              <a:gd name="connsiteX8" fmla="*/ 1488831 w 3033569"/>
              <a:gd name="connsiteY8" fmla="*/ 800649 h 1216818"/>
              <a:gd name="connsiteX9" fmla="*/ 1822938 w 3033569"/>
              <a:gd name="connsiteY9" fmla="*/ 829956 h 1216818"/>
              <a:gd name="connsiteX10" fmla="*/ 2350477 w 3033569"/>
              <a:gd name="connsiteY10" fmla="*/ 841679 h 1216818"/>
              <a:gd name="connsiteX11" fmla="*/ 2696308 w 3033569"/>
              <a:gd name="connsiteY11" fmla="*/ 847541 h 1216818"/>
              <a:gd name="connsiteX12" fmla="*/ 2831123 w 3033569"/>
              <a:gd name="connsiteY12" fmla="*/ 876849 h 1216818"/>
              <a:gd name="connsiteX13" fmla="*/ 2883877 w 3033569"/>
              <a:gd name="connsiteY13" fmla="*/ 1064418 h 1216818"/>
              <a:gd name="connsiteX14" fmla="*/ 2919046 w 3033569"/>
              <a:gd name="connsiteY14" fmla="*/ 1064418 h 1216818"/>
              <a:gd name="connsiteX15" fmla="*/ 2977661 w 3033569"/>
              <a:gd name="connsiteY15" fmla="*/ 1216818 h 1216818"/>
              <a:gd name="connsiteX0" fmla="*/ 3026568 w 3044447"/>
              <a:gd name="connsiteY0" fmla="*/ 840399 h 1216818"/>
              <a:gd name="connsiteX1" fmla="*/ 3019242 w 3044447"/>
              <a:gd name="connsiteY1" fmla="*/ 559041 h 1216818"/>
              <a:gd name="connsiteX2" fmla="*/ 2843029 w 3044447"/>
              <a:gd name="connsiteY2" fmla="*/ 368542 h 1216818"/>
              <a:gd name="connsiteX3" fmla="*/ 2538229 w 3044447"/>
              <a:gd name="connsiteY3" fmla="*/ 306629 h 1216818"/>
              <a:gd name="connsiteX4" fmla="*/ 1423804 w 3044447"/>
              <a:gd name="connsiteY4" fmla="*/ 294724 h 1216818"/>
              <a:gd name="connsiteX5" fmla="*/ 5861 w 3044447"/>
              <a:gd name="connsiteY5" fmla="*/ 0 h 1216818"/>
              <a:gd name="connsiteX6" fmla="*/ 0 w 3044447"/>
              <a:gd name="connsiteY6" fmla="*/ 443095 h 1216818"/>
              <a:gd name="connsiteX7" fmla="*/ 914400 w 3044447"/>
              <a:gd name="connsiteY7" fmla="*/ 695141 h 1216818"/>
              <a:gd name="connsiteX8" fmla="*/ 1488831 w 3044447"/>
              <a:gd name="connsiteY8" fmla="*/ 800649 h 1216818"/>
              <a:gd name="connsiteX9" fmla="*/ 1822938 w 3044447"/>
              <a:gd name="connsiteY9" fmla="*/ 829956 h 1216818"/>
              <a:gd name="connsiteX10" fmla="*/ 2350477 w 3044447"/>
              <a:gd name="connsiteY10" fmla="*/ 841679 h 1216818"/>
              <a:gd name="connsiteX11" fmla="*/ 2696308 w 3044447"/>
              <a:gd name="connsiteY11" fmla="*/ 847541 h 1216818"/>
              <a:gd name="connsiteX12" fmla="*/ 2831123 w 3044447"/>
              <a:gd name="connsiteY12" fmla="*/ 876849 h 1216818"/>
              <a:gd name="connsiteX13" fmla="*/ 2883877 w 3044447"/>
              <a:gd name="connsiteY13" fmla="*/ 1064418 h 1216818"/>
              <a:gd name="connsiteX14" fmla="*/ 2919046 w 3044447"/>
              <a:gd name="connsiteY14" fmla="*/ 1064418 h 1216818"/>
              <a:gd name="connsiteX15" fmla="*/ 2977661 w 3044447"/>
              <a:gd name="connsiteY15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919162 w 3049209"/>
              <a:gd name="connsiteY7" fmla="*/ 695141 h 1216818"/>
              <a:gd name="connsiteX8" fmla="*/ 1493593 w 3049209"/>
              <a:gd name="connsiteY8" fmla="*/ 800649 h 1216818"/>
              <a:gd name="connsiteX9" fmla="*/ 1827700 w 3049209"/>
              <a:gd name="connsiteY9" fmla="*/ 829956 h 1216818"/>
              <a:gd name="connsiteX10" fmla="*/ 2355239 w 3049209"/>
              <a:gd name="connsiteY10" fmla="*/ 841679 h 1216818"/>
              <a:gd name="connsiteX11" fmla="*/ 2701070 w 3049209"/>
              <a:gd name="connsiteY11" fmla="*/ 847541 h 1216818"/>
              <a:gd name="connsiteX12" fmla="*/ 2835885 w 3049209"/>
              <a:gd name="connsiteY12" fmla="*/ 876849 h 1216818"/>
              <a:gd name="connsiteX13" fmla="*/ 2888639 w 3049209"/>
              <a:gd name="connsiteY13" fmla="*/ 1064418 h 1216818"/>
              <a:gd name="connsiteX14" fmla="*/ 2923808 w 3049209"/>
              <a:gd name="connsiteY14" fmla="*/ 1064418 h 1216818"/>
              <a:gd name="connsiteX15" fmla="*/ 2982423 w 3049209"/>
              <a:gd name="connsiteY15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1493593 w 3049209"/>
              <a:gd name="connsiteY7" fmla="*/ 800649 h 1216818"/>
              <a:gd name="connsiteX8" fmla="*/ 1827700 w 3049209"/>
              <a:gd name="connsiteY8" fmla="*/ 829956 h 1216818"/>
              <a:gd name="connsiteX9" fmla="*/ 2355239 w 3049209"/>
              <a:gd name="connsiteY9" fmla="*/ 841679 h 1216818"/>
              <a:gd name="connsiteX10" fmla="*/ 2701070 w 3049209"/>
              <a:gd name="connsiteY10" fmla="*/ 847541 h 1216818"/>
              <a:gd name="connsiteX11" fmla="*/ 2835885 w 3049209"/>
              <a:gd name="connsiteY11" fmla="*/ 876849 h 1216818"/>
              <a:gd name="connsiteX12" fmla="*/ 2888639 w 3049209"/>
              <a:gd name="connsiteY12" fmla="*/ 1064418 h 1216818"/>
              <a:gd name="connsiteX13" fmla="*/ 2923808 w 3049209"/>
              <a:gd name="connsiteY13" fmla="*/ 1064418 h 1216818"/>
              <a:gd name="connsiteX14" fmla="*/ 2982423 w 3049209"/>
              <a:gd name="connsiteY14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1827700 w 3049209"/>
              <a:gd name="connsiteY7" fmla="*/ 829956 h 1216818"/>
              <a:gd name="connsiteX8" fmla="*/ 2355239 w 3049209"/>
              <a:gd name="connsiteY8" fmla="*/ 841679 h 1216818"/>
              <a:gd name="connsiteX9" fmla="*/ 2701070 w 3049209"/>
              <a:gd name="connsiteY9" fmla="*/ 847541 h 1216818"/>
              <a:gd name="connsiteX10" fmla="*/ 2835885 w 3049209"/>
              <a:gd name="connsiteY10" fmla="*/ 876849 h 1216818"/>
              <a:gd name="connsiteX11" fmla="*/ 2888639 w 3049209"/>
              <a:gd name="connsiteY11" fmla="*/ 1064418 h 1216818"/>
              <a:gd name="connsiteX12" fmla="*/ 2923808 w 3049209"/>
              <a:gd name="connsiteY12" fmla="*/ 1064418 h 1216818"/>
              <a:gd name="connsiteX13" fmla="*/ 2982423 w 3049209"/>
              <a:gd name="connsiteY13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355239 w 3049209"/>
              <a:gd name="connsiteY7" fmla="*/ 841679 h 1216818"/>
              <a:gd name="connsiteX8" fmla="*/ 2701070 w 3049209"/>
              <a:gd name="connsiteY8" fmla="*/ 847541 h 1216818"/>
              <a:gd name="connsiteX9" fmla="*/ 2835885 w 3049209"/>
              <a:gd name="connsiteY9" fmla="*/ 876849 h 1216818"/>
              <a:gd name="connsiteX10" fmla="*/ 2888639 w 3049209"/>
              <a:gd name="connsiteY10" fmla="*/ 1064418 h 1216818"/>
              <a:gd name="connsiteX11" fmla="*/ 2923808 w 3049209"/>
              <a:gd name="connsiteY11" fmla="*/ 1064418 h 1216818"/>
              <a:gd name="connsiteX12" fmla="*/ 2982423 w 3049209"/>
              <a:gd name="connsiteY12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701070 w 3049209"/>
              <a:gd name="connsiteY7" fmla="*/ 847541 h 1216818"/>
              <a:gd name="connsiteX8" fmla="*/ 2835885 w 3049209"/>
              <a:gd name="connsiteY8" fmla="*/ 876849 h 1216818"/>
              <a:gd name="connsiteX9" fmla="*/ 2888639 w 3049209"/>
              <a:gd name="connsiteY9" fmla="*/ 1064418 h 1216818"/>
              <a:gd name="connsiteX10" fmla="*/ 2923808 w 3049209"/>
              <a:gd name="connsiteY10" fmla="*/ 1064418 h 1216818"/>
              <a:gd name="connsiteX11" fmla="*/ 2982423 w 3049209"/>
              <a:gd name="connsiteY11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835885 w 3049209"/>
              <a:gd name="connsiteY7" fmla="*/ 876849 h 1216818"/>
              <a:gd name="connsiteX8" fmla="*/ 2888639 w 3049209"/>
              <a:gd name="connsiteY8" fmla="*/ 1064418 h 1216818"/>
              <a:gd name="connsiteX9" fmla="*/ 2923808 w 3049209"/>
              <a:gd name="connsiteY9" fmla="*/ 1064418 h 1216818"/>
              <a:gd name="connsiteX10" fmla="*/ 2982423 w 3049209"/>
              <a:gd name="connsiteY10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888639 w 3049209"/>
              <a:gd name="connsiteY7" fmla="*/ 1064418 h 1216818"/>
              <a:gd name="connsiteX8" fmla="*/ 2923808 w 3049209"/>
              <a:gd name="connsiteY8" fmla="*/ 1064418 h 1216818"/>
              <a:gd name="connsiteX9" fmla="*/ 2982423 w 3049209"/>
              <a:gd name="connsiteY9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923808 w 3049209"/>
              <a:gd name="connsiteY7" fmla="*/ 1064418 h 1216818"/>
              <a:gd name="connsiteX8" fmla="*/ 2982423 w 3049209"/>
              <a:gd name="connsiteY8" fmla="*/ 1216818 h 1216818"/>
              <a:gd name="connsiteX0" fmla="*/ 3031330 w 3049209"/>
              <a:gd name="connsiteY0" fmla="*/ 840399 h 1216818"/>
              <a:gd name="connsiteX1" fmla="*/ 3024004 w 3049209"/>
              <a:gd name="connsiteY1" fmla="*/ 559041 h 1216818"/>
              <a:gd name="connsiteX2" fmla="*/ 2847791 w 3049209"/>
              <a:gd name="connsiteY2" fmla="*/ 368542 h 1216818"/>
              <a:gd name="connsiteX3" fmla="*/ 2542991 w 3049209"/>
              <a:gd name="connsiteY3" fmla="*/ 306629 h 1216818"/>
              <a:gd name="connsiteX4" fmla="*/ 1428566 w 3049209"/>
              <a:gd name="connsiteY4" fmla="*/ 294724 h 1216818"/>
              <a:gd name="connsiteX5" fmla="*/ 10623 w 3049209"/>
              <a:gd name="connsiteY5" fmla="*/ 0 h 1216818"/>
              <a:gd name="connsiteX6" fmla="*/ 0 w 3049209"/>
              <a:gd name="connsiteY6" fmla="*/ 262120 h 1216818"/>
              <a:gd name="connsiteX7" fmla="*/ 2982423 w 3049209"/>
              <a:gd name="connsiteY7" fmla="*/ 1216818 h 1216818"/>
              <a:gd name="connsiteX0" fmla="*/ 3031330 w 3049209"/>
              <a:gd name="connsiteY0" fmla="*/ 840399 h 840399"/>
              <a:gd name="connsiteX1" fmla="*/ 3024004 w 3049209"/>
              <a:gd name="connsiteY1" fmla="*/ 559041 h 840399"/>
              <a:gd name="connsiteX2" fmla="*/ 2847791 w 3049209"/>
              <a:gd name="connsiteY2" fmla="*/ 368542 h 840399"/>
              <a:gd name="connsiteX3" fmla="*/ 2542991 w 3049209"/>
              <a:gd name="connsiteY3" fmla="*/ 306629 h 840399"/>
              <a:gd name="connsiteX4" fmla="*/ 1428566 w 3049209"/>
              <a:gd name="connsiteY4" fmla="*/ 294724 h 840399"/>
              <a:gd name="connsiteX5" fmla="*/ 10623 w 3049209"/>
              <a:gd name="connsiteY5" fmla="*/ 0 h 840399"/>
              <a:gd name="connsiteX6" fmla="*/ 0 w 3049209"/>
              <a:gd name="connsiteY6" fmla="*/ 262120 h 840399"/>
              <a:gd name="connsiteX0" fmla="*/ 3021155 w 3039034"/>
              <a:gd name="connsiteY0" fmla="*/ 840399 h 840399"/>
              <a:gd name="connsiteX1" fmla="*/ 3013829 w 3039034"/>
              <a:gd name="connsiteY1" fmla="*/ 559041 h 840399"/>
              <a:gd name="connsiteX2" fmla="*/ 2837616 w 3039034"/>
              <a:gd name="connsiteY2" fmla="*/ 368542 h 840399"/>
              <a:gd name="connsiteX3" fmla="*/ 2532816 w 3039034"/>
              <a:gd name="connsiteY3" fmla="*/ 306629 h 840399"/>
              <a:gd name="connsiteX4" fmla="*/ 1418391 w 3039034"/>
              <a:gd name="connsiteY4" fmla="*/ 294724 h 840399"/>
              <a:gd name="connsiteX5" fmla="*/ 448 w 3039034"/>
              <a:gd name="connsiteY5" fmla="*/ 0 h 840399"/>
              <a:gd name="connsiteX6" fmla="*/ 1731 w 3039034"/>
              <a:gd name="connsiteY6" fmla="*/ 250214 h 840399"/>
              <a:gd name="connsiteX0" fmla="*/ 3021155 w 3039034"/>
              <a:gd name="connsiteY0" fmla="*/ 840399 h 840399"/>
              <a:gd name="connsiteX1" fmla="*/ 3013829 w 3039034"/>
              <a:gd name="connsiteY1" fmla="*/ 559041 h 840399"/>
              <a:gd name="connsiteX2" fmla="*/ 2837616 w 3039034"/>
              <a:gd name="connsiteY2" fmla="*/ 368542 h 840399"/>
              <a:gd name="connsiteX3" fmla="*/ 2532816 w 3039034"/>
              <a:gd name="connsiteY3" fmla="*/ 306629 h 840399"/>
              <a:gd name="connsiteX4" fmla="*/ 1470778 w 3039034"/>
              <a:gd name="connsiteY4" fmla="*/ 294724 h 840399"/>
              <a:gd name="connsiteX5" fmla="*/ 448 w 3039034"/>
              <a:gd name="connsiteY5" fmla="*/ 0 h 840399"/>
              <a:gd name="connsiteX6" fmla="*/ 1731 w 3039034"/>
              <a:gd name="connsiteY6" fmla="*/ 250214 h 840399"/>
              <a:gd name="connsiteX0" fmla="*/ 3021155 w 3092528"/>
              <a:gd name="connsiteY0" fmla="*/ 840399 h 840399"/>
              <a:gd name="connsiteX1" fmla="*/ 3013829 w 3092528"/>
              <a:gd name="connsiteY1" fmla="*/ 559041 h 840399"/>
              <a:gd name="connsiteX2" fmla="*/ 2837616 w 3092528"/>
              <a:gd name="connsiteY2" fmla="*/ 368542 h 840399"/>
              <a:gd name="connsiteX3" fmla="*/ 3068598 w 3092528"/>
              <a:gd name="connsiteY3" fmla="*/ 216141 h 840399"/>
              <a:gd name="connsiteX4" fmla="*/ 1470778 w 3092528"/>
              <a:gd name="connsiteY4" fmla="*/ 294724 h 840399"/>
              <a:gd name="connsiteX5" fmla="*/ 448 w 3092528"/>
              <a:gd name="connsiteY5" fmla="*/ 0 h 840399"/>
              <a:gd name="connsiteX6" fmla="*/ 1731 w 3092528"/>
              <a:gd name="connsiteY6" fmla="*/ 250214 h 840399"/>
              <a:gd name="connsiteX0" fmla="*/ 3021155 w 3566434"/>
              <a:gd name="connsiteY0" fmla="*/ 840399 h 840399"/>
              <a:gd name="connsiteX1" fmla="*/ 3013829 w 3566434"/>
              <a:gd name="connsiteY1" fmla="*/ 559041 h 840399"/>
              <a:gd name="connsiteX2" fmla="*/ 3566278 w 3566434"/>
              <a:gd name="connsiteY2" fmla="*/ 280436 h 840399"/>
              <a:gd name="connsiteX3" fmla="*/ 3068598 w 3566434"/>
              <a:gd name="connsiteY3" fmla="*/ 216141 h 840399"/>
              <a:gd name="connsiteX4" fmla="*/ 1470778 w 3566434"/>
              <a:gd name="connsiteY4" fmla="*/ 294724 h 840399"/>
              <a:gd name="connsiteX5" fmla="*/ 448 w 3566434"/>
              <a:gd name="connsiteY5" fmla="*/ 0 h 840399"/>
              <a:gd name="connsiteX6" fmla="*/ 1731 w 3566434"/>
              <a:gd name="connsiteY6" fmla="*/ 250214 h 840399"/>
              <a:gd name="connsiteX0" fmla="*/ 3021155 w 3871700"/>
              <a:gd name="connsiteY0" fmla="*/ 840399 h 840399"/>
              <a:gd name="connsiteX1" fmla="*/ 3852029 w 3871700"/>
              <a:gd name="connsiteY1" fmla="*/ 451885 h 840399"/>
              <a:gd name="connsiteX2" fmla="*/ 3566278 w 3871700"/>
              <a:gd name="connsiteY2" fmla="*/ 280436 h 840399"/>
              <a:gd name="connsiteX3" fmla="*/ 3068598 w 3871700"/>
              <a:gd name="connsiteY3" fmla="*/ 216141 h 840399"/>
              <a:gd name="connsiteX4" fmla="*/ 1470778 w 3871700"/>
              <a:gd name="connsiteY4" fmla="*/ 294724 h 840399"/>
              <a:gd name="connsiteX5" fmla="*/ 448 w 3871700"/>
              <a:gd name="connsiteY5" fmla="*/ 0 h 840399"/>
              <a:gd name="connsiteX6" fmla="*/ 1731 w 3871700"/>
              <a:gd name="connsiteY6" fmla="*/ 250214 h 840399"/>
              <a:gd name="connsiteX0" fmla="*/ 4121292 w 4123476"/>
              <a:gd name="connsiteY0" fmla="*/ 1097574 h 1097574"/>
              <a:gd name="connsiteX1" fmla="*/ 3852029 w 4123476"/>
              <a:gd name="connsiteY1" fmla="*/ 451885 h 1097574"/>
              <a:gd name="connsiteX2" fmla="*/ 3566278 w 4123476"/>
              <a:gd name="connsiteY2" fmla="*/ 280436 h 1097574"/>
              <a:gd name="connsiteX3" fmla="*/ 3068598 w 4123476"/>
              <a:gd name="connsiteY3" fmla="*/ 216141 h 1097574"/>
              <a:gd name="connsiteX4" fmla="*/ 1470778 w 4123476"/>
              <a:gd name="connsiteY4" fmla="*/ 294724 h 1097574"/>
              <a:gd name="connsiteX5" fmla="*/ 448 w 4123476"/>
              <a:gd name="connsiteY5" fmla="*/ 0 h 1097574"/>
              <a:gd name="connsiteX6" fmla="*/ 1731 w 4123476"/>
              <a:gd name="connsiteY6" fmla="*/ 250214 h 1097574"/>
              <a:gd name="connsiteX0" fmla="*/ 4121292 w 4123476"/>
              <a:gd name="connsiteY0" fmla="*/ 1097574 h 1097574"/>
              <a:gd name="connsiteX1" fmla="*/ 3852029 w 4123476"/>
              <a:gd name="connsiteY1" fmla="*/ 451885 h 1097574"/>
              <a:gd name="connsiteX2" fmla="*/ 3566278 w 4123476"/>
              <a:gd name="connsiteY2" fmla="*/ 280436 h 1097574"/>
              <a:gd name="connsiteX3" fmla="*/ 3068598 w 4123476"/>
              <a:gd name="connsiteY3" fmla="*/ 216141 h 1097574"/>
              <a:gd name="connsiteX4" fmla="*/ 1470778 w 4123476"/>
              <a:gd name="connsiteY4" fmla="*/ 294724 h 1097574"/>
              <a:gd name="connsiteX5" fmla="*/ 448 w 4123476"/>
              <a:gd name="connsiteY5" fmla="*/ 0 h 1097574"/>
              <a:gd name="connsiteX6" fmla="*/ 1731 w 4123476"/>
              <a:gd name="connsiteY6" fmla="*/ 250214 h 1097574"/>
              <a:gd name="connsiteX0" fmla="*/ 4121292 w 4123476"/>
              <a:gd name="connsiteY0" fmla="*/ 1097574 h 1097574"/>
              <a:gd name="connsiteX1" fmla="*/ 3852029 w 4123476"/>
              <a:gd name="connsiteY1" fmla="*/ 451885 h 1097574"/>
              <a:gd name="connsiteX2" fmla="*/ 3566278 w 4123476"/>
              <a:gd name="connsiteY2" fmla="*/ 280436 h 1097574"/>
              <a:gd name="connsiteX3" fmla="*/ 3068598 w 4123476"/>
              <a:gd name="connsiteY3" fmla="*/ 216141 h 1097574"/>
              <a:gd name="connsiteX4" fmla="*/ 1470778 w 4123476"/>
              <a:gd name="connsiteY4" fmla="*/ 294724 h 1097574"/>
              <a:gd name="connsiteX5" fmla="*/ 448 w 4123476"/>
              <a:gd name="connsiteY5" fmla="*/ 0 h 1097574"/>
              <a:gd name="connsiteX6" fmla="*/ 1731 w 4123476"/>
              <a:gd name="connsiteY6" fmla="*/ 250214 h 1097574"/>
              <a:gd name="connsiteX0" fmla="*/ 4121292 w 4123476"/>
              <a:gd name="connsiteY0" fmla="*/ 1097574 h 1097574"/>
              <a:gd name="connsiteX1" fmla="*/ 3852029 w 4123476"/>
              <a:gd name="connsiteY1" fmla="*/ 451885 h 1097574"/>
              <a:gd name="connsiteX2" fmla="*/ 3566278 w 4123476"/>
              <a:gd name="connsiteY2" fmla="*/ 280436 h 1097574"/>
              <a:gd name="connsiteX3" fmla="*/ 3068598 w 4123476"/>
              <a:gd name="connsiteY3" fmla="*/ 216141 h 1097574"/>
              <a:gd name="connsiteX4" fmla="*/ 1470778 w 4123476"/>
              <a:gd name="connsiteY4" fmla="*/ 294724 h 1097574"/>
              <a:gd name="connsiteX5" fmla="*/ 448 w 4123476"/>
              <a:gd name="connsiteY5" fmla="*/ 0 h 1097574"/>
              <a:gd name="connsiteX6" fmla="*/ 1731 w 4123476"/>
              <a:gd name="connsiteY6" fmla="*/ 250214 h 1097574"/>
              <a:gd name="connsiteX0" fmla="*/ 4121292 w 4123787"/>
              <a:gd name="connsiteY0" fmla="*/ 1097574 h 1097574"/>
              <a:gd name="connsiteX1" fmla="*/ 3852029 w 4123787"/>
              <a:gd name="connsiteY1" fmla="*/ 451885 h 1097574"/>
              <a:gd name="connsiteX2" fmla="*/ 3566278 w 4123787"/>
              <a:gd name="connsiteY2" fmla="*/ 280436 h 1097574"/>
              <a:gd name="connsiteX3" fmla="*/ 3068598 w 4123787"/>
              <a:gd name="connsiteY3" fmla="*/ 216141 h 1097574"/>
              <a:gd name="connsiteX4" fmla="*/ 1470778 w 4123787"/>
              <a:gd name="connsiteY4" fmla="*/ 294724 h 1097574"/>
              <a:gd name="connsiteX5" fmla="*/ 448 w 4123787"/>
              <a:gd name="connsiteY5" fmla="*/ 0 h 1097574"/>
              <a:gd name="connsiteX6" fmla="*/ 1731 w 4123787"/>
              <a:gd name="connsiteY6" fmla="*/ 250214 h 1097574"/>
              <a:gd name="connsiteX0" fmla="*/ 4121292 w 4121292"/>
              <a:gd name="connsiteY0" fmla="*/ 1097574 h 1097574"/>
              <a:gd name="connsiteX1" fmla="*/ 3852029 w 4121292"/>
              <a:gd name="connsiteY1" fmla="*/ 451885 h 1097574"/>
              <a:gd name="connsiteX2" fmla="*/ 3566278 w 4121292"/>
              <a:gd name="connsiteY2" fmla="*/ 280436 h 1097574"/>
              <a:gd name="connsiteX3" fmla="*/ 3068598 w 4121292"/>
              <a:gd name="connsiteY3" fmla="*/ 216141 h 1097574"/>
              <a:gd name="connsiteX4" fmla="*/ 1470778 w 4121292"/>
              <a:gd name="connsiteY4" fmla="*/ 294724 h 1097574"/>
              <a:gd name="connsiteX5" fmla="*/ 448 w 4121292"/>
              <a:gd name="connsiteY5" fmla="*/ 0 h 1097574"/>
              <a:gd name="connsiteX6" fmla="*/ 1731 w 4121292"/>
              <a:gd name="connsiteY6" fmla="*/ 250214 h 1097574"/>
              <a:gd name="connsiteX0" fmla="*/ 4121292 w 4145730"/>
              <a:gd name="connsiteY0" fmla="*/ 1097574 h 1146580"/>
              <a:gd name="connsiteX1" fmla="*/ 4126971 w 4145730"/>
              <a:gd name="connsiteY1" fmla="*/ 1099085 h 1146580"/>
              <a:gd name="connsiteX2" fmla="*/ 3852029 w 4145730"/>
              <a:gd name="connsiteY2" fmla="*/ 451885 h 1146580"/>
              <a:gd name="connsiteX3" fmla="*/ 3566278 w 4145730"/>
              <a:gd name="connsiteY3" fmla="*/ 280436 h 1146580"/>
              <a:gd name="connsiteX4" fmla="*/ 3068598 w 4145730"/>
              <a:gd name="connsiteY4" fmla="*/ 216141 h 1146580"/>
              <a:gd name="connsiteX5" fmla="*/ 1470778 w 4145730"/>
              <a:gd name="connsiteY5" fmla="*/ 294724 h 1146580"/>
              <a:gd name="connsiteX6" fmla="*/ 448 w 4145730"/>
              <a:gd name="connsiteY6" fmla="*/ 0 h 1146580"/>
              <a:gd name="connsiteX7" fmla="*/ 1731 w 4145730"/>
              <a:gd name="connsiteY7" fmla="*/ 250214 h 1146580"/>
              <a:gd name="connsiteX0" fmla="*/ 4121292 w 4201901"/>
              <a:gd name="connsiteY0" fmla="*/ 1097574 h 1552691"/>
              <a:gd name="connsiteX1" fmla="*/ 4191448 w 4201901"/>
              <a:gd name="connsiteY1" fmla="*/ 1538700 h 1552691"/>
              <a:gd name="connsiteX2" fmla="*/ 3852029 w 4201901"/>
              <a:gd name="connsiteY2" fmla="*/ 451885 h 1552691"/>
              <a:gd name="connsiteX3" fmla="*/ 3566278 w 4201901"/>
              <a:gd name="connsiteY3" fmla="*/ 280436 h 1552691"/>
              <a:gd name="connsiteX4" fmla="*/ 3068598 w 4201901"/>
              <a:gd name="connsiteY4" fmla="*/ 216141 h 1552691"/>
              <a:gd name="connsiteX5" fmla="*/ 1470778 w 4201901"/>
              <a:gd name="connsiteY5" fmla="*/ 294724 h 1552691"/>
              <a:gd name="connsiteX6" fmla="*/ 448 w 4201901"/>
              <a:gd name="connsiteY6" fmla="*/ 0 h 1552691"/>
              <a:gd name="connsiteX7" fmla="*/ 1731 w 4201901"/>
              <a:gd name="connsiteY7" fmla="*/ 250214 h 1552691"/>
              <a:gd name="connsiteX0" fmla="*/ 4121292 w 4121433"/>
              <a:gd name="connsiteY0" fmla="*/ 1097574 h 1126007"/>
              <a:gd name="connsiteX1" fmla="*/ 4074767 w 4121433"/>
              <a:gd name="connsiteY1" fmla="*/ 1069593 h 1126007"/>
              <a:gd name="connsiteX2" fmla="*/ 3852029 w 4121433"/>
              <a:gd name="connsiteY2" fmla="*/ 451885 h 1126007"/>
              <a:gd name="connsiteX3" fmla="*/ 3566278 w 4121433"/>
              <a:gd name="connsiteY3" fmla="*/ 280436 h 1126007"/>
              <a:gd name="connsiteX4" fmla="*/ 3068598 w 4121433"/>
              <a:gd name="connsiteY4" fmla="*/ 216141 h 1126007"/>
              <a:gd name="connsiteX5" fmla="*/ 1470778 w 4121433"/>
              <a:gd name="connsiteY5" fmla="*/ 294724 h 1126007"/>
              <a:gd name="connsiteX6" fmla="*/ 448 w 4121433"/>
              <a:gd name="connsiteY6" fmla="*/ 0 h 1126007"/>
              <a:gd name="connsiteX7" fmla="*/ 1731 w 4121433"/>
              <a:gd name="connsiteY7" fmla="*/ 250214 h 1126007"/>
              <a:gd name="connsiteX0" fmla="*/ 4180823 w 4180833"/>
              <a:gd name="connsiteY0" fmla="*/ 1557155 h 1557155"/>
              <a:gd name="connsiteX1" fmla="*/ 4074767 w 4180833"/>
              <a:gd name="connsiteY1" fmla="*/ 1069593 h 1557155"/>
              <a:gd name="connsiteX2" fmla="*/ 3852029 w 4180833"/>
              <a:gd name="connsiteY2" fmla="*/ 451885 h 1557155"/>
              <a:gd name="connsiteX3" fmla="*/ 3566278 w 4180833"/>
              <a:gd name="connsiteY3" fmla="*/ 280436 h 1557155"/>
              <a:gd name="connsiteX4" fmla="*/ 3068598 w 4180833"/>
              <a:gd name="connsiteY4" fmla="*/ 216141 h 1557155"/>
              <a:gd name="connsiteX5" fmla="*/ 1470778 w 4180833"/>
              <a:gd name="connsiteY5" fmla="*/ 294724 h 1557155"/>
              <a:gd name="connsiteX6" fmla="*/ 448 w 4180833"/>
              <a:gd name="connsiteY6" fmla="*/ 0 h 1557155"/>
              <a:gd name="connsiteX7" fmla="*/ 1731 w 4180833"/>
              <a:gd name="connsiteY7" fmla="*/ 250214 h 1557155"/>
              <a:gd name="connsiteX0" fmla="*/ 4180823 w 4180866"/>
              <a:gd name="connsiteY0" fmla="*/ 1557155 h 1557155"/>
              <a:gd name="connsiteX1" fmla="*/ 4122392 w 4180866"/>
              <a:gd name="connsiteY1" fmla="*/ 1088643 h 1557155"/>
              <a:gd name="connsiteX2" fmla="*/ 3852029 w 4180866"/>
              <a:gd name="connsiteY2" fmla="*/ 451885 h 1557155"/>
              <a:gd name="connsiteX3" fmla="*/ 3566278 w 4180866"/>
              <a:gd name="connsiteY3" fmla="*/ 280436 h 1557155"/>
              <a:gd name="connsiteX4" fmla="*/ 3068598 w 4180866"/>
              <a:gd name="connsiteY4" fmla="*/ 216141 h 1557155"/>
              <a:gd name="connsiteX5" fmla="*/ 1470778 w 4180866"/>
              <a:gd name="connsiteY5" fmla="*/ 294724 h 1557155"/>
              <a:gd name="connsiteX6" fmla="*/ 448 w 4180866"/>
              <a:gd name="connsiteY6" fmla="*/ 0 h 1557155"/>
              <a:gd name="connsiteX7" fmla="*/ 1731 w 4180866"/>
              <a:gd name="connsiteY7" fmla="*/ 250214 h 1557155"/>
              <a:gd name="connsiteX0" fmla="*/ 4180823 w 4180866"/>
              <a:gd name="connsiteY0" fmla="*/ 1557155 h 1557155"/>
              <a:gd name="connsiteX1" fmla="*/ 4122392 w 4180866"/>
              <a:gd name="connsiteY1" fmla="*/ 1088643 h 1557155"/>
              <a:gd name="connsiteX2" fmla="*/ 3852029 w 4180866"/>
              <a:gd name="connsiteY2" fmla="*/ 451885 h 1557155"/>
              <a:gd name="connsiteX3" fmla="*/ 3566278 w 4180866"/>
              <a:gd name="connsiteY3" fmla="*/ 280436 h 1557155"/>
              <a:gd name="connsiteX4" fmla="*/ 3068598 w 4180866"/>
              <a:gd name="connsiteY4" fmla="*/ 216141 h 1557155"/>
              <a:gd name="connsiteX5" fmla="*/ 1470778 w 4180866"/>
              <a:gd name="connsiteY5" fmla="*/ 294724 h 1557155"/>
              <a:gd name="connsiteX6" fmla="*/ 448 w 4180866"/>
              <a:gd name="connsiteY6" fmla="*/ 0 h 1557155"/>
              <a:gd name="connsiteX7" fmla="*/ 1731 w 4180866"/>
              <a:gd name="connsiteY7" fmla="*/ 250214 h 1557155"/>
              <a:gd name="connsiteX0" fmla="*/ 4180823 w 4180866"/>
              <a:gd name="connsiteY0" fmla="*/ 1557155 h 1557155"/>
              <a:gd name="connsiteX1" fmla="*/ 4122392 w 4180866"/>
              <a:gd name="connsiteY1" fmla="*/ 1088643 h 1557155"/>
              <a:gd name="connsiteX2" fmla="*/ 3852029 w 4180866"/>
              <a:gd name="connsiteY2" fmla="*/ 451885 h 1557155"/>
              <a:gd name="connsiteX3" fmla="*/ 3566278 w 4180866"/>
              <a:gd name="connsiteY3" fmla="*/ 280436 h 1557155"/>
              <a:gd name="connsiteX4" fmla="*/ 3068598 w 4180866"/>
              <a:gd name="connsiteY4" fmla="*/ 216141 h 1557155"/>
              <a:gd name="connsiteX5" fmla="*/ 1470778 w 4180866"/>
              <a:gd name="connsiteY5" fmla="*/ 294724 h 1557155"/>
              <a:gd name="connsiteX6" fmla="*/ 448 w 4180866"/>
              <a:gd name="connsiteY6" fmla="*/ 0 h 1557155"/>
              <a:gd name="connsiteX7" fmla="*/ 1731 w 4180866"/>
              <a:gd name="connsiteY7" fmla="*/ 250214 h 1557155"/>
              <a:gd name="connsiteX0" fmla="*/ 4180823 w 4180840"/>
              <a:gd name="connsiteY0" fmla="*/ 1557155 h 1557155"/>
              <a:gd name="connsiteX1" fmla="*/ 4122392 w 4180840"/>
              <a:gd name="connsiteY1" fmla="*/ 1088643 h 1557155"/>
              <a:gd name="connsiteX2" fmla="*/ 3852029 w 4180840"/>
              <a:gd name="connsiteY2" fmla="*/ 451885 h 1557155"/>
              <a:gd name="connsiteX3" fmla="*/ 3566278 w 4180840"/>
              <a:gd name="connsiteY3" fmla="*/ 280436 h 1557155"/>
              <a:gd name="connsiteX4" fmla="*/ 3068598 w 4180840"/>
              <a:gd name="connsiteY4" fmla="*/ 216141 h 1557155"/>
              <a:gd name="connsiteX5" fmla="*/ 1470778 w 4180840"/>
              <a:gd name="connsiteY5" fmla="*/ 294724 h 1557155"/>
              <a:gd name="connsiteX6" fmla="*/ 448 w 4180840"/>
              <a:gd name="connsiteY6" fmla="*/ 0 h 1557155"/>
              <a:gd name="connsiteX7" fmla="*/ 1731 w 4180840"/>
              <a:gd name="connsiteY7" fmla="*/ 250214 h 1557155"/>
              <a:gd name="connsiteX0" fmla="*/ 4180823 w 4185008"/>
              <a:gd name="connsiteY0" fmla="*/ 1557155 h 1593468"/>
              <a:gd name="connsiteX1" fmla="*/ 4180639 w 4185008"/>
              <a:gd name="connsiteY1" fmla="*/ 1559216 h 1593468"/>
              <a:gd name="connsiteX2" fmla="*/ 4122392 w 4185008"/>
              <a:gd name="connsiteY2" fmla="*/ 1088643 h 1593468"/>
              <a:gd name="connsiteX3" fmla="*/ 3852029 w 4185008"/>
              <a:gd name="connsiteY3" fmla="*/ 451885 h 1593468"/>
              <a:gd name="connsiteX4" fmla="*/ 3566278 w 4185008"/>
              <a:gd name="connsiteY4" fmla="*/ 280436 h 1593468"/>
              <a:gd name="connsiteX5" fmla="*/ 3068598 w 4185008"/>
              <a:gd name="connsiteY5" fmla="*/ 216141 h 1593468"/>
              <a:gd name="connsiteX6" fmla="*/ 1470778 w 4185008"/>
              <a:gd name="connsiteY6" fmla="*/ 294724 h 1593468"/>
              <a:gd name="connsiteX7" fmla="*/ 448 w 4185008"/>
              <a:gd name="connsiteY7" fmla="*/ 0 h 1593468"/>
              <a:gd name="connsiteX8" fmla="*/ 1731 w 4185008"/>
              <a:gd name="connsiteY8" fmla="*/ 250214 h 1593468"/>
              <a:gd name="connsiteX0" fmla="*/ 4180823 w 4180823"/>
              <a:gd name="connsiteY0" fmla="*/ 1557155 h 1557167"/>
              <a:gd name="connsiteX1" fmla="*/ 4168733 w 4180823"/>
              <a:gd name="connsiteY1" fmla="*/ 1473491 h 1557167"/>
              <a:gd name="connsiteX2" fmla="*/ 4122392 w 4180823"/>
              <a:gd name="connsiteY2" fmla="*/ 1088643 h 1557167"/>
              <a:gd name="connsiteX3" fmla="*/ 3852029 w 4180823"/>
              <a:gd name="connsiteY3" fmla="*/ 451885 h 1557167"/>
              <a:gd name="connsiteX4" fmla="*/ 3566278 w 4180823"/>
              <a:gd name="connsiteY4" fmla="*/ 280436 h 1557167"/>
              <a:gd name="connsiteX5" fmla="*/ 3068598 w 4180823"/>
              <a:gd name="connsiteY5" fmla="*/ 216141 h 1557167"/>
              <a:gd name="connsiteX6" fmla="*/ 1470778 w 4180823"/>
              <a:gd name="connsiteY6" fmla="*/ 294724 h 1557167"/>
              <a:gd name="connsiteX7" fmla="*/ 448 w 4180823"/>
              <a:gd name="connsiteY7" fmla="*/ 0 h 1557167"/>
              <a:gd name="connsiteX8" fmla="*/ 1731 w 4180823"/>
              <a:gd name="connsiteY8" fmla="*/ 250214 h 1557167"/>
              <a:gd name="connsiteX0" fmla="*/ 3640279 w 4168863"/>
              <a:gd name="connsiteY0" fmla="*/ 1528580 h 1531890"/>
              <a:gd name="connsiteX1" fmla="*/ 4168733 w 4168863"/>
              <a:gd name="connsiteY1" fmla="*/ 1473491 h 1531890"/>
              <a:gd name="connsiteX2" fmla="*/ 4122392 w 4168863"/>
              <a:gd name="connsiteY2" fmla="*/ 1088643 h 1531890"/>
              <a:gd name="connsiteX3" fmla="*/ 3852029 w 4168863"/>
              <a:gd name="connsiteY3" fmla="*/ 451885 h 1531890"/>
              <a:gd name="connsiteX4" fmla="*/ 3566278 w 4168863"/>
              <a:gd name="connsiteY4" fmla="*/ 280436 h 1531890"/>
              <a:gd name="connsiteX5" fmla="*/ 3068598 w 4168863"/>
              <a:gd name="connsiteY5" fmla="*/ 216141 h 1531890"/>
              <a:gd name="connsiteX6" fmla="*/ 1470778 w 4168863"/>
              <a:gd name="connsiteY6" fmla="*/ 294724 h 1531890"/>
              <a:gd name="connsiteX7" fmla="*/ 448 w 4168863"/>
              <a:gd name="connsiteY7" fmla="*/ 0 h 1531890"/>
              <a:gd name="connsiteX8" fmla="*/ 1731 w 4168863"/>
              <a:gd name="connsiteY8" fmla="*/ 250214 h 1531890"/>
              <a:gd name="connsiteX0" fmla="*/ 3640279 w 4183147"/>
              <a:gd name="connsiteY0" fmla="*/ 1528580 h 1568492"/>
              <a:gd name="connsiteX1" fmla="*/ 4183020 w 4183147"/>
              <a:gd name="connsiteY1" fmla="*/ 1535403 h 1568492"/>
              <a:gd name="connsiteX2" fmla="*/ 4122392 w 4183147"/>
              <a:gd name="connsiteY2" fmla="*/ 1088643 h 1568492"/>
              <a:gd name="connsiteX3" fmla="*/ 3852029 w 4183147"/>
              <a:gd name="connsiteY3" fmla="*/ 451885 h 1568492"/>
              <a:gd name="connsiteX4" fmla="*/ 3566278 w 4183147"/>
              <a:gd name="connsiteY4" fmla="*/ 280436 h 1568492"/>
              <a:gd name="connsiteX5" fmla="*/ 3068598 w 4183147"/>
              <a:gd name="connsiteY5" fmla="*/ 216141 h 1568492"/>
              <a:gd name="connsiteX6" fmla="*/ 1470778 w 4183147"/>
              <a:gd name="connsiteY6" fmla="*/ 294724 h 1568492"/>
              <a:gd name="connsiteX7" fmla="*/ 448 w 4183147"/>
              <a:gd name="connsiteY7" fmla="*/ 0 h 1568492"/>
              <a:gd name="connsiteX8" fmla="*/ 1731 w 4183147"/>
              <a:gd name="connsiteY8" fmla="*/ 250214 h 1568492"/>
              <a:gd name="connsiteX0" fmla="*/ 3640279 w 4183020"/>
              <a:gd name="connsiteY0" fmla="*/ 1528580 h 1535679"/>
              <a:gd name="connsiteX1" fmla="*/ 4183020 w 4183020"/>
              <a:gd name="connsiteY1" fmla="*/ 1535403 h 1535679"/>
              <a:gd name="connsiteX2" fmla="*/ 4122392 w 4183020"/>
              <a:gd name="connsiteY2" fmla="*/ 1088643 h 1535679"/>
              <a:gd name="connsiteX3" fmla="*/ 3852029 w 4183020"/>
              <a:gd name="connsiteY3" fmla="*/ 451885 h 1535679"/>
              <a:gd name="connsiteX4" fmla="*/ 3566278 w 4183020"/>
              <a:gd name="connsiteY4" fmla="*/ 280436 h 1535679"/>
              <a:gd name="connsiteX5" fmla="*/ 3068598 w 4183020"/>
              <a:gd name="connsiteY5" fmla="*/ 216141 h 1535679"/>
              <a:gd name="connsiteX6" fmla="*/ 1470778 w 4183020"/>
              <a:gd name="connsiteY6" fmla="*/ 294724 h 1535679"/>
              <a:gd name="connsiteX7" fmla="*/ 448 w 4183020"/>
              <a:gd name="connsiteY7" fmla="*/ 0 h 1535679"/>
              <a:gd name="connsiteX8" fmla="*/ 1731 w 4183020"/>
              <a:gd name="connsiteY8" fmla="*/ 250214 h 1535679"/>
              <a:gd name="connsiteX0" fmla="*/ 3640279 w 4183020"/>
              <a:gd name="connsiteY0" fmla="*/ 1528580 h 1565010"/>
              <a:gd name="connsiteX1" fmla="*/ 3635334 w 4183020"/>
              <a:gd name="connsiteY1" fmla="*/ 1523498 h 1565010"/>
              <a:gd name="connsiteX2" fmla="*/ 4183020 w 4183020"/>
              <a:gd name="connsiteY2" fmla="*/ 1535403 h 1565010"/>
              <a:gd name="connsiteX3" fmla="*/ 4122392 w 4183020"/>
              <a:gd name="connsiteY3" fmla="*/ 1088643 h 1565010"/>
              <a:gd name="connsiteX4" fmla="*/ 3852029 w 4183020"/>
              <a:gd name="connsiteY4" fmla="*/ 451885 h 1565010"/>
              <a:gd name="connsiteX5" fmla="*/ 3566278 w 4183020"/>
              <a:gd name="connsiteY5" fmla="*/ 280436 h 1565010"/>
              <a:gd name="connsiteX6" fmla="*/ 3068598 w 4183020"/>
              <a:gd name="connsiteY6" fmla="*/ 216141 h 1565010"/>
              <a:gd name="connsiteX7" fmla="*/ 1470778 w 4183020"/>
              <a:gd name="connsiteY7" fmla="*/ 294724 h 1565010"/>
              <a:gd name="connsiteX8" fmla="*/ 448 w 4183020"/>
              <a:gd name="connsiteY8" fmla="*/ 0 h 1565010"/>
              <a:gd name="connsiteX9" fmla="*/ 1731 w 4183020"/>
              <a:gd name="connsiteY9" fmla="*/ 250214 h 1565010"/>
              <a:gd name="connsiteX0" fmla="*/ 3640279 w 4183020"/>
              <a:gd name="connsiteY0" fmla="*/ 1528580 h 1560944"/>
              <a:gd name="connsiteX1" fmla="*/ 3702009 w 4183020"/>
              <a:gd name="connsiteY1" fmla="*/ 1502066 h 1560944"/>
              <a:gd name="connsiteX2" fmla="*/ 4183020 w 4183020"/>
              <a:gd name="connsiteY2" fmla="*/ 1535403 h 1560944"/>
              <a:gd name="connsiteX3" fmla="*/ 4122392 w 4183020"/>
              <a:gd name="connsiteY3" fmla="*/ 1088643 h 1560944"/>
              <a:gd name="connsiteX4" fmla="*/ 3852029 w 4183020"/>
              <a:gd name="connsiteY4" fmla="*/ 451885 h 1560944"/>
              <a:gd name="connsiteX5" fmla="*/ 3566278 w 4183020"/>
              <a:gd name="connsiteY5" fmla="*/ 280436 h 1560944"/>
              <a:gd name="connsiteX6" fmla="*/ 3068598 w 4183020"/>
              <a:gd name="connsiteY6" fmla="*/ 216141 h 1560944"/>
              <a:gd name="connsiteX7" fmla="*/ 1470778 w 4183020"/>
              <a:gd name="connsiteY7" fmla="*/ 294724 h 1560944"/>
              <a:gd name="connsiteX8" fmla="*/ 448 w 4183020"/>
              <a:gd name="connsiteY8" fmla="*/ 0 h 1560944"/>
              <a:gd name="connsiteX9" fmla="*/ 1731 w 4183020"/>
              <a:gd name="connsiteY9" fmla="*/ 250214 h 1560944"/>
              <a:gd name="connsiteX0" fmla="*/ 3561698 w 4183020"/>
              <a:gd name="connsiteY0" fmla="*/ 1102337 h 1560944"/>
              <a:gd name="connsiteX1" fmla="*/ 3702009 w 4183020"/>
              <a:gd name="connsiteY1" fmla="*/ 1502066 h 1560944"/>
              <a:gd name="connsiteX2" fmla="*/ 4183020 w 4183020"/>
              <a:gd name="connsiteY2" fmla="*/ 1535403 h 1560944"/>
              <a:gd name="connsiteX3" fmla="*/ 4122392 w 4183020"/>
              <a:gd name="connsiteY3" fmla="*/ 1088643 h 1560944"/>
              <a:gd name="connsiteX4" fmla="*/ 3852029 w 4183020"/>
              <a:gd name="connsiteY4" fmla="*/ 451885 h 1560944"/>
              <a:gd name="connsiteX5" fmla="*/ 3566278 w 4183020"/>
              <a:gd name="connsiteY5" fmla="*/ 280436 h 1560944"/>
              <a:gd name="connsiteX6" fmla="*/ 3068598 w 4183020"/>
              <a:gd name="connsiteY6" fmla="*/ 216141 h 1560944"/>
              <a:gd name="connsiteX7" fmla="*/ 1470778 w 4183020"/>
              <a:gd name="connsiteY7" fmla="*/ 294724 h 1560944"/>
              <a:gd name="connsiteX8" fmla="*/ 448 w 4183020"/>
              <a:gd name="connsiteY8" fmla="*/ 0 h 1560944"/>
              <a:gd name="connsiteX9" fmla="*/ 1731 w 4183020"/>
              <a:gd name="connsiteY9" fmla="*/ 250214 h 1560944"/>
              <a:gd name="connsiteX0" fmla="*/ 3561698 w 4183020"/>
              <a:gd name="connsiteY0" fmla="*/ 1102337 h 1566662"/>
              <a:gd name="connsiteX1" fmla="*/ 3635334 w 4183020"/>
              <a:gd name="connsiteY1" fmla="*/ 1530641 h 1566662"/>
              <a:gd name="connsiteX2" fmla="*/ 4183020 w 4183020"/>
              <a:gd name="connsiteY2" fmla="*/ 1535403 h 1566662"/>
              <a:gd name="connsiteX3" fmla="*/ 4122392 w 4183020"/>
              <a:gd name="connsiteY3" fmla="*/ 1088643 h 1566662"/>
              <a:gd name="connsiteX4" fmla="*/ 3852029 w 4183020"/>
              <a:gd name="connsiteY4" fmla="*/ 451885 h 1566662"/>
              <a:gd name="connsiteX5" fmla="*/ 3566278 w 4183020"/>
              <a:gd name="connsiteY5" fmla="*/ 280436 h 1566662"/>
              <a:gd name="connsiteX6" fmla="*/ 3068598 w 4183020"/>
              <a:gd name="connsiteY6" fmla="*/ 216141 h 1566662"/>
              <a:gd name="connsiteX7" fmla="*/ 1470778 w 4183020"/>
              <a:gd name="connsiteY7" fmla="*/ 294724 h 1566662"/>
              <a:gd name="connsiteX8" fmla="*/ 448 w 4183020"/>
              <a:gd name="connsiteY8" fmla="*/ 0 h 1566662"/>
              <a:gd name="connsiteX9" fmla="*/ 1731 w 4183020"/>
              <a:gd name="connsiteY9" fmla="*/ 250214 h 1566662"/>
              <a:gd name="connsiteX0" fmla="*/ 3561698 w 4183020"/>
              <a:gd name="connsiteY0" fmla="*/ 1102337 h 1566662"/>
              <a:gd name="connsiteX1" fmla="*/ 3635334 w 4183020"/>
              <a:gd name="connsiteY1" fmla="*/ 1530641 h 1566662"/>
              <a:gd name="connsiteX2" fmla="*/ 4183020 w 4183020"/>
              <a:gd name="connsiteY2" fmla="*/ 1535403 h 1566662"/>
              <a:gd name="connsiteX3" fmla="*/ 4122392 w 4183020"/>
              <a:gd name="connsiteY3" fmla="*/ 1088643 h 1566662"/>
              <a:gd name="connsiteX4" fmla="*/ 3852029 w 4183020"/>
              <a:gd name="connsiteY4" fmla="*/ 451885 h 1566662"/>
              <a:gd name="connsiteX5" fmla="*/ 3566278 w 4183020"/>
              <a:gd name="connsiteY5" fmla="*/ 280436 h 1566662"/>
              <a:gd name="connsiteX6" fmla="*/ 3068598 w 4183020"/>
              <a:gd name="connsiteY6" fmla="*/ 216141 h 1566662"/>
              <a:gd name="connsiteX7" fmla="*/ 1470778 w 4183020"/>
              <a:gd name="connsiteY7" fmla="*/ 294724 h 1566662"/>
              <a:gd name="connsiteX8" fmla="*/ 448 w 4183020"/>
              <a:gd name="connsiteY8" fmla="*/ 0 h 1566662"/>
              <a:gd name="connsiteX9" fmla="*/ 1731 w 4183020"/>
              <a:gd name="connsiteY9" fmla="*/ 250214 h 1566662"/>
              <a:gd name="connsiteX0" fmla="*/ 3561698 w 4183020"/>
              <a:gd name="connsiteY0" fmla="*/ 1102337 h 1539290"/>
              <a:gd name="connsiteX1" fmla="*/ 3635334 w 4183020"/>
              <a:gd name="connsiteY1" fmla="*/ 1530641 h 1539290"/>
              <a:gd name="connsiteX2" fmla="*/ 4183020 w 4183020"/>
              <a:gd name="connsiteY2" fmla="*/ 1535403 h 1539290"/>
              <a:gd name="connsiteX3" fmla="*/ 4122392 w 4183020"/>
              <a:gd name="connsiteY3" fmla="*/ 1088643 h 1539290"/>
              <a:gd name="connsiteX4" fmla="*/ 3852029 w 4183020"/>
              <a:gd name="connsiteY4" fmla="*/ 451885 h 1539290"/>
              <a:gd name="connsiteX5" fmla="*/ 3566278 w 4183020"/>
              <a:gd name="connsiteY5" fmla="*/ 280436 h 1539290"/>
              <a:gd name="connsiteX6" fmla="*/ 3068598 w 4183020"/>
              <a:gd name="connsiteY6" fmla="*/ 216141 h 1539290"/>
              <a:gd name="connsiteX7" fmla="*/ 1470778 w 4183020"/>
              <a:gd name="connsiteY7" fmla="*/ 294724 h 1539290"/>
              <a:gd name="connsiteX8" fmla="*/ 448 w 4183020"/>
              <a:gd name="connsiteY8" fmla="*/ 0 h 1539290"/>
              <a:gd name="connsiteX9" fmla="*/ 1731 w 4183020"/>
              <a:gd name="connsiteY9" fmla="*/ 250214 h 1539290"/>
              <a:gd name="connsiteX0" fmla="*/ 3561698 w 4183020"/>
              <a:gd name="connsiteY0" fmla="*/ 1102337 h 1539290"/>
              <a:gd name="connsiteX1" fmla="*/ 3566278 w 4183020"/>
              <a:gd name="connsiteY1" fmla="*/ 1099635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3561698 w 4183020"/>
              <a:gd name="connsiteY0" fmla="*/ 1102337 h 1539290"/>
              <a:gd name="connsiteX1" fmla="*/ 3613903 w 4183020"/>
              <a:gd name="connsiteY1" fmla="*/ 1090110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3487879 w 4183020"/>
              <a:gd name="connsiteY0" fmla="*/ 757056 h 1539290"/>
              <a:gd name="connsiteX1" fmla="*/ 3613903 w 4183020"/>
              <a:gd name="connsiteY1" fmla="*/ 1090110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3487879 w 4183020"/>
              <a:gd name="connsiteY0" fmla="*/ 757056 h 1539290"/>
              <a:gd name="connsiteX1" fmla="*/ 3563897 w 4183020"/>
              <a:gd name="connsiteY1" fmla="*/ 1099635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3487879 w 4183020"/>
              <a:gd name="connsiteY0" fmla="*/ 757056 h 1539290"/>
              <a:gd name="connsiteX1" fmla="*/ 3563897 w 4183020"/>
              <a:gd name="connsiteY1" fmla="*/ 1099635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2602054 w 4183020"/>
              <a:gd name="connsiteY0" fmla="*/ 561794 h 1539290"/>
              <a:gd name="connsiteX1" fmla="*/ 3563897 w 4183020"/>
              <a:gd name="connsiteY1" fmla="*/ 1099635 h 1539290"/>
              <a:gd name="connsiteX2" fmla="*/ 3635334 w 4183020"/>
              <a:gd name="connsiteY2" fmla="*/ 1530641 h 1539290"/>
              <a:gd name="connsiteX3" fmla="*/ 4183020 w 4183020"/>
              <a:gd name="connsiteY3" fmla="*/ 1535403 h 1539290"/>
              <a:gd name="connsiteX4" fmla="*/ 4122392 w 4183020"/>
              <a:gd name="connsiteY4" fmla="*/ 1088643 h 1539290"/>
              <a:gd name="connsiteX5" fmla="*/ 3852029 w 4183020"/>
              <a:gd name="connsiteY5" fmla="*/ 451885 h 1539290"/>
              <a:gd name="connsiteX6" fmla="*/ 3566278 w 4183020"/>
              <a:gd name="connsiteY6" fmla="*/ 280436 h 1539290"/>
              <a:gd name="connsiteX7" fmla="*/ 3068598 w 4183020"/>
              <a:gd name="connsiteY7" fmla="*/ 216141 h 1539290"/>
              <a:gd name="connsiteX8" fmla="*/ 1470778 w 4183020"/>
              <a:gd name="connsiteY8" fmla="*/ 294724 h 1539290"/>
              <a:gd name="connsiteX9" fmla="*/ 448 w 4183020"/>
              <a:gd name="connsiteY9" fmla="*/ 0 h 1539290"/>
              <a:gd name="connsiteX10" fmla="*/ 1731 w 4183020"/>
              <a:gd name="connsiteY10" fmla="*/ 250214 h 1539290"/>
              <a:gd name="connsiteX0" fmla="*/ 2602054 w 4183020"/>
              <a:gd name="connsiteY0" fmla="*/ 561794 h 1539290"/>
              <a:gd name="connsiteX1" fmla="*/ 3068597 w 4183020"/>
              <a:gd name="connsiteY1" fmla="*/ 804360 h 1539290"/>
              <a:gd name="connsiteX2" fmla="*/ 3563897 w 4183020"/>
              <a:gd name="connsiteY2" fmla="*/ 1099635 h 1539290"/>
              <a:gd name="connsiteX3" fmla="*/ 3635334 w 4183020"/>
              <a:gd name="connsiteY3" fmla="*/ 1530641 h 1539290"/>
              <a:gd name="connsiteX4" fmla="*/ 4183020 w 4183020"/>
              <a:gd name="connsiteY4" fmla="*/ 1535403 h 1539290"/>
              <a:gd name="connsiteX5" fmla="*/ 4122392 w 4183020"/>
              <a:gd name="connsiteY5" fmla="*/ 1088643 h 1539290"/>
              <a:gd name="connsiteX6" fmla="*/ 3852029 w 4183020"/>
              <a:gd name="connsiteY6" fmla="*/ 451885 h 1539290"/>
              <a:gd name="connsiteX7" fmla="*/ 3566278 w 4183020"/>
              <a:gd name="connsiteY7" fmla="*/ 280436 h 1539290"/>
              <a:gd name="connsiteX8" fmla="*/ 3068598 w 4183020"/>
              <a:gd name="connsiteY8" fmla="*/ 216141 h 1539290"/>
              <a:gd name="connsiteX9" fmla="*/ 1470778 w 4183020"/>
              <a:gd name="connsiteY9" fmla="*/ 294724 h 1539290"/>
              <a:gd name="connsiteX10" fmla="*/ 448 w 4183020"/>
              <a:gd name="connsiteY10" fmla="*/ 0 h 1539290"/>
              <a:gd name="connsiteX11" fmla="*/ 1731 w 4183020"/>
              <a:gd name="connsiteY11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563897 w 4183020"/>
              <a:gd name="connsiteY2" fmla="*/ 1099635 h 1539290"/>
              <a:gd name="connsiteX3" fmla="*/ 3635334 w 4183020"/>
              <a:gd name="connsiteY3" fmla="*/ 1530641 h 1539290"/>
              <a:gd name="connsiteX4" fmla="*/ 4183020 w 4183020"/>
              <a:gd name="connsiteY4" fmla="*/ 1535403 h 1539290"/>
              <a:gd name="connsiteX5" fmla="*/ 4122392 w 4183020"/>
              <a:gd name="connsiteY5" fmla="*/ 1088643 h 1539290"/>
              <a:gd name="connsiteX6" fmla="*/ 3852029 w 4183020"/>
              <a:gd name="connsiteY6" fmla="*/ 451885 h 1539290"/>
              <a:gd name="connsiteX7" fmla="*/ 3566278 w 4183020"/>
              <a:gd name="connsiteY7" fmla="*/ 280436 h 1539290"/>
              <a:gd name="connsiteX8" fmla="*/ 3068598 w 4183020"/>
              <a:gd name="connsiteY8" fmla="*/ 216141 h 1539290"/>
              <a:gd name="connsiteX9" fmla="*/ 1470778 w 4183020"/>
              <a:gd name="connsiteY9" fmla="*/ 294724 h 1539290"/>
              <a:gd name="connsiteX10" fmla="*/ 448 w 4183020"/>
              <a:gd name="connsiteY10" fmla="*/ 0 h 1539290"/>
              <a:gd name="connsiteX11" fmla="*/ 1731 w 4183020"/>
              <a:gd name="connsiteY11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342440 w 4183020"/>
              <a:gd name="connsiteY2" fmla="*/ 780547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  <a:gd name="connsiteX0" fmla="*/ 2602054 w 4183020"/>
              <a:gd name="connsiteY0" fmla="*/ 561794 h 1539290"/>
              <a:gd name="connsiteX1" fmla="*/ 3101934 w 4183020"/>
              <a:gd name="connsiteY1" fmla="*/ 542423 h 1539290"/>
              <a:gd name="connsiteX2" fmla="*/ 3444834 w 4183020"/>
              <a:gd name="connsiteY2" fmla="*/ 694822 h 1539290"/>
              <a:gd name="connsiteX3" fmla="*/ 3563897 w 4183020"/>
              <a:gd name="connsiteY3" fmla="*/ 1099635 h 1539290"/>
              <a:gd name="connsiteX4" fmla="*/ 3635334 w 4183020"/>
              <a:gd name="connsiteY4" fmla="*/ 1530641 h 1539290"/>
              <a:gd name="connsiteX5" fmla="*/ 4183020 w 4183020"/>
              <a:gd name="connsiteY5" fmla="*/ 1535403 h 1539290"/>
              <a:gd name="connsiteX6" fmla="*/ 4122392 w 4183020"/>
              <a:gd name="connsiteY6" fmla="*/ 1088643 h 1539290"/>
              <a:gd name="connsiteX7" fmla="*/ 3852029 w 4183020"/>
              <a:gd name="connsiteY7" fmla="*/ 451885 h 1539290"/>
              <a:gd name="connsiteX8" fmla="*/ 3566278 w 4183020"/>
              <a:gd name="connsiteY8" fmla="*/ 280436 h 1539290"/>
              <a:gd name="connsiteX9" fmla="*/ 3068598 w 4183020"/>
              <a:gd name="connsiteY9" fmla="*/ 216141 h 1539290"/>
              <a:gd name="connsiteX10" fmla="*/ 1470778 w 4183020"/>
              <a:gd name="connsiteY10" fmla="*/ 294724 h 1539290"/>
              <a:gd name="connsiteX11" fmla="*/ 448 w 4183020"/>
              <a:gd name="connsiteY11" fmla="*/ 0 h 1539290"/>
              <a:gd name="connsiteX12" fmla="*/ 1731 w 4183020"/>
              <a:gd name="connsiteY12" fmla="*/ 250214 h 153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83020" h="1539290">
                <a:moveTo>
                  <a:pt x="2602054" y="561794"/>
                </a:moveTo>
                <a:cubicBezTo>
                  <a:pt x="2679811" y="602222"/>
                  <a:pt x="2941627" y="507552"/>
                  <a:pt x="3101934" y="542423"/>
                </a:cubicBezTo>
                <a:cubicBezTo>
                  <a:pt x="3237238" y="555070"/>
                  <a:pt x="3367840" y="601953"/>
                  <a:pt x="3444834" y="694822"/>
                </a:cubicBezTo>
                <a:cubicBezTo>
                  <a:pt x="3521828" y="787691"/>
                  <a:pt x="3569850" y="955569"/>
                  <a:pt x="3563897" y="1099635"/>
                </a:cubicBezTo>
                <a:cubicBezTo>
                  <a:pt x="3586519" y="1234176"/>
                  <a:pt x="3618269" y="1436582"/>
                  <a:pt x="3635334" y="1530641"/>
                </a:cubicBezTo>
                <a:cubicBezTo>
                  <a:pt x="3725791" y="1531778"/>
                  <a:pt x="4099462" y="1545966"/>
                  <a:pt x="4183020" y="1535403"/>
                </a:cubicBezTo>
                <a:cubicBezTo>
                  <a:pt x="4173282" y="1457318"/>
                  <a:pt x="4155728" y="1285105"/>
                  <a:pt x="4122392" y="1088643"/>
                </a:cubicBezTo>
                <a:cubicBezTo>
                  <a:pt x="4103709" y="985791"/>
                  <a:pt x="3973290" y="569918"/>
                  <a:pt x="3852029" y="451885"/>
                </a:cubicBezTo>
                <a:cubicBezTo>
                  <a:pt x="3730768" y="333852"/>
                  <a:pt x="3694469" y="336395"/>
                  <a:pt x="3566278" y="280436"/>
                </a:cubicBezTo>
                <a:cubicBezTo>
                  <a:pt x="3438087" y="224477"/>
                  <a:pt x="3183691" y="213760"/>
                  <a:pt x="3068598" y="216141"/>
                </a:cubicBezTo>
                <a:cubicBezTo>
                  <a:pt x="2535991" y="287579"/>
                  <a:pt x="1993860" y="354255"/>
                  <a:pt x="1470778" y="294724"/>
                </a:cubicBezTo>
                <a:cubicBezTo>
                  <a:pt x="1166161" y="261813"/>
                  <a:pt x="278230" y="52265"/>
                  <a:pt x="448" y="0"/>
                </a:cubicBezTo>
                <a:cubicBezTo>
                  <a:pt x="-1506" y="148492"/>
                  <a:pt x="3685" y="101722"/>
                  <a:pt x="1731" y="250214"/>
                </a:cubicBezTo>
              </a:path>
            </a:pathLst>
          </a:custGeom>
          <a:ln w="28575">
            <a:solidFill>
              <a:schemeClr val="tx2"/>
            </a:solidFill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350385" y="2741061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Joints</a:t>
            </a:r>
            <a:endParaRPr lang="en-US" dirty="0"/>
          </a:p>
        </p:txBody>
      </p:sp>
      <p:sp>
        <p:nvSpPr>
          <p:cNvPr id="23" name="ZoneTexte 22"/>
          <p:cNvSpPr txBox="1"/>
          <p:nvPr/>
        </p:nvSpPr>
        <p:spPr>
          <a:xfrm>
            <a:off x="666945" y="5860150"/>
            <a:ext cx="3525324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High technical risk for F2D2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High risk for the schedule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26" name="Espace réservé du pied de page 2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8" name="Espace réservé du numéro de diapositive 2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281353" y="3358842"/>
            <a:ext cx="8462729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Status</a:t>
            </a:r>
            <a:r>
              <a:rPr lang="fr-FR" dirty="0"/>
              <a:t>: </a:t>
            </a:r>
            <a:endParaRPr lang="fr-FR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dirty="0" smtClean="0"/>
              <a:t>Joints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/>
              <a:t>development</a:t>
            </a:r>
            <a:r>
              <a:rPr lang="fr-FR" dirty="0"/>
              <a:t> </a:t>
            </a:r>
            <a:r>
              <a:rPr lang="fr-FR" dirty="0" smtClean="0"/>
              <a:t>by EPFL-SPC (</a:t>
            </a:r>
            <a:r>
              <a:rPr lang="en-US" dirty="0" smtClean="0">
                <a:solidFill>
                  <a:schemeClr val="accent1"/>
                </a:solidFill>
              </a:rPr>
              <a:t>See presentation “R&amp;D on Nb</a:t>
            </a:r>
            <a:r>
              <a:rPr lang="en-US" baseline="-25000" dirty="0" smtClean="0">
                <a:solidFill>
                  <a:schemeClr val="accent1"/>
                </a:solidFill>
              </a:rPr>
              <a:t>3</a:t>
            </a:r>
            <a:r>
              <a:rPr lang="en-US" dirty="0" smtClean="0">
                <a:solidFill>
                  <a:schemeClr val="accent1"/>
                </a:solidFill>
              </a:rPr>
              <a:t>Sn cable splices”</a:t>
            </a:r>
            <a:r>
              <a:rPr lang="fr-FR" dirty="0" smtClean="0">
                <a:solidFill>
                  <a:schemeClr val="accent1"/>
                </a:solidFill>
              </a:rPr>
              <a:t>, </a:t>
            </a:r>
            <a:r>
              <a:rPr lang="fr-FR" dirty="0">
                <a:solidFill>
                  <a:schemeClr val="accent1"/>
                </a:solidFill>
              </a:rPr>
              <a:t>P. </a:t>
            </a:r>
            <a:r>
              <a:rPr lang="fr-FR" dirty="0" err="1" smtClean="0">
                <a:solidFill>
                  <a:schemeClr val="accent1"/>
                </a:solidFill>
              </a:rPr>
              <a:t>Bruzzone</a:t>
            </a:r>
            <a:r>
              <a:rPr lang="fr-FR" dirty="0" smtClean="0">
                <a:solidFill>
                  <a:schemeClr val="accent1"/>
                </a:solidFill>
              </a:rPr>
              <a:t> and Poster </a:t>
            </a:r>
            <a:r>
              <a:rPr lang="en-US" dirty="0" smtClean="0">
                <a:solidFill>
                  <a:schemeClr val="accent1"/>
                </a:solidFill>
              </a:rPr>
              <a:t>“Preliminary </a:t>
            </a:r>
            <a:r>
              <a:rPr lang="en-US" dirty="0">
                <a:solidFill>
                  <a:schemeClr val="accent1"/>
                </a:solidFill>
              </a:rPr>
              <a:t>investigations of Rutherford cable splicing techniques for high field accelerator </a:t>
            </a:r>
            <a:r>
              <a:rPr lang="en-US" dirty="0" smtClean="0">
                <a:solidFill>
                  <a:schemeClr val="accent1"/>
                </a:solidFill>
              </a:rPr>
              <a:t>magnets”, M. Kumar</a:t>
            </a:r>
            <a:r>
              <a:rPr lang="fr-FR" dirty="0" smtClean="0">
                <a:solidFill>
                  <a:schemeClr val="accent1"/>
                </a:solidFill>
              </a:rPr>
              <a:t>)</a:t>
            </a:r>
            <a:endParaRPr lang="fr-FR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Several explored </a:t>
            </a:r>
            <a:r>
              <a:rPr lang="fr-FR" dirty="0" err="1"/>
              <a:t>technical</a:t>
            </a:r>
            <a:r>
              <a:rPr lang="fr-FR" dirty="0"/>
              <a:t> </a:t>
            </a:r>
            <a:r>
              <a:rPr lang="fr-FR" dirty="0" smtClean="0"/>
              <a:t>solutions</a:t>
            </a:r>
            <a:endParaRPr lang="fr-FR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/>
              <a:t>Test on joints in Sultan</a:t>
            </a:r>
          </a:p>
          <a:p>
            <a:endParaRPr lang="en-US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/>
              <a:t>Engineering </a:t>
            </a:r>
            <a:r>
              <a:rPr lang="fr-FR" dirty="0" err="1"/>
              <a:t>implementation</a:t>
            </a:r>
            <a:r>
              <a:rPr lang="fr-FR" dirty="0"/>
              <a:t> in </a:t>
            </a:r>
            <a:r>
              <a:rPr lang="fr-FR" dirty="0" err="1"/>
              <a:t>coils</a:t>
            </a:r>
            <a:r>
              <a:rPr lang="fr-FR" dirty="0"/>
              <a:t> </a:t>
            </a:r>
            <a:r>
              <a:rPr lang="fr-FR" dirty="0" err="1"/>
              <a:t>remains</a:t>
            </a:r>
            <a:r>
              <a:rPr lang="fr-FR" dirty="0"/>
              <a:t> an open question</a:t>
            </a:r>
          </a:p>
        </p:txBody>
      </p:sp>
    </p:spTree>
    <p:extLst>
      <p:ext uri="{BB962C8B-B14F-4D97-AF65-F5344CB8AC3E}">
        <p14:creationId xmlns:p14="http://schemas.microsoft.com/office/powerpoint/2010/main" val="29494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954" y="1096108"/>
            <a:ext cx="901504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Decoupling grading and joints for the demonstrator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Goal: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B050"/>
                </a:solidFill>
              </a:rPr>
              <a:t>Minimize risks in coil fabrication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Each coil heat-treated and impregnated individually</a:t>
            </a:r>
          </a:p>
          <a:p>
            <a:pPr marL="742950" lvl="1" indent="-285750">
              <a:buFont typeface="Wingdings"/>
              <a:buChar char="à"/>
            </a:pPr>
            <a:r>
              <a:rPr lang="en-US" dirty="0" smtClean="0"/>
              <a:t>Use a known joint technique outside of the coil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CAD Geometric investigation ongoing: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Large footprint outside of the coil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Routing and supporting the cable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419697" y="3625748"/>
            <a:ext cx="5591018" cy="2840823"/>
            <a:chOff x="1669083" y="2354987"/>
            <a:chExt cx="5591018" cy="2840823"/>
          </a:xfrm>
        </p:grpSpPr>
        <p:pic>
          <p:nvPicPr>
            <p:cNvPr id="10" name="Imag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07" t="38322" r="45159" b="18898"/>
            <a:stretch/>
          </p:blipFill>
          <p:spPr>
            <a:xfrm>
              <a:off x="1669083" y="3140770"/>
              <a:ext cx="1924869" cy="171402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2155305" y="4515673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5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55305" y="4061956"/>
              <a:ext cx="31290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5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43376" y="4503313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21</a:t>
              </a:r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39318" y="4037236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21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30674" y="3680264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930674" y="3226547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10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518745" y="3667904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22</a:t>
              </a:r>
              <a:endParaRPr lang="en-US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514687" y="3201827"/>
              <a:ext cx="4411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22</a:t>
              </a:r>
              <a:endParaRPr lang="en-US" dirty="0"/>
            </a:p>
          </p:txBody>
        </p:sp>
        <p:sp>
          <p:nvSpPr>
            <p:cNvPr id="20" name="Left Brace 19"/>
            <p:cNvSpPr/>
            <p:nvPr/>
          </p:nvSpPr>
          <p:spPr>
            <a:xfrm rot="5400000">
              <a:off x="2038944" y="2740834"/>
              <a:ext cx="168781" cy="689751"/>
            </a:xfrm>
            <a:prstGeom prst="leftBrace">
              <a:avLst>
                <a:gd name="adj1" fmla="val 4031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Left Brace 20"/>
            <p:cNvSpPr/>
            <p:nvPr/>
          </p:nvSpPr>
          <p:spPr>
            <a:xfrm rot="10800000">
              <a:off x="3708963" y="3226546"/>
              <a:ext cx="168782" cy="823049"/>
            </a:xfrm>
            <a:prstGeom prst="leftBrace">
              <a:avLst>
                <a:gd name="adj1" fmla="val 4031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" name="Rectangle 1"/>
            <p:cNvSpPr/>
            <p:nvPr/>
          </p:nvSpPr>
          <p:spPr>
            <a:xfrm>
              <a:off x="4016905" y="3314905"/>
              <a:ext cx="324319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1 coil = 1 HF double pancake</a:t>
              </a:r>
            </a:p>
            <a:p>
              <a:r>
                <a:rPr lang="en-US" dirty="0" smtClean="0"/>
                <a:t>          + 1 LF double pancake </a:t>
              </a:r>
              <a:endParaRPr lang="fr-FR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690307" y="2354988"/>
              <a:ext cx="90281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/>
                <a:t>HF</a:t>
              </a:r>
            </a:p>
            <a:p>
              <a:pPr algn="ctr"/>
              <a:r>
                <a:rPr lang="en-US" dirty="0" smtClean="0"/>
                <a:t>blocks </a:t>
              </a:r>
              <a:endParaRPr lang="fr-FR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16905" y="4549479"/>
              <a:ext cx="300595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______________________</a:t>
              </a:r>
            </a:p>
            <a:p>
              <a:r>
                <a:rPr lang="en-US" dirty="0" smtClean="0"/>
                <a:t>1 pole = 2 coils</a:t>
              </a:r>
              <a:endParaRPr lang="fr-FR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68211" y="2354987"/>
              <a:ext cx="112965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LF blocks</a:t>
              </a:r>
              <a:endParaRPr lang="en-US" dirty="0"/>
            </a:p>
          </p:txBody>
        </p:sp>
        <p:sp>
          <p:nvSpPr>
            <p:cNvPr id="25" name="Left Brace 24"/>
            <p:cNvSpPr/>
            <p:nvPr/>
          </p:nvSpPr>
          <p:spPr>
            <a:xfrm rot="5400000">
              <a:off x="2922551" y="2564354"/>
              <a:ext cx="168781" cy="1077462"/>
            </a:xfrm>
            <a:prstGeom prst="leftBrace">
              <a:avLst>
                <a:gd name="adj1" fmla="val 40313"/>
                <a:gd name="adj2" fmla="val 50000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52342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10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600"/>
            <a:ext cx="9144000" cy="588264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954" y="1096108"/>
            <a:ext cx="901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HF double-layer pancake with layer jump in the pole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14" name="Freeform 13"/>
          <p:cNvSpPr/>
          <p:nvPr/>
        </p:nvSpPr>
        <p:spPr>
          <a:xfrm>
            <a:off x="-8626" y="1431985"/>
            <a:ext cx="7444596" cy="3131389"/>
          </a:xfrm>
          <a:custGeom>
            <a:avLst/>
            <a:gdLst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923690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76513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73192 h 3131389"/>
              <a:gd name="connsiteX15" fmla="*/ 4235569 w 7444596"/>
              <a:gd name="connsiteY15" fmla="*/ 1285336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923690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44615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73192 h 3131389"/>
              <a:gd name="connsiteX15" fmla="*/ 4235569 w 7444596"/>
              <a:gd name="connsiteY15" fmla="*/ 1285336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923690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44615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73192 h 3131389"/>
              <a:gd name="connsiteX15" fmla="*/ 4246201 w 7444596"/>
              <a:gd name="connsiteY15" fmla="*/ 1317234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923690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44615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83824 h 3131389"/>
              <a:gd name="connsiteX15" fmla="*/ 4246201 w 7444596"/>
              <a:gd name="connsiteY15" fmla="*/ 1317234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891792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44615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83824 h 3131389"/>
              <a:gd name="connsiteX15" fmla="*/ 4246201 w 7444596"/>
              <a:gd name="connsiteY15" fmla="*/ 1317234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444596" h="3131389">
                <a:moveTo>
                  <a:pt x="0" y="500332"/>
                </a:moveTo>
                <a:lnTo>
                  <a:pt x="0" y="0"/>
                </a:lnTo>
                <a:lnTo>
                  <a:pt x="7444596" y="0"/>
                </a:lnTo>
                <a:lnTo>
                  <a:pt x="7444596" y="3131389"/>
                </a:lnTo>
                <a:lnTo>
                  <a:pt x="25879" y="3131389"/>
                </a:lnTo>
                <a:lnTo>
                  <a:pt x="25879" y="1526875"/>
                </a:lnTo>
                <a:lnTo>
                  <a:pt x="1940943" y="1915064"/>
                </a:lnTo>
                <a:lnTo>
                  <a:pt x="2734573" y="2027207"/>
                </a:lnTo>
                <a:lnTo>
                  <a:pt x="3450566" y="2035834"/>
                </a:lnTo>
                <a:lnTo>
                  <a:pt x="5486400" y="1891792"/>
                </a:lnTo>
                <a:lnTo>
                  <a:pt x="5719313" y="1863306"/>
                </a:lnTo>
                <a:lnTo>
                  <a:pt x="6047117" y="1587260"/>
                </a:lnTo>
                <a:lnTo>
                  <a:pt x="6144615" y="1319841"/>
                </a:lnTo>
                <a:lnTo>
                  <a:pt x="5969479" y="1190445"/>
                </a:lnTo>
                <a:lnTo>
                  <a:pt x="5779698" y="1183824"/>
                </a:lnTo>
                <a:lnTo>
                  <a:pt x="4246201" y="1317234"/>
                </a:lnTo>
                <a:lnTo>
                  <a:pt x="4157932" y="1121434"/>
                </a:lnTo>
                <a:lnTo>
                  <a:pt x="4088920" y="1026543"/>
                </a:lnTo>
                <a:lnTo>
                  <a:pt x="3925018" y="966158"/>
                </a:lnTo>
                <a:lnTo>
                  <a:pt x="3735237" y="983411"/>
                </a:lnTo>
                <a:lnTo>
                  <a:pt x="3217652" y="1009290"/>
                </a:lnTo>
                <a:lnTo>
                  <a:pt x="2777705" y="992038"/>
                </a:lnTo>
                <a:lnTo>
                  <a:pt x="2294626" y="923026"/>
                </a:lnTo>
                <a:lnTo>
                  <a:pt x="0" y="500332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768958" y="1571223"/>
            <a:ext cx="206062" cy="14295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43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0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360"/>
            <a:ext cx="9144000" cy="588264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954" y="1096108"/>
            <a:ext cx="9015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Routing of the HF leads in an “inter-coil wedge” </a:t>
            </a:r>
            <a:r>
              <a:rPr lang="en-US" dirty="0" smtClean="0">
                <a:sym typeface="Wingdings" panose="05000000000000000000" pitchFamily="2" charset="2"/>
              </a:rPr>
              <a:t> take advantage of flared ends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12" name="Freeform 11"/>
          <p:cNvSpPr/>
          <p:nvPr/>
        </p:nvSpPr>
        <p:spPr>
          <a:xfrm>
            <a:off x="-8626" y="1431985"/>
            <a:ext cx="7444596" cy="3131389"/>
          </a:xfrm>
          <a:custGeom>
            <a:avLst/>
            <a:gdLst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44596 w 7444596"/>
              <a:gd name="connsiteY3" fmla="*/ 3131389 h 3131389"/>
              <a:gd name="connsiteX4" fmla="*/ 25879 w 7444596"/>
              <a:gd name="connsiteY4" fmla="*/ 3131389 h 3131389"/>
              <a:gd name="connsiteX5" fmla="*/ 25879 w 7444596"/>
              <a:gd name="connsiteY5" fmla="*/ 1526875 h 3131389"/>
              <a:gd name="connsiteX6" fmla="*/ 1940943 w 7444596"/>
              <a:gd name="connsiteY6" fmla="*/ 1915064 h 3131389"/>
              <a:gd name="connsiteX7" fmla="*/ 2734573 w 7444596"/>
              <a:gd name="connsiteY7" fmla="*/ 2027207 h 3131389"/>
              <a:gd name="connsiteX8" fmla="*/ 3450566 w 7444596"/>
              <a:gd name="connsiteY8" fmla="*/ 2035834 h 3131389"/>
              <a:gd name="connsiteX9" fmla="*/ 5486400 w 7444596"/>
              <a:gd name="connsiteY9" fmla="*/ 1923690 h 3131389"/>
              <a:gd name="connsiteX10" fmla="*/ 5719313 w 7444596"/>
              <a:gd name="connsiteY10" fmla="*/ 1863306 h 3131389"/>
              <a:gd name="connsiteX11" fmla="*/ 6047117 w 7444596"/>
              <a:gd name="connsiteY11" fmla="*/ 1587260 h 3131389"/>
              <a:gd name="connsiteX12" fmla="*/ 6176513 w 7444596"/>
              <a:gd name="connsiteY12" fmla="*/ 1319841 h 3131389"/>
              <a:gd name="connsiteX13" fmla="*/ 5969479 w 7444596"/>
              <a:gd name="connsiteY13" fmla="*/ 1190445 h 3131389"/>
              <a:gd name="connsiteX14" fmla="*/ 5779698 w 7444596"/>
              <a:gd name="connsiteY14" fmla="*/ 1173192 h 3131389"/>
              <a:gd name="connsiteX15" fmla="*/ 4235569 w 7444596"/>
              <a:gd name="connsiteY15" fmla="*/ 1285336 h 3131389"/>
              <a:gd name="connsiteX16" fmla="*/ 4157932 w 7444596"/>
              <a:gd name="connsiteY16" fmla="*/ 1121434 h 3131389"/>
              <a:gd name="connsiteX17" fmla="*/ 4088920 w 7444596"/>
              <a:gd name="connsiteY17" fmla="*/ 1026543 h 3131389"/>
              <a:gd name="connsiteX18" fmla="*/ 3925018 w 7444596"/>
              <a:gd name="connsiteY18" fmla="*/ 966158 h 3131389"/>
              <a:gd name="connsiteX19" fmla="*/ 3735237 w 7444596"/>
              <a:gd name="connsiteY19" fmla="*/ 983411 h 3131389"/>
              <a:gd name="connsiteX20" fmla="*/ 3217652 w 7444596"/>
              <a:gd name="connsiteY20" fmla="*/ 1009290 h 3131389"/>
              <a:gd name="connsiteX21" fmla="*/ 2777705 w 7444596"/>
              <a:gd name="connsiteY21" fmla="*/ 992038 h 3131389"/>
              <a:gd name="connsiteX22" fmla="*/ 2294626 w 7444596"/>
              <a:gd name="connsiteY22" fmla="*/ 923026 h 3131389"/>
              <a:gd name="connsiteX23" fmla="*/ 0 w 7444596"/>
              <a:gd name="connsiteY23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7444596 w 7444596"/>
              <a:gd name="connsiteY4" fmla="*/ 3131389 h 3131389"/>
              <a:gd name="connsiteX5" fmla="*/ 25879 w 7444596"/>
              <a:gd name="connsiteY5" fmla="*/ 3131389 h 3131389"/>
              <a:gd name="connsiteX6" fmla="*/ 25879 w 7444596"/>
              <a:gd name="connsiteY6" fmla="*/ 1526875 h 3131389"/>
              <a:gd name="connsiteX7" fmla="*/ 1940943 w 7444596"/>
              <a:gd name="connsiteY7" fmla="*/ 1915064 h 3131389"/>
              <a:gd name="connsiteX8" fmla="*/ 2734573 w 7444596"/>
              <a:gd name="connsiteY8" fmla="*/ 2027207 h 3131389"/>
              <a:gd name="connsiteX9" fmla="*/ 3450566 w 7444596"/>
              <a:gd name="connsiteY9" fmla="*/ 2035834 h 3131389"/>
              <a:gd name="connsiteX10" fmla="*/ 5486400 w 7444596"/>
              <a:gd name="connsiteY10" fmla="*/ 1923690 h 3131389"/>
              <a:gd name="connsiteX11" fmla="*/ 5719313 w 7444596"/>
              <a:gd name="connsiteY11" fmla="*/ 1863306 h 3131389"/>
              <a:gd name="connsiteX12" fmla="*/ 6047117 w 7444596"/>
              <a:gd name="connsiteY12" fmla="*/ 1587260 h 3131389"/>
              <a:gd name="connsiteX13" fmla="*/ 6176513 w 7444596"/>
              <a:gd name="connsiteY13" fmla="*/ 1319841 h 3131389"/>
              <a:gd name="connsiteX14" fmla="*/ 5969479 w 7444596"/>
              <a:gd name="connsiteY14" fmla="*/ 1190445 h 3131389"/>
              <a:gd name="connsiteX15" fmla="*/ 5779698 w 7444596"/>
              <a:gd name="connsiteY15" fmla="*/ 1173192 h 3131389"/>
              <a:gd name="connsiteX16" fmla="*/ 4235569 w 7444596"/>
              <a:gd name="connsiteY16" fmla="*/ 1285336 h 3131389"/>
              <a:gd name="connsiteX17" fmla="*/ 4157932 w 7444596"/>
              <a:gd name="connsiteY17" fmla="*/ 1121434 h 3131389"/>
              <a:gd name="connsiteX18" fmla="*/ 4088920 w 7444596"/>
              <a:gd name="connsiteY18" fmla="*/ 1026543 h 3131389"/>
              <a:gd name="connsiteX19" fmla="*/ 3925018 w 7444596"/>
              <a:gd name="connsiteY19" fmla="*/ 966158 h 3131389"/>
              <a:gd name="connsiteX20" fmla="*/ 3735237 w 7444596"/>
              <a:gd name="connsiteY20" fmla="*/ 983411 h 3131389"/>
              <a:gd name="connsiteX21" fmla="*/ 3217652 w 7444596"/>
              <a:gd name="connsiteY21" fmla="*/ 1009290 h 3131389"/>
              <a:gd name="connsiteX22" fmla="*/ 2777705 w 7444596"/>
              <a:gd name="connsiteY22" fmla="*/ 992038 h 3131389"/>
              <a:gd name="connsiteX23" fmla="*/ 2294626 w 7444596"/>
              <a:gd name="connsiteY23" fmla="*/ 923026 h 3131389"/>
              <a:gd name="connsiteX24" fmla="*/ 0 w 7444596"/>
              <a:gd name="connsiteY24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7439736 w 7444596"/>
              <a:gd name="connsiteY4" fmla="*/ 2496071 h 3131389"/>
              <a:gd name="connsiteX5" fmla="*/ 7444596 w 7444596"/>
              <a:gd name="connsiteY5" fmla="*/ 3131389 h 3131389"/>
              <a:gd name="connsiteX6" fmla="*/ 25879 w 7444596"/>
              <a:gd name="connsiteY6" fmla="*/ 3131389 h 3131389"/>
              <a:gd name="connsiteX7" fmla="*/ 25879 w 7444596"/>
              <a:gd name="connsiteY7" fmla="*/ 1526875 h 3131389"/>
              <a:gd name="connsiteX8" fmla="*/ 1940943 w 7444596"/>
              <a:gd name="connsiteY8" fmla="*/ 1915064 h 3131389"/>
              <a:gd name="connsiteX9" fmla="*/ 2734573 w 7444596"/>
              <a:gd name="connsiteY9" fmla="*/ 2027207 h 3131389"/>
              <a:gd name="connsiteX10" fmla="*/ 3450566 w 7444596"/>
              <a:gd name="connsiteY10" fmla="*/ 2035834 h 3131389"/>
              <a:gd name="connsiteX11" fmla="*/ 5486400 w 7444596"/>
              <a:gd name="connsiteY11" fmla="*/ 1923690 h 3131389"/>
              <a:gd name="connsiteX12" fmla="*/ 5719313 w 7444596"/>
              <a:gd name="connsiteY12" fmla="*/ 1863306 h 3131389"/>
              <a:gd name="connsiteX13" fmla="*/ 6047117 w 7444596"/>
              <a:gd name="connsiteY13" fmla="*/ 1587260 h 3131389"/>
              <a:gd name="connsiteX14" fmla="*/ 6176513 w 7444596"/>
              <a:gd name="connsiteY14" fmla="*/ 1319841 h 3131389"/>
              <a:gd name="connsiteX15" fmla="*/ 5969479 w 7444596"/>
              <a:gd name="connsiteY15" fmla="*/ 1190445 h 3131389"/>
              <a:gd name="connsiteX16" fmla="*/ 5779698 w 7444596"/>
              <a:gd name="connsiteY16" fmla="*/ 1173192 h 3131389"/>
              <a:gd name="connsiteX17" fmla="*/ 4235569 w 7444596"/>
              <a:gd name="connsiteY17" fmla="*/ 1285336 h 3131389"/>
              <a:gd name="connsiteX18" fmla="*/ 4157932 w 7444596"/>
              <a:gd name="connsiteY18" fmla="*/ 1121434 h 3131389"/>
              <a:gd name="connsiteX19" fmla="*/ 4088920 w 7444596"/>
              <a:gd name="connsiteY19" fmla="*/ 1026543 h 3131389"/>
              <a:gd name="connsiteX20" fmla="*/ 3925018 w 7444596"/>
              <a:gd name="connsiteY20" fmla="*/ 966158 h 3131389"/>
              <a:gd name="connsiteX21" fmla="*/ 3735237 w 7444596"/>
              <a:gd name="connsiteY21" fmla="*/ 983411 h 3131389"/>
              <a:gd name="connsiteX22" fmla="*/ 3217652 w 7444596"/>
              <a:gd name="connsiteY22" fmla="*/ 1009290 h 3131389"/>
              <a:gd name="connsiteX23" fmla="*/ 2777705 w 7444596"/>
              <a:gd name="connsiteY23" fmla="*/ 992038 h 3131389"/>
              <a:gd name="connsiteX24" fmla="*/ 2294626 w 7444596"/>
              <a:gd name="connsiteY24" fmla="*/ 923026 h 3131389"/>
              <a:gd name="connsiteX25" fmla="*/ 0 w 7444596"/>
              <a:gd name="connsiteY25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7426857 w 7444596"/>
              <a:gd name="connsiteY4" fmla="*/ 1581671 h 3131389"/>
              <a:gd name="connsiteX5" fmla="*/ 7439736 w 7444596"/>
              <a:gd name="connsiteY5" fmla="*/ 2496071 h 3131389"/>
              <a:gd name="connsiteX6" fmla="*/ 7444596 w 7444596"/>
              <a:gd name="connsiteY6" fmla="*/ 3131389 h 3131389"/>
              <a:gd name="connsiteX7" fmla="*/ 25879 w 7444596"/>
              <a:gd name="connsiteY7" fmla="*/ 3131389 h 3131389"/>
              <a:gd name="connsiteX8" fmla="*/ 25879 w 7444596"/>
              <a:gd name="connsiteY8" fmla="*/ 1526875 h 3131389"/>
              <a:gd name="connsiteX9" fmla="*/ 1940943 w 7444596"/>
              <a:gd name="connsiteY9" fmla="*/ 1915064 h 3131389"/>
              <a:gd name="connsiteX10" fmla="*/ 2734573 w 7444596"/>
              <a:gd name="connsiteY10" fmla="*/ 2027207 h 3131389"/>
              <a:gd name="connsiteX11" fmla="*/ 3450566 w 7444596"/>
              <a:gd name="connsiteY11" fmla="*/ 2035834 h 3131389"/>
              <a:gd name="connsiteX12" fmla="*/ 5486400 w 7444596"/>
              <a:gd name="connsiteY12" fmla="*/ 1923690 h 3131389"/>
              <a:gd name="connsiteX13" fmla="*/ 5719313 w 7444596"/>
              <a:gd name="connsiteY13" fmla="*/ 1863306 h 3131389"/>
              <a:gd name="connsiteX14" fmla="*/ 6047117 w 7444596"/>
              <a:gd name="connsiteY14" fmla="*/ 1587260 h 3131389"/>
              <a:gd name="connsiteX15" fmla="*/ 6176513 w 7444596"/>
              <a:gd name="connsiteY15" fmla="*/ 1319841 h 3131389"/>
              <a:gd name="connsiteX16" fmla="*/ 5969479 w 7444596"/>
              <a:gd name="connsiteY16" fmla="*/ 1190445 h 3131389"/>
              <a:gd name="connsiteX17" fmla="*/ 5779698 w 7444596"/>
              <a:gd name="connsiteY17" fmla="*/ 1173192 h 3131389"/>
              <a:gd name="connsiteX18" fmla="*/ 4235569 w 7444596"/>
              <a:gd name="connsiteY18" fmla="*/ 1285336 h 3131389"/>
              <a:gd name="connsiteX19" fmla="*/ 4157932 w 7444596"/>
              <a:gd name="connsiteY19" fmla="*/ 1121434 h 3131389"/>
              <a:gd name="connsiteX20" fmla="*/ 4088920 w 7444596"/>
              <a:gd name="connsiteY20" fmla="*/ 1026543 h 3131389"/>
              <a:gd name="connsiteX21" fmla="*/ 3925018 w 7444596"/>
              <a:gd name="connsiteY21" fmla="*/ 966158 h 3131389"/>
              <a:gd name="connsiteX22" fmla="*/ 3735237 w 7444596"/>
              <a:gd name="connsiteY22" fmla="*/ 983411 h 3131389"/>
              <a:gd name="connsiteX23" fmla="*/ 3217652 w 7444596"/>
              <a:gd name="connsiteY23" fmla="*/ 1009290 h 3131389"/>
              <a:gd name="connsiteX24" fmla="*/ 2777705 w 7444596"/>
              <a:gd name="connsiteY24" fmla="*/ 992038 h 3131389"/>
              <a:gd name="connsiteX25" fmla="*/ 2294626 w 7444596"/>
              <a:gd name="connsiteY25" fmla="*/ 923026 h 3131389"/>
              <a:gd name="connsiteX26" fmla="*/ 0 w 7444596"/>
              <a:gd name="connsiteY26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7413978 w 7444596"/>
              <a:gd name="connsiteY4" fmla="*/ 1053638 h 3131389"/>
              <a:gd name="connsiteX5" fmla="*/ 7426857 w 7444596"/>
              <a:gd name="connsiteY5" fmla="*/ 1581671 h 3131389"/>
              <a:gd name="connsiteX6" fmla="*/ 7439736 w 7444596"/>
              <a:gd name="connsiteY6" fmla="*/ 2496071 h 3131389"/>
              <a:gd name="connsiteX7" fmla="*/ 7444596 w 7444596"/>
              <a:gd name="connsiteY7" fmla="*/ 3131389 h 3131389"/>
              <a:gd name="connsiteX8" fmla="*/ 25879 w 7444596"/>
              <a:gd name="connsiteY8" fmla="*/ 3131389 h 3131389"/>
              <a:gd name="connsiteX9" fmla="*/ 25879 w 7444596"/>
              <a:gd name="connsiteY9" fmla="*/ 1526875 h 3131389"/>
              <a:gd name="connsiteX10" fmla="*/ 1940943 w 7444596"/>
              <a:gd name="connsiteY10" fmla="*/ 1915064 h 3131389"/>
              <a:gd name="connsiteX11" fmla="*/ 2734573 w 7444596"/>
              <a:gd name="connsiteY11" fmla="*/ 2027207 h 3131389"/>
              <a:gd name="connsiteX12" fmla="*/ 3450566 w 7444596"/>
              <a:gd name="connsiteY12" fmla="*/ 2035834 h 3131389"/>
              <a:gd name="connsiteX13" fmla="*/ 5486400 w 7444596"/>
              <a:gd name="connsiteY13" fmla="*/ 1923690 h 3131389"/>
              <a:gd name="connsiteX14" fmla="*/ 5719313 w 7444596"/>
              <a:gd name="connsiteY14" fmla="*/ 1863306 h 3131389"/>
              <a:gd name="connsiteX15" fmla="*/ 6047117 w 7444596"/>
              <a:gd name="connsiteY15" fmla="*/ 1587260 h 3131389"/>
              <a:gd name="connsiteX16" fmla="*/ 6176513 w 7444596"/>
              <a:gd name="connsiteY16" fmla="*/ 1319841 h 3131389"/>
              <a:gd name="connsiteX17" fmla="*/ 5969479 w 7444596"/>
              <a:gd name="connsiteY17" fmla="*/ 1190445 h 3131389"/>
              <a:gd name="connsiteX18" fmla="*/ 5779698 w 7444596"/>
              <a:gd name="connsiteY18" fmla="*/ 1173192 h 3131389"/>
              <a:gd name="connsiteX19" fmla="*/ 4235569 w 7444596"/>
              <a:gd name="connsiteY19" fmla="*/ 1285336 h 3131389"/>
              <a:gd name="connsiteX20" fmla="*/ 4157932 w 7444596"/>
              <a:gd name="connsiteY20" fmla="*/ 1121434 h 3131389"/>
              <a:gd name="connsiteX21" fmla="*/ 4088920 w 7444596"/>
              <a:gd name="connsiteY21" fmla="*/ 1026543 h 3131389"/>
              <a:gd name="connsiteX22" fmla="*/ 3925018 w 7444596"/>
              <a:gd name="connsiteY22" fmla="*/ 966158 h 3131389"/>
              <a:gd name="connsiteX23" fmla="*/ 3735237 w 7444596"/>
              <a:gd name="connsiteY23" fmla="*/ 983411 h 3131389"/>
              <a:gd name="connsiteX24" fmla="*/ 3217652 w 7444596"/>
              <a:gd name="connsiteY24" fmla="*/ 1009290 h 3131389"/>
              <a:gd name="connsiteX25" fmla="*/ 2777705 w 7444596"/>
              <a:gd name="connsiteY25" fmla="*/ 992038 h 3131389"/>
              <a:gd name="connsiteX26" fmla="*/ 2294626 w 7444596"/>
              <a:gd name="connsiteY26" fmla="*/ 923026 h 3131389"/>
              <a:gd name="connsiteX27" fmla="*/ 0 w 7444596"/>
              <a:gd name="connsiteY27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7413978 w 7444596"/>
              <a:gd name="connsiteY4" fmla="*/ 1053638 h 3131389"/>
              <a:gd name="connsiteX5" fmla="*/ 6435184 w 7444596"/>
              <a:gd name="connsiteY5" fmla="*/ 2444556 h 3131389"/>
              <a:gd name="connsiteX6" fmla="*/ 7439736 w 7444596"/>
              <a:gd name="connsiteY6" fmla="*/ 2496071 h 3131389"/>
              <a:gd name="connsiteX7" fmla="*/ 7444596 w 7444596"/>
              <a:gd name="connsiteY7" fmla="*/ 3131389 h 3131389"/>
              <a:gd name="connsiteX8" fmla="*/ 25879 w 7444596"/>
              <a:gd name="connsiteY8" fmla="*/ 3131389 h 3131389"/>
              <a:gd name="connsiteX9" fmla="*/ 25879 w 7444596"/>
              <a:gd name="connsiteY9" fmla="*/ 1526875 h 3131389"/>
              <a:gd name="connsiteX10" fmla="*/ 1940943 w 7444596"/>
              <a:gd name="connsiteY10" fmla="*/ 1915064 h 3131389"/>
              <a:gd name="connsiteX11" fmla="*/ 2734573 w 7444596"/>
              <a:gd name="connsiteY11" fmla="*/ 2027207 h 3131389"/>
              <a:gd name="connsiteX12" fmla="*/ 3450566 w 7444596"/>
              <a:gd name="connsiteY12" fmla="*/ 2035834 h 3131389"/>
              <a:gd name="connsiteX13" fmla="*/ 5486400 w 7444596"/>
              <a:gd name="connsiteY13" fmla="*/ 1923690 h 3131389"/>
              <a:gd name="connsiteX14" fmla="*/ 5719313 w 7444596"/>
              <a:gd name="connsiteY14" fmla="*/ 1863306 h 3131389"/>
              <a:gd name="connsiteX15" fmla="*/ 6047117 w 7444596"/>
              <a:gd name="connsiteY15" fmla="*/ 1587260 h 3131389"/>
              <a:gd name="connsiteX16" fmla="*/ 6176513 w 7444596"/>
              <a:gd name="connsiteY16" fmla="*/ 1319841 h 3131389"/>
              <a:gd name="connsiteX17" fmla="*/ 5969479 w 7444596"/>
              <a:gd name="connsiteY17" fmla="*/ 1190445 h 3131389"/>
              <a:gd name="connsiteX18" fmla="*/ 5779698 w 7444596"/>
              <a:gd name="connsiteY18" fmla="*/ 1173192 h 3131389"/>
              <a:gd name="connsiteX19" fmla="*/ 4235569 w 7444596"/>
              <a:gd name="connsiteY19" fmla="*/ 1285336 h 3131389"/>
              <a:gd name="connsiteX20" fmla="*/ 4157932 w 7444596"/>
              <a:gd name="connsiteY20" fmla="*/ 1121434 h 3131389"/>
              <a:gd name="connsiteX21" fmla="*/ 4088920 w 7444596"/>
              <a:gd name="connsiteY21" fmla="*/ 1026543 h 3131389"/>
              <a:gd name="connsiteX22" fmla="*/ 3925018 w 7444596"/>
              <a:gd name="connsiteY22" fmla="*/ 966158 h 3131389"/>
              <a:gd name="connsiteX23" fmla="*/ 3735237 w 7444596"/>
              <a:gd name="connsiteY23" fmla="*/ 983411 h 3131389"/>
              <a:gd name="connsiteX24" fmla="*/ 3217652 w 7444596"/>
              <a:gd name="connsiteY24" fmla="*/ 1009290 h 3131389"/>
              <a:gd name="connsiteX25" fmla="*/ 2777705 w 7444596"/>
              <a:gd name="connsiteY25" fmla="*/ 992038 h 3131389"/>
              <a:gd name="connsiteX26" fmla="*/ 2294626 w 7444596"/>
              <a:gd name="connsiteY26" fmla="*/ 923026 h 3131389"/>
              <a:gd name="connsiteX27" fmla="*/ 0 w 7444596"/>
              <a:gd name="connsiteY27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435184 w 7444596"/>
              <a:gd name="connsiteY5" fmla="*/ 2444556 h 3131389"/>
              <a:gd name="connsiteX6" fmla="*/ 7439736 w 7444596"/>
              <a:gd name="connsiteY6" fmla="*/ 2496071 h 3131389"/>
              <a:gd name="connsiteX7" fmla="*/ 7444596 w 7444596"/>
              <a:gd name="connsiteY7" fmla="*/ 3131389 h 3131389"/>
              <a:gd name="connsiteX8" fmla="*/ 25879 w 7444596"/>
              <a:gd name="connsiteY8" fmla="*/ 3131389 h 3131389"/>
              <a:gd name="connsiteX9" fmla="*/ 25879 w 7444596"/>
              <a:gd name="connsiteY9" fmla="*/ 1526875 h 3131389"/>
              <a:gd name="connsiteX10" fmla="*/ 1940943 w 7444596"/>
              <a:gd name="connsiteY10" fmla="*/ 1915064 h 3131389"/>
              <a:gd name="connsiteX11" fmla="*/ 2734573 w 7444596"/>
              <a:gd name="connsiteY11" fmla="*/ 2027207 h 3131389"/>
              <a:gd name="connsiteX12" fmla="*/ 3450566 w 7444596"/>
              <a:gd name="connsiteY12" fmla="*/ 2035834 h 3131389"/>
              <a:gd name="connsiteX13" fmla="*/ 5486400 w 7444596"/>
              <a:gd name="connsiteY13" fmla="*/ 1923690 h 3131389"/>
              <a:gd name="connsiteX14" fmla="*/ 5719313 w 7444596"/>
              <a:gd name="connsiteY14" fmla="*/ 1863306 h 3131389"/>
              <a:gd name="connsiteX15" fmla="*/ 6047117 w 7444596"/>
              <a:gd name="connsiteY15" fmla="*/ 1587260 h 3131389"/>
              <a:gd name="connsiteX16" fmla="*/ 6176513 w 7444596"/>
              <a:gd name="connsiteY16" fmla="*/ 1319841 h 3131389"/>
              <a:gd name="connsiteX17" fmla="*/ 5969479 w 7444596"/>
              <a:gd name="connsiteY17" fmla="*/ 1190445 h 3131389"/>
              <a:gd name="connsiteX18" fmla="*/ 5779698 w 7444596"/>
              <a:gd name="connsiteY18" fmla="*/ 1173192 h 3131389"/>
              <a:gd name="connsiteX19" fmla="*/ 4235569 w 7444596"/>
              <a:gd name="connsiteY19" fmla="*/ 1285336 h 3131389"/>
              <a:gd name="connsiteX20" fmla="*/ 4157932 w 7444596"/>
              <a:gd name="connsiteY20" fmla="*/ 1121434 h 3131389"/>
              <a:gd name="connsiteX21" fmla="*/ 4088920 w 7444596"/>
              <a:gd name="connsiteY21" fmla="*/ 1026543 h 3131389"/>
              <a:gd name="connsiteX22" fmla="*/ 3925018 w 7444596"/>
              <a:gd name="connsiteY22" fmla="*/ 966158 h 3131389"/>
              <a:gd name="connsiteX23" fmla="*/ 3735237 w 7444596"/>
              <a:gd name="connsiteY23" fmla="*/ 983411 h 3131389"/>
              <a:gd name="connsiteX24" fmla="*/ 3217652 w 7444596"/>
              <a:gd name="connsiteY24" fmla="*/ 1009290 h 3131389"/>
              <a:gd name="connsiteX25" fmla="*/ 2777705 w 7444596"/>
              <a:gd name="connsiteY25" fmla="*/ 992038 h 3131389"/>
              <a:gd name="connsiteX26" fmla="*/ 2294626 w 7444596"/>
              <a:gd name="connsiteY26" fmla="*/ 923026 h 3131389"/>
              <a:gd name="connsiteX27" fmla="*/ 0 w 7444596"/>
              <a:gd name="connsiteY27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538215 w 7444596"/>
              <a:gd name="connsiteY5" fmla="*/ 1543035 h 3131389"/>
              <a:gd name="connsiteX6" fmla="*/ 6435184 w 7444596"/>
              <a:gd name="connsiteY6" fmla="*/ 2444556 h 3131389"/>
              <a:gd name="connsiteX7" fmla="*/ 7439736 w 7444596"/>
              <a:gd name="connsiteY7" fmla="*/ 2496071 h 3131389"/>
              <a:gd name="connsiteX8" fmla="*/ 7444596 w 7444596"/>
              <a:gd name="connsiteY8" fmla="*/ 3131389 h 3131389"/>
              <a:gd name="connsiteX9" fmla="*/ 25879 w 7444596"/>
              <a:gd name="connsiteY9" fmla="*/ 3131389 h 3131389"/>
              <a:gd name="connsiteX10" fmla="*/ 25879 w 7444596"/>
              <a:gd name="connsiteY10" fmla="*/ 1526875 h 3131389"/>
              <a:gd name="connsiteX11" fmla="*/ 1940943 w 7444596"/>
              <a:gd name="connsiteY11" fmla="*/ 1915064 h 3131389"/>
              <a:gd name="connsiteX12" fmla="*/ 2734573 w 7444596"/>
              <a:gd name="connsiteY12" fmla="*/ 2027207 h 3131389"/>
              <a:gd name="connsiteX13" fmla="*/ 3450566 w 7444596"/>
              <a:gd name="connsiteY13" fmla="*/ 2035834 h 3131389"/>
              <a:gd name="connsiteX14" fmla="*/ 5486400 w 7444596"/>
              <a:gd name="connsiteY14" fmla="*/ 1923690 h 3131389"/>
              <a:gd name="connsiteX15" fmla="*/ 5719313 w 7444596"/>
              <a:gd name="connsiteY15" fmla="*/ 1863306 h 3131389"/>
              <a:gd name="connsiteX16" fmla="*/ 6047117 w 7444596"/>
              <a:gd name="connsiteY16" fmla="*/ 1587260 h 3131389"/>
              <a:gd name="connsiteX17" fmla="*/ 6176513 w 7444596"/>
              <a:gd name="connsiteY17" fmla="*/ 1319841 h 3131389"/>
              <a:gd name="connsiteX18" fmla="*/ 5969479 w 7444596"/>
              <a:gd name="connsiteY18" fmla="*/ 1190445 h 3131389"/>
              <a:gd name="connsiteX19" fmla="*/ 5779698 w 7444596"/>
              <a:gd name="connsiteY19" fmla="*/ 1173192 h 3131389"/>
              <a:gd name="connsiteX20" fmla="*/ 4235569 w 7444596"/>
              <a:gd name="connsiteY20" fmla="*/ 1285336 h 3131389"/>
              <a:gd name="connsiteX21" fmla="*/ 4157932 w 7444596"/>
              <a:gd name="connsiteY21" fmla="*/ 1121434 h 3131389"/>
              <a:gd name="connsiteX22" fmla="*/ 4088920 w 7444596"/>
              <a:gd name="connsiteY22" fmla="*/ 1026543 h 3131389"/>
              <a:gd name="connsiteX23" fmla="*/ 3925018 w 7444596"/>
              <a:gd name="connsiteY23" fmla="*/ 966158 h 3131389"/>
              <a:gd name="connsiteX24" fmla="*/ 3735237 w 7444596"/>
              <a:gd name="connsiteY24" fmla="*/ 983411 h 3131389"/>
              <a:gd name="connsiteX25" fmla="*/ 3217652 w 7444596"/>
              <a:gd name="connsiteY25" fmla="*/ 1009290 h 3131389"/>
              <a:gd name="connsiteX26" fmla="*/ 2777705 w 7444596"/>
              <a:gd name="connsiteY26" fmla="*/ 992038 h 3131389"/>
              <a:gd name="connsiteX27" fmla="*/ 2294626 w 7444596"/>
              <a:gd name="connsiteY27" fmla="*/ 923026 h 3131389"/>
              <a:gd name="connsiteX28" fmla="*/ 0 w 7444596"/>
              <a:gd name="connsiteY28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82913 w 7444596"/>
              <a:gd name="connsiteY5" fmla="*/ 1877886 h 3131389"/>
              <a:gd name="connsiteX6" fmla="*/ 6435184 w 7444596"/>
              <a:gd name="connsiteY6" fmla="*/ 2444556 h 3131389"/>
              <a:gd name="connsiteX7" fmla="*/ 7439736 w 7444596"/>
              <a:gd name="connsiteY7" fmla="*/ 2496071 h 3131389"/>
              <a:gd name="connsiteX8" fmla="*/ 7444596 w 7444596"/>
              <a:gd name="connsiteY8" fmla="*/ 3131389 h 3131389"/>
              <a:gd name="connsiteX9" fmla="*/ 25879 w 7444596"/>
              <a:gd name="connsiteY9" fmla="*/ 3131389 h 3131389"/>
              <a:gd name="connsiteX10" fmla="*/ 25879 w 7444596"/>
              <a:gd name="connsiteY10" fmla="*/ 1526875 h 3131389"/>
              <a:gd name="connsiteX11" fmla="*/ 1940943 w 7444596"/>
              <a:gd name="connsiteY11" fmla="*/ 1915064 h 3131389"/>
              <a:gd name="connsiteX12" fmla="*/ 2734573 w 7444596"/>
              <a:gd name="connsiteY12" fmla="*/ 2027207 h 3131389"/>
              <a:gd name="connsiteX13" fmla="*/ 3450566 w 7444596"/>
              <a:gd name="connsiteY13" fmla="*/ 2035834 h 3131389"/>
              <a:gd name="connsiteX14" fmla="*/ 5486400 w 7444596"/>
              <a:gd name="connsiteY14" fmla="*/ 1923690 h 3131389"/>
              <a:gd name="connsiteX15" fmla="*/ 5719313 w 7444596"/>
              <a:gd name="connsiteY15" fmla="*/ 1863306 h 3131389"/>
              <a:gd name="connsiteX16" fmla="*/ 6047117 w 7444596"/>
              <a:gd name="connsiteY16" fmla="*/ 1587260 h 3131389"/>
              <a:gd name="connsiteX17" fmla="*/ 6176513 w 7444596"/>
              <a:gd name="connsiteY17" fmla="*/ 1319841 h 3131389"/>
              <a:gd name="connsiteX18" fmla="*/ 5969479 w 7444596"/>
              <a:gd name="connsiteY18" fmla="*/ 1190445 h 3131389"/>
              <a:gd name="connsiteX19" fmla="*/ 5779698 w 7444596"/>
              <a:gd name="connsiteY19" fmla="*/ 1173192 h 3131389"/>
              <a:gd name="connsiteX20" fmla="*/ 4235569 w 7444596"/>
              <a:gd name="connsiteY20" fmla="*/ 1285336 h 3131389"/>
              <a:gd name="connsiteX21" fmla="*/ 4157932 w 7444596"/>
              <a:gd name="connsiteY21" fmla="*/ 1121434 h 3131389"/>
              <a:gd name="connsiteX22" fmla="*/ 4088920 w 7444596"/>
              <a:gd name="connsiteY22" fmla="*/ 1026543 h 3131389"/>
              <a:gd name="connsiteX23" fmla="*/ 3925018 w 7444596"/>
              <a:gd name="connsiteY23" fmla="*/ 966158 h 3131389"/>
              <a:gd name="connsiteX24" fmla="*/ 3735237 w 7444596"/>
              <a:gd name="connsiteY24" fmla="*/ 983411 h 3131389"/>
              <a:gd name="connsiteX25" fmla="*/ 3217652 w 7444596"/>
              <a:gd name="connsiteY25" fmla="*/ 1009290 h 3131389"/>
              <a:gd name="connsiteX26" fmla="*/ 2777705 w 7444596"/>
              <a:gd name="connsiteY26" fmla="*/ 992038 h 3131389"/>
              <a:gd name="connsiteX27" fmla="*/ 2294626 w 7444596"/>
              <a:gd name="connsiteY27" fmla="*/ 923026 h 3131389"/>
              <a:gd name="connsiteX28" fmla="*/ 0 w 7444596"/>
              <a:gd name="connsiteY28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679882 w 7444596"/>
              <a:gd name="connsiteY5" fmla="*/ 1105153 h 3131389"/>
              <a:gd name="connsiteX6" fmla="*/ 6782913 w 7444596"/>
              <a:gd name="connsiteY6" fmla="*/ 1877886 h 3131389"/>
              <a:gd name="connsiteX7" fmla="*/ 6435184 w 7444596"/>
              <a:gd name="connsiteY7" fmla="*/ 2444556 h 3131389"/>
              <a:gd name="connsiteX8" fmla="*/ 7439736 w 7444596"/>
              <a:gd name="connsiteY8" fmla="*/ 2496071 h 3131389"/>
              <a:gd name="connsiteX9" fmla="*/ 7444596 w 7444596"/>
              <a:gd name="connsiteY9" fmla="*/ 3131389 h 3131389"/>
              <a:gd name="connsiteX10" fmla="*/ 25879 w 7444596"/>
              <a:gd name="connsiteY10" fmla="*/ 3131389 h 3131389"/>
              <a:gd name="connsiteX11" fmla="*/ 25879 w 7444596"/>
              <a:gd name="connsiteY11" fmla="*/ 1526875 h 3131389"/>
              <a:gd name="connsiteX12" fmla="*/ 1940943 w 7444596"/>
              <a:gd name="connsiteY12" fmla="*/ 1915064 h 3131389"/>
              <a:gd name="connsiteX13" fmla="*/ 2734573 w 7444596"/>
              <a:gd name="connsiteY13" fmla="*/ 2027207 h 3131389"/>
              <a:gd name="connsiteX14" fmla="*/ 3450566 w 7444596"/>
              <a:gd name="connsiteY14" fmla="*/ 2035834 h 3131389"/>
              <a:gd name="connsiteX15" fmla="*/ 5486400 w 7444596"/>
              <a:gd name="connsiteY15" fmla="*/ 1923690 h 3131389"/>
              <a:gd name="connsiteX16" fmla="*/ 5719313 w 7444596"/>
              <a:gd name="connsiteY16" fmla="*/ 1863306 h 3131389"/>
              <a:gd name="connsiteX17" fmla="*/ 6047117 w 7444596"/>
              <a:gd name="connsiteY17" fmla="*/ 1587260 h 3131389"/>
              <a:gd name="connsiteX18" fmla="*/ 6176513 w 7444596"/>
              <a:gd name="connsiteY18" fmla="*/ 1319841 h 3131389"/>
              <a:gd name="connsiteX19" fmla="*/ 5969479 w 7444596"/>
              <a:gd name="connsiteY19" fmla="*/ 1190445 h 3131389"/>
              <a:gd name="connsiteX20" fmla="*/ 5779698 w 7444596"/>
              <a:gd name="connsiteY20" fmla="*/ 1173192 h 3131389"/>
              <a:gd name="connsiteX21" fmla="*/ 4235569 w 7444596"/>
              <a:gd name="connsiteY21" fmla="*/ 1285336 h 3131389"/>
              <a:gd name="connsiteX22" fmla="*/ 4157932 w 7444596"/>
              <a:gd name="connsiteY22" fmla="*/ 1121434 h 3131389"/>
              <a:gd name="connsiteX23" fmla="*/ 4088920 w 7444596"/>
              <a:gd name="connsiteY23" fmla="*/ 1026543 h 3131389"/>
              <a:gd name="connsiteX24" fmla="*/ 3925018 w 7444596"/>
              <a:gd name="connsiteY24" fmla="*/ 966158 h 3131389"/>
              <a:gd name="connsiteX25" fmla="*/ 3735237 w 7444596"/>
              <a:gd name="connsiteY25" fmla="*/ 983411 h 3131389"/>
              <a:gd name="connsiteX26" fmla="*/ 3217652 w 7444596"/>
              <a:gd name="connsiteY26" fmla="*/ 1009290 h 3131389"/>
              <a:gd name="connsiteX27" fmla="*/ 2777705 w 7444596"/>
              <a:gd name="connsiteY27" fmla="*/ 992038 h 3131389"/>
              <a:gd name="connsiteX28" fmla="*/ 2294626 w 7444596"/>
              <a:gd name="connsiteY28" fmla="*/ 923026 h 3131389"/>
              <a:gd name="connsiteX29" fmla="*/ 0 w 7444596"/>
              <a:gd name="connsiteY29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782913 w 7444596"/>
              <a:gd name="connsiteY6" fmla="*/ 1877886 h 3131389"/>
              <a:gd name="connsiteX7" fmla="*/ 6435184 w 7444596"/>
              <a:gd name="connsiteY7" fmla="*/ 2444556 h 3131389"/>
              <a:gd name="connsiteX8" fmla="*/ 7439736 w 7444596"/>
              <a:gd name="connsiteY8" fmla="*/ 2496071 h 3131389"/>
              <a:gd name="connsiteX9" fmla="*/ 7444596 w 7444596"/>
              <a:gd name="connsiteY9" fmla="*/ 3131389 h 3131389"/>
              <a:gd name="connsiteX10" fmla="*/ 25879 w 7444596"/>
              <a:gd name="connsiteY10" fmla="*/ 3131389 h 3131389"/>
              <a:gd name="connsiteX11" fmla="*/ 25879 w 7444596"/>
              <a:gd name="connsiteY11" fmla="*/ 1526875 h 3131389"/>
              <a:gd name="connsiteX12" fmla="*/ 1940943 w 7444596"/>
              <a:gd name="connsiteY12" fmla="*/ 1915064 h 3131389"/>
              <a:gd name="connsiteX13" fmla="*/ 2734573 w 7444596"/>
              <a:gd name="connsiteY13" fmla="*/ 2027207 h 3131389"/>
              <a:gd name="connsiteX14" fmla="*/ 3450566 w 7444596"/>
              <a:gd name="connsiteY14" fmla="*/ 2035834 h 3131389"/>
              <a:gd name="connsiteX15" fmla="*/ 5486400 w 7444596"/>
              <a:gd name="connsiteY15" fmla="*/ 1923690 h 3131389"/>
              <a:gd name="connsiteX16" fmla="*/ 5719313 w 7444596"/>
              <a:gd name="connsiteY16" fmla="*/ 1863306 h 3131389"/>
              <a:gd name="connsiteX17" fmla="*/ 6047117 w 7444596"/>
              <a:gd name="connsiteY17" fmla="*/ 1587260 h 3131389"/>
              <a:gd name="connsiteX18" fmla="*/ 6176513 w 7444596"/>
              <a:gd name="connsiteY18" fmla="*/ 1319841 h 3131389"/>
              <a:gd name="connsiteX19" fmla="*/ 5969479 w 7444596"/>
              <a:gd name="connsiteY19" fmla="*/ 1190445 h 3131389"/>
              <a:gd name="connsiteX20" fmla="*/ 5779698 w 7444596"/>
              <a:gd name="connsiteY20" fmla="*/ 1173192 h 3131389"/>
              <a:gd name="connsiteX21" fmla="*/ 4235569 w 7444596"/>
              <a:gd name="connsiteY21" fmla="*/ 1285336 h 3131389"/>
              <a:gd name="connsiteX22" fmla="*/ 4157932 w 7444596"/>
              <a:gd name="connsiteY22" fmla="*/ 1121434 h 3131389"/>
              <a:gd name="connsiteX23" fmla="*/ 4088920 w 7444596"/>
              <a:gd name="connsiteY23" fmla="*/ 1026543 h 3131389"/>
              <a:gd name="connsiteX24" fmla="*/ 3925018 w 7444596"/>
              <a:gd name="connsiteY24" fmla="*/ 966158 h 3131389"/>
              <a:gd name="connsiteX25" fmla="*/ 3735237 w 7444596"/>
              <a:gd name="connsiteY25" fmla="*/ 983411 h 3131389"/>
              <a:gd name="connsiteX26" fmla="*/ 3217652 w 7444596"/>
              <a:gd name="connsiteY26" fmla="*/ 1009290 h 3131389"/>
              <a:gd name="connsiteX27" fmla="*/ 2777705 w 7444596"/>
              <a:gd name="connsiteY27" fmla="*/ 992038 h 3131389"/>
              <a:gd name="connsiteX28" fmla="*/ 2294626 w 7444596"/>
              <a:gd name="connsiteY28" fmla="*/ 923026 h 3131389"/>
              <a:gd name="connsiteX29" fmla="*/ 0 w 7444596"/>
              <a:gd name="connsiteY29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770034 w 7444596"/>
              <a:gd name="connsiteY6" fmla="*/ 1543035 h 3131389"/>
              <a:gd name="connsiteX7" fmla="*/ 6782913 w 7444596"/>
              <a:gd name="connsiteY7" fmla="*/ 1877886 h 3131389"/>
              <a:gd name="connsiteX8" fmla="*/ 6435184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76513 w 7444596"/>
              <a:gd name="connsiteY19" fmla="*/ 1319841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877886 h 3131389"/>
              <a:gd name="connsiteX8" fmla="*/ 6435184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76513 w 7444596"/>
              <a:gd name="connsiteY19" fmla="*/ 1319841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877886 h 3131389"/>
              <a:gd name="connsiteX8" fmla="*/ 6448063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76513 w 7444596"/>
              <a:gd name="connsiteY19" fmla="*/ 1319841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916523 h 3131389"/>
              <a:gd name="connsiteX8" fmla="*/ 6448063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76513 w 7444596"/>
              <a:gd name="connsiteY19" fmla="*/ 1319841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916523 h 3131389"/>
              <a:gd name="connsiteX8" fmla="*/ 6479960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76513 w 7444596"/>
              <a:gd name="connsiteY19" fmla="*/ 1319841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916523 h 3131389"/>
              <a:gd name="connsiteX8" fmla="*/ 6479960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86400 w 7444596"/>
              <a:gd name="connsiteY16" fmla="*/ 1923690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65881 w 7444596"/>
              <a:gd name="connsiteY19" fmla="*/ 1330473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916523 h 3131389"/>
              <a:gd name="connsiteX8" fmla="*/ 6479960 w 7444596"/>
              <a:gd name="connsiteY8" fmla="*/ 2444556 h 3131389"/>
              <a:gd name="connsiteX9" fmla="*/ 7439736 w 7444596"/>
              <a:gd name="connsiteY9" fmla="*/ 2496071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43870 w 7444596"/>
              <a:gd name="connsiteY16" fmla="*/ 1902425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65881 w 7444596"/>
              <a:gd name="connsiteY19" fmla="*/ 1330473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  <a:gd name="connsiteX0" fmla="*/ 0 w 7444596"/>
              <a:gd name="connsiteY0" fmla="*/ 500332 h 3131389"/>
              <a:gd name="connsiteX1" fmla="*/ 0 w 7444596"/>
              <a:gd name="connsiteY1" fmla="*/ 0 h 3131389"/>
              <a:gd name="connsiteX2" fmla="*/ 7444596 w 7444596"/>
              <a:gd name="connsiteY2" fmla="*/ 0 h 3131389"/>
              <a:gd name="connsiteX3" fmla="*/ 7439736 w 7444596"/>
              <a:gd name="connsiteY3" fmla="*/ 667271 h 3131389"/>
              <a:gd name="connsiteX4" fmla="*/ 6628367 w 7444596"/>
              <a:gd name="connsiteY4" fmla="*/ 693029 h 3131389"/>
              <a:gd name="connsiteX5" fmla="*/ 6757156 w 7444596"/>
              <a:gd name="connsiteY5" fmla="*/ 1118032 h 3131389"/>
              <a:gd name="connsiteX6" fmla="*/ 6834429 w 7444596"/>
              <a:gd name="connsiteY6" fmla="*/ 1543035 h 3131389"/>
              <a:gd name="connsiteX7" fmla="*/ 6782913 w 7444596"/>
              <a:gd name="connsiteY7" fmla="*/ 1916523 h 3131389"/>
              <a:gd name="connsiteX8" fmla="*/ 6479960 w 7444596"/>
              <a:gd name="connsiteY8" fmla="*/ 2444556 h 3131389"/>
              <a:gd name="connsiteX9" fmla="*/ 7439736 w 7444596"/>
              <a:gd name="connsiteY9" fmla="*/ 2442909 h 3131389"/>
              <a:gd name="connsiteX10" fmla="*/ 7444596 w 7444596"/>
              <a:gd name="connsiteY10" fmla="*/ 3131389 h 3131389"/>
              <a:gd name="connsiteX11" fmla="*/ 25879 w 7444596"/>
              <a:gd name="connsiteY11" fmla="*/ 3131389 h 3131389"/>
              <a:gd name="connsiteX12" fmla="*/ 25879 w 7444596"/>
              <a:gd name="connsiteY12" fmla="*/ 1526875 h 3131389"/>
              <a:gd name="connsiteX13" fmla="*/ 1940943 w 7444596"/>
              <a:gd name="connsiteY13" fmla="*/ 1915064 h 3131389"/>
              <a:gd name="connsiteX14" fmla="*/ 2734573 w 7444596"/>
              <a:gd name="connsiteY14" fmla="*/ 2027207 h 3131389"/>
              <a:gd name="connsiteX15" fmla="*/ 3450566 w 7444596"/>
              <a:gd name="connsiteY15" fmla="*/ 2035834 h 3131389"/>
              <a:gd name="connsiteX16" fmla="*/ 5443870 w 7444596"/>
              <a:gd name="connsiteY16" fmla="*/ 1902425 h 3131389"/>
              <a:gd name="connsiteX17" fmla="*/ 5719313 w 7444596"/>
              <a:gd name="connsiteY17" fmla="*/ 1863306 h 3131389"/>
              <a:gd name="connsiteX18" fmla="*/ 6047117 w 7444596"/>
              <a:gd name="connsiteY18" fmla="*/ 1587260 h 3131389"/>
              <a:gd name="connsiteX19" fmla="*/ 6165881 w 7444596"/>
              <a:gd name="connsiteY19" fmla="*/ 1330473 h 3131389"/>
              <a:gd name="connsiteX20" fmla="*/ 5969479 w 7444596"/>
              <a:gd name="connsiteY20" fmla="*/ 1190445 h 3131389"/>
              <a:gd name="connsiteX21" fmla="*/ 5779698 w 7444596"/>
              <a:gd name="connsiteY21" fmla="*/ 1173192 h 3131389"/>
              <a:gd name="connsiteX22" fmla="*/ 4235569 w 7444596"/>
              <a:gd name="connsiteY22" fmla="*/ 1285336 h 3131389"/>
              <a:gd name="connsiteX23" fmla="*/ 4157932 w 7444596"/>
              <a:gd name="connsiteY23" fmla="*/ 1121434 h 3131389"/>
              <a:gd name="connsiteX24" fmla="*/ 4088920 w 7444596"/>
              <a:gd name="connsiteY24" fmla="*/ 1026543 h 3131389"/>
              <a:gd name="connsiteX25" fmla="*/ 3925018 w 7444596"/>
              <a:gd name="connsiteY25" fmla="*/ 966158 h 3131389"/>
              <a:gd name="connsiteX26" fmla="*/ 3735237 w 7444596"/>
              <a:gd name="connsiteY26" fmla="*/ 983411 h 3131389"/>
              <a:gd name="connsiteX27" fmla="*/ 3217652 w 7444596"/>
              <a:gd name="connsiteY27" fmla="*/ 1009290 h 3131389"/>
              <a:gd name="connsiteX28" fmla="*/ 2777705 w 7444596"/>
              <a:gd name="connsiteY28" fmla="*/ 992038 h 3131389"/>
              <a:gd name="connsiteX29" fmla="*/ 2294626 w 7444596"/>
              <a:gd name="connsiteY29" fmla="*/ 923026 h 3131389"/>
              <a:gd name="connsiteX30" fmla="*/ 0 w 7444596"/>
              <a:gd name="connsiteY30" fmla="*/ 500332 h 313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7444596" h="3131389">
                <a:moveTo>
                  <a:pt x="0" y="500332"/>
                </a:moveTo>
                <a:lnTo>
                  <a:pt x="0" y="0"/>
                </a:lnTo>
                <a:lnTo>
                  <a:pt x="7444596" y="0"/>
                </a:lnTo>
                <a:lnTo>
                  <a:pt x="7439736" y="667271"/>
                </a:lnTo>
                <a:lnTo>
                  <a:pt x="6628367" y="693029"/>
                </a:lnTo>
                <a:lnTo>
                  <a:pt x="6757156" y="1118032"/>
                </a:lnTo>
                <a:lnTo>
                  <a:pt x="6834429" y="1543035"/>
                </a:lnTo>
                <a:lnTo>
                  <a:pt x="6782913" y="1916523"/>
                </a:lnTo>
                <a:lnTo>
                  <a:pt x="6479960" y="2444556"/>
                </a:lnTo>
                <a:lnTo>
                  <a:pt x="7439736" y="2442909"/>
                </a:lnTo>
                <a:lnTo>
                  <a:pt x="7444596" y="3131389"/>
                </a:lnTo>
                <a:lnTo>
                  <a:pt x="25879" y="3131389"/>
                </a:lnTo>
                <a:lnTo>
                  <a:pt x="25879" y="1526875"/>
                </a:lnTo>
                <a:lnTo>
                  <a:pt x="1940943" y="1915064"/>
                </a:lnTo>
                <a:lnTo>
                  <a:pt x="2734573" y="2027207"/>
                </a:lnTo>
                <a:lnTo>
                  <a:pt x="3450566" y="2035834"/>
                </a:lnTo>
                <a:lnTo>
                  <a:pt x="5443870" y="1902425"/>
                </a:lnTo>
                <a:lnTo>
                  <a:pt x="5719313" y="1863306"/>
                </a:lnTo>
                <a:lnTo>
                  <a:pt x="6047117" y="1587260"/>
                </a:lnTo>
                <a:lnTo>
                  <a:pt x="6165881" y="1330473"/>
                </a:lnTo>
                <a:lnTo>
                  <a:pt x="5969479" y="1190445"/>
                </a:lnTo>
                <a:lnTo>
                  <a:pt x="5779698" y="1173192"/>
                </a:lnTo>
                <a:lnTo>
                  <a:pt x="4235569" y="1285336"/>
                </a:lnTo>
                <a:lnTo>
                  <a:pt x="4157932" y="1121434"/>
                </a:lnTo>
                <a:lnTo>
                  <a:pt x="4088920" y="1026543"/>
                </a:lnTo>
                <a:lnTo>
                  <a:pt x="3925018" y="966158"/>
                </a:lnTo>
                <a:lnTo>
                  <a:pt x="3735237" y="983411"/>
                </a:lnTo>
                <a:lnTo>
                  <a:pt x="3217652" y="1009290"/>
                </a:lnTo>
                <a:lnTo>
                  <a:pt x="2777705" y="992038"/>
                </a:lnTo>
                <a:lnTo>
                  <a:pt x="2294626" y="923026"/>
                </a:lnTo>
                <a:lnTo>
                  <a:pt x="0" y="500332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768958" y="1571223"/>
            <a:ext cx="2356834" cy="11590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924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360"/>
            <a:ext cx="9144000" cy="588264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 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954" y="1096108"/>
            <a:ext cx="9015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LF </a:t>
            </a:r>
            <a:r>
              <a:rPr lang="en-US" dirty="0"/>
              <a:t>double-layer pancake with layer jump in the </a:t>
            </a:r>
            <a:r>
              <a:rPr lang="en-US" dirty="0" smtClean="0"/>
              <a:t>end-spacer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066115" y="4789799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4. LF leads in the </a:t>
            </a:r>
            <a:r>
              <a:rPr lang="en-US" dirty="0" smtClean="0"/>
              <a:t>end-shoe</a:t>
            </a:r>
          </a:p>
        </p:txBody>
      </p:sp>
      <p:cxnSp>
        <p:nvCxnSpPr>
          <p:cNvPr id="11" name="Straight Arrow Connector 10"/>
          <p:cNvCxnSpPr>
            <a:stCxn id="2" idx="0"/>
          </p:cNvCxnSpPr>
          <p:nvPr/>
        </p:nvCxnSpPr>
        <p:spPr>
          <a:xfrm flipH="1" flipV="1">
            <a:off x="6584324" y="4056845"/>
            <a:ext cx="971943" cy="73295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658140" y="5348786"/>
            <a:ext cx="63882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5. Heat treatment and impregnation of the coil</a:t>
            </a:r>
          </a:p>
          <a:p>
            <a:endParaRPr lang="en-US" dirty="0" smtClean="0"/>
          </a:p>
          <a:p>
            <a:r>
              <a:rPr lang="en-US" dirty="0" smtClean="0"/>
              <a:t>6. Joints </a:t>
            </a:r>
            <a:r>
              <a:rPr lang="en-US" dirty="0"/>
              <a:t>Nb3Sn-NbTi outside the coil in the inter-coil wedges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903077" y="1696272"/>
            <a:ext cx="2143341" cy="260527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External</a:t>
            </a:r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joints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768958" y="1571223"/>
            <a:ext cx="2356834" cy="9593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eft Brace 16"/>
          <p:cNvSpPr/>
          <p:nvPr/>
        </p:nvSpPr>
        <p:spPr>
          <a:xfrm rot="16200000">
            <a:off x="3245193" y="1227376"/>
            <a:ext cx="222892" cy="6455369"/>
          </a:xfrm>
          <a:prstGeom prst="leftBrace">
            <a:avLst>
              <a:gd name="adj1" fmla="val 4031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8" name="Rectangle 17"/>
          <p:cNvSpPr/>
          <p:nvPr/>
        </p:nvSpPr>
        <p:spPr>
          <a:xfrm>
            <a:off x="3025458" y="4567190"/>
            <a:ext cx="6623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 coil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4039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91874" y="961472"/>
            <a:ext cx="596227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Maximize central field with margins: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sz="2800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Harmonics representative of an accelerator magnet:</a:t>
            </a:r>
            <a:endParaRPr lang="en-US" dirty="0"/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0625298"/>
              </p:ext>
            </p:extLst>
          </p:nvPr>
        </p:nvGraphicFramePr>
        <p:xfrm>
          <a:off x="576001" y="1351232"/>
          <a:ext cx="4128707" cy="222455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40660">
                  <a:extLst>
                    <a:ext uri="{9D8B030D-6E8A-4147-A177-3AD203B41FA5}">
                      <a16:colId xmlns:a16="http://schemas.microsoft.com/office/drawing/2014/main" val="826064283"/>
                    </a:ext>
                  </a:extLst>
                </a:gridCol>
                <a:gridCol w="1388047">
                  <a:extLst>
                    <a:ext uri="{9D8B030D-6E8A-4147-A177-3AD203B41FA5}">
                      <a16:colId xmlns:a16="http://schemas.microsoft.com/office/drawing/2014/main" val="1303602623"/>
                    </a:ext>
                  </a:extLst>
                </a:gridCol>
              </a:tblGrid>
              <a:tr h="33233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Nominal Current </a:t>
                      </a:r>
                      <a:r>
                        <a:rPr lang="en-US" sz="1400" dirty="0" err="1">
                          <a:effectLst/>
                        </a:rPr>
                        <a:t>Inom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effectLst/>
                        </a:rPr>
                        <a:t>10378 A</a:t>
                      </a:r>
                      <a:endParaRPr lang="fr-FR" sz="140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4647331"/>
                  </a:ext>
                </a:extLst>
              </a:tr>
              <a:tr h="25538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Short sample current 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ss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12118 A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59490090"/>
                  </a:ext>
                </a:extLst>
              </a:tr>
              <a:tr h="3273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Bore field By</a:t>
                      </a:r>
                      <a:r>
                        <a:rPr lang="en-US" sz="1400" baseline="-25000" dirty="0">
                          <a:effectLst/>
                        </a:rPr>
                        <a:t>0</a:t>
                      </a:r>
                      <a:r>
                        <a:rPr lang="en-US" sz="1400" dirty="0">
                          <a:effectLst/>
                        </a:rPr>
                        <a:t> at </a:t>
                      </a:r>
                      <a:r>
                        <a:rPr lang="en-US" sz="1400" dirty="0" err="1">
                          <a:effectLst/>
                        </a:rPr>
                        <a:t>Inom</a:t>
                      </a:r>
                      <a:r>
                        <a:rPr lang="en-US" sz="1400" dirty="0">
                          <a:effectLst/>
                        </a:rPr>
                        <a:t> (</a:t>
                      </a:r>
                      <a:r>
                        <a:rPr lang="en-US" sz="1400" dirty="0" err="1">
                          <a:effectLst/>
                        </a:rPr>
                        <a:t>I</a:t>
                      </a:r>
                      <a:r>
                        <a:rPr lang="en-US" sz="1400" baseline="-25000" dirty="0" err="1">
                          <a:effectLst/>
                        </a:rPr>
                        <a:t>ss</a:t>
                      </a:r>
                      <a:r>
                        <a:rPr lang="en-US" sz="1400" dirty="0">
                          <a:effectLst/>
                        </a:rPr>
                        <a:t>)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</a:rPr>
                        <a:t>15.54</a:t>
                      </a:r>
                      <a:r>
                        <a:rPr lang="en-US" sz="1400" dirty="0">
                          <a:effectLst/>
                        </a:rPr>
                        <a:t> (</a:t>
                      </a:r>
                      <a:r>
                        <a:rPr lang="en-US" sz="1400" dirty="0" smtClean="0">
                          <a:effectLst/>
                        </a:rPr>
                        <a:t>17.81) T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31413697"/>
                  </a:ext>
                </a:extLst>
              </a:tr>
              <a:tr h="3273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Peak Field  at </a:t>
                      </a:r>
                      <a:r>
                        <a:rPr lang="en-US" sz="1400" dirty="0" err="1">
                          <a:effectLst/>
                        </a:rPr>
                        <a:t>Inom</a:t>
                      </a:r>
                      <a:r>
                        <a:rPr lang="en-US" sz="1400" dirty="0">
                          <a:effectLst/>
                        </a:rPr>
                        <a:t> (HF/LF)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16.20 / </a:t>
                      </a:r>
                      <a:r>
                        <a:rPr lang="en-US" sz="1400" dirty="0" smtClean="0">
                          <a:effectLst/>
                        </a:rPr>
                        <a:t>11.85 T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5530988"/>
                  </a:ext>
                </a:extLst>
              </a:tr>
              <a:tr h="3273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Peak Field at Iss (HF/LF)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18.58 / </a:t>
                      </a:r>
                      <a:r>
                        <a:rPr lang="en-US" sz="1400" dirty="0" smtClean="0">
                          <a:effectLst/>
                        </a:rPr>
                        <a:t>13.62 T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03199294"/>
                  </a:ext>
                </a:extLst>
              </a:tr>
              <a:tr h="3273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Loadline Margin at Inom (HF/LF)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</a:rPr>
                        <a:t>14.0 </a:t>
                      </a:r>
                      <a:r>
                        <a:rPr lang="en-US" sz="1400" dirty="0">
                          <a:effectLst/>
                        </a:rPr>
                        <a:t>/ </a:t>
                      </a:r>
                      <a:r>
                        <a:rPr lang="en-US" sz="1400" dirty="0" smtClean="0">
                          <a:effectLst/>
                        </a:rPr>
                        <a:t>15.4 %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20688044"/>
                  </a:ext>
                </a:extLst>
              </a:tr>
              <a:tr h="3273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Stored Energy Inom</a:t>
                      </a:r>
                      <a:endParaRPr lang="fr-FR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1.4 MJ/m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6595976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Magnetic </a:t>
            </a:r>
            <a:r>
              <a:rPr lang="en-US" dirty="0" smtClean="0"/>
              <a:t>Design - Finalized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104" y="4370467"/>
            <a:ext cx="2767119" cy="208794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7"/>
          <a:stretch/>
        </p:blipFill>
        <p:spPr bwMode="auto">
          <a:xfrm>
            <a:off x="4830185" y="1034802"/>
            <a:ext cx="4071551" cy="27135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Image 11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91"/>
          <a:stretch/>
        </p:blipFill>
        <p:spPr bwMode="auto">
          <a:xfrm>
            <a:off x="4822388" y="4262006"/>
            <a:ext cx="3676135" cy="2203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8168142" y="4553937"/>
            <a:ext cx="0" cy="585234"/>
          </a:xfrm>
          <a:prstGeom prst="straightConnector1">
            <a:avLst/>
          </a:prstGeom>
          <a:ln>
            <a:solidFill>
              <a:srgbClr val="00B05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8366265" y="4579040"/>
            <a:ext cx="652307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+/- 3 units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90141" y="5441910"/>
            <a:ext cx="90813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</a:rPr>
              <a:t>15 units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cxnSp>
        <p:nvCxnSpPr>
          <p:cNvPr id="15" name="Connecteur droit avec flèche 14"/>
          <p:cNvCxnSpPr>
            <a:stCxn id="14" idx="2"/>
          </p:cNvCxnSpPr>
          <p:nvPr/>
        </p:nvCxnSpPr>
        <p:spPr>
          <a:xfrm flipH="1">
            <a:off x="5570622" y="5749687"/>
            <a:ext cx="73588" cy="399371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 rot="3928352">
            <a:off x="5995346" y="1205856"/>
            <a:ext cx="1159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C00000"/>
                </a:solidFill>
              </a:rPr>
              <a:t>Today</a:t>
            </a:r>
            <a:r>
              <a:rPr lang="fr-FR" sz="1400" dirty="0" smtClean="0">
                <a:solidFill>
                  <a:srgbClr val="C00000"/>
                </a:solidFill>
              </a:rPr>
              <a:t>: </a:t>
            </a:r>
          </a:p>
          <a:p>
            <a:pPr algn="ctr"/>
            <a:r>
              <a:rPr lang="fr-FR" sz="1400" dirty="0" smtClean="0">
                <a:solidFill>
                  <a:srgbClr val="C00000"/>
                </a:solidFill>
              </a:rPr>
              <a:t>1200 A/mm</a:t>
            </a:r>
            <a:r>
              <a:rPr lang="fr-FR" sz="1400" baseline="30000" dirty="0" smtClean="0">
                <a:solidFill>
                  <a:srgbClr val="C00000"/>
                </a:solidFill>
              </a:rPr>
              <a:t>2</a:t>
            </a:r>
            <a:endParaRPr lang="fr-FR" sz="1400" baseline="30000" dirty="0">
              <a:solidFill>
                <a:srgbClr val="C0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 rot="3786649">
            <a:off x="6775823" y="1213182"/>
            <a:ext cx="11591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dirty="0" err="1" smtClean="0">
                <a:solidFill>
                  <a:srgbClr val="0000FF"/>
                </a:solidFill>
              </a:rPr>
              <a:t>Tomorrow</a:t>
            </a:r>
            <a:r>
              <a:rPr lang="fr-FR" sz="1400" dirty="0" smtClean="0">
                <a:solidFill>
                  <a:srgbClr val="0000FF"/>
                </a:solidFill>
              </a:rPr>
              <a:t>: </a:t>
            </a:r>
          </a:p>
          <a:p>
            <a:pPr algn="ctr"/>
            <a:r>
              <a:rPr lang="fr-FR" sz="1400" dirty="0" smtClean="0">
                <a:solidFill>
                  <a:srgbClr val="0000FF"/>
                </a:solidFill>
              </a:rPr>
              <a:t>1500 A/mm</a:t>
            </a:r>
            <a:r>
              <a:rPr lang="fr-FR" sz="1400" baseline="30000" dirty="0" smtClean="0">
                <a:solidFill>
                  <a:srgbClr val="0000FF"/>
                </a:solidFill>
              </a:rPr>
              <a:t>2</a:t>
            </a:r>
            <a:endParaRPr lang="fr-FR" sz="1400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68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360"/>
            <a:ext cx="9144000" cy="588264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 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8954" y="1096108"/>
            <a:ext cx="9015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 Same concept for the other coils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11" name="Left Brace 10"/>
          <p:cNvSpPr/>
          <p:nvPr/>
        </p:nvSpPr>
        <p:spPr>
          <a:xfrm rot="16200000">
            <a:off x="3833917" y="1127771"/>
            <a:ext cx="222892" cy="7632815"/>
          </a:xfrm>
          <a:prstGeom prst="leftBrace">
            <a:avLst>
              <a:gd name="adj1" fmla="val 4031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2" name="Rectangle 11"/>
          <p:cNvSpPr/>
          <p:nvPr/>
        </p:nvSpPr>
        <p:spPr>
          <a:xfrm>
            <a:off x="3487478" y="5056308"/>
            <a:ext cx="9569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1 pole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4261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5600"/>
            <a:ext cx="9144000" cy="58824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solution for F2D2: External Joints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11" name="ZoneTexte 7"/>
          <p:cNvSpPr txBox="1"/>
          <p:nvPr/>
        </p:nvSpPr>
        <p:spPr>
          <a:xfrm>
            <a:off x="128954" y="1096108"/>
            <a:ext cx="9015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8. Assembly of the coils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28954" y="5443251"/>
            <a:ext cx="3451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9. </a:t>
            </a:r>
            <a:r>
              <a:rPr lang="en-US" dirty="0" err="1"/>
              <a:t>NbTi-NbTi</a:t>
            </a:r>
            <a:r>
              <a:rPr lang="en-US" dirty="0"/>
              <a:t> joints to connect LF and HF leads</a:t>
            </a:r>
          </a:p>
        </p:txBody>
      </p:sp>
      <p:sp>
        <p:nvSpPr>
          <p:cNvPr id="13" name="Left Brace 12"/>
          <p:cNvSpPr/>
          <p:nvPr/>
        </p:nvSpPr>
        <p:spPr>
          <a:xfrm rot="16200000">
            <a:off x="3833915" y="2405925"/>
            <a:ext cx="222892" cy="7632815"/>
          </a:xfrm>
          <a:prstGeom prst="leftBrace">
            <a:avLst>
              <a:gd name="adj1" fmla="val 40313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4" name="Rectangle 13"/>
          <p:cNvSpPr/>
          <p:nvPr/>
        </p:nvSpPr>
        <p:spPr>
          <a:xfrm>
            <a:off x="3487476" y="6334462"/>
            <a:ext cx="9569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1 Dipole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87838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Imag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6" y="3252051"/>
            <a:ext cx="4503648" cy="2520000"/>
          </a:xfrm>
          <a:prstGeom prst="rect">
            <a:avLst/>
          </a:prstGeom>
        </p:spPr>
      </p:pic>
      <p:pic>
        <p:nvPicPr>
          <p:cNvPr id="64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6" y="962008"/>
            <a:ext cx="4503648" cy="2520000"/>
          </a:xfrm>
        </p:spPr>
      </p:pic>
      <p:pic>
        <p:nvPicPr>
          <p:cNvPr id="76" name="Image 7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583" y="3264383"/>
            <a:ext cx="4503648" cy="2520000"/>
          </a:xfrm>
          <a:prstGeom prst="rect">
            <a:avLst/>
          </a:prstGeom>
        </p:spPr>
      </p:pic>
      <p:pic>
        <p:nvPicPr>
          <p:cNvPr id="77" name="Image 7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391" y="1004615"/>
            <a:ext cx="4503648" cy="2520000"/>
          </a:xfrm>
          <a:prstGeom prst="rect">
            <a:avLst/>
          </a:prstGeom>
        </p:spPr>
      </p:pic>
      <p:pic>
        <p:nvPicPr>
          <p:cNvPr id="87" name="Image 8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95" y="1004615"/>
            <a:ext cx="4503648" cy="2520000"/>
          </a:xfrm>
          <a:prstGeom prst="rect">
            <a:avLst/>
          </a:prstGeom>
        </p:spPr>
      </p:pic>
      <p:pic>
        <p:nvPicPr>
          <p:cNvPr id="88" name="Image 8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595" y="3263640"/>
            <a:ext cx="4503648" cy="2520000"/>
          </a:xfrm>
          <a:prstGeom prst="rect">
            <a:avLst/>
          </a:prstGeom>
        </p:spPr>
      </p:pic>
      <p:sp>
        <p:nvSpPr>
          <p:cNvPr id="66" name="ZoneTexte 65"/>
          <p:cNvSpPr txBox="1"/>
          <p:nvPr/>
        </p:nvSpPr>
        <p:spPr>
          <a:xfrm>
            <a:off x="16851" y="2707782"/>
            <a:ext cx="1312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89 MPa</a:t>
            </a:r>
          </a:p>
          <a:p>
            <a:r>
              <a:rPr lang="en-US" sz="1400" dirty="0">
                <a:solidFill>
                  <a:srgbClr val="00B050"/>
                </a:solidFill>
              </a:rPr>
              <a:t>&lt;150 </a:t>
            </a:r>
            <a:r>
              <a:rPr lang="en-US" sz="1400" dirty="0" smtClean="0">
                <a:solidFill>
                  <a:srgbClr val="00B050"/>
                </a:solidFill>
              </a:rPr>
              <a:t>MPa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67" name="Connecteur droit avec flèche 66"/>
          <p:cNvCxnSpPr/>
          <p:nvPr/>
        </p:nvCxnSpPr>
        <p:spPr>
          <a:xfrm flipV="1">
            <a:off x="499311" y="2264615"/>
            <a:ext cx="151146" cy="4424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27179" y="3307727"/>
            <a:ext cx="1774845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400" dirty="0"/>
              <a:t>0.6 mm </a:t>
            </a:r>
            <a:r>
              <a:rPr lang="en-US" sz="1400" dirty="0" smtClean="0"/>
              <a:t>interference</a:t>
            </a:r>
            <a:endParaRPr lang="en-US" sz="14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Mechanical </a:t>
            </a:r>
            <a:r>
              <a:rPr lang="en-US" dirty="0"/>
              <a:t>Design - Finalized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24" name="TextBox 4"/>
          <p:cNvSpPr txBox="1"/>
          <p:nvPr/>
        </p:nvSpPr>
        <p:spPr>
          <a:xfrm rot="16200000">
            <a:off x="-489058" y="4405464"/>
            <a:ext cx="162005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Post-Coil</a:t>
            </a:r>
          </a:p>
          <a:p>
            <a:pPr algn="ctr"/>
            <a:r>
              <a:rPr lang="en-US" sz="1350" b="1" dirty="0" smtClean="0"/>
              <a:t>Contact pressure</a:t>
            </a:r>
            <a:endParaRPr lang="en-US" sz="1350" b="1" dirty="0"/>
          </a:p>
        </p:txBody>
      </p:sp>
      <p:sp>
        <p:nvSpPr>
          <p:cNvPr id="25" name="TextBox 3"/>
          <p:cNvSpPr txBox="1"/>
          <p:nvPr/>
        </p:nvSpPr>
        <p:spPr>
          <a:xfrm rot="16200000">
            <a:off x="-54647" y="1423209"/>
            <a:ext cx="9023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 smtClean="0"/>
              <a:t>σ Von </a:t>
            </a:r>
            <a:r>
              <a:rPr lang="en-US" sz="1350" b="1" dirty="0"/>
              <a:t>Mises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97677" y="5809878"/>
            <a:ext cx="6636259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err="1" smtClean="0">
                <a:solidFill>
                  <a:srgbClr val="00B050"/>
                </a:solidFill>
              </a:rPr>
              <a:t>Provide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coil</a:t>
            </a:r>
            <a:r>
              <a:rPr lang="fr-FR" b="1" dirty="0" smtClean="0">
                <a:solidFill>
                  <a:srgbClr val="00B050"/>
                </a:solidFill>
              </a:rPr>
              <a:t>-pole contact </a:t>
            </a:r>
            <a:r>
              <a:rPr lang="fr-FR" b="1" dirty="0" err="1" smtClean="0">
                <a:solidFill>
                  <a:srgbClr val="00B050"/>
                </a:solidFill>
              </a:rPr>
              <a:t>during</a:t>
            </a:r>
            <a:r>
              <a:rPr lang="fr-FR" b="1" dirty="0" smtClean="0">
                <a:solidFill>
                  <a:srgbClr val="00B050"/>
                </a:solidFill>
              </a:rPr>
              <a:t> nominal </a:t>
            </a:r>
            <a:r>
              <a:rPr lang="fr-FR" b="1" dirty="0" err="1" smtClean="0">
                <a:solidFill>
                  <a:srgbClr val="00B050"/>
                </a:solidFill>
              </a:rPr>
              <a:t>operation</a:t>
            </a:r>
            <a:endParaRPr lang="fr-FR" b="1" dirty="0" smtClean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>
                <a:solidFill>
                  <a:srgbClr val="00B050"/>
                </a:solidFill>
              </a:rPr>
              <a:t>Keep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peak</a:t>
            </a:r>
            <a:r>
              <a:rPr lang="fr-FR" b="1" dirty="0" smtClean="0">
                <a:solidFill>
                  <a:srgbClr val="00B050"/>
                </a:solidFill>
              </a:rPr>
              <a:t> stress </a:t>
            </a:r>
            <a:r>
              <a:rPr lang="fr-FR" b="1" dirty="0" err="1" smtClean="0">
                <a:solidFill>
                  <a:srgbClr val="00B050"/>
                </a:solidFill>
              </a:rPr>
              <a:t>below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dirty="0" smtClean="0">
                <a:solidFill>
                  <a:srgbClr val="00B050"/>
                </a:solidFill>
              </a:rPr>
              <a:t>(</a:t>
            </a:r>
            <a:r>
              <a:rPr lang="fr-FR" dirty="0" err="1" smtClean="0">
                <a:solidFill>
                  <a:srgbClr val="00B050"/>
                </a:solidFill>
              </a:rPr>
              <a:t>reversible</a:t>
            </a:r>
            <a:r>
              <a:rPr lang="fr-FR" dirty="0" smtClean="0">
                <a:solidFill>
                  <a:srgbClr val="00B050"/>
                </a:solidFill>
              </a:rPr>
              <a:t>) </a:t>
            </a:r>
            <a:r>
              <a:rPr lang="fr-FR" b="1" dirty="0" err="1" smtClean="0">
                <a:solidFill>
                  <a:srgbClr val="00B050"/>
                </a:solidFill>
              </a:rPr>
              <a:t>degradation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limits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019107" y="569731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V4.8.14a</a:t>
            </a:r>
            <a:endParaRPr lang="en-US" dirty="0"/>
          </a:p>
        </p:txBody>
      </p:sp>
      <p:sp>
        <p:nvSpPr>
          <p:cNvPr id="75" name="ZoneTexte 74"/>
          <p:cNvSpPr txBox="1"/>
          <p:nvPr/>
        </p:nvSpPr>
        <p:spPr>
          <a:xfrm>
            <a:off x="6225539" y="3319560"/>
            <a:ext cx="1731209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10.3 kA, 15.5 T</a:t>
            </a:r>
            <a:endParaRPr lang="en-US" sz="1400" dirty="0"/>
          </a:p>
        </p:txBody>
      </p:sp>
      <p:sp>
        <p:nvSpPr>
          <p:cNvPr id="78" name="ZoneTexte 77"/>
          <p:cNvSpPr txBox="1"/>
          <p:nvPr/>
        </p:nvSpPr>
        <p:spPr>
          <a:xfrm>
            <a:off x="2708985" y="2811257"/>
            <a:ext cx="100937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197 MPa</a:t>
            </a:r>
          </a:p>
          <a:p>
            <a:r>
              <a:rPr lang="en-US" sz="1400" dirty="0" smtClean="0">
                <a:solidFill>
                  <a:srgbClr val="00B050"/>
                </a:solidFill>
              </a:rPr>
              <a:t>&lt;200 MPa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79" name="Connecteur droit avec flèche 78"/>
          <p:cNvCxnSpPr/>
          <p:nvPr/>
        </p:nvCxnSpPr>
        <p:spPr>
          <a:xfrm flipV="1">
            <a:off x="3437958" y="2337672"/>
            <a:ext cx="252922" cy="3940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ZoneTexte 90"/>
          <p:cNvSpPr txBox="1"/>
          <p:nvPr/>
        </p:nvSpPr>
        <p:spPr>
          <a:xfrm>
            <a:off x="6990011" y="721434"/>
            <a:ext cx="10376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144 MPa</a:t>
            </a:r>
          </a:p>
          <a:p>
            <a:r>
              <a:rPr lang="en-US" sz="1400" dirty="0">
                <a:solidFill>
                  <a:srgbClr val="00B050"/>
                </a:solidFill>
              </a:rPr>
              <a:t>&lt;150 </a:t>
            </a:r>
            <a:r>
              <a:rPr lang="en-US" sz="1400" dirty="0" smtClean="0">
                <a:solidFill>
                  <a:srgbClr val="00B050"/>
                </a:solidFill>
              </a:rPr>
              <a:t>MPa</a:t>
            </a:r>
            <a:endParaRPr lang="en-US" sz="1400" dirty="0">
              <a:solidFill>
                <a:srgbClr val="00B050"/>
              </a:solidFill>
            </a:endParaRPr>
          </a:p>
        </p:txBody>
      </p:sp>
      <p:cxnSp>
        <p:nvCxnSpPr>
          <p:cNvPr id="92" name="Connecteur droit avec flèche 91"/>
          <p:cNvCxnSpPr/>
          <p:nvPr/>
        </p:nvCxnSpPr>
        <p:spPr>
          <a:xfrm>
            <a:off x="7862637" y="896209"/>
            <a:ext cx="333987" cy="3492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6151153" y="4638624"/>
            <a:ext cx="992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6 MPa</a:t>
            </a:r>
            <a:endParaRPr lang="en-US" sz="1400" dirty="0">
              <a:solidFill>
                <a:srgbClr val="0000FF"/>
              </a:solidFill>
            </a:endParaRPr>
          </a:p>
        </p:txBody>
      </p:sp>
      <p:cxnSp>
        <p:nvCxnSpPr>
          <p:cNvPr id="94" name="Connecteur droit avec flèche 93"/>
          <p:cNvCxnSpPr/>
          <p:nvPr/>
        </p:nvCxnSpPr>
        <p:spPr>
          <a:xfrm flipV="1">
            <a:off x="6567496" y="4274747"/>
            <a:ext cx="422515" cy="393958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/>
          <p:nvPr/>
        </p:nvCxnSpPr>
        <p:spPr>
          <a:xfrm flipV="1">
            <a:off x="8134256" y="1295914"/>
            <a:ext cx="294773" cy="3549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98"/>
          <p:cNvSpPr txBox="1"/>
          <p:nvPr/>
        </p:nvSpPr>
        <p:spPr>
          <a:xfrm>
            <a:off x="3157336" y="3319559"/>
            <a:ext cx="756268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1.9 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0898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26843" r="18936" b="33271"/>
          <a:stretch/>
        </p:blipFill>
        <p:spPr>
          <a:xfrm>
            <a:off x="155652" y="847764"/>
            <a:ext cx="1888203" cy="187425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" t="6560" r="45911" b="7022"/>
          <a:stretch/>
        </p:blipFill>
        <p:spPr>
          <a:xfrm>
            <a:off x="2905628" y="959052"/>
            <a:ext cx="1843149" cy="172854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</a:t>
            </a:r>
            <a:r>
              <a:rPr lang="en-US" dirty="0" smtClean="0"/>
              <a:t>Magneto-Mechanical </a:t>
            </a:r>
            <a:r>
              <a:rPr lang="en-US" dirty="0"/>
              <a:t>Design - Finalized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21105" y="1154911"/>
            <a:ext cx="128586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Field map B(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164306" y="1154911"/>
            <a:ext cx="135355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Stress map</a:t>
            </a:r>
          </a:p>
          <a:p>
            <a:pPr algn="ctr"/>
            <a:r>
              <a:rPr lang="en-US" dirty="0" smtClean="0"/>
              <a:t>S(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" name="Flèche vers le bas 1"/>
          <p:cNvSpPr/>
          <p:nvPr/>
        </p:nvSpPr>
        <p:spPr>
          <a:xfrm>
            <a:off x="700085" y="1798123"/>
            <a:ext cx="144000" cy="1336103"/>
          </a:xfrm>
          <a:prstGeom prst="downArrow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ZoneTexte 22"/>
          <p:cNvSpPr txBox="1"/>
          <p:nvPr/>
        </p:nvSpPr>
        <p:spPr>
          <a:xfrm>
            <a:off x="196199" y="3152127"/>
            <a:ext cx="114584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</a:t>
            </a:r>
            <a:r>
              <a:rPr lang="en-US" baseline="-25000" dirty="0" smtClean="0"/>
              <a:t>SS limit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=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4" name="Flèche vers le bas 23"/>
          <p:cNvSpPr/>
          <p:nvPr/>
        </p:nvSpPr>
        <p:spPr>
          <a:xfrm>
            <a:off x="4273746" y="1798123"/>
            <a:ext cx="144000" cy="1281497"/>
          </a:xfrm>
          <a:prstGeom prst="downArrow">
            <a:avLst/>
          </a:prstGeom>
          <a:noFill/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ZoneTexte 24"/>
          <p:cNvSpPr txBox="1"/>
          <p:nvPr/>
        </p:nvSpPr>
        <p:spPr>
          <a:xfrm>
            <a:off x="3685909" y="3097521"/>
            <a:ext cx="132154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</a:t>
            </a:r>
            <a:r>
              <a:rPr lang="en-US" baseline="-25000" dirty="0" err="1" smtClean="0"/>
              <a:t>limit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= 150 MPa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45660" y="3152127"/>
            <a:ext cx="1736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Traditional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52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26" t="26843" r="18936" b="33271"/>
          <a:stretch/>
        </p:blipFill>
        <p:spPr>
          <a:xfrm>
            <a:off x="155652" y="847764"/>
            <a:ext cx="1888203" cy="1874259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" t="6560" r="45911" b="7022"/>
          <a:stretch/>
        </p:blipFill>
        <p:spPr>
          <a:xfrm>
            <a:off x="2905628" y="959052"/>
            <a:ext cx="1843149" cy="172854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Magneto-Mechanical Design - Finalized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graphicFrame>
        <p:nvGraphicFramePr>
          <p:cNvPr id="7" name="Graphique 6"/>
          <p:cNvGraphicFramePr/>
          <p:nvPr>
            <p:extLst/>
          </p:nvPr>
        </p:nvGraphicFramePr>
        <p:xfrm>
          <a:off x="5007455" y="1082843"/>
          <a:ext cx="3697392" cy="2634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5"/>
          <a:srcRect r="52737"/>
          <a:stretch/>
        </p:blipFill>
        <p:spPr>
          <a:xfrm>
            <a:off x="1301498" y="3243241"/>
            <a:ext cx="2384412" cy="193509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21105" y="1154911"/>
            <a:ext cx="128586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Field map B(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3164306" y="1154911"/>
            <a:ext cx="135355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Stress map</a:t>
            </a:r>
          </a:p>
          <a:p>
            <a:pPr algn="ctr"/>
            <a:r>
              <a:rPr lang="en-US" dirty="0" smtClean="0"/>
              <a:t>S(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1329206" y="2082019"/>
            <a:ext cx="224862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(B,S) for a </a:t>
            </a:r>
            <a:r>
              <a:rPr lang="en-US" dirty="0" smtClean="0"/>
              <a:t>cable</a:t>
            </a:r>
            <a:r>
              <a:rPr lang="en-US" sz="1400" dirty="0" smtClean="0">
                <a:solidFill>
                  <a:srgbClr val="7030A0"/>
                </a:solidFill>
              </a:rPr>
              <a:t> [8]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514420" y="2702048"/>
            <a:ext cx="187559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Map of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 reduction </a:t>
            </a:r>
            <a:r>
              <a:rPr lang="en-US" dirty="0" err="1" smtClean="0"/>
              <a:t>I</a:t>
            </a:r>
            <a:r>
              <a:rPr lang="en-US" baseline="-25000" dirty="0" err="1" smtClean="0"/>
              <a:t>c</a:t>
            </a:r>
            <a:r>
              <a:rPr lang="en-US" dirty="0" smtClean="0"/>
              <a:t>(</a:t>
            </a:r>
            <a:r>
              <a:rPr lang="en-US" dirty="0" err="1" smtClean="0"/>
              <a:t>x,y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Flèche à angle droit 13"/>
          <p:cNvSpPr/>
          <p:nvPr/>
        </p:nvSpPr>
        <p:spPr>
          <a:xfrm rot="5400000">
            <a:off x="917390" y="1907947"/>
            <a:ext cx="539544" cy="324852"/>
          </a:xfrm>
          <a:prstGeom prst="bentUp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èche à angle droit 14"/>
          <p:cNvSpPr/>
          <p:nvPr/>
        </p:nvSpPr>
        <p:spPr>
          <a:xfrm rot="16200000" flipH="1">
            <a:off x="3454807" y="1905470"/>
            <a:ext cx="539544" cy="324852"/>
          </a:xfrm>
          <a:prstGeom prst="bentUp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èche vers le bas 15"/>
          <p:cNvSpPr/>
          <p:nvPr/>
        </p:nvSpPr>
        <p:spPr>
          <a:xfrm>
            <a:off x="2364205" y="2451351"/>
            <a:ext cx="162427" cy="231690"/>
          </a:xfrm>
          <a:prstGeom prst="down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èche vers le bas 16"/>
          <p:cNvSpPr/>
          <p:nvPr/>
        </p:nvSpPr>
        <p:spPr>
          <a:xfrm>
            <a:off x="2300082" y="5195557"/>
            <a:ext cx="162427" cy="231690"/>
          </a:xfrm>
          <a:prstGeom prst="down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ZoneTexte 17"/>
              <p:cNvSpPr txBox="1"/>
              <p:nvPr/>
            </p:nvSpPr>
            <p:spPr>
              <a:xfrm>
                <a:off x="1024736" y="5451289"/>
                <a:ext cx="2713121" cy="92333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Stress induced current limit of the magnet </a:t>
                </a:r>
                <a:r>
                  <a:rPr lang="en-US" dirty="0" smtClean="0">
                    <a:solidFill>
                      <a:srgbClr val="7030A0"/>
                    </a:solidFill>
                  </a:rPr>
                  <a:t>[9]</a:t>
                </a:r>
                <a:endParaRPr lang="fr-FR" i="1" dirty="0" smtClean="0">
                  <a:solidFill>
                    <a:srgbClr val="7030A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short sample</a:t>
                </a:r>
                <a:endParaRPr lang="en-US" dirty="0"/>
              </a:p>
            </p:txBody>
          </p:sp>
        </mc:Choice>
        <mc:Fallback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736" y="5451289"/>
                <a:ext cx="2713121" cy="923330"/>
              </a:xfrm>
              <a:prstGeom prst="rect">
                <a:avLst/>
              </a:prstGeom>
              <a:blipFill>
                <a:blip r:embed="rId6"/>
                <a:stretch>
                  <a:fillRect t="-2597" b="-844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4169746" y="3916555"/>
            <a:ext cx="4578718" cy="181588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indent="-25470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FF0000"/>
                </a:solidFill>
              </a:rPr>
              <a:t>Trade-off on the </a:t>
            </a:r>
            <a:r>
              <a:rPr lang="fr-FR" sz="1600" b="1" dirty="0" err="1" smtClean="0">
                <a:solidFill>
                  <a:srgbClr val="FF0000"/>
                </a:solidFill>
              </a:rPr>
              <a:t>pre</a:t>
            </a:r>
            <a:r>
              <a:rPr lang="fr-FR" sz="1600" b="1" dirty="0" smtClean="0">
                <a:solidFill>
                  <a:srgbClr val="FF0000"/>
                </a:solidFill>
              </a:rPr>
              <a:t>-stress </a:t>
            </a:r>
            <a:r>
              <a:rPr lang="fr-FR" sz="1600" dirty="0" smtClean="0"/>
              <a:t>(</a:t>
            </a:r>
            <a:r>
              <a:rPr lang="fr-FR" sz="1600" dirty="0" err="1" smtClean="0"/>
              <a:t>interference</a:t>
            </a:r>
            <a:r>
              <a:rPr lang="fr-FR" sz="1600" dirty="0" smtClean="0"/>
              <a:t>):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err="1" smtClean="0"/>
              <a:t>Minimize</a:t>
            </a:r>
            <a:r>
              <a:rPr lang="fr-FR" sz="1600" dirty="0" smtClean="0"/>
              <a:t> </a:t>
            </a:r>
            <a:r>
              <a:rPr lang="fr-FR" sz="1600" dirty="0" err="1" smtClean="0"/>
              <a:t>I</a:t>
            </a:r>
            <a:r>
              <a:rPr lang="fr-FR" sz="1600" baseline="-25000" dirty="0" err="1" smtClean="0"/>
              <a:t>c</a:t>
            </a:r>
            <a:r>
              <a:rPr lang="fr-FR" sz="1600" dirty="0" smtClean="0"/>
              <a:t> </a:t>
            </a:r>
            <a:r>
              <a:rPr lang="fr-FR" sz="1600" dirty="0" err="1" smtClean="0"/>
              <a:t>reduction</a:t>
            </a:r>
            <a:r>
              <a:rPr lang="fr-FR" sz="1600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sz="1600" dirty="0" err="1" smtClean="0">
                <a:sym typeface="Wingdings" panose="05000000000000000000" pitchFamily="2" charset="2"/>
              </a:rPr>
              <a:t>Provide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ym typeface="Wingdings" panose="05000000000000000000" pitchFamily="2" charset="2"/>
              </a:rPr>
              <a:t>sufficient</a:t>
            </a:r>
            <a:r>
              <a:rPr lang="fr-FR" sz="1600" dirty="0" smtClean="0">
                <a:sym typeface="Wingdings" panose="05000000000000000000" pitchFamily="2" charset="2"/>
              </a:rPr>
              <a:t> </a:t>
            </a:r>
            <a:r>
              <a:rPr lang="fr-FR" sz="1600" dirty="0" err="1" smtClean="0"/>
              <a:t>pre</a:t>
            </a:r>
            <a:r>
              <a:rPr lang="fr-FR" sz="1600" dirty="0" smtClean="0"/>
              <a:t>-stress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sz="1600" b="1" dirty="0">
              <a:solidFill>
                <a:srgbClr val="FF0000"/>
              </a:solidFill>
            </a:endParaRPr>
          </a:p>
          <a:p>
            <a:r>
              <a:rPr lang="fr-FR" sz="1600" dirty="0" smtClean="0"/>
              <a:t>At nominal </a:t>
            </a:r>
            <a:r>
              <a:rPr lang="fr-FR" sz="1600" dirty="0" err="1" smtClean="0"/>
              <a:t>current</a:t>
            </a:r>
            <a:r>
              <a:rPr lang="fr-FR" sz="1600" dirty="0" smtClean="0"/>
              <a:t> :</a:t>
            </a:r>
          </a:p>
          <a:p>
            <a:pPr indent="-25470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B050"/>
                </a:solidFill>
              </a:rPr>
              <a:t>Negligible</a:t>
            </a:r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</a:rPr>
              <a:t>I</a:t>
            </a:r>
            <a:r>
              <a:rPr lang="fr-FR" sz="1600" b="1" baseline="-25000" dirty="0" err="1" smtClean="0">
                <a:solidFill>
                  <a:srgbClr val="00B050"/>
                </a:solidFill>
              </a:rPr>
              <a:t>c</a:t>
            </a:r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r>
              <a:rPr lang="fr-FR" sz="1600" b="1" dirty="0" err="1" smtClean="0">
                <a:solidFill>
                  <a:srgbClr val="00B050"/>
                </a:solidFill>
              </a:rPr>
              <a:t>reduction</a:t>
            </a:r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r>
              <a:rPr lang="fr-FR" sz="16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FR" sz="1600" b="1" dirty="0" err="1" smtClean="0">
                <a:solidFill>
                  <a:srgbClr val="00B050"/>
                </a:solidFill>
              </a:rPr>
              <a:t>I</a:t>
            </a:r>
            <a:r>
              <a:rPr lang="fr-FR" sz="1600" b="1" baseline="-25000" dirty="0" err="1" smtClean="0">
                <a:solidFill>
                  <a:srgbClr val="00B050"/>
                </a:solidFill>
              </a:rPr>
              <a:t>limit</a:t>
            </a:r>
            <a:r>
              <a:rPr lang="fr-FR" sz="1600" b="1" dirty="0" smtClean="0">
                <a:solidFill>
                  <a:srgbClr val="00B050"/>
                </a:solidFill>
              </a:rPr>
              <a:t> = 99</a:t>
            </a:r>
            <a:r>
              <a:rPr lang="fr-FR" sz="1600" b="1" dirty="0">
                <a:solidFill>
                  <a:srgbClr val="00B050"/>
                </a:solidFill>
              </a:rPr>
              <a:t>% </a:t>
            </a:r>
            <a:r>
              <a:rPr lang="fr-FR" sz="1600" b="1" dirty="0" err="1">
                <a:solidFill>
                  <a:srgbClr val="00B050"/>
                </a:solidFill>
              </a:rPr>
              <a:t>I</a:t>
            </a:r>
            <a:r>
              <a:rPr lang="fr-FR" sz="1600" b="1" baseline="-25000" dirty="0" err="1">
                <a:solidFill>
                  <a:srgbClr val="00B050"/>
                </a:solidFill>
              </a:rPr>
              <a:t>ss</a:t>
            </a:r>
            <a:r>
              <a:rPr lang="fr-FR" sz="1600" b="1" dirty="0">
                <a:solidFill>
                  <a:srgbClr val="00B050"/>
                </a:solidFill>
              </a:rPr>
              <a:t> </a:t>
            </a:r>
            <a:endParaRPr lang="fr-FR" sz="1600" b="1" dirty="0" smtClean="0">
              <a:solidFill>
                <a:srgbClr val="00B050"/>
              </a:solidFill>
            </a:endParaRPr>
          </a:p>
          <a:p>
            <a:pPr indent="-25470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B050"/>
                </a:solidFill>
              </a:rPr>
              <a:t>100 % </a:t>
            </a:r>
            <a:r>
              <a:rPr lang="fr-FR" sz="1600" b="1" dirty="0" err="1" smtClean="0">
                <a:solidFill>
                  <a:srgbClr val="00B050"/>
                </a:solidFill>
              </a:rPr>
              <a:t>coil</a:t>
            </a:r>
            <a:r>
              <a:rPr lang="fr-FR" sz="1600" b="1" dirty="0" smtClean="0">
                <a:solidFill>
                  <a:srgbClr val="00B050"/>
                </a:solidFill>
              </a:rPr>
              <a:t> in contact </a:t>
            </a:r>
            <a:r>
              <a:rPr lang="fr-FR" sz="1600" b="1" dirty="0" err="1" smtClean="0">
                <a:solidFill>
                  <a:srgbClr val="00B050"/>
                </a:solidFill>
              </a:rPr>
              <a:t>with</a:t>
            </a:r>
            <a:r>
              <a:rPr lang="fr-FR" sz="1600" b="1" dirty="0" smtClean="0">
                <a:solidFill>
                  <a:srgbClr val="00B050"/>
                </a:solidFill>
              </a:rPr>
              <a:t> the post</a:t>
            </a:r>
            <a:endParaRPr lang="fr-FR" sz="1600" b="1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950508" y="5752281"/>
            <a:ext cx="51934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7030A0"/>
                </a:solidFill>
              </a:rPr>
              <a:t>[8] </a:t>
            </a:r>
            <a:r>
              <a:rPr lang="en-US" sz="1200" dirty="0">
                <a:solidFill>
                  <a:srgbClr val="7030A0"/>
                </a:solidFill>
              </a:rPr>
              <a:t>See “</a:t>
            </a:r>
            <a:r>
              <a:rPr lang="en-US" sz="1200" dirty="0" smtClean="0">
                <a:solidFill>
                  <a:srgbClr val="7030A0"/>
                </a:solidFill>
              </a:rPr>
              <a:t>Electro-mechanical </a:t>
            </a:r>
            <a:r>
              <a:rPr lang="en-US" sz="1200" dirty="0">
                <a:solidFill>
                  <a:srgbClr val="7030A0"/>
                </a:solidFill>
              </a:rPr>
              <a:t>properties of Nb3Sn conductors for </a:t>
            </a:r>
            <a:r>
              <a:rPr lang="en-US" sz="1200" dirty="0" smtClean="0">
                <a:solidFill>
                  <a:srgbClr val="7030A0"/>
                </a:solidFill>
              </a:rPr>
              <a:t>application </a:t>
            </a:r>
            <a:r>
              <a:rPr lang="en-US" sz="1200" dirty="0">
                <a:solidFill>
                  <a:srgbClr val="7030A0"/>
                </a:solidFill>
              </a:rPr>
              <a:t>to high-field </a:t>
            </a:r>
            <a:r>
              <a:rPr lang="en-US" sz="1200" dirty="0" smtClean="0">
                <a:solidFill>
                  <a:srgbClr val="7030A0"/>
                </a:solidFill>
              </a:rPr>
              <a:t>magnets”, this conference</a:t>
            </a:r>
            <a:endParaRPr lang="en-US" sz="1200" dirty="0" smtClean="0">
              <a:solidFill>
                <a:srgbClr val="7030A0"/>
              </a:solidFill>
            </a:endParaRPr>
          </a:p>
          <a:p>
            <a:r>
              <a:rPr lang="en-US" sz="1200" dirty="0" smtClean="0">
                <a:solidFill>
                  <a:srgbClr val="7030A0"/>
                </a:solidFill>
              </a:rPr>
              <a:t>[9] </a:t>
            </a:r>
            <a:r>
              <a:rPr lang="en-US" sz="1200" dirty="0" smtClean="0">
                <a:solidFill>
                  <a:srgbClr val="7030A0"/>
                </a:solidFill>
              </a:rPr>
              <a:t>E</a:t>
            </a:r>
            <a:r>
              <a:rPr lang="en-US" sz="1200" dirty="0">
                <a:solidFill>
                  <a:srgbClr val="7030A0"/>
                </a:solidFill>
              </a:rPr>
              <a:t>. </a:t>
            </a:r>
            <a:r>
              <a:rPr lang="en-US" sz="1200" dirty="0" smtClean="0">
                <a:solidFill>
                  <a:srgbClr val="7030A0"/>
                </a:solidFill>
              </a:rPr>
              <a:t>Rochepault et al., “</a:t>
            </a:r>
            <a:r>
              <a:rPr lang="en-US" sz="1200" dirty="0">
                <a:solidFill>
                  <a:srgbClr val="7030A0"/>
                </a:solidFill>
              </a:rPr>
              <a:t>Current Limits in Nb3Sn </a:t>
            </a:r>
            <a:r>
              <a:rPr lang="en-US" sz="1200" dirty="0" smtClean="0">
                <a:solidFill>
                  <a:srgbClr val="7030A0"/>
                </a:solidFill>
              </a:rPr>
              <a:t>Superconducting </a:t>
            </a:r>
            <a:r>
              <a:rPr lang="en-US" sz="1200" dirty="0">
                <a:solidFill>
                  <a:srgbClr val="7030A0"/>
                </a:solidFill>
              </a:rPr>
              <a:t>Magnets Considering Magnetic Field and Stress”, </a:t>
            </a:r>
            <a:r>
              <a:rPr lang="en-US" sz="1200" dirty="0" smtClean="0">
                <a:solidFill>
                  <a:srgbClr val="7030A0"/>
                </a:solidFill>
              </a:rPr>
              <a:t>submitted to </a:t>
            </a:r>
            <a:r>
              <a:rPr lang="en-US" sz="1200" dirty="0">
                <a:solidFill>
                  <a:srgbClr val="7030A0"/>
                </a:solidFill>
              </a:rPr>
              <a:t>IEEE </a:t>
            </a:r>
            <a:r>
              <a:rPr lang="en-US" sz="1200" dirty="0" smtClean="0">
                <a:solidFill>
                  <a:srgbClr val="7030A0"/>
                </a:solidFill>
              </a:rPr>
              <a:t>TAS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3" name="Flèche vers le bas 22"/>
          <p:cNvSpPr/>
          <p:nvPr/>
        </p:nvSpPr>
        <p:spPr>
          <a:xfrm>
            <a:off x="700085" y="1798123"/>
            <a:ext cx="144000" cy="1336103"/>
          </a:xfrm>
          <a:prstGeom prst="downArrow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196199" y="3152127"/>
            <a:ext cx="114584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baseline="-25000" dirty="0" smtClean="0">
                <a:solidFill>
                  <a:schemeClr val="bg1">
                    <a:lumMod val="75000"/>
                  </a:schemeClr>
                </a:solidFill>
              </a:rPr>
              <a:t>SS limit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= 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I</a:t>
            </a:r>
            <a:r>
              <a:rPr lang="en-US" baseline="-25000" dirty="0" err="1" smtClean="0">
                <a:solidFill>
                  <a:schemeClr val="bg1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B</a:t>
            </a:r>
            <a:r>
              <a:rPr lang="en-US" baseline="-25000" dirty="0" err="1" smtClean="0">
                <a:solidFill>
                  <a:schemeClr val="bg1">
                    <a:lumMod val="75000"/>
                  </a:schemeClr>
                </a:solidFill>
              </a:rPr>
              <a:t>max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Flèche vers le bas 24"/>
          <p:cNvSpPr/>
          <p:nvPr/>
        </p:nvSpPr>
        <p:spPr>
          <a:xfrm>
            <a:off x="4273746" y="1798123"/>
            <a:ext cx="144000" cy="1281497"/>
          </a:xfrm>
          <a:prstGeom prst="downArrow">
            <a:avLst/>
          </a:prstGeom>
          <a:noFill/>
          <a:ln w="12700"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ZoneTexte 25"/>
          <p:cNvSpPr txBox="1"/>
          <p:nvPr/>
        </p:nvSpPr>
        <p:spPr>
          <a:xfrm>
            <a:off x="3685909" y="3097521"/>
            <a:ext cx="132154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</a:rPr>
              <a:t>S</a:t>
            </a:r>
            <a:r>
              <a:rPr lang="en-US" baseline="-25000" dirty="0" err="1" smtClean="0">
                <a:solidFill>
                  <a:schemeClr val="bg1">
                    <a:lumMod val="75000"/>
                  </a:schemeClr>
                </a:solidFill>
              </a:rPr>
              <a:t>limit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= 150 MPa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8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2D Quench Protection - Ongoing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46" y="3873732"/>
            <a:ext cx="4771502" cy="2385751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195454" y="1163783"/>
            <a:ext cx="2783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 err="1" smtClean="0"/>
              <a:t>Quench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Study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using</a:t>
            </a:r>
            <a:r>
              <a:rPr lang="fr-FR" sz="1600" i="1" dirty="0" smtClean="0"/>
              <a:t> </a:t>
            </a:r>
            <a:r>
              <a:rPr lang="fr-FR" sz="1600" i="1" dirty="0" err="1" smtClean="0"/>
              <a:t>Comsol</a:t>
            </a:r>
            <a:endParaRPr lang="fr-FR" sz="1600" i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494710" y="1097607"/>
                <a:ext cx="4474331" cy="2893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b="1" dirty="0" smtClean="0"/>
                  <a:t>Protection </a:t>
                </a:r>
                <a:r>
                  <a:rPr lang="fr-FR" sz="1400" b="1" dirty="0" err="1" smtClean="0"/>
                  <a:t>Criteria</a:t>
                </a:r>
                <a:r>
                  <a:rPr lang="fr-FR" sz="1400" b="1" dirty="0" smtClean="0"/>
                  <a:t> (</a:t>
                </a:r>
                <a:r>
                  <a:rPr lang="fr-FR" sz="1400" b="1" dirty="0" err="1" smtClean="0"/>
                  <a:t>same</a:t>
                </a:r>
                <a:r>
                  <a:rPr lang="fr-FR" sz="1400" b="1" dirty="0" smtClean="0"/>
                  <a:t> as ECC):</a:t>
                </a:r>
                <a:endParaRPr lang="fr-FR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Every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coil</a:t>
                </a:r>
                <a:r>
                  <a:rPr lang="fr-FR" sz="1400" dirty="0" smtClean="0"/>
                  <a:t> has a </a:t>
                </a:r>
                <a:r>
                  <a:rPr lang="fr-FR" sz="1400" dirty="0" err="1" smtClean="0"/>
                  <a:t>quench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heater</a:t>
                </a:r>
                <a:endParaRPr lang="fr-FR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Detection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delay</a:t>
                </a:r>
                <a:r>
                  <a:rPr lang="fr-FR" sz="1400" dirty="0" smtClean="0"/>
                  <a:t> = 20 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/>
                  <a:t>Detection</a:t>
                </a:r>
                <a:r>
                  <a:rPr lang="fr-FR" sz="1400" dirty="0"/>
                  <a:t> </a:t>
                </a:r>
                <a:r>
                  <a:rPr lang="fr-FR" sz="1400" dirty="0" smtClean="0"/>
                  <a:t>voltage = 5 mV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Heater</a:t>
                </a:r>
                <a:r>
                  <a:rPr lang="fr-FR" sz="1400" dirty="0" smtClean="0"/>
                  <a:t> activation </a:t>
                </a:r>
                <a:r>
                  <a:rPr lang="fr-FR" sz="1400" dirty="0" err="1" smtClean="0"/>
                  <a:t>delay</a:t>
                </a:r>
                <a:r>
                  <a:rPr lang="fr-FR" sz="1400" dirty="0" smtClean="0"/>
                  <a:t> = 20 ms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/>
                  <a:t>Max hot spot </a:t>
                </a:r>
                <a:r>
                  <a:rPr lang="fr-FR" sz="1400" dirty="0" err="1"/>
                  <a:t>temperature</a:t>
                </a:r>
                <a:r>
                  <a:rPr lang="fr-FR" sz="1400" dirty="0"/>
                  <a:t> = 350 K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smtClean="0"/>
                  <a:t>Max </a:t>
                </a:r>
                <a14:m>
                  <m:oMath xmlns:m="http://schemas.openxmlformats.org/officeDocument/2006/math">
                    <m:r>
                      <a:rPr lang="fr-FR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fr-FR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fr-FR" sz="1400" dirty="0" smtClean="0"/>
                  <a:t> to </a:t>
                </a:r>
                <a:r>
                  <a:rPr lang="fr-FR" sz="1400" dirty="0" err="1" smtClean="0"/>
                  <a:t>ground</a:t>
                </a:r>
                <a:r>
                  <a:rPr lang="fr-FR" sz="1400" dirty="0" smtClean="0"/>
                  <a:t> = 1200 V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fr-FR" sz="1400" dirty="0" smtClean="0"/>
              </a:p>
              <a:p>
                <a:r>
                  <a:rPr lang="fr-FR" sz="1400" b="1" dirty="0" smtClean="0"/>
                  <a:t>Model </a:t>
                </a:r>
                <a:r>
                  <a:rPr lang="fr-FR" sz="1400" b="1" dirty="0" err="1" smtClean="0"/>
                  <a:t>Hypotheses</a:t>
                </a:r>
                <a:r>
                  <a:rPr lang="fr-FR" sz="1400" b="1" dirty="0" smtClean="0"/>
                  <a:t>:</a:t>
                </a:r>
                <a:endParaRPr lang="fr-FR" sz="14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/>
                  <a:t>Adiabatic</a:t>
                </a:r>
                <a:r>
                  <a:rPr lang="fr-FR" sz="1400" dirty="0"/>
                  <a:t> </a:t>
                </a:r>
                <a:r>
                  <a:rPr lang="fr-FR" sz="1400" dirty="0" err="1" smtClean="0"/>
                  <a:t>Regime</a:t>
                </a:r>
                <a:endParaRPr lang="fr-FR" sz="14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Cryocomp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material</a:t>
                </a:r>
                <a:r>
                  <a:rPr lang="fr-FR" sz="1400" dirty="0" smtClean="0"/>
                  <a:t> </a:t>
                </a:r>
                <a:r>
                  <a:rPr lang="fr-FR" sz="1400" dirty="0" err="1" smtClean="0"/>
                  <a:t>database</a:t>
                </a:r>
                <a:endParaRPr lang="fr-FR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Magnetoresistivity</a:t>
                </a:r>
                <a:r>
                  <a:rPr lang="fr-FR" sz="1400" dirty="0" smtClean="0"/>
                  <a:t> </a:t>
                </a:r>
                <a:r>
                  <a:rPr lang="fr-FR" sz="1400" dirty="0" err="1"/>
                  <a:t>included</a:t>
                </a:r>
                <a:endParaRPr lang="fr-FR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fr-FR" sz="1400" dirty="0" err="1" smtClean="0"/>
                  <a:t>Transverse+longitudinal</a:t>
                </a:r>
                <a:r>
                  <a:rPr lang="fr-FR" sz="1400" dirty="0" smtClean="0"/>
                  <a:t> propagations </a:t>
                </a:r>
                <a:r>
                  <a:rPr lang="fr-FR" sz="1400" dirty="0" err="1" smtClean="0"/>
                  <a:t>considered</a:t>
                </a:r>
                <a:endParaRPr lang="fr-FR" sz="1400" dirty="0" smtClean="0"/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710" y="1097607"/>
                <a:ext cx="4474331" cy="2893100"/>
              </a:xfrm>
              <a:prstGeom prst="rect">
                <a:avLst/>
              </a:prstGeom>
              <a:blipFill>
                <a:blip r:embed="rId3"/>
                <a:stretch>
                  <a:fillRect l="-409" t="-421" b="-12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Image 3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771" y="1567557"/>
            <a:ext cx="3339831" cy="195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Imag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1" y="4473638"/>
            <a:ext cx="3388418" cy="1898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131468" y="6148137"/>
            <a:ext cx="3435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Case study : QH HF1+HF3 off</a:t>
            </a:r>
            <a:endParaRPr lang="en-US" sz="1400" dirty="0"/>
          </a:p>
        </p:txBody>
      </p:sp>
      <p:sp>
        <p:nvSpPr>
          <p:cNvPr id="13" name="ZoneTexte 12"/>
          <p:cNvSpPr txBox="1"/>
          <p:nvPr/>
        </p:nvSpPr>
        <p:spPr>
          <a:xfrm>
            <a:off x="494710" y="4047506"/>
            <a:ext cx="4558553" cy="338554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fr-FR" sz="16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Magnetic</a:t>
            </a:r>
            <a:r>
              <a:rPr lang="fr-FR" sz="1600" dirty="0" smtClean="0">
                <a:solidFill>
                  <a:srgbClr val="00B050"/>
                </a:solidFill>
              </a:rPr>
              <a:t>, </a:t>
            </a:r>
            <a:r>
              <a:rPr lang="fr-FR" sz="1600" dirty="0" err="1" smtClean="0">
                <a:solidFill>
                  <a:srgbClr val="00B050"/>
                </a:solidFill>
              </a:rPr>
              <a:t>electrical</a:t>
            </a:r>
            <a:r>
              <a:rPr lang="fr-FR" sz="1600" dirty="0" smtClean="0">
                <a:solidFill>
                  <a:srgbClr val="00B050"/>
                </a:solidFill>
              </a:rPr>
              <a:t>, thermal </a:t>
            </a:r>
            <a:r>
              <a:rPr lang="fr-FR" sz="1600" dirty="0" err="1" smtClean="0">
                <a:solidFill>
                  <a:srgbClr val="00B050"/>
                </a:solidFill>
              </a:rPr>
              <a:t>models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validated</a:t>
            </a:r>
            <a:r>
              <a:rPr lang="fr-FR" sz="1600" b="1" dirty="0" smtClean="0">
                <a:solidFill>
                  <a:srgbClr val="00B050"/>
                </a:solidFill>
              </a:rPr>
              <a:t> </a:t>
            </a:r>
            <a:endParaRPr lang="fr-FR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56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CAD Design - Ongoing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94775" y="1045233"/>
            <a:ext cx="3276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Turn-by-turn coil model</a:t>
            </a:r>
          </a:p>
          <a:p>
            <a:r>
              <a:rPr lang="en-US" dirty="0" smtClean="0">
                <a:solidFill>
                  <a:srgbClr val="FFFFFF"/>
                </a:solidFill>
                <a:sym typeface="Wingdings" panose="05000000000000000000" pitchFamily="2" charset="2"/>
              </a:rPr>
              <a:t> Define paths for the leads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819311" y="977384"/>
            <a:ext cx="5553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r>
              <a:rPr lang="en-US" dirty="0"/>
              <a:t>. </a:t>
            </a:r>
            <a:r>
              <a:rPr lang="en-US" dirty="0" smtClean="0"/>
              <a:t>Coil fabrication tooling</a:t>
            </a:r>
            <a:endParaRPr lang="en-US" dirty="0"/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Winding + reaction + splicing + impregnation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Study compatibility with the fabrication process</a:t>
            </a:r>
            <a:endParaRPr lang="en-US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2"/>
          <a:srcRect l="64409" t="18107" r="7061" b="35074"/>
          <a:stretch/>
        </p:blipFill>
        <p:spPr>
          <a:xfrm>
            <a:off x="197569" y="4663638"/>
            <a:ext cx="3972697" cy="183354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50128" y="3986108"/>
            <a:ext cx="4172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Coil components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Study concepts for external joints</a:t>
            </a: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266" y="1916626"/>
            <a:ext cx="4589769" cy="2731725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760"/>
          <a:stretch/>
        </p:blipFill>
        <p:spPr>
          <a:xfrm>
            <a:off x="4636671" y="4576127"/>
            <a:ext cx="4415351" cy="19210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741808" y="2389413"/>
            <a:ext cx="1018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Winding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892730" y="4773316"/>
            <a:ext cx="11592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Splicing</a:t>
            </a:r>
          </a:p>
          <a:p>
            <a:r>
              <a:rPr lang="en-US" dirty="0" smtClean="0"/>
              <a:t>(external)</a:t>
            </a:r>
            <a:endParaRPr lang="en-US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6" t="37546" b="10803"/>
          <a:stretch/>
        </p:blipFill>
        <p:spPr bwMode="auto">
          <a:xfrm>
            <a:off x="435272" y="1983849"/>
            <a:ext cx="3602601" cy="2255983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ZoneTexte 21"/>
          <p:cNvSpPr txBox="1"/>
          <p:nvPr/>
        </p:nvSpPr>
        <p:spPr>
          <a:xfrm>
            <a:off x="197569" y="1045232"/>
            <a:ext cx="32763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Turn-by-turn coil model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External joints option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Define </a:t>
            </a:r>
            <a:r>
              <a:rPr lang="en-US" dirty="0" smtClean="0">
                <a:sym typeface="Wingdings" panose="05000000000000000000" pitchFamily="2" charset="2"/>
              </a:rPr>
              <a:t>path for cable exits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839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Winding Mockups - Finalized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IRFU/DACM/LEAS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F2D2 Project Status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36"/>
          <a:stretch/>
        </p:blipFill>
        <p:spPr>
          <a:xfrm>
            <a:off x="4476397" y="1561435"/>
            <a:ext cx="4494608" cy="222643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997411" y="1041258"/>
            <a:ext cx="4973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Winding trials with SMC-11T cable:</a:t>
            </a:r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t="20648" r="34670" b="29926"/>
          <a:stretch/>
        </p:blipFill>
        <p:spPr>
          <a:xfrm>
            <a:off x="420332" y="2060682"/>
            <a:ext cx="3284621" cy="16603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49" t="24755" r="39378" b="15801"/>
          <a:stretch/>
        </p:blipFill>
        <p:spPr>
          <a:xfrm>
            <a:off x="576001" y="4560629"/>
            <a:ext cx="3128211" cy="202746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65945" y="1518188"/>
            <a:ext cx="26035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A: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Hard-way </a:t>
            </a:r>
            <a:r>
              <a:rPr lang="en-US" dirty="0"/>
              <a:t>only 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1 </a:t>
            </a:r>
            <a:r>
              <a:rPr lang="en-US" dirty="0"/>
              <a:t>layer jump shim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2255" y="3882728"/>
            <a:ext cx="30716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</a:t>
            </a:r>
            <a:r>
              <a:rPr lang="en-US" dirty="0"/>
              <a:t>: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Easy-way </a:t>
            </a:r>
            <a:r>
              <a:rPr lang="en-US" dirty="0"/>
              <a:t>+ Hard-way </a:t>
            </a:r>
            <a:endParaRPr lang="en-US" dirty="0" smtClean="0"/>
          </a:p>
          <a:p>
            <a:r>
              <a:rPr lang="en-US" dirty="0" smtClean="0"/>
              <a:t>     </a:t>
            </a:r>
            <a:r>
              <a:rPr lang="en-US" dirty="0" smtClean="0">
                <a:sym typeface="Wingdings" panose="05000000000000000000" pitchFamily="2" charset="2"/>
              </a:rPr>
              <a:t> 2 </a:t>
            </a:r>
            <a:r>
              <a:rPr lang="en-US" dirty="0" smtClean="0"/>
              <a:t>layer </a:t>
            </a:r>
            <a:r>
              <a:rPr lang="en-US" dirty="0"/>
              <a:t>jump shims</a:t>
            </a:r>
          </a:p>
          <a:p>
            <a:endParaRPr lang="en-US" dirty="0"/>
          </a:p>
        </p:txBody>
      </p:sp>
      <p:pic>
        <p:nvPicPr>
          <p:cNvPr id="15" name="Espace réservé du contenu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76397" y="4388340"/>
            <a:ext cx="4494608" cy="199760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8049" y="1041258"/>
            <a:ext cx="2961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 options for cable </a:t>
            </a:r>
            <a:r>
              <a:rPr lang="en-US" dirty="0" smtClean="0"/>
              <a:t>exits: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432347"/>
      </p:ext>
    </p:extLst>
  </p:cSld>
  <p:clrMapOvr>
    <a:masterClrMapping/>
  </p:clrMapOvr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37708</TotalTime>
  <Words>2393</Words>
  <Application>Microsoft Office PowerPoint</Application>
  <PresentationFormat>Affichage à l'écran (4:3)</PresentationFormat>
  <Paragraphs>687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Verdana</vt:lpstr>
      <vt:lpstr>Wingdings</vt:lpstr>
      <vt:lpstr>Exemple_powerpoint_Irfu</vt:lpstr>
      <vt:lpstr>Présentation PowerPoint</vt:lpstr>
      <vt:lpstr>Strong Interaction with Magnet Programs</vt:lpstr>
      <vt:lpstr>2D Magnetic Design - Finalized</vt:lpstr>
      <vt:lpstr>2d Mechanical Design - Finalized</vt:lpstr>
      <vt:lpstr>2d Magneto-Mechanical Design - Finalized</vt:lpstr>
      <vt:lpstr>2d Magneto-Mechanical Design - Finalized</vt:lpstr>
      <vt:lpstr>2D Quench Protection - Ongoing</vt:lpstr>
      <vt:lpstr>Preliminary CAD Design - Ongoing</vt:lpstr>
      <vt:lpstr>Winding Mockups - Finalized</vt:lpstr>
      <vt:lpstr>3D Magnetic design - Finalized</vt:lpstr>
      <vt:lpstr>3D Mechanical Design - Ongoing</vt:lpstr>
      <vt:lpstr>3d Mechanical Design - Ongoing</vt:lpstr>
      <vt:lpstr>3D Mechanical Design - Ongoing</vt:lpstr>
      <vt:lpstr>Conclusion 1/2</vt:lpstr>
      <vt:lpstr>Conclusion 2/2</vt:lpstr>
      <vt:lpstr>Présentation PowerPoint</vt:lpstr>
      <vt:lpstr>Grading concept in Block-coils</vt:lpstr>
      <vt:lpstr>V1.1.1: from double to single aperture</vt:lpstr>
      <vt:lpstr>Main Design Features</vt:lpstr>
      <vt:lpstr>Parameter table</vt:lpstr>
      <vt:lpstr>Cable Dimensions V4</vt:lpstr>
      <vt:lpstr>Integrated 2D Magnetic and Mechanical Optimization</vt:lpstr>
      <vt:lpstr>Insulated Reacted Cable for the CAD</vt:lpstr>
      <vt:lpstr>Internal Vs External</vt:lpstr>
      <vt:lpstr>1st Solution for F2D2: Internal Joints</vt:lpstr>
      <vt:lpstr>Alternative solution for F2D2: External Joints</vt:lpstr>
      <vt:lpstr>Alternative solution for F2D2: External Joints</vt:lpstr>
      <vt:lpstr>Alternative solution for F2D2: External Joints</vt:lpstr>
      <vt:lpstr>Alternative solution for F2D2: External Joints </vt:lpstr>
      <vt:lpstr>Alternative solution for F2D2: External Joints </vt:lpstr>
      <vt:lpstr>Alternative solution for F2D2: External Joints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Nqce</dc:title>
  <dc:creator>Bougamont Emmanuelle</dc:creator>
  <cp:lastModifiedBy>ROCHEPAULT Etienne</cp:lastModifiedBy>
  <cp:revision>727</cp:revision>
  <cp:lastPrinted>2018-02-13T16:10:28Z</cp:lastPrinted>
  <dcterms:created xsi:type="dcterms:W3CDTF">2012-10-13T15:33:03Z</dcterms:created>
  <dcterms:modified xsi:type="dcterms:W3CDTF">2019-06-27T13:44:12Z</dcterms:modified>
</cp:coreProperties>
</file>