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71" r:id="rId2"/>
    <p:sldId id="293" r:id="rId3"/>
    <p:sldId id="330" r:id="rId4"/>
    <p:sldId id="274" r:id="rId5"/>
    <p:sldId id="308" r:id="rId6"/>
    <p:sldId id="315" r:id="rId7"/>
    <p:sldId id="316" r:id="rId8"/>
    <p:sldId id="327" r:id="rId9"/>
    <p:sldId id="320" r:id="rId10"/>
    <p:sldId id="318" r:id="rId11"/>
    <p:sldId id="321" r:id="rId12"/>
    <p:sldId id="310" r:id="rId13"/>
    <p:sldId id="334" r:id="rId14"/>
    <p:sldId id="331" r:id="rId15"/>
    <p:sldId id="332" r:id="rId16"/>
    <p:sldId id="333" r:id="rId17"/>
    <p:sldId id="309" r:id="rId18"/>
    <p:sldId id="270" r:id="rId19"/>
    <p:sldId id="307" r:id="rId20"/>
    <p:sldId id="335" r:id="rId21"/>
    <p:sldId id="32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4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1962" y="10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6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m\movarast\2017-2019_CERN_FELLOW\HE-LHC\20190313_HELHC_IR7_warmSection\IR7_warmSec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m\movarast\2017-2019_CERN_FELLOW\HE-LHC\20190313_HELHC_IR7_warmSection\IR7_warmSec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14"/>
          <c:dPt>
            <c:idx val="0"/>
            <c:bubble3D val="0"/>
            <c:explosion val="1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6A3-494E-936E-0369CD746EC6}"/>
              </c:ext>
            </c:extLst>
          </c:dPt>
          <c:dPt>
            <c:idx val="1"/>
            <c:bubble3D val="0"/>
            <c:explosion val="8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6A3-494E-936E-0369CD746EC6}"/>
              </c:ext>
            </c:extLst>
          </c:dPt>
          <c:dPt>
            <c:idx val="2"/>
            <c:bubble3D val="0"/>
            <c:explosion val="8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6A3-494E-936E-0369CD746EC6}"/>
              </c:ext>
            </c:extLst>
          </c:dPt>
          <c:dPt>
            <c:idx val="3"/>
            <c:bubble3D val="0"/>
            <c:explosion val="6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E6A3-494E-936E-0369CD746EC6}"/>
              </c:ext>
            </c:extLst>
          </c:dPt>
          <c:dPt>
            <c:idx val="4"/>
            <c:bubble3D val="0"/>
            <c:explosion val="7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E6A3-494E-936E-0369CD746EC6}"/>
              </c:ext>
            </c:extLst>
          </c:dPt>
          <c:dPt>
            <c:idx val="5"/>
            <c:bubble3D val="0"/>
            <c:explosion val="9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E6A3-494E-936E-0369CD746EC6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E6A3-494E-936E-0369CD746EC6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E6A3-494E-936E-0369CD746EC6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E6A3-494E-936E-0369CD746EC6}"/>
              </c:ext>
            </c:extLst>
          </c:dPt>
          <c:dPt>
            <c:idx val="9"/>
            <c:bubble3D val="0"/>
            <c:spPr>
              <a:gradFill>
                <a:gsLst>
                  <a:gs pos="100000">
                    <a:schemeClr val="accent4">
                      <a:lumMod val="60000"/>
                      <a:lumMod val="60000"/>
                      <a:lumOff val="40000"/>
                    </a:schemeClr>
                  </a:gs>
                  <a:gs pos="0">
                    <a:schemeClr val="accent4">
                      <a:lumMod val="60000"/>
                    </a:schemeClr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E6A3-494E-936E-0369CD746EC6}"/>
              </c:ext>
            </c:extLst>
          </c:dPt>
          <c:dLbls>
            <c:dLbl>
              <c:idx val="0"/>
              <c:layout>
                <c:manualLayout>
                  <c:x val="8.0134811614243698E-2"/>
                  <c:y val="-3.603603603603602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383982904887336"/>
                      <c:h val="0.1416003949047725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6A3-494E-936E-0369CD746EC6}"/>
                </c:ext>
              </c:extLst>
            </c:dLbl>
            <c:dLbl>
              <c:idx val="1"/>
              <c:layout>
                <c:manualLayout>
                  <c:x val="2.7500394250698303E-2"/>
                  <c:y val="-1.201201201201201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6A3-494E-936E-0369CD746EC6}"/>
                </c:ext>
              </c:extLst>
            </c:dLbl>
            <c:dLbl>
              <c:idx val="2"/>
              <c:layout>
                <c:manualLayout>
                  <c:x val="0"/>
                  <c:y val="0.150941908560750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6A3-494E-936E-0369CD746EC6}"/>
                </c:ext>
              </c:extLst>
            </c:dLbl>
            <c:dLbl>
              <c:idx val="3"/>
              <c:layout>
                <c:manualLayout>
                  <c:x val="0"/>
                  <c:y val="7.3405892082277437E-1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E6A3-494E-936E-0369CD746EC6}"/>
                </c:ext>
              </c:extLst>
            </c:dLbl>
            <c:dLbl>
              <c:idx val="4"/>
              <c:layout>
                <c:manualLayout>
                  <c:x val="-3.3528909840497348E-2"/>
                  <c:y val="2.402402402402402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E6A3-494E-936E-0369CD746EC6}"/>
                </c:ext>
              </c:extLst>
            </c:dLbl>
            <c:dLbl>
              <c:idx val="5"/>
              <c:layout>
                <c:manualLayout>
                  <c:x val="0"/>
                  <c:y val="0.29463092088288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E6A3-494E-936E-0369CD746EC6}"/>
                </c:ext>
              </c:extLst>
            </c:dLbl>
            <c:dLbl>
              <c:idx val="6"/>
              <c:layout>
                <c:manualLayout>
                  <c:x val="-0.18496695792338538"/>
                  <c:y val="0.1699712560605935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625670554691197"/>
                      <c:h val="0.233709702731500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E6A3-494E-936E-0369CD746EC6}"/>
                </c:ext>
              </c:extLst>
            </c:dLbl>
            <c:dLbl>
              <c:idx val="7"/>
              <c:layout>
                <c:manualLayout>
                  <c:x val="-0.11055529989823576"/>
                  <c:y val="3.337728522953476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450924999003162"/>
                      <c:h val="0.1416006950206456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E6A3-494E-936E-0369CD746EC6}"/>
                </c:ext>
              </c:extLst>
            </c:dLbl>
            <c:dLbl>
              <c:idx val="8"/>
              <c:layout>
                <c:manualLayout>
                  <c:x val="-3.7999431152563753E-2"/>
                  <c:y val="-0.1161161161161161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E6A3-494E-936E-0369CD746EC6}"/>
                </c:ext>
              </c:extLst>
            </c:dLbl>
            <c:dLbl>
              <c:idx val="9"/>
              <c:layout>
                <c:manualLayout>
                  <c:x val="8.9410426241326488E-2"/>
                  <c:y val="-0.1281281281281281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E6A3-494E-936E-0369CD746E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'%Power Sharing'!$B$4:$B$13</c:f>
              <c:strCache>
                <c:ptCount val="10"/>
                <c:pt idx="0">
                  <c:v>TCP &amp; TCS jaws</c:v>
                </c:pt>
                <c:pt idx="1">
                  <c:v>MBW</c:v>
                </c:pt>
                <c:pt idx="2">
                  <c:v>MQW</c:v>
                </c:pt>
                <c:pt idx="3">
                  <c:v>TCAP</c:v>
                </c:pt>
                <c:pt idx="4">
                  <c:v>Beam pipe</c:v>
                </c:pt>
                <c:pt idx="5">
                  <c:v>Tunnel</c:v>
                </c:pt>
                <c:pt idx="6">
                  <c:v>Other elements</c:v>
                </c:pt>
                <c:pt idx="7">
                  <c:v>Missing energy </c:v>
                </c:pt>
                <c:pt idx="8">
                  <c:v>AIR</c:v>
                </c:pt>
                <c:pt idx="9">
                  <c:v>Cables</c:v>
                </c:pt>
              </c:strCache>
            </c:strRef>
          </c:cat>
          <c:val>
            <c:numRef>
              <c:f>'%Power Sharing'!$C$4:$C$13</c:f>
              <c:numCache>
                <c:formatCode>0.0%</c:formatCode>
                <c:ptCount val="10"/>
                <c:pt idx="0">
                  <c:v>0.1168</c:v>
                </c:pt>
                <c:pt idx="1">
                  <c:v>6.5000000000000002E-2</c:v>
                </c:pt>
                <c:pt idx="2">
                  <c:v>0.2</c:v>
                </c:pt>
                <c:pt idx="3">
                  <c:v>0.11799999999999999</c:v>
                </c:pt>
                <c:pt idx="4">
                  <c:v>9.1999999999999998E-2</c:v>
                </c:pt>
                <c:pt idx="5">
                  <c:v>0.30449999999999999</c:v>
                </c:pt>
                <c:pt idx="6">
                  <c:v>8.5800000000000001E-2</c:v>
                </c:pt>
                <c:pt idx="7">
                  <c:v>0.02</c:v>
                </c:pt>
                <c:pt idx="8">
                  <c:v>5.0000000000000001E-3</c:v>
                </c:pt>
                <c:pt idx="9">
                  <c:v>1.7999999999999999E-2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E6A3-494E-936E-0369CD746EC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2202973245712967E-2"/>
          <c:y val="0.2168442577632336"/>
          <c:w val="0.82372654713673843"/>
          <c:h val="0.69576329449245911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11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B02-4F08-A01C-5172DA3AE94D}"/>
              </c:ext>
            </c:extLst>
          </c:dPt>
          <c:dPt>
            <c:idx val="1"/>
            <c:bubble3D val="0"/>
            <c:explosion val="9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B02-4F08-A01C-5172DA3AE94D}"/>
              </c:ext>
            </c:extLst>
          </c:dPt>
          <c:dPt>
            <c:idx val="2"/>
            <c:bubble3D val="0"/>
            <c:explosion val="1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B02-4F08-A01C-5172DA3AE94D}"/>
              </c:ext>
            </c:extLst>
          </c:dPt>
          <c:dPt>
            <c:idx val="3"/>
            <c:bubble3D val="0"/>
            <c:explosion val="9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B02-4F08-A01C-5172DA3AE94D}"/>
              </c:ext>
            </c:extLst>
          </c:dPt>
          <c:dPt>
            <c:idx val="4"/>
            <c:bubble3D val="0"/>
            <c:explosion val="1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FB02-4F08-A01C-5172DA3AE94D}"/>
              </c:ext>
            </c:extLst>
          </c:dPt>
          <c:dPt>
            <c:idx val="5"/>
            <c:bubble3D val="0"/>
            <c:explosion val="1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FB02-4F08-A01C-5172DA3AE94D}"/>
              </c:ext>
            </c:extLst>
          </c:dPt>
          <c:dPt>
            <c:idx val="6"/>
            <c:bubble3D val="0"/>
            <c:explosion val="12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FB02-4F08-A01C-5172DA3AE94D}"/>
              </c:ext>
            </c:extLst>
          </c:dPt>
          <c:dPt>
            <c:idx val="7"/>
            <c:bubble3D val="0"/>
            <c:explosion val="11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FB02-4F08-A01C-5172DA3AE94D}"/>
              </c:ext>
            </c:extLst>
          </c:dPt>
          <c:dPt>
            <c:idx val="8"/>
            <c:bubble3D val="0"/>
            <c:explosion val="12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FB02-4F08-A01C-5172DA3AE94D}"/>
              </c:ext>
            </c:extLst>
          </c:dPt>
          <c:dPt>
            <c:idx val="9"/>
            <c:bubble3D val="0"/>
            <c:explosion val="11"/>
            <c:spPr>
              <a:gradFill>
                <a:gsLst>
                  <a:gs pos="100000">
                    <a:schemeClr val="accent4">
                      <a:lumMod val="60000"/>
                      <a:lumMod val="60000"/>
                      <a:lumOff val="40000"/>
                    </a:schemeClr>
                  </a:gs>
                  <a:gs pos="0">
                    <a:schemeClr val="accent4">
                      <a:lumMod val="60000"/>
                    </a:schemeClr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FB02-4F08-A01C-5172DA3AE94D}"/>
              </c:ext>
            </c:extLst>
          </c:dPt>
          <c:dLbls>
            <c:dLbl>
              <c:idx val="0"/>
              <c:layout>
                <c:manualLayout>
                  <c:x val="8.4634521602646284E-2"/>
                  <c:y val="-3.276725544442081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205156170410606"/>
                      <c:h val="0.1416003949047725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FB02-4F08-A01C-5172DA3AE94D}"/>
                </c:ext>
              </c:extLst>
            </c:dLbl>
            <c:dLbl>
              <c:idx val="1"/>
              <c:layout>
                <c:manualLayout>
                  <c:x val="-3.8815355218515526E-3"/>
                  <c:y val="-4.2267050912584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B02-4F08-A01C-5172DA3AE94D}"/>
                </c:ext>
              </c:extLst>
            </c:dLbl>
            <c:dLbl>
              <c:idx val="2"/>
              <c:layout>
                <c:manualLayout>
                  <c:x val="5.1146788416482535E-2"/>
                  <c:y val="-5.373025060717698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B02-4F08-A01C-5172DA3AE94D}"/>
                </c:ext>
              </c:extLst>
            </c:dLbl>
            <c:dLbl>
              <c:idx val="3"/>
              <c:layout>
                <c:manualLayout>
                  <c:x val="6.7802143011692559E-3"/>
                  <c:y val="2.9011688854208538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B02-4F08-A01C-5172DA3AE94D}"/>
                </c:ext>
              </c:extLst>
            </c:dLbl>
            <c:dLbl>
              <c:idx val="4"/>
              <c:layout>
                <c:manualLayout>
                  <c:x val="8.7636840729730867E-2"/>
                  <c:y val="-3.6305399994175005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FB02-4F08-A01C-5172DA3AE94D}"/>
                </c:ext>
              </c:extLst>
            </c:dLbl>
            <c:dLbl>
              <c:idx val="5"/>
              <c:layout>
                <c:manualLayout>
                  <c:x val="1.149627973146139E-2"/>
                  <c:y val="0.1987865365168854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FB02-4F08-A01C-5172DA3AE94D}"/>
                </c:ext>
              </c:extLst>
            </c:dLbl>
            <c:dLbl>
              <c:idx val="6"/>
              <c:layout>
                <c:manualLayout>
                  <c:x val="-0.14351454739376251"/>
                  <c:y val="7.870974937785175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FB02-4F08-A01C-5172DA3AE94D}"/>
                </c:ext>
              </c:extLst>
            </c:dLbl>
            <c:dLbl>
              <c:idx val="7"/>
              <c:layout>
                <c:manualLayout>
                  <c:x val="-9.0991928783908646E-2"/>
                  <c:y val="-1.65718426329005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55565869566007"/>
                      <c:h val="0.1416003949047725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FB02-4F08-A01C-5172DA3AE94D}"/>
                </c:ext>
              </c:extLst>
            </c:dLbl>
            <c:dLbl>
              <c:idx val="8"/>
              <c:layout>
                <c:manualLayout>
                  <c:x val="-6.021252572529473E-2"/>
                  <c:y val="-0.1140579950028768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FB02-4F08-A01C-5172DA3AE94D}"/>
                </c:ext>
              </c:extLst>
            </c:dLbl>
            <c:dLbl>
              <c:idx val="9"/>
              <c:layout>
                <c:manualLayout>
                  <c:x val="0.1089256450060328"/>
                  <c:y val="-0.1212790045532042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FB02-4F08-A01C-5172DA3AE9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'%Power Sharing'!$B$4:$B$13</c:f>
              <c:strCache>
                <c:ptCount val="10"/>
                <c:pt idx="0">
                  <c:v>TCP &amp; TCS jaws</c:v>
                </c:pt>
                <c:pt idx="1">
                  <c:v>MBW</c:v>
                </c:pt>
                <c:pt idx="2">
                  <c:v>MQW</c:v>
                </c:pt>
                <c:pt idx="3">
                  <c:v>TCAP</c:v>
                </c:pt>
                <c:pt idx="4">
                  <c:v>Beam pipe</c:v>
                </c:pt>
                <c:pt idx="5">
                  <c:v>Tunnel</c:v>
                </c:pt>
                <c:pt idx="6">
                  <c:v>Other elements</c:v>
                </c:pt>
                <c:pt idx="7">
                  <c:v>Missing energy </c:v>
                </c:pt>
                <c:pt idx="8">
                  <c:v>AIR</c:v>
                </c:pt>
                <c:pt idx="9">
                  <c:v>Cables</c:v>
                </c:pt>
              </c:strCache>
            </c:strRef>
          </c:cat>
          <c:val>
            <c:numRef>
              <c:f>'%Power Sharing'!$D$4:$D$13</c:f>
              <c:numCache>
                <c:formatCode>0.0%</c:formatCode>
                <c:ptCount val="10"/>
                <c:pt idx="0" formatCode="0%">
                  <c:v>0.1</c:v>
                </c:pt>
                <c:pt idx="1">
                  <c:v>8.5000000000000006E-2</c:v>
                </c:pt>
                <c:pt idx="2">
                  <c:v>9.5000000000000001E-2</c:v>
                </c:pt>
                <c:pt idx="3" formatCode="0%">
                  <c:v>0.13</c:v>
                </c:pt>
                <c:pt idx="4">
                  <c:v>8.5999999999999993E-2</c:v>
                </c:pt>
                <c:pt idx="5">
                  <c:v>0.33100000000000002</c:v>
                </c:pt>
                <c:pt idx="6">
                  <c:v>9.4E-2</c:v>
                </c:pt>
                <c:pt idx="7">
                  <c:v>6.5000000000000002E-2</c:v>
                </c:pt>
                <c:pt idx="8">
                  <c:v>5.0000000000000001E-3</c:v>
                </c:pt>
                <c:pt idx="9">
                  <c:v>8.9999999999999993E-3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FB02-4F08-A01C-5172DA3AE94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66EE8-32EC-4CE2-8FBE-E947E520FA86}" type="datetimeFigureOut">
              <a:rPr lang="en-US" smtClean="0"/>
              <a:t>6/25/2019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69001-0CD9-42FE-8F2F-05D780F65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72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FB182-FDF1-47C8-B3B9-B4019FC6E049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7A62C-F08E-459A-A14D-A54852381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6928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3992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6628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983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9939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102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2771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6070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4235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9157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4789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437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7409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539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826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337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indent="0">
              <a:buClr>
                <a:srgbClr val="000000"/>
              </a:buClr>
              <a:buFont typeface="Wingdings" panose="05000000000000000000" pitchFamily="2" charset="2"/>
              <a:buNone/>
            </a:pPr>
            <a:endParaRPr lang="en-US" sz="1200" b="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444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715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255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93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169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7A62C-F08E-459A-A14D-A54852381C9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693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749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906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13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434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57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14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093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0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668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937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73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Conference 2019 - BRUSSELS, BELGIUM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573E4-A79D-48AB-9532-65194A5FB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68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4.png"/><Relationship Id="rId4" Type="http://schemas.microsoft.com/office/2007/relationships/hdphoto" Target="../media/hdphoto1.wdp"/><Relationship Id="rId9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5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3445891" y="2327656"/>
            <a:ext cx="2252222" cy="225222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292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403777" y="1837336"/>
            <a:ext cx="448201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57156" indent="-257156">
              <a:buFont typeface="Wingdings" panose="05000000000000000000" pitchFamily="2" charset="2"/>
              <a:buChar char="Ø"/>
              <a:defRPr/>
            </a:pPr>
            <a:r>
              <a:rPr lang="en-GB" b="1" dirty="0"/>
              <a:t>moving away from the beam pipe, a factor of </a:t>
            </a:r>
            <a:r>
              <a:rPr lang="en-GB" b="1" dirty="0">
                <a:solidFill>
                  <a:srgbClr val="FF0000"/>
                </a:solidFill>
              </a:rPr>
              <a:t>10</a:t>
            </a:r>
            <a:r>
              <a:rPr lang="en-GB" b="1" dirty="0"/>
              <a:t> less dose on the return coil…</a:t>
            </a:r>
          </a:p>
        </p:txBody>
      </p:sp>
      <p:sp>
        <p:nvSpPr>
          <p:cNvPr id="27" name="CustomShape 12"/>
          <p:cNvSpPr/>
          <p:nvPr/>
        </p:nvSpPr>
        <p:spPr>
          <a:xfrm>
            <a:off x="5423655" y="5709824"/>
            <a:ext cx="3576411" cy="8063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67500" tIns="33750" rIns="67500" bIns="33750"/>
          <a:lstStyle/>
          <a:p>
            <a:pPr marL="810" algn="ctr">
              <a:lnSpc>
                <a:spcPct val="150000"/>
              </a:lnSpc>
              <a:buClr>
                <a:srgbClr val="000000"/>
              </a:buClr>
            </a:pPr>
            <a:r>
              <a:rPr lang="en-GB" sz="1400" b="1" i="1" dirty="0">
                <a:solidFill>
                  <a:schemeClr val="tx1"/>
                </a:solidFill>
              </a:rPr>
              <a:t>**considering 1e16 proton lost per year**</a:t>
            </a:r>
            <a:endParaRPr lang="en-US" sz="1400" b="1" i="1" dirty="0">
              <a:solidFill>
                <a:schemeClr val="tx1"/>
              </a:solidFill>
            </a:endParaRPr>
          </a:p>
          <a:p>
            <a:pPr marL="810" algn="ctr">
              <a:lnSpc>
                <a:spcPct val="150000"/>
              </a:lnSpc>
              <a:buClr>
                <a:srgbClr val="000000"/>
              </a:buClr>
            </a:pPr>
            <a:r>
              <a:rPr lang="en-US" sz="1400" i="1" dirty="0">
                <a:solidFill>
                  <a:srgbClr val="FF0000"/>
                </a:solidFill>
              </a:rPr>
              <a:t>0.25cm, 0.25cm, 5cm </a:t>
            </a:r>
            <a:r>
              <a:rPr lang="en-US" sz="1400" dirty="0">
                <a:solidFill>
                  <a:srgbClr val="FF0000"/>
                </a:solidFill>
              </a:rPr>
              <a:t>(x-y-z resolution)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84139" y="4023568"/>
            <a:ext cx="4894036" cy="1998206"/>
            <a:chOff x="1778556" y="4152978"/>
            <a:chExt cx="6525381" cy="2664274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556" y="4383933"/>
              <a:ext cx="6525381" cy="2433319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3803532" y="4152978"/>
              <a:ext cx="3130191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350" b="1" dirty="0"/>
                <a:t>Dose along the coil (</a:t>
              </a:r>
              <a:r>
                <a:rPr lang="en-GB" sz="1350" b="1" dirty="0">
                  <a:solidFill>
                    <a:srgbClr val="FF0000"/>
                  </a:solidFill>
                </a:rPr>
                <a:t>per year</a:t>
              </a:r>
              <a:r>
                <a:rPr lang="en-GB" sz="1350" b="1" dirty="0"/>
                <a:t>)</a:t>
              </a:r>
              <a:endParaRPr lang="en-US" sz="1200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5299993" y="4196320"/>
            <a:ext cx="28263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In total, </a:t>
            </a:r>
            <a:r>
              <a:rPr lang="en-GB" sz="1600" b="1" dirty="0" smtClean="0"/>
              <a:t>the coil </a:t>
            </a:r>
            <a:r>
              <a:rPr lang="en-GB" sz="1600" b="1" dirty="0"/>
              <a:t>insulator can stand about 30 </a:t>
            </a:r>
            <a:r>
              <a:rPr lang="en-GB" sz="1600" b="1" dirty="0" err="1"/>
              <a:t>MGy</a:t>
            </a:r>
            <a:endParaRPr lang="en-US" sz="16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169335" y="798943"/>
            <a:ext cx="4043365" cy="2761826"/>
            <a:chOff x="964081" y="1032915"/>
            <a:chExt cx="4427069" cy="2962782"/>
          </a:xfrm>
        </p:grpSpPr>
        <p:sp>
          <p:nvSpPr>
            <p:cNvPr id="25" name="Rectangle 24"/>
            <p:cNvSpPr/>
            <p:nvPr/>
          </p:nvSpPr>
          <p:spPr>
            <a:xfrm>
              <a:off x="1995877" y="1032915"/>
              <a:ext cx="2225567" cy="3631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600" b="1" dirty="0"/>
                <a:t>MBW.B6L’s front face </a:t>
              </a: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4081" y="1312566"/>
              <a:ext cx="4427069" cy="2683131"/>
            </a:xfrm>
            <a:prstGeom prst="rect">
              <a:avLst/>
            </a:prstGeom>
          </p:spPr>
        </p:pic>
      </p:grpSp>
      <p:sp>
        <p:nvSpPr>
          <p:cNvPr id="29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5" name="Segnaposto contenuto 7"/>
          <p:cNvPicPr/>
          <p:nvPr/>
        </p:nvPicPr>
        <p:blipFill>
          <a:blip r:embed="rId5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36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39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43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10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44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Coils in the most loaded warm dipole </a:t>
            </a:r>
          </a:p>
        </p:txBody>
      </p:sp>
    </p:spTree>
    <p:extLst>
      <p:ext uri="{BB962C8B-B14F-4D97-AF65-F5344CB8AC3E}">
        <p14:creationId xmlns:p14="http://schemas.microsoft.com/office/powerpoint/2010/main" val="29736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88" y="3345442"/>
            <a:ext cx="4887490" cy="317686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706246"/>
            <a:ext cx="5956596" cy="2639196"/>
          </a:xfrm>
          <a:prstGeom prst="rect">
            <a:avLst/>
          </a:prstGeom>
        </p:spPr>
      </p:pic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501177"/>
              </p:ext>
            </p:extLst>
          </p:nvPr>
        </p:nvGraphicFramePr>
        <p:xfrm>
          <a:off x="6910380" y="890378"/>
          <a:ext cx="1864620" cy="1970248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1073608">
                  <a:extLst>
                    <a:ext uri="{9D8B030D-6E8A-4147-A177-3AD203B41FA5}">
                      <a16:colId xmlns:a16="http://schemas.microsoft.com/office/drawing/2014/main" val="411906744"/>
                    </a:ext>
                  </a:extLst>
                </a:gridCol>
                <a:gridCol w="791012">
                  <a:extLst>
                    <a:ext uri="{9D8B030D-6E8A-4147-A177-3AD203B41FA5}">
                      <a16:colId xmlns:a16="http://schemas.microsoft.com/office/drawing/2014/main" val="2693461651"/>
                    </a:ext>
                  </a:extLst>
                </a:gridCol>
              </a:tblGrid>
              <a:tr h="27538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Total </a:t>
                      </a:r>
                      <a:r>
                        <a:rPr lang="en-US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power (kW)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17633578"/>
                  </a:ext>
                </a:extLst>
              </a:tr>
              <a:tr h="2753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MQWVF5L</a:t>
                      </a:r>
                      <a:endParaRPr lang="en-US" sz="1800" b="1" i="0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 smtClean="0">
                          <a:effectLst/>
                        </a:rPr>
                        <a:t>95.1</a:t>
                      </a:r>
                      <a:endParaRPr lang="en-US" sz="1800" b="1" i="1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635320217"/>
                  </a:ext>
                </a:extLst>
              </a:tr>
              <a:tr h="2753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MQWVE5L</a:t>
                      </a:r>
                      <a:endParaRPr lang="en-US" sz="1800" b="1" i="0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 smtClean="0">
                          <a:effectLst/>
                        </a:rPr>
                        <a:t>39.0</a:t>
                      </a:r>
                      <a:endParaRPr lang="en-US" sz="1800" b="1" i="1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091856556"/>
                  </a:ext>
                </a:extLst>
              </a:tr>
              <a:tr h="2753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MQWVD5L</a:t>
                      </a:r>
                      <a:endParaRPr lang="en-US" sz="1800" b="1" i="0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 smtClean="0">
                          <a:effectLst/>
                        </a:rPr>
                        <a:t>31.1</a:t>
                      </a:r>
                      <a:endParaRPr lang="en-US" sz="1800" b="1" i="1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791023367"/>
                  </a:ext>
                </a:extLst>
              </a:tr>
              <a:tr h="2753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MQWVC5L</a:t>
                      </a:r>
                      <a:endParaRPr lang="en-US" sz="1800" b="1" i="0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 smtClean="0">
                          <a:effectLst/>
                        </a:rPr>
                        <a:t>26.8</a:t>
                      </a:r>
                      <a:endParaRPr lang="en-US" sz="1800" b="1" i="1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511835795"/>
                  </a:ext>
                </a:extLst>
              </a:tr>
              <a:tr h="2753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MQWVB5L</a:t>
                      </a:r>
                      <a:endParaRPr lang="en-US" sz="1800" b="1" i="0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 smtClean="0">
                          <a:effectLst/>
                        </a:rPr>
                        <a:t>23.5</a:t>
                      </a:r>
                      <a:endParaRPr lang="en-US" sz="1800" b="1" i="1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760662623"/>
                  </a:ext>
                </a:extLst>
              </a:tr>
              <a:tr h="2753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MQWVA5L</a:t>
                      </a:r>
                      <a:endParaRPr lang="en-US" sz="1800" b="1" i="0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 smtClean="0">
                          <a:effectLst/>
                        </a:rPr>
                        <a:t>21.1</a:t>
                      </a:r>
                      <a:endParaRPr lang="en-US" sz="1800" b="1" i="1" u="none" strike="noStrike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512227306"/>
                  </a:ext>
                </a:extLst>
              </a:tr>
            </a:tbl>
          </a:graphicData>
        </a:graphic>
      </p:graphicFrame>
      <p:grpSp>
        <p:nvGrpSpPr>
          <p:cNvPr id="36" name="Group 35"/>
          <p:cNvGrpSpPr/>
          <p:nvPr/>
        </p:nvGrpSpPr>
        <p:grpSpPr>
          <a:xfrm>
            <a:off x="6473368" y="3964424"/>
            <a:ext cx="1843196" cy="1312962"/>
            <a:chOff x="10100992" y="3568210"/>
            <a:chExt cx="1890237" cy="1552236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1"/>
            <a:stretch/>
          </p:blipFill>
          <p:spPr>
            <a:xfrm>
              <a:off x="10100992" y="3568210"/>
              <a:ext cx="1890237" cy="155223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11007533" y="4398151"/>
              <a:ext cx="912899" cy="40025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≈ 4 </a:t>
              </a:r>
              <a:r>
                <a:rPr lang="en-US" sz="1600" b="1" dirty="0" err="1">
                  <a:solidFill>
                    <a:schemeClr val="bg1"/>
                  </a:solidFill>
                </a:rPr>
                <a:t>MGy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0757344" y="3826642"/>
              <a:ext cx="1090967" cy="3638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On the coils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247405" y="5525464"/>
            <a:ext cx="3606318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FF00"/>
                </a:solidFill>
              </a:rPr>
              <a:t>Material dose limits is 50 </a:t>
            </a:r>
            <a:r>
              <a:rPr lang="en-GB" sz="1600" b="1" dirty="0" err="1">
                <a:solidFill>
                  <a:srgbClr val="FFFF00"/>
                </a:solidFill>
              </a:rPr>
              <a:t>MGy</a:t>
            </a:r>
            <a:r>
              <a:rPr lang="en-GB" sz="1600" b="1" dirty="0">
                <a:solidFill>
                  <a:srgbClr val="FFFF00"/>
                </a:solidFill>
              </a:rPr>
              <a:t> for the coils and 10 </a:t>
            </a:r>
            <a:r>
              <a:rPr lang="en-GB" sz="1600" b="1" dirty="0" err="1">
                <a:solidFill>
                  <a:srgbClr val="FFFF00"/>
                </a:solidFill>
              </a:rPr>
              <a:t>MGy</a:t>
            </a:r>
            <a:r>
              <a:rPr lang="en-GB" sz="1600" b="1" dirty="0">
                <a:solidFill>
                  <a:srgbClr val="FFFF00"/>
                </a:solidFill>
              </a:rPr>
              <a:t> for the </a:t>
            </a:r>
            <a:r>
              <a:rPr lang="en-GB" sz="1600" b="1" dirty="0" smtClean="0">
                <a:solidFill>
                  <a:srgbClr val="FFFF00"/>
                </a:solidFill>
              </a:rPr>
              <a:t>spacers!</a:t>
            </a:r>
            <a:endParaRPr lang="en-GB" sz="1600" dirty="0" smtClean="0">
              <a:solidFill>
                <a:srgbClr val="FFFF00"/>
              </a:solidFill>
            </a:endParaRPr>
          </a:p>
          <a:p>
            <a:r>
              <a:rPr lang="en-US" sz="1600" dirty="0" smtClean="0">
                <a:latin typeface="Arial Rounded MT Bold" panose="020F0704030504030204" pitchFamily="34" charset="0"/>
              </a:rPr>
              <a:t>*At LHC, internal shield is used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3206496" y="4709391"/>
            <a:ext cx="4081818" cy="24384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9" name="Segnaposto contenuto 7"/>
          <p:cNvPicPr/>
          <p:nvPr/>
        </p:nvPicPr>
        <p:blipFill>
          <a:blip r:embed="rId6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30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46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47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11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48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Warm quadrupoles (MQWs)</a:t>
            </a:r>
          </a:p>
        </p:txBody>
      </p:sp>
    </p:spTree>
    <p:extLst>
      <p:ext uri="{BB962C8B-B14F-4D97-AF65-F5344CB8AC3E}">
        <p14:creationId xmlns:p14="http://schemas.microsoft.com/office/powerpoint/2010/main" val="25019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0862544"/>
              </p:ext>
            </p:extLst>
          </p:nvPr>
        </p:nvGraphicFramePr>
        <p:xfrm>
          <a:off x="2728394" y="734117"/>
          <a:ext cx="5191411" cy="2663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6274595"/>
              </p:ext>
            </p:extLst>
          </p:nvPr>
        </p:nvGraphicFramePr>
        <p:xfrm>
          <a:off x="2728394" y="3688464"/>
          <a:ext cx="5191411" cy="2671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Rectangle 2"/>
          <p:cNvSpPr/>
          <p:nvPr/>
        </p:nvSpPr>
        <p:spPr>
          <a:xfrm>
            <a:off x="787413" y="760956"/>
            <a:ext cx="1940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HE-LHC @ 13.5 </a:t>
            </a:r>
            <a:r>
              <a:rPr lang="en-US" b="1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TeV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382993" y="3725975"/>
            <a:ext cx="1335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LHC @ 7 </a:t>
            </a:r>
            <a:r>
              <a:rPr lang="en-US" b="1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TeV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3" name="Segnaposto contenuto 7"/>
          <p:cNvPicPr/>
          <p:nvPr/>
        </p:nvPicPr>
        <p:blipFill>
          <a:blip r:embed="rId5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24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27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28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12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9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GB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Power fraction on different elements at IR7</a:t>
            </a:r>
            <a:endParaRPr lang="en-US" sz="3000" spc="-1" dirty="0">
              <a:solidFill>
                <a:srgbClr val="0053A1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1264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6205000" y="6008299"/>
            <a:ext cx="2795066" cy="33855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810" algn="ctr">
              <a:buClr>
                <a:srgbClr val="000000"/>
              </a:buClr>
            </a:pPr>
            <a:r>
              <a:rPr lang="en-GB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Values are for the </a:t>
            </a:r>
            <a:r>
              <a:rPr lang="en-GB" sz="1600" b="1" dirty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12 min BLT</a:t>
            </a:r>
            <a:r>
              <a:rPr lang="en-GB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!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721604" y="4491570"/>
            <a:ext cx="5740995" cy="830997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spc="-1" dirty="0">
                <a:solidFill>
                  <a:sysClr val="windowText" lastClr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With two collimators (TCLDs) in the cold section, before MQ8 and MQ10, the maximum peak power density is about </a:t>
            </a:r>
            <a:r>
              <a:rPr lang="en-US" sz="1600" b="1" spc="-1" dirty="0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5 </a:t>
            </a:r>
            <a:r>
              <a:rPr lang="en-US" sz="1600" b="1" spc="-1" dirty="0" err="1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mW</a:t>
            </a:r>
            <a:r>
              <a:rPr lang="en-US" sz="1600" b="1" spc="-1" dirty="0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/cc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708" y="1138569"/>
            <a:ext cx="3341781" cy="227523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84141" y="872066"/>
            <a:ext cx="5391718" cy="3099103"/>
            <a:chOff x="184141" y="1219200"/>
            <a:chExt cx="5391718" cy="3099103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141" y="1219200"/>
              <a:ext cx="5391718" cy="3099103"/>
            </a:xfrm>
            <a:prstGeom prst="rect">
              <a:avLst/>
            </a:prstGeom>
          </p:spPr>
        </p:pic>
        <p:sp>
          <p:nvSpPr>
            <p:cNvPr id="19" name="Right Arrow 18"/>
            <p:cNvSpPr/>
            <p:nvPr/>
          </p:nvSpPr>
          <p:spPr>
            <a:xfrm>
              <a:off x="1091724" y="3342488"/>
              <a:ext cx="670779" cy="311039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23015" y="3369641"/>
              <a:ext cx="666355" cy="293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spc="-1" dirty="0">
                  <a:solidFill>
                    <a:srgbClr val="7030A0"/>
                  </a:solidFill>
                  <a:uFill>
                    <a:solidFill>
                      <a:srgbClr val="FFFFFF"/>
                    </a:solidFill>
                  </a:uFill>
                  <a:cs typeface="Calibri" panose="020F0502020204030204" pitchFamily="34" charset="0"/>
                </a:rPr>
                <a:t>Beam1</a:t>
              </a:r>
              <a:endParaRPr lang="en-US" sz="1050" dirty="0">
                <a:solidFill>
                  <a:srgbClr val="7030A0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18884138">
              <a:off x="1604780" y="1471575"/>
              <a:ext cx="602222" cy="18150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solidFill>
                <a:srgbClr val="FFC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CustomShape 12"/>
          <p:cNvSpPr/>
          <p:nvPr/>
        </p:nvSpPr>
        <p:spPr>
          <a:xfrm>
            <a:off x="720" y="5779767"/>
            <a:ext cx="3172879" cy="5678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67500" tIns="33750" rIns="67500" bIns="33750"/>
          <a:lstStyle/>
          <a:p>
            <a:pPr marL="810" algn="ctr">
              <a:buClr>
                <a:srgbClr val="000000"/>
              </a:buClr>
            </a:pPr>
            <a:r>
              <a:rPr lang="en-US" sz="1600" i="1" dirty="0">
                <a:solidFill>
                  <a:srgbClr val="FF0000"/>
                </a:solidFill>
              </a:rPr>
              <a:t>r-</a:t>
            </a:r>
            <a:r>
              <a:rPr lang="el-GR" sz="1600" i="1" dirty="0">
                <a:solidFill>
                  <a:srgbClr val="FF0000"/>
                </a:solidFill>
              </a:rPr>
              <a:t>φ</a:t>
            </a:r>
            <a:r>
              <a:rPr lang="en-US" sz="1600" i="1" dirty="0">
                <a:solidFill>
                  <a:srgbClr val="FF0000"/>
                </a:solidFill>
              </a:rPr>
              <a:t>-z resolution: </a:t>
            </a:r>
            <a:r>
              <a:rPr lang="en-US" sz="1600" dirty="0">
                <a:solidFill>
                  <a:srgbClr val="FF0000"/>
                </a:solidFill>
              </a:rPr>
              <a:t>1.86cm, 2⁰, 10cm</a:t>
            </a:r>
          </a:p>
          <a:p>
            <a:pPr marL="810" algn="ctr">
              <a:buClr>
                <a:srgbClr val="000000"/>
              </a:buClr>
            </a:pPr>
            <a:r>
              <a:rPr lang="en-US" sz="1600" b="1" dirty="0">
                <a:solidFill>
                  <a:srgbClr val="FF0000"/>
                </a:solidFill>
              </a:rPr>
              <a:t>(</a:t>
            </a:r>
            <a:r>
              <a:rPr lang="en-GB" sz="1600" b="1" dirty="0">
                <a:solidFill>
                  <a:srgbClr val="FF0000"/>
                </a:solidFill>
              </a:rPr>
              <a:t>three radial bins of 1.86cm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4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6" name="Segnaposto contenuto 7"/>
          <p:cNvPicPr/>
          <p:nvPr/>
        </p:nvPicPr>
        <p:blipFill>
          <a:blip r:embed="rId5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27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30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31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13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43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Cold section </a:t>
            </a:r>
          </a:p>
        </p:txBody>
      </p:sp>
    </p:spTree>
    <p:extLst>
      <p:ext uri="{BB962C8B-B14F-4D97-AF65-F5344CB8AC3E}">
        <p14:creationId xmlns:p14="http://schemas.microsoft.com/office/powerpoint/2010/main" val="357235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18719" y="961141"/>
            <a:ext cx="17351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lnSpc>
                <a:spcPct val="100000"/>
              </a:lnSpc>
            </a:pPr>
            <a:r>
              <a:rPr lang="en-US" dirty="0">
                <a:solidFill>
                  <a:schemeClr val="dk1"/>
                </a:solidFill>
                <a:latin typeface="Arial Rounded MT Bold" panose="020F0704030504030204" pitchFamily="34" charset="0"/>
              </a:rPr>
              <a:t>204mm </a:t>
            </a:r>
            <a:r>
              <a:rPr lang="en-US" dirty="0" err="1">
                <a:solidFill>
                  <a:schemeClr val="dk1"/>
                </a:solidFill>
                <a:latin typeface="Arial Rounded MT Bold" panose="020F0704030504030204" pitchFamily="34" charset="0"/>
              </a:rPr>
              <a:t>bbs</a:t>
            </a:r>
            <a:endParaRPr lang="en-US" dirty="0">
              <a:solidFill>
                <a:schemeClr val="dk1"/>
              </a:solidFill>
              <a:latin typeface="Arial Rounded MT Bold" panose="020F0704030504030204" pitchFamily="34" charset="0"/>
            </a:endParaRPr>
          </a:p>
          <a:p>
            <a:pPr fontAlgn="b">
              <a:lnSpc>
                <a:spcPct val="100000"/>
              </a:lnSpc>
            </a:pPr>
            <a:r>
              <a:rPr lang="en-US" dirty="0">
                <a:solidFill>
                  <a:schemeClr val="dk1"/>
                </a:solidFill>
                <a:latin typeface="Arial Rounded MT Bold" panose="020F0704030504030204" pitchFamily="34" charset="0"/>
              </a:rPr>
              <a:t>(no dogleg) </a:t>
            </a:r>
            <a:r>
              <a:rPr lang="en-US" dirty="0">
                <a:solidFill>
                  <a:schemeClr val="dk1"/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dk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12784" y="2906934"/>
            <a:ext cx="2341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lnSpc>
                <a:spcPct val="100000"/>
              </a:lnSpc>
            </a:pPr>
            <a:r>
              <a:rPr lang="en-US" dirty="0">
                <a:solidFill>
                  <a:schemeClr val="dk1"/>
                </a:solidFill>
                <a:latin typeface="Arial Rounded MT Bold" panose="020F0704030504030204" pitchFamily="34" charset="0"/>
              </a:rPr>
              <a:t>224mm </a:t>
            </a:r>
            <a:r>
              <a:rPr lang="en-US" dirty="0" err="1">
                <a:solidFill>
                  <a:schemeClr val="dk1"/>
                </a:solidFill>
                <a:latin typeface="Arial Rounded MT Bold" panose="020F0704030504030204" pitchFamily="34" charset="0"/>
              </a:rPr>
              <a:t>bbs</a:t>
            </a:r>
            <a:endParaRPr lang="en-US" dirty="0">
              <a:solidFill>
                <a:schemeClr val="dk1"/>
              </a:solidFill>
              <a:latin typeface="Arial Rounded MT Bold" panose="020F0704030504030204" pitchFamily="34" charset="0"/>
            </a:endParaRPr>
          </a:p>
          <a:p>
            <a:pPr fontAlgn="b">
              <a:lnSpc>
                <a:spcPct val="100000"/>
              </a:lnSpc>
            </a:pPr>
            <a:r>
              <a:rPr lang="en-US" dirty="0">
                <a:solidFill>
                  <a:schemeClr val="dk1"/>
                </a:solidFill>
                <a:latin typeface="Arial Rounded MT Bold" panose="020F0704030504030204" pitchFamily="34" charset="0"/>
              </a:rPr>
              <a:t>(nominal dogleg) </a:t>
            </a:r>
            <a:r>
              <a:rPr lang="en-US" dirty="0">
                <a:solidFill>
                  <a:schemeClr val="dk1"/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dk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4701" y="4933553"/>
            <a:ext cx="21291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lnSpc>
                <a:spcPct val="100000"/>
              </a:lnSpc>
            </a:pPr>
            <a:r>
              <a:rPr lang="en-US" dirty="0">
                <a:solidFill>
                  <a:schemeClr val="dk1"/>
                </a:solidFill>
                <a:latin typeface="Arial Rounded MT Bold" panose="020F0704030504030204" pitchFamily="34" charset="0"/>
              </a:rPr>
              <a:t>244mm </a:t>
            </a:r>
            <a:r>
              <a:rPr lang="en-US" dirty="0" err="1">
                <a:solidFill>
                  <a:schemeClr val="dk1"/>
                </a:solidFill>
                <a:latin typeface="Arial Rounded MT Bold" panose="020F0704030504030204" pitchFamily="34" charset="0"/>
              </a:rPr>
              <a:t>bbs</a:t>
            </a:r>
            <a:endParaRPr lang="en-US" dirty="0">
              <a:solidFill>
                <a:schemeClr val="dk1"/>
              </a:solidFill>
              <a:latin typeface="Arial Rounded MT Bold" panose="020F0704030504030204" pitchFamily="34" charset="0"/>
            </a:endParaRPr>
          </a:p>
          <a:p>
            <a:pPr fontAlgn="b">
              <a:lnSpc>
                <a:spcPct val="100000"/>
              </a:lnSpc>
            </a:pPr>
            <a:r>
              <a:rPr lang="en-US" dirty="0">
                <a:solidFill>
                  <a:schemeClr val="dk1"/>
                </a:solidFill>
                <a:latin typeface="Arial Rounded MT Bold" panose="020F0704030504030204" pitchFamily="34" charset="0"/>
              </a:rPr>
              <a:t>(larger dogleg) </a:t>
            </a:r>
            <a:r>
              <a:rPr lang="en-US" dirty="0">
                <a:solidFill>
                  <a:schemeClr val="dk1"/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dk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874" y="675698"/>
            <a:ext cx="5651439" cy="1585976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876" y="2612050"/>
            <a:ext cx="5651436" cy="1579687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874" y="4542112"/>
            <a:ext cx="5651439" cy="1720003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Rectangle 24"/>
          <p:cNvSpPr/>
          <p:nvPr/>
        </p:nvSpPr>
        <p:spPr>
          <a:xfrm>
            <a:off x="8264579" y="3275773"/>
            <a:ext cx="794755" cy="584775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i="1" dirty="0"/>
              <a:t>Dump plane </a:t>
            </a:r>
          </a:p>
        </p:txBody>
      </p:sp>
      <p:cxnSp>
        <p:nvCxnSpPr>
          <p:cNvPr id="26" name="Straight Arrow Connector 25"/>
          <p:cNvCxnSpPr>
            <a:stCxn id="27" idx="2"/>
            <a:endCxn id="25" idx="1"/>
          </p:cNvCxnSpPr>
          <p:nvPr/>
        </p:nvCxnSpPr>
        <p:spPr>
          <a:xfrm>
            <a:off x="8047803" y="3478333"/>
            <a:ext cx="216776" cy="89828"/>
          </a:xfrm>
          <a:prstGeom prst="straightConnector1">
            <a:avLst/>
          </a:prstGeom>
          <a:solidFill>
            <a:srgbClr val="FFFF00"/>
          </a:solidFill>
          <a:ln w="190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 rot="16200000" flipV="1">
            <a:off x="5200124" y="3445878"/>
            <a:ext cx="5760268" cy="6491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1" name="Segnaposto contenuto 7"/>
          <p:cNvPicPr/>
          <p:nvPr/>
        </p:nvPicPr>
        <p:blipFill>
          <a:blip r:embed="rId9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35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38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39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14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43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Impact of the dogleg removal - </a:t>
            </a: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Bell MT" panose="02020503060305020303" pitchFamily="18" charset="0"/>
              </a:rPr>
              <a:t>I</a:t>
            </a:r>
          </a:p>
        </p:txBody>
      </p:sp>
      <p:sp>
        <p:nvSpPr>
          <p:cNvPr id="3" name="Oval 2"/>
          <p:cNvSpPr/>
          <p:nvPr/>
        </p:nvSpPr>
        <p:spPr>
          <a:xfrm>
            <a:off x="2714262" y="2635199"/>
            <a:ext cx="717630" cy="71763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714262" y="842484"/>
            <a:ext cx="717630" cy="71763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2714262" y="4667553"/>
            <a:ext cx="717630" cy="71763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79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3" grpId="0" animBg="1"/>
      <p:bldP spid="28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6106795" y="3644496"/>
            <a:ext cx="3084372" cy="2373018"/>
            <a:chOff x="2374855" y="3423546"/>
            <a:chExt cx="3684040" cy="276303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4855" y="3423546"/>
              <a:ext cx="3684040" cy="276303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3527918" y="3776054"/>
              <a:ext cx="2157415" cy="279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r" fontAlgn="ctr">
                <a:lnSpc>
                  <a:spcPct val="100000"/>
                </a:lnSpc>
              </a:pPr>
              <a:r>
                <a:rPr lang="en-US" sz="900" b="1" dirty="0">
                  <a:latin typeface="Bell MT" panose="02020503060305020303" pitchFamily="18" charset="0"/>
                </a:rPr>
                <a:t>NEUTRONs (nominal dogleg)</a:t>
              </a:r>
              <a:endParaRPr lang="en-US" sz="900" b="1" dirty="0">
                <a:solidFill>
                  <a:srgbClr val="1F25A6"/>
                </a:solidFill>
                <a:latin typeface="Bell MT" panose="02020503060305020303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147623" y="770039"/>
            <a:ext cx="2998712" cy="2273908"/>
            <a:chOff x="2431292" y="657354"/>
            <a:chExt cx="3581726" cy="2647631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1292" y="657354"/>
              <a:ext cx="3581726" cy="2647631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3804250" y="995783"/>
              <a:ext cx="1803939" cy="279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sz="900" b="1" dirty="0">
                  <a:latin typeface="Bell MT" panose="02020503060305020303" pitchFamily="18" charset="0"/>
                </a:rPr>
                <a:t>NEUTRONs (no dogleg)</a:t>
              </a:r>
              <a:endParaRPr lang="en-US" sz="900" b="1" dirty="0">
                <a:solidFill>
                  <a:srgbClr val="1F25A6"/>
                </a:solidFill>
                <a:latin typeface="Bell MT" panose="02020503060305020303" pitchFamily="18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7" y="966639"/>
            <a:ext cx="2993980" cy="224914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98867" y="3840219"/>
            <a:ext cx="1089850" cy="13388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350" b="1" dirty="0"/>
              <a:t>1   Proton</a:t>
            </a:r>
          </a:p>
          <a:p>
            <a:r>
              <a:rPr lang="en-US" sz="1350" b="1" dirty="0"/>
              <a:t>7   Photon</a:t>
            </a:r>
          </a:p>
          <a:p>
            <a:r>
              <a:rPr lang="en-US" sz="1350" b="1" dirty="0"/>
              <a:t>8   Neutron</a:t>
            </a:r>
          </a:p>
          <a:p>
            <a:r>
              <a:rPr lang="en-US" sz="1350" b="1" dirty="0"/>
              <a:t>9   </a:t>
            </a:r>
            <a:r>
              <a:rPr lang="en-US" sz="1350" b="1" dirty="0" err="1"/>
              <a:t>ANeutron</a:t>
            </a:r>
            <a:endParaRPr lang="en-US" sz="1350" b="1" dirty="0"/>
          </a:p>
          <a:p>
            <a:r>
              <a:rPr lang="en-US" sz="1350" b="1" dirty="0"/>
              <a:t>13  Pion+</a:t>
            </a:r>
          </a:p>
          <a:p>
            <a:r>
              <a:rPr lang="en-US" sz="1350" b="1" dirty="0"/>
              <a:t>14  Pion-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984" y="3851530"/>
            <a:ext cx="3028855" cy="21538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553" y="948224"/>
            <a:ext cx="3028855" cy="215385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393511" y="3048120"/>
            <a:ext cx="623719" cy="182398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8" name="Straight Arrow Connector 7"/>
          <p:cNvCxnSpPr>
            <a:stCxn id="27" idx="2"/>
            <a:endCxn id="10" idx="0"/>
          </p:cNvCxnSpPr>
          <p:nvPr/>
        </p:nvCxnSpPr>
        <p:spPr>
          <a:xfrm flipH="1">
            <a:off x="1443792" y="3230518"/>
            <a:ext cx="261579" cy="6097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1" name="Segnaposto contenuto 7"/>
          <p:cNvPicPr/>
          <p:nvPr/>
        </p:nvPicPr>
        <p:blipFill>
          <a:blip r:embed="rId8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35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38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39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15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43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Impact of the dogleg removal - </a:t>
            </a: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Bell MT" panose="02020503060305020303" pitchFamily="18" charset="0"/>
              </a:rPr>
              <a:t>II</a:t>
            </a:r>
          </a:p>
        </p:txBody>
      </p:sp>
    </p:spTree>
    <p:extLst>
      <p:ext uri="{BB962C8B-B14F-4D97-AF65-F5344CB8AC3E}">
        <p14:creationId xmlns:p14="http://schemas.microsoft.com/office/powerpoint/2010/main" val="238033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18" y="3275000"/>
            <a:ext cx="4437253" cy="2839841"/>
          </a:xfrm>
          <a:prstGeom prst="rect">
            <a:avLst/>
          </a:prstGeom>
        </p:spPr>
      </p:pic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231198"/>
              </p:ext>
            </p:extLst>
          </p:nvPr>
        </p:nvGraphicFramePr>
        <p:xfrm>
          <a:off x="317058" y="3989277"/>
          <a:ext cx="4072511" cy="1710601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2232120">
                  <a:extLst>
                    <a:ext uri="{9D8B030D-6E8A-4147-A177-3AD203B41FA5}">
                      <a16:colId xmlns:a16="http://schemas.microsoft.com/office/drawing/2014/main" val="1974840376"/>
                    </a:ext>
                  </a:extLst>
                </a:gridCol>
                <a:gridCol w="914821">
                  <a:extLst>
                    <a:ext uri="{9D8B030D-6E8A-4147-A177-3AD203B41FA5}">
                      <a16:colId xmlns:a16="http://schemas.microsoft.com/office/drawing/2014/main" val="1229566981"/>
                    </a:ext>
                  </a:extLst>
                </a:gridCol>
                <a:gridCol w="925570">
                  <a:extLst>
                    <a:ext uri="{9D8B030D-6E8A-4147-A177-3AD203B41FA5}">
                      <a16:colId xmlns:a16="http://schemas.microsoft.com/office/drawing/2014/main" val="4056718426"/>
                    </a:ext>
                  </a:extLst>
                </a:gridCol>
              </a:tblGrid>
              <a:tr h="27193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FFFF00"/>
                          </a:solidFill>
                        </a:rPr>
                        <a:t>Total</a:t>
                      </a:r>
                      <a:r>
                        <a:rPr lang="en-US" sz="1800" b="1" dirty="0" smtClean="0">
                          <a:solidFill>
                            <a:srgbClr val="FFFF00"/>
                          </a:solidFill>
                        </a:rPr>
                        <a:t> power (W) </a:t>
                      </a:r>
                      <a:endParaRPr lang="en-US" sz="1800" b="1" dirty="0" smtClean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 smtClean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0412454"/>
                  </a:ext>
                </a:extLst>
              </a:tr>
              <a:tr h="52341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beam </a:t>
                      </a:r>
                      <a:r>
                        <a:rPr lang="en-US" sz="18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separation</a:t>
                      </a:r>
                      <a:r>
                        <a:rPr lang="en-US" sz="1800" b="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in warm section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MQ7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MBA8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297048952"/>
                  </a:ext>
                </a:extLst>
              </a:tr>
              <a:tr h="271937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204mm (no dogleg)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419.3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532986451"/>
                  </a:ext>
                </a:extLst>
              </a:tr>
              <a:tr h="271937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224mm (nominal)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5.9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12.7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05109963"/>
                  </a:ext>
                </a:extLst>
              </a:tr>
              <a:tr h="310425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244mm (larger dogleg)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4.8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178697227"/>
                  </a:ext>
                </a:extLst>
              </a:tr>
            </a:tbl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5731934" y="710354"/>
            <a:ext cx="2952092" cy="2295313"/>
            <a:chOff x="7887695" y="794793"/>
            <a:chExt cx="3152744" cy="241151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7220" y="794793"/>
              <a:ext cx="3143219" cy="2411518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82" t="88938" r="90838" b="1019"/>
            <a:stretch/>
          </p:blipFill>
          <p:spPr>
            <a:xfrm>
              <a:off x="7887695" y="2768599"/>
              <a:ext cx="527899" cy="435285"/>
            </a:xfrm>
            <a:prstGeom prst="rect">
              <a:avLst/>
            </a:prstGeom>
          </p:spPr>
        </p:pic>
      </p:grpSp>
      <p:sp>
        <p:nvSpPr>
          <p:cNvPr id="26" name="CustomShape 12"/>
          <p:cNvSpPr/>
          <p:nvPr/>
        </p:nvSpPr>
        <p:spPr>
          <a:xfrm>
            <a:off x="6190315" y="6117680"/>
            <a:ext cx="2803217" cy="3037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67500" tIns="33750" rIns="67500" bIns="33750"/>
          <a:lstStyle/>
          <a:p>
            <a:pPr marL="810" algn="ctr">
              <a:buClr>
                <a:srgbClr val="000000"/>
              </a:buClr>
            </a:pPr>
            <a:r>
              <a:rPr lang="en-US" sz="1400" dirty="0">
                <a:solidFill>
                  <a:srgbClr val="FF0000"/>
                </a:solidFill>
              </a:rPr>
              <a:t>(r-</a:t>
            </a:r>
            <a:r>
              <a:rPr lang="el-GR" sz="1400" dirty="0">
                <a:solidFill>
                  <a:srgbClr val="FF0000"/>
                </a:solidFill>
              </a:rPr>
              <a:t>φ</a:t>
            </a:r>
            <a:r>
              <a:rPr lang="en-US" sz="1400" dirty="0">
                <a:solidFill>
                  <a:srgbClr val="FF0000"/>
                </a:solidFill>
              </a:rPr>
              <a:t>-z resolution: 1.86cm, 2⁰, 10cm)</a:t>
            </a:r>
          </a:p>
        </p:txBody>
      </p:sp>
      <p:sp>
        <p:nvSpPr>
          <p:cNvPr id="27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9" name="Segnaposto contenuto 7"/>
          <p:cNvPicPr/>
          <p:nvPr/>
        </p:nvPicPr>
        <p:blipFill>
          <a:blip r:embed="rId5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30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36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37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16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38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Impact of the dogleg removal - </a:t>
            </a: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Bell MT" panose="02020503060305020303" pitchFamily="18" charset="0"/>
              </a:rPr>
              <a:t>III</a:t>
            </a:r>
            <a:endParaRPr lang="en-US" sz="3000" spc="-1" dirty="0">
              <a:solidFill>
                <a:srgbClr val="0053A1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9393" y="664054"/>
            <a:ext cx="4773570" cy="1759175"/>
            <a:chOff x="84668" y="710354"/>
            <a:chExt cx="4773570" cy="175917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52" y="1035709"/>
              <a:ext cx="4573886" cy="1419481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/>
            <p:nvPr/>
          </p:nvCxnSpPr>
          <p:spPr>
            <a:xfrm flipV="1">
              <a:off x="84668" y="1426548"/>
              <a:ext cx="3383280" cy="4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311337" y="710354"/>
              <a:ext cx="25044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spc="-1" dirty="0">
                  <a:uFill>
                    <a:solidFill>
                      <a:srgbClr val="FFFFFF"/>
                    </a:solidFill>
                  </a:uFill>
                  <a:cs typeface="Calibri" panose="020F0502020204030204" pitchFamily="34" charset="0"/>
                </a:rPr>
                <a:t>If no dogleg:</a:t>
              </a:r>
            </a:p>
            <a:p>
              <a:r>
                <a:rPr lang="en-US" sz="1600" b="1" spc="-1" dirty="0">
                  <a:solidFill>
                    <a:srgbClr val="FFFF00"/>
                  </a:solidFill>
                  <a:uFill>
                    <a:solidFill>
                      <a:srgbClr val="FFFFFF"/>
                    </a:solidFill>
                  </a:uFill>
                  <a:cs typeface="Calibri" panose="020F0502020204030204" pitchFamily="34" charset="0"/>
                </a:rPr>
                <a:t>First cold dipole (MB.A8R7)</a:t>
              </a:r>
              <a:endParaRPr lang="en-US" sz="1600" dirty="0">
                <a:solidFill>
                  <a:srgbClr val="FFFF00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3332418" y="1276795"/>
              <a:ext cx="319318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dirty="0">
                  <a:solidFill>
                    <a:srgbClr val="002060"/>
                  </a:solidFill>
                </a:rPr>
                <a:t>*</a:t>
              </a:r>
              <a:endParaRPr lang="en-US" sz="2100" dirty="0">
                <a:solidFill>
                  <a:srgbClr val="002060"/>
                </a:solidFill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2333" y="2078136"/>
              <a:ext cx="441567" cy="391393"/>
            </a:xfrm>
            <a:prstGeom prst="rect">
              <a:avLst/>
            </a:prstGeom>
          </p:spPr>
        </p:pic>
      </p:grp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258420"/>
              </p:ext>
            </p:extLst>
          </p:nvPr>
        </p:nvGraphicFramePr>
        <p:xfrm>
          <a:off x="317058" y="2486340"/>
          <a:ext cx="2870837" cy="844392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1005514">
                  <a:extLst>
                    <a:ext uri="{9D8B030D-6E8A-4147-A177-3AD203B41FA5}">
                      <a16:colId xmlns:a16="http://schemas.microsoft.com/office/drawing/2014/main" val="2096646913"/>
                    </a:ext>
                  </a:extLst>
                </a:gridCol>
                <a:gridCol w="1126850">
                  <a:extLst>
                    <a:ext uri="{9D8B030D-6E8A-4147-A177-3AD203B41FA5}">
                      <a16:colId xmlns:a16="http://schemas.microsoft.com/office/drawing/2014/main" val="2480072221"/>
                    </a:ext>
                  </a:extLst>
                </a:gridCol>
                <a:gridCol w="738473">
                  <a:extLst>
                    <a:ext uri="{9D8B030D-6E8A-4147-A177-3AD203B41FA5}">
                      <a16:colId xmlns:a16="http://schemas.microsoft.com/office/drawing/2014/main" val="3920991907"/>
                    </a:ext>
                  </a:extLst>
                </a:gridCol>
              </a:tblGrid>
              <a:tr h="19002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en-US" sz="1800" b="1" i="0" u="none" strike="noStrike" dirty="0">
                        <a:solidFill>
                          <a:srgbClr val="1F25A6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u="none" strike="noStrike" kern="1200" dirty="0" smtClean="0">
                          <a:effectLst/>
                        </a:rPr>
                        <a:t>w/o dogleg</a:t>
                      </a:r>
                      <a:endParaRPr lang="en-US" sz="1800" b="0" u="none" strike="noStrike" kern="1200" dirty="0">
                        <a:solidFill>
                          <a:schemeClr val="dk1"/>
                        </a:solidFill>
                        <a:effectLst/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0" u="none" strike="noStrike" kern="1200" dirty="0" smtClean="0">
                          <a:effectLst/>
                        </a:rPr>
                        <a:t>dogleg </a:t>
                      </a:r>
                      <a:endParaRPr lang="en-US" sz="1800" b="0" u="none" strike="noStrike" kern="1200" dirty="0">
                        <a:solidFill>
                          <a:schemeClr val="dk1"/>
                        </a:solidFill>
                        <a:effectLst/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71011993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800" b="0" u="none" strike="noStrike" dirty="0">
                          <a:effectLst/>
                        </a:rPr>
                        <a:t>PHOTON</a:t>
                      </a:r>
                      <a:endParaRPr lang="en-US" sz="1800" b="0" i="0" u="none" strike="noStrike" dirty="0">
                        <a:solidFill>
                          <a:srgbClr val="1F25A6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1" u="none" strike="noStrike" dirty="0" smtClean="0">
                          <a:effectLst/>
                        </a:rPr>
                        <a:t>4E-3</a:t>
                      </a:r>
                      <a:endParaRPr lang="en-US" sz="1800" b="1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1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4E-5</a:t>
                      </a:r>
                      <a:endParaRPr lang="en-US" sz="1800" b="1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772177215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800" b="0" u="none" strike="noStrike" dirty="0">
                          <a:effectLst/>
                        </a:rPr>
                        <a:t>NEUTRON</a:t>
                      </a:r>
                      <a:endParaRPr lang="en-US" sz="1800" b="0" i="0" u="none" strike="noStrike" dirty="0">
                        <a:solidFill>
                          <a:srgbClr val="1F25A6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1" u="none" strike="noStrike" dirty="0" smtClean="0">
                          <a:effectLst/>
                        </a:rPr>
                        <a:t>3E-4</a:t>
                      </a:r>
                      <a:endParaRPr lang="en-US" sz="1800" b="1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800" b="1" i="1" u="none" strike="noStrike" dirty="0" smtClean="0">
                          <a:effectLst/>
                        </a:rPr>
                        <a:t>-</a:t>
                      </a:r>
                      <a:endParaRPr lang="en-US" sz="1800" b="1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643011251"/>
                  </a:ext>
                </a:extLst>
              </a:tr>
            </a:tbl>
          </a:graphicData>
        </a:graphic>
      </p:graphicFrame>
      <p:sp>
        <p:nvSpPr>
          <p:cNvPr id="33" name="Rectangle 32"/>
          <p:cNvSpPr/>
          <p:nvPr/>
        </p:nvSpPr>
        <p:spPr>
          <a:xfrm>
            <a:off x="3115789" y="2710584"/>
            <a:ext cx="15714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/>
              <a:t>(per proton lost)</a:t>
            </a:r>
          </a:p>
        </p:txBody>
      </p:sp>
    </p:spTree>
    <p:extLst>
      <p:ext uri="{BB962C8B-B14F-4D97-AF65-F5344CB8AC3E}">
        <p14:creationId xmlns:p14="http://schemas.microsoft.com/office/powerpoint/2010/main" val="62419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stomShape 12"/>
          <p:cNvSpPr/>
          <p:nvPr/>
        </p:nvSpPr>
        <p:spPr>
          <a:xfrm>
            <a:off x="623462" y="917939"/>
            <a:ext cx="7897077" cy="502212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600840" lvl="1" indent="-257156">
              <a:lnSpc>
                <a:spcPct val="20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 Rounded MT Bold" panose="020F0704030504030204" pitchFamily="34" charset="0"/>
              </a:rPr>
              <a:t>The maximum power collected by a collimator is </a:t>
            </a:r>
            <a:r>
              <a:rPr lang="en-GB" dirty="0">
                <a:solidFill>
                  <a:srgbClr val="0053A1"/>
                </a:solidFill>
                <a:latin typeface="Arial Rounded MT Bold" panose="020F0704030504030204" pitchFamily="34" charset="0"/>
              </a:rPr>
              <a:t>below 60 kW (</a:t>
            </a:r>
            <a:r>
              <a:rPr lang="en-GB" dirty="0">
                <a:solidFill>
                  <a:srgbClr val="FF0000"/>
                </a:solidFill>
                <a:latin typeface="Arial Rounded MT Bold" panose="020F0704030504030204" pitchFamily="34" charset="0"/>
              </a:rPr>
              <a:t>for 0.2h BLT</a:t>
            </a:r>
            <a:r>
              <a:rPr lang="en-GB" dirty="0">
                <a:solidFill>
                  <a:srgbClr val="0053A1"/>
                </a:solidFill>
                <a:latin typeface="Arial Rounded MT Bold" panose="020F0704030504030204" pitchFamily="34" charset="0"/>
              </a:rPr>
              <a:t>)</a:t>
            </a:r>
          </a:p>
          <a:p>
            <a:pPr marL="600840" lvl="1" indent="-257156">
              <a:lnSpc>
                <a:spcPct val="20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 Rounded MT Bold" panose="020F0704030504030204" pitchFamily="34" charset="0"/>
              </a:rPr>
              <a:t>For the first TCSG, the max power density </a:t>
            </a:r>
            <a:r>
              <a:rPr lang="en-GB" dirty="0">
                <a:solidFill>
                  <a:srgbClr val="FF0000"/>
                </a:solidFill>
                <a:latin typeface="Arial Rounded MT Bold" panose="020F0704030504030204" pitchFamily="34" charset="0"/>
              </a:rPr>
              <a:t>is NOT on the Jaw</a:t>
            </a:r>
            <a:r>
              <a:rPr lang="en-GB" dirty="0">
                <a:latin typeface="Arial Rounded MT Bold" panose="020F0704030504030204" pitchFamily="34" charset="0"/>
              </a:rPr>
              <a:t>! A new design would address the issue…</a:t>
            </a:r>
          </a:p>
          <a:p>
            <a:pPr marL="600840" lvl="1" indent="-257156">
              <a:lnSpc>
                <a:spcPct val="20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 Rounded MT Bold" panose="020F0704030504030204" pitchFamily="34" charset="0"/>
              </a:rPr>
              <a:t>Thanks to the TCLD collimators, Energy deposition in the cold section is NOT hazardous  </a:t>
            </a:r>
          </a:p>
          <a:p>
            <a:pPr marL="600840" lvl="1" indent="-257156">
              <a:lnSpc>
                <a:spcPct val="20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 Rounded MT Bold" panose="020F0704030504030204" pitchFamily="34" charset="0"/>
              </a:rPr>
              <a:t>No apparent showstopper was seen</a:t>
            </a:r>
          </a:p>
          <a:p>
            <a:pPr marL="600840" lvl="1" indent="-257156">
              <a:lnSpc>
                <a:spcPct val="20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 Rounded MT Bold" panose="020F0704030504030204" pitchFamily="34" charset="0"/>
              </a:rPr>
              <a:t>Dogleg removal results in a dramatically </a:t>
            </a:r>
            <a:r>
              <a:rPr lang="en-US" dirty="0" smtClean="0">
                <a:latin typeface="Arial Rounded MT Bold" panose="020F0704030504030204" pitchFamily="34" charset="0"/>
              </a:rPr>
              <a:t>higher impact of the neutral particles in </a:t>
            </a:r>
            <a:r>
              <a:rPr lang="en-US" dirty="0">
                <a:latin typeface="Arial Rounded MT Bold" panose="020F0704030504030204" pitchFamily="34" charset="0"/>
              </a:rPr>
              <a:t>the first cold dipole </a:t>
            </a:r>
          </a:p>
        </p:txBody>
      </p:sp>
      <p:sp>
        <p:nvSpPr>
          <p:cNvPr id="17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0" name="Segnaposto contenuto 7"/>
          <p:cNvPicPr/>
          <p:nvPr/>
        </p:nvPicPr>
        <p:blipFill>
          <a:blip r:embed="rId3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21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24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25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17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6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Messages from FLUKA simulation of HE-LHC machine</a:t>
            </a:r>
          </a:p>
        </p:txBody>
      </p:sp>
    </p:spTree>
    <p:extLst>
      <p:ext uri="{BB962C8B-B14F-4D97-AF65-F5344CB8AC3E}">
        <p14:creationId xmlns:p14="http://schemas.microsoft.com/office/powerpoint/2010/main" val="307521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5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CustomShape 2"/>
          <p:cNvSpPr/>
          <p:nvPr/>
        </p:nvSpPr>
        <p:spPr>
          <a:xfrm>
            <a:off x="3988107" y="2731389"/>
            <a:ext cx="3928226" cy="14847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>
              <a:lnSpc>
                <a:spcPct val="110000"/>
              </a:lnSpc>
            </a:pPr>
            <a:r>
              <a:rPr lang="en-US" sz="28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Mohammad Varasteh 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10000"/>
              </a:lnSpc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10000"/>
              </a:lnSpc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10000"/>
              </a:lnSpc>
            </a:pPr>
            <a:r>
              <a:rPr lang="en-US" sz="14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CERN / EN-STI-BMI 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10000"/>
              </a:lnSpc>
            </a:pPr>
            <a:r>
              <a:rPr lang="en-US" sz="1400" u="sng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m.varasteh</a:t>
            </a:r>
            <a:r>
              <a:rPr lang="en-US" sz="14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</a:t>
            </a:r>
            <a:r>
              <a:rPr lang="en-US" sz="1400" u="sng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cern.ch</a:t>
            </a:r>
            <a:r>
              <a:rPr lang="en-US" sz="14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/>
        </p:blipFill>
        <p:spPr>
          <a:xfrm>
            <a:off x="4886978" y="3965824"/>
            <a:ext cx="240585" cy="225540"/>
          </a:xfrm>
          <a:prstGeom prst="rect">
            <a:avLst/>
          </a:prstGeom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4"/>
          <a:stretch/>
        </p:blipFill>
        <p:spPr>
          <a:xfrm>
            <a:off x="2440805" y="2847890"/>
            <a:ext cx="1350270" cy="135027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898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stomShape 1"/>
          <p:cNvSpPr/>
          <p:nvPr/>
        </p:nvSpPr>
        <p:spPr>
          <a:xfrm>
            <a:off x="2161181" y="2486992"/>
            <a:ext cx="4821639" cy="18840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6600" b="1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Backup Slides </a:t>
            </a:r>
            <a:endParaRPr lang="en-US" sz="66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882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0" y="4845960"/>
            <a:ext cx="9143280" cy="2012040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" name="CustomShape 2"/>
          <p:cNvSpPr/>
          <p:nvPr/>
        </p:nvSpPr>
        <p:spPr>
          <a:xfrm>
            <a:off x="0" y="4646430"/>
            <a:ext cx="9143280" cy="11448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4"/>
          <p:cNvSpPr/>
          <p:nvPr/>
        </p:nvSpPr>
        <p:spPr>
          <a:xfrm>
            <a:off x="894148" y="1295006"/>
            <a:ext cx="7355711" cy="24701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>
            <a:normAutofit/>
          </a:bodyPr>
          <a:lstStyle/>
          <a:p>
            <a:pPr algn="ctr"/>
            <a:r>
              <a:rPr lang="en-GB" sz="3600" b="1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Energy deposition in the </a:t>
            </a:r>
            <a:r>
              <a:rPr lang="en-GB" sz="3600" b="1" spc="-1" dirty="0" err="1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Betatron</a:t>
            </a:r>
            <a:r>
              <a:rPr lang="en-GB" sz="3600" b="1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Cleaning Insertion of </a:t>
            </a:r>
            <a:r>
              <a:rPr lang="en-GB" sz="3200" b="1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HE-LHC</a:t>
            </a:r>
            <a:r>
              <a:rPr lang="en-GB" sz="3600" b="1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machine</a:t>
            </a:r>
          </a:p>
        </p:txBody>
      </p:sp>
      <p:pic>
        <p:nvPicPr>
          <p:cNvPr id="9" name="Picture 14"/>
          <p:cNvPicPr/>
          <p:nvPr/>
        </p:nvPicPr>
        <p:blipFill>
          <a:blip r:embed="rId3"/>
          <a:stretch/>
        </p:blipFill>
        <p:spPr>
          <a:xfrm>
            <a:off x="342033" y="5149541"/>
            <a:ext cx="1338120" cy="1338120"/>
          </a:xfrm>
          <a:prstGeom prst="rect">
            <a:avLst/>
          </a:prstGeom>
          <a:ln>
            <a:noFill/>
          </a:ln>
        </p:spPr>
      </p:pic>
      <p:sp>
        <p:nvSpPr>
          <p:cNvPr id="10" name="CustomShape 3"/>
          <p:cNvSpPr/>
          <p:nvPr/>
        </p:nvSpPr>
        <p:spPr>
          <a:xfrm>
            <a:off x="1666282" y="4968378"/>
            <a:ext cx="6422708" cy="16930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r>
              <a:rPr lang="it-IT" sz="28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M. Varasteh </a:t>
            </a:r>
            <a:r>
              <a:rPr lang="it-IT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and </a:t>
            </a:r>
            <a:r>
              <a:rPr lang="en-GB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F. Cerutti</a:t>
            </a:r>
          </a:p>
          <a:p>
            <a:endParaRPr lang="en-US" sz="2400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r>
              <a:rPr lang="en-GB" sz="1200" i="1" dirty="0">
                <a:solidFill>
                  <a:srgbClr val="FFC000"/>
                </a:solidFill>
              </a:rPr>
              <a:t>Tracking input from BE-ABP:</a:t>
            </a:r>
          </a:p>
          <a:p>
            <a:r>
              <a:rPr lang="en-US" sz="1600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M. Crouch, J. Molson, </a:t>
            </a:r>
            <a:r>
              <a:rPr lang="en-GB" sz="1600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R. Bruce</a:t>
            </a:r>
            <a:r>
              <a:rPr lang="en-US" sz="1600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, </a:t>
            </a:r>
            <a:r>
              <a:rPr lang="en-GB" sz="1600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A. Mereghetti</a:t>
            </a:r>
          </a:p>
          <a:p>
            <a:endParaRPr lang="en-US" sz="1050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  <a:p>
            <a:r>
              <a:rPr lang="en-US" sz="1200" i="1" dirty="0">
                <a:solidFill>
                  <a:srgbClr val="FFC000"/>
                </a:solidFill>
              </a:rPr>
              <a:t>Acknowledgments: </a:t>
            </a:r>
            <a:r>
              <a:rPr lang="en-US" sz="1050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C. Bahamonde, M.I. Besana, E. Skordis, other</a:t>
            </a:r>
            <a:r>
              <a:rPr lang="en-GB" sz="1050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colleagues in BMI &amp; FLU</a:t>
            </a:r>
            <a:endParaRPr lang="en-US" sz="1050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338" y="5063430"/>
            <a:ext cx="2231039" cy="93001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94546" y="6015050"/>
            <a:ext cx="18226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</a:rPr>
              <a:t>FUTURE CIRCULAR COLLIDER CONFERENCE 2019</a:t>
            </a:r>
          </a:p>
          <a:p>
            <a:pPr algn="ctr"/>
            <a:r>
              <a:rPr lang="de-DE" sz="1400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Brussels, Belgium</a:t>
            </a:r>
            <a:endParaRPr lang="en-US" sz="1400" i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715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2" name="Segnaposto contenuto 7"/>
          <p:cNvPicPr/>
          <p:nvPr/>
        </p:nvPicPr>
        <p:blipFill>
          <a:blip r:embed="rId3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23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26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27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20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8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38" name="Group 37"/>
          <p:cNvGrpSpPr/>
          <p:nvPr/>
        </p:nvGrpSpPr>
        <p:grpSpPr>
          <a:xfrm>
            <a:off x="1952953" y="1095860"/>
            <a:ext cx="5238095" cy="4666281"/>
            <a:chOff x="6789165" y="1672446"/>
            <a:chExt cx="5238095" cy="4666281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9165" y="1672446"/>
              <a:ext cx="5238095" cy="3809524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 rot="16200000">
              <a:off x="8355600" y="5510360"/>
              <a:ext cx="1318181" cy="33855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ctr">
                <a:lnSpc>
                  <a:spcPct val="100000"/>
                </a:lnSpc>
              </a:pPr>
              <a:r>
                <a:rPr lang="en-US" sz="1600" b="1" dirty="0" smtClean="0">
                  <a:latin typeface="Bell MT" panose="02020503060305020303" pitchFamily="18" charset="0"/>
                </a:rPr>
                <a:t>NEUTRONs</a:t>
              </a:r>
              <a:endParaRPr lang="en-US" sz="1600" b="1" dirty="0">
                <a:solidFill>
                  <a:srgbClr val="1F25A6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8201023" y="5443483"/>
              <a:ext cx="11844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ctr">
                <a:lnSpc>
                  <a:spcPct val="100000"/>
                </a:lnSpc>
              </a:pPr>
              <a:r>
                <a:rPr lang="en-US" sz="1600" b="1" dirty="0" smtClean="0">
                  <a:latin typeface="Bell MT" panose="02020503060305020303" pitchFamily="18" charset="0"/>
                </a:rPr>
                <a:t>PHOTONs</a:t>
              </a:r>
              <a:endParaRPr lang="en-US" sz="1600" b="1" dirty="0">
                <a:solidFill>
                  <a:srgbClr val="1F25A6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16200000">
              <a:off x="7218530" y="5431557"/>
              <a:ext cx="1160575" cy="33855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ctr">
                <a:lnSpc>
                  <a:spcPct val="100000"/>
                </a:lnSpc>
              </a:pPr>
              <a:r>
                <a:rPr lang="en-US" sz="1600" b="1" dirty="0" smtClean="0">
                  <a:latin typeface="Bell MT" panose="02020503060305020303" pitchFamily="18" charset="0"/>
                </a:rPr>
                <a:t>PROTONs</a:t>
              </a:r>
              <a:endParaRPr lang="en-US" sz="1600" b="1" dirty="0">
                <a:solidFill>
                  <a:srgbClr val="1F25A6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 rot="16200000">
              <a:off x="9400786" y="2642395"/>
              <a:ext cx="795410" cy="33855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ctr">
                <a:lnSpc>
                  <a:spcPct val="100000"/>
                </a:lnSpc>
              </a:pPr>
              <a:r>
                <a:rPr lang="en-US" sz="1600" b="1" dirty="0" smtClean="0">
                  <a:latin typeface="Bell MT" panose="02020503060305020303" pitchFamily="18" charset="0"/>
                </a:rPr>
                <a:t>PIONs</a:t>
              </a:r>
              <a:endParaRPr lang="en-US" sz="1600" b="1" dirty="0">
                <a:solidFill>
                  <a:srgbClr val="1F25A6"/>
                </a:solidFill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004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271701"/>
              </p:ext>
            </p:extLst>
          </p:nvPr>
        </p:nvGraphicFramePr>
        <p:xfrm>
          <a:off x="5139467" y="2711124"/>
          <a:ext cx="3105151" cy="22941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0067">
                  <a:extLst>
                    <a:ext uri="{9D8B030D-6E8A-4147-A177-3AD203B41FA5}">
                      <a16:colId xmlns:a16="http://schemas.microsoft.com/office/drawing/2014/main" val="1999219633"/>
                    </a:ext>
                  </a:extLst>
                </a:gridCol>
                <a:gridCol w="979403">
                  <a:extLst>
                    <a:ext uri="{9D8B030D-6E8A-4147-A177-3AD203B41FA5}">
                      <a16:colId xmlns:a16="http://schemas.microsoft.com/office/drawing/2014/main" val="3572455831"/>
                    </a:ext>
                  </a:extLst>
                </a:gridCol>
                <a:gridCol w="745681">
                  <a:extLst>
                    <a:ext uri="{9D8B030D-6E8A-4147-A177-3AD203B41FA5}">
                      <a16:colId xmlns:a16="http://schemas.microsoft.com/office/drawing/2014/main" val="122654995"/>
                    </a:ext>
                  </a:extLst>
                </a:gridCol>
              </a:tblGrid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ELEMENTS</a:t>
                      </a:r>
                      <a:endParaRPr lang="en-US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HE-LHC</a:t>
                      </a:r>
                      <a:endParaRPr lang="en-US" sz="1200" b="1" i="0" u="none" strike="noStrike" dirty="0">
                        <a:solidFill>
                          <a:srgbClr val="ED7D3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LHC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467821905"/>
                  </a:ext>
                </a:extLst>
              </a:tr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TCP &amp; TCS jaws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i="1" u="none" strike="noStrike" dirty="0">
                          <a:effectLst/>
                        </a:rPr>
                        <a:t>11.7%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</a:rPr>
                        <a:t>10%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547826432"/>
                  </a:ext>
                </a:extLst>
              </a:tr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MBW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i="1" u="none" strike="noStrike">
                          <a:effectLst/>
                        </a:rPr>
                        <a:t>6.5%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</a:rPr>
                        <a:t>8.5%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900707076"/>
                  </a:ext>
                </a:extLst>
              </a:tr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MQW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i="1" u="none" strike="noStrike">
                          <a:effectLst/>
                        </a:rPr>
                        <a:t>20.0%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</a:rPr>
                        <a:t>9.5%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128960867"/>
                  </a:ext>
                </a:extLst>
              </a:tr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TCAP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i="1" u="none" strike="noStrike">
                          <a:effectLst/>
                        </a:rPr>
                        <a:t>11.8%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</a:rPr>
                        <a:t>13%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180772186"/>
                  </a:ext>
                </a:extLst>
              </a:tr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Beam pipe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i="1" u="none" strike="noStrike">
                          <a:effectLst/>
                        </a:rPr>
                        <a:t>9.2%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</a:rPr>
                        <a:t>8.6%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8696798"/>
                  </a:ext>
                </a:extLst>
              </a:tr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Tunnel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i="1" u="none" strike="noStrike">
                          <a:effectLst/>
                        </a:rPr>
                        <a:t>30.5%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</a:rPr>
                        <a:t>33.1%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546392664"/>
                  </a:ext>
                </a:extLst>
              </a:tr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Other elements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i="1" u="none" strike="noStrike">
                          <a:effectLst/>
                        </a:rPr>
                        <a:t>8.6%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</a:rPr>
                        <a:t>9.4%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228724186"/>
                  </a:ext>
                </a:extLst>
              </a:tr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Missing energy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i="1" u="none" strike="noStrike">
                          <a:effectLst/>
                        </a:rPr>
                        <a:t>2.0%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</a:rPr>
                        <a:t>6.5%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072543249"/>
                  </a:ext>
                </a:extLst>
              </a:tr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AIR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i="1" u="none" strike="noStrike">
                          <a:effectLst/>
                        </a:rPr>
                        <a:t>0.5%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</a:rPr>
                        <a:t>0.5%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144778438"/>
                  </a:ext>
                </a:extLst>
              </a:tr>
              <a:tr h="208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Cables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i="1" u="none" strike="noStrike">
                          <a:effectLst/>
                        </a:rPr>
                        <a:t>1.8%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effectLst/>
                        </a:rPr>
                        <a:t>0.9%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414764490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753109"/>
              </p:ext>
            </p:extLst>
          </p:nvPr>
        </p:nvGraphicFramePr>
        <p:xfrm>
          <a:off x="936320" y="2711124"/>
          <a:ext cx="3049409" cy="22579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1309">
                  <a:extLst>
                    <a:ext uri="{9D8B030D-6E8A-4147-A177-3AD203B41FA5}">
                      <a16:colId xmlns:a16="http://schemas.microsoft.com/office/drawing/2014/main" val="3522884336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199903235"/>
                    </a:ext>
                  </a:extLst>
                </a:gridCol>
              </a:tblGrid>
              <a:tr h="2052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</a:rPr>
                        <a:t>Active </a:t>
                      </a:r>
                      <a:r>
                        <a:rPr lang="en-US" sz="1300" b="1" u="none" strike="noStrike" dirty="0" smtClean="0">
                          <a:effectLst/>
                        </a:rPr>
                        <a:t>absorbers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Total</a:t>
                      </a:r>
                      <a:r>
                        <a:rPr lang="en-US" sz="13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power </a:t>
                      </a:r>
                      <a:r>
                        <a:rPr lang="en-US" sz="1300" b="1" u="none" strike="noStrike" dirty="0" smtClean="0">
                          <a:effectLst/>
                        </a:rPr>
                        <a:t>(kW)</a:t>
                      </a:r>
                      <a:endParaRPr lang="en-US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951080341"/>
                  </a:ext>
                </a:extLst>
              </a:tr>
              <a:tr h="20526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TCLA.A6R (CLAA6R1i &amp; j)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i="1" u="none" strike="noStrike">
                          <a:effectLst/>
                        </a:rPr>
                        <a:t>3.0</a:t>
                      </a:r>
                      <a:endParaRPr lang="en-US" sz="1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468228119"/>
                  </a:ext>
                </a:extLst>
              </a:tr>
              <a:tr h="20526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TCLA.B6R (CLAB6R1i &amp; j)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i="1" u="none" strike="noStrike">
                          <a:effectLst/>
                        </a:rPr>
                        <a:t>0.3</a:t>
                      </a:r>
                      <a:endParaRPr lang="en-US" sz="1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154937838"/>
                  </a:ext>
                </a:extLst>
              </a:tr>
              <a:tr h="20526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TCLA.C6R (CLAC6R1i &amp; j)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i="1" u="none" strike="noStrike">
                          <a:effectLst/>
                        </a:rPr>
                        <a:t>0.1</a:t>
                      </a:r>
                      <a:endParaRPr lang="en-US" sz="1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968725372"/>
                  </a:ext>
                </a:extLst>
              </a:tr>
              <a:tr h="20526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TCLA.D6R (CLAD6R1i &amp; j)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i="1" u="none" strike="noStrike">
                          <a:effectLst/>
                        </a:rPr>
                        <a:t>0.1</a:t>
                      </a:r>
                      <a:endParaRPr lang="en-US" sz="1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590410732"/>
                  </a:ext>
                </a:extLst>
              </a:tr>
              <a:tr h="20526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TCLA.A7R (CLAD6R1i &amp; j)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i="1" u="none" strike="noStrike">
                          <a:effectLst/>
                        </a:rPr>
                        <a:t>0.03</a:t>
                      </a:r>
                      <a:endParaRPr lang="en-US" sz="1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88628475"/>
                  </a:ext>
                </a:extLst>
              </a:tr>
              <a:tr h="20526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 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i="1" u="none" strike="noStrike">
                          <a:effectLst/>
                        </a:rPr>
                        <a:t> </a:t>
                      </a:r>
                      <a:endParaRPr lang="en-US" sz="1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937236557"/>
                  </a:ext>
                </a:extLst>
              </a:tr>
              <a:tr h="2052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</a:rPr>
                        <a:t>Passive </a:t>
                      </a:r>
                      <a:r>
                        <a:rPr lang="en-US" sz="1300" b="1" u="none" strike="noStrike" dirty="0" smtClean="0">
                          <a:effectLst/>
                        </a:rPr>
                        <a:t>absorbers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i="1" u="none" strike="noStrike">
                          <a:effectLst/>
                        </a:rPr>
                        <a:t> </a:t>
                      </a:r>
                      <a:endParaRPr lang="en-US" sz="1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7205947"/>
                  </a:ext>
                </a:extLst>
              </a:tr>
              <a:tr h="20526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TCAPA.6L (CAPA6L1)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i="1" u="none" strike="noStrike">
                          <a:effectLst/>
                        </a:rPr>
                        <a:t>59.8</a:t>
                      </a:r>
                      <a:endParaRPr lang="en-US" sz="1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991312746"/>
                  </a:ext>
                </a:extLst>
              </a:tr>
              <a:tr h="20526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TCAPB.6L (CAPB6L1)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i="1" u="none" strike="noStrike">
                          <a:effectLst/>
                        </a:rPr>
                        <a:t>8.0</a:t>
                      </a:r>
                      <a:endParaRPr lang="en-US" sz="1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825263882"/>
                  </a:ext>
                </a:extLst>
              </a:tr>
              <a:tr h="20526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>
                          <a:effectLst/>
                        </a:rPr>
                        <a:t>TCAPC.6L (CAPC6L1)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i="1" u="none" strike="noStrike" dirty="0">
                          <a:effectLst/>
                        </a:rPr>
                        <a:t>150.3</a:t>
                      </a:r>
                      <a:endParaRPr lang="en-US" sz="13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694615639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923752" y="5195561"/>
            <a:ext cx="2611652" cy="53091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500" b="1" dirty="0">
                <a:solidFill>
                  <a:srgbClr val="FF0000"/>
                </a:solidFill>
              </a:rPr>
              <a:t>MAX !</a:t>
            </a:r>
          </a:p>
          <a:p>
            <a:pPr algn="ctr"/>
            <a:r>
              <a:rPr lang="en-GB" sz="1350" b="1" i="1" dirty="0">
                <a:solidFill>
                  <a:srgbClr val="FF0000"/>
                </a:solidFill>
              </a:rPr>
              <a:t>In front of most exposed MQW</a:t>
            </a:r>
          </a:p>
        </p:txBody>
      </p:sp>
      <p:cxnSp>
        <p:nvCxnSpPr>
          <p:cNvPr id="16" name="Straight Arrow Connector 15"/>
          <p:cNvCxnSpPr>
            <a:stCxn id="15" idx="0"/>
            <a:endCxn id="17" idx="4"/>
          </p:cNvCxnSpPr>
          <p:nvPr/>
        </p:nvCxnSpPr>
        <p:spPr>
          <a:xfrm flipV="1">
            <a:off x="3229578" y="4969028"/>
            <a:ext cx="86961" cy="226533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3083813" y="4720153"/>
            <a:ext cx="465451" cy="248875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 w="19050"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2" name="Segnaposto contenuto 7"/>
          <p:cNvPicPr/>
          <p:nvPr/>
        </p:nvPicPr>
        <p:blipFill>
          <a:blip r:embed="rId3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23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26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27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21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8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2307"/>
              </p:ext>
            </p:extLst>
          </p:nvPr>
        </p:nvGraphicFramePr>
        <p:xfrm>
          <a:off x="3229578" y="1260490"/>
          <a:ext cx="3082093" cy="752952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1059251">
                  <a:extLst>
                    <a:ext uri="{9D8B030D-6E8A-4147-A177-3AD203B41FA5}">
                      <a16:colId xmlns:a16="http://schemas.microsoft.com/office/drawing/2014/main" val="2096646913"/>
                    </a:ext>
                  </a:extLst>
                </a:gridCol>
                <a:gridCol w="1230026">
                  <a:extLst>
                    <a:ext uri="{9D8B030D-6E8A-4147-A177-3AD203B41FA5}">
                      <a16:colId xmlns:a16="http://schemas.microsoft.com/office/drawing/2014/main" val="2480072221"/>
                    </a:ext>
                  </a:extLst>
                </a:gridCol>
                <a:gridCol w="792816">
                  <a:extLst>
                    <a:ext uri="{9D8B030D-6E8A-4147-A177-3AD203B41FA5}">
                      <a16:colId xmlns:a16="http://schemas.microsoft.com/office/drawing/2014/main" val="3920991907"/>
                    </a:ext>
                  </a:extLst>
                </a:gridCol>
              </a:tblGrid>
              <a:tr h="19002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en-US" sz="1600" b="1" i="0" u="none" strike="noStrike" dirty="0">
                        <a:solidFill>
                          <a:srgbClr val="1F25A6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600" b="0" u="none" strike="noStrike" kern="1200" dirty="0" smtClean="0">
                          <a:effectLst/>
                        </a:rPr>
                        <a:t>w/o dogleg</a:t>
                      </a:r>
                      <a:endParaRPr lang="en-US" sz="1600" b="0" u="none" strike="noStrike" kern="1200" dirty="0">
                        <a:solidFill>
                          <a:schemeClr val="dk1"/>
                        </a:solidFill>
                        <a:effectLst/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600" b="0" u="none" strike="noStrike" kern="1200" dirty="0" smtClean="0">
                          <a:effectLst/>
                        </a:rPr>
                        <a:t>dogleg </a:t>
                      </a:r>
                      <a:endParaRPr lang="en-US" sz="1600" b="0" u="none" strike="noStrike" kern="1200" dirty="0">
                        <a:solidFill>
                          <a:schemeClr val="dk1"/>
                        </a:solidFill>
                        <a:effectLst/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71011993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u="none" strike="noStrike" dirty="0">
                          <a:effectLst/>
                        </a:rPr>
                        <a:t>PHOTON</a:t>
                      </a:r>
                      <a:endParaRPr lang="en-US" sz="1600" b="0" i="0" u="none" strike="noStrike" dirty="0">
                        <a:solidFill>
                          <a:srgbClr val="1F25A6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en-US" sz="1600" b="1" i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48088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600" b="1" i="1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1085</a:t>
                      </a:r>
                      <a:endParaRPr lang="en-US" sz="1600" b="1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772177215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u="none" strike="noStrike" dirty="0">
                          <a:effectLst/>
                        </a:rPr>
                        <a:t>NEUTRON</a:t>
                      </a:r>
                      <a:endParaRPr lang="en-US" sz="1600" b="0" i="0" u="none" strike="noStrike" dirty="0">
                        <a:solidFill>
                          <a:srgbClr val="1F25A6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600" b="1" i="1" u="none" strike="noStrike" dirty="0" smtClean="0">
                          <a:effectLst/>
                        </a:rPr>
                        <a:t>3187</a:t>
                      </a:r>
                      <a:endParaRPr lang="en-US" sz="1600" b="1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600" b="1" i="1" u="none" strike="noStrike" dirty="0" smtClean="0">
                          <a:effectLst/>
                        </a:rPr>
                        <a:t>-</a:t>
                      </a:r>
                      <a:endParaRPr lang="en-US" sz="1600" b="1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643011251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273058" y="891158"/>
            <a:ext cx="754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MBA8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91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" name="Segnaposto contenuto 7"/>
          <p:cNvPicPr/>
          <p:nvPr/>
        </p:nvPicPr>
        <p:blipFill>
          <a:blip r:embed="rId3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6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Outline</a:t>
            </a:r>
            <a:endParaRPr lang="en-US" sz="3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5051" y="1669914"/>
            <a:ext cx="831461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966" indent="-257156">
              <a:lnSpc>
                <a:spcPct val="20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Challenges for the HE-LHC collimation system </a:t>
            </a:r>
          </a:p>
          <a:p>
            <a:pPr marL="257966" indent="-257156">
              <a:lnSpc>
                <a:spcPct val="20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Power density on the collimators </a:t>
            </a:r>
            <a:r>
              <a:rPr lang="en-US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and warm magnets </a:t>
            </a:r>
          </a:p>
          <a:p>
            <a:pPr marL="257966" indent="-257156">
              <a:lnSpc>
                <a:spcPct val="20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Energy deposition in the cold section, IR7</a:t>
            </a:r>
            <a:endParaRPr lang="en-GB" sz="2800" b="1" dirty="0">
              <a:sym typeface="Wingdings" panose="05000000000000000000" pitchFamily="2" charset="2"/>
            </a:endParaRPr>
          </a:p>
          <a:p>
            <a:pPr marL="257966" indent="-257156">
              <a:lnSpc>
                <a:spcPct val="20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2800" b="1" dirty="0">
                <a:sym typeface="Wingdings" panose="05000000000000000000" pitchFamily="2" charset="2"/>
              </a:rPr>
              <a:t>Impact of the </a:t>
            </a:r>
            <a:r>
              <a:rPr lang="en-GB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dog-leg removal</a:t>
            </a: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3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40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11142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707327" y="4780074"/>
            <a:ext cx="772934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0" algn="ctr">
              <a:buClr>
                <a:srgbClr val="000000"/>
              </a:buClr>
            </a:pPr>
            <a:r>
              <a:rPr lang="en-GB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As the first stage, the same 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collimation design as LHC machine is used</a:t>
            </a:r>
          </a:p>
          <a:p>
            <a:pPr marL="810">
              <a:buClr>
                <a:srgbClr val="000000"/>
              </a:buClr>
            </a:pPr>
            <a:endParaRPr lang="en-US" sz="1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257966" indent="-257156"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Vertical halo </a:t>
            </a:r>
            <a:r>
              <a:rPr lang="en-US" sz="20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scenario was studied </a:t>
            </a:r>
            <a:endParaRPr lang="en-US" sz="20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257966" indent="-257156"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n-US" sz="20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Considering high 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loss scenario of </a:t>
            </a:r>
            <a:r>
              <a:rPr lang="en-US" sz="2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0.2h beam life time (BLT)</a:t>
            </a:r>
            <a:endParaRPr lang="en-US" sz="20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848394"/>
              </p:ext>
            </p:extLst>
          </p:nvPr>
        </p:nvGraphicFramePr>
        <p:xfrm>
          <a:off x="551303" y="828889"/>
          <a:ext cx="8041394" cy="2596126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3116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933">
                  <a:extLst>
                    <a:ext uri="{9D8B030D-6E8A-4147-A177-3AD203B41FA5}">
                      <a16:colId xmlns:a16="http://schemas.microsoft.com/office/drawing/2014/main" val="3175382352"/>
                    </a:ext>
                  </a:extLst>
                </a:gridCol>
                <a:gridCol w="804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37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61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1574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31475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unit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latin typeface="+mn-lt"/>
                        </a:rPr>
                        <a:t>FCC-</a:t>
                      </a:r>
                      <a:r>
                        <a:rPr lang="en-GB" sz="1800" b="1" dirty="0" err="1" smtClean="0">
                          <a:latin typeface="+mn-lt"/>
                        </a:rPr>
                        <a:t>hh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HE-LHC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800" b="1" dirty="0" smtClean="0">
                          <a:latin typeface="+mn-lt"/>
                        </a:rPr>
                        <a:t>HL-LHC</a:t>
                      </a:r>
                      <a:endParaRPr lang="de-AT" sz="1800" b="1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800" b="1" dirty="0" smtClean="0">
                          <a:latin typeface="+mn-lt"/>
                        </a:rPr>
                        <a:t>LHC</a:t>
                      </a:r>
                      <a:endParaRPr lang="de-AT" sz="1800" b="1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49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b="1" dirty="0" smtClean="0">
                          <a:effectLst/>
                          <a:latin typeface="+mn-lt"/>
                        </a:rPr>
                        <a:t>center-of-mass </a:t>
                      </a:r>
                      <a:r>
                        <a:rPr kumimoji="0" lang="en-US" sz="1800" b="1" kern="1200" dirty="0" smtClean="0">
                          <a:effectLst/>
                          <a:latin typeface="+mn-lt"/>
                        </a:rPr>
                        <a:t>energy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TeV</a:t>
                      </a:r>
                      <a:endParaRPr kumimoji="0" lang="en-GB" sz="1800" b="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latin typeface="+mn-lt"/>
                        </a:rPr>
                        <a:t>14</a:t>
                      </a:r>
                      <a:endParaRPr kumimoji="0" lang="de-AT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latin typeface="+mn-lt"/>
                        </a:rPr>
                        <a:t>14</a:t>
                      </a:r>
                      <a:endParaRPr kumimoji="0" lang="de-AT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49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effectLst/>
                          <a:latin typeface="+mn-lt"/>
                        </a:rPr>
                        <a:t>arc dipole field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</a:t>
                      </a:r>
                      <a:endParaRPr kumimoji="0" lang="en-GB" sz="1800" b="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latin typeface="+mn-lt"/>
                        </a:rPr>
                        <a:t>8.33</a:t>
                      </a:r>
                      <a:endParaRPr kumimoji="0" lang="de-AT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latin typeface="+mn-lt"/>
                        </a:rPr>
                        <a:t>8.33</a:t>
                      </a:r>
                      <a:endParaRPr kumimoji="0" lang="de-AT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49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effectLst/>
                          <a:latin typeface="+mn-lt"/>
                        </a:rPr>
                        <a:t>bunch population [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effectLst/>
                          <a:latin typeface="+mn-lt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ppb</a:t>
                      </a:r>
                      <a:endParaRPr kumimoji="0" lang="en-GB" sz="18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latin typeface="+mn-lt"/>
                        </a:rPr>
                        <a:t>2.2 </a:t>
                      </a:r>
                      <a:endParaRPr kumimoji="0" lang="en-GB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 smtClean="0">
                          <a:latin typeface="+mn-lt"/>
                        </a:rPr>
                        <a:t>1.15</a:t>
                      </a:r>
                      <a:endParaRPr kumimoji="0" lang="en-GB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849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effectLst/>
                          <a:latin typeface="+mn-lt"/>
                        </a:rPr>
                        <a:t>number of bunches 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kumimoji="0" lang="en-GB" sz="18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10600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2808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0" kern="1200" dirty="0" smtClean="0">
                          <a:latin typeface="+mn-lt"/>
                        </a:rPr>
                        <a:t>2760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 smtClean="0">
                          <a:latin typeface="+mn-lt"/>
                        </a:rPr>
                        <a:t>2808</a:t>
                      </a:r>
                      <a:endParaRPr kumimoji="0" lang="en-GB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248492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effectLst/>
                          <a:latin typeface="+mn-lt"/>
                        </a:rPr>
                        <a:t>stored beam energy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GJ</a:t>
                      </a:r>
                      <a:endParaRPr kumimoji="0" lang="en-GB" sz="1800" b="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</a:t>
                      </a:r>
                      <a:endParaRPr kumimoji="0" lang="en-GB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latin typeface="+mn-lt"/>
                        </a:rPr>
                        <a:t>0.7</a:t>
                      </a:r>
                      <a:endParaRPr kumimoji="0" lang="en-GB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 smtClean="0">
                          <a:latin typeface="+mn-lt"/>
                        </a:rPr>
                        <a:t>0.36</a:t>
                      </a:r>
                      <a:endParaRPr kumimoji="0" lang="en-GB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49040266"/>
                  </a:ext>
                </a:extLst>
              </a:tr>
              <a:tr h="447286">
                <a:tc>
                  <a:txBody>
                    <a:bodyPr/>
                    <a:lstStyle/>
                    <a:p>
                      <a:r>
                        <a:rPr lang="en-US" sz="1800" b="1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</a:rPr>
                        <a:t>total power loss </a:t>
                      </a:r>
                      <a:r>
                        <a:rPr lang="en-US" sz="1800" b="1" kern="1200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  <a:ea typeface="+mn-ea"/>
                          <a:cs typeface="+mn-cs"/>
                        </a:rPr>
                        <a:t>for 12 min BLT</a:t>
                      </a:r>
                      <a:endParaRPr lang="en-GB" sz="1800" b="1" kern="1200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11.8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56846613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182089" y="3810157"/>
            <a:ext cx="4779822" cy="58477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810" algn="ctr">
              <a:buClr>
                <a:srgbClr val="000000"/>
              </a:buClr>
            </a:pPr>
            <a:r>
              <a:rPr lang="en-US" sz="16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Main challenge is due to the restrictions caused by the geometry of the </a:t>
            </a:r>
            <a:r>
              <a:rPr lang="en-US" sz="1600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existing Tunnel</a:t>
            </a:r>
          </a:p>
        </p:txBody>
      </p:sp>
      <p:sp>
        <p:nvSpPr>
          <p:cNvPr id="19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2" name="Segnaposto contenuto 7"/>
          <p:cNvPicPr/>
          <p:nvPr/>
        </p:nvPicPr>
        <p:blipFill>
          <a:blip r:embed="rId3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23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Date Placeholder 31"/>
          <p:cNvSpPr txBox="1">
            <a:spLocks/>
          </p:cNvSpPr>
          <p:nvPr/>
        </p:nvSpPr>
        <p:spPr>
          <a:xfrm>
            <a:off x="7984790" y="6547685"/>
            <a:ext cx="912922" cy="247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smtClean="0">
                <a:solidFill>
                  <a:schemeClr val="bg1"/>
                </a:solidFill>
              </a:rPr>
              <a:t>25/06/2019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6" name="Footer Placeholder 32"/>
          <p:cNvSpPr txBox="1">
            <a:spLocks/>
          </p:cNvSpPr>
          <p:nvPr/>
        </p:nvSpPr>
        <p:spPr>
          <a:xfrm>
            <a:off x="1515850" y="6547685"/>
            <a:ext cx="3604737" cy="247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smtClean="0">
                <a:solidFill>
                  <a:schemeClr val="bg1"/>
                </a:solidFill>
              </a:rPr>
              <a:t>FCC Conference 2019 - BRUSSELS, BELGIUM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7" name="Slide Number Placeholder 33"/>
          <p:cNvSpPr txBox="1">
            <a:spLocks/>
          </p:cNvSpPr>
          <p:nvPr/>
        </p:nvSpPr>
        <p:spPr>
          <a:xfrm>
            <a:off x="8801121" y="6547685"/>
            <a:ext cx="339450" cy="247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5573E4-A79D-48AB-9532-65194A5FB641}" type="slidenum">
              <a:rPr lang="en-GB" sz="1100" smtClean="0">
                <a:solidFill>
                  <a:schemeClr val="bg1"/>
                </a:solidFill>
              </a:rPr>
              <a:pPr algn="ctr"/>
              <a:t>4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8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Parameters / challenges </a:t>
            </a:r>
            <a:endParaRPr lang="en-US" sz="3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62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361103" y="1034223"/>
            <a:ext cx="2718508" cy="2169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57966" indent="-257156"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n-US" sz="135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8 warm dipoles (MBW)</a:t>
            </a:r>
          </a:p>
          <a:p>
            <a:pPr marL="257966" indent="-257156"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n-US" sz="135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24 warm quadrupoles (MQW)</a:t>
            </a:r>
          </a:p>
          <a:p>
            <a:pPr marL="257966" indent="-257156"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n-US" sz="135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Beam-Beam separation (</a:t>
            </a:r>
            <a:r>
              <a:rPr lang="en-US" sz="135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bbs</a:t>
            </a:r>
            <a:r>
              <a:rPr lang="en-US" sz="135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):</a:t>
            </a:r>
          </a:p>
          <a:p>
            <a:pPr marL="629435" lvl="1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35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204 </a:t>
            </a:r>
            <a:r>
              <a:rPr lang="en-US" sz="135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mm in the </a:t>
            </a:r>
            <a:r>
              <a:rPr lang="en-US" sz="135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arc</a:t>
            </a:r>
          </a:p>
          <a:p>
            <a:pPr marL="343685" lvl="1">
              <a:buClr>
                <a:srgbClr val="000000"/>
              </a:buClr>
            </a:pPr>
            <a:r>
              <a:rPr lang="en-US" sz="135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(</a:t>
            </a: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194 mm for LHC</a:t>
            </a:r>
            <a:r>
              <a:rPr lang="en-US" sz="135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)</a:t>
            </a:r>
          </a:p>
          <a:p>
            <a:pPr marL="629435" lvl="1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35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224 </a:t>
            </a:r>
            <a:r>
              <a:rPr lang="en-US" sz="135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mm within </a:t>
            </a:r>
            <a:r>
              <a:rPr lang="en-US" sz="135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the doglegs</a:t>
            </a:r>
          </a:p>
          <a:p>
            <a:pPr marL="343685" lvl="1">
              <a:buClr>
                <a:srgbClr val="000000"/>
              </a:buClr>
            </a:pPr>
            <a:r>
              <a:rPr lang="en-US" sz="135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(</a:t>
            </a:r>
            <a:r>
              <a:rPr lang="en-US" sz="135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same </a:t>
            </a: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as LHC</a:t>
            </a:r>
            <a:r>
              <a:rPr lang="en-US" sz="135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)</a:t>
            </a:r>
          </a:p>
          <a:p>
            <a:pPr marL="343685" lvl="1">
              <a:buClr>
                <a:srgbClr val="000000"/>
              </a:buClr>
            </a:pPr>
            <a:endParaRPr lang="en-US" sz="1350" i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215105" indent="-214298"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n-GB" sz="1350" b="1" dirty="0">
                <a:solidFill>
                  <a:schemeClr val="tx1"/>
                </a:solidFill>
              </a:rPr>
              <a:t>3 Passive absorbers </a:t>
            </a:r>
            <a:r>
              <a:rPr lang="en-GB" sz="1350" b="1" dirty="0" smtClean="0">
                <a:solidFill>
                  <a:schemeClr val="tx1"/>
                </a:solidFill>
              </a:rPr>
              <a:t>(TCAP)</a:t>
            </a:r>
          </a:p>
          <a:p>
            <a:pPr marL="807">
              <a:buClr>
                <a:srgbClr val="000000"/>
              </a:buClr>
            </a:pPr>
            <a:r>
              <a:rPr lang="en-GB" sz="1350" b="1" dirty="0">
                <a:solidFill>
                  <a:schemeClr val="tx1"/>
                </a:solidFill>
              </a:rPr>
              <a:t> </a:t>
            </a:r>
            <a:r>
              <a:rPr lang="en-GB" sz="1350" b="1" dirty="0" smtClean="0">
                <a:solidFill>
                  <a:schemeClr val="tx1"/>
                </a:solidFill>
              </a:rPr>
              <a:t>     (</a:t>
            </a:r>
            <a:r>
              <a:rPr lang="en-GB" sz="1350" b="1" dirty="0">
                <a:solidFill>
                  <a:schemeClr val="tx1"/>
                </a:solidFill>
              </a:rPr>
              <a:t>1 m, 20 cm, 60 cm)</a:t>
            </a:r>
          </a:p>
        </p:txBody>
      </p:sp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672394"/>
              </p:ext>
            </p:extLst>
          </p:nvPr>
        </p:nvGraphicFramePr>
        <p:xfrm>
          <a:off x="175869" y="3830842"/>
          <a:ext cx="4215081" cy="2183608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348131">
                  <a:extLst>
                    <a:ext uri="{9D8B030D-6E8A-4147-A177-3AD203B41FA5}">
                      <a16:colId xmlns:a16="http://schemas.microsoft.com/office/drawing/2014/main" val="160912314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724002103"/>
                    </a:ext>
                  </a:extLst>
                </a:gridCol>
                <a:gridCol w="575734">
                  <a:extLst>
                    <a:ext uri="{9D8B030D-6E8A-4147-A177-3AD203B41FA5}">
                      <a16:colId xmlns:a16="http://schemas.microsoft.com/office/drawing/2014/main" val="2920978894"/>
                    </a:ext>
                  </a:extLst>
                </a:gridCol>
                <a:gridCol w="1613883">
                  <a:extLst>
                    <a:ext uri="{9D8B030D-6E8A-4147-A177-3AD203B41FA5}">
                      <a16:colId xmlns:a16="http://schemas.microsoft.com/office/drawing/2014/main" val="3458885689"/>
                    </a:ext>
                  </a:extLst>
                </a:gridCol>
              </a:tblGrid>
              <a:tr h="190024"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HE-LHC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LHC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Comments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137982583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MBW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3.4 m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3.4 m</a:t>
                      </a:r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different return coils </a:t>
                      </a:r>
                      <a:endParaRPr lang="en-US" sz="1400" b="0" i="1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763185200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MQW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3.5 m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3.1 m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different length</a:t>
                      </a:r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1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256081492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Collimators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the same</a:t>
                      </a:r>
                      <a:endParaRPr lang="en-US" sz="1400" b="0" i="1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222783504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MQTLH/I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1.3 m</a:t>
                      </a:r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1.3 m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different 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bbs</a:t>
                      </a:r>
                      <a:r>
                        <a:rPr lang="en-US" sz="1400" u="none" strike="noStrike" dirty="0" smtClean="0">
                          <a:effectLst/>
                        </a:rPr>
                        <a:t>, </a:t>
                      </a:r>
                      <a:r>
                        <a:rPr lang="en-US" sz="1400" u="none" strike="noStrike" dirty="0">
                          <a:effectLst/>
                        </a:rPr>
                        <a:t>beam </a:t>
                      </a:r>
                      <a:r>
                        <a:rPr lang="en-US" sz="1400" u="none" strike="noStrike" dirty="0" smtClean="0">
                          <a:effectLst/>
                        </a:rPr>
                        <a:t>screen, material</a:t>
                      </a:r>
                      <a:endParaRPr lang="en-US" sz="1400" b="0" i="1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601201233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MCBCH/V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0.9 m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0.9 m</a:t>
                      </a:r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</a:rPr>
                        <a:t>different 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bbs</a:t>
                      </a:r>
                      <a:r>
                        <a:rPr lang="en-US" sz="1400" u="none" strike="noStrike" dirty="0" smtClean="0">
                          <a:effectLst/>
                        </a:rPr>
                        <a:t>, beam screen, material</a:t>
                      </a:r>
                      <a:endParaRPr lang="en-US" sz="1400" b="0" i="1" u="none" strike="noStrike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793875830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MQ7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3.5 m</a:t>
                      </a:r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3.1 m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different length,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material </a:t>
                      </a:r>
                      <a:endParaRPr lang="en-US" sz="1400" b="0" i="1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307134168"/>
                  </a:ext>
                </a:extLst>
              </a:tr>
            </a:tbl>
          </a:graphicData>
        </a:graphic>
      </p:graphicFrame>
      <p:grpSp>
        <p:nvGrpSpPr>
          <p:cNvPr id="105" name="Group 104"/>
          <p:cNvGrpSpPr/>
          <p:nvPr/>
        </p:nvGrpSpPr>
        <p:grpSpPr>
          <a:xfrm>
            <a:off x="94519" y="592525"/>
            <a:ext cx="6206713" cy="3066434"/>
            <a:chOff x="143287" y="651794"/>
            <a:chExt cx="6206713" cy="3066434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579" y="651794"/>
              <a:ext cx="6145421" cy="3066434"/>
            </a:xfrm>
            <a:prstGeom prst="rect">
              <a:avLst/>
            </a:prstGeom>
          </p:spPr>
        </p:pic>
        <p:sp>
          <p:nvSpPr>
            <p:cNvPr id="50" name="Rectangle 49"/>
            <p:cNvSpPr/>
            <p:nvPr/>
          </p:nvSpPr>
          <p:spPr>
            <a:xfrm>
              <a:off x="143287" y="3170814"/>
              <a:ext cx="837153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 marL="810" algn="ctr">
                <a:buClr>
                  <a:srgbClr val="000000"/>
                </a:buClr>
              </a:pPr>
              <a:r>
                <a:rPr lang="en-GB" sz="1200" b="1" u="sng" dirty="0">
                  <a:solidFill>
                    <a:srgbClr val="002060"/>
                  </a:solidFill>
                </a:rPr>
                <a:t>MBWs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20803" y="3170814"/>
              <a:ext cx="749525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 marL="810" algn="ctr">
                <a:buClr>
                  <a:srgbClr val="000000"/>
                </a:buClr>
              </a:pPr>
              <a:r>
                <a:rPr lang="en-GB" sz="1200" b="1" u="sng" dirty="0">
                  <a:solidFill>
                    <a:srgbClr val="002060"/>
                  </a:solidFill>
                </a:rPr>
                <a:t>TCPs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44969" y="3170814"/>
              <a:ext cx="749525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 marL="810" algn="ctr">
                <a:buClr>
                  <a:srgbClr val="000000"/>
                </a:buClr>
              </a:pPr>
              <a:r>
                <a:rPr lang="en-GB" sz="1200" b="1" u="sng" dirty="0">
                  <a:solidFill>
                    <a:srgbClr val="002060"/>
                  </a:solidFill>
                </a:rPr>
                <a:t>TCAP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484217" y="3170814"/>
              <a:ext cx="749525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 marL="810" algn="ctr">
                <a:buClr>
                  <a:srgbClr val="000000"/>
                </a:buClr>
              </a:pPr>
              <a:r>
                <a:rPr lang="en-GB" sz="1200" b="1" u="sng" dirty="0">
                  <a:solidFill>
                    <a:srgbClr val="002060"/>
                  </a:solidFill>
                </a:rPr>
                <a:t>TCSG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916292" y="3170814"/>
              <a:ext cx="912265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 marL="810" algn="ctr">
                <a:buClr>
                  <a:srgbClr val="000000"/>
                </a:buClr>
              </a:pPr>
              <a:r>
                <a:rPr lang="en-GB" sz="1200" b="1" u="sng" dirty="0">
                  <a:solidFill>
                    <a:srgbClr val="002060"/>
                  </a:solidFill>
                </a:rPr>
                <a:t>MQWs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166473" y="3170814"/>
              <a:ext cx="902804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 marL="810" algn="ctr">
                <a:buClr>
                  <a:srgbClr val="000000"/>
                </a:buClr>
              </a:pPr>
              <a:r>
                <a:rPr lang="en-GB" sz="1200" b="1" u="sng" dirty="0">
                  <a:solidFill>
                    <a:srgbClr val="002060"/>
                  </a:solidFill>
                </a:rPr>
                <a:t>MQTLs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890384" y="3170814"/>
              <a:ext cx="852240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 marL="810" algn="ctr">
                <a:buClr>
                  <a:srgbClr val="000000"/>
                </a:buClr>
              </a:pPr>
              <a:r>
                <a:rPr lang="en-GB" sz="1200" b="1" u="sng" dirty="0">
                  <a:solidFill>
                    <a:srgbClr val="002060"/>
                  </a:solidFill>
                </a:rPr>
                <a:t>MCBC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465370" y="3170814"/>
              <a:ext cx="714674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 marL="810" algn="ctr">
                <a:buClr>
                  <a:srgbClr val="000000"/>
                </a:buClr>
              </a:pPr>
              <a:r>
                <a:rPr lang="en-GB" sz="1200" b="1" u="sng" dirty="0">
                  <a:solidFill>
                    <a:srgbClr val="002060"/>
                  </a:solidFill>
                </a:rPr>
                <a:t>MQ7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538710" y="3170814"/>
              <a:ext cx="852240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 marL="810" algn="ctr">
                <a:buClr>
                  <a:srgbClr val="000000"/>
                </a:buClr>
              </a:pPr>
              <a:r>
                <a:rPr lang="en-GB" sz="1200" b="1" u="sng" dirty="0">
                  <a:solidFill>
                    <a:srgbClr val="002060"/>
                  </a:solidFill>
                </a:rPr>
                <a:t>TCLA</a:t>
              </a:r>
            </a:p>
          </p:txBody>
        </p:sp>
        <p:cxnSp>
          <p:nvCxnSpPr>
            <p:cNvPr id="62" name="Straight Arrow Connector 61"/>
            <p:cNvCxnSpPr>
              <a:stCxn id="61" idx="0"/>
            </p:cNvCxnSpPr>
            <p:nvPr/>
          </p:nvCxnSpPr>
          <p:spPr>
            <a:xfrm flipV="1">
              <a:off x="3964830" y="2016506"/>
              <a:ext cx="1124749" cy="11920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2486579" y="3170814"/>
              <a:ext cx="910308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 marL="810" algn="ctr">
                <a:buClr>
                  <a:srgbClr val="000000"/>
                </a:buClr>
              </a:pPr>
              <a:r>
                <a:rPr lang="en-GB" sz="1200" b="1" u="sng" dirty="0">
                  <a:solidFill>
                    <a:srgbClr val="002060"/>
                  </a:solidFill>
                </a:rPr>
                <a:t>MCBW</a:t>
              </a:r>
            </a:p>
          </p:txBody>
        </p:sp>
        <p:cxnSp>
          <p:nvCxnSpPr>
            <p:cNvPr id="64" name="Straight Arrow Connector 63"/>
            <p:cNvCxnSpPr>
              <a:stCxn id="50" idx="0"/>
            </p:cNvCxnSpPr>
            <p:nvPr/>
          </p:nvCxnSpPr>
          <p:spPr>
            <a:xfrm flipH="1" flipV="1">
              <a:off x="364067" y="2314620"/>
              <a:ext cx="197797" cy="8561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stCxn id="51" idx="0"/>
            </p:cNvCxnSpPr>
            <p:nvPr/>
          </p:nvCxnSpPr>
          <p:spPr>
            <a:xfrm flipH="1" flipV="1">
              <a:off x="438061" y="2037066"/>
              <a:ext cx="557505" cy="11337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 flipV="1">
              <a:off x="719667" y="2003910"/>
              <a:ext cx="650661" cy="10948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57" idx="0"/>
            </p:cNvCxnSpPr>
            <p:nvPr/>
          </p:nvCxnSpPr>
          <p:spPr>
            <a:xfrm flipH="1" flipV="1">
              <a:off x="1484217" y="2248534"/>
              <a:ext cx="888208" cy="9222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56" idx="0"/>
            </p:cNvCxnSpPr>
            <p:nvPr/>
          </p:nvCxnSpPr>
          <p:spPr>
            <a:xfrm flipH="1" flipV="1">
              <a:off x="980440" y="2037066"/>
              <a:ext cx="878540" cy="11337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63" idx="0"/>
            </p:cNvCxnSpPr>
            <p:nvPr/>
          </p:nvCxnSpPr>
          <p:spPr>
            <a:xfrm flipH="1" flipV="1">
              <a:off x="1515850" y="2037066"/>
              <a:ext cx="1425883" cy="11337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58" idx="0"/>
            </p:cNvCxnSpPr>
            <p:nvPr/>
          </p:nvCxnSpPr>
          <p:spPr>
            <a:xfrm flipV="1">
              <a:off x="4617875" y="2194398"/>
              <a:ext cx="1296235" cy="10141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stCxn id="59" idx="0"/>
            </p:cNvCxnSpPr>
            <p:nvPr/>
          </p:nvCxnSpPr>
          <p:spPr>
            <a:xfrm flipV="1">
              <a:off x="5316504" y="2248534"/>
              <a:ext cx="723095" cy="9599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0" idx="0"/>
            </p:cNvCxnSpPr>
            <p:nvPr/>
          </p:nvCxnSpPr>
          <p:spPr>
            <a:xfrm flipV="1">
              <a:off x="5822707" y="2370328"/>
              <a:ext cx="346037" cy="8382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43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6" name="Segnaposto contenuto 7"/>
          <p:cNvPicPr/>
          <p:nvPr/>
        </p:nvPicPr>
        <p:blipFill>
          <a:blip r:embed="rId4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52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74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75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5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76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HE-LHC IR7, warm </a:t>
            </a:r>
            <a:r>
              <a:rPr lang="en-US" sz="3000" spc="-1" dirty="0" smtClean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section</a:t>
            </a:r>
            <a:endParaRPr lang="en-US" sz="3000" spc="-1" dirty="0">
              <a:solidFill>
                <a:srgbClr val="0053A1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419" y="6088798"/>
            <a:ext cx="3330784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about </a:t>
            </a:r>
            <a:r>
              <a:rPr lang="en-US" spc="-1" dirty="0" smtClean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30 m </a:t>
            </a:r>
            <a:r>
              <a:rPr lang="en-US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longer w.r.t. LHC</a:t>
            </a:r>
          </a:p>
        </p:txBody>
      </p:sp>
      <p:graphicFrame>
        <p:nvGraphicFramePr>
          <p:cNvPr id="106" name="Table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910593"/>
              </p:ext>
            </p:extLst>
          </p:nvPr>
        </p:nvGraphicFramePr>
        <p:xfrm>
          <a:off x="4572360" y="4176838"/>
          <a:ext cx="4447677" cy="1491616"/>
        </p:xfrm>
        <a:graphic>
          <a:graphicData uri="http://schemas.openxmlformats.org/drawingml/2006/table">
            <a:tbl>
              <a:tblPr>
                <a:tableStyleId>{74C1A8A3-306A-4EB7-A6B1-4F7E0EB9C5D6}</a:tableStyleId>
              </a:tblPr>
              <a:tblGrid>
                <a:gridCol w="1179299">
                  <a:extLst>
                    <a:ext uri="{9D8B030D-6E8A-4147-A177-3AD203B41FA5}">
                      <a16:colId xmlns:a16="http://schemas.microsoft.com/office/drawing/2014/main" val="2416274644"/>
                    </a:ext>
                  </a:extLst>
                </a:gridCol>
                <a:gridCol w="835768">
                  <a:extLst>
                    <a:ext uri="{9D8B030D-6E8A-4147-A177-3AD203B41FA5}">
                      <a16:colId xmlns:a16="http://schemas.microsoft.com/office/drawing/2014/main" val="945848795"/>
                    </a:ext>
                  </a:extLst>
                </a:gridCol>
                <a:gridCol w="852703">
                  <a:extLst>
                    <a:ext uri="{9D8B030D-6E8A-4147-A177-3AD203B41FA5}">
                      <a16:colId xmlns:a16="http://schemas.microsoft.com/office/drawing/2014/main" val="23526428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624969000"/>
                    </a:ext>
                  </a:extLst>
                </a:gridCol>
                <a:gridCol w="741707">
                  <a:extLst>
                    <a:ext uri="{9D8B030D-6E8A-4147-A177-3AD203B41FA5}">
                      <a16:colId xmlns:a16="http://schemas.microsoft.com/office/drawing/2014/main" val="3788707421"/>
                    </a:ext>
                  </a:extLst>
                </a:gridCol>
              </a:tblGrid>
              <a:tr h="1900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Collimators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Length (cm)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Aperture (</a:t>
                      </a:r>
                      <a:r>
                        <a:rPr lang="el-GR" sz="1600" b="1" u="none" strike="noStrike" dirty="0">
                          <a:effectLst/>
                        </a:rPr>
                        <a:t>σ)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Material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Number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139693983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 smtClean="0">
                          <a:effectLst/>
                        </a:rPr>
                        <a:t>Primary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 dirty="0">
                          <a:effectLst/>
                        </a:rPr>
                        <a:t>60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>
                          <a:effectLst/>
                        </a:rPr>
                        <a:t>6.7</a:t>
                      </a:r>
                      <a:endParaRPr lang="en-US" sz="1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 dirty="0">
                          <a:effectLst/>
                        </a:rPr>
                        <a:t>CFC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>
                          <a:effectLst/>
                        </a:rPr>
                        <a:t>3</a:t>
                      </a:r>
                      <a:endParaRPr lang="en-US" sz="1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94391459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 smtClean="0">
                          <a:effectLst/>
                        </a:rPr>
                        <a:t>Secondary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>
                          <a:effectLst/>
                        </a:rPr>
                        <a:t>100</a:t>
                      </a:r>
                      <a:endParaRPr lang="en-US" sz="1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 dirty="0">
                          <a:effectLst/>
                        </a:rPr>
                        <a:t>9.1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 dirty="0">
                          <a:effectLst/>
                        </a:rPr>
                        <a:t>CFC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 dirty="0">
                          <a:effectLst/>
                        </a:rPr>
                        <a:t>11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874244359"/>
                  </a:ext>
                </a:extLst>
              </a:tr>
              <a:tr h="1900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 smtClean="0">
                          <a:effectLst/>
                        </a:rPr>
                        <a:t>Active</a:t>
                      </a:r>
                      <a:r>
                        <a:rPr lang="en-US" sz="16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b="1" u="none" strike="noStrike" dirty="0" smtClean="0">
                          <a:effectLst/>
                        </a:rPr>
                        <a:t>absorbers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>
                          <a:effectLst/>
                        </a:rPr>
                        <a:t>100</a:t>
                      </a:r>
                      <a:endParaRPr lang="en-US" sz="1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 dirty="0">
                          <a:effectLst/>
                        </a:rPr>
                        <a:t>11.5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 dirty="0">
                          <a:effectLst/>
                        </a:rPr>
                        <a:t>tungsten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 dirty="0">
                          <a:effectLst/>
                        </a:rPr>
                        <a:t>5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2268332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1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stomShape 12"/>
          <p:cNvSpPr/>
          <p:nvPr/>
        </p:nvSpPr>
        <p:spPr>
          <a:xfrm>
            <a:off x="175672" y="6025913"/>
            <a:ext cx="3066313" cy="2211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67500" tIns="33750" rIns="67500" bIns="33750"/>
          <a:lstStyle/>
          <a:p>
            <a:pPr marL="810">
              <a:buClr>
                <a:srgbClr val="000000"/>
              </a:buClr>
            </a:pPr>
            <a:r>
              <a:rPr lang="en-US" sz="1400" dirty="0">
                <a:solidFill>
                  <a:srgbClr val="FF0000"/>
                </a:solidFill>
              </a:rPr>
              <a:t>x-y-z resolution: </a:t>
            </a:r>
            <a:r>
              <a:rPr lang="en-US" sz="1400" i="1" dirty="0">
                <a:solidFill>
                  <a:srgbClr val="FF0000"/>
                </a:solidFill>
              </a:rPr>
              <a:t>0.2cm, 1cm, and 5cm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953" y="745954"/>
            <a:ext cx="3571563" cy="23215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97" y="743111"/>
            <a:ext cx="3661143" cy="2324359"/>
          </a:xfrm>
          <a:prstGeom prst="rect">
            <a:avLst/>
          </a:prstGeom>
        </p:spPr>
      </p:pic>
      <p:cxnSp>
        <p:nvCxnSpPr>
          <p:cNvPr id="19" name="Straight Arrow Connector 18"/>
          <p:cNvCxnSpPr>
            <a:stCxn id="20" idx="5"/>
          </p:cNvCxnSpPr>
          <p:nvPr/>
        </p:nvCxnSpPr>
        <p:spPr>
          <a:xfrm>
            <a:off x="2971258" y="975473"/>
            <a:ext cx="1228026" cy="300778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910282" y="901519"/>
            <a:ext cx="71438" cy="86642"/>
          </a:xfrm>
          <a:prstGeom prst="ellipse">
            <a:avLst/>
          </a:prstGeom>
          <a:solidFill>
            <a:srgbClr val="FFFF00">
              <a:alpha val="50000"/>
            </a:srgbClr>
          </a:solidFill>
          <a:ln w="12700"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89" y="3212243"/>
            <a:ext cx="3616570" cy="2296061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stCxn id="25" idx="5"/>
          </p:cNvCxnSpPr>
          <p:nvPr/>
        </p:nvCxnSpPr>
        <p:spPr>
          <a:xfrm>
            <a:off x="2943312" y="3414851"/>
            <a:ext cx="1255972" cy="250223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882336" y="3340897"/>
            <a:ext cx="71438" cy="86642"/>
          </a:xfrm>
          <a:prstGeom prst="ellipse">
            <a:avLst/>
          </a:prstGeom>
          <a:solidFill>
            <a:srgbClr val="FFFF00">
              <a:alpha val="50000"/>
            </a:srgbClr>
          </a:solidFill>
          <a:ln w="12700"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175672" y="516498"/>
            <a:ext cx="12816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Horizontal; </a:t>
            </a:r>
            <a:endParaRPr lang="en-US" sz="1600" b="1" dirty="0">
              <a:solidFill>
                <a:srgbClr val="00B05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80899" y="2986542"/>
            <a:ext cx="8034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Skew; </a:t>
            </a:r>
            <a:endParaRPr lang="en-US" sz="1600" b="1" dirty="0">
              <a:solidFill>
                <a:srgbClr val="00B05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9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5" name="Segnaposto contenuto 7"/>
          <p:cNvPicPr/>
          <p:nvPr/>
        </p:nvPicPr>
        <p:blipFill>
          <a:blip r:embed="rId6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36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39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43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6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44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2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Horizontal and Skew primary collimators </a:t>
            </a:r>
          </a:p>
        </p:txBody>
      </p:sp>
      <p:sp>
        <p:nvSpPr>
          <p:cNvPr id="3" name="Rectangle 2"/>
          <p:cNvSpPr/>
          <p:nvPr/>
        </p:nvSpPr>
        <p:spPr>
          <a:xfrm>
            <a:off x="4733227" y="5852684"/>
            <a:ext cx="2095557" cy="5847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b="1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most </a:t>
            </a:r>
            <a:r>
              <a:rPr lang="en-US" sz="1600" b="1" spc="-1" dirty="0" smtClean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loaded </a:t>
            </a:r>
            <a:r>
              <a:rPr lang="en-US" sz="1600" b="1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primary collimator </a:t>
            </a:r>
            <a:endParaRPr lang="en-US" sz="16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199284" y="3171880"/>
            <a:ext cx="3638901" cy="2365286"/>
            <a:chOff x="4199284" y="3171880"/>
            <a:chExt cx="3638901" cy="2365286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9284" y="3171880"/>
              <a:ext cx="3638901" cy="236528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7632192" y="4776784"/>
              <a:ext cx="205993" cy="3961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262481"/>
              </p:ext>
            </p:extLst>
          </p:nvPr>
        </p:nvGraphicFramePr>
        <p:xfrm>
          <a:off x="7127996" y="5326088"/>
          <a:ext cx="1713587" cy="1095376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1130213">
                  <a:extLst>
                    <a:ext uri="{9D8B030D-6E8A-4147-A177-3AD203B41FA5}">
                      <a16:colId xmlns:a16="http://schemas.microsoft.com/office/drawing/2014/main" val="1698236861"/>
                    </a:ext>
                  </a:extLst>
                </a:gridCol>
                <a:gridCol w="583374">
                  <a:extLst>
                    <a:ext uri="{9D8B030D-6E8A-4147-A177-3AD203B41FA5}">
                      <a16:colId xmlns:a16="http://schemas.microsoft.com/office/drawing/2014/main" val="3709854873"/>
                    </a:ext>
                  </a:extLst>
                </a:gridCol>
              </a:tblGrid>
              <a:tr h="23574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u="none" strike="noStrike" kern="1200" dirty="0" smtClean="0">
                          <a:solidFill>
                            <a:srgbClr val="FF0000"/>
                          </a:solidFill>
                          <a:effectLst/>
                        </a:rPr>
                        <a:t>Total power (kW)</a:t>
                      </a:r>
                      <a:endParaRPr lang="en-GB" sz="1600" b="1" i="1" u="none" strike="noStrike" dirty="0" smtClean="0">
                        <a:solidFill>
                          <a:srgbClr val="FF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7144" marR="7144" marT="7144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245531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1" u="none" strike="noStrike" dirty="0" smtClean="0">
                          <a:effectLst/>
                        </a:rPr>
                        <a:t>Vertical</a:t>
                      </a:r>
                      <a:endParaRPr lang="en-GB" sz="1800" b="1" i="1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 smtClean="0">
                          <a:solidFill>
                            <a:srgbClr val="FFFF00"/>
                          </a:solidFill>
                          <a:effectLst/>
                        </a:rPr>
                        <a:t>3.7</a:t>
                      </a:r>
                      <a:endParaRPr lang="en-US" sz="1800" b="1" i="1" u="none" strike="noStrike" kern="1200" dirty="0">
                        <a:solidFill>
                          <a:srgbClr val="FFFF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354059712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1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Horizontal</a:t>
                      </a:r>
                      <a:r>
                        <a:rPr lang="en-GB" sz="1800" b="1" i="1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GB" sz="1800" b="1" i="1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 smtClean="0">
                          <a:solidFill>
                            <a:srgbClr val="FFFF00"/>
                          </a:solidFill>
                          <a:effectLst/>
                        </a:rPr>
                        <a:t>29.5</a:t>
                      </a:r>
                      <a:endParaRPr lang="en-US" sz="1800" b="1" i="1" u="none" strike="noStrike" kern="1200" dirty="0">
                        <a:solidFill>
                          <a:srgbClr val="FFFF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4047226955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1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Skew</a:t>
                      </a:r>
                      <a:endParaRPr lang="en-GB" sz="1800" b="1" i="1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u="none" strike="noStrike" kern="1200" dirty="0" smtClean="0">
                          <a:solidFill>
                            <a:srgbClr val="FFFF00"/>
                          </a:solidFill>
                          <a:effectLst/>
                        </a:rPr>
                        <a:t>53.1</a:t>
                      </a:r>
                      <a:endParaRPr lang="en-US" sz="1800" b="1" i="1" u="none" strike="noStrike" kern="1200" dirty="0" smtClean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895843773"/>
                  </a:ext>
                </a:extLst>
              </a:tr>
            </a:tbl>
          </a:graphicData>
        </a:graphic>
      </p:graphicFrame>
      <p:cxnSp>
        <p:nvCxnSpPr>
          <p:cNvPr id="33" name="Straight Arrow Connector 32"/>
          <p:cNvCxnSpPr>
            <a:stCxn id="3" idx="3"/>
            <a:endCxn id="34" idx="2"/>
          </p:cNvCxnSpPr>
          <p:nvPr/>
        </p:nvCxnSpPr>
        <p:spPr>
          <a:xfrm>
            <a:off x="6828784" y="6145072"/>
            <a:ext cx="249785" cy="136395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7078569" y="6141470"/>
            <a:ext cx="638967" cy="279994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 w="19050"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2423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00" y="3342789"/>
            <a:ext cx="4103599" cy="234415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33" y="1018391"/>
            <a:ext cx="3765891" cy="2168929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stCxn id="23" idx="4"/>
          </p:cNvCxnSpPr>
          <p:nvPr/>
        </p:nvCxnSpPr>
        <p:spPr>
          <a:xfrm>
            <a:off x="1632846" y="1439197"/>
            <a:ext cx="35719" cy="1903592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1597127" y="1352555"/>
            <a:ext cx="71438" cy="86642"/>
          </a:xfrm>
          <a:prstGeom prst="ellipse">
            <a:avLst/>
          </a:prstGeom>
          <a:solidFill>
            <a:srgbClr val="FFFF00">
              <a:alpha val="50000"/>
            </a:srgbClr>
          </a:solidFill>
          <a:ln w="12700"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Rectangle 25"/>
          <p:cNvSpPr/>
          <p:nvPr/>
        </p:nvSpPr>
        <p:spPr>
          <a:xfrm>
            <a:off x="720" y="5715807"/>
            <a:ext cx="5154479" cy="5847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>
            <a:spAutoFit/>
          </a:bodyPr>
          <a:lstStyle/>
          <a:p>
            <a:pPr marL="214298" indent="-214298" algn="ctr">
              <a:buFont typeface="Wingdings" panose="05000000000000000000" pitchFamily="2" charset="2"/>
              <a:buChar char="v"/>
            </a:pPr>
            <a:r>
              <a:rPr lang="en-GB" sz="1600" b="1" dirty="0"/>
              <a:t>the maximum is on the </a:t>
            </a:r>
            <a:r>
              <a:rPr lang="en-GB" sz="1600" b="1" dirty="0">
                <a:solidFill>
                  <a:schemeClr val="tx1"/>
                </a:solidFill>
              </a:rPr>
              <a:t>metallic support</a:t>
            </a:r>
            <a:r>
              <a:rPr lang="en-GB" sz="1600" b="1" dirty="0"/>
              <a:t>! </a:t>
            </a:r>
            <a:r>
              <a:rPr lang="en-GB" sz="1600" b="1" dirty="0">
                <a:solidFill>
                  <a:srgbClr val="002060"/>
                </a:solidFill>
              </a:rPr>
              <a:t>New design with thicker jaws is mandatory…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27" name="CustomShape 12"/>
          <p:cNvSpPr/>
          <p:nvPr/>
        </p:nvSpPr>
        <p:spPr>
          <a:xfrm>
            <a:off x="6074951" y="6150045"/>
            <a:ext cx="3127878" cy="2211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67500" tIns="33750" rIns="67500" bIns="33750"/>
          <a:lstStyle/>
          <a:p>
            <a:pPr marL="810">
              <a:buClr>
                <a:srgbClr val="000000"/>
              </a:buClr>
            </a:pPr>
            <a:r>
              <a:rPr lang="en-US" sz="1400" dirty="0">
                <a:solidFill>
                  <a:srgbClr val="FF0000"/>
                </a:solidFill>
              </a:rPr>
              <a:t>x-y-z resolution: </a:t>
            </a:r>
            <a:r>
              <a:rPr lang="en-US" sz="1400" i="1" dirty="0">
                <a:solidFill>
                  <a:srgbClr val="FF0000"/>
                </a:solidFill>
              </a:rPr>
              <a:t>0.2cm, 1cm, and 10cm</a:t>
            </a:r>
            <a:endParaRPr lang="en-US" sz="1400" dirty="0">
              <a:solidFill>
                <a:srgbClr val="FF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345030"/>
              </p:ext>
            </p:extLst>
          </p:nvPr>
        </p:nvGraphicFramePr>
        <p:xfrm>
          <a:off x="6388618" y="1258517"/>
          <a:ext cx="2316496" cy="3659032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294309">
                  <a:extLst>
                    <a:ext uri="{9D8B030D-6E8A-4147-A177-3AD203B41FA5}">
                      <a16:colId xmlns:a16="http://schemas.microsoft.com/office/drawing/2014/main" val="1185118308"/>
                    </a:ext>
                  </a:extLst>
                </a:gridCol>
                <a:gridCol w="1022187">
                  <a:extLst>
                    <a:ext uri="{9D8B030D-6E8A-4147-A177-3AD203B41FA5}">
                      <a16:colId xmlns:a16="http://schemas.microsoft.com/office/drawing/2014/main" val="3893768454"/>
                    </a:ext>
                  </a:extLst>
                </a:gridCol>
              </a:tblGrid>
              <a:tr h="23574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power (kW)</a:t>
                      </a:r>
                    </a:p>
                  </a:txBody>
                  <a:tcPr marL="7144" marR="7144" marT="714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7511098"/>
                  </a:ext>
                </a:extLst>
              </a:tr>
              <a:tr h="22431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Secondary Collimators</a:t>
                      </a:r>
                      <a:r>
                        <a:rPr lang="en-US" sz="18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144" marR="7144" marT="714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845745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TCSG.A6L</a:t>
                      </a:r>
                      <a:endParaRPr lang="en-US" sz="1600" b="1" i="1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 kern="120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56.1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977557829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TCSG.B5L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12.6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737093653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TCSG.A5L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37.3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744203183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TCSG.D4L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6.9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721654924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TCSG.B4L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3.7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4266822134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TCSG.A4L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4.9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828996740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TCSG.A4R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5.3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027408958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TCSG.B5R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781919909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TCSG.D5R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478450230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TCSG.E5R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163901675"/>
                  </a:ext>
                </a:extLst>
              </a:tr>
              <a:tr h="23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TCSG.6R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593753315"/>
                  </a:ext>
                </a:extLst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6240296" y="4980660"/>
            <a:ext cx="2657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i="1" dirty="0">
                <a:solidFill>
                  <a:srgbClr val="FF0000"/>
                </a:solidFill>
              </a:rPr>
              <a:t>For LHC at 6.5TeV, the max load is about 15 kW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61364" y="684822"/>
            <a:ext cx="5340783" cy="36933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most loaded secondary collimator (1</a:t>
            </a:r>
            <a:r>
              <a:rPr lang="en-US" b="1" spc="-1" baseline="30000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st</a:t>
            </a:r>
            <a:r>
              <a:rPr lang="en-US" b="1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 TCSG)</a:t>
            </a:r>
            <a:endParaRPr lang="en-US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5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0" name="Segnaposto contenuto 7"/>
          <p:cNvPicPr/>
          <p:nvPr/>
        </p:nvPicPr>
        <p:blipFill>
          <a:blip r:embed="rId5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35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38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39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7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43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Secondary collimators</a:t>
            </a:r>
          </a:p>
        </p:txBody>
      </p:sp>
      <p:sp>
        <p:nvSpPr>
          <p:cNvPr id="3" name="Rectangle 2"/>
          <p:cNvSpPr/>
          <p:nvPr/>
        </p:nvSpPr>
        <p:spPr>
          <a:xfrm rot="16200000">
            <a:off x="1047967" y="4079411"/>
            <a:ext cx="566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-1" dirty="0" smtClean="0"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jaw</a:t>
            </a:r>
            <a:endParaRPr lang="en-GB" dirty="0"/>
          </a:p>
        </p:txBody>
      </p:sp>
      <p:cxnSp>
        <p:nvCxnSpPr>
          <p:cNvPr id="24" name="Straight Arrow Connector 23"/>
          <p:cNvCxnSpPr>
            <a:endCxn id="32" idx="0"/>
          </p:cNvCxnSpPr>
          <p:nvPr/>
        </p:nvCxnSpPr>
        <p:spPr>
          <a:xfrm>
            <a:off x="1726440" y="4917549"/>
            <a:ext cx="1404513" cy="785727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419109" y="5703276"/>
            <a:ext cx="1423688" cy="369332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spc="-1" dirty="0" smtClean="0"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  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99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69" y="1095541"/>
            <a:ext cx="3663741" cy="228313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68" y="3892409"/>
            <a:ext cx="3663741" cy="2288009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4789999" y="971473"/>
            <a:ext cx="3952167" cy="2594157"/>
            <a:chOff x="7536513" y="1063404"/>
            <a:chExt cx="4290461" cy="2910928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6619" y="1339489"/>
              <a:ext cx="3828630" cy="2519783"/>
            </a:xfrm>
            <a:prstGeom prst="rect">
              <a:avLst/>
            </a:prstGeom>
          </p:spPr>
        </p:pic>
        <p:sp>
          <p:nvSpPr>
            <p:cNvPr id="39" name="Rectangle 38"/>
            <p:cNvSpPr/>
            <p:nvPr/>
          </p:nvSpPr>
          <p:spPr>
            <a:xfrm>
              <a:off x="9273598" y="3689409"/>
              <a:ext cx="576360" cy="2849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rgbClr val="002060"/>
                  </a:solidFill>
                </a:rPr>
                <a:t>X (cm)</a:t>
              </a:r>
              <a:endParaRPr lang="en-US" sz="1050" dirty="0"/>
            </a:p>
          </p:txBody>
        </p:sp>
        <p:sp>
          <p:nvSpPr>
            <p:cNvPr id="43" name="Rectangle 42"/>
            <p:cNvSpPr/>
            <p:nvPr/>
          </p:nvSpPr>
          <p:spPr>
            <a:xfrm rot="16200000">
              <a:off x="7379164" y="2350893"/>
              <a:ext cx="590347" cy="2756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rgbClr val="002060"/>
                  </a:solidFill>
                  <a:cs typeface="Arial" panose="020B0604020202020204" pitchFamily="34" charset="0"/>
                </a:rPr>
                <a:t>Y (cm)</a:t>
              </a:r>
              <a:endParaRPr lang="en-US" sz="1050" dirty="0"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 rot="16200000">
              <a:off x="10998543" y="2272326"/>
              <a:ext cx="1349086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  <a:cs typeface="Arial" panose="020B0604020202020204" pitchFamily="34" charset="0"/>
                </a:rPr>
                <a:t>Magnetic field (T)</a:t>
              </a:r>
              <a:endParaRPr lang="en-US" sz="900" dirty="0">
                <a:cs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7761148" y="1063404"/>
              <a:ext cx="3593392" cy="3798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"/>
              <a:r>
                <a:rPr lang="en-US" sz="1600" b="1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(</a:t>
              </a:r>
              <a:r>
                <a:rPr lang="en-US" sz="16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MBW)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89998" y="3750170"/>
            <a:ext cx="3952168" cy="2616235"/>
            <a:chOff x="7536512" y="3773996"/>
            <a:chExt cx="4290458" cy="2935703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4762" y="3989840"/>
              <a:ext cx="3850485" cy="2605847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>
              <a:off x="9241962" y="6424777"/>
              <a:ext cx="576359" cy="2849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rgbClr val="002060"/>
                  </a:solidFill>
                </a:rPr>
                <a:t>X (cm)</a:t>
              </a:r>
              <a:endParaRPr lang="en-US" sz="1050" dirty="0"/>
            </a:p>
          </p:txBody>
        </p:sp>
        <p:sp>
          <p:nvSpPr>
            <p:cNvPr id="49" name="Rectangle 48"/>
            <p:cNvSpPr/>
            <p:nvPr/>
          </p:nvSpPr>
          <p:spPr>
            <a:xfrm rot="16200000">
              <a:off x="7379163" y="5031170"/>
              <a:ext cx="590347" cy="2756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rgbClr val="002060"/>
                  </a:solidFill>
                  <a:cs typeface="Arial" panose="020B0604020202020204" pitchFamily="34" charset="0"/>
                </a:rPr>
                <a:t>Y (cm)</a:t>
              </a:r>
              <a:endParaRPr lang="en-US" sz="1050" dirty="0">
                <a:cs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 rot="16200000">
              <a:off x="10998538" y="5045971"/>
              <a:ext cx="1349087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  <a:cs typeface="Arial" panose="020B0604020202020204" pitchFamily="34" charset="0"/>
                </a:rPr>
                <a:t>Magnetic field (T)</a:t>
              </a:r>
              <a:endParaRPr lang="en-US" sz="900" dirty="0">
                <a:cs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9052657" y="3773996"/>
              <a:ext cx="887997" cy="379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6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(MQW)</a:t>
              </a: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40875" y="806823"/>
            <a:ext cx="1075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HE-LHC</a:t>
            </a:r>
            <a:endParaRPr lang="en-US" b="1" dirty="0">
              <a:solidFill>
                <a:srgbClr val="00B05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40875" y="3616142"/>
            <a:ext cx="669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 Rounded MT Bold" panose="020F0704030504030204" pitchFamily="34" charset="0"/>
              </a:rPr>
              <a:t>LHC</a:t>
            </a:r>
            <a:endParaRPr lang="en-US" b="1" dirty="0">
              <a:solidFill>
                <a:srgbClr val="00B05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5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4" name="Segnaposto contenuto 7"/>
          <p:cNvPicPr/>
          <p:nvPr/>
        </p:nvPicPr>
        <p:blipFill>
          <a:blip r:embed="rId7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55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58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59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8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60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200" spc="-1" dirty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Warm dipole’s return coil (MBW) </a:t>
            </a:r>
          </a:p>
        </p:txBody>
      </p:sp>
      <p:sp>
        <p:nvSpPr>
          <p:cNvPr id="2" name="Rectangle 1"/>
          <p:cNvSpPr/>
          <p:nvPr/>
        </p:nvSpPr>
        <p:spPr>
          <a:xfrm>
            <a:off x="4749293" y="695837"/>
            <a:ext cx="4013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Magnetic field map in FLUKA simulation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4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011437" y="4733518"/>
            <a:ext cx="242981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b="1" dirty="0"/>
              <a:t>Maximum power per unit length </a:t>
            </a:r>
            <a:r>
              <a:rPr lang="en-GB" sz="1600" b="1" dirty="0">
                <a:sym typeface="Wingdings" panose="05000000000000000000" pitchFamily="2" charset="2"/>
              </a:rPr>
              <a:t></a:t>
            </a:r>
            <a:r>
              <a:rPr lang="en-GB" sz="1600" b="1" dirty="0"/>
              <a:t> 55 kW/m </a:t>
            </a:r>
          </a:p>
          <a:p>
            <a:pPr algn="ctr"/>
            <a:r>
              <a:rPr lang="en-GB" sz="1600" i="1" dirty="0"/>
              <a:t>(bulk is below 14 kW/m)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983968"/>
              </p:ext>
            </p:extLst>
          </p:nvPr>
        </p:nvGraphicFramePr>
        <p:xfrm>
          <a:off x="1174983" y="1159072"/>
          <a:ext cx="2485391" cy="130584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241807">
                  <a:extLst>
                    <a:ext uri="{9D8B030D-6E8A-4147-A177-3AD203B41FA5}">
                      <a16:colId xmlns:a16="http://schemas.microsoft.com/office/drawing/2014/main" val="2828408879"/>
                    </a:ext>
                  </a:extLst>
                </a:gridCol>
                <a:gridCol w="1243584">
                  <a:extLst>
                    <a:ext uri="{9D8B030D-6E8A-4147-A177-3AD203B41FA5}">
                      <a16:colId xmlns:a16="http://schemas.microsoft.com/office/drawing/2014/main" val="4128857556"/>
                    </a:ext>
                  </a:extLst>
                </a:gridCol>
              </a:tblGrid>
              <a:tr h="68195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Total power (</a:t>
                      </a:r>
                      <a:r>
                        <a:rPr lang="en-US" sz="2000" b="1" u="none" strike="noStrike" dirty="0" smtClean="0">
                          <a:effectLst/>
                        </a:rPr>
                        <a:t>kW)</a:t>
                      </a:r>
                      <a:r>
                        <a:rPr lang="en-U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200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 warm dipoles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046937839"/>
                  </a:ext>
                </a:extLst>
              </a:tr>
              <a:tr h="2404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MBW.B6L </a:t>
                      </a:r>
                      <a:endParaRPr lang="en-US" sz="2000" b="1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i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66.36</a:t>
                      </a:r>
                      <a:endParaRPr lang="en-US" sz="2000" b="0" i="1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985588329"/>
                  </a:ext>
                </a:extLst>
              </a:tr>
              <a:tr h="2404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MBW.A6L </a:t>
                      </a:r>
                      <a:endParaRPr lang="en-US" sz="2000" b="1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i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53.57</a:t>
                      </a:r>
                      <a:endParaRPr lang="en-US" sz="2000" b="0" i="1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445156789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59" y="2995195"/>
            <a:ext cx="4650008" cy="2959096"/>
          </a:xfrm>
          <a:prstGeom prst="rect">
            <a:avLst/>
          </a:prstGeom>
        </p:spPr>
      </p:pic>
      <p:sp>
        <p:nvSpPr>
          <p:cNvPr id="22" name="Line 2"/>
          <p:cNvSpPr/>
          <p:nvPr/>
        </p:nvSpPr>
        <p:spPr>
          <a:xfrm>
            <a:off x="270000" y="534820"/>
            <a:ext cx="8505000" cy="270"/>
          </a:xfrm>
          <a:prstGeom prst="line">
            <a:avLst/>
          </a:prstGeom>
          <a:ln w="19080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" name="CustomShape 3"/>
          <p:cNvSpPr/>
          <p:nvPr/>
        </p:nvSpPr>
        <p:spPr>
          <a:xfrm>
            <a:off x="720" y="6484574"/>
            <a:ext cx="9143280" cy="373426"/>
          </a:xfrm>
          <a:prstGeom prst="rect">
            <a:avLst/>
          </a:prstGeom>
          <a:solidFill>
            <a:srgbClr val="0053A1"/>
          </a:solidFill>
          <a:ln>
            <a:solidFill>
              <a:srgbClr val="0053A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4" name="Segnaposto contenuto 7"/>
          <p:cNvPicPr/>
          <p:nvPr/>
        </p:nvPicPr>
        <p:blipFill>
          <a:blip r:embed="rId4"/>
          <a:stretch/>
        </p:blipFill>
        <p:spPr>
          <a:xfrm>
            <a:off x="84668" y="6494671"/>
            <a:ext cx="353393" cy="353233"/>
          </a:xfrm>
          <a:prstGeom prst="rect">
            <a:avLst/>
          </a:prstGeom>
          <a:ln>
            <a:noFill/>
          </a:ln>
        </p:spPr>
      </p:pic>
      <p:sp>
        <p:nvSpPr>
          <p:cNvPr id="25" name="Line 4"/>
          <p:cNvSpPr/>
          <p:nvPr/>
        </p:nvSpPr>
        <p:spPr>
          <a:xfrm flipH="1">
            <a:off x="518681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" name="CustomShape 5"/>
          <p:cNvSpPr/>
          <p:nvPr/>
        </p:nvSpPr>
        <p:spPr>
          <a:xfrm>
            <a:off x="522506" y="6554046"/>
            <a:ext cx="1049181" cy="2344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M. Varasteh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Date Placeholder 31"/>
          <p:cNvSpPr>
            <a:spLocks noGrp="1"/>
          </p:cNvSpPr>
          <p:nvPr>
            <p:ph type="dt" sz="half" idx="10"/>
          </p:nvPr>
        </p:nvSpPr>
        <p:spPr>
          <a:xfrm>
            <a:off x="7984790" y="6547685"/>
            <a:ext cx="912922" cy="247205"/>
          </a:xfrm>
        </p:spPr>
        <p:txBody>
          <a:bodyPr anchor="ctr"/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25/06/2019</a:t>
            </a:r>
          </a:p>
        </p:txBody>
      </p:sp>
      <p:sp>
        <p:nvSpPr>
          <p:cNvPr id="28" name="Footer Placeholder 32"/>
          <p:cNvSpPr>
            <a:spLocks noGrp="1"/>
          </p:cNvSpPr>
          <p:nvPr>
            <p:ph type="ftr" sz="quarter" idx="11"/>
          </p:nvPr>
        </p:nvSpPr>
        <p:spPr>
          <a:xfrm>
            <a:off x="1515850" y="6547685"/>
            <a:ext cx="3604737" cy="247205"/>
          </a:xfrm>
        </p:spPr>
        <p:txBody>
          <a:bodyPr anchor="ctr"/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FCC Conference 2019 - BRUSSELS, BELGIUM </a:t>
            </a:r>
          </a:p>
        </p:txBody>
      </p:sp>
      <p:sp>
        <p:nvSpPr>
          <p:cNvPr id="29" name="Slide Number Placeholder 33"/>
          <p:cNvSpPr>
            <a:spLocks noGrp="1"/>
          </p:cNvSpPr>
          <p:nvPr>
            <p:ph type="sldNum" sz="quarter" idx="12"/>
          </p:nvPr>
        </p:nvSpPr>
        <p:spPr>
          <a:xfrm>
            <a:off x="8801121" y="6547685"/>
            <a:ext cx="339450" cy="247205"/>
          </a:xfrm>
        </p:spPr>
        <p:txBody>
          <a:bodyPr anchor="ctr"/>
          <a:lstStyle/>
          <a:p>
            <a:pPr algn="ctr"/>
            <a:fld id="{935573E4-A79D-48AB-9532-65194A5FB641}" type="slidenum">
              <a:rPr lang="en-GB" sz="1100">
                <a:solidFill>
                  <a:schemeClr val="bg1"/>
                </a:solidFill>
              </a:rPr>
              <a:pPr algn="ctr"/>
              <a:t>9</a:t>
            </a:fld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30" name="Line 4"/>
          <p:cNvSpPr/>
          <p:nvPr/>
        </p:nvSpPr>
        <p:spPr>
          <a:xfrm flipH="1">
            <a:off x="152493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" name="Line 4"/>
          <p:cNvSpPr/>
          <p:nvPr/>
        </p:nvSpPr>
        <p:spPr>
          <a:xfrm flipH="1">
            <a:off x="8041725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" name="Line 4"/>
          <p:cNvSpPr/>
          <p:nvPr/>
        </p:nvSpPr>
        <p:spPr>
          <a:xfrm flipH="1">
            <a:off x="8830514" y="6553365"/>
            <a:ext cx="0" cy="235845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" name="CustomShape 1"/>
          <p:cNvSpPr/>
          <p:nvPr/>
        </p:nvSpPr>
        <p:spPr>
          <a:xfrm>
            <a:off x="184139" y="132822"/>
            <a:ext cx="8815927" cy="4533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/>
          <a:lstStyle/>
          <a:p>
            <a:pPr>
              <a:lnSpc>
                <a:spcPct val="90000"/>
              </a:lnSpc>
            </a:pPr>
            <a:r>
              <a:rPr lang="en-US" sz="3000" spc="-1" dirty="0" smtClean="0">
                <a:solidFill>
                  <a:srgbClr val="0053A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Warm dipoles </a:t>
            </a:r>
            <a:endParaRPr lang="en-US" sz="3000" spc="-1" dirty="0">
              <a:solidFill>
                <a:srgbClr val="0053A1"/>
              </a:solidFill>
              <a:uFill>
                <a:solidFill>
                  <a:srgbClr val="FFFFFF"/>
                </a:solidFill>
              </a:uFill>
              <a:latin typeface="Calibri Ligh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867638" y="1260001"/>
            <a:ext cx="4740625" cy="10772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298" indent="-214298" algn="just"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chemeClr val="tx1"/>
                </a:solidFill>
              </a:rPr>
              <a:t>Two </a:t>
            </a:r>
            <a:r>
              <a:rPr lang="en-GB" sz="1600" b="1" dirty="0" smtClean="0">
                <a:solidFill>
                  <a:schemeClr val="tx1"/>
                </a:solidFill>
              </a:rPr>
              <a:t>MBWs </a:t>
            </a:r>
            <a:r>
              <a:rPr lang="en-GB" sz="1600" b="1" dirty="0">
                <a:solidFill>
                  <a:schemeClr val="tx1"/>
                </a:solidFill>
              </a:rPr>
              <a:t>downstream the TCPs take more than 99% of the </a:t>
            </a:r>
            <a:r>
              <a:rPr lang="en-GB" sz="1600" b="1" u="sng" dirty="0">
                <a:solidFill>
                  <a:schemeClr val="tx1"/>
                </a:solidFill>
              </a:rPr>
              <a:t>total </a:t>
            </a:r>
            <a:r>
              <a:rPr lang="en-GB" sz="1600" b="1" u="sng" dirty="0" smtClean="0">
                <a:solidFill>
                  <a:schemeClr val="tx1"/>
                </a:solidFill>
              </a:rPr>
              <a:t>power on </a:t>
            </a:r>
            <a:r>
              <a:rPr lang="en-GB" sz="1600" b="1" u="sng" dirty="0">
                <a:solidFill>
                  <a:schemeClr val="tx1"/>
                </a:solidFill>
              </a:rPr>
              <a:t>the warm dipoles</a:t>
            </a:r>
            <a:r>
              <a:rPr lang="en-GB" sz="1600" b="1" dirty="0" smtClean="0">
                <a:solidFill>
                  <a:schemeClr val="tx1"/>
                </a:solidFill>
              </a:rPr>
              <a:t>!</a:t>
            </a:r>
          </a:p>
          <a:p>
            <a:pPr algn="just"/>
            <a:endParaRPr lang="en-GB" sz="1600" b="1" dirty="0" smtClean="0">
              <a:solidFill>
                <a:schemeClr val="tx1"/>
              </a:solidFill>
            </a:endParaRPr>
          </a:p>
          <a:p>
            <a:pPr algn="just"/>
            <a:r>
              <a:rPr lang="en-GB" sz="1600" i="1" dirty="0" smtClean="0">
                <a:sym typeface="Wingdings" panose="05000000000000000000" pitchFamily="2" charset="2"/>
              </a:rPr>
              <a:t>at </a:t>
            </a:r>
            <a:r>
              <a:rPr lang="en-GB" sz="1600" i="1" dirty="0">
                <a:sym typeface="Wingdings" panose="05000000000000000000" pitchFamily="2" charset="2"/>
              </a:rPr>
              <a:t>LHC </a:t>
            </a:r>
            <a:r>
              <a:rPr lang="en-GB" sz="1600" i="1" dirty="0" smtClean="0">
                <a:sym typeface="Wingdings" panose="05000000000000000000" pitchFamily="2" charset="2"/>
              </a:rPr>
              <a:t>the maximum </a:t>
            </a:r>
            <a:r>
              <a:rPr lang="en-GB" sz="1600" i="1" dirty="0">
                <a:sym typeface="Wingdings" panose="05000000000000000000" pitchFamily="2" charset="2"/>
              </a:rPr>
              <a:t>is about 22 kW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1147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34734</TotalTime>
  <Words>1410</Words>
  <Application>Microsoft Office PowerPoint</Application>
  <PresentationFormat>On-screen Show (4:3)</PresentationFormat>
  <Paragraphs>465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 Rounded MT Bold</vt:lpstr>
      <vt:lpstr>Bell MT</vt:lpstr>
      <vt:lpstr>Calibri</vt:lpstr>
      <vt:lpstr>Calibri Light</vt:lpstr>
      <vt:lpstr>DejaVu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Varasteh</dc:creator>
  <cp:lastModifiedBy>Mohammad VARASTEH</cp:lastModifiedBy>
  <cp:revision>2647</cp:revision>
  <dcterms:created xsi:type="dcterms:W3CDTF">2017-10-08T13:12:56Z</dcterms:created>
  <dcterms:modified xsi:type="dcterms:W3CDTF">2019-06-25T06:04:39Z</dcterms:modified>
</cp:coreProperties>
</file>