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91" r:id="rId2"/>
    <p:sldId id="276" r:id="rId3"/>
    <p:sldId id="277" r:id="rId4"/>
    <p:sldId id="292" r:id="rId5"/>
    <p:sldId id="300" r:id="rId6"/>
    <p:sldId id="293" r:id="rId7"/>
    <p:sldId id="294" r:id="rId8"/>
    <p:sldId id="295" r:id="rId9"/>
    <p:sldId id="296" r:id="rId10"/>
    <p:sldId id="297" r:id="rId11"/>
    <p:sldId id="298" r:id="rId12"/>
    <p:sldId id="284" r:id="rId13"/>
    <p:sldId id="301" r:id="rId14"/>
    <p:sldId id="304" r:id="rId15"/>
    <p:sldId id="305" r:id="rId16"/>
    <p:sldId id="302" r:id="rId17"/>
    <p:sldId id="303" r:id="rId18"/>
    <p:sldId id="279" r:id="rId19"/>
    <p:sldId id="282" r:id="rId20"/>
    <p:sldId id="281" r:id="rId21"/>
    <p:sldId id="286" r:id="rId22"/>
    <p:sldId id="289" r:id="rId23"/>
  </p:sldIdLst>
  <p:sldSz cx="7561263" cy="5670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FF"/>
    <a:srgbClr val="FF00FF"/>
    <a:srgbClr val="CC3300"/>
    <a:srgbClr val="FFCC00"/>
    <a:srgbClr val="6600CC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6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9927D396-D6D7-4ED9-88F9-7CD898C4811E}" type="slidenum">
              <a:t>‹N°›</a:t>
            </a:fld>
            <a:endParaRPr lang="en-US" sz="14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83557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3" name="Espace réservé de l'en-tête 2"/>
          <p:cNvSpPr txBox="1">
            <a:spLocks noGrp="1"/>
          </p:cNvSpPr>
          <p:nvPr>
            <p:ph type="hdr" sz="quarter"/>
          </p:nvPr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idx="1"/>
          </p:nvPr>
        </p:nvSpPr>
        <p:spPr>
          <a:xfrm>
            <a:off x="388439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2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Espace réservé de l'image des diapositives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Espace réservé des notes 5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endParaRPr lang="en-US"/>
          </a:p>
        </p:txBody>
      </p:sp>
      <p:sp>
        <p:nvSpPr>
          <p:cNvPr id="7" name="Espace réservé du pied de page 6"/>
          <p:cNvSpPr txBox="1">
            <a:spLocks noGrp="1"/>
          </p:cNvSpPr>
          <p:nvPr>
            <p:ph type="ftr" sz="quarter" idx="4"/>
          </p:nvPr>
        </p:nvSpPr>
        <p:spPr>
          <a:xfrm>
            <a:off x="-3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Espace réservé du numéro de diapositive 7"/>
          <p:cNvSpPr txBox="1">
            <a:spLocks noGrp="1"/>
          </p:cNvSpPr>
          <p:nvPr>
            <p:ph type="sldNum" sz="quarter" idx="5"/>
          </p:nvPr>
        </p:nvSpPr>
        <p:spPr>
          <a:xfrm>
            <a:off x="3884399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2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defRPr>
            </a:lvl1pPr>
          </a:lstStyle>
          <a:p>
            <a:pPr lvl="0"/>
            <a:fld id="{80BBDC92-3AF3-40F1-8073-70DC93E745EA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3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cap="none" baseline="0">
        <a:ln>
          <a:noFill/>
        </a:ln>
        <a:solidFill>
          <a:srgbClr val="000000"/>
        </a:solidFill>
        <a:highlight>
          <a:scrgbClr r="0" g="0" b="0">
            <a:alpha val="0"/>
          </a:scrgbClr>
        </a:highlight>
        <a:latin typeface="Calibri" pitchFamily="34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0BBDC92-3AF3-40F1-8073-70DC93E745E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442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0BBDC92-3AF3-40F1-8073-70DC93E745E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27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928028"/>
            <a:ext cx="6427074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158" y="2978352"/>
            <a:ext cx="5670947" cy="1369070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059" indent="0" algn="ctr">
              <a:buNone/>
              <a:defRPr sz="1654"/>
            </a:lvl2pPr>
            <a:lvl3pPr marL="756117" indent="0" algn="ctr">
              <a:buNone/>
              <a:defRPr sz="1488"/>
            </a:lvl3pPr>
            <a:lvl4pPr marL="1134176" indent="0" algn="ctr">
              <a:buNone/>
              <a:defRPr sz="1323"/>
            </a:lvl4pPr>
            <a:lvl5pPr marL="1512235" indent="0" algn="ctr">
              <a:buNone/>
              <a:defRPr sz="1323"/>
            </a:lvl5pPr>
            <a:lvl6pPr marL="1890293" indent="0" algn="ctr">
              <a:buNone/>
              <a:defRPr sz="1323"/>
            </a:lvl6pPr>
            <a:lvl7pPr marL="2268352" indent="0" algn="ctr">
              <a:buNone/>
              <a:defRPr sz="1323"/>
            </a:lvl7pPr>
            <a:lvl8pPr marL="2646411" indent="0" algn="ctr">
              <a:buNone/>
              <a:defRPr sz="1323"/>
            </a:lvl8pPr>
            <a:lvl9pPr marL="3024469" indent="0" algn="ctr">
              <a:buNone/>
              <a:defRPr sz="1323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88CA37-859D-4AE7-8125-C3B8E8DC76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019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1425E7-0331-42E8-820D-AE3508B69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99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1029" y="301904"/>
            <a:ext cx="1630397" cy="480552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837" y="301904"/>
            <a:ext cx="4796676" cy="480552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C808F4-E63B-49A1-B065-4DBB650687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860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39" y="48384"/>
            <a:ext cx="6804715" cy="945000"/>
          </a:xfrm>
        </p:spPr>
        <p:txBody>
          <a:bodyPr/>
          <a:lstStyle>
            <a:lvl1pPr>
              <a:defRPr sz="2700" baseline="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1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837" y="85768"/>
            <a:ext cx="6521589" cy="109604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131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899" y="1413701"/>
            <a:ext cx="652158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99" y="3794807"/>
            <a:ext cx="6521589" cy="1240432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059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11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17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23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29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3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41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4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AADD3A-A5B3-4610-8E94-11F8D491D0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0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837" y="1509521"/>
            <a:ext cx="3213537" cy="359791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889" y="1509521"/>
            <a:ext cx="3213537" cy="359791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7820C7-8A96-4B81-AD52-05E938F2F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757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822" y="301906"/>
            <a:ext cx="6521589" cy="109604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823" y="1390073"/>
            <a:ext cx="3198768" cy="681253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23" y="2071326"/>
            <a:ext cx="3198768" cy="304660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890" y="1390073"/>
            <a:ext cx="3214522" cy="681253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890" y="2071326"/>
            <a:ext cx="3214522" cy="304660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06D5B1-C722-4145-B747-0B181AEE5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44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C71A25-1FC9-4B70-8F07-328AD777F6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9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89F559-899A-4914-9C28-8B4BC9C8D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4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822" y="378037"/>
            <a:ext cx="2438704" cy="1323128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522" y="816455"/>
            <a:ext cx="3827889" cy="4029766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822" y="1701165"/>
            <a:ext cx="2438704" cy="3151619"/>
          </a:xfrm>
        </p:spPr>
        <p:txBody>
          <a:bodyPr/>
          <a:lstStyle>
            <a:lvl1pPr marL="0" indent="0">
              <a:buNone/>
              <a:defRPr sz="1323"/>
            </a:lvl1pPr>
            <a:lvl2pPr marL="378059" indent="0">
              <a:buNone/>
              <a:defRPr sz="1158"/>
            </a:lvl2pPr>
            <a:lvl3pPr marL="756117" indent="0">
              <a:buNone/>
              <a:defRPr sz="992"/>
            </a:lvl3pPr>
            <a:lvl4pPr marL="1134176" indent="0">
              <a:buNone/>
              <a:defRPr sz="827"/>
            </a:lvl4pPr>
            <a:lvl5pPr marL="1512235" indent="0">
              <a:buNone/>
              <a:defRPr sz="827"/>
            </a:lvl5pPr>
            <a:lvl6pPr marL="1890293" indent="0">
              <a:buNone/>
              <a:defRPr sz="827"/>
            </a:lvl6pPr>
            <a:lvl7pPr marL="2268352" indent="0">
              <a:buNone/>
              <a:defRPr sz="827"/>
            </a:lvl7pPr>
            <a:lvl8pPr marL="2646411" indent="0">
              <a:buNone/>
              <a:defRPr sz="827"/>
            </a:lvl8pPr>
            <a:lvl9pPr marL="3024469" indent="0">
              <a:buNone/>
              <a:defRPr sz="827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6AF915-5E77-4093-901A-493EC4A719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36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822" y="378037"/>
            <a:ext cx="2438704" cy="1323128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4522" y="816455"/>
            <a:ext cx="3827889" cy="4029766"/>
          </a:xfrm>
        </p:spPr>
        <p:txBody>
          <a:bodyPr anchor="t"/>
          <a:lstStyle>
            <a:lvl1pPr marL="0" indent="0">
              <a:buNone/>
              <a:defRPr sz="2646"/>
            </a:lvl1pPr>
            <a:lvl2pPr marL="378059" indent="0">
              <a:buNone/>
              <a:defRPr sz="2315"/>
            </a:lvl2pPr>
            <a:lvl3pPr marL="756117" indent="0">
              <a:buNone/>
              <a:defRPr sz="1985"/>
            </a:lvl3pPr>
            <a:lvl4pPr marL="1134176" indent="0">
              <a:buNone/>
              <a:defRPr sz="1654"/>
            </a:lvl4pPr>
            <a:lvl5pPr marL="1512235" indent="0">
              <a:buNone/>
              <a:defRPr sz="1654"/>
            </a:lvl5pPr>
            <a:lvl6pPr marL="1890293" indent="0">
              <a:buNone/>
              <a:defRPr sz="1654"/>
            </a:lvl6pPr>
            <a:lvl7pPr marL="2268352" indent="0">
              <a:buNone/>
              <a:defRPr sz="1654"/>
            </a:lvl7pPr>
            <a:lvl8pPr marL="2646411" indent="0">
              <a:buNone/>
              <a:defRPr sz="1654"/>
            </a:lvl8pPr>
            <a:lvl9pPr marL="3024469" indent="0">
              <a:buNone/>
              <a:defRPr sz="1654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822" y="1701165"/>
            <a:ext cx="2438704" cy="3151619"/>
          </a:xfrm>
        </p:spPr>
        <p:txBody>
          <a:bodyPr/>
          <a:lstStyle>
            <a:lvl1pPr marL="0" indent="0">
              <a:buNone/>
              <a:defRPr sz="1323"/>
            </a:lvl1pPr>
            <a:lvl2pPr marL="378059" indent="0">
              <a:buNone/>
              <a:defRPr sz="1158"/>
            </a:lvl2pPr>
            <a:lvl3pPr marL="756117" indent="0">
              <a:buNone/>
              <a:defRPr sz="992"/>
            </a:lvl3pPr>
            <a:lvl4pPr marL="1134176" indent="0">
              <a:buNone/>
              <a:defRPr sz="827"/>
            </a:lvl4pPr>
            <a:lvl5pPr marL="1512235" indent="0">
              <a:buNone/>
              <a:defRPr sz="827"/>
            </a:lvl5pPr>
            <a:lvl6pPr marL="1890293" indent="0">
              <a:buNone/>
              <a:defRPr sz="827"/>
            </a:lvl6pPr>
            <a:lvl7pPr marL="2268352" indent="0">
              <a:buNone/>
              <a:defRPr sz="827"/>
            </a:lvl7pPr>
            <a:lvl8pPr marL="2646411" indent="0">
              <a:buNone/>
              <a:defRPr sz="827"/>
            </a:lvl8pPr>
            <a:lvl9pPr marL="3024469" indent="0">
              <a:buNone/>
              <a:defRPr sz="827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E74A0A-A82D-4A68-8E99-DC05C02BB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845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837" y="85779"/>
            <a:ext cx="6521589" cy="1096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837" y="1509521"/>
            <a:ext cx="6521589" cy="3597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837" y="5255761"/>
            <a:ext cx="1701284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669" y="5255761"/>
            <a:ext cx="255192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0142" y="5255761"/>
            <a:ext cx="1701284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1D2F647-CF48-45AB-8B64-50BB7EEAD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72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756117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29" indent="-189029" algn="l" defTabSz="756117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88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147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205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264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323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381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440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499" indent="-189029" algn="l" defTabSz="756117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5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117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76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235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293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352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411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46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4.emf"/><Relationship Id="rId7" Type="http://schemas.openxmlformats.org/officeDocument/2006/relationships/image" Target="../media/image14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Quality at injection    for FCC-</a:t>
            </a:r>
            <a:r>
              <a:rPr lang="en-US" sz="4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endParaRPr lang="en-US" sz="4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B. </a:t>
            </a:r>
            <a:r>
              <a:rPr lang="en-US" dirty="0" err="1" smtClean="0"/>
              <a:t>Dalena</a:t>
            </a: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496411" y="35806"/>
            <a:ext cx="2567700" cy="80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739831" y="30304"/>
            <a:ext cx="786875" cy="900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3736" y="34726"/>
            <a:ext cx="2429445" cy="110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45" descr="\\Dapdc5\otuske\My Documents\ADMIN\CEA_logo_quadri-sur-fond-rouge.jpg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698724" y="4960375"/>
            <a:ext cx="826643" cy="6747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04674" y="3520440"/>
            <a:ext cx="5811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D. </a:t>
            </a:r>
            <a:r>
              <a:rPr lang="en-US" dirty="0" err="1" smtClean="0"/>
              <a:t>Boutin</a:t>
            </a:r>
            <a:r>
              <a:rPr lang="en-US" dirty="0" smtClean="0"/>
              <a:t>, A. Chance, E. Cruz, R. De Maria, </a:t>
            </a:r>
            <a:r>
              <a:rPr lang="fr-FR" dirty="0"/>
              <a:t>S. </a:t>
            </a:r>
            <a:r>
              <a:rPr lang="fr-FR" dirty="0" err="1"/>
              <a:t>Izsquierdo</a:t>
            </a:r>
            <a:r>
              <a:rPr lang="fr-FR" dirty="0"/>
              <a:t> </a:t>
            </a:r>
            <a:r>
              <a:rPr lang="fr-FR" dirty="0" smtClean="0"/>
              <a:t>Bermudez, </a:t>
            </a:r>
            <a:r>
              <a:rPr lang="en-US" dirty="0" smtClean="0"/>
              <a:t>E. Maclean, R. Martin, A. </a:t>
            </a:r>
            <a:r>
              <a:rPr lang="en-US" dirty="0" err="1" smtClean="0"/>
              <a:t>Mereghetti</a:t>
            </a:r>
            <a:r>
              <a:rPr lang="en-US" dirty="0" smtClean="0"/>
              <a:t>, J. Molson, T. </a:t>
            </a:r>
            <a:r>
              <a:rPr lang="en-US" dirty="0" err="1" smtClean="0"/>
              <a:t>Persson</a:t>
            </a:r>
            <a:r>
              <a:rPr lang="en-US" dirty="0" smtClean="0"/>
              <a:t>, </a:t>
            </a:r>
            <a:r>
              <a:rPr lang="fr-FR" dirty="0"/>
              <a:t>D. </a:t>
            </a:r>
            <a:r>
              <a:rPr lang="fr-FR" dirty="0" err="1" smtClean="0"/>
              <a:t>Schoerling</a:t>
            </a:r>
            <a:r>
              <a:rPr lang="fr-FR" dirty="0" smtClean="0"/>
              <a:t>, </a:t>
            </a:r>
            <a:r>
              <a:rPr lang="en-US" dirty="0" smtClean="0"/>
              <a:t>D. Schulte, R. Tomas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1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Landau Damping </a:t>
            </a:r>
            <a:r>
              <a:rPr lang="en-US" sz="36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ctupoles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injection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7127" y="1198625"/>
            <a:ext cx="6664299" cy="1416844"/>
          </a:xfrm>
        </p:spPr>
        <p:txBody>
          <a:bodyPr>
            <a:normAutofit/>
          </a:bodyPr>
          <a:lstStyle/>
          <a:p>
            <a:r>
              <a:rPr lang="en-US" sz="1400" dirty="0" smtClean="0"/>
              <a:t>Minimum DA below target with LO (like for LHC)</a:t>
            </a:r>
          </a:p>
          <a:p>
            <a:r>
              <a:rPr lang="en-US" sz="1400" dirty="0" smtClean="0"/>
              <a:t>Minimum above the collimation settings </a:t>
            </a:r>
            <a:r>
              <a:rPr lang="en-US" sz="1400" dirty="0" smtClean="0">
                <a:sym typeface="Symbol" panose="05050102010706020507" pitchFamily="18" charset="2"/>
              </a:rPr>
              <a:t> is not considered a big issue</a:t>
            </a:r>
          </a:p>
          <a:p>
            <a:r>
              <a:rPr lang="en-US" sz="1400" dirty="0" smtClean="0">
                <a:sym typeface="Symbol" panose="05050102010706020507" pitchFamily="18" charset="2"/>
              </a:rPr>
              <a:t>DA is dominated by multipoles random </a:t>
            </a:r>
            <a:r>
              <a:rPr lang="en-US" sz="1400" dirty="0">
                <a:sym typeface="Symbol" panose="05050102010706020507" pitchFamily="18" charset="2"/>
              </a:rPr>
              <a:t>components with </a:t>
            </a:r>
            <a:r>
              <a:rPr lang="en-US" sz="1400" dirty="0" err="1" smtClean="0">
                <a:sym typeface="Symbol" panose="05050102010706020507" pitchFamily="18" charset="2"/>
              </a:rPr>
              <a:t>sextupole</a:t>
            </a:r>
            <a:r>
              <a:rPr lang="en-US" sz="1400" dirty="0" smtClean="0">
                <a:sym typeface="Symbol" panose="05050102010706020507" pitchFamily="18" charset="2"/>
              </a:rPr>
              <a:t> </a:t>
            </a:r>
            <a:r>
              <a:rPr lang="en-US" sz="1400" dirty="0">
                <a:sym typeface="Symbol" panose="05050102010706020507" pitchFamily="18" charset="2"/>
              </a:rPr>
              <a:t>and </a:t>
            </a:r>
            <a:r>
              <a:rPr lang="en-US" sz="1400" dirty="0" err="1">
                <a:sym typeface="Symbol" panose="05050102010706020507" pitchFamily="18" charset="2"/>
              </a:rPr>
              <a:t>decapole</a:t>
            </a:r>
            <a:r>
              <a:rPr lang="en-US" sz="1400" dirty="0">
                <a:sym typeface="Symbol" panose="05050102010706020507" pitchFamily="18" charset="2"/>
              </a:rPr>
              <a:t> correction </a:t>
            </a:r>
            <a:endParaRPr lang="en-US" sz="1400" dirty="0" smtClean="0">
              <a:sym typeface="Symbol" panose="05050102010706020507" pitchFamily="18" charset="2"/>
            </a:endParaRPr>
          </a:p>
          <a:p>
            <a:r>
              <a:rPr lang="en-US" sz="1400" dirty="0" smtClean="0">
                <a:sym typeface="Symbol" panose="05050102010706020507" pitchFamily="18" charset="2"/>
              </a:rPr>
              <a:t>DA seeds distribution is non Gaussian</a:t>
            </a:r>
            <a:endParaRPr lang="en-US" sz="14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10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200" y="2560605"/>
            <a:ext cx="3657608" cy="2743206"/>
          </a:xfrm>
          <a:prstGeom prst="rect">
            <a:avLst/>
          </a:prstGeom>
        </p:spPr>
      </p:pic>
      <p:grpSp>
        <p:nvGrpSpPr>
          <p:cNvPr id="10" name="Groupe 9"/>
          <p:cNvGrpSpPr>
            <a:grpSpLocks noChangeAspect="1"/>
          </p:cNvGrpSpPr>
          <p:nvPr/>
        </p:nvGrpSpPr>
        <p:grpSpPr>
          <a:xfrm>
            <a:off x="5405703" y="76624"/>
            <a:ext cx="2080543" cy="552183"/>
            <a:chOff x="1745114" y="4175074"/>
            <a:chExt cx="2543422" cy="675034"/>
          </a:xfrm>
        </p:grpSpPr>
        <p:sp>
          <p:nvSpPr>
            <p:cNvPr id="9" name="Rectangle 8"/>
            <p:cNvSpPr/>
            <p:nvPr/>
          </p:nvSpPr>
          <p:spPr>
            <a:xfrm>
              <a:off x="1745114" y="4175074"/>
              <a:ext cx="2543422" cy="6750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117" y="4175085"/>
              <a:ext cx="2445307" cy="607834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60" y="2560605"/>
            <a:ext cx="3657608" cy="274320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478024" y="2852928"/>
            <a:ext cx="1035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stable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5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bucket size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11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97713" y="1285322"/>
                <a:ext cx="1738938" cy="6138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35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35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fr-FR" sz="135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FR" sz="135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35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𝑐𝑝</m:t>
                                  </m:r>
                                </m:e>
                                <m:sub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713" y="1285322"/>
                <a:ext cx="1738938" cy="6138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59408"/>
              </p:ext>
            </p:extLst>
          </p:nvPr>
        </p:nvGraphicFramePr>
        <p:xfrm>
          <a:off x="4237531" y="1013029"/>
          <a:ext cx="3083764" cy="1310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151">
                  <a:extLst>
                    <a:ext uri="{9D8B030D-6E8A-4147-A177-3AD203B41FA5}">
                      <a16:colId xmlns:a16="http://schemas.microsoft.com/office/drawing/2014/main" val="2534156409"/>
                    </a:ext>
                  </a:extLst>
                </a:gridCol>
                <a:gridCol w="717177">
                  <a:extLst>
                    <a:ext uri="{9D8B030D-6E8A-4147-A177-3AD203B41FA5}">
                      <a16:colId xmlns:a16="http://schemas.microsoft.com/office/drawing/2014/main" val="1346901033"/>
                    </a:ext>
                  </a:extLst>
                </a:gridCol>
                <a:gridCol w="663388">
                  <a:extLst>
                    <a:ext uri="{9D8B030D-6E8A-4147-A177-3AD203B41FA5}">
                      <a16:colId xmlns:a16="http://schemas.microsoft.com/office/drawing/2014/main" val="1482318149"/>
                    </a:ext>
                  </a:extLst>
                </a:gridCol>
                <a:gridCol w="1288048">
                  <a:extLst>
                    <a:ext uri="{9D8B030D-6E8A-4147-A177-3AD203B41FA5}">
                      <a16:colId xmlns:a16="http://schemas.microsoft.com/office/drawing/2014/main" val="249818434"/>
                    </a:ext>
                  </a:extLst>
                </a:gridCol>
              </a:tblGrid>
              <a:tr h="304783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</a:t>
                      </a:r>
                      <a:r>
                        <a:rPr lang="en-US" sz="1200" baseline="-25000" dirty="0" smtClean="0"/>
                        <a:t>RF</a:t>
                      </a:r>
                      <a:r>
                        <a:rPr lang="en-US" sz="1200" baseline="0" dirty="0" smtClean="0"/>
                        <a:t> [MV]</a:t>
                      </a:r>
                      <a:endParaRPr lang="en-US" sz="1200" baseline="-250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</a:t>
                      </a:r>
                      <a:r>
                        <a:rPr lang="en-US" sz="1200" baseline="-25000" dirty="0" smtClean="0"/>
                        <a:t>0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TeV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baseline="-250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p/p max 10</a:t>
                      </a:r>
                      <a:r>
                        <a:rPr lang="en-US" sz="1200" baseline="30000" dirty="0" smtClean="0">
                          <a:sym typeface="Symbol" panose="05050102010706020507" pitchFamily="18" charset="2"/>
                        </a:rPr>
                        <a:t>-4</a:t>
                      </a:r>
                      <a:endParaRPr lang="en-US" sz="1200" baseline="300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690686262"/>
                  </a:ext>
                </a:extLst>
              </a:tr>
              <a:tr h="24983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4.8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1326320494"/>
                  </a:ext>
                </a:extLst>
              </a:tr>
              <a:tr h="249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32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1.7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2793371991"/>
                  </a:ext>
                </a:extLst>
              </a:tr>
              <a:tr h="24983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LHC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0.45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9.6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2756470661"/>
                  </a:ext>
                </a:extLst>
              </a:tr>
              <a:tr h="24983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3.4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2329181707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796"/>
          <a:stretch/>
        </p:blipFill>
        <p:spPr>
          <a:xfrm>
            <a:off x="4159622" y="2576975"/>
            <a:ext cx="3224427" cy="239778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06188" y="2655347"/>
            <a:ext cx="38637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A current of </a:t>
            </a:r>
            <a:r>
              <a:rPr lang="en-US" sz="1600" dirty="0">
                <a:solidFill>
                  <a:srgbClr val="0000FF"/>
                </a:solidFill>
              </a:rPr>
              <a:t>-15/720 A </a:t>
            </a:r>
            <a:r>
              <a:rPr lang="en-US" sz="1600" dirty="0"/>
              <a:t>in all the </a:t>
            </a:r>
            <a:r>
              <a:rPr lang="en-US" sz="1600" dirty="0">
                <a:solidFill>
                  <a:srgbClr val="0000FF"/>
                </a:solidFill>
              </a:rPr>
              <a:t>Landau damping </a:t>
            </a:r>
            <a:r>
              <a:rPr lang="en-US" sz="1600" dirty="0" err="1">
                <a:solidFill>
                  <a:srgbClr val="0000FF"/>
                </a:solidFill>
              </a:rPr>
              <a:t>octupoles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of the ring at injection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Minimum DA </a:t>
            </a:r>
            <a:r>
              <a:rPr lang="en-US" sz="1600" dirty="0"/>
              <a:t>reduces to </a:t>
            </a:r>
            <a:r>
              <a:rPr lang="en-US" sz="1600" dirty="0">
                <a:solidFill>
                  <a:srgbClr val="0000FF"/>
                </a:solidFill>
              </a:rPr>
              <a:t>9.4 </a:t>
            </a:r>
            <a:r>
              <a:rPr lang="en-US" sz="1600" dirty="0">
                <a:solidFill>
                  <a:srgbClr val="0000FF"/>
                </a:solidFill>
                <a:sym typeface="Symbol" panose="05050102010706020507" pitchFamily="18" charset="2"/>
              </a:rPr>
              <a:t>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for an initial momentum offset of the particles </a:t>
            </a:r>
            <a:r>
              <a:rPr lang="en-US" sz="1600" dirty="0" smtClean="0"/>
              <a:t>at 2/3 of RF bucket size</a:t>
            </a:r>
            <a:endParaRPr lang="en-US" sz="1600" baseline="30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Minimum DA reduction of </a:t>
            </a:r>
            <a:r>
              <a:rPr lang="en-US" sz="1600" dirty="0">
                <a:solidFill>
                  <a:srgbClr val="0000FF"/>
                </a:solidFill>
              </a:rPr>
              <a:t>2.5 </a:t>
            </a:r>
            <a:r>
              <a:rPr lang="en-US" sz="1600" dirty="0">
                <a:solidFill>
                  <a:srgbClr val="0000FF"/>
                </a:solidFill>
                <a:sym typeface="Symbol" panose="05050102010706020507" pitchFamily="18" charset="2"/>
              </a:rPr>
              <a:t></a:t>
            </a:r>
            <a:r>
              <a:rPr lang="en-US" sz="1600" dirty="0">
                <a:solidFill>
                  <a:srgbClr val="0000FF"/>
                </a:solidFill>
              </a:rPr>
              <a:t> inside the RF </a:t>
            </a:r>
            <a:r>
              <a:rPr lang="en-US" sz="1600" dirty="0" smtClean="0">
                <a:solidFill>
                  <a:srgbClr val="0000FF"/>
                </a:solidFill>
              </a:rPr>
              <a:t>bucket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4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274" y="48384"/>
            <a:ext cx="6804715" cy="945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12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14091" y="1045373"/>
            <a:ext cx="657161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>
                <a:sym typeface="Symbol" panose="05050102010706020507" pitchFamily="18" charset="2"/>
              </a:rPr>
              <a:t> Main Dipole Field Quality at injection provide DA above the 12  target if </a:t>
            </a:r>
            <a:r>
              <a:rPr lang="en-US" sz="1350" dirty="0" err="1" smtClean="0">
                <a:sym typeface="Symbol" panose="05050102010706020507" pitchFamily="18" charset="2"/>
              </a:rPr>
              <a:t>sextupole</a:t>
            </a:r>
            <a:r>
              <a:rPr lang="en-US" sz="1350" dirty="0" smtClean="0">
                <a:sym typeface="Symbol" panose="05050102010706020507" pitchFamily="18" charset="2"/>
              </a:rPr>
              <a:t> and </a:t>
            </a:r>
            <a:r>
              <a:rPr lang="en-US" sz="1350" dirty="0" err="1" smtClean="0">
                <a:sym typeface="Symbol" panose="05050102010706020507" pitchFamily="18" charset="2"/>
              </a:rPr>
              <a:t>decapole</a:t>
            </a:r>
            <a:r>
              <a:rPr lang="en-US" sz="1350" dirty="0" smtClean="0">
                <a:sym typeface="Symbol" panose="05050102010706020507" pitchFamily="18" charset="2"/>
              </a:rPr>
              <a:t> systematic errors are corrected</a:t>
            </a:r>
            <a:endParaRPr lang="en-US" sz="1350" dirty="0"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ym typeface="Symbol" panose="05050102010706020507" pitchFamily="18" charset="2"/>
              </a:rPr>
              <a:t> </a:t>
            </a:r>
            <a:r>
              <a:rPr lang="en-US" sz="1350" dirty="0" smtClean="0">
                <a:sym typeface="Symbol" panose="05050102010706020507" pitchFamily="18" charset="2"/>
              </a:rPr>
              <a:t>LHC non-linear correction schemes and </a:t>
            </a:r>
            <a:r>
              <a:rPr lang="en-US" sz="1350" dirty="0" err="1" smtClean="0">
                <a:sym typeface="Symbol" panose="05050102010706020507" pitchFamily="18" charset="2"/>
              </a:rPr>
              <a:t>NbTi</a:t>
            </a:r>
            <a:r>
              <a:rPr lang="en-US" sz="1350" dirty="0" smtClean="0">
                <a:sym typeface="Symbol" panose="05050102010706020507" pitchFamily="18" charset="2"/>
              </a:rPr>
              <a:t> technology can be used</a:t>
            </a:r>
            <a:endParaRPr lang="en-US" sz="1350" dirty="0"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ym typeface="Symbol" panose="05050102010706020507" pitchFamily="18" charset="2"/>
              </a:rPr>
              <a:t> </a:t>
            </a:r>
            <a:r>
              <a:rPr lang="en-US" sz="1350" dirty="0" smtClean="0">
                <a:sym typeface="Symbol" panose="05050102010706020507" pitchFamily="18" charset="2"/>
              </a:rPr>
              <a:t>Landau Damping </a:t>
            </a:r>
            <a:r>
              <a:rPr lang="en-US" sz="1350" dirty="0" err="1" smtClean="0">
                <a:sym typeface="Symbol" panose="05050102010706020507" pitchFamily="18" charset="2"/>
              </a:rPr>
              <a:t>Octupoles</a:t>
            </a:r>
            <a:r>
              <a:rPr lang="en-US" sz="1350" dirty="0" smtClean="0">
                <a:sym typeface="Symbol" panose="05050102010706020507" pitchFamily="18" charset="2"/>
              </a:rPr>
              <a:t> reduced DA below the target value, but still above collimation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ym typeface="Symbol" panose="05050102010706020507" pitchFamily="18" charset="2"/>
              </a:rPr>
              <a:t> </a:t>
            </a:r>
            <a:r>
              <a:rPr lang="en-US" sz="1350" dirty="0" smtClean="0">
                <a:sym typeface="Symbol" panose="05050102010706020507" pitchFamily="18" charset="2"/>
              </a:rPr>
              <a:t>RF bucket account  for ~2.5  reduction   </a:t>
            </a:r>
            <a:endParaRPr lang="en-US" sz="1350" dirty="0"/>
          </a:p>
        </p:txBody>
      </p:sp>
      <p:sp>
        <p:nvSpPr>
          <p:cNvPr id="3" name="ZoneTexte 2"/>
          <p:cNvSpPr txBox="1"/>
          <p:nvPr/>
        </p:nvSpPr>
        <p:spPr>
          <a:xfrm>
            <a:off x="2557989" y="2873336"/>
            <a:ext cx="2445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erspectives</a:t>
            </a:r>
            <a:endParaRPr lang="en-US" sz="3600" b="1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11378" y="3665971"/>
            <a:ext cx="657161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41" indent="-214341">
              <a:buFont typeface="Wingdings" panose="05000000000000000000" pitchFamily="2" charset="2"/>
              <a:buChar char="Ø"/>
            </a:pPr>
            <a:r>
              <a:rPr lang="en-US" sz="1350" dirty="0" smtClean="0">
                <a:sym typeface="Symbol" panose="05050102010706020507" pitchFamily="18" charset="2"/>
              </a:rPr>
              <a:t> </a:t>
            </a:r>
            <a:r>
              <a:rPr lang="en-US" sz="1350" dirty="0">
                <a:sym typeface="Symbol" panose="05050102010706020507" pitchFamily="18" charset="2"/>
              </a:rPr>
              <a:t>Impact of main quadrupoles on DA</a:t>
            </a:r>
          </a:p>
          <a:p>
            <a:pPr marL="214341" indent="-214341">
              <a:buFont typeface="Wingdings" panose="05000000000000000000" pitchFamily="2" charset="2"/>
              <a:buChar char="Ø"/>
            </a:pPr>
            <a:r>
              <a:rPr lang="en-US" sz="1350" dirty="0">
                <a:sym typeface="Symbol" panose="05050102010706020507" pitchFamily="18" charset="2"/>
              </a:rPr>
              <a:t> Impact of linear imperfection on DA</a:t>
            </a:r>
          </a:p>
          <a:p>
            <a:pPr marL="214341" indent="-214341">
              <a:buFont typeface="Wingdings" panose="05000000000000000000" pitchFamily="2" charset="2"/>
              <a:buChar char="Ø"/>
            </a:pPr>
            <a:r>
              <a:rPr lang="en-US" sz="1350" dirty="0">
                <a:sym typeface="Symbol" panose="05050102010706020507" pitchFamily="18" charset="2"/>
              </a:rPr>
              <a:t> </a:t>
            </a:r>
            <a:r>
              <a:rPr lang="en-US" sz="1350" dirty="0" smtClean="0">
                <a:sym typeface="Symbol" panose="05050102010706020507" pitchFamily="18" charset="2"/>
              </a:rPr>
              <a:t>Working </a:t>
            </a:r>
            <a:r>
              <a:rPr lang="en-US" sz="1350" dirty="0">
                <a:sym typeface="Symbol" panose="05050102010706020507" pitchFamily="18" charset="2"/>
              </a:rPr>
              <a:t>point at </a:t>
            </a:r>
            <a:r>
              <a:rPr lang="en-US" sz="1350" dirty="0" smtClean="0">
                <a:sym typeface="Symbol" panose="05050102010706020507" pitchFamily="18" charset="2"/>
              </a:rPr>
              <a:t>injection</a:t>
            </a:r>
          </a:p>
          <a:p>
            <a:pPr marL="214341" indent="-214341">
              <a:buFont typeface="Wingdings" panose="05000000000000000000" pitchFamily="2" charset="2"/>
              <a:buChar char="Ø"/>
            </a:pPr>
            <a:r>
              <a:rPr lang="en-US" sz="1350" dirty="0">
                <a:sym typeface="Symbol" panose="05050102010706020507" pitchFamily="18" charset="2"/>
              </a:rPr>
              <a:t> </a:t>
            </a:r>
            <a:r>
              <a:rPr lang="en-US" sz="1350" dirty="0" smtClean="0">
                <a:sym typeface="Symbol" panose="05050102010706020507" pitchFamily="18" charset="2"/>
              </a:rPr>
              <a:t>Impact of Dynamic errors </a:t>
            </a:r>
          </a:p>
          <a:p>
            <a:pPr marL="214341" indent="-214341">
              <a:buFont typeface="Wingdings" panose="05000000000000000000" pitchFamily="2" charset="2"/>
              <a:buChar char="Ø"/>
            </a:pPr>
            <a:r>
              <a:rPr lang="en-US" sz="1350" dirty="0" smtClean="0">
                <a:sym typeface="Symbol" panose="05050102010706020507" pitchFamily="18" charset="2"/>
              </a:rPr>
              <a:t> Application of AI techniques to predict DA 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72235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slides</a:t>
            </a:r>
            <a:endParaRPr lang="en-US" sz="4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66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Quality table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14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140" y="1042620"/>
            <a:ext cx="5116983" cy="41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3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Quality table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15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985" y="1079196"/>
            <a:ext cx="5081293" cy="41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9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Perspectives: application of AI techniques to DA evaluation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6640" y="1998919"/>
            <a:ext cx="3455140" cy="326277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49749" y="1998919"/>
            <a:ext cx="3544115" cy="326277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216638" y="1997504"/>
            <a:ext cx="345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Using neural network to find interpolating function of DA as a function of multipole errors.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31422" y="2003672"/>
            <a:ext cx="34624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Model chaotic dynamical systems using reservoir computing methods, in order to predict long term behavior.</a:t>
            </a:r>
            <a:endParaRPr lang="en-US" sz="1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176" y="1162504"/>
            <a:ext cx="841253" cy="688252"/>
          </a:xfrm>
          <a:prstGeom prst="rect">
            <a:avLst/>
          </a:prstGeom>
        </p:spPr>
      </p:pic>
      <p:pic>
        <p:nvPicPr>
          <p:cNvPr id="11" name="Picture 45" descr="\\Dapdc5\otuske\My Documents\ADMIN\CEA_logo_quadri-sur-fond-rouge.jpg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8411" y="1169255"/>
            <a:ext cx="826643" cy="67475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1100570" y="1321964"/>
            <a:ext cx="5360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InTheArt</a:t>
            </a:r>
            <a:r>
              <a:rPr lang="en-US" b="1" dirty="0" smtClean="0"/>
              <a:t>: </a:t>
            </a:r>
            <a:r>
              <a:rPr lang="en-US" dirty="0" smtClean="0"/>
              <a:t>discussion group about </a:t>
            </a:r>
            <a:r>
              <a:rPr lang="en-US" b="1" i="1" dirty="0" smtClean="0"/>
              <a:t>Art</a:t>
            </a:r>
            <a:r>
              <a:rPr lang="en-US" dirty="0" smtClean="0"/>
              <a:t>ificial</a:t>
            </a:r>
            <a:r>
              <a:rPr lang="en-US" b="1" dirty="0" smtClean="0"/>
              <a:t> </a:t>
            </a:r>
            <a:r>
              <a:rPr lang="en-US" b="1" i="1" dirty="0" smtClean="0"/>
              <a:t>In</a:t>
            </a:r>
            <a:r>
              <a:rPr lang="en-US" dirty="0" smtClean="0"/>
              <a:t>telligence</a:t>
            </a:r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1948" y="2901485"/>
            <a:ext cx="2929320" cy="194221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490192" y="4709584"/>
            <a:ext cx="272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002024" y="3703315"/>
            <a:ext cx="266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0" r="-322"/>
          <a:stretch/>
        </p:blipFill>
        <p:spPr>
          <a:xfrm>
            <a:off x="1694128" y="3163687"/>
            <a:ext cx="1963480" cy="170779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58"/>
          <a:stretch/>
        </p:blipFill>
        <p:spPr>
          <a:xfrm>
            <a:off x="245804" y="2901422"/>
            <a:ext cx="1788559" cy="170779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442592" y="4959673"/>
            <a:ext cx="1077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G. Daniel, B.D.</a:t>
            </a:r>
            <a:endParaRPr lang="en-US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4714427" y="4959673"/>
            <a:ext cx="2218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  <a:r>
              <a:rPr lang="en-US" sz="1200" dirty="0" smtClean="0"/>
              <a:t>. Hamid, D. Faranda, V. </a:t>
            </a:r>
            <a:r>
              <a:rPr lang="en-US" sz="1200" dirty="0" err="1" smtClean="0"/>
              <a:t>Gautard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754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Detuning 4</a:t>
            </a:r>
            <a:r>
              <a:rPr lang="en-US" sz="3600" b="1" baseline="30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table 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17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208447" y="3811771"/>
            <a:ext cx="514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Detuning is larger with momentum!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Qx</a:t>
            </a:r>
            <a:r>
              <a:rPr lang="en-US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’’’ seems to dominate (b5 correctors required)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361" y="1321927"/>
            <a:ext cx="3726541" cy="240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1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872" y="1345422"/>
            <a:ext cx="2521241" cy="172737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095" y="1345659"/>
            <a:ext cx="2546795" cy="172525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837" y="85768"/>
            <a:ext cx="6703923" cy="10960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Detuning with momentum table v3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106" y="2942188"/>
            <a:ext cx="2590079" cy="175613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2856" y="2939092"/>
            <a:ext cx="2590079" cy="175180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48778" y="2539049"/>
            <a:ext cx="10374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 </a:t>
            </a:r>
            <a:r>
              <a:rPr lang="en-US" sz="1350" dirty="0" err="1"/>
              <a:t>octupoles</a:t>
            </a:r>
            <a:endParaRPr lang="en-US" sz="1350" dirty="0"/>
          </a:p>
        </p:txBody>
      </p:sp>
      <p:sp>
        <p:nvSpPr>
          <p:cNvPr id="14" name="ZoneTexte 13"/>
          <p:cNvSpPr txBox="1"/>
          <p:nvPr/>
        </p:nvSpPr>
        <p:spPr>
          <a:xfrm>
            <a:off x="3466830" y="2539049"/>
            <a:ext cx="1193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w/o </a:t>
            </a:r>
            <a:r>
              <a:rPr lang="en-US" sz="1350" dirty="0" err="1"/>
              <a:t>octupoles</a:t>
            </a:r>
            <a:endParaRPr lang="en-US" sz="1350" dirty="0"/>
          </a:p>
        </p:txBody>
      </p:sp>
      <p:sp>
        <p:nvSpPr>
          <p:cNvPr id="17" name="ZoneTexte 16"/>
          <p:cNvSpPr txBox="1"/>
          <p:nvPr/>
        </p:nvSpPr>
        <p:spPr>
          <a:xfrm>
            <a:off x="174785" y="3595733"/>
            <a:ext cx="225967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With </a:t>
            </a:r>
            <a:r>
              <a:rPr lang="en-US" sz="1050" dirty="0" err="1"/>
              <a:t>Octupoles</a:t>
            </a:r>
            <a:r>
              <a:rPr lang="en-US" sz="1050" dirty="0"/>
              <a:t> ON Q’’ dominates and out of the  </a:t>
            </a:r>
            <a:r>
              <a:rPr lang="en-US" sz="1050" b="1" dirty="0"/>
              <a:t>RF acceptance </a:t>
            </a:r>
            <a:r>
              <a:rPr lang="en-US" sz="1050" dirty="0"/>
              <a:t>the </a:t>
            </a:r>
            <a:r>
              <a:rPr lang="en-US" sz="1050" dirty="0" err="1"/>
              <a:t>octupoles</a:t>
            </a:r>
            <a:r>
              <a:rPr lang="en-US" sz="1050" dirty="0"/>
              <a:t> reduce the tune spread due to different seeds of main dipole errors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785" y="1447316"/>
            <a:ext cx="2591817" cy="290671"/>
          </a:xfrm>
          <a:prstGeom prst="rect">
            <a:avLst/>
          </a:prstGeom>
        </p:spPr>
      </p:pic>
      <p:cxnSp>
        <p:nvCxnSpPr>
          <p:cNvPr id="22" name="Connecteur droit avec flèche 21"/>
          <p:cNvCxnSpPr/>
          <p:nvPr/>
        </p:nvCxnSpPr>
        <p:spPr>
          <a:xfrm>
            <a:off x="2355821" y="4118076"/>
            <a:ext cx="1111009" cy="119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>
                <a:spLocks noChangeAspect="1"/>
              </p:cNvSpPr>
              <p:nvPr/>
            </p:nvSpPr>
            <p:spPr>
              <a:xfrm>
                <a:off x="336699" y="1846801"/>
                <a:ext cx="1989603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fr-FR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∝3</m:t>
                    </m:r>
                    <m:r>
                      <a:rPr lang="fr-FR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900" dirty="0"/>
                  <a:t>+…</a:t>
                </a:r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99" y="1846801"/>
                <a:ext cx="1989603" cy="138499"/>
              </a:xfrm>
              <a:prstGeom prst="rect">
                <a:avLst/>
              </a:prstGeom>
              <a:blipFill>
                <a:blip r:embed="rId7"/>
                <a:stretch>
                  <a:fillRect l="-2446" t="-26087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>
                <a:spLocks noChangeAspect="1"/>
              </p:cNvSpPr>
              <p:nvPr/>
            </p:nvSpPr>
            <p:spPr>
              <a:xfrm>
                <a:off x="336699" y="2124604"/>
                <a:ext cx="2266358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′′′</m:t>
                        </m:r>
                      </m:sup>
                    </m:sSubSup>
                    <m:r>
                      <a:rPr lang="fr-FR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∝12</m:t>
                    </m:r>
                    <m:r>
                      <a:rPr lang="fr-FR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900" dirty="0"/>
                  <a:t>+…</a:t>
                </a:r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99" y="2124604"/>
                <a:ext cx="2266358" cy="138499"/>
              </a:xfrm>
              <a:prstGeom prst="rect">
                <a:avLst/>
              </a:prstGeom>
              <a:blipFill>
                <a:blip r:embed="rId8"/>
                <a:stretch>
                  <a:fillRect l="-2151" t="-31818" b="-5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ZoneTexte 28"/>
          <p:cNvSpPr txBox="1"/>
          <p:nvPr/>
        </p:nvSpPr>
        <p:spPr>
          <a:xfrm>
            <a:off x="174786" y="2558853"/>
            <a:ext cx="211656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Fitting with a 3</a:t>
            </a:r>
            <a:r>
              <a:rPr lang="en-US" sz="1050" baseline="30000" dirty="0"/>
              <a:t>rd</a:t>
            </a:r>
            <a:r>
              <a:rPr lang="en-US" sz="1050" dirty="0"/>
              <a:t> order polynomial for seed giving minimum DA </a:t>
            </a:r>
          </a:p>
          <a:p>
            <a:r>
              <a:rPr lang="en-US" sz="1050" dirty="0">
                <a:sym typeface="Symbol" panose="05050102010706020507" pitchFamily="18" charset="2"/>
              </a:rPr>
              <a:t> </a:t>
            </a:r>
            <a:r>
              <a:rPr lang="en-US" sz="1050" dirty="0"/>
              <a:t>Q’’’ is stronger than Q’’</a:t>
            </a:r>
          </a:p>
        </p:txBody>
      </p:sp>
    </p:spTree>
    <p:extLst>
      <p:ext uri="{BB962C8B-B14F-4D97-AF65-F5344CB8AC3E}">
        <p14:creationId xmlns:p14="http://schemas.microsoft.com/office/powerpoint/2010/main" val="158199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771" y="1334769"/>
            <a:ext cx="2598770" cy="1747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Detuning with momentum w and w/o b</a:t>
            </a:r>
            <a:r>
              <a:rPr lang="en-US" sz="36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(table v42)</a:t>
            </a:r>
            <a:endParaRPr lang="en-US" sz="3600" b="1" baseline="-25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19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85" y="1447316"/>
            <a:ext cx="2591817" cy="29067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281" y="1302820"/>
            <a:ext cx="2607462" cy="177343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1184" y="2975288"/>
            <a:ext cx="2624150" cy="177581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7097" y="2965371"/>
            <a:ext cx="2641880" cy="178905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71159" y="2088316"/>
            <a:ext cx="2416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b</a:t>
            </a:r>
            <a:r>
              <a:rPr lang="en-US" sz="1200" baseline="-25000" dirty="0"/>
              <a:t>5S</a:t>
            </a:r>
            <a:r>
              <a:rPr lang="en-US" sz="1200" dirty="0"/>
              <a:t> = 0 we have only Q’’ left and both w and w/o </a:t>
            </a:r>
            <a:r>
              <a:rPr lang="en-US" sz="1200" dirty="0" err="1"/>
              <a:t>octupole</a:t>
            </a:r>
            <a:r>
              <a:rPr lang="en-US" sz="1200" dirty="0"/>
              <a:t> max detuning is &lt; 0.01 @ 3.2e</a:t>
            </a:r>
            <a:r>
              <a:rPr lang="en-US" sz="1200" baseline="30000" dirty="0"/>
              <a:t>-4</a:t>
            </a:r>
            <a:r>
              <a:rPr lang="en-US" sz="1200" dirty="0"/>
              <a:t> </a:t>
            </a:r>
            <a:r>
              <a:rPr lang="en-US" sz="1200" dirty="0" err="1"/>
              <a:t>dp</a:t>
            </a:r>
            <a:r>
              <a:rPr lang="en-US" sz="1200" dirty="0"/>
              <a:t>/p</a:t>
            </a:r>
          </a:p>
          <a:p>
            <a:endParaRPr lang="en-US" sz="1200" dirty="0"/>
          </a:p>
          <a:p>
            <a:r>
              <a:rPr lang="en-US" sz="1200" dirty="0">
                <a:sym typeface="Symbol" panose="05050102010706020507" pitchFamily="18" charset="2"/>
              </a:rPr>
              <a:t> Correction of b</a:t>
            </a:r>
            <a:r>
              <a:rPr lang="en-US" sz="1200" baseline="-25000" dirty="0">
                <a:sym typeface="Symbol" panose="05050102010706020507" pitchFamily="18" charset="2"/>
              </a:rPr>
              <a:t>4</a:t>
            </a:r>
            <a:r>
              <a:rPr lang="en-US" sz="1200" dirty="0">
                <a:sym typeface="Symbol" panose="05050102010706020507" pitchFamily="18" charset="2"/>
              </a:rPr>
              <a:t> from Table v42 not required</a:t>
            </a:r>
            <a:r>
              <a:rPr lang="en-US" sz="1200" dirty="0"/>
              <a:t>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040185" y="1386619"/>
            <a:ext cx="10374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 </a:t>
            </a:r>
            <a:r>
              <a:rPr lang="en-US" sz="1350" dirty="0" err="1"/>
              <a:t>octupoles</a:t>
            </a:r>
            <a:endParaRPr lang="en-US" sz="1350" dirty="0"/>
          </a:p>
        </p:txBody>
      </p:sp>
      <p:sp>
        <p:nvSpPr>
          <p:cNvPr id="17" name="ZoneTexte 16"/>
          <p:cNvSpPr txBox="1"/>
          <p:nvPr/>
        </p:nvSpPr>
        <p:spPr>
          <a:xfrm>
            <a:off x="3714066" y="1386619"/>
            <a:ext cx="1193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w/o </a:t>
            </a:r>
            <a:r>
              <a:rPr lang="en-US" sz="1350" dirty="0" err="1"/>
              <a:t>octupoles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90090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837" y="1509521"/>
            <a:ext cx="6521589" cy="1986714"/>
          </a:xfrm>
        </p:spPr>
        <p:txBody>
          <a:bodyPr>
            <a:normAutofit lnSpcReduction="10000"/>
          </a:bodyPr>
          <a:lstStyle/>
          <a:p>
            <a:pPr marL="342946" indent="-342946">
              <a:buFont typeface="Arial" panose="020B0604020202020204" pitchFamily="34" charset="0"/>
              <a:buChar char="•"/>
            </a:pPr>
            <a:r>
              <a:rPr lang="en-US" sz="1500" dirty="0" smtClean="0"/>
              <a:t>Motivation</a:t>
            </a:r>
            <a:endParaRPr lang="en-US" sz="1500" dirty="0"/>
          </a:p>
          <a:p>
            <a:pPr marL="342946" indent="-342946">
              <a:buFont typeface="Arial" panose="020B0604020202020204" pitchFamily="34" charset="0"/>
              <a:buChar char="•"/>
            </a:pPr>
            <a:r>
              <a:rPr lang="en-US" sz="1500" dirty="0" smtClean="0"/>
              <a:t>Main Dipole Field Quality and non linear correction schemes</a:t>
            </a:r>
          </a:p>
          <a:p>
            <a:pPr marL="721005" lvl="1" indent="-342946"/>
            <a:r>
              <a:rPr lang="en-US" sz="1170" dirty="0" err="1"/>
              <a:t>S</a:t>
            </a:r>
            <a:r>
              <a:rPr lang="en-US" sz="1170" dirty="0" err="1" smtClean="0"/>
              <a:t>extupole</a:t>
            </a:r>
            <a:r>
              <a:rPr lang="en-US" sz="1170" dirty="0" smtClean="0"/>
              <a:t> and </a:t>
            </a:r>
            <a:r>
              <a:rPr lang="en-US" sz="1170" dirty="0" err="1"/>
              <a:t>D</a:t>
            </a:r>
            <a:r>
              <a:rPr lang="en-US" sz="1170" dirty="0" err="1" smtClean="0"/>
              <a:t>ecapole</a:t>
            </a:r>
            <a:r>
              <a:rPr lang="en-US" sz="1170" dirty="0" smtClean="0"/>
              <a:t> errors 	 </a:t>
            </a:r>
            <a:endParaRPr lang="en-US" sz="1170" dirty="0"/>
          </a:p>
          <a:p>
            <a:pPr marL="342946" indent="-342946">
              <a:buFont typeface="Arial" panose="020B0604020202020204" pitchFamily="34" charset="0"/>
              <a:buChar char="•"/>
            </a:pPr>
            <a:r>
              <a:rPr lang="en-US" sz="1500" dirty="0" smtClean="0"/>
              <a:t>Dynamic Aperture at injection (3.3 </a:t>
            </a:r>
            <a:r>
              <a:rPr lang="en-US" sz="1500" dirty="0" err="1" smtClean="0"/>
              <a:t>TeV</a:t>
            </a:r>
            <a:r>
              <a:rPr lang="en-US" sz="1500" dirty="0" smtClean="0"/>
              <a:t>)</a:t>
            </a:r>
          </a:p>
          <a:p>
            <a:pPr marL="721005" lvl="1" indent="-342946"/>
            <a:r>
              <a:rPr lang="en-US" sz="1170" dirty="0" smtClean="0"/>
              <a:t>With and without </a:t>
            </a:r>
            <a:r>
              <a:rPr lang="en-US" sz="1170" dirty="0" err="1" smtClean="0"/>
              <a:t>sextupole</a:t>
            </a:r>
            <a:r>
              <a:rPr lang="en-US" sz="1170" dirty="0" smtClean="0"/>
              <a:t> and </a:t>
            </a:r>
            <a:r>
              <a:rPr lang="en-US" sz="1170" dirty="0" err="1"/>
              <a:t>d</a:t>
            </a:r>
            <a:r>
              <a:rPr lang="en-US" sz="1170" dirty="0" err="1" smtClean="0"/>
              <a:t>ecapole</a:t>
            </a:r>
            <a:r>
              <a:rPr lang="en-US" sz="1170" dirty="0" smtClean="0"/>
              <a:t> correction</a:t>
            </a:r>
          </a:p>
          <a:p>
            <a:pPr marL="721005" lvl="1" indent="-342946"/>
            <a:r>
              <a:rPr lang="en-US" sz="1170" dirty="0" err="1" smtClean="0"/>
              <a:t>Laundau</a:t>
            </a:r>
            <a:r>
              <a:rPr lang="en-US" sz="1170" dirty="0" smtClean="0"/>
              <a:t> </a:t>
            </a:r>
            <a:r>
              <a:rPr lang="en-US" sz="1170" dirty="0" err="1" smtClean="0"/>
              <a:t>Octupoles</a:t>
            </a:r>
            <a:endParaRPr lang="en-US" sz="1170" dirty="0" smtClean="0"/>
          </a:p>
          <a:p>
            <a:pPr marL="721005" lvl="1" indent="-342946"/>
            <a:r>
              <a:rPr lang="en-US" sz="1170" dirty="0" smtClean="0"/>
              <a:t>RF acceptance</a:t>
            </a:r>
          </a:p>
          <a:p>
            <a:pPr marL="342946" indent="-342946">
              <a:buFont typeface="Arial" panose="020B0604020202020204" pitchFamily="34" charset="0"/>
              <a:buChar char="•"/>
            </a:pPr>
            <a:r>
              <a:rPr lang="en-US" sz="1500" dirty="0" smtClean="0"/>
              <a:t>Conclusion </a:t>
            </a:r>
            <a:r>
              <a:rPr lang="en-US" sz="1500" dirty="0"/>
              <a:t>and perspectives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0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Tables v42 (half artificial pinning)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20</a:t>
            </a:fld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283410"/>
              </p:ext>
            </p:extLst>
          </p:nvPr>
        </p:nvGraphicFramePr>
        <p:xfrm>
          <a:off x="3764328" y="3408434"/>
          <a:ext cx="3495330" cy="1207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340">
                  <a:extLst>
                    <a:ext uri="{9D8B030D-6E8A-4147-A177-3AD203B41FA5}">
                      <a16:colId xmlns:a16="http://schemas.microsoft.com/office/drawing/2014/main" val="3619753929"/>
                    </a:ext>
                  </a:extLst>
                </a:gridCol>
                <a:gridCol w="895082">
                  <a:extLst>
                    <a:ext uri="{9D8B030D-6E8A-4147-A177-3AD203B41FA5}">
                      <a16:colId xmlns:a16="http://schemas.microsoft.com/office/drawing/2014/main" val="954559879"/>
                    </a:ext>
                  </a:extLst>
                </a:gridCol>
                <a:gridCol w="988908">
                  <a:extLst>
                    <a:ext uri="{9D8B030D-6E8A-4147-A177-3AD203B41FA5}">
                      <a16:colId xmlns:a16="http://schemas.microsoft.com/office/drawing/2014/main" val="3567489836"/>
                    </a:ext>
                  </a:extLst>
                </a:gridCol>
              </a:tblGrid>
              <a:tr h="43438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 DA [</a:t>
                      </a:r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200" dirty="0" smtClean="0"/>
                        <a:t>] </a:t>
                      </a:r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200" dirty="0" smtClean="0"/>
                        <a:t>p/p=0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 DA [</a:t>
                      </a:r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200" dirty="0" smtClean="0"/>
                        <a:t>] </a:t>
                      </a:r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200" dirty="0" smtClean="0"/>
                        <a:t>p/p=3.2e</a:t>
                      </a:r>
                      <a:r>
                        <a:rPr lang="en-US" sz="1200" baseline="30000" dirty="0" smtClean="0"/>
                        <a:t>-4</a:t>
                      </a:r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1199110400"/>
                  </a:ext>
                </a:extLst>
              </a:tr>
              <a:tr h="2575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arc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16.21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9.4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942497289"/>
                  </a:ext>
                </a:extLst>
              </a:tr>
              <a:tr h="25758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arc+triplet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~16.21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~9.4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12755065"/>
                  </a:ext>
                </a:extLst>
              </a:tr>
              <a:tr h="25758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arc+triplet+oct</a:t>
                      </a:r>
                      <a:r>
                        <a:rPr lang="en-US" sz="1200" dirty="0" smtClean="0"/>
                        <a:t> =-15 A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10.55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6.3</a:t>
                      </a:r>
                      <a:endParaRPr lang="en-US" sz="1200" dirty="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1592305455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48978" y="1531642"/>
            <a:ext cx="40815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41" indent="-214341">
              <a:buFont typeface="Arial" panose="020B0604020202020204" pitchFamily="34" charset="0"/>
              <a:buChar char="•"/>
            </a:pPr>
            <a:r>
              <a:rPr lang="en-GB" sz="1350" dirty="0"/>
              <a:t>New asymmetric coil design (</a:t>
            </a:r>
            <a:r>
              <a:rPr lang="it-IT" sz="1350" dirty="0"/>
              <a:t>INFN-LASA &amp; INFN GENOVA)</a:t>
            </a:r>
            <a:endParaRPr lang="en-GB" sz="1350" dirty="0"/>
          </a:p>
          <a:p>
            <a:pPr marL="214341" indent="-214341">
              <a:buFont typeface="Arial" panose="020B0604020202020204" pitchFamily="34" charset="0"/>
              <a:buChar char="•"/>
            </a:pPr>
            <a:r>
              <a:rPr lang="en-GB" sz="1350" dirty="0"/>
              <a:t>New strand magnetization for persistent current effects</a:t>
            </a:r>
          </a:p>
          <a:p>
            <a:pPr algn="ctr"/>
            <a:endParaRPr lang="en-GB" sz="1350" u="sng" dirty="0"/>
          </a:p>
          <a:p>
            <a:pPr algn="ctr"/>
            <a:r>
              <a:rPr lang="en-GB" sz="1350" u="sng" dirty="0"/>
              <a:t>Susana </a:t>
            </a:r>
            <a:r>
              <a:rPr lang="en-GB" sz="1350" u="sng" dirty="0" err="1"/>
              <a:t>Izquierdo</a:t>
            </a:r>
            <a:r>
              <a:rPr lang="en-GB" sz="1350" u="sng" dirty="0"/>
              <a:t> Bermudez</a:t>
            </a:r>
            <a:r>
              <a:rPr lang="en-GB" sz="1350" dirty="0"/>
              <a:t>, Davide </a:t>
            </a:r>
            <a:r>
              <a:rPr lang="en-GB" sz="1350" dirty="0" err="1"/>
              <a:t>Tommasini</a:t>
            </a:r>
            <a:r>
              <a:rPr lang="en-GB" sz="1350" dirty="0"/>
              <a:t>             01-10-2018</a:t>
            </a:r>
          </a:p>
          <a:p>
            <a:pPr algn="ctr"/>
            <a:endParaRPr lang="en-GB" sz="1350" dirty="0"/>
          </a:p>
        </p:txBody>
      </p:sp>
      <p:sp>
        <p:nvSpPr>
          <p:cNvPr id="9" name="ZoneTexte 8"/>
          <p:cNvSpPr txBox="1"/>
          <p:nvPr/>
        </p:nvSpPr>
        <p:spPr>
          <a:xfrm>
            <a:off x="175343" y="3401435"/>
            <a:ext cx="3453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41" indent="-214341">
              <a:buFont typeface="Arial" panose="020B0604020202020204" pitchFamily="34" charset="0"/>
              <a:buChar char="•"/>
            </a:pPr>
            <a:r>
              <a:rPr lang="en-US" sz="1200" dirty="0"/>
              <a:t>Initial amplitude of particles lost used to evaluate DA (alost2)</a:t>
            </a:r>
          </a:p>
          <a:p>
            <a:pPr marL="214341" indent="-214341">
              <a:buFont typeface="Arial" panose="020B0604020202020204" pitchFamily="34" charset="0"/>
              <a:buChar char="•"/>
            </a:pPr>
            <a:r>
              <a:rPr lang="en-US" sz="1200" dirty="0"/>
              <a:t>Energy corresponding to 2/3 of the max RF acceptance considered </a:t>
            </a:r>
          </a:p>
          <a:p>
            <a:pPr marL="214341" indent="-214341">
              <a:buFont typeface="Arial" panose="020B0604020202020204" pitchFamily="34" charset="0"/>
              <a:buChar char="•"/>
            </a:pPr>
            <a:r>
              <a:rPr lang="en-US" sz="1200" dirty="0"/>
              <a:t>Main </a:t>
            </a:r>
            <a:r>
              <a:rPr lang="en-US" sz="1200" dirty="0" err="1"/>
              <a:t>Octupoles</a:t>
            </a:r>
            <a:r>
              <a:rPr lang="en-US" sz="1200" dirty="0"/>
              <a:t> current of -15A @ injection (Sergey </a:t>
            </a:r>
            <a:r>
              <a:rPr lang="fr-FR" sz="1200" dirty="0"/>
              <a:t>ARSENYEV</a:t>
            </a:r>
            <a:r>
              <a:rPr lang="en-US" sz="1200" dirty="0"/>
              <a:t> communication)</a:t>
            </a: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711" y="1207903"/>
            <a:ext cx="2884368" cy="21602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à coins arrondis 6"/>
          <p:cNvSpPr/>
          <p:nvPr/>
        </p:nvSpPr>
        <p:spPr>
          <a:xfrm>
            <a:off x="135466" y="1314714"/>
            <a:ext cx="7162613" cy="2053416"/>
          </a:xfrm>
          <a:prstGeom prst="roundRect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1024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837" y="85768"/>
            <a:ext cx="6594195" cy="10960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octupoles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p/p = 7.5e</a:t>
            </a:r>
            <a:r>
              <a:rPr lang="en-US" sz="36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-4</a:t>
            </a:r>
            <a:endParaRPr lang="en-US" sz="3600" b="1" baseline="30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21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00" y="1652823"/>
            <a:ext cx="4393019" cy="268176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385" y="1671684"/>
            <a:ext cx="4142675" cy="261660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124830" y="1422910"/>
            <a:ext cx="12166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Arc errors only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811163" y="1422910"/>
            <a:ext cx="27715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Arc, IRs errors and </a:t>
            </a:r>
            <a:r>
              <a:rPr lang="en-US" sz="1350" dirty="0" err="1"/>
              <a:t>octupoles</a:t>
            </a:r>
            <a:r>
              <a:rPr lang="en-US" sz="1350" dirty="0"/>
              <a:t> I=-30 A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577506" y="4192269"/>
            <a:ext cx="477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Lost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483317" y="4183124"/>
            <a:ext cx="6318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Stable</a:t>
            </a:r>
          </a:p>
        </p:txBody>
      </p:sp>
    </p:spTree>
    <p:extLst>
      <p:ext uri="{BB962C8B-B14F-4D97-AF65-F5344CB8AC3E}">
        <p14:creationId xmlns:p14="http://schemas.microsoft.com/office/powerpoint/2010/main" val="382072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octupoles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p/p = 7.5e-4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2F647-CF48-45AB-8B64-50BB7EEAD147}" type="slidenum">
              <a:rPr lang="fr-FR" smtClean="0"/>
              <a:t>22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06" y="1566794"/>
            <a:ext cx="4674364" cy="26617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262" y="1546492"/>
            <a:ext cx="3764073" cy="270234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24830" y="1464325"/>
            <a:ext cx="12166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Arc errors only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1163" y="1455180"/>
            <a:ext cx="27715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Arc, IRs errors and </a:t>
            </a:r>
            <a:r>
              <a:rPr lang="en-US" sz="1350" dirty="0" err="1"/>
              <a:t>ocutpoles</a:t>
            </a:r>
            <a:r>
              <a:rPr lang="en-US" sz="1350" dirty="0"/>
              <a:t> I=-30 A </a:t>
            </a:r>
          </a:p>
        </p:txBody>
      </p:sp>
    </p:spTree>
    <p:extLst>
      <p:ext uri="{BB962C8B-B14F-4D97-AF65-F5344CB8AC3E}">
        <p14:creationId xmlns:p14="http://schemas.microsoft.com/office/powerpoint/2010/main" val="300003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3</a:t>
            </a:fld>
            <a:endParaRPr lang="fr-FR"/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322729" y="2716301"/>
            <a:ext cx="6795247" cy="2617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9029" indent="-189029" algn="l" defTabSz="756117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88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147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205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264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323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381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440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499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1600" dirty="0" smtClean="0"/>
              <a:t>Design correction schemes for non-linear errors of main magnets of the arcs</a:t>
            </a:r>
          </a:p>
          <a:p>
            <a:pPr algn="just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1600" dirty="0" smtClean="0"/>
              <a:t>Provide tolerances for the main high order multipoles components of magnets of the arcs</a:t>
            </a:r>
          </a:p>
          <a:p>
            <a:pPr algn="just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1600" dirty="0" smtClean="0"/>
              <a:t>Key issues:</a:t>
            </a:r>
          </a:p>
          <a:p>
            <a:pPr marL="378059" lvl="2" indent="0" algn="just" hangingPunct="0">
              <a:lnSpc>
                <a:spcPct val="100000"/>
              </a:lnSpc>
              <a:spcBef>
                <a:spcPts val="660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Reserve space for correctors in the arc cells</a:t>
            </a:r>
          </a:p>
          <a:p>
            <a:pPr marL="378059" lvl="2" indent="0" algn="just" hangingPunct="0">
              <a:lnSpc>
                <a:spcPct val="100000"/>
              </a:lnSpc>
              <a:spcBef>
                <a:spcPts val="660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Get order of magnitude of correctors strengths to identify possible R&amp;D needed</a:t>
            </a:r>
          </a:p>
          <a:p>
            <a:pPr marL="378059" lvl="2" indent="0" algn="just" hangingPunct="0">
              <a:lnSpc>
                <a:spcPct val="100000"/>
              </a:lnSpc>
              <a:spcBef>
                <a:spcPts val="660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Define tolerances on main fields errors</a:t>
            </a:r>
          </a:p>
          <a:p>
            <a:pPr marL="378059" lvl="2" indent="0" algn="just" hangingPunct="0">
              <a:lnSpc>
                <a:spcPct val="100000"/>
              </a:lnSpc>
              <a:spcBef>
                <a:spcPts val="660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Define tolerances on arcs magnets field quality to ensure DA &gt; 12 </a:t>
            </a: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sym typeface="Symbol" panose="05050102010706020507" pitchFamily="18" charset="2"/>
              </a:rPr>
              <a:t> </a:t>
            </a:r>
            <a:r>
              <a:rPr lang="en-US" sz="1400" dirty="0" smtClean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at injection and more at collision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1053"/>
          <a:stretch/>
        </p:blipFill>
        <p:spPr>
          <a:xfrm>
            <a:off x="747603" y="885463"/>
            <a:ext cx="6066057" cy="148497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274435" y="2375643"/>
            <a:ext cx="1012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alf arc cell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97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Dipoles Field Quality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58923"/>
              </p:ext>
            </p:extLst>
          </p:nvPr>
        </p:nvGraphicFramePr>
        <p:xfrm>
          <a:off x="601750" y="963298"/>
          <a:ext cx="324167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Equation" r:id="rId3" imgW="1435100" imgH="368300" progId="Equation.3">
                  <p:embed/>
                </p:oleObj>
              </mc:Choice>
              <mc:Fallback>
                <p:oleObj name="Equation" r:id="rId3" imgW="1435100" imgH="368300" progId="Equation.3">
                  <p:embed/>
                  <p:pic>
                    <p:nvPicPr>
                      <p:cNvPr id="9" name="Obje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750" y="963298"/>
                        <a:ext cx="3241675" cy="83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18"/>
          <p:cNvSpPr/>
          <p:nvPr/>
        </p:nvSpPr>
        <p:spPr>
          <a:xfrm>
            <a:off x="426797" y="1934004"/>
            <a:ext cx="3858333" cy="1171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285750" marR="0" lvl="0" indent="-28575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 </a:t>
            </a:r>
            <a:r>
              <a:rPr lang="en-US" sz="1400" b="1" i="0" u="none" strike="noStrike" cap="none" baseline="0" dirty="0" err="1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b</a:t>
            </a:r>
            <a:r>
              <a:rPr lang="en-US" sz="1400" b="1" i="0" u="none" strike="noStrike" cap="none" baseline="-25000" dirty="0" err="1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ns</a:t>
            </a:r>
            <a:r>
              <a:rPr lang="en-US" sz="1400" b="1" i="0" u="none" strike="noStrike" cap="none" baseline="-2500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 </a:t>
            </a:r>
            <a:r>
              <a:rPr lang="en-US" sz="1400" b="1" i="0" u="none" strike="noStrike" cap="none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 systematic error component</a:t>
            </a:r>
            <a:endParaRPr lang="en-US" sz="1400" b="1" i="0" u="none" strike="noStrike" cap="none" baseline="0" dirty="0" smtClean="0">
              <a:ln>
                <a:noFill/>
              </a:ln>
              <a:solidFill>
                <a:srgbClr val="000000"/>
              </a:solidFill>
              <a:latin typeface="+mn-lt"/>
              <a:ea typeface="Arial" pitchFamily="2"/>
              <a:cs typeface="Arial" pitchFamily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+mn-lt"/>
                <a:ea typeface="OpenSymbol" pitchFamily="2"/>
                <a:cs typeface="Arial" pitchFamily="2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+mn-lt"/>
                <a:ea typeface="OpenSymbol" pitchFamily="2"/>
                <a:cs typeface="Arial" pitchFamily="2"/>
              </a:rPr>
              <a:t>b</a:t>
            </a:r>
            <a:r>
              <a:rPr lang="en-US" sz="1400" b="1" baseline="-25000" dirty="0" err="1" smtClean="0">
                <a:solidFill>
                  <a:srgbClr val="000000"/>
                </a:solidFill>
                <a:latin typeface="+mn-lt"/>
                <a:ea typeface="OpenSymbol" pitchFamily="2"/>
                <a:cs typeface="Arial" pitchFamily="2"/>
              </a:rPr>
              <a:t>nu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  <a:ea typeface="OpenSymbol" pitchFamily="2"/>
                <a:cs typeface="Arial" pitchFamily="2"/>
              </a:rPr>
              <a:t>  uncertainty error component:                           </a:t>
            </a:r>
            <a:r>
              <a:rPr lang="en-US" sz="14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8 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different sectors as in </a:t>
            </a:r>
            <a:r>
              <a:rPr lang="en-US" sz="14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LHC</a:t>
            </a:r>
            <a:endParaRPr lang="en-US" sz="14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+mn-lt"/>
              <a:ea typeface="Arial" pitchFamily="2"/>
              <a:cs typeface="Arial" pitchFamily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  <a:sym typeface="Symbol" panose="05050102010706020507" pitchFamily="18" charset="2"/>
              </a:rPr>
              <a:t></a:t>
            </a:r>
            <a:r>
              <a:rPr lang="en-US" sz="1400" b="1" i="0" u="none" strike="noStrike" cap="none" baseline="-25000" dirty="0" err="1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  <a:sym typeface="Symbol" panose="05050102010706020507" pitchFamily="18" charset="2"/>
              </a:rPr>
              <a:t>bn</a:t>
            </a:r>
            <a:r>
              <a:rPr lang="en-US" sz="1400" b="1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  <a:sym typeface="Symbol" panose="05050102010706020507" pitchFamily="18" charset="2"/>
              </a:rPr>
              <a:t> random error component:                 </a:t>
            </a:r>
            <a:r>
              <a:rPr lang="en-US" sz="14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different 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seeds  </a:t>
            </a:r>
            <a:r>
              <a:rPr lang="en-US" sz="14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for 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each </a:t>
            </a:r>
            <a:r>
              <a:rPr lang="en-US" sz="14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latin typeface="+mn-lt"/>
                <a:ea typeface="Arial" pitchFamily="2"/>
                <a:cs typeface="Arial" pitchFamily="2"/>
              </a:rPr>
              <a:t>dipole</a:t>
            </a:r>
            <a:endParaRPr lang="en-US" sz="1400" dirty="0">
              <a:solidFill>
                <a:srgbClr val="000000"/>
              </a:solidFill>
              <a:latin typeface="+mn-lt"/>
              <a:ea typeface="Arial" pitchFamily="2"/>
              <a:cs typeface="Arial" pitchFamily="2"/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35769" y="3121093"/>
            <a:ext cx="3616277" cy="162678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>
            <a:defPPr marL="342720" marR="0" lvl="0" indent="-342720" algn="l" rtl="0" hangingPunct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265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265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1pPr>
            <a:lvl2pPr marL="742680" marR="0" lvl="1" indent="-285480" algn="l" rtl="0" hangingPunct="0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en-US" sz="232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2pPr>
            <a:lvl3pPr marL="1143000" marR="0" lvl="2" indent="-228600" algn="l" rtl="0" hangingPunct="0">
              <a:lnSpc>
                <a:spcPct val="100000"/>
              </a:lnSpc>
              <a:spcBef>
                <a:spcPts val="493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en-US" sz="199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3pPr>
            <a:lvl4pPr marL="1600199" marR="0" lvl="3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166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Noto Sans CJK SC Regular" pitchFamily="2"/>
                <a:cs typeface="FreeSans" pitchFamily="2"/>
              </a:defRPr>
            </a:lvl9pPr>
          </a:lstStyle>
          <a:p>
            <a:pPr algn="just"/>
            <a:r>
              <a:rPr lang="en-US" sz="1400" kern="0" dirty="0" smtClean="0">
                <a:latin typeface="+mn-lt"/>
              </a:rPr>
              <a:t>Even normal error components change sign between inner and outer chamber*</a:t>
            </a:r>
          </a:p>
          <a:p>
            <a:pPr algn="just"/>
            <a:r>
              <a:rPr lang="en-US" sz="1400" kern="0" dirty="0" smtClean="0">
                <a:latin typeface="+mn-lt"/>
              </a:rPr>
              <a:t>Odd skew error components change sign between inner and outer chamber*</a:t>
            </a:r>
          </a:p>
          <a:p>
            <a:pPr marL="0" indent="0" algn="just">
              <a:buFont typeface="Arial" pitchFamily="34"/>
              <a:buNone/>
            </a:pPr>
            <a:r>
              <a:rPr lang="en-US" sz="1400" kern="0" dirty="0" smtClean="0">
                <a:latin typeface="+mn-lt"/>
              </a:rPr>
              <a:t>*NB. this is not true for the common coil design of the main dipoles…  </a:t>
            </a:r>
            <a:endParaRPr lang="en-US" sz="1400" kern="0" dirty="0">
              <a:latin typeface="+mn-lt"/>
            </a:endParaRPr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130" y="1181812"/>
            <a:ext cx="3073005" cy="3406659"/>
          </a:xfrm>
          <a:prstGeom prst="rect">
            <a:avLst/>
          </a:prstGeom>
        </p:spPr>
      </p:pic>
      <p:sp>
        <p:nvSpPr>
          <p:cNvPr id="60" name="Arc 59"/>
          <p:cNvSpPr/>
          <p:nvPr/>
        </p:nvSpPr>
        <p:spPr>
          <a:xfrm rot="19504658">
            <a:off x="6290658" y="1508148"/>
            <a:ext cx="759921" cy="1433531"/>
          </a:xfrm>
          <a:prstGeom prst="arc">
            <a:avLst>
              <a:gd name="adj1" fmla="val 16770291"/>
              <a:gd name="adj2" fmla="val 4454770"/>
            </a:avLst>
          </a:prstGeom>
          <a:noFill/>
          <a:ln w="57150">
            <a:solidFill>
              <a:srgbClr val="FFCC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ZoneTexte 60"/>
          <p:cNvSpPr txBox="1"/>
          <p:nvPr/>
        </p:nvSpPr>
        <p:spPr>
          <a:xfrm>
            <a:off x="5875602" y="91068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 smtClean="0">
                <a:solidFill>
                  <a:srgbClr val="FFCC00"/>
                </a:solidFill>
              </a:rPr>
              <a:t>1</a:t>
            </a:r>
            <a:endParaRPr lang="en-US" b="1" baseline="-25000" dirty="0">
              <a:solidFill>
                <a:srgbClr val="FFCC00"/>
              </a:solidFill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6750378" y="146237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>
                <a:solidFill>
                  <a:srgbClr val="FFCC00"/>
                </a:solidFill>
              </a:rPr>
              <a:t>2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6902778" y="362645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 smtClean="0">
                <a:solidFill>
                  <a:srgbClr val="FFCC00"/>
                </a:solidFill>
              </a:rPr>
              <a:t>3</a:t>
            </a:r>
            <a:endParaRPr lang="en-US" b="1" baseline="-25000" dirty="0">
              <a:solidFill>
                <a:srgbClr val="FFCC0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5884746" y="451501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>
                <a:solidFill>
                  <a:srgbClr val="FFCC00"/>
                </a:solidFill>
              </a:rPr>
              <a:t>4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5296482" y="451501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 smtClean="0">
                <a:solidFill>
                  <a:srgbClr val="FFCC00"/>
                </a:solidFill>
              </a:rPr>
              <a:t>5</a:t>
            </a:r>
            <a:endParaRPr lang="en-US" b="1" baseline="-25000" dirty="0">
              <a:solidFill>
                <a:srgbClr val="FFCC00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287338" y="910686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>
                <a:solidFill>
                  <a:srgbClr val="FFCC00"/>
                </a:solidFill>
              </a:rPr>
              <a:t>8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4424754" y="161477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 smtClean="0">
                <a:solidFill>
                  <a:srgbClr val="FFCC00"/>
                </a:solidFill>
              </a:rPr>
              <a:t>7</a:t>
            </a:r>
            <a:endParaRPr lang="en-US" b="1" baseline="-25000" dirty="0">
              <a:solidFill>
                <a:srgbClr val="FFCC00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4366842" y="374227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U</a:t>
            </a:r>
            <a:r>
              <a:rPr lang="en-US" b="1" baseline="-25000" dirty="0" smtClean="0">
                <a:solidFill>
                  <a:srgbClr val="FFCC00"/>
                </a:solidFill>
              </a:rPr>
              <a:t>6</a:t>
            </a:r>
            <a:endParaRPr lang="en-US" b="1" baseline="-25000" dirty="0">
              <a:solidFill>
                <a:srgbClr val="FFCC00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3822192" y="130083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(1)</a:t>
            </a:r>
            <a:endParaRPr lang="en-US" sz="1200" dirty="0"/>
          </a:p>
        </p:txBody>
      </p:sp>
      <p:sp>
        <p:nvSpPr>
          <p:cNvPr id="70" name="ZoneTexte 69"/>
          <p:cNvSpPr txBox="1"/>
          <p:nvPr/>
        </p:nvSpPr>
        <p:spPr>
          <a:xfrm>
            <a:off x="435768" y="4873752"/>
            <a:ext cx="3322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(1)  S</a:t>
            </a:r>
            <a:r>
              <a:rPr lang="en-US" sz="1000" dirty="0"/>
              <a:t>. </a:t>
            </a:r>
            <a:r>
              <a:rPr lang="en-US" sz="1000" dirty="0" err="1"/>
              <a:t>Fartoukh</a:t>
            </a:r>
            <a:r>
              <a:rPr lang="en-US" sz="1000" dirty="0"/>
              <a:t> and O. </a:t>
            </a:r>
            <a:r>
              <a:rPr lang="en-US" sz="1000" dirty="0" err="1"/>
              <a:t>Bruning</a:t>
            </a:r>
            <a:r>
              <a:rPr lang="en-US" sz="1000" dirty="0"/>
              <a:t> LHC Project Report </a:t>
            </a:r>
            <a:r>
              <a:rPr lang="en-US" sz="1000" dirty="0" smtClean="0"/>
              <a:t>501 </a:t>
            </a:r>
          </a:p>
          <a:p>
            <a:r>
              <a:rPr lang="en-US" sz="1000" dirty="0" smtClean="0"/>
              <a:t>LHC </a:t>
            </a:r>
            <a:r>
              <a:rPr lang="en-US" sz="1000" dirty="0"/>
              <a:t>Design </a:t>
            </a:r>
            <a:r>
              <a:rPr lang="en-US" sz="1000" dirty="0" smtClean="0"/>
              <a:t>Report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805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Dipoles Field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tables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9505" y="1500557"/>
            <a:ext cx="3729435" cy="3205913"/>
          </a:xfrm>
        </p:spPr>
        <p:txBody>
          <a:bodyPr>
            <a:normAutofit/>
          </a:bodyPr>
          <a:lstStyle/>
          <a:p>
            <a:pPr algn="just"/>
            <a:endParaRPr lang="en-US" sz="1400" dirty="0" smtClean="0"/>
          </a:p>
          <a:p>
            <a:pPr marL="0" indent="0" algn="just">
              <a:buNone/>
            </a:pPr>
            <a:r>
              <a:rPr lang="en-US" sz="1400" b="1" dirty="0" smtClean="0">
                <a:solidFill>
                  <a:srgbClr val="00B050"/>
                </a:solidFill>
              </a:rPr>
              <a:t>1</a:t>
            </a:r>
            <a:r>
              <a:rPr lang="en-US" sz="1400" b="1" baseline="30000" dirty="0" smtClean="0">
                <a:solidFill>
                  <a:srgbClr val="00B050"/>
                </a:solidFill>
              </a:rPr>
              <a:t>st</a:t>
            </a:r>
            <a:r>
              <a:rPr lang="en-US" sz="1400" dirty="0" smtClean="0"/>
              <a:t> table: </a:t>
            </a:r>
            <a:r>
              <a:rPr lang="en-US" sz="1400" b="1" dirty="0" smtClean="0"/>
              <a:t>max systematic </a:t>
            </a:r>
            <a:r>
              <a:rPr lang="en-US" sz="1400" b="1" dirty="0" err="1" smtClean="0"/>
              <a:t>sextupole</a:t>
            </a:r>
            <a:r>
              <a:rPr lang="en-US" sz="1400" b="1" dirty="0" smtClean="0"/>
              <a:t> error </a:t>
            </a:r>
            <a:r>
              <a:rPr lang="en-US" sz="1400" dirty="0" smtClean="0"/>
              <a:t>can be corrected/tolerated </a:t>
            </a:r>
            <a:r>
              <a:rPr lang="en-US" sz="1400" b="1" dirty="0" smtClean="0"/>
              <a:t>at collision                           </a:t>
            </a:r>
            <a:r>
              <a:rPr lang="en-US" sz="1400" dirty="0" smtClean="0">
                <a:sym typeface="Symbol" panose="05050102010706020507" pitchFamily="18" charset="2"/>
              </a:rPr>
              <a:t></a:t>
            </a:r>
          </a:p>
          <a:p>
            <a:pPr marL="0" indent="0" algn="just">
              <a:buNone/>
            </a:pPr>
            <a:r>
              <a:rPr lang="en-US" sz="1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2</a:t>
            </a:r>
            <a:r>
              <a:rPr lang="en-US" sz="14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nd</a:t>
            </a:r>
            <a:r>
              <a:rPr lang="en-US" sz="1400" dirty="0" smtClean="0">
                <a:sym typeface="Symbol" panose="05050102010706020507" pitchFamily="18" charset="2"/>
              </a:rPr>
              <a:t> table: max value of </a:t>
            </a:r>
            <a:r>
              <a:rPr lang="en-US" sz="1400" b="1" dirty="0" smtClean="0">
                <a:sym typeface="Symbol" panose="05050102010706020507" pitchFamily="18" charset="2"/>
              </a:rPr>
              <a:t>random skew quadrupole error</a:t>
            </a:r>
            <a:r>
              <a:rPr lang="en-US" sz="1400" dirty="0" smtClean="0">
                <a:sym typeface="Symbol" panose="05050102010706020507" pitchFamily="18" charset="2"/>
              </a:rPr>
              <a:t> can be tolerate                        </a:t>
            </a:r>
          </a:p>
          <a:p>
            <a:pPr marL="0" indent="0" algn="just">
              <a:buNone/>
            </a:pPr>
            <a:r>
              <a:rPr lang="en-US" sz="1400" b="1" dirty="0">
                <a:solidFill>
                  <a:srgbClr val="00B050"/>
                </a:solidFill>
                <a:sym typeface="Symbol" panose="05050102010706020507" pitchFamily="18" charset="2"/>
              </a:rPr>
              <a:t>3</a:t>
            </a:r>
            <a:r>
              <a:rPr lang="en-US" sz="14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nd</a:t>
            </a:r>
            <a:r>
              <a:rPr lang="en-US" sz="1400" dirty="0" smtClean="0">
                <a:sym typeface="Symbol" panose="05050102010706020507" pitchFamily="18" charset="2"/>
              </a:rPr>
              <a:t> and </a:t>
            </a:r>
            <a:r>
              <a:rPr lang="en-US" sz="1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4</a:t>
            </a:r>
            <a:r>
              <a:rPr lang="en-US" sz="14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th</a:t>
            </a:r>
            <a:r>
              <a:rPr lang="en-US" sz="1400" dirty="0" smtClean="0">
                <a:sym typeface="Symbol" panose="05050102010706020507" pitchFamily="18" charset="2"/>
              </a:rPr>
              <a:t> tables: limit for </a:t>
            </a:r>
            <a:r>
              <a:rPr lang="en-US" sz="1400" b="1" dirty="0" smtClean="0">
                <a:sym typeface="Symbol" panose="05050102010706020507" pitchFamily="18" charset="2"/>
              </a:rPr>
              <a:t>systematic quadrupole error                                                    </a:t>
            </a:r>
            <a:r>
              <a:rPr lang="en-US" sz="1400" dirty="0" smtClean="0">
                <a:sym typeface="Symbol" panose="05050102010706020507" pitchFamily="18" charset="2"/>
              </a:rPr>
              <a:t></a:t>
            </a:r>
          </a:p>
          <a:p>
            <a:pPr marL="0" indent="0" algn="just">
              <a:buNone/>
            </a:pPr>
            <a:endParaRPr lang="en-US" sz="1400" dirty="0" smtClean="0">
              <a:sym typeface="Symbol" panose="05050102010706020507" pitchFamily="18" charset="2"/>
            </a:endParaRPr>
          </a:p>
          <a:p>
            <a:pPr marL="0" indent="0" algn="just">
              <a:buNone/>
            </a:pPr>
            <a:r>
              <a:rPr lang="en-US" sz="1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4</a:t>
            </a:r>
            <a:r>
              <a:rPr lang="en-US" sz="14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th</a:t>
            </a:r>
            <a:r>
              <a:rPr lang="en-US" sz="1400" dirty="0" smtClean="0">
                <a:sym typeface="Symbol" panose="05050102010706020507" pitchFamily="18" charset="2"/>
              </a:rPr>
              <a:t> table: limit </a:t>
            </a:r>
            <a:r>
              <a:rPr lang="en-US" sz="1400" dirty="0">
                <a:sym typeface="Symbol" panose="05050102010706020507" pitchFamily="18" charset="2"/>
              </a:rPr>
              <a:t>for </a:t>
            </a:r>
            <a:r>
              <a:rPr lang="en-US" sz="1400" b="1" dirty="0">
                <a:sym typeface="Symbol" panose="05050102010706020507" pitchFamily="18" charset="2"/>
              </a:rPr>
              <a:t>systematic </a:t>
            </a:r>
            <a:r>
              <a:rPr lang="en-US" sz="1400" b="1" dirty="0" smtClean="0">
                <a:sym typeface="Symbol" panose="05050102010706020507" pitchFamily="18" charset="2"/>
              </a:rPr>
              <a:t>and random </a:t>
            </a:r>
            <a:r>
              <a:rPr lang="en-US" sz="1400" b="1" dirty="0" err="1" smtClean="0">
                <a:sym typeface="Symbol" panose="05050102010706020507" pitchFamily="18" charset="2"/>
              </a:rPr>
              <a:t>sextupole</a:t>
            </a:r>
            <a:r>
              <a:rPr lang="en-US" sz="1400" b="1" dirty="0" smtClean="0">
                <a:sym typeface="Symbol" panose="05050102010706020507" pitchFamily="18" charset="2"/>
              </a:rPr>
              <a:t> and </a:t>
            </a:r>
            <a:r>
              <a:rPr lang="en-US" sz="1400" b="1" dirty="0" err="1" smtClean="0">
                <a:sym typeface="Symbol" panose="05050102010706020507" pitchFamily="18" charset="2"/>
              </a:rPr>
              <a:t>decapole</a:t>
            </a:r>
            <a:r>
              <a:rPr lang="en-US" sz="1400" b="1" dirty="0" smtClean="0">
                <a:sym typeface="Symbol" panose="05050102010706020507" pitchFamily="18" charset="2"/>
              </a:rPr>
              <a:t> error </a:t>
            </a:r>
            <a:r>
              <a:rPr lang="en-US" sz="1400" dirty="0" smtClean="0">
                <a:sym typeface="Symbol" panose="05050102010706020507" pitchFamily="18" charset="2"/>
              </a:rPr>
              <a:t>at injection        </a:t>
            </a:r>
            <a:endParaRPr lang="en-US" sz="1400" dirty="0"/>
          </a:p>
          <a:p>
            <a:pPr marL="0" indent="0" algn="just">
              <a:buNone/>
            </a:pPr>
            <a:endParaRPr lang="en-US" sz="1400" dirty="0" smtClean="0"/>
          </a:p>
          <a:p>
            <a:pPr marL="0" indent="0" algn="just">
              <a:buNone/>
            </a:pPr>
            <a:r>
              <a:rPr lang="en-US" sz="1400" b="1" dirty="0" smtClean="0">
                <a:solidFill>
                  <a:srgbClr val="00B050"/>
                </a:solidFill>
              </a:rPr>
              <a:t>5</a:t>
            </a:r>
            <a:r>
              <a:rPr lang="en-US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1400" dirty="0" smtClean="0"/>
              <a:t> table: </a:t>
            </a:r>
            <a:r>
              <a:rPr lang="en-US" sz="1400" b="1" dirty="0" err="1" smtClean="0"/>
              <a:t>decapole</a:t>
            </a:r>
            <a:r>
              <a:rPr lang="en-US" sz="1400" b="1" dirty="0" smtClean="0"/>
              <a:t> correction </a:t>
            </a:r>
            <a:r>
              <a:rPr lang="en-US" sz="1400" dirty="0" smtClean="0"/>
              <a:t>at injection        </a:t>
            </a:r>
            <a:r>
              <a:rPr lang="en-US" sz="1400" dirty="0" smtClean="0">
                <a:sym typeface="Symbol" panose="05050102010706020507" pitchFamily="18" charset="2"/>
              </a:rPr>
              <a:t></a:t>
            </a:r>
            <a:endParaRPr lang="en-US" sz="1400" dirty="0" smtClean="0"/>
          </a:p>
          <a:p>
            <a:pPr marL="0" indent="0" algn="just">
              <a:buNone/>
            </a:pPr>
            <a:endParaRPr lang="en-US" sz="1400" dirty="0"/>
          </a:p>
          <a:p>
            <a:pPr marL="0" indent="0" algn="just">
              <a:buNone/>
            </a:pPr>
            <a:endParaRPr lang="en-US" sz="1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5</a:t>
            </a:fld>
            <a:endParaRPr lang="fr-FR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347776" y="1509522"/>
            <a:ext cx="2599877" cy="3053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9029" indent="-189029" algn="l" defTabSz="756117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88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147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205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264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323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381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440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499" indent="-189029" algn="l" defTabSz="756117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 panose="05050102010706020507" pitchFamily="18" charset="2"/>
              <a:buChar char="Ü"/>
            </a:pPr>
            <a:r>
              <a:rPr lang="en-US" sz="1400" dirty="0" smtClean="0"/>
              <a:t> 5 Field Quality tables</a:t>
            </a:r>
          </a:p>
          <a:p>
            <a:pPr>
              <a:buFont typeface="Symbol" panose="05050102010706020507" pitchFamily="18" charset="2"/>
              <a:buChar char="Ü"/>
            </a:pPr>
            <a:endParaRPr lang="en-US" sz="1400" dirty="0"/>
          </a:p>
          <a:p>
            <a:pPr>
              <a:buFont typeface="Symbol" panose="05050102010706020507" pitchFamily="18" charset="2"/>
              <a:buChar char="Ü"/>
            </a:pPr>
            <a:r>
              <a:rPr lang="en-US" sz="1400" dirty="0" smtClean="0"/>
              <a:t> max correctors Gradients feasible with </a:t>
            </a:r>
            <a:r>
              <a:rPr lang="en-US" sz="1400" dirty="0" err="1" smtClean="0"/>
              <a:t>NbTi</a:t>
            </a:r>
            <a:r>
              <a:rPr lang="en-US" sz="1400" dirty="0"/>
              <a:t> </a:t>
            </a:r>
            <a:r>
              <a:rPr lang="en-US" sz="1400" dirty="0" smtClean="0"/>
              <a:t>technology</a:t>
            </a:r>
          </a:p>
          <a:p>
            <a:pPr>
              <a:buFont typeface="Symbol" panose="05050102010706020507" pitchFamily="18" charset="2"/>
              <a:buChar char="Ü"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 </a:t>
            </a:r>
            <a:endParaRPr lang="en-US" sz="1400" dirty="0" smtClean="0"/>
          </a:p>
          <a:p>
            <a:pPr>
              <a:buFont typeface="Symbol" panose="05050102010706020507" pitchFamily="18" charset="2"/>
              <a:buChar char="Ü"/>
            </a:pPr>
            <a:r>
              <a:rPr lang="en-US" sz="1400" dirty="0" smtClean="0"/>
              <a:t> new asymmetric coil design </a:t>
            </a:r>
            <a:r>
              <a:rPr lang="en-GB" sz="1400" dirty="0"/>
              <a:t>(</a:t>
            </a:r>
            <a:r>
              <a:rPr lang="it-IT" sz="1400" dirty="0"/>
              <a:t>INFN-LASA &amp; INFN GENOVA) </a:t>
            </a:r>
            <a:endParaRPr lang="it-IT" sz="1400" dirty="0" smtClean="0"/>
          </a:p>
          <a:p>
            <a:pPr>
              <a:buFont typeface="Symbol" panose="05050102010706020507" pitchFamily="18" charset="2"/>
              <a:buChar char="Ü"/>
            </a:pPr>
            <a:endParaRPr lang="it-IT" sz="1400" dirty="0" smtClean="0"/>
          </a:p>
          <a:p>
            <a:pPr>
              <a:buFont typeface="Symbol" panose="05050102010706020507" pitchFamily="18" charset="2"/>
              <a:buChar char="Ü"/>
            </a:pPr>
            <a:r>
              <a:rPr lang="en-US" sz="1400" dirty="0" smtClean="0"/>
              <a:t> new strand magnetization for persistent current effects</a:t>
            </a:r>
            <a:r>
              <a:rPr lang="en-US" sz="1400" baseline="30000" dirty="0" smtClean="0"/>
              <a:t>*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1901476" y="1102656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WP2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334968" y="1165411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WP5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186522" y="4652682"/>
            <a:ext cx="30748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*T</a:t>
            </a:r>
            <a:r>
              <a:rPr lang="en-US" sz="1000" dirty="0"/>
              <a:t>. </a:t>
            </a:r>
            <a:r>
              <a:rPr lang="en-US" sz="1000" dirty="0" err="1"/>
              <a:t>Spina</a:t>
            </a:r>
            <a:r>
              <a:rPr lang="en-US" sz="1000" dirty="0"/>
              <a:t>, A. </a:t>
            </a:r>
            <a:r>
              <a:rPr lang="en-US" sz="1000" dirty="0" err="1"/>
              <a:t>Ballarino</a:t>
            </a:r>
            <a:r>
              <a:rPr lang="en-US" sz="1000" dirty="0"/>
              <a:t>, L. </a:t>
            </a:r>
            <a:r>
              <a:rPr lang="en-US" sz="1000" dirty="0" err="1" smtClean="0"/>
              <a:t>Bottura</a:t>
            </a:r>
            <a:r>
              <a:rPr lang="en-US" sz="1000" dirty="0" smtClean="0"/>
              <a:t> et </a:t>
            </a:r>
            <a:r>
              <a:rPr lang="en-US" sz="1000" dirty="0"/>
              <a:t>al</a:t>
            </a:r>
            <a:r>
              <a:rPr lang="en-US" sz="1000" dirty="0" smtClean="0"/>
              <a:t>., </a:t>
            </a:r>
            <a:r>
              <a:rPr lang="en-US" sz="1000" dirty="0"/>
              <a:t>"Artificial pinning </a:t>
            </a:r>
            <a:r>
              <a:rPr lang="en-US" sz="1000" dirty="0" smtClean="0"/>
              <a:t>in Nb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Sn </a:t>
            </a:r>
            <a:r>
              <a:rPr lang="en-US" sz="1000" dirty="0"/>
              <a:t>wires", IEEE Transactions on Applied </a:t>
            </a:r>
            <a:r>
              <a:rPr lang="en-US" sz="1000" dirty="0" smtClean="0"/>
              <a:t>Superconductivity</a:t>
            </a:r>
            <a:r>
              <a:rPr lang="en-US" sz="1000" dirty="0"/>
              <a:t>, vol. 27, pp. 1-5, </a:t>
            </a:r>
            <a:r>
              <a:rPr lang="en-US" sz="1000" dirty="0" smtClean="0"/>
              <a:t>2017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0040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2773" y="85768"/>
            <a:ext cx="6658654" cy="1096044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Sextupole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corrector and tolerance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6</a:t>
            </a:fld>
            <a:endParaRPr lang="fr-FR"/>
          </a:p>
        </p:txBody>
      </p:sp>
      <p:sp>
        <p:nvSpPr>
          <p:cNvPr id="8" name="Connecteur droit 7"/>
          <p:cNvSpPr/>
          <p:nvPr/>
        </p:nvSpPr>
        <p:spPr>
          <a:xfrm>
            <a:off x="658271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07551" y="2712448"/>
            <a:ext cx="4284936" cy="255309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 One corrector at each dipole 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powered</a:t>
            </a:r>
            <a:r>
              <a:rPr lang="en-US" sz="1600" b="0" i="0" u="none" strike="noStrike" cap="none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in series for each of the arc </a:t>
            </a:r>
            <a:endParaRPr lang="en-US" sz="1600" b="0" i="0" u="none" strike="noStrike" cap="none" baseline="0" dirty="0" smtClean="0">
              <a:ln>
                <a:noFill/>
              </a:ln>
              <a:solidFill>
                <a:srgbClr val="000000"/>
              </a:solidFill>
              <a:ea typeface="Arial" pitchFamily="2"/>
              <a:cs typeface="Arial" pitchFamily="2"/>
            </a:endParaRPr>
          </a:p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Max feasible 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47FF"/>
                </a:solidFill>
                <a:ea typeface="Arial" pitchFamily="2"/>
                <a:cs typeface="Arial" pitchFamily="2"/>
              </a:rPr>
              <a:t>gradient 3000 T/m</a:t>
            </a:r>
            <a:r>
              <a:rPr lang="en-US" sz="1600" b="0" i="0" u="none" strike="noStrike" cap="none" baseline="33000" dirty="0" smtClean="0">
                <a:ln>
                  <a:noFill/>
                </a:ln>
                <a:solidFill>
                  <a:srgbClr val="0047FF"/>
                </a:solidFill>
                <a:ea typeface="Arial" pitchFamily="2"/>
                <a:cs typeface="Arial" pitchFamily="2"/>
              </a:rPr>
              <a:t>2</a:t>
            </a:r>
            <a:r>
              <a:rPr lang="en-US" sz="1600" dirty="0">
                <a:solidFill>
                  <a:srgbClr val="000000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and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47FF"/>
                </a:solidFill>
                <a:ea typeface="Arial" pitchFamily="2"/>
                <a:cs typeface="Arial" pitchFamily="2"/>
              </a:rPr>
              <a:t>0.11 m </a:t>
            </a:r>
            <a:r>
              <a:rPr lang="en-US" sz="1600" dirty="0" smtClean="0">
                <a:ea typeface="Arial" pitchFamily="2"/>
                <a:cs typeface="Arial" pitchFamily="2"/>
              </a:rPr>
              <a:t>long</a:t>
            </a:r>
            <a:r>
              <a:rPr lang="en-US" sz="1600" b="0" i="0" u="none" strike="noStrike" cap="none" baseline="0" dirty="0" smtClean="0">
                <a:ln>
                  <a:noFill/>
                </a:ln>
                <a:ea typeface="Arial" pitchFamily="2"/>
                <a:cs typeface="Arial" pitchFamily="2"/>
              </a:rPr>
              <a:t> (</a:t>
            </a:r>
            <a:r>
              <a:rPr lang="en-US" sz="1600" b="0" i="0" u="none" strike="noStrike" cap="none" baseline="0" dirty="0" err="1" smtClean="0">
                <a:ln>
                  <a:noFill/>
                </a:ln>
                <a:ea typeface="Arial" pitchFamily="2"/>
                <a:cs typeface="Arial" pitchFamily="2"/>
              </a:rPr>
              <a:t>NbTi</a:t>
            </a:r>
            <a:r>
              <a:rPr lang="en-US" sz="1600" b="0" i="0" u="none" strike="noStrike" cap="none" baseline="0" dirty="0" smtClean="0">
                <a:ln>
                  <a:noFill/>
                </a:ln>
                <a:ea typeface="Arial" pitchFamily="2"/>
                <a:cs typeface="Arial" pitchFamily="2"/>
              </a:rPr>
              <a:t> technology)</a:t>
            </a:r>
            <a:endParaRPr lang="en-US" sz="1600" b="0" i="0" u="none" strike="noStrike" cap="none" baseline="0" dirty="0">
              <a:ln>
                <a:noFill/>
              </a:ln>
              <a:ea typeface="Arial" pitchFamily="2"/>
              <a:cs typeface="Arial" pitchFamily="2"/>
            </a:endParaRPr>
          </a:p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Can correct systematic up to 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FF"/>
                </a:solidFill>
                <a:ea typeface="Arial" pitchFamily="2"/>
                <a:cs typeface="Arial" pitchFamily="2"/>
              </a:rPr>
              <a:t>6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(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FF"/>
                </a:solidFill>
                <a:ea typeface="Arial" pitchFamily="2"/>
                <a:cs typeface="Arial" pitchFamily="2"/>
              </a:rPr>
              <a:t>60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) 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FF"/>
                </a:solidFill>
                <a:ea typeface="Arial" pitchFamily="2"/>
                <a:cs typeface="Arial" pitchFamily="2"/>
              </a:rPr>
              <a:t>units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of systematic b</a:t>
            </a:r>
            <a:r>
              <a:rPr lang="en-US" sz="1600" b="0" i="0" u="none" strike="noStrike" cap="none" baseline="-2500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3</a:t>
            </a:r>
            <a:r>
              <a:rPr lang="en-US" sz="1600" b="0" i="0" u="none" strike="noStrike" cap="none" baseline="0" dirty="0" smtClean="0">
                <a:ln>
                  <a:noFill/>
                </a:ln>
                <a:solidFill>
                  <a:srgbClr val="000000"/>
                </a:solidFill>
                <a:ea typeface="Arial" pitchFamily="2"/>
                <a:cs typeface="Arial" pitchFamily="2"/>
              </a:rPr>
              <a:t> at collision (injection)</a:t>
            </a:r>
          </a:p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Max used gradient for last table is </a:t>
            </a:r>
            <a:r>
              <a:rPr lang="en-US" sz="1600" dirty="0" smtClean="0">
                <a:solidFill>
                  <a:srgbClr val="0000FF"/>
                </a:solidFill>
                <a:ea typeface="Arial" pitchFamily="2"/>
                <a:cs typeface="Arial" pitchFamily="2"/>
              </a:rPr>
              <a:t>1205 T /</a:t>
            </a:r>
            <a:r>
              <a:rPr lang="en-US" sz="1600" dirty="0" smtClean="0">
                <a:solidFill>
                  <a:srgbClr val="0000FF"/>
                </a:solidFill>
                <a:ea typeface="Arial" pitchFamily="2"/>
                <a:cs typeface="Arial" pitchFamily="2"/>
              </a:rPr>
              <a:t>m</a:t>
            </a:r>
            <a:r>
              <a:rPr lang="en-US" sz="1600" baseline="30000" dirty="0" smtClean="0">
                <a:solidFill>
                  <a:srgbClr val="0000FF"/>
                </a:solidFill>
                <a:ea typeface="Arial" pitchFamily="2"/>
                <a:cs typeface="Arial" pitchFamily="2"/>
              </a:rPr>
              <a:t>2</a:t>
            </a:r>
          </a:p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cap="none" dirty="0" smtClean="0">
                <a:ln>
                  <a:noFill/>
                </a:ln>
                <a:ea typeface="Arial" pitchFamily="2"/>
                <a:cs typeface="Arial" pitchFamily="2"/>
              </a:rPr>
              <a:t>To reduce </a:t>
            </a:r>
            <a:r>
              <a:rPr lang="en-US" sz="1600" b="0" i="0" u="none" strike="noStrike" cap="none" dirty="0" smtClean="0">
                <a:ln>
                  <a:noFill/>
                </a:ln>
                <a:ea typeface="Arial" pitchFamily="2"/>
                <a:cs typeface="Arial" pitchFamily="2"/>
                <a:sym typeface="Symbol" panose="05050102010706020507" pitchFamily="18" charset="2"/>
              </a:rPr>
              <a:t>-beating from feed-down, MCS relative alignment to the main dipole has to be </a:t>
            </a:r>
            <a:r>
              <a:rPr lang="en-US" sz="1600" b="0" i="0" u="none" strike="noStrike" cap="none" dirty="0" err="1" smtClean="0">
                <a:ln>
                  <a:noFill/>
                </a:ln>
                <a:ea typeface="Arial" pitchFamily="2"/>
                <a:cs typeface="Arial" pitchFamily="2"/>
                <a:sym typeface="Symbol" panose="05050102010706020507" pitchFamily="18" charset="2"/>
              </a:rPr>
              <a:t>crontrolled</a:t>
            </a:r>
            <a:r>
              <a:rPr lang="en-US" sz="1600" b="0" i="0" u="none" strike="noStrike" cap="none" dirty="0" smtClean="0">
                <a:ln>
                  <a:noFill/>
                </a:ln>
                <a:ea typeface="Arial" pitchFamily="2"/>
                <a:cs typeface="Arial" pitchFamily="2"/>
                <a:sym typeface="Symbol" panose="05050102010706020507" pitchFamily="18" charset="2"/>
              </a:rPr>
              <a:t> </a:t>
            </a:r>
            <a:endParaRPr lang="en-US" sz="1600" b="0" i="0" u="none" strike="noStrike" cap="none" dirty="0">
              <a:ln>
                <a:noFill/>
              </a:ln>
              <a:ea typeface="Arial" pitchFamily="2"/>
              <a:cs typeface="Arial" pitchFamily="2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642" y="934094"/>
            <a:ext cx="2804176" cy="235856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77" y="1302620"/>
            <a:ext cx="3989577" cy="995903"/>
          </a:xfrm>
          <a:prstGeom prst="rect">
            <a:avLst/>
          </a:prstGeom>
        </p:spPr>
      </p:pic>
      <p:sp>
        <p:nvSpPr>
          <p:cNvPr id="13" name="Connecteur droit 12"/>
          <p:cNvSpPr/>
          <p:nvPr/>
        </p:nvSpPr>
        <p:spPr>
          <a:xfrm>
            <a:off x="1246609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4" name="Connecteur droit 13"/>
          <p:cNvSpPr/>
          <p:nvPr/>
        </p:nvSpPr>
        <p:spPr>
          <a:xfrm>
            <a:off x="1829627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5" name="Connecteur droit 14"/>
          <p:cNvSpPr/>
          <p:nvPr/>
        </p:nvSpPr>
        <p:spPr>
          <a:xfrm>
            <a:off x="2402009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6" name="Connecteur droit 15"/>
          <p:cNvSpPr/>
          <p:nvPr/>
        </p:nvSpPr>
        <p:spPr>
          <a:xfrm>
            <a:off x="2990341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7" name="Connecteur droit 16"/>
          <p:cNvSpPr/>
          <p:nvPr/>
        </p:nvSpPr>
        <p:spPr>
          <a:xfrm>
            <a:off x="3573359" y="975297"/>
            <a:ext cx="0" cy="332639"/>
          </a:xfrm>
          <a:prstGeom prst="line">
            <a:avLst/>
          </a:prstGeom>
          <a:noFill/>
          <a:ln w="38160">
            <a:solidFill>
              <a:srgbClr val="0047FF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765619" y="2318069"/>
            <a:ext cx="1012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alf arc cell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218" y="3275855"/>
            <a:ext cx="2864431" cy="194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55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4825" y="85768"/>
            <a:ext cx="6626602" cy="109604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Decapole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corrector and tolerance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4824" y="3465638"/>
            <a:ext cx="6717496" cy="158185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SzPct val="45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One corrector every other dipole powered in series for each of the arcs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SzPct val="45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Max feasible </a:t>
            </a:r>
            <a:r>
              <a:rPr lang="en-US" sz="16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gradient 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4.3(2.8) 10</a:t>
            </a:r>
            <a:r>
              <a:rPr lang="en-US" sz="1600" baseline="30000" dirty="0">
                <a:solidFill>
                  <a:srgbClr val="3333FF"/>
                </a:solidFill>
                <a:ea typeface="Arial" pitchFamily="2"/>
                <a:cs typeface="Arial" pitchFamily="2"/>
              </a:rPr>
              <a:t>6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T/m</a:t>
            </a:r>
            <a:r>
              <a:rPr lang="en-US" sz="1600" baseline="330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4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and </a:t>
            </a:r>
            <a:r>
              <a:rPr lang="en-US" sz="16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0.066 m</a:t>
            </a:r>
            <a:r>
              <a:rPr lang="en-US" sz="1600" dirty="0" smtClean="0">
                <a:ea typeface="Arial" pitchFamily="2"/>
                <a:cs typeface="Arial" pitchFamily="2"/>
              </a:rPr>
              <a:t> long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,  </a:t>
            </a:r>
            <a:r>
              <a:rPr lang="en-US" sz="1600" dirty="0">
                <a:solidFill>
                  <a:srgbClr val="000000"/>
                </a:solidFill>
                <a:ea typeface="Arial" pitchFamily="2"/>
                <a:cs typeface="Arial" pitchFamily="2"/>
              </a:rPr>
              <a:t>aperture 53(68)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mm</a:t>
            </a:r>
            <a:endParaRPr lang="en-US" sz="1600" dirty="0">
              <a:solidFill>
                <a:srgbClr val="000000"/>
              </a:solidFill>
              <a:ea typeface="Arial" pitchFamily="2"/>
              <a:cs typeface="Arial" pitchFamily="2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SzPct val="45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Can </a:t>
            </a:r>
            <a:r>
              <a:rPr lang="en-US" sz="1600" dirty="0">
                <a:solidFill>
                  <a:srgbClr val="000000"/>
                </a:solidFill>
                <a:ea typeface="Arial" pitchFamily="2"/>
                <a:cs typeface="Arial" pitchFamily="2"/>
              </a:rPr>
              <a:t>correct a systematic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  <a:cs typeface="Arial" pitchFamily="2"/>
              </a:rPr>
              <a:t>component of 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b</a:t>
            </a:r>
            <a:r>
              <a:rPr lang="en-US" sz="1600" baseline="-25000" dirty="0">
                <a:solidFill>
                  <a:srgbClr val="3333FF"/>
                </a:solidFill>
                <a:ea typeface="Arial" pitchFamily="2"/>
                <a:cs typeface="Arial" pitchFamily="2"/>
              </a:rPr>
              <a:t>5</a:t>
            </a:r>
            <a:r>
              <a:rPr lang="en-US" sz="1600" dirty="0">
                <a:solidFill>
                  <a:srgbClr val="0047FF"/>
                </a:solidFill>
                <a:ea typeface="Arial" pitchFamily="2"/>
                <a:cs typeface="Arial" pitchFamily="2"/>
              </a:rPr>
              <a:t> </a:t>
            </a:r>
            <a:r>
              <a:rPr lang="en-US" sz="1600" dirty="0" smtClean="0">
                <a:ea typeface="Arial" pitchFamily="2"/>
                <a:cs typeface="Arial" pitchFamily="2"/>
              </a:rPr>
              <a:t>up to </a:t>
            </a:r>
            <a:r>
              <a:rPr lang="en-US" sz="16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0.53 (8) 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units </a:t>
            </a:r>
            <a:r>
              <a:rPr lang="en-US" sz="1600" dirty="0">
                <a:ea typeface="Arial" pitchFamily="2"/>
                <a:cs typeface="Arial" pitchFamily="2"/>
              </a:rPr>
              <a:t>at collision </a:t>
            </a:r>
            <a:r>
              <a:rPr lang="en-US" sz="1600" dirty="0" smtClean="0">
                <a:ea typeface="Arial" pitchFamily="2"/>
                <a:cs typeface="Arial" pitchFamily="2"/>
              </a:rPr>
              <a:t>(injection 3.3 </a:t>
            </a:r>
            <a:r>
              <a:rPr lang="en-US" sz="1600" dirty="0" err="1" smtClean="0">
                <a:ea typeface="Arial" pitchFamily="2"/>
                <a:cs typeface="Arial" pitchFamily="2"/>
              </a:rPr>
              <a:t>TeV</a:t>
            </a:r>
            <a:r>
              <a:rPr lang="en-US" sz="1600" dirty="0" smtClean="0">
                <a:ea typeface="Arial" pitchFamily="2"/>
                <a:cs typeface="Arial" pitchFamily="2"/>
              </a:rPr>
              <a:t>)</a:t>
            </a:r>
            <a:endParaRPr lang="en-US" sz="1600" dirty="0">
              <a:ea typeface="Arial" pitchFamily="2"/>
              <a:cs typeface="Arial" pitchFamily="2"/>
            </a:endParaRPr>
          </a:p>
          <a:p>
            <a:pPr algn="just">
              <a:spcBef>
                <a:spcPts val="0"/>
              </a:spcBef>
              <a:buSzPct val="45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ea typeface="Arial" pitchFamily="2"/>
                <a:cs typeface="Arial" pitchFamily="2"/>
              </a:rPr>
              <a:t>Max used gradient at </a:t>
            </a:r>
            <a:r>
              <a:rPr lang="en-US" sz="1600" dirty="0">
                <a:ea typeface="Arial" pitchFamily="2"/>
                <a:cs typeface="Arial" pitchFamily="2"/>
              </a:rPr>
              <a:t>injection is </a:t>
            </a:r>
            <a:r>
              <a:rPr lang="en-US" sz="1600" dirty="0">
                <a:solidFill>
                  <a:srgbClr val="3333FF"/>
                </a:solidFill>
                <a:ea typeface="Arial" pitchFamily="2"/>
                <a:cs typeface="Arial" pitchFamily="2"/>
              </a:rPr>
              <a:t>2.94×10</a:t>
            </a:r>
            <a:r>
              <a:rPr lang="en-US" sz="1600" baseline="30000" dirty="0">
                <a:solidFill>
                  <a:srgbClr val="3333FF"/>
                </a:solidFill>
                <a:ea typeface="Arial" pitchFamily="2"/>
                <a:cs typeface="Arial" pitchFamily="2"/>
              </a:rPr>
              <a:t>6 </a:t>
            </a:r>
            <a:r>
              <a:rPr lang="en-US" sz="16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T/m</a:t>
            </a:r>
            <a:r>
              <a:rPr lang="en-US" sz="1600" baseline="30000" dirty="0" smtClean="0">
                <a:solidFill>
                  <a:srgbClr val="3333FF"/>
                </a:solidFill>
                <a:ea typeface="Arial" pitchFamily="2"/>
                <a:cs typeface="Arial" pitchFamily="2"/>
              </a:rPr>
              <a:t>4</a:t>
            </a:r>
            <a:endParaRPr lang="en-US" sz="1600" baseline="30000" dirty="0">
              <a:solidFill>
                <a:srgbClr val="3333FF"/>
              </a:solidFill>
              <a:ea typeface="Arial" pitchFamily="2"/>
              <a:cs typeface="Arial" pitchFamily="2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7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45" y="1302620"/>
            <a:ext cx="3989577" cy="995903"/>
          </a:xfrm>
          <a:prstGeom prst="rect">
            <a:avLst/>
          </a:prstGeom>
        </p:spPr>
      </p:pic>
      <p:sp>
        <p:nvSpPr>
          <p:cNvPr id="9" name="Connecteur droit 8"/>
          <p:cNvSpPr/>
          <p:nvPr/>
        </p:nvSpPr>
        <p:spPr>
          <a:xfrm>
            <a:off x="1257700" y="975297"/>
            <a:ext cx="0" cy="332639"/>
          </a:xfrm>
          <a:prstGeom prst="line">
            <a:avLst/>
          </a:prstGeom>
          <a:noFill/>
          <a:ln w="38160">
            <a:solidFill>
              <a:srgbClr val="CC3300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1" name="Connecteur droit 10"/>
          <p:cNvSpPr/>
          <p:nvPr/>
        </p:nvSpPr>
        <p:spPr>
          <a:xfrm>
            <a:off x="2421051" y="975297"/>
            <a:ext cx="0" cy="332639"/>
          </a:xfrm>
          <a:prstGeom prst="line">
            <a:avLst/>
          </a:prstGeom>
          <a:noFill/>
          <a:ln w="38160">
            <a:solidFill>
              <a:srgbClr val="CC3300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13" name="Connecteur droit 12"/>
          <p:cNvSpPr/>
          <p:nvPr/>
        </p:nvSpPr>
        <p:spPr>
          <a:xfrm>
            <a:off x="4046861" y="975297"/>
            <a:ext cx="0" cy="332639"/>
          </a:xfrm>
          <a:prstGeom prst="line">
            <a:avLst/>
          </a:prstGeom>
          <a:noFill/>
          <a:ln w="38160">
            <a:solidFill>
              <a:srgbClr val="CC3300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156" y="927083"/>
            <a:ext cx="2804176" cy="238163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65619" y="2318069"/>
            <a:ext cx="1012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alf arc cell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Aperture (DA)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8</a:t>
            </a:fld>
            <a:endParaRPr lang="fr-FR"/>
          </a:p>
        </p:txBody>
      </p:sp>
      <p:sp>
        <p:nvSpPr>
          <p:cNvPr id="8" name="ZoneTexte 10"/>
          <p:cNvSpPr txBox="1"/>
          <p:nvPr/>
        </p:nvSpPr>
        <p:spPr>
          <a:xfrm>
            <a:off x="818497" y="2010615"/>
            <a:ext cx="36342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/>
              <a:t>Initial conditions for  </a:t>
            </a:r>
            <a:r>
              <a:rPr lang="en-US" sz="1600" dirty="0"/>
              <a:t>long-term DA study: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60 seeds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30 particle pairs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Emit norm 2.2e-6 m.rad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E</a:t>
            </a:r>
            <a:r>
              <a:rPr lang="en-US" sz="1600" baseline="-25000" dirty="0"/>
              <a:t>0</a:t>
            </a:r>
            <a:r>
              <a:rPr lang="en-US" sz="1600" dirty="0"/>
              <a:t> = 3.3 </a:t>
            </a:r>
            <a:r>
              <a:rPr lang="en-US" sz="1600" dirty="0" err="1"/>
              <a:t>TeV</a:t>
            </a:r>
            <a:endParaRPr lang="en-US" sz="1600" dirty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Q’ = 2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</a:t>
            </a:r>
            <a:r>
              <a:rPr lang="en-US" sz="1600" dirty="0" err="1"/>
              <a:t>dp</a:t>
            </a:r>
            <a:r>
              <a:rPr lang="en-US" sz="1600" dirty="0"/>
              <a:t>/p = </a:t>
            </a:r>
            <a:r>
              <a:rPr lang="en-US" sz="1600" dirty="0" smtClean="0"/>
              <a:t>0.00032</a:t>
            </a:r>
            <a:endParaRPr lang="en-US" sz="1600" dirty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ym typeface="Symbol"/>
              </a:rPr>
              <a:t></a:t>
            </a:r>
            <a:r>
              <a:rPr lang="en-US" sz="1600" dirty="0" smtClean="0"/>
              <a:t> </a:t>
            </a:r>
            <a:r>
              <a:rPr lang="en-US" sz="1600" dirty="0"/>
              <a:t>step = 2, </a:t>
            </a:r>
            <a:r>
              <a:rPr lang="en-US" sz="1600" dirty="0">
                <a:cs typeface="Arial" charset="0"/>
                <a:sym typeface="Symbol"/>
              </a:rPr>
              <a:t>  </a:t>
            </a:r>
            <a:r>
              <a:rPr lang="en-US" sz="1600" dirty="0" smtClean="0">
                <a:cs typeface="Arial" charset="0"/>
                <a:sym typeface="Symbol"/>
              </a:rPr>
              <a:t>[0</a:t>
            </a:r>
            <a:r>
              <a:rPr lang="en-US" sz="1600" dirty="0" smtClean="0">
                <a:cs typeface="Arial" charset="0"/>
                <a:sym typeface="Mathematica1"/>
              </a:rPr>
              <a:t>-:]</a:t>
            </a:r>
            <a:endParaRPr lang="en-US" sz="1600" dirty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5 angles </a:t>
            </a:r>
            <a:r>
              <a:rPr lang="en-US" sz="1600" dirty="0">
                <a:sym typeface="Symbol"/>
              </a:rPr>
              <a:t></a:t>
            </a:r>
            <a:r>
              <a:rPr lang="en-US" sz="1600" dirty="0">
                <a:sym typeface="Mathematica1"/>
              </a:rPr>
              <a:t> [0,90</a:t>
            </a:r>
            <a:r>
              <a:rPr lang="en-US" sz="1600" baseline="30000" dirty="0">
                <a:sym typeface="Mathematica1"/>
              </a:rPr>
              <a:t>o</a:t>
            </a:r>
            <a:r>
              <a:rPr lang="en-US" sz="1600" dirty="0">
                <a:sym typeface="Mathematica1"/>
              </a:rPr>
              <a:t>] </a:t>
            </a:r>
            <a:endParaRPr lang="en-US" sz="1600" dirty="0" smtClean="0">
              <a:sym typeface="Mathematica1"/>
            </a:endParaRPr>
          </a:p>
          <a:p>
            <a:pPr>
              <a:defRPr/>
            </a:pPr>
            <a:endParaRPr lang="en-US" sz="1600" dirty="0" smtClean="0">
              <a:cs typeface="Arial" charset="0"/>
            </a:endParaRPr>
          </a:p>
          <a:p>
            <a:pPr>
              <a:defRPr/>
            </a:pPr>
            <a:r>
              <a:rPr lang="en-US" sz="1600" dirty="0" smtClean="0">
                <a:cs typeface="Arial" charset="0"/>
              </a:rPr>
              <a:t>Fractional </a:t>
            </a:r>
            <a:r>
              <a:rPr lang="en-US" sz="1600" dirty="0">
                <a:cs typeface="Arial" charset="0"/>
              </a:rPr>
              <a:t>part of tunes: </a:t>
            </a:r>
          </a:p>
          <a:p>
            <a:pPr>
              <a:defRPr/>
            </a:pPr>
            <a:r>
              <a:rPr lang="en-US" sz="1600" dirty="0" err="1">
                <a:cs typeface="Arial" charset="0"/>
              </a:rPr>
              <a:t>Q</a:t>
            </a:r>
            <a:r>
              <a:rPr lang="en-US" sz="1600" baseline="-25000" dirty="0" err="1">
                <a:cs typeface="Arial" charset="0"/>
              </a:rPr>
              <a:t>x</a:t>
            </a:r>
            <a:r>
              <a:rPr lang="en-US" sz="1600" dirty="0">
                <a:cs typeface="Arial" charset="0"/>
              </a:rPr>
              <a:t> = .28, </a:t>
            </a:r>
            <a:r>
              <a:rPr lang="en-US" sz="1600" dirty="0" err="1">
                <a:cs typeface="Arial" charset="0"/>
              </a:rPr>
              <a:t>Q</a:t>
            </a:r>
            <a:r>
              <a:rPr lang="en-US" sz="1600" baseline="-25000" dirty="0" err="1">
                <a:cs typeface="Arial" charset="0"/>
              </a:rPr>
              <a:t>y</a:t>
            </a:r>
            <a:r>
              <a:rPr lang="en-US" sz="1600" dirty="0">
                <a:cs typeface="Arial" charset="0"/>
              </a:rPr>
              <a:t> = .</a:t>
            </a:r>
            <a:r>
              <a:rPr lang="en-US" sz="1600" dirty="0" smtClean="0">
                <a:cs typeface="Arial" charset="0"/>
              </a:rPr>
              <a:t>31 injection</a:t>
            </a:r>
            <a:endParaRPr lang="en-US" sz="16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4959041" y="3003173"/>
            <a:ext cx="17929" cy="16136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4985933" y="4589926"/>
            <a:ext cx="1800000" cy="896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4985933" y="4239893"/>
            <a:ext cx="1645680" cy="359456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4985936" y="3889400"/>
            <a:ext cx="1488140" cy="700986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985931" y="3550020"/>
            <a:ext cx="1228169" cy="1058294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4985931" y="3255346"/>
            <a:ext cx="900002" cy="13260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4976963" y="3086057"/>
            <a:ext cx="474177" cy="1504329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lipse 31"/>
          <p:cNvSpPr>
            <a:spLocks noChangeAspect="1"/>
          </p:cNvSpPr>
          <p:nvPr/>
        </p:nvSpPr>
        <p:spPr>
          <a:xfrm>
            <a:off x="5021783" y="4187324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5111428" y="3954245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4959041" y="439338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5183143" y="3712201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5084536" y="4474199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138318" y="4250085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5030756" y="4447165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5262006" y="402860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5387511" y="3822416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5236928" y="430387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5414406" y="4154105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5593701" y="3983775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5299678" y="436662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5513016" y="427961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lipse 45"/>
          <p:cNvSpPr>
            <a:spLocks noChangeAspect="1"/>
          </p:cNvSpPr>
          <p:nvPr/>
        </p:nvSpPr>
        <p:spPr>
          <a:xfrm>
            <a:off x="5728171" y="414514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lipse 46"/>
          <p:cNvSpPr>
            <a:spLocks noChangeAspect="1"/>
          </p:cNvSpPr>
          <p:nvPr/>
        </p:nvSpPr>
        <p:spPr>
          <a:xfrm>
            <a:off x="5353463" y="444730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llipse 47"/>
          <p:cNvSpPr>
            <a:spLocks noChangeAspect="1"/>
          </p:cNvSpPr>
          <p:nvPr/>
        </p:nvSpPr>
        <p:spPr>
          <a:xfrm>
            <a:off x="5602661" y="439615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5844711" y="4333400"/>
            <a:ext cx="137160" cy="1371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ZoneTexte 49"/>
          <p:cNvSpPr txBox="1"/>
          <p:nvPr/>
        </p:nvSpPr>
        <p:spPr>
          <a:xfrm>
            <a:off x="6160312" y="457199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dirty="0" err="1" smtClean="0">
                <a:sym typeface="Symbol" panose="05050102010706020507" pitchFamily="18" charset="2"/>
              </a:rPr>
              <a:t></a:t>
            </a:r>
            <a:r>
              <a:rPr lang="en-US" baseline="-25000" dirty="0" err="1" smtClean="0">
                <a:sym typeface="Symbol" panose="05050102010706020507" pitchFamily="18" charset="2"/>
              </a:rPr>
              <a:t>x</a:t>
            </a:r>
            <a:endParaRPr lang="en-US" baseline="-25000" dirty="0"/>
          </a:p>
        </p:txBody>
      </p:sp>
      <p:sp>
        <p:nvSpPr>
          <p:cNvPr id="51" name="ZoneTexte 50"/>
          <p:cNvSpPr txBox="1"/>
          <p:nvPr/>
        </p:nvSpPr>
        <p:spPr>
          <a:xfrm rot="16200000">
            <a:off x="4458050" y="31424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dirty="0" err="1" smtClean="0">
                <a:sym typeface="Symbol" panose="05050102010706020507" pitchFamily="18" charset="2"/>
              </a:rPr>
              <a:t></a:t>
            </a:r>
            <a:r>
              <a:rPr lang="en-US" baseline="-25000" dirty="0" err="1">
                <a:sym typeface="Symbol" panose="05050102010706020507" pitchFamily="18" charset="2"/>
              </a:rPr>
              <a:t>y</a:t>
            </a:r>
            <a:endParaRPr lang="en-US" baseline="-25000" dirty="0"/>
          </a:p>
        </p:txBody>
      </p:sp>
      <p:sp>
        <p:nvSpPr>
          <p:cNvPr id="52" name="ZoneTexte 51"/>
          <p:cNvSpPr txBox="1"/>
          <p:nvPr/>
        </p:nvSpPr>
        <p:spPr>
          <a:xfrm>
            <a:off x="767018" y="1011451"/>
            <a:ext cx="6027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defined as: initial amplitude of particle losses at 10</a:t>
            </a:r>
            <a:r>
              <a:rPr lang="en-US" baseline="30000" dirty="0" smtClean="0"/>
              <a:t>5</a:t>
            </a:r>
            <a:r>
              <a:rPr lang="en-US" dirty="0" smtClean="0"/>
              <a:t> turns</a:t>
            </a:r>
          </a:p>
          <a:p>
            <a:endParaRPr lang="en-US" dirty="0" smtClean="0"/>
          </a:p>
          <a:p>
            <a:r>
              <a:rPr lang="en-US" dirty="0" smtClean="0"/>
              <a:t>computed with </a:t>
            </a:r>
            <a:r>
              <a:rPr lang="en-US" dirty="0" err="1" smtClean="0"/>
              <a:t>SixTrack</a:t>
            </a:r>
            <a:r>
              <a:rPr lang="en-US" dirty="0"/>
              <a:t>  </a:t>
            </a:r>
            <a:r>
              <a:rPr lang="en-US" dirty="0" smtClean="0"/>
              <a:t>(http</a:t>
            </a:r>
            <a:r>
              <a:rPr lang="en-US" dirty="0"/>
              <a:t>://</a:t>
            </a:r>
            <a:r>
              <a:rPr lang="en-US" dirty="0" smtClean="0"/>
              <a:t>sixtrack.web.cern.ch/SixTrack)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results at injection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fr-FR" smtClean="0"/>
              <a:t>17/10/2018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B. Dalena, 4th EuroCirCol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C44A81-0989-43A2-A27B-4D7A73595302}" type="slidenum">
              <a:rPr lang="fr-FR" smtClean="0"/>
              <a:t>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266" y="1020174"/>
            <a:ext cx="3698731" cy="28164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7774" y="4007326"/>
            <a:ext cx="6378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00FF"/>
                </a:solidFill>
              </a:rPr>
              <a:t>Sextupole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and </a:t>
            </a:r>
            <a:r>
              <a:rPr lang="en-US" sz="1600" dirty="0" err="1">
                <a:solidFill>
                  <a:srgbClr val="0000FF"/>
                </a:solidFill>
              </a:rPr>
              <a:t>decapole</a:t>
            </a:r>
            <a:r>
              <a:rPr lang="en-US" sz="1600" dirty="0">
                <a:solidFill>
                  <a:srgbClr val="0000FF"/>
                </a:solidFill>
              </a:rPr>
              <a:t> corrections </a:t>
            </a:r>
            <a:r>
              <a:rPr lang="en-US" sz="1600" dirty="0"/>
              <a:t>required to have minimum DA </a:t>
            </a:r>
            <a:r>
              <a:rPr lang="en-US" sz="1600" dirty="0">
                <a:solidFill>
                  <a:srgbClr val="0000FF"/>
                </a:solidFill>
              </a:rPr>
              <a:t>above </a:t>
            </a:r>
            <a:r>
              <a:rPr lang="en-US" sz="1600" dirty="0"/>
              <a:t>the target of </a:t>
            </a:r>
            <a:r>
              <a:rPr lang="en-US" sz="1600" dirty="0">
                <a:solidFill>
                  <a:srgbClr val="0000FF"/>
                </a:solidFill>
              </a:rPr>
              <a:t>12 </a:t>
            </a:r>
            <a:r>
              <a:rPr lang="en-US" sz="1600" dirty="0" smtClean="0">
                <a:solidFill>
                  <a:srgbClr val="0000FF"/>
                </a:solidFill>
                <a:sym typeface="Symbol" panose="05050102010706020507" pitchFamily="18" charset="2"/>
              </a:rPr>
              <a:t> </a:t>
            </a:r>
            <a:endParaRPr lang="en-US" sz="1600" dirty="0" smtClean="0">
              <a:sym typeface="Symbol" panose="05050102010706020507" pitchFamily="18" charset="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Negligible impact of Experimental Insertion Regions (EIR) on </a:t>
            </a:r>
            <a:r>
              <a:rPr lang="en-US" sz="1600" dirty="0" smtClean="0"/>
              <a:t>DA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Minimum DA ~ </a:t>
            </a:r>
            <a:r>
              <a:rPr lang="en-US" sz="1600" dirty="0" smtClean="0">
                <a:solidFill>
                  <a:srgbClr val="FF0000"/>
                </a:solidFill>
              </a:rPr>
              <a:t>8.3 </a:t>
            </a:r>
            <a:r>
              <a:rPr lang="en-US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</a:t>
            </a:r>
            <a:r>
              <a:rPr lang="en-US" sz="1600" dirty="0"/>
              <a:t> at injection energy of </a:t>
            </a:r>
            <a:r>
              <a:rPr lang="en-US" sz="1600" dirty="0">
                <a:solidFill>
                  <a:srgbClr val="FF0000"/>
                </a:solidFill>
              </a:rPr>
              <a:t>1.3 </a:t>
            </a:r>
            <a:r>
              <a:rPr lang="en-US" sz="1600" dirty="0" err="1">
                <a:solidFill>
                  <a:srgbClr val="FF0000"/>
                </a:solidFill>
              </a:rPr>
              <a:t>TeV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79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25833</TotalTime>
  <Words>1423</Words>
  <Application>Microsoft Office PowerPoint</Application>
  <PresentationFormat>Personnalisé</PresentationFormat>
  <Paragraphs>254</Paragraphs>
  <Slides>22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Courier New</vt:lpstr>
      <vt:lpstr>FreeSans</vt:lpstr>
      <vt:lpstr>Mathematica1</vt:lpstr>
      <vt:lpstr>Noto Sans CJK SC Regular</vt:lpstr>
      <vt:lpstr>OpenSymbol</vt:lpstr>
      <vt:lpstr>Symbol</vt:lpstr>
      <vt:lpstr>Wingdings</vt:lpstr>
      <vt:lpstr>Default</vt:lpstr>
      <vt:lpstr>Equation</vt:lpstr>
      <vt:lpstr>Field Quality at injection    for FCC-hh</vt:lpstr>
      <vt:lpstr>Outline</vt:lpstr>
      <vt:lpstr>Motivation</vt:lpstr>
      <vt:lpstr>Main Dipoles Field Quality</vt:lpstr>
      <vt:lpstr>Main Dipoles Field Quality tables</vt:lpstr>
      <vt:lpstr>Sextupole corrector and tolerance</vt:lpstr>
      <vt:lpstr>Decapole corrector and tolerance</vt:lpstr>
      <vt:lpstr>Dynamic Aperture (DA)</vt:lpstr>
      <vt:lpstr>DA results at injection</vt:lpstr>
      <vt:lpstr>Effect of Landau Damping octupoles at injection</vt:lpstr>
      <vt:lpstr>RF bucket size</vt:lpstr>
      <vt:lpstr>Conclusions</vt:lpstr>
      <vt:lpstr>Additional slides</vt:lpstr>
      <vt:lpstr>Field Quality table</vt:lpstr>
      <vt:lpstr>Field Quality table</vt:lpstr>
      <vt:lpstr>Perspectives: application of AI techniques to DA evaluation</vt:lpstr>
      <vt:lpstr>Detuning 4th table </vt:lpstr>
      <vt:lpstr>Detuning with momentum table v3</vt:lpstr>
      <vt:lpstr>Detuning with momentum w and w/o b5 (table v42)</vt:lpstr>
      <vt:lpstr>Tables v42 (half artificial pinning)</vt:lpstr>
      <vt:lpstr>Effect of octupoles for p/p = 7.5e-4</vt:lpstr>
      <vt:lpstr>Effect of octupoles for p/p = 7.5e-4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Arcs design and integration</dc:title>
  <dc:creator>DALENA Barbara</dc:creator>
  <cp:lastModifiedBy>DALENA Barbara</cp:lastModifiedBy>
  <cp:revision>1721</cp:revision>
  <dcterms:created xsi:type="dcterms:W3CDTF">2015-03-11T16:08:07Z</dcterms:created>
  <dcterms:modified xsi:type="dcterms:W3CDTF">2019-06-24T13:27:03Z</dcterms:modified>
</cp:coreProperties>
</file>