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301" r:id="rId3"/>
    <p:sldId id="258" r:id="rId4"/>
    <p:sldId id="315" r:id="rId5"/>
    <p:sldId id="259" r:id="rId6"/>
    <p:sldId id="314" r:id="rId7"/>
    <p:sldId id="260" r:id="rId8"/>
    <p:sldId id="304" r:id="rId9"/>
    <p:sldId id="300" r:id="rId10"/>
    <p:sldId id="311" r:id="rId11"/>
    <p:sldId id="303" r:id="rId12"/>
    <p:sldId id="309" r:id="rId13"/>
    <p:sldId id="312" r:id="rId14"/>
    <p:sldId id="307" r:id="rId15"/>
    <p:sldId id="306" r:id="rId16"/>
    <p:sldId id="305" r:id="rId17"/>
    <p:sldId id="313" r:id="rId18"/>
    <p:sldId id="273" r:id="rId19"/>
    <p:sldId id="310" r:id="rId20"/>
    <p:sldId id="283" r:id="rId21"/>
    <p:sldId id="284" r:id="rId2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53394-CF1E-476D-A09F-DBC655A88D09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0E35F-20E2-4EB5-A507-BF134DB91AB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1121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232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8083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9600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/>
          </p:cNvSpPr>
          <p:nvPr>
            <p:ph type="title"/>
          </p:nvPr>
        </p:nvSpPr>
        <p:spPr>
          <a:xfrm>
            <a:off x="2193727" y="312539"/>
            <a:ext cx="7804547" cy="1518048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9" name="Shape 59"/>
          <p:cNvSpPr>
            <a:spLocks noGrp="1"/>
          </p:cNvSpPr>
          <p:nvPr>
            <p:ph type="body" idx="1"/>
          </p:nvPr>
        </p:nvSpPr>
        <p:spPr>
          <a:xfrm>
            <a:off x="2193727" y="1830586"/>
            <a:ext cx="7804547" cy="4420197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445108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206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5544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552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442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021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164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215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9783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3DEB3-068B-4438-8495-DD44673178C0}" type="datetimeFigureOut">
              <a:rPr lang="es-ES" smtClean="0"/>
              <a:t>28/06/2019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9CF9-1BBF-4048-A4B0-54AA8B144D7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4531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jpeg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ng"/><Relationship Id="rId11" Type="http://schemas.openxmlformats.org/officeDocument/2006/relationships/image" Target="../media/image9.jpeg"/><Relationship Id="rId5" Type="http://schemas.openxmlformats.org/officeDocument/2006/relationships/image" Target="../media/image28.png"/><Relationship Id="rId10" Type="http://schemas.openxmlformats.org/officeDocument/2006/relationships/image" Target="../media/image10.png"/><Relationship Id="rId4" Type="http://schemas.openxmlformats.org/officeDocument/2006/relationships/image" Target="../media/image27.png"/><Relationship Id="rId9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8.png"/><Relationship Id="rId18" Type="http://schemas.openxmlformats.org/officeDocument/2006/relationships/image" Target="../media/image9.jpeg"/><Relationship Id="rId12" Type="http://schemas.openxmlformats.org/officeDocument/2006/relationships/image" Target="../media/image27.png"/><Relationship Id="rId17" Type="http://schemas.openxmlformats.org/officeDocument/2006/relationships/image" Target="../media/image10.png"/><Relationship Id="rId2" Type="http://schemas.openxmlformats.org/officeDocument/2006/relationships/image" Target="../media/image32.png"/><Relationship Id="rId16" Type="http://schemas.openxmlformats.org/officeDocument/2006/relationships/image" Target="../media/image33.png"/><Relationship Id="rId1" Type="http://schemas.openxmlformats.org/officeDocument/2006/relationships/slideLayout" Target="../slideLayouts/slideLayout12.xml"/><Relationship Id="rId11" Type="http://schemas.openxmlformats.org/officeDocument/2006/relationships/image" Target="../media/image25.png"/><Relationship Id="rId15" Type="http://schemas.openxmlformats.org/officeDocument/2006/relationships/image" Target="../media/image30.png"/><Relationship Id="rId10" Type="http://schemas.openxmlformats.org/officeDocument/2006/relationships/image" Target="../media/image1.jpeg"/><Relationship Id="rId9" Type="http://schemas.openxmlformats.org/officeDocument/2006/relationships/image" Target="../media/image320.png"/><Relationship Id="rId1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360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7.png"/><Relationship Id="rId5" Type="http://schemas.openxmlformats.org/officeDocument/2006/relationships/image" Target="../media/image1.jpe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jpeg"/><Relationship Id="rId5" Type="http://schemas.openxmlformats.org/officeDocument/2006/relationships/image" Target="../media/image9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jpe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 rot="10800000">
            <a:off x="3999" y="1479"/>
            <a:ext cx="12192003" cy="1574129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22529E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 dirty="0"/>
          </a:p>
        </p:txBody>
      </p:sp>
      <p:sp>
        <p:nvSpPr>
          <p:cNvPr id="123" name="Shape 123"/>
          <p:cNvSpPr/>
          <p:nvPr/>
        </p:nvSpPr>
        <p:spPr>
          <a:xfrm>
            <a:off x="242895" y="136920"/>
            <a:ext cx="11225205" cy="1303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74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4000" dirty="0"/>
              <a:t>Photodesorption studies on FCC-hh Beam Screen Prototypes at KARA</a:t>
            </a:r>
          </a:p>
        </p:txBody>
      </p:sp>
      <p:grpSp>
        <p:nvGrpSpPr>
          <p:cNvPr id="130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124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25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26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128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129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pic>
        <p:nvPicPr>
          <p:cNvPr id="133" name="image5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88325" y="2574242"/>
            <a:ext cx="1625207" cy="892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image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831164" y="2815333"/>
            <a:ext cx="1625205" cy="4232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2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95992" y="2643716"/>
            <a:ext cx="1149857" cy="8244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2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650950" y="2611031"/>
            <a:ext cx="902041" cy="890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7.png"/>
          <p:cNvPicPr>
            <a:picLocks noChangeAspect="1"/>
          </p:cNvPicPr>
          <p:nvPr/>
        </p:nvPicPr>
        <p:blipFill rotWithShape="1">
          <a:blip r:embed="rId7">
            <a:extLst/>
          </a:blip>
          <a:srcRect r="14506"/>
          <a:stretch/>
        </p:blipFill>
        <p:spPr>
          <a:xfrm>
            <a:off x="7399803" y="3393282"/>
            <a:ext cx="4639797" cy="2702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image3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796525" y="4111485"/>
            <a:ext cx="1641337" cy="78581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>
            <a:off x="4102412" y="4989672"/>
            <a:ext cx="2887774" cy="47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>
              <a:defRPr sz="2600">
                <a:solidFill>
                  <a:srgbClr val="17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300" dirty="0"/>
              <a:t>Task4.6: Measurements on cryogenic </a:t>
            </a:r>
          </a:p>
          <a:p>
            <a:pPr>
              <a:defRPr sz="2600">
                <a:solidFill>
                  <a:srgbClr val="17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300" dirty="0"/>
              <a:t>beam vacuum system prototype</a:t>
            </a:r>
          </a:p>
        </p:txBody>
      </p:sp>
      <p:sp>
        <p:nvSpPr>
          <p:cNvPr id="140" name="Shape 140"/>
          <p:cNvSpPr/>
          <p:nvPr/>
        </p:nvSpPr>
        <p:spPr>
          <a:xfrm>
            <a:off x="4050890" y="4004997"/>
            <a:ext cx="2982087" cy="1493339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  <a:effectLst>
            <a:outerShdw blurRad="889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3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141" name="Shape 141"/>
          <p:cNvSpPr/>
          <p:nvPr/>
        </p:nvSpPr>
        <p:spPr>
          <a:xfrm>
            <a:off x="657210" y="2574378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1</a:t>
            </a:r>
          </a:p>
        </p:txBody>
      </p:sp>
      <p:sp>
        <p:nvSpPr>
          <p:cNvPr id="142" name="Shape 142"/>
          <p:cNvSpPr/>
          <p:nvPr/>
        </p:nvSpPr>
        <p:spPr>
          <a:xfrm>
            <a:off x="2528081" y="2541424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2</a:t>
            </a:r>
          </a:p>
        </p:txBody>
      </p:sp>
      <p:sp>
        <p:nvSpPr>
          <p:cNvPr id="143" name="Shape 143"/>
          <p:cNvSpPr/>
          <p:nvPr/>
        </p:nvSpPr>
        <p:spPr>
          <a:xfrm>
            <a:off x="4722292" y="2512327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 smtClean="0"/>
              <a:t>3</a:t>
            </a:r>
            <a:endParaRPr sz="1400" dirty="0"/>
          </a:p>
        </p:txBody>
      </p:sp>
      <p:sp>
        <p:nvSpPr>
          <p:cNvPr id="144" name="Shape 144"/>
          <p:cNvSpPr/>
          <p:nvPr/>
        </p:nvSpPr>
        <p:spPr>
          <a:xfrm>
            <a:off x="7492395" y="2539769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4</a:t>
            </a:r>
          </a:p>
        </p:txBody>
      </p:sp>
      <p:sp>
        <p:nvSpPr>
          <p:cNvPr id="145" name="Shape 145"/>
          <p:cNvSpPr/>
          <p:nvPr/>
        </p:nvSpPr>
        <p:spPr>
          <a:xfrm>
            <a:off x="10344778" y="2506089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5</a:t>
            </a:r>
          </a:p>
        </p:txBody>
      </p:sp>
      <p:pic>
        <p:nvPicPr>
          <p:cNvPr id="29" name="Picture 2" descr="KIT-Logo - Link to KIT-Homepage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0" t="21450" r="12408"/>
          <a:stretch/>
        </p:blipFill>
        <p:spPr bwMode="auto">
          <a:xfrm>
            <a:off x="8004188" y="2643716"/>
            <a:ext cx="1456837" cy="79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-168965" y="1760845"/>
            <a:ext cx="126797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s-ES" sz="1400" dirty="0"/>
              <a:t>L.A. Gonzalez,</a:t>
            </a:r>
            <a:r>
              <a:rPr lang="es-ES" sz="1400" baseline="31999" dirty="0"/>
              <a:t>1, 2</a:t>
            </a:r>
            <a:r>
              <a:rPr lang="es-ES" sz="1400" dirty="0"/>
              <a:t> </a:t>
            </a:r>
            <a:r>
              <a:rPr lang="es-ES" sz="1400" dirty="0" smtClean="0"/>
              <a:t>M</a:t>
            </a:r>
            <a:r>
              <a:rPr lang="es-ES" sz="1400" dirty="0"/>
              <a:t>. Gil Costa,</a:t>
            </a:r>
            <a:r>
              <a:rPr lang="es-ES" sz="1400" baseline="31999" dirty="0"/>
              <a:t>3, 2</a:t>
            </a:r>
            <a:r>
              <a:rPr lang="es-ES" sz="1400" dirty="0"/>
              <a:t> </a:t>
            </a:r>
            <a:r>
              <a:rPr lang="es-ES" sz="1400" dirty="0" smtClean="0"/>
              <a:t>P. </a:t>
            </a:r>
            <a:r>
              <a:rPr lang="es-ES" sz="1400" dirty="0"/>
              <a:t>Chiggiato,</a:t>
            </a:r>
            <a:r>
              <a:rPr lang="es-ES" sz="1400" baseline="31999" dirty="0"/>
              <a:t>2</a:t>
            </a:r>
            <a:r>
              <a:rPr lang="es-ES" sz="1400" dirty="0"/>
              <a:t> V. Baglin,</a:t>
            </a:r>
            <a:r>
              <a:rPr lang="es-ES" sz="1400" baseline="31999" dirty="0"/>
              <a:t>2 </a:t>
            </a:r>
            <a:r>
              <a:rPr lang="es-ES" sz="1400" dirty="0" smtClean="0"/>
              <a:t> C. </a:t>
            </a:r>
            <a:r>
              <a:rPr lang="es-ES" sz="1400" dirty="0"/>
              <a:t>Garion,</a:t>
            </a:r>
            <a:r>
              <a:rPr lang="es-ES" sz="1400" baseline="31999" dirty="0"/>
              <a:t>2 </a:t>
            </a:r>
            <a:r>
              <a:rPr lang="es-ES" sz="1400" dirty="0" smtClean="0"/>
              <a:t> R.Kersevan,</a:t>
            </a:r>
            <a:r>
              <a:rPr lang="es-ES" sz="1400" baseline="31999" dirty="0" smtClean="0"/>
              <a:t>2</a:t>
            </a:r>
            <a:r>
              <a:rPr lang="es-ES" sz="1400" dirty="0" smtClean="0"/>
              <a:t> S. </a:t>
            </a:r>
            <a:r>
              <a:rPr lang="es-ES" sz="1400" dirty="0"/>
              <a:t>Casalbuoni,</a:t>
            </a:r>
            <a:r>
              <a:rPr lang="es-ES" sz="1400" baseline="31999" dirty="0"/>
              <a:t>4</a:t>
            </a:r>
            <a:r>
              <a:rPr lang="es-ES" sz="1400" dirty="0"/>
              <a:t> E. </a:t>
            </a:r>
            <a:r>
              <a:rPr lang="es-ES" sz="1400" dirty="0" smtClean="0"/>
              <a:t>Huttel,</a:t>
            </a:r>
            <a:r>
              <a:rPr lang="es-ES" sz="1400" baseline="31999" dirty="0" smtClean="0"/>
              <a:t>4</a:t>
            </a:r>
            <a:r>
              <a:rPr lang="es-ES" sz="1400" dirty="0" smtClean="0"/>
              <a:t> I</a:t>
            </a:r>
            <a:r>
              <a:rPr lang="es-ES" sz="1400" dirty="0"/>
              <a:t>. Bellafont</a:t>
            </a:r>
            <a:r>
              <a:rPr lang="es-ES" sz="1400" baseline="31999" dirty="0"/>
              <a:t>2,5 </a:t>
            </a:r>
            <a:r>
              <a:rPr lang="es-ES" sz="1400" dirty="0"/>
              <a:t>and F. Perez</a:t>
            </a:r>
            <a:r>
              <a:rPr lang="es-ES" sz="1400" baseline="31999" dirty="0"/>
              <a:t>5</a:t>
            </a: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t="7054" r="8496" b="6875"/>
          <a:stretch/>
        </p:blipFill>
        <p:spPr>
          <a:xfrm>
            <a:off x="1148593" y="3739764"/>
            <a:ext cx="2046334" cy="200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939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8614963" y="1272861"/>
            <a:ext cx="3240373" cy="4663750"/>
            <a:chOff x="8826834" y="1172054"/>
            <a:chExt cx="2915205" cy="4621170"/>
          </a:xfrm>
        </p:grpSpPr>
        <p:pic>
          <p:nvPicPr>
            <p:cNvPr id="23" name="image12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2803"/>
            <a:stretch>
              <a:fillRect/>
            </a:stretch>
          </p:blipFill>
          <p:spPr>
            <a:xfrm>
              <a:off x="8836669" y="1174824"/>
              <a:ext cx="2895535" cy="46183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" name="Shape 292"/>
            <p:cNvSpPr/>
            <p:nvPr/>
          </p:nvSpPr>
          <p:spPr>
            <a:xfrm>
              <a:off x="8826834" y="1172054"/>
              <a:ext cx="2915205" cy="4621170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3" tIns="71433" rIns="71433" bIns="71433" numCol="1" anchor="ctr">
              <a:noAutofit/>
            </a:bodyPr>
            <a:lstStyle/>
            <a:p>
              <a:pPr>
                <a:defRPr sz="3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 flipH="1" flipV="1">
            <a:off x="9779000" y="1414329"/>
            <a:ext cx="644768" cy="982875"/>
          </a:xfrm>
          <a:prstGeom prst="straightConnector1">
            <a:avLst/>
          </a:prstGeom>
          <a:ln w="47625">
            <a:solidFill>
              <a:srgbClr val="FF000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235149" y="1028465"/>
            <a:ext cx="1861087" cy="584775"/>
          </a:xfrm>
          <a:prstGeom prst="rect">
            <a:avLst/>
          </a:prstGeom>
          <a:solidFill>
            <a:schemeClr val="bg1"/>
          </a:solidFill>
          <a:ln w="412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Reflected photons</a:t>
            </a:r>
          </a:p>
          <a:p>
            <a:r>
              <a:rPr lang="en-GB" sz="1600" dirty="0"/>
              <a:t>t</a:t>
            </a:r>
            <a:r>
              <a:rPr lang="en-GB" sz="1600" dirty="0" smtClean="0"/>
              <a:t>owards photon cup</a:t>
            </a:r>
            <a:endParaRPr lang="en-GB" sz="1600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59" y="960275"/>
            <a:ext cx="8169641" cy="233966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70559" y="3502540"/>
            <a:ext cx="8544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Several </a:t>
            </a:r>
            <a:r>
              <a:rPr lang="en-GB" dirty="0"/>
              <a:t>gauges allow to obtain relevant data on PSD, </a:t>
            </a:r>
            <a:r>
              <a:rPr lang="en-GB" dirty="0" smtClean="0"/>
              <a:t>reflectivity</a:t>
            </a:r>
            <a:r>
              <a:rPr lang="en-GB" dirty="0"/>
              <a:t>, </a:t>
            </a:r>
            <a:r>
              <a:rPr lang="en-GB" dirty="0" smtClean="0"/>
              <a:t>heat </a:t>
            </a:r>
            <a:r>
              <a:rPr lang="en-GB" dirty="0"/>
              <a:t>loads and </a:t>
            </a:r>
            <a:r>
              <a:rPr lang="en-GB" dirty="0" smtClean="0"/>
              <a:t>photoelectron generation.</a:t>
            </a:r>
            <a:endParaRPr lang="en-GB" dirty="0"/>
          </a:p>
          <a:p>
            <a:endParaRPr lang="en-GB" dirty="0"/>
          </a:p>
          <a:p>
            <a:r>
              <a:rPr lang="en-GB" dirty="0"/>
              <a:t>A photon cup equipped with a biased electrode and placed downstream the photon direction allows to perform </a:t>
            </a:r>
            <a:r>
              <a:rPr lang="en-GB" b="1" dirty="0"/>
              <a:t>reflectivity </a:t>
            </a:r>
            <a:r>
              <a:rPr lang="en-GB" b="1" dirty="0" smtClean="0"/>
              <a:t>studies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809367" y="2159000"/>
            <a:ext cx="2352933" cy="139700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The Setup: BESTEX</a:t>
            </a:r>
            <a:endParaRPr sz="4400" b="1" dirty="0"/>
          </a:p>
        </p:txBody>
      </p:sp>
      <p:sp>
        <p:nvSpPr>
          <p:cNvPr id="27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0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Experiment at KARA-BESTEX</a:t>
            </a:r>
            <a:endParaRPr lang="en-GB" sz="4400" b="1" dirty="0"/>
          </a:p>
        </p:txBody>
      </p:sp>
      <p:grpSp>
        <p:nvGrpSpPr>
          <p:cNvPr id="38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39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40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41" name="image1.jpe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42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3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4" name="Shape 128"/>
          <p:cNvSpPr/>
          <p:nvPr/>
        </p:nvSpPr>
        <p:spPr>
          <a:xfrm>
            <a:off x="6306843" y="6357309"/>
            <a:ext cx="191177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9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8949168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9" y="960275"/>
            <a:ext cx="8169641" cy="2339661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3133725" y="979660"/>
            <a:ext cx="8825037" cy="2621804"/>
            <a:chOff x="3133725" y="979660"/>
            <a:chExt cx="8825037" cy="262180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43106" y="979660"/>
              <a:ext cx="3233398" cy="2415556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8560849" y="1112674"/>
              <a:ext cx="3397913" cy="2120587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3133725" y="3077686"/>
              <a:ext cx="0" cy="465614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headEnd type="oval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133725" y="3492500"/>
              <a:ext cx="7038975" cy="0"/>
            </a:xfrm>
            <a:prstGeom prst="line">
              <a:avLst/>
            </a:prstGeom>
            <a:ln w="349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10172700" y="3233261"/>
              <a:ext cx="0" cy="368203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Shape 148"/>
          <p:cNvSpPr txBox="1">
            <a:spLocks/>
          </p:cNvSpPr>
          <p:nvPr/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smtClean="0"/>
              <a:t>The Setup: BESTEX</a:t>
            </a:r>
            <a:endParaRPr lang="en-GB" sz="4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0559" y="3234185"/>
            <a:ext cx="85444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GB" dirty="0"/>
              <a:t>Several gauges allow to obtain relevant data on PSD, </a:t>
            </a:r>
            <a:r>
              <a:rPr lang="en-GB" dirty="0" smtClean="0"/>
              <a:t>reflectivity</a:t>
            </a:r>
            <a:r>
              <a:rPr lang="en-GB" dirty="0"/>
              <a:t>, </a:t>
            </a:r>
            <a:r>
              <a:rPr lang="en-GB" dirty="0" smtClean="0"/>
              <a:t>heat </a:t>
            </a:r>
            <a:r>
              <a:rPr lang="en-GB" dirty="0"/>
              <a:t>loads and </a:t>
            </a:r>
            <a:r>
              <a:rPr lang="en-GB" dirty="0" smtClean="0"/>
              <a:t>photoelectron </a:t>
            </a:r>
            <a:r>
              <a:rPr lang="en-GB" dirty="0"/>
              <a:t>generation.</a:t>
            </a:r>
          </a:p>
          <a:p>
            <a:endParaRPr lang="en-GB" dirty="0"/>
          </a:p>
          <a:p>
            <a:r>
              <a:rPr lang="en-GB" dirty="0"/>
              <a:t>A photon cup equipped with a biased electrode and placed downstream the photon direction allows to perform </a:t>
            </a:r>
            <a:r>
              <a:rPr lang="en-GB" b="1" dirty="0"/>
              <a:t>reflectivity studies</a:t>
            </a:r>
            <a:r>
              <a:rPr lang="en-GB" dirty="0"/>
              <a:t>.</a:t>
            </a:r>
          </a:p>
          <a:p>
            <a:endParaRPr lang="en-GB" dirty="0" smtClean="0"/>
          </a:p>
          <a:p>
            <a:r>
              <a:rPr lang="en-GB" dirty="0" smtClean="0"/>
              <a:t>A </a:t>
            </a:r>
            <a:r>
              <a:rPr lang="en-GB" dirty="0"/>
              <a:t>chimney connection allows to explore the molecular </a:t>
            </a:r>
            <a:r>
              <a:rPr lang="en-GB" dirty="0" smtClean="0"/>
              <a:t>desorption yields </a:t>
            </a:r>
            <a:r>
              <a:rPr lang="en-GB" dirty="0"/>
              <a:t>from the inner walls of the samples as they are </a:t>
            </a:r>
            <a:r>
              <a:rPr lang="en-GB" dirty="0" smtClean="0"/>
              <a:t>irradiated (</a:t>
            </a:r>
            <a:r>
              <a:rPr lang="en-GB" b="1" dirty="0" smtClean="0"/>
              <a:t>PSD studies)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27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9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Experiment at KARA-BESTEX</a:t>
            </a:r>
            <a:endParaRPr lang="en-GB" sz="4400" b="1" dirty="0"/>
          </a:p>
        </p:txBody>
      </p:sp>
      <p:grpSp>
        <p:nvGrpSpPr>
          <p:cNvPr id="35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36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7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38" name="image1.jpe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39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0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1" name="Shape 128"/>
          <p:cNvSpPr/>
          <p:nvPr/>
        </p:nvSpPr>
        <p:spPr>
          <a:xfrm>
            <a:off x="6306843" y="6357309"/>
            <a:ext cx="332082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10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3708438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148"/>
          <p:cNvSpPr txBox="1">
            <a:spLocks/>
          </p:cNvSpPr>
          <p:nvPr/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sp>
        <p:nvSpPr>
          <p:cNvPr id="17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3" name="TextBox 22"/>
          <p:cNvSpPr txBox="1"/>
          <p:nvPr/>
        </p:nvSpPr>
        <p:spPr>
          <a:xfrm>
            <a:off x="5698294" y="684383"/>
            <a:ext cx="669387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-At low doses, the molecular yield of Prototype #2 is one order of magnitude higher than for Prototype #1. </a:t>
            </a:r>
          </a:p>
          <a:p>
            <a:endParaRPr lang="en-GB" sz="800" dirty="0"/>
          </a:p>
          <a:p>
            <a:r>
              <a:rPr lang="en-GB" dirty="0" smtClean="0"/>
              <a:t>-At higher doses the values for prototype #2 remain always higher than for prototype #1 (x3 at 2E22 ph/m).</a:t>
            </a:r>
          </a:p>
          <a:p>
            <a:endParaRPr lang="en-GB" sz="800" dirty="0"/>
          </a:p>
          <a:p>
            <a:r>
              <a:rPr lang="en-GB" dirty="0" smtClean="0"/>
              <a:t>-Such effect is ascribed to the high PSD yields of </a:t>
            </a:r>
            <a:r>
              <a:rPr lang="en-GB" dirty="0"/>
              <a:t>c</a:t>
            </a:r>
            <a:r>
              <a:rPr lang="en-GB" dirty="0" smtClean="0"/>
              <a:t>old sprayed Cu and ceramics in Prototype #2.</a:t>
            </a:r>
          </a:p>
          <a:p>
            <a:endParaRPr lang="en-GB" sz="800" dirty="0" smtClean="0"/>
          </a:p>
          <a:p>
            <a:r>
              <a:rPr lang="en-GB" dirty="0"/>
              <a:t>-A large amount of photons are reflected towards the inner chamber of the BS. For prototype #2, those reflected photons play an extremely relevant role. This effect was previously foreseen by simulations.* </a:t>
            </a:r>
          </a:p>
          <a:p>
            <a:endParaRPr lang="en-GB" sz="800" dirty="0"/>
          </a:p>
          <a:p>
            <a:r>
              <a:rPr lang="en-GB" dirty="0" smtClean="0"/>
              <a:t>-The large photon reflectivity towards the inner chamber is due to </a:t>
            </a:r>
          </a:p>
          <a:p>
            <a:r>
              <a:rPr lang="en-GB" dirty="0" smtClean="0"/>
              <a:t>the limitations to manufacture a perfectly </a:t>
            </a:r>
            <a:r>
              <a:rPr lang="en-GB" dirty="0" err="1" smtClean="0"/>
              <a:t>shrap</a:t>
            </a:r>
            <a:r>
              <a:rPr lang="en-GB" dirty="0" smtClean="0"/>
              <a:t> tip.</a:t>
            </a:r>
          </a:p>
          <a:p>
            <a:endParaRPr lang="en-GB" sz="800" dirty="0" smtClean="0"/>
          </a:p>
          <a:p>
            <a:r>
              <a:rPr lang="en-GB" dirty="0"/>
              <a:t>- </a:t>
            </a:r>
            <a:r>
              <a:rPr lang="en-GB" dirty="0" smtClean="0"/>
              <a:t>Large photon reflectivity enhances electron cloud </a:t>
            </a:r>
            <a:r>
              <a:rPr lang="en-GB" dirty="0" err="1" smtClean="0"/>
              <a:t>developement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25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2" y="714301"/>
            <a:ext cx="5458762" cy="4308937"/>
          </a:xfrm>
          <a:prstGeom prst="rect">
            <a:avLst/>
          </a:prstGeom>
        </p:spPr>
      </p:pic>
      <p:grpSp>
        <p:nvGrpSpPr>
          <p:cNvPr id="33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34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5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36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37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38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39" name="Shape 128"/>
          <p:cNvSpPr/>
          <p:nvPr/>
        </p:nvSpPr>
        <p:spPr>
          <a:xfrm>
            <a:off x="6306843" y="6357309"/>
            <a:ext cx="332082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11</a:t>
            </a:r>
            <a:endParaRPr sz="1600" dirty="0"/>
          </a:p>
        </p:txBody>
      </p:sp>
      <p:grpSp>
        <p:nvGrpSpPr>
          <p:cNvPr id="2" name="Group 1"/>
          <p:cNvGrpSpPr/>
          <p:nvPr/>
        </p:nvGrpSpPr>
        <p:grpSpPr>
          <a:xfrm>
            <a:off x="968802" y="4959626"/>
            <a:ext cx="4110769" cy="1209501"/>
            <a:chOff x="968802" y="4959626"/>
            <a:chExt cx="4110769" cy="1209501"/>
          </a:xfrm>
        </p:grpSpPr>
        <p:pic>
          <p:nvPicPr>
            <p:cNvPr id="15" name="image3.png"/>
            <p:cNvPicPr>
              <a:picLocks noChangeAspect="1"/>
            </p:cNvPicPr>
            <p:nvPr/>
          </p:nvPicPr>
          <p:blipFill rotWithShape="1">
            <a:blip r:embed="rId4">
              <a:extLst/>
            </a:blip>
            <a:srcRect l="1798" t="3349" r="2883" b="2099"/>
            <a:stretch/>
          </p:blipFill>
          <p:spPr>
            <a:xfrm>
              <a:off x="1309260" y="4959626"/>
              <a:ext cx="1191652" cy="12095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1" t="7054" r="8496" b="6875"/>
            <a:stretch/>
          </p:blipFill>
          <p:spPr>
            <a:xfrm>
              <a:off x="3788970" y="4959626"/>
              <a:ext cx="1231829" cy="1209501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968802" y="5315159"/>
              <a:ext cx="20959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</a:t>
              </a:r>
              <a:r>
                <a:rPr lang="es-ES_tradnl" sz="1200" dirty="0"/>
                <a:t>#</a:t>
              </a:r>
              <a:r>
                <a:rPr lang="es-ES_tradnl" sz="1200" dirty="0" smtClean="0"/>
                <a:t>1</a:t>
              </a:r>
            </a:p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#2</a:t>
              </a:r>
              <a:endParaRPr lang="es-ES_tradnl" sz="1200" dirty="0"/>
            </a:p>
            <a:p>
              <a:pPr lvl="1"/>
              <a:endParaRPr lang="es-ES_tradnl" sz="12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78472" y="5423792"/>
              <a:ext cx="16010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</a:t>
              </a:r>
              <a:r>
                <a:rPr lang="es-ES_tradnl" sz="1200" dirty="0"/>
                <a:t>3</a:t>
              </a:r>
            </a:p>
            <a:p>
              <a:pPr lvl="1"/>
              <a:endParaRPr lang="es-ES_tradnl" sz="12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681854" y="5886897"/>
            <a:ext cx="6693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*</a:t>
            </a:r>
            <a:r>
              <a:rPr lang="en-GB" sz="1400" i="1" dirty="0" smtClean="0"/>
              <a:t>FCC Week’19. I. Bellafont et al</a:t>
            </a:r>
          </a:p>
        </p:txBody>
      </p:sp>
    </p:spTree>
    <p:extLst>
      <p:ext uri="{BB962C8B-B14F-4D97-AF65-F5344CB8AC3E}">
        <p14:creationId xmlns:p14="http://schemas.microsoft.com/office/powerpoint/2010/main" val="2881617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148"/>
          <p:cNvSpPr txBox="1">
            <a:spLocks/>
          </p:cNvSpPr>
          <p:nvPr/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18" t="25818" r="3321" b="35199"/>
          <a:stretch/>
        </p:blipFill>
        <p:spPr>
          <a:xfrm>
            <a:off x="5861058" y="5211084"/>
            <a:ext cx="3700709" cy="927821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  <p:sp>
        <p:nvSpPr>
          <p:cNvPr id="17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3" name="TextBox 22"/>
          <p:cNvSpPr txBox="1"/>
          <p:nvPr/>
        </p:nvSpPr>
        <p:spPr>
          <a:xfrm>
            <a:off x="9681854" y="5886897"/>
            <a:ext cx="6693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*</a:t>
            </a:r>
            <a:r>
              <a:rPr lang="en-GB" sz="1400" i="1" dirty="0" smtClean="0"/>
              <a:t>FCC Week’19. I. Bellafont et al</a:t>
            </a:r>
          </a:p>
        </p:txBody>
      </p:sp>
      <p:sp>
        <p:nvSpPr>
          <p:cNvPr id="24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2" y="705445"/>
            <a:ext cx="5458762" cy="4308937"/>
          </a:xfrm>
          <a:prstGeom prst="rect">
            <a:avLst/>
          </a:prstGeom>
        </p:spPr>
      </p:pic>
      <p:grpSp>
        <p:nvGrpSpPr>
          <p:cNvPr id="35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36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7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38" name="image1.jpe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39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0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1" name="Shape 128"/>
          <p:cNvSpPr/>
          <p:nvPr/>
        </p:nvSpPr>
        <p:spPr>
          <a:xfrm>
            <a:off x="6306843" y="6357309"/>
            <a:ext cx="332082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12</a:t>
            </a:r>
            <a:endParaRPr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5698294" y="684383"/>
            <a:ext cx="6693877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-At low doses, the molecular yield of Prototype #2 is one order of magnitude higher than for Prototype #1. </a:t>
            </a:r>
          </a:p>
          <a:p>
            <a:endParaRPr lang="en-GB" sz="800" dirty="0"/>
          </a:p>
          <a:p>
            <a:r>
              <a:rPr lang="en-GB" dirty="0" smtClean="0"/>
              <a:t>-At higher doses the values for prototype #2 remain always higher than for prototype #1 (x3 at 2E22 ph/m).</a:t>
            </a:r>
          </a:p>
          <a:p>
            <a:endParaRPr lang="en-GB" sz="800" dirty="0"/>
          </a:p>
          <a:p>
            <a:r>
              <a:rPr lang="en-GB" dirty="0" smtClean="0"/>
              <a:t>-Such effect is ascribed to the high PSD yields of </a:t>
            </a:r>
            <a:r>
              <a:rPr lang="en-GB" dirty="0"/>
              <a:t>c</a:t>
            </a:r>
            <a:r>
              <a:rPr lang="en-GB" dirty="0" smtClean="0"/>
              <a:t>old sprayed Cu and ceramics in Prototype #2.</a:t>
            </a:r>
          </a:p>
          <a:p>
            <a:endParaRPr lang="en-GB" sz="800" dirty="0" smtClean="0"/>
          </a:p>
          <a:p>
            <a:r>
              <a:rPr lang="en-GB" dirty="0" smtClean="0"/>
              <a:t>-A large amount of photons are reflected towards the inner chamber of the BS. For prototype #2, those reflected photons play </a:t>
            </a:r>
            <a:r>
              <a:rPr lang="en-GB" dirty="0"/>
              <a:t>a</a:t>
            </a:r>
            <a:r>
              <a:rPr lang="en-GB" dirty="0" smtClean="0"/>
              <a:t>n extremely relevant role. This </a:t>
            </a:r>
            <a:r>
              <a:rPr lang="en-GB" dirty="0"/>
              <a:t>effect </a:t>
            </a:r>
            <a:r>
              <a:rPr lang="en-GB" dirty="0" smtClean="0"/>
              <a:t>was </a:t>
            </a:r>
            <a:r>
              <a:rPr lang="en-GB" dirty="0"/>
              <a:t>previously foreseen by </a:t>
            </a:r>
            <a:r>
              <a:rPr lang="en-GB" dirty="0" smtClean="0"/>
              <a:t>simulations.* </a:t>
            </a:r>
          </a:p>
          <a:p>
            <a:endParaRPr lang="en-GB" sz="800" dirty="0"/>
          </a:p>
          <a:p>
            <a:r>
              <a:rPr lang="en-GB" dirty="0" smtClean="0"/>
              <a:t>-The large photon reflectivity towards the inner chamber is due to </a:t>
            </a:r>
          </a:p>
          <a:p>
            <a:r>
              <a:rPr lang="en-GB" dirty="0" smtClean="0"/>
              <a:t>the limitations to manufacture a perfectly </a:t>
            </a:r>
            <a:r>
              <a:rPr lang="en-GB" dirty="0" err="1" smtClean="0"/>
              <a:t>shrap</a:t>
            </a:r>
            <a:r>
              <a:rPr lang="en-GB" dirty="0" smtClean="0"/>
              <a:t> tip.</a:t>
            </a:r>
          </a:p>
          <a:p>
            <a:endParaRPr lang="en-GB" sz="800" dirty="0" smtClean="0"/>
          </a:p>
          <a:p>
            <a:r>
              <a:rPr lang="en-GB" dirty="0"/>
              <a:t>- </a:t>
            </a:r>
            <a:r>
              <a:rPr lang="en-GB" dirty="0" smtClean="0"/>
              <a:t>Large photon reflectivity enhances electron cloud </a:t>
            </a:r>
            <a:r>
              <a:rPr lang="en-GB" dirty="0" err="1" smtClean="0"/>
              <a:t>developement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968802" y="4959626"/>
            <a:ext cx="4110769" cy="1209501"/>
            <a:chOff x="968802" y="4959626"/>
            <a:chExt cx="4110769" cy="1209501"/>
          </a:xfrm>
        </p:grpSpPr>
        <p:pic>
          <p:nvPicPr>
            <p:cNvPr id="19" name="image3.png"/>
            <p:cNvPicPr>
              <a:picLocks noChangeAspect="1"/>
            </p:cNvPicPr>
            <p:nvPr/>
          </p:nvPicPr>
          <p:blipFill rotWithShape="1">
            <a:blip r:embed="rId5">
              <a:extLst/>
            </a:blip>
            <a:srcRect l="1798" t="3349" r="2883" b="2099"/>
            <a:stretch/>
          </p:blipFill>
          <p:spPr>
            <a:xfrm>
              <a:off x="1309260" y="4959626"/>
              <a:ext cx="1191652" cy="12095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1" t="7054" r="8496" b="6875"/>
            <a:stretch/>
          </p:blipFill>
          <p:spPr>
            <a:xfrm>
              <a:off x="3788970" y="4959626"/>
              <a:ext cx="1231829" cy="1209501"/>
            </a:xfrm>
            <a:prstGeom prst="rect">
              <a:avLst/>
            </a:prstGeom>
          </p:spPr>
        </p:pic>
        <p:sp>
          <p:nvSpPr>
            <p:cNvPr id="21" name="Rectangle 20"/>
            <p:cNvSpPr/>
            <p:nvPr/>
          </p:nvSpPr>
          <p:spPr>
            <a:xfrm>
              <a:off x="968802" y="5315159"/>
              <a:ext cx="20959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</a:t>
              </a:r>
              <a:r>
                <a:rPr lang="es-ES_tradnl" sz="1200" dirty="0"/>
                <a:t>#</a:t>
              </a:r>
              <a:r>
                <a:rPr lang="es-ES_tradnl" sz="1200" dirty="0" smtClean="0"/>
                <a:t>1</a:t>
              </a:r>
            </a:p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#2</a:t>
              </a:r>
              <a:endParaRPr lang="es-ES_tradnl" sz="1200" dirty="0"/>
            </a:p>
            <a:p>
              <a:pPr lvl="1"/>
              <a:endParaRPr lang="es-ES_tradnl" sz="12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478472" y="5423792"/>
              <a:ext cx="16010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</a:t>
              </a:r>
              <a:r>
                <a:rPr lang="es-ES_tradnl" sz="1200" dirty="0"/>
                <a:t>3</a:t>
              </a:r>
            </a:p>
            <a:p>
              <a:pPr lvl="1"/>
              <a:endParaRPr lang="es-ES_tradnl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580205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148"/>
          <p:cNvSpPr txBox="1">
            <a:spLocks/>
          </p:cNvSpPr>
          <p:nvPr/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05374" y="1422864"/>
            <a:ext cx="649370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-At low doses, the molecular desorption yields of Prototype #3, when irradiating the sawtooth profile, is one order of magnitude lower than for prototype #1.</a:t>
            </a:r>
          </a:p>
          <a:p>
            <a:endParaRPr lang="en-GB" dirty="0" smtClean="0"/>
          </a:p>
          <a:p>
            <a:r>
              <a:rPr lang="en-GB" dirty="0" smtClean="0"/>
              <a:t>-Such effect is ascribed to the high photon absorption capacity of the sawtooth profile.</a:t>
            </a:r>
          </a:p>
          <a:p>
            <a:endParaRPr lang="en-US" dirty="0"/>
          </a:p>
          <a:p>
            <a:r>
              <a:rPr lang="en-GB" dirty="0"/>
              <a:t>-At doses higher than E20 </a:t>
            </a:r>
            <a:r>
              <a:rPr lang="en-GB" dirty="0" err="1"/>
              <a:t>ph</a:t>
            </a:r>
            <a:r>
              <a:rPr lang="en-GB" dirty="0"/>
              <a:t>/m the molecular desorption yield of prototype #1 and prototype #3 are similar</a:t>
            </a:r>
            <a:r>
              <a:rPr lang="en-GB" dirty="0" smtClean="0"/>
              <a:t>.</a:t>
            </a:r>
          </a:p>
          <a:p>
            <a:endParaRPr lang="en-US" dirty="0"/>
          </a:p>
          <a:p>
            <a:r>
              <a:rPr lang="en-GB" dirty="0"/>
              <a:t>-Such result </a:t>
            </a:r>
            <a:r>
              <a:rPr lang="en-GB" dirty="0" smtClean="0"/>
              <a:t>has an important effect on the reduction of the conditioning time.</a:t>
            </a:r>
          </a:p>
          <a:p>
            <a:endParaRPr lang="en-GB" dirty="0"/>
          </a:p>
        </p:txBody>
      </p:sp>
      <p:sp>
        <p:nvSpPr>
          <p:cNvPr id="23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4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2" y="705446"/>
            <a:ext cx="5458762" cy="4308937"/>
          </a:xfrm>
          <a:prstGeom prst="rect">
            <a:avLst/>
          </a:prstGeom>
        </p:spPr>
      </p:pic>
      <p:grpSp>
        <p:nvGrpSpPr>
          <p:cNvPr id="36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37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8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39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40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1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2" name="Shape 128"/>
          <p:cNvSpPr/>
          <p:nvPr/>
        </p:nvSpPr>
        <p:spPr>
          <a:xfrm>
            <a:off x="6306843" y="6357309"/>
            <a:ext cx="332082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13</a:t>
            </a:r>
            <a:endParaRPr sz="16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968802" y="4959626"/>
            <a:ext cx="4110769" cy="1209501"/>
            <a:chOff x="968802" y="4959626"/>
            <a:chExt cx="4110769" cy="1209501"/>
          </a:xfrm>
        </p:grpSpPr>
        <p:pic>
          <p:nvPicPr>
            <p:cNvPr id="15" name="image3.png"/>
            <p:cNvPicPr>
              <a:picLocks noChangeAspect="1"/>
            </p:cNvPicPr>
            <p:nvPr/>
          </p:nvPicPr>
          <p:blipFill rotWithShape="1">
            <a:blip r:embed="rId4">
              <a:extLst/>
            </a:blip>
            <a:srcRect l="1798" t="3349" r="2883" b="2099"/>
            <a:stretch/>
          </p:blipFill>
          <p:spPr>
            <a:xfrm>
              <a:off x="1309260" y="4959626"/>
              <a:ext cx="1191652" cy="12095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1" t="7054" r="8496" b="6875"/>
            <a:stretch/>
          </p:blipFill>
          <p:spPr>
            <a:xfrm>
              <a:off x="3788970" y="4959626"/>
              <a:ext cx="1231829" cy="1209501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968802" y="5315159"/>
              <a:ext cx="20959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</a:t>
              </a:r>
              <a:r>
                <a:rPr lang="es-ES_tradnl" sz="1200" dirty="0"/>
                <a:t>#</a:t>
              </a:r>
              <a:r>
                <a:rPr lang="es-ES_tradnl" sz="1200" dirty="0" smtClean="0"/>
                <a:t>1</a:t>
              </a:r>
            </a:p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#2</a:t>
              </a:r>
              <a:endParaRPr lang="es-ES_tradnl" sz="1200" dirty="0"/>
            </a:p>
            <a:p>
              <a:pPr lvl="1"/>
              <a:endParaRPr lang="es-ES_tradnl" sz="12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478472" y="5423792"/>
              <a:ext cx="16010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</a:t>
              </a:r>
              <a:r>
                <a:rPr lang="es-ES_tradnl" sz="1200" dirty="0"/>
                <a:t>3</a:t>
              </a:r>
            </a:p>
            <a:p>
              <a:pPr lvl="1"/>
              <a:endParaRPr lang="es-ES_tradnl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05425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148"/>
          <p:cNvSpPr txBox="1">
            <a:spLocks/>
          </p:cNvSpPr>
          <p:nvPr/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08831" y="994265"/>
            <a:ext cx="649025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-The molecular desorption yield of Prototype #3, when irradiating the LASE surface, is considerably lower than for the rest of the irradiated surfaces</a:t>
            </a:r>
          </a:p>
          <a:p>
            <a:endParaRPr lang="en-GB" dirty="0" smtClean="0"/>
          </a:p>
          <a:p>
            <a:r>
              <a:rPr lang="en-GB" dirty="0" smtClean="0"/>
              <a:t>-Such effect is in good agreement with the low reflectivity and low photoelectron yields associate to the very rough LASE surfaces*</a:t>
            </a:r>
          </a:p>
          <a:p>
            <a:endParaRPr lang="en-GB" dirty="0" smtClean="0"/>
          </a:p>
          <a:p>
            <a:r>
              <a:rPr lang="en-GB" dirty="0" smtClean="0"/>
              <a:t>- Due to the low reflectivity associated to the previously irradiated sawtooth structure, preconditioning of the LASE surface has been assumed to b negligible.</a:t>
            </a:r>
          </a:p>
          <a:p>
            <a:endParaRPr lang="en-GB" dirty="0"/>
          </a:p>
          <a:p>
            <a:r>
              <a:rPr lang="en-GB" dirty="0" smtClean="0"/>
              <a:t>-Such assumption is confirmed by the flat part of the curve at low doses, typical of newly irradiated surfaces.</a:t>
            </a:r>
          </a:p>
          <a:p>
            <a:endParaRPr lang="en-GB" dirty="0"/>
          </a:p>
          <a:p>
            <a:r>
              <a:rPr lang="en-GB" dirty="0" smtClean="0"/>
              <a:t>-LASE treatment provides both low PSD yields and low SEY, with respect to standard Cu surfaces</a:t>
            </a:r>
          </a:p>
          <a:p>
            <a:endParaRPr lang="en-GB" dirty="0" smtClean="0"/>
          </a:p>
        </p:txBody>
      </p:sp>
      <p:sp>
        <p:nvSpPr>
          <p:cNvPr id="22" name="TextBox 21"/>
          <p:cNvSpPr txBox="1"/>
          <p:nvPr/>
        </p:nvSpPr>
        <p:spPr>
          <a:xfrm>
            <a:off x="6096002" y="5609029"/>
            <a:ext cx="854112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*</a:t>
            </a:r>
            <a:r>
              <a:rPr lang="en-GB" sz="1400" i="1" dirty="0"/>
              <a:t>PRST- Photo Reﬂectivity and Photoelectron Yield from Copper Technical </a:t>
            </a:r>
            <a:r>
              <a:rPr lang="en-GB" sz="1400" i="1" dirty="0" smtClean="0"/>
              <a:t>Surfaces. </a:t>
            </a:r>
            <a:br>
              <a:rPr lang="en-GB" sz="1400" i="1" dirty="0" smtClean="0"/>
            </a:br>
            <a:r>
              <a:rPr lang="en-GB" sz="1400" i="1" dirty="0" smtClean="0"/>
              <a:t>    E. La Francesca et al - Submitted</a:t>
            </a:r>
          </a:p>
        </p:txBody>
      </p:sp>
      <p:sp>
        <p:nvSpPr>
          <p:cNvPr id="24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5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2" y="714002"/>
            <a:ext cx="5458762" cy="4308937"/>
          </a:xfrm>
          <a:prstGeom prst="rect">
            <a:avLst/>
          </a:prstGeom>
        </p:spPr>
      </p:pic>
      <p:grpSp>
        <p:nvGrpSpPr>
          <p:cNvPr id="37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38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9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40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41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2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3" name="Shape 128"/>
          <p:cNvSpPr/>
          <p:nvPr/>
        </p:nvSpPr>
        <p:spPr>
          <a:xfrm>
            <a:off x="6306843" y="6357309"/>
            <a:ext cx="332082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14</a:t>
            </a:r>
            <a:endParaRPr sz="16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968802" y="4959626"/>
            <a:ext cx="4110769" cy="1209501"/>
            <a:chOff x="968802" y="4959626"/>
            <a:chExt cx="4110769" cy="1209501"/>
          </a:xfrm>
        </p:grpSpPr>
        <p:pic>
          <p:nvPicPr>
            <p:cNvPr id="17" name="image3.png"/>
            <p:cNvPicPr>
              <a:picLocks noChangeAspect="1"/>
            </p:cNvPicPr>
            <p:nvPr/>
          </p:nvPicPr>
          <p:blipFill rotWithShape="1">
            <a:blip r:embed="rId4">
              <a:extLst/>
            </a:blip>
            <a:srcRect l="1798" t="3349" r="2883" b="2099"/>
            <a:stretch/>
          </p:blipFill>
          <p:spPr>
            <a:xfrm>
              <a:off x="1309260" y="4959626"/>
              <a:ext cx="1191652" cy="12095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1" t="7054" r="8496" b="6875"/>
            <a:stretch/>
          </p:blipFill>
          <p:spPr>
            <a:xfrm>
              <a:off x="3788970" y="4959626"/>
              <a:ext cx="1231829" cy="1209501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968802" y="5315159"/>
              <a:ext cx="20959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</a:t>
              </a:r>
              <a:r>
                <a:rPr lang="es-ES_tradnl" sz="1200" dirty="0"/>
                <a:t>#</a:t>
              </a:r>
              <a:r>
                <a:rPr lang="es-ES_tradnl" sz="1200" dirty="0" smtClean="0"/>
                <a:t>1</a:t>
              </a:r>
            </a:p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#2</a:t>
              </a:r>
              <a:endParaRPr lang="es-ES_tradnl" sz="1200" dirty="0"/>
            </a:p>
            <a:p>
              <a:pPr lvl="1"/>
              <a:endParaRPr lang="es-ES_tradnl" sz="12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478472" y="5423792"/>
              <a:ext cx="16010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</a:t>
              </a:r>
              <a:r>
                <a:rPr lang="es-ES_tradnl" sz="1200" dirty="0"/>
                <a:t>3</a:t>
              </a:r>
            </a:p>
            <a:p>
              <a:pPr lvl="1"/>
              <a:endParaRPr lang="es-ES_tradnl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888001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148"/>
          <p:cNvSpPr txBox="1">
            <a:spLocks/>
          </p:cNvSpPr>
          <p:nvPr/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sp>
        <p:nvSpPr>
          <p:cNvPr id="23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4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1" y="714002"/>
            <a:ext cx="5458760" cy="4308937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3186113" y="804036"/>
            <a:ext cx="1895475" cy="286702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391533" y="920640"/>
            <a:ext cx="3061258" cy="2520233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263650" y="1180273"/>
            <a:ext cx="3817938" cy="277723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391533" y="3212273"/>
            <a:ext cx="3358267" cy="75951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314528" y="1375315"/>
                <a:ext cx="955326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528" y="1375315"/>
                <a:ext cx="955326" cy="276999"/>
              </a:xfrm>
              <a:prstGeom prst="rect">
                <a:avLst/>
              </a:prstGeom>
              <a:blipFill>
                <a:blip r:embed="rId3"/>
                <a:stretch>
                  <a:fillRect l="-5063" b="-234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902539" y="1161887"/>
                <a:ext cx="96840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GB" sz="1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sz="1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1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𝟓𝟒</m:t>
                      </m:r>
                    </m:oMath>
                  </m:oMathPara>
                </a14:m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2539" y="1161887"/>
                <a:ext cx="968407" cy="3077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870982" y="1507372"/>
                <a:ext cx="91230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en-GB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GB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GB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sz="1400" b="1" dirty="0" smtClean="0">
                    <a:solidFill>
                      <a:srgbClr val="FF0000"/>
                    </a:solidFill>
                  </a:rPr>
                  <a:t>7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982" y="1507372"/>
                <a:ext cx="912301" cy="307777"/>
              </a:xfrm>
              <a:prstGeom prst="rect">
                <a:avLst/>
              </a:prstGeom>
              <a:blipFill>
                <a:blip r:embed="rId5"/>
                <a:stretch>
                  <a:fillRect t="-1961" r="-667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3338285" y="811596"/>
                <a:ext cx="96840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GB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𝟗𝟖</m:t>
                      </m:r>
                    </m:oMath>
                  </m:oMathPara>
                </a14:m>
                <a:endParaRPr lang="en-GB" sz="1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8285" y="811596"/>
                <a:ext cx="968407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870785" y="2846194"/>
                <a:ext cx="96840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GB" sz="1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sz="1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1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en-GB" sz="1400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785" y="2846194"/>
                <a:ext cx="968407" cy="30777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6095999" y="4470334"/>
            <a:ext cx="63096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[1] Yusuke </a:t>
            </a:r>
            <a:r>
              <a:rPr lang="en-GB" sz="1200" dirty="0" err="1" smtClean="0"/>
              <a:t>Suetsugu</a:t>
            </a:r>
            <a:r>
              <a:rPr lang="en-GB" sz="1200" dirty="0" smtClean="0"/>
              <a:t> et al; Test Fabrication of a Copper Beam Duct for KEK B-Factory</a:t>
            </a:r>
          </a:p>
          <a:p>
            <a:r>
              <a:rPr lang="en-GB" sz="1200" dirty="0" smtClean="0"/>
              <a:t>[2] D. Brandt et al; CAS CERN Accelerator School</a:t>
            </a:r>
          </a:p>
          <a:p>
            <a:r>
              <a:rPr lang="en-GB" sz="1200" dirty="0" smtClean="0"/>
              <a:t>[3] R. Calder et al; Synchrotron Radiation induced gas desorption from a prototype of the </a:t>
            </a:r>
          </a:p>
          <a:p>
            <a:r>
              <a:rPr lang="en-GB" sz="1200" dirty="0" smtClean="0"/>
              <a:t>LHC beam screen prototype at cryogenic temperatures</a:t>
            </a:r>
          </a:p>
          <a:p>
            <a:r>
              <a:rPr lang="en-GB" sz="1200" dirty="0" smtClean="0"/>
              <a:t>[4] </a:t>
            </a:r>
            <a:r>
              <a:rPr lang="en-GB" sz="1200" dirty="0" err="1" smtClean="0"/>
              <a:t>Herbeaux</a:t>
            </a:r>
            <a:r>
              <a:rPr lang="en-GB" sz="1200" dirty="0" smtClean="0"/>
              <a:t> et al; Photon stimulated desorption of an unbaked stainless steel chamber by 3.75             </a:t>
            </a:r>
            <a:r>
              <a:rPr lang="en-GB" sz="1200" dirty="0" err="1" smtClean="0"/>
              <a:t>KeV</a:t>
            </a:r>
            <a:r>
              <a:rPr lang="en-GB" sz="1200" dirty="0" smtClean="0"/>
              <a:t> critical energy photons </a:t>
            </a:r>
          </a:p>
          <a:p>
            <a:r>
              <a:rPr lang="en-GB" sz="1200" dirty="0" smtClean="0"/>
              <a:t>[5] M. </a:t>
            </a:r>
            <a:r>
              <a:rPr lang="en-GB" sz="1200" dirty="0"/>
              <a:t>A</a:t>
            </a:r>
            <a:r>
              <a:rPr lang="en-GB" sz="1200" dirty="0" smtClean="0"/>
              <a:t>dy; PhD Thesis</a:t>
            </a:r>
          </a:p>
          <a:p>
            <a:r>
              <a:rPr lang="en-GB" sz="1200" dirty="0" smtClean="0"/>
              <a:t>[6] O. </a:t>
            </a:r>
            <a:r>
              <a:rPr lang="en-GB" sz="1200" dirty="0" err="1" smtClean="0"/>
              <a:t>Grobner</a:t>
            </a:r>
            <a:r>
              <a:rPr lang="en-GB" sz="1200" dirty="0" smtClean="0"/>
              <a:t> et al; Gas desorption form an OFHC copper Vacuum chamber by synchrotron radiation photons</a:t>
            </a:r>
          </a:p>
        </p:txBody>
      </p:sp>
      <p:grpSp>
        <p:nvGrpSpPr>
          <p:cNvPr id="42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43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44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45" name="image1.jpe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46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7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8" name="Shape 128"/>
          <p:cNvSpPr/>
          <p:nvPr/>
        </p:nvSpPr>
        <p:spPr>
          <a:xfrm>
            <a:off x="6306843" y="6357309"/>
            <a:ext cx="332082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15</a:t>
            </a:r>
            <a:endParaRPr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0" name="Table 4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4444111"/>
                  </p:ext>
                </p:extLst>
              </p:nvPr>
            </p:nvGraphicFramePr>
            <p:xfrm>
              <a:off x="6078442" y="834077"/>
              <a:ext cx="5800015" cy="330241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82079">
                      <a:extLst>
                        <a:ext uri="{9D8B030D-6E8A-4147-A177-3AD203B41FA5}">
                          <a16:colId xmlns:a16="http://schemas.microsoft.com/office/drawing/2014/main" val="3136409523"/>
                        </a:ext>
                      </a:extLst>
                    </a:gridCol>
                    <a:gridCol w="1389638">
                      <a:extLst>
                        <a:ext uri="{9D8B030D-6E8A-4147-A177-3AD203B41FA5}">
                          <a16:colId xmlns:a16="http://schemas.microsoft.com/office/drawing/2014/main" val="2716116105"/>
                        </a:ext>
                      </a:extLst>
                    </a:gridCol>
                    <a:gridCol w="752870">
                      <a:extLst>
                        <a:ext uri="{9D8B030D-6E8A-4147-A177-3AD203B41FA5}">
                          <a16:colId xmlns:a16="http://schemas.microsoft.com/office/drawing/2014/main" val="2632560649"/>
                        </a:ext>
                      </a:extLst>
                    </a:gridCol>
                    <a:gridCol w="711200">
                      <a:extLst>
                        <a:ext uri="{9D8B030D-6E8A-4147-A177-3AD203B41FA5}">
                          <a16:colId xmlns:a16="http://schemas.microsoft.com/office/drawing/2014/main" val="2397790237"/>
                        </a:ext>
                      </a:extLst>
                    </a:gridCol>
                    <a:gridCol w="1538514">
                      <a:extLst>
                        <a:ext uri="{9D8B030D-6E8A-4147-A177-3AD203B41FA5}">
                          <a16:colId xmlns:a16="http://schemas.microsoft.com/office/drawing/2014/main" val="723163339"/>
                        </a:ext>
                      </a:extLst>
                    </a:gridCol>
                    <a:gridCol w="725714">
                      <a:extLst>
                        <a:ext uri="{9D8B030D-6E8A-4147-A177-3AD203B41FA5}">
                          <a16:colId xmlns:a16="http://schemas.microsoft.com/office/drawing/2014/main" val="3142036291"/>
                        </a:ext>
                      </a:extLst>
                    </a:gridCol>
                  </a:tblGrid>
                  <a:tr h="371257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SS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Cu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36527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Surface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[ref]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Surface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 smtClean="0"/>
                            <a:t>[ref]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92803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0.99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=3.75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[4]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0.88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=26.3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[1]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57877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=4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[5]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0.61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=486 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[2]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10909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Unbaked/77K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=50 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[3]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726834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0.88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=3.75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n-GB" baseline="0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[6]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4838419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0" name="Table 4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04444111"/>
                  </p:ext>
                </p:extLst>
              </p:nvPr>
            </p:nvGraphicFramePr>
            <p:xfrm>
              <a:off x="6078442" y="834077"/>
              <a:ext cx="5800015" cy="330241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82079">
                      <a:extLst>
                        <a:ext uri="{9D8B030D-6E8A-4147-A177-3AD203B41FA5}">
                          <a16:colId xmlns:a16="http://schemas.microsoft.com/office/drawing/2014/main" val="3136409523"/>
                        </a:ext>
                      </a:extLst>
                    </a:gridCol>
                    <a:gridCol w="1389638">
                      <a:extLst>
                        <a:ext uri="{9D8B030D-6E8A-4147-A177-3AD203B41FA5}">
                          <a16:colId xmlns:a16="http://schemas.microsoft.com/office/drawing/2014/main" val="2716116105"/>
                        </a:ext>
                      </a:extLst>
                    </a:gridCol>
                    <a:gridCol w="752870">
                      <a:extLst>
                        <a:ext uri="{9D8B030D-6E8A-4147-A177-3AD203B41FA5}">
                          <a16:colId xmlns:a16="http://schemas.microsoft.com/office/drawing/2014/main" val="2632560649"/>
                        </a:ext>
                      </a:extLst>
                    </a:gridCol>
                    <a:gridCol w="711200">
                      <a:extLst>
                        <a:ext uri="{9D8B030D-6E8A-4147-A177-3AD203B41FA5}">
                          <a16:colId xmlns:a16="http://schemas.microsoft.com/office/drawing/2014/main" val="2397790237"/>
                        </a:ext>
                      </a:extLst>
                    </a:gridCol>
                    <a:gridCol w="1538514">
                      <a:extLst>
                        <a:ext uri="{9D8B030D-6E8A-4147-A177-3AD203B41FA5}">
                          <a16:colId xmlns:a16="http://schemas.microsoft.com/office/drawing/2014/main" val="723163339"/>
                        </a:ext>
                      </a:extLst>
                    </a:gridCol>
                    <a:gridCol w="725714">
                      <a:extLst>
                        <a:ext uri="{9D8B030D-6E8A-4147-A177-3AD203B41FA5}">
                          <a16:colId xmlns:a16="http://schemas.microsoft.com/office/drawing/2014/main" val="3142036291"/>
                        </a:ext>
                      </a:extLst>
                    </a:gridCol>
                  </a:tblGrid>
                  <a:tr h="371257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SS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Cu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36527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893" t="-108197" r="-753571" b="-7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Surface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[ref]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9"/>
                          <a:stretch>
                            <a:fillRect l="-400862" t="-108197" r="-324138" b="-7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Surface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 smtClean="0"/>
                            <a:t>[ref]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928039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0.99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=3.75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[4]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0.88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=26.3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[1]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578772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=4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[5]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0.61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=486 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[2]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109093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Unbaked/77K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=50 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[3]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72683405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0.88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=3.75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n-GB" baseline="0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[6]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4838419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5" name="Group 24"/>
          <p:cNvGrpSpPr/>
          <p:nvPr/>
        </p:nvGrpSpPr>
        <p:grpSpPr>
          <a:xfrm>
            <a:off x="968802" y="4959626"/>
            <a:ext cx="4110769" cy="1209501"/>
            <a:chOff x="968802" y="4959626"/>
            <a:chExt cx="4110769" cy="1209501"/>
          </a:xfrm>
        </p:grpSpPr>
        <p:pic>
          <p:nvPicPr>
            <p:cNvPr id="27" name="image3.png"/>
            <p:cNvPicPr>
              <a:picLocks noChangeAspect="1"/>
            </p:cNvPicPr>
            <p:nvPr/>
          </p:nvPicPr>
          <p:blipFill rotWithShape="1">
            <a:blip r:embed="rId10">
              <a:extLst/>
            </a:blip>
            <a:srcRect l="1798" t="3349" r="2883" b="2099"/>
            <a:stretch/>
          </p:blipFill>
          <p:spPr>
            <a:xfrm>
              <a:off x="1309260" y="4959626"/>
              <a:ext cx="1191652" cy="12095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1" t="7054" r="8496" b="6875"/>
            <a:stretch/>
          </p:blipFill>
          <p:spPr>
            <a:xfrm>
              <a:off x="3788970" y="4959626"/>
              <a:ext cx="1231829" cy="1209501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968802" y="5315159"/>
              <a:ext cx="20959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</a:t>
              </a:r>
              <a:r>
                <a:rPr lang="es-ES_tradnl" sz="1200" dirty="0"/>
                <a:t>#</a:t>
              </a:r>
              <a:r>
                <a:rPr lang="es-ES_tradnl" sz="1200" dirty="0" smtClean="0"/>
                <a:t>1</a:t>
              </a:r>
            </a:p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#2</a:t>
              </a:r>
              <a:endParaRPr lang="es-ES_tradnl" sz="1200" dirty="0"/>
            </a:p>
            <a:p>
              <a:pPr lvl="1"/>
              <a:endParaRPr lang="es-ES_tradnl" sz="1200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478472" y="5423792"/>
              <a:ext cx="16010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</a:t>
              </a:r>
              <a:r>
                <a:rPr lang="es-ES_tradnl" sz="1200" dirty="0"/>
                <a:t>3</a:t>
              </a:r>
            </a:p>
            <a:p>
              <a:pPr lvl="1"/>
              <a:endParaRPr lang="es-ES_tradnl" sz="12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49534" y="5323669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SS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3377981" y="5323669"/>
            <a:ext cx="429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99909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40" name="Table 3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6085521"/>
                  </p:ext>
                </p:extLst>
              </p:nvPr>
            </p:nvGraphicFramePr>
            <p:xfrm>
              <a:off x="6078442" y="834077"/>
              <a:ext cx="5800015" cy="330241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82079">
                      <a:extLst>
                        <a:ext uri="{9D8B030D-6E8A-4147-A177-3AD203B41FA5}">
                          <a16:colId xmlns:a16="http://schemas.microsoft.com/office/drawing/2014/main" val="3136409523"/>
                        </a:ext>
                      </a:extLst>
                    </a:gridCol>
                    <a:gridCol w="1389638">
                      <a:extLst>
                        <a:ext uri="{9D8B030D-6E8A-4147-A177-3AD203B41FA5}">
                          <a16:colId xmlns:a16="http://schemas.microsoft.com/office/drawing/2014/main" val="2716116105"/>
                        </a:ext>
                      </a:extLst>
                    </a:gridCol>
                    <a:gridCol w="752870">
                      <a:extLst>
                        <a:ext uri="{9D8B030D-6E8A-4147-A177-3AD203B41FA5}">
                          <a16:colId xmlns:a16="http://schemas.microsoft.com/office/drawing/2014/main" val="2632560649"/>
                        </a:ext>
                      </a:extLst>
                    </a:gridCol>
                    <a:gridCol w="711200">
                      <a:extLst>
                        <a:ext uri="{9D8B030D-6E8A-4147-A177-3AD203B41FA5}">
                          <a16:colId xmlns:a16="http://schemas.microsoft.com/office/drawing/2014/main" val="2397790237"/>
                        </a:ext>
                      </a:extLst>
                    </a:gridCol>
                    <a:gridCol w="1538514">
                      <a:extLst>
                        <a:ext uri="{9D8B030D-6E8A-4147-A177-3AD203B41FA5}">
                          <a16:colId xmlns:a16="http://schemas.microsoft.com/office/drawing/2014/main" val="723163339"/>
                        </a:ext>
                      </a:extLst>
                    </a:gridCol>
                    <a:gridCol w="725714">
                      <a:extLst>
                        <a:ext uri="{9D8B030D-6E8A-4147-A177-3AD203B41FA5}">
                          <a16:colId xmlns:a16="http://schemas.microsoft.com/office/drawing/2014/main" val="3142036291"/>
                        </a:ext>
                      </a:extLst>
                    </a:gridCol>
                  </a:tblGrid>
                  <a:tr h="371257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SS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Cu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36527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Surface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[ref]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oMath>
                            </m:oMathPara>
                          </a14:m>
                          <a:endParaRPr lang="en-GB" b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Surface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 smtClean="0"/>
                            <a:t>[ref]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92803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0.99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=3.75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[4]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0.88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=26.3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[1]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57877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=4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[5]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0.61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=486 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[2]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10909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Unbaked/77K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=50 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[3]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7268340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0.88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=3.75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n-GB" baseline="0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[6]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483841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40" name="Table 3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06085521"/>
                  </p:ext>
                </p:extLst>
              </p:nvPr>
            </p:nvGraphicFramePr>
            <p:xfrm>
              <a:off x="6078442" y="834077"/>
              <a:ext cx="5800015" cy="330241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82079">
                      <a:extLst>
                        <a:ext uri="{9D8B030D-6E8A-4147-A177-3AD203B41FA5}">
                          <a16:colId xmlns:a16="http://schemas.microsoft.com/office/drawing/2014/main" val="3136409523"/>
                        </a:ext>
                      </a:extLst>
                    </a:gridCol>
                    <a:gridCol w="1389638">
                      <a:extLst>
                        <a:ext uri="{9D8B030D-6E8A-4147-A177-3AD203B41FA5}">
                          <a16:colId xmlns:a16="http://schemas.microsoft.com/office/drawing/2014/main" val="2716116105"/>
                        </a:ext>
                      </a:extLst>
                    </a:gridCol>
                    <a:gridCol w="752870">
                      <a:extLst>
                        <a:ext uri="{9D8B030D-6E8A-4147-A177-3AD203B41FA5}">
                          <a16:colId xmlns:a16="http://schemas.microsoft.com/office/drawing/2014/main" val="2632560649"/>
                        </a:ext>
                      </a:extLst>
                    </a:gridCol>
                    <a:gridCol w="711200">
                      <a:extLst>
                        <a:ext uri="{9D8B030D-6E8A-4147-A177-3AD203B41FA5}">
                          <a16:colId xmlns:a16="http://schemas.microsoft.com/office/drawing/2014/main" val="2397790237"/>
                        </a:ext>
                      </a:extLst>
                    </a:gridCol>
                    <a:gridCol w="1538514">
                      <a:extLst>
                        <a:ext uri="{9D8B030D-6E8A-4147-A177-3AD203B41FA5}">
                          <a16:colId xmlns:a16="http://schemas.microsoft.com/office/drawing/2014/main" val="723163339"/>
                        </a:ext>
                      </a:extLst>
                    </a:gridCol>
                    <a:gridCol w="725714">
                      <a:extLst>
                        <a:ext uri="{9D8B030D-6E8A-4147-A177-3AD203B41FA5}">
                          <a16:colId xmlns:a16="http://schemas.microsoft.com/office/drawing/2014/main" val="3142036291"/>
                        </a:ext>
                      </a:extLst>
                    </a:gridCol>
                  </a:tblGrid>
                  <a:tr h="371257"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SS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Cu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336527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893" t="-108197" r="-753571" b="-7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Surface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[ref]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862" t="-108197" r="-324138" b="-7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b="1" dirty="0" smtClean="0"/>
                            <a:t>Surface</a:t>
                          </a:r>
                          <a:endParaRPr lang="en-GB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b="1" dirty="0" smtClean="0"/>
                            <a:t>[ref]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928039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0.99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=3.75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[4]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0.88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=26.3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[1]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2578772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=4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[5]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0.61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=486 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[2]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7109093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0.32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Unbaked/77K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=50 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[3]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72683405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0.88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smtClean="0"/>
                            <a:t>Baked/RT</a:t>
                          </a:r>
                        </a:p>
                        <a:p>
                          <a:pPr algn="ctr"/>
                          <a:r>
                            <a:rPr lang="en-GB" dirty="0" err="1" smtClean="0"/>
                            <a:t>Ec</a:t>
                          </a:r>
                          <a:r>
                            <a:rPr lang="en-GB" dirty="0" smtClean="0"/>
                            <a:t>=3.75</a:t>
                          </a:r>
                          <a:r>
                            <a:rPr lang="en-GB" baseline="0" dirty="0" smtClean="0"/>
                            <a:t> </a:t>
                          </a:r>
                          <a:r>
                            <a:rPr lang="en-GB" baseline="0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 smtClean="0"/>
                            <a:t>[6]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5483841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3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4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PSD Results</a:t>
            </a:r>
            <a:endParaRPr lang="en-GB" sz="4400" b="1" dirty="0"/>
          </a:p>
        </p:txBody>
      </p:sp>
      <p:sp>
        <p:nvSpPr>
          <p:cNvPr id="2" name="Rectangle 1"/>
          <p:cNvSpPr/>
          <p:nvPr/>
        </p:nvSpPr>
        <p:spPr>
          <a:xfrm>
            <a:off x="6083731" y="2222567"/>
            <a:ext cx="663066" cy="345968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8940195" y="3519001"/>
            <a:ext cx="663066" cy="34596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5665020" y="4195525"/>
                <a:ext cx="6626857" cy="20005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of Prototype #1 decreases with the same rate as SS at similar </a:t>
                </a:r>
                <a:r>
                  <a:rPr lang="en-GB" dirty="0" err="1" smtClean="0"/>
                  <a:t>Ec</a:t>
                </a:r>
                <a:r>
                  <a:rPr lang="en-GB" dirty="0" smtClean="0"/>
                  <a:t> under the same surface conditions</a:t>
                </a:r>
              </a:p>
              <a:p>
                <a:endParaRPr lang="en-GB" sz="800" dirty="0" smtClean="0"/>
              </a:p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of Prototype </a:t>
                </a:r>
                <a:r>
                  <a:rPr lang="en-GB" dirty="0" smtClean="0"/>
                  <a:t>#3 (sawtooth) </a:t>
                </a:r>
                <a:r>
                  <a:rPr lang="en-GB" dirty="0"/>
                  <a:t>decreases with </a:t>
                </a:r>
                <a:r>
                  <a:rPr lang="en-GB" dirty="0" smtClean="0"/>
                  <a:t>a rate much lower than for Cu at the same surface conditions and similar Ec. Closer to Cu at 77K and  </a:t>
                </a:r>
                <a:r>
                  <a:rPr lang="en-GB" dirty="0" err="1" smtClean="0"/>
                  <a:t>Ec</a:t>
                </a:r>
                <a:r>
                  <a:rPr lang="en-GB" dirty="0" smtClean="0"/>
                  <a:t> = 50eV</a:t>
                </a:r>
              </a:p>
              <a:p>
                <a:endParaRPr lang="en-GB" sz="800" dirty="0"/>
              </a:p>
              <a:p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𝜂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of Prototype #3 </a:t>
                </a:r>
                <a:r>
                  <a:rPr lang="en-GB" dirty="0" smtClean="0"/>
                  <a:t>(LASE) </a:t>
                </a:r>
                <a:r>
                  <a:rPr lang="en-GB" dirty="0"/>
                  <a:t>decreases with </a:t>
                </a:r>
                <a:r>
                  <a:rPr lang="en-GB" dirty="0" smtClean="0"/>
                  <a:t>an extremely low rate.</a:t>
                </a:r>
                <a:endParaRPr lang="en-GB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020" y="4195525"/>
                <a:ext cx="6626857" cy="2000548"/>
              </a:xfrm>
              <a:prstGeom prst="rect">
                <a:avLst/>
              </a:prstGeom>
              <a:blipFill>
                <a:blip r:embed="rId9"/>
                <a:stretch>
                  <a:fillRect l="-736" t="-1524" r="-184" b="-39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42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43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44" name="image1.jpeg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45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6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7" name="Shape 128"/>
          <p:cNvSpPr/>
          <p:nvPr/>
        </p:nvSpPr>
        <p:spPr>
          <a:xfrm>
            <a:off x="6306843" y="6357309"/>
            <a:ext cx="332082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16</a:t>
            </a:r>
            <a:endParaRPr sz="16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1" y="714002"/>
            <a:ext cx="5458760" cy="4308937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>
            <a:off x="3186113" y="804036"/>
            <a:ext cx="1895475" cy="2867025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391533" y="920640"/>
            <a:ext cx="3061258" cy="2520233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263650" y="1180273"/>
            <a:ext cx="3817938" cy="277723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391533" y="3212273"/>
            <a:ext cx="3358267" cy="75951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1902539" y="1161887"/>
                <a:ext cx="96840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GB" sz="1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sz="1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1400" b="1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𝟓𝟒</m:t>
                      </m:r>
                    </m:oMath>
                  </m:oMathPara>
                </a14:m>
                <a:endParaRPr lang="en-GB" sz="1400" b="1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2539" y="1161887"/>
                <a:ext cx="968407" cy="30777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Rectangle 47"/>
              <p:cNvSpPr/>
              <p:nvPr/>
            </p:nvSpPr>
            <p:spPr>
              <a:xfrm>
                <a:off x="870982" y="1507372"/>
                <a:ext cx="912301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𝜶</m:t>
                    </m:r>
                    <m:r>
                      <a:rPr lang="en-GB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GB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GB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GB" sz="1400" b="1" dirty="0" smtClean="0">
                    <a:solidFill>
                      <a:srgbClr val="FF0000"/>
                    </a:solidFill>
                  </a:rPr>
                  <a:t>7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8" name="Rectangle 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982" y="1507372"/>
                <a:ext cx="912301" cy="307777"/>
              </a:xfrm>
              <a:prstGeom prst="rect">
                <a:avLst/>
              </a:prstGeom>
              <a:blipFill>
                <a:blip r:embed="rId13"/>
                <a:stretch>
                  <a:fillRect t="-1961" r="-667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3338285" y="811596"/>
                <a:ext cx="96840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GB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14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𝟗𝟖</m:t>
                      </m:r>
                    </m:oMath>
                  </m:oMathPara>
                </a14:m>
                <a:endParaRPr lang="en-GB" sz="1400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8285" y="811596"/>
                <a:ext cx="968407" cy="30777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Rectangle 49"/>
              <p:cNvSpPr/>
              <p:nvPr/>
            </p:nvSpPr>
            <p:spPr>
              <a:xfrm>
                <a:off x="870785" y="2846194"/>
                <a:ext cx="968407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𝜶</m:t>
                      </m:r>
                      <m:r>
                        <a:rPr lang="en-GB" sz="1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sz="1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sz="14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𝟏𝟓</m:t>
                      </m:r>
                    </m:oMath>
                  </m:oMathPara>
                </a14:m>
                <a:endParaRPr lang="en-GB" sz="1400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50" name="Rectangle 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785" y="2846194"/>
                <a:ext cx="968407" cy="307777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314528" y="1375315"/>
                <a:ext cx="955326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 </m:t>
                      </m:r>
                      <m:sSup>
                        <m:sSup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sup>
                      </m:sSup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4528" y="1375315"/>
                <a:ext cx="955326" cy="276999"/>
              </a:xfrm>
              <a:prstGeom prst="rect">
                <a:avLst/>
              </a:prstGeom>
              <a:blipFill>
                <a:blip r:embed="rId16"/>
                <a:stretch>
                  <a:fillRect l="-5063" b="-23404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2" name="Group 51"/>
          <p:cNvGrpSpPr/>
          <p:nvPr/>
        </p:nvGrpSpPr>
        <p:grpSpPr>
          <a:xfrm>
            <a:off x="968802" y="4959626"/>
            <a:ext cx="4110769" cy="1209501"/>
            <a:chOff x="968802" y="4959626"/>
            <a:chExt cx="4110769" cy="1209501"/>
          </a:xfrm>
        </p:grpSpPr>
        <p:pic>
          <p:nvPicPr>
            <p:cNvPr id="53" name="image3.png"/>
            <p:cNvPicPr>
              <a:picLocks noChangeAspect="1"/>
            </p:cNvPicPr>
            <p:nvPr/>
          </p:nvPicPr>
          <p:blipFill rotWithShape="1">
            <a:blip r:embed="rId17">
              <a:extLst/>
            </a:blip>
            <a:srcRect l="1798" t="3349" r="2883" b="2099"/>
            <a:stretch/>
          </p:blipFill>
          <p:spPr>
            <a:xfrm>
              <a:off x="1309260" y="4959626"/>
              <a:ext cx="1191652" cy="1209501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81" t="7054" r="8496" b="6875"/>
            <a:stretch/>
          </p:blipFill>
          <p:spPr>
            <a:xfrm>
              <a:off x="3788970" y="4959626"/>
              <a:ext cx="1231829" cy="1209501"/>
            </a:xfrm>
            <a:prstGeom prst="rect">
              <a:avLst/>
            </a:prstGeom>
          </p:spPr>
        </p:pic>
        <p:sp>
          <p:nvSpPr>
            <p:cNvPr id="55" name="Rectangle 54"/>
            <p:cNvSpPr/>
            <p:nvPr/>
          </p:nvSpPr>
          <p:spPr>
            <a:xfrm>
              <a:off x="968802" y="5315159"/>
              <a:ext cx="2095908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</a:t>
              </a:r>
              <a:r>
                <a:rPr lang="es-ES_tradnl" sz="1200" dirty="0"/>
                <a:t>#</a:t>
              </a:r>
              <a:r>
                <a:rPr lang="es-ES_tradnl" sz="1200" dirty="0" smtClean="0"/>
                <a:t>1</a:t>
              </a:r>
            </a:p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#2</a:t>
              </a:r>
              <a:endParaRPr lang="es-ES_tradnl" sz="1200" dirty="0"/>
            </a:p>
            <a:p>
              <a:pPr lvl="1"/>
              <a:endParaRPr lang="es-ES_tradnl" sz="12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478472" y="5423792"/>
              <a:ext cx="160109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1"/>
              <a:r>
                <a:rPr lang="es-ES_tradnl" sz="1200" dirty="0" err="1" smtClean="0"/>
                <a:t>Prototype</a:t>
              </a:r>
              <a:r>
                <a:rPr lang="es-ES_tradnl" sz="1200" dirty="0" smtClean="0"/>
                <a:t> #</a:t>
              </a:r>
              <a:r>
                <a:rPr lang="es-ES_tradnl" sz="1200" dirty="0"/>
                <a:t>3</a:t>
              </a:r>
            </a:p>
            <a:p>
              <a:pPr lvl="1"/>
              <a:endParaRPr lang="es-ES_tradnl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3517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17.jpeg"/>
          <p:cNvPicPr>
            <a:picLocks noChangeAspect="1"/>
          </p:cNvPicPr>
          <p:nvPr/>
        </p:nvPicPr>
        <p:blipFill>
          <a:blip r:embed="rId2">
            <a:extLst/>
          </a:blip>
          <a:srcRect l="486" r="485"/>
          <a:stretch>
            <a:fillRect/>
          </a:stretch>
        </p:blipFill>
        <p:spPr>
          <a:xfrm>
            <a:off x="7407672" y="916084"/>
            <a:ext cx="4558490" cy="5359928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hape 404"/>
          <p:cNvSpPr/>
          <p:nvPr/>
        </p:nvSpPr>
        <p:spPr>
          <a:xfrm>
            <a:off x="8064498" y="987930"/>
            <a:ext cx="546101" cy="1170215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>
              <a:defRPr sz="3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pic>
        <p:nvPicPr>
          <p:cNvPr id="28" name="image18.jpeg"/>
          <p:cNvPicPr>
            <a:picLocks noChangeAspect="1"/>
          </p:cNvPicPr>
          <p:nvPr/>
        </p:nvPicPr>
        <p:blipFill>
          <a:blip r:embed="rId3">
            <a:extLst/>
          </a:blip>
          <a:srcRect l="29741" t="5516" r="29740" b="13425"/>
          <a:stretch>
            <a:fillRect/>
          </a:stretch>
        </p:blipFill>
        <p:spPr>
          <a:xfrm>
            <a:off x="4826138" y="1145794"/>
            <a:ext cx="1837224" cy="4900507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miter lim="400000"/>
          </a:ln>
          <a:effectLst/>
        </p:spPr>
      </p:pic>
      <p:sp>
        <p:nvSpPr>
          <p:cNvPr id="29" name="Shape 406"/>
          <p:cNvSpPr/>
          <p:nvPr/>
        </p:nvSpPr>
        <p:spPr>
          <a:xfrm flipV="1">
            <a:off x="4826138" y="987928"/>
            <a:ext cx="3238359" cy="138456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0" name="Shape 407"/>
          <p:cNvSpPr/>
          <p:nvPr/>
        </p:nvSpPr>
        <p:spPr>
          <a:xfrm flipV="1">
            <a:off x="6663362" y="2158143"/>
            <a:ext cx="1947237" cy="3888157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grpSp>
        <p:nvGrpSpPr>
          <p:cNvPr id="24" name="Group 23"/>
          <p:cNvGrpSpPr/>
          <p:nvPr/>
        </p:nvGrpSpPr>
        <p:grpSpPr>
          <a:xfrm>
            <a:off x="11701691" y="3975669"/>
            <a:ext cx="535253" cy="295275"/>
            <a:chOff x="11701691" y="3975669"/>
            <a:chExt cx="535253" cy="295275"/>
          </a:xfrm>
        </p:grpSpPr>
        <p:sp>
          <p:nvSpPr>
            <p:cNvPr id="25" name="Down Arrow 24"/>
            <p:cNvSpPr/>
            <p:nvPr/>
          </p:nvSpPr>
          <p:spPr>
            <a:xfrm rot="7504801">
              <a:off x="11790362" y="3886998"/>
              <a:ext cx="295275" cy="472618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 rot="1997168">
              <a:off x="11718853" y="4003445"/>
              <a:ext cx="5180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bg1"/>
                  </a:solidFill>
                </a:rPr>
                <a:t>Beam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Equipment</a:t>
            </a:r>
            <a:endParaRPr lang="en-GB" sz="2400" b="1" dirty="0"/>
          </a:p>
        </p:txBody>
      </p:sp>
      <p:pic>
        <p:nvPicPr>
          <p:cNvPr id="33" name="Picture 2" descr="D:\L.A.Gonzalez-BackUp-20-07-2017\EuroCircol\EuroCircol-Meetings\Meetings-CERN\Seminar-20-02-18\AngleandStraigh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648" y="2179709"/>
            <a:ext cx="3811437" cy="3388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211960" y="2158143"/>
            <a:ext cx="3951275" cy="163362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211960" y="3908857"/>
            <a:ext cx="3951275" cy="171857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1301319" y="1224447"/>
                <a:ext cx="2402196" cy="569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i="1" dirty="0" smtClean="0"/>
                  <a:t>RI</a:t>
                </a:r>
                <a:r>
                  <a:rPr lang="de-DE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𝑅𝑒𝑓𝑙𝑒𝑐𝑡𝑖𝑜𝑛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𝑆𝑡𝑟𝑎𝑖𝑔h𝑡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𝑇h𝑟𝑜𝑢𝑔h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0" smtClean="0">
                        <a:latin typeface="Cambria Math"/>
                      </a:rPr>
                      <m:t>100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1319" y="1224447"/>
                <a:ext cx="2402196" cy="569002"/>
              </a:xfrm>
              <a:prstGeom prst="rect">
                <a:avLst/>
              </a:prstGeom>
              <a:blipFill>
                <a:blip r:embed="rId5"/>
                <a:stretch>
                  <a:fillRect l="-2025" b="-43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41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Reflectivity Results</a:t>
            </a:r>
            <a:endParaRPr lang="en-GB" sz="4400" b="1" dirty="0"/>
          </a:p>
        </p:txBody>
      </p:sp>
      <p:grpSp>
        <p:nvGrpSpPr>
          <p:cNvPr id="42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43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44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45" name="image1.jpe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46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7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8" name="Shape 128"/>
          <p:cNvSpPr/>
          <p:nvPr/>
        </p:nvSpPr>
        <p:spPr>
          <a:xfrm>
            <a:off x="6306843" y="6357309"/>
            <a:ext cx="332082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17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695268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32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Equipment</a:t>
            </a:r>
            <a:endParaRPr lang="en-GB" sz="2400" b="1" dirty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6" r="51285"/>
          <a:stretch/>
        </p:blipFill>
        <p:spPr>
          <a:xfrm>
            <a:off x="7957149" y="1155604"/>
            <a:ext cx="1584797" cy="3596639"/>
          </a:xfrm>
          <a:prstGeom prst="rect">
            <a:avLst/>
          </a:prstGeom>
        </p:spPr>
      </p:pic>
      <p:pic>
        <p:nvPicPr>
          <p:cNvPr id="53" name="image3.png"/>
          <p:cNvPicPr>
            <a:picLocks noChangeAspect="1"/>
          </p:cNvPicPr>
          <p:nvPr/>
        </p:nvPicPr>
        <p:blipFill rotWithShape="1">
          <a:blip r:embed="rId3">
            <a:extLst/>
          </a:blip>
          <a:srcRect l="49215"/>
          <a:stretch/>
        </p:blipFill>
        <p:spPr>
          <a:xfrm>
            <a:off x="9609314" y="1345877"/>
            <a:ext cx="1615440" cy="3203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656" y="845877"/>
            <a:ext cx="6247957" cy="4086665"/>
          </a:xfrm>
          <a:prstGeom prst="rect">
            <a:avLst/>
          </a:prstGeom>
        </p:spPr>
      </p:pic>
      <p:cxnSp>
        <p:nvCxnSpPr>
          <p:cNvPr id="55" name="Straight Connector 54"/>
          <p:cNvCxnSpPr/>
          <p:nvPr/>
        </p:nvCxnSpPr>
        <p:spPr>
          <a:xfrm>
            <a:off x="9573638" y="1041303"/>
            <a:ext cx="0" cy="3657600"/>
          </a:xfrm>
          <a:prstGeom prst="line">
            <a:avLst/>
          </a:prstGeom>
          <a:ln w="34925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11029872" y="2756338"/>
            <a:ext cx="389763" cy="369332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11073911" y="275633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4284873" y="2384873"/>
            <a:ext cx="389763" cy="369332"/>
            <a:chOff x="4559938" y="2774294"/>
            <a:chExt cx="389763" cy="369332"/>
          </a:xfrm>
        </p:grpSpPr>
        <p:sp>
          <p:nvSpPr>
            <p:cNvPr id="59" name="Oval 58"/>
            <p:cNvSpPr/>
            <p:nvPr/>
          </p:nvSpPr>
          <p:spPr>
            <a:xfrm>
              <a:off x="4559938" y="2774294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603977" y="277429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3546778" y="3065294"/>
            <a:ext cx="389763" cy="369332"/>
            <a:chOff x="3732216" y="3328405"/>
            <a:chExt cx="389763" cy="369332"/>
          </a:xfrm>
        </p:grpSpPr>
        <p:sp>
          <p:nvSpPr>
            <p:cNvPr id="62" name="Oval 61"/>
            <p:cNvSpPr/>
            <p:nvPr/>
          </p:nvSpPr>
          <p:spPr>
            <a:xfrm>
              <a:off x="3732216" y="3328405"/>
              <a:ext cx="389763" cy="369332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776255" y="3328405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70C0"/>
                  </a:solidFill>
                </a:rPr>
                <a:t>2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</p:grpSp>
      <p:sp>
        <p:nvSpPr>
          <p:cNvPr id="64" name="Oval 63"/>
          <p:cNvSpPr/>
          <p:nvPr/>
        </p:nvSpPr>
        <p:spPr>
          <a:xfrm>
            <a:off x="7611424" y="2754205"/>
            <a:ext cx="389763" cy="369332"/>
          </a:xfrm>
          <a:prstGeom prst="ellipse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7648481" y="277141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2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757432" y="1044891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Base Line</a:t>
            </a:r>
            <a:endParaRPr lang="en-GB" b="1" dirty="0"/>
          </a:p>
        </p:txBody>
      </p:sp>
      <p:sp>
        <p:nvSpPr>
          <p:cNvPr id="67" name="TextBox 66"/>
          <p:cNvSpPr txBox="1"/>
          <p:nvPr/>
        </p:nvSpPr>
        <p:spPr>
          <a:xfrm>
            <a:off x="10235798" y="906392"/>
            <a:ext cx="1139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First </a:t>
            </a:r>
          </a:p>
          <a:p>
            <a:r>
              <a:rPr lang="en-GB" b="1" dirty="0" smtClean="0"/>
              <a:t>Prototype</a:t>
            </a:r>
            <a:endParaRPr lang="en-GB" b="1" dirty="0"/>
          </a:p>
        </p:txBody>
      </p:sp>
      <p:sp>
        <p:nvSpPr>
          <p:cNvPr id="33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Equipment</a:t>
            </a:r>
            <a:endParaRPr lang="en-GB" sz="2400" b="1" dirty="0"/>
          </a:p>
        </p:txBody>
      </p:sp>
      <p:sp>
        <p:nvSpPr>
          <p:cNvPr id="34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5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Reflectivity Results</a:t>
            </a:r>
            <a:endParaRPr lang="en-GB" sz="4400" b="1" dirty="0"/>
          </a:p>
        </p:txBody>
      </p:sp>
      <p:grpSp>
        <p:nvGrpSpPr>
          <p:cNvPr id="36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40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41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42" name="image1.jpe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43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4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20134" y="5328364"/>
            <a:ext cx="10527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Reflectivity measurements show a reduction of photons reflected downstream the sample in good agreement </a:t>
            </a:r>
          </a:p>
          <a:p>
            <a:r>
              <a:rPr lang="en-GB" dirty="0" smtClean="0"/>
              <a:t>with a reduction of PSD yield due to photon absorption</a:t>
            </a:r>
            <a:endParaRPr lang="en-GB" dirty="0"/>
          </a:p>
        </p:txBody>
      </p:sp>
      <p:sp>
        <p:nvSpPr>
          <p:cNvPr id="45" name="Shape 128"/>
          <p:cNvSpPr/>
          <p:nvPr/>
        </p:nvSpPr>
        <p:spPr>
          <a:xfrm>
            <a:off x="6306843" y="6357309"/>
            <a:ext cx="332082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18</a:t>
            </a:r>
            <a:endParaRPr sz="1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/>
              <p:cNvSpPr txBox="1"/>
              <p:nvPr/>
            </p:nvSpPr>
            <p:spPr>
              <a:xfrm rot="16200000">
                <a:off x="-557661" y="2353134"/>
                <a:ext cx="2402196" cy="56900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i="1" dirty="0" smtClean="0"/>
                  <a:t>RI</a:t>
                </a:r>
                <a:r>
                  <a:rPr lang="de-DE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𝑅𝑒𝑓𝑙𝑒𝑐𝑡𝑖𝑜𝑛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𝑆𝑡𝑟𝑎𝑖𝑔h𝑡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𝑇h𝑟𝑜𝑢𝑔h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0" smtClean="0">
                        <a:latin typeface="Cambria Math"/>
                      </a:rPr>
                      <m:t>100</m:t>
                    </m:r>
                  </m:oMath>
                </a14:m>
                <a:endParaRPr lang="de-DE" dirty="0"/>
              </a:p>
            </p:txBody>
          </p:sp>
        </mc:Choice>
        <mc:Fallback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557661" y="2353134"/>
                <a:ext cx="2402196" cy="569002"/>
              </a:xfrm>
              <a:prstGeom prst="rect">
                <a:avLst/>
              </a:prstGeom>
              <a:blipFill>
                <a:blip r:embed="rId6"/>
                <a:stretch>
                  <a:fillRect r="-4301" b="-20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83644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504612"/>
              </p:ext>
            </p:extLst>
          </p:nvPr>
        </p:nvGraphicFramePr>
        <p:xfrm>
          <a:off x="358177" y="1414327"/>
          <a:ext cx="5390616" cy="3300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5913">
                  <a:extLst>
                    <a:ext uri="{9D8B030D-6E8A-4147-A177-3AD203B41FA5}">
                      <a16:colId xmlns:a16="http://schemas.microsoft.com/office/drawing/2014/main" val="3363717916"/>
                    </a:ext>
                  </a:extLst>
                </a:gridCol>
                <a:gridCol w="1017767">
                  <a:extLst>
                    <a:ext uri="{9D8B030D-6E8A-4147-A177-3AD203B41FA5}">
                      <a16:colId xmlns:a16="http://schemas.microsoft.com/office/drawing/2014/main" val="1846096701"/>
                    </a:ext>
                  </a:extLst>
                </a:gridCol>
                <a:gridCol w="826936">
                  <a:extLst>
                    <a:ext uri="{9D8B030D-6E8A-4147-A177-3AD203B41FA5}">
                      <a16:colId xmlns:a16="http://schemas.microsoft.com/office/drawing/2014/main" val="3811884436"/>
                    </a:ext>
                  </a:extLst>
                </a:gridCol>
              </a:tblGrid>
              <a:tr h="3855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FCC-</a:t>
                      </a:r>
                      <a:r>
                        <a:rPr lang="en-GB" dirty="0" err="1" smtClean="0"/>
                        <a:t>hh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LHC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8871886"/>
                  </a:ext>
                </a:extLst>
              </a:tr>
              <a:tr h="370508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Energy collision [</a:t>
                      </a:r>
                      <a:r>
                        <a:rPr lang="en-GB" sz="1400" b="1" dirty="0" err="1" smtClean="0"/>
                        <a:t>TeV</a:t>
                      </a:r>
                      <a:r>
                        <a:rPr lang="en-GB" sz="1400" b="1" dirty="0" smtClean="0"/>
                        <a:t>]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771350"/>
                  </a:ext>
                </a:extLst>
              </a:tr>
              <a:tr h="37050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Perimeter [km] 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057614"/>
                  </a:ext>
                </a:extLst>
              </a:tr>
              <a:tr h="37050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Dipole field [T] 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8.3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2854040"/>
                  </a:ext>
                </a:extLst>
              </a:tr>
              <a:tr h="37050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Arc SR Photon Flux</a:t>
                      </a:r>
                      <a:r>
                        <a:rPr lang="en-GB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(E above 4 eV)*</a:t>
                      </a: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[ph/s/m] 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1.48x10</a:t>
                      </a:r>
                      <a:r>
                        <a:rPr lang="en-GB" sz="1400" b="1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en-GB" sz="1400" b="1" kern="1200" baseline="30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4.8x10</a:t>
                      </a:r>
                      <a:r>
                        <a:rPr lang="en-GB" sz="1400" b="1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7182858"/>
                  </a:ext>
                </a:extLst>
              </a:tr>
              <a:tr h="3705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Arc SR Photon Flux [ph/s/m]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1.7x10</a:t>
                      </a:r>
                      <a:r>
                        <a:rPr lang="en-GB" sz="1400" b="1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en-GB" sz="1400" b="1" kern="1200" baseline="300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1.0x10</a:t>
                      </a:r>
                      <a:r>
                        <a:rPr lang="en-GB" sz="1400" b="1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513578"/>
                  </a:ext>
                </a:extLst>
              </a:tr>
              <a:tr h="3705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SR Heat load [W/m]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35.4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0.22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32322"/>
                  </a:ext>
                </a:extLst>
              </a:tr>
              <a:tr h="3705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SR Critical Energy [eV]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4269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0413497"/>
                  </a:ext>
                </a:extLst>
              </a:tr>
              <a:tr h="321314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i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810025"/>
                  </a:ext>
                </a:extLst>
              </a:tr>
            </a:tbl>
          </a:graphicData>
        </a:graphic>
      </p:graphicFrame>
      <p:sp>
        <p:nvSpPr>
          <p:cNvPr id="42" name="Rectángulo 28"/>
          <p:cNvSpPr/>
          <p:nvPr/>
        </p:nvSpPr>
        <p:spPr>
          <a:xfrm>
            <a:off x="7085103" y="1704734"/>
            <a:ext cx="478960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 smtClean="0">
                <a:solidFill>
                  <a:srgbClr val="FF0000"/>
                </a:solidFill>
              </a:rPr>
              <a:t>FCC-hh BS </a:t>
            </a:r>
            <a:r>
              <a:rPr lang="es-ES" dirty="0" smtClean="0"/>
              <a:t>has </a:t>
            </a:r>
            <a:r>
              <a:rPr lang="es-ES" dirty="0" err="1" smtClean="0"/>
              <a:t>been</a:t>
            </a:r>
            <a:r>
              <a:rPr lang="es-ES" dirty="0" smtClean="0"/>
              <a:t> </a:t>
            </a:r>
            <a:r>
              <a:rPr lang="es-ES" dirty="0" err="1" smtClean="0"/>
              <a:t>redisigned</a:t>
            </a:r>
            <a:r>
              <a:rPr lang="es-ES" dirty="0" smtClean="0"/>
              <a:t> in </a:t>
            </a:r>
            <a:r>
              <a:rPr lang="es-ES" dirty="0" err="1" smtClean="0"/>
              <a:t>order</a:t>
            </a:r>
            <a:r>
              <a:rPr lang="es-ES" dirty="0" smtClean="0"/>
              <a:t> to </a:t>
            </a:r>
            <a:r>
              <a:rPr lang="es-ES" dirty="0" err="1" smtClean="0"/>
              <a:t>fulfill</a:t>
            </a:r>
            <a:r>
              <a:rPr lang="es-ES" dirty="0" smtClean="0"/>
              <a:t>:</a:t>
            </a:r>
          </a:p>
          <a:p>
            <a:endParaRPr lang="es-ES" dirty="0" smtClean="0"/>
          </a:p>
          <a:p>
            <a:r>
              <a:rPr lang="es-ES" dirty="0" smtClean="0"/>
              <a:t>-</a:t>
            </a:r>
            <a:r>
              <a:rPr lang="es-ES" dirty="0" err="1" smtClean="0"/>
              <a:t>Higher</a:t>
            </a:r>
            <a:r>
              <a:rPr lang="es-ES" dirty="0" smtClean="0"/>
              <a:t> </a:t>
            </a:r>
            <a:r>
              <a:rPr lang="es-ES" dirty="0" err="1" smtClean="0"/>
              <a:t>cooling</a:t>
            </a:r>
            <a:r>
              <a:rPr lang="es-ES" dirty="0" smtClean="0"/>
              <a:t> </a:t>
            </a:r>
            <a:r>
              <a:rPr lang="es-ES" dirty="0" err="1" smtClean="0"/>
              <a:t>capacity</a:t>
            </a:r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-</a:t>
            </a:r>
            <a:r>
              <a:rPr lang="es-ES" dirty="0" err="1" smtClean="0"/>
              <a:t>Higher</a:t>
            </a:r>
            <a:r>
              <a:rPr lang="es-ES" dirty="0" smtClean="0"/>
              <a:t> </a:t>
            </a:r>
            <a:r>
              <a:rPr lang="es-ES" dirty="0" err="1" smtClean="0"/>
              <a:t>pumping</a:t>
            </a:r>
            <a:r>
              <a:rPr lang="es-ES" dirty="0" smtClean="0"/>
              <a:t> </a:t>
            </a:r>
            <a:r>
              <a:rPr lang="es-ES" dirty="0" err="1" smtClean="0"/>
              <a:t>speed</a:t>
            </a:r>
            <a:endParaRPr lang="es-ES" dirty="0" smtClean="0"/>
          </a:p>
          <a:p>
            <a:endParaRPr lang="es-ES" dirty="0"/>
          </a:p>
          <a:p>
            <a:endParaRPr lang="es-ES" dirty="0" smtClean="0"/>
          </a:p>
          <a:p>
            <a:endParaRPr lang="es-ES" dirty="0"/>
          </a:p>
          <a:p>
            <a:r>
              <a:rPr lang="es-ES" dirty="0" err="1" smtClean="0"/>
              <a:t>also</a:t>
            </a:r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-</a:t>
            </a:r>
            <a:r>
              <a:rPr lang="es-ES" dirty="0" err="1" smtClean="0"/>
              <a:t>Due</a:t>
            </a:r>
            <a:r>
              <a:rPr lang="es-ES" dirty="0" smtClean="0"/>
              <a:t> to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high</a:t>
            </a:r>
            <a:r>
              <a:rPr lang="es-ES" dirty="0" smtClean="0"/>
              <a:t> SR 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deposited</a:t>
            </a:r>
            <a:r>
              <a:rPr lang="es-ES" dirty="0" smtClean="0"/>
              <a:t> </a:t>
            </a:r>
            <a:r>
              <a:rPr lang="es-ES" dirty="0" err="1" smtClean="0"/>
              <a:t>on</a:t>
            </a:r>
            <a:r>
              <a:rPr lang="es-ES" dirty="0" smtClean="0"/>
              <a:t> </a:t>
            </a:r>
            <a:r>
              <a:rPr lang="es-ES" dirty="0" err="1" smtClean="0"/>
              <a:t>it</a:t>
            </a:r>
            <a:r>
              <a:rPr lang="es-ES" dirty="0" smtClean="0"/>
              <a:t>,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temperature</a:t>
            </a:r>
            <a:r>
              <a:rPr lang="es-ES" dirty="0" smtClean="0"/>
              <a:t> </a:t>
            </a:r>
            <a:r>
              <a:rPr lang="es-ES" dirty="0" err="1" smtClean="0"/>
              <a:t>needs</a:t>
            </a:r>
            <a:r>
              <a:rPr lang="es-ES" dirty="0" smtClean="0"/>
              <a:t> to be </a:t>
            </a:r>
            <a:r>
              <a:rPr lang="es-ES" dirty="0" err="1" smtClean="0"/>
              <a:t>rised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range</a:t>
            </a:r>
            <a:r>
              <a:rPr lang="es-ES" dirty="0" smtClean="0"/>
              <a:t> 20-40K (FCC-hh </a:t>
            </a:r>
            <a:r>
              <a:rPr lang="es-ES" dirty="0" err="1" smtClean="0"/>
              <a:t>arcs</a:t>
            </a:r>
            <a:r>
              <a:rPr lang="es-ES" dirty="0" smtClean="0"/>
              <a:t>) vs 4-20K (LHC </a:t>
            </a:r>
            <a:r>
              <a:rPr lang="es-ES" dirty="0" err="1" smtClean="0"/>
              <a:t>arcs</a:t>
            </a:r>
            <a:r>
              <a:rPr lang="es-ES" dirty="0" smtClean="0"/>
              <a:t>)</a:t>
            </a:r>
          </a:p>
        </p:txBody>
      </p:sp>
      <p:sp>
        <p:nvSpPr>
          <p:cNvPr id="44" name="Shape 148"/>
          <p:cNvSpPr txBox="1">
            <a:spLocks/>
          </p:cNvSpPr>
          <p:nvPr/>
        </p:nvSpPr>
        <p:spPr>
          <a:xfrm>
            <a:off x="233308" y="644498"/>
            <a:ext cx="5650657" cy="104795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schemeClr val="tx1"/>
                </a:solidFill>
                <a:latin typeface="+mn-lt"/>
              </a:rPr>
              <a:t>Synchrotron radiation (SR) parameters at FCC-</a:t>
            </a:r>
            <a:r>
              <a:rPr lang="en-GB" sz="2800" b="1" dirty="0" err="1" smtClean="0">
                <a:solidFill>
                  <a:schemeClr val="tx1"/>
                </a:solidFill>
                <a:latin typeface="+mn-lt"/>
              </a:rPr>
              <a:t>hh</a:t>
            </a:r>
            <a:r>
              <a:rPr lang="en-GB" sz="2800" b="1" dirty="0" smtClean="0">
                <a:solidFill>
                  <a:schemeClr val="tx1"/>
                </a:solidFill>
                <a:latin typeface="+mn-lt"/>
              </a:rPr>
              <a:t> bending magnets</a:t>
            </a:r>
            <a:endParaRPr lang="en-GB" sz="28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6184458" y="3232693"/>
            <a:ext cx="752475" cy="457200"/>
          </a:xfrm>
          <a:prstGeom prst="rightArrow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205530"/>
              </p:ext>
            </p:extLst>
          </p:nvPr>
        </p:nvGraphicFramePr>
        <p:xfrm>
          <a:off x="358177" y="4653030"/>
          <a:ext cx="5382665" cy="756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16481">
                  <a:extLst>
                    <a:ext uri="{9D8B030D-6E8A-4147-A177-3AD203B41FA5}">
                      <a16:colId xmlns:a16="http://schemas.microsoft.com/office/drawing/2014/main" val="3792713065"/>
                    </a:ext>
                  </a:extLst>
                </a:gridCol>
                <a:gridCol w="1037662">
                  <a:extLst>
                    <a:ext uri="{9D8B030D-6E8A-4147-A177-3AD203B41FA5}">
                      <a16:colId xmlns:a16="http://schemas.microsoft.com/office/drawing/2014/main" val="1351101636"/>
                    </a:ext>
                  </a:extLst>
                </a:gridCol>
                <a:gridCol w="828522">
                  <a:extLst>
                    <a:ext uri="{9D8B030D-6E8A-4147-A177-3AD203B41FA5}">
                      <a16:colId xmlns:a16="http://schemas.microsoft.com/office/drawing/2014/main" val="2896255040"/>
                    </a:ext>
                  </a:extLst>
                </a:gridCol>
              </a:tblGrid>
              <a:tr h="3855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FCC-</a:t>
                      </a:r>
                      <a:r>
                        <a:rPr lang="en-GB" dirty="0" err="1" smtClean="0"/>
                        <a:t>hh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LHC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5207353"/>
                  </a:ext>
                </a:extLst>
              </a:tr>
              <a:tr h="370508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BS Working temperature[</a:t>
                      </a:r>
                      <a:r>
                        <a:rPr lang="en-GB" sz="1400" b="1" dirty="0" err="1" smtClean="0"/>
                        <a:t>TeV</a:t>
                      </a:r>
                      <a:r>
                        <a:rPr lang="en-GB" sz="1400" b="1" dirty="0" smtClean="0"/>
                        <a:t>]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20-40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4-20</a:t>
                      </a:r>
                      <a:endParaRPr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353089"/>
                  </a:ext>
                </a:extLst>
              </a:tr>
            </a:tbl>
          </a:graphicData>
        </a:graphic>
      </p:graphicFrame>
      <p:sp>
        <p:nvSpPr>
          <p:cNvPr id="46" name="Shape 148"/>
          <p:cNvSpPr>
            <a:spLocks noGrp="1"/>
          </p:cNvSpPr>
          <p:nvPr>
            <p:ph type="title"/>
          </p:nvPr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FCC-hh Beam Screen</a:t>
            </a:r>
            <a:endParaRPr sz="4400" b="1" dirty="0"/>
          </a:p>
        </p:txBody>
      </p:sp>
      <p:grpSp>
        <p:nvGrpSpPr>
          <p:cNvPr id="30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31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2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33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34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35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5" name="Shape 128"/>
          <p:cNvSpPr/>
          <p:nvPr/>
        </p:nvSpPr>
        <p:spPr>
          <a:xfrm>
            <a:off x="6306843" y="6357309"/>
            <a:ext cx="191177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</a:t>
            </a:r>
            <a:endParaRPr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-63217" y="5868643"/>
            <a:ext cx="49294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smtClean="0"/>
              <a:t>*</a:t>
            </a:r>
            <a:r>
              <a:rPr lang="en-GB" sz="1400" i="1" dirty="0" smtClean="0"/>
              <a:t>FCC Conceptual Design Report. Volume 3: The Hadron Collider</a:t>
            </a:r>
          </a:p>
        </p:txBody>
      </p:sp>
    </p:spTree>
    <p:extLst>
      <p:ext uri="{BB962C8B-B14F-4D97-AF65-F5344CB8AC3E}">
        <p14:creationId xmlns:p14="http://schemas.microsoft.com/office/powerpoint/2010/main" val="13471135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395575" y="39733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s-ES_tradnl" sz="4400" b="1" dirty="0" err="1" smtClean="0"/>
              <a:t>Summary</a:t>
            </a:r>
            <a:r>
              <a:rPr lang="es-ES_tradnl" sz="4400" b="1" dirty="0" smtClean="0"/>
              <a:t> and </a:t>
            </a:r>
            <a:r>
              <a:rPr lang="es-ES_tradnl" sz="4400" b="1" dirty="0" err="1" smtClean="0"/>
              <a:t>Conclusions</a:t>
            </a:r>
            <a:endParaRPr sz="4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64814" y="1229480"/>
            <a:ext cx="1200869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smtClean="0"/>
              <a:t>Molecular </a:t>
            </a:r>
            <a:r>
              <a:rPr lang="es-ES_tradnl" sz="1600" dirty="0" err="1" smtClean="0"/>
              <a:t>desorption</a:t>
            </a:r>
            <a:r>
              <a:rPr lang="es-ES_tradnl" sz="1600" dirty="0" smtClean="0"/>
              <a:t> </a:t>
            </a:r>
            <a:r>
              <a:rPr lang="es-ES_tradnl" sz="1600" dirty="0" err="1"/>
              <a:t>y</a:t>
            </a:r>
            <a:r>
              <a:rPr lang="es-ES_tradnl" sz="1600" dirty="0" err="1" smtClean="0"/>
              <a:t>ields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have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been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measured</a:t>
            </a:r>
            <a:r>
              <a:rPr lang="es-ES_tradnl" sz="1600" dirty="0" smtClean="0"/>
              <a:t> for:</a:t>
            </a:r>
          </a:p>
          <a:p>
            <a:endParaRPr lang="es-ES_tradnl" sz="8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Stainless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steel</a:t>
            </a:r>
            <a:r>
              <a:rPr lang="es-ES_tradnl" sz="1600" dirty="0" smtClean="0"/>
              <a:t> reflector </a:t>
            </a:r>
            <a:r>
              <a:rPr lang="es-ES_tradnl" sz="1600" dirty="0" err="1"/>
              <a:t>t</a:t>
            </a:r>
            <a:r>
              <a:rPr lang="es-ES_tradnl" sz="1600" dirty="0" err="1" smtClean="0"/>
              <a:t>ip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prototype</a:t>
            </a:r>
            <a:r>
              <a:rPr lang="es-ES_tradnl" sz="1600" dirty="0" smtClean="0"/>
              <a:t> #1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Stainless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steel</a:t>
            </a:r>
            <a:r>
              <a:rPr lang="es-ES_tradnl" sz="1600" dirty="0" smtClean="0"/>
              <a:t> reflector </a:t>
            </a:r>
            <a:r>
              <a:rPr lang="es-ES_tradnl" sz="1600" dirty="0" err="1" smtClean="0"/>
              <a:t>tip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on</a:t>
            </a:r>
            <a:r>
              <a:rPr lang="es-ES_tradnl" sz="1600" dirty="0" smtClean="0"/>
              <a:t> </a:t>
            </a:r>
            <a:r>
              <a:rPr lang="es-ES_tradnl" sz="1600" dirty="0" err="1"/>
              <a:t>p</a:t>
            </a:r>
            <a:r>
              <a:rPr lang="es-ES_tradnl" sz="1600" dirty="0" err="1" smtClean="0"/>
              <a:t>rototype</a:t>
            </a:r>
            <a:r>
              <a:rPr lang="es-ES_tradnl" sz="1600" dirty="0" smtClean="0"/>
              <a:t> #2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600" dirty="0" smtClean="0"/>
              <a:t>Cu Sawtooth </a:t>
            </a:r>
            <a:r>
              <a:rPr lang="es-ES_tradnl" sz="1600" dirty="0" err="1" smtClean="0"/>
              <a:t>profile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on</a:t>
            </a:r>
            <a:r>
              <a:rPr lang="es-ES_tradnl" sz="1600" dirty="0" smtClean="0"/>
              <a:t> </a:t>
            </a:r>
            <a:r>
              <a:rPr lang="es-ES_tradnl" sz="1600" dirty="0" err="1"/>
              <a:t>p</a:t>
            </a:r>
            <a:r>
              <a:rPr lang="es-ES_tradnl" sz="1600" dirty="0" err="1" smtClean="0"/>
              <a:t>rototype</a:t>
            </a:r>
            <a:r>
              <a:rPr lang="es-ES_tradnl" sz="1600" dirty="0" smtClean="0"/>
              <a:t> #3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600" dirty="0" smtClean="0"/>
              <a:t>Cu LASE Surface </a:t>
            </a:r>
            <a:r>
              <a:rPr lang="es-ES_tradnl" sz="1600" dirty="0" err="1" smtClean="0"/>
              <a:t>on</a:t>
            </a:r>
            <a:r>
              <a:rPr lang="es-ES_tradnl" sz="1600" dirty="0" smtClean="0"/>
              <a:t> </a:t>
            </a:r>
            <a:r>
              <a:rPr lang="es-ES_tradnl" sz="1600" dirty="0" err="1"/>
              <a:t>p</a:t>
            </a:r>
            <a:r>
              <a:rPr lang="es-ES_tradnl" sz="1600" dirty="0" err="1" smtClean="0"/>
              <a:t>rototype</a:t>
            </a:r>
            <a:r>
              <a:rPr lang="es-ES_tradnl" sz="1600" dirty="0" smtClean="0"/>
              <a:t> #3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decreasing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rate</a:t>
            </a:r>
            <a:r>
              <a:rPr lang="es-ES_tradnl" sz="1600" dirty="0" smtClean="0"/>
              <a:t> of molecular </a:t>
            </a:r>
            <a:r>
              <a:rPr lang="es-ES_tradnl" sz="1600" dirty="0" err="1" smtClean="0"/>
              <a:t>desorption</a:t>
            </a:r>
            <a:r>
              <a:rPr lang="es-ES_tradnl" sz="1600" dirty="0" smtClean="0"/>
              <a:t> </a:t>
            </a:r>
            <a:r>
              <a:rPr lang="es-ES_tradnl" sz="1600" dirty="0" err="1"/>
              <a:t>yield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with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dose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accumulated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on</a:t>
            </a:r>
            <a:r>
              <a:rPr lang="es-ES_tradnl" sz="1600" dirty="0" smtClean="0"/>
              <a:t> </a:t>
            </a:r>
            <a:r>
              <a:rPr lang="es-ES_tradnl" sz="1600" dirty="0" err="1"/>
              <a:t>p</a:t>
            </a:r>
            <a:r>
              <a:rPr lang="es-ES_tradnl" sz="1600" dirty="0" err="1" smtClean="0"/>
              <a:t>rotoype</a:t>
            </a:r>
            <a:r>
              <a:rPr lang="es-ES_tradnl" sz="1600" dirty="0" smtClean="0"/>
              <a:t> #1 </a:t>
            </a:r>
            <a:r>
              <a:rPr lang="es-ES_tradnl" sz="1600" dirty="0" err="1" smtClean="0"/>
              <a:t>is</a:t>
            </a:r>
            <a:r>
              <a:rPr lang="es-ES_tradnl" sz="1600" dirty="0" smtClean="0"/>
              <a:t> similar to </a:t>
            </a:r>
            <a:r>
              <a:rPr lang="es-ES_tradnl" sz="1600" dirty="0" err="1" smtClean="0"/>
              <a:t>that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previously</a:t>
            </a:r>
            <a:r>
              <a:rPr lang="es-ES_tradnl" sz="1600" dirty="0"/>
              <a:t> </a:t>
            </a:r>
            <a:r>
              <a:rPr lang="es-ES_tradnl" sz="1600" dirty="0" err="1" smtClean="0"/>
              <a:t>measured</a:t>
            </a:r>
            <a:r>
              <a:rPr lang="es-ES_tradnl" sz="1600" dirty="0" smtClean="0"/>
              <a:t> at similar </a:t>
            </a:r>
            <a:r>
              <a:rPr lang="es-ES_tradnl" sz="1600" dirty="0" err="1" smtClean="0"/>
              <a:t>Ec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leak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tight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vacuum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chambers</a:t>
            </a:r>
            <a:endParaRPr lang="es-ES_tradnl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/>
              <a:t>M</a:t>
            </a:r>
            <a:r>
              <a:rPr lang="es-ES_tradnl" sz="1600" dirty="0" smtClean="0"/>
              <a:t>olecular </a:t>
            </a:r>
            <a:r>
              <a:rPr lang="es-ES_tradnl" sz="1600" dirty="0" err="1" smtClean="0"/>
              <a:t>yields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prototype</a:t>
            </a:r>
            <a:r>
              <a:rPr lang="es-ES_tradnl" sz="1600" dirty="0" smtClean="0"/>
              <a:t> #2 </a:t>
            </a:r>
            <a:r>
              <a:rPr lang="es-ES_tradnl" sz="1600" dirty="0"/>
              <a:t>(</a:t>
            </a:r>
            <a:r>
              <a:rPr lang="es-ES_tradnl" sz="1600" dirty="0" err="1"/>
              <a:t>cold</a:t>
            </a:r>
            <a:r>
              <a:rPr lang="es-ES_tradnl" sz="1600" dirty="0"/>
              <a:t> </a:t>
            </a:r>
            <a:r>
              <a:rPr lang="es-ES_tradnl" sz="1600" dirty="0" err="1"/>
              <a:t>sprayed</a:t>
            </a:r>
            <a:r>
              <a:rPr lang="es-ES_tradnl" sz="1600" dirty="0"/>
              <a:t> </a:t>
            </a:r>
            <a:r>
              <a:rPr lang="es-ES_tradnl" sz="1600" dirty="0" err="1"/>
              <a:t>electrode</a:t>
            </a:r>
            <a:r>
              <a:rPr lang="es-ES_tradnl" sz="1600" dirty="0"/>
              <a:t> and </a:t>
            </a:r>
            <a:r>
              <a:rPr lang="es-ES_tradnl" sz="1600" dirty="0" err="1"/>
              <a:t>ceramics</a:t>
            </a:r>
            <a:r>
              <a:rPr lang="es-ES_tradnl" sz="1600" dirty="0"/>
              <a:t>). </a:t>
            </a:r>
            <a:r>
              <a:rPr lang="es-ES_tradnl" sz="1600" dirty="0" err="1"/>
              <a:t>have</a:t>
            </a:r>
            <a:r>
              <a:rPr lang="es-ES_tradnl" sz="1600" dirty="0"/>
              <a:t> </a:t>
            </a:r>
            <a:r>
              <a:rPr lang="es-ES_tradnl" sz="1600" dirty="0" err="1" smtClean="0"/>
              <a:t>been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found</a:t>
            </a:r>
            <a:r>
              <a:rPr lang="es-ES_tradnl" sz="1600" dirty="0" smtClean="0"/>
              <a:t> to be </a:t>
            </a:r>
            <a:r>
              <a:rPr lang="es-ES_tradnl" sz="1600" dirty="0" err="1" smtClean="0"/>
              <a:t>considerably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higher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than</a:t>
            </a:r>
            <a:r>
              <a:rPr lang="es-ES_tradnl" sz="1600" dirty="0" smtClean="0"/>
              <a:t> for </a:t>
            </a:r>
            <a:r>
              <a:rPr lang="es-ES_tradnl" sz="1600" dirty="0" err="1" smtClean="0"/>
              <a:t>Prototype</a:t>
            </a:r>
            <a:r>
              <a:rPr lang="es-ES_tradnl" sz="1600" dirty="0" smtClean="0"/>
              <a:t> #. 1This </a:t>
            </a:r>
            <a:r>
              <a:rPr lang="es-ES_tradnl" sz="1600" dirty="0" err="1" smtClean="0"/>
              <a:t>suggests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that</a:t>
            </a:r>
            <a:r>
              <a:rPr lang="es-ES_tradnl" sz="1600" dirty="0" smtClean="0"/>
              <a:t> a </a:t>
            </a:r>
            <a:r>
              <a:rPr lang="es-ES_tradnl" sz="1600" dirty="0" err="1" smtClean="0"/>
              <a:t>large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amount</a:t>
            </a:r>
            <a:r>
              <a:rPr lang="es-ES_tradnl" sz="1600" dirty="0" smtClean="0"/>
              <a:t> of </a:t>
            </a:r>
            <a:r>
              <a:rPr lang="es-ES_tradnl" sz="1600" dirty="0" err="1" smtClean="0"/>
              <a:t>photons</a:t>
            </a:r>
            <a:r>
              <a:rPr lang="es-ES_tradnl" sz="1600" dirty="0" smtClean="0"/>
              <a:t> are </a:t>
            </a:r>
            <a:r>
              <a:rPr lang="es-ES_tradnl" sz="1600" dirty="0" err="1" smtClean="0"/>
              <a:t>reflected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towards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inner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chamber</a:t>
            </a:r>
            <a:r>
              <a:rPr lang="es-ES_tradnl" sz="1600" dirty="0" smtClean="0"/>
              <a:t> of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BS </a:t>
            </a:r>
            <a:r>
              <a:rPr lang="es-ES_tradnl" sz="1600" dirty="0" err="1" smtClean="0"/>
              <a:t>when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irradiating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tip</a:t>
            </a:r>
            <a:r>
              <a:rPr lang="es-ES_tradnl" sz="1600" dirty="0" smtClean="0"/>
              <a:t>. </a:t>
            </a:r>
            <a:r>
              <a:rPr lang="es-ES_tradnl" sz="1600" dirty="0" err="1" smtClean="0"/>
              <a:t>Such</a:t>
            </a:r>
            <a:r>
              <a:rPr lang="es-ES_tradnl" sz="1600" dirty="0" smtClean="0"/>
              <a:t> experimental </a:t>
            </a:r>
            <a:r>
              <a:rPr lang="es-ES_tradnl" sz="1600" dirty="0" err="1" smtClean="0"/>
              <a:t>results</a:t>
            </a:r>
            <a:r>
              <a:rPr lang="es-ES_tradnl" sz="1600" dirty="0" smtClean="0"/>
              <a:t> are in </a:t>
            </a:r>
            <a:r>
              <a:rPr lang="es-ES_tradnl" sz="1600" dirty="0" err="1" smtClean="0"/>
              <a:t>good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agreement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with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previous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simulation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results</a:t>
            </a:r>
            <a:r>
              <a:rPr lang="es-ES_tradnl" sz="1600" dirty="0" smtClean="0"/>
              <a:t>.</a:t>
            </a:r>
          </a:p>
          <a:p>
            <a:endParaRPr lang="es-ES_tradnl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Sample</a:t>
            </a:r>
            <a:r>
              <a:rPr lang="es-ES_tradnl" sz="1600" dirty="0" smtClean="0"/>
              <a:t> </a:t>
            </a:r>
            <a:r>
              <a:rPr lang="en-US" sz="1600" dirty="0" smtClean="0"/>
              <a:t>#3 shows a satisfactory behavior under SR in terms of vacuum when irradiating the sawtooth profile and confirms the strategy of changing from reflection to absorption of photons.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Photon cup measurements showed a lower reflectivity for the sawtooth profile than for the reflector tip. Such a result is in good agreement with the reduction of the molecular desorption yield due to an increase of photon absorption by the sawtooth profile. </a:t>
            </a:r>
          </a:p>
          <a:p>
            <a:endParaRPr lang="en-US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molecular desorption yield of LASE, in the geometry of prototype #3, shows a drastic reduction with respect to the sawtooth profile.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Measurements on samples at LN2 temperature are to be performed in the near future.</a:t>
            </a:r>
          </a:p>
          <a:p>
            <a:endParaRPr lang="en-US" sz="1600" dirty="0"/>
          </a:p>
        </p:txBody>
      </p:sp>
      <p:grpSp>
        <p:nvGrpSpPr>
          <p:cNvPr id="18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19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20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21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22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23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24" name="Shape 128"/>
          <p:cNvSpPr/>
          <p:nvPr/>
        </p:nvSpPr>
        <p:spPr>
          <a:xfrm>
            <a:off x="6306843" y="6357309"/>
            <a:ext cx="332082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19</a:t>
            </a:r>
            <a:endParaRPr sz="1600" dirty="0"/>
          </a:p>
        </p:txBody>
      </p:sp>
      <p:pic>
        <p:nvPicPr>
          <p:cNvPr id="12" name="image3.png"/>
          <p:cNvPicPr>
            <a:picLocks noChangeAspect="1"/>
          </p:cNvPicPr>
          <p:nvPr/>
        </p:nvPicPr>
        <p:blipFill rotWithShape="1">
          <a:blip r:embed="rId3">
            <a:extLst/>
          </a:blip>
          <a:srcRect l="1798" t="3349" r="2883" b="2099"/>
          <a:stretch/>
        </p:blipFill>
        <p:spPr>
          <a:xfrm>
            <a:off x="6541819" y="826758"/>
            <a:ext cx="1604179" cy="16282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t="7054" r="8496" b="6875"/>
          <a:stretch/>
        </p:blipFill>
        <p:spPr>
          <a:xfrm>
            <a:off x="9564209" y="826758"/>
            <a:ext cx="1658265" cy="162820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06843" y="1334102"/>
            <a:ext cx="159710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s-ES_tradnl" sz="1400" dirty="0" err="1" smtClean="0"/>
              <a:t>Prototype</a:t>
            </a:r>
            <a:r>
              <a:rPr lang="es-ES_tradnl" sz="1400" dirty="0" smtClean="0"/>
              <a:t> </a:t>
            </a:r>
            <a:r>
              <a:rPr lang="es-ES_tradnl" sz="1400" dirty="0"/>
              <a:t>#</a:t>
            </a:r>
            <a:r>
              <a:rPr lang="es-ES_tradnl" sz="1400" dirty="0" smtClean="0"/>
              <a:t>1</a:t>
            </a:r>
          </a:p>
          <a:p>
            <a:pPr lvl="1"/>
            <a:r>
              <a:rPr lang="es-ES_tradnl" sz="1400" dirty="0" err="1" smtClean="0"/>
              <a:t>Prototype</a:t>
            </a:r>
            <a:r>
              <a:rPr lang="es-ES_tradnl" sz="1400" dirty="0" smtClean="0"/>
              <a:t> #2</a:t>
            </a:r>
            <a:endParaRPr lang="es-ES_tradnl" sz="1400" dirty="0"/>
          </a:p>
          <a:p>
            <a:pPr lvl="1"/>
            <a:endParaRPr lang="es-ES_tradnl" sz="1400" dirty="0"/>
          </a:p>
        </p:txBody>
      </p:sp>
      <p:sp>
        <p:nvSpPr>
          <p:cNvPr id="16" name="Rectangle 15"/>
          <p:cNvSpPr/>
          <p:nvPr/>
        </p:nvSpPr>
        <p:spPr>
          <a:xfrm>
            <a:off x="9376964" y="1473249"/>
            <a:ext cx="1595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s-ES_tradnl" sz="1400" dirty="0" err="1" smtClean="0"/>
              <a:t>Prototype</a:t>
            </a:r>
            <a:r>
              <a:rPr lang="es-ES_tradnl" sz="1400" dirty="0" smtClean="0"/>
              <a:t> #</a:t>
            </a:r>
            <a:r>
              <a:rPr lang="es-ES_tradnl" sz="1400" dirty="0"/>
              <a:t>3</a:t>
            </a:r>
          </a:p>
          <a:p>
            <a:pPr lvl="1"/>
            <a:endParaRPr lang="es-ES_tradnl" sz="1400" dirty="0"/>
          </a:p>
        </p:txBody>
      </p:sp>
    </p:spTree>
    <p:extLst>
      <p:ext uri="{BB962C8B-B14F-4D97-AF65-F5344CB8AC3E}">
        <p14:creationId xmlns:p14="http://schemas.microsoft.com/office/powerpoint/2010/main" val="8378588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17" name="Shape 148"/>
          <p:cNvSpPr txBox="1">
            <a:spLocks/>
          </p:cNvSpPr>
          <p:nvPr/>
        </p:nvSpPr>
        <p:spPr>
          <a:xfrm>
            <a:off x="4631512" y="2977242"/>
            <a:ext cx="309510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>
                <a:solidFill>
                  <a:schemeClr val="tx1"/>
                </a:solidFill>
              </a:rPr>
              <a:t>Thank You</a:t>
            </a:r>
            <a:endParaRPr lang="en-GB" sz="4800" b="1" dirty="0">
              <a:solidFill>
                <a:schemeClr val="tx1"/>
              </a:solidFill>
            </a:endParaRPr>
          </a:p>
        </p:txBody>
      </p:sp>
      <p:grpSp>
        <p:nvGrpSpPr>
          <p:cNvPr id="15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16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8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19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20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21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50441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/>
          <p:cNvSpPr/>
          <p:nvPr/>
        </p:nvSpPr>
        <p:spPr>
          <a:xfrm>
            <a:off x="6231006" y="763364"/>
            <a:ext cx="5915509" cy="446279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56302" y="763364"/>
            <a:ext cx="5948517" cy="447221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FCC-hh Beam Screen</a:t>
            </a:r>
            <a:endParaRPr sz="4400" b="1" dirty="0"/>
          </a:p>
        </p:txBody>
      </p:sp>
      <p:pic>
        <p:nvPicPr>
          <p:cNvPr id="26" name="image3.png"/>
          <p:cNvPicPr>
            <a:picLocks noChangeAspect="1"/>
          </p:cNvPicPr>
          <p:nvPr/>
        </p:nvPicPr>
        <p:blipFill rotWithShape="1">
          <a:blip r:embed="rId2">
            <a:extLst/>
          </a:blip>
          <a:srcRect l="1798" t="3349" r="2883" b="2099"/>
          <a:stretch/>
        </p:blipFill>
        <p:spPr>
          <a:xfrm>
            <a:off x="3082925" y="1865403"/>
            <a:ext cx="2702720" cy="2743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382"/>
          <a:stretch/>
        </p:blipFill>
        <p:spPr>
          <a:xfrm>
            <a:off x="191534" y="1615470"/>
            <a:ext cx="2661419" cy="350749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873525" y="229363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1612862" y="229363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/>
          <p:cNvSpPr/>
          <p:nvPr/>
        </p:nvSpPr>
        <p:spPr>
          <a:xfrm>
            <a:off x="2352199" y="229363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881145" y="399289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1620482" y="399289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2359819" y="399289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-3104" r="62300" b="11214"/>
          <a:stretch/>
        </p:blipFill>
        <p:spPr>
          <a:xfrm>
            <a:off x="6361199" y="1211833"/>
            <a:ext cx="2707695" cy="3435350"/>
          </a:xfrm>
          <a:prstGeom prst="rect">
            <a:avLst/>
          </a:prstGeom>
        </p:spPr>
      </p:pic>
      <p:sp>
        <p:nvSpPr>
          <p:cNvPr id="38" name="Rounded Rectangle 37"/>
          <p:cNvSpPr/>
          <p:nvPr/>
        </p:nvSpPr>
        <p:spPr>
          <a:xfrm>
            <a:off x="6714649" y="2141628"/>
            <a:ext cx="848201" cy="523875"/>
          </a:xfrm>
          <a:prstGeom prst="roundRect">
            <a:avLst>
              <a:gd name="adj" fmla="val 24546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>
            <a:off x="7891771" y="2141230"/>
            <a:ext cx="848201" cy="523875"/>
          </a:xfrm>
          <a:prstGeom prst="roundRect">
            <a:avLst>
              <a:gd name="adj" fmla="val 24546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ounded Rectangle 39"/>
          <p:cNvSpPr/>
          <p:nvPr/>
        </p:nvSpPr>
        <p:spPr>
          <a:xfrm>
            <a:off x="6717620" y="3773122"/>
            <a:ext cx="848201" cy="523875"/>
          </a:xfrm>
          <a:prstGeom prst="roundRect">
            <a:avLst>
              <a:gd name="adj" fmla="val 24546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ounded Rectangle 40"/>
          <p:cNvSpPr/>
          <p:nvPr/>
        </p:nvSpPr>
        <p:spPr>
          <a:xfrm>
            <a:off x="7894742" y="3772724"/>
            <a:ext cx="848201" cy="523875"/>
          </a:xfrm>
          <a:prstGeom prst="roundRect">
            <a:avLst>
              <a:gd name="adj" fmla="val 24546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t="7054" r="8496" b="6875"/>
          <a:stretch/>
        </p:blipFill>
        <p:spPr>
          <a:xfrm>
            <a:off x="9202544" y="1865403"/>
            <a:ext cx="2793844" cy="2743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619304" y="3052337"/>
            <a:ext cx="865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S. Steel</a:t>
            </a:r>
            <a:endParaRPr lang="es-ES" dirty="0"/>
          </a:p>
        </p:txBody>
      </p:sp>
      <p:sp>
        <p:nvSpPr>
          <p:cNvPr id="44" name="Rectangle 43"/>
          <p:cNvSpPr/>
          <p:nvPr/>
        </p:nvSpPr>
        <p:spPr>
          <a:xfrm>
            <a:off x="834767" y="4749763"/>
            <a:ext cx="1097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err="1" smtClean="0"/>
              <a:t>Side</a:t>
            </a:r>
            <a:r>
              <a:rPr lang="es-ES" i="1" dirty="0" smtClean="0"/>
              <a:t> View</a:t>
            </a:r>
            <a:endParaRPr lang="es-ES" i="1" dirty="0"/>
          </a:p>
        </p:txBody>
      </p:sp>
      <p:sp>
        <p:nvSpPr>
          <p:cNvPr id="45" name="Rectangle 44"/>
          <p:cNvSpPr/>
          <p:nvPr/>
        </p:nvSpPr>
        <p:spPr>
          <a:xfrm>
            <a:off x="9935100" y="4738321"/>
            <a:ext cx="1201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smtClean="0"/>
              <a:t>Front View</a:t>
            </a:r>
            <a:endParaRPr lang="es-ES" i="1" dirty="0"/>
          </a:p>
        </p:txBody>
      </p:sp>
      <p:sp>
        <p:nvSpPr>
          <p:cNvPr id="46" name="Rectangle 45"/>
          <p:cNvSpPr/>
          <p:nvPr/>
        </p:nvSpPr>
        <p:spPr>
          <a:xfrm>
            <a:off x="7014238" y="4727682"/>
            <a:ext cx="1097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err="1" smtClean="0"/>
              <a:t>Side</a:t>
            </a:r>
            <a:r>
              <a:rPr lang="es-ES" i="1" dirty="0" smtClean="0"/>
              <a:t> View</a:t>
            </a:r>
            <a:endParaRPr lang="es-ES" i="1" dirty="0"/>
          </a:p>
        </p:txBody>
      </p:sp>
      <p:sp>
        <p:nvSpPr>
          <p:cNvPr id="47" name="Rectangle 46"/>
          <p:cNvSpPr/>
          <p:nvPr/>
        </p:nvSpPr>
        <p:spPr>
          <a:xfrm>
            <a:off x="3808812" y="4732734"/>
            <a:ext cx="1201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smtClean="0"/>
              <a:t>Front View</a:t>
            </a:r>
            <a:endParaRPr lang="es-ES" i="1" dirty="0"/>
          </a:p>
        </p:txBody>
      </p:sp>
      <p:sp>
        <p:nvSpPr>
          <p:cNvPr id="48" name="Rectangle 47"/>
          <p:cNvSpPr/>
          <p:nvPr/>
        </p:nvSpPr>
        <p:spPr>
          <a:xfrm>
            <a:off x="4043319" y="2648168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Cu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714321" y="3076602"/>
            <a:ext cx="759379" cy="298966"/>
          </a:xfrm>
          <a:prstGeom prst="rightArrow">
            <a:avLst>
              <a:gd name="adj1" fmla="val 65929"/>
              <a:gd name="adj2" fmla="val 50000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4844940" y="303506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SR</a:t>
            </a:r>
            <a:endParaRPr lang="es-ES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690217" y="2588610"/>
            <a:ext cx="353102" cy="22428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3428507" y="3218248"/>
            <a:ext cx="254221" cy="94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990110" y="1903708"/>
            <a:ext cx="91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Coolant</a:t>
            </a:r>
            <a:endParaRPr lang="es-ES" dirty="0"/>
          </a:p>
        </p:txBody>
      </p:sp>
      <p:sp>
        <p:nvSpPr>
          <p:cNvPr id="55" name="Rectangle 54"/>
          <p:cNvSpPr/>
          <p:nvPr/>
        </p:nvSpPr>
        <p:spPr>
          <a:xfrm>
            <a:off x="3978327" y="4138149"/>
            <a:ext cx="91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Coolant</a:t>
            </a:r>
            <a:endParaRPr lang="es-ES" dirty="0"/>
          </a:p>
        </p:txBody>
      </p:sp>
      <p:sp>
        <p:nvSpPr>
          <p:cNvPr id="56" name="Rectangle 55"/>
          <p:cNvSpPr/>
          <p:nvPr/>
        </p:nvSpPr>
        <p:spPr>
          <a:xfrm>
            <a:off x="9747940" y="3053927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Cu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0171955" y="2649758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Cu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8" name="Right Arrow 57"/>
          <p:cNvSpPr/>
          <p:nvPr/>
        </p:nvSpPr>
        <p:spPr>
          <a:xfrm>
            <a:off x="11137096" y="3052337"/>
            <a:ext cx="759379" cy="298966"/>
          </a:xfrm>
          <a:prstGeom prst="rightArrow">
            <a:avLst>
              <a:gd name="adj1" fmla="val 65929"/>
              <a:gd name="adj2" fmla="val 50000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11267715" y="301080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SR</a:t>
            </a:r>
            <a:endParaRPr lang="es-ES" dirty="0">
              <a:solidFill>
                <a:schemeClr val="bg1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9818853" y="2590200"/>
            <a:ext cx="353102" cy="22428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9329218" y="3246430"/>
            <a:ext cx="418722" cy="1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10106963" y="4139739"/>
            <a:ext cx="91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Coolant</a:t>
            </a:r>
            <a:endParaRPr lang="es-ES" dirty="0"/>
          </a:p>
        </p:txBody>
      </p:sp>
      <p:sp>
        <p:nvSpPr>
          <p:cNvPr id="64" name="Rectangle 63"/>
          <p:cNvSpPr/>
          <p:nvPr/>
        </p:nvSpPr>
        <p:spPr>
          <a:xfrm>
            <a:off x="10143508" y="1929511"/>
            <a:ext cx="91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Coolant</a:t>
            </a:r>
            <a:endParaRPr lang="es-ES" dirty="0"/>
          </a:p>
        </p:txBody>
      </p:sp>
      <p:sp>
        <p:nvSpPr>
          <p:cNvPr id="65" name="Rectangle 64"/>
          <p:cNvSpPr/>
          <p:nvPr/>
        </p:nvSpPr>
        <p:spPr>
          <a:xfrm>
            <a:off x="5112864" y="1413888"/>
            <a:ext cx="907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Tip</a:t>
            </a:r>
            <a:endParaRPr lang="es-ES" dirty="0" smtClean="0"/>
          </a:p>
          <a:p>
            <a:r>
              <a:rPr lang="es-ES" sz="1400" i="1" dirty="0" err="1" smtClean="0"/>
              <a:t>Reflection</a:t>
            </a:r>
            <a:endParaRPr lang="es-ES" sz="1400" i="1" dirty="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558225" y="1998663"/>
            <a:ext cx="8387" cy="11740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11098522" y="1413888"/>
            <a:ext cx="1082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Sawtooth</a:t>
            </a:r>
          </a:p>
          <a:p>
            <a:r>
              <a:rPr lang="es-ES" sz="1400" i="1" dirty="0" err="1" smtClean="0"/>
              <a:t>Absorption</a:t>
            </a:r>
            <a:endParaRPr lang="es-ES" sz="1400" i="1" dirty="0"/>
          </a:p>
        </p:txBody>
      </p:sp>
      <p:cxnSp>
        <p:nvCxnSpPr>
          <p:cNvPr id="72" name="Straight Arrow Connector 71"/>
          <p:cNvCxnSpPr/>
          <p:nvPr/>
        </p:nvCxnSpPr>
        <p:spPr>
          <a:xfrm flipH="1">
            <a:off x="11864204" y="2003714"/>
            <a:ext cx="1" cy="112702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2870012" y="1413888"/>
            <a:ext cx="10679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Pumping</a:t>
            </a:r>
            <a:r>
              <a:rPr lang="es-ES" dirty="0" smtClean="0"/>
              <a:t> </a:t>
            </a:r>
          </a:p>
          <a:p>
            <a:r>
              <a:rPr lang="es-ES" dirty="0" err="1" smtClean="0"/>
              <a:t>holes</a:t>
            </a:r>
            <a:endParaRPr lang="es-ES" dirty="0" smtClean="0"/>
          </a:p>
        </p:txBody>
      </p:sp>
      <p:cxnSp>
        <p:nvCxnSpPr>
          <p:cNvPr id="78" name="Straight Arrow Connector 77"/>
          <p:cNvCxnSpPr>
            <a:endCxn id="33" idx="3"/>
          </p:cNvCxnSpPr>
          <p:nvPr/>
        </p:nvCxnSpPr>
        <p:spPr>
          <a:xfrm flipH="1">
            <a:off x="2466892" y="2058024"/>
            <a:ext cx="531508" cy="383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3333912" y="2060219"/>
            <a:ext cx="85892" cy="3646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9068893" y="1401857"/>
            <a:ext cx="10679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Pumping</a:t>
            </a:r>
            <a:r>
              <a:rPr lang="es-ES" dirty="0" smtClean="0"/>
              <a:t> </a:t>
            </a:r>
          </a:p>
          <a:p>
            <a:r>
              <a:rPr lang="es-ES" dirty="0" err="1" smtClean="0"/>
              <a:t>holes</a:t>
            </a:r>
            <a:endParaRPr lang="es-ES" dirty="0" smtClean="0"/>
          </a:p>
        </p:txBody>
      </p:sp>
      <p:cxnSp>
        <p:nvCxnSpPr>
          <p:cNvPr id="85" name="Straight Arrow Connector 84"/>
          <p:cNvCxnSpPr/>
          <p:nvPr/>
        </p:nvCxnSpPr>
        <p:spPr>
          <a:xfrm flipH="1">
            <a:off x="8665773" y="2045993"/>
            <a:ext cx="531508" cy="383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9532793" y="2048188"/>
            <a:ext cx="85892" cy="3646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2182148" y="809534"/>
            <a:ext cx="16266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err="1" smtClean="0"/>
              <a:t>First</a:t>
            </a:r>
            <a:r>
              <a:rPr lang="es-ES" sz="2400" dirty="0" smtClean="0"/>
              <a:t> </a:t>
            </a:r>
            <a:r>
              <a:rPr lang="es-ES" sz="2400" dirty="0" err="1" smtClean="0"/>
              <a:t>Design</a:t>
            </a:r>
            <a:endParaRPr lang="es-ES" sz="2400" dirty="0" smtClean="0"/>
          </a:p>
        </p:txBody>
      </p:sp>
      <p:sp>
        <p:nvSpPr>
          <p:cNvPr id="90" name="Rectangle 89"/>
          <p:cNvSpPr/>
          <p:nvPr/>
        </p:nvSpPr>
        <p:spPr>
          <a:xfrm>
            <a:off x="8402614" y="763364"/>
            <a:ext cx="2138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err="1" smtClean="0"/>
              <a:t>Baseline</a:t>
            </a:r>
            <a:r>
              <a:rPr lang="es-ES" sz="2400" dirty="0" smtClean="0"/>
              <a:t> </a:t>
            </a:r>
            <a:r>
              <a:rPr lang="es-ES" sz="2400" dirty="0" err="1" smtClean="0"/>
              <a:t>Design</a:t>
            </a:r>
            <a:endParaRPr lang="es-ES" sz="2400" dirty="0" smtClean="0"/>
          </a:p>
        </p:txBody>
      </p:sp>
      <p:sp>
        <p:nvSpPr>
          <p:cNvPr id="63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68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smtClean="0"/>
              <a:t>FCC-hh Beam Screen</a:t>
            </a:r>
            <a:endParaRPr lang="en-GB" sz="4400" b="1" dirty="0"/>
          </a:p>
        </p:txBody>
      </p:sp>
      <p:grpSp>
        <p:nvGrpSpPr>
          <p:cNvPr id="82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83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87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91" name="image1.jpe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92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93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94" name="Shape 128"/>
          <p:cNvSpPr/>
          <p:nvPr/>
        </p:nvSpPr>
        <p:spPr>
          <a:xfrm>
            <a:off x="6306843" y="6357309"/>
            <a:ext cx="191177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/>
              <a:t>2</a:t>
            </a:r>
            <a:endParaRPr sz="1600" dirty="0"/>
          </a:p>
        </p:txBody>
      </p:sp>
      <p:sp>
        <p:nvSpPr>
          <p:cNvPr id="67" name="Rectangle 66"/>
          <p:cNvSpPr/>
          <p:nvPr/>
        </p:nvSpPr>
        <p:spPr>
          <a:xfrm>
            <a:off x="56302" y="5267689"/>
            <a:ext cx="11500468" cy="1300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For full description of BS evolution and functionality please review:</a:t>
            </a:r>
          </a:p>
          <a:p>
            <a:endParaRPr lang="en-US" sz="1050" dirty="0" smtClean="0"/>
          </a:p>
          <a:p>
            <a:r>
              <a:rPr lang="en-US" sz="1600" i="1" dirty="0" smtClean="0"/>
              <a:t>Francis Perez - </a:t>
            </a:r>
            <a:r>
              <a:rPr lang="en-GB" sz="1600" i="1" dirty="0" smtClean="0"/>
              <a:t>24 </a:t>
            </a:r>
            <a:r>
              <a:rPr lang="en-GB" sz="1600" i="1" dirty="0"/>
              <a:t>jun. 2019 </a:t>
            </a:r>
            <a:r>
              <a:rPr lang="en-GB" sz="1600" i="1" dirty="0" smtClean="0"/>
              <a:t>11:30</a:t>
            </a:r>
            <a:endParaRPr lang="en-US" sz="1600" i="1" dirty="0" smtClean="0"/>
          </a:p>
          <a:p>
            <a:r>
              <a:rPr lang="en-GB" sz="1600" i="1" dirty="0" smtClean="0"/>
              <a:t>Ignasi Bellafont - 26 </a:t>
            </a:r>
            <a:r>
              <a:rPr lang="en-GB" sz="1600" i="1" dirty="0"/>
              <a:t>jun. 2019 </a:t>
            </a:r>
            <a:r>
              <a:rPr lang="en-GB" sz="1600" i="1" dirty="0" smtClean="0"/>
              <a:t>8:30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1961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 87"/>
          <p:cNvSpPr/>
          <p:nvPr/>
        </p:nvSpPr>
        <p:spPr>
          <a:xfrm>
            <a:off x="6231006" y="763364"/>
            <a:ext cx="5915509" cy="446279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56302" y="763364"/>
            <a:ext cx="5948517" cy="447221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FCC-hh Beam Screen</a:t>
            </a:r>
            <a:endParaRPr sz="4400" b="1" dirty="0"/>
          </a:p>
        </p:txBody>
      </p:sp>
      <p:pic>
        <p:nvPicPr>
          <p:cNvPr id="26" name="image3.png"/>
          <p:cNvPicPr>
            <a:picLocks noChangeAspect="1"/>
          </p:cNvPicPr>
          <p:nvPr/>
        </p:nvPicPr>
        <p:blipFill rotWithShape="1">
          <a:blip r:embed="rId2">
            <a:extLst/>
          </a:blip>
          <a:srcRect l="1798" t="3349" r="2883" b="2099"/>
          <a:stretch/>
        </p:blipFill>
        <p:spPr>
          <a:xfrm>
            <a:off x="3082925" y="1865403"/>
            <a:ext cx="2702720" cy="2743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382"/>
          <a:stretch/>
        </p:blipFill>
        <p:spPr>
          <a:xfrm>
            <a:off x="191534" y="1615470"/>
            <a:ext cx="2661419" cy="3507497"/>
          </a:xfrm>
          <a:prstGeom prst="rect">
            <a:avLst/>
          </a:prstGeom>
        </p:spPr>
      </p:pic>
      <p:sp>
        <p:nvSpPr>
          <p:cNvPr id="2" name="Rounded Rectangle 1"/>
          <p:cNvSpPr/>
          <p:nvPr/>
        </p:nvSpPr>
        <p:spPr>
          <a:xfrm>
            <a:off x="873525" y="229363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ounded Rectangle 31"/>
          <p:cNvSpPr/>
          <p:nvPr/>
        </p:nvSpPr>
        <p:spPr>
          <a:xfrm>
            <a:off x="1612862" y="229363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ounded Rectangle 32"/>
          <p:cNvSpPr/>
          <p:nvPr/>
        </p:nvSpPr>
        <p:spPr>
          <a:xfrm>
            <a:off x="2352199" y="229363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ounded Rectangle 33"/>
          <p:cNvSpPr/>
          <p:nvPr/>
        </p:nvSpPr>
        <p:spPr>
          <a:xfrm>
            <a:off x="881145" y="399289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ounded Rectangle 34"/>
          <p:cNvSpPr/>
          <p:nvPr/>
        </p:nvSpPr>
        <p:spPr>
          <a:xfrm>
            <a:off x="1620482" y="399289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ounded Rectangle 35"/>
          <p:cNvSpPr/>
          <p:nvPr/>
        </p:nvSpPr>
        <p:spPr>
          <a:xfrm>
            <a:off x="2359819" y="3992890"/>
            <a:ext cx="114693" cy="294980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6" t="-3104" r="62300" b="11214"/>
          <a:stretch/>
        </p:blipFill>
        <p:spPr>
          <a:xfrm>
            <a:off x="6361199" y="1211833"/>
            <a:ext cx="2707695" cy="3435350"/>
          </a:xfrm>
          <a:prstGeom prst="rect">
            <a:avLst/>
          </a:prstGeom>
        </p:spPr>
      </p:pic>
      <p:sp>
        <p:nvSpPr>
          <p:cNvPr id="38" name="Rounded Rectangle 37"/>
          <p:cNvSpPr/>
          <p:nvPr/>
        </p:nvSpPr>
        <p:spPr>
          <a:xfrm>
            <a:off x="6714649" y="2141628"/>
            <a:ext cx="848201" cy="523875"/>
          </a:xfrm>
          <a:prstGeom prst="roundRect">
            <a:avLst>
              <a:gd name="adj" fmla="val 24546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ounded Rectangle 38"/>
          <p:cNvSpPr/>
          <p:nvPr/>
        </p:nvSpPr>
        <p:spPr>
          <a:xfrm>
            <a:off x="7891771" y="2141230"/>
            <a:ext cx="848201" cy="523875"/>
          </a:xfrm>
          <a:prstGeom prst="roundRect">
            <a:avLst>
              <a:gd name="adj" fmla="val 24546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ounded Rectangle 39"/>
          <p:cNvSpPr/>
          <p:nvPr/>
        </p:nvSpPr>
        <p:spPr>
          <a:xfrm>
            <a:off x="6717620" y="3773122"/>
            <a:ext cx="848201" cy="523875"/>
          </a:xfrm>
          <a:prstGeom prst="roundRect">
            <a:avLst>
              <a:gd name="adj" fmla="val 24546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ounded Rectangle 40"/>
          <p:cNvSpPr/>
          <p:nvPr/>
        </p:nvSpPr>
        <p:spPr>
          <a:xfrm>
            <a:off x="7894742" y="3772724"/>
            <a:ext cx="848201" cy="523875"/>
          </a:xfrm>
          <a:prstGeom prst="roundRect">
            <a:avLst>
              <a:gd name="adj" fmla="val 24546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t="7054" r="8496" b="6875"/>
          <a:stretch/>
        </p:blipFill>
        <p:spPr>
          <a:xfrm>
            <a:off x="9202544" y="1865403"/>
            <a:ext cx="2793844" cy="2743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619304" y="3052337"/>
            <a:ext cx="865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S. Steel</a:t>
            </a:r>
            <a:endParaRPr lang="es-ES" dirty="0"/>
          </a:p>
        </p:txBody>
      </p:sp>
      <p:sp>
        <p:nvSpPr>
          <p:cNvPr id="44" name="Rectangle 43"/>
          <p:cNvSpPr/>
          <p:nvPr/>
        </p:nvSpPr>
        <p:spPr>
          <a:xfrm>
            <a:off x="834767" y="4749763"/>
            <a:ext cx="1097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err="1" smtClean="0"/>
              <a:t>Side</a:t>
            </a:r>
            <a:r>
              <a:rPr lang="es-ES" i="1" dirty="0" smtClean="0"/>
              <a:t> View</a:t>
            </a:r>
            <a:endParaRPr lang="es-ES" i="1" dirty="0"/>
          </a:p>
        </p:txBody>
      </p:sp>
      <p:sp>
        <p:nvSpPr>
          <p:cNvPr id="45" name="Rectangle 44"/>
          <p:cNvSpPr/>
          <p:nvPr/>
        </p:nvSpPr>
        <p:spPr>
          <a:xfrm>
            <a:off x="9935100" y="4738321"/>
            <a:ext cx="1201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smtClean="0"/>
              <a:t>Front View</a:t>
            </a:r>
            <a:endParaRPr lang="es-ES" i="1" dirty="0"/>
          </a:p>
        </p:txBody>
      </p:sp>
      <p:sp>
        <p:nvSpPr>
          <p:cNvPr id="46" name="Rectangle 45"/>
          <p:cNvSpPr/>
          <p:nvPr/>
        </p:nvSpPr>
        <p:spPr>
          <a:xfrm>
            <a:off x="7014238" y="4727682"/>
            <a:ext cx="10972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err="1" smtClean="0"/>
              <a:t>Side</a:t>
            </a:r>
            <a:r>
              <a:rPr lang="es-ES" i="1" dirty="0" smtClean="0"/>
              <a:t> View</a:t>
            </a:r>
            <a:endParaRPr lang="es-ES" i="1" dirty="0"/>
          </a:p>
        </p:txBody>
      </p:sp>
      <p:sp>
        <p:nvSpPr>
          <p:cNvPr id="47" name="Rectangle 46"/>
          <p:cNvSpPr/>
          <p:nvPr/>
        </p:nvSpPr>
        <p:spPr>
          <a:xfrm>
            <a:off x="3808812" y="4732734"/>
            <a:ext cx="1201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i="1" dirty="0" smtClean="0"/>
              <a:t>Front View</a:t>
            </a:r>
            <a:endParaRPr lang="es-ES" i="1" dirty="0"/>
          </a:p>
        </p:txBody>
      </p:sp>
      <p:sp>
        <p:nvSpPr>
          <p:cNvPr id="48" name="Rectangle 47"/>
          <p:cNvSpPr/>
          <p:nvPr/>
        </p:nvSpPr>
        <p:spPr>
          <a:xfrm>
            <a:off x="4043319" y="2648168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Cu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4714321" y="3076602"/>
            <a:ext cx="759379" cy="298966"/>
          </a:xfrm>
          <a:prstGeom prst="rightArrow">
            <a:avLst>
              <a:gd name="adj1" fmla="val 65929"/>
              <a:gd name="adj2" fmla="val 50000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4844940" y="3035069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SR</a:t>
            </a:r>
            <a:endParaRPr lang="es-ES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690217" y="2588610"/>
            <a:ext cx="353102" cy="22428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3428507" y="3218248"/>
            <a:ext cx="254221" cy="94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990110" y="1903708"/>
            <a:ext cx="91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Coolant</a:t>
            </a:r>
            <a:endParaRPr lang="es-ES" dirty="0"/>
          </a:p>
        </p:txBody>
      </p:sp>
      <p:sp>
        <p:nvSpPr>
          <p:cNvPr id="55" name="Rectangle 54"/>
          <p:cNvSpPr/>
          <p:nvPr/>
        </p:nvSpPr>
        <p:spPr>
          <a:xfrm>
            <a:off x="3978327" y="4138149"/>
            <a:ext cx="91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Coolant</a:t>
            </a:r>
            <a:endParaRPr lang="es-ES" dirty="0"/>
          </a:p>
        </p:txBody>
      </p:sp>
      <p:sp>
        <p:nvSpPr>
          <p:cNvPr id="56" name="Rectangle 55"/>
          <p:cNvSpPr/>
          <p:nvPr/>
        </p:nvSpPr>
        <p:spPr>
          <a:xfrm>
            <a:off x="9747940" y="3053927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Cu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0171955" y="2649758"/>
            <a:ext cx="429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Cu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8" name="Right Arrow 57"/>
          <p:cNvSpPr/>
          <p:nvPr/>
        </p:nvSpPr>
        <p:spPr>
          <a:xfrm>
            <a:off x="11137096" y="3052337"/>
            <a:ext cx="759379" cy="298966"/>
          </a:xfrm>
          <a:prstGeom prst="rightArrow">
            <a:avLst>
              <a:gd name="adj1" fmla="val 65929"/>
              <a:gd name="adj2" fmla="val 50000"/>
            </a:avLst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11267715" y="301080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SR</a:t>
            </a:r>
            <a:endParaRPr lang="es-ES" dirty="0">
              <a:solidFill>
                <a:schemeClr val="bg1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9818853" y="2590200"/>
            <a:ext cx="353102" cy="224285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9329218" y="3246430"/>
            <a:ext cx="418722" cy="1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10106963" y="4139739"/>
            <a:ext cx="91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Coolant</a:t>
            </a:r>
            <a:endParaRPr lang="es-ES" dirty="0"/>
          </a:p>
        </p:txBody>
      </p:sp>
      <p:sp>
        <p:nvSpPr>
          <p:cNvPr id="64" name="Rectangle 63"/>
          <p:cNvSpPr/>
          <p:nvPr/>
        </p:nvSpPr>
        <p:spPr>
          <a:xfrm>
            <a:off x="10143508" y="1929511"/>
            <a:ext cx="91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Coolant</a:t>
            </a:r>
            <a:endParaRPr lang="es-ES" dirty="0"/>
          </a:p>
        </p:txBody>
      </p:sp>
      <p:sp>
        <p:nvSpPr>
          <p:cNvPr id="65" name="Rectangle 64"/>
          <p:cNvSpPr/>
          <p:nvPr/>
        </p:nvSpPr>
        <p:spPr>
          <a:xfrm>
            <a:off x="5112864" y="1413888"/>
            <a:ext cx="9074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Tip</a:t>
            </a:r>
            <a:endParaRPr lang="es-ES" dirty="0" smtClean="0"/>
          </a:p>
          <a:p>
            <a:r>
              <a:rPr lang="es-ES" sz="1400" i="1" dirty="0" err="1" smtClean="0"/>
              <a:t>Reflection</a:t>
            </a:r>
            <a:endParaRPr lang="es-ES" sz="1400" i="1" dirty="0"/>
          </a:p>
        </p:txBody>
      </p:sp>
      <p:cxnSp>
        <p:nvCxnSpPr>
          <p:cNvPr id="66" name="Straight Arrow Connector 65"/>
          <p:cNvCxnSpPr/>
          <p:nvPr/>
        </p:nvCxnSpPr>
        <p:spPr>
          <a:xfrm>
            <a:off x="5558225" y="1998663"/>
            <a:ext cx="8387" cy="117404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11098522" y="1413888"/>
            <a:ext cx="10821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Sawtooth</a:t>
            </a:r>
          </a:p>
          <a:p>
            <a:r>
              <a:rPr lang="es-ES" sz="1400" i="1" dirty="0" err="1" smtClean="0"/>
              <a:t>Absorption</a:t>
            </a:r>
            <a:endParaRPr lang="es-ES" sz="1400" i="1" dirty="0"/>
          </a:p>
        </p:txBody>
      </p:sp>
      <p:cxnSp>
        <p:nvCxnSpPr>
          <p:cNvPr id="72" name="Straight Arrow Connector 71"/>
          <p:cNvCxnSpPr/>
          <p:nvPr/>
        </p:nvCxnSpPr>
        <p:spPr>
          <a:xfrm flipH="1">
            <a:off x="11864204" y="2003714"/>
            <a:ext cx="1" cy="112702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2870012" y="1413888"/>
            <a:ext cx="10679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Pumping</a:t>
            </a:r>
            <a:r>
              <a:rPr lang="es-ES" dirty="0" smtClean="0"/>
              <a:t> </a:t>
            </a:r>
          </a:p>
          <a:p>
            <a:r>
              <a:rPr lang="es-ES" dirty="0" err="1" smtClean="0"/>
              <a:t>holes</a:t>
            </a:r>
            <a:endParaRPr lang="es-ES" dirty="0" smtClean="0"/>
          </a:p>
        </p:txBody>
      </p:sp>
      <p:cxnSp>
        <p:nvCxnSpPr>
          <p:cNvPr id="78" name="Straight Arrow Connector 77"/>
          <p:cNvCxnSpPr>
            <a:endCxn id="33" idx="3"/>
          </p:cNvCxnSpPr>
          <p:nvPr/>
        </p:nvCxnSpPr>
        <p:spPr>
          <a:xfrm flipH="1">
            <a:off x="2466892" y="2058024"/>
            <a:ext cx="531508" cy="383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>
            <a:off x="3333912" y="2060219"/>
            <a:ext cx="85892" cy="3646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9068893" y="1401857"/>
            <a:ext cx="106792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 smtClean="0"/>
              <a:t>Pumping</a:t>
            </a:r>
            <a:r>
              <a:rPr lang="es-ES" dirty="0" smtClean="0"/>
              <a:t> </a:t>
            </a:r>
          </a:p>
          <a:p>
            <a:r>
              <a:rPr lang="es-ES" dirty="0" err="1" smtClean="0"/>
              <a:t>holes</a:t>
            </a:r>
            <a:endParaRPr lang="es-ES" dirty="0" smtClean="0"/>
          </a:p>
        </p:txBody>
      </p:sp>
      <p:cxnSp>
        <p:nvCxnSpPr>
          <p:cNvPr id="85" name="Straight Arrow Connector 84"/>
          <p:cNvCxnSpPr/>
          <p:nvPr/>
        </p:nvCxnSpPr>
        <p:spPr>
          <a:xfrm flipH="1">
            <a:off x="8665773" y="2045993"/>
            <a:ext cx="531508" cy="38309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>
            <a:off x="9532793" y="2048188"/>
            <a:ext cx="85892" cy="3646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2182148" y="809534"/>
            <a:ext cx="16266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err="1" smtClean="0"/>
              <a:t>First</a:t>
            </a:r>
            <a:r>
              <a:rPr lang="es-ES" sz="2400" dirty="0" smtClean="0"/>
              <a:t> </a:t>
            </a:r>
            <a:r>
              <a:rPr lang="es-ES" sz="2400" dirty="0" err="1" smtClean="0"/>
              <a:t>Design</a:t>
            </a:r>
            <a:endParaRPr lang="es-ES" sz="2400" dirty="0" smtClean="0"/>
          </a:p>
        </p:txBody>
      </p:sp>
      <p:sp>
        <p:nvSpPr>
          <p:cNvPr id="90" name="Rectangle 89"/>
          <p:cNvSpPr/>
          <p:nvPr/>
        </p:nvSpPr>
        <p:spPr>
          <a:xfrm>
            <a:off x="8402614" y="763364"/>
            <a:ext cx="21387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2400" dirty="0" err="1" smtClean="0"/>
              <a:t>Baseline</a:t>
            </a:r>
            <a:r>
              <a:rPr lang="es-ES" sz="2400" dirty="0" smtClean="0"/>
              <a:t> </a:t>
            </a:r>
            <a:r>
              <a:rPr lang="es-ES" sz="2400" dirty="0" err="1" smtClean="0"/>
              <a:t>Design</a:t>
            </a:r>
            <a:endParaRPr lang="es-ES" sz="2400" dirty="0" smtClean="0"/>
          </a:p>
        </p:txBody>
      </p:sp>
      <p:sp>
        <p:nvSpPr>
          <p:cNvPr id="63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82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83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87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91" name="image1.jpe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92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93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94" name="Shape 128"/>
          <p:cNvSpPr/>
          <p:nvPr/>
        </p:nvSpPr>
        <p:spPr>
          <a:xfrm>
            <a:off x="6306843" y="6357309"/>
            <a:ext cx="191177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/>
              <a:t>2</a:t>
            </a:r>
            <a:endParaRPr sz="1600" dirty="0"/>
          </a:p>
        </p:txBody>
      </p:sp>
      <p:sp>
        <p:nvSpPr>
          <p:cNvPr id="67" name="Rectangle 66"/>
          <p:cNvSpPr/>
          <p:nvPr/>
        </p:nvSpPr>
        <p:spPr>
          <a:xfrm>
            <a:off x="81763" y="5191366"/>
            <a:ext cx="1206702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700" dirty="0" smtClean="0"/>
              <a:t>2 m </a:t>
            </a:r>
            <a:r>
              <a:rPr lang="es-ES" sz="1700" dirty="0" err="1" smtClean="0"/>
              <a:t>long</a:t>
            </a:r>
            <a:r>
              <a:rPr lang="es-ES" sz="1700" dirty="0" smtClean="0"/>
              <a:t> FCC-hh BS </a:t>
            </a:r>
            <a:r>
              <a:rPr lang="es-ES" sz="1700" dirty="0" err="1" smtClean="0"/>
              <a:t>prototypes</a:t>
            </a:r>
            <a:r>
              <a:rPr lang="es-ES" sz="1700" dirty="0" smtClean="0"/>
              <a:t> </a:t>
            </a:r>
            <a:r>
              <a:rPr lang="es-ES" sz="1700" dirty="0" err="1" smtClean="0"/>
              <a:t>have</a:t>
            </a:r>
            <a:r>
              <a:rPr lang="es-ES" sz="1700" dirty="0" smtClean="0"/>
              <a:t> </a:t>
            </a:r>
            <a:r>
              <a:rPr lang="es-ES" sz="1700" dirty="0" err="1" smtClean="0"/>
              <a:t>been</a:t>
            </a:r>
            <a:r>
              <a:rPr lang="es-ES" sz="1700" dirty="0" smtClean="0"/>
              <a:t> </a:t>
            </a:r>
            <a:r>
              <a:rPr lang="es-ES" sz="1700" dirty="0" err="1" smtClean="0"/>
              <a:t>manufactured</a:t>
            </a:r>
            <a:r>
              <a:rPr lang="es-ES" sz="1700" dirty="0" smtClean="0"/>
              <a:t> </a:t>
            </a:r>
            <a:r>
              <a:rPr lang="en-GB" sz="1700" dirty="0" smtClean="0"/>
              <a:t>in </a:t>
            </a:r>
            <a:r>
              <a:rPr lang="en-GB" sz="1700" dirty="0"/>
              <a:t>faithful compliance with </a:t>
            </a:r>
            <a:r>
              <a:rPr lang="en-GB" sz="1700" dirty="0" smtClean="0"/>
              <a:t>such designs.</a:t>
            </a:r>
          </a:p>
          <a:p>
            <a:r>
              <a:rPr lang="en-GB" sz="1700" dirty="0" smtClean="0"/>
              <a:t>The samples where irradiated to validate their performance under significant levels of SR flux and power</a:t>
            </a:r>
            <a:r>
              <a:rPr lang="en-GB" sz="1700" dirty="0"/>
              <a:t> </a:t>
            </a:r>
            <a:r>
              <a:rPr lang="en-GB" sz="1700" dirty="0" smtClean="0"/>
              <a:t>and benchmark simulations techniques.</a:t>
            </a:r>
          </a:p>
          <a:p>
            <a:r>
              <a:rPr lang="en-GB" sz="1700" dirty="0" smtClean="0"/>
              <a:t>As a first step of the experimental campaign, the experiments were performed at RT on baked samples.</a:t>
            </a:r>
            <a:endParaRPr lang="es-ES" sz="1700" dirty="0" smtClean="0"/>
          </a:p>
        </p:txBody>
      </p:sp>
      <p:sp>
        <p:nvSpPr>
          <p:cNvPr id="73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Experimental Samples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28456535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Samples: FCC-</a:t>
            </a:r>
            <a:r>
              <a:rPr lang="en-GB" sz="4400" b="1" dirty="0" err="1" smtClean="0"/>
              <a:t>hh</a:t>
            </a:r>
            <a:r>
              <a:rPr lang="en-GB" sz="4400" b="1" dirty="0" smtClean="0"/>
              <a:t> Beam Screen Prototypes</a:t>
            </a:r>
            <a:endParaRPr sz="44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77968" y="1364605"/>
            <a:ext cx="2836061" cy="2398891"/>
            <a:chOff x="4829175" y="1498598"/>
            <a:chExt cx="2836061" cy="239889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9" t="6869" r="2232" b="4384"/>
            <a:stretch/>
          </p:blipFill>
          <p:spPr>
            <a:xfrm>
              <a:off x="4848225" y="1504950"/>
              <a:ext cx="2800350" cy="231457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829175" y="1498598"/>
              <a:ext cx="2836061" cy="239889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2" t="3087"/>
          <a:stretch/>
        </p:blipFill>
        <p:spPr>
          <a:xfrm>
            <a:off x="905732" y="1342982"/>
            <a:ext cx="2766831" cy="2336198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893032" y="1336630"/>
            <a:ext cx="2836061" cy="242686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8462905" y="1364605"/>
            <a:ext cx="2836061" cy="2398891"/>
            <a:chOff x="8493125" y="1498599"/>
            <a:chExt cx="2836061" cy="239889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03"/>
            <a:stretch/>
          </p:blipFill>
          <p:spPr>
            <a:xfrm>
              <a:off x="8509000" y="1498600"/>
              <a:ext cx="2768750" cy="239889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8493125" y="1498599"/>
              <a:ext cx="2836061" cy="239889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09367" y="950596"/>
            <a:ext cx="2947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Prototype #1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July- Oct ‘17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70262" y="976175"/>
            <a:ext cx="3206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Prototype #2 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Jan- May </a:t>
            </a:r>
            <a:r>
              <a:rPr lang="en-GB" sz="1400" i="1" dirty="0">
                <a:solidFill>
                  <a:schemeClr val="accent1"/>
                </a:solidFill>
              </a:rPr>
              <a:t>‘18</a:t>
            </a:r>
          </a:p>
          <a:p>
            <a:endParaRPr lang="en-GB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8386723" y="973650"/>
            <a:ext cx="296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Prototype #3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June-Aug‘18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42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44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Experimental Samples</a:t>
            </a:r>
            <a:endParaRPr lang="en-GB" sz="4400" b="1" dirty="0"/>
          </a:p>
        </p:txBody>
      </p:sp>
      <p:grpSp>
        <p:nvGrpSpPr>
          <p:cNvPr id="59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60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61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62" name="image1.jpe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63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64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65" name="Shape 128"/>
          <p:cNvSpPr/>
          <p:nvPr/>
        </p:nvSpPr>
        <p:spPr>
          <a:xfrm>
            <a:off x="6306843" y="6357309"/>
            <a:ext cx="191177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4</a:t>
            </a:r>
            <a:endParaRPr sz="1600" dirty="0"/>
          </a:p>
        </p:txBody>
      </p:sp>
      <p:sp>
        <p:nvSpPr>
          <p:cNvPr id="26" name="Shape 242"/>
          <p:cNvSpPr/>
          <p:nvPr/>
        </p:nvSpPr>
        <p:spPr>
          <a:xfrm>
            <a:off x="905732" y="3984757"/>
            <a:ext cx="2823361" cy="523216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/>
              <a:t>#</a:t>
            </a:r>
            <a:r>
              <a:rPr sz="1400" dirty="0" smtClean="0"/>
              <a:t>1</a:t>
            </a:r>
            <a:r>
              <a:rPr lang="en-GB" sz="1400" dirty="0" smtClean="0"/>
              <a:t>: V</a:t>
            </a:r>
            <a:r>
              <a:rPr sz="1400" dirty="0" err="1" smtClean="0"/>
              <a:t>alidation</a:t>
            </a:r>
            <a:r>
              <a:rPr sz="1400" dirty="0" smtClean="0"/>
              <a:t> </a:t>
            </a:r>
            <a:r>
              <a:rPr sz="1400" dirty="0"/>
              <a:t>of temperature profile and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</a:rPr>
              <a:t>validity of photon </a:t>
            </a:r>
            <a:r>
              <a:rPr sz="1400" b="1" dirty="0" smtClean="0">
                <a:solidFill>
                  <a:schemeClr val="accent1">
                    <a:lumMod val="50000"/>
                  </a:schemeClr>
                </a:solidFill>
              </a:rPr>
              <a:t>reflector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Shape 242"/>
          <p:cNvSpPr/>
          <p:nvPr/>
        </p:nvSpPr>
        <p:spPr>
          <a:xfrm>
            <a:off x="4674007" y="3984757"/>
            <a:ext cx="2823361" cy="954103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 smtClean="0"/>
              <a:t>#</a:t>
            </a:r>
            <a:r>
              <a:rPr lang="en-GB" sz="1400" dirty="0" smtClean="0"/>
              <a:t>2: #1 + Cold sprayed electrode for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photoelectron current measurements*. 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Isolation to sample performed by ceramic layer.</a:t>
            </a:r>
            <a:endParaRPr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Shape 242"/>
          <p:cNvSpPr/>
          <p:nvPr/>
        </p:nvSpPr>
        <p:spPr>
          <a:xfrm>
            <a:off x="8488143" y="3980144"/>
            <a:ext cx="2823361" cy="1169547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 smtClean="0"/>
              <a:t>#</a:t>
            </a:r>
            <a:r>
              <a:rPr lang="en-GB" sz="1400" dirty="0" smtClean="0"/>
              <a:t>3: </a:t>
            </a:r>
            <a:r>
              <a:rPr lang="en-GB" sz="1400" dirty="0"/>
              <a:t>Surface treatments </a:t>
            </a: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</a:rPr>
              <a:t>as for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baseline</a:t>
            </a:r>
            <a:r>
              <a:rPr lang="en-GB" sz="1400" dirty="0" smtClean="0"/>
              <a:t>. Updated </a:t>
            </a:r>
            <a:r>
              <a:rPr lang="en-GB" sz="1400" dirty="0"/>
              <a:t>internal screen and pumping </a:t>
            </a:r>
            <a:r>
              <a:rPr lang="en-GB" sz="1400" dirty="0" smtClean="0"/>
              <a:t>slots.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Sawtooth profile substituted reflector. LASE surface at top and bottom.</a:t>
            </a:r>
            <a:endParaRPr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5437" y="5863117"/>
            <a:ext cx="115004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*</a:t>
            </a:r>
            <a:r>
              <a:rPr lang="en-GB" dirty="0" smtClean="0"/>
              <a:t>Luis Gonzalez- 10 April. 2018</a:t>
            </a:r>
          </a:p>
        </p:txBody>
      </p:sp>
    </p:spTree>
    <p:extLst>
      <p:ext uri="{BB962C8B-B14F-4D97-AF65-F5344CB8AC3E}">
        <p14:creationId xmlns:p14="http://schemas.microsoft.com/office/powerpoint/2010/main" val="2557939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Samples: FCC-</a:t>
            </a:r>
            <a:r>
              <a:rPr lang="en-GB" sz="4400" b="1" dirty="0" err="1" smtClean="0"/>
              <a:t>hh</a:t>
            </a:r>
            <a:r>
              <a:rPr lang="en-GB" sz="4400" b="1" dirty="0" smtClean="0"/>
              <a:t> Beam Screen Prototypes</a:t>
            </a:r>
            <a:endParaRPr sz="4400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4677968" y="1364605"/>
            <a:ext cx="2836061" cy="2398891"/>
            <a:chOff x="4829175" y="1498598"/>
            <a:chExt cx="2836061" cy="239889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39" t="6869" r="2232" b="4384"/>
            <a:stretch/>
          </p:blipFill>
          <p:spPr>
            <a:xfrm>
              <a:off x="4848225" y="1504950"/>
              <a:ext cx="2800350" cy="2314575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829175" y="1498598"/>
              <a:ext cx="2836061" cy="239889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62" t="3087"/>
          <a:stretch/>
        </p:blipFill>
        <p:spPr>
          <a:xfrm>
            <a:off x="905732" y="1342982"/>
            <a:ext cx="2766831" cy="2336198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893032" y="1336630"/>
            <a:ext cx="2836061" cy="242686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8462905" y="1364605"/>
            <a:ext cx="2836061" cy="2398891"/>
            <a:chOff x="8493125" y="1498599"/>
            <a:chExt cx="2836061" cy="239889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03"/>
            <a:stretch/>
          </p:blipFill>
          <p:spPr>
            <a:xfrm>
              <a:off x="8509000" y="1498600"/>
              <a:ext cx="2768750" cy="239889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8493125" y="1498599"/>
              <a:ext cx="2836061" cy="239889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809367" y="950596"/>
            <a:ext cx="2947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Prototype #1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July- Oct ‘17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70262" y="976175"/>
            <a:ext cx="3206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Prototype #2 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Jan- May </a:t>
            </a:r>
            <a:r>
              <a:rPr lang="en-GB" sz="1400" i="1" dirty="0">
                <a:solidFill>
                  <a:schemeClr val="accent1"/>
                </a:solidFill>
              </a:rPr>
              <a:t>‘18</a:t>
            </a:r>
          </a:p>
          <a:p>
            <a:endParaRPr lang="en-GB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8386723" y="973650"/>
            <a:ext cx="296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Prototype #3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June-Aug‘18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8" name="Shape 242"/>
          <p:cNvSpPr/>
          <p:nvPr/>
        </p:nvSpPr>
        <p:spPr>
          <a:xfrm>
            <a:off x="905732" y="3984757"/>
            <a:ext cx="2823361" cy="523216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/>
              <a:t>#</a:t>
            </a:r>
            <a:r>
              <a:rPr sz="1400" dirty="0" smtClean="0"/>
              <a:t>1</a:t>
            </a:r>
            <a:r>
              <a:rPr lang="en-GB" sz="1400" dirty="0" smtClean="0"/>
              <a:t>: V</a:t>
            </a:r>
            <a:r>
              <a:rPr sz="1400" dirty="0" err="1" smtClean="0"/>
              <a:t>alidation</a:t>
            </a:r>
            <a:r>
              <a:rPr sz="1400" dirty="0" smtClean="0"/>
              <a:t> </a:t>
            </a:r>
            <a:r>
              <a:rPr sz="1400" dirty="0"/>
              <a:t>of temperature profile and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</a:rPr>
              <a:t>validity of photon </a:t>
            </a:r>
            <a:r>
              <a:rPr sz="1400" b="1" dirty="0" smtClean="0">
                <a:solidFill>
                  <a:schemeClr val="accent1">
                    <a:lumMod val="50000"/>
                  </a:schemeClr>
                </a:solidFill>
              </a:rPr>
              <a:t>reflector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9" name="Shape 242"/>
          <p:cNvSpPr/>
          <p:nvPr/>
        </p:nvSpPr>
        <p:spPr>
          <a:xfrm>
            <a:off x="4674007" y="3984757"/>
            <a:ext cx="2823361" cy="954103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 smtClean="0"/>
              <a:t>#</a:t>
            </a:r>
            <a:r>
              <a:rPr lang="en-GB" sz="1400" dirty="0" smtClean="0"/>
              <a:t>2: #1 + Cold sprayed electrode for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photoelectron current measurements*. </a:t>
            </a:r>
            <a:r>
              <a:rPr lang="en-GB" sz="1400" dirty="0" smtClean="0">
                <a:solidFill>
                  <a:schemeClr val="accent1">
                    <a:lumMod val="50000"/>
                  </a:schemeClr>
                </a:solidFill>
              </a:rPr>
              <a:t>Isolation to sample performed by ceramic layer.</a:t>
            </a:r>
            <a:endParaRPr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Shape 242"/>
          <p:cNvSpPr/>
          <p:nvPr/>
        </p:nvSpPr>
        <p:spPr>
          <a:xfrm>
            <a:off x="8488143" y="3980144"/>
            <a:ext cx="2823361" cy="1169547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 smtClean="0"/>
              <a:t>#</a:t>
            </a:r>
            <a:r>
              <a:rPr lang="en-GB" sz="1400" dirty="0" smtClean="0"/>
              <a:t>3: </a:t>
            </a:r>
            <a:r>
              <a:rPr lang="en-GB" sz="1400" dirty="0"/>
              <a:t>Surface treatments </a:t>
            </a: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</a:rPr>
              <a:t>as for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baseline</a:t>
            </a:r>
            <a:r>
              <a:rPr lang="en-GB" sz="1400" dirty="0" smtClean="0"/>
              <a:t>. Updated </a:t>
            </a:r>
            <a:r>
              <a:rPr lang="en-GB" sz="1400" dirty="0"/>
              <a:t>internal screen and pumping </a:t>
            </a:r>
            <a:r>
              <a:rPr lang="en-GB" sz="1400" dirty="0" smtClean="0"/>
              <a:t>slots.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Substitution Reflector for </a:t>
            </a:r>
            <a:r>
              <a:rPr lang="en-GB" sz="1400" b="1" dirty="0" err="1" smtClean="0">
                <a:solidFill>
                  <a:schemeClr val="accent1">
                    <a:lumMod val="50000"/>
                  </a:schemeClr>
                </a:solidFill>
              </a:rPr>
              <a:t>Sawtooth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. LASE surface at top and bottom.</a:t>
            </a:r>
            <a:endParaRPr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2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44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Experimental Samples</a:t>
            </a:r>
            <a:endParaRPr lang="en-GB" sz="4400" b="1" dirty="0"/>
          </a:p>
        </p:txBody>
      </p:sp>
      <p:sp>
        <p:nvSpPr>
          <p:cNvPr id="45" name="Shape 242"/>
          <p:cNvSpPr/>
          <p:nvPr/>
        </p:nvSpPr>
        <p:spPr>
          <a:xfrm>
            <a:off x="933993" y="5326131"/>
            <a:ext cx="2823361" cy="307773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400" b="1" dirty="0" smtClean="0">
                <a:solidFill>
                  <a:srgbClr val="7030A0"/>
                </a:solidFill>
              </a:rPr>
              <a:t>- Irradiation on Tip</a:t>
            </a:r>
            <a:endParaRPr sz="1400" b="1" dirty="0">
              <a:solidFill>
                <a:srgbClr val="7030A0"/>
              </a:solidFill>
            </a:endParaRPr>
          </a:p>
        </p:txBody>
      </p:sp>
      <p:sp>
        <p:nvSpPr>
          <p:cNvPr id="47" name="Shape 242"/>
          <p:cNvSpPr/>
          <p:nvPr/>
        </p:nvSpPr>
        <p:spPr>
          <a:xfrm>
            <a:off x="4674006" y="5329967"/>
            <a:ext cx="2823361" cy="307773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400" b="1" dirty="0" smtClean="0">
                <a:solidFill>
                  <a:srgbClr val="7030A0"/>
                </a:solidFill>
              </a:rPr>
              <a:t>- Irradiation on Tip</a:t>
            </a:r>
            <a:endParaRPr sz="1400" b="1" dirty="0">
              <a:solidFill>
                <a:srgbClr val="7030A0"/>
              </a:solidFill>
            </a:endParaRPr>
          </a:p>
        </p:txBody>
      </p:sp>
      <p:sp>
        <p:nvSpPr>
          <p:cNvPr id="48" name="Shape 242"/>
          <p:cNvSpPr/>
          <p:nvPr/>
        </p:nvSpPr>
        <p:spPr>
          <a:xfrm>
            <a:off x="8488143" y="5326130"/>
            <a:ext cx="2823361" cy="523216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400" b="1" dirty="0" smtClean="0">
                <a:solidFill>
                  <a:srgbClr val="7030A0"/>
                </a:solidFill>
              </a:rPr>
              <a:t>-Irradiation on Sawtooth</a:t>
            </a:r>
          </a:p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400" b="1" dirty="0" smtClean="0">
                <a:solidFill>
                  <a:srgbClr val="7030A0"/>
                </a:solidFill>
              </a:rPr>
              <a:t>-Irradiation on LASE</a:t>
            </a:r>
            <a:endParaRPr sz="1400" b="1" dirty="0">
              <a:solidFill>
                <a:srgbClr val="7030A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rot="1507788">
            <a:off x="2411722" y="2154802"/>
            <a:ext cx="1056746" cy="146276"/>
          </a:xfrm>
          <a:prstGeom prst="rect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 rot="1507788">
            <a:off x="6373660" y="2282480"/>
            <a:ext cx="1056746" cy="146276"/>
          </a:xfrm>
          <a:prstGeom prst="rect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 rot="1635221">
            <a:off x="10209736" y="2243214"/>
            <a:ext cx="1056746" cy="146276"/>
          </a:xfrm>
          <a:prstGeom prst="rect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 rot="1679034">
            <a:off x="9904405" y="2692442"/>
            <a:ext cx="559448" cy="146276"/>
          </a:xfrm>
          <a:prstGeom prst="rect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4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65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66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67" name="image1.jpe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68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69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70" name="Shape 128"/>
          <p:cNvSpPr/>
          <p:nvPr/>
        </p:nvSpPr>
        <p:spPr>
          <a:xfrm>
            <a:off x="6306843" y="6357309"/>
            <a:ext cx="191177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5</a:t>
            </a:r>
            <a:endParaRPr sz="1600" dirty="0"/>
          </a:p>
        </p:txBody>
      </p:sp>
      <p:sp>
        <p:nvSpPr>
          <p:cNvPr id="33" name="Rectangle 32"/>
          <p:cNvSpPr/>
          <p:nvPr/>
        </p:nvSpPr>
        <p:spPr>
          <a:xfrm>
            <a:off x="75437" y="5863117"/>
            <a:ext cx="115004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*</a:t>
            </a:r>
            <a:r>
              <a:rPr lang="en-GB" dirty="0" smtClean="0"/>
              <a:t>Luis Gonzalez- 10 April. 2018</a:t>
            </a:r>
          </a:p>
        </p:txBody>
      </p:sp>
    </p:spTree>
    <p:extLst>
      <p:ext uri="{BB962C8B-B14F-4D97-AF65-F5344CB8AC3E}">
        <p14:creationId xmlns:p14="http://schemas.microsoft.com/office/powerpoint/2010/main" val="40257984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707" y="1100932"/>
            <a:ext cx="3402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KARA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b="1" dirty="0" err="1" smtClean="0"/>
              <a:t>KA</a:t>
            </a:r>
            <a:r>
              <a:rPr lang="en-US" dirty="0" err="1" smtClean="0"/>
              <a:t>rlsruhe</a:t>
            </a:r>
            <a:r>
              <a:rPr lang="en-US" dirty="0" smtClean="0"/>
              <a:t>  </a:t>
            </a:r>
            <a:r>
              <a:rPr lang="en-US" b="1" dirty="0" smtClean="0"/>
              <a:t>R</a:t>
            </a:r>
            <a:r>
              <a:rPr lang="en-US" dirty="0" smtClean="0"/>
              <a:t>esearch </a:t>
            </a:r>
            <a:r>
              <a:rPr lang="en-US" b="1" dirty="0" smtClean="0"/>
              <a:t>A</a:t>
            </a:r>
            <a:r>
              <a:rPr lang="en-US" dirty="0" smtClean="0"/>
              <a:t>ccelerator) </a:t>
            </a:r>
            <a:endParaRPr lang="de-DE" dirty="0"/>
          </a:p>
        </p:txBody>
      </p:sp>
      <p:pic>
        <p:nvPicPr>
          <p:cNvPr id="1026" name="Picture 2" descr="KIT-Logo - Link to KIT-Homepag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0" t="21450" r="12408"/>
          <a:stretch/>
        </p:blipFill>
        <p:spPr bwMode="auto">
          <a:xfrm>
            <a:off x="3559920" y="1188227"/>
            <a:ext cx="990493" cy="53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aktuell.ruhr-uni-bochum.de/mam/images/anka-draufsicht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07" y="2008985"/>
            <a:ext cx="4531267" cy="306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Shape 197"/>
          <p:cNvSpPr/>
          <p:nvPr/>
        </p:nvSpPr>
        <p:spPr>
          <a:xfrm>
            <a:off x="157707" y="5237088"/>
            <a:ext cx="4531267" cy="698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71433" tIns="71433" rIns="71433" bIns="71433" anchor="ctr">
            <a:spAutoFit/>
          </a:bodyPr>
          <a:lstStyle>
            <a:lvl1pPr algn="l" defTabSz="1285875">
              <a:defRPr sz="2200" b="1" i="1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200" dirty="0" smtClean="0"/>
              <a:t>The FCC-</a:t>
            </a:r>
            <a:r>
              <a:rPr lang="en-GB" sz="1200" dirty="0" err="1" smtClean="0"/>
              <a:t>hh’s</a:t>
            </a:r>
            <a:r>
              <a:rPr lang="en-GB" sz="1200" dirty="0" smtClean="0"/>
              <a:t> photon spectrum and linear power  are </a:t>
            </a:r>
            <a:r>
              <a:rPr lang="en-GB" sz="1200" dirty="0" err="1" smtClean="0"/>
              <a:t>reasonambly</a:t>
            </a:r>
            <a:r>
              <a:rPr lang="en-GB" sz="1200" dirty="0" smtClean="0"/>
              <a:t> reproduced in KARA, even at nominal beam energy</a:t>
            </a:r>
            <a:endParaRPr sz="12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1226" y="1151089"/>
            <a:ext cx="5102183" cy="4784258"/>
          </a:xfrm>
          <a:prstGeom prst="rect">
            <a:avLst/>
          </a:prstGeom>
        </p:spPr>
      </p:pic>
      <p:sp>
        <p:nvSpPr>
          <p:cNvPr id="20" name="Shape 148"/>
          <p:cNvSpPr txBox="1">
            <a:spLocks/>
          </p:cNvSpPr>
          <p:nvPr/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smtClean="0"/>
              <a:t>FCC-hh Beam Screen  -&gt;  Samples</a:t>
            </a:r>
            <a:endParaRPr lang="en-GB" sz="4400" b="1" dirty="0"/>
          </a:p>
        </p:txBody>
      </p:sp>
      <p:sp>
        <p:nvSpPr>
          <p:cNvPr id="19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21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Experiment at KARA</a:t>
            </a:r>
            <a:endParaRPr lang="en-GB" sz="4400" b="1" dirty="0"/>
          </a:p>
        </p:txBody>
      </p:sp>
      <p:grpSp>
        <p:nvGrpSpPr>
          <p:cNvPr id="34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35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6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37" name="image1.jpe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38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39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0" name="Shape 128"/>
          <p:cNvSpPr/>
          <p:nvPr/>
        </p:nvSpPr>
        <p:spPr>
          <a:xfrm>
            <a:off x="6306843" y="6357309"/>
            <a:ext cx="191177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6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6286963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8614963" y="1272861"/>
            <a:ext cx="3240373" cy="4663750"/>
            <a:chOff x="8826834" y="1172054"/>
            <a:chExt cx="2915205" cy="4621170"/>
          </a:xfrm>
        </p:grpSpPr>
        <p:pic>
          <p:nvPicPr>
            <p:cNvPr id="23" name="image12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2803"/>
            <a:stretch>
              <a:fillRect/>
            </a:stretch>
          </p:blipFill>
          <p:spPr>
            <a:xfrm>
              <a:off x="8836669" y="1174824"/>
              <a:ext cx="2895535" cy="46183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" name="Shape 292"/>
            <p:cNvSpPr/>
            <p:nvPr/>
          </p:nvSpPr>
          <p:spPr>
            <a:xfrm>
              <a:off x="8826834" y="1172054"/>
              <a:ext cx="2915205" cy="4621170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3" tIns="71433" rIns="71433" bIns="71433" numCol="1" anchor="ctr">
              <a:noAutofit/>
            </a:bodyPr>
            <a:lstStyle/>
            <a:p>
              <a:pPr>
                <a:defRPr sz="3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59" y="960275"/>
            <a:ext cx="8169641" cy="2339661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809367" y="2159000"/>
            <a:ext cx="2352933" cy="139700"/>
          </a:xfrm>
          <a:prstGeom prst="straightConnector1">
            <a:avLst/>
          </a:prstGeom>
          <a:ln w="254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The Setup: BESTEX</a:t>
            </a:r>
            <a:endParaRPr sz="4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0559" y="3502540"/>
            <a:ext cx="8544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BESTEX (Beam Screen </a:t>
            </a:r>
            <a:r>
              <a:rPr lang="en-GB" dirty="0" err="1" smtClean="0"/>
              <a:t>Testbench</a:t>
            </a:r>
            <a:r>
              <a:rPr lang="en-GB" dirty="0" smtClean="0"/>
              <a:t> Experiment) is an experimental instrument designed to study SR related effects on non-leak tight  samples under UHV.</a:t>
            </a:r>
          </a:p>
          <a:p>
            <a:endParaRPr lang="en-GB" dirty="0"/>
          </a:p>
          <a:p>
            <a:r>
              <a:rPr lang="en-GB" dirty="0" smtClean="0"/>
              <a:t>The SR photon beam originated at KARA’s bending magnet is collimated so as to irradiate the samples on the selected region.</a:t>
            </a:r>
          </a:p>
          <a:p>
            <a:endParaRPr lang="en-GB" dirty="0"/>
          </a:p>
        </p:txBody>
      </p:sp>
      <p:sp>
        <p:nvSpPr>
          <p:cNvPr id="27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0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Experiment at KARA-BESTEX</a:t>
            </a:r>
            <a:endParaRPr lang="en-GB" sz="4400" b="1" dirty="0"/>
          </a:p>
        </p:txBody>
      </p:sp>
      <p:grpSp>
        <p:nvGrpSpPr>
          <p:cNvPr id="37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38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9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40" name="image1.jpe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41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2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3" name="Shape 128"/>
          <p:cNvSpPr/>
          <p:nvPr/>
        </p:nvSpPr>
        <p:spPr>
          <a:xfrm>
            <a:off x="6306843" y="6357309"/>
            <a:ext cx="191177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7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3611694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The Setup: BESTEX</a:t>
            </a:r>
            <a:endParaRPr sz="4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559" y="960275"/>
            <a:ext cx="8169641" cy="2339661"/>
          </a:xfrm>
          <a:prstGeom prst="rect">
            <a:avLst/>
          </a:prstGeom>
        </p:spPr>
      </p:pic>
      <p:sp>
        <p:nvSpPr>
          <p:cNvPr id="26" name="Shape 428"/>
          <p:cNvSpPr/>
          <p:nvPr/>
        </p:nvSpPr>
        <p:spPr>
          <a:xfrm>
            <a:off x="8955107" y="1618255"/>
            <a:ext cx="2818756" cy="89927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1800" dirty="0"/>
              <a:t>After collimation :</a:t>
            </a:r>
            <a:endParaRPr lang="en-GB" sz="1800" dirty="0" smtClean="0"/>
          </a:p>
          <a:p>
            <a:r>
              <a:rPr lang="en-GB" sz="1600" dirty="0" smtClean="0"/>
              <a:t>83% of Photon Flux Cropped</a:t>
            </a:r>
          </a:p>
          <a:p>
            <a:r>
              <a:rPr lang="en-GB" sz="1600" dirty="0" smtClean="0"/>
              <a:t>69% of Photon  Power Cropped</a:t>
            </a:r>
            <a:endParaRPr sz="1600" dirty="0"/>
          </a:p>
        </p:txBody>
      </p:sp>
      <p:sp>
        <p:nvSpPr>
          <p:cNvPr id="27" name="Right Arrow 26"/>
          <p:cNvSpPr/>
          <p:nvPr/>
        </p:nvSpPr>
        <p:spPr>
          <a:xfrm rot="5400000">
            <a:off x="9884674" y="2930500"/>
            <a:ext cx="666392" cy="512692"/>
          </a:xfrm>
          <a:prstGeom prst="rightArrow">
            <a:avLst>
              <a:gd name="adj1" fmla="val 46430"/>
              <a:gd name="adj2" fmla="val 80344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581080"/>
              </p:ext>
            </p:extLst>
          </p:nvPr>
        </p:nvGraphicFramePr>
        <p:xfrm>
          <a:off x="8562624" y="3905504"/>
          <a:ext cx="3603721" cy="16082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8608">
                  <a:extLst>
                    <a:ext uri="{9D8B030D-6E8A-4147-A177-3AD203B41FA5}">
                      <a16:colId xmlns:a16="http://schemas.microsoft.com/office/drawing/2014/main" val="3530202601"/>
                    </a:ext>
                  </a:extLst>
                </a:gridCol>
                <a:gridCol w="1157032">
                  <a:extLst>
                    <a:ext uri="{9D8B030D-6E8A-4147-A177-3AD203B41FA5}">
                      <a16:colId xmlns:a16="http://schemas.microsoft.com/office/drawing/2014/main" val="2432754413"/>
                    </a:ext>
                  </a:extLst>
                </a:gridCol>
                <a:gridCol w="1128081">
                  <a:extLst>
                    <a:ext uri="{9D8B030D-6E8A-4147-A177-3AD203B41FA5}">
                      <a16:colId xmlns:a16="http://schemas.microsoft.com/office/drawing/2014/main" val="2030044947"/>
                    </a:ext>
                  </a:extLst>
                </a:gridCol>
              </a:tblGrid>
              <a:tr h="320235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KARA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FCC-</a:t>
                      </a:r>
                      <a:r>
                        <a:rPr lang="en-GB" sz="1400" dirty="0" err="1" smtClean="0"/>
                        <a:t>hh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825832"/>
                  </a:ext>
                </a:extLst>
              </a:tr>
              <a:tr h="340555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</a:t>
                      </a:r>
                      <a:r>
                        <a:rPr lang="en-GB" sz="1400" baseline="0" dirty="0" smtClean="0"/>
                        <a:t>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8.7E+16ph/s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1.7E+17 ph/s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346199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SR</a:t>
                      </a:r>
                      <a:r>
                        <a:rPr lang="en-GB" sz="1400" baseline="0" dirty="0" smtClean="0"/>
                        <a:t>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32W/m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35.4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W/m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219540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Angle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18mrad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&lt;2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baseline="0" dirty="0" err="1" smtClean="0">
                          <a:solidFill>
                            <a:schemeClr val="tx1"/>
                          </a:solidFill>
                        </a:rPr>
                        <a:t>mrad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640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Ec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6.2KeV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4.2KeV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0559" y="3502540"/>
            <a:ext cx="85444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BESTEX </a:t>
            </a:r>
            <a:r>
              <a:rPr lang="en-GB" dirty="0"/>
              <a:t>(Beam Screen </a:t>
            </a:r>
            <a:r>
              <a:rPr lang="en-GB" dirty="0" err="1"/>
              <a:t>Testbench</a:t>
            </a:r>
            <a:r>
              <a:rPr lang="en-GB" dirty="0"/>
              <a:t> Experiment) is </a:t>
            </a:r>
            <a:r>
              <a:rPr lang="en-GB" dirty="0" smtClean="0"/>
              <a:t>an experimental instrument designed to study SR related effects on non-leak tight  samples under UHV</a:t>
            </a:r>
          </a:p>
          <a:p>
            <a:endParaRPr lang="en-GB" dirty="0"/>
          </a:p>
          <a:p>
            <a:r>
              <a:rPr lang="en-GB" dirty="0" smtClean="0"/>
              <a:t>The SR photon beam originated at KARA’s bending magnet is collimated so as to irradiate the samples on the selected region.</a:t>
            </a:r>
          </a:p>
          <a:p>
            <a:endParaRPr lang="en-GB" dirty="0"/>
          </a:p>
        </p:txBody>
      </p:sp>
      <p:sp>
        <p:nvSpPr>
          <p:cNvPr id="25" name="Shape 147"/>
          <p:cNvSpPr/>
          <p:nvPr/>
        </p:nvSpPr>
        <p:spPr>
          <a:xfrm rot="10800000">
            <a:off x="0" y="1479"/>
            <a:ext cx="12199081" cy="682903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sp>
        <p:nvSpPr>
          <p:cNvPr id="30" name="Shape 148"/>
          <p:cNvSpPr txBox="1">
            <a:spLocks/>
          </p:cNvSpPr>
          <p:nvPr/>
        </p:nvSpPr>
        <p:spPr>
          <a:xfrm>
            <a:off x="420135" y="28010"/>
            <a:ext cx="699131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b="1" dirty="0" smtClean="0"/>
              <a:t>Experiment at KARA-BESTEX</a:t>
            </a:r>
            <a:endParaRPr lang="en-GB" sz="4400" b="1" dirty="0"/>
          </a:p>
        </p:txBody>
      </p:sp>
      <p:grpSp>
        <p:nvGrpSpPr>
          <p:cNvPr id="35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36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37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 smtClean="0"/>
                <a:t>CERN </a:t>
              </a:r>
              <a:r>
                <a:rPr sz="1300" dirty="0"/>
                <a:t>TE-VSC     </a:t>
              </a:r>
            </a:p>
          </p:txBody>
        </p:sp>
        <p:pic>
          <p:nvPicPr>
            <p:cNvPr id="38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39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2019 June 26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40" name="Shape 129"/>
            <p:cNvSpPr/>
            <p:nvPr/>
          </p:nvSpPr>
          <p:spPr>
            <a:xfrm>
              <a:off x="1742853" y="139348"/>
              <a:ext cx="7489223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 smtClean="0"/>
                <a:t>Photodesorption studies on FCC-hh Beam Screen Prototypes at KARA</a:t>
              </a:r>
              <a:endParaRPr lang="en-US" sz="1000" dirty="0"/>
            </a:p>
          </p:txBody>
        </p:sp>
      </p:grpSp>
      <p:sp>
        <p:nvSpPr>
          <p:cNvPr id="41" name="Shape 128"/>
          <p:cNvSpPr/>
          <p:nvPr/>
        </p:nvSpPr>
        <p:spPr>
          <a:xfrm>
            <a:off x="6306843" y="6357309"/>
            <a:ext cx="191177" cy="311141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600" dirty="0" smtClean="0"/>
              <a:t>8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1370415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7595</TotalTime>
  <Words>2490</Words>
  <Application>Microsoft Office PowerPoint</Application>
  <PresentationFormat>Widescreen</PresentationFormat>
  <Paragraphs>487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Helvetica</vt:lpstr>
      <vt:lpstr>Helvetica Light</vt:lpstr>
      <vt:lpstr>Tema de Office</vt:lpstr>
      <vt:lpstr>PowerPoint Presentation</vt:lpstr>
      <vt:lpstr>FCC-hh Beam Screen</vt:lpstr>
      <vt:lpstr>FCC-hh Beam Screen</vt:lpstr>
      <vt:lpstr>FCC-hh Beam Screen</vt:lpstr>
      <vt:lpstr>Samples: FCC-hh Beam Screen Prototypes</vt:lpstr>
      <vt:lpstr>Samples: FCC-hh Beam Screen Prototypes</vt:lpstr>
      <vt:lpstr>PowerPoint Presentation</vt:lpstr>
      <vt:lpstr>The Setup: BESTEX</vt:lpstr>
      <vt:lpstr>The Setup: BESTEX</vt:lpstr>
      <vt:lpstr>The Setup: BESTEX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Experiment at KARA</vt:lpstr>
      <vt:lpstr>Summary and 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Antonio González Gómez</dc:creator>
  <cp:lastModifiedBy>Luis Antonio Gonzalez Gomez</cp:lastModifiedBy>
  <cp:revision>100</cp:revision>
  <dcterms:created xsi:type="dcterms:W3CDTF">2018-04-10T05:34:28Z</dcterms:created>
  <dcterms:modified xsi:type="dcterms:W3CDTF">2019-06-28T06:52:28Z</dcterms:modified>
</cp:coreProperties>
</file>