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handoutMasterIdLst>
    <p:handoutMasterId r:id="rId47"/>
  </p:handoutMasterIdLst>
  <p:sldIdLst>
    <p:sldId id="267" r:id="rId2"/>
    <p:sldId id="296" r:id="rId3"/>
    <p:sldId id="298" r:id="rId4"/>
    <p:sldId id="299" r:id="rId5"/>
    <p:sldId id="297" r:id="rId6"/>
    <p:sldId id="301" r:id="rId7"/>
    <p:sldId id="302" r:id="rId8"/>
    <p:sldId id="303" r:id="rId9"/>
    <p:sldId id="304" r:id="rId10"/>
    <p:sldId id="305" r:id="rId11"/>
    <p:sldId id="307" r:id="rId12"/>
    <p:sldId id="308" r:id="rId13"/>
    <p:sldId id="341" r:id="rId14"/>
    <p:sldId id="342" r:id="rId15"/>
    <p:sldId id="343" r:id="rId16"/>
    <p:sldId id="344" r:id="rId17"/>
    <p:sldId id="311" r:id="rId18"/>
    <p:sldId id="312" r:id="rId19"/>
    <p:sldId id="351" r:id="rId20"/>
    <p:sldId id="314" r:id="rId21"/>
    <p:sldId id="313" r:id="rId22"/>
    <p:sldId id="315" r:id="rId23"/>
    <p:sldId id="350" r:id="rId24"/>
    <p:sldId id="316" r:id="rId25"/>
    <p:sldId id="317" r:id="rId26"/>
    <p:sldId id="318" r:id="rId27"/>
    <p:sldId id="321" r:id="rId28"/>
    <p:sldId id="323" r:id="rId29"/>
    <p:sldId id="324" r:id="rId30"/>
    <p:sldId id="325" r:id="rId31"/>
    <p:sldId id="326" r:id="rId32"/>
    <p:sldId id="346" r:id="rId33"/>
    <p:sldId id="349" r:id="rId34"/>
    <p:sldId id="347" r:id="rId35"/>
    <p:sldId id="348" r:id="rId36"/>
    <p:sldId id="330" r:id="rId37"/>
    <p:sldId id="331" r:id="rId38"/>
    <p:sldId id="340" r:id="rId39"/>
    <p:sldId id="333" r:id="rId40"/>
    <p:sldId id="336" r:id="rId41"/>
    <p:sldId id="337" r:id="rId42"/>
    <p:sldId id="338" r:id="rId43"/>
    <p:sldId id="339" r:id="rId44"/>
    <p:sldId id="345" r:id="rId4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33"/>
    <a:srgbClr val="FFFFCC"/>
    <a:srgbClr val="D2DEEF"/>
    <a:srgbClr val="EAEFF7"/>
    <a:srgbClr val="C5E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84789" autoAdjust="0"/>
  </p:normalViewPr>
  <p:slideViewPr>
    <p:cSldViewPr snapToGrid="0">
      <p:cViewPr varScale="1">
        <p:scale>
          <a:sx n="68" d="100"/>
          <a:sy n="68" d="100"/>
        </p:scale>
        <p:origin x="37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7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9D20A-CA42-42EB-96BB-AC54FE761B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EBC67-5E95-4024-A7FC-643BA2934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289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EED2E-FD32-400F-B38C-479A7B80AFBA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6"/>
            <a:ext cx="533527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F97BA-4204-427D-AF59-D2AA96FB7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55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68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885">
              <a:defRPr/>
            </a:pP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63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123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510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12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630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665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090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1857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12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794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885">
              <a:defRPr/>
            </a:pP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23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8457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146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168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3755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78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6294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2451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0305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9631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18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885">
              <a:defRPr/>
            </a:pP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244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656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4319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821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504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5710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417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0903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4539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092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812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6870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1225" y="773113"/>
            <a:ext cx="5145088" cy="3859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85369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88431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3588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2142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954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436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885">
              <a:defRPr/>
            </a:pP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233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885">
              <a:defRPr/>
            </a:pP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932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885">
              <a:defRPr/>
            </a:pP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56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885">
              <a:defRPr/>
            </a:pP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776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384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7" name="Slide Number Placeholder 2"/>
          <p:cNvSpPr txBox="1">
            <a:spLocks/>
          </p:cNvSpPr>
          <p:nvPr userDrawn="1"/>
        </p:nvSpPr>
        <p:spPr>
          <a:xfrm>
            <a:off x="6804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45058" y="6237312"/>
            <a:ext cx="24029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Future</a:t>
            </a:r>
            <a:r>
              <a:rPr lang="en-GB" sz="1000" b="1" baseline="0" dirty="0" smtClean="0">
                <a:solidFill>
                  <a:schemeClr val="bg1"/>
                </a:solidFill>
              </a:rPr>
              <a:t> Circular Collider Study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Volker Mertens</a:t>
            </a:r>
          </a:p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5</a:t>
            </a:r>
            <a:r>
              <a:rPr lang="en-GB" sz="1000" b="0" baseline="30000" dirty="0" smtClean="0">
                <a:solidFill>
                  <a:schemeClr val="bg1"/>
                </a:solidFill>
              </a:rPr>
              <a:t>th</a:t>
            </a:r>
            <a:r>
              <a:rPr lang="en-GB" sz="1000" b="0" baseline="0" dirty="0" smtClean="0">
                <a:solidFill>
                  <a:schemeClr val="bg1"/>
                </a:solidFill>
              </a:rPr>
              <a:t> FCC Week, Brussels, 24 – 28 June 2019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0" y="-1837"/>
            <a:ext cx="9144000" cy="70033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600" dirty="0" smtClean="0">
                <a:solidFill>
                  <a:srgbClr val="0C377B"/>
                </a:solidFill>
              </a:rPr>
              <a:t>.</a:t>
            </a:r>
            <a:endParaRPr lang="en-US" sz="3600" kern="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1393"/>
            <a:ext cx="1498599" cy="62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27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780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96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2" r:id="rId2"/>
    <p:sldLayoutId id="214748368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streetmap.org/copyright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s://www.qgis.org/en/sit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pn.mnhn.fr/telechargement/cartes-et-information-geographique" TargetMode="External"/><Relationship Id="rId5" Type="http://schemas.openxmlformats.org/officeDocument/2006/relationships/hyperlink" Target="https://openlayers.org/" TargetMode="External"/><Relationship Id="rId4" Type="http://schemas.openxmlformats.org/officeDocument/2006/relationships/hyperlink" Target="https://www.openstreetmap.org/" TargetMode="External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streetmap.org/copyright" TargetMode="External"/><Relationship Id="rId3" Type="http://schemas.openxmlformats.org/officeDocument/2006/relationships/image" Target="../media/image28.png"/><Relationship Id="rId7" Type="http://schemas.openxmlformats.org/officeDocument/2006/relationships/hyperlink" Target="https://www.qgis.org/en/sit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pn.mnhn.fr/telechargement/cartes-et-information-geographique" TargetMode="External"/><Relationship Id="rId5" Type="http://schemas.openxmlformats.org/officeDocument/2006/relationships/hyperlink" Target="https://openlayers.org/" TargetMode="External"/><Relationship Id="rId4" Type="http://schemas.openxmlformats.org/officeDocument/2006/relationships/hyperlink" Target="https://www.openstreetmap.org/" TargetMode="External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streetmap.org/copyright" TargetMode="External"/><Relationship Id="rId3" Type="http://schemas.openxmlformats.org/officeDocument/2006/relationships/image" Target="../media/image29.png"/><Relationship Id="rId7" Type="http://schemas.openxmlformats.org/officeDocument/2006/relationships/hyperlink" Target="https://www.qgis.org/en/site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pn.mnhn.fr/telechargement/cartes-et-information-geographique" TargetMode="External"/><Relationship Id="rId5" Type="http://schemas.openxmlformats.org/officeDocument/2006/relationships/hyperlink" Target="https://openlayers.org/" TargetMode="External"/><Relationship Id="rId4" Type="http://schemas.openxmlformats.org/officeDocument/2006/relationships/hyperlink" Target="https://www.openstreetmap.org/" TargetMode="External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streetmap.org/copyright" TargetMode="External"/><Relationship Id="rId3" Type="http://schemas.openxmlformats.org/officeDocument/2006/relationships/image" Target="../media/image30.png"/><Relationship Id="rId7" Type="http://schemas.openxmlformats.org/officeDocument/2006/relationships/hyperlink" Target="https://www.qgis.org/en/site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pn.mnhn.fr/telechargement/cartes-et-information-geographique" TargetMode="External"/><Relationship Id="rId5" Type="http://schemas.openxmlformats.org/officeDocument/2006/relationships/hyperlink" Target="https://openlayers.org/" TargetMode="External"/><Relationship Id="rId4" Type="http://schemas.openxmlformats.org/officeDocument/2006/relationships/hyperlink" Target="https://www.openstreetmap.org/" TargetMode="External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streetmap.org/copyright" TargetMode="External"/><Relationship Id="rId3" Type="http://schemas.openxmlformats.org/officeDocument/2006/relationships/image" Target="../media/image31.png"/><Relationship Id="rId7" Type="http://schemas.openxmlformats.org/officeDocument/2006/relationships/hyperlink" Target="https://www.qgis.org/en/sit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pn.mnhn.fr/telechargement/cartes-et-information-geographique" TargetMode="External"/><Relationship Id="rId5" Type="http://schemas.openxmlformats.org/officeDocument/2006/relationships/hyperlink" Target="https://openlayers.org/" TargetMode="External"/><Relationship Id="rId4" Type="http://schemas.openxmlformats.org/officeDocument/2006/relationships/hyperlink" Target="https://www.openstreetmap.org/" TargetMode="External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cc.web.cern.ch/Documents/Organisation/WB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56491/contributions/2915646/attachments/1628719/2595760/FCC_IO_Overview_Amsterdam_VM_090418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wer.aitech.ac.jp/ICDCM2019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g"/><Relationship Id="rId4" Type="http://schemas.openxmlformats.org/officeDocument/2006/relationships/image" Target="../media/image7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jpeg"/><Relationship Id="rId4" Type="http://schemas.openxmlformats.org/officeDocument/2006/relationships/image" Target="../media/image8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19.jpeg"/><Relationship Id="rId3" Type="http://schemas.openxmlformats.org/officeDocument/2006/relationships/slide" Target="slide11.xml"/><Relationship Id="rId7" Type="http://schemas.openxmlformats.org/officeDocument/2006/relationships/slide" Target="slide20.xml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image" Target="../media/image17.png"/><Relationship Id="rId5" Type="http://schemas.openxmlformats.org/officeDocument/2006/relationships/slide" Target="slide21.xml"/><Relationship Id="rId10" Type="http://schemas.openxmlformats.org/officeDocument/2006/relationships/image" Target="../media/image16.png"/><Relationship Id="rId4" Type="http://schemas.openxmlformats.org/officeDocument/2006/relationships/slide" Target="slide12.xml"/><Relationship Id="rId9" Type="http://schemas.openxmlformats.org/officeDocument/2006/relationships/slide" Target="slide27.xml"/><Relationship Id="rId14" Type="http://schemas.openxmlformats.org/officeDocument/2006/relationships/image" Target="../media/image2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69733"/>
            <a:ext cx="9144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Infrastructures and implementation</a:t>
            </a:r>
          </a:p>
          <a:p>
            <a:pPr algn="ctr"/>
            <a:endParaRPr lang="de-DE" sz="3600" dirty="0"/>
          </a:p>
          <a:p>
            <a:pPr algn="ctr"/>
            <a:r>
              <a:rPr lang="de-DE" sz="2400" dirty="0"/>
              <a:t>Volker Mertens, CERN</a:t>
            </a:r>
          </a:p>
          <a:p>
            <a:pPr algn="ctr"/>
            <a:endParaRPr lang="de-DE" sz="2400" dirty="0"/>
          </a:p>
          <a:p>
            <a:pPr algn="ctr"/>
            <a:endParaRPr lang="de-DE" sz="800" dirty="0"/>
          </a:p>
          <a:p>
            <a:pPr algn="ctr"/>
            <a:r>
              <a:rPr lang="en-US" sz="2400" i="1" dirty="0"/>
              <a:t>gratefully acknowledging the contributions of</a:t>
            </a:r>
          </a:p>
          <a:p>
            <a:pPr algn="ctr"/>
            <a:r>
              <a:rPr lang="en-US" sz="2400" i="1" dirty="0"/>
              <a:t>the FCC Infrastructure and Operation WG and sub-WGs,</a:t>
            </a:r>
          </a:p>
          <a:p>
            <a:pPr algn="ctr"/>
            <a:r>
              <a:rPr lang="en-US" sz="2400" i="1" dirty="0"/>
              <a:t>all FCC study teams and</a:t>
            </a:r>
          </a:p>
          <a:p>
            <a:pPr algn="ctr"/>
            <a:r>
              <a:rPr lang="en-US" sz="2400" i="1" dirty="0"/>
              <a:t>the collaborating partners (list in annex)</a:t>
            </a:r>
          </a:p>
          <a:p>
            <a:pPr algn="ctr"/>
            <a:endParaRPr lang="en-US" sz="2400" i="1" dirty="0"/>
          </a:p>
          <a:p>
            <a:pPr algn="ctr"/>
            <a:r>
              <a:rPr lang="en-US" sz="2400" dirty="0"/>
              <a:t>FCC Week 2019</a:t>
            </a:r>
          </a:p>
          <a:p>
            <a:pPr algn="ctr"/>
            <a:r>
              <a:rPr lang="en-US" sz="2400" dirty="0"/>
              <a:t>Brussels, 24 June 2019</a:t>
            </a:r>
          </a:p>
        </p:txBody>
      </p:sp>
    </p:spTree>
    <p:extLst>
      <p:ext uri="{BB962C8B-B14F-4D97-AF65-F5344CB8AC3E}">
        <p14:creationId xmlns:p14="http://schemas.microsoft.com/office/powerpoint/2010/main" val="302118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Footprint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 smtClean="0">
                <a:latin typeface="+mn-lt"/>
              </a:rPr>
              <a:t>constraints</a:t>
            </a:r>
            <a:r>
              <a:rPr lang="fr-FR" sz="3200" dirty="0" smtClean="0">
                <a:latin typeface="+mn-lt"/>
              </a:rPr>
              <a:t> and </a:t>
            </a:r>
            <a:r>
              <a:rPr lang="fr-FR" sz="3200" dirty="0" err="1" smtClean="0">
                <a:latin typeface="+mn-lt"/>
              </a:rPr>
              <a:t>criteria</a:t>
            </a:r>
            <a:endParaRPr lang="fr-FR" sz="3200" dirty="0">
              <a:latin typeface="+mn-lt"/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0" y="701040"/>
            <a:ext cx="8657181" cy="5447512"/>
            <a:chOff x="1835696" y="1196752"/>
            <a:chExt cx="7240587" cy="4556125"/>
          </a:xfrm>
        </p:grpSpPr>
        <p:pic>
          <p:nvPicPr>
            <p:cNvPr id="17" name="Imag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196752"/>
              <a:ext cx="7240587" cy="455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rgbClr val="000000">
                  <a:alpha val="3000"/>
                </a:srgbClr>
              </a:outerShdw>
            </a:effectLst>
          </p:spPr>
        </p:pic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4355976" y="2348880"/>
              <a:ext cx="15841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Plaine du genevois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350 – 550 m/mer</a:t>
              </a: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 rot="18561472">
              <a:off x="5149564" y="3059184"/>
              <a:ext cx="129614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Mont Salève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550 - 1380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5148064" y="1207785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Lac Léman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300 – 372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5372071" y="3569222"/>
              <a:ext cx="1642168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Plateau des Bornes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 600 – 850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 rot="3864953">
              <a:off x="6140593" y="3197022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Valée de l’Arve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400 – 600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4458891" y="4723982"/>
              <a:ext cx="129614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CH" sz="1200" b="1" dirty="0" err="1" smtClean="0">
                  <a:solidFill>
                    <a:prstClr val="black"/>
                  </a:solidFill>
                  <a:latin typeface="Garamond" pitchFamily="18" charset="0"/>
                </a:rPr>
                <a:t>Mandallaz</a:t>
              </a: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 rot="3264090">
              <a:off x="3237782" y="3585849"/>
              <a:ext cx="118032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Mont </a:t>
              </a:r>
              <a:r>
                <a:rPr lang="fr-CH" sz="1100" b="1" dirty="0" err="1" smtClean="0">
                  <a:solidFill>
                    <a:prstClr val="black"/>
                  </a:solidFill>
                  <a:latin typeface="Garamond" pitchFamily="18" charset="0"/>
                </a:rPr>
                <a:t>Vuache</a:t>
              </a:r>
              <a:endParaRPr lang="fr-CH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550 - 1100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3923928" y="3429000"/>
              <a:ext cx="1584176" cy="961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Plateau du Mont Sion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– 860 m/mer</a:t>
              </a:r>
            </a:p>
            <a:p>
              <a:pPr algn="ctr">
                <a:spcBef>
                  <a:spcPct val="50000"/>
                </a:spcBef>
              </a:pP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3275856" y="2827238"/>
              <a:ext cx="1584176" cy="961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Vallée du Rhône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  <a:sym typeface="Symbol"/>
                </a:rPr>
                <a:t>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330 m/mer</a:t>
              </a:r>
            </a:p>
            <a:p>
              <a:pPr algn="ctr">
                <a:spcBef>
                  <a:spcPct val="50000"/>
                </a:spcBef>
              </a:pP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</p:grpSp>
      <p:sp>
        <p:nvSpPr>
          <p:cNvPr id="2" name="Down Arrow 1"/>
          <p:cNvSpPr/>
          <p:nvPr/>
        </p:nvSpPr>
        <p:spPr>
          <a:xfrm rot="7590634">
            <a:off x="2484107" y="1540680"/>
            <a:ext cx="492343" cy="6750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362921">
            <a:off x="4423601" y="1193258"/>
            <a:ext cx="621846" cy="56088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911278" y="169680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Lake depth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00233" y="208997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Limestone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 rot="3809862">
            <a:off x="2525879" y="3177326"/>
            <a:ext cx="492343" cy="6750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" name="TextBox 50"/>
          <p:cNvSpPr txBox="1"/>
          <p:nvPr/>
        </p:nvSpPr>
        <p:spPr>
          <a:xfrm>
            <a:off x="2193535" y="298668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Limestone</a:t>
            </a:r>
            <a:endParaRPr lang="de-CH" dirty="0">
              <a:solidFill>
                <a:srgbClr val="0070C0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372508">
            <a:off x="5141957" y="4137398"/>
            <a:ext cx="621846" cy="560881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4523346" y="3943591"/>
            <a:ext cx="1378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Shaft depths</a:t>
            </a:r>
          </a:p>
          <a:p>
            <a:r>
              <a:rPr lang="de-DE" dirty="0" smtClean="0">
                <a:solidFill>
                  <a:srgbClr val="0070C0"/>
                </a:solidFill>
              </a:rPr>
              <a:t>Overburden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710" y="4674635"/>
            <a:ext cx="3537284" cy="92333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Topographical (altitude, rivers, lake)</a:t>
            </a:r>
          </a:p>
          <a:p>
            <a:r>
              <a:rPr lang="de-DE" dirty="0" smtClean="0"/>
              <a:t>Geological (strata, layer boundaries, fault lines)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33815" y="688033"/>
            <a:ext cx="2953848" cy="2031325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Urbanistic and environmental (constructed zones,</a:t>
            </a:r>
            <a:r>
              <a:rPr lang="de-DE" dirty="0"/>
              <a:t> zones under development, </a:t>
            </a:r>
            <a:r>
              <a:rPr lang="de-DE" dirty="0" smtClean="0"/>
              <a:t> particularly protected agricultural areas, natural </a:t>
            </a:r>
            <a:r>
              <a:rPr lang="de-DE" dirty="0"/>
              <a:t>reserves, </a:t>
            </a:r>
            <a:r>
              <a:rPr lang="de-DE" dirty="0" smtClean="0"/>
              <a:t>underground water reservoirs, ...)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5020" y="5730293"/>
            <a:ext cx="4686143" cy="369332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Man-made (pipelines, geothermal boreholes, ...)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91706" y="4394545"/>
            <a:ext cx="2953848" cy="1754326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Machine design</a:t>
            </a:r>
            <a:r>
              <a:rPr lang="de-DE" dirty="0"/>
              <a:t> </a:t>
            </a:r>
            <a:r>
              <a:rPr lang="de-DE" dirty="0" smtClean="0"/>
              <a:t>+ performance (circumference, </a:t>
            </a:r>
            <a:r>
              <a:rPr lang="de-DE" dirty="0"/>
              <a:t>LSS lengths, short </a:t>
            </a:r>
            <a:r>
              <a:rPr lang="de-DE" dirty="0" smtClean="0"/>
              <a:t>and long arc lengths, radius, symmetries, transfer line lengths and geometries, ...)</a:t>
            </a:r>
          </a:p>
        </p:txBody>
      </p:sp>
    </p:spTree>
    <p:extLst>
      <p:ext uri="{BB962C8B-B14F-4D97-AF65-F5344CB8AC3E}">
        <p14:creationId xmlns:p14="http://schemas.microsoft.com/office/powerpoint/2010/main" val="74266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Speed-up of </a:t>
            </a:r>
            <a:r>
              <a:rPr lang="fr-FR" sz="3200" dirty="0" err="1" smtClean="0">
                <a:latin typeface="+mn-lt"/>
              </a:rPr>
              <a:t>footprint</a:t>
            </a:r>
            <a:r>
              <a:rPr lang="fr-FR" sz="3200" dirty="0" smtClean="0">
                <a:latin typeface="+mn-lt"/>
              </a:rPr>
              <a:t> exploration</a:t>
            </a:r>
            <a:endParaRPr lang="fr-FR" sz="32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061" y="581900"/>
            <a:ext cx="3993044" cy="3972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49" y="1129610"/>
            <a:ext cx="4590460" cy="2147421"/>
          </a:xfrm>
          <a:prstGeom prst="rect">
            <a:avLst/>
          </a:prstGeom>
          <a:ln w="63500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923405" y="760278"/>
            <a:ext cx="311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Tunnel Optimisation Tool (TOT)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71312" y="3310730"/>
            <a:ext cx="49373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CE oriented; strong points:</a:t>
            </a:r>
          </a:p>
          <a:p>
            <a:pPr algn="ctr"/>
            <a:r>
              <a:rPr lang="de-DE" dirty="0" smtClean="0"/>
              <a:t>3D </a:t>
            </a:r>
            <a:r>
              <a:rPr lang="de-DE" dirty="0"/>
              <a:t>geometry, geological </a:t>
            </a:r>
            <a:r>
              <a:rPr lang="de-DE" dirty="0" smtClean="0"/>
              <a:t>layers, </a:t>
            </a:r>
            <a:r>
              <a:rPr lang="de-DE" dirty="0"/>
              <a:t>shaft </a:t>
            </a:r>
            <a:r>
              <a:rPr lang="de-DE" dirty="0" smtClean="0"/>
              <a:t>depths, opportunities for inclined access (replacing a shaft)</a:t>
            </a:r>
          </a:p>
          <a:p>
            <a:pPr algn="ctr"/>
            <a:endParaRPr lang="de-DE" sz="1200" dirty="0"/>
          </a:p>
          <a:p>
            <a:pPr algn="ctr"/>
            <a:r>
              <a:rPr lang="de-DE" dirty="0" smtClean="0"/>
              <a:t>but time- and manpower-intensive iterations</a:t>
            </a:r>
          </a:p>
          <a:p>
            <a:pPr algn="ctr"/>
            <a:r>
              <a:rPr lang="de-DE" dirty="0" smtClean="0"/>
              <a:t>when wanting to test different collider shapes</a:t>
            </a:r>
          </a:p>
          <a:p>
            <a:pPr algn="ctr"/>
            <a:r>
              <a:rPr lang="de-DE" dirty="0" smtClean="0"/>
              <a:t>(circumference, LSS/arc lengths,</a:t>
            </a:r>
          </a:p>
          <a:p>
            <a:pPr algn="ctr"/>
            <a:r>
              <a:rPr lang="de-DE" dirty="0" smtClean="0"/>
              <a:t>other constraints like protected zones)</a:t>
            </a:r>
            <a:endParaRPr lang="de-DE" dirty="0"/>
          </a:p>
        </p:txBody>
      </p:sp>
      <p:sp>
        <p:nvSpPr>
          <p:cNvPr id="9" name="Right Arrow 8"/>
          <p:cNvSpPr/>
          <p:nvPr/>
        </p:nvSpPr>
        <p:spPr>
          <a:xfrm>
            <a:off x="4898928" y="2374626"/>
            <a:ext cx="504056" cy="93610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312" y="3651547"/>
            <a:ext cx="2599188" cy="27540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711" y="5652753"/>
            <a:ext cx="650113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JavaScript front-end based on OpenStreetMap/OpenLayers</a:t>
            </a:r>
          </a:p>
          <a:p>
            <a:pPr algn="ctr"/>
            <a:r>
              <a:rPr lang="de-DE" dirty="0" smtClean="0"/>
              <a:t>allows rapid first exploration of different access point configurations wrt to constraints from surface features and zones (in 2D).</a:t>
            </a:r>
            <a:endParaRPr lang="de-CH" dirty="0"/>
          </a:p>
        </p:txBody>
      </p:sp>
      <p:sp>
        <p:nvSpPr>
          <p:cNvPr id="13" name="Right Arrow 12"/>
          <p:cNvSpPr/>
          <p:nvPr/>
        </p:nvSpPr>
        <p:spPr>
          <a:xfrm rot="17230757">
            <a:off x="5008087" y="4914640"/>
            <a:ext cx="1270918" cy="31203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95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7868"/>
            <a:ext cx="9144000" cy="40025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Footprint</a:t>
            </a:r>
            <a:r>
              <a:rPr lang="fr-FR" sz="3200" dirty="0" smtClean="0">
                <a:latin typeface="+mn-lt"/>
              </a:rPr>
              <a:t> exploration</a:t>
            </a:r>
            <a:endParaRPr lang="fr-FR" sz="3200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44440" y="2930644"/>
            <a:ext cx="1996686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solidFill>
                  <a:srgbClr val="FF0000"/>
                </a:solidFill>
                <a:latin typeface="+mn-lt"/>
              </a:rPr>
              <a:t>EXAMPLE</a:t>
            </a:r>
            <a:endParaRPr lang="fr-FR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129" y="4277252"/>
            <a:ext cx="91440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Varying all indicated input parameters</a:t>
            </a:r>
          </a:p>
          <a:p>
            <a:r>
              <a:rPr lang="de-DE" dirty="0"/>
              <a:t>	</a:t>
            </a:r>
            <a:r>
              <a:rPr lang="de-DE" dirty="0" smtClean="0"/>
              <a:t>(within </a:t>
            </a:r>
            <a:r>
              <a:rPr lang="de-DE" dirty="0"/>
              <a:t>„reasonable“ </a:t>
            </a:r>
            <a:r>
              <a:rPr lang="de-DE" dirty="0" smtClean="0"/>
              <a:t>limits, e.g</a:t>
            </a:r>
            <a:r>
              <a:rPr lang="de-DE" dirty="0"/>
              <a:t>. </a:t>
            </a:r>
            <a:r>
              <a:rPr lang="de-DE" dirty="0" smtClean="0"/>
              <a:t>„SHORT_ARC“ length only </a:t>
            </a:r>
            <a:r>
              <a:rPr lang="de-DE" dirty="0"/>
              <a:t>in </a:t>
            </a:r>
            <a:r>
              <a:rPr lang="de-DE" dirty="0" smtClean="0"/>
              <a:t>multiples </a:t>
            </a:r>
            <a:r>
              <a:rPr lang="de-DE" dirty="0"/>
              <a:t>of </a:t>
            </a:r>
            <a:r>
              <a:rPr lang="de-DE" dirty="0" smtClean="0"/>
              <a:t>FODO cells).</a:t>
            </a:r>
            <a:endParaRPr lang="de-DE" dirty="0"/>
          </a:p>
          <a:p>
            <a:endParaRPr lang="de-DE" dirty="0"/>
          </a:p>
          <a:p>
            <a:r>
              <a:rPr lang="de-DE" dirty="0" smtClean="0"/>
              <a:t>Once a new set of suitable surface points has been identified</a:t>
            </a:r>
          </a:p>
          <a:p>
            <a:r>
              <a:rPr lang="de-DE" dirty="0">
                <a:sym typeface="Wingdings" panose="05000000000000000000" pitchFamily="2" charset="2"/>
              </a:rPr>
              <a:t>	</a:t>
            </a:r>
            <a:r>
              <a:rPr lang="de-DE" dirty="0" smtClean="0">
                <a:sym typeface="Wingdings" panose="05000000000000000000" pitchFamily="2" charset="2"/>
              </a:rPr>
              <a:t> further exploration and optimisation of </a:t>
            </a:r>
            <a:r>
              <a:rPr lang="de-DE" dirty="0" smtClean="0"/>
              <a:t> CE/geological aspects with TOT</a:t>
            </a:r>
          </a:p>
          <a:p>
            <a:r>
              <a:rPr lang="de-DE" dirty="0"/>
              <a:t>	</a:t>
            </a:r>
            <a:r>
              <a:rPr lang="de-DE" dirty="0" smtClean="0"/>
              <a:t>(depths, tilt, geology, overburden, ...).</a:t>
            </a:r>
          </a:p>
          <a:p>
            <a:endParaRPr lang="de-DE" dirty="0"/>
          </a:p>
          <a:p>
            <a:r>
              <a:rPr lang="de-DE" dirty="0" smtClean="0"/>
              <a:t>Could enhance that software by 3D or even automatic optimisation wrt exclusion zones</a:t>
            </a:r>
          </a:p>
          <a:p>
            <a:r>
              <a:rPr lang="de-DE" dirty="0"/>
              <a:t>	</a:t>
            </a:r>
            <a:r>
              <a:rPr lang="de-DE" dirty="0" smtClean="0"/>
              <a:t>(good comprehensive parametrisation not evident).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99472" y="3057357"/>
            <a:ext cx="5141399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Map data: </a:t>
            </a:r>
            <a:r>
              <a:rPr lang="de-CH" dirty="0" smtClean="0"/>
              <a:t>© </a:t>
            </a:r>
            <a:r>
              <a:rPr lang="de-DE" dirty="0" smtClean="0">
                <a:hlinkClick r:id="rId4"/>
              </a:rPr>
              <a:t>OpenStreetMap</a:t>
            </a:r>
            <a:r>
              <a:rPr lang="de-DE" dirty="0" smtClean="0"/>
              <a:t> contributors</a:t>
            </a:r>
            <a:endParaRPr lang="de-DE" dirty="0"/>
          </a:p>
          <a:p>
            <a:r>
              <a:rPr lang="de-DE" dirty="0" smtClean="0"/>
              <a:t>Library/API: </a:t>
            </a:r>
            <a:r>
              <a:rPr lang="de-DE" dirty="0" smtClean="0">
                <a:hlinkClick r:id="rId5"/>
              </a:rPr>
              <a:t>OpenLayers</a:t>
            </a:r>
            <a:endParaRPr lang="de-DE" dirty="0" smtClean="0"/>
          </a:p>
          <a:p>
            <a:r>
              <a:rPr lang="de-DE" dirty="0" smtClean="0"/>
              <a:t>Zones (F): </a:t>
            </a:r>
            <a:r>
              <a:rPr lang="de-DE" dirty="0" smtClean="0">
                <a:hlinkClick r:id="rId6"/>
              </a:rPr>
              <a:t>Inventaire National du </a:t>
            </a:r>
            <a:r>
              <a:rPr lang="de-DE" dirty="0">
                <a:hlinkClick r:id="rId6"/>
              </a:rPr>
              <a:t>Patrimoine </a:t>
            </a:r>
            <a:r>
              <a:rPr lang="de-DE" dirty="0" smtClean="0">
                <a:hlinkClick r:id="rId6"/>
              </a:rPr>
              <a:t>Naturel</a:t>
            </a:r>
            <a:r>
              <a:rPr lang="de-DE" dirty="0" smtClean="0"/>
              <a:t> ESRI Shapefile </a:t>
            </a:r>
            <a:r>
              <a:rPr lang="de-DE" dirty="0" smtClean="0">
                <a:sym typeface="Wingdings" panose="05000000000000000000" pitchFamily="2" charset="2"/>
              </a:rPr>
              <a:t> .KMZ </a:t>
            </a:r>
            <a:r>
              <a:rPr lang="de-DE" dirty="0">
                <a:sym typeface="Wingdings" panose="05000000000000000000" pitchFamily="2" charset="2"/>
              </a:rPr>
              <a:t>format conversion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smtClean="0">
                <a:sym typeface="Wingdings" panose="05000000000000000000" pitchFamily="2" charset="2"/>
                <a:hlinkClick r:id="rId7"/>
              </a:rPr>
              <a:t>QGIS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7282249" y="3281164"/>
            <a:ext cx="186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smtClean="0">
                <a:hlinkClick r:id="rId8"/>
              </a:rPr>
              <a:t>copyright </a:t>
            </a:r>
            <a:r>
              <a:rPr lang="en-US" sz="1400" dirty="0">
                <a:hlinkClick r:id="rId8"/>
              </a:rPr>
              <a:t>and </a:t>
            </a:r>
            <a:r>
              <a:rPr lang="en-US" sz="1400" dirty="0" smtClean="0">
                <a:hlinkClick r:id="rId8"/>
              </a:rPr>
              <a:t>license</a:t>
            </a:r>
            <a:r>
              <a:rPr lang="en-US" sz="1400" dirty="0" smtClean="0"/>
              <a:t>)</a:t>
            </a:r>
            <a:endParaRPr lang="de-CH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2688" y="4131159"/>
            <a:ext cx="1635720" cy="13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7868"/>
            <a:ext cx="9144000" cy="399707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Footprint</a:t>
            </a:r>
            <a:r>
              <a:rPr lang="fr-FR" sz="3200" dirty="0" smtClean="0">
                <a:latin typeface="+mn-lt"/>
              </a:rPr>
              <a:t> exploration</a:t>
            </a:r>
            <a:endParaRPr lang="fr-FR" sz="3200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44440" y="2930644"/>
            <a:ext cx="1996686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solidFill>
                  <a:srgbClr val="FF0000"/>
                </a:solidFill>
                <a:latin typeface="+mn-lt"/>
              </a:rPr>
              <a:t>EXAMPLE</a:t>
            </a:r>
            <a:endParaRPr lang="fr-FR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129" y="4277252"/>
            <a:ext cx="91440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Varying all indicated input parameters</a:t>
            </a:r>
          </a:p>
          <a:p>
            <a:r>
              <a:rPr lang="de-DE" dirty="0"/>
              <a:t>	</a:t>
            </a:r>
            <a:r>
              <a:rPr lang="de-DE" dirty="0" smtClean="0"/>
              <a:t>(within </a:t>
            </a:r>
            <a:r>
              <a:rPr lang="de-DE" dirty="0"/>
              <a:t>„reasonable“ </a:t>
            </a:r>
            <a:r>
              <a:rPr lang="de-DE" dirty="0" smtClean="0"/>
              <a:t>limits, e.g</a:t>
            </a:r>
            <a:r>
              <a:rPr lang="de-DE" dirty="0"/>
              <a:t>. </a:t>
            </a:r>
            <a:r>
              <a:rPr lang="de-DE" dirty="0" smtClean="0"/>
              <a:t>„SHORT_ARC“ length only </a:t>
            </a:r>
            <a:r>
              <a:rPr lang="de-DE" dirty="0"/>
              <a:t>in </a:t>
            </a:r>
            <a:r>
              <a:rPr lang="de-DE" dirty="0" smtClean="0"/>
              <a:t>multiples </a:t>
            </a:r>
            <a:r>
              <a:rPr lang="de-DE" dirty="0"/>
              <a:t>of </a:t>
            </a:r>
            <a:r>
              <a:rPr lang="de-DE" dirty="0" smtClean="0"/>
              <a:t>FODO cells).</a:t>
            </a:r>
            <a:endParaRPr lang="de-DE" dirty="0"/>
          </a:p>
          <a:p>
            <a:endParaRPr lang="de-DE" dirty="0"/>
          </a:p>
          <a:p>
            <a:r>
              <a:rPr lang="de-DE" dirty="0" smtClean="0"/>
              <a:t>Once a new set of suitable surface points has been identified</a:t>
            </a:r>
          </a:p>
          <a:p>
            <a:r>
              <a:rPr lang="de-DE" dirty="0">
                <a:sym typeface="Wingdings" panose="05000000000000000000" pitchFamily="2" charset="2"/>
              </a:rPr>
              <a:t>	</a:t>
            </a:r>
            <a:r>
              <a:rPr lang="de-DE" dirty="0" smtClean="0">
                <a:sym typeface="Wingdings" panose="05000000000000000000" pitchFamily="2" charset="2"/>
              </a:rPr>
              <a:t> further exploration and optimisation of </a:t>
            </a:r>
            <a:r>
              <a:rPr lang="de-DE" dirty="0" smtClean="0"/>
              <a:t> CE/geological aspects with TOT</a:t>
            </a:r>
          </a:p>
          <a:p>
            <a:r>
              <a:rPr lang="de-DE" dirty="0"/>
              <a:t>	</a:t>
            </a:r>
            <a:r>
              <a:rPr lang="de-DE" dirty="0" smtClean="0"/>
              <a:t>(depths, tilt, geology, overburden, ...).</a:t>
            </a:r>
          </a:p>
          <a:p>
            <a:endParaRPr lang="de-DE" dirty="0"/>
          </a:p>
          <a:p>
            <a:r>
              <a:rPr lang="de-DE" dirty="0" smtClean="0"/>
              <a:t>Could enhance that software by 3D or even automatic optimisation wrt exclusion zones</a:t>
            </a:r>
          </a:p>
          <a:p>
            <a:r>
              <a:rPr lang="de-DE" dirty="0"/>
              <a:t>	</a:t>
            </a:r>
            <a:r>
              <a:rPr lang="de-DE" dirty="0" smtClean="0"/>
              <a:t>(good comprehensive parametrisation not evident).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99472" y="3057357"/>
            <a:ext cx="5141399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Map data: </a:t>
            </a:r>
            <a:r>
              <a:rPr lang="de-CH" dirty="0" smtClean="0"/>
              <a:t>© </a:t>
            </a:r>
            <a:r>
              <a:rPr lang="de-DE" dirty="0" smtClean="0">
                <a:hlinkClick r:id="rId4"/>
              </a:rPr>
              <a:t>OpenStreetMap</a:t>
            </a:r>
            <a:r>
              <a:rPr lang="de-DE" dirty="0" smtClean="0"/>
              <a:t> contributors</a:t>
            </a:r>
            <a:endParaRPr lang="de-DE" dirty="0"/>
          </a:p>
          <a:p>
            <a:r>
              <a:rPr lang="de-DE" dirty="0" smtClean="0"/>
              <a:t>Library/API: </a:t>
            </a:r>
            <a:r>
              <a:rPr lang="de-DE" dirty="0" smtClean="0">
                <a:hlinkClick r:id="rId5"/>
              </a:rPr>
              <a:t>OpenLayers</a:t>
            </a:r>
            <a:endParaRPr lang="de-DE" dirty="0" smtClean="0"/>
          </a:p>
          <a:p>
            <a:r>
              <a:rPr lang="de-DE" dirty="0" smtClean="0"/>
              <a:t>Zones (F): </a:t>
            </a:r>
            <a:r>
              <a:rPr lang="de-DE" dirty="0" smtClean="0">
                <a:hlinkClick r:id="rId6"/>
              </a:rPr>
              <a:t>Inventaire National du </a:t>
            </a:r>
            <a:r>
              <a:rPr lang="de-DE" dirty="0">
                <a:hlinkClick r:id="rId6"/>
              </a:rPr>
              <a:t>Patrimoine </a:t>
            </a:r>
            <a:r>
              <a:rPr lang="de-DE" dirty="0" smtClean="0">
                <a:hlinkClick r:id="rId6"/>
              </a:rPr>
              <a:t>Naturel</a:t>
            </a:r>
            <a:r>
              <a:rPr lang="de-DE" dirty="0" smtClean="0"/>
              <a:t> ESRI Shapefile </a:t>
            </a:r>
            <a:r>
              <a:rPr lang="de-DE" dirty="0" smtClean="0">
                <a:sym typeface="Wingdings" panose="05000000000000000000" pitchFamily="2" charset="2"/>
              </a:rPr>
              <a:t> .KMZ </a:t>
            </a:r>
            <a:r>
              <a:rPr lang="de-DE" dirty="0">
                <a:sym typeface="Wingdings" panose="05000000000000000000" pitchFamily="2" charset="2"/>
              </a:rPr>
              <a:t>format conversion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smtClean="0">
                <a:sym typeface="Wingdings" panose="05000000000000000000" pitchFamily="2" charset="2"/>
                <a:hlinkClick r:id="rId7"/>
              </a:rPr>
              <a:t>QGIS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7282249" y="3281164"/>
            <a:ext cx="186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smtClean="0">
                <a:hlinkClick r:id="rId8"/>
              </a:rPr>
              <a:t>copyright </a:t>
            </a:r>
            <a:r>
              <a:rPr lang="en-US" sz="1400" dirty="0">
                <a:hlinkClick r:id="rId8"/>
              </a:rPr>
              <a:t>and </a:t>
            </a:r>
            <a:r>
              <a:rPr lang="en-US" sz="1400" dirty="0" smtClean="0">
                <a:hlinkClick r:id="rId8"/>
              </a:rPr>
              <a:t>license</a:t>
            </a:r>
            <a:r>
              <a:rPr lang="en-US" sz="1400" dirty="0" smtClean="0"/>
              <a:t>)</a:t>
            </a:r>
            <a:endParaRPr lang="de-CH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2688" y="4131159"/>
            <a:ext cx="1635720" cy="13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32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" y="694013"/>
            <a:ext cx="9144000" cy="399060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Footprint</a:t>
            </a:r>
            <a:r>
              <a:rPr lang="fr-FR" sz="3200" dirty="0" smtClean="0">
                <a:latin typeface="+mn-lt"/>
              </a:rPr>
              <a:t> exploration</a:t>
            </a:r>
            <a:endParaRPr lang="fr-FR" sz="3200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44440" y="2930644"/>
            <a:ext cx="1996686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solidFill>
                  <a:srgbClr val="FF0000"/>
                </a:solidFill>
                <a:latin typeface="+mn-lt"/>
              </a:rPr>
              <a:t>EXAMPLE</a:t>
            </a:r>
            <a:endParaRPr lang="fr-FR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129" y="4277252"/>
            <a:ext cx="91440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Varying all indicated input parameters</a:t>
            </a:r>
          </a:p>
          <a:p>
            <a:r>
              <a:rPr lang="de-DE" dirty="0"/>
              <a:t>	</a:t>
            </a:r>
            <a:r>
              <a:rPr lang="de-DE" dirty="0" smtClean="0"/>
              <a:t>(within </a:t>
            </a:r>
            <a:r>
              <a:rPr lang="de-DE" dirty="0"/>
              <a:t>„reasonable“ </a:t>
            </a:r>
            <a:r>
              <a:rPr lang="de-DE" dirty="0" smtClean="0"/>
              <a:t>limits, e.g</a:t>
            </a:r>
            <a:r>
              <a:rPr lang="de-DE" dirty="0"/>
              <a:t>. </a:t>
            </a:r>
            <a:r>
              <a:rPr lang="de-DE" dirty="0" smtClean="0"/>
              <a:t>„SHORT_ARC“ length only </a:t>
            </a:r>
            <a:r>
              <a:rPr lang="de-DE" dirty="0"/>
              <a:t>in </a:t>
            </a:r>
            <a:r>
              <a:rPr lang="de-DE" dirty="0" smtClean="0"/>
              <a:t>multiples </a:t>
            </a:r>
            <a:r>
              <a:rPr lang="de-DE" dirty="0"/>
              <a:t>of </a:t>
            </a:r>
            <a:r>
              <a:rPr lang="de-DE" dirty="0" smtClean="0"/>
              <a:t>FODO cells).</a:t>
            </a:r>
            <a:endParaRPr lang="de-DE" dirty="0"/>
          </a:p>
          <a:p>
            <a:endParaRPr lang="de-DE" dirty="0"/>
          </a:p>
          <a:p>
            <a:r>
              <a:rPr lang="de-DE" dirty="0" smtClean="0"/>
              <a:t>Once a new set of suitable surface points has been identified</a:t>
            </a:r>
          </a:p>
          <a:p>
            <a:r>
              <a:rPr lang="de-DE" dirty="0">
                <a:sym typeface="Wingdings" panose="05000000000000000000" pitchFamily="2" charset="2"/>
              </a:rPr>
              <a:t>	</a:t>
            </a:r>
            <a:r>
              <a:rPr lang="de-DE" dirty="0" smtClean="0">
                <a:sym typeface="Wingdings" panose="05000000000000000000" pitchFamily="2" charset="2"/>
              </a:rPr>
              <a:t> further exploration and optimisation of </a:t>
            </a:r>
            <a:r>
              <a:rPr lang="de-DE" dirty="0" smtClean="0"/>
              <a:t> CE/geological aspects with TOT</a:t>
            </a:r>
          </a:p>
          <a:p>
            <a:r>
              <a:rPr lang="de-DE" dirty="0"/>
              <a:t>	</a:t>
            </a:r>
            <a:r>
              <a:rPr lang="de-DE" dirty="0" smtClean="0"/>
              <a:t>(depths, tilt, geology, overburden, ...).</a:t>
            </a:r>
          </a:p>
          <a:p>
            <a:endParaRPr lang="de-DE" dirty="0"/>
          </a:p>
          <a:p>
            <a:r>
              <a:rPr lang="de-DE" dirty="0" smtClean="0"/>
              <a:t>Could enhance that software by 3D or even automatic optimisation wrt exclusion zones</a:t>
            </a:r>
          </a:p>
          <a:p>
            <a:r>
              <a:rPr lang="de-DE" dirty="0"/>
              <a:t>	</a:t>
            </a:r>
            <a:r>
              <a:rPr lang="de-DE" dirty="0" smtClean="0"/>
              <a:t>(good comprehensive parametrisation not evident).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99472" y="3057357"/>
            <a:ext cx="5141399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Map data: </a:t>
            </a:r>
            <a:r>
              <a:rPr lang="de-CH" dirty="0" smtClean="0"/>
              <a:t>© </a:t>
            </a:r>
            <a:r>
              <a:rPr lang="de-DE" dirty="0" smtClean="0">
                <a:hlinkClick r:id="rId4"/>
              </a:rPr>
              <a:t>OpenStreetMap</a:t>
            </a:r>
            <a:r>
              <a:rPr lang="de-DE" dirty="0" smtClean="0"/>
              <a:t> contributors</a:t>
            </a:r>
            <a:endParaRPr lang="de-DE" dirty="0"/>
          </a:p>
          <a:p>
            <a:r>
              <a:rPr lang="de-DE" dirty="0" smtClean="0"/>
              <a:t>Library/API: </a:t>
            </a:r>
            <a:r>
              <a:rPr lang="de-DE" dirty="0" smtClean="0">
                <a:hlinkClick r:id="rId5"/>
              </a:rPr>
              <a:t>OpenLayers</a:t>
            </a:r>
            <a:endParaRPr lang="de-DE" dirty="0" smtClean="0"/>
          </a:p>
          <a:p>
            <a:r>
              <a:rPr lang="de-DE" dirty="0" smtClean="0"/>
              <a:t>Zones (F): </a:t>
            </a:r>
            <a:r>
              <a:rPr lang="de-DE" dirty="0" smtClean="0">
                <a:hlinkClick r:id="rId6"/>
              </a:rPr>
              <a:t>Inventaire National du </a:t>
            </a:r>
            <a:r>
              <a:rPr lang="de-DE" dirty="0">
                <a:hlinkClick r:id="rId6"/>
              </a:rPr>
              <a:t>Patrimoine </a:t>
            </a:r>
            <a:r>
              <a:rPr lang="de-DE" dirty="0" smtClean="0">
                <a:hlinkClick r:id="rId6"/>
              </a:rPr>
              <a:t>Naturel</a:t>
            </a:r>
            <a:r>
              <a:rPr lang="de-DE" dirty="0" smtClean="0"/>
              <a:t> ESRI Shapefile </a:t>
            </a:r>
            <a:r>
              <a:rPr lang="de-DE" dirty="0" smtClean="0">
                <a:sym typeface="Wingdings" panose="05000000000000000000" pitchFamily="2" charset="2"/>
              </a:rPr>
              <a:t> .KMZ </a:t>
            </a:r>
            <a:r>
              <a:rPr lang="de-DE" dirty="0">
                <a:sym typeface="Wingdings" panose="05000000000000000000" pitchFamily="2" charset="2"/>
              </a:rPr>
              <a:t>format conversion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smtClean="0">
                <a:sym typeface="Wingdings" panose="05000000000000000000" pitchFamily="2" charset="2"/>
                <a:hlinkClick r:id="rId7"/>
              </a:rPr>
              <a:t>QGIS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7282249" y="3281164"/>
            <a:ext cx="186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smtClean="0">
                <a:hlinkClick r:id="rId8"/>
              </a:rPr>
              <a:t>copyright </a:t>
            </a:r>
            <a:r>
              <a:rPr lang="en-US" sz="1400" dirty="0">
                <a:hlinkClick r:id="rId8"/>
              </a:rPr>
              <a:t>and </a:t>
            </a:r>
            <a:r>
              <a:rPr lang="en-US" sz="1400" dirty="0" smtClean="0">
                <a:hlinkClick r:id="rId8"/>
              </a:rPr>
              <a:t>license</a:t>
            </a:r>
            <a:r>
              <a:rPr lang="en-US" sz="1400" dirty="0" smtClean="0"/>
              <a:t>)</a:t>
            </a:r>
            <a:endParaRPr lang="de-CH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2688" y="4131159"/>
            <a:ext cx="1635720" cy="13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9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" y="697868"/>
            <a:ext cx="9144000" cy="398991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Footprint</a:t>
            </a:r>
            <a:r>
              <a:rPr lang="fr-FR" sz="3200" dirty="0" smtClean="0">
                <a:latin typeface="+mn-lt"/>
              </a:rPr>
              <a:t> exploration</a:t>
            </a:r>
            <a:endParaRPr lang="fr-FR" sz="3200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44440" y="2930644"/>
            <a:ext cx="1996686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solidFill>
                  <a:srgbClr val="FF0000"/>
                </a:solidFill>
                <a:latin typeface="+mn-lt"/>
              </a:rPr>
              <a:t>EXAMPLE</a:t>
            </a:r>
            <a:endParaRPr lang="fr-FR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129" y="4277252"/>
            <a:ext cx="91440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Varying all indicated input parameters</a:t>
            </a:r>
          </a:p>
          <a:p>
            <a:r>
              <a:rPr lang="de-DE" dirty="0"/>
              <a:t>	</a:t>
            </a:r>
            <a:r>
              <a:rPr lang="de-DE" dirty="0" smtClean="0"/>
              <a:t>(within </a:t>
            </a:r>
            <a:r>
              <a:rPr lang="de-DE" dirty="0"/>
              <a:t>„reasonable“ </a:t>
            </a:r>
            <a:r>
              <a:rPr lang="de-DE" dirty="0" smtClean="0"/>
              <a:t>limits, e.g</a:t>
            </a:r>
            <a:r>
              <a:rPr lang="de-DE" dirty="0"/>
              <a:t>. </a:t>
            </a:r>
            <a:r>
              <a:rPr lang="de-DE" dirty="0" smtClean="0"/>
              <a:t>„SHORT_ARC“ length only </a:t>
            </a:r>
            <a:r>
              <a:rPr lang="de-DE" dirty="0"/>
              <a:t>in </a:t>
            </a:r>
            <a:r>
              <a:rPr lang="de-DE" dirty="0" smtClean="0"/>
              <a:t>multiples </a:t>
            </a:r>
            <a:r>
              <a:rPr lang="de-DE" dirty="0"/>
              <a:t>of </a:t>
            </a:r>
            <a:r>
              <a:rPr lang="de-DE" dirty="0" smtClean="0"/>
              <a:t>FODO cells).</a:t>
            </a:r>
            <a:endParaRPr lang="de-DE" dirty="0"/>
          </a:p>
          <a:p>
            <a:endParaRPr lang="de-DE" dirty="0"/>
          </a:p>
          <a:p>
            <a:r>
              <a:rPr lang="de-DE" dirty="0" smtClean="0"/>
              <a:t>Once a new set of suitable surface points has been identified</a:t>
            </a:r>
          </a:p>
          <a:p>
            <a:r>
              <a:rPr lang="de-DE" dirty="0">
                <a:sym typeface="Wingdings" panose="05000000000000000000" pitchFamily="2" charset="2"/>
              </a:rPr>
              <a:t>	</a:t>
            </a:r>
            <a:r>
              <a:rPr lang="de-DE" dirty="0" smtClean="0">
                <a:sym typeface="Wingdings" panose="05000000000000000000" pitchFamily="2" charset="2"/>
              </a:rPr>
              <a:t> further exploration and optimisation of </a:t>
            </a:r>
            <a:r>
              <a:rPr lang="de-DE" dirty="0" smtClean="0"/>
              <a:t> CE/geological aspects with TOT</a:t>
            </a:r>
          </a:p>
          <a:p>
            <a:r>
              <a:rPr lang="de-DE" dirty="0"/>
              <a:t>	</a:t>
            </a:r>
            <a:r>
              <a:rPr lang="de-DE" dirty="0" smtClean="0"/>
              <a:t>(depths, tilt, geology, overburden, ...).</a:t>
            </a:r>
          </a:p>
          <a:p>
            <a:endParaRPr lang="de-DE" dirty="0"/>
          </a:p>
          <a:p>
            <a:r>
              <a:rPr lang="de-DE" dirty="0" smtClean="0"/>
              <a:t>Could enhance that software by 3D or even automatic optimisation wrt exclusion zones</a:t>
            </a:r>
          </a:p>
          <a:p>
            <a:r>
              <a:rPr lang="de-DE" dirty="0"/>
              <a:t>	</a:t>
            </a:r>
            <a:r>
              <a:rPr lang="de-DE" dirty="0" smtClean="0"/>
              <a:t>(good comprehensive parametrisation not evident).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3999472" y="3057357"/>
            <a:ext cx="5141399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Map data: </a:t>
            </a:r>
            <a:r>
              <a:rPr lang="de-CH" dirty="0" smtClean="0"/>
              <a:t>© </a:t>
            </a:r>
            <a:r>
              <a:rPr lang="de-DE" dirty="0" smtClean="0">
                <a:hlinkClick r:id="rId4"/>
              </a:rPr>
              <a:t>OpenStreetMap</a:t>
            </a:r>
            <a:r>
              <a:rPr lang="de-DE" dirty="0" smtClean="0"/>
              <a:t> contributors</a:t>
            </a:r>
            <a:endParaRPr lang="de-DE" dirty="0"/>
          </a:p>
          <a:p>
            <a:r>
              <a:rPr lang="de-DE" dirty="0" smtClean="0"/>
              <a:t>Library/API: </a:t>
            </a:r>
            <a:r>
              <a:rPr lang="de-DE" dirty="0" smtClean="0">
                <a:hlinkClick r:id="rId5"/>
              </a:rPr>
              <a:t>OpenLayers</a:t>
            </a:r>
            <a:endParaRPr lang="de-DE" dirty="0" smtClean="0"/>
          </a:p>
          <a:p>
            <a:r>
              <a:rPr lang="de-DE" dirty="0" smtClean="0"/>
              <a:t>Zones (F): </a:t>
            </a:r>
            <a:r>
              <a:rPr lang="de-DE" dirty="0" smtClean="0">
                <a:hlinkClick r:id="rId6"/>
              </a:rPr>
              <a:t>Inventaire National du </a:t>
            </a:r>
            <a:r>
              <a:rPr lang="de-DE" dirty="0">
                <a:hlinkClick r:id="rId6"/>
              </a:rPr>
              <a:t>Patrimoine </a:t>
            </a:r>
            <a:r>
              <a:rPr lang="de-DE" dirty="0" smtClean="0">
                <a:hlinkClick r:id="rId6"/>
              </a:rPr>
              <a:t>Naturel</a:t>
            </a:r>
            <a:r>
              <a:rPr lang="de-DE" dirty="0" smtClean="0"/>
              <a:t> ESRI Shapefile </a:t>
            </a:r>
            <a:r>
              <a:rPr lang="de-DE" dirty="0" smtClean="0">
                <a:sym typeface="Wingdings" panose="05000000000000000000" pitchFamily="2" charset="2"/>
              </a:rPr>
              <a:t> .KMZ </a:t>
            </a:r>
            <a:r>
              <a:rPr lang="de-DE" dirty="0">
                <a:sym typeface="Wingdings" panose="05000000000000000000" pitchFamily="2" charset="2"/>
              </a:rPr>
              <a:t>format conversion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smtClean="0">
                <a:sym typeface="Wingdings" panose="05000000000000000000" pitchFamily="2" charset="2"/>
                <a:hlinkClick r:id="rId7"/>
              </a:rPr>
              <a:t>QGIS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7282249" y="3281164"/>
            <a:ext cx="186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smtClean="0">
                <a:hlinkClick r:id="rId8"/>
              </a:rPr>
              <a:t>copyright </a:t>
            </a:r>
            <a:r>
              <a:rPr lang="en-US" sz="1400" dirty="0">
                <a:hlinkClick r:id="rId8"/>
              </a:rPr>
              <a:t>and </a:t>
            </a:r>
            <a:r>
              <a:rPr lang="en-US" sz="1400" dirty="0" smtClean="0">
                <a:hlinkClick r:id="rId8"/>
              </a:rPr>
              <a:t>license</a:t>
            </a:r>
            <a:r>
              <a:rPr lang="en-US" sz="1400" dirty="0" smtClean="0"/>
              <a:t>)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2688" y="4131159"/>
            <a:ext cx="1635720" cy="13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11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7868"/>
            <a:ext cx="9144000" cy="399776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Footprint</a:t>
            </a:r>
            <a:r>
              <a:rPr lang="fr-FR" sz="3200" dirty="0" smtClean="0">
                <a:latin typeface="+mn-lt"/>
              </a:rPr>
              <a:t> exploration</a:t>
            </a:r>
            <a:endParaRPr lang="fr-FR" sz="3200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44440" y="2930644"/>
            <a:ext cx="1996686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solidFill>
                  <a:srgbClr val="FF0000"/>
                </a:solidFill>
                <a:latin typeface="+mn-lt"/>
              </a:rPr>
              <a:t>EXAMPLE</a:t>
            </a:r>
            <a:endParaRPr lang="fr-FR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129" y="4277252"/>
            <a:ext cx="91440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Varying all indicated input parameters</a:t>
            </a:r>
          </a:p>
          <a:p>
            <a:r>
              <a:rPr lang="de-DE" dirty="0"/>
              <a:t>	</a:t>
            </a:r>
            <a:r>
              <a:rPr lang="de-DE" dirty="0" smtClean="0"/>
              <a:t>(within </a:t>
            </a:r>
            <a:r>
              <a:rPr lang="de-DE" dirty="0"/>
              <a:t>„reasonable“ </a:t>
            </a:r>
            <a:r>
              <a:rPr lang="de-DE" dirty="0" smtClean="0"/>
              <a:t>limits, e.g</a:t>
            </a:r>
            <a:r>
              <a:rPr lang="de-DE" dirty="0"/>
              <a:t>. </a:t>
            </a:r>
            <a:r>
              <a:rPr lang="de-DE" dirty="0" smtClean="0"/>
              <a:t>„SHORT_ARC“ length only </a:t>
            </a:r>
            <a:r>
              <a:rPr lang="de-DE" dirty="0"/>
              <a:t>in </a:t>
            </a:r>
            <a:r>
              <a:rPr lang="de-DE" dirty="0" smtClean="0"/>
              <a:t>multiples </a:t>
            </a:r>
            <a:r>
              <a:rPr lang="de-DE" dirty="0"/>
              <a:t>of </a:t>
            </a:r>
            <a:r>
              <a:rPr lang="de-DE" dirty="0" smtClean="0"/>
              <a:t>FODO cells).</a:t>
            </a:r>
            <a:endParaRPr lang="de-DE" dirty="0"/>
          </a:p>
          <a:p>
            <a:endParaRPr lang="de-DE" dirty="0"/>
          </a:p>
          <a:p>
            <a:r>
              <a:rPr lang="de-DE" dirty="0" smtClean="0"/>
              <a:t>Once a new set of suitable surface points has been identified</a:t>
            </a:r>
          </a:p>
          <a:p>
            <a:r>
              <a:rPr lang="de-DE" dirty="0">
                <a:sym typeface="Wingdings" panose="05000000000000000000" pitchFamily="2" charset="2"/>
              </a:rPr>
              <a:t>	</a:t>
            </a:r>
            <a:r>
              <a:rPr lang="de-DE" dirty="0" smtClean="0">
                <a:sym typeface="Wingdings" panose="05000000000000000000" pitchFamily="2" charset="2"/>
              </a:rPr>
              <a:t> further exploration and optimisation of </a:t>
            </a:r>
            <a:r>
              <a:rPr lang="de-DE" dirty="0" smtClean="0"/>
              <a:t> CE/geological aspects with TOT</a:t>
            </a:r>
          </a:p>
          <a:p>
            <a:r>
              <a:rPr lang="de-DE" dirty="0"/>
              <a:t>	</a:t>
            </a:r>
            <a:r>
              <a:rPr lang="de-DE" dirty="0" smtClean="0"/>
              <a:t>(depths, tilt, geology, overburden, ...).</a:t>
            </a:r>
          </a:p>
          <a:p>
            <a:endParaRPr lang="de-DE" dirty="0"/>
          </a:p>
          <a:p>
            <a:r>
              <a:rPr lang="de-DE" dirty="0" smtClean="0"/>
              <a:t>Could enhance that software by 3D or even automatic optimisation wrt exclusion zones</a:t>
            </a:r>
          </a:p>
          <a:p>
            <a:r>
              <a:rPr lang="de-DE" dirty="0"/>
              <a:t>	</a:t>
            </a:r>
            <a:r>
              <a:rPr lang="de-DE" dirty="0" smtClean="0"/>
              <a:t>(good comprehensive parametrisation not evident).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3999472" y="3057357"/>
            <a:ext cx="5141399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Map data: </a:t>
            </a:r>
            <a:r>
              <a:rPr lang="de-CH" dirty="0" smtClean="0"/>
              <a:t>© </a:t>
            </a:r>
            <a:r>
              <a:rPr lang="de-DE" dirty="0" smtClean="0">
                <a:hlinkClick r:id="rId4"/>
              </a:rPr>
              <a:t>OpenStreetMap</a:t>
            </a:r>
            <a:r>
              <a:rPr lang="de-DE" dirty="0" smtClean="0"/>
              <a:t> contributors</a:t>
            </a:r>
            <a:endParaRPr lang="de-DE" dirty="0"/>
          </a:p>
          <a:p>
            <a:r>
              <a:rPr lang="de-DE" dirty="0" smtClean="0"/>
              <a:t>Library/API: </a:t>
            </a:r>
            <a:r>
              <a:rPr lang="de-DE" dirty="0" smtClean="0">
                <a:hlinkClick r:id="rId5"/>
              </a:rPr>
              <a:t>OpenLayers</a:t>
            </a:r>
            <a:endParaRPr lang="de-DE" dirty="0" smtClean="0"/>
          </a:p>
          <a:p>
            <a:r>
              <a:rPr lang="de-DE" dirty="0" smtClean="0"/>
              <a:t>Zones (F): </a:t>
            </a:r>
            <a:r>
              <a:rPr lang="de-DE" dirty="0" smtClean="0">
                <a:hlinkClick r:id="rId6"/>
              </a:rPr>
              <a:t>Inventaire National du </a:t>
            </a:r>
            <a:r>
              <a:rPr lang="de-DE" dirty="0">
                <a:hlinkClick r:id="rId6"/>
              </a:rPr>
              <a:t>Patrimoine </a:t>
            </a:r>
            <a:r>
              <a:rPr lang="de-DE" dirty="0" smtClean="0">
                <a:hlinkClick r:id="rId6"/>
              </a:rPr>
              <a:t>Naturel</a:t>
            </a:r>
            <a:r>
              <a:rPr lang="de-DE" dirty="0" smtClean="0"/>
              <a:t> ESRI Shapefile </a:t>
            </a:r>
            <a:r>
              <a:rPr lang="de-DE" dirty="0" smtClean="0">
                <a:sym typeface="Wingdings" panose="05000000000000000000" pitchFamily="2" charset="2"/>
              </a:rPr>
              <a:t> .KMZ format conversion: </a:t>
            </a:r>
            <a:r>
              <a:rPr lang="de-DE" dirty="0" smtClean="0">
                <a:sym typeface="Wingdings" panose="05000000000000000000" pitchFamily="2" charset="2"/>
                <a:hlinkClick r:id="rId7"/>
              </a:rPr>
              <a:t>QGIS</a:t>
            </a:r>
            <a:endParaRPr lang="de-CH" dirty="0"/>
          </a:p>
        </p:txBody>
      </p:sp>
      <p:sp>
        <p:nvSpPr>
          <p:cNvPr id="10" name="TextBox 9"/>
          <p:cNvSpPr txBox="1"/>
          <p:nvPr/>
        </p:nvSpPr>
        <p:spPr>
          <a:xfrm>
            <a:off x="7282249" y="3281164"/>
            <a:ext cx="186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smtClean="0">
                <a:hlinkClick r:id="rId8"/>
              </a:rPr>
              <a:t>copyright </a:t>
            </a:r>
            <a:r>
              <a:rPr lang="en-US" sz="1400" dirty="0">
                <a:hlinkClick r:id="rId8"/>
              </a:rPr>
              <a:t>and </a:t>
            </a:r>
            <a:r>
              <a:rPr lang="en-US" sz="1400" dirty="0" smtClean="0">
                <a:hlinkClick r:id="rId8"/>
              </a:rPr>
              <a:t>license</a:t>
            </a:r>
            <a:r>
              <a:rPr lang="en-US" sz="1400" dirty="0" smtClean="0"/>
              <a:t>)</a:t>
            </a:r>
            <a:endParaRPr lang="de-C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2688" y="4131159"/>
            <a:ext cx="1635720" cy="13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CE </a:t>
            </a:r>
            <a:r>
              <a:rPr lang="fr-FR" sz="3200" dirty="0" err="1">
                <a:latin typeface="+mn-lt"/>
              </a:rPr>
              <a:t>study</a:t>
            </a:r>
            <a:r>
              <a:rPr lang="fr-FR" sz="3200" dirty="0">
                <a:latin typeface="+mn-lt"/>
              </a:rPr>
              <a:t> </a:t>
            </a:r>
            <a:r>
              <a:rPr lang="fr-FR" sz="3200" dirty="0" err="1" smtClean="0">
                <a:latin typeface="+mn-lt"/>
              </a:rPr>
              <a:t>progress</a:t>
            </a:r>
            <a:endParaRPr lang="fr-FR" sz="3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09162" y="6318286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A. Tudora + J. Osborne / SMB-SE</a:t>
            </a:r>
            <a:endParaRPr lang="de-CH" dirty="0"/>
          </a:p>
        </p:txBody>
      </p:sp>
      <p:sp>
        <p:nvSpPr>
          <p:cNvPr id="9" name="Rectangle 8"/>
          <p:cNvSpPr/>
          <p:nvPr/>
        </p:nvSpPr>
        <p:spPr>
          <a:xfrm>
            <a:off x="5486001" y="748644"/>
            <a:ext cx="1607179" cy="356398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57448">
              <a:defRPr/>
            </a:pPr>
            <a:endParaRPr lang="en-GB" sz="19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82765" y="4482094"/>
            <a:ext cx="8782876" cy="504454"/>
          </a:xfrm>
          <a:prstGeom prst="rightArrow">
            <a:avLst/>
          </a:prstGeom>
          <a:solidFill>
            <a:srgbClr val="D2DE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3761279" y="748644"/>
            <a:ext cx="4994680" cy="3563984"/>
            <a:chOff x="3892037" y="346071"/>
            <a:chExt cx="5625838" cy="3609234"/>
          </a:xfrm>
        </p:grpSpPr>
        <p:sp>
          <p:nvSpPr>
            <p:cNvPr id="19" name="Rectangle 18"/>
            <p:cNvSpPr/>
            <p:nvPr/>
          </p:nvSpPr>
          <p:spPr>
            <a:xfrm>
              <a:off x="7759966" y="346071"/>
              <a:ext cx="1757909" cy="3609234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57448">
                <a:defRPr/>
              </a:pPr>
              <a:endParaRPr lang="en-GB" sz="1900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92037" y="369812"/>
              <a:ext cx="1793994" cy="2000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57448">
                <a:defRPr/>
              </a:pPr>
              <a:r>
                <a:rPr lang="en-GB" sz="1200" b="1" kern="0" dirty="0">
                  <a:solidFill>
                    <a:schemeClr val="accent5">
                      <a:lumMod val="75000"/>
                    </a:schemeClr>
                  </a:solidFill>
                </a:rPr>
                <a:t>Spoil Management </a:t>
              </a:r>
            </a:p>
            <a:p>
              <a:pPr defTabSz="957448">
                <a:defRPr/>
              </a:pPr>
              <a:endParaRPr lang="en-GB" sz="1200" kern="0" dirty="0">
                <a:solidFill>
                  <a:schemeClr val="accent5">
                    <a:lumMod val="75000"/>
                  </a:schemeClr>
                </a:solidFill>
              </a:endParaRPr>
            </a:p>
            <a:p>
              <a:pPr algn="just" defTabSz="957448">
                <a:defRPr/>
              </a:pPr>
              <a:r>
                <a:rPr lang="en-GB" sz="1200" kern="0" dirty="0">
                  <a:solidFill>
                    <a:schemeClr val="accent5">
                      <a:lumMod val="75000"/>
                    </a:schemeClr>
                  </a:solidFill>
                </a:rPr>
                <a:t>Study of the </a:t>
              </a:r>
              <a:r>
                <a:rPr lang="en-GB" sz="1200" kern="0" dirty="0" smtClean="0">
                  <a:solidFill>
                    <a:schemeClr val="accent5">
                      <a:lumMod val="75000"/>
                    </a:schemeClr>
                  </a:solidFill>
                </a:rPr>
                <a:t>molasse </a:t>
              </a:r>
              <a:r>
                <a:rPr lang="en-GB" sz="1200" kern="0" dirty="0">
                  <a:solidFill>
                    <a:schemeClr val="accent5">
                      <a:lumMod val="75000"/>
                    </a:schemeClr>
                  </a:solidFill>
                </a:rPr>
                <a:t>re-use (</a:t>
              </a:r>
              <a:r>
                <a:rPr lang="en-GB" sz="1200" kern="0" dirty="0" smtClean="0">
                  <a:solidFill>
                    <a:schemeClr val="accent5">
                      <a:lumMod val="75000"/>
                    </a:schemeClr>
                  </a:solidFill>
                </a:rPr>
                <a:t>approx. </a:t>
              </a:r>
              <a:r>
                <a:rPr lang="en-GB" sz="1200" kern="0" dirty="0">
                  <a:solidFill>
                    <a:schemeClr val="accent5">
                      <a:lumMod val="75000"/>
                    </a:schemeClr>
                  </a:solidFill>
                </a:rPr>
                <a:t>9 </a:t>
              </a:r>
              <a:r>
                <a:rPr lang="en-GB" sz="1200" kern="0" dirty="0" smtClean="0">
                  <a:solidFill>
                    <a:schemeClr val="accent5">
                      <a:lumMod val="75000"/>
                    </a:schemeClr>
                  </a:solidFill>
                </a:rPr>
                <a:t>Mm</a:t>
              </a:r>
              <a:r>
                <a:rPr lang="en-GB" sz="1200" kern="0" baseline="30000" dirty="0" smtClean="0">
                  <a:solidFill>
                    <a:schemeClr val="accent5">
                      <a:lumMod val="75000"/>
                    </a:schemeClr>
                  </a:solidFill>
                </a:rPr>
                <a:t>3</a:t>
              </a:r>
              <a:r>
                <a:rPr lang="en-GB" sz="1200" kern="0" dirty="0" smtClean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en-GB" sz="1200" kern="0" dirty="0">
                  <a:solidFill>
                    <a:schemeClr val="accent5">
                      <a:lumMod val="75000"/>
                    </a:schemeClr>
                  </a:solidFill>
                </a:rPr>
                <a:t>of </a:t>
              </a:r>
              <a:r>
                <a:rPr lang="en-GB" sz="1200" kern="0" dirty="0" smtClean="0">
                  <a:solidFill>
                    <a:schemeClr val="accent5">
                      <a:lumMod val="75000"/>
                    </a:schemeClr>
                  </a:solidFill>
                </a:rPr>
                <a:t>spoil in total)</a:t>
              </a:r>
              <a:endParaRPr lang="en-GB" sz="1200" kern="0" dirty="0">
                <a:solidFill>
                  <a:schemeClr val="accent5">
                    <a:lumMod val="75000"/>
                  </a:schemeClr>
                </a:solidFill>
              </a:endParaRPr>
            </a:p>
            <a:p>
              <a:pPr algn="just" defTabSz="957448">
                <a:defRPr/>
              </a:pPr>
              <a:endParaRPr lang="en-GB" sz="1200" kern="0" dirty="0">
                <a:solidFill>
                  <a:schemeClr val="accent5">
                    <a:lumMod val="75000"/>
                  </a:schemeClr>
                </a:solidFill>
              </a:endParaRPr>
            </a:p>
            <a:p>
              <a:pPr algn="just" defTabSz="957448">
                <a:defRPr/>
              </a:pPr>
              <a:r>
                <a:rPr lang="en-GB" sz="1200" kern="0" dirty="0">
                  <a:solidFill>
                    <a:schemeClr val="accent5">
                      <a:lumMod val="75000"/>
                    </a:schemeClr>
                  </a:solidFill>
                </a:rPr>
                <a:t>Samples tested from HL-LHC </a:t>
              </a:r>
              <a:r>
                <a:rPr lang="en-GB" sz="1200" kern="0" dirty="0" smtClean="0">
                  <a:solidFill>
                    <a:schemeClr val="accent5">
                      <a:lumMod val="75000"/>
                    </a:schemeClr>
                  </a:solidFill>
                </a:rPr>
                <a:t>sites</a:t>
              </a:r>
              <a:endParaRPr lang="en-GB" sz="1200" kern="0" dirty="0">
                <a:solidFill>
                  <a:schemeClr val="accent5">
                    <a:lumMod val="75000"/>
                  </a:schemeClr>
                </a:solidFill>
              </a:endParaRPr>
            </a:p>
            <a:p>
              <a:pPr defTabSz="957448">
                <a:defRPr/>
              </a:pPr>
              <a:endParaRPr lang="en-GB" sz="900" kern="0" dirty="0">
                <a:solidFill>
                  <a:schemeClr val="accent5">
                    <a:lumMod val="75000"/>
                  </a:schemeClr>
                </a:solidFill>
              </a:endParaRPr>
            </a:p>
            <a:p>
              <a:pPr defTabSz="957448">
                <a:defRPr/>
              </a:pPr>
              <a:endParaRPr lang="en-GB" sz="900" kern="0" dirty="0">
                <a:solidFill>
                  <a:schemeClr val="accent5">
                    <a:lumMod val="75000"/>
                  </a:schemeClr>
                </a:solidFill>
              </a:endParaRPr>
            </a:p>
            <a:p>
              <a:pPr defTabSz="957448">
                <a:defRPr/>
              </a:pPr>
              <a:endParaRPr lang="en-GB" sz="900" b="1" kern="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3727156" y="749480"/>
            <a:ext cx="1629459" cy="3578752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57448">
              <a:defRPr/>
            </a:pPr>
            <a:endParaRPr lang="en-GB" sz="19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22566" y="784736"/>
            <a:ext cx="154785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57448">
              <a:defRPr/>
            </a:pPr>
            <a:r>
              <a:rPr lang="en-GB" sz="1200" b="1" kern="0" dirty="0">
                <a:solidFill>
                  <a:srgbClr val="0055A0"/>
                </a:solidFill>
              </a:rPr>
              <a:t>Ongoing work</a:t>
            </a:r>
            <a:r>
              <a:rPr lang="en-GB" sz="1200" kern="0" dirty="0">
                <a:solidFill>
                  <a:srgbClr val="0055A0"/>
                </a:solidFill>
              </a:rPr>
              <a:t>:</a:t>
            </a:r>
          </a:p>
          <a:p>
            <a:pPr defTabSz="957448">
              <a:defRPr/>
            </a:pPr>
            <a:endParaRPr lang="en-GB" sz="1200" kern="0" dirty="0">
              <a:solidFill>
                <a:srgbClr val="0055A0"/>
              </a:solidFill>
            </a:endParaRPr>
          </a:p>
          <a:p>
            <a:pPr marL="171446" indent="-171446" defTabSz="95744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srgbClr val="0055A0"/>
                </a:solidFill>
              </a:rPr>
              <a:t>Surface site investigation</a:t>
            </a:r>
          </a:p>
          <a:p>
            <a:pPr defTabSz="957448">
              <a:defRPr/>
            </a:pPr>
            <a:endParaRPr lang="en-GB" sz="1200" kern="0" dirty="0">
              <a:solidFill>
                <a:srgbClr val="0055A0"/>
              </a:solidFill>
            </a:endParaRPr>
          </a:p>
          <a:p>
            <a:pPr marL="171446" indent="-171446" defTabSz="95744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srgbClr val="0055A0"/>
                </a:solidFill>
              </a:rPr>
              <a:t>Site investigation planning</a:t>
            </a:r>
          </a:p>
          <a:p>
            <a:pPr marL="171446" indent="-171446" defTabSz="957448">
              <a:buFont typeface="Arial" panose="020B0604020202020204" pitchFamily="34" charset="0"/>
              <a:buChar char="•"/>
              <a:defRPr/>
            </a:pPr>
            <a:endParaRPr lang="en-GB" sz="1200" kern="0" dirty="0">
              <a:solidFill>
                <a:srgbClr val="0055A0"/>
              </a:solidFill>
            </a:endParaRPr>
          </a:p>
          <a:p>
            <a:pPr marL="171446" indent="-171446" defTabSz="95744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srgbClr val="0055A0"/>
                </a:solidFill>
              </a:rPr>
              <a:t>Spoil management study</a:t>
            </a:r>
          </a:p>
          <a:p>
            <a:pPr defTabSz="957448">
              <a:defRPr/>
            </a:pPr>
            <a:endParaRPr lang="en-GB" sz="1200" kern="0" dirty="0">
              <a:solidFill>
                <a:srgbClr val="0055A0"/>
              </a:solidFill>
            </a:endParaRPr>
          </a:p>
          <a:p>
            <a:pPr marL="171446" indent="-171446" defTabSz="957448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srgbClr val="0055A0"/>
                </a:solidFill>
              </a:rPr>
              <a:t>Transfer line design</a:t>
            </a:r>
          </a:p>
          <a:p>
            <a:pPr defTabSz="957448">
              <a:defRPr/>
            </a:pPr>
            <a:endParaRPr lang="en-GB" sz="900" b="1" kern="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71513" y="749481"/>
            <a:ext cx="162166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57448">
              <a:defRPr/>
            </a:pPr>
            <a:r>
              <a:rPr lang="en-GB" sz="1200" b="1" kern="0" dirty="0" smtClean="0">
                <a:solidFill>
                  <a:srgbClr val="0055A0"/>
                </a:solidFill>
              </a:rPr>
              <a:t>Positioning</a:t>
            </a:r>
          </a:p>
          <a:p>
            <a:pPr algn="just" defTabSz="957448">
              <a:defRPr/>
            </a:pPr>
            <a:endParaRPr lang="en-GB" sz="1200" b="1" kern="0" dirty="0" smtClean="0">
              <a:solidFill>
                <a:srgbClr val="0055A0"/>
              </a:solidFill>
            </a:endParaRPr>
          </a:p>
          <a:p>
            <a:pPr algn="just" defTabSz="957448">
              <a:defRPr/>
            </a:pPr>
            <a:r>
              <a:rPr lang="en-GB" sz="1200" kern="0" dirty="0" smtClean="0">
                <a:solidFill>
                  <a:srgbClr val="0055A0"/>
                </a:solidFill>
              </a:rPr>
              <a:t>Development of common method to assess risks of surface sites, first reviews</a:t>
            </a:r>
          </a:p>
          <a:p>
            <a:pPr algn="just" defTabSz="957448">
              <a:defRPr/>
            </a:pPr>
            <a:endParaRPr lang="en-GB" sz="1200" kern="0" dirty="0">
              <a:solidFill>
                <a:srgbClr val="0055A0"/>
              </a:solidFill>
            </a:endParaRPr>
          </a:p>
          <a:p>
            <a:pPr algn="just" defTabSz="957448">
              <a:defRPr/>
            </a:pPr>
            <a:r>
              <a:rPr lang="en-GB" sz="1200" kern="0" dirty="0" smtClean="0">
                <a:solidFill>
                  <a:srgbClr val="0055A0"/>
                </a:solidFill>
              </a:rPr>
              <a:t>Layout </a:t>
            </a:r>
            <a:r>
              <a:rPr lang="en-GB" sz="1200" kern="0" dirty="0">
                <a:solidFill>
                  <a:srgbClr val="0055A0"/>
                </a:solidFill>
              </a:rPr>
              <a:t>optimisation based on geology, shafts depth, </a:t>
            </a:r>
            <a:r>
              <a:rPr lang="en-GB" sz="1200" kern="0" dirty="0" err="1" smtClean="0">
                <a:solidFill>
                  <a:srgbClr val="0055A0"/>
                </a:solidFill>
              </a:rPr>
              <a:t>construc-tion</a:t>
            </a:r>
            <a:r>
              <a:rPr lang="en-GB" sz="1200" kern="0" dirty="0" smtClean="0">
                <a:solidFill>
                  <a:srgbClr val="0055A0"/>
                </a:solidFill>
              </a:rPr>
              <a:t> risks</a:t>
            </a:r>
            <a:endParaRPr lang="en-GB" sz="1200" kern="0" dirty="0">
              <a:solidFill>
                <a:srgbClr val="0055A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004960" y="749480"/>
            <a:ext cx="1626933" cy="3578751"/>
            <a:chOff x="1755709" y="1144501"/>
            <a:chExt cx="1626933" cy="2306667"/>
          </a:xfrm>
        </p:grpSpPr>
        <p:sp>
          <p:nvSpPr>
            <p:cNvPr id="25" name="Rectangle 24"/>
            <p:cNvSpPr/>
            <p:nvPr/>
          </p:nvSpPr>
          <p:spPr>
            <a:xfrm>
              <a:off x="1755709" y="1144501"/>
              <a:ext cx="1626933" cy="2306667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57448">
                <a:defRPr/>
              </a:pPr>
              <a:endParaRPr lang="en-GB" sz="1900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71233" y="1194186"/>
              <a:ext cx="1604584" cy="1467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57448">
                <a:defRPr/>
              </a:pPr>
              <a:r>
                <a:rPr lang="en-GB" sz="1200" b="1" kern="0" dirty="0">
                  <a:solidFill>
                    <a:srgbClr val="0055A0"/>
                  </a:solidFill>
                </a:rPr>
                <a:t>HE-LHC</a:t>
              </a:r>
            </a:p>
            <a:p>
              <a:pPr defTabSz="957448">
                <a:defRPr/>
              </a:pPr>
              <a:endParaRPr lang="en-GB" sz="1200" b="1" kern="0" dirty="0">
                <a:solidFill>
                  <a:srgbClr val="0055A0"/>
                </a:solidFill>
              </a:endParaRPr>
            </a:p>
            <a:p>
              <a:pPr algn="just" defTabSz="957448">
                <a:defRPr/>
              </a:pPr>
              <a:r>
                <a:rPr lang="en-GB" sz="1200" kern="0" dirty="0">
                  <a:solidFill>
                    <a:srgbClr val="0055A0"/>
                  </a:solidFill>
                </a:rPr>
                <a:t>Requirements </a:t>
              </a:r>
              <a:r>
                <a:rPr lang="en-GB" sz="1200" kern="0" dirty="0" err="1" smtClean="0">
                  <a:solidFill>
                    <a:srgbClr val="0055A0"/>
                  </a:solidFill>
                </a:rPr>
                <a:t>gathe</a:t>
              </a:r>
              <a:r>
                <a:rPr lang="en-GB" sz="1200" kern="0" dirty="0" smtClean="0">
                  <a:solidFill>
                    <a:srgbClr val="0055A0"/>
                  </a:solidFill>
                </a:rPr>
                <a:t>-red </a:t>
              </a:r>
              <a:r>
                <a:rPr lang="en-GB" sz="1200" kern="0" dirty="0">
                  <a:solidFill>
                    <a:srgbClr val="0055A0"/>
                  </a:solidFill>
                </a:rPr>
                <a:t>from cryogenics, </a:t>
              </a:r>
              <a:r>
                <a:rPr lang="en-GB" sz="1200" kern="0" dirty="0" smtClean="0">
                  <a:solidFill>
                    <a:srgbClr val="0055A0"/>
                  </a:solidFill>
                </a:rPr>
                <a:t>electricity </a:t>
              </a:r>
              <a:r>
                <a:rPr lang="en-GB" sz="1200" kern="0" dirty="0">
                  <a:solidFill>
                    <a:srgbClr val="0055A0"/>
                  </a:solidFill>
                </a:rPr>
                <a:t>and HVAC, which determined the </a:t>
              </a:r>
              <a:r>
                <a:rPr lang="en-GB" sz="1200" kern="0" dirty="0" smtClean="0">
                  <a:solidFill>
                    <a:srgbClr val="0055A0"/>
                  </a:solidFill>
                </a:rPr>
                <a:t>modifications </a:t>
              </a:r>
              <a:r>
                <a:rPr lang="en-GB" sz="1200" kern="0" dirty="0">
                  <a:solidFill>
                    <a:srgbClr val="0055A0"/>
                  </a:solidFill>
                </a:rPr>
                <a:t>needed for HE-LHC for civil engineering </a:t>
              </a:r>
            </a:p>
            <a:p>
              <a:pPr defTabSz="957448">
                <a:defRPr/>
              </a:pPr>
              <a:endParaRPr lang="en-GB" sz="1200" kern="0" dirty="0">
                <a:solidFill>
                  <a:srgbClr val="0055A0"/>
                </a:solidFill>
              </a:endParaRPr>
            </a:p>
            <a:p>
              <a:pPr algn="just" defTabSz="957448">
                <a:defRPr/>
              </a:pPr>
              <a:r>
                <a:rPr lang="en-GB" sz="1200" kern="0" dirty="0" smtClean="0">
                  <a:solidFill>
                    <a:srgbClr val="0055A0"/>
                  </a:solidFill>
                </a:rPr>
                <a:t>Cost estimate </a:t>
              </a:r>
              <a:r>
                <a:rPr lang="en-GB" sz="1200" kern="0" dirty="0" err="1" smtClean="0">
                  <a:solidFill>
                    <a:srgbClr val="0055A0"/>
                  </a:solidFill>
                </a:rPr>
                <a:t>produ-ced</a:t>
              </a:r>
              <a:endParaRPr lang="en-GB" sz="1200" kern="0" dirty="0">
                <a:solidFill>
                  <a:srgbClr val="0055A0"/>
                </a:solidFill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1800" y="2846974"/>
              <a:ext cx="876637" cy="501557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4490991" y="5148838"/>
            <a:ext cx="1982462" cy="954107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957448">
              <a:defRPr/>
            </a:pPr>
            <a:r>
              <a:rPr lang="en-GB" sz="1400" b="1" kern="0" dirty="0">
                <a:solidFill>
                  <a:schemeClr val="accent5">
                    <a:lumMod val="75000"/>
                  </a:schemeClr>
                </a:solidFill>
              </a:rPr>
              <a:t>CDR volumes submitted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 to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Update of</a:t>
            </a:r>
          </a:p>
          <a:p>
            <a:pPr algn="ctr" defTabSz="957448">
              <a:defRPr/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European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Strategy </a:t>
            </a: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for Particle Physics</a:t>
            </a:r>
            <a:endParaRPr lang="en-GB" sz="1400" b="1" kern="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84567" y="4579597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Dec. 2018</a:t>
            </a:r>
          </a:p>
        </p:txBody>
      </p:sp>
      <p:sp>
        <p:nvSpPr>
          <p:cNvPr id="30" name="Up Arrow 29"/>
          <p:cNvSpPr/>
          <p:nvPr/>
        </p:nvSpPr>
        <p:spPr>
          <a:xfrm>
            <a:off x="5354007" y="4888211"/>
            <a:ext cx="244726" cy="2521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282764" y="749481"/>
            <a:ext cx="1626933" cy="3563148"/>
            <a:chOff x="33513" y="1144501"/>
            <a:chExt cx="1626933" cy="2306667"/>
          </a:xfrm>
        </p:grpSpPr>
        <p:sp>
          <p:nvSpPr>
            <p:cNvPr id="32" name="TextBox 31"/>
            <p:cNvSpPr txBox="1"/>
            <p:nvPr/>
          </p:nvSpPr>
          <p:spPr>
            <a:xfrm>
              <a:off x="33513" y="1208225"/>
              <a:ext cx="1608333" cy="1946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57448">
                <a:defRPr/>
              </a:pPr>
              <a:r>
                <a:rPr lang="en-GB" sz="1200" b="1" kern="0" dirty="0">
                  <a:solidFill>
                    <a:srgbClr val="0055A0"/>
                  </a:solidFill>
                </a:rPr>
                <a:t>Cost and schedule estimate </a:t>
              </a:r>
              <a:r>
                <a:rPr lang="en-GB" sz="1200" kern="0" dirty="0">
                  <a:solidFill>
                    <a:srgbClr val="0055A0"/>
                  </a:solidFill>
                </a:rPr>
                <a:t>compatible with the CDR baseline for all 3 machines: FCC-</a:t>
              </a:r>
              <a:r>
                <a:rPr lang="en-GB" sz="1200" kern="0" dirty="0" err="1">
                  <a:solidFill>
                    <a:srgbClr val="0055A0"/>
                  </a:solidFill>
                </a:rPr>
                <a:t>hh</a:t>
              </a:r>
              <a:r>
                <a:rPr lang="en-GB" sz="1200" kern="0" dirty="0">
                  <a:solidFill>
                    <a:srgbClr val="0055A0"/>
                  </a:solidFill>
                </a:rPr>
                <a:t>, FCC-</a:t>
              </a:r>
              <a:r>
                <a:rPr lang="en-GB" sz="1200" kern="0" dirty="0" err="1">
                  <a:solidFill>
                    <a:srgbClr val="0055A0"/>
                  </a:solidFill>
                </a:rPr>
                <a:t>ee</a:t>
              </a:r>
              <a:r>
                <a:rPr lang="en-GB" sz="1200" kern="0" dirty="0">
                  <a:solidFill>
                    <a:srgbClr val="0055A0"/>
                  </a:solidFill>
                </a:rPr>
                <a:t> and FCC-eh</a:t>
              </a:r>
            </a:p>
            <a:p>
              <a:pPr algn="just" defTabSz="957448">
                <a:defRPr/>
              </a:pPr>
              <a:endParaRPr lang="en-GB" sz="1200" kern="0" dirty="0">
                <a:solidFill>
                  <a:srgbClr val="0055A0"/>
                </a:solidFill>
              </a:endParaRPr>
            </a:p>
            <a:p>
              <a:pPr algn="just" defTabSz="957448">
                <a:defRPr/>
              </a:pPr>
              <a:r>
                <a:rPr lang="en-GB" sz="1200" kern="0" dirty="0">
                  <a:solidFill>
                    <a:srgbClr val="0055A0"/>
                  </a:solidFill>
                </a:rPr>
                <a:t>Refinement of results (fire compartments, cavern spacing)</a:t>
              </a:r>
            </a:p>
            <a:p>
              <a:pPr algn="just" defTabSz="957448">
                <a:defRPr/>
              </a:pPr>
              <a:endParaRPr lang="en-GB" sz="1200" kern="0" dirty="0">
                <a:solidFill>
                  <a:srgbClr val="0055A0"/>
                </a:solidFill>
              </a:endParaRPr>
            </a:p>
            <a:p>
              <a:pPr algn="just" defTabSz="957448">
                <a:defRPr/>
              </a:pPr>
              <a:r>
                <a:rPr lang="en-GB" sz="1200" kern="0" dirty="0">
                  <a:solidFill>
                    <a:srgbClr val="0055A0"/>
                  </a:solidFill>
                </a:rPr>
                <a:t>Additional ILF studies (cash flow, spoil volume per site, HL-LHC cost comparison)</a:t>
              </a:r>
            </a:p>
            <a:p>
              <a:pPr defTabSz="957448">
                <a:defRPr/>
              </a:pPr>
              <a:endParaRPr lang="en-GB" sz="1200" kern="0" dirty="0">
                <a:solidFill>
                  <a:srgbClr val="0055A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513" y="1144501"/>
              <a:ext cx="1626933" cy="2306667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57448">
                <a:defRPr/>
              </a:pPr>
              <a:endParaRPr lang="en-GB" sz="1900" kern="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962167" y="4575088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Aug. 2018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67190" y="4574043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Sep. 2018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17382" y="4579619"/>
            <a:ext cx="1305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Jan.- June 2019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64739" y="4572196"/>
            <a:ext cx="797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Ongoing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391" y="3722437"/>
            <a:ext cx="434129" cy="49626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750" y="3411667"/>
            <a:ext cx="554481" cy="76934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F0DDA58-5C86-C149-8F92-3744621F0A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733" y="3555526"/>
            <a:ext cx="510943" cy="596815"/>
          </a:xfrm>
          <a:prstGeom prst="rect">
            <a:avLst/>
          </a:prstGeom>
        </p:spPr>
      </p:pic>
      <p:pic>
        <p:nvPicPr>
          <p:cNvPr id="41" name="Image 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417" y="3613038"/>
            <a:ext cx="691356" cy="45155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TextBox 69"/>
          <p:cNvSpPr txBox="1"/>
          <p:nvPr/>
        </p:nvSpPr>
        <p:spPr>
          <a:xfrm>
            <a:off x="260909" y="4583360"/>
            <a:ext cx="942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May </a:t>
            </a:r>
            <a:r>
              <a:rPr lang="en-GB" sz="1400" dirty="0"/>
              <a:t>2018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6895" y="6188421"/>
            <a:ext cx="5486001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8:30: </a:t>
            </a:r>
            <a:r>
              <a:rPr lang="en-GB" dirty="0"/>
              <a:t>Civil engineering summary – cost drivers, risk factors, schedule for preparatory phase </a:t>
            </a:r>
            <a:r>
              <a:rPr lang="de-DE" dirty="0" smtClean="0"/>
              <a:t>(A. Tudora)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18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Schedule </a:t>
            </a:r>
            <a:r>
              <a:rPr lang="fr-FR" sz="3200" dirty="0">
                <a:latin typeface="+mn-lt"/>
              </a:rPr>
              <a:t>for </a:t>
            </a:r>
            <a:r>
              <a:rPr lang="fr-FR" sz="3200" dirty="0" err="1">
                <a:latin typeface="+mn-lt"/>
              </a:rPr>
              <a:t>preparatory</a:t>
            </a:r>
            <a:r>
              <a:rPr lang="fr-FR" sz="3200" dirty="0">
                <a:latin typeface="+mn-lt"/>
              </a:rPr>
              <a:t> </a:t>
            </a:r>
            <a:r>
              <a:rPr lang="fr-FR" sz="3200" dirty="0" smtClean="0">
                <a:latin typeface="+mn-lt"/>
              </a:rPr>
              <a:t>phase</a:t>
            </a:r>
            <a:endParaRPr lang="fr-FR" sz="32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9162" y="6318286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A. Tudora + J. Osborne / SMB-SE</a:t>
            </a:r>
            <a:endParaRPr lang="de-CH" dirty="0"/>
          </a:p>
        </p:txBody>
      </p:sp>
      <p:sp>
        <p:nvSpPr>
          <p:cNvPr id="17" name="Rectangle 16"/>
          <p:cNvSpPr/>
          <p:nvPr/>
        </p:nvSpPr>
        <p:spPr>
          <a:xfrm>
            <a:off x="199893" y="6188421"/>
            <a:ext cx="5486001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8:30: </a:t>
            </a:r>
            <a:r>
              <a:rPr lang="en-GB" dirty="0"/>
              <a:t>Civil engineering summary – cost drivers, risk factors, schedule for preparatory phase </a:t>
            </a:r>
            <a:r>
              <a:rPr lang="de-DE" dirty="0" smtClean="0"/>
              <a:t>(A. Tudora)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199893" y="713911"/>
            <a:ext cx="8883722" cy="3702096"/>
            <a:chOff x="151551" y="920587"/>
            <a:chExt cx="7513822" cy="254151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551" y="1263989"/>
              <a:ext cx="7513822" cy="2198117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005778" y="931912"/>
              <a:ext cx="2205832" cy="24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accent5"/>
                  </a:solidFill>
                </a:rPr>
                <a:t>European Strategy </a:t>
              </a:r>
              <a:r>
                <a:rPr lang="en-GB" sz="1100" dirty="0" smtClean="0">
                  <a:solidFill>
                    <a:schemeClr val="accent5"/>
                  </a:solidFill>
                </a:rPr>
                <a:t>Update 2020</a:t>
              </a:r>
              <a:endParaRPr lang="en-GB" sz="1100" dirty="0">
                <a:solidFill>
                  <a:schemeClr val="accent5"/>
                </a:solidFill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9764" y="1153833"/>
              <a:ext cx="207982" cy="20798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162300" y="920587"/>
              <a:ext cx="451437" cy="24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accent5"/>
                  </a:solidFill>
                </a:rPr>
                <a:t>CDR</a:t>
              </a:r>
              <a:endParaRPr lang="en-GB" sz="1100" dirty="0">
                <a:solidFill>
                  <a:schemeClr val="accent5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8601" y="1153833"/>
              <a:ext cx="188016" cy="188016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84417" y="4403136"/>
            <a:ext cx="8768578" cy="1628697"/>
            <a:chOff x="215153" y="4397374"/>
            <a:chExt cx="8768578" cy="1628697"/>
          </a:xfrm>
        </p:grpSpPr>
        <p:sp>
          <p:nvSpPr>
            <p:cNvPr id="25" name="TextBox 24"/>
            <p:cNvSpPr txBox="1"/>
            <p:nvPr/>
          </p:nvSpPr>
          <p:spPr>
            <a:xfrm>
              <a:off x="215153" y="4410244"/>
              <a:ext cx="1410065" cy="161582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b="1" u="sng" dirty="0" smtClean="0"/>
                <a:t>Feasibility SI </a:t>
              </a:r>
            </a:p>
            <a:p>
              <a:r>
                <a:rPr lang="en-GB" sz="1100" b="1" dirty="0" smtClean="0"/>
                <a:t>(2021-2022)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u="sng" dirty="0" smtClean="0"/>
                <a:t>Walkover survey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u="sng" dirty="0"/>
                <a:t>Geophysical investigation </a:t>
              </a:r>
              <a:r>
                <a:rPr lang="en-GB" sz="1100" dirty="0"/>
                <a:t>of all </a:t>
              </a:r>
              <a:r>
                <a:rPr lang="en-GB" sz="1100" dirty="0" smtClean="0"/>
                <a:t>access points, Geneva Lake crossing, Rhône and </a:t>
              </a:r>
              <a:r>
                <a:rPr lang="en-GB" sz="1100" dirty="0" err="1" smtClean="0"/>
                <a:t>Arve</a:t>
              </a:r>
              <a:r>
                <a:rPr lang="en-GB" sz="1100" dirty="0" smtClean="0"/>
                <a:t> Valley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90057" y="4410244"/>
              <a:ext cx="5132935" cy="16158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b="1" u="sng" dirty="0" smtClean="0"/>
                <a:t>Principal SI </a:t>
              </a:r>
              <a:r>
                <a:rPr lang="en-GB" sz="1100" b="1" dirty="0" smtClean="0"/>
                <a:t>(2023-2024)</a:t>
              </a:r>
            </a:p>
            <a:p>
              <a:r>
                <a:rPr lang="en-GB" sz="1100" b="1" dirty="0" smtClean="0"/>
                <a:t>Phase 1 </a:t>
              </a:r>
              <a:r>
                <a:rPr lang="en-GB" sz="1100" dirty="0" smtClean="0"/>
                <a:t>– site investigations required for the development of preliminary design </a:t>
              </a:r>
            </a:p>
            <a:p>
              <a:r>
                <a:rPr lang="en-GB" sz="1100" b="1" dirty="0" smtClean="0"/>
                <a:t>Phase 2 </a:t>
              </a:r>
              <a:r>
                <a:rPr lang="en-GB" sz="1100" dirty="0" smtClean="0"/>
                <a:t>– confirmation of geological profiles and engineering design parameters</a:t>
              </a:r>
            </a:p>
            <a:p>
              <a:r>
                <a:rPr lang="en-GB" sz="1100" b="1" dirty="0" smtClean="0"/>
                <a:t>Phase 3 </a:t>
              </a:r>
              <a:r>
                <a:rPr lang="en-GB" sz="1100" dirty="0" smtClean="0"/>
                <a:t>– additional explorations needed for refined cost estimate</a:t>
              </a:r>
            </a:p>
            <a:p>
              <a:endParaRPr lang="en-GB" sz="1100" dirty="0" smtClean="0"/>
            </a:p>
            <a:p>
              <a:r>
                <a:rPr lang="en-GB" sz="1100" dirty="0" smtClean="0"/>
                <a:t>Types of site investigations:</a:t>
              </a:r>
              <a:endParaRPr lang="en-GB" sz="11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u="sng" dirty="0"/>
                <a:t>Boreholes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u="sng" dirty="0"/>
                <a:t>Site testing </a:t>
              </a:r>
              <a:r>
                <a:rPr lang="en-GB" sz="1100" dirty="0"/>
                <a:t>(</a:t>
              </a:r>
              <a:r>
                <a:rPr lang="en-GB" sz="1100" dirty="0" smtClean="0"/>
                <a:t>e.g. in-situ </a:t>
              </a:r>
              <a:r>
                <a:rPr lang="en-GB" sz="1100" dirty="0"/>
                <a:t>stress test, point load testing, SPT, CPT, permeability tests)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u="sng" dirty="0"/>
                <a:t>Rock laboratory testing </a:t>
              </a:r>
              <a:r>
                <a:rPr lang="en-GB" sz="1100" dirty="0"/>
                <a:t>(</a:t>
              </a:r>
              <a:r>
                <a:rPr lang="en-GB" sz="1100" dirty="0" smtClean="0"/>
                <a:t>e.g. </a:t>
              </a:r>
              <a:r>
                <a:rPr lang="en-GB" sz="1100" dirty="0"/>
                <a:t>uniaxial compressive strength, petrographic studies</a:t>
              </a:r>
              <a:r>
                <a:rPr lang="en-GB" sz="1100" dirty="0" smtClean="0"/>
                <a:t>)</a:t>
              </a:r>
              <a:endParaRPr lang="en-GB" sz="11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682391" y="4397374"/>
              <a:ext cx="1301340" cy="161582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b="1" u="sng" dirty="0" smtClean="0"/>
                <a:t>Additional SI</a:t>
              </a:r>
              <a:r>
                <a:rPr lang="en-GB" sz="1100" b="1" dirty="0" smtClean="0"/>
                <a:t> (2025-2027)</a:t>
              </a:r>
            </a:p>
            <a:p>
              <a:r>
                <a:rPr lang="en-GB" sz="1100" dirty="0" smtClean="0"/>
                <a:t>Additional </a:t>
              </a:r>
              <a:r>
                <a:rPr lang="en-GB" sz="1100" dirty="0"/>
                <a:t>data might be </a:t>
              </a:r>
              <a:r>
                <a:rPr lang="en-GB" sz="1100" dirty="0" smtClean="0"/>
                <a:t>required after preliminary design for a more detailed geological evaluation</a:t>
              </a:r>
            </a:p>
            <a:p>
              <a:endParaRPr lang="en-GB" sz="1100" b="1" u="sng" dirty="0"/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1647467" y="5026195"/>
              <a:ext cx="442590" cy="376517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0"/>
                    <a:tint val="66000"/>
                    <a:satMod val="160000"/>
                  </a:schemeClr>
                </a:gs>
                <a:gs pos="50000">
                  <a:schemeClr val="accent1">
                    <a:lumMod val="50000"/>
                    <a:tint val="44500"/>
                    <a:satMod val="160000"/>
                  </a:schemeClr>
                </a:gs>
                <a:gs pos="100000">
                  <a:schemeClr val="accent1">
                    <a:lumMod val="50000"/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7239801" y="4968998"/>
              <a:ext cx="442590" cy="376517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5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5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315552" y="2421403"/>
            <a:ext cx="7198056" cy="37439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Curved Connector 30"/>
          <p:cNvCxnSpPr>
            <a:stCxn id="30" idx="1"/>
            <a:endCxn id="25" idx="0"/>
          </p:cNvCxnSpPr>
          <p:nvPr/>
        </p:nvCxnSpPr>
        <p:spPr>
          <a:xfrm rot="10800000" flipH="1" flipV="1">
            <a:off x="315552" y="2608600"/>
            <a:ext cx="573898" cy="1807405"/>
          </a:xfrm>
          <a:prstGeom prst="curvedConnector4">
            <a:avLst>
              <a:gd name="adj1" fmla="val -39833"/>
              <a:gd name="adj2" fmla="val 55179"/>
            </a:avLst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59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809162" y="6318286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A. Tudora + J. Osborne / SMB-SE</a:t>
            </a:r>
            <a:endParaRPr lang="de-CH" dirty="0"/>
          </a:p>
        </p:txBody>
      </p:sp>
      <p:sp>
        <p:nvSpPr>
          <p:cNvPr id="17" name="Rectangle 16"/>
          <p:cNvSpPr/>
          <p:nvPr/>
        </p:nvSpPr>
        <p:spPr>
          <a:xfrm>
            <a:off x="199893" y="6188421"/>
            <a:ext cx="5486001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8:30: </a:t>
            </a:r>
            <a:r>
              <a:rPr lang="en-GB" dirty="0"/>
              <a:t>Civil engineering summary – cost drivers, risk factors, schedule for preparatory phase </a:t>
            </a:r>
            <a:r>
              <a:rPr lang="de-DE" dirty="0" smtClean="0"/>
              <a:t>(A. Tudora)</a:t>
            </a:r>
            <a:endParaRPr lang="en-GB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462998"/>
              </p:ext>
            </p:extLst>
          </p:nvPr>
        </p:nvGraphicFramePr>
        <p:xfrm>
          <a:off x="345901" y="4687070"/>
          <a:ext cx="8504871" cy="36576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562441">
                  <a:extLst>
                    <a:ext uri="{9D8B030D-6E8A-4147-A177-3AD203B41FA5}">
                      <a16:colId xmlns:a16="http://schemas.microsoft.com/office/drawing/2014/main" val="1061468033"/>
                    </a:ext>
                  </a:extLst>
                </a:gridCol>
                <a:gridCol w="712989">
                  <a:extLst>
                    <a:ext uri="{9D8B030D-6E8A-4147-A177-3AD203B41FA5}">
                      <a16:colId xmlns:a16="http://schemas.microsoft.com/office/drawing/2014/main" val="509753521"/>
                    </a:ext>
                  </a:extLst>
                </a:gridCol>
                <a:gridCol w="802001">
                  <a:extLst>
                    <a:ext uri="{9D8B030D-6E8A-4147-A177-3AD203B41FA5}">
                      <a16:colId xmlns:a16="http://schemas.microsoft.com/office/drawing/2014/main" val="2219175048"/>
                    </a:ext>
                  </a:extLst>
                </a:gridCol>
                <a:gridCol w="746823">
                  <a:extLst>
                    <a:ext uri="{9D8B030D-6E8A-4147-A177-3AD203B41FA5}">
                      <a16:colId xmlns:a16="http://schemas.microsoft.com/office/drawing/2014/main" val="953965744"/>
                    </a:ext>
                  </a:extLst>
                </a:gridCol>
                <a:gridCol w="309852">
                  <a:extLst>
                    <a:ext uri="{9D8B030D-6E8A-4147-A177-3AD203B41FA5}">
                      <a16:colId xmlns:a16="http://schemas.microsoft.com/office/drawing/2014/main" val="3753695126"/>
                    </a:ext>
                  </a:extLst>
                </a:gridCol>
                <a:gridCol w="556144">
                  <a:extLst>
                    <a:ext uri="{9D8B030D-6E8A-4147-A177-3AD203B41FA5}">
                      <a16:colId xmlns:a16="http://schemas.microsoft.com/office/drawing/2014/main" val="94405082"/>
                    </a:ext>
                  </a:extLst>
                </a:gridCol>
                <a:gridCol w="1112289">
                  <a:extLst>
                    <a:ext uri="{9D8B030D-6E8A-4147-A177-3AD203B41FA5}">
                      <a16:colId xmlns:a16="http://schemas.microsoft.com/office/drawing/2014/main" val="3944080316"/>
                    </a:ext>
                  </a:extLst>
                </a:gridCol>
                <a:gridCol w="738877">
                  <a:extLst>
                    <a:ext uri="{9D8B030D-6E8A-4147-A177-3AD203B41FA5}">
                      <a16:colId xmlns:a16="http://schemas.microsoft.com/office/drawing/2014/main" val="2825541282"/>
                    </a:ext>
                  </a:extLst>
                </a:gridCol>
                <a:gridCol w="643539">
                  <a:extLst>
                    <a:ext uri="{9D8B030D-6E8A-4147-A177-3AD203B41FA5}">
                      <a16:colId xmlns:a16="http://schemas.microsoft.com/office/drawing/2014/main" val="3396133936"/>
                    </a:ext>
                  </a:extLst>
                </a:gridCol>
                <a:gridCol w="460805">
                  <a:extLst>
                    <a:ext uri="{9D8B030D-6E8A-4147-A177-3AD203B41FA5}">
                      <a16:colId xmlns:a16="http://schemas.microsoft.com/office/drawing/2014/main" val="4182990886"/>
                    </a:ext>
                  </a:extLst>
                </a:gridCol>
                <a:gridCol w="373412">
                  <a:extLst>
                    <a:ext uri="{9D8B030D-6E8A-4147-A177-3AD203B41FA5}">
                      <a16:colId xmlns:a16="http://schemas.microsoft.com/office/drawing/2014/main" val="2353317853"/>
                    </a:ext>
                  </a:extLst>
                </a:gridCol>
                <a:gridCol w="476695">
                  <a:extLst>
                    <a:ext uri="{9D8B030D-6E8A-4147-A177-3AD203B41FA5}">
                      <a16:colId xmlns:a16="http://schemas.microsoft.com/office/drawing/2014/main" val="1142988052"/>
                    </a:ext>
                  </a:extLst>
                </a:gridCol>
                <a:gridCol w="1009004">
                  <a:extLst>
                    <a:ext uri="{9D8B030D-6E8A-4147-A177-3AD203B41FA5}">
                      <a16:colId xmlns:a16="http://schemas.microsoft.com/office/drawing/2014/main" val="192259408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lt1"/>
                        </a:solidFill>
                      </a:endParaRPr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070197"/>
                  </a:ext>
                </a:extLst>
              </a:tr>
            </a:tbl>
          </a:graphicData>
        </a:graphic>
      </p:graphicFrame>
      <p:sp>
        <p:nvSpPr>
          <p:cNvPr id="19" name="Rounded Rectangle 18"/>
          <p:cNvSpPr/>
          <p:nvPr/>
        </p:nvSpPr>
        <p:spPr>
          <a:xfrm>
            <a:off x="131968" y="874065"/>
            <a:ext cx="2272281" cy="624788"/>
          </a:xfrm>
          <a:prstGeom prst="roundRect">
            <a:avLst/>
          </a:prstGeom>
          <a:noFill/>
          <a:ln w="28575">
            <a:solidFill>
              <a:srgbClr val="12E2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9866" y="902406"/>
            <a:ext cx="228904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Information near to CERN is strong due to previous experience on LEP/LHC.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Multiple deep boreholes in the area.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6336" y="3320338"/>
            <a:ext cx="9144000" cy="1563422"/>
            <a:chOff x="0" y="4247092"/>
            <a:chExt cx="9144000" cy="156342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247092"/>
              <a:ext cx="9144000" cy="1563422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874329" y="4921081"/>
              <a:ext cx="8354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 smtClean="0">
                  <a:solidFill>
                    <a:srgbClr val="FF9900"/>
                  </a:solidFill>
                </a:rPr>
                <a:t>Vall</a:t>
              </a:r>
              <a:r>
                <a:rPr lang="en-GB" sz="800" dirty="0" err="1">
                  <a:solidFill>
                    <a:srgbClr val="FF9900"/>
                  </a:solidFill>
                </a:rPr>
                <a:t>é</a:t>
              </a:r>
              <a:r>
                <a:rPr lang="en-GB" sz="800" dirty="0" err="1" smtClean="0">
                  <a:solidFill>
                    <a:srgbClr val="FF9900"/>
                  </a:solidFill>
                </a:rPr>
                <a:t>e</a:t>
              </a:r>
              <a:r>
                <a:rPr lang="en-GB" sz="800" dirty="0" smtClean="0">
                  <a:solidFill>
                    <a:srgbClr val="FF9900"/>
                  </a:solidFill>
                </a:rPr>
                <a:t> </a:t>
              </a:r>
              <a:r>
                <a:rPr lang="en-GB" sz="800" dirty="0">
                  <a:solidFill>
                    <a:srgbClr val="FF9900"/>
                  </a:solidFill>
                </a:rPr>
                <a:t>de </a:t>
              </a:r>
              <a:r>
                <a:rPr lang="en-GB" sz="800" dirty="0" err="1" smtClean="0">
                  <a:solidFill>
                    <a:srgbClr val="FF9900"/>
                  </a:solidFill>
                </a:rPr>
                <a:t>l‘Arve</a:t>
              </a:r>
              <a:endParaRPr lang="en-GB" sz="800" dirty="0">
                <a:solidFill>
                  <a:srgbClr val="FF99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17648" y="4703601"/>
              <a:ext cx="6190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>
                  <a:solidFill>
                    <a:srgbClr val="FF9900"/>
                  </a:solidFill>
                </a:rPr>
                <a:t>Mandallaz</a:t>
              </a:r>
              <a:endParaRPr lang="en-GB" sz="800" dirty="0">
                <a:solidFill>
                  <a:srgbClr val="FF99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36185" y="5052664"/>
              <a:ext cx="5725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FF9900"/>
                  </a:solidFill>
                </a:rPr>
                <a:t>Le Rhône</a:t>
              </a:r>
              <a:endParaRPr lang="en-GB" sz="700" dirty="0">
                <a:solidFill>
                  <a:srgbClr val="FF99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25607" y="5070564"/>
              <a:ext cx="79961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solidFill>
                    <a:srgbClr val="FF9900"/>
                  </a:solidFill>
                </a:rPr>
                <a:t>Lake</a:t>
              </a:r>
              <a:r>
                <a:rPr lang="en-GB" sz="700" dirty="0" smtClean="0">
                  <a:solidFill>
                    <a:srgbClr val="FF9900"/>
                  </a:solidFill>
                </a:rPr>
                <a:t> </a:t>
              </a:r>
              <a:r>
                <a:rPr lang="en-GB" sz="800" dirty="0" smtClean="0">
                  <a:solidFill>
                    <a:srgbClr val="FF9900"/>
                  </a:solidFill>
                </a:rPr>
                <a:t>Geneva</a:t>
              </a:r>
              <a:endParaRPr lang="en-GB" sz="800" dirty="0">
                <a:solidFill>
                  <a:srgbClr val="FF9900"/>
                </a:solidFill>
              </a:endParaRPr>
            </a:p>
          </p:txBody>
        </p:sp>
      </p:grpSp>
      <p:graphicFrame>
        <p:nvGraphicFramePr>
          <p:cNvPr id="27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2818328"/>
              </p:ext>
            </p:extLst>
          </p:nvPr>
        </p:nvGraphicFramePr>
        <p:xfrm>
          <a:off x="345901" y="5074424"/>
          <a:ext cx="8549834" cy="105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930">
                  <a:extLst>
                    <a:ext uri="{9D8B030D-6E8A-4147-A177-3AD203B41FA5}">
                      <a16:colId xmlns:a16="http://schemas.microsoft.com/office/drawing/2014/main" val="2233425386"/>
                    </a:ext>
                  </a:extLst>
                </a:gridCol>
                <a:gridCol w="806824">
                  <a:extLst>
                    <a:ext uri="{9D8B030D-6E8A-4147-A177-3AD203B41FA5}">
                      <a16:colId xmlns:a16="http://schemas.microsoft.com/office/drawing/2014/main" val="3308265989"/>
                    </a:ext>
                  </a:extLst>
                </a:gridCol>
                <a:gridCol w="1167973">
                  <a:extLst>
                    <a:ext uri="{9D8B030D-6E8A-4147-A177-3AD203B41FA5}">
                      <a16:colId xmlns:a16="http://schemas.microsoft.com/office/drawing/2014/main" val="1438538775"/>
                    </a:ext>
                  </a:extLst>
                </a:gridCol>
                <a:gridCol w="754180">
                  <a:extLst>
                    <a:ext uri="{9D8B030D-6E8A-4147-A177-3AD203B41FA5}">
                      <a16:colId xmlns:a16="http://schemas.microsoft.com/office/drawing/2014/main" val="4220656700"/>
                    </a:ext>
                  </a:extLst>
                </a:gridCol>
                <a:gridCol w="599355">
                  <a:extLst>
                    <a:ext uri="{9D8B030D-6E8A-4147-A177-3AD203B41FA5}">
                      <a16:colId xmlns:a16="http://schemas.microsoft.com/office/drawing/2014/main" val="3267462669"/>
                    </a:ext>
                  </a:extLst>
                </a:gridCol>
                <a:gridCol w="576303">
                  <a:extLst>
                    <a:ext uri="{9D8B030D-6E8A-4147-A177-3AD203B41FA5}">
                      <a16:colId xmlns:a16="http://schemas.microsoft.com/office/drawing/2014/main" val="1993775586"/>
                    </a:ext>
                  </a:extLst>
                </a:gridCol>
                <a:gridCol w="768403">
                  <a:extLst>
                    <a:ext uri="{9D8B030D-6E8A-4147-A177-3AD203B41FA5}">
                      <a16:colId xmlns:a16="http://schemas.microsoft.com/office/drawing/2014/main" val="1113535701"/>
                    </a:ext>
                  </a:extLst>
                </a:gridCol>
                <a:gridCol w="937452">
                  <a:extLst>
                    <a:ext uri="{9D8B030D-6E8A-4147-A177-3AD203B41FA5}">
                      <a16:colId xmlns:a16="http://schemas.microsoft.com/office/drawing/2014/main" val="1370923419"/>
                    </a:ext>
                  </a:extLst>
                </a:gridCol>
                <a:gridCol w="829876">
                  <a:extLst>
                    <a:ext uri="{9D8B030D-6E8A-4147-A177-3AD203B41FA5}">
                      <a16:colId xmlns:a16="http://schemas.microsoft.com/office/drawing/2014/main" val="2698782334"/>
                    </a:ext>
                  </a:extLst>
                </a:gridCol>
                <a:gridCol w="530198">
                  <a:extLst>
                    <a:ext uri="{9D8B030D-6E8A-4147-A177-3AD203B41FA5}">
                      <a16:colId xmlns:a16="http://schemas.microsoft.com/office/drawing/2014/main" val="3390161196"/>
                    </a:ext>
                  </a:extLst>
                </a:gridCol>
                <a:gridCol w="904340">
                  <a:extLst>
                    <a:ext uri="{9D8B030D-6E8A-4147-A177-3AD203B41FA5}">
                      <a16:colId xmlns:a16="http://schemas.microsoft.com/office/drawing/2014/main" val="39639080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Shafts in shallow moraine deposits;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Point of connection to LHC in deep moraines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Crossing of Lake Geneva and deep shaft in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moraine 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Reported faulting and interfaces between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molasses types and deep shaft in moraine 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Low cover to the </a:t>
                      </a:r>
                      <a:r>
                        <a:rPr lang="en-GB" sz="700" b="0" dirty="0" err="1" smtClean="0">
                          <a:solidFill>
                            <a:schemeClr val="tx1"/>
                          </a:solidFill>
                        </a:rPr>
                        <a:t>Arve</a:t>
                      </a:r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 alluviums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Deepest point of the project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Possible interfaces with limestone and deep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shaft in moraine 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Interfaces between limestone and molasse.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Possibly karst and </a:t>
                      </a:r>
                      <a:r>
                        <a:rPr lang="en-GB" sz="700" b="0" dirty="0" err="1" smtClean="0">
                          <a:solidFill>
                            <a:schemeClr val="tx1"/>
                          </a:solidFill>
                        </a:rPr>
                        <a:t>Mandallaz</a:t>
                      </a:r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 fault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Interfaces between limestone and molasse.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Zones of low rock head and cover with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possibility of poor rock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Possible interfaces with limestone at depth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and worsening ground towards K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Low cover to the Rhône alluviums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 err="1" smtClean="0">
                          <a:solidFill>
                            <a:schemeClr val="tx1"/>
                          </a:solidFill>
                        </a:rPr>
                        <a:t>Allondon</a:t>
                      </a:r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 Fault and possible zones of poor </a:t>
                      </a:r>
                    </a:p>
                    <a:p>
                      <a:r>
                        <a:rPr lang="en-GB" sz="700" b="0" dirty="0" smtClean="0">
                          <a:solidFill>
                            <a:schemeClr val="tx1"/>
                          </a:solidFill>
                        </a:rPr>
                        <a:t>rock, level of limestone</a:t>
                      </a:r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079114"/>
                  </a:ext>
                </a:extLst>
              </a:tr>
            </a:tbl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6106111" y="2164238"/>
            <a:ext cx="2877259" cy="1143179"/>
            <a:chOff x="8983923" y="3438928"/>
            <a:chExt cx="3328049" cy="1568072"/>
          </a:xfrm>
        </p:grpSpPr>
        <p:sp>
          <p:nvSpPr>
            <p:cNvPr id="29" name="TextBox 28"/>
            <p:cNvSpPr txBox="1"/>
            <p:nvPr/>
          </p:nvSpPr>
          <p:spPr>
            <a:xfrm>
              <a:off x="9054415" y="4239994"/>
              <a:ext cx="3257557" cy="696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 defTabSz="685800">
                <a:buFont typeface="Arial" panose="020B0604020202020204" pitchFamily="34" charset="0"/>
                <a:buChar char="•"/>
                <a:defRPr/>
              </a:pPr>
              <a:r>
                <a:rPr lang="en-GB" sz="900" dirty="0" smtClean="0">
                  <a:solidFill>
                    <a:prstClr val="black"/>
                  </a:solidFill>
                  <a:latin typeface="Calibri" panose="020F0502020204030204"/>
                </a:rPr>
                <a:t>Lack of  deep </a:t>
              </a: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borehole </a:t>
              </a:r>
              <a:r>
                <a:rPr lang="en-GB" sz="900" dirty="0" smtClean="0">
                  <a:solidFill>
                    <a:prstClr val="black"/>
                  </a:solidFill>
                  <a:latin typeface="Calibri" panose="020F0502020204030204"/>
                </a:rPr>
                <a:t>in area</a:t>
              </a: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.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  <a:defRPr/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Complex faulted region.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  <a:defRPr/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Molasse/limestone interface </a:t>
              </a:r>
              <a:r>
                <a:rPr lang="en-GB" sz="900" dirty="0" smtClean="0">
                  <a:solidFill>
                    <a:prstClr val="black"/>
                  </a:solidFill>
                  <a:latin typeface="Calibri" panose="020F0502020204030204"/>
                </a:rPr>
                <a:t>uncertain</a:t>
              </a: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069260" y="3438928"/>
              <a:ext cx="2992013" cy="696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 defTabSz="685800">
                <a:buFont typeface="Arial" panose="020B0604020202020204" pitchFamily="34" charset="0"/>
                <a:buChar char="•"/>
                <a:defRPr/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Moraine/molasse interface </a:t>
              </a:r>
              <a:r>
                <a:rPr lang="en-GB" sz="900" dirty="0" smtClean="0">
                  <a:solidFill>
                    <a:prstClr val="black"/>
                  </a:solidFill>
                  <a:latin typeface="Calibri" panose="020F0502020204030204"/>
                </a:rPr>
                <a:t>uncertain</a:t>
              </a: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, cavern close to interface.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  <a:defRPr/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Lack of deep boreholes in area.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8983924" y="3484669"/>
              <a:ext cx="3273871" cy="62834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8983923" y="4281250"/>
              <a:ext cx="3267898" cy="72575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330" y="790881"/>
            <a:ext cx="2728542" cy="293779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 rot="16200000">
            <a:off x="-348520" y="5430927"/>
            <a:ext cx="1050288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Main </a:t>
            </a:r>
            <a:r>
              <a:rPr lang="en-GB" sz="800" b="1" dirty="0"/>
              <a:t>g</a:t>
            </a:r>
            <a:r>
              <a:rPr lang="en-GB" sz="800" b="1" dirty="0" smtClean="0"/>
              <a:t>eological features of interest</a:t>
            </a:r>
            <a:endParaRPr lang="en-GB" sz="800" b="1" dirty="0"/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2388914" y="1193763"/>
            <a:ext cx="1854225" cy="209668"/>
          </a:xfrm>
          <a:prstGeom prst="line">
            <a:avLst/>
          </a:prstGeom>
          <a:ln w="28575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57" idx="1"/>
          </p:cNvCxnSpPr>
          <p:nvPr/>
        </p:nvCxnSpPr>
        <p:spPr>
          <a:xfrm flipH="1">
            <a:off x="4651733" y="1130998"/>
            <a:ext cx="1454378" cy="34920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56" idx="1"/>
          </p:cNvCxnSpPr>
          <p:nvPr/>
        </p:nvCxnSpPr>
        <p:spPr>
          <a:xfrm flipH="1">
            <a:off x="5393228" y="1799275"/>
            <a:ext cx="721822" cy="45270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1" idx="1"/>
          </p:cNvCxnSpPr>
          <p:nvPr/>
        </p:nvCxnSpPr>
        <p:spPr>
          <a:xfrm flipH="1">
            <a:off x="5429818" y="2426628"/>
            <a:ext cx="676292" cy="2463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2" idx="1"/>
          </p:cNvCxnSpPr>
          <p:nvPr/>
        </p:nvCxnSpPr>
        <p:spPr>
          <a:xfrm flipH="1">
            <a:off x="4925466" y="3042869"/>
            <a:ext cx="1180645" cy="3842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130335" y="895226"/>
            <a:ext cx="27396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Seismic and borehole information for lake crossing from proposed road tunnel, but layered nature of lake bed leads to uncertainty.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106110" y="1557158"/>
            <a:ext cx="26398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Location of the interface between molasse and molasse subalpine </a:t>
            </a:r>
            <a:r>
              <a:rPr lang="en-GB" sz="900" dirty="0" smtClean="0">
                <a:solidFill>
                  <a:prstClr val="black"/>
                </a:solidFill>
                <a:latin typeface="Calibri" panose="020F0502020204030204"/>
              </a:rPr>
              <a:t>uncertain</a:t>
            </a: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, tunnel alignment in proximity.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53357" y="2766039"/>
            <a:ext cx="22187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Limestone formation known, but characteristics and locations of karsts unknown.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31811" y="1665891"/>
            <a:ext cx="22403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Alignment close to limestone </a:t>
            </a:r>
            <a:r>
              <a:rPr lang="en-GB" sz="900" dirty="0" err="1">
                <a:solidFill>
                  <a:prstClr val="black"/>
                </a:solidFill>
                <a:latin typeface="Calibri" panose="020F0502020204030204"/>
              </a:rPr>
              <a:t>rockhead</a:t>
            </a: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The exact location and angle of the limestone/</a:t>
            </a:r>
            <a:r>
              <a:rPr lang="en-GB" sz="900" dirty="0" err="1">
                <a:solidFill>
                  <a:prstClr val="black"/>
                </a:solidFill>
                <a:latin typeface="Calibri" panose="020F0502020204030204"/>
              </a:rPr>
              <a:t>molasse</a:t>
            </a:r>
            <a:r>
              <a:rPr lang="en-GB" sz="900" dirty="0">
                <a:solidFill>
                  <a:prstClr val="black"/>
                </a:solidFill>
                <a:latin typeface="Calibri" panose="020F0502020204030204"/>
              </a:rPr>
              <a:t> interface undefined.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140752" y="1630424"/>
            <a:ext cx="2231396" cy="91062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157520" y="2719571"/>
            <a:ext cx="2231394" cy="60591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6115050" y="1521705"/>
            <a:ext cx="2821478" cy="55514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106111" y="859513"/>
            <a:ext cx="2806784" cy="54297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58" name="Straight Connector 57"/>
          <p:cNvCxnSpPr>
            <a:endCxn id="54" idx="3"/>
          </p:cNvCxnSpPr>
          <p:nvPr/>
        </p:nvCxnSpPr>
        <p:spPr>
          <a:xfrm flipH="1" flipV="1">
            <a:off x="2372148" y="2085738"/>
            <a:ext cx="792571" cy="79205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55" idx="3"/>
          </p:cNvCxnSpPr>
          <p:nvPr/>
        </p:nvCxnSpPr>
        <p:spPr>
          <a:xfrm flipH="1" flipV="1">
            <a:off x="2388914" y="3022529"/>
            <a:ext cx="1536762" cy="53920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2381089" y="1717928"/>
            <a:ext cx="1047839" cy="35995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>
                <a:latin typeface="+mn-lt"/>
              </a:rPr>
              <a:t>Geological </a:t>
            </a:r>
            <a:r>
              <a:rPr lang="en-GB" sz="3200" dirty="0" smtClean="0">
                <a:latin typeface="+mn-lt"/>
              </a:rPr>
              <a:t>uncertainty</a:t>
            </a:r>
          </a:p>
          <a:p>
            <a:pPr lvl="0">
              <a:defRPr/>
            </a:pPr>
            <a:r>
              <a:rPr lang="en-GB" sz="2000" dirty="0" smtClean="0">
                <a:latin typeface="+mn-lt"/>
              </a:rPr>
              <a:t>and </a:t>
            </a:r>
            <a:r>
              <a:rPr lang="en-GB" sz="2000" dirty="0">
                <a:latin typeface="+mn-lt"/>
              </a:rPr>
              <a:t>features of </a:t>
            </a:r>
            <a:r>
              <a:rPr lang="en-GB" sz="2000" dirty="0" smtClean="0">
                <a:latin typeface="+mn-lt"/>
              </a:rPr>
              <a:t>interest</a:t>
            </a:r>
            <a:endParaRPr lang="fr-FR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997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dirty="0" smtClean="0">
                <a:latin typeface="+mn-lt"/>
              </a:rPr>
              <a:t>Infrastructure </a:t>
            </a:r>
            <a:r>
              <a:rPr lang="en-US" sz="3200" dirty="0">
                <a:latin typeface="+mn-lt"/>
              </a:rPr>
              <a:t>and Operation </a:t>
            </a:r>
            <a:r>
              <a:rPr lang="en-US" sz="3200" dirty="0" smtClean="0">
                <a:latin typeface="+mn-lt"/>
              </a:rPr>
              <a:t>topics</a:t>
            </a:r>
            <a:endParaRPr lang="en-US" sz="3200" dirty="0">
              <a:latin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1968" y="733078"/>
            <a:ext cx="3960440" cy="44644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Geology &amp; civil engineering</a:t>
            </a:r>
          </a:p>
          <a:p>
            <a:r>
              <a:rPr lang="en-GB" sz="2000" dirty="0"/>
              <a:t>Integration</a:t>
            </a:r>
          </a:p>
          <a:p>
            <a:r>
              <a:rPr lang="en-GB" sz="2000" dirty="0"/>
              <a:t>Electricity distribution</a:t>
            </a:r>
          </a:p>
          <a:p>
            <a:r>
              <a:rPr lang="en-GB" sz="2000" dirty="0"/>
              <a:t>Cryogenics</a:t>
            </a:r>
          </a:p>
          <a:p>
            <a:r>
              <a:rPr lang="en-GB" sz="2000" dirty="0"/>
              <a:t>Cooling &amp; ventilation</a:t>
            </a:r>
          </a:p>
          <a:p>
            <a:r>
              <a:rPr lang="en-GB" sz="2000" dirty="0"/>
              <a:t>Transport &amp; handling</a:t>
            </a:r>
          </a:p>
          <a:p>
            <a:r>
              <a:rPr lang="en-GB" sz="2000" dirty="0"/>
              <a:t>Installation</a:t>
            </a:r>
          </a:p>
          <a:p>
            <a:r>
              <a:rPr lang="de-DE" sz="2000" dirty="0"/>
              <a:t>Planning &amp; coordination</a:t>
            </a:r>
            <a:endParaRPr lang="en-GB" sz="2000" dirty="0"/>
          </a:p>
          <a:p>
            <a:r>
              <a:rPr lang="en-GB" sz="2000" dirty="0"/>
              <a:t>Geodesy, survey &amp; alignment</a:t>
            </a:r>
          </a:p>
          <a:p>
            <a:r>
              <a:rPr lang="en-GB" sz="2000" dirty="0"/>
              <a:t>Controls</a:t>
            </a:r>
          </a:p>
          <a:p>
            <a:r>
              <a:rPr lang="de-DE" sz="2000" dirty="0"/>
              <a:t>Computing</a:t>
            </a:r>
            <a:endParaRPr lang="en-GB" sz="2000" dirty="0"/>
          </a:p>
          <a:p>
            <a:r>
              <a:rPr lang="de-DE" sz="2000" dirty="0"/>
              <a:t>Communications &amp; networks</a:t>
            </a:r>
            <a:endParaRPr lang="en-GB" sz="2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07768" y="728261"/>
            <a:ext cx="4320480" cy="37917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General safety</a:t>
            </a:r>
          </a:p>
          <a:p>
            <a:r>
              <a:rPr lang="de-DE" sz="2000" dirty="0" smtClean="0"/>
              <a:t>Fire safety</a:t>
            </a:r>
          </a:p>
          <a:p>
            <a:r>
              <a:rPr lang="de-DE" sz="2000" dirty="0" smtClean="0"/>
              <a:t>Access </a:t>
            </a:r>
            <a:r>
              <a:rPr lang="de-DE" sz="2000" dirty="0"/>
              <a:t>control</a:t>
            </a:r>
            <a:endParaRPr lang="en-GB" sz="2000" dirty="0"/>
          </a:p>
          <a:p>
            <a:r>
              <a:rPr lang="en-GB" sz="2000" dirty="0"/>
              <a:t>Radiation protection</a:t>
            </a:r>
          </a:p>
          <a:p>
            <a:r>
              <a:rPr lang="de-DE" sz="2000" dirty="0"/>
              <a:t>Environmental protection</a:t>
            </a:r>
          </a:p>
          <a:p>
            <a:r>
              <a:rPr lang="en-GB" sz="2000" dirty="0"/>
              <a:t>Power/energy consumption</a:t>
            </a:r>
          </a:p>
          <a:p>
            <a:r>
              <a:rPr lang="de-DE" sz="2000" dirty="0"/>
              <a:t>Energy efficiency</a:t>
            </a:r>
            <a:endParaRPr lang="en-GB" sz="2000" dirty="0"/>
          </a:p>
          <a:p>
            <a:r>
              <a:rPr lang="de-DE" sz="2000" dirty="0"/>
              <a:t>Operation &amp; maintenance concepts</a:t>
            </a:r>
          </a:p>
          <a:p>
            <a:r>
              <a:rPr lang="en-GB" sz="2000" dirty="0"/>
              <a:t>Availability &amp; reliability</a:t>
            </a:r>
          </a:p>
          <a:p>
            <a:r>
              <a:rPr lang="de-DE" sz="2000" dirty="0"/>
              <a:t>...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147097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Full structure in </a:t>
            </a:r>
            <a:r>
              <a:rPr lang="en-GB" sz="2000" dirty="0">
                <a:hlinkClick r:id="rId3"/>
              </a:rPr>
              <a:t>https://fcc.web.cern.ch/Documents/Organisation/WBS.pdf</a:t>
            </a:r>
            <a:r>
              <a:rPr lang="en-GB" sz="2000" dirty="0"/>
              <a:t>, </a:t>
            </a:r>
            <a:r>
              <a:rPr lang="en-GB" sz="2000" dirty="0" err="1" smtClean="0"/>
              <a:t>hdg</a:t>
            </a:r>
            <a:r>
              <a:rPr lang="en-GB" sz="2000" dirty="0" smtClean="0"/>
              <a:t> </a:t>
            </a:r>
            <a:r>
              <a:rPr lang="en-GB" sz="2000" dirty="0"/>
              <a:t>“3”.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75070" y="3717304"/>
            <a:ext cx="2520280" cy="290428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-3129" y="5591847"/>
            <a:ext cx="9147129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Amsterdam </a:t>
            </a:r>
            <a:r>
              <a:rPr lang="de-DE" dirty="0"/>
              <a:t>2018 </a:t>
            </a:r>
            <a:r>
              <a:rPr lang="de-DE" dirty="0" smtClean="0"/>
              <a:t>f</a:t>
            </a:r>
            <a:r>
              <a:rPr lang="de-CH" dirty="0" smtClean="0"/>
              <a:t>or </a:t>
            </a:r>
            <a:r>
              <a:rPr lang="de-CH" dirty="0"/>
              <a:t>reference: </a:t>
            </a:r>
            <a:r>
              <a:rPr lang="de-CH" sz="1200" dirty="0">
                <a:hlinkClick r:id="rId4"/>
              </a:rPr>
              <a:t>https://</a:t>
            </a:r>
            <a:r>
              <a:rPr lang="de-CH" sz="1200" dirty="0" smtClean="0">
                <a:hlinkClick r:id="rId4"/>
              </a:rPr>
              <a:t>indico.cern.ch/event/656491/contributions/2915646/attachments/1628719/2595760/FCC_IO_Overview_Amsterdam_VM_090418.pdf</a:t>
            </a:r>
            <a:endParaRPr lang="de-DE" sz="1200" dirty="0"/>
          </a:p>
        </p:txBody>
      </p:sp>
      <p:sp>
        <p:nvSpPr>
          <p:cNvPr id="13" name="Rectangle 12"/>
          <p:cNvSpPr/>
          <p:nvPr/>
        </p:nvSpPr>
        <p:spPr>
          <a:xfrm>
            <a:off x="448413" y="774504"/>
            <a:ext cx="2945927" cy="31861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48408" y="1525533"/>
            <a:ext cx="2407232" cy="286247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48409" y="1891498"/>
            <a:ext cx="1192708" cy="27927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78013" y="2229089"/>
            <a:ext cx="2249399" cy="323044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8013" y="2632437"/>
            <a:ext cx="2249399" cy="277483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367808" y="769688"/>
            <a:ext cx="1656184" cy="31861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69454" y="3725930"/>
            <a:ext cx="3179703" cy="277483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702458" y="6321559"/>
            <a:ext cx="194421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Total of </a:t>
            </a:r>
            <a:r>
              <a:rPr lang="de-DE" dirty="0" smtClean="0"/>
              <a:t>35 </a:t>
            </a:r>
            <a:r>
              <a:rPr lang="de-DE" dirty="0"/>
              <a:t>slides</a:t>
            </a:r>
            <a:endParaRPr lang="de-CH" dirty="0"/>
          </a:p>
        </p:txBody>
      </p:sp>
      <p:sp>
        <p:nvSpPr>
          <p:cNvPr id="21" name="Rectangle 20"/>
          <p:cNvSpPr/>
          <p:nvPr/>
        </p:nvSpPr>
        <p:spPr>
          <a:xfrm>
            <a:off x="448408" y="1178510"/>
            <a:ext cx="1255104" cy="27927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366444" y="1876084"/>
            <a:ext cx="2336014" cy="294690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366444" y="1129855"/>
            <a:ext cx="1188967" cy="31861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57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Geology</a:t>
            </a:r>
            <a:r>
              <a:rPr lang="fr-FR" sz="3200" dirty="0" smtClean="0">
                <a:latin typeface="+mn-lt"/>
              </a:rPr>
              <a:t> in </a:t>
            </a:r>
            <a:r>
              <a:rPr lang="fr-FR" sz="3200" dirty="0" err="1" smtClean="0">
                <a:latin typeface="+mn-lt"/>
              </a:rPr>
              <a:t>region</a:t>
            </a:r>
            <a:endParaRPr lang="fr-FR" sz="32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4496" y="6349732"/>
            <a:ext cx="45365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M. Haas / Montanuniversität Leoben + SMB-SE</a:t>
            </a:r>
            <a:endParaRPr lang="de-CH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01558" y="988360"/>
            <a:ext cx="5342442" cy="49725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b="1" dirty="0">
                <a:solidFill>
                  <a:srgbClr val="FF0000"/>
                </a:solidFill>
              </a:rPr>
              <a:t>Moraines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Glacial deposits comprising gravel, sands, silt and clay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Water bearing unit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Low strength</a:t>
            </a:r>
          </a:p>
          <a:p>
            <a:pPr algn="just"/>
            <a:r>
              <a:rPr lang="en-US" sz="1400" b="1" dirty="0">
                <a:solidFill>
                  <a:srgbClr val="FF0000"/>
                </a:solidFill>
              </a:rPr>
              <a:t>Molasse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Mixture of sandstones, marls </a:t>
            </a:r>
            <a:r>
              <a:rPr lang="en-US" sz="1400" dirty="0" smtClean="0">
                <a:ea typeface="ＭＳ Ｐゴシック" charset="0"/>
              </a:rPr>
              <a:t>and</a:t>
            </a:r>
          </a:p>
          <a:p>
            <a:pPr marL="457200" lvl="1" indent="0" algn="just">
              <a:buNone/>
            </a:pPr>
            <a:r>
              <a:rPr lang="en-US" sz="1400" dirty="0">
                <a:ea typeface="ＭＳ Ｐゴシック" charset="0"/>
              </a:rPr>
              <a:t>	</a:t>
            </a:r>
            <a:r>
              <a:rPr lang="en-US" sz="1400" dirty="0" smtClean="0">
                <a:ea typeface="ＭＳ Ｐゴシック" charset="0"/>
              </a:rPr>
              <a:t>formations </a:t>
            </a:r>
            <a:r>
              <a:rPr lang="en-US" sz="1400" dirty="0">
                <a:ea typeface="ＭＳ Ｐゴシック" charset="0"/>
              </a:rPr>
              <a:t>of intermediate composition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Considered good excavation rock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Relatively dry and stable 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Relatively soft rock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However, some risk </a:t>
            </a:r>
            <a:r>
              <a:rPr lang="en-US" sz="1400" dirty="0" smtClean="0">
                <a:ea typeface="ＭＳ Ｐゴシック" charset="0"/>
              </a:rPr>
              <a:t>involved:</a:t>
            </a:r>
          </a:p>
          <a:p>
            <a:pPr marL="457200" lvl="1" indent="0" algn="just">
              <a:buNone/>
            </a:pPr>
            <a:r>
              <a:rPr lang="en-US" sz="1400" dirty="0">
                <a:ea typeface="ＭＳ Ｐゴシック" charset="0"/>
              </a:rPr>
              <a:t>	</a:t>
            </a:r>
            <a:r>
              <a:rPr lang="en-US" sz="1400" dirty="0" smtClean="0">
                <a:ea typeface="ＭＳ Ｐゴシック" charset="0"/>
              </a:rPr>
              <a:t>structural </a:t>
            </a:r>
            <a:r>
              <a:rPr lang="en-US" sz="1400" dirty="0">
                <a:ea typeface="ＭＳ Ｐゴシック" charset="0"/>
              </a:rPr>
              <a:t>instability (swelling, creep, squeezing)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GB" sz="1400" b="1" dirty="0">
                <a:solidFill>
                  <a:srgbClr val="FF0000"/>
                </a:solidFill>
              </a:rPr>
              <a:t>Limestone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ea typeface="ＭＳ Ｐゴシック" charset="0"/>
            </a:endParaRPr>
          </a:p>
          <a:p>
            <a:pPr lvl="1" algn="just"/>
            <a:r>
              <a:rPr lang="en-US" sz="1400" dirty="0">
                <a:ea typeface="ＭＳ Ｐゴシック" charset="0"/>
              </a:rPr>
              <a:t>Hard rock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Normally considered as sound tunneling rock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In this region fractures and karsts encountered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High inflow rates measured during LEP </a:t>
            </a:r>
            <a:r>
              <a:rPr lang="en-US" sz="1400" dirty="0" smtClean="0">
                <a:ea typeface="ＭＳ Ｐゴシック" charset="0"/>
              </a:rPr>
              <a:t>construction</a:t>
            </a:r>
          </a:p>
          <a:p>
            <a:pPr marL="457200" lvl="1" indent="0" algn="just">
              <a:buNone/>
            </a:pPr>
            <a:r>
              <a:rPr lang="en-US" sz="1400" dirty="0">
                <a:ea typeface="ＭＳ Ｐゴシック" charset="0"/>
              </a:rPr>
              <a:t>	</a:t>
            </a:r>
            <a:r>
              <a:rPr lang="en-US" sz="1400" dirty="0" smtClean="0">
                <a:ea typeface="ＭＳ Ｐゴシック" charset="0"/>
              </a:rPr>
              <a:t>(600 l/sec</a:t>
            </a:r>
            <a:r>
              <a:rPr lang="en-US" sz="1400" dirty="0">
                <a:ea typeface="ＭＳ Ｐゴシック" charset="0"/>
              </a:rPr>
              <a:t>)</a:t>
            </a:r>
          </a:p>
          <a:p>
            <a:pPr lvl="1" algn="just"/>
            <a:r>
              <a:rPr lang="en-US" sz="1400" dirty="0">
                <a:ea typeface="ＭＳ Ｐゴシック" charset="0"/>
              </a:rPr>
              <a:t>Clay-silt sediments in water filling karsts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/>
          <a:srcRect l="25050" t="2039" r="12324"/>
          <a:stretch/>
        </p:blipFill>
        <p:spPr>
          <a:xfrm>
            <a:off x="108099" y="826950"/>
            <a:ext cx="2587008" cy="529540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A459579-BC08-1945-B0AE-1E375C63D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3425" y="4409778"/>
            <a:ext cx="2443363" cy="240064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2695107" y="1057835"/>
            <a:ext cx="1106451" cy="71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743418" y="2164472"/>
            <a:ext cx="1058140" cy="12817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776877" y="4088167"/>
            <a:ext cx="976370" cy="9104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ight Arrow 2"/>
          <p:cNvSpPr/>
          <p:nvPr/>
        </p:nvSpPr>
        <p:spPr>
          <a:xfrm flipH="1">
            <a:off x="8031789" y="2292643"/>
            <a:ext cx="832021" cy="1473261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553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Study</a:t>
            </a:r>
            <a:r>
              <a:rPr lang="fr-FR" sz="3200" dirty="0" smtClean="0">
                <a:latin typeface="+mn-lt"/>
              </a:rPr>
              <a:t> of molasse </a:t>
            </a:r>
            <a:r>
              <a:rPr lang="fr-FR" sz="3200" dirty="0" err="1" smtClean="0">
                <a:latin typeface="+mn-lt"/>
              </a:rPr>
              <a:t>re-use</a:t>
            </a:r>
            <a:endParaRPr lang="fr-FR" sz="32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46979" y="736088"/>
            <a:ext cx="45365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M. Haas / Montanuniversität Leoben + SMB-SE</a:t>
            </a:r>
            <a:endParaRPr lang="de-CH" dirty="0"/>
          </a:p>
        </p:txBody>
      </p:sp>
      <p:grpSp>
        <p:nvGrpSpPr>
          <p:cNvPr id="17" name="Group 16"/>
          <p:cNvGrpSpPr/>
          <p:nvPr/>
        </p:nvGrpSpPr>
        <p:grpSpPr>
          <a:xfrm>
            <a:off x="6257639" y="3749482"/>
            <a:ext cx="2752729" cy="2076019"/>
            <a:chOff x="6691154" y="4404359"/>
            <a:chExt cx="2568829" cy="198485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49" t="5956" b="3069"/>
            <a:stretch/>
          </p:blipFill>
          <p:spPr>
            <a:xfrm>
              <a:off x="6712282" y="4404359"/>
              <a:ext cx="2410778" cy="198485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 rot="1114074">
              <a:off x="7319942" y="5146348"/>
              <a:ext cx="1195455" cy="29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s</a:t>
              </a:r>
              <a:r>
                <a:rPr lang="en-GB" sz="1400" b="1" dirty="0" smtClean="0">
                  <a:solidFill>
                    <a:schemeClr val="bg1"/>
                  </a:solidFill>
                </a:rPr>
                <a:t>upport mesh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114074">
              <a:off x="6691154" y="5654248"/>
              <a:ext cx="2568829" cy="29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m</a:t>
              </a:r>
              <a:r>
                <a:rPr lang="en-GB" sz="1400" b="1" dirty="0" smtClean="0">
                  <a:solidFill>
                    <a:schemeClr val="bg1"/>
                  </a:solidFill>
                </a:rPr>
                <a:t>olasse </a:t>
              </a:r>
              <a:r>
                <a:rPr lang="en-GB" sz="1400" b="1" dirty="0">
                  <a:solidFill>
                    <a:schemeClr val="bg1"/>
                  </a:solidFill>
                </a:rPr>
                <a:t>(weak to medium marl)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1851" y="3733193"/>
            <a:ext cx="2925225" cy="2096113"/>
            <a:chOff x="44693" y="4348911"/>
            <a:chExt cx="2833542" cy="204029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65" r="319"/>
            <a:stretch/>
          </p:blipFill>
          <p:spPr>
            <a:xfrm>
              <a:off x="44693" y="4348911"/>
              <a:ext cx="2800343" cy="204029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 rot="850481">
              <a:off x="688032" y="5265236"/>
              <a:ext cx="1849890" cy="5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30 % </a:t>
              </a:r>
              <a:r>
                <a:rPr lang="en-GB" sz="1400" b="1" dirty="0">
                  <a:solidFill>
                    <a:schemeClr val="bg1"/>
                  </a:solidFill>
                </a:rPr>
                <a:t>of quartz content</a:t>
              </a:r>
            </a:p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(</a:t>
              </a:r>
              <a:r>
                <a:rPr lang="en-GB" sz="1400" b="1" dirty="0" err="1">
                  <a:solidFill>
                    <a:schemeClr val="bg1"/>
                  </a:solidFill>
                </a:rPr>
                <a:t>diamitite</a:t>
              </a:r>
              <a:r>
                <a:rPr lang="en-GB" sz="1400" b="1" dirty="0">
                  <a:solidFill>
                    <a:schemeClr val="bg1"/>
                  </a:solidFill>
                </a:rPr>
                <a:t>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899922">
              <a:off x="717995" y="5081259"/>
              <a:ext cx="2160240" cy="299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f</a:t>
              </a:r>
              <a:r>
                <a:rPr lang="en-GB" sz="1400" b="1" dirty="0" smtClean="0">
                  <a:solidFill>
                    <a:srgbClr val="FFFF00"/>
                  </a:solidFill>
                </a:rPr>
                <a:t>irst </a:t>
              </a:r>
              <a:r>
                <a:rPr lang="en-GB" sz="1400" b="1" dirty="0">
                  <a:solidFill>
                    <a:srgbClr val="FFFF00"/>
                  </a:solidFill>
                </a:rPr>
                <a:t>sample (weak marl)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718581" y="3744162"/>
            <a:ext cx="2067681" cy="2085145"/>
            <a:chOff x="3705276" y="4170556"/>
            <a:chExt cx="2104708" cy="216883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5" r="10425" b="1587"/>
            <a:stretch/>
          </p:blipFill>
          <p:spPr>
            <a:xfrm>
              <a:off x="3705276" y="4170556"/>
              <a:ext cx="1978723" cy="2168838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291876" y="4664090"/>
              <a:ext cx="1023167" cy="320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w</a:t>
              </a:r>
              <a:r>
                <a:rPr lang="en-GB" sz="1400" b="1" dirty="0" smtClean="0">
                  <a:solidFill>
                    <a:srgbClr val="FFFF00"/>
                  </a:solidFill>
                </a:rPr>
                <a:t>eak </a:t>
              </a:r>
              <a:r>
                <a:rPr lang="en-GB" sz="1400" b="1" dirty="0">
                  <a:solidFill>
                    <a:srgbClr val="FFFF00"/>
                  </a:solidFill>
                </a:rPr>
                <a:t>marl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92154" y="5610216"/>
              <a:ext cx="1217830" cy="544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h</a:t>
              </a:r>
              <a:r>
                <a:rPr lang="en-GB" sz="1400" b="1" dirty="0" smtClean="0">
                  <a:solidFill>
                    <a:srgbClr val="FFFF00"/>
                  </a:solidFill>
                </a:rPr>
                <a:t>ard </a:t>
              </a:r>
              <a:r>
                <a:rPr lang="en-GB" sz="1400" b="1" dirty="0">
                  <a:solidFill>
                    <a:srgbClr val="FFFF00"/>
                  </a:solidFill>
                </a:rPr>
                <a:t>porous sandstone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75685" y="5652346"/>
              <a:ext cx="853203" cy="544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c</a:t>
              </a:r>
              <a:r>
                <a:rPr lang="en-GB" sz="1400" b="1" dirty="0" smtClean="0">
                  <a:solidFill>
                    <a:srgbClr val="FFFF00"/>
                  </a:solidFill>
                </a:rPr>
                <a:t>ore </a:t>
              </a:r>
              <a:endParaRPr lang="en-GB" sz="1400" b="1" dirty="0">
                <a:solidFill>
                  <a:srgbClr val="FFFF00"/>
                </a:solidFill>
              </a:endParaRPr>
            </a:p>
            <a:p>
              <a:r>
                <a:rPr lang="en-GB" sz="1400" b="1" dirty="0">
                  <a:solidFill>
                    <a:srgbClr val="FFFF00"/>
                  </a:solidFill>
                </a:rPr>
                <a:t>samples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616979" y="1211622"/>
            <a:ext cx="4246664" cy="2455929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>
                <a:solidFill>
                  <a:schemeClr val="accent1">
                    <a:lumMod val="75000"/>
                  </a:schemeClr>
                </a:solidFill>
              </a:rPr>
              <a:t>To come</a:t>
            </a:r>
            <a:endParaRPr lang="en-GB" sz="16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251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Regular meetings with </a:t>
            </a:r>
            <a:r>
              <a:rPr lang="en-GB" sz="1251" dirty="0">
                <a:solidFill>
                  <a:srgbClr val="FF0000"/>
                </a:solidFill>
              </a:rPr>
              <a:t>CETU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 &amp; </a:t>
            </a:r>
            <a:r>
              <a:rPr lang="en-GB" sz="1251" dirty="0">
                <a:solidFill>
                  <a:srgbClr val="FF0000"/>
                </a:solidFill>
              </a:rPr>
              <a:t>GESDEC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		to 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derive a French &amp; Swiss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guideline</a:t>
            </a:r>
            <a:endParaRPr lang="en-GB" sz="1251" dirty="0">
              <a:solidFill>
                <a:schemeClr val="accent1">
                  <a:lumMod val="75000"/>
                </a:schemeClr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Further sampling (up to 100) 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along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FCC path to:</a:t>
            </a:r>
            <a:endParaRPr lang="en-GB" sz="1251" dirty="0">
              <a:solidFill>
                <a:schemeClr val="accent1">
                  <a:lumMod val="75000"/>
                </a:schemeClr>
              </a:solidFill>
            </a:endParaRP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Obtain new 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mineralogical, chemical, petrophysical &amp; geotechnical data +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combine them 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with existing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data 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from previous projects (e.g. LHC, SPS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, …)</a:t>
            </a:r>
            <a:endParaRPr lang="en-GB" sz="1251" dirty="0">
              <a:solidFill>
                <a:schemeClr val="accent1">
                  <a:lumMod val="75000"/>
                </a:schemeClr>
              </a:solidFill>
            </a:endParaRP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Distinguish between “red”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“grey” molasse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Taken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samples </a:t>
            </a:r>
            <a:r>
              <a:rPr lang="en-GB" sz="1251" dirty="0">
                <a:solidFill>
                  <a:schemeClr val="accent1">
                    <a:lumMod val="75000"/>
                  </a:schemeClr>
                </a:solidFill>
              </a:rPr>
              <a:t>from HL-LHC Point </a:t>
            </a: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251" dirty="0" smtClean="0">
                <a:solidFill>
                  <a:schemeClr val="accent1">
                    <a:lumMod val="75000"/>
                  </a:schemeClr>
                </a:solidFill>
              </a:rPr>
              <a:t>Re-use with regard to excavation method (e.g. TBM type)</a:t>
            </a:r>
            <a:endParaRPr lang="en-GB" sz="125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1480" y="1211621"/>
            <a:ext cx="4237699" cy="2449581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>
                <a:solidFill>
                  <a:schemeClr val="accent1">
                    <a:lumMod val="75000"/>
                  </a:schemeClr>
                </a:solidFill>
              </a:rPr>
              <a:t>Done so far</a:t>
            </a:r>
            <a:endParaRPr lang="en-GB" sz="16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247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Legal and technical literature research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Derivation of legal framework (“state-of-the-art”) for the treatment and </a:t>
            </a:r>
            <a:r>
              <a:rPr lang="en-GB" sz="1247" dirty="0" smtClean="0">
                <a:solidFill>
                  <a:schemeClr val="accent1">
                    <a:lumMod val="75000"/>
                  </a:schemeClr>
                </a:solidFill>
              </a:rPr>
              <a:t>re-use </a:t>
            </a: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of tunnel excavation material, explicitly for </a:t>
            </a:r>
            <a:r>
              <a:rPr lang="en-GB" sz="1247" dirty="0" smtClean="0">
                <a:solidFill>
                  <a:schemeClr val="accent1">
                    <a:lumMod val="75000"/>
                  </a:schemeClr>
                </a:solidFill>
              </a:rPr>
              <a:t>the FCC </a:t>
            </a: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study 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Close cooperation with </a:t>
            </a:r>
            <a:r>
              <a:rPr lang="en-GB" sz="1247" dirty="0">
                <a:solidFill>
                  <a:srgbClr val="FF0000"/>
                </a:solidFill>
              </a:rPr>
              <a:t>GESDEC</a:t>
            </a: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247" dirty="0">
                <a:solidFill>
                  <a:srgbClr val="FF0000"/>
                </a:solidFill>
              </a:rPr>
              <a:t>CETU</a:t>
            </a: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, MARTI AG, SETEC</a:t>
            </a:r>
          </a:p>
          <a:p>
            <a:pPr marL="693032" lvl="1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Received laboratory results (pollution analyses)</a:t>
            </a:r>
          </a:p>
          <a:p>
            <a:pPr marL="693032" lvl="1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Point 1 construction site, exchanging data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First samples taken at </a:t>
            </a:r>
            <a:r>
              <a:rPr lang="en-GB" sz="1247" dirty="0" smtClean="0">
                <a:solidFill>
                  <a:schemeClr val="accent1">
                    <a:lumMod val="75000"/>
                  </a:schemeClr>
                </a:solidFill>
              </a:rPr>
              <a:t>HL-LHC Point </a:t>
            </a: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1 and tested:</a:t>
            </a:r>
          </a:p>
          <a:p>
            <a:pPr marL="693032" lvl="1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Chemical </a:t>
            </a:r>
            <a:r>
              <a:rPr lang="en-GB" sz="1247" dirty="0" smtClean="0">
                <a:solidFill>
                  <a:schemeClr val="accent1">
                    <a:lumMod val="75000"/>
                  </a:schemeClr>
                </a:solidFill>
              </a:rPr>
              <a:t>composition</a:t>
            </a:r>
            <a:endParaRPr lang="en-GB" sz="1247" dirty="0">
              <a:solidFill>
                <a:schemeClr val="accent1">
                  <a:lumMod val="75000"/>
                </a:schemeClr>
              </a:solidFill>
            </a:endParaRPr>
          </a:p>
          <a:p>
            <a:pPr marL="693032" lvl="1" indent="-214308">
              <a:buFont typeface="Arial" panose="020B0604020202020204" pitchFamily="34" charset="0"/>
              <a:buChar char="•"/>
            </a:pPr>
            <a:r>
              <a:rPr lang="en-GB" sz="1247" dirty="0">
                <a:solidFill>
                  <a:schemeClr val="accent1">
                    <a:lumMod val="75000"/>
                  </a:schemeClr>
                </a:solidFill>
              </a:rPr>
              <a:t>Mineralogical composition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109" y="574869"/>
            <a:ext cx="3665354" cy="587958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44175" y="5885571"/>
            <a:ext cx="5742087" cy="92333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8:30:</a:t>
            </a:r>
          </a:p>
          <a:p>
            <a:pPr algn="ctr"/>
            <a:r>
              <a:rPr lang="en-GB" dirty="0" smtClean="0"/>
              <a:t>Excavation </a:t>
            </a:r>
            <a:r>
              <a:rPr lang="en-GB" dirty="0"/>
              <a:t>material use strategy </a:t>
            </a:r>
            <a:r>
              <a:rPr lang="de-DE" dirty="0" smtClean="0"/>
              <a:t>(Prof. R. Galler)</a:t>
            </a:r>
          </a:p>
          <a:p>
            <a:pPr algn="ctr"/>
            <a:r>
              <a:rPr lang="en-GB" dirty="0"/>
              <a:t>Analysis of excavation materials in view of </a:t>
            </a:r>
            <a:r>
              <a:rPr lang="en-GB" dirty="0" smtClean="0"/>
              <a:t>re-use (M. Haas)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664781" y="5977904"/>
            <a:ext cx="341870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GESDEC</a:t>
            </a:r>
            <a:r>
              <a:rPr lang="fr-FR" sz="1600" dirty="0" smtClean="0"/>
              <a:t> = Service </a:t>
            </a:r>
            <a:r>
              <a:rPr lang="fr-FR" sz="1600" dirty="0"/>
              <a:t>de géologie, sols et </a:t>
            </a:r>
            <a:r>
              <a:rPr lang="fr-FR" sz="1600" dirty="0" smtClean="0"/>
              <a:t>déchets (Genève / CH)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CETU</a:t>
            </a:r>
            <a:r>
              <a:rPr lang="fr-FR" sz="1600" dirty="0" smtClean="0"/>
              <a:t> </a:t>
            </a:r>
            <a:r>
              <a:rPr lang="fr-FR" sz="1600" dirty="0"/>
              <a:t>= </a:t>
            </a:r>
            <a:r>
              <a:rPr lang="fr-FR" sz="1600" dirty="0" smtClean="0"/>
              <a:t>Centre d’études des tunnels / F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992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Geodesy</a:t>
            </a:r>
            <a:endParaRPr lang="fr-FR" sz="32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1130" y="6349732"/>
            <a:ext cx="20298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M. </a:t>
            </a:r>
            <a:r>
              <a:rPr lang="de-DE" dirty="0" smtClean="0"/>
              <a:t>Jones </a:t>
            </a:r>
            <a:r>
              <a:rPr lang="de-DE" dirty="0"/>
              <a:t>/ </a:t>
            </a:r>
            <a:r>
              <a:rPr lang="de-DE" dirty="0" smtClean="0"/>
              <a:t>EN-SMM</a:t>
            </a:r>
            <a:endParaRPr lang="de-CH" dirty="0"/>
          </a:p>
        </p:txBody>
      </p:sp>
      <p:sp>
        <p:nvSpPr>
          <p:cNvPr id="19" name="Content Placeholder 14"/>
          <p:cNvSpPr txBox="1">
            <a:spLocks/>
          </p:cNvSpPr>
          <p:nvPr/>
        </p:nvSpPr>
        <p:spPr>
          <a:xfrm>
            <a:off x="4402938" y="752391"/>
            <a:ext cx="4648201" cy="42744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FF0000"/>
                </a:solidFill>
              </a:rPr>
              <a:t>Reference </a:t>
            </a:r>
            <a:r>
              <a:rPr lang="en-GB" sz="1800" dirty="0">
                <a:solidFill>
                  <a:srgbClr val="FF0000"/>
                </a:solidFill>
              </a:rPr>
              <a:t>point coordinates for CE construction</a:t>
            </a:r>
            <a:endParaRPr lang="en-GB" sz="1800" b="1" dirty="0">
              <a:solidFill>
                <a:srgbClr val="FF0000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endParaRPr lang="en-GB" sz="1800" b="1" dirty="0" smtClean="0"/>
          </a:p>
        </p:txBody>
      </p:sp>
      <p:sp>
        <p:nvSpPr>
          <p:cNvPr id="57" name="Rectangle 56"/>
          <p:cNvSpPr/>
          <p:nvPr/>
        </p:nvSpPr>
        <p:spPr>
          <a:xfrm>
            <a:off x="949537" y="6188421"/>
            <a:ext cx="5486001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dirty="0"/>
              <a:t>Geodetic infrastructure and alignment – planning and studies </a:t>
            </a:r>
            <a:r>
              <a:rPr lang="de-DE" dirty="0" smtClean="0"/>
              <a:t>(M. Jones)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8983" y="1023335"/>
            <a:ext cx="84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2020 + </a:t>
            </a:r>
            <a:endParaRPr lang="de-CH" dirty="0"/>
          </a:p>
        </p:txBody>
      </p:sp>
      <p:sp>
        <p:nvSpPr>
          <p:cNvPr id="41" name="Content Placeholder 14"/>
          <p:cNvSpPr txBox="1">
            <a:spLocks/>
          </p:cNvSpPr>
          <p:nvPr/>
        </p:nvSpPr>
        <p:spPr>
          <a:xfrm>
            <a:off x="5318069" y="1188272"/>
            <a:ext cx="3733070" cy="50001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rgbClr val="0070C0"/>
                </a:solidFill>
              </a:rPr>
              <a:t>Accelerator </a:t>
            </a:r>
            <a:r>
              <a:rPr lang="en-GB" sz="1800" dirty="0" smtClean="0">
                <a:solidFill>
                  <a:srgbClr val="0070C0"/>
                </a:solidFill>
              </a:rPr>
              <a:t>information required:</a:t>
            </a:r>
            <a:endParaRPr lang="en-GB" sz="1800" dirty="0">
              <a:solidFill>
                <a:srgbClr val="0070C0"/>
              </a:solidFill>
            </a:endParaRPr>
          </a:p>
          <a:p>
            <a:r>
              <a:rPr lang="en-GB" sz="1800" dirty="0"/>
              <a:t>Theoretical </a:t>
            </a:r>
            <a:r>
              <a:rPr lang="en-GB" sz="1800" dirty="0" smtClean="0"/>
              <a:t>design</a:t>
            </a:r>
            <a:endParaRPr lang="en-GB" sz="1800" dirty="0"/>
          </a:p>
          <a:p>
            <a:r>
              <a:rPr lang="en-GB" sz="1800" dirty="0"/>
              <a:t>FCC-</a:t>
            </a:r>
            <a:r>
              <a:rPr lang="en-GB" sz="1800" dirty="0" err="1"/>
              <a:t>ee</a:t>
            </a:r>
            <a:r>
              <a:rPr lang="en-GB" sz="1800" dirty="0"/>
              <a:t> </a:t>
            </a:r>
            <a:r>
              <a:rPr lang="en-GB" sz="1800" dirty="0" smtClean="0"/>
              <a:t>integration model</a:t>
            </a:r>
            <a:endParaRPr lang="en-GB" sz="1800" dirty="0"/>
          </a:p>
          <a:p>
            <a:r>
              <a:rPr lang="en-GB" sz="1800" dirty="0"/>
              <a:t>Metrology &amp; </a:t>
            </a:r>
            <a:r>
              <a:rPr lang="en-GB" sz="1800" dirty="0" smtClean="0"/>
              <a:t>alignment precisions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>
                <a:solidFill>
                  <a:srgbClr val="0070C0"/>
                </a:solidFill>
              </a:rPr>
              <a:t>To be </a:t>
            </a:r>
            <a:r>
              <a:rPr lang="en-GB" sz="1800" dirty="0" smtClean="0">
                <a:solidFill>
                  <a:srgbClr val="0070C0"/>
                </a:solidFill>
              </a:rPr>
              <a:t>developed:</a:t>
            </a:r>
            <a:endParaRPr lang="en-GB" sz="1800" dirty="0">
              <a:solidFill>
                <a:srgbClr val="0070C0"/>
              </a:solidFill>
            </a:endParaRPr>
          </a:p>
          <a:p>
            <a:r>
              <a:rPr lang="en-GB" sz="1800" dirty="0"/>
              <a:t>Geodetic </a:t>
            </a:r>
            <a:r>
              <a:rPr lang="en-GB" sz="1800" dirty="0" smtClean="0"/>
              <a:t>surface reference </a:t>
            </a:r>
            <a:r>
              <a:rPr lang="en-GB" sz="1800" dirty="0"/>
              <a:t>Network</a:t>
            </a:r>
          </a:p>
          <a:p>
            <a:r>
              <a:rPr lang="en-GB" sz="1800" dirty="0"/>
              <a:t>Reference </a:t>
            </a:r>
            <a:r>
              <a:rPr lang="en-GB" sz="1800" dirty="0" smtClean="0"/>
              <a:t>systems </a:t>
            </a:r>
            <a:r>
              <a:rPr lang="en-GB" sz="1800" dirty="0"/>
              <a:t>and </a:t>
            </a:r>
            <a:r>
              <a:rPr lang="en-GB" sz="1800" dirty="0" smtClean="0"/>
              <a:t>transformation algorithms</a:t>
            </a:r>
            <a:endParaRPr lang="en-GB" sz="1800" dirty="0"/>
          </a:p>
          <a:p>
            <a:r>
              <a:rPr lang="en-GB" sz="1800" dirty="0"/>
              <a:t>Gravity </a:t>
            </a:r>
            <a:r>
              <a:rPr lang="en-GB" sz="1800" dirty="0" smtClean="0"/>
              <a:t>field model </a:t>
            </a:r>
            <a:endParaRPr lang="en-GB" sz="1800" dirty="0"/>
          </a:p>
          <a:p>
            <a:r>
              <a:rPr lang="en-GB" sz="1800" dirty="0"/>
              <a:t>Geodetic </a:t>
            </a:r>
            <a:r>
              <a:rPr lang="en-GB" sz="1800" dirty="0" smtClean="0"/>
              <a:t>transformation software</a:t>
            </a: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70C0"/>
                </a:solidFill>
              </a:rPr>
              <a:t>Organisational:</a:t>
            </a:r>
            <a:endParaRPr lang="en-GB" sz="18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800" dirty="0" smtClean="0"/>
              <a:t>Planning</a:t>
            </a: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 smtClean="0"/>
              <a:t>Resources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398984" y="1558391"/>
            <a:ext cx="4673518" cy="2723511"/>
          </a:xfrm>
          <a:prstGeom prst="roundRect">
            <a:avLst>
              <a:gd name="adj" fmla="val 2434"/>
            </a:avLst>
          </a:prstGeom>
          <a:solidFill>
            <a:srgbClr val="FFFFFF">
              <a:alpha val="6509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Content Placeholder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67" y="1319197"/>
            <a:ext cx="4585794" cy="2962705"/>
          </a:xfrm>
          <a:prstGeom prst="rect">
            <a:avLst/>
          </a:prstGeom>
        </p:spPr>
      </p:pic>
      <p:sp>
        <p:nvSpPr>
          <p:cNvPr id="44" name="Rounded Rectangle 43"/>
          <p:cNvSpPr/>
          <p:nvPr/>
        </p:nvSpPr>
        <p:spPr>
          <a:xfrm>
            <a:off x="398984" y="1558391"/>
            <a:ext cx="4673518" cy="2723511"/>
          </a:xfrm>
          <a:prstGeom prst="roundRect">
            <a:avLst>
              <a:gd name="adj" fmla="val 2434"/>
            </a:avLst>
          </a:prstGeom>
          <a:solidFill>
            <a:srgbClr val="FFFFFF">
              <a:alpha val="6509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Content Placeholder 67"/>
          <p:cNvPicPr>
            <a:picLocks noChangeAspect="1"/>
          </p:cNvPicPr>
          <p:nvPr/>
        </p:nvPicPr>
        <p:blipFill rotWithShape="1">
          <a:blip r:embed="rId3"/>
          <a:srcRect b="92756"/>
          <a:stretch/>
        </p:blipFill>
        <p:spPr>
          <a:xfrm>
            <a:off x="426767" y="4300438"/>
            <a:ext cx="4585794" cy="214629"/>
          </a:xfrm>
          <a:prstGeom prst="rect">
            <a:avLst/>
          </a:prstGeom>
        </p:spPr>
      </p:pic>
      <p:cxnSp>
        <p:nvCxnSpPr>
          <p:cNvPr id="46" name="Straight Connector 45"/>
          <p:cNvCxnSpPr>
            <a:endCxn id="49" idx="1"/>
          </p:cNvCxnSpPr>
          <p:nvPr/>
        </p:nvCxnSpPr>
        <p:spPr>
          <a:xfrm>
            <a:off x="2466545" y="1242764"/>
            <a:ext cx="1" cy="1089045"/>
          </a:xfrm>
          <a:prstGeom prst="line">
            <a:avLst/>
          </a:prstGeom>
          <a:ln w="38100">
            <a:solidFill>
              <a:srgbClr val="0070C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50" idx="1"/>
          </p:cNvCxnSpPr>
          <p:nvPr/>
        </p:nvCxnSpPr>
        <p:spPr>
          <a:xfrm>
            <a:off x="1958941" y="1242763"/>
            <a:ext cx="8201" cy="1332293"/>
          </a:xfrm>
          <a:prstGeom prst="line">
            <a:avLst/>
          </a:prstGeom>
          <a:ln w="38100">
            <a:solidFill>
              <a:srgbClr val="00B050"/>
            </a:solidFill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90" idx="0"/>
            <a:endCxn id="51" idx="1"/>
          </p:cNvCxnSpPr>
          <p:nvPr/>
        </p:nvCxnSpPr>
        <p:spPr>
          <a:xfrm flipV="1">
            <a:off x="2202279" y="3934599"/>
            <a:ext cx="8867" cy="627006"/>
          </a:xfrm>
          <a:prstGeom prst="line">
            <a:avLst/>
          </a:prstGeom>
          <a:ln w="38100">
            <a:solidFill>
              <a:srgbClr val="00B05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66546" y="2193309"/>
            <a:ext cx="1072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CE works start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67142" y="2436556"/>
            <a:ext cx="275088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CE construction invitation </a:t>
            </a:r>
            <a:r>
              <a:rPr lang="en-GB" sz="1200" dirty="0">
                <a:solidFill>
                  <a:srgbClr val="00B050"/>
                </a:solidFill>
              </a:rPr>
              <a:t>to </a:t>
            </a:r>
            <a:r>
              <a:rPr lang="en-GB" sz="1200" dirty="0" smtClean="0">
                <a:solidFill>
                  <a:srgbClr val="00B050"/>
                </a:solidFill>
              </a:rPr>
              <a:t>tender start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11146" y="3796099"/>
            <a:ext cx="29486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Final </a:t>
            </a:r>
            <a:r>
              <a:rPr lang="en-GB" sz="1200" dirty="0" smtClean="0">
                <a:solidFill>
                  <a:srgbClr val="00B050"/>
                </a:solidFill>
              </a:rPr>
              <a:t>update </a:t>
            </a:r>
            <a:r>
              <a:rPr lang="en-GB" sz="1200" dirty="0">
                <a:solidFill>
                  <a:srgbClr val="00B050"/>
                </a:solidFill>
              </a:rPr>
              <a:t>of </a:t>
            </a:r>
            <a:r>
              <a:rPr lang="en-GB" sz="1200" dirty="0" smtClean="0">
                <a:solidFill>
                  <a:srgbClr val="00B050"/>
                </a:solidFill>
              </a:rPr>
              <a:t>position </a:t>
            </a:r>
            <a:r>
              <a:rPr lang="en-GB" sz="1200" dirty="0">
                <a:solidFill>
                  <a:srgbClr val="00B050"/>
                </a:solidFill>
              </a:rPr>
              <a:t>and </a:t>
            </a:r>
            <a:r>
              <a:rPr lang="en-GB" sz="1200" dirty="0" smtClean="0">
                <a:solidFill>
                  <a:srgbClr val="00B050"/>
                </a:solidFill>
              </a:rPr>
              <a:t>orientation end</a:t>
            </a:r>
            <a:endParaRPr lang="en-GB" sz="1200" dirty="0">
              <a:solidFill>
                <a:srgbClr val="00B050"/>
              </a:solidFill>
            </a:endParaRPr>
          </a:p>
        </p:txBody>
      </p:sp>
      <p:cxnSp>
        <p:nvCxnSpPr>
          <p:cNvPr id="52" name="Straight Connector 51"/>
          <p:cNvCxnSpPr>
            <a:endCxn id="54" idx="1"/>
          </p:cNvCxnSpPr>
          <p:nvPr/>
        </p:nvCxnSpPr>
        <p:spPr>
          <a:xfrm>
            <a:off x="2975506" y="1242763"/>
            <a:ext cx="525" cy="845799"/>
          </a:xfrm>
          <a:prstGeom prst="line">
            <a:avLst/>
          </a:prstGeom>
          <a:ln w="38100">
            <a:solidFill>
              <a:srgbClr val="00206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55" idx="1"/>
          </p:cNvCxnSpPr>
          <p:nvPr/>
        </p:nvCxnSpPr>
        <p:spPr>
          <a:xfrm>
            <a:off x="3608313" y="1242764"/>
            <a:ext cx="156" cy="602551"/>
          </a:xfrm>
          <a:prstGeom prst="line">
            <a:avLst/>
          </a:prstGeom>
          <a:ln w="38100">
            <a:solidFill>
              <a:srgbClr val="7030A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976031" y="1950062"/>
            <a:ext cx="1713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Injector </a:t>
            </a:r>
            <a:r>
              <a:rPr lang="en-GB" sz="1200" dirty="0" smtClean="0">
                <a:solidFill>
                  <a:srgbClr val="002060"/>
                </a:solidFill>
              </a:rPr>
              <a:t>installation </a:t>
            </a:r>
            <a:r>
              <a:rPr lang="en-GB" sz="1200" dirty="0">
                <a:solidFill>
                  <a:srgbClr val="002060"/>
                </a:solidFill>
              </a:rPr>
              <a:t>s</a:t>
            </a:r>
            <a:r>
              <a:rPr lang="en-GB" sz="1200" dirty="0" smtClean="0">
                <a:solidFill>
                  <a:srgbClr val="002060"/>
                </a:solidFill>
              </a:rPr>
              <a:t>tart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608469" y="1706815"/>
            <a:ext cx="1463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7030A0"/>
                </a:solidFill>
              </a:rPr>
              <a:t>FCC </a:t>
            </a:r>
            <a:r>
              <a:rPr lang="en-GB" sz="1200" dirty="0" smtClean="0">
                <a:solidFill>
                  <a:srgbClr val="7030A0"/>
                </a:solidFill>
              </a:rPr>
              <a:t>installation start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029796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Y</a:t>
            </a:r>
            <a:r>
              <a:rPr lang="en-GB" sz="1200" baseline="-25000" dirty="0">
                <a:solidFill>
                  <a:srgbClr val="00B050"/>
                </a:solidFill>
              </a:rPr>
              <a:t>8</a:t>
            </a:r>
          </a:p>
        </p:txBody>
      </p:sp>
      <p:pic>
        <p:nvPicPr>
          <p:cNvPr id="91" name="Picture 6" descr="MarcS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798" b="23393"/>
          <a:stretch>
            <a:fillRect/>
          </a:stretch>
        </p:blipFill>
        <p:spPr bwMode="auto">
          <a:xfrm>
            <a:off x="819990" y="4901878"/>
            <a:ext cx="988245" cy="67660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235" y="4813224"/>
            <a:ext cx="961543" cy="641029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7031" y="4881954"/>
            <a:ext cx="1001316" cy="758027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7"/>
          <a:srcRect t="16299"/>
          <a:stretch/>
        </p:blipFill>
        <p:spPr>
          <a:xfrm>
            <a:off x="2688275" y="4779168"/>
            <a:ext cx="734376" cy="92202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2229" y="4813224"/>
            <a:ext cx="812714" cy="824754"/>
          </a:xfrm>
          <a:prstGeom prst="rect">
            <a:avLst/>
          </a:prstGeom>
        </p:spPr>
      </p:pic>
      <p:sp>
        <p:nvSpPr>
          <p:cNvPr id="96" name="Cloud 95"/>
          <p:cNvSpPr/>
          <p:nvPr/>
        </p:nvSpPr>
        <p:spPr>
          <a:xfrm rot="16200000">
            <a:off x="-717050" y="2444795"/>
            <a:ext cx="2692121" cy="919311"/>
          </a:xfrm>
          <a:prstGeom prst="cloud">
            <a:avLst/>
          </a:prstGeom>
          <a:gradFill>
            <a:gsLst>
              <a:gs pos="0">
                <a:schemeClr val="accent1">
                  <a:tint val="73000"/>
                  <a:satMod val="150000"/>
                  <a:lumMod val="97000"/>
                  <a:lumOff val="3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lumMod val="74000"/>
                  <a:lumOff val="26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lumMod val="58000"/>
                  <a:lumOff val="42000"/>
                </a:schemeClr>
              </a:gs>
              <a:gs pos="54000">
                <a:schemeClr val="accent1">
                  <a:shade val="57000"/>
                  <a:satMod val="120000"/>
                  <a:lumMod val="46000"/>
                  <a:lumOff val="54000"/>
                </a:schemeClr>
              </a:gs>
              <a:gs pos="80000">
                <a:schemeClr val="accent1">
                  <a:shade val="56000"/>
                  <a:satMod val="145000"/>
                  <a:lumMod val="29000"/>
                  <a:lumOff val="71000"/>
                </a:schemeClr>
              </a:gs>
              <a:gs pos="88000">
                <a:schemeClr val="accent1">
                  <a:shade val="63000"/>
                  <a:satMod val="160000"/>
                  <a:lumMod val="29000"/>
                  <a:lumOff val="71000"/>
                </a:schemeClr>
              </a:gs>
              <a:gs pos="100000">
                <a:schemeClr val="accent1">
                  <a:tint val="99555"/>
                  <a:satMod val="155000"/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7" name="Content Placeholder 67"/>
          <p:cNvPicPr>
            <a:picLocks noChangeAspect="1"/>
          </p:cNvPicPr>
          <p:nvPr/>
        </p:nvPicPr>
        <p:blipFill rotWithShape="1">
          <a:blip r:embed="rId3"/>
          <a:srcRect b="92756"/>
          <a:stretch/>
        </p:blipFill>
        <p:spPr>
          <a:xfrm>
            <a:off x="426767" y="4300438"/>
            <a:ext cx="4585794" cy="214629"/>
          </a:xfrm>
          <a:prstGeom prst="rect">
            <a:avLst/>
          </a:prstGeom>
        </p:spPr>
      </p:pic>
      <p:cxnSp>
        <p:nvCxnSpPr>
          <p:cNvPr id="98" name="Straight Connector 97"/>
          <p:cNvCxnSpPr>
            <a:stCxn id="108" idx="0"/>
            <a:endCxn id="101" idx="1"/>
          </p:cNvCxnSpPr>
          <p:nvPr/>
        </p:nvCxnSpPr>
        <p:spPr>
          <a:xfrm flipV="1">
            <a:off x="1952590" y="3691353"/>
            <a:ext cx="6912" cy="870252"/>
          </a:xfrm>
          <a:prstGeom prst="line">
            <a:avLst/>
          </a:prstGeom>
          <a:ln w="38100">
            <a:solidFill>
              <a:srgbClr val="FF99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109" idx="0"/>
          </p:cNvCxnSpPr>
          <p:nvPr/>
        </p:nvCxnSpPr>
        <p:spPr>
          <a:xfrm flipV="1">
            <a:off x="2202279" y="3934599"/>
            <a:ext cx="8867" cy="627006"/>
          </a:xfrm>
          <a:prstGeom prst="line">
            <a:avLst/>
          </a:prstGeom>
          <a:ln w="38100">
            <a:solidFill>
              <a:srgbClr val="00B05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1959502" y="3552853"/>
            <a:ext cx="278871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9900"/>
                </a:solidFill>
              </a:rPr>
              <a:t>Establish definitive reference systems end</a:t>
            </a:r>
            <a:endParaRPr lang="en-GB" sz="1200" dirty="0">
              <a:solidFill>
                <a:srgbClr val="FF99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63362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Y</a:t>
            </a:r>
            <a:r>
              <a:rPr lang="en-GB" sz="1200" baseline="-25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45060" y="3066361"/>
            <a:ext cx="2365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</a:rPr>
              <a:t>Procure g</a:t>
            </a:r>
            <a:r>
              <a:rPr lang="en-GB" sz="1200" dirty="0" smtClean="0">
                <a:solidFill>
                  <a:srgbClr val="C00000"/>
                </a:solidFill>
              </a:rPr>
              <a:t>eodetic instruments start</a:t>
            </a:r>
            <a:endParaRPr lang="en-GB" sz="1200" dirty="0">
              <a:solidFill>
                <a:srgbClr val="C00000"/>
              </a:solidFill>
            </a:endParaRPr>
          </a:p>
        </p:txBody>
      </p:sp>
      <p:cxnSp>
        <p:nvCxnSpPr>
          <p:cNvPr id="104" name="Straight Connector 103"/>
          <p:cNvCxnSpPr>
            <a:stCxn id="107" idx="0"/>
            <a:endCxn id="105" idx="1"/>
          </p:cNvCxnSpPr>
          <p:nvPr/>
        </p:nvCxnSpPr>
        <p:spPr>
          <a:xfrm flipV="1">
            <a:off x="1441337" y="3448107"/>
            <a:ext cx="10556" cy="1113498"/>
          </a:xfrm>
          <a:prstGeom prst="line">
            <a:avLst/>
          </a:prstGeom>
          <a:ln w="38100"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451893" y="3309607"/>
            <a:ext cx="2052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Geodetic </a:t>
            </a:r>
            <a:r>
              <a:rPr lang="en-GB" sz="1200" dirty="0" smtClean="0">
                <a:solidFill>
                  <a:srgbClr val="FF0000"/>
                </a:solidFill>
              </a:rPr>
              <a:t>measurements start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06" name="Straight Connector 105"/>
          <p:cNvCxnSpPr>
            <a:stCxn id="102" idx="0"/>
            <a:endCxn id="103" idx="1"/>
          </p:cNvCxnSpPr>
          <p:nvPr/>
        </p:nvCxnSpPr>
        <p:spPr>
          <a:xfrm flipV="1">
            <a:off x="935845" y="3204861"/>
            <a:ext cx="9215" cy="1356744"/>
          </a:xfrm>
          <a:prstGeom prst="line">
            <a:avLst/>
          </a:prstGeom>
          <a:ln w="38100">
            <a:solidFill>
              <a:srgbClr val="C0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268854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Y</a:t>
            </a:r>
            <a:r>
              <a:rPr lang="en-GB" sz="1200" baseline="-250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780107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9900"/>
                </a:solidFill>
              </a:rPr>
              <a:t>Y</a:t>
            </a:r>
            <a:r>
              <a:rPr lang="en-GB" sz="1200" baseline="-25000" dirty="0">
                <a:solidFill>
                  <a:srgbClr val="FF9900"/>
                </a:solidFill>
              </a:rPr>
              <a:t>7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029796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Y</a:t>
            </a:r>
            <a:r>
              <a:rPr lang="en-GB" sz="1200" baseline="-25000" dirty="0">
                <a:solidFill>
                  <a:srgbClr val="00B050"/>
                </a:solidFill>
              </a:rPr>
              <a:t>8</a:t>
            </a:r>
          </a:p>
        </p:txBody>
      </p:sp>
      <p:sp>
        <p:nvSpPr>
          <p:cNvPr id="110" name="Rectangle 109"/>
          <p:cNvSpPr/>
          <p:nvPr/>
        </p:nvSpPr>
        <p:spPr>
          <a:xfrm rot="16200000">
            <a:off x="-470323" y="2609484"/>
            <a:ext cx="213872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Design Concept</a:t>
            </a:r>
          </a:p>
        </p:txBody>
      </p:sp>
      <p:grpSp>
        <p:nvGrpSpPr>
          <p:cNvPr id="111" name="Group 9"/>
          <p:cNvGrpSpPr>
            <a:grpSpLocks noChangeAspect="1"/>
          </p:cNvGrpSpPr>
          <p:nvPr/>
        </p:nvGrpSpPr>
        <p:grpSpPr bwMode="auto">
          <a:xfrm>
            <a:off x="236050" y="4881598"/>
            <a:ext cx="834027" cy="734115"/>
            <a:chOff x="3685" y="949"/>
            <a:chExt cx="1767" cy="1620"/>
          </a:xfrm>
        </p:grpSpPr>
        <p:sp>
          <p:nvSpPr>
            <p:cNvPr id="112" name="Oval 10"/>
            <p:cNvSpPr>
              <a:spLocks noChangeArrowheads="1"/>
            </p:cNvSpPr>
            <p:nvPr/>
          </p:nvSpPr>
          <p:spPr bwMode="auto">
            <a:xfrm>
              <a:off x="3753" y="1012"/>
              <a:ext cx="1530" cy="1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3" name="Picture 11" descr="can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" y="1000"/>
              <a:ext cx="1767" cy="1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4" name="Group 12"/>
            <p:cNvGrpSpPr>
              <a:grpSpLocks noChangeAspect="1"/>
            </p:cNvGrpSpPr>
            <p:nvPr/>
          </p:nvGrpSpPr>
          <p:grpSpPr bwMode="auto">
            <a:xfrm>
              <a:off x="4529" y="949"/>
              <a:ext cx="832" cy="1072"/>
              <a:chOff x="2694" y="974"/>
              <a:chExt cx="1493" cy="1924"/>
            </a:xfrm>
          </p:grpSpPr>
          <p:sp>
            <p:nvSpPr>
              <p:cNvPr id="118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2694" y="974"/>
                <a:ext cx="6" cy="1624"/>
              </a:xfrm>
              <a:prstGeom prst="line">
                <a:avLst/>
              </a:prstGeom>
              <a:noFill/>
              <a:ln w="28575">
                <a:solidFill>
                  <a:srgbClr val="240F8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9" name="Line 14"/>
              <p:cNvSpPr>
                <a:spLocks noChangeAspect="1" noChangeShapeType="1"/>
              </p:cNvSpPr>
              <p:nvPr/>
            </p:nvSpPr>
            <p:spPr bwMode="auto">
              <a:xfrm>
                <a:off x="2694" y="2598"/>
                <a:ext cx="1493" cy="300"/>
              </a:xfrm>
              <a:prstGeom prst="line">
                <a:avLst/>
              </a:prstGeom>
              <a:noFill/>
              <a:ln w="28575">
                <a:solidFill>
                  <a:srgbClr val="240F8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0" name="Line 15"/>
              <p:cNvSpPr>
                <a:spLocks noChangeAspect="1" noChangeShapeType="1"/>
              </p:cNvSpPr>
              <p:nvPr/>
            </p:nvSpPr>
            <p:spPr bwMode="auto">
              <a:xfrm flipV="1">
                <a:off x="2694" y="2137"/>
                <a:ext cx="1440" cy="461"/>
              </a:xfrm>
              <a:prstGeom prst="line">
                <a:avLst/>
              </a:prstGeom>
              <a:noFill/>
              <a:ln w="28575">
                <a:solidFill>
                  <a:srgbClr val="240F8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" name="Line 16"/>
            <p:cNvSpPr>
              <a:spLocks noChangeAspect="1" noChangeShapeType="1"/>
            </p:cNvSpPr>
            <p:nvPr/>
          </p:nvSpPr>
          <p:spPr bwMode="auto">
            <a:xfrm flipV="1">
              <a:off x="4845" y="1175"/>
              <a:ext cx="263" cy="303"/>
            </a:xfrm>
            <a:prstGeom prst="line">
              <a:avLst/>
            </a:prstGeom>
            <a:noFill/>
            <a:ln w="19050">
              <a:solidFill>
                <a:srgbClr val="240F8D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Line 17"/>
            <p:cNvSpPr>
              <a:spLocks noChangeAspect="1" noChangeShapeType="1"/>
            </p:cNvSpPr>
            <p:nvPr/>
          </p:nvSpPr>
          <p:spPr bwMode="auto">
            <a:xfrm flipV="1">
              <a:off x="4845" y="1287"/>
              <a:ext cx="32" cy="191"/>
            </a:xfrm>
            <a:prstGeom prst="line">
              <a:avLst/>
            </a:prstGeom>
            <a:noFill/>
            <a:ln w="19050">
              <a:solidFill>
                <a:srgbClr val="240F8D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Line 18"/>
            <p:cNvSpPr>
              <a:spLocks noChangeAspect="1" noChangeShapeType="1"/>
            </p:cNvSpPr>
            <p:nvPr/>
          </p:nvSpPr>
          <p:spPr bwMode="auto">
            <a:xfrm>
              <a:off x="4848" y="1475"/>
              <a:ext cx="202" cy="52"/>
            </a:xfrm>
            <a:prstGeom prst="line">
              <a:avLst/>
            </a:prstGeom>
            <a:noFill/>
            <a:ln w="19050">
              <a:solidFill>
                <a:srgbClr val="240F8D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6551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5187866" y="2479551"/>
            <a:ext cx="3934829" cy="3655064"/>
            <a:chOff x="6315762" y="1472292"/>
            <a:chExt cx="2202139" cy="2030218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3"/>
            <a:srcRect l="24861" r="21655"/>
            <a:stretch/>
          </p:blipFill>
          <p:spPr>
            <a:xfrm>
              <a:off x="6587494" y="1472292"/>
              <a:ext cx="1930407" cy="2030218"/>
            </a:xfrm>
            <a:prstGeom prst="rect">
              <a:avLst/>
            </a:prstGeom>
          </p:spPr>
        </p:pic>
        <p:sp>
          <p:nvSpPr>
            <p:cNvPr id="62" name="Isosceles Triangle 61"/>
            <p:cNvSpPr/>
            <p:nvPr/>
          </p:nvSpPr>
          <p:spPr>
            <a:xfrm rot="10800000">
              <a:off x="6315762" y="1753730"/>
              <a:ext cx="503665" cy="546093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1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220"/>
            <a:ext cx="8242570" cy="287134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6490447" y="6349732"/>
            <a:ext cx="211055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M. </a:t>
            </a:r>
            <a:r>
              <a:rPr lang="de-DE" dirty="0" smtClean="0"/>
              <a:t>Jones </a:t>
            </a:r>
            <a:r>
              <a:rPr lang="de-DE" dirty="0"/>
              <a:t>/ </a:t>
            </a:r>
            <a:r>
              <a:rPr lang="de-DE" dirty="0" smtClean="0"/>
              <a:t>EN-SMM</a:t>
            </a:r>
            <a:endParaRPr lang="de-CH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5290" y="4189690"/>
            <a:ext cx="249420" cy="73787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52395" y="6188421"/>
            <a:ext cx="5486001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dirty="0"/>
              <a:t>Geodetic infrastructure and alignment – planning and studies </a:t>
            </a:r>
            <a:r>
              <a:rPr lang="de-DE" dirty="0" smtClean="0"/>
              <a:t>(M. Jones)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6252990" y="4405020"/>
            <a:ext cx="1145059" cy="55193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7027299" y="3394172"/>
            <a:ext cx="950337" cy="10083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45723" y="2316954"/>
            <a:ext cx="1538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Detailed integration and accessibility to be studied</a:t>
            </a:r>
            <a:endParaRPr lang="de-CH" sz="16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sz="3200" dirty="0" smtClean="0">
                <a:latin typeface="+mn-lt"/>
              </a:rPr>
              <a:t>	   FCC-</a:t>
            </a:r>
            <a:r>
              <a:rPr lang="fr-FR" sz="3200" dirty="0" err="1" smtClean="0">
                <a:latin typeface="+mn-lt"/>
              </a:rPr>
              <a:t>ee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 smtClean="0">
                <a:latin typeface="+mn-lt"/>
              </a:rPr>
              <a:t>alignment</a:t>
            </a:r>
            <a:r>
              <a:rPr lang="fr-FR" sz="3200" dirty="0" smtClean="0">
                <a:latin typeface="+mn-lt"/>
              </a:rPr>
              <a:t> + position monitoring</a:t>
            </a:r>
            <a:endParaRPr lang="fr-FR" sz="32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91450" y="1248857"/>
            <a:ext cx="848309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CLIC</a:t>
            </a:r>
          </a:p>
          <a:p>
            <a:pPr algn="ctr"/>
            <a:r>
              <a:rPr lang="en-GB" dirty="0" smtClean="0"/>
              <a:t>design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8146" y="3879381"/>
            <a:ext cx="35478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Concept based on design for CLIC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remote position </a:t>
            </a:r>
            <a:r>
              <a:rPr lang="en-GB" dirty="0" smtClean="0"/>
              <a:t>monitoring</a:t>
            </a:r>
          </a:p>
          <a:p>
            <a:r>
              <a:rPr lang="en-GB" dirty="0"/>
              <a:t>	</a:t>
            </a:r>
            <a:r>
              <a:rPr lang="en-GB" dirty="0" smtClean="0"/>
              <a:t>and </a:t>
            </a:r>
            <a:r>
              <a:rPr lang="en-GB" dirty="0"/>
              <a:t>alignment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Wire position sensors (WPS)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Hydrostatic levelling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Motorised positioning system</a:t>
            </a:r>
          </a:p>
          <a:p>
            <a:pPr marL="231775" lvl="1" indent="0">
              <a:buFont typeface="Arial" panose="020B0604020202020204" pitchFamily="34" charset="0"/>
              <a:buNone/>
            </a:pPr>
            <a:r>
              <a:rPr lang="en-GB" dirty="0"/>
              <a:t> </a:t>
            </a:r>
          </a:p>
          <a:p>
            <a:endParaRPr lang="de-CH" dirty="0"/>
          </a:p>
        </p:txBody>
      </p:sp>
      <p:pic>
        <p:nvPicPr>
          <p:cNvPr id="22" name="Picture 21" descr="IMG_100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287" y="3753051"/>
            <a:ext cx="1588411" cy="2117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07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	     FCC-</a:t>
            </a:r>
            <a:r>
              <a:rPr lang="fr-FR" sz="3200" dirty="0" err="1" smtClean="0">
                <a:latin typeface="+mn-lt"/>
              </a:rPr>
              <a:t>ee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 smtClean="0">
                <a:latin typeface="+mn-lt"/>
              </a:rPr>
              <a:t>alignment</a:t>
            </a:r>
            <a:r>
              <a:rPr lang="fr-FR" sz="3200" dirty="0" smtClean="0">
                <a:latin typeface="+mn-lt"/>
              </a:rPr>
              <a:t> + pos. monitoring system</a:t>
            </a:r>
            <a:endParaRPr lang="fr-FR" sz="3200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52395" y="6188421"/>
            <a:ext cx="5486001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dirty="0"/>
              <a:t>Geodetic infrastructure and alignment – planning and studies </a:t>
            </a:r>
            <a:r>
              <a:rPr lang="de-DE" dirty="0" smtClean="0"/>
              <a:t>(M. Jones)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784555" y="4946923"/>
            <a:ext cx="6090369" cy="26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Content Placeholder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189" y="1706382"/>
            <a:ext cx="4585794" cy="2962705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2201406" y="1945576"/>
            <a:ext cx="4673518" cy="2723511"/>
          </a:xfrm>
          <a:prstGeom prst="roundRect">
            <a:avLst>
              <a:gd name="adj" fmla="val 2434"/>
            </a:avLst>
          </a:prstGeom>
          <a:solidFill>
            <a:srgbClr val="FFFFFF">
              <a:alpha val="8509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0" name="Cloud 19"/>
          <p:cNvSpPr/>
          <p:nvPr/>
        </p:nvSpPr>
        <p:spPr>
          <a:xfrm rot="16200000">
            <a:off x="605206" y="2717455"/>
            <a:ext cx="2692121" cy="1148360"/>
          </a:xfrm>
          <a:prstGeom prst="cloud">
            <a:avLst/>
          </a:prstGeom>
          <a:gradFill>
            <a:gsLst>
              <a:gs pos="0">
                <a:schemeClr val="accent1">
                  <a:tint val="73000"/>
                  <a:satMod val="150000"/>
                  <a:lumMod val="97000"/>
                  <a:lumOff val="3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lumMod val="74000"/>
                  <a:lumOff val="26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lumMod val="58000"/>
                  <a:lumOff val="42000"/>
                </a:schemeClr>
              </a:gs>
              <a:gs pos="54000">
                <a:schemeClr val="accent1">
                  <a:shade val="57000"/>
                  <a:satMod val="120000"/>
                  <a:lumMod val="46000"/>
                  <a:lumOff val="54000"/>
                </a:schemeClr>
              </a:gs>
              <a:gs pos="80000">
                <a:schemeClr val="accent1">
                  <a:shade val="56000"/>
                  <a:satMod val="145000"/>
                  <a:lumMod val="29000"/>
                  <a:lumOff val="71000"/>
                </a:schemeClr>
              </a:gs>
              <a:gs pos="88000">
                <a:schemeClr val="accent1">
                  <a:shade val="63000"/>
                  <a:satMod val="160000"/>
                  <a:lumMod val="29000"/>
                  <a:lumOff val="71000"/>
                </a:schemeClr>
              </a:gs>
              <a:gs pos="100000">
                <a:schemeClr val="accent1">
                  <a:tint val="99555"/>
                  <a:satMod val="155000"/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22" name="Rectangle 21"/>
          <p:cNvSpPr/>
          <p:nvPr/>
        </p:nvSpPr>
        <p:spPr>
          <a:xfrm rot="16200000">
            <a:off x="1199714" y="3027447"/>
            <a:ext cx="150310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Design Concept</a:t>
            </a:r>
          </a:p>
        </p:txBody>
      </p:sp>
      <p:pic>
        <p:nvPicPr>
          <p:cNvPr id="23" name="Content Placeholder 67"/>
          <p:cNvPicPr>
            <a:picLocks noChangeAspect="1"/>
          </p:cNvPicPr>
          <p:nvPr/>
        </p:nvPicPr>
        <p:blipFill rotWithShape="1">
          <a:blip r:embed="rId3"/>
          <a:srcRect b="92756"/>
          <a:stretch/>
        </p:blipFill>
        <p:spPr>
          <a:xfrm>
            <a:off x="2229189" y="4687623"/>
            <a:ext cx="4585794" cy="214629"/>
          </a:xfrm>
          <a:prstGeom prst="rect">
            <a:avLst/>
          </a:prstGeom>
        </p:spPr>
      </p:pic>
      <p:cxnSp>
        <p:nvCxnSpPr>
          <p:cNvPr id="24" name="Straight Connector 23"/>
          <p:cNvCxnSpPr>
            <a:endCxn id="26" idx="1"/>
          </p:cNvCxnSpPr>
          <p:nvPr/>
        </p:nvCxnSpPr>
        <p:spPr>
          <a:xfrm>
            <a:off x="4777928" y="1629948"/>
            <a:ext cx="525" cy="876576"/>
          </a:xfrm>
          <a:prstGeom prst="line">
            <a:avLst/>
          </a:prstGeom>
          <a:ln w="38100">
            <a:solidFill>
              <a:srgbClr val="00206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7" idx="1"/>
          </p:cNvCxnSpPr>
          <p:nvPr/>
        </p:nvCxnSpPr>
        <p:spPr>
          <a:xfrm>
            <a:off x="5410735" y="1629949"/>
            <a:ext cx="156" cy="633328"/>
          </a:xfrm>
          <a:prstGeom prst="line">
            <a:avLst/>
          </a:prstGeom>
          <a:ln w="38100">
            <a:solidFill>
              <a:srgbClr val="7030A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778453" y="2337247"/>
            <a:ext cx="2222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Injector </a:t>
            </a:r>
            <a:r>
              <a:rPr lang="en-GB" sz="1600" dirty="0" smtClean="0">
                <a:solidFill>
                  <a:srgbClr val="002060"/>
                </a:solidFill>
              </a:rPr>
              <a:t>installation start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10891" y="2094000"/>
            <a:ext cx="18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7030A0"/>
                </a:solidFill>
              </a:rPr>
              <a:t>FCC </a:t>
            </a:r>
            <a:r>
              <a:rPr lang="en-GB" sz="1600" dirty="0" smtClean="0">
                <a:solidFill>
                  <a:srgbClr val="7030A0"/>
                </a:solidFill>
              </a:rPr>
              <a:t>installation start</a:t>
            </a:r>
            <a:endParaRPr lang="en-GB" sz="1600" dirty="0">
              <a:solidFill>
                <a:srgbClr val="7030A0"/>
              </a:solidFill>
            </a:endParaRPr>
          </a:p>
        </p:txBody>
      </p:sp>
      <p:cxnSp>
        <p:nvCxnSpPr>
          <p:cNvPr id="28" name="Straight Connector 27"/>
          <p:cNvCxnSpPr>
            <a:endCxn id="29" idx="1"/>
          </p:cNvCxnSpPr>
          <p:nvPr/>
        </p:nvCxnSpPr>
        <p:spPr>
          <a:xfrm flipV="1">
            <a:off x="5574914" y="4240884"/>
            <a:ext cx="0" cy="723247"/>
          </a:xfrm>
          <a:prstGeom prst="line">
            <a:avLst/>
          </a:prstGeom>
          <a:ln w="38100">
            <a:solidFill>
              <a:srgbClr val="7030A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74914" y="3948496"/>
            <a:ext cx="2902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</a:rPr>
              <a:t>FCC tunnel reference Infrastructure installation start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63303" y="494879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Y</a:t>
            </a:r>
            <a:r>
              <a:rPr lang="en-GB" baseline="-25000" dirty="0" smtClean="0">
                <a:solidFill>
                  <a:srgbClr val="7030A0"/>
                </a:solidFill>
              </a:rPr>
              <a:t>14</a:t>
            </a:r>
            <a:endParaRPr lang="en-GB" baseline="-25000" dirty="0">
              <a:solidFill>
                <a:srgbClr val="7030A0"/>
              </a:solidFill>
            </a:endParaRPr>
          </a:p>
        </p:txBody>
      </p:sp>
      <p:cxnSp>
        <p:nvCxnSpPr>
          <p:cNvPr id="31" name="Straight Connector 30"/>
          <p:cNvCxnSpPr>
            <a:endCxn id="34" idx="1"/>
          </p:cNvCxnSpPr>
          <p:nvPr/>
        </p:nvCxnSpPr>
        <p:spPr>
          <a:xfrm flipV="1">
            <a:off x="3518151" y="3163480"/>
            <a:ext cx="6912" cy="1790823"/>
          </a:xfrm>
          <a:prstGeom prst="line">
            <a:avLst/>
          </a:prstGeom>
          <a:ln w="38100">
            <a:solidFill>
              <a:srgbClr val="FF99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33" idx="1"/>
          </p:cNvCxnSpPr>
          <p:nvPr/>
        </p:nvCxnSpPr>
        <p:spPr>
          <a:xfrm flipV="1">
            <a:off x="4260848" y="3402053"/>
            <a:ext cx="8867" cy="1553223"/>
          </a:xfrm>
          <a:prstGeom prst="line">
            <a:avLst/>
          </a:prstGeom>
          <a:ln w="38100">
            <a:solidFill>
              <a:srgbClr val="00B05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69715" y="3232776"/>
            <a:ext cx="349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Technical design and specifications start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25063" y="2994203"/>
            <a:ext cx="297369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9900"/>
                </a:solidFill>
              </a:rPr>
              <a:t>Pre-series upgrade and tests start</a:t>
            </a:r>
            <a:endParaRPr lang="en-GB" sz="1600" dirty="0">
              <a:solidFill>
                <a:srgbClr val="FF99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34468" y="494879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Y</a:t>
            </a:r>
            <a:r>
              <a:rPr lang="en-GB" baseline="-25000" dirty="0" smtClean="0">
                <a:solidFill>
                  <a:srgbClr val="C00000"/>
                </a:solidFill>
              </a:rPr>
              <a:t>-2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16166" y="2517057"/>
            <a:ext cx="2424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Pre-prototype studies start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37" name="Straight Connector 36"/>
          <p:cNvCxnSpPr>
            <a:endCxn id="38" idx="1"/>
          </p:cNvCxnSpPr>
          <p:nvPr/>
        </p:nvCxnSpPr>
        <p:spPr>
          <a:xfrm flipV="1">
            <a:off x="2491690" y="2924907"/>
            <a:ext cx="1964" cy="2024823"/>
          </a:xfrm>
          <a:prstGeom prst="line">
            <a:avLst/>
          </a:prstGeom>
          <a:ln w="38100"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493654" y="2755630"/>
            <a:ext cx="3399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Prototype development and tests start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>
            <a:endCxn id="36" idx="1"/>
          </p:cNvCxnSpPr>
          <p:nvPr/>
        </p:nvCxnSpPr>
        <p:spPr>
          <a:xfrm flipV="1">
            <a:off x="1706951" y="2686334"/>
            <a:ext cx="9215" cy="2262423"/>
          </a:xfrm>
          <a:prstGeom prst="line">
            <a:avLst/>
          </a:prstGeom>
          <a:ln w="38100">
            <a:solidFill>
              <a:srgbClr val="C0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310615" y="494879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Y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45668" y="494879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Y</a:t>
            </a:r>
            <a:r>
              <a:rPr lang="en-GB" baseline="-25000" dirty="0">
                <a:solidFill>
                  <a:srgbClr val="FF9900"/>
                </a:solidFill>
              </a:rPr>
              <a:t>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85984" y="494879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Y</a:t>
            </a:r>
            <a:r>
              <a:rPr lang="en-GB" baseline="-25000" dirty="0" smtClean="0">
                <a:solidFill>
                  <a:srgbClr val="00B050"/>
                </a:solidFill>
              </a:rPr>
              <a:t>9</a:t>
            </a:r>
            <a:endParaRPr lang="en-GB" baseline="-25000" dirty="0">
              <a:solidFill>
                <a:srgbClr val="00B050"/>
              </a:solidFill>
            </a:endParaRPr>
          </a:p>
        </p:txBody>
      </p:sp>
      <p:cxnSp>
        <p:nvCxnSpPr>
          <p:cNvPr id="43" name="Straight Connector 42"/>
          <p:cNvCxnSpPr>
            <a:endCxn id="44" idx="1"/>
          </p:cNvCxnSpPr>
          <p:nvPr/>
        </p:nvCxnSpPr>
        <p:spPr>
          <a:xfrm flipV="1">
            <a:off x="4773712" y="3640626"/>
            <a:ext cx="1" cy="1319223"/>
          </a:xfrm>
          <a:prstGeom prst="line">
            <a:avLst/>
          </a:prstGeom>
          <a:ln w="38100">
            <a:solidFill>
              <a:srgbClr val="0070C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773713" y="3471349"/>
            <a:ext cx="4355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Market study/survey and invitation to tender start</a:t>
            </a:r>
            <a:endParaRPr lang="en-GB" sz="1600" dirty="0">
              <a:solidFill>
                <a:srgbClr val="0070C0"/>
              </a:solidFill>
            </a:endParaRPr>
          </a:p>
        </p:txBody>
      </p:sp>
      <p:cxnSp>
        <p:nvCxnSpPr>
          <p:cNvPr id="45" name="Straight Connector 44"/>
          <p:cNvCxnSpPr>
            <a:endCxn id="46" idx="1"/>
          </p:cNvCxnSpPr>
          <p:nvPr/>
        </p:nvCxnSpPr>
        <p:spPr>
          <a:xfrm flipV="1">
            <a:off x="5157100" y="3879199"/>
            <a:ext cx="525" cy="1081623"/>
          </a:xfrm>
          <a:prstGeom prst="line">
            <a:avLst/>
          </a:prstGeom>
          <a:ln w="38100">
            <a:solidFill>
              <a:srgbClr val="00206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157625" y="3709922"/>
            <a:ext cx="409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2060"/>
                </a:solidFill>
              </a:rPr>
              <a:t>Procurement and instrumentation control start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02093" y="495326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Y</a:t>
            </a:r>
            <a:r>
              <a:rPr lang="en-GB" baseline="-25000" dirty="0" smtClean="0">
                <a:solidFill>
                  <a:srgbClr val="0070C0"/>
                </a:solidFill>
              </a:rPr>
              <a:t>11</a:t>
            </a:r>
            <a:endParaRPr lang="en-GB" baseline="-25000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85645" y="495326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Y</a:t>
            </a:r>
            <a:r>
              <a:rPr lang="en-GB" baseline="-25000" dirty="0" smtClean="0">
                <a:solidFill>
                  <a:srgbClr val="002060"/>
                </a:solidFill>
              </a:rPr>
              <a:t>12.5</a:t>
            </a:r>
            <a:endParaRPr lang="en-GB" baseline="-25000" dirty="0"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70542" y="4944153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Y</a:t>
            </a:r>
            <a:r>
              <a:rPr lang="en-GB" baseline="-25000" dirty="0" smtClean="0">
                <a:solidFill>
                  <a:srgbClr val="C00000"/>
                </a:solidFill>
              </a:rPr>
              <a:t>-3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52240" y="2278484"/>
            <a:ext cx="140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Needs analysis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51" name="Straight Connector 50"/>
          <p:cNvCxnSpPr>
            <a:endCxn id="50" idx="1"/>
          </p:cNvCxnSpPr>
          <p:nvPr/>
        </p:nvCxnSpPr>
        <p:spPr>
          <a:xfrm flipV="1">
            <a:off x="1443025" y="2447761"/>
            <a:ext cx="9215" cy="2496423"/>
          </a:xfrm>
          <a:prstGeom prst="line">
            <a:avLst/>
          </a:prstGeom>
          <a:ln w="38100">
            <a:solidFill>
              <a:srgbClr val="C0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534468" y="1020715"/>
            <a:ext cx="541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Main and </a:t>
            </a:r>
            <a:r>
              <a:rPr lang="en-GB" dirty="0"/>
              <a:t>b</a:t>
            </a:r>
            <a:r>
              <a:rPr lang="en-GB" dirty="0" smtClean="0"/>
              <a:t>ooster ring</a:t>
            </a:r>
            <a:r>
              <a:rPr lang="en-GB" dirty="0"/>
              <a:t> </a:t>
            </a:r>
            <a:r>
              <a:rPr lang="en-GB" dirty="0" smtClean="0"/>
              <a:t>preparatory activities</a:t>
            </a:r>
            <a:endParaRPr lang="en-GB" dirty="0"/>
          </a:p>
        </p:txBody>
      </p:sp>
      <p:sp>
        <p:nvSpPr>
          <p:cNvPr id="93" name="TextBox 92"/>
          <p:cNvSpPr txBox="1"/>
          <p:nvPr/>
        </p:nvSpPr>
        <p:spPr>
          <a:xfrm>
            <a:off x="1474628" y="1632856"/>
            <a:ext cx="84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2020 + 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6571130" y="6349732"/>
            <a:ext cx="20298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M. </a:t>
            </a:r>
            <a:r>
              <a:rPr lang="de-DE" dirty="0" smtClean="0"/>
              <a:t>Jones </a:t>
            </a:r>
            <a:r>
              <a:rPr lang="de-DE" dirty="0"/>
              <a:t>/ </a:t>
            </a:r>
            <a:r>
              <a:rPr lang="de-DE" dirty="0" smtClean="0"/>
              <a:t>EN-SMM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0876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124" y="741376"/>
            <a:ext cx="3144663" cy="315209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FCC-</a:t>
            </a:r>
            <a:r>
              <a:rPr lang="fr-FR" sz="3200" dirty="0" err="1" smtClean="0">
                <a:latin typeface="+mn-lt"/>
              </a:rPr>
              <a:t>ee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 smtClean="0">
                <a:latin typeface="+mn-lt"/>
              </a:rPr>
              <a:t>integration</a:t>
            </a:r>
            <a:endParaRPr lang="fr-FR" sz="3200" dirty="0"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06" y="958426"/>
            <a:ext cx="8455696" cy="485123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940372" y="4310683"/>
            <a:ext cx="1032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</a:t>
            </a:r>
            <a:r>
              <a:rPr lang="en-US" sz="1400" dirty="0" smtClean="0"/>
              <a:t>uadrupole</a:t>
            </a:r>
            <a:endParaRPr lang="en-GB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330684" y="4575825"/>
            <a:ext cx="86581" cy="412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17108" y="5083361"/>
            <a:ext cx="857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dirty="0" smtClean="0"/>
              <a:t>orrector</a:t>
            </a:r>
            <a:endParaRPr lang="en-GB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941252" y="4969189"/>
            <a:ext cx="874758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5443" y="1877756"/>
            <a:ext cx="142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dipole (8 m long)</a:t>
            </a:r>
            <a:endParaRPr lang="en-GB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453071" y="1479443"/>
            <a:ext cx="228500" cy="4487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1252" y="5369565"/>
            <a:ext cx="1077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girder (SSS)</a:t>
            </a:r>
            <a:endParaRPr lang="en-GB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684596" y="5326418"/>
            <a:ext cx="511552" cy="2278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66856" y="1242854"/>
            <a:ext cx="1530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dirty="0" smtClean="0"/>
              <a:t>acuum gate valve</a:t>
            </a:r>
            <a:endParaRPr lang="en-GB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144612" y="1427520"/>
            <a:ext cx="608634" cy="5006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642253" y="4519362"/>
            <a:ext cx="1949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HLS </a:t>
            </a:r>
            <a:r>
              <a:rPr lang="en-GB" sz="1400" dirty="0" smtClean="0"/>
              <a:t>pipe, slope </a:t>
            </a:r>
            <a:r>
              <a:rPr lang="en-GB" sz="1400" dirty="0"/>
              <a:t>= 1.4</a:t>
            </a:r>
            <a:r>
              <a:rPr lang="en-GB" sz="1400" dirty="0" smtClean="0"/>
              <a:t>% </a:t>
            </a:r>
            <a:endParaRPr lang="en-GB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421534" y="2986282"/>
            <a:ext cx="379523" cy="3977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396796" y="3251046"/>
            <a:ext cx="11498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WPS sensors 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185153" y="3896285"/>
            <a:ext cx="432048" cy="6113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529983" y="2746990"/>
            <a:ext cx="199701" cy="50405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2671102" y="3910941"/>
            <a:ext cx="17509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/>
              <a:t>c</a:t>
            </a:r>
            <a:r>
              <a:rPr lang="en-GB" sz="1400" dirty="0" smtClean="0"/>
              <a:t>onnection through </a:t>
            </a:r>
          </a:p>
          <a:p>
            <a:pPr algn="ctr"/>
            <a:r>
              <a:rPr lang="en-US" sz="1400" dirty="0"/>
              <a:t>flexible copper braids</a:t>
            </a:r>
            <a:endParaRPr lang="en-GB" sz="14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928936" y="3251046"/>
            <a:ext cx="601047" cy="7010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5"/>
          <a:srcRect l="57916" t="41465" r="30075" b="23256"/>
          <a:stretch/>
        </p:blipFill>
        <p:spPr>
          <a:xfrm>
            <a:off x="3383074" y="4917030"/>
            <a:ext cx="835966" cy="76744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6" r="18121" b="12185"/>
          <a:stretch/>
        </p:blipFill>
        <p:spPr>
          <a:xfrm>
            <a:off x="787638" y="4310683"/>
            <a:ext cx="1748874" cy="141831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353532" y="6326738"/>
            <a:ext cx="32403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F. Valchkova-Georgieva / EN-ACE</a:t>
            </a:r>
            <a:endParaRPr lang="de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185" y="2463185"/>
            <a:ext cx="1007933" cy="72158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94063" y="3111181"/>
            <a:ext cx="1059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SR absorber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073" y="3622428"/>
            <a:ext cx="1368814" cy="454070"/>
          </a:xfrm>
          <a:prstGeom prst="rect">
            <a:avLst/>
          </a:prstGeom>
        </p:spPr>
      </p:pic>
      <p:cxnSp>
        <p:nvCxnSpPr>
          <p:cNvPr id="35" name="Straight Arrow Connector 34"/>
          <p:cNvCxnSpPr>
            <a:stCxn id="34" idx="0"/>
          </p:cNvCxnSpPr>
          <p:nvPr/>
        </p:nvCxnSpPr>
        <p:spPr>
          <a:xfrm flipV="1">
            <a:off x="923567" y="2901877"/>
            <a:ext cx="172913" cy="209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4" idx="2"/>
          </p:cNvCxnSpPr>
          <p:nvPr/>
        </p:nvCxnSpPr>
        <p:spPr>
          <a:xfrm>
            <a:off x="923567" y="3418958"/>
            <a:ext cx="51088" cy="2573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6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Cryogenics</a:t>
            </a:r>
            <a:endParaRPr lang="en-GB" sz="3200" dirty="0"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22311" y="6309321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L. Tavian / ATS-DO</a:t>
            </a: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97868"/>
            <a:ext cx="91440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 engineering studies </a:t>
            </a:r>
            <a:r>
              <a:rPr lang="en-GB" b="1" dirty="0" smtClean="0"/>
              <a:t>of </a:t>
            </a:r>
            <a:r>
              <a:rPr lang="en-GB" b="1" dirty="0"/>
              <a:t>large FCC-hh cryogenic </a:t>
            </a:r>
            <a:r>
              <a:rPr lang="en-GB" b="1" dirty="0" smtClean="0"/>
              <a:t>plants with </a:t>
            </a:r>
            <a:r>
              <a:rPr lang="en-GB" b="1" dirty="0"/>
              <a:t>industrial partners</a:t>
            </a:r>
            <a:r>
              <a:rPr lang="de-DE" b="1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Completed with Linde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Close to completion with Air Liquide Advanced </a:t>
            </a:r>
            <a:r>
              <a:rPr lang="en-GB" dirty="0" smtClean="0"/>
              <a:t>Technology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No showstoppers: 100 </a:t>
            </a:r>
            <a:r>
              <a:rPr lang="en-GB" dirty="0">
                <a:sym typeface="Wingdings" panose="05000000000000000000" pitchFamily="2" charset="2"/>
              </a:rPr>
              <a:t>kW equivalent at 4.5 K (including 15 kW at 1.8 </a:t>
            </a:r>
            <a:r>
              <a:rPr lang="en-GB" dirty="0" smtClean="0">
                <a:sym typeface="Wingdings" panose="05000000000000000000" pitchFamily="2" charset="2"/>
              </a:rPr>
              <a:t>K)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refrigerators are feasible with </a:t>
            </a:r>
            <a:r>
              <a:rPr lang="en-GB" dirty="0">
                <a:sym typeface="Wingdings" panose="05000000000000000000" pitchFamily="2" charset="2"/>
              </a:rPr>
              <a:t>additional R&amp;D on warm and cold </a:t>
            </a:r>
            <a:r>
              <a:rPr lang="en-GB" dirty="0" smtClean="0">
                <a:sym typeface="Wingdings" panose="05000000000000000000" pitchFamily="2" charset="2"/>
              </a:rPr>
              <a:t>compressors</a:t>
            </a:r>
          </a:p>
          <a:p>
            <a:endParaRPr lang="en-GB" sz="800" dirty="0" smtClean="0">
              <a:sym typeface="Wingdings" panose="05000000000000000000" pitchFamily="2" charset="2"/>
            </a:endParaRPr>
          </a:p>
          <a:p>
            <a:r>
              <a:rPr lang="en-GB" b="1" dirty="0"/>
              <a:t>Cooling of high-luminosity FCC-hh inner triplet </a:t>
            </a:r>
            <a:r>
              <a:rPr lang="en-GB" b="1" dirty="0" smtClean="0"/>
              <a:t>magnets: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Very large specific heat loads due to </a:t>
            </a:r>
            <a:r>
              <a:rPr lang="en-GB" dirty="0" smtClean="0"/>
              <a:t>deposited </a:t>
            </a:r>
            <a:r>
              <a:rPr lang="en-GB" dirty="0" err="1" smtClean="0"/>
              <a:t>secondaries</a:t>
            </a:r>
            <a:r>
              <a:rPr lang="en-GB" dirty="0" smtClean="0"/>
              <a:t>: 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GB" dirty="0" smtClean="0"/>
              <a:t>up </a:t>
            </a:r>
            <a:r>
              <a:rPr lang="en-GB" dirty="0"/>
              <a:t>to 140 W/m deposited on the magnet </a:t>
            </a:r>
            <a:r>
              <a:rPr lang="en-GB" dirty="0" smtClean="0"/>
              <a:t>cold masses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GB" dirty="0" smtClean="0"/>
              <a:t>2 orders </a:t>
            </a:r>
            <a:r>
              <a:rPr lang="en-GB" dirty="0"/>
              <a:t>of magnitude above the heat loads of standard FCC-hh </a:t>
            </a:r>
            <a:r>
              <a:rPr lang="en-GB" dirty="0" smtClean="0"/>
              <a:t>dipoles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Optimization of the cooling </a:t>
            </a:r>
            <a:r>
              <a:rPr lang="en-GB" dirty="0" smtClean="0"/>
              <a:t>method: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GB" dirty="0" smtClean="0"/>
              <a:t>four </a:t>
            </a:r>
            <a:r>
              <a:rPr lang="en-GB" dirty="0"/>
              <a:t>bayonet heat exchangers in </a:t>
            </a:r>
            <a:r>
              <a:rPr lang="en-GB" dirty="0" smtClean="0"/>
              <a:t>parallel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GB" dirty="0" smtClean="0"/>
              <a:t>split </a:t>
            </a:r>
            <a:r>
              <a:rPr lang="en-GB" dirty="0"/>
              <a:t>of </a:t>
            </a:r>
            <a:r>
              <a:rPr lang="en-GB" dirty="0" smtClean="0"/>
              <a:t>Q1 into </a:t>
            </a:r>
            <a:r>
              <a:rPr lang="en-GB" dirty="0"/>
              <a:t>3 </a:t>
            </a:r>
            <a:r>
              <a:rPr lang="en-GB" dirty="0" err="1"/>
              <a:t>cryo</a:t>
            </a:r>
            <a:r>
              <a:rPr lang="en-GB" dirty="0"/>
              <a:t>-magnets </a:t>
            </a:r>
            <a:r>
              <a:rPr lang="en-GB" dirty="0" smtClean="0"/>
              <a:t>to </a:t>
            </a:r>
            <a:r>
              <a:rPr lang="en-GB" dirty="0"/>
              <a:t>keep the bayonet heat exchanger diameter </a:t>
            </a:r>
            <a:r>
              <a:rPr lang="en-GB" dirty="0" smtClean="0"/>
              <a:t>&lt; </a:t>
            </a:r>
            <a:r>
              <a:rPr lang="en-GB" dirty="0"/>
              <a:t>100 </a:t>
            </a:r>
            <a:r>
              <a:rPr lang="en-GB" dirty="0" smtClean="0"/>
              <a:t>mm</a:t>
            </a:r>
            <a:endParaRPr lang="en-GB" dirty="0"/>
          </a:p>
          <a:p>
            <a:endParaRPr lang="en-GB" sz="800" dirty="0" smtClean="0"/>
          </a:p>
          <a:p>
            <a:r>
              <a:rPr lang="en-GB" b="1" dirty="0" err="1" smtClean="0"/>
              <a:t>EASITrain</a:t>
            </a:r>
            <a:r>
              <a:rPr lang="en-GB" b="1" dirty="0" smtClean="0"/>
              <a:t> program:</a:t>
            </a:r>
            <a:endParaRPr lang="en-GB" b="1" dirty="0"/>
          </a:p>
          <a:p>
            <a:r>
              <a:rPr lang="en-GB" dirty="0" smtClean="0"/>
              <a:t>4 fellowships with following deliverables: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Architectures and models for superconducting magnet cooling (CEA)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Specification for </a:t>
            </a:r>
            <a:r>
              <a:rPr lang="en-GB" dirty="0" err="1"/>
              <a:t>Nelium</a:t>
            </a:r>
            <a:r>
              <a:rPr lang="en-GB" dirty="0"/>
              <a:t> refrigeration system (TUD)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Specification of optimised heat extraction for magnet coils (CEA)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Turbo compressor test bench operational (USTUTT)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814843" y="1036354"/>
            <a:ext cx="3260576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Outcome </a:t>
            </a:r>
            <a:r>
              <a:rPr lang="en-GB" sz="1600" dirty="0"/>
              <a:t>of the engineering studies for the FCC-hh </a:t>
            </a:r>
            <a:r>
              <a:rPr lang="en-GB" sz="1600" dirty="0" err="1" smtClean="0"/>
              <a:t>cryoplants</a:t>
            </a:r>
            <a:r>
              <a:rPr lang="en-GB" sz="1600" dirty="0" smtClean="0"/>
              <a:t> </a:t>
            </a:r>
            <a:r>
              <a:rPr lang="de-DE" sz="1600" dirty="0" smtClean="0"/>
              <a:t>(F. Millet)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7103603" y="2307878"/>
            <a:ext cx="1971816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FCC-hh </a:t>
            </a:r>
            <a:r>
              <a:rPr lang="en-US" sz="1600" dirty="0"/>
              <a:t>inner-triplet cryogenics </a:t>
            </a:r>
            <a:r>
              <a:rPr lang="de-DE" sz="1600" dirty="0" smtClean="0"/>
              <a:t>(C. Kotnig)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6914678" y="4246227"/>
            <a:ext cx="2160741" cy="132330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Improved </a:t>
            </a:r>
            <a:r>
              <a:rPr lang="en-GB" sz="1600" dirty="0"/>
              <a:t>concept of the </a:t>
            </a:r>
            <a:r>
              <a:rPr lang="en-GB" sz="1600" dirty="0" err="1"/>
              <a:t>Nelium</a:t>
            </a:r>
            <a:r>
              <a:rPr lang="en-GB" sz="1600" dirty="0"/>
              <a:t> Turbo-Brayton cycle for </a:t>
            </a:r>
            <a:r>
              <a:rPr lang="en-GB" sz="1600" dirty="0" smtClean="0"/>
              <a:t>FCC-hh </a:t>
            </a:r>
            <a:r>
              <a:rPr lang="en-GB" sz="1600" dirty="0"/>
              <a:t>beam screen </a:t>
            </a:r>
            <a:r>
              <a:rPr lang="en-GB" sz="1600" dirty="0" smtClean="0"/>
              <a:t>cooling</a:t>
            </a:r>
            <a:r>
              <a:rPr lang="de-DE" sz="1600" dirty="0"/>
              <a:t> </a:t>
            </a:r>
            <a:r>
              <a:rPr lang="de-DE" sz="1600" dirty="0" smtClean="0"/>
              <a:t>(</a:t>
            </a:r>
            <a:r>
              <a:rPr lang="en-US" sz="1600" dirty="0" smtClean="0"/>
              <a:t>S</a:t>
            </a:r>
            <a:r>
              <a:rPr lang="en-US" sz="1600" dirty="0"/>
              <a:t>. </a:t>
            </a:r>
            <a:r>
              <a:rPr lang="en-US" sz="1600" dirty="0" err="1" smtClean="0"/>
              <a:t>Savelyeva</a:t>
            </a:r>
            <a:r>
              <a:rPr lang="en-US" sz="1600" dirty="0" smtClean="0"/>
              <a:t> / TU 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169179" y="25769"/>
            <a:ext cx="1936468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Full session on Wednesday</a:t>
            </a:r>
            <a:r>
              <a:rPr lang="en-GB" dirty="0">
                <a:sym typeface="Wingdings" panose="05000000000000000000" pitchFamily="2" charset="2"/>
              </a:rPr>
              <a:t>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639875" y="6007013"/>
            <a:ext cx="4708718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smtClean="0"/>
              <a:t>Transient conjugate heat transfer numerical simulation in superfluid helium</a:t>
            </a:r>
            <a:r>
              <a:rPr lang="en-US" sz="1600" smtClean="0"/>
              <a:t> (</a:t>
            </a:r>
            <a:r>
              <a:rPr lang="de-DE" sz="1600" smtClean="0"/>
              <a:t>A. Vitrano / </a:t>
            </a:r>
            <a:r>
              <a:rPr lang="en-US" sz="1600" smtClean="0"/>
              <a:t>CEA Saclay)</a:t>
            </a:r>
            <a:endParaRPr lang="de-CH" sz="16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305031" y="5191676"/>
            <a:ext cx="1420721" cy="52899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90440" y="5714627"/>
            <a:ext cx="324951" cy="22781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336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	   Cooling </a:t>
            </a:r>
            <a:r>
              <a:rPr lang="en-GB" sz="3200" dirty="0">
                <a:latin typeface="+mn-lt"/>
              </a:rPr>
              <a:t>and </a:t>
            </a:r>
            <a:r>
              <a:rPr lang="en-GB" sz="3200" dirty="0" smtClean="0">
                <a:latin typeface="+mn-lt"/>
              </a:rPr>
              <a:t>ventilation</a:t>
            </a:r>
            <a:endParaRPr lang="en-GB" sz="3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02231" y="6323660"/>
            <a:ext cx="28083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M. Nonis + G. Peon / EN-CV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95763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Integration: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Air ducts (embedded in concrete floor) to air diffusors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Fire dampers for smoke extraction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Water sub-distribution (manifolds)</a:t>
            </a:r>
          </a:p>
          <a:p>
            <a:endParaRPr lang="de-DE" dirty="0" smtClean="0"/>
          </a:p>
          <a:p>
            <a:r>
              <a:rPr lang="de-DE" b="1" dirty="0" smtClean="0"/>
              <a:t>FCC-ee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regard to FCC-hh equipment size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economic and integration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Cost model according to the installation sequence, planning and other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Further RF ventilation studies</a:t>
            </a:r>
          </a:p>
          <a:p>
            <a:endParaRPr lang="en-GB" dirty="0"/>
          </a:p>
          <a:p>
            <a:r>
              <a:rPr lang="en-GB" b="1" dirty="0"/>
              <a:t>Environmental impact: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Raw water supply </a:t>
            </a:r>
            <a:r>
              <a:rPr lang="en-GB" dirty="0"/>
              <a:t>points and </a:t>
            </a:r>
            <a:r>
              <a:rPr lang="en-GB" dirty="0" smtClean="0"/>
              <a:t>distribution depending </a:t>
            </a:r>
            <a:r>
              <a:rPr lang="en-GB" dirty="0"/>
              <a:t>on </a:t>
            </a:r>
            <a:r>
              <a:rPr lang="en-GB" dirty="0" smtClean="0"/>
              <a:t>locally available flow rate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Similarly, reject </a:t>
            </a:r>
            <a:r>
              <a:rPr lang="en-GB" dirty="0"/>
              <a:t>of water </a:t>
            </a:r>
            <a:r>
              <a:rPr lang="en-GB" dirty="0" smtClean="0"/>
              <a:t>into </a:t>
            </a:r>
            <a:r>
              <a:rPr lang="en-GB" dirty="0"/>
              <a:t>the </a:t>
            </a:r>
            <a:r>
              <a:rPr lang="en-GB" dirty="0" smtClean="0"/>
              <a:t>clear </a:t>
            </a:r>
            <a:r>
              <a:rPr lang="en-GB" dirty="0"/>
              <a:t>water drain or in the </a:t>
            </a:r>
            <a:r>
              <a:rPr lang="en-GB" dirty="0" smtClean="0"/>
              <a:t>sewage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Heat </a:t>
            </a:r>
            <a:r>
              <a:rPr lang="en-GB" dirty="0"/>
              <a:t>recovery possibilities </a:t>
            </a:r>
            <a:r>
              <a:rPr lang="en-GB" dirty="0" smtClean="0"/>
              <a:t>at </a:t>
            </a:r>
            <a:r>
              <a:rPr lang="en-GB" dirty="0"/>
              <a:t>the different surface points and </a:t>
            </a:r>
            <a:r>
              <a:rPr lang="en-GB" dirty="0" smtClean="0"/>
              <a:t>heat use </a:t>
            </a:r>
            <a:r>
              <a:rPr lang="en-GB" dirty="0"/>
              <a:t>in the local </a:t>
            </a:r>
            <a:r>
              <a:rPr lang="en-GB" dirty="0" smtClean="0"/>
              <a:t>areas</a:t>
            </a:r>
          </a:p>
          <a:p>
            <a:endParaRPr lang="en-GB" dirty="0"/>
          </a:p>
          <a:p>
            <a:r>
              <a:rPr lang="en-GB" b="1" dirty="0" smtClean="0"/>
              <a:t>Operation: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Maintenance strategy for 3 or 4 year long accelerator runs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761" y="728372"/>
            <a:ext cx="1899922" cy="195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27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Powering</a:t>
            </a:r>
            <a:endParaRPr lang="en-GB" sz="3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9395" y="6318286"/>
            <a:ext cx="372056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T. Höhn / TU Graz + </a:t>
            </a:r>
            <a:r>
              <a:rPr lang="de-DE" dirty="0" smtClean="0"/>
              <a:t>TE-EPC colleagues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0" y="995764"/>
            <a:ext cx="9144000" cy="466742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spcBef>
                <a:spcPts val="0"/>
              </a:spcBef>
              <a:buNone/>
            </a:pPr>
            <a:r>
              <a:rPr lang="en-GB" sz="1800" dirty="0" smtClean="0"/>
              <a:t>Studying the optimised, high quality, powering strategy for magnets + sensitive loads; 3 topics:</a:t>
            </a:r>
          </a:p>
          <a:p>
            <a:pPr marL="36575" indent="0">
              <a:spcBef>
                <a:spcPts val="0"/>
              </a:spcBef>
              <a:buNone/>
            </a:pPr>
            <a:endParaRPr lang="en-GB" sz="1800" dirty="0" smtClean="0"/>
          </a:p>
          <a:p>
            <a:pPr marL="36576" indent="0">
              <a:spcBef>
                <a:spcPts val="0"/>
              </a:spcBef>
              <a:buNone/>
            </a:pPr>
            <a:r>
              <a:rPr lang="en-GB" sz="1800" b="1" dirty="0" smtClean="0"/>
              <a:t>Power </a:t>
            </a:r>
            <a:r>
              <a:rPr lang="en-GB" sz="1800" b="1" dirty="0"/>
              <a:t>converter </a:t>
            </a:r>
            <a:r>
              <a:rPr lang="en-GB" sz="1800" b="1" dirty="0" smtClean="0"/>
              <a:t>design:</a:t>
            </a:r>
            <a:endParaRPr lang="en-GB" sz="1800" b="1" dirty="0"/>
          </a:p>
          <a:p>
            <a:pPr>
              <a:spcBef>
                <a:spcPts val="0"/>
              </a:spcBef>
            </a:pPr>
            <a:r>
              <a:rPr lang="en-GB" sz="1800" dirty="0" smtClean="0"/>
              <a:t>Main criteria: simplicity </a:t>
            </a:r>
            <a:r>
              <a:rPr lang="en-GB" sz="1800" dirty="0"/>
              <a:t>and </a:t>
            </a:r>
            <a:r>
              <a:rPr lang="en-GB" sz="1800" dirty="0" smtClean="0"/>
              <a:t>reliability</a:t>
            </a: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 smtClean="0"/>
              <a:t>Target is to be modular (as already successfully implemented at CERN)</a:t>
            </a: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 smtClean="0"/>
              <a:t>Permitting energy recovery 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b="1" dirty="0">
                <a:sym typeface="Wingdings" panose="05000000000000000000" pitchFamily="2" charset="2"/>
              </a:rPr>
              <a:t>Power </a:t>
            </a:r>
            <a:r>
              <a:rPr lang="en-GB" sz="1800" b="1" dirty="0" smtClean="0">
                <a:sym typeface="Wingdings" panose="05000000000000000000" pitchFamily="2" charset="2"/>
              </a:rPr>
              <a:t>quality:</a:t>
            </a:r>
          </a:p>
          <a:p>
            <a:pPr marL="285750" indent="-285750">
              <a:spcBef>
                <a:spcPts val="0"/>
              </a:spcBef>
            </a:pPr>
            <a:r>
              <a:rPr lang="en-GB" sz="1800" dirty="0" smtClean="0"/>
              <a:t>Power </a:t>
            </a:r>
            <a:r>
              <a:rPr lang="en-GB" sz="1800" dirty="0"/>
              <a:t>factor = 1 </a:t>
            </a:r>
            <a:r>
              <a:rPr lang="en-GB" sz="1800" dirty="0" smtClean="0"/>
              <a:t>required at </a:t>
            </a:r>
            <a:r>
              <a:rPr lang="en-GB" sz="1800" dirty="0"/>
              <a:t>the connection </a:t>
            </a:r>
            <a:r>
              <a:rPr lang="en-GB" sz="1800" dirty="0" smtClean="0"/>
              <a:t>to the 400 </a:t>
            </a:r>
            <a:r>
              <a:rPr lang="en-GB" sz="1800" dirty="0"/>
              <a:t>kV electrical </a:t>
            </a:r>
            <a:r>
              <a:rPr lang="en-GB" sz="1800" dirty="0" smtClean="0"/>
              <a:t>grid</a:t>
            </a:r>
          </a:p>
          <a:p>
            <a:pPr marL="285750" indent="-285750">
              <a:spcBef>
                <a:spcPts val="0"/>
              </a:spcBef>
            </a:pPr>
            <a:r>
              <a:rPr lang="en-GB" sz="1800" dirty="0" smtClean="0"/>
              <a:t>Transient </a:t>
            </a:r>
            <a:r>
              <a:rPr lang="en-GB" sz="1800" dirty="0"/>
              <a:t>v</a:t>
            </a:r>
            <a:r>
              <a:rPr lang="en-GB" sz="1800" dirty="0" smtClean="0"/>
              <a:t>oltage dip immunity</a:t>
            </a:r>
            <a:r>
              <a:rPr lang="en-GB" sz="1800" dirty="0"/>
              <a:t>: analysis of sensitive load and the transmission grid for </a:t>
            </a:r>
            <a:r>
              <a:rPr lang="en-GB" sz="1800" dirty="0" smtClean="0"/>
              <a:t>FCC  </a:t>
            </a:r>
            <a:r>
              <a:rPr lang="en-GB" sz="1800" dirty="0" smtClean="0">
                <a:sym typeface="Wingdings" panose="05000000000000000000" pitchFamily="2" charset="2"/>
              </a:rPr>
              <a:t> </a:t>
            </a:r>
            <a:r>
              <a:rPr lang="en-GB" sz="1800" dirty="0">
                <a:sym typeface="Wingdings" panose="05000000000000000000" pitchFamily="2" charset="2"/>
              </a:rPr>
              <a:t>currently evaluating the potential of DC </a:t>
            </a:r>
            <a:r>
              <a:rPr lang="en-GB" sz="1800" dirty="0" smtClean="0">
                <a:sym typeface="Wingdings" panose="05000000000000000000" pitchFamily="2" charset="2"/>
              </a:rPr>
              <a:t>networks,				combined </a:t>
            </a:r>
            <a:r>
              <a:rPr lang="en-GB" sz="1800" dirty="0">
                <a:sym typeface="Wingdings" panose="05000000000000000000" pitchFamily="2" charset="2"/>
              </a:rPr>
              <a:t>with a new method for dip mitigation </a:t>
            </a:r>
            <a:endParaRPr lang="en-GB" sz="1800" dirty="0" smtClean="0"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b="1" dirty="0"/>
              <a:t>Safety in underground </a:t>
            </a:r>
            <a:r>
              <a:rPr lang="en-GB" sz="1800" b="1" dirty="0" smtClean="0"/>
              <a:t>structures:</a:t>
            </a:r>
          </a:p>
          <a:p>
            <a:pPr marL="285750" indent="-285750">
              <a:spcBef>
                <a:spcPts val="0"/>
              </a:spcBef>
            </a:pPr>
            <a:r>
              <a:rPr lang="en-GB" sz="1800" dirty="0" smtClean="0"/>
              <a:t>Large </a:t>
            </a:r>
            <a:r>
              <a:rPr lang="en-GB" sz="1800" dirty="0"/>
              <a:t>scale energy storage (if required</a:t>
            </a:r>
            <a:r>
              <a:rPr lang="en-GB" sz="1800" dirty="0" smtClean="0"/>
              <a:t>)</a:t>
            </a:r>
            <a:r>
              <a:rPr lang="en-GB" sz="1800" dirty="0"/>
              <a:t> </a:t>
            </a:r>
            <a:r>
              <a:rPr lang="en-GB" sz="1800" dirty="0" smtClean="0"/>
              <a:t>would be at the surface</a:t>
            </a:r>
          </a:p>
          <a:p>
            <a:pPr marL="285750" indent="-285750">
              <a:spcBef>
                <a:spcPts val="0"/>
              </a:spcBef>
            </a:pPr>
            <a:r>
              <a:rPr lang="en-GB" sz="1800" dirty="0" smtClean="0"/>
              <a:t>Reduction of equipment </a:t>
            </a:r>
            <a:r>
              <a:rPr lang="en-GB" sz="1800" dirty="0"/>
              <a:t>and infrastructure </a:t>
            </a:r>
            <a:r>
              <a:rPr lang="en-GB" sz="1800" dirty="0" smtClean="0"/>
              <a:t>in the tunnel </a:t>
            </a:r>
            <a:endParaRPr lang="en-GB" sz="1800" dirty="0"/>
          </a:p>
          <a:p>
            <a:pPr marL="36575" indent="0">
              <a:buNone/>
            </a:pPr>
            <a:endParaRPr lang="en-GB" sz="1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7690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/>
        </p:nvSpPr>
        <p:spPr>
          <a:xfrm>
            <a:off x="-3129" y="701040"/>
            <a:ext cx="9144000" cy="474096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b="1" dirty="0"/>
              <a:t>New method for transient voltage dip </a:t>
            </a:r>
            <a:r>
              <a:rPr lang="en-GB" sz="1800" b="1" dirty="0" smtClean="0"/>
              <a:t>mitigation in </a:t>
            </a:r>
            <a:r>
              <a:rPr lang="en-GB" sz="1800" b="1" dirty="0"/>
              <a:t>medium voltage DC </a:t>
            </a:r>
            <a:r>
              <a:rPr lang="en-GB" sz="1800" b="1" dirty="0" smtClean="0"/>
              <a:t>grids: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b="1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/>
              <a:t>A </a:t>
            </a:r>
            <a:r>
              <a:rPr lang="en-GB" sz="1800" dirty="0"/>
              <a:t>boost converter </a:t>
            </a:r>
            <a:r>
              <a:rPr lang="en-GB" sz="1800" dirty="0" smtClean="0"/>
              <a:t>topology combined </a:t>
            </a:r>
            <a:r>
              <a:rPr lang="en-GB" sz="1800" dirty="0"/>
              <a:t>with a DC </a:t>
            </a:r>
            <a:r>
              <a:rPr lang="en-GB" sz="1800" dirty="0" smtClean="0"/>
              <a:t>grid</a:t>
            </a: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3510" b="9198"/>
          <a:stretch/>
        </p:blipFill>
        <p:spPr>
          <a:xfrm>
            <a:off x="371468" y="1940057"/>
            <a:ext cx="8123064" cy="232924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003965" y="1764816"/>
            <a:ext cx="2026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18 or 63 kV AC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equivalent </a:t>
            </a:r>
            <a:r>
              <a:rPr lang="en-GB" dirty="0"/>
              <a:t>network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5532284" y="1535642"/>
            <a:ext cx="149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1-3 kV DC grid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16700" y="1940058"/>
            <a:ext cx="2831577" cy="2187145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3600" dirty="0">
              <a:solidFill>
                <a:srgbClr val="0055A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Powering</a:t>
            </a:r>
            <a:endParaRPr lang="en-GB" sz="32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89395" y="6318286"/>
            <a:ext cx="372056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T. Höhn / TU Graz + </a:t>
            </a:r>
            <a:r>
              <a:rPr lang="de-DE" dirty="0" smtClean="0"/>
              <a:t>TE-EPC colleagues</a:t>
            </a:r>
            <a:endParaRPr lang="de-CH" dirty="0"/>
          </a:p>
        </p:txBody>
      </p:sp>
      <p:sp>
        <p:nvSpPr>
          <p:cNvPr id="15" name="Content Placeholder 2"/>
          <p:cNvSpPr>
            <a:spLocks noGrp="1"/>
          </p:cNvSpPr>
          <p:nvPr/>
        </p:nvSpPr>
        <p:spPr>
          <a:xfrm>
            <a:off x="-6258" y="4314234"/>
            <a:ext cx="9144000" cy="139887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dirty="0" smtClean="0"/>
              <a:t>Advantages: cost efficiency, </a:t>
            </a:r>
            <a:r>
              <a:rPr lang="en-GB" sz="1800" dirty="0"/>
              <a:t>low losses and excellent mitigation </a:t>
            </a:r>
            <a:r>
              <a:rPr lang="en-GB" sz="1800" dirty="0" smtClean="0"/>
              <a:t>performance</a:t>
            </a: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Potential </a:t>
            </a:r>
            <a:r>
              <a:rPr lang="en-GB" sz="1800" dirty="0" smtClean="0"/>
              <a:t>applications: particle accelerators, large </a:t>
            </a:r>
            <a:r>
              <a:rPr lang="en-GB" sz="1800" dirty="0"/>
              <a:t>industrial production </a:t>
            </a:r>
            <a:r>
              <a:rPr lang="en-GB" sz="1800" dirty="0" smtClean="0"/>
              <a:t>proc. with </a:t>
            </a:r>
            <a:r>
              <a:rPr lang="en-GB" sz="1800" dirty="0"/>
              <a:t>sensitive </a:t>
            </a:r>
            <a:r>
              <a:rPr lang="en-GB" sz="1800" dirty="0" smtClean="0"/>
              <a:t>load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6258" y="5059015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proposal is now under evaluation, to integrate it into the </a:t>
            </a:r>
            <a:r>
              <a:rPr lang="en-GB" dirty="0" smtClean="0"/>
              <a:t>EN-EL FCC baseline for power distribution </a:t>
            </a:r>
            <a:r>
              <a:rPr lang="en-GB" dirty="0"/>
              <a:t>and the </a:t>
            </a:r>
            <a:r>
              <a:rPr lang="en-GB" dirty="0" smtClean="0"/>
              <a:t>powering </a:t>
            </a:r>
            <a:r>
              <a:rPr lang="en-GB" dirty="0"/>
              <a:t>strategy from </a:t>
            </a:r>
            <a:r>
              <a:rPr lang="en-GB" dirty="0" smtClean="0"/>
              <a:t>TE-EPC.</a:t>
            </a:r>
          </a:p>
          <a:p>
            <a:endParaRPr lang="en-GB" sz="800" dirty="0" smtClean="0"/>
          </a:p>
          <a:p>
            <a:r>
              <a:rPr lang="en-GB" dirty="0" smtClean="0"/>
              <a:t>Main </a:t>
            </a:r>
            <a:r>
              <a:rPr lang="en-GB" dirty="0"/>
              <a:t>point </a:t>
            </a:r>
            <a:r>
              <a:rPr lang="en-GB" dirty="0" smtClean="0"/>
              <a:t>being analysed: is </a:t>
            </a:r>
            <a:r>
              <a:rPr lang="en-GB" dirty="0"/>
              <a:t>there an overall system benefit by introducing a DC </a:t>
            </a:r>
            <a:r>
              <a:rPr lang="en-GB" dirty="0" smtClean="0"/>
              <a:t>grid ?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915256" y="6203801"/>
            <a:ext cx="3892409" cy="615553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de-DE" sz="1600" dirty="0" smtClean="0"/>
              <a:t>Further reading: Int‘l Conf on DC Microgrids </a:t>
            </a:r>
            <a:r>
              <a:rPr lang="de-CH" dirty="0">
                <a:hlinkClick r:id="rId4"/>
              </a:rPr>
              <a:t>https://power.aitech.ac.jp/ICDCM2019</a:t>
            </a:r>
            <a:r>
              <a:rPr lang="de-CH" dirty="0" smtClean="0">
                <a:hlinkClick r:id="rId4"/>
              </a:rPr>
              <a:t>/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30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183" y="1216821"/>
            <a:ext cx="8590503" cy="490747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	Infrastructure + </a:t>
            </a:r>
            <a:r>
              <a:rPr lang="fr-FR" sz="3200" dirty="0" err="1" smtClean="0">
                <a:latin typeface="+mn-lt"/>
              </a:rPr>
              <a:t>implementation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>
                <a:latin typeface="+mn-lt"/>
              </a:rPr>
              <a:t>rel</a:t>
            </a:r>
            <a:r>
              <a:rPr lang="fr-FR" sz="3200" dirty="0">
                <a:latin typeface="+mn-lt"/>
              </a:rPr>
              <a:t>. </a:t>
            </a:r>
            <a:r>
              <a:rPr lang="fr-FR" sz="3200" dirty="0" err="1" smtClean="0">
                <a:latin typeface="+mn-lt"/>
              </a:rPr>
              <a:t>prog</a:t>
            </a:r>
            <a:r>
              <a:rPr lang="fr-FR" sz="3200" dirty="0" smtClean="0">
                <a:latin typeface="+mn-lt"/>
              </a:rPr>
              <a:t>.</a:t>
            </a:r>
            <a:endParaRPr lang="en-US" sz="3200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1542" y="798077"/>
            <a:ext cx="298525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Overview (V. Mertens, </a:t>
            </a:r>
            <a:r>
              <a:rPr lang="de-DE" dirty="0" smtClean="0">
                <a:solidFill>
                  <a:srgbClr val="FF0000"/>
                </a:solidFill>
              </a:rPr>
              <a:t>25</a:t>
            </a:r>
            <a:r>
              <a:rPr lang="de-DE" dirty="0" smtClean="0"/>
              <a:t>‘+</a:t>
            </a:r>
            <a:r>
              <a:rPr lang="de-DE" dirty="0"/>
              <a:t>5‘)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58462" y="6308958"/>
            <a:ext cx="685541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Summary of IO related parallel sessions and posters (J. Gutleber, 15</a:t>
            </a:r>
            <a:r>
              <a:rPr lang="de-DE" dirty="0" smtClean="0"/>
              <a:t>‘+5‘)</a:t>
            </a:r>
            <a:endParaRPr lang="de-DE" dirty="0"/>
          </a:p>
        </p:txBody>
      </p:sp>
      <p:sp>
        <p:nvSpPr>
          <p:cNvPr id="25" name="TextBox 24"/>
          <p:cNvSpPr txBox="1"/>
          <p:nvPr/>
        </p:nvSpPr>
        <p:spPr>
          <a:xfrm>
            <a:off x="4857731" y="768034"/>
            <a:ext cx="2314071" cy="369332"/>
          </a:xfrm>
          <a:prstGeom prst="rect">
            <a:avLst/>
          </a:prstGeom>
          <a:solidFill>
            <a:srgbClr val="FFF1C5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Wednesday-Thursday</a:t>
            </a:r>
            <a:endParaRPr lang="en-GB" b="1" dirty="0"/>
          </a:p>
        </p:txBody>
      </p:sp>
      <p:sp>
        <p:nvSpPr>
          <p:cNvPr id="26" name="Rectangle 25"/>
          <p:cNvSpPr/>
          <p:nvPr/>
        </p:nvSpPr>
        <p:spPr>
          <a:xfrm>
            <a:off x="1432256" y="4862500"/>
            <a:ext cx="852495" cy="1670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162918" y="2104787"/>
            <a:ext cx="427687" cy="3830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8068570" y="2474616"/>
            <a:ext cx="418204" cy="1265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stCxn id="26" idx="0"/>
            <a:endCxn id="23" idx="2"/>
          </p:cNvCxnSpPr>
          <p:nvPr/>
        </p:nvCxnSpPr>
        <p:spPr>
          <a:xfrm flipV="1">
            <a:off x="1858504" y="1167409"/>
            <a:ext cx="705664" cy="36950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7" idx="0"/>
            <a:endCxn id="38" idx="2"/>
          </p:cNvCxnSpPr>
          <p:nvPr/>
        </p:nvCxnSpPr>
        <p:spPr>
          <a:xfrm flipV="1">
            <a:off x="7376762" y="1678304"/>
            <a:ext cx="368361" cy="4264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8" idx="2"/>
            <a:endCxn id="24" idx="0"/>
          </p:cNvCxnSpPr>
          <p:nvPr/>
        </p:nvCxnSpPr>
        <p:spPr>
          <a:xfrm flipH="1">
            <a:off x="5186169" y="2601145"/>
            <a:ext cx="3091503" cy="37078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403716" y="2940503"/>
            <a:ext cx="428439" cy="407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>
            <a:stCxn id="32" idx="0"/>
            <a:endCxn id="34" idx="2"/>
          </p:cNvCxnSpPr>
          <p:nvPr/>
        </p:nvCxnSpPr>
        <p:spPr>
          <a:xfrm flipV="1">
            <a:off x="5617936" y="2174657"/>
            <a:ext cx="286510" cy="7658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56802" y="1805325"/>
            <a:ext cx="1295288" cy="369332"/>
          </a:xfrm>
          <a:prstGeom prst="rect">
            <a:avLst/>
          </a:prstGeom>
          <a:solidFill>
            <a:srgbClr val="FFF1C5"/>
          </a:solidFill>
          <a:ln w="381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Cryogenics</a:t>
            </a:r>
            <a:endParaRPr lang="de-DE" dirty="0"/>
          </a:p>
        </p:txBody>
      </p:sp>
      <p:sp>
        <p:nvSpPr>
          <p:cNvPr id="35" name="TextBox 34"/>
          <p:cNvSpPr txBox="1"/>
          <p:nvPr/>
        </p:nvSpPr>
        <p:spPr>
          <a:xfrm>
            <a:off x="4394640" y="3525133"/>
            <a:ext cx="2398962" cy="646331"/>
          </a:xfrm>
          <a:prstGeom prst="rect">
            <a:avLst/>
          </a:prstGeom>
          <a:solidFill>
            <a:srgbClr val="FFF1C5"/>
          </a:solidFill>
          <a:ln w="381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Safety</a:t>
            </a:r>
            <a:endParaRPr lang="de-DE" dirty="0"/>
          </a:p>
          <a:p>
            <a:r>
              <a:rPr lang="de-DE" dirty="0" smtClean="0"/>
              <a:t>Technical </a:t>
            </a:r>
            <a:r>
              <a:rPr lang="de-DE" dirty="0"/>
              <a:t>infrastructure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94787" y="1308972"/>
            <a:ext cx="2500672" cy="369332"/>
          </a:xfrm>
          <a:prstGeom prst="rect">
            <a:avLst/>
          </a:prstGeom>
          <a:solidFill>
            <a:srgbClr val="FFF1C5"/>
          </a:solidFill>
          <a:ln w="381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Implementation aspects</a:t>
            </a:r>
            <a:endParaRPr lang="de-DE" dirty="0"/>
          </a:p>
        </p:txBody>
      </p:sp>
      <p:sp>
        <p:nvSpPr>
          <p:cNvPr id="40" name="Rectangle 39"/>
          <p:cNvSpPr/>
          <p:nvPr/>
        </p:nvSpPr>
        <p:spPr>
          <a:xfrm>
            <a:off x="7177208" y="2954534"/>
            <a:ext cx="427687" cy="3830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>
            <a:stCxn id="40" idx="2"/>
            <a:endCxn id="35" idx="0"/>
          </p:cNvCxnSpPr>
          <p:nvPr/>
        </p:nvCxnSpPr>
        <p:spPr>
          <a:xfrm flipH="1">
            <a:off x="5594121" y="3337549"/>
            <a:ext cx="1796931" cy="1875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2706971" y="5029585"/>
            <a:ext cx="1000125" cy="485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426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4973" t="11089" r="710"/>
          <a:stretch/>
        </p:blipFill>
        <p:spPr>
          <a:xfrm>
            <a:off x="34866" y="727108"/>
            <a:ext cx="4988480" cy="5188020"/>
          </a:xfrm>
          <a:prstGeom prst="rect">
            <a:avLst/>
          </a:prstGeom>
        </p:spPr>
      </p:pic>
      <p:sp>
        <p:nvSpPr>
          <p:cNvPr id="17" name="TextBox 3"/>
          <p:cNvSpPr txBox="1"/>
          <p:nvPr/>
        </p:nvSpPr>
        <p:spPr>
          <a:xfrm>
            <a:off x="215901" y="805582"/>
            <a:ext cx="1619249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18 – 63 kV AC</a:t>
            </a:r>
          </a:p>
          <a:p>
            <a:pPr algn="ctr"/>
            <a:r>
              <a:rPr lang="en-GB" dirty="0" smtClean="0"/>
              <a:t>powering point</a:t>
            </a:r>
          </a:p>
          <a:p>
            <a:pPr algn="ctr"/>
            <a:r>
              <a:rPr lang="en-GB" dirty="0" smtClean="0"/>
              <a:t>of </a:t>
            </a:r>
            <a:r>
              <a:rPr lang="en-GB" dirty="0"/>
              <a:t>FCC</a:t>
            </a:r>
          </a:p>
        </p:txBody>
      </p:sp>
      <p:sp>
        <p:nvSpPr>
          <p:cNvPr id="18" name="TextBox 4"/>
          <p:cNvSpPr txBox="1"/>
          <p:nvPr/>
        </p:nvSpPr>
        <p:spPr>
          <a:xfrm>
            <a:off x="4802163" y="1047039"/>
            <a:ext cx="4341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Evaluate </a:t>
            </a:r>
            <a:r>
              <a:rPr lang="en-GB" sz="1600" i="1" dirty="0"/>
              <a:t>if</a:t>
            </a:r>
            <a:r>
              <a:rPr lang="en-GB" sz="1600" dirty="0"/>
              <a:t> there is a need for large scale energy storage, </a:t>
            </a:r>
            <a:r>
              <a:rPr lang="en-GB" sz="1600" i="1" dirty="0"/>
              <a:t>where</a:t>
            </a:r>
            <a:r>
              <a:rPr lang="en-GB" sz="1600" dirty="0"/>
              <a:t> to place it and how to connect it </a:t>
            </a:r>
            <a:r>
              <a:rPr lang="en-GB" sz="1600" i="1" dirty="0" smtClean="0"/>
              <a:t>efficiently.</a:t>
            </a:r>
            <a:endParaRPr lang="en-GB" sz="1600" i="1" dirty="0"/>
          </a:p>
        </p:txBody>
      </p:sp>
      <p:sp>
        <p:nvSpPr>
          <p:cNvPr id="21" name="TextBox 8"/>
          <p:cNvSpPr txBox="1"/>
          <p:nvPr/>
        </p:nvSpPr>
        <p:spPr>
          <a:xfrm>
            <a:off x="4796804" y="2142222"/>
            <a:ext cx="4227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Evaluate which loads can </a:t>
            </a:r>
            <a:r>
              <a:rPr lang="en-GB" sz="1600" i="1" dirty="0"/>
              <a:t>efficiently</a:t>
            </a:r>
            <a:r>
              <a:rPr lang="en-GB" sz="1600" dirty="0"/>
              <a:t> connect to the </a:t>
            </a:r>
            <a:r>
              <a:rPr lang="en-GB" sz="1600" dirty="0" smtClean="0"/>
              <a:t>grid.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889395" y="6318286"/>
            <a:ext cx="372056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T. Höhn / TU Graz + </a:t>
            </a:r>
            <a:r>
              <a:rPr lang="de-DE" dirty="0" smtClean="0"/>
              <a:t>TE-EPC colleagues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4802163" y="690048"/>
            <a:ext cx="300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Example of a powering layout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Powering</a:t>
            </a:r>
            <a:endParaRPr lang="en-GB" sz="3200" dirty="0">
              <a:latin typeface="+mn-lt"/>
            </a:endParaRPr>
          </a:p>
        </p:txBody>
      </p:sp>
      <p:cxnSp>
        <p:nvCxnSpPr>
          <p:cNvPr id="5" name="Straight Arrow Connector 4"/>
          <p:cNvCxnSpPr>
            <a:stCxn id="18" idx="1"/>
          </p:cNvCxnSpPr>
          <p:nvPr/>
        </p:nvCxnSpPr>
        <p:spPr>
          <a:xfrm flipH="1">
            <a:off x="4236720" y="1462538"/>
            <a:ext cx="565443" cy="83127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864023" y="1462537"/>
            <a:ext cx="2932781" cy="79168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164081" y="1462536"/>
            <a:ext cx="2632723" cy="311397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234041" y="2434609"/>
            <a:ext cx="568123" cy="118037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231361" y="2460677"/>
            <a:ext cx="568124" cy="197744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1"/>
          </p:cNvCxnSpPr>
          <p:nvPr/>
        </p:nvCxnSpPr>
        <p:spPr>
          <a:xfrm flipH="1">
            <a:off x="4228682" y="2434610"/>
            <a:ext cx="568122" cy="28773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957976" y="2876037"/>
            <a:ext cx="41860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grid design needs to consider:</a:t>
            </a:r>
          </a:p>
          <a:p>
            <a:r>
              <a:rPr lang="en-GB" sz="1600" b="1" dirty="0" smtClean="0"/>
              <a:t>Switchgear </a:t>
            </a:r>
            <a:r>
              <a:rPr lang="en-GB" sz="1600" b="1" dirty="0"/>
              <a:t>available</a:t>
            </a:r>
            <a:r>
              <a:rPr lang="en-GB" sz="1600" dirty="0"/>
              <a:t>: established breakers and relays are preferred</a:t>
            </a:r>
          </a:p>
          <a:p>
            <a:r>
              <a:rPr lang="en-GB" sz="1600" b="1" dirty="0" smtClean="0"/>
              <a:t>Reduce </a:t>
            </a:r>
            <a:r>
              <a:rPr lang="en-GB" sz="1600" b="1" dirty="0"/>
              <a:t>conversion stages and equipment installed in the tunnel</a:t>
            </a:r>
            <a:r>
              <a:rPr lang="en-GB" sz="1600" dirty="0"/>
              <a:t> (compared to AC grid) </a:t>
            </a:r>
          </a:p>
          <a:p>
            <a:r>
              <a:rPr lang="en-GB" sz="1600" b="1" dirty="0" smtClean="0"/>
              <a:t>Energy </a:t>
            </a:r>
            <a:r>
              <a:rPr lang="en-GB" sz="1600" b="1" dirty="0"/>
              <a:t>recovery</a:t>
            </a:r>
            <a:r>
              <a:rPr lang="en-GB" sz="1600" dirty="0"/>
              <a:t>: re-use (or re-storage) of energy in the magnets</a:t>
            </a:r>
          </a:p>
          <a:p>
            <a:r>
              <a:rPr lang="en-GB" sz="1600" b="1" dirty="0" smtClean="0"/>
              <a:t>Selectivity</a:t>
            </a:r>
            <a:r>
              <a:rPr lang="en-GB" sz="1600" dirty="0"/>
              <a:t>: only the faulted load is separated from the grid, whereas other load continue operation</a:t>
            </a:r>
          </a:p>
          <a:p>
            <a:r>
              <a:rPr lang="en-GB" sz="1600" b="1" dirty="0" smtClean="0"/>
              <a:t>Scalable</a:t>
            </a:r>
            <a:r>
              <a:rPr lang="en-GB" sz="1600" dirty="0"/>
              <a:t>: to adapt easily to all FCC powering points, since the power demand between them varies </a:t>
            </a:r>
            <a:r>
              <a:rPr lang="en-GB" sz="1600" dirty="0" smtClean="0"/>
              <a:t>considerably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7306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Transport</a:t>
            </a:r>
            <a:endParaRPr lang="en-GB" sz="3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3505" y="6318286"/>
            <a:ext cx="162645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I. Rühl </a:t>
            </a:r>
            <a:r>
              <a:rPr lang="de-DE" dirty="0"/>
              <a:t>/ </a:t>
            </a:r>
            <a:r>
              <a:rPr lang="de-DE" dirty="0" smtClean="0"/>
              <a:t>EN-HE</a:t>
            </a:r>
            <a:endParaRPr lang="de-CH" dirty="0"/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731" y="1259811"/>
            <a:ext cx="4218205" cy="4351339"/>
          </a:xfrm>
          <a:prstGeom prst="rect">
            <a:avLst/>
          </a:prstGeom>
        </p:spPr>
      </p:pic>
      <p:pic>
        <p:nvPicPr>
          <p:cNvPr id="12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76" y="1259811"/>
            <a:ext cx="4715591" cy="435133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23616" y="5709391"/>
            <a:ext cx="5373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Faster </a:t>
            </a:r>
            <a:r>
              <a:rPr lang="de-DE" dirty="0" smtClean="0"/>
              <a:t>system for transport of personnel (ca. </a:t>
            </a:r>
            <a:r>
              <a:rPr lang="de-DE" dirty="0"/>
              <a:t>25 </a:t>
            </a:r>
            <a:r>
              <a:rPr lang="de-DE" dirty="0" smtClean="0"/>
              <a:t>km/h).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44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Safety</a:t>
            </a:r>
            <a:endParaRPr lang="en-GB" sz="32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4252" y="103994"/>
            <a:ext cx="291660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T. </a:t>
            </a:r>
            <a:r>
              <a:rPr lang="de-DE" dirty="0" smtClean="0"/>
              <a:t>Otto / TE</a:t>
            </a:r>
          </a:p>
          <a:p>
            <a:pPr algn="ctr"/>
            <a:r>
              <a:rPr lang="de-DE" dirty="0" smtClean="0"/>
              <a:t>A. Henriques, S. La Mendola,</a:t>
            </a:r>
          </a:p>
          <a:p>
            <a:pPr algn="ctr"/>
            <a:r>
              <a:rPr lang="de-DE" dirty="0" smtClean="0"/>
              <a:t>O. Rios, M. Widorski / HSE</a:t>
            </a:r>
            <a:endParaRPr lang="de-CH" dirty="0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0" y="1158903"/>
            <a:ext cx="9147129" cy="165397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smtClean="0"/>
              <a:t>The CDR Safety Study </a:t>
            </a:r>
            <a:r>
              <a:rPr lang="en-US" sz="1800" dirty="0"/>
              <a:t>(including a fire safety assessment) </a:t>
            </a:r>
            <a:r>
              <a:rPr lang="en-US" sz="1800" dirty="0" smtClean="0"/>
              <a:t>demonstrated that the planned facilities can meet the </a:t>
            </a:r>
            <a:r>
              <a:rPr lang="en-US" sz="1800" dirty="0" smtClean="0">
                <a:solidFill>
                  <a:srgbClr val="00B050"/>
                </a:solidFill>
              </a:rPr>
              <a:t>Life Safety Objectives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 smtClean="0"/>
              <a:t>Fire safety studies for TDR phase:</a:t>
            </a:r>
            <a:endParaRPr lang="en-US" sz="1800" b="1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 smtClean="0"/>
              <a:t>Practical “details” of fire compartmentalization (installation, transport)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 err="1" smtClean="0"/>
              <a:t>Organisation</a:t>
            </a:r>
            <a:r>
              <a:rPr lang="en-US" sz="1800" dirty="0" smtClean="0"/>
              <a:t> of Fire and Rescue Service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186" y="3063314"/>
            <a:ext cx="4848423" cy="29608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6" y="3063314"/>
            <a:ext cx="3906457" cy="29186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997575" y="5839518"/>
            <a:ext cx="659632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de-DE" dirty="0"/>
              <a:t>Safety topics requiring further </a:t>
            </a:r>
            <a:r>
              <a:rPr lang="de-DE" dirty="0" smtClean="0"/>
              <a:t>investigation (T. Otto)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35420" y="6307092"/>
            <a:ext cx="7258482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10:50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dirty="0" smtClean="0"/>
              <a:t>Study </a:t>
            </a:r>
            <a:r>
              <a:rPr lang="en-GB" dirty="0"/>
              <a:t>of HE-LHC ventilation strategy in case of </a:t>
            </a:r>
            <a:r>
              <a:rPr lang="en-GB" dirty="0" smtClean="0"/>
              <a:t>fire (O. Rios)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50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 HE-LHC ventilation in case of fire</a:t>
            </a:r>
            <a:endParaRPr lang="en-GB" sz="32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2952" y="626091"/>
            <a:ext cx="505631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O. Rios, S. La Mendola/ HSE</a:t>
            </a:r>
            <a:endParaRPr lang="de-CH" dirty="0"/>
          </a:p>
        </p:txBody>
      </p:sp>
      <p:grpSp>
        <p:nvGrpSpPr>
          <p:cNvPr id="2" name="Group 1"/>
          <p:cNvGrpSpPr/>
          <p:nvPr/>
        </p:nvGrpSpPr>
        <p:grpSpPr>
          <a:xfrm>
            <a:off x="27918" y="1039315"/>
            <a:ext cx="6640594" cy="2840906"/>
            <a:chOff x="-345" y="1725796"/>
            <a:chExt cx="7620716" cy="33376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945" y="2182545"/>
              <a:ext cx="5958222" cy="2880899"/>
            </a:xfrm>
            <a:prstGeom prst="rect">
              <a:avLst/>
            </a:prstGeom>
          </p:spPr>
        </p:pic>
        <p:sp>
          <p:nvSpPr>
            <p:cNvPr id="10" name="TextBox 10"/>
            <p:cNvSpPr txBox="1"/>
            <p:nvPr/>
          </p:nvSpPr>
          <p:spPr>
            <a:xfrm>
              <a:off x="6071537" y="2533055"/>
              <a:ext cx="1548834" cy="1735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Fire Fighters intervention time impact on Life Safety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-345" y="1725796"/>
              <a:ext cx="7334788" cy="43391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 dirty="0" smtClean="0"/>
                <a:t>Fractional Effective Dose (FED) for toxicant assessment </a:t>
              </a:r>
              <a:r>
                <a:rPr lang="en-GB" b="1" dirty="0"/>
                <a:t>on victims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52285" y="3939083"/>
            <a:ext cx="8489296" cy="2027466"/>
            <a:chOff x="-636164" y="1646419"/>
            <a:chExt cx="10194514" cy="340233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624" t="1102" b="440"/>
            <a:stretch/>
          </p:blipFill>
          <p:spPr>
            <a:xfrm>
              <a:off x="-414349" y="1946060"/>
              <a:ext cx="5846653" cy="2820926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5901455" y="1646419"/>
              <a:ext cx="3656895" cy="3402334"/>
              <a:chOff x="5870548" y="1544348"/>
              <a:chExt cx="3059538" cy="3008622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88216" y="1544348"/>
                <a:ext cx="2741870" cy="2671526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5"/>
              <a:srcRect l="5390" t="33544" r="26175"/>
              <a:stretch/>
            </p:blipFill>
            <p:spPr>
              <a:xfrm>
                <a:off x="5870548" y="2046325"/>
                <a:ext cx="2595251" cy="2506645"/>
              </a:xfrm>
              <a:prstGeom prst="ellipse">
                <a:avLst/>
              </a:prstGeom>
            </p:spPr>
          </p:pic>
        </p:grpSp>
        <p:sp>
          <p:nvSpPr>
            <p:cNvPr id="14" name="TextBox 19"/>
            <p:cNvSpPr txBox="1"/>
            <p:nvPr/>
          </p:nvSpPr>
          <p:spPr>
            <a:xfrm>
              <a:off x="-636164" y="1758521"/>
              <a:ext cx="8968395" cy="619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smtClean="0"/>
                <a:t>Amount of soot deposition to walls and devices for property impact</a:t>
              </a: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689637" y="6356846"/>
            <a:ext cx="7258482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10:50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dirty="0" smtClean="0"/>
              <a:t>Study </a:t>
            </a:r>
            <a:r>
              <a:rPr lang="en-GB" dirty="0"/>
              <a:t>of HE-LHC ventilation strategy in case of </a:t>
            </a:r>
            <a:r>
              <a:rPr lang="en-GB" dirty="0" smtClean="0"/>
              <a:t>fire (O. Rios)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78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Safety</a:t>
            </a:r>
            <a:endParaRPr lang="en-GB" sz="3200" dirty="0">
              <a:latin typeface="+mn-lt"/>
            </a:endParaRPr>
          </a:p>
        </p:txBody>
      </p:sp>
      <p:sp>
        <p:nvSpPr>
          <p:cNvPr id="11" name="Content Placeholder 10"/>
          <p:cNvSpPr txBox="1">
            <a:spLocks/>
          </p:cNvSpPr>
          <p:nvPr/>
        </p:nvSpPr>
        <p:spPr>
          <a:xfrm>
            <a:off x="-3128" y="1064985"/>
            <a:ext cx="9147128" cy="5323144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/>
              <a:t>Cryogenic safety studies for TDR phase:</a:t>
            </a:r>
            <a:endParaRPr lang="en-US" sz="1800" b="1" dirty="0"/>
          </a:p>
          <a:p>
            <a:pPr marL="0">
              <a:spcBef>
                <a:spcPts val="432"/>
              </a:spcBef>
            </a:pPr>
            <a:r>
              <a:rPr lang="en-US" sz="1800" dirty="0" smtClean="0"/>
              <a:t>More accurate description of Helium releases</a:t>
            </a:r>
          </a:p>
          <a:p>
            <a:pPr marL="0">
              <a:spcBef>
                <a:spcPts val="432"/>
              </a:spcBef>
            </a:pPr>
            <a:r>
              <a:rPr lang="en-US" sz="1800" dirty="0" smtClean="0"/>
              <a:t>Interaction of cold Helium with compartment walls and smoke extraction</a:t>
            </a:r>
          </a:p>
          <a:p>
            <a:pPr lvl="1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6" y="2459421"/>
            <a:ext cx="9097658" cy="32871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14294" y="6335297"/>
            <a:ext cx="659632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de-DE" dirty="0"/>
              <a:t>Safety topics requiring further </a:t>
            </a:r>
            <a:r>
              <a:rPr lang="de-DE" dirty="0" smtClean="0"/>
              <a:t>investigation (T. Otto)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97318" y="626091"/>
            <a:ext cx="652194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T. </a:t>
            </a:r>
            <a:r>
              <a:rPr lang="de-DE" dirty="0" smtClean="0"/>
              <a:t>Otto / TE, A. Henriques, S. La Mendola, O. Rios, M. Widorski / HSE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3400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Safety</a:t>
            </a:r>
            <a:endParaRPr lang="en-GB" sz="3200" dirty="0">
              <a:latin typeface="+mn-lt"/>
            </a:endParaRPr>
          </a:p>
        </p:txBody>
      </p:sp>
      <p:sp>
        <p:nvSpPr>
          <p:cNvPr id="11" name="Content Placeholder 10"/>
          <p:cNvSpPr txBox="1">
            <a:spLocks/>
          </p:cNvSpPr>
          <p:nvPr/>
        </p:nvSpPr>
        <p:spPr>
          <a:xfrm>
            <a:off x="-3130" y="982523"/>
            <a:ext cx="9143999" cy="5035475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Radiation protection studies for TDR phase:</a:t>
            </a:r>
          </a:p>
          <a:p>
            <a:pPr marL="0"/>
            <a:r>
              <a:rPr lang="en-US" sz="1800" dirty="0" smtClean="0"/>
              <a:t>Radioactivity in experiments , synchrotron radiation</a:t>
            </a:r>
          </a:p>
          <a:p>
            <a:r>
              <a:rPr lang="en-US" sz="1800" dirty="0" smtClean="0"/>
              <a:t>Management of released air and water</a:t>
            </a:r>
          </a:p>
          <a:p>
            <a:r>
              <a:rPr lang="en-US" sz="1800" dirty="0" smtClean="0"/>
              <a:t>Radiation monitoring </a:t>
            </a:r>
            <a:r>
              <a:rPr lang="en-US" sz="1800" dirty="0" err="1" smtClean="0"/>
              <a:t>programme</a:t>
            </a:r>
            <a:endParaRPr lang="en-US" sz="1800" dirty="0" smtClean="0"/>
          </a:p>
          <a:p>
            <a:pPr lvl="1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014294" y="6335297"/>
            <a:ext cx="659632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de-DE" dirty="0"/>
              <a:t>Safety topics requiring further </a:t>
            </a:r>
            <a:r>
              <a:rPr lang="de-DE" dirty="0" smtClean="0"/>
              <a:t>investigation (T. Otto)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02488" y="645373"/>
            <a:ext cx="652194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T. </a:t>
            </a:r>
            <a:r>
              <a:rPr lang="de-DE" dirty="0" smtClean="0"/>
              <a:t>Otto / TE, A. Henriques, S. La Mendola, O. Rios, M. Widorski / HSE</a:t>
            </a:r>
            <a:endParaRPr lang="de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29441F-A515-9F47-A8ED-59E99E1AF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896" y="2375555"/>
            <a:ext cx="4636538" cy="27397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0F3BA1-E660-3342-8E2D-99B1CEBDA9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8869" y="5036689"/>
            <a:ext cx="4241424" cy="7202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AD912F-C74F-854A-8700-FB1B686AA5B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2" t="12501" r="10289" b="8676"/>
          <a:stretch/>
        </p:blipFill>
        <p:spPr>
          <a:xfrm>
            <a:off x="0" y="2455009"/>
            <a:ext cx="4487896" cy="364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6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R2E</a:t>
            </a:r>
            <a:endParaRPr lang="en-GB" sz="3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1774" y="6327251"/>
            <a:ext cx="17281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J. Hunt / EN-STI</a:t>
            </a:r>
            <a:endParaRPr lang="de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254" y="980303"/>
            <a:ext cx="3768335" cy="23309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3" b="5395"/>
          <a:stretch/>
        </p:blipFill>
        <p:spPr>
          <a:xfrm>
            <a:off x="485499" y="3368612"/>
            <a:ext cx="3224082" cy="2754691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81862" y="1319305"/>
            <a:ext cx="3089368" cy="1665621"/>
            <a:chOff x="579121" y="966047"/>
            <a:chExt cx="3513670" cy="184043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78" t="3835" r="27853"/>
            <a:stretch/>
          </p:blipFill>
          <p:spPr>
            <a:xfrm>
              <a:off x="579121" y="966047"/>
              <a:ext cx="1812263" cy="183732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99" t="2225" r="21265"/>
            <a:stretch/>
          </p:blipFill>
          <p:spPr>
            <a:xfrm>
              <a:off x="2310481" y="966047"/>
              <a:ext cx="1782310" cy="1840435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433701" y="969107"/>
            <a:ext cx="139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</a:t>
            </a:r>
            <a:r>
              <a:rPr lang="en-GB" dirty="0" smtClean="0"/>
              <a:t>screen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211307" y="2941899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Old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85317" y="2926451"/>
            <a:ext cx="61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62066" y="872118"/>
            <a:ext cx="2562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Latest </a:t>
            </a:r>
            <a:r>
              <a:rPr lang="en-GB" dirty="0" smtClean="0"/>
              <a:t>residual gas profile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529016" y="4662616"/>
            <a:ext cx="1408671" cy="113800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52019" y="5744365"/>
            <a:ext cx="3677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Peak power density in coils</a:t>
            </a:r>
            <a:r>
              <a:rPr lang="en-GB" sz="1600" dirty="0" smtClean="0"/>
              <a:t>: 1.64 </a:t>
            </a:r>
            <a:r>
              <a:rPr lang="en-GB" sz="1600" dirty="0" err="1"/>
              <a:t>mW</a:t>
            </a:r>
            <a:r>
              <a:rPr lang="en-GB" sz="1600" dirty="0"/>
              <a:t>/cm</a:t>
            </a:r>
            <a:r>
              <a:rPr lang="en-GB" sz="1600" baseline="30000" dirty="0"/>
              <a:t>3</a:t>
            </a:r>
            <a:endParaRPr lang="en-GB" sz="16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349577" y="3450451"/>
            <a:ext cx="4569741" cy="219246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GB" sz="1800" dirty="0"/>
              <a:t>Updated beam screen design </a:t>
            </a:r>
            <a:r>
              <a:rPr lang="en-GB" sz="1800" dirty="0" smtClean="0"/>
              <a:t>provides </a:t>
            </a:r>
            <a:r>
              <a:rPr lang="en-GB" sz="1800" dirty="0"/>
              <a:t>less shielding for coils and cold mass. </a:t>
            </a:r>
          </a:p>
          <a:p>
            <a:pPr marL="36576" indent="0" algn="just">
              <a:buNone/>
            </a:pPr>
            <a:r>
              <a:rPr lang="en-GB" sz="1800" dirty="0"/>
              <a:t>Beam screen now absorbing ~</a:t>
            </a:r>
            <a:r>
              <a:rPr lang="en-GB" sz="1800" dirty="0" smtClean="0"/>
              <a:t>5 % </a:t>
            </a:r>
            <a:r>
              <a:rPr lang="en-GB" sz="1800" dirty="0"/>
              <a:t>of power loss density as opposed to </a:t>
            </a:r>
            <a:r>
              <a:rPr lang="en-GB" sz="1800" dirty="0" smtClean="0"/>
              <a:t>16 % </a:t>
            </a:r>
            <a:r>
              <a:rPr lang="en-GB" sz="1800" dirty="0"/>
              <a:t>previously.</a:t>
            </a:r>
          </a:p>
          <a:p>
            <a:pPr marL="36576" indent="0" algn="just">
              <a:buNone/>
            </a:pPr>
            <a:r>
              <a:rPr lang="en-GB" sz="1800" dirty="0" smtClean="0"/>
              <a:t>86 % </a:t>
            </a:r>
            <a:r>
              <a:rPr lang="en-GB" sz="1800" dirty="0"/>
              <a:t>absorbed by cold </a:t>
            </a:r>
            <a:r>
              <a:rPr lang="en-GB" sz="1800" dirty="0" smtClean="0"/>
              <a:t>mass.</a:t>
            </a:r>
            <a:endParaRPr lang="en-GB" sz="1800" dirty="0"/>
          </a:p>
          <a:p>
            <a:pPr marL="36576" indent="0" algn="just">
              <a:buNone/>
            </a:pPr>
            <a:r>
              <a:rPr lang="en-GB" sz="1800" dirty="0"/>
              <a:t>Most impacted dipole receives 278 </a:t>
            </a:r>
            <a:r>
              <a:rPr lang="en-GB" sz="1800" dirty="0" err="1"/>
              <a:t>mW</a:t>
            </a:r>
            <a:r>
              <a:rPr lang="en-GB" sz="1800" dirty="0"/>
              <a:t>/m on cold </a:t>
            </a:r>
            <a:r>
              <a:rPr lang="en-GB" sz="1800" dirty="0" smtClean="0"/>
              <a:t>mass.</a:t>
            </a:r>
            <a:endParaRPr lang="en-GB" sz="18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996" y="1"/>
            <a:ext cx="728003" cy="70104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03116" y="6311367"/>
            <a:ext cx="6596327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de-DE" dirty="0"/>
              <a:t>Update on R2E and heat load </a:t>
            </a:r>
            <a:r>
              <a:rPr lang="de-DE" dirty="0" smtClean="0"/>
              <a:t>simulations (J. Hunt)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290975" y="625636"/>
            <a:ext cx="2271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Beam-gas losses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47588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R2E</a:t>
            </a:r>
            <a:endParaRPr lang="en-GB" sz="3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1774" y="6327251"/>
            <a:ext cx="17281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J. Hunt / EN-STI</a:t>
            </a:r>
            <a:endParaRPr lang="de-CH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996" y="1"/>
            <a:ext cx="728003" cy="7010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" t="21530" r="3646" b="15468"/>
          <a:stretch/>
        </p:blipFill>
        <p:spPr>
          <a:xfrm>
            <a:off x="3850795" y="1128490"/>
            <a:ext cx="5202590" cy="2472796"/>
          </a:xfrm>
          <a:prstGeom prst="rect">
            <a:avLst/>
          </a:prstGeom>
          <a:ln w="28575">
            <a:solidFill>
              <a:schemeClr val="tx1">
                <a:lumMod val="50000"/>
              </a:schemeClr>
            </a:solidFill>
          </a:ln>
        </p:spPr>
      </p:pic>
      <p:sp>
        <p:nvSpPr>
          <p:cNvPr id="28" name="Content Placeholder 2"/>
          <p:cNvSpPr txBox="1">
            <a:spLocks/>
          </p:cNvSpPr>
          <p:nvPr/>
        </p:nvSpPr>
        <p:spPr>
          <a:xfrm>
            <a:off x="5597897" y="733992"/>
            <a:ext cx="3764984" cy="45245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buNone/>
            </a:pPr>
            <a:r>
              <a:rPr lang="en-GB" sz="1800" dirty="0"/>
              <a:t>Full 214 m arc cell (axis not to scale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35" y="1095538"/>
            <a:ext cx="3460778" cy="25057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61047" y="633873"/>
            <a:ext cx="161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R2E impact</a:t>
            </a:r>
            <a:endParaRPr lang="de-CH" sz="2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09"/>
          <a:stretch/>
        </p:blipFill>
        <p:spPr>
          <a:xfrm>
            <a:off x="268267" y="3701455"/>
            <a:ext cx="3474710" cy="230393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247868" y="3148834"/>
            <a:ext cx="1490762" cy="45245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algn="ctr">
              <a:buNone/>
            </a:pPr>
            <a:r>
              <a:rPr lang="en-GB" sz="1800" dirty="0" smtClean="0"/>
              <a:t>FLUKA model</a:t>
            </a:r>
            <a:endParaRPr lang="en-GB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"/>
          <a:stretch/>
        </p:blipFill>
        <p:spPr>
          <a:xfrm>
            <a:off x="3822804" y="3701455"/>
            <a:ext cx="5230581" cy="24608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81774" y="3701455"/>
            <a:ext cx="16393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dirty="0">
                <a:solidFill>
                  <a:prstClr val="black"/>
                </a:solidFill>
              </a:rPr>
              <a:t>Some increase in dose to electronics under beamline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0918" y="3995784"/>
            <a:ext cx="817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4B71E3"/>
                </a:solidFill>
              </a:rPr>
              <a:t>Updated</a:t>
            </a:r>
          </a:p>
          <a:p>
            <a:r>
              <a:rPr lang="en-GB" sz="1400" dirty="0">
                <a:solidFill>
                  <a:srgbClr val="9ACD2F"/>
                </a:solidFill>
              </a:rPr>
              <a:t>Previous</a:t>
            </a:r>
          </a:p>
        </p:txBody>
      </p:sp>
    </p:spTree>
    <p:extLst>
      <p:ext uri="{BB962C8B-B14F-4D97-AF65-F5344CB8AC3E}">
        <p14:creationId xmlns:p14="http://schemas.microsoft.com/office/powerpoint/2010/main" val="319234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FCC-</a:t>
            </a:r>
            <a:r>
              <a:rPr lang="en-GB" sz="3200" dirty="0" err="1" smtClean="0">
                <a:latin typeface="+mn-lt"/>
              </a:rPr>
              <a:t>ee</a:t>
            </a:r>
            <a:r>
              <a:rPr lang="en-GB" sz="3200" dirty="0" smtClean="0">
                <a:latin typeface="+mn-lt"/>
              </a:rPr>
              <a:t> availability</a:t>
            </a:r>
            <a:endParaRPr lang="en-GB" sz="3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0117" y="6327251"/>
            <a:ext cx="175984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A. Niemi </a:t>
            </a:r>
            <a:r>
              <a:rPr lang="de-DE" dirty="0"/>
              <a:t>/ </a:t>
            </a:r>
            <a:r>
              <a:rPr lang="de-DE" dirty="0" smtClean="0"/>
              <a:t>BE-OP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0" y="701040"/>
            <a:ext cx="91440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Generally, </a:t>
            </a:r>
            <a:r>
              <a:rPr lang="en-GB" dirty="0" err="1" smtClean="0"/>
              <a:t>e+e</a:t>
            </a:r>
            <a:r>
              <a:rPr lang="en-GB" dirty="0" smtClean="0"/>
              <a:t>- colliders </a:t>
            </a:r>
            <a:r>
              <a:rPr lang="en-GB" dirty="0"/>
              <a:t>have a good availability track record </a:t>
            </a:r>
          </a:p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will be larger </a:t>
            </a:r>
            <a:r>
              <a:rPr lang="en-GB" dirty="0" smtClean="0"/>
              <a:t>and </a:t>
            </a:r>
            <a:r>
              <a:rPr lang="en-GB" dirty="0"/>
              <a:t>operate with higher </a:t>
            </a:r>
            <a:r>
              <a:rPr lang="en-GB" dirty="0" smtClean="0"/>
              <a:t>energy</a:t>
            </a:r>
          </a:p>
          <a:p>
            <a:endParaRPr lang="en-GB" sz="800" dirty="0"/>
          </a:p>
          <a:p>
            <a:r>
              <a:rPr lang="en-GB" b="1" dirty="0" smtClean="0"/>
              <a:t>Study</a:t>
            </a:r>
            <a:r>
              <a:rPr lang="en-GB" b="1" baseline="30000" dirty="0" smtClean="0"/>
              <a:t>*)</a:t>
            </a:r>
            <a:r>
              <a:rPr lang="en-GB" b="1" dirty="0" smtClean="0"/>
              <a:t> aim </a:t>
            </a:r>
            <a:r>
              <a:rPr lang="en-GB" dirty="0" smtClean="0"/>
              <a:t>is to </a:t>
            </a:r>
            <a:r>
              <a:rPr lang="en-GB" dirty="0"/>
              <a:t>identify aspects where: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technologies are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System complexity scales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Known technology </a:t>
            </a:r>
            <a:r>
              <a:rPr lang="en-GB" dirty="0" smtClean="0"/>
              <a:t>is used in </a:t>
            </a:r>
            <a:r>
              <a:rPr lang="en-GB" dirty="0"/>
              <a:t>new </a:t>
            </a:r>
            <a:r>
              <a:rPr lang="en-GB" dirty="0" smtClean="0"/>
              <a:t>environment</a:t>
            </a:r>
            <a:endParaRPr lang="en-GB" dirty="0"/>
          </a:p>
          <a:p>
            <a:r>
              <a:rPr lang="en-GB" b="1" dirty="0" smtClean="0"/>
              <a:t>Model input:</a:t>
            </a:r>
          </a:p>
          <a:p>
            <a:r>
              <a:rPr lang="en-GB" dirty="0" smtClean="0"/>
              <a:t>Operational scenario</a:t>
            </a:r>
          </a:p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complex composition (assuming sub-availabilities)</a:t>
            </a:r>
          </a:p>
          <a:p>
            <a:r>
              <a:rPr lang="en-GB" dirty="0" smtClean="0"/>
              <a:t>SPS experience (also </a:t>
            </a:r>
            <a:r>
              <a:rPr lang="en-GB" dirty="0" err="1" smtClean="0"/>
              <a:t>linac</a:t>
            </a:r>
            <a:r>
              <a:rPr lang="en-GB" dirty="0" smtClean="0"/>
              <a:t> option)</a:t>
            </a:r>
          </a:p>
          <a:p>
            <a:r>
              <a:rPr lang="en-GB" b="1" dirty="0" smtClean="0"/>
              <a:t>Critical systems:</a:t>
            </a:r>
          </a:p>
          <a:p>
            <a:r>
              <a:rPr lang="en-GB" dirty="0" smtClean="0"/>
              <a:t>RF</a:t>
            </a:r>
          </a:p>
          <a:p>
            <a:r>
              <a:rPr lang="en-GB" dirty="0" smtClean="0"/>
              <a:t>Magnet supplies (power, cooling)</a:t>
            </a:r>
          </a:p>
          <a:p>
            <a:r>
              <a:rPr lang="en-GB" dirty="0" smtClean="0"/>
              <a:t>Electrical distribution (network perturbations)</a:t>
            </a:r>
          </a:p>
          <a:p>
            <a:r>
              <a:rPr lang="en-GB" dirty="0" smtClean="0"/>
              <a:t>Energy storage</a:t>
            </a:r>
          </a:p>
          <a:p>
            <a:r>
              <a:rPr lang="en-GB" dirty="0" smtClean="0"/>
              <a:t>Operational efficiency (filling time, rejected injections)</a:t>
            </a:r>
          </a:p>
          <a:p>
            <a:endParaRPr lang="en-GB" sz="800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Redundancy in key systems can help.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Identify and document risks and solutions, focus R&amp;D.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32022" y="6311367"/>
            <a:ext cx="5867421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" panose="05000000000000000000" pitchFamily="2" charset="2"/>
              </a:rPr>
              <a:t>Wednesday</a:t>
            </a:r>
            <a:r>
              <a:rPr lang="en-GB" dirty="0">
                <a:sym typeface="Wingdings" panose="05000000000000000000" pitchFamily="2" charset="2"/>
              </a:rPr>
              <a:t>, </a:t>
            </a:r>
            <a:r>
              <a:rPr lang="en-GB" dirty="0" smtClean="0">
                <a:sym typeface="Wingdings" panose="05000000000000000000" pitchFamily="2" charset="2"/>
              </a:rPr>
              <a:t>10:30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de-DE" dirty="0" smtClean="0"/>
              <a:t>Machine availability for FCC-ee (A. Niemi)</a:t>
            </a:r>
            <a:endParaRPr lang="en-GB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735" y="1043518"/>
            <a:ext cx="3588351" cy="5076853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6881243" y="667856"/>
            <a:ext cx="813508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sym typeface="Wingdings" panose="05000000000000000000" pitchFamily="2" charset="2"/>
              </a:rPr>
              <a:t>Poster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-3129" y="5899450"/>
            <a:ext cx="5173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*) In collaboration </a:t>
            </a:r>
            <a:r>
              <a:rPr lang="en-GB" sz="1200" dirty="0"/>
              <a:t>with </a:t>
            </a:r>
            <a:r>
              <a:rPr lang="en-GB" sz="1200" dirty="0" smtClean="0"/>
              <a:t>U Tampere + </a:t>
            </a:r>
            <a:r>
              <a:rPr lang="en-GB" sz="1200" dirty="0" err="1"/>
              <a:t>Ramentor</a:t>
            </a:r>
            <a:r>
              <a:rPr lang="en-GB" sz="1200" dirty="0"/>
              <a:t> Oy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7474" y="2514484"/>
            <a:ext cx="2269697" cy="549935"/>
          </a:xfrm>
          <a:prstGeom prst="rect">
            <a:avLst/>
          </a:prstGeom>
        </p:spPr>
      </p:pic>
      <p:pic>
        <p:nvPicPr>
          <p:cNvPr id="12" name="Content Placeholder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368" y="3322212"/>
            <a:ext cx="1876681" cy="91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21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Concluding remarks</a:t>
            </a:r>
            <a:endParaRPr lang="en-GB" sz="3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129" y="846499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IOWG team active and motivated (despite being involved in many </a:t>
            </a:r>
            <a:r>
              <a:rPr lang="de-DE" dirty="0"/>
              <a:t>other </a:t>
            </a:r>
            <a:r>
              <a:rPr lang="de-DE" dirty="0" smtClean="0"/>
              <a:t>activities).</a:t>
            </a:r>
          </a:p>
          <a:p>
            <a:endParaRPr lang="de-DE" dirty="0"/>
          </a:p>
          <a:p>
            <a:r>
              <a:rPr lang="de-DE" dirty="0" smtClean="0"/>
              <a:t>CDR contributions delivered (CDR qualified as „</a:t>
            </a:r>
            <a:r>
              <a:rPr lang="en-GB" dirty="0" smtClean="0"/>
              <a:t>adequate level for </a:t>
            </a:r>
            <a:r>
              <a:rPr lang="en-GB" dirty="0"/>
              <a:t>the current project </a:t>
            </a:r>
            <a:r>
              <a:rPr lang="en-GB" dirty="0" smtClean="0"/>
              <a:t>stage”).</a:t>
            </a:r>
            <a:endParaRPr lang="de-DE" dirty="0" smtClean="0"/>
          </a:p>
          <a:p>
            <a:endParaRPr lang="de-DE" dirty="0"/>
          </a:p>
          <a:p>
            <a:pPr lvl="0" algn="just"/>
            <a:r>
              <a:rPr lang="de-DE" dirty="0" smtClean="0"/>
              <a:t>Work ongoing (and more planned) to </a:t>
            </a:r>
            <a:r>
              <a:rPr lang="de-DE" dirty="0"/>
              <a:t>consolidate, iterate on and deepen certain areas.</a:t>
            </a:r>
          </a:p>
          <a:p>
            <a:endParaRPr lang="de-DE" dirty="0"/>
          </a:p>
          <a:p>
            <a:r>
              <a:rPr lang="de-DE" dirty="0" smtClean="0"/>
              <a:t>Currently main focus on</a:t>
            </a:r>
          </a:p>
          <a:p>
            <a:r>
              <a:rPr lang="de-DE" dirty="0"/>
              <a:t>	</a:t>
            </a:r>
            <a:r>
              <a:rPr lang="de-DE" dirty="0" smtClean="0"/>
              <a:t>- optimising the footprint</a:t>
            </a:r>
          </a:p>
          <a:p>
            <a:r>
              <a:rPr lang="de-DE" dirty="0"/>
              <a:t>	</a:t>
            </a:r>
            <a:r>
              <a:rPr lang="de-DE" dirty="0" smtClean="0"/>
              <a:t>- getting the preparatory phase railed up (administrative processes)</a:t>
            </a:r>
          </a:p>
          <a:p>
            <a:r>
              <a:rPr lang="de-DE" dirty="0"/>
              <a:t>	</a:t>
            </a:r>
            <a:r>
              <a:rPr lang="de-DE" dirty="0" smtClean="0"/>
              <a:t>- planning for preparatory works (geodesy, CE site investigations, ...)</a:t>
            </a:r>
          </a:p>
          <a:p>
            <a:endParaRPr lang="de-DE" dirty="0"/>
          </a:p>
          <a:p>
            <a:r>
              <a:rPr lang="de-DE" dirty="0" smtClean="0"/>
              <a:t> Much intensive work to come during the next phase.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881" y="3846389"/>
            <a:ext cx="3629286" cy="2151953"/>
          </a:xfrm>
          <a:prstGeom prst="rect">
            <a:avLst/>
          </a:prstGeom>
          <a:noFill/>
          <a:ln w="63500">
            <a:solidFill>
              <a:schemeClr val="accent4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206450" y="4737699"/>
            <a:ext cx="312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Looking forward for news </a:t>
            </a:r>
            <a:r>
              <a:rPr lang="de-DE" dirty="0" smtClean="0"/>
              <a:t>from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62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Oral </a:t>
            </a:r>
            <a:r>
              <a:rPr lang="fr-FR" sz="3200" dirty="0" err="1" smtClean="0">
                <a:latin typeface="+mn-lt"/>
              </a:rPr>
              <a:t>presentations</a:t>
            </a:r>
            <a:endParaRPr lang="en-US" sz="32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" y="848719"/>
            <a:ext cx="9144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Monday, 24.6.2019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/>
              <a:t>IO overview, </a:t>
            </a:r>
            <a:r>
              <a:rPr lang="de-DE" sz="1400" dirty="0" smtClean="0"/>
              <a:t>25+5‘, </a:t>
            </a:r>
            <a:r>
              <a:rPr lang="de-DE" sz="1400" dirty="0"/>
              <a:t>V. Mertens</a:t>
            </a:r>
          </a:p>
          <a:p>
            <a:endParaRPr lang="de-DE" sz="800" dirty="0"/>
          </a:p>
          <a:p>
            <a:r>
              <a:rPr lang="de-DE" sz="1400" dirty="0"/>
              <a:t>Wednesday, 26.6.2019, </a:t>
            </a:r>
            <a:r>
              <a:rPr lang="de-DE" sz="1400" b="1" dirty="0"/>
              <a:t>Cryogenics</a:t>
            </a:r>
            <a:r>
              <a:rPr lang="de-DE" sz="1400" dirty="0"/>
              <a:t>, chair: L. Tavian</a:t>
            </a:r>
            <a:endParaRPr lang="de-DE" sz="1400" dirty="0">
              <a:solidFill>
                <a:srgbClr val="FF000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400" dirty="0"/>
              <a:t>Outcome of the engineering studies for the FCC-hh </a:t>
            </a:r>
            <a:r>
              <a:rPr lang="en-GB" sz="1400" dirty="0" err="1" smtClean="0"/>
              <a:t>cryoplants</a:t>
            </a:r>
            <a:r>
              <a:rPr lang="en-US" sz="1400" dirty="0" smtClean="0"/>
              <a:t>, </a:t>
            </a:r>
            <a:r>
              <a:rPr lang="de-DE" sz="1400" dirty="0"/>
              <a:t>25‘+5‘, F. Millet (CEA Grenoble)</a:t>
            </a:r>
            <a:endParaRPr lang="de-CH" sz="1400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400" dirty="0"/>
              <a:t>FCC-hh inner-triplet cryogenics , </a:t>
            </a:r>
            <a:r>
              <a:rPr lang="de-DE" sz="1400" dirty="0"/>
              <a:t>15‘+5‘, </a:t>
            </a:r>
            <a:r>
              <a:rPr lang="en-US" sz="1400" dirty="0"/>
              <a:t>C. Kotnig</a:t>
            </a:r>
            <a:endParaRPr lang="de-CH" sz="1400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400" dirty="0"/>
              <a:t>Improved concept of the </a:t>
            </a:r>
            <a:r>
              <a:rPr lang="en-GB" sz="1400" dirty="0" err="1"/>
              <a:t>Nelium</a:t>
            </a:r>
            <a:r>
              <a:rPr lang="en-GB" sz="1400" dirty="0"/>
              <a:t> Turbo-Brayton cycle for the FCC-hh beam screen cooling ,</a:t>
            </a:r>
            <a:r>
              <a:rPr lang="en-US" sz="1400" dirty="0"/>
              <a:t> </a:t>
            </a:r>
            <a:r>
              <a:rPr lang="de-DE" sz="1400" dirty="0"/>
              <a:t>15‘+5</a:t>
            </a:r>
            <a:r>
              <a:rPr lang="de-DE" sz="1400" dirty="0" smtClean="0"/>
              <a:t>‘,</a:t>
            </a:r>
          </a:p>
          <a:p>
            <a:pPr lvl="5"/>
            <a:r>
              <a:rPr lang="de-DE" sz="1400" dirty="0"/>
              <a:t>	</a:t>
            </a:r>
            <a:r>
              <a:rPr lang="de-DE" sz="1400" dirty="0" smtClean="0"/>
              <a:t>				</a:t>
            </a:r>
            <a:r>
              <a:rPr lang="en-US" sz="1400" dirty="0" smtClean="0"/>
              <a:t>S</a:t>
            </a:r>
            <a:r>
              <a:rPr lang="en-US" sz="1400" dirty="0"/>
              <a:t>. </a:t>
            </a:r>
            <a:r>
              <a:rPr lang="en-US" sz="1400" dirty="0" err="1"/>
              <a:t>Savelyeva</a:t>
            </a:r>
            <a:r>
              <a:rPr lang="en-US" sz="1400" dirty="0"/>
              <a:t> (TU Dresden)</a:t>
            </a:r>
            <a:endParaRPr lang="de-CH" sz="1400" dirty="0">
              <a:solidFill>
                <a:srgbClr val="FF000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400" dirty="0"/>
              <a:t>Transient conjugate heat transfer numerical simulation in superfluid helium</a:t>
            </a:r>
            <a:r>
              <a:rPr lang="en-US" sz="1400" dirty="0"/>
              <a:t>, </a:t>
            </a:r>
            <a:r>
              <a:rPr lang="de-DE" sz="1400" dirty="0"/>
              <a:t>15‘+5‘, A. Vitrano</a:t>
            </a:r>
            <a:r>
              <a:rPr lang="en-US" sz="1400" dirty="0"/>
              <a:t> (CEA </a:t>
            </a:r>
            <a:r>
              <a:rPr lang="en-US" sz="1400" dirty="0" err="1"/>
              <a:t>Saclay</a:t>
            </a:r>
            <a:r>
              <a:rPr lang="en-US" sz="1400" dirty="0"/>
              <a:t>)</a:t>
            </a:r>
            <a:endParaRPr lang="de-CH" sz="1400" dirty="0">
              <a:solidFill>
                <a:srgbClr val="FF0000"/>
              </a:solidFill>
            </a:endParaRPr>
          </a:p>
          <a:p>
            <a:endParaRPr lang="de-CH" sz="800" dirty="0"/>
          </a:p>
          <a:p>
            <a:r>
              <a:rPr lang="de-DE" sz="1400" dirty="0"/>
              <a:t>Thursday, 27.6.2019, </a:t>
            </a:r>
            <a:r>
              <a:rPr lang="de-DE" sz="1400" b="1" dirty="0"/>
              <a:t>Implementation aspects</a:t>
            </a:r>
            <a:r>
              <a:rPr lang="de-DE" sz="1400" dirty="0"/>
              <a:t>, chair: L. D‘Aloia (CETU)</a:t>
            </a:r>
            <a:endParaRPr lang="de-DE" sz="1400" dirty="0">
              <a:solidFill>
                <a:srgbClr val="FF000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 smtClean="0"/>
              <a:t>Activities with Host States, </a:t>
            </a:r>
            <a:r>
              <a:rPr lang="de-DE" sz="1400" dirty="0"/>
              <a:t>20‘+5‘, J. Gutleber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400" dirty="0"/>
              <a:t>FCC Host States </a:t>
            </a:r>
            <a:r>
              <a:rPr lang="en-GB" sz="1400" dirty="0" smtClean="0"/>
              <a:t>implementation </a:t>
            </a:r>
            <a:r>
              <a:rPr lang="de-DE" sz="1400" dirty="0"/>
              <a:t>–</a:t>
            </a:r>
            <a:r>
              <a:rPr lang="en-GB" sz="1400" dirty="0" smtClean="0"/>
              <a:t> institutional </a:t>
            </a:r>
            <a:r>
              <a:rPr lang="en-GB" sz="1400" dirty="0"/>
              <a:t>and administrative framework</a:t>
            </a:r>
            <a:r>
              <a:rPr lang="de-DE" sz="1400" dirty="0" smtClean="0"/>
              <a:t>, 20‘+</a:t>
            </a:r>
            <a:r>
              <a:rPr lang="de-DE" sz="1400" dirty="0"/>
              <a:t>0‘, O. Martin (MAE)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/>
              <a:t>Civil engineering summary – cost drivers, risk factors, schedule for preparatory phase, </a:t>
            </a:r>
            <a:r>
              <a:rPr lang="de-DE" sz="1400" dirty="0" smtClean="0"/>
              <a:t>15‘+</a:t>
            </a:r>
            <a:r>
              <a:rPr lang="de-DE" sz="1400" dirty="0"/>
              <a:t>5‘, A. Tudora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/>
              <a:t>Excavation material use strategy, 10‘+5‘, Prof. R. Galler (U Leoben)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/>
              <a:t>Analysis of excavation materials in view of re-use, 10‘+0‘, M. Haas (U Leoben)</a:t>
            </a:r>
            <a:endParaRPr lang="de-DE" sz="1400" dirty="0">
              <a:solidFill>
                <a:srgbClr val="FF0000"/>
              </a:solidFill>
            </a:endParaRPr>
          </a:p>
          <a:p>
            <a:endParaRPr lang="de-DE" sz="800" dirty="0"/>
          </a:p>
          <a:p>
            <a:r>
              <a:rPr lang="de-DE" sz="1400" dirty="0"/>
              <a:t>Thursday, 27.6.2019, </a:t>
            </a:r>
            <a:r>
              <a:rPr lang="de-DE" sz="1400" b="1" dirty="0"/>
              <a:t>Safety and technical infrastructure</a:t>
            </a:r>
            <a:r>
              <a:rPr lang="de-DE" sz="1400" dirty="0"/>
              <a:t>, chair: S. La Mendola</a:t>
            </a:r>
            <a:endParaRPr lang="de-DE" sz="1400" dirty="0">
              <a:solidFill>
                <a:srgbClr val="FF000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/>
              <a:t>Safety topics requiring further investigation, 17‘+5‘, T. Otto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400" dirty="0"/>
              <a:t>Study of HE-LHC ventilation strategy in case of fire</a:t>
            </a:r>
            <a:r>
              <a:rPr lang="de-DE" sz="1400" dirty="0"/>
              <a:t>, 17‘+5‘, O. Rios</a:t>
            </a:r>
            <a:endParaRPr lang="de-DE" sz="1400" dirty="0">
              <a:solidFill>
                <a:srgbClr val="FF000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/>
              <a:t>Update on R2E and heat load simulations, 17‘+4‘, J. Hunt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400" dirty="0"/>
              <a:t>Geodetic infrastructure and alignment – planning and studies</a:t>
            </a:r>
            <a:r>
              <a:rPr lang="de-DE" sz="1400" dirty="0"/>
              <a:t>, 20‘+5‘, M. Jones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de-DE" sz="800" dirty="0"/>
          </a:p>
          <a:p>
            <a:r>
              <a:rPr lang="de-DE" sz="1400" dirty="0"/>
              <a:t>Friday, 28.6.2019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/>
              <a:t>IO summary</a:t>
            </a:r>
            <a:r>
              <a:rPr lang="de-DE" sz="1400"/>
              <a:t>, </a:t>
            </a:r>
            <a:r>
              <a:rPr lang="de-DE" sz="1400" smtClean="0"/>
              <a:t>15+5‘, </a:t>
            </a:r>
            <a:r>
              <a:rPr lang="de-DE" sz="1400" dirty="0"/>
              <a:t>J. Gutleber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0435" y="5957810"/>
            <a:ext cx="3201965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sym typeface="Wingdings" panose="05000000000000000000" pitchFamily="2" charset="2"/>
              </a:rPr>
              <a:t>Blue info boxes  presentations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099540" y="762742"/>
            <a:ext cx="1984075" cy="369332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de-DE" dirty="0" smtClean="0">
                <a:sym typeface="Wingdings" panose="05000000000000000000" pitchFamily="2" charset="2"/>
              </a:rPr>
              <a:t>Poster list in annex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06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56121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nl-NL" sz="2700" b="1" dirty="0" smtClean="0">
                <a:solidFill>
                  <a:prstClr val="white"/>
                </a:solidFill>
                <a:latin typeface="Calibri"/>
              </a:rPr>
              <a:t>MERCI DE VOTRE ATTENTION !</a:t>
            </a:r>
          </a:p>
          <a:p>
            <a:pPr algn="ctr" defTabSz="685800"/>
            <a:r>
              <a:rPr lang="nl-NL" sz="2800" b="1" dirty="0"/>
              <a:t>DANK U WEL VOOR UW </a:t>
            </a:r>
            <a:r>
              <a:rPr lang="nl-NL" sz="2800" b="1" dirty="0" smtClean="0"/>
              <a:t>AANDACHT !</a:t>
            </a:r>
            <a:endParaRPr lang="nl-NL" sz="2800" b="1" dirty="0"/>
          </a:p>
          <a:p>
            <a:pPr algn="ctr" defTabSz="685800"/>
            <a:endParaRPr lang="nl-NL" sz="27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921" y="3719860"/>
            <a:ext cx="9144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fr-CH" sz="2700" dirty="0">
                <a:solidFill>
                  <a:prstClr val="white"/>
                </a:solidFill>
                <a:latin typeface="Calibri"/>
              </a:rPr>
              <a:t>LOOKING FORWARD TO</a:t>
            </a:r>
          </a:p>
          <a:p>
            <a:pPr algn="ctr" defTabSz="685800"/>
            <a:r>
              <a:rPr lang="fr-CH" sz="2700" dirty="0">
                <a:solidFill>
                  <a:prstClr val="white"/>
                </a:solidFill>
                <a:latin typeface="Calibri"/>
              </a:rPr>
              <a:t>INTERESTING PRESENTATIONS</a:t>
            </a:r>
          </a:p>
          <a:p>
            <a:pPr algn="ctr" defTabSz="685800"/>
            <a:r>
              <a:rPr lang="fr-CH" sz="2700" dirty="0">
                <a:solidFill>
                  <a:prstClr val="white"/>
                </a:solidFill>
                <a:latin typeface="Calibri"/>
              </a:rPr>
              <a:t>AND STIMULATING DISCUSSIONS</a:t>
            </a:r>
            <a:endParaRPr lang="en-GB" sz="27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719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39" y="288679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/>
              <a:t>Annex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6354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Collaborations I</a:t>
            </a:r>
            <a:endParaRPr lang="en-GB" sz="3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80239"/>
            <a:ext cx="9144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Cryogenics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TU Wroclaw </a:t>
            </a:r>
            <a:r>
              <a:rPr lang="de-DE" dirty="0"/>
              <a:t>– D</a:t>
            </a:r>
            <a:r>
              <a:rPr lang="en-GB" dirty="0" err="1"/>
              <a:t>esign</a:t>
            </a:r>
            <a:r>
              <a:rPr lang="en-GB" dirty="0"/>
              <a:t> pressure impact of the FCC-hh cryogenic distribution system and superconducting magnet cryostats on the heat inleaks at different temperature levels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CEA Grenoble </a:t>
            </a:r>
            <a:r>
              <a:rPr lang="de-DE" dirty="0"/>
              <a:t>– N</a:t>
            </a:r>
            <a:r>
              <a:rPr lang="en-GB" dirty="0" err="1"/>
              <a:t>ew</a:t>
            </a:r>
            <a:r>
              <a:rPr lang="en-GB" dirty="0"/>
              <a:t> architectures and technologies for innovative helium refrigeration above 4.5 K and in superfluid helium at 1.8 K and 1.6 K including magnetic refrigeration</a:t>
            </a:r>
            <a:endParaRPr lang="de-DE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TU Dresden </a:t>
            </a:r>
            <a:r>
              <a:rPr lang="de-DE" dirty="0"/>
              <a:t>– N</a:t>
            </a:r>
            <a:r>
              <a:rPr lang="en-GB" dirty="0"/>
              <a:t>e-He cycle producing large refrigeration capacity above 40 K for the cooling of the FCC beam screens, thermal shields and HTS current </a:t>
            </a:r>
            <a:r>
              <a:rPr lang="en-GB" dirty="0" smtClean="0"/>
              <a:t>leads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U Stuttgart</a:t>
            </a:r>
            <a:r>
              <a:rPr lang="en-GB" dirty="0" smtClean="0"/>
              <a:t>– Characterization of centrifugal compressors</a:t>
            </a:r>
            <a:endParaRPr lang="de-DE" dirty="0"/>
          </a:p>
          <a:p>
            <a:endParaRPr lang="de-DE" sz="1200" dirty="0"/>
          </a:p>
          <a:p>
            <a:r>
              <a:rPr lang="de-DE" b="1" dirty="0"/>
              <a:t>Safety </a:t>
            </a:r>
            <a:r>
              <a:rPr lang="de-DE" dirty="0"/>
              <a:t>(fire safety engineering, FCC-FSEC)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ESS</a:t>
            </a:r>
            <a:r>
              <a:rPr lang="en-GB" dirty="0"/>
              <a:t> </a:t>
            </a:r>
            <a:r>
              <a:rPr lang="de-DE" dirty="0"/>
              <a:t>– </a:t>
            </a:r>
            <a:r>
              <a:rPr lang="en-GB" dirty="0"/>
              <a:t>Ignition probabilities of materials and equipment; intervention procedures for classified accelerator areas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FNAL</a:t>
            </a:r>
            <a:r>
              <a:rPr lang="en-GB" dirty="0"/>
              <a:t> </a:t>
            </a:r>
            <a:r>
              <a:rPr lang="de-DE" dirty="0"/>
              <a:t>– </a:t>
            </a:r>
            <a:r>
              <a:rPr lang="en-GB" dirty="0"/>
              <a:t>Tunnel fire dynamics and egress studies based on a broad range of different US underground installations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DESY </a:t>
            </a:r>
            <a:r>
              <a:rPr lang="de-DE" dirty="0"/>
              <a:t>– </a:t>
            </a:r>
            <a:r>
              <a:rPr lang="de-DE" dirty="0" smtClean="0"/>
              <a:t>D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/>
              <a:t>on tested fire detection and protection measures for particle accelerators</a:t>
            </a:r>
            <a:endParaRPr lang="en-GB" dirty="0">
              <a:solidFill>
                <a:srgbClr val="0070C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JRC </a:t>
            </a:r>
            <a:r>
              <a:rPr lang="en-GB" dirty="0" err="1">
                <a:solidFill>
                  <a:srgbClr val="0070C0"/>
                </a:solidFill>
              </a:rPr>
              <a:t>Jülich</a:t>
            </a:r>
            <a:r>
              <a:rPr lang="en-GB" dirty="0">
                <a:solidFill>
                  <a:srgbClr val="0070C0"/>
                </a:solidFill>
              </a:rPr>
              <a:t> Research Centre / University of Wuppertal</a:t>
            </a:r>
            <a:r>
              <a:rPr lang="en-GB" dirty="0"/>
              <a:t> </a:t>
            </a:r>
            <a:r>
              <a:rPr lang="de-DE" dirty="0"/>
              <a:t>–</a:t>
            </a:r>
          </a:p>
          <a:p>
            <a:r>
              <a:rPr lang="en-GB" dirty="0"/>
              <a:t>     Optimisation of Computational Fluid Dynamics tools for fire safety related calculations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Lund University </a:t>
            </a:r>
            <a:r>
              <a:rPr lang="de-DE" dirty="0"/>
              <a:t>– </a:t>
            </a:r>
            <a:r>
              <a:rPr lang="en-GB" dirty="0"/>
              <a:t>Fire and egress scenarios typical for accelerator facilities and their special geometries, including fire testing and virtual reality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MAX IV </a:t>
            </a:r>
            <a:r>
              <a:rPr lang="de-DE" dirty="0"/>
              <a:t>– </a:t>
            </a:r>
            <a:r>
              <a:rPr lang="en-GB" dirty="0"/>
              <a:t>Knowledge transfer on fire statistics for physics </a:t>
            </a:r>
            <a:r>
              <a:rPr lang="en-GB" dirty="0" smtClean="0"/>
              <a:t>laboratories</a:t>
            </a:r>
          </a:p>
          <a:p>
            <a:r>
              <a:rPr lang="en-GB" dirty="0"/>
              <a:t>…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93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3200" dirty="0" smtClean="0">
                <a:latin typeface="+mn-lt"/>
              </a:rPr>
              <a:t>Collaborations II</a:t>
            </a:r>
            <a:endParaRPr lang="en-GB" sz="32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14127"/>
            <a:ext cx="91471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LBL </a:t>
            </a:r>
            <a:r>
              <a:rPr lang="de-DE" dirty="0"/>
              <a:t>– </a:t>
            </a:r>
            <a:r>
              <a:rPr lang="de-DE" dirty="0" smtClean="0"/>
              <a:t>P</a:t>
            </a:r>
            <a:r>
              <a:rPr lang="en-GB" dirty="0" err="1" smtClean="0"/>
              <a:t>eer</a:t>
            </a:r>
            <a:r>
              <a:rPr lang="en-GB" dirty="0" smtClean="0"/>
              <a:t> review </a:t>
            </a:r>
            <a:r>
              <a:rPr lang="en-GB" dirty="0"/>
              <a:t>of performance based design </a:t>
            </a:r>
            <a:r>
              <a:rPr lang="en-GB" dirty="0" smtClean="0"/>
              <a:t>approach</a:t>
            </a:r>
            <a:endParaRPr lang="en-GB" dirty="0" smtClean="0">
              <a:solidFill>
                <a:srgbClr val="0070C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BNL</a:t>
            </a:r>
            <a:r>
              <a:rPr lang="en-GB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P</a:t>
            </a:r>
            <a:r>
              <a:rPr lang="en-GB" dirty="0" err="1" smtClean="0"/>
              <a:t>eer</a:t>
            </a:r>
            <a:r>
              <a:rPr lang="en-GB" dirty="0" smtClean="0"/>
              <a:t> review of performance based design approach</a:t>
            </a:r>
            <a:endParaRPr lang="en-GB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FNAL</a:t>
            </a:r>
            <a:r>
              <a:rPr lang="en-GB" dirty="0"/>
              <a:t> </a:t>
            </a:r>
            <a:r>
              <a:rPr lang="de-DE" dirty="0"/>
              <a:t>– </a:t>
            </a:r>
            <a:r>
              <a:rPr lang="en-GB" dirty="0"/>
              <a:t>Tunnel fire dynamics and egress studies based on a broad range of different US </a:t>
            </a:r>
            <a:r>
              <a:rPr lang="en-GB" dirty="0" smtClean="0"/>
              <a:t>underground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NIST</a:t>
            </a:r>
            <a:r>
              <a:rPr lang="en-GB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F</a:t>
            </a:r>
            <a:r>
              <a:rPr lang="en-US" dirty="0" err="1" smtClean="0"/>
              <a:t>urther</a:t>
            </a:r>
            <a:r>
              <a:rPr lang="en-US" dirty="0" smtClean="0"/>
              <a:t> development of the </a:t>
            </a:r>
            <a:r>
              <a:rPr lang="en-US" dirty="0"/>
              <a:t>CFD code Fire Dynamics Simulator (</a:t>
            </a:r>
            <a:r>
              <a:rPr lang="en-US" dirty="0" smtClean="0"/>
              <a:t>FDS)</a:t>
            </a:r>
            <a:endParaRPr lang="en-GB" dirty="0"/>
          </a:p>
          <a:p>
            <a:endParaRPr lang="de-DE" b="1" dirty="0" smtClean="0"/>
          </a:p>
          <a:p>
            <a:r>
              <a:rPr lang="de-DE" b="1" dirty="0" smtClean="0"/>
              <a:t>Reliability, </a:t>
            </a:r>
            <a:r>
              <a:rPr lang="de-DE" b="1" dirty="0"/>
              <a:t>availability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TU Tampere </a:t>
            </a:r>
            <a:r>
              <a:rPr lang="de-DE" dirty="0"/>
              <a:t>– </a:t>
            </a:r>
            <a:r>
              <a:rPr lang="en-GB" dirty="0"/>
              <a:t>RAMS design methods and tools to be applied to particle accelerators</a:t>
            </a:r>
            <a:endParaRPr lang="de-DE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TU Delft </a:t>
            </a:r>
            <a:r>
              <a:rPr lang="de-DE" dirty="0"/>
              <a:t>– RAMS modeling of LHC cryogenic system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Univ. Stuttgart </a:t>
            </a:r>
            <a:r>
              <a:rPr lang="de-DE" dirty="0"/>
              <a:t>– Reliability engineering training</a:t>
            </a:r>
          </a:p>
          <a:p>
            <a:endParaRPr lang="de-DE" dirty="0"/>
          </a:p>
          <a:p>
            <a:r>
              <a:rPr lang="de-DE" b="1" dirty="0"/>
              <a:t>Transport &amp; Logistics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FIML Dortmund </a:t>
            </a:r>
            <a:r>
              <a:rPr lang="de-DE" dirty="0"/>
              <a:t>– Transport and logistics modeling and consulting</a:t>
            </a:r>
          </a:p>
          <a:p>
            <a:endParaRPr lang="de-DE" dirty="0"/>
          </a:p>
          <a:p>
            <a:r>
              <a:rPr lang="de-DE" dirty="0"/>
              <a:t>Plus direct or indirect support from industrial and informal support from institutional partners</a:t>
            </a:r>
          </a:p>
          <a:p>
            <a:r>
              <a:rPr lang="de-DE" dirty="0"/>
              <a:t>(referenced in the respective presentations).</a:t>
            </a:r>
          </a:p>
        </p:txBody>
      </p:sp>
    </p:spTree>
    <p:extLst>
      <p:ext uri="{BB962C8B-B14F-4D97-AF65-F5344CB8AC3E}">
        <p14:creationId xmlns:p14="http://schemas.microsoft.com/office/powerpoint/2010/main" val="74365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IO </a:t>
            </a:r>
            <a:r>
              <a:rPr lang="fr-FR" sz="3200" dirty="0" err="1" smtClean="0">
                <a:latin typeface="+mn-lt"/>
              </a:rPr>
              <a:t>related</a:t>
            </a:r>
            <a:r>
              <a:rPr lang="fr-FR" sz="3200" dirty="0" smtClean="0">
                <a:latin typeface="+mn-lt"/>
              </a:rPr>
              <a:t> posters</a:t>
            </a:r>
            <a:endParaRPr lang="en-US" sz="3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802" y="928768"/>
            <a:ext cx="91478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b="1" dirty="0" smtClean="0"/>
              <a:t>Availability:</a:t>
            </a:r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B050"/>
                </a:solidFill>
              </a:rPr>
              <a:t>OpenMARS</a:t>
            </a:r>
            <a:r>
              <a:rPr lang="en-US" dirty="0" smtClean="0">
                <a:solidFill>
                  <a:srgbClr val="00B050"/>
                </a:solidFill>
              </a:rPr>
              <a:t> modelling approach for accelerator availability studies 		          (A. Niemi, J.-P. </a:t>
            </a:r>
            <a:r>
              <a:rPr lang="en-US" dirty="0" err="1" smtClean="0">
                <a:solidFill>
                  <a:srgbClr val="00B050"/>
                </a:solidFill>
              </a:rPr>
              <a:t>Penttinen</a:t>
            </a:r>
            <a:r>
              <a:rPr lang="en-US" dirty="0" smtClean="0">
                <a:solidFill>
                  <a:srgbClr val="00B050"/>
                </a:solidFill>
              </a:rPr>
              <a:t> / </a:t>
            </a:r>
            <a:r>
              <a:rPr lang="en-US" dirty="0" err="1" smtClean="0">
                <a:solidFill>
                  <a:srgbClr val="00B050"/>
                </a:solidFill>
              </a:rPr>
              <a:t>Ramentor</a:t>
            </a:r>
            <a:r>
              <a:rPr lang="en-US" dirty="0" smtClean="0">
                <a:solidFill>
                  <a:srgbClr val="00B050"/>
                </a:solidFill>
              </a:rPr>
              <a:t> Oy)</a:t>
            </a:r>
            <a:endParaRPr lang="en-US" dirty="0">
              <a:solidFill>
                <a:srgbClr val="00B050"/>
              </a:solidFill>
            </a:endParaRPr>
          </a:p>
          <a:p>
            <a:pPr lvl="0"/>
            <a:endParaRPr lang="en-GB" dirty="0">
              <a:solidFill>
                <a:srgbClr val="00B050"/>
              </a:solidFill>
            </a:endParaRPr>
          </a:p>
          <a:p>
            <a:pPr lvl="0"/>
            <a:r>
              <a:rPr lang="de-DE" b="1" dirty="0" smtClean="0"/>
              <a:t>Cryogenics</a:t>
            </a:r>
            <a:r>
              <a:rPr lang="de-DE" b="1" dirty="0"/>
              <a:t>: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Cooling of the refrigerant with chilled water before the inlet </a:t>
            </a:r>
            <a:r>
              <a:rPr lang="en-GB" dirty="0" smtClean="0">
                <a:solidFill>
                  <a:srgbClr val="00B050"/>
                </a:solidFill>
              </a:rPr>
              <a:t>of the </a:t>
            </a:r>
            <a:r>
              <a:rPr lang="en-GB" dirty="0">
                <a:solidFill>
                  <a:srgbClr val="00B050"/>
                </a:solidFill>
              </a:rPr>
              <a:t>compressor		        </a:t>
            </a:r>
            <a:r>
              <a:rPr lang="en-US" dirty="0" smtClean="0">
                <a:solidFill>
                  <a:srgbClr val="00B050"/>
                </a:solidFill>
              </a:rPr>
              <a:t>(H. </a:t>
            </a:r>
            <a:r>
              <a:rPr lang="en-US" dirty="0" err="1" smtClean="0">
                <a:solidFill>
                  <a:srgbClr val="00B050"/>
                </a:solidFill>
              </a:rPr>
              <a:t>Quanck</a:t>
            </a:r>
            <a:r>
              <a:rPr lang="en-US" dirty="0" smtClean="0">
                <a:solidFill>
                  <a:srgbClr val="00B050"/>
                </a:solidFill>
              </a:rPr>
              <a:t> / TU Dresden et al.)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Fluid mixtures properties </a:t>
            </a:r>
            <a:r>
              <a:rPr lang="en-US" dirty="0" smtClean="0">
                <a:solidFill>
                  <a:srgbClr val="00B050"/>
                </a:solidFill>
              </a:rPr>
              <a:t>modeling (J. </a:t>
            </a:r>
            <a:r>
              <a:rPr lang="en-US" dirty="0" err="1" smtClean="0">
                <a:solidFill>
                  <a:srgbClr val="00B050"/>
                </a:solidFill>
              </a:rPr>
              <a:t>Tkaczuk</a:t>
            </a:r>
            <a:r>
              <a:rPr lang="en-US" dirty="0" smtClean="0">
                <a:solidFill>
                  <a:srgbClr val="00B050"/>
                </a:solidFill>
              </a:rPr>
              <a:t> / CEA Grenoble)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Optimisation of a multi-stage </a:t>
            </a:r>
            <a:r>
              <a:rPr lang="en-GB" dirty="0" err="1">
                <a:solidFill>
                  <a:srgbClr val="00B050"/>
                </a:solidFill>
              </a:rPr>
              <a:t>turbocompressor</a:t>
            </a:r>
            <a:r>
              <a:rPr lang="en-GB" dirty="0">
                <a:solidFill>
                  <a:srgbClr val="00B050"/>
                </a:solidFill>
              </a:rPr>
              <a:t> architecture </a:t>
            </a:r>
            <a:r>
              <a:rPr lang="en-GB" dirty="0" smtClean="0">
                <a:solidFill>
                  <a:srgbClr val="00B050"/>
                </a:solidFill>
              </a:rPr>
              <a:t>operating </a:t>
            </a:r>
            <a:r>
              <a:rPr lang="en-GB" dirty="0">
                <a:solidFill>
                  <a:srgbClr val="00B050"/>
                </a:solidFill>
              </a:rPr>
              <a:t>with a </a:t>
            </a:r>
            <a:r>
              <a:rPr lang="en-GB" dirty="0" smtClean="0">
                <a:solidFill>
                  <a:srgbClr val="00B050"/>
                </a:solidFill>
              </a:rPr>
              <a:t>neon-helium </a:t>
            </a:r>
            <a:r>
              <a:rPr lang="en-GB" dirty="0">
                <a:solidFill>
                  <a:srgbClr val="00B050"/>
                </a:solidFill>
              </a:rPr>
              <a:t>gas </a:t>
            </a:r>
            <a:r>
              <a:rPr lang="en-GB" dirty="0" smtClean="0">
                <a:solidFill>
                  <a:srgbClr val="00B050"/>
                </a:solidFill>
              </a:rPr>
              <a:t>mixture (M. P. </a:t>
            </a:r>
            <a:r>
              <a:rPr lang="en-GB" dirty="0" err="1" smtClean="0">
                <a:solidFill>
                  <a:srgbClr val="00B050"/>
                </a:solidFill>
              </a:rPr>
              <a:t>Podeur</a:t>
            </a:r>
            <a:r>
              <a:rPr lang="en-GB" dirty="0" smtClean="0">
                <a:solidFill>
                  <a:srgbClr val="00B050"/>
                </a:solidFill>
              </a:rPr>
              <a:t>, D. M. A. Vogt / U Stuttgart)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Test rig for the experimental evaluation of turbo-compressor </a:t>
            </a:r>
            <a:r>
              <a:rPr lang="en-GB" dirty="0" smtClean="0">
                <a:solidFill>
                  <a:srgbClr val="00B050"/>
                </a:solidFill>
              </a:rPr>
              <a:t>impeller </a:t>
            </a:r>
            <a:r>
              <a:rPr lang="en-GB" dirty="0">
                <a:solidFill>
                  <a:srgbClr val="00B050"/>
                </a:solidFill>
              </a:rPr>
              <a:t>designs for light </a:t>
            </a:r>
            <a:r>
              <a:rPr lang="en-GB" dirty="0" smtClean="0">
                <a:solidFill>
                  <a:srgbClr val="00B050"/>
                </a:solidFill>
              </a:rPr>
              <a:t>gases (M. P. </a:t>
            </a:r>
            <a:r>
              <a:rPr lang="en-GB" dirty="0" err="1" smtClean="0">
                <a:solidFill>
                  <a:srgbClr val="00B050"/>
                </a:solidFill>
              </a:rPr>
              <a:t>Podeur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/ U Stuttgart et </a:t>
            </a:r>
            <a:r>
              <a:rPr lang="en-GB" dirty="0" smtClean="0">
                <a:solidFill>
                  <a:srgbClr val="00B050"/>
                </a:solidFill>
              </a:rPr>
              <a:t>al.)</a:t>
            </a:r>
            <a:endParaRPr lang="en-US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Field test results of self-calibrating cryogenic mass flow meter WEKASENSE		        </a:t>
            </a:r>
            <a:r>
              <a:rPr lang="en-US" dirty="0">
                <a:solidFill>
                  <a:srgbClr val="00B050"/>
                </a:solidFill>
              </a:rPr>
              <a:t>(M. </a:t>
            </a:r>
            <a:r>
              <a:rPr lang="en-US" dirty="0" err="1" smtClean="0">
                <a:solidFill>
                  <a:srgbClr val="00B050"/>
                </a:solidFill>
              </a:rPr>
              <a:t>Okanovic</a:t>
            </a:r>
            <a:r>
              <a:rPr lang="en-US" dirty="0" smtClean="0">
                <a:solidFill>
                  <a:srgbClr val="00B050"/>
                </a:solidFill>
              </a:rPr>
              <a:t> / WEKA </a:t>
            </a:r>
            <a:r>
              <a:rPr lang="en-US" dirty="0">
                <a:solidFill>
                  <a:srgbClr val="00B050"/>
                </a:solidFill>
              </a:rPr>
              <a:t>AG et al</a:t>
            </a:r>
            <a:r>
              <a:rPr lang="en-US" dirty="0" smtClean="0">
                <a:solidFill>
                  <a:srgbClr val="00B050"/>
                </a:solidFill>
              </a:rPr>
              <a:t>.)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24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dirty="0" smtClean="0">
                <a:latin typeface="+mn-lt"/>
              </a:rPr>
              <a:t>Since Amsterdam …</a:t>
            </a:r>
            <a:endParaRPr lang="en-US" sz="32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779" y="3207328"/>
            <a:ext cx="4071816" cy="3053862"/>
          </a:xfrm>
          <a:prstGeom prst="rect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513341" y="5554470"/>
            <a:ext cx="977539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Pt 1 CE worksite</a:t>
            </a:r>
            <a:endParaRPr lang="de-CH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503299" y="757208"/>
            <a:ext cx="4572000" cy="22225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806" y="661554"/>
            <a:ext cx="3148037" cy="224789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167033" y="468992"/>
            <a:ext cx="181296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Long shutdown 2</a:t>
            </a:r>
            <a:endParaRPr lang="de-CH" dirty="0"/>
          </a:p>
        </p:txBody>
      </p:sp>
      <p:sp>
        <p:nvSpPr>
          <p:cNvPr id="17" name="TextBox 16"/>
          <p:cNvSpPr txBox="1"/>
          <p:nvPr/>
        </p:nvSpPr>
        <p:spPr>
          <a:xfrm>
            <a:off x="2781647" y="714580"/>
            <a:ext cx="209152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LHC diode insulation</a:t>
            </a:r>
            <a:endParaRPr lang="de-CH" dirty="0"/>
          </a:p>
        </p:txBody>
      </p:sp>
      <p:sp>
        <p:nvSpPr>
          <p:cNvPr id="18" name="TextBox 17"/>
          <p:cNvSpPr txBox="1"/>
          <p:nvPr/>
        </p:nvSpPr>
        <p:spPr>
          <a:xfrm>
            <a:off x="6826949" y="2440212"/>
            <a:ext cx="218830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PSB power converter renovation/upgrade</a:t>
            </a:r>
            <a:endParaRPr lang="de-CH" dirty="0"/>
          </a:p>
        </p:txBody>
      </p:sp>
      <p:sp>
        <p:nvSpPr>
          <p:cNvPr id="20" name="TextBox 19"/>
          <p:cNvSpPr txBox="1"/>
          <p:nvPr/>
        </p:nvSpPr>
        <p:spPr>
          <a:xfrm>
            <a:off x="5990855" y="3244660"/>
            <a:ext cx="1108048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Working on the HL-LHC project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31705">
            <a:off x="331581" y="1238947"/>
            <a:ext cx="2629308" cy="3414224"/>
          </a:xfrm>
          <a:prstGeom prst="rect">
            <a:avLst/>
          </a:prstGeom>
          <a:noFill/>
          <a:ln w="63500">
            <a:solidFill>
              <a:srgbClr val="FF9933"/>
            </a:solidFill>
          </a:ln>
        </p:spPr>
      </p:pic>
      <p:sp>
        <p:nvSpPr>
          <p:cNvPr id="22" name="TextBox 21"/>
          <p:cNvSpPr txBox="1"/>
          <p:nvPr/>
        </p:nvSpPr>
        <p:spPr>
          <a:xfrm rot="21331240">
            <a:off x="181493" y="2716406"/>
            <a:ext cx="3107668" cy="1200329"/>
          </a:xfrm>
          <a:prstGeom prst="rect">
            <a:avLst/>
          </a:prstGeom>
          <a:solidFill>
            <a:schemeClr val="bg1"/>
          </a:solidFill>
          <a:ln w="254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IO contributed some 150 pages to the 3 CDR </a:t>
            </a:r>
            <a:r>
              <a:rPr lang="de-DE" dirty="0"/>
              <a:t>machine volumes, </a:t>
            </a:r>
            <a:r>
              <a:rPr lang="de-DE" dirty="0" smtClean="0"/>
              <a:t>providing conceptual </a:t>
            </a:r>
            <a:r>
              <a:rPr lang="de-DE" dirty="0"/>
              <a:t>designs for many systems and </a:t>
            </a:r>
            <a:r>
              <a:rPr lang="de-DE" dirty="0" smtClean="0"/>
              <a:t>aspects</a:t>
            </a:r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7460967" y="3443433"/>
            <a:ext cx="1622147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Preparing for a smooth restart of Run 3</a:t>
            </a:r>
            <a:endParaRPr lang="de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999" y="4339448"/>
            <a:ext cx="4048125" cy="2400300"/>
          </a:xfrm>
          <a:prstGeom prst="rect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7097" y="4434212"/>
            <a:ext cx="3258160" cy="2313541"/>
          </a:xfrm>
          <a:prstGeom prst="rect">
            <a:avLst/>
          </a:prstGeom>
          <a:ln w="635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59314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2604" y="2842899"/>
            <a:ext cx="2257479" cy="158144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smtClean="0">
                <a:latin typeface="+mn-lt"/>
              </a:rPr>
              <a:t>	</a:t>
            </a:r>
            <a:r>
              <a:rPr lang="fr-FR" sz="3200" dirty="0" err="1" smtClean="0">
                <a:latin typeface="+mn-lt"/>
              </a:rPr>
              <a:t>Institutional</a:t>
            </a:r>
            <a:r>
              <a:rPr lang="fr-FR" sz="3200" dirty="0" smtClean="0">
                <a:latin typeface="+mn-lt"/>
              </a:rPr>
              <a:t> + </a:t>
            </a:r>
            <a:r>
              <a:rPr lang="fr-FR" sz="3200" dirty="0">
                <a:latin typeface="+mn-lt"/>
              </a:rPr>
              <a:t>administrative </a:t>
            </a:r>
            <a:r>
              <a:rPr lang="fr-FR" sz="3200" dirty="0" err="1" smtClean="0">
                <a:latin typeface="+mn-lt"/>
              </a:rPr>
              <a:t>framework</a:t>
            </a:r>
            <a:endParaRPr lang="en-US" sz="3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7569" y="6326921"/>
            <a:ext cx="259228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O. Martin / MAE (France)</a:t>
            </a:r>
            <a:endParaRPr lang="de-CH" dirty="0"/>
          </a:p>
        </p:txBody>
      </p:sp>
      <p:sp>
        <p:nvSpPr>
          <p:cNvPr id="9" name="Rectangle 8"/>
          <p:cNvSpPr/>
          <p:nvPr/>
        </p:nvSpPr>
        <p:spPr>
          <a:xfrm>
            <a:off x="274003" y="6188421"/>
            <a:ext cx="5668769" cy="64633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8:30: </a:t>
            </a:r>
            <a:r>
              <a:rPr lang="en-GB" dirty="0"/>
              <a:t>FCC Host States implementation </a:t>
            </a:r>
            <a:r>
              <a:rPr lang="de-DE" dirty="0"/>
              <a:t>–</a:t>
            </a:r>
            <a:r>
              <a:rPr lang="en-GB" dirty="0"/>
              <a:t> institutional and administrative </a:t>
            </a:r>
            <a:r>
              <a:rPr lang="en-GB" dirty="0" smtClean="0"/>
              <a:t>framework </a:t>
            </a:r>
            <a:r>
              <a:rPr lang="de-DE" dirty="0" smtClean="0"/>
              <a:t>(O</a:t>
            </a:r>
            <a:r>
              <a:rPr lang="de-DE" dirty="0"/>
              <a:t>. Martin)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" y="1159490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Institutional:</a:t>
            </a:r>
          </a:p>
          <a:p>
            <a:r>
              <a:rPr lang="de-DE" dirty="0"/>
              <a:t>	</a:t>
            </a:r>
            <a:r>
              <a:rPr lang="de-DE" dirty="0" smtClean="0"/>
              <a:t>2 Host States, with different institutional architectures, different legislation, ...</a:t>
            </a:r>
          </a:p>
          <a:p>
            <a:r>
              <a:rPr lang="de-DE" dirty="0" smtClean="0"/>
              <a:t>Environmental:</a:t>
            </a:r>
          </a:p>
          <a:p>
            <a:r>
              <a:rPr lang="de-DE" dirty="0" smtClean="0"/>
              <a:t>	Densily populated area, land scarcity, protected zones, ...</a:t>
            </a:r>
            <a:r>
              <a:rPr lang="de-DE" dirty="0"/>
              <a:t>	</a:t>
            </a:r>
            <a:endParaRPr lang="de-DE" dirty="0" smtClean="0"/>
          </a:p>
          <a:p>
            <a:r>
              <a:rPr lang="de-DE" dirty="0" smtClean="0"/>
              <a:t>Timeframe:</a:t>
            </a:r>
          </a:p>
          <a:p>
            <a:r>
              <a:rPr lang="de-DE" dirty="0"/>
              <a:t>	</a:t>
            </a:r>
            <a:r>
              <a:rPr lang="de-DE" dirty="0" smtClean="0"/>
              <a:t>Full-speed work in 2019-2025 to prepare for possible project approval</a:t>
            </a:r>
          </a:p>
          <a:p>
            <a:endParaRPr lang="de-DE" dirty="0" smtClean="0"/>
          </a:p>
          <a:p>
            <a:r>
              <a:rPr lang="de-DE" dirty="0"/>
              <a:t>	</a:t>
            </a:r>
            <a:r>
              <a:rPr lang="de-DE" dirty="0" smtClean="0"/>
              <a:t>1 </a:t>
            </a:r>
            <a:r>
              <a:rPr lang="de-DE" dirty="0"/>
              <a:t>interlocutor</a:t>
            </a:r>
            <a:r>
              <a:rPr lang="de-DE" dirty="0" smtClean="0"/>
              <a:t>:		2 </a:t>
            </a:r>
            <a:r>
              <a:rPr lang="de-DE" dirty="0"/>
              <a:t>interlocutors</a:t>
            </a:r>
            <a:endParaRPr lang="de-DE" dirty="0" smtClean="0"/>
          </a:p>
          <a:p>
            <a:r>
              <a:rPr lang="de-DE" dirty="0"/>
              <a:t>	</a:t>
            </a:r>
            <a:r>
              <a:rPr lang="de-DE" dirty="0" smtClean="0"/>
              <a:t>French state</a:t>
            </a:r>
            <a:r>
              <a:rPr lang="de-DE" dirty="0"/>
              <a:t>	</a:t>
            </a:r>
            <a:r>
              <a:rPr lang="de-DE" dirty="0" smtClean="0"/>
              <a:t>	Swiss Confederation</a:t>
            </a:r>
          </a:p>
          <a:p>
            <a:r>
              <a:rPr lang="de-DE" dirty="0"/>
              <a:t>	</a:t>
            </a:r>
            <a:r>
              <a:rPr lang="de-DE" dirty="0" smtClean="0"/>
              <a:t>			Cantonal </a:t>
            </a:r>
            <a:r>
              <a:rPr lang="de-DE" dirty="0"/>
              <a:t>State of Geneva</a:t>
            </a:r>
          </a:p>
          <a:p>
            <a:endParaRPr lang="de-DE" dirty="0"/>
          </a:p>
          <a:p>
            <a:r>
              <a:rPr lang="de-DE" dirty="0" smtClean="0"/>
              <a:t>Main administrative tasks identified</a:t>
            </a:r>
          </a:p>
          <a:p>
            <a:r>
              <a:rPr lang="de-DE" dirty="0" smtClean="0"/>
              <a:t>(among them environmental impact study, public debate, preparation for land provision, ...)</a:t>
            </a:r>
          </a:p>
          <a:p>
            <a:endParaRPr lang="de-DE" dirty="0" smtClean="0"/>
          </a:p>
          <a:p>
            <a:r>
              <a:rPr lang="de-DE" dirty="0" smtClean="0"/>
              <a:t>Lots of work ahead until 2025</a:t>
            </a:r>
          </a:p>
          <a:p>
            <a:endParaRPr lang="de-DE" dirty="0"/>
          </a:p>
          <a:p>
            <a:r>
              <a:rPr lang="de-DE" dirty="0" smtClean="0"/>
              <a:t>Keywords: trust, anticipation/cooperation,</a:t>
            </a:r>
          </a:p>
          <a:p>
            <a:r>
              <a:rPr lang="de-DE" dirty="0"/>
              <a:t>	</a:t>
            </a:r>
            <a:r>
              <a:rPr lang="de-DE" dirty="0" smtClean="0"/>
              <a:t>environmental and legal exemplarity, local acceptance/communication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505" y="768034"/>
            <a:ext cx="268234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Several main challenges ...</a:t>
            </a:r>
            <a:endParaRPr lang="de-CH" dirty="0"/>
          </a:p>
        </p:txBody>
      </p:sp>
      <p:pic>
        <p:nvPicPr>
          <p:cNvPr id="15" name="Picture 14" descr="Flag of France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4" y="3046592"/>
            <a:ext cx="743743" cy="495829"/>
          </a:xfrm>
          <a:prstGeom prst="rect">
            <a:avLst/>
          </a:prstGeom>
        </p:spPr>
      </p:pic>
      <p:pic>
        <p:nvPicPr>
          <p:cNvPr id="16" name="Picture 15" descr="File:Flag of Switzerland.svg -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388" y="3064318"/>
            <a:ext cx="495829" cy="49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8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Activities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>
                <a:latin typeface="+mn-lt"/>
              </a:rPr>
              <a:t>with</a:t>
            </a:r>
            <a:r>
              <a:rPr lang="fr-FR" sz="3200" dirty="0">
                <a:latin typeface="+mn-lt"/>
              </a:rPr>
              <a:t> Host </a:t>
            </a:r>
            <a:r>
              <a:rPr lang="fr-FR" sz="3200" dirty="0" smtClean="0">
                <a:latin typeface="+mn-lt"/>
              </a:rPr>
              <a:t>States</a:t>
            </a:r>
            <a:endParaRPr lang="fr-FR" sz="32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6101" y="6309321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J. Gutleber / ATS-DO</a:t>
            </a:r>
            <a:endParaRPr lang="de-CH" dirty="0"/>
          </a:p>
        </p:txBody>
      </p:sp>
      <p:sp>
        <p:nvSpPr>
          <p:cNvPr id="17" name="TextBox 16"/>
          <p:cNvSpPr txBox="1"/>
          <p:nvPr/>
        </p:nvSpPr>
        <p:spPr>
          <a:xfrm>
            <a:off x="827" y="675468"/>
            <a:ext cx="914317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Subsidiarity Principle </a:t>
            </a:r>
            <a:r>
              <a:rPr lang="de-DE" dirty="0" smtClean="0"/>
              <a:t>(valid in EU including F, as well as CH):</a:t>
            </a:r>
          </a:p>
          <a:p>
            <a:r>
              <a:rPr lang="de-DE" dirty="0" smtClean="0"/>
              <a:t>S</a:t>
            </a:r>
            <a:r>
              <a:rPr lang="en-GB" dirty="0" err="1" smtClean="0"/>
              <a:t>ocial</a:t>
            </a:r>
            <a:r>
              <a:rPr lang="en-GB" dirty="0" smtClean="0"/>
              <a:t> </a:t>
            </a:r>
            <a:r>
              <a:rPr lang="en-GB" dirty="0"/>
              <a:t>and political issues should be dealt with at the most immediate (or local) level that is consistent with their </a:t>
            </a:r>
            <a:r>
              <a:rPr lang="en-GB" dirty="0" smtClean="0"/>
              <a:t>resolution.</a:t>
            </a:r>
          </a:p>
          <a:p>
            <a:endParaRPr lang="en-GB" sz="1000" dirty="0"/>
          </a:p>
          <a:p>
            <a:r>
              <a:rPr lang="de-DE" dirty="0" smtClean="0"/>
              <a:t>Public projects need to ensure that all relevant stakeholders are involved</a:t>
            </a:r>
          </a:p>
          <a:p>
            <a:r>
              <a:rPr lang="de-DE" dirty="0"/>
              <a:t>	</a:t>
            </a:r>
            <a:r>
              <a:rPr lang="de-DE" dirty="0" smtClean="0"/>
              <a:t>from an early concept phase.</a:t>
            </a:r>
          </a:p>
          <a:p>
            <a:r>
              <a:rPr lang="de-DE" dirty="0" smtClean="0"/>
              <a:t>Decisions to support a project are based on public acceptance,</a:t>
            </a:r>
          </a:p>
          <a:p>
            <a:r>
              <a:rPr lang="de-DE" dirty="0"/>
              <a:t>	</a:t>
            </a:r>
            <a:r>
              <a:rPr lang="de-DE" dirty="0" smtClean="0"/>
              <a:t>significantly before the decision to construct.</a:t>
            </a:r>
          </a:p>
          <a:p>
            <a:r>
              <a:rPr lang="de-DE" dirty="0" smtClean="0"/>
              <a:t>Significant time needed for preparatory phase</a:t>
            </a:r>
          </a:p>
          <a:p>
            <a:r>
              <a:rPr lang="de-DE" dirty="0" smtClean="0"/>
              <a:t>(letting benefit the later implementation phase since decision based on broad public support).</a:t>
            </a:r>
          </a:p>
          <a:p>
            <a:endParaRPr lang="de-DE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70" y="3480982"/>
            <a:ext cx="4248907" cy="26378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987" y="3480982"/>
            <a:ext cx="4077662" cy="26378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1237130" y="6304962"/>
            <a:ext cx="5252488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8:30: </a:t>
            </a:r>
            <a:r>
              <a:rPr lang="de-DE" dirty="0"/>
              <a:t>Activities with Host </a:t>
            </a:r>
            <a:r>
              <a:rPr lang="de-DE" dirty="0" smtClean="0"/>
              <a:t>States (J</a:t>
            </a:r>
            <a:r>
              <a:rPr lang="de-DE" dirty="0"/>
              <a:t>. Gutleber</a:t>
            </a:r>
            <a:r>
              <a:rPr lang="de-DE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57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Activities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>
                <a:latin typeface="+mn-lt"/>
              </a:rPr>
              <a:t>with</a:t>
            </a:r>
            <a:r>
              <a:rPr lang="fr-FR" sz="3200" dirty="0">
                <a:latin typeface="+mn-lt"/>
              </a:rPr>
              <a:t> Host </a:t>
            </a:r>
            <a:r>
              <a:rPr lang="fr-FR" sz="3200" dirty="0" smtClean="0">
                <a:latin typeface="+mn-lt"/>
              </a:rPr>
              <a:t>States</a:t>
            </a:r>
            <a:endParaRPr lang="fr-FR" sz="32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37130" y="6304962"/>
            <a:ext cx="5252488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8:30: </a:t>
            </a:r>
            <a:r>
              <a:rPr lang="de-DE" dirty="0"/>
              <a:t>Activities with Host </a:t>
            </a:r>
            <a:r>
              <a:rPr lang="de-DE" dirty="0" smtClean="0"/>
              <a:t>States (J</a:t>
            </a:r>
            <a:r>
              <a:rPr lang="de-DE" dirty="0"/>
              <a:t>. Gutleber</a:t>
            </a:r>
            <a:r>
              <a:rPr lang="de-DE" dirty="0" smtClean="0"/>
              <a:t>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576101" y="6309321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J. Gutleber / ATS-DO</a:t>
            </a:r>
            <a:endParaRPr lang="de-CH" dirty="0"/>
          </a:p>
        </p:txBody>
      </p:sp>
      <p:sp>
        <p:nvSpPr>
          <p:cNvPr id="10" name="TextBox 9"/>
          <p:cNvSpPr txBox="1"/>
          <p:nvPr/>
        </p:nvSpPr>
        <p:spPr>
          <a:xfrm>
            <a:off x="-7575" y="649244"/>
            <a:ext cx="914317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Processes exist and have been identified,</a:t>
            </a:r>
          </a:p>
          <a:p>
            <a:r>
              <a:rPr lang="en-GB" dirty="0"/>
              <a:t> </a:t>
            </a:r>
            <a:r>
              <a:rPr lang="en-GB" dirty="0" smtClean="0"/>
              <a:t> in F and CH and </a:t>
            </a:r>
            <a:r>
              <a:rPr lang="en-GB" dirty="0"/>
              <a:t>for topics of transnational </a:t>
            </a:r>
            <a:r>
              <a:rPr lang="en-GB" dirty="0" smtClean="0"/>
              <a:t>interest.</a:t>
            </a:r>
          </a:p>
          <a:p>
            <a:endParaRPr lang="en-GB" dirty="0" smtClean="0"/>
          </a:p>
          <a:p>
            <a:r>
              <a:rPr lang="en-GB" dirty="0" smtClean="0"/>
              <a:t>These need to </a:t>
            </a:r>
            <a:r>
              <a:rPr lang="en-GB" dirty="0"/>
              <a:t>be carried out as soon as </a:t>
            </a:r>
            <a:r>
              <a:rPr lang="en-GB" dirty="0" smtClean="0"/>
              <a:t>possible</a:t>
            </a:r>
          </a:p>
          <a:p>
            <a:r>
              <a:rPr lang="en-GB" dirty="0" smtClean="0"/>
              <a:t>BEFORE a possible project decision with timeframe 2026.</a:t>
            </a:r>
          </a:p>
          <a:p>
            <a:r>
              <a:rPr lang="en-GB" dirty="0" smtClean="0"/>
              <a:t>The processes are “project scenario specific”</a:t>
            </a:r>
          </a:p>
          <a:p>
            <a:r>
              <a:rPr lang="en-GB" dirty="0"/>
              <a:t> </a:t>
            </a:r>
            <a:r>
              <a:rPr lang="en-GB" dirty="0" smtClean="0"/>
              <a:t> (i.e. concrete, not generic).</a:t>
            </a:r>
            <a:endParaRPr lang="en-GB" dirty="0"/>
          </a:p>
          <a:p>
            <a:endParaRPr lang="de-DE" dirty="0" smtClean="0"/>
          </a:p>
          <a:p>
            <a:r>
              <a:rPr lang="de-DE" dirty="0" smtClean="0"/>
              <a:t>Host States are actively supporting this approach</a:t>
            </a:r>
          </a:p>
          <a:p>
            <a:r>
              <a:rPr lang="de-DE" dirty="0"/>
              <a:t> </a:t>
            </a:r>
            <a:r>
              <a:rPr lang="de-DE" dirty="0" smtClean="0"/>
              <a:t> and willing to collaborate.</a:t>
            </a:r>
          </a:p>
          <a:p>
            <a:r>
              <a:rPr lang="de-DE" dirty="0" smtClean="0"/>
              <a:t>All institutional and public stakeholders to be involved</a:t>
            </a:r>
          </a:p>
          <a:p>
            <a:r>
              <a:rPr lang="de-DE" dirty="0"/>
              <a:t> </a:t>
            </a:r>
            <a:r>
              <a:rPr lang="de-DE" dirty="0" smtClean="0"/>
              <a:t> as from 2020.</a:t>
            </a:r>
          </a:p>
          <a:p>
            <a:r>
              <a:rPr lang="de-DE" dirty="0" smtClean="0"/>
              <a:t>Timing and proper sequencing of activities is crucial</a:t>
            </a:r>
          </a:p>
          <a:p>
            <a:r>
              <a:rPr lang="de-DE" dirty="0"/>
              <a:t> </a:t>
            </a:r>
            <a:r>
              <a:rPr lang="de-DE" dirty="0" smtClean="0"/>
              <a:t>  (dependencies).</a:t>
            </a:r>
          </a:p>
          <a:p>
            <a:r>
              <a:rPr lang="de-DE" dirty="0" smtClean="0"/>
              <a:t>The processes in the 2 Host States need to be integrated.</a:t>
            </a:r>
          </a:p>
          <a:p>
            <a:endParaRPr lang="de-DE" dirty="0"/>
          </a:p>
          <a:p>
            <a:r>
              <a:rPr lang="de-DE" dirty="0"/>
              <a:t>„Preparatory phase </a:t>
            </a:r>
            <a:r>
              <a:rPr lang="de-DE" dirty="0" smtClean="0"/>
              <a:t>project</a:t>
            </a:r>
            <a:r>
              <a:rPr lang="de-DE" dirty="0"/>
              <a:t>“ </a:t>
            </a:r>
            <a:r>
              <a:rPr lang="de-DE" dirty="0" smtClean="0"/>
              <a:t>(and team) to </a:t>
            </a:r>
            <a:r>
              <a:rPr lang="de-DE" dirty="0"/>
              <a:t>be set up.</a:t>
            </a:r>
          </a:p>
          <a:p>
            <a:r>
              <a:rPr lang="de-DE" dirty="0" smtClean="0"/>
              <a:t>Document the invariants and parts of the scenarios</a:t>
            </a:r>
          </a:p>
          <a:p>
            <a:r>
              <a:rPr lang="de-DE" dirty="0"/>
              <a:t>	</a:t>
            </a:r>
            <a:r>
              <a:rPr lang="de-DE" dirty="0" smtClean="0"/>
              <a:t>which still contain some degrees of freedom (by mid-2020).</a:t>
            </a:r>
          </a:p>
          <a:p>
            <a:r>
              <a:rPr lang="de-DE" dirty="0" smtClean="0"/>
              <a:t>This documentation will be baseline for „political scenario validations“.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06A1D6-12E1-3A48-9082-F7BC38F5C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846" y="924221"/>
            <a:ext cx="3790751" cy="4363771"/>
          </a:xfrm>
          <a:prstGeom prst="rect">
            <a:avLst/>
          </a:prstGeom>
        </p:spPr>
      </p:pic>
      <p:pic>
        <p:nvPicPr>
          <p:cNvPr id="21" name="Picture 20" descr="Flag of France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846" y="3390926"/>
            <a:ext cx="530862" cy="353908"/>
          </a:xfrm>
          <a:prstGeom prst="rect">
            <a:avLst/>
          </a:prstGeom>
        </p:spPr>
      </p:pic>
      <p:pic>
        <p:nvPicPr>
          <p:cNvPr id="22" name="Picture 21" descr="File:Flag of Switzerland.svg -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367" y="4298031"/>
            <a:ext cx="353908" cy="353908"/>
          </a:xfrm>
          <a:prstGeom prst="rect">
            <a:avLst/>
          </a:prstGeom>
        </p:spPr>
      </p:pic>
      <p:pic>
        <p:nvPicPr>
          <p:cNvPr id="23" name="Picture 22" descr="File:Flag of Switzerland.svg -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55" y="2267930"/>
            <a:ext cx="353908" cy="353908"/>
          </a:xfrm>
          <a:prstGeom prst="rect">
            <a:avLst/>
          </a:prstGeom>
        </p:spPr>
      </p:pic>
      <p:pic>
        <p:nvPicPr>
          <p:cNvPr id="24" name="Picture 23" descr="Flag of France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678" y="1849157"/>
            <a:ext cx="530862" cy="35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5"/>
          <p:cNvSpPr txBox="1"/>
          <p:nvPr/>
        </p:nvSpPr>
        <p:spPr>
          <a:xfrm>
            <a:off x="7260370" y="2680447"/>
            <a:ext cx="1883630" cy="379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 b="1" u="sng" dirty="0">
                <a:solidFill>
                  <a:prstClr val="white"/>
                </a:solidFill>
                <a:latin typeface="Calibri"/>
              </a:rPr>
              <a:t>Données générales</a:t>
            </a:r>
            <a:endParaRPr lang="fr-FR" sz="1200" dirty="0">
              <a:solidFill>
                <a:prstClr val="white"/>
              </a:solidFill>
              <a:latin typeface="Calibri"/>
            </a:endParaRPr>
          </a:p>
          <a:p>
            <a:pPr>
              <a:defRPr/>
            </a:pPr>
            <a:endParaRPr lang="fr-FR" sz="1200" dirty="0">
              <a:solidFill>
                <a:prstClr val="white"/>
              </a:solidFill>
              <a:latin typeface="Calibri"/>
            </a:endParaRPr>
          </a:p>
          <a:p>
            <a:pPr>
              <a:defRPr/>
            </a:pPr>
            <a:r>
              <a:rPr lang="fr-FR" sz="1200" u="sng" dirty="0">
                <a:solidFill>
                  <a:srgbClr val="0066FF"/>
                </a:solidFill>
                <a:latin typeface="Calibri"/>
              </a:rPr>
              <a:t>Masse d’eau souterraine</a:t>
            </a:r>
          </a:p>
          <a:p>
            <a:pPr>
              <a:defRPr/>
            </a:pPr>
            <a:r>
              <a:rPr lang="fr-FR" sz="1200" dirty="0">
                <a:solidFill>
                  <a:schemeClr val="accent5"/>
                </a:solidFill>
                <a:latin typeface="Calibri"/>
                <a:hlinkClick r:id="rId3" action="ppaction://hlinksldjump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Ecoulement masse d’eau</a:t>
            </a:r>
            <a:endParaRPr lang="fr-FR" sz="1200" dirty="0">
              <a:solidFill>
                <a:schemeClr val="accent5"/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4" action="ppaction://hlinksldjump"/>
              </a:rPr>
              <a:t>Biodiversité: inventaire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5" action="ppaction://hlinksldjump"/>
              </a:rPr>
              <a:t>Biodiversité: protections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6" action="ppaction://hlinksldjump"/>
              </a:rPr>
              <a:t>SRCE Rhône Alpes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5" action="ppaction://hlinksldjump"/>
              </a:rPr>
              <a:t>Biodiversité et eau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7" action="ppaction://hlinksldjump"/>
              </a:rPr>
              <a:t>Risques: argiles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5" action="ppaction://hlinksldjump"/>
              </a:rPr>
              <a:t>Risques: inondations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7" action="ppaction://hlinksldjump"/>
              </a:rPr>
              <a:t>Risques: sismique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8" action="ppaction://hlinksldjump"/>
              </a:rPr>
              <a:t>Risques: technologiques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8" action="ppaction://hlinksldjump"/>
              </a:rPr>
              <a:t>Densité population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9" action="ppaction://hlinksldjump"/>
              </a:rPr>
              <a:t>Unités paysagères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6" action="ppaction://hlinksldjump"/>
              </a:rPr>
              <a:t>Protections paysagères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" action="ppaction://noaction"/>
              </a:rPr>
              <a:t>Documents urbanisme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rId5" action="ppaction://hlinksldjump"/>
              </a:rPr>
              <a:t>Réseau d’électrique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r>
              <a:rPr lang="fr-FR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hlinkClick r:id="" action="ppaction://noaction"/>
              </a:rPr>
              <a:t>Réseau routier</a:t>
            </a:r>
            <a:endParaRPr lang="fr-FR" sz="120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  <a:p>
            <a:pPr>
              <a:defRPr/>
            </a:pPr>
            <a:endParaRPr lang="fr-FR" sz="1200" dirty="0">
              <a:solidFill>
                <a:prstClr val="white"/>
              </a:solidFill>
              <a:latin typeface="Calibri"/>
            </a:endParaRPr>
          </a:p>
          <a:p>
            <a:pPr>
              <a:defRPr/>
            </a:pPr>
            <a:endParaRPr lang="fr-FR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 err="1" smtClean="0">
                <a:latin typeface="+mn-lt"/>
              </a:rPr>
              <a:t>Activities</a:t>
            </a:r>
            <a:r>
              <a:rPr lang="fr-FR" sz="3200" dirty="0" smtClean="0">
                <a:latin typeface="+mn-lt"/>
              </a:rPr>
              <a:t> </a:t>
            </a:r>
            <a:r>
              <a:rPr lang="fr-FR" sz="3200" dirty="0" err="1">
                <a:latin typeface="+mn-lt"/>
              </a:rPr>
              <a:t>with</a:t>
            </a:r>
            <a:r>
              <a:rPr lang="fr-FR" sz="3200" dirty="0">
                <a:latin typeface="+mn-lt"/>
              </a:rPr>
              <a:t> Host </a:t>
            </a:r>
            <a:r>
              <a:rPr lang="fr-FR" sz="3200" dirty="0" smtClean="0">
                <a:latin typeface="+mn-lt"/>
              </a:rPr>
              <a:t>States</a:t>
            </a:r>
            <a:endParaRPr lang="fr-FR" sz="32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6101" y="6309321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J. Gutleber / ATS-DO</a:t>
            </a:r>
            <a:endParaRPr lang="de-CH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0384BC-B281-8241-9F57-ACBB4A3C9F3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2216">
            <a:off x="278408" y="1894334"/>
            <a:ext cx="1651409" cy="2304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395FB6-3D12-FC4A-A8FF-C19A6BA2FBC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8740">
            <a:off x="1720890" y="1983328"/>
            <a:ext cx="1648394" cy="23129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E5641B-D0FD-3F48-84DF-3C355712EC8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1" t="8633" r="12115" b="4782"/>
          <a:stretch/>
        </p:blipFill>
        <p:spPr>
          <a:xfrm rot="21323304">
            <a:off x="373981" y="3770989"/>
            <a:ext cx="1605256" cy="22952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4D66A9B-28B3-D84C-AF28-B2D3658127F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7" t="3152" r="7804" b="1991"/>
          <a:stretch/>
        </p:blipFill>
        <p:spPr>
          <a:xfrm rot="717826">
            <a:off x="2165847" y="3806765"/>
            <a:ext cx="1613056" cy="23610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87616" y="792128"/>
            <a:ext cx="5090176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algn="ctr"/>
            <a:r>
              <a:rPr lang="de-DE" dirty="0"/>
              <a:t>Highest priority now to optimise the FCC </a:t>
            </a:r>
            <a:r>
              <a:rPr lang="de-DE" dirty="0" smtClean="0"/>
              <a:t>placement</a:t>
            </a:r>
            <a:endParaRPr lang="de-DE" dirty="0"/>
          </a:p>
        </p:txBody>
      </p:sp>
      <p:sp>
        <p:nvSpPr>
          <p:cNvPr id="19" name="Rectangle 18"/>
          <p:cNvSpPr/>
          <p:nvPr/>
        </p:nvSpPr>
        <p:spPr>
          <a:xfrm>
            <a:off x="312491" y="1325300"/>
            <a:ext cx="2372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Baseline document set</a:t>
            </a:r>
            <a:endParaRPr lang="de-DE" dirty="0"/>
          </a:p>
        </p:txBody>
      </p:sp>
      <p:sp>
        <p:nvSpPr>
          <p:cNvPr id="20" name="TextBox 19"/>
          <p:cNvSpPr txBox="1"/>
          <p:nvPr/>
        </p:nvSpPr>
        <p:spPr>
          <a:xfrm>
            <a:off x="3899628" y="1259576"/>
            <a:ext cx="52443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Following </a:t>
            </a:r>
            <a:r>
              <a:rPr lang="en-US" dirty="0"/>
              <a:t>the commonly agreed </a:t>
            </a:r>
            <a:r>
              <a:rPr lang="en-US" dirty="0" smtClean="0"/>
              <a:t>“avoid-reduce-mitigate” approach using a </a:t>
            </a:r>
            <a:r>
              <a:rPr lang="en-US" dirty="0"/>
              <a:t>documented </a:t>
            </a:r>
            <a:r>
              <a:rPr lang="en-US" dirty="0" smtClean="0"/>
              <a:t>risk management process.</a:t>
            </a:r>
          </a:p>
          <a:p>
            <a:endParaRPr lang="en-US" dirty="0"/>
          </a:p>
          <a:p>
            <a:r>
              <a:rPr lang="en-US" dirty="0" smtClean="0"/>
              <a:t>Working together with public offices and companies with experience in large-scale projects in the region.</a:t>
            </a:r>
          </a:p>
          <a:p>
            <a:endParaRPr lang="en-US" dirty="0"/>
          </a:p>
          <a:p>
            <a:r>
              <a:rPr lang="en-US" dirty="0" smtClean="0"/>
              <a:t>Constraint list</a:t>
            </a:r>
          </a:p>
          <a:p>
            <a:r>
              <a:rPr lang="en-US" dirty="0" smtClean="0"/>
              <a:t>for each country established. </a:t>
            </a:r>
          </a:p>
          <a:p>
            <a:endParaRPr lang="de-DE" dirty="0" smtClean="0"/>
          </a:p>
          <a:p>
            <a:r>
              <a:rPr lang="de-DE" dirty="0" smtClean="0"/>
              <a:t>Idem opportunities listed</a:t>
            </a:r>
          </a:p>
          <a:p>
            <a:r>
              <a:rPr lang="de-DE" dirty="0" smtClean="0"/>
              <a:t>which need to be further</a:t>
            </a:r>
          </a:p>
          <a:p>
            <a:r>
              <a:rPr lang="de-DE" dirty="0" smtClean="0"/>
              <a:t>analysed (infrastructure</a:t>
            </a:r>
          </a:p>
          <a:p>
            <a:r>
              <a:rPr lang="de-DE" dirty="0" smtClean="0"/>
              <a:t>network, socio-economic, ...).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66E3894-7D15-9741-B7DA-A03CFA21C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67293" y="690685"/>
            <a:ext cx="1497040" cy="634615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5737412" y="3307976"/>
            <a:ext cx="1522958" cy="170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Box 2"/>
          <p:cNvSpPr txBox="1"/>
          <p:nvPr/>
        </p:nvSpPr>
        <p:spPr>
          <a:xfrm>
            <a:off x="5863269" y="3004368"/>
            <a:ext cx="131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Example (F)</a:t>
            </a:r>
            <a:endParaRPr lang="de-CH" dirty="0"/>
          </a:p>
        </p:txBody>
      </p:sp>
      <p:sp>
        <p:nvSpPr>
          <p:cNvPr id="21" name="Rectangle 20"/>
          <p:cNvSpPr/>
          <p:nvPr/>
        </p:nvSpPr>
        <p:spPr>
          <a:xfrm>
            <a:off x="1237130" y="6304962"/>
            <a:ext cx="5252488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Thursday, 8:30: </a:t>
            </a:r>
            <a:r>
              <a:rPr lang="de-DE" dirty="0"/>
              <a:t>Activities with Host </a:t>
            </a:r>
            <a:r>
              <a:rPr lang="de-DE" dirty="0" smtClean="0"/>
              <a:t>States (J</a:t>
            </a:r>
            <a:r>
              <a:rPr lang="de-DE" dirty="0"/>
              <a:t>. Gutleber</a:t>
            </a:r>
            <a:r>
              <a:rPr lang="de-DE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3813</Words>
  <Application>Microsoft Office PowerPoint</Application>
  <PresentationFormat>On-screen Show (4:3)</PresentationFormat>
  <Paragraphs>802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ＭＳ Ｐゴシック</vt:lpstr>
      <vt:lpstr>Arial</vt:lpstr>
      <vt:lpstr>Calibri</vt:lpstr>
      <vt:lpstr>Calibri Light</vt:lpstr>
      <vt:lpstr>Garamond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Volker Mertens</dc:creator>
  <cp:lastModifiedBy>Volker Mertens</cp:lastModifiedBy>
  <cp:revision>515</cp:revision>
  <cp:lastPrinted>2019-06-23T09:14:07Z</cp:lastPrinted>
  <dcterms:created xsi:type="dcterms:W3CDTF">2017-05-14T14:59:28Z</dcterms:created>
  <dcterms:modified xsi:type="dcterms:W3CDTF">2019-06-27T14:33:00Z</dcterms:modified>
</cp:coreProperties>
</file>